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1"/>
  </p:notesMasterIdLst>
  <p:sldIdLst>
    <p:sldId id="267" r:id="rId2"/>
    <p:sldId id="272" r:id="rId3"/>
    <p:sldId id="283" r:id="rId4"/>
    <p:sldId id="285" r:id="rId5"/>
    <p:sldId id="317" r:id="rId6"/>
    <p:sldId id="278" r:id="rId7"/>
    <p:sldId id="286" r:id="rId8"/>
    <p:sldId id="303" r:id="rId9"/>
    <p:sldId id="323" r:id="rId10"/>
    <p:sldId id="324" r:id="rId11"/>
    <p:sldId id="279" r:id="rId12"/>
    <p:sldId id="289" r:id="rId13"/>
    <p:sldId id="300" r:id="rId14"/>
    <p:sldId id="315" r:id="rId15"/>
    <p:sldId id="291" r:id="rId16"/>
    <p:sldId id="280" r:id="rId17"/>
    <p:sldId id="292" r:id="rId18"/>
    <p:sldId id="293" r:id="rId19"/>
    <p:sldId id="306" r:id="rId20"/>
    <p:sldId id="301" r:id="rId21"/>
    <p:sldId id="307" r:id="rId22"/>
    <p:sldId id="281" r:id="rId23"/>
    <p:sldId id="297" r:id="rId24"/>
    <p:sldId id="288" r:id="rId25"/>
    <p:sldId id="304" r:id="rId26"/>
    <p:sldId id="295" r:id="rId27"/>
    <p:sldId id="296" r:id="rId28"/>
    <p:sldId id="282" r:id="rId29"/>
    <p:sldId id="299" r:id="rId30"/>
    <p:sldId id="309" r:id="rId31"/>
    <p:sldId id="277" r:id="rId32"/>
    <p:sldId id="319" r:id="rId33"/>
    <p:sldId id="287" r:id="rId34"/>
    <p:sldId id="311" r:id="rId35"/>
    <p:sldId id="314" r:id="rId36"/>
    <p:sldId id="322" r:id="rId37"/>
    <p:sldId id="321" r:id="rId38"/>
    <p:sldId id="316" r:id="rId39"/>
    <p:sldId id="320" r:id="rId40"/>
  </p:sldIdLst>
  <p:sldSz cx="12192000" cy="6858000"/>
  <p:notesSz cx="6858000" cy="9144000"/>
  <p:defaultTextStyle>
    <a:defPPr>
      <a:defRPr lang="sv-S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66"/>
    <a:srgbClr val="CCCCCC"/>
    <a:srgbClr val="FECC99"/>
    <a:srgbClr val="FEE6CC"/>
    <a:srgbClr val="CCDFDB"/>
    <a:srgbClr val="E5F0EC"/>
    <a:srgbClr val="D7E59A"/>
    <a:srgbClr val="EBF1CB"/>
    <a:srgbClr val="CDD5E0"/>
    <a:srgbClr val="E6EB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llanmörkt format 2 - Dekorfärg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–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394" autoAdjust="0"/>
    <p:restoredTop sz="94681" autoAdjust="0"/>
  </p:normalViewPr>
  <p:slideViewPr>
    <p:cSldViewPr snapToGrid="0" snapToObjects="1">
      <p:cViewPr varScale="1">
        <p:scale>
          <a:sx n="137" d="100"/>
          <a:sy n="137" d="100"/>
        </p:scale>
        <p:origin x="224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sidhuvud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Platshållare fö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216F17-FF12-814E-936A-620B3383A43B}" type="datetimeFigureOut">
              <a:rPr lang="sv-SE" smtClean="0"/>
              <a:t>2026-05-13</a:t>
            </a:fld>
            <a:endParaRPr/>
          </a:p>
        </p:txBody>
      </p:sp>
      <p:sp>
        <p:nvSpPr>
          <p:cNvPr id="4" name="Platshållare för bildobjekt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Platshållare för anteckninga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sv-SE"/>
              <a:t>Klicka här för att ändra format på bakgrundstexten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  <a:endParaRPr/>
          </a:p>
        </p:txBody>
      </p:sp>
      <p:sp>
        <p:nvSpPr>
          <p:cNvPr id="6" name="Platshållare för sidfo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Platshållare för bild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E5A434-646A-2746-9BDC-885B2382B33E}" type="slidenum">
              <a:rPr lang="sv-SE" smtClean="0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31822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bildobjekt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Platshållare för anteckninga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sv-SE" dirty="0"/>
          </a:p>
        </p:txBody>
      </p:sp>
      <p:sp>
        <p:nvSpPr>
          <p:cNvPr id="4" name="Platshållare för bildnumm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E5A434-646A-2746-9BDC-885B2382B33E}" type="slidenum">
              <a:rPr lang="sv-SE" smtClean="0"/>
              <a:t>2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2938297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Firs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ktangel 4">
            <a:extLst>
              <a:ext uri="{FF2B5EF4-FFF2-40B4-BE49-F238E27FC236}">
                <a16:creationId xmlns:a16="http://schemas.microsoft.com/office/drawing/2014/main" id="{5105BBA5-0B01-43EB-96EC-725AF28E5A8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ktangel 5">
            <a:extLst>
              <a:ext uri="{FF2B5EF4-FFF2-40B4-BE49-F238E27FC236}">
                <a16:creationId xmlns:a16="http://schemas.microsoft.com/office/drawing/2014/main" id="{BB3141B3-566C-47FF-8C29-67289995D2FA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Bildobjekt 6">
            <a:extLst>
              <a:ext uri="{FF2B5EF4-FFF2-40B4-BE49-F238E27FC236}">
                <a16:creationId xmlns:a16="http://schemas.microsoft.com/office/drawing/2014/main" id="{B965145F-CDA4-4965-A7C5-ACBA5939346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703069" y="1048935"/>
            <a:ext cx="8872165" cy="4760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48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ktangel 6">
            <a:extLst>
              <a:ext uri="{FF2B5EF4-FFF2-40B4-BE49-F238E27FC236}">
                <a16:creationId xmlns:a16="http://schemas.microsoft.com/office/drawing/2014/main" id="{BE7B1DDB-F4AA-4E8D-BD07-905FE45A5555}"/>
              </a:ext>
            </a:extLst>
          </p:cNvPr>
          <p:cNvSpPr/>
          <p:nvPr userDrawn="1"/>
        </p:nvSpPr>
        <p:spPr>
          <a:xfrm>
            <a:off x="-2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4780BC8-191C-6D4B-93F3-54A06FD4FE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30395" y="1153621"/>
            <a:ext cx="8640000" cy="238760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200">
                <a:solidFill>
                  <a:schemeClr val="bg1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sv-SE" dirty="0"/>
          </a:p>
        </p:txBody>
      </p:sp>
      <p:sp>
        <p:nvSpPr>
          <p:cNvPr id="3" name="Underrubrik 2">
            <a:extLst>
              <a:ext uri="{FF2B5EF4-FFF2-40B4-BE49-F238E27FC236}">
                <a16:creationId xmlns:a16="http://schemas.microsoft.com/office/drawing/2014/main" id="{81DF3056-F3A8-2949-876C-528413E342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0395" y="3883393"/>
            <a:ext cx="8640000" cy="921363"/>
          </a:xfrm>
          <a:prstGeom prst="rect">
            <a:avLst/>
          </a:prstGeom>
        </p:spPr>
        <p:txBody>
          <a:bodyPr lIns="9000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sv-SE" dirty="0"/>
          </a:p>
        </p:txBody>
      </p:sp>
      <p:sp>
        <p:nvSpPr>
          <p:cNvPr id="8" name="Rektangel 7">
            <a:extLst>
              <a:ext uri="{FF2B5EF4-FFF2-40B4-BE49-F238E27FC236}">
                <a16:creationId xmlns:a16="http://schemas.microsoft.com/office/drawing/2014/main" id="{EC66F586-F662-4573-A59B-7D4EDD05A153}"/>
              </a:ext>
            </a:extLst>
          </p:cNvPr>
          <p:cNvSpPr/>
          <p:nvPr userDrawn="1"/>
        </p:nvSpPr>
        <p:spPr>
          <a:xfrm>
            <a:off x="-2" y="447675"/>
            <a:ext cx="292101" cy="6410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Bildobjekt 8">
            <a:extLst>
              <a:ext uri="{FF2B5EF4-FFF2-40B4-BE49-F238E27FC236}">
                <a16:creationId xmlns:a16="http://schemas.microsoft.com/office/drawing/2014/main" id="{3193CED5-E020-4279-918D-055F43A9188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24611" y="417443"/>
            <a:ext cx="826395" cy="800100"/>
          </a:xfrm>
          <a:prstGeom prst="rect">
            <a:avLst/>
          </a:prstGeom>
        </p:spPr>
      </p:pic>
      <p:sp>
        <p:nvSpPr>
          <p:cNvPr id="15" name="Platshållare för text 14">
            <a:extLst>
              <a:ext uri="{FF2B5EF4-FFF2-40B4-BE49-F238E27FC236}">
                <a16:creationId xmlns:a16="http://schemas.microsoft.com/office/drawing/2014/main" id="{EA5DA2EE-60AD-41D0-96B0-DDF02E0AE54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930395" y="5605695"/>
            <a:ext cx="6290892" cy="459883"/>
          </a:xfrm>
          <a:prstGeom prst="rect">
            <a:avLst/>
          </a:prstGeom>
        </p:spPr>
        <p:txBody>
          <a:bodyPr lIns="90000" tIns="18000" bIns="36000" anchor="b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 b="1" strike="noStrike" cap="all" spc="12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sv-SE"/>
              <a:t>presented by &lt;name nameson&gt;</a:t>
            </a:r>
          </a:p>
        </p:txBody>
      </p:sp>
      <p:sp>
        <p:nvSpPr>
          <p:cNvPr id="10" name="Platshållare för datum 3">
            <a:extLst>
              <a:ext uri="{FF2B5EF4-FFF2-40B4-BE49-F238E27FC236}">
                <a16:creationId xmlns:a16="http://schemas.microsoft.com/office/drawing/2014/main" id="{5CE429DE-35D4-F144-9881-2C3DD8ABB6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930395" y="6096663"/>
            <a:ext cx="1241068" cy="365125"/>
          </a:xfrm>
        </p:spPr>
        <p:txBody>
          <a:bodyPr/>
          <a:lstStyle>
            <a:lvl1pPr>
              <a:defRPr sz="1200"/>
            </a:lvl1pPr>
          </a:lstStyle>
          <a:p>
            <a:fld id="{CF8E74F4-7308-0C4E-9AAD-B16C881637D3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401384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ktangel 8">
            <a:extLst>
              <a:ext uri="{FF2B5EF4-FFF2-40B4-BE49-F238E27FC236}">
                <a16:creationId xmlns:a16="http://schemas.microsoft.com/office/drawing/2014/main" id="{9BCCEAFE-E21B-43CF-80C4-FF01C3F9D479}"/>
              </a:ext>
            </a:extLst>
          </p:cNvPr>
          <p:cNvSpPr/>
          <p:nvPr userDrawn="1"/>
        </p:nvSpPr>
        <p:spPr>
          <a:xfrm>
            <a:off x="0" y="16274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74C1ADE6-C058-9C40-B135-034EB97B43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sv-SE"/>
              <a:t>Headline</a:t>
            </a:r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3A0D4D5C-5B1B-1441-A13B-8613512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3244" y="6475270"/>
            <a:ext cx="432044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84FAE50-4669-D540-A55E-354FF0C5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5292" y="647527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7283078-D760-1647-8B80-66BA8B52336D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10" name="Rektangel 9">
            <a:extLst>
              <a:ext uri="{FF2B5EF4-FFF2-40B4-BE49-F238E27FC236}">
                <a16:creationId xmlns:a16="http://schemas.microsoft.com/office/drawing/2014/main" id="{A5E954D6-E4D2-47AD-A504-7408EC606D35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2" name="Bildobjekt 11">
            <a:extLst>
              <a:ext uri="{FF2B5EF4-FFF2-40B4-BE49-F238E27FC236}">
                <a16:creationId xmlns:a16="http://schemas.microsoft.com/office/drawing/2014/main" id="{6426DF26-09C3-4DAE-B43E-0C11D6A6353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24611" y="417443"/>
            <a:ext cx="826395" cy="800100"/>
          </a:xfrm>
          <a:prstGeom prst="rect">
            <a:avLst/>
          </a:prstGeom>
        </p:spPr>
      </p:pic>
      <p:sp>
        <p:nvSpPr>
          <p:cNvPr id="11" name="Platshållare för text 10">
            <a:extLst>
              <a:ext uri="{FF2B5EF4-FFF2-40B4-BE49-F238E27FC236}">
                <a16:creationId xmlns:a16="http://schemas.microsoft.com/office/drawing/2014/main" id="{5C48DF05-1B09-4DA6-AC56-07304871CCD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95647" y="1640719"/>
            <a:ext cx="10042073" cy="4375520"/>
          </a:xfrm>
        </p:spPr>
        <p:txBody>
          <a:bodyPr>
            <a:noAutofit/>
          </a:bodyPr>
          <a:lstStyle>
            <a:lvl1pPr marL="457200" indent="-457200">
              <a:buClr>
                <a:schemeClr val="bg1"/>
              </a:buClr>
              <a:buFont typeface="+mj-lt"/>
              <a:buAutoNum type="arabicPeriod"/>
              <a:defRPr>
                <a:solidFill>
                  <a:schemeClr val="bg1"/>
                </a:solidFill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Platshållare för datum 3">
            <a:extLst>
              <a:ext uri="{FF2B5EF4-FFF2-40B4-BE49-F238E27FC236}">
                <a16:creationId xmlns:a16="http://schemas.microsoft.com/office/drawing/2014/main" id="{04D3287D-3E21-D845-8766-C307E67653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72449F5B-B769-B145-BEC9-A1165F558518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53988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/break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ktangel 5">
            <a:extLst>
              <a:ext uri="{FF2B5EF4-FFF2-40B4-BE49-F238E27FC236}">
                <a16:creationId xmlns:a16="http://schemas.microsoft.com/office/drawing/2014/main" id="{250D024A-8F85-4618-9506-0F493B263A92}"/>
              </a:ext>
            </a:extLst>
          </p:cNvPr>
          <p:cNvSpPr/>
          <p:nvPr userDrawn="1"/>
        </p:nvSpPr>
        <p:spPr>
          <a:xfrm>
            <a:off x="0" y="0"/>
            <a:ext cx="647771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ktangel 7">
            <a:extLst>
              <a:ext uri="{FF2B5EF4-FFF2-40B4-BE49-F238E27FC236}">
                <a16:creationId xmlns:a16="http://schemas.microsoft.com/office/drawing/2014/main" id="{628E18C2-A66E-436E-89DA-1C5D481CB4B4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latshållare för bild 12">
            <a:extLst>
              <a:ext uri="{FF2B5EF4-FFF2-40B4-BE49-F238E27FC236}">
                <a16:creationId xmlns:a16="http://schemas.microsoft.com/office/drawing/2014/main" id="{4FD00856-A3E1-48A7-B9CD-D7B89BD6A06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477712" y="0"/>
            <a:ext cx="5714288" cy="6858000"/>
          </a:xfrm>
          <a:solidFill>
            <a:srgbClr val="ECECEC"/>
          </a:solidFill>
        </p:spPr>
        <p:txBody>
          <a:bodyPr>
            <a:normAutofit/>
          </a:bodyPr>
          <a:lstStyle>
            <a:lvl1pPr algn="ctr">
              <a:defRPr sz="800"/>
            </a:lvl1pPr>
          </a:lstStyle>
          <a:p>
            <a:r>
              <a:rPr lang="sv-SE"/>
              <a:t>INSERT IMAGE</a:t>
            </a:r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A8D8C0FE-DA05-418D-9F18-A5A81125AD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924611" y="417443"/>
            <a:ext cx="828000" cy="799200"/>
          </a:xfrm>
          <a:blipFill>
            <a:blip r:embed="rId2"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FontTx/>
              <a:buNone/>
              <a:defRPr sz="100">
                <a:noFill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Platshållare för text 6">
            <a:extLst>
              <a:ext uri="{FF2B5EF4-FFF2-40B4-BE49-F238E27FC236}">
                <a16:creationId xmlns:a16="http://schemas.microsoft.com/office/drawing/2014/main" id="{1848DA8D-03CE-4CA5-A851-F6ABAE67A9B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447675"/>
            <a:ext cx="292100" cy="6410325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>
              <a:buFontTx/>
              <a:buNone/>
              <a:defRPr sz="100">
                <a:noFill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latshållare för text 2">
            <a:extLst>
              <a:ext uri="{FF2B5EF4-FFF2-40B4-BE49-F238E27FC236}">
                <a16:creationId xmlns:a16="http://schemas.microsoft.com/office/drawing/2014/main" id="{F55DE042-7DE8-4583-986C-40823753078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30491" y="1051132"/>
            <a:ext cx="4255909" cy="829149"/>
          </a:xfrm>
        </p:spPr>
        <p:txBody>
          <a:bodyPr rIns="18000" anchor="b" anchorCtr="0"/>
          <a:lstStyle>
            <a:lvl1pPr marL="0" indent="0">
              <a:buFontTx/>
              <a:buNone/>
              <a:defRPr sz="4800">
                <a:solidFill>
                  <a:schemeClr val="bg1"/>
                </a:solidFill>
                <a:latin typeface="+mn-lt"/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# (chapter)</a:t>
            </a:r>
          </a:p>
        </p:txBody>
      </p:sp>
      <p:sp>
        <p:nvSpPr>
          <p:cNvPr id="11" name="Platshållare för text 2">
            <a:extLst>
              <a:ext uri="{FF2B5EF4-FFF2-40B4-BE49-F238E27FC236}">
                <a16:creationId xmlns:a16="http://schemas.microsoft.com/office/drawing/2014/main" id="{1DC53C5B-9DC3-4646-B6B3-DD59404D44D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30491" y="2169209"/>
            <a:ext cx="4255909" cy="2462613"/>
          </a:xfrm>
        </p:spPr>
        <p:txBody>
          <a:bodyPr rIns="18000" anchor="t" anchorCtr="0"/>
          <a:lstStyle>
            <a:lvl1pPr marL="0" indent="0">
              <a:spcBef>
                <a:spcPts val="0"/>
              </a:spcBef>
              <a:buFontTx/>
              <a:buNone/>
              <a:defRPr sz="4200">
                <a:solidFill>
                  <a:schemeClr val="bg1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Headline</a:t>
            </a:r>
          </a:p>
        </p:txBody>
      </p:sp>
    </p:spTree>
    <p:extLst>
      <p:ext uri="{BB962C8B-B14F-4D97-AF65-F5344CB8AC3E}">
        <p14:creationId xmlns:p14="http://schemas.microsoft.com/office/powerpoint/2010/main" val="3254649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4C1ADE6-C058-9C40-B135-034EB97B43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/>
            </a:lvl1pPr>
          </a:lstStyle>
          <a:p>
            <a:r>
              <a:rPr lang="sv-SE"/>
              <a:t>Headline</a:t>
            </a:r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3A0D4D5C-5B1B-1441-A13B-8613512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3244" y="6475270"/>
            <a:ext cx="4320448" cy="365125"/>
          </a:xfrm>
        </p:spPr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84FAE50-4669-D540-A55E-354FF0C5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5292" y="6475270"/>
            <a:ext cx="2743200" cy="365125"/>
          </a:xfrm>
        </p:spPr>
        <p:txBody>
          <a:bodyPr/>
          <a:lstStyle/>
          <a:p>
            <a:fld id="{F7283078-D760-1647-8B80-66BA8B52336D}" type="slidenum">
              <a:rPr lang="sv-SE" smtClean="0"/>
              <a:t>‹#›</a:t>
            </a:fld>
            <a:endParaRPr lang="sv-SE"/>
          </a:p>
        </p:txBody>
      </p:sp>
      <p:sp>
        <p:nvSpPr>
          <p:cNvPr id="14" name="Platshållare för text 13">
            <a:extLst>
              <a:ext uri="{FF2B5EF4-FFF2-40B4-BE49-F238E27FC236}">
                <a16:creationId xmlns:a16="http://schemas.microsoft.com/office/drawing/2014/main" id="{DD16215C-7D16-4D0F-BA5D-E02EED6FB2D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3709" y="931026"/>
            <a:ext cx="9360000" cy="507076"/>
          </a:xfrm>
        </p:spPr>
        <p:txBody>
          <a:bodyPr lIns="90000" tIns="1800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2200">
                <a:solidFill>
                  <a:schemeClr val="accent1"/>
                </a:solidFill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Sub-headline</a:t>
            </a:r>
          </a:p>
        </p:txBody>
      </p:sp>
      <p:sp>
        <p:nvSpPr>
          <p:cNvPr id="10" name="Rektangel 9">
            <a:extLst>
              <a:ext uri="{FF2B5EF4-FFF2-40B4-BE49-F238E27FC236}">
                <a16:creationId xmlns:a16="http://schemas.microsoft.com/office/drawing/2014/main" id="{A5E954D6-E4D2-47AD-A504-7408EC606D35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Bildobjekt 10">
            <a:extLst>
              <a:ext uri="{FF2B5EF4-FFF2-40B4-BE49-F238E27FC236}">
                <a16:creationId xmlns:a16="http://schemas.microsoft.com/office/drawing/2014/main" id="{6DD4ACE8-21C9-474B-A84B-6E399CB9FBD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924611" y="417443"/>
            <a:ext cx="826394" cy="800100"/>
          </a:xfrm>
          <a:prstGeom prst="rect">
            <a:avLst/>
          </a:prstGeom>
        </p:spPr>
      </p:pic>
      <p:sp>
        <p:nvSpPr>
          <p:cNvPr id="12" name="Platshållare för innehåll 2">
            <a:extLst>
              <a:ext uri="{FF2B5EF4-FFF2-40B4-BE49-F238E27FC236}">
                <a16:creationId xmlns:a16="http://schemas.microsoft.com/office/drawing/2014/main" id="{5917406D-4BE3-3B4C-BCFF-41B4F0FAB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400" y="1562400"/>
            <a:ext cx="9365782" cy="4768062"/>
          </a:xfrm>
        </p:spPr>
        <p:txBody>
          <a:bodyPr lIns="0" rIns="18000"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/>
          </a:p>
        </p:txBody>
      </p:sp>
      <p:sp>
        <p:nvSpPr>
          <p:cNvPr id="13" name="Platshållare för datum 3">
            <a:extLst>
              <a:ext uri="{FF2B5EF4-FFF2-40B4-BE49-F238E27FC236}">
                <a16:creationId xmlns:a16="http://schemas.microsoft.com/office/drawing/2014/main" id="{3E8E36C4-8565-B94E-A90D-FF5DD7F86A6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17B4BEB6-EDC4-CE4B-8350-8E84DF76518C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280082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n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4C1ADE6-C058-9C40-B135-034EB97B43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/>
            </a:lvl1pPr>
          </a:lstStyle>
          <a:p>
            <a:r>
              <a:rPr lang="sv-SE"/>
              <a:t>Headline</a:t>
            </a:r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3A0D4D5C-5B1B-1441-A13B-8613512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3244" y="6475270"/>
            <a:ext cx="4320448" cy="365125"/>
          </a:xfrm>
        </p:spPr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84FAE50-4669-D540-A55E-354FF0C5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5292" y="6475270"/>
            <a:ext cx="2743200" cy="365125"/>
          </a:xfrm>
        </p:spPr>
        <p:txBody>
          <a:bodyPr/>
          <a:lstStyle/>
          <a:p>
            <a:fld id="{F7283078-D760-1647-8B80-66BA8B52336D}" type="slidenum">
              <a:rPr lang="sv-SE" smtClean="0"/>
              <a:t>‹#›</a:t>
            </a:fld>
            <a:endParaRPr lang="sv-SE"/>
          </a:p>
        </p:txBody>
      </p:sp>
      <p:sp>
        <p:nvSpPr>
          <p:cNvPr id="9" name="Platshållare för innehåll 2">
            <a:extLst>
              <a:ext uri="{FF2B5EF4-FFF2-40B4-BE49-F238E27FC236}">
                <a16:creationId xmlns:a16="http://schemas.microsoft.com/office/drawing/2014/main" id="{590CF35B-F516-4A5B-A8AB-7A0A28362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400" y="1562400"/>
            <a:ext cx="4993785" cy="4768062"/>
          </a:xfrm>
        </p:spPr>
        <p:txBody>
          <a:bodyPr lIns="0" rIns="18000"/>
          <a:lstStyle>
            <a:lvl1pPr>
              <a:lnSpc>
                <a:spcPct val="100000"/>
              </a:lnSpc>
              <a:defRPr/>
            </a:lvl1pPr>
            <a:lvl2pPr marL="358775" indent="-215900">
              <a:lnSpc>
                <a:spcPct val="100000"/>
              </a:lnSpc>
              <a:tabLst/>
              <a:defRPr/>
            </a:lvl2pPr>
            <a:lvl3pPr marL="449263" indent="-196850">
              <a:lnSpc>
                <a:spcPct val="100000"/>
              </a:lnSpc>
              <a:tabLst/>
              <a:defRPr/>
            </a:lvl3pPr>
            <a:lvl4pPr marL="541338" indent="-180000">
              <a:lnSpc>
                <a:spcPct val="100000"/>
              </a:lnSpc>
              <a:tabLst/>
              <a:defRPr/>
            </a:lvl4pPr>
            <a:lvl5pPr marL="630000" indent="-162000">
              <a:lnSpc>
                <a:spcPct val="100000"/>
              </a:lnSpc>
              <a:tabLst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 dirty="0"/>
          </a:p>
        </p:txBody>
      </p:sp>
      <p:sp>
        <p:nvSpPr>
          <p:cNvPr id="12" name="Platshållare för innehåll 2">
            <a:extLst>
              <a:ext uri="{FF2B5EF4-FFF2-40B4-BE49-F238E27FC236}">
                <a16:creationId xmlns:a16="http://schemas.microsoft.com/office/drawing/2014/main" id="{BA21051E-3C35-41FB-8E6B-797DB8F2697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373692" y="1562400"/>
            <a:ext cx="4993785" cy="4768062"/>
          </a:xfrm>
        </p:spPr>
        <p:txBody>
          <a:bodyPr lIns="0" rIns="18000"/>
          <a:lstStyle>
            <a:lvl1pPr>
              <a:lnSpc>
                <a:spcPct val="100000"/>
              </a:lnSpc>
              <a:defRPr/>
            </a:lvl1pPr>
            <a:lvl2pPr marL="360000" indent="-216000">
              <a:lnSpc>
                <a:spcPct val="100000"/>
              </a:lnSpc>
              <a:tabLst/>
              <a:defRPr/>
            </a:lvl2pPr>
            <a:lvl3pPr marL="450000" indent="-198000">
              <a:lnSpc>
                <a:spcPct val="100000"/>
              </a:lnSpc>
              <a:tabLst/>
              <a:defRPr/>
            </a:lvl3pPr>
            <a:lvl4pPr marL="540000" indent="-180000">
              <a:lnSpc>
                <a:spcPct val="100000"/>
              </a:lnSpc>
              <a:tabLst/>
              <a:defRPr/>
            </a:lvl4pPr>
            <a:lvl5pPr marL="628650" indent="-162000">
              <a:lnSpc>
                <a:spcPct val="100000"/>
              </a:lnSpc>
              <a:tabLst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 dirty="0"/>
          </a:p>
        </p:txBody>
      </p:sp>
      <p:sp>
        <p:nvSpPr>
          <p:cNvPr id="14" name="Platshållare för text 13">
            <a:extLst>
              <a:ext uri="{FF2B5EF4-FFF2-40B4-BE49-F238E27FC236}">
                <a16:creationId xmlns:a16="http://schemas.microsoft.com/office/drawing/2014/main" id="{DD16215C-7D16-4D0F-BA5D-E02EED6FB2D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3709" y="931026"/>
            <a:ext cx="9360000" cy="507076"/>
          </a:xfrm>
        </p:spPr>
        <p:txBody>
          <a:bodyPr lIns="90000" tIns="1800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2200">
                <a:solidFill>
                  <a:schemeClr val="accent1"/>
                </a:solidFill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Sub-headline</a:t>
            </a:r>
          </a:p>
        </p:txBody>
      </p:sp>
      <p:sp>
        <p:nvSpPr>
          <p:cNvPr id="15" name="Rektangel 14">
            <a:extLst>
              <a:ext uri="{FF2B5EF4-FFF2-40B4-BE49-F238E27FC236}">
                <a16:creationId xmlns:a16="http://schemas.microsoft.com/office/drawing/2014/main" id="{87E2C692-2C39-4CA8-AA87-45E0F36B6A0E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6" name="Bildobjekt 15">
            <a:extLst>
              <a:ext uri="{FF2B5EF4-FFF2-40B4-BE49-F238E27FC236}">
                <a16:creationId xmlns:a16="http://schemas.microsoft.com/office/drawing/2014/main" id="{E327627C-4BB8-4965-8107-0E7E741F830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924611" y="417443"/>
            <a:ext cx="826394" cy="800100"/>
          </a:xfrm>
          <a:prstGeom prst="rect">
            <a:avLst/>
          </a:prstGeom>
        </p:spPr>
      </p:pic>
      <p:sp>
        <p:nvSpPr>
          <p:cNvPr id="11" name="Platshållare för datum 3">
            <a:extLst>
              <a:ext uri="{FF2B5EF4-FFF2-40B4-BE49-F238E27FC236}">
                <a16:creationId xmlns:a16="http://schemas.microsoft.com/office/drawing/2014/main" id="{154C1432-4F85-1F42-8016-9B83B89CC8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D9F938DC-5D88-3243-B199-D1784D8BC977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2135108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n 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4C1ADE6-C058-9C40-B135-034EB97B43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/>
            </a:lvl1pPr>
          </a:lstStyle>
          <a:p>
            <a:r>
              <a:rPr lang="sv-SE"/>
              <a:t>Headline</a:t>
            </a:r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3A0D4D5C-5B1B-1441-A13B-8613512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3244" y="6475270"/>
            <a:ext cx="4320448" cy="365125"/>
          </a:xfrm>
        </p:spPr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84FAE50-4669-D540-A55E-354FF0C5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5292" y="6475270"/>
            <a:ext cx="2743200" cy="365125"/>
          </a:xfrm>
        </p:spPr>
        <p:txBody>
          <a:bodyPr/>
          <a:lstStyle/>
          <a:p>
            <a:fld id="{F7283078-D760-1647-8B80-66BA8B52336D}" type="slidenum">
              <a:rPr lang="sv-SE" smtClean="0"/>
              <a:t>‹#›</a:t>
            </a:fld>
            <a:endParaRPr lang="sv-SE"/>
          </a:p>
        </p:txBody>
      </p:sp>
      <p:sp>
        <p:nvSpPr>
          <p:cNvPr id="9" name="Platshållare för innehåll 2">
            <a:extLst>
              <a:ext uri="{FF2B5EF4-FFF2-40B4-BE49-F238E27FC236}">
                <a16:creationId xmlns:a16="http://schemas.microsoft.com/office/drawing/2014/main" id="{590CF35B-F516-4A5B-A8AB-7A0A28362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400" y="1562400"/>
            <a:ext cx="3255409" cy="4768062"/>
          </a:xfrm>
        </p:spPr>
        <p:txBody>
          <a:bodyPr lIns="0" rIns="18000"/>
          <a:lstStyle>
            <a:lvl1pPr>
              <a:lnSpc>
                <a:spcPct val="100000"/>
              </a:lnSpc>
              <a:defRPr/>
            </a:lvl1pPr>
            <a:lvl2pPr marL="360000" indent="-216000">
              <a:lnSpc>
                <a:spcPct val="100000"/>
              </a:lnSpc>
              <a:tabLst/>
              <a:defRPr/>
            </a:lvl2pPr>
            <a:lvl3pPr marL="449263" indent="-196850">
              <a:lnSpc>
                <a:spcPct val="100000"/>
              </a:lnSpc>
              <a:tabLst/>
              <a:defRPr/>
            </a:lvl3pPr>
            <a:lvl4pPr marL="541338" indent="-180975">
              <a:lnSpc>
                <a:spcPct val="100000"/>
              </a:lnSpc>
              <a:tabLst/>
              <a:defRPr/>
            </a:lvl4pPr>
            <a:lvl5pPr marL="630000" indent="-162000">
              <a:lnSpc>
                <a:spcPct val="100000"/>
              </a:lnSpc>
              <a:tabLst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 dirty="0"/>
          </a:p>
        </p:txBody>
      </p:sp>
      <p:sp>
        <p:nvSpPr>
          <p:cNvPr id="14" name="Platshållare för text 13">
            <a:extLst>
              <a:ext uri="{FF2B5EF4-FFF2-40B4-BE49-F238E27FC236}">
                <a16:creationId xmlns:a16="http://schemas.microsoft.com/office/drawing/2014/main" id="{DD16215C-7D16-4D0F-BA5D-E02EED6FB2D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3709" y="931026"/>
            <a:ext cx="9360000" cy="507076"/>
          </a:xfrm>
        </p:spPr>
        <p:txBody>
          <a:bodyPr lIns="90000" tIns="1800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2200">
                <a:solidFill>
                  <a:schemeClr val="accent1"/>
                </a:solidFill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Sub-headline</a:t>
            </a:r>
          </a:p>
        </p:txBody>
      </p:sp>
      <p:sp>
        <p:nvSpPr>
          <p:cNvPr id="15" name="Rektangel 14">
            <a:extLst>
              <a:ext uri="{FF2B5EF4-FFF2-40B4-BE49-F238E27FC236}">
                <a16:creationId xmlns:a16="http://schemas.microsoft.com/office/drawing/2014/main" id="{87E2C692-2C39-4CA8-AA87-45E0F36B6A0E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6" name="Bildobjekt 15">
            <a:extLst>
              <a:ext uri="{FF2B5EF4-FFF2-40B4-BE49-F238E27FC236}">
                <a16:creationId xmlns:a16="http://schemas.microsoft.com/office/drawing/2014/main" id="{E327627C-4BB8-4965-8107-0E7E741F830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924611" y="417443"/>
            <a:ext cx="826394" cy="800100"/>
          </a:xfrm>
          <a:prstGeom prst="rect">
            <a:avLst/>
          </a:prstGeom>
        </p:spPr>
      </p:pic>
      <p:sp>
        <p:nvSpPr>
          <p:cNvPr id="13" name="Platshållare för innehåll 2">
            <a:extLst>
              <a:ext uri="{FF2B5EF4-FFF2-40B4-BE49-F238E27FC236}">
                <a16:creationId xmlns:a16="http://schemas.microsoft.com/office/drawing/2014/main" id="{B2D0E559-A900-41F3-93C5-387A7764A152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605297" y="1562400"/>
            <a:ext cx="3255409" cy="4768062"/>
          </a:xfrm>
        </p:spPr>
        <p:txBody>
          <a:bodyPr lIns="0" rIns="18000"/>
          <a:lstStyle>
            <a:lvl1pPr>
              <a:lnSpc>
                <a:spcPct val="100000"/>
              </a:lnSpc>
              <a:defRPr/>
            </a:lvl1pPr>
            <a:lvl2pPr marL="360000" indent="-216000">
              <a:lnSpc>
                <a:spcPct val="100000"/>
              </a:lnSpc>
              <a:tabLst/>
              <a:defRPr/>
            </a:lvl2pPr>
            <a:lvl3pPr marL="450000" indent="-198000">
              <a:lnSpc>
                <a:spcPct val="100000"/>
              </a:lnSpc>
              <a:tabLst/>
              <a:defRPr/>
            </a:lvl3pPr>
            <a:lvl4pPr marL="539750" indent="-196850">
              <a:lnSpc>
                <a:spcPct val="100000"/>
              </a:lnSpc>
              <a:tabLst/>
              <a:defRPr/>
            </a:lvl4pPr>
            <a:lvl5pPr marL="630000" indent="-162000">
              <a:lnSpc>
                <a:spcPct val="100000"/>
              </a:lnSpc>
              <a:tabLst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 dirty="0"/>
          </a:p>
        </p:txBody>
      </p:sp>
      <p:sp>
        <p:nvSpPr>
          <p:cNvPr id="17" name="Platshållare för innehåll 2">
            <a:extLst>
              <a:ext uri="{FF2B5EF4-FFF2-40B4-BE49-F238E27FC236}">
                <a16:creationId xmlns:a16="http://schemas.microsoft.com/office/drawing/2014/main" id="{E4E99B3B-ADB3-4D1A-9A7F-AA1B8528E6C7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116194" y="1562400"/>
            <a:ext cx="3255409" cy="4768062"/>
          </a:xfrm>
        </p:spPr>
        <p:txBody>
          <a:bodyPr lIns="0" rIns="18000"/>
          <a:lstStyle>
            <a:lvl1pPr>
              <a:lnSpc>
                <a:spcPct val="100000"/>
              </a:lnSpc>
              <a:defRPr/>
            </a:lvl1pPr>
            <a:lvl2pPr marL="360000" indent="-216000">
              <a:lnSpc>
                <a:spcPct val="100000"/>
              </a:lnSpc>
              <a:tabLst/>
              <a:defRPr/>
            </a:lvl2pPr>
            <a:lvl3pPr marL="450000" indent="-198000">
              <a:lnSpc>
                <a:spcPct val="100000"/>
              </a:lnSpc>
              <a:tabLst/>
              <a:defRPr/>
            </a:lvl3pPr>
            <a:lvl4pPr marL="540000" indent="-180000">
              <a:lnSpc>
                <a:spcPct val="100000"/>
              </a:lnSpc>
              <a:tabLst/>
              <a:defRPr/>
            </a:lvl4pPr>
            <a:lvl5pPr marL="630000" indent="-162000">
              <a:lnSpc>
                <a:spcPct val="100000"/>
              </a:lnSpc>
              <a:tabLst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 dirty="0"/>
          </a:p>
        </p:txBody>
      </p:sp>
      <p:sp>
        <p:nvSpPr>
          <p:cNvPr id="12" name="Platshållare för datum 3">
            <a:extLst>
              <a:ext uri="{FF2B5EF4-FFF2-40B4-BE49-F238E27FC236}">
                <a16:creationId xmlns:a16="http://schemas.microsoft.com/office/drawing/2014/main" id="{F91A8E7B-C629-D343-8A83-7EB0ADF608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D2B7A157-1C16-8843-9CC8-E0D933E57A7D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2667666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tshållare för bild 6">
            <a:extLst>
              <a:ext uri="{FF2B5EF4-FFF2-40B4-BE49-F238E27FC236}">
                <a16:creationId xmlns:a16="http://schemas.microsoft.com/office/drawing/2014/main" id="{16B191E2-1C71-4B4C-B562-DD793673C24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373813" y="1562100"/>
            <a:ext cx="4994275" cy="4768850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FontTx/>
              <a:buNone/>
              <a:defRPr sz="800">
                <a:solidFill>
                  <a:srgbClr val="666666"/>
                </a:solidFill>
              </a:defRPr>
            </a:lvl1pPr>
          </a:lstStyle>
          <a:p>
            <a:r>
              <a:rPr lang="sv-SE"/>
              <a:t>INSERT IMAGE</a:t>
            </a:r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74C1ADE6-C058-9C40-B135-034EB97B43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/>
            </a:lvl1pPr>
          </a:lstStyle>
          <a:p>
            <a:r>
              <a:rPr lang="sv-SE"/>
              <a:t>Headline</a:t>
            </a:r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3A0D4D5C-5B1B-1441-A13B-8613512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3244" y="6475270"/>
            <a:ext cx="4320448" cy="365125"/>
          </a:xfrm>
        </p:spPr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84FAE50-4669-D540-A55E-354FF0C5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5292" y="6475270"/>
            <a:ext cx="2743200" cy="365125"/>
          </a:xfrm>
        </p:spPr>
        <p:txBody>
          <a:bodyPr/>
          <a:lstStyle/>
          <a:p>
            <a:fld id="{F7283078-D760-1647-8B80-66BA8B52336D}" type="slidenum">
              <a:rPr lang="sv-SE" smtClean="0"/>
              <a:t>‹#›</a:t>
            </a:fld>
            <a:endParaRPr lang="sv-SE"/>
          </a:p>
        </p:txBody>
      </p:sp>
      <p:sp>
        <p:nvSpPr>
          <p:cNvPr id="9" name="Platshållare för innehåll 2">
            <a:extLst>
              <a:ext uri="{FF2B5EF4-FFF2-40B4-BE49-F238E27FC236}">
                <a16:creationId xmlns:a16="http://schemas.microsoft.com/office/drawing/2014/main" id="{590CF35B-F516-4A5B-A8AB-7A0A28362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400" y="1562400"/>
            <a:ext cx="4993785" cy="4768062"/>
          </a:xfrm>
        </p:spPr>
        <p:txBody>
          <a:bodyPr lIns="0" rIns="18000"/>
          <a:lstStyle>
            <a:lvl1pPr>
              <a:lnSpc>
                <a:spcPct val="100000"/>
              </a:lnSpc>
              <a:defRPr/>
            </a:lvl1pPr>
            <a:lvl2pPr marL="360000" indent="-216000">
              <a:lnSpc>
                <a:spcPct val="100000"/>
              </a:lnSpc>
              <a:tabLst/>
              <a:defRPr/>
            </a:lvl2pPr>
            <a:lvl3pPr marL="450000" indent="-198000">
              <a:lnSpc>
                <a:spcPct val="100000"/>
              </a:lnSpc>
              <a:tabLst/>
              <a:defRPr/>
            </a:lvl3pPr>
            <a:lvl4pPr marL="540000" indent="-180000">
              <a:lnSpc>
                <a:spcPct val="100000"/>
              </a:lnSpc>
              <a:tabLst/>
              <a:defRPr/>
            </a:lvl4pPr>
            <a:lvl5pPr marL="630000" indent="-162000">
              <a:lnSpc>
                <a:spcPct val="100000"/>
              </a:lnSpc>
              <a:tabLst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sv-SE" dirty="0"/>
          </a:p>
        </p:txBody>
      </p:sp>
      <p:sp>
        <p:nvSpPr>
          <p:cNvPr id="14" name="Platshållare för text 13">
            <a:extLst>
              <a:ext uri="{FF2B5EF4-FFF2-40B4-BE49-F238E27FC236}">
                <a16:creationId xmlns:a16="http://schemas.microsoft.com/office/drawing/2014/main" id="{DD16215C-7D16-4D0F-BA5D-E02EED6FB2D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3709" y="931026"/>
            <a:ext cx="9360000" cy="507076"/>
          </a:xfrm>
        </p:spPr>
        <p:txBody>
          <a:bodyPr lIns="90000" tIns="1800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2200">
                <a:solidFill>
                  <a:schemeClr val="accent1"/>
                </a:solidFill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Sub-headline</a:t>
            </a:r>
          </a:p>
        </p:txBody>
      </p:sp>
      <p:sp>
        <p:nvSpPr>
          <p:cNvPr id="11" name="Rektangel 10">
            <a:extLst>
              <a:ext uri="{FF2B5EF4-FFF2-40B4-BE49-F238E27FC236}">
                <a16:creationId xmlns:a16="http://schemas.microsoft.com/office/drawing/2014/main" id="{BC4F3A85-66E6-412A-97CD-99D922EFBEE2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3" name="Bildobjekt 12">
            <a:extLst>
              <a:ext uri="{FF2B5EF4-FFF2-40B4-BE49-F238E27FC236}">
                <a16:creationId xmlns:a16="http://schemas.microsoft.com/office/drawing/2014/main" id="{506E76ED-0FF0-4A03-8EB9-06B57B12EC1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924611" y="417443"/>
            <a:ext cx="826394" cy="800100"/>
          </a:xfrm>
          <a:prstGeom prst="rect">
            <a:avLst/>
          </a:prstGeom>
        </p:spPr>
      </p:pic>
      <p:sp>
        <p:nvSpPr>
          <p:cNvPr id="12" name="Platshållare för datum 3">
            <a:extLst>
              <a:ext uri="{FF2B5EF4-FFF2-40B4-BE49-F238E27FC236}">
                <a16:creationId xmlns:a16="http://schemas.microsoft.com/office/drawing/2014/main" id="{5D496E45-863B-704B-B14F-5E0F58578D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E7780CC5-7206-2547-AAF1-DDE075DE307F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066558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. Full wid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tshållare för bild 12">
            <a:extLst>
              <a:ext uri="{FF2B5EF4-FFF2-40B4-BE49-F238E27FC236}">
                <a16:creationId xmlns:a16="http://schemas.microsoft.com/office/drawing/2014/main" id="{4FD00856-A3E1-48A7-B9CD-D7B89BD6A06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2000" cy="6858000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algn="ctr">
              <a:defRPr sz="800"/>
            </a:lvl1pPr>
          </a:lstStyle>
          <a:p>
            <a:r>
              <a:rPr lang="sv-SE"/>
              <a:t>INSERT IMAGE</a:t>
            </a:r>
          </a:p>
        </p:txBody>
      </p:sp>
      <p:sp>
        <p:nvSpPr>
          <p:cNvPr id="9" name="Platshållare för text 8">
            <a:extLst>
              <a:ext uri="{FF2B5EF4-FFF2-40B4-BE49-F238E27FC236}">
                <a16:creationId xmlns:a16="http://schemas.microsoft.com/office/drawing/2014/main" id="{A8D8C0FE-DA05-418D-9F18-A5A81125AD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924611" y="417443"/>
            <a:ext cx="828000" cy="799200"/>
          </a:xfrm>
          <a:blipFill>
            <a:blip r:embed="rId2"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FontTx/>
              <a:buNone/>
              <a:defRPr sz="100">
                <a:noFill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Platshållare för text 6">
            <a:extLst>
              <a:ext uri="{FF2B5EF4-FFF2-40B4-BE49-F238E27FC236}">
                <a16:creationId xmlns:a16="http://schemas.microsoft.com/office/drawing/2014/main" id="{1848DA8D-03CE-4CA5-A851-F6ABAE67A9B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447675"/>
            <a:ext cx="292100" cy="6410325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>
              <a:buFontTx/>
              <a:buNone/>
              <a:defRPr sz="100">
                <a:noFill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Rubrik 1">
            <a:extLst>
              <a:ext uri="{FF2B5EF4-FFF2-40B4-BE49-F238E27FC236}">
                <a16:creationId xmlns:a16="http://schemas.microsoft.com/office/drawing/2014/main" id="{8F5BB748-C0D0-CB4F-BA93-7488E4BA705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sv-SE" dirty="0"/>
              <a:t>Image </a:t>
            </a:r>
            <a:r>
              <a:rPr lang="sv-SE" dirty="0" err="1"/>
              <a:t>title</a:t>
            </a:r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532865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4C1ADE6-C058-9C40-B135-034EB97B43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/>
            </a:lvl1pPr>
          </a:lstStyle>
          <a:p>
            <a:r>
              <a:rPr lang="sv-SE"/>
              <a:t>Headline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996A591D-7BEE-2A48-BD08-DCDF3D90DE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E9EA97B5-AC9C-C14B-A97F-E5FD7CC235F1}" type="datetime1">
              <a:rPr lang="sv-SE" smtClean="0"/>
              <a:t>2026-05-13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3A0D4D5C-5B1B-1441-A13B-8613512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3244" y="6475270"/>
            <a:ext cx="4320448" cy="365125"/>
          </a:xfrm>
        </p:spPr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84FAE50-4669-D540-A55E-354FF0C5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5292" y="6475270"/>
            <a:ext cx="2743200" cy="365125"/>
          </a:xfrm>
        </p:spPr>
        <p:txBody>
          <a:bodyPr/>
          <a:lstStyle/>
          <a:p>
            <a:fld id="{F7283078-D760-1647-8B80-66BA8B52336D}" type="slidenum">
              <a:rPr lang="sv-SE" smtClean="0"/>
              <a:t>‹#›</a:t>
            </a:fld>
            <a:endParaRPr lang="sv-SE"/>
          </a:p>
        </p:txBody>
      </p:sp>
      <p:sp>
        <p:nvSpPr>
          <p:cNvPr id="14" name="Platshållare för text 13">
            <a:extLst>
              <a:ext uri="{FF2B5EF4-FFF2-40B4-BE49-F238E27FC236}">
                <a16:creationId xmlns:a16="http://schemas.microsoft.com/office/drawing/2014/main" id="{DD16215C-7D16-4D0F-BA5D-E02EED6FB2D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3709" y="931026"/>
            <a:ext cx="9360000" cy="507076"/>
          </a:xfrm>
        </p:spPr>
        <p:txBody>
          <a:bodyPr lIns="90000" tIns="1800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2200">
                <a:solidFill>
                  <a:schemeClr val="accent1"/>
                </a:solidFill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Sub-headline</a:t>
            </a:r>
          </a:p>
        </p:txBody>
      </p:sp>
      <p:sp>
        <p:nvSpPr>
          <p:cNvPr id="10" name="Rektangel 9">
            <a:extLst>
              <a:ext uri="{FF2B5EF4-FFF2-40B4-BE49-F238E27FC236}">
                <a16:creationId xmlns:a16="http://schemas.microsoft.com/office/drawing/2014/main" id="{A5E954D6-E4D2-47AD-A504-7408EC606D35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Bildobjekt 10">
            <a:extLst>
              <a:ext uri="{FF2B5EF4-FFF2-40B4-BE49-F238E27FC236}">
                <a16:creationId xmlns:a16="http://schemas.microsoft.com/office/drawing/2014/main" id="{6DD4ACE8-21C9-474B-A84B-6E399CB9FBD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924611" y="417443"/>
            <a:ext cx="826394" cy="800100"/>
          </a:xfrm>
          <a:prstGeom prst="rect">
            <a:avLst/>
          </a:prstGeom>
        </p:spPr>
      </p:pic>
      <p:sp>
        <p:nvSpPr>
          <p:cNvPr id="7" name="Platshållare för diagram 6">
            <a:extLst>
              <a:ext uri="{FF2B5EF4-FFF2-40B4-BE49-F238E27FC236}">
                <a16:creationId xmlns:a16="http://schemas.microsoft.com/office/drawing/2014/main" id="{FA784AEE-BB11-4271-AB33-DE077410560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1103313" y="1657350"/>
            <a:ext cx="7767637" cy="4445000"/>
          </a:xfrm>
        </p:spPr>
        <p:txBody>
          <a:bodyPr/>
          <a:lstStyle>
            <a:lvl1pPr algn="ctr">
              <a:defRPr sz="800" cap="all" baseline="0"/>
            </a:lvl1pPr>
          </a:lstStyle>
          <a:p>
            <a:r>
              <a:rPr lang="en-GB"/>
              <a:t>Click icon to add chart</a:t>
            </a:r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317552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74C1ADE6-C058-9C40-B135-034EB97B43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3709" y="265373"/>
            <a:ext cx="9360000" cy="657339"/>
          </a:xfrm>
        </p:spPr>
        <p:txBody>
          <a:bodyPr lIns="90000" bIns="18000"/>
          <a:lstStyle>
            <a:lvl1pPr>
              <a:defRPr/>
            </a:lvl1pPr>
          </a:lstStyle>
          <a:p>
            <a:r>
              <a:rPr lang="sv-SE"/>
              <a:t>Headline</a:t>
            </a:r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3A0D4D5C-5B1B-1441-A13B-8613512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3244" y="6475270"/>
            <a:ext cx="4320448" cy="365125"/>
          </a:xfrm>
        </p:spPr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184FAE50-4669-D540-A55E-354FF0C59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5292" y="6475270"/>
            <a:ext cx="2743200" cy="365125"/>
          </a:xfrm>
        </p:spPr>
        <p:txBody>
          <a:bodyPr/>
          <a:lstStyle/>
          <a:p>
            <a:fld id="{F7283078-D760-1647-8B80-66BA8B52336D}" type="slidenum">
              <a:rPr lang="sv-SE" smtClean="0"/>
              <a:t>‹#›</a:t>
            </a:fld>
            <a:endParaRPr lang="sv-SE"/>
          </a:p>
        </p:txBody>
      </p:sp>
      <p:sp>
        <p:nvSpPr>
          <p:cNvPr id="14" name="Platshållare för text 13">
            <a:extLst>
              <a:ext uri="{FF2B5EF4-FFF2-40B4-BE49-F238E27FC236}">
                <a16:creationId xmlns:a16="http://schemas.microsoft.com/office/drawing/2014/main" id="{DD16215C-7D16-4D0F-BA5D-E02EED6FB2D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3709" y="931026"/>
            <a:ext cx="9360000" cy="507076"/>
          </a:xfrm>
        </p:spPr>
        <p:txBody>
          <a:bodyPr lIns="90000" tIns="1800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2200">
                <a:solidFill>
                  <a:schemeClr val="accent1"/>
                </a:solidFill>
              </a:defRPr>
            </a:lvl1pPr>
            <a:lvl2pPr marL="82550" indent="0">
              <a:buNone/>
              <a:defRPr/>
            </a:lvl2pPr>
          </a:lstStyle>
          <a:p>
            <a:pPr lvl="0"/>
            <a:r>
              <a:rPr lang="sv-SE"/>
              <a:t>Sub-headline</a:t>
            </a:r>
          </a:p>
        </p:txBody>
      </p:sp>
      <p:sp>
        <p:nvSpPr>
          <p:cNvPr id="10" name="Rektangel 9">
            <a:extLst>
              <a:ext uri="{FF2B5EF4-FFF2-40B4-BE49-F238E27FC236}">
                <a16:creationId xmlns:a16="http://schemas.microsoft.com/office/drawing/2014/main" id="{A5E954D6-E4D2-47AD-A504-7408EC606D35}"/>
              </a:ext>
            </a:extLst>
          </p:cNvPr>
          <p:cNvSpPr/>
          <p:nvPr userDrawn="1"/>
        </p:nvSpPr>
        <p:spPr>
          <a:xfrm>
            <a:off x="0" y="447675"/>
            <a:ext cx="292101" cy="641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Bildobjekt 10">
            <a:extLst>
              <a:ext uri="{FF2B5EF4-FFF2-40B4-BE49-F238E27FC236}">
                <a16:creationId xmlns:a16="http://schemas.microsoft.com/office/drawing/2014/main" id="{6DD4ACE8-21C9-474B-A84B-6E399CB9FBD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0924611" y="417443"/>
            <a:ext cx="826394" cy="800100"/>
          </a:xfrm>
          <a:prstGeom prst="rect">
            <a:avLst/>
          </a:prstGeom>
        </p:spPr>
      </p:pic>
      <p:sp>
        <p:nvSpPr>
          <p:cNvPr id="8" name="Platshållare för tabell 7">
            <a:extLst>
              <a:ext uri="{FF2B5EF4-FFF2-40B4-BE49-F238E27FC236}">
                <a16:creationId xmlns:a16="http://schemas.microsoft.com/office/drawing/2014/main" id="{489D1BD7-202A-4115-BE6C-1B053CFFDE1E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1103313" y="1614488"/>
            <a:ext cx="9359900" cy="4406900"/>
          </a:xfrm>
        </p:spPr>
        <p:txBody>
          <a:bodyPr/>
          <a:lstStyle>
            <a:lvl1pPr algn="ctr">
              <a:defRPr sz="800" cap="all" baseline="0"/>
            </a:lvl1pPr>
          </a:lstStyle>
          <a:p>
            <a:r>
              <a:rPr lang="en-GB"/>
              <a:t>Click icon to add table</a:t>
            </a:r>
            <a:endParaRPr lang="sv-SE"/>
          </a:p>
        </p:txBody>
      </p:sp>
      <p:sp>
        <p:nvSpPr>
          <p:cNvPr id="12" name="Platshållare för datum 3">
            <a:extLst>
              <a:ext uri="{FF2B5EF4-FFF2-40B4-BE49-F238E27FC236}">
                <a16:creationId xmlns:a16="http://schemas.microsoft.com/office/drawing/2014/main" id="{EF177138-95E5-674B-B010-143A8CD145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9C685FD0-6239-A242-AD7F-8A7BC20AB8A3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4225189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ktangel 6">
            <a:extLst>
              <a:ext uri="{FF2B5EF4-FFF2-40B4-BE49-F238E27FC236}">
                <a16:creationId xmlns:a16="http://schemas.microsoft.com/office/drawing/2014/main" id="{BE7B1DDB-F4AA-4E8D-BD07-905FE45A5555}"/>
              </a:ext>
            </a:extLst>
          </p:cNvPr>
          <p:cNvSpPr/>
          <p:nvPr userDrawn="1"/>
        </p:nvSpPr>
        <p:spPr>
          <a:xfrm>
            <a:off x="0" y="388593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ubrik 1">
            <a:extLst>
              <a:ext uri="{FF2B5EF4-FFF2-40B4-BE49-F238E27FC236}">
                <a16:creationId xmlns:a16="http://schemas.microsoft.com/office/drawing/2014/main" id="{34780BC8-191C-6D4B-93F3-54A06FD4FE7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930395" y="1153621"/>
            <a:ext cx="8640000" cy="238760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200">
                <a:solidFill>
                  <a:schemeClr val="bg1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defRPr>
            </a:lvl1pPr>
          </a:lstStyle>
          <a:p>
            <a:r>
              <a:rPr lang="en-GB" dirty="0"/>
              <a:t>Thank you!</a:t>
            </a:r>
            <a:endParaRPr lang="sv-SE" dirty="0"/>
          </a:p>
        </p:txBody>
      </p:sp>
      <p:sp>
        <p:nvSpPr>
          <p:cNvPr id="8" name="Rektangel 7">
            <a:extLst>
              <a:ext uri="{FF2B5EF4-FFF2-40B4-BE49-F238E27FC236}">
                <a16:creationId xmlns:a16="http://schemas.microsoft.com/office/drawing/2014/main" id="{EC66F586-F662-4573-A59B-7D4EDD05A153}"/>
              </a:ext>
            </a:extLst>
          </p:cNvPr>
          <p:cNvSpPr/>
          <p:nvPr userDrawn="1"/>
        </p:nvSpPr>
        <p:spPr>
          <a:xfrm>
            <a:off x="-2" y="447675"/>
            <a:ext cx="292101" cy="6410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Bildobjekt 8">
            <a:extLst>
              <a:ext uri="{FF2B5EF4-FFF2-40B4-BE49-F238E27FC236}">
                <a16:creationId xmlns:a16="http://schemas.microsoft.com/office/drawing/2014/main" id="{3193CED5-E020-4279-918D-055F43A9188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924611" y="417443"/>
            <a:ext cx="826395" cy="800100"/>
          </a:xfrm>
          <a:prstGeom prst="rect">
            <a:avLst/>
          </a:prstGeom>
        </p:spPr>
      </p:pic>
      <p:pic>
        <p:nvPicPr>
          <p:cNvPr id="4" name="Picture 3" descr="A group of bunnies in a basket&#10;&#10;AI-generated content may be incorrect.">
            <a:extLst>
              <a:ext uri="{FF2B5EF4-FFF2-40B4-BE49-F238E27FC236}">
                <a16:creationId xmlns:a16="http://schemas.microsoft.com/office/drawing/2014/main" id="{8C53ACF2-2094-C4F8-D6A0-F05F781778B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833620" y="1811020"/>
            <a:ext cx="2159000" cy="215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79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tshållare för rubrik 1">
            <a:extLst>
              <a:ext uri="{FF2B5EF4-FFF2-40B4-BE49-F238E27FC236}">
                <a16:creationId xmlns:a16="http://schemas.microsoft.com/office/drawing/2014/main" id="{81532B06-EA3A-AA45-A1FA-C8E1873FD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709" y="281999"/>
            <a:ext cx="9478393" cy="657340"/>
          </a:xfrm>
          <a:prstGeom prst="rect">
            <a:avLst/>
          </a:prstGeom>
        </p:spPr>
        <p:txBody>
          <a:bodyPr vert="horz" lIns="90000" tIns="45720" rIns="91440" bIns="45720" rtlCol="0" anchor="t" anchorCtr="0">
            <a:noAutofit/>
          </a:bodyPr>
          <a:lstStyle/>
          <a:p>
            <a:r>
              <a:rPr lang="sv-SE"/>
              <a:t>Klicka här för att ändra mall för rubrikformat</a:t>
            </a:r>
          </a:p>
        </p:txBody>
      </p:sp>
      <p:sp>
        <p:nvSpPr>
          <p:cNvPr id="4" name="Platshållare för datum 3">
            <a:extLst>
              <a:ext uri="{FF2B5EF4-FFF2-40B4-BE49-F238E27FC236}">
                <a16:creationId xmlns:a16="http://schemas.microsoft.com/office/drawing/2014/main" id="{66E4D6F2-5CFB-9D4E-AED8-120937FE25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95647" y="6483583"/>
            <a:ext cx="8326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spc="80" baseline="0">
                <a:solidFill>
                  <a:srgbClr val="CCCCCC"/>
                </a:solidFill>
              </a:defRPr>
            </a:lvl1pPr>
          </a:lstStyle>
          <a:p>
            <a:fld id="{4E7FAA6E-6355-3A49-9241-029087123EC9}" type="datetime1">
              <a:rPr lang="sv-SE" smtClean="0"/>
              <a:t>2026-05-13</a:t>
            </a:fld>
            <a:endParaRPr lang="sv-SE"/>
          </a:p>
        </p:txBody>
      </p:sp>
      <p:sp>
        <p:nvSpPr>
          <p:cNvPr id="5" name="Platshållare för sidfot 4">
            <a:extLst>
              <a:ext uri="{FF2B5EF4-FFF2-40B4-BE49-F238E27FC236}">
                <a16:creationId xmlns:a16="http://schemas.microsoft.com/office/drawing/2014/main" id="{515FD9D7-4C35-3343-B008-A413FF500A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053244" y="648358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80" baseline="0">
                <a:solidFill>
                  <a:srgbClr val="CCCCCC"/>
                </a:solidFill>
              </a:defRPr>
            </a:lvl1pPr>
          </a:lstStyle>
          <a:p>
            <a:r>
              <a:rPr lang="sv-SE"/>
              <a:t>Natalia Milas</a:t>
            </a:r>
          </a:p>
        </p:txBody>
      </p:sp>
      <p:sp>
        <p:nvSpPr>
          <p:cNvPr id="6" name="Platshållare för bildnummer 5">
            <a:extLst>
              <a:ext uri="{FF2B5EF4-FFF2-40B4-BE49-F238E27FC236}">
                <a16:creationId xmlns:a16="http://schemas.microsoft.com/office/drawing/2014/main" id="{AF6B396D-270A-E047-8DAD-6D51B53CAD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35292" y="648358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1">
                <a:solidFill>
                  <a:schemeClr val="accent1"/>
                </a:solidFill>
              </a:defRPr>
            </a:lvl1pPr>
          </a:lstStyle>
          <a:p>
            <a:fld id="{F7283078-D760-1647-8B80-66BA8B52336D}" type="slidenum">
              <a:rPr lang="sv-SE" smtClean="0"/>
              <a:pPr/>
              <a:t>‹#›</a:t>
            </a:fld>
            <a:endParaRPr lang="sv-SE"/>
          </a:p>
        </p:txBody>
      </p:sp>
      <p:sp>
        <p:nvSpPr>
          <p:cNvPr id="11" name="Platshållare för text 2">
            <a:extLst>
              <a:ext uri="{FF2B5EF4-FFF2-40B4-BE49-F238E27FC236}">
                <a16:creationId xmlns:a16="http://schemas.microsoft.com/office/drawing/2014/main" id="{CD0A89FF-22DC-4B6A-B9ED-60B2F32ED8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5894" y="1561865"/>
            <a:ext cx="9561022" cy="4565397"/>
          </a:xfrm>
          <a:prstGeom prst="rect">
            <a:avLst/>
          </a:prstGeom>
        </p:spPr>
        <p:txBody>
          <a:bodyPr vert="horz" lIns="0" tIns="45720" rIns="91440" bIns="45720" rtlCol="0">
            <a:noAutofit/>
          </a:bodyPr>
          <a:lstStyle/>
          <a:p>
            <a:pPr lvl="0"/>
            <a:r>
              <a:rPr lang="sv-SE"/>
              <a:t>Klicka här för att ändra format på bakgrundstexten</a:t>
            </a:r>
          </a:p>
          <a:p>
            <a:pPr lvl="1"/>
            <a:r>
              <a:rPr lang="sv-SE"/>
              <a:t>Nivå två</a:t>
            </a:r>
          </a:p>
          <a:p>
            <a:pPr lvl="2"/>
            <a:r>
              <a:rPr lang="sv-SE"/>
              <a:t>Nivå tre</a:t>
            </a:r>
          </a:p>
          <a:p>
            <a:pPr lvl="3"/>
            <a:r>
              <a:rPr lang="sv-SE"/>
              <a:t>Nivå fyra</a:t>
            </a:r>
          </a:p>
          <a:p>
            <a:pPr lvl="4"/>
            <a:r>
              <a:rPr lang="sv-SE"/>
              <a:t>Nivå fem</a:t>
            </a:r>
          </a:p>
        </p:txBody>
      </p:sp>
    </p:spTree>
    <p:extLst>
      <p:ext uri="{BB962C8B-B14F-4D97-AF65-F5344CB8AC3E}">
        <p14:creationId xmlns:p14="http://schemas.microsoft.com/office/powerpoint/2010/main" val="825848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49" r:id="rId2"/>
    <p:sldLayoutId id="2147483665" r:id="rId3"/>
    <p:sldLayoutId id="2147483667" r:id="rId4"/>
    <p:sldLayoutId id="2147483669" r:id="rId5"/>
    <p:sldLayoutId id="2147483650" r:id="rId6"/>
    <p:sldLayoutId id="2147483668" r:id="rId7"/>
    <p:sldLayoutId id="2147483662" r:id="rId8"/>
    <p:sldLayoutId id="2147483664" r:id="rId9"/>
    <p:sldLayoutId id="2147483663" r:id="rId10"/>
    <p:sldLayoutId id="2147483666" r:id="rId11"/>
    <p:sldLayoutId id="2147483670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kern="1200">
          <a:solidFill>
            <a:srgbClr val="666666"/>
          </a:solidFill>
          <a:latin typeface="+mj-lt"/>
          <a:ea typeface="+mj-ea"/>
          <a:cs typeface="+mj-cs"/>
        </a:defRPr>
      </a:lvl1pPr>
    </p:titleStyle>
    <p:bodyStyle>
      <a:lvl1pPr marL="101600" indent="-101600" algn="l" defTabSz="914400" rtl="0" eaLnBrk="1" latinLnBrk="0" hangingPunct="1">
        <a:lnSpc>
          <a:spcPct val="100000"/>
        </a:lnSpc>
        <a:spcBef>
          <a:spcPts val="1000"/>
        </a:spcBef>
        <a:buClr>
          <a:srgbClr val="666666"/>
        </a:buClr>
        <a:buFont typeface="Segoe UI" panose="020B0502040204020203" pitchFamily="34" charset="0"/>
        <a:buChar char=" "/>
        <a:defRPr sz="2000" kern="1200">
          <a:solidFill>
            <a:srgbClr val="666666"/>
          </a:solidFill>
          <a:latin typeface="+mn-lt"/>
          <a:ea typeface="+mn-ea"/>
          <a:cs typeface="+mn-cs"/>
        </a:defRPr>
      </a:lvl1pPr>
      <a:lvl2pPr marL="315913" indent="-233363" algn="l" defTabSz="914400" rtl="0" eaLnBrk="1" latinLnBrk="0" hangingPunct="1">
        <a:lnSpc>
          <a:spcPct val="100000"/>
        </a:lnSpc>
        <a:spcBef>
          <a:spcPts val="1000"/>
        </a:spcBef>
        <a:buClr>
          <a:srgbClr val="666666"/>
        </a:buClr>
        <a:buFont typeface="Wingdings" panose="05000000000000000000" pitchFamily="2" charset="2"/>
        <a:buChar char=""/>
        <a:defRPr sz="2000" kern="1200">
          <a:solidFill>
            <a:srgbClr val="666666"/>
          </a:solidFill>
          <a:latin typeface="+mn-lt"/>
          <a:ea typeface="+mn-ea"/>
          <a:cs typeface="+mn-cs"/>
        </a:defRPr>
      </a:lvl2pPr>
      <a:lvl3pPr marL="582613" indent="-250825" algn="l" defTabSz="914400" rtl="0" eaLnBrk="1" latinLnBrk="0" hangingPunct="1">
        <a:lnSpc>
          <a:spcPct val="100000"/>
        </a:lnSpc>
        <a:spcBef>
          <a:spcPts val="1000"/>
        </a:spcBef>
        <a:buClr>
          <a:srgbClr val="666666"/>
        </a:buClr>
        <a:buFont typeface="Arial" panose="020B0604020202020204" pitchFamily="34" charset="0"/>
        <a:buChar char="−"/>
        <a:defRPr sz="1800" kern="1200">
          <a:solidFill>
            <a:srgbClr val="666666"/>
          </a:solidFill>
          <a:latin typeface="+mn-lt"/>
          <a:ea typeface="+mn-ea"/>
          <a:cs typeface="+mn-cs"/>
        </a:defRPr>
      </a:lvl3pPr>
      <a:lvl4pPr marL="839788" indent="-233363" algn="l" defTabSz="914400" rtl="0" eaLnBrk="1" latinLnBrk="0" hangingPunct="1">
        <a:lnSpc>
          <a:spcPct val="100000"/>
        </a:lnSpc>
        <a:spcBef>
          <a:spcPts val="1000"/>
        </a:spcBef>
        <a:buClr>
          <a:srgbClr val="666666"/>
        </a:buClr>
        <a:buFont typeface="Arial" panose="020B0604020202020204" pitchFamily="34" charset="0"/>
        <a:buChar char="−"/>
        <a:defRPr sz="1600" kern="1200">
          <a:solidFill>
            <a:srgbClr val="666666"/>
          </a:solidFill>
          <a:latin typeface="+mn-lt"/>
          <a:ea typeface="+mn-ea"/>
          <a:cs typeface="+mn-cs"/>
        </a:defRPr>
      </a:lvl4pPr>
      <a:lvl5pPr marL="1055688" indent="-200025" algn="l" defTabSz="914400" rtl="0" eaLnBrk="1" latinLnBrk="0" hangingPunct="1">
        <a:lnSpc>
          <a:spcPct val="100000"/>
        </a:lnSpc>
        <a:spcBef>
          <a:spcPts val="1000"/>
        </a:spcBef>
        <a:buClr>
          <a:srgbClr val="666666"/>
        </a:buClr>
        <a:buFont typeface="Arial" panose="020B0604020202020204" pitchFamily="34" charset="0"/>
        <a:buChar char="−"/>
        <a:defRPr sz="1400" kern="1200">
          <a:solidFill>
            <a:srgbClr val="66666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v-S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30.gif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5.png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emf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4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6" Type="http://schemas.openxmlformats.org/officeDocument/2006/relationships/tags" Target="../tags/tag26.xml"/><Relationship Id="rId117" Type="http://schemas.openxmlformats.org/officeDocument/2006/relationships/slideLayout" Target="../slideLayouts/slideLayout5.xml"/><Relationship Id="rId21" Type="http://schemas.openxmlformats.org/officeDocument/2006/relationships/tags" Target="../tags/tag21.xml"/><Relationship Id="rId42" Type="http://schemas.openxmlformats.org/officeDocument/2006/relationships/tags" Target="../tags/tag42.xml"/><Relationship Id="rId47" Type="http://schemas.openxmlformats.org/officeDocument/2006/relationships/tags" Target="../tags/tag47.xml"/><Relationship Id="rId63" Type="http://schemas.openxmlformats.org/officeDocument/2006/relationships/tags" Target="../tags/tag63.xml"/><Relationship Id="rId68" Type="http://schemas.openxmlformats.org/officeDocument/2006/relationships/tags" Target="../tags/tag68.xml"/><Relationship Id="rId84" Type="http://schemas.openxmlformats.org/officeDocument/2006/relationships/tags" Target="../tags/tag84.xml"/><Relationship Id="rId89" Type="http://schemas.openxmlformats.org/officeDocument/2006/relationships/tags" Target="../tags/tag89.xml"/><Relationship Id="rId112" Type="http://schemas.openxmlformats.org/officeDocument/2006/relationships/tags" Target="../tags/tag112.xml"/><Relationship Id="rId16" Type="http://schemas.openxmlformats.org/officeDocument/2006/relationships/tags" Target="../tags/tag16.xml"/><Relationship Id="rId107" Type="http://schemas.openxmlformats.org/officeDocument/2006/relationships/tags" Target="../tags/tag107.xml"/><Relationship Id="rId11" Type="http://schemas.openxmlformats.org/officeDocument/2006/relationships/tags" Target="../tags/tag11.xml"/><Relationship Id="rId32" Type="http://schemas.openxmlformats.org/officeDocument/2006/relationships/tags" Target="../tags/tag32.xml"/><Relationship Id="rId37" Type="http://schemas.openxmlformats.org/officeDocument/2006/relationships/tags" Target="../tags/tag37.xml"/><Relationship Id="rId53" Type="http://schemas.openxmlformats.org/officeDocument/2006/relationships/tags" Target="../tags/tag53.xml"/><Relationship Id="rId58" Type="http://schemas.openxmlformats.org/officeDocument/2006/relationships/tags" Target="../tags/tag58.xml"/><Relationship Id="rId74" Type="http://schemas.openxmlformats.org/officeDocument/2006/relationships/tags" Target="../tags/tag74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5" Type="http://schemas.openxmlformats.org/officeDocument/2006/relationships/tags" Target="../tags/tag5.xml"/><Relationship Id="rId90" Type="http://schemas.openxmlformats.org/officeDocument/2006/relationships/tags" Target="../tags/tag90.xml"/><Relationship Id="rId95" Type="http://schemas.openxmlformats.org/officeDocument/2006/relationships/tags" Target="../tags/tag95.xml"/><Relationship Id="rId22" Type="http://schemas.openxmlformats.org/officeDocument/2006/relationships/tags" Target="../tags/tag22.xml"/><Relationship Id="rId27" Type="http://schemas.openxmlformats.org/officeDocument/2006/relationships/tags" Target="../tags/tag27.xml"/><Relationship Id="rId43" Type="http://schemas.openxmlformats.org/officeDocument/2006/relationships/tags" Target="../tags/tag43.xml"/><Relationship Id="rId48" Type="http://schemas.openxmlformats.org/officeDocument/2006/relationships/tags" Target="../tags/tag48.xml"/><Relationship Id="rId64" Type="http://schemas.openxmlformats.org/officeDocument/2006/relationships/tags" Target="../tags/tag64.xml"/><Relationship Id="rId69" Type="http://schemas.openxmlformats.org/officeDocument/2006/relationships/tags" Target="../tags/tag69.xml"/><Relationship Id="rId113" Type="http://schemas.openxmlformats.org/officeDocument/2006/relationships/tags" Target="../tags/tag113.xml"/><Relationship Id="rId80" Type="http://schemas.openxmlformats.org/officeDocument/2006/relationships/tags" Target="../tags/tag80.xml"/><Relationship Id="rId85" Type="http://schemas.openxmlformats.org/officeDocument/2006/relationships/tags" Target="../tags/tag85.xml"/><Relationship Id="rId12" Type="http://schemas.openxmlformats.org/officeDocument/2006/relationships/tags" Target="../tags/tag12.xml"/><Relationship Id="rId17" Type="http://schemas.openxmlformats.org/officeDocument/2006/relationships/tags" Target="../tags/tag17.xml"/><Relationship Id="rId33" Type="http://schemas.openxmlformats.org/officeDocument/2006/relationships/tags" Target="../tags/tag33.xml"/><Relationship Id="rId38" Type="http://schemas.openxmlformats.org/officeDocument/2006/relationships/tags" Target="../tags/tag38.xml"/><Relationship Id="rId59" Type="http://schemas.openxmlformats.org/officeDocument/2006/relationships/tags" Target="../tags/tag59.xml"/><Relationship Id="rId103" Type="http://schemas.openxmlformats.org/officeDocument/2006/relationships/tags" Target="../tags/tag103.xml"/><Relationship Id="rId108" Type="http://schemas.openxmlformats.org/officeDocument/2006/relationships/tags" Target="../tags/tag108.xml"/><Relationship Id="rId54" Type="http://schemas.openxmlformats.org/officeDocument/2006/relationships/tags" Target="../tags/tag54.xml"/><Relationship Id="rId70" Type="http://schemas.openxmlformats.org/officeDocument/2006/relationships/tags" Target="../tags/tag70.xml"/><Relationship Id="rId75" Type="http://schemas.openxmlformats.org/officeDocument/2006/relationships/tags" Target="../tags/tag75.xml"/><Relationship Id="rId91" Type="http://schemas.openxmlformats.org/officeDocument/2006/relationships/tags" Target="../tags/tag91.xml"/><Relationship Id="rId96" Type="http://schemas.openxmlformats.org/officeDocument/2006/relationships/tags" Target="../tags/tag96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23" Type="http://schemas.openxmlformats.org/officeDocument/2006/relationships/tags" Target="../tags/tag23.xml"/><Relationship Id="rId28" Type="http://schemas.openxmlformats.org/officeDocument/2006/relationships/tags" Target="../tags/tag28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10" Type="http://schemas.openxmlformats.org/officeDocument/2006/relationships/tags" Target="../tags/tag10.xml"/><Relationship Id="rId31" Type="http://schemas.openxmlformats.org/officeDocument/2006/relationships/tags" Target="../tags/tag31.xml"/><Relationship Id="rId44" Type="http://schemas.openxmlformats.org/officeDocument/2006/relationships/tags" Target="../tags/tag44.xml"/><Relationship Id="rId52" Type="http://schemas.openxmlformats.org/officeDocument/2006/relationships/tags" Target="../tags/tag52.xml"/><Relationship Id="rId60" Type="http://schemas.openxmlformats.org/officeDocument/2006/relationships/tags" Target="../tags/tag60.xml"/><Relationship Id="rId65" Type="http://schemas.openxmlformats.org/officeDocument/2006/relationships/tags" Target="../tags/tag65.xml"/><Relationship Id="rId73" Type="http://schemas.openxmlformats.org/officeDocument/2006/relationships/tags" Target="../tags/tag73.xml"/><Relationship Id="rId78" Type="http://schemas.openxmlformats.org/officeDocument/2006/relationships/tags" Target="../tags/tag78.xml"/><Relationship Id="rId81" Type="http://schemas.openxmlformats.org/officeDocument/2006/relationships/tags" Target="../tags/tag81.xml"/><Relationship Id="rId86" Type="http://schemas.openxmlformats.org/officeDocument/2006/relationships/tags" Target="../tags/tag86.xml"/><Relationship Id="rId94" Type="http://schemas.openxmlformats.org/officeDocument/2006/relationships/tags" Target="../tags/tag94.xml"/><Relationship Id="rId99" Type="http://schemas.openxmlformats.org/officeDocument/2006/relationships/tags" Target="../tags/tag99.xml"/><Relationship Id="rId101" Type="http://schemas.openxmlformats.org/officeDocument/2006/relationships/tags" Target="../tags/tag10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3" Type="http://schemas.openxmlformats.org/officeDocument/2006/relationships/tags" Target="../tags/tag13.xml"/><Relationship Id="rId18" Type="http://schemas.openxmlformats.org/officeDocument/2006/relationships/tags" Target="../tags/tag18.xml"/><Relationship Id="rId39" Type="http://schemas.openxmlformats.org/officeDocument/2006/relationships/tags" Target="../tags/tag39.xml"/><Relationship Id="rId109" Type="http://schemas.openxmlformats.org/officeDocument/2006/relationships/tags" Target="../tags/tag109.xml"/><Relationship Id="rId34" Type="http://schemas.openxmlformats.org/officeDocument/2006/relationships/tags" Target="../tags/tag34.xml"/><Relationship Id="rId50" Type="http://schemas.openxmlformats.org/officeDocument/2006/relationships/tags" Target="../tags/tag50.xml"/><Relationship Id="rId55" Type="http://schemas.openxmlformats.org/officeDocument/2006/relationships/tags" Target="../tags/tag55.xml"/><Relationship Id="rId76" Type="http://schemas.openxmlformats.org/officeDocument/2006/relationships/tags" Target="../tags/tag76.xml"/><Relationship Id="rId97" Type="http://schemas.openxmlformats.org/officeDocument/2006/relationships/tags" Target="../tags/tag97.xml"/><Relationship Id="rId104" Type="http://schemas.openxmlformats.org/officeDocument/2006/relationships/tags" Target="../tags/tag104.xml"/><Relationship Id="rId7" Type="http://schemas.openxmlformats.org/officeDocument/2006/relationships/tags" Target="../tags/tag7.xml"/><Relationship Id="rId71" Type="http://schemas.openxmlformats.org/officeDocument/2006/relationships/tags" Target="../tags/tag71.xml"/><Relationship Id="rId92" Type="http://schemas.openxmlformats.org/officeDocument/2006/relationships/tags" Target="../tags/tag9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24" Type="http://schemas.openxmlformats.org/officeDocument/2006/relationships/tags" Target="../tags/tag24.xml"/><Relationship Id="rId40" Type="http://schemas.openxmlformats.org/officeDocument/2006/relationships/tags" Target="../tags/tag40.xml"/><Relationship Id="rId45" Type="http://schemas.openxmlformats.org/officeDocument/2006/relationships/tags" Target="../tags/tag45.xml"/><Relationship Id="rId66" Type="http://schemas.openxmlformats.org/officeDocument/2006/relationships/tags" Target="../tags/tag66.xml"/><Relationship Id="rId87" Type="http://schemas.openxmlformats.org/officeDocument/2006/relationships/tags" Target="../tags/tag87.xml"/><Relationship Id="rId110" Type="http://schemas.openxmlformats.org/officeDocument/2006/relationships/tags" Target="../tags/tag110.xml"/><Relationship Id="rId115" Type="http://schemas.openxmlformats.org/officeDocument/2006/relationships/tags" Target="../tags/tag115.xml"/><Relationship Id="rId61" Type="http://schemas.openxmlformats.org/officeDocument/2006/relationships/tags" Target="../tags/tag61.xml"/><Relationship Id="rId82" Type="http://schemas.openxmlformats.org/officeDocument/2006/relationships/tags" Target="../tags/tag82.xml"/><Relationship Id="rId19" Type="http://schemas.openxmlformats.org/officeDocument/2006/relationships/tags" Target="../tags/tag19.xml"/><Relationship Id="rId14" Type="http://schemas.openxmlformats.org/officeDocument/2006/relationships/tags" Target="../tags/tag14.xml"/><Relationship Id="rId30" Type="http://schemas.openxmlformats.org/officeDocument/2006/relationships/tags" Target="../tags/tag30.xml"/><Relationship Id="rId35" Type="http://schemas.openxmlformats.org/officeDocument/2006/relationships/tags" Target="../tags/tag35.xml"/><Relationship Id="rId56" Type="http://schemas.openxmlformats.org/officeDocument/2006/relationships/tags" Target="../tags/tag56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105" Type="http://schemas.openxmlformats.org/officeDocument/2006/relationships/tags" Target="../tags/tag105.xml"/><Relationship Id="rId8" Type="http://schemas.openxmlformats.org/officeDocument/2006/relationships/tags" Target="../tags/tag8.xml"/><Relationship Id="rId51" Type="http://schemas.openxmlformats.org/officeDocument/2006/relationships/tags" Target="../tags/tag51.xml"/><Relationship Id="rId72" Type="http://schemas.openxmlformats.org/officeDocument/2006/relationships/tags" Target="../tags/tag72.xml"/><Relationship Id="rId93" Type="http://schemas.openxmlformats.org/officeDocument/2006/relationships/tags" Target="../tags/tag93.xml"/><Relationship Id="rId98" Type="http://schemas.openxmlformats.org/officeDocument/2006/relationships/tags" Target="../tags/tag98.xml"/><Relationship Id="rId3" Type="http://schemas.openxmlformats.org/officeDocument/2006/relationships/tags" Target="../tags/tag3.xml"/><Relationship Id="rId25" Type="http://schemas.openxmlformats.org/officeDocument/2006/relationships/tags" Target="../tags/tag25.xml"/><Relationship Id="rId46" Type="http://schemas.openxmlformats.org/officeDocument/2006/relationships/tags" Target="../tags/tag46.xml"/><Relationship Id="rId67" Type="http://schemas.openxmlformats.org/officeDocument/2006/relationships/tags" Target="../tags/tag67.xml"/><Relationship Id="rId116" Type="http://schemas.openxmlformats.org/officeDocument/2006/relationships/tags" Target="../tags/tag116.xml"/><Relationship Id="rId20" Type="http://schemas.openxmlformats.org/officeDocument/2006/relationships/tags" Target="../tags/tag20.xml"/><Relationship Id="rId41" Type="http://schemas.openxmlformats.org/officeDocument/2006/relationships/tags" Target="../tags/tag41.xml"/><Relationship Id="rId62" Type="http://schemas.openxmlformats.org/officeDocument/2006/relationships/tags" Target="../tags/tag62.xml"/><Relationship Id="rId83" Type="http://schemas.openxmlformats.org/officeDocument/2006/relationships/tags" Target="../tags/tag8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" Type="http://schemas.openxmlformats.org/officeDocument/2006/relationships/tags" Target="../tags/tag15.xml"/><Relationship Id="rId36" Type="http://schemas.openxmlformats.org/officeDocument/2006/relationships/tags" Target="../tags/tag36.xml"/><Relationship Id="rId57" Type="http://schemas.openxmlformats.org/officeDocument/2006/relationships/tags" Target="../tags/tag57.xml"/><Relationship Id="rId106" Type="http://schemas.openxmlformats.org/officeDocument/2006/relationships/tags" Target="../tags/tag10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5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85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91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90.jpeg"/><Relationship Id="rId5" Type="http://schemas.openxmlformats.org/officeDocument/2006/relationships/image" Target="../media/image89.jpeg"/><Relationship Id="rId4" Type="http://schemas.openxmlformats.org/officeDocument/2006/relationships/image" Target="../media/image88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3" Type="http://schemas.microsoft.com/office/2007/relationships/media" Target="../media/media4.mp4"/><Relationship Id="rId7" Type="http://schemas.openxmlformats.org/officeDocument/2006/relationships/image" Target="../media/image94.png"/><Relationship Id="rId12" Type="http://schemas.openxmlformats.org/officeDocument/2006/relationships/image" Target="../media/image99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93.png"/><Relationship Id="rId11" Type="http://schemas.openxmlformats.org/officeDocument/2006/relationships/image" Target="../media/image98.pn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97.png"/><Relationship Id="rId4" Type="http://schemas.openxmlformats.org/officeDocument/2006/relationships/video" Target="../media/media4.mp4"/><Relationship Id="rId9" Type="http://schemas.openxmlformats.org/officeDocument/2006/relationships/image" Target="../media/image9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83145CF3-C12C-4347-8E68-43E7983404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Commissioning progress of the ESS linear accelerator</a:t>
            </a:r>
          </a:p>
        </p:txBody>
      </p:sp>
      <p:sp>
        <p:nvSpPr>
          <p:cNvPr id="3" name="Underrubrik 2">
            <a:extLst>
              <a:ext uri="{FF2B5EF4-FFF2-40B4-BE49-F238E27FC236}">
                <a16:creationId xmlns:a16="http://schemas.microsoft.com/office/drawing/2014/main" id="{9D51EF2D-F832-4781-89C3-3F5E4843BF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IPAC 2026</a:t>
            </a:r>
          </a:p>
        </p:txBody>
      </p:sp>
      <p:sp>
        <p:nvSpPr>
          <p:cNvPr id="4" name="Platshållare för text 3">
            <a:extLst>
              <a:ext uri="{FF2B5EF4-FFF2-40B4-BE49-F238E27FC236}">
                <a16:creationId xmlns:a16="http://schemas.microsoft.com/office/drawing/2014/main" id="{D26DA0E2-82BB-493E-9B68-2D93A245C5B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dirty="0"/>
              <a:t>Natalia Milas, on behalf of the commissioning team</a:t>
            </a:r>
          </a:p>
        </p:txBody>
      </p:sp>
      <p:sp>
        <p:nvSpPr>
          <p:cNvPr id="5" name="Platshållare för datum 4">
            <a:extLst>
              <a:ext uri="{FF2B5EF4-FFF2-40B4-BE49-F238E27FC236}">
                <a16:creationId xmlns:a16="http://schemas.microsoft.com/office/drawing/2014/main" id="{30E777A6-9513-43F3-BB24-ED0539ADDD88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1930395" y="6117873"/>
            <a:ext cx="3215183" cy="459883"/>
          </a:xfrm>
        </p:spPr>
        <p:txBody>
          <a:bodyPr/>
          <a:lstStyle/>
          <a:p>
            <a:fld id="{4B2D4B44-4F8F-564C-B854-75D0AAB4D3FF}" type="datetime1">
              <a:rPr lang="sv-SE" sz="1200" b="1" smtClean="0">
                <a:solidFill>
                  <a:schemeClr val="bg1"/>
                </a:solidFill>
              </a:rPr>
              <a:t>2026-05-13</a:t>
            </a:fld>
            <a:endParaRPr lang="en-GB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996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99EC17-655F-5CB7-1234-9F290CC826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64" t="42708" b="10029"/>
          <a:stretch/>
        </p:blipFill>
        <p:spPr>
          <a:xfrm>
            <a:off x="287079" y="4083936"/>
            <a:ext cx="11903765" cy="2785342"/>
          </a:xfrm>
          <a:prstGeom prst="rect">
            <a:avLst/>
          </a:prstGeom>
        </p:spPr>
      </p:pic>
      <p:sp>
        <p:nvSpPr>
          <p:cNvPr id="2" name="Rubrik 1">
            <a:extLst>
              <a:ext uri="{FF2B5EF4-FFF2-40B4-BE49-F238E27FC236}">
                <a16:creationId xmlns:a16="http://schemas.microsoft.com/office/drawing/2014/main" id="{83515B4B-3ADD-418D-A61D-2099706C2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graphicFrame>
        <p:nvGraphicFramePr>
          <p:cNvPr id="8" name="Tabell 8">
            <a:extLst>
              <a:ext uri="{FF2B5EF4-FFF2-40B4-BE49-F238E27FC236}">
                <a16:creationId xmlns:a16="http://schemas.microsoft.com/office/drawing/2014/main" id="{6785EE1E-4A1C-4346-83D0-84014F8F23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5867117"/>
              </p:ext>
            </p:extLst>
          </p:nvPr>
        </p:nvGraphicFramePr>
        <p:xfrm>
          <a:off x="1195647" y="1047329"/>
          <a:ext cx="10134600" cy="27467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34600">
                  <a:extLst>
                    <a:ext uri="{9D8B030D-6E8A-4147-A177-3AD203B41FA5}">
                      <a16:colId xmlns:a16="http://schemas.microsoft.com/office/drawing/2014/main" val="1887023439"/>
                    </a:ext>
                  </a:extLst>
                </a:gridCol>
              </a:tblGrid>
              <a:tr h="457794">
                <a:tc>
                  <a:txBody>
                    <a:bodyPr/>
                    <a:lstStyle/>
                    <a:p>
                      <a:pPr>
                        <a:tabLst>
                          <a:tab pos="357188" algn="l"/>
                        </a:tabLst>
                      </a:pPr>
                      <a:r>
                        <a:rPr lang="en-GB" sz="2000" b="0" noProof="0" dirty="0">
                          <a:solidFill>
                            <a:schemeClr val="bg1"/>
                          </a:solidFill>
                        </a:rPr>
                        <a:t>1	The European Spallation Source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65739561"/>
                  </a:ext>
                </a:extLst>
              </a:tr>
              <a:tr h="457794">
                <a:tc>
                  <a:txBody>
                    <a:bodyPr/>
                    <a:lstStyle/>
                    <a:p>
                      <a:pPr>
                        <a:tabLst>
                          <a:tab pos="357188" algn="l"/>
                        </a:tabLst>
                      </a:pPr>
                      <a:r>
                        <a:rPr lang="en-GB" sz="2000" b="0" noProof="0" dirty="0">
                          <a:solidFill>
                            <a:schemeClr val="bg1"/>
                          </a:solidFill>
                        </a:rPr>
                        <a:t>2	Commissioning Timeline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2991455"/>
                  </a:ext>
                </a:extLst>
              </a:tr>
              <a:tr h="457794">
                <a:tc>
                  <a:txBody>
                    <a:bodyPr/>
                    <a:lstStyle/>
                    <a:p>
                      <a:pPr>
                        <a:tabLst>
                          <a:tab pos="357188" algn="l"/>
                        </a:tabLst>
                      </a:pPr>
                      <a:r>
                        <a:rPr lang="en-GB" sz="2000" b="0" noProof="0" dirty="0">
                          <a:solidFill>
                            <a:schemeClr val="bg1"/>
                          </a:solidFill>
                        </a:rPr>
                        <a:t>3	Systems Installations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8378964"/>
                  </a:ext>
                </a:extLst>
              </a:tr>
              <a:tr h="457794">
                <a:tc>
                  <a:txBody>
                    <a:bodyPr/>
                    <a:lstStyle/>
                    <a:p>
                      <a:pPr>
                        <a:tabLst>
                          <a:tab pos="357188" algn="l"/>
                        </a:tabLst>
                      </a:pPr>
                      <a:r>
                        <a:rPr lang="en-GB" sz="2000" b="0" noProof="0" dirty="0">
                          <a:solidFill>
                            <a:schemeClr val="bg1"/>
                          </a:solidFill>
                        </a:rPr>
                        <a:t>4	RF conditioning with long pulses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6532126"/>
                  </a:ext>
                </a:extLst>
              </a:tr>
              <a:tr h="457794">
                <a:tc>
                  <a:txBody>
                    <a:bodyPr/>
                    <a:lstStyle/>
                    <a:p>
                      <a:pPr>
                        <a:tabLst>
                          <a:tab pos="357188" algn="l"/>
                        </a:tabLst>
                      </a:pPr>
                      <a:r>
                        <a:rPr lang="en-GB" sz="2000" b="0" noProof="0" dirty="0">
                          <a:solidFill>
                            <a:schemeClr val="bg1"/>
                          </a:solidFill>
                        </a:rPr>
                        <a:t>5	Beam Commissioning Results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0096166"/>
                  </a:ext>
                </a:extLst>
              </a:tr>
              <a:tr h="457794">
                <a:tc>
                  <a:txBody>
                    <a:bodyPr/>
                    <a:lstStyle/>
                    <a:p>
                      <a:pPr>
                        <a:tabLst>
                          <a:tab pos="357188" algn="l"/>
                        </a:tabLst>
                      </a:pPr>
                      <a:r>
                        <a:rPr lang="en-GB" sz="2000" b="0" noProof="0" dirty="0">
                          <a:solidFill>
                            <a:schemeClr val="bg1"/>
                          </a:solidFill>
                        </a:rPr>
                        <a:t>6	Outlook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2640336"/>
                  </a:ext>
                </a:extLst>
              </a:tr>
            </a:tbl>
          </a:graphicData>
        </a:graphic>
      </p:graphicFrame>
      <p:sp>
        <p:nvSpPr>
          <p:cNvPr id="7" name="Platshållare för datum 3">
            <a:extLst>
              <a:ext uri="{FF2B5EF4-FFF2-40B4-BE49-F238E27FC236}">
                <a16:creationId xmlns:a16="http://schemas.microsoft.com/office/drawing/2014/main" id="{78972905-E434-5D47-AFD2-FA25DA38A1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95647" y="6475270"/>
            <a:ext cx="832658" cy="365125"/>
          </a:xfrm>
        </p:spPr>
        <p:txBody>
          <a:bodyPr/>
          <a:lstStyle/>
          <a:p>
            <a:fld id="{A28ECFBC-1F80-4C47-9F8A-5935BC880355}" type="datetime1">
              <a:rPr lang="sv-SE" smtClean="0">
                <a:solidFill>
                  <a:schemeClr val="bg1"/>
                </a:solidFill>
              </a:rPr>
              <a:t>2026-05-13</a:t>
            </a:fld>
            <a:endParaRPr lang="sv-SE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A347E9-4745-FD33-81EA-6CD436F8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3550436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EFE855-7930-62A2-FA46-1E6E5BB1712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040D41-668A-B273-195F-28B36AD135E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A3EE73-D51C-10B8-D5A8-B9C60D0A9FF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1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3F0944B-C706-62F0-3CEB-52D15C17F21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sz="4400" dirty="0"/>
              <a:t>The European Spallation Source</a:t>
            </a:r>
          </a:p>
          <a:p>
            <a:endParaRPr lang="en-GB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DB4E754-F268-9F88-BAB8-3DB744384F9E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22" r="22222"/>
          <a:stretch/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089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60890C-7936-68CA-A346-A30B054EA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B6369-C246-1F4B-AC59-DE45C221A88A}" type="datetime1">
              <a:rPr lang="sv-SE" smtClean="0"/>
              <a:t>2026-05-13</a:t>
            </a:fld>
            <a:endParaRPr lang="sv-SE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E73B23A-6FD0-0CCF-5798-7650FEBFC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984" y="17605"/>
            <a:ext cx="11761016" cy="673302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3A722E7-616B-16C4-321A-DCC9E3B4AFE4}"/>
              </a:ext>
            </a:extLst>
          </p:cNvPr>
          <p:cNvSpPr txBox="1"/>
          <p:nvPr/>
        </p:nvSpPr>
        <p:spPr>
          <a:xfrm>
            <a:off x="10106892" y="124974"/>
            <a:ext cx="17593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 dirty="0">
                <a:solidFill>
                  <a:srgbClr val="666666"/>
                </a:solidFill>
              </a:rPr>
              <a:t>Courtesy M. </a:t>
            </a:r>
            <a:r>
              <a:rPr lang="en-GB" sz="1400" dirty="0" err="1">
                <a:solidFill>
                  <a:srgbClr val="666666"/>
                </a:solidFill>
              </a:rPr>
              <a:t>Eshraqi</a:t>
            </a:r>
            <a:endParaRPr lang="en-GB" sz="1400" dirty="0">
              <a:solidFill>
                <a:srgbClr val="666666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960651-0D69-A15D-107F-D09E310332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7816" y="1167577"/>
            <a:ext cx="2743200" cy="217302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F81017-9333-56C0-3CD9-260EDBDAB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187614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09A3A45-4AAE-DEAB-C46F-4FA487AEB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350D9-3A79-C741-BE00-0C2363556CD4}" type="datetime1">
              <a:rPr lang="sv-SE" smtClean="0"/>
              <a:t>2026-05-13</a:t>
            </a:fld>
            <a:endParaRPr lang="sv-SE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00ED54-C1C8-71A7-033C-385D2E2BB2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6647" y="212823"/>
            <a:ext cx="9207062" cy="6513914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1FF2C4E-C85C-8FB5-9381-4DEAF4D38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5" name="Date Placeholder 6">
            <a:extLst>
              <a:ext uri="{FF2B5EF4-FFF2-40B4-BE49-F238E27FC236}">
                <a16:creationId xmlns:a16="http://schemas.microsoft.com/office/drawing/2014/main" id="{446C8953-327B-B764-22B6-CBF6166B2142}"/>
              </a:ext>
            </a:extLst>
          </p:cNvPr>
          <p:cNvSpPr txBox="1">
            <a:spLocks/>
          </p:cNvSpPr>
          <p:nvPr/>
        </p:nvSpPr>
        <p:spPr>
          <a:xfrm>
            <a:off x="1220586" y="6462614"/>
            <a:ext cx="8326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sv-SE"/>
            </a:defPPr>
            <a:lvl1pPr marL="0" algn="l" defTabSz="914400" rtl="0" eaLnBrk="1" latinLnBrk="0" hangingPunct="1">
              <a:defRPr sz="800" kern="1200" spc="80" baseline="0">
                <a:solidFill>
                  <a:srgbClr val="CCCCCC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6D5C388-F0BE-114E-A991-E4DE888F2256}" type="datetime1">
              <a:rPr lang="sv-SE" smtClean="0"/>
              <a:pPr/>
              <a:t>2026-05-13</a:t>
            </a:fld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764058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295543-2A61-AAE9-E4AF-2CB790A93B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tshållare för text 2">
            <a:extLst>
              <a:ext uri="{FF2B5EF4-FFF2-40B4-BE49-F238E27FC236}">
                <a16:creationId xmlns:a16="http://schemas.microsoft.com/office/drawing/2014/main" id="{C4BF0ECB-A5EE-85AE-82A7-BF967B65B3F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sv-SE"/>
          </a:p>
        </p:txBody>
      </p:sp>
      <p:sp>
        <p:nvSpPr>
          <p:cNvPr id="4" name="Platshållare för text 3">
            <a:extLst>
              <a:ext uri="{FF2B5EF4-FFF2-40B4-BE49-F238E27FC236}">
                <a16:creationId xmlns:a16="http://schemas.microsoft.com/office/drawing/2014/main" id="{699CBC20-33A7-50F7-AEC9-7D6D3F6327E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sv-SE" dirty="0"/>
          </a:p>
        </p:txBody>
      </p:sp>
      <p:sp>
        <p:nvSpPr>
          <p:cNvPr id="12" name="Platshållare för text 11">
            <a:extLst>
              <a:ext uri="{FF2B5EF4-FFF2-40B4-BE49-F238E27FC236}">
                <a16:creationId xmlns:a16="http://schemas.microsoft.com/office/drawing/2014/main" id="{0BCAE37D-BBE2-B6CE-B78C-0EB742E91B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Commissioning Timeline</a:t>
            </a:r>
          </a:p>
        </p:txBody>
      </p:sp>
      <p:sp>
        <p:nvSpPr>
          <p:cNvPr id="14" name="Platshållare för text 13">
            <a:extLst>
              <a:ext uri="{FF2B5EF4-FFF2-40B4-BE49-F238E27FC236}">
                <a16:creationId xmlns:a16="http://schemas.microsoft.com/office/drawing/2014/main" id="{8E858094-0BB4-604C-2F16-6B9CE0A2DA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sv-SE"/>
              <a:t>2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AA735190-CB11-69C3-60EC-53192CC00585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8627" r="18627"/>
          <a:stretch>
            <a:fillRect/>
          </a:stretch>
        </p:blipFill>
        <p:spPr>
          <a:prstGeom prst="rect">
            <a:avLst/>
          </a:prstGeom>
          <a:solidFill>
            <a:srgbClr val="ECECEC"/>
          </a:solidFill>
        </p:spPr>
      </p:pic>
    </p:spTree>
    <p:extLst>
      <p:ext uri="{BB962C8B-B14F-4D97-AF65-F5344CB8AC3E}">
        <p14:creationId xmlns:p14="http://schemas.microsoft.com/office/powerpoint/2010/main" val="2178234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2526B-7273-0570-23B5-D4C1BA2FA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 history in commissioning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FAD9EE-4E54-F691-1931-52B1B2500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1245D-5AB3-424F-96B5-FBCBF176806C}" type="datetime1">
              <a:rPr lang="sv-SE" smtClean="0"/>
              <a:t>2026-05-16</a:t>
            </a:fld>
            <a:endParaRPr lang="sv-SE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948357-CAA5-53C5-8FAA-1F7D00C0D6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188" y="2765494"/>
            <a:ext cx="10992373" cy="15257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494C32-AF28-EA01-0E03-32CCCE0482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141" y="4609775"/>
            <a:ext cx="2439831" cy="1912093"/>
          </a:xfrm>
          <a:prstGeom prst="rect">
            <a:avLst/>
          </a:prstGeom>
        </p:spPr>
      </p:pic>
      <p:sp>
        <p:nvSpPr>
          <p:cNvPr id="9" name="Up Arrow Callout 8">
            <a:extLst>
              <a:ext uri="{FF2B5EF4-FFF2-40B4-BE49-F238E27FC236}">
                <a16:creationId xmlns:a16="http://schemas.microsoft.com/office/drawing/2014/main" id="{F6F270C5-D8EE-B6F4-F684-2C1F320068C6}"/>
              </a:ext>
            </a:extLst>
          </p:cNvPr>
          <p:cNvSpPr/>
          <p:nvPr/>
        </p:nvSpPr>
        <p:spPr>
          <a:xfrm>
            <a:off x="1317858" y="4006409"/>
            <a:ext cx="727744" cy="569677"/>
          </a:xfrm>
          <a:prstGeom prst="upArrowCallout">
            <a:avLst>
              <a:gd name="adj1" fmla="val 15206"/>
              <a:gd name="adj2" fmla="val 16839"/>
              <a:gd name="adj3" fmla="val 21555"/>
              <a:gd name="adj4" fmla="val 547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2018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D13E72A-7B7E-9B63-791A-6C62FCD075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8138" y="4609775"/>
            <a:ext cx="2845194" cy="191209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6CD7923-AB28-BCD1-D190-8D82B4251E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539" y="811889"/>
            <a:ext cx="2948667" cy="1976318"/>
          </a:xfrm>
          <a:prstGeom prst="rect">
            <a:avLst/>
          </a:prstGeom>
        </p:spPr>
      </p:pic>
      <p:sp>
        <p:nvSpPr>
          <p:cNvPr id="18" name="Down Arrow Callout 17">
            <a:extLst>
              <a:ext uri="{FF2B5EF4-FFF2-40B4-BE49-F238E27FC236}">
                <a16:creationId xmlns:a16="http://schemas.microsoft.com/office/drawing/2014/main" id="{2878AADA-3C3F-AB5F-17D5-3A61340583A2}"/>
              </a:ext>
            </a:extLst>
          </p:cNvPr>
          <p:cNvSpPr/>
          <p:nvPr/>
        </p:nvSpPr>
        <p:spPr>
          <a:xfrm>
            <a:off x="2785438" y="2405034"/>
            <a:ext cx="727745" cy="890148"/>
          </a:xfrm>
          <a:prstGeom prst="downArrowCallout">
            <a:avLst>
              <a:gd name="adj1" fmla="val 9615"/>
              <a:gd name="adj2" fmla="val 13034"/>
              <a:gd name="adj3" fmla="val 17308"/>
              <a:gd name="adj4" fmla="val 35518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2022</a:t>
            </a:r>
          </a:p>
        </p:txBody>
      </p:sp>
      <p:sp>
        <p:nvSpPr>
          <p:cNvPr id="19" name="Up Arrow Callout 18">
            <a:extLst>
              <a:ext uri="{FF2B5EF4-FFF2-40B4-BE49-F238E27FC236}">
                <a16:creationId xmlns:a16="http://schemas.microsoft.com/office/drawing/2014/main" id="{0192D6EA-F3EE-CE57-52E8-46DE36A10C6B}"/>
              </a:ext>
            </a:extLst>
          </p:cNvPr>
          <p:cNvSpPr/>
          <p:nvPr/>
        </p:nvSpPr>
        <p:spPr>
          <a:xfrm>
            <a:off x="3178367" y="4006409"/>
            <a:ext cx="727744" cy="569677"/>
          </a:xfrm>
          <a:prstGeom prst="upArrowCallout">
            <a:avLst>
              <a:gd name="adj1" fmla="val 15206"/>
              <a:gd name="adj2" fmla="val 16839"/>
              <a:gd name="adj3" fmla="val 21555"/>
              <a:gd name="adj4" fmla="val 547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2023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541B583-A11A-6990-2FC6-16BDCB6BFB4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4609775"/>
            <a:ext cx="3037855" cy="1932478"/>
          </a:xfrm>
          <a:prstGeom prst="rect">
            <a:avLst/>
          </a:prstGeom>
        </p:spPr>
      </p:pic>
      <p:sp>
        <p:nvSpPr>
          <p:cNvPr id="21" name="Up Arrow Callout 20">
            <a:extLst>
              <a:ext uri="{FF2B5EF4-FFF2-40B4-BE49-F238E27FC236}">
                <a16:creationId xmlns:a16="http://schemas.microsoft.com/office/drawing/2014/main" id="{689DE75B-D040-28E0-DC91-6B044AC8A961}"/>
              </a:ext>
            </a:extLst>
          </p:cNvPr>
          <p:cNvSpPr/>
          <p:nvPr/>
        </p:nvSpPr>
        <p:spPr>
          <a:xfrm>
            <a:off x="10138064" y="4006409"/>
            <a:ext cx="727744" cy="569677"/>
          </a:xfrm>
          <a:prstGeom prst="upArrowCallout">
            <a:avLst>
              <a:gd name="adj1" fmla="val 15206"/>
              <a:gd name="adj2" fmla="val 16839"/>
              <a:gd name="adj3" fmla="val 21555"/>
              <a:gd name="adj4" fmla="val 547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2025</a:t>
            </a:r>
          </a:p>
        </p:txBody>
      </p:sp>
      <p:sp>
        <p:nvSpPr>
          <p:cNvPr id="22" name="Up Arrow Callout 21">
            <a:extLst>
              <a:ext uri="{FF2B5EF4-FFF2-40B4-BE49-F238E27FC236}">
                <a16:creationId xmlns:a16="http://schemas.microsoft.com/office/drawing/2014/main" id="{D8F7EBEE-F2EE-8630-8533-2FD32D82544D}"/>
              </a:ext>
            </a:extLst>
          </p:cNvPr>
          <p:cNvSpPr/>
          <p:nvPr/>
        </p:nvSpPr>
        <p:spPr>
          <a:xfrm>
            <a:off x="2283400" y="4006409"/>
            <a:ext cx="727744" cy="569677"/>
          </a:xfrm>
          <a:prstGeom prst="upArrowCallout">
            <a:avLst>
              <a:gd name="adj1" fmla="val 15206"/>
              <a:gd name="adj2" fmla="val 16839"/>
              <a:gd name="adj3" fmla="val 21555"/>
              <a:gd name="adj4" fmla="val 547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2021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6F1BBE5-EF72-5422-94A6-F6F49B5A0FA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7141" y="391344"/>
            <a:ext cx="2736860" cy="2545058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4B9B2D-080B-DF12-E263-642AAFB0C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DE2F16-F1E1-F474-9FC3-32F52C0F8720}"/>
              </a:ext>
            </a:extLst>
          </p:cNvPr>
          <p:cNvSpPr txBox="1"/>
          <p:nvPr/>
        </p:nvSpPr>
        <p:spPr>
          <a:xfrm>
            <a:off x="9285571" y="5646093"/>
            <a:ext cx="287784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666666"/>
                </a:solidFill>
              </a:rPr>
              <a:t>The beam stops for the ESS superconducting linac</a:t>
            </a:r>
          </a:p>
          <a:p>
            <a:r>
              <a:rPr lang="en-GB" sz="1600" dirty="0">
                <a:solidFill>
                  <a:srgbClr val="666666"/>
                </a:solidFill>
              </a:rPr>
              <a:t>(MOP7098)</a:t>
            </a:r>
          </a:p>
          <a:p>
            <a:pPr algn="l"/>
            <a:endParaRPr lang="en-GB" dirty="0">
              <a:solidFill>
                <a:srgbClr val="6666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2997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1AC9B-D679-4091-2935-3CEC6CCA5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Commissioning timeline and goals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27405F-2C22-B8F1-480A-0397C77D52C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Beam on Dump part 1 and 2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7FD436-9755-3268-0A30-6210DC71A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E7E32-70B4-D245-9EE4-5FDF786DACB3}" type="datetime1">
              <a:rPr lang="sv-SE" smtClean="0"/>
              <a:t>2026-05-13</a:t>
            </a:fld>
            <a:endParaRPr lang="sv-SE"/>
          </a:p>
        </p:txBody>
      </p:sp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0515F981-5E2D-B89D-FB43-36B6908314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1454" y="1356406"/>
            <a:ext cx="11727712" cy="2533901"/>
          </a:xfrm>
          <a:solidFill>
            <a:srgbClr val="D6EEFC"/>
          </a:solidFill>
        </p:spPr>
        <p:txBody>
          <a:bodyPr/>
          <a:lstStyle/>
          <a:p>
            <a:pPr marL="0" indent="0">
              <a:buNone/>
            </a:pPr>
            <a:r>
              <a:rPr lang="en-US" sz="2800" b="1" dirty="0"/>
              <a:t> 2025 (March to June)</a:t>
            </a:r>
          </a:p>
          <a:p>
            <a:r>
              <a:rPr lang="en-US" dirty="0"/>
              <a:t>Transport beam to dump</a:t>
            </a:r>
          </a:p>
          <a:p>
            <a:r>
              <a:rPr lang="en-US" dirty="0"/>
              <a:t>Final Energy: 800 MeV ✅</a:t>
            </a:r>
          </a:p>
          <a:p>
            <a:r>
              <a:rPr lang="en-US" dirty="0"/>
              <a:t>Pulse: 6 mA, 5 </a:t>
            </a:r>
            <a:r>
              <a:rPr lang="el-GR" dirty="0"/>
              <a:t>μ</a:t>
            </a:r>
            <a:r>
              <a:rPr lang="en-US" dirty="0"/>
              <a:t>s ✅</a:t>
            </a:r>
          </a:p>
          <a:p>
            <a:r>
              <a:rPr lang="en-US" dirty="0"/>
              <a:t>RF pulse: 1 </a:t>
            </a:r>
            <a:r>
              <a:rPr lang="en-US" dirty="0" err="1"/>
              <a:t>ms</a:t>
            </a:r>
            <a:r>
              <a:rPr lang="en-US" dirty="0"/>
              <a:t> (max) ✅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7FF0F49-32C4-74B9-ACF1-5E7544C36406}"/>
              </a:ext>
            </a:extLst>
          </p:cNvPr>
          <p:cNvSpPr txBox="1">
            <a:spLocks/>
          </p:cNvSpPr>
          <p:nvPr/>
        </p:nvSpPr>
        <p:spPr>
          <a:xfrm>
            <a:off x="321453" y="4109981"/>
            <a:ext cx="11727712" cy="2489772"/>
          </a:xfrm>
          <a:prstGeom prst="rect">
            <a:avLst/>
          </a:prstGeom>
          <a:solidFill>
            <a:srgbClr val="D6EEFC"/>
          </a:solidFill>
        </p:spPr>
        <p:txBody>
          <a:bodyPr/>
          <a:lstStyle>
            <a:lvl1pPr marL="101600" indent="-101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Segoe UI" panose="020B0502040204020203" pitchFamily="34" charset="0"/>
              <a:buChar char=" 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1pPr>
            <a:lvl2pPr marL="315913" indent="-233363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Wingdings" panose="05000000000000000000" pitchFamily="2" charset="2"/>
              <a:buChar char="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2pPr>
            <a:lvl3pPr marL="582613" indent="-25082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8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3pPr>
            <a:lvl4pPr marL="839788" indent="-233363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6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4pPr>
            <a:lvl5pPr marL="1055688" indent="-20002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4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800" b="1" dirty="0"/>
              <a:t>2026 (January to July)</a:t>
            </a:r>
            <a:endParaRPr lang="en-US" dirty="0"/>
          </a:p>
          <a:p>
            <a:pPr marL="0" indent="0">
              <a:buNone/>
            </a:pPr>
            <a:r>
              <a:rPr lang="en-US" strike="sngStrike" dirty="0"/>
              <a:t>Beam to Target</a:t>
            </a:r>
            <a:r>
              <a:rPr lang="en-US" dirty="0"/>
              <a:t> ➞ 2027</a:t>
            </a:r>
          </a:p>
          <a:p>
            <a:pPr marL="0" indent="0">
              <a:buNone/>
            </a:pPr>
            <a:r>
              <a:rPr lang="en-US" dirty="0"/>
              <a:t>Increase beam pulse length and </a:t>
            </a:r>
          </a:p>
          <a:p>
            <a:pPr marL="0" indent="0">
              <a:buNone/>
            </a:pPr>
            <a:r>
              <a:rPr lang="en-US" dirty="0"/>
              <a:t>current (&gt; 5</a:t>
            </a:r>
            <a:r>
              <a:rPr lang="el-GR" dirty="0"/>
              <a:t>μ</a:t>
            </a:r>
            <a:r>
              <a:rPr lang="en-US" dirty="0"/>
              <a:t>s and&gt;6 mA)</a:t>
            </a:r>
          </a:p>
          <a:p>
            <a:pPr marL="0" indent="0">
              <a:buNone/>
            </a:pPr>
            <a:r>
              <a:rPr lang="en-US" dirty="0"/>
              <a:t>RF pulse: nominal ✅</a:t>
            </a:r>
          </a:p>
        </p:txBody>
      </p:sp>
      <p:pic>
        <p:nvPicPr>
          <p:cNvPr id="10" name="Picture 9" descr="A bar graph with numbers and lines&#10;&#10;AI-generated content may be incorrect.">
            <a:extLst>
              <a:ext uri="{FF2B5EF4-FFF2-40B4-BE49-F238E27FC236}">
                <a16:creationId xmlns:a16="http://schemas.microsoft.com/office/drawing/2014/main" id="{7DBDCEF0-0867-78E5-26C6-8BA3020824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589" y="1459520"/>
            <a:ext cx="7772400" cy="2327671"/>
          </a:xfrm>
          <a:prstGeom prst="rect">
            <a:avLst/>
          </a:prstGeom>
          <a:ln>
            <a:solidFill>
              <a:srgbClr val="D6EEFC">
                <a:alpha val="25098"/>
              </a:srgbClr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9C43822-865E-8797-4955-D5E1C31E24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353" y="4193922"/>
            <a:ext cx="7739636" cy="232189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98C113-1CD1-FE9A-27CB-687E77BA0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130565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0D3687-D1BD-80B2-7C23-A9CA9C36BB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3777EA00-348C-6031-CF6D-ABC6C2A36DDA}"/>
              </a:ext>
            </a:extLst>
          </p:cNvPr>
          <p:cNvGrpSpPr/>
          <p:nvPr/>
        </p:nvGrpSpPr>
        <p:grpSpPr>
          <a:xfrm>
            <a:off x="5513643" y="1959866"/>
            <a:ext cx="6544061" cy="4241428"/>
            <a:chOff x="4180125" y="1523851"/>
            <a:chExt cx="7511774" cy="4868636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6069FFBE-2994-DB85-C458-263E8D7228B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180125" y="1523851"/>
              <a:ext cx="7511774" cy="4868636"/>
            </a:xfrm>
            <a:prstGeom prst="rect">
              <a:avLst/>
            </a:prstGeom>
          </p:spPr>
        </p:pic>
        <p:cxnSp>
          <p:nvCxnSpPr>
            <p:cNvPr id="5" name="Straight Arrow Connector 4">
              <a:extLst>
                <a:ext uri="{FF2B5EF4-FFF2-40B4-BE49-F238E27FC236}">
                  <a16:creationId xmlns:a16="http://schemas.microsoft.com/office/drawing/2014/main" id="{12A361C9-B587-8F78-56FD-8006251D5F25}"/>
                </a:ext>
              </a:extLst>
            </p:cNvPr>
            <p:cNvCxnSpPr>
              <a:cxnSpLocks/>
            </p:cNvCxnSpPr>
            <p:nvPr/>
          </p:nvCxnSpPr>
          <p:spPr>
            <a:xfrm>
              <a:off x="9292976" y="2865176"/>
              <a:ext cx="0" cy="3501238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0FB7717-FDC2-71FB-C3B1-33C95CABC8E1}"/>
                </a:ext>
              </a:extLst>
            </p:cNvPr>
            <p:cNvSpPr txBox="1"/>
            <p:nvPr/>
          </p:nvSpPr>
          <p:spPr>
            <a:xfrm>
              <a:off x="8500771" y="5205303"/>
              <a:ext cx="85472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en-GB" dirty="0">
                  <a:solidFill>
                    <a:srgbClr val="666666"/>
                  </a:solidFill>
                </a:rPr>
                <a:t>~ 6  m</a:t>
              </a:r>
            </a:p>
          </p:txBody>
        </p:sp>
      </p:grpSp>
      <p:sp>
        <p:nvSpPr>
          <p:cNvPr id="15" name="Title 1">
            <a:extLst>
              <a:ext uri="{FF2B5EF4-FFF2-40B4-BE49-F238E27FC236}">
                <a16:creationId xmlns:a16="http://schemas.microsoft.com/office/drawing/2014/main" id="{7272EE38-152B-AF72-4E98-F917314BE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709" y="265373"/>
            <a:ext cx="9360000" cy="657339"/>
          </a:xfrm>
        </p:spPr>
        <p:txBody>
          <a:bodyPr/>
          <a:lstStyle/>
          <a:p>
            <a:r>
              <a:rPr lang="en-GB" sz="3600"/>
              <a:t>Power Disruption Incident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4E0C32B-377A-099B-B97A-9CBA84FE6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400" y="1562400"/>
            <a:ext cx="5103200" cy="4768062"/>
          </a:xfrm>
        </p:spPr>
        <p:txBody>
          <a:bodyPr/>
          <a:lstStyle/>
          <a:p>
            <a:pPr lvl="1"/>
            <a:r>
              <a:rPr lang="en-GB" dirty="0"/>
              <a:t>ESS experienced a voltage dip from the incoming building 21 kV power to approx. 80% of nominal for approx. 127 </a:t>
            </a:r>
            <a:r>
              <a:rPr lang="en-GB" dirty="0" err="1"/>
              <a:t>ms</a:t>
            </a:r>
            <a:endParaRPr lang="en-GB" dirty="0"/>
          </a:p>
          <a:p>
            <a:pPr lvl="1"/>
            <a:r>
              <a:rPr lang="en-GB" dirty="0"/>
              <a:t>Two immediate effects:</a:t>
            </a:r>
          </a:p>
          <a:p>
            <a:pPr lvl="2"/>
            <a:r>
              <a:rPr lang="en-GB" b="1" dirty="0"/>
              <a:t>ACC</a:t>
            </a:r>
            <a:r>
              <a:rPr lang="en-GB" dirty="0"/>
              <a:t>: The ACCP Back-up Compressor (BCP, used as primary HP compressor) oil pump tripped, causing the BCP to trip and helium flow to the CMs to stop. Took </a:t>
            </a:r>
            <a:r>
              <a:rPr lang="en-GB" b="1" dirty="0"/>
              <a:t>~10 days to reestablish 2K operation.</a:t>
            </a:r>
          </a:p>
          <a:p>
            <a:pPr lvl="2"/>
            <a:r>
              <a:rPr lang="en-GB" b="1" dirty="0"/>
              <a:t>TAR</a:t>
            </a:r>
            <a:r>
              <a:rPr lang="en-GB" dirty="0"/>
              <a:t>: The pump in the 1041 Primary Water Cooling System stopped, causing water flow to cease and subsequently cooling water in the Moderator Reflector Plug (MRP) to freeze.</a:t>
            </a:r>
            <a:r>
              <a:rPr lang="en-GB" b="1" dirty="0"/>
              <a:t> Overall delay ~9 months.</a:t>
            </a:r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E24E918D-7C11-D9C6-2197-A5A26C58A4D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3709" y="931026"/>
            <a:ext cx="9360000" cy="507076"/>
          </a:xfrm>
        </p:spPr>
        <p:txBody>
          <a:bodyPr/>
          <a:lstStyle/>
          <a:p>
            <a:r>
              <a:rPr lang="en-GB"/>
              <a:t>2025-11-25</a:t>
            </a:r>
          </a:p>
        </p:txBody>
      </p: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E99FEDD3-6B39-C710-84F6-9099303BF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B968-8F8D-5248-BEB3-7027B2C4FFC1}" type="datetime1">
              <a:rPr lang="sv-SE" smtClean="0"/>
              <a:t>2026-05-16</a:t>
            </a:fld>
            <a:endParaRPr lang="sv-SE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5A46552-95AA-1614-FF40-EF817FA19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DF2A42-437D-DB46-855A-34591633BD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0771" y="745868"/>
            <a:ext cx="3598794" cy="239340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8739440-F77F-DE7B-558D-64060D49F3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0772" y="3379983"/>
            <a:ext cx="3598794" cy="3051701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B25FE54-3FCF-D9C6-979D-2E98028CF153}"/>
              </a:ext>
            </a:extLst>
          </p:cNvPr>
          <p:cNvCxnSpPr>
            <a:cxnSpLocks/>
          </p:cNvCxnSpPr>
          <p:nvPr/>
        </p:nvCxnSpPr>
        <p:spPr>
          <a:xfrm flipV="1">
            <a:off x="7015942" y="2076498"/>
            <a:ext cx="3541222" cy="212974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C524F97-D2EA-2B40-AD66-B548DC646120}"/>
              </a:ext>
            </a:extLst>
          </p:cNvPr>
          <p:cNvCxnSpPr>
            <a:cxnSpLocks/>
          </p:cNvCxnSpPr>
          <p:nvPr/>
        </p:nvCxnSpPr>
        <p:spPr>
          <a:xfrm>
            <a:off x="7124007" y="4605251"/>
            <a:ext cx="3275215" cy="21101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8209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C86C2-BB09-51F6-8D81-4FCF8F907C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F40AA-BA2B-4FCF-B4EA-A3D11EA1D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Moderator Damage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9575DD-48DA-CFF2-B2BC-073D13A7F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74AD1-67D7-AF4C-B563-BF671AA9AD9D}" type="datetime1">
              <a:rPr lang="sv-SE" smtClean="0"/>
              <a:t>2026-05-16</a:t>
            </a:fld>
            <a:endParaRPr lang="sv-SE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28442D-882A-94A4-DB67-50853993F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924" y="2043996"/>
            <a:ext cx="4993785" cy="3825380"/>
          </a:xfrm>
        </p:spPr>
        <p:txBody>
          <a:bodyPr/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SE" altLang="en-SE" sz="2200" dirty="0"/>
              <a:t>Positive take-outs: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SE" altLang="en-SE" sz="2200" dirty="0"/>
              <a:t>A longer accelerator commissioning period. 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SE" altLang="en-SE" sz="2200" dirty="0"/>
              <a:t>More instruments (3 ➞6) can be prepared and ready at BoT.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SE" altLang="en-SE" sz="2200" dirty="0"/>
              <a:t>The second moderator will provide an upgraded design ➞ improved flux and higher neutron output. 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SE" altLang="en-SE" sz="2200" dirty="0"/>
              <a:t>Further advancement on the Active Cells and cask installations reduces vulnerabilities. 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br>
              <a:rPr lang="en-SE" altLang="en-SE" sz="800" dirty="0">
                <a:solidFill>
                  <a:schemeClr val="tx1"/>
                </a:solidFill>
              </a:rPr>
            </a:br>
            <a:endParaRPr lang="en-SE" altLang="en-SE" sz="4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3F8D25-4743-A7F1-1D1D-AFB2F8B01B8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2025: power glitch between 25/26 November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6CC47F8-3E13-09D7-8493-0C9408A0CF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3124" y="3369448"/>
            <a:ext cx="3691583" cy="310582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4297137-48FE-9527-E80E-E30A415E61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2471" y="17605"/>
            <a:ext cx="5299529" cy="3524497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279CD4-2C1F-7D28-C7E1-1B79E17AA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198620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FC2AD9D7-AD85-5DB7-3BEA-3A0A3CD39B0D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21925" r="21925"/>
          <a:stretch>
            <a:fillRect/>
          </a:stretch>
        </p:blipFill>
        <p:spPr>
          <a:prstGeom prst="rect">
            <a:avLst/>
          </a:prstGeom>
          <a:solidFill>
            <a:srgbClr val="ECECEC"/>
          </a:solidFill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C24582-9D4A-4148-F4DC-67F72B5E9A1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84AE90-771D-9601-3E00-525E811E7A0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9D033C-5627-7699-D5A9-B802E33DF5B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/>
              <a:t>3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9D65180-E978-97E3-FE43-C07A93F58E2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Systems Installations</a:t>
            </a:r>
          </a:p>
        </p:txBody>
      </p:sp>
    </p:spTree>
    <p:extLst>
      <p:ext uri="{BB962C8B-B14F-4D97-AF65-F5344CB8AC3E}">
        <p14:creationId xmlns:p14="http://schemas.microsoft.com/office/powerpoint/2010/main" val="2370865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C5213-7360-29FF-035B-89CEDEB90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Target and Moderator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BD9276-E63B-9CFF-86D4-916760CFBC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CC164-E547-CF43-8BAB-AFB29CD13012}" type="datetime1">
              <a:rPr lang="sv-SE" smtClean="0"/>
              <a:t>2026-05-13</a:t>
            </a:fld>
            <a:endParaRPr lang="sv-SE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0EF4921-2EB4-EF77-2A88-D7250411FD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607" y="922712"/>
            <a:ext cx="10639951" cy="583139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BDFF509-AB3C-44B8-0816-875CEE166AC6}"/>
              </a:ext>
            </a:extLst>
          </p:cNvPr>
          <p:cNvSpPr txBox="1"/>
          <p:nvPr/>
        </p:nvSpPr>
        <p:spPr>
          <a:xfrm>
            <a:off x="2502569" y="5592603"/>
            <a:ext cx="231693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>
                <a:solidFill>
                  <a:srgbClr val="666666"/>
                </a:solidFill>
              </a:rPr>
              <a:t>Target Shaft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60089F-6339-676F-32EB-BEF609666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1002007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F6C98-0566-B860-578E-06AC18B02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Target Imagining System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4FD3E8-EEC8-EE5C-76F8-A8B108DC2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25B79-AA42-E344-8A58-923BA94EFF3D}" type="datetime1">
              <a:rPr lang="sv-SE" smtClean="0"/>
              <a:t>2026-05-13</a:t>
            </a:fld>
            <a:endParaRPr lang="sv-SE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946639-B147-6953-0CD0-C6422177A2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938" y="932734"/>
            <a:ext cx="2748889" cy="26212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494DD0-F6A8-E2B9-27E6-6E6B968DA2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642" y="3732965"/>
            <a:ext cx="4984370" cy="27322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D5CFAF5-FAEF-FF7B-3B9F-343B0A42D6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3942" y="4169839"/>
            <a:ext cx="2346960" cy="18542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4771064-7A59-3366-41C3-43A14BDA234E}"/>
              </a:ext>
            </a:extLst>
          </p:cNvPr>
          <p:cNvSpPr txBox="1"/>
          <p:nvPr/>
        </p:nvSpPr>
        <p:spPr>
          <a:xfrm>
            <a:off x="9796270" y="6183914"/>
            <a:ext cx="1922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66666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Beam-on-target footprint</a:t>
            </a:r>
          </a:p>
        </p:txBody>
      </p:sp>
      <p:pic>
        <p:nvPicPr>
          <p:cNvPr id="12" name="Content Placeholder 5">
            <a:extLst>
              <a:ext uri="{FF2B5EF4-FFF2-40B4-BE49-F238E27FC236}">
                <a16:creationId xmlns:a16="http://schemas.microsoft.com/office/drawing/2014/main" id="{48BC975D-35B7-67A9-C91B-CE1AA7BED24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2910" y="4198281"/>
            <a:ext cx="3251200" cy="1724660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83071BE-2E87-EDC7-9D06-5B43CE169255}"/>
              </a:ext>
            </a:extLst>
          </p:cNvPr>
          <p:cNvSpPr txBox="1"/>
          <p:nvPr/>
        </p:nvSpPr>
        <p:spPr>
          <a:xfrm>
            <a:off x="6717358" y="6024039"/>
            <a:ext cx="1922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66666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Raster motion</a:t>
            </a:r>
          </a:p>
          <a:p>
            <a:pPr algn="ctr"/>
            <a:r>
              <a:rPr lang="en-GB" sz="1200" dirty="0">
                <a:solidFill>
                  <a:srgbClr val="66666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(Courtesy of H. Thomsen)</a:t>
            </a:r>
          </a:p>
        </p:txBody>
      </p:sp>
      <p:pic>
        <p:nvPicPr>
          <p:cNvPr id="15" name="movie_real_speed">
            <a:hlinkClick r:id="" action="ppaction://media"/>
            <a:extLst>
              <a:ext uri="{FF2B5EF4-FFF2-40B4-BE49-F238E27FC236}">
                <a16:creationId xmlns:a16="http://schemas.microsoft.com/office/drawing/2014/main" id="{A3BC0FEB-23C2-1DDB-1745-4158E3A79D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799596" y="603128"/>
            <a:ext cx="4303526" cy="312983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95537C7-CEF4-D8FD-0C48-61637109CE36}"/>
              </a:ext>
            </a:extLst>
          </p:cNvPr>
          <p:cNvSpPr txBox="1"/>
          <p:nvPr/>
        </p:nvSpPr>
        <p:spPr>
          <a:xfrm>
            <a:off x="3459345" y="1464806"/>
            <a:ext cx="301413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rgbClr val="666666"/>
                </a:solidFill>
              </a:rPr>
              <a:t>To monitor the beam on the target wheel we have a system that images the fluorescence a coating spread over the side when beam passes through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ED5CB7-80D0-5A78-A775-321384E5FBA7}"/>
              </a:ext>
            </a:extLst>
          </p:cNvPr>
          <p:cNvSpPr txBox="1"/>
          <p:nvPr/>
        </p:nvSpPr>
        <p:spPr>
          <a:xfrm>
            <a:off x="9227196" y="259826"/>
            <a:ext cx="17593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>
                <a:solidFill>
                  <a:srgbClr val="666666"/>
                </a:solidFill>
              </a:rPr>
              <a:t>Courtesy C. Thomas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6ECC9CD-778C-4958-46D1-18A4887334E1}"/>
              </a:ext>
            </a:extLst>
          </p:cNvPr>
          <p:cNvCxnSpPr/>
          <p:nvPr/>
        </p:nvCxnSpPr>
        <p:spPr>
          <a:xfrm flipH="1" flipV="1">
            <a:off x="1103709" y="3350029"/>
            <a:ext cx="1922124" cy="195349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EF678DE-8D4E-5B27-8DDD-E670D325339E}"/>
              </a:ext>
            </a:extLst>
          </p:cNvPr>
          <p:cNvCxnSpPr>
            <a:cxnSpLocks/>
          </p:cNvCxnSpPr>
          <p:nvPr/>
        </p:nvCxnSpPr>
        <p:spPr>
          <a:xfrm flipH="1" flipV="1">
            <a:off x="1210259" y="3340007"/>
            <a:ext cx="2141691" cy="197353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8654FD-F373-FF5B-6778-8C0005878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160619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1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8D5421-8318-C49F-BB45-32C20A1FD2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C38EF67-3E73-8F8B-67CC-208AE266F4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480" y="333017"/>
            <a:ext cx="11301272" cy="65249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5D9FD4-AD0E-CF98-EA9F-165EC2835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Instruments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36FEA43-EDFC-6E59-3CDD-76A7F637DBC9}"/>
              </a:ext>
            </a:extLst>
          </p:cNvPr>
          <p:cNvSpPr/>
          <p:nvPr/>
        </p:nvSpPr>
        <p:spPr>
          <a:xfrm rot="1460323">
            <a:off x="7497029" y="2346731"/>
            <a:ext cx="281834" cy="9144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820BA4CA-E8A7-A039-9137-F1F265097710}"/>
              </a:ext>
            </a:extLst>
          </p:cNvPr>
          <p:cNvSpPr/>
          <p:nvPr/>
        </p:nvSpPr>
        <p:spPr>
          <a:xfrm rot="3237407">
            <a:off x="8805723" y="289337"/>
            <a:ext cx="220861" cy="246513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0" name="Rounded Rectangle 189">
            <a:extLst>
              <a:ext uri="{FF2B5EF4-FFF2-40B4-BE49-F238E27FC236}">
                <a16:creationId xmlns:a16="http://schemas.microsoft.com/office/drawing/2014/main" id="{D6844933-D5D8-3B82-DB36-9A9F7061DD20}"/>
              </a:ext>
            </a:extLst>
          </p:cNvPr>
          <p:cNvSpPr/>
          <p:nvPr/>
        </p:nvSpPr>
        <p:spPr>
          <a:xfrm rot="8229270">
            <a:off x="9534760" y="2057331"/>
            <a:ext cx="311322" cy="4384764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1" name="Rounded Rectangle 190">
            <a:extLst>
              <a:ext uri="{FF2B5EF4-FFF2-40B4-BE49-F238E27FC236}">
                <a16:creationId xmlns:a16="http://schemas.microsoft.com/office/drawing/2014/main" id="{7AC97A00-445D-D6C5-FE6F-2A3524A08580}"/>
              </a:ext>
            </a:extLst>
          </p:cNvPr>
          <p:cNvSpPr/>
          <p:nvPr/>
        </p:nvSpPr>
        <p:spPr>
          <a:xfrm rot="7233918">
            <a:off x="9896667" y="1356687"/>
            <a:ext cx="311322" cy="4384764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2" name="Rounded Rectangle 191">
            <a:extLst>
              <a:ext uri="{FF2B5EF4-FFF2-40B4-BE49-F238E27FC236}">
                <a16:creationId xmlns:a16="http://schemas.microsoft.com/office/drawing/2014/main" id="{D7FB899F-4534-EA49-7672-042291F59F71}"/>
              </a:ext>
            </a:extLst>
          </p:cNvPr>
          <p:cNvSpPr/>
          <p:nvPr/>
        </p:nvSpPr>
        <p:spPr>
          <a:xfrm rot="7301282">
            <a:off x="7086022" y="1263340"/>
            <a:ext cx="281834" cy="1274467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08" name="Group 207">
            <a:extLst>
              <a:ext uri="{FF2B5EF4-FFF2-40B4-BE49-F238E27FC236}">
                <a16:creationId xmlns:a16="http://schemas.microsoft.com/office/drawing/2014/main" id="{219E3853-38DB-9A6B-DA62-85DD22AEE3B4}"/>
              </a:ext>
            </a:extLst>
          </p:cNvPr>
          <p:cNvGrpSpPr/>
          <p:nvPr/>
        </p:nvGrpSpPr>
        <p:grpSpPr>
          <a:xfrm>
            <a:off x="7794500" y="4075935"/>
            <a:ext cx="3566721" cy="2672271"/>
            <a:chOff x="457687" y="3497299"/>
            <a:chExt cx="3566721" cy="2672271"/>
          </a:xfrm>
        </p:grpSpPr>
        <p:pic>
          <p:nvPicPr>
            <p:cNvPr id="193" name="Picture 192">
              <a:extLst>
                <a:ext uri="{FF2B5EF4-FFF2-40B4-BE49-F238E27FC236}">
                  <a16:creationId xmlns:a16="http://schemas.microsoft.com/office/drawing/2014/main" id="{DA3FED33-8A9D-3A21-7926-645F4647B96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7687" y="3497299"/>
              <a:ext cx="3566721" cy="2672271"/>
            </a:xfrm>
            <a:prstGeom prst="rect">
              <a:avLst/>
            </a:prstGeom>
          </p:spPr>
        </p:pic>
        <p:sp>
          <p:nvSpPr>
            <p:cNvPr id="195" name="TextBox 194">
              <a:extLst>
                <a:ext uri="{FF2B5EF4-FFF2-40B4-BE49-F238E27FC236}">
                  <a16:creationId xmlns:a16="http://schemas.microsoft.com/office/drawing/2014/main" id="{B2190461-2FC8-2CBB-2314-1119452CD9D1}"/>
                </a:ext>
              </a:extLst>
            </p:cNvPr>
            <p:cNvSpPr txBox="1"/>
            <p:nvPr/>
          </p:nvSpPr>
          <p:spPr>
            <a:xfrm>
              <a:off x="464923" y="3497380"/>
              <a:ext cx="1862210" cy="339195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lang="en-GB" sz="1604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NMX ROBOTICS</a:t>
              </a:r>
            </a:p>
          </p:txBody>
        </p:sp>
      </p:grpSp>
      <p:grpSp>
        <p:nvGrpSpPr>
          <p:cNvPr id="205" name="Group 204">
            <a:extLst>
              <a:ext uri="{FF2B5EF4-FFF2-40B4-BE49-F238E27FC236}">
                <a16:creationId xmlns:a16="http://schemas.microsoft.com/office/drawing/2014/main" id="{0D2DF01F-6ABF-FF8A-92E0-0FED9BBAB892}"/>
              </a:ext>
            </a:extLst>
          </p:cNvPr>
          <p:cNvGrpSpPr/>
          <p:nvPr/>
        </p:nvGrpSpPr>
        <p:grpSpPr>
          <a:xfrm>
            <a:off x="5389222" y="47949"/>
            <a:ext cx="2696198" cy="1793130"/>
            <a:chOff x="481007" y="1673852"/>
            <a:chExt cx="2696198" cy="1793130"/>
          </a:xfrm>
        </p:grpSpPr>
        <p:pic>
          <p:nvPicPr>
            <p:cNvPr id="194" name="Picture 193">
              <a:extLst>
                <a:ext uri="{FF2B5EF4-FFF2-40B4-BE49-F238E27FC236}">
                  <a16:creationId xmlns:a16="http://schemas.microsoft.com/office/drawing/2014/main" id="{F96F1811-FA0A-94A0-2DA7-A21598CDE70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1007" y="1673852"/>
              <a:ext cx="2696198" cy="1793130"/>
            </a:xfrm>
            <a:prstGeom prst="rect">
              <a:avLst/>
            </a:prstGeom>
          </p:spPr>
        </p:pic>
        <p:sp>
          <p:nvSpPr>
            <p:cNvPr id="196" name="TextBox 195">
              <a:extLst>
                <a:ext uri="{FF2B5EF4-FFF2-40B4-BE49-F238E27FC236}">
                  <a16:creationId xmlns:a16="http://schemas.microsoft.com/office/drawing/2014/main" id="{F88EC452-F67D-7C22-F5D7-38837C13246A}"/>
                </a:ext>
              </a:extLst>
            </p:cNvPr>
            <p:cNvSpPr txBox="1"/>
            <p:nvPr/>
          </p:nvSpPr>
          <p:spPr>
            <a:xfrm>
              <a:off x="488243" y="1673852"/>
              <a:ext cx="2010590" cy="339195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604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DREAM DETECTORS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E1E8C932-D8C2-5BC7-453F-7AF940E3E527}"/>
              </a:ext>
            </a:extLst>
          </p:cNvPr>
          <p:cNvGrpSpPr/>
          <p:nvPr/>
        </p:nvGrpSpPr>
        <p:grpSpPr>
          <a:xfrm>
            <a:off x="1129449" y="2989576"/>
            <a:ext cx="5271334" cy="3485694"/>
            <a:chOff x="1129449" y="2989576"/>
            <a:chExt cx="5271334" cy="3485694"/>
          </a:xfrm>
        </p:grpSpPr>
        <p:pic>
          <p:nvPicPr>
            <p:cNvPr id="199" name="Picture 198">
              <a:extLst>
                <a:ext uri="{FF2B5EF4-FFF2-40B4-BE49-F238E27FC236}">
                  <a16:creationId xmlns:a16="http://schemas.microsoft.com/office/drawing/2014/main" id="{388DFC1B-11AD-706B-BF69-0257C1C6DF7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130800" y="2996095"/>
              <a:ext cx="5269983" cy="3479175"/>
            </a:xfrm>
            <a:prstGeom prst="rect">
              <a:avLst/>
            </a:prstGeom>
          </p:spPr>
        </p:pic>
        <p:sp>
          <p:nvSpPr>
            <p:cNvPr id="200" name="TextBox 199">
              <a:extLst>
                <a:ext uri="{FF2B5EF4-FFF2-40B4-BE49-F238E27FC236}">
                  <a16:creationId xmlns:a16="http://schemas.microsoft.com/office/drawing/2014/main" id="{5B8B9A07-1E20-CBA2-7087-5DE6767A9700}"/>
                </a:ext>
              </a:extLst>
            </p:cNvPr>
            <p:cNvSpPr txBox="1"/>
            <p:nvPr/>
          </p:nvSpPr>
          <p:spPr>
            <a:xfrm>
              <a:off x="1129449" y="2989576"/>
              <a:ext cx="1693795" cy="339195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lang="en-GB" sz="1604" dirty="0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TBL and BUNKER</a:t>
              </a:r>
            </a:p>
          </p:txBody>
        </p:sp>
      </p:grpSp>
      <p:grpSp>
        <p:nvGrpSpPr>
          <p:cNvPr id="204" name="Group 203">
            <a:extLst>
              <a:ext uri="{FF2B5EF4-FFF2-40B4-BE49-F238E27FC236}">
                <a16:creationId xmlns:a16="http://schemas.microsoft.com/office/drawing/2014/main" id="{550013E9-D58C-C987-2222-C95C2BC140D0}"/>
              </a:ext>
            </a:extLst>
          </p:cNvPr>
          <p:cNvGrpSpPr/>
          <p:nvPr/>
        </p:nvGrpSpPr>
        <p:grpSpPr>
          <a:xfrm>
            <a:off x="9174888" y="1497381"/>
            <a:ext cx="2694847" cy="2098127"/>
            <a:chOff x="3584504" y="1275975"/>
            <a:chExt cx="3008781" cy="2153025"/>
          </a:xfrm>
        </p:grpSpPr>
        <p:pic>
          <p:nvPicPr>
            <p:cNvPr id="197" name="Picture 196">
              <a:extLst>
                <a:ext uri="{FF2B5EF4-FFF2-40B4-BE49-F238E27FC236}">
                  <a16:creationId xmlns:a16="http://schemas.microsoft.com/office/drawing/2014/main" id="{13D7059C-3D6A-0DA0-1653-397F3A648F3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584504" y="1278279"/>
              <a:ext cx="3008781" cy="2150721"/>
            </a:xfrm>
            <a:prstGeom prst="rect">
              <a:avLst/>
            </a:prstGeom>
          </p:spPr>
        </p:pic>
        <p:sp>
          <p:nvSpPr>
            <p:cNvPr id="201" name="TextBox 200">
              <a:extLst>
                <a:ext uri="{FF2B5EF4-FFF2-40B4-BE49-F238E27FC236}">
                  <a16:creationId xmlns:a16="http://schemas.microsoft.com/office/drawing/2014/main" id="{BC23C3B0-3BEF-0920-5526-E97699AB8DC7}"/>
                </a:ext>
              </a:extLst>
            </p:cNvPr>
            <p:cNvSpPr txBox="1"/>
            <p:nvPr/>
          </p:nvSpPr>
          <p:spPr>
            <a:xfrm>
              <a:off x="3584504" y="1275975"/>
              <a:ext cx="1823312" cy="348070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lang="en-GB" sz="1604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ODIN CHOPPER</a:t>
              </a:r>
            </a:p>
          </p:txBody>
        </p:sp>
      </p:grpSp>
      <p:grpSp>
        <p:nvGrpSpPr>
          <p:cNvPr id="203" name="Group 202">
            <a:extLst>
              <a:ext uri="{FF2B5EF4-FFF2-40B4-BE49-F238E27FC236}">
                <a16:creationId xmlns:a16="http://schemas.microsoft.com/office/drawing/2014/main" id="{0122A680-781A-2A95-C38F-63062BD2E16F}"/>
              </a:ext>
            </a:extLst>
          </p:cNvPr>
          <p:cNvGrpSpPr/>
          <p:nvPr/>
        </p:nvGrpSpPr>
        <p:grpSpPr>
          <a:xfrm>
            <a:off x="4397501" y="3126307"/>
            <a:ext cx="3113606" cy="2037248"/>
            <a:chOff x="7091843" y="666901"/>
            <a:chExt cx="3113606" cy="2037248"/>
          </a:xfrm>
        </p:grpSpPr>
        <p:pic>
          <p:nvPicPr>
            <p:cNvPr id="198" name="Picture 197">
              <a:extLst>
                <a:ext uri="{FF2B5EF4-FFF2-40B4-BE49-F238E27FC236}">
                  <a16:creationId xmlns:a16="http://schemas.microsoft.com/office/drawing/2014/main" id="{11A98FBA-32F7-3068-EE43-905301DA429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091844" y="669899"/>
              <a:ext cx="3113605" cy="2034250"/>
            </a:xfrm>
            <a:prstGeom prst="rect">
              <a:avLst/>
            </a:prstGeom>
          </p:spPr>
        </p:pic>
        <p:sp>
          <p:nvSpPr>
            <p:cNvPr id="202" name="TextBox 201">
              <a:extLst>
                <a:ext uri="{FF2B5EF4-FFF2-40B4-BE49-F238E27FC236}">
                  <a16:creationId xmlns:a16="http://schemas.microsoft.com/office/drawing/2014/main" id="{5529D4B8-F838-4F4F-9CF3-6F6EAA5D99F5}"/>
                </a:ext>
              </a:extLst>
            </p:cNvPr>
            <p:cNvSpPr txBox="1"/>
            <p:nvPr/>
          </p:nvSpPr>
          <p:spPr>
            <a:xfrm>
              <a:off x="7091843" y="666901"/>
              <a:ext cx="2498903" cy="339195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lang="en-GB" sz="1604">
                  <a:solidFill>
                    <a:schemeClr val="bg1"/>
                  </a:solidFill>
                  <a:latin typeface="Segoe UI Semilight" panose="020B0402040204020203" pitchFamily="34" charset="0"/>
                  <a:cs typeface="Segoe UI Semilight" panose="020B0402040204020203" pitchFamily="34" charset="0"/>
                </a:rPr>
                <a:t>LOKI INSTRUMENT READY</a:t>
              </a:r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E84553-DB0A-B606-7250-7BD2CCF02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4DD1-FD38-B14E-81C3-347155F9C953}" type="datetime1">
              <a:rPr lang="sv-SE" smtClean="0"/>
              <a:t>2026-05-16</a:t>
            </a:fld>
            <a:endParaRPr lang="sv-S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4F4271-5B59-8D17-4AA8-998D133A5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48F8BFC7-B8BC-663A-E72C-3EF564D2F9C6}"/>
              </a:ext>
            </a:extLst>
          </p:cNvPr>
          <p:cNvSpPr/>
          <p:nvPr/>
        </p:nvSpPr>
        <p:spPr>
          <a:xfrm rot="2890629">
            <a:off x="8672203" y="129798"/>
            <a:ext cx="220861" cy="2465135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720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90" grpId="0" animBg="1"/>
      <p:bldP spid="191" grpId="0" animBg="1"/>
      <p:bldP spid="192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ADD1-5F22-5AE5-CC4B-667784BA4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Linac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FF353D-D6E2-EED9-1392-E1E5C1129B1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Road to 3 MW capability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6A1DAA-05B5-3BD2-E8B1-1CCE1EE2D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AE21D-9AEA-DE4F-A514-7C2A7F37517D}" type="datetime1">
              <a:rPr lang="sv-SE" smtClean="0"/>
              <a:t>2026-05-13</a:t>
            </a:fld>
            <a:endParaRPr lang="sv-SE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4560D2-D1AA-1733-9EBC-5BD9FC8363BF}"/>
              </a:ext>
            </a:extLst>
          </p:cNvPr>
          <p:cNvSpPr txBox="1"/>
          <p:nvPr/>
        </p:nvSpPr>
        <p:spPr>
          <a:xfrm>
            <a:off x="955249" y="5462839"/>
            <a:ext cx="3141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6 more cryomodules installed, summer 2025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7318B71-DA14-C061-5735-D3812714D30F}"/>
              </a:ext>
            </a:extLst>
          </p:cNvPr>
          <p:cNvGrpSpPr/>
          <p:nvPr/>
        </p:nvGrpSpPr>
        <p:grpSpPr>
          <a:xfrm>
            <a:off x="4618915" y="2834299"/>
            <a:ext cx="6837734" cy="3919540"/>
            <a:chOff x="5134304" y="2899496"/>
            <a:chExt cx="6837734" cy="3919540"/>
          </a:xfrm>
        </p:grpSpPr>
        <p:grpSp>
          <p:nvGrpSpPr>
            <p:cNvPr id="237" name="Group 236">
              <a:extLst>
                <a:ext uri="{FF2B5EF4-FFF2-40B4-BE49-F238E27FC236}">
                  <a16:creationId xmlns:a16="http://schemas.microsoft.com/office/drawing/2014/main" id="{2B31FF09-2F80-BA8A-E69F-0D3BDB42BAD9}"/>
                </a:ext>
              </a:extLst>
            </p:cNvPr>
            <p:cNvGrpSpPr/>
            <p:nvPr/>
          </p:nvGrpSpPr>
          <p:grpSpPr>
            <a:xfrm>
              <a:off x="5134304" y="2899496"/>
              <a:ext cx="6837734" cy="3288300"/>
              <a:chOff x="2540813" y="1506984"/>
              <a:chExt cx="9651190" cy="5264888"/>
            </a:xfrm>
          </p:grpSpPr>
          <p:sp>
            <p:nvSpPr>
              <p:cNvPr id="15" name="Rounded Rectangle 14">
                <a:extLst>
                  <a:ext uri="{FF2B5EF4-FFF2-40B4-BE49-F238E27FC236}">
                    <a16:creationId xmlns:a16="http://schemas.microsoft.com/office/drawing/2014/main" id="{310ECBFD-8AAD-BEED-831D-2D3D2D2755CC}"/>
                  </a:ext>
                </a:extLst>
              </p:cNvPr>
              <p:cNvSpPr/>
              <p:nvPr/>
            </p:nvSpPr>
            <p:spPr>
              <a:xfrm>
                <a:off x="6014080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16" name="Rounded Rectangle 15">
                <a:extLst>
                  <a:ext uri="{FF2B5EF4-FFF2-40B4-BE49-F238E27FC236}">
                    <a16:creationId xmlns:a16="http://schemas.microsoft.com/office/drawing/2014/main" id="{D100F07A-4765-4F8F-3B66-31387C7ACC5A}"/>
                  </a:ext>
                </a:extLst>
              </p:cNvPr>
              <p:cNvSpPr/>
              <p:nvPr/>
            </p:nvSpPr>
            <p:spPr>
              <a:xfrm>
                <a:off x="5971741" y="3159633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6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</a:endParaRPr>
              </a:p>
            </p:txBody>
          </p:sp>
          <p:sp>
            <p:nvSpPr>
              <p:cNvPr id="17" name="Rounded Rectangle 16">
                <a:extLst>
                  <a:ext uri="{FF2B5EF4-FFF2-40B4-BE49-F238E27FC236}">
                    <a16:creationId xmlns:a16="http://schemas.microsoft.com/office/drawing/2014/main" id="{D4B7FA67-D8A8-7E71-14E7-4DE1845E632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305214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18" name="Rounded Rectangle 17">
                <a:extLst>
                  <a:ext uri="{FF2B5EF4-FFF2-40B4-BE49-F238E27FC236}">
                    <a16:creationId xmlns:a16="http://schemas.microsoft.com/office/drawing/2014/main" id="{A3D31904-73B9-AEBD-F470-930A1F95DAAD}"/>
                  </a:ext>
                </a:extLst>
              </p:cNvPr>
              <p:cNvSpPr/>
              <p:nvPr/>
            </p:nvSpPr>
            <p:spPr>
              <a:xfrm>
                <a:off x="7115320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19" name="Rounded Rectangle 18">
                <a:extLst>
                  <a:ext uri="{FF2B5EF4-FFF2-40B4-BE49-F238E27FC236}">
                    <a16:creationId xmlns:a16="http://schemas.microsoft.com/office/drawing/2014/main" id="{8560FE12-2577-01C3-2479-C2F314FE580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305214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20" name="Rounded Rectangle 19">
                <a:extLst>
                  <a:ext uri="{FF2B5EF4-FFF2-40B4-BE49-F238E27FC236}">
                    <a16:creationId xmlns:a16="http://schemas.microsoft.com/office/drawing/2014/main" id="{59F04921-8A8D-5C0A-59F7-AF0F000152B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305214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2</a:t>
                </a:r>
              </a:p>
            </p:txBody>
          </p:sp>
          <p:sp>
            <p:nvSpPr>
              <p:cNvPr id="21" name="Rounded Rectangle 20">
                <a:extLst>
                  <a:ext uri="{FF2B5EF4-FFF2-40B4-BE49-F238E27FC236}">
                    <a16:creationId xmlns:a16="http://schemas.microsoft.com/office/drawing/2014/main" id="{F8643CD7-0E5F-F38B-2A63-A1546196C66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305010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3</a:t>
                </a:r>
              </a:p>
            </p:txBody>
          </p:sp>
          <p:sp>
            <p:nvSpPr>
              <p:cNvPr id="22" name="Rounded Rectangle 21">
                <a:extLst>
                  <a:ext uri="{FF2B5EF4-FFF2-40B4-BE49-F238E27FC236}">
                    <a16:creationId xmlns:a16="http://schemas.microsoft.com/office/drawing/2014/main" id="{20AE288F-E124-DD17-FBB6-3F60CA8A3CB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305008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M2</a:t>
                </a:r>
              </a:p>
            </p:txBody>
          </p:sp>
          <p:sp>
            <p:nvSpPr>
              <p:cNvPr id="23" name="Rounded Rectangle 22">
                <a:extLst>
                  <a:ext uri="{FF2B5EF4-FFF2-40B4-BE49-F238E27FC236}">
                    <a16:creationId xmlns:a16="http://schemas.microsoft.com/office/drawing/2014/main" id="{10B4D86B-D6C7-BC4B-D0CA-44F3A6BE1EF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860186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4</a:t>
                </a:r>
              </a:p>
            </p:txBody>
          </p:sp>
          <p:sp>
            <p:nvSpPr>
              <p:cNvPr id="24" name="Rounded Rectangle 23">
                <a:extLst>
                  <a:ext uri="{FF2B5EF4-FFF2-40B4-BE49-F238E27FC236}">
                    <a16:creationId xmlns:a16="http://schemas.microsoft.com/office/drawing/2014/main" id="{7A6633F1-4112-2CD8-8761-781BA7945B7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860186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25" name="Rounded Rectangle 24">
                <a:extLst>
                  <a:ext uri="{FF2B5EF4-FFF2-40B4-BE49-F238E27FC236}">
                    <a16:creationId xmlns:a16="http://schemas.microsoft.com/office/drawing/2014/main" id="{834F5A55-32C2-D2F3-7BF5-EDB15ECD73E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860186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26" name="Rounded Rectangle 25">
                <a:extLst>
                  <a:ext uri="{FF2B5EF4-FFF2-40B4-BE49-F238E27FC236}">
                    <a16:creationId xmlns:a16="http://schemas.microsoft.com/office/drawing/2014/main" id="{062073D6-098A-1E31-72E5-70B34B60D3C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859982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27" name="Rounded Rectangle 26">
                <a:extLst>
                  <a:ext uri="{FF2B5EF4-FFF2-40B4-BE49-F238E27FC236}">
                    <a16:creationId xmlns:a16="http://schemas.microsoft.com/office/drawing/2014/main" id="{8F797F41-7125-9CFF-D5B2-C119CE990E5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774255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M3</a:t>
                </a:r>
              </a:p>
            </p:txBody>
          </p:sp>
          <p:sp>
            <p:nvSpPr>
              <p:cNvPr id="28" name="Rounded Rectangle 27">
                <a:extLst>
                  <a:ext uri="{FF2B5EF4-FFF2-40B4-BE49-F238E27FC236}">
                    <a16:creationId xmlns:a16="http://schemas.microsoft.com/office/drawing/2014/main" id="{A0E30FEC-7E97-9862-EFD9-DE6EEF775E77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992239" y="3160327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MBL-020  Cell 160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MBL-030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29" name="Rounded Rectangle 28">
                <a:extLst>
                  <a:ext uri="{FF2B5EF4-FFF2-40B4-BE49-F238E27FC236}">
                    <a16:creationId xmlns:a16="http://schemas.microsoft.com/office/drawing/2014/main" id="{457F3B9A-9EBA-999D-4642-A845371499FE}"/>
                  </a:ext>
                </a:extLst>
              </p:cNvPr>
              <p:cNvSpPr/>
              <p:nvPr/>
            </p:nvSpPr>
            <p:spPr>
              <a:xfrm>
                <a:off x="7509101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30" name="Rounded Rectangle 29">
                <a:extLst>
                  <a:ext uri="{FF2B5EF4-FFF2-40B4-BE49-F238E27FC236}">
                    <a16:creationId xmlns:a16="http://schemas.microsoft.com/office/drawing/2014/main" id="{774A0C50-AB17-32AA-EA70-B3A8889E8675}"/>
                  </a:ext>
                </a:extLst>
              </p:cNvPr>
              <p:cNvSpPr/>
              <p:nvPr/>
            </p:nvSpPr>
            <p:spPr>
              <a:xfrm>
                <a:off x="7466762" y="3159633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6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</a:endParaRPr>
              </a:p>
            </p:txBody>
          </p:sp>
          <p:sp>
            <p:nvSpPr>
              <p:cNvPr id="31" name="Rounded Rectangle 30">
                <a:extLst>
                  <a:ext uri="{FF2B5EF4-FFF2-40B4-BE49-F238E27FC236}">
                    <a16:creationId xmlns:a16="http://schemas.microsoft.com/office/drawing/2014/main" id="{E2ABDFAC-50F1-C040-F622-019A4463D2F0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800235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32" name="Rounded Rectangle 31">
                <a:extLst>
                  <a:ext uri="{FF2B5EF4-FFF2-40B4-BE49-F238E27FC236}">
                    <a16:creationId xmlns:a16="http://schemas.microsoft.com/office/drawing/2014/main" id="{34BFB549-4681-E37B-193A-108E0EF34733}"/>
                  </a:ext>
                </a:extLst>
              </p:cNvPr>
              <p:cNvSpPr/>
              <p:nvPr/>
            </p:nvSpPr>
            <p:spPr>
              <a:xfrm>
                <a:off x="8610341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33" name="Rounded Rectangle 32">
                <a:extLst>
                  <a:ext uri="{FF2B5EF4-FFF2-40B4-BE49-F238E27FC236}">
                    <a16:creationId xmlns:a16="http://schemas.microsoft.com/office/drawing/2014/main" id="{E001567C-3101-4C68-F35C-24E64547B41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800235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34" name="Rounded Rectangle 33">
                <a:extLst>
                  <a:ext uri="{FF2B5EF4-FFF2-40B4-BE49-F238E27FC236}">
                    <a16:creationId xmlns:a16="http://schemas.microsoft.com/office/drawing/2014/main" id="{5774933D-24DF-F09F-2470-67180A85BAD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800235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35" name="Rounded Rectangle 34">
                <a:extLst>
                  <a:ext uri="{FF2B5EF4-FFF2-40B4-BE49-F238E27FC236}">
                    <a16:creationId xmlns:a16="http://schemas.microsoft.com/office/drawing/2014/main" id="{021EF28F-6816-C0ED-F0B6-D17AE67D0E3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800031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36" name="Rounded Rectangle 35">
                <a:extLst>
                  <a:ext uri="{FF2B5EF4-FFF2-40B4-BE49-F238E27FC236}">
                    <a16:creationId xmlns:a16="http://schemas.microsoft.com/office/drawing/2014/main" id="{DD595715-4DBC-DFB3-9657-DD7EC3EC6AA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800029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M4</a:t>
                </a:r>
              </a:p>
            </p:txBody>
          </p:sp>
          <p:sp>
            <p:nvSpPr>
              <p:cNvPr id="37" name="Rounded Rectangle 36">
                <a:extLst>
                  <a:ext uri="{FF2B5EF4-FFF2-40B4-BE49-F238E27FC236}">
                    <a16:creationId xmlns:a16="http://schemas.microsoft.com/office/drawing/2014/main" id="{ED99A183-79C0-037C-70B2-7DEB51860E2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355207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38" name="Rounded Rectangle 37">
                <a:extLst>
                  <a:ext uri="{FF2B5EF4-FFF2-40B4-BE49-F238E27FC236}">
                    <a16:creationId xmlns:a16="http://schemas.microsoft.com/office/drawing/2014/main" id="{0AC2D0F2-4D7B-E584-B905-CAE08800929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355207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39" name="Rounded Rectangle 38">
                <a:extLst>
                  <a:ext uri="{FF2B5EF4-FFF2-40B4-BE49-F238E27FC236}">
                    <a16:creationId xmlns:a16="http://schemas.microsoft.com/office/drawing/2014/main" id="{DE59C56D-A9FD-63EF-8755-FAE5B0D73E4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355207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40" name="Rounded Rectangle 39">
                <a:extLst>
                  <a:ext uri="{FF2B5EF4-FFF2-40B4-BE49-F238E27FC236}">
                    <a16:creationId xmlns:a16="http://schemas.microsoft.com/office/drawing/2014/main" id="{35F498B3-164F-301A-FC38-83C43F138EF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355003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41" name="Rounded Rectangle 40">
                <a:extLst>
                  <a:ext uri="{FF2B5EF4-FFF2-40B4-BE49-F238E27FC236}">
                    <a16:creationId xmlns:a16="http://schemas.microsoft.com/office/drawing/2014/main" id="{9C28ED1F-1FF3-2002-D720-90ABDF8B1D2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69276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M5</a:t>
                </a:r>
              </a:p>
            </p:txBody>
          </p:sp>
          <p:sp>
            <p:nvSpPr>
              <p:cNvPr id="42" name="Rounded Rectangle 41">
                <a:extLst>
                  <a:ext uri="{FF2B5EF4-FFF2-40B4-BE49-F238E27FC236}">
                    <a16:creationId xmlns:a16="http://schemas.microsoft.com/office/drawing/2014/main" id="{106EB39D-0CAB-B61B-F4E1-D43C8CE47112}"/>
                  </a:ext>
                </a:extLst>
              </p:cNvPr>
              <p:cNvSpPr/>
              <p:nvPr/>
            </p:nvSpPr>
            <p:spPr>
              <a:xfrm>
                <a:off x="4471248" y="3159633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500">
                  <a:solidFill>
                    <a:srgbClr val="FFFFFF"/>
                  </a:solidFill>
                  <a:latin typeface="Segoe UI"/>
                </a:endParaRPr>
              </a:p>
            </p:txBody>
          </p:sp>
          <p:sp>
            <p:nvSpPr>
              <p:cNvPr id="43" name="Rounded Rectangle 42">
                <a:extLst>
                  <a:ext uri="{FF2B5EF4-FFF2-40B4-BE49-F238E27FC236}">
                    <a16:creationId xmlns:a16="http://schemas.microsoft.com/office/drawing/2014/main" id="{E7C716F8-726E-4E5D-9EC7-2E8B96BBD492}"/>
                  </a:ext>
                </a:extLst>
              </p:cNvPr>
              <p:cNvSpPr/>
              <p:nvPr/>
            </p:nvSpPr>
            <p:spPr>
              <a:xfrm>
                <a:off x="5614827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44" name="Rounded Rectangle 43">
                <a:extLst>
                  <a:ext uri="{FF2B5EF4-FFF2-40B4-BE49-F238E27FC236}">
                    <a16:creationId xmlns:a16="http://schemas.microsoft.com/office/drawing/2014/main" id="{6338A3B1-2AD0-B6C5-5E90-8EA543E68A0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359693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45" name="Rounded Rectangle 44">
                <a:extLst>
                  <a:ext uri="{FF2B5EF4-FFF2-40B4-BE49-F238E27FC236}">
                    <a16:creationId xmlns:a16="http://schemas.microsoft.com/office/drawing/2014/main" id="{1694042D-777F-45A5-B9FB-26DB30AE509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359693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46" name="Rounded Rectangle 45">
                <a:extLst>
                  <a:ext uri="{FF2B5EF4-FFF2-40B4-BE49-F238E27FC236}">
                    <a16:creationId xmlns:a16="http://schemas.microsoft.com/office/drawing/2014/main" id="{B260826B-AB31-5326-A38D-E009BCA8DD9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359693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47" name="Rounded Rectangle 46">
                <a:extLst>
                  <a:ext uri="{FF2B5EF4-FFF2-40B4-BE49-F238E27FC236}">
                    <a16:creationId xmlns:a16="http://schemas.microsoft.com/office/drawing/2014/main" id="{916ABD18-D795-F1C3-8AB4-FE497E3F663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359489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48" name="Rounded Rectangle 47">
                <a:extLst>
                  <a:ext uri="{FF2B5EF4-FFF2-40B4-BE49-F238E27FC236}">
                    <a16:creationId xmlns:a16="http://schemas.microsoft.com/office/drawing/2014/main" id="{9B6193D8-A1F8-87D3-EE92-30533FCA35D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273762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M1</a:t>
                </a:r>
              </a:p>
            </p:txBody>
          </p:sp>
          <p:sp>
            <p:nvSpPr>
              <p:cNvPr id="49" name="Rounded Rectangle 48">
                <a:extLst>
                  <a:ext uri="{FF2B5EF4-FFF2-40B4-BE49-F238E27FC236}">
                    <a16:creationId xmlns:a16="http://schemas.microsoft.com/office/drawing/2014/main" id="{83143B5E-4FFF-8A10-0818-060ED94F0B98}"/>
                  </a:ext>
                </a:extLst>
              </p:cNvPr>
              <p:cNvSpPr/>
              <p:nvPr/>
            </p:nvSpPr>
            <p:spPr>
              <a:xfrm>
                <a:off x="9009926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50" name="Rounded Rectangle 49">
                <a:extLst>
                  <a:ext uri="{FF2B5EF4-FFF2-40B4-BE49-F238E27FC236}">
                    <a16:creationId xmlns:a16="http://schemas.microsoft.com/office/drawing/2014/main" id="{7DC33F70-1359-9721-BB29-54BDCDFD84E7}"/>
                  </a:ext>
                </a:extLst>
              </p:cNvPr>
              <p:cNvSpPr/>
              <p:nvPr/>
            </p:nvSpPr>
            <p:spPr>
              <a:xfrm>
                <a:off x="8967587" y="3159633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6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</a:endParaRPr>
              </a:p>
            </p:txBody>
          </p:sp>
          <p:sp>
            <p:nvSpPr>
              <p:cNvPr id="51" name="Rounded Rectangle 50">
                <a:extLst>
                  <a:ext uri="{FF2B5EF4-FFF2-40B4-BE49-F238E27FC236}">
                    <a16:creationId xmlns:a16="http://schemas.microsoft.com/office/drawing/2014/main" id="{B8B730C1-5325-8898-D790-DBAEADBA71B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1060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52" name="Rounded Rectangle 51">
                <a:extLst>
                  <a:ext uri="{FF2B5EF4-FFF2-40B4-BE49-F238E27FC236}">
                    <a16:creationId xmlns:a16="http://schemas.microsoft.com/office/drawing/2014/main" id="{6AFD2162-8143-F640-1E5E-48431730792E}"/>
                  </a:ext>
                </a:extLst>
              </p:cNvPr>
              <p:cNvSpPr/>
              <p:nvPr/>
            </p:nvSpPr>
            <p:spPr>
              <a:xfrm>
                <a:off x="10111166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53" name="Rounded Rectangle 52">
                <a:extLst>
                  <a:ext uri="{FF2B5EF4-FFF2-40B4-BE49-F238E27FC236}">
                    <a16:creationId xmlns:a16="http://schemas.microsoft.com/office/drawing/2014/main" id="{36D4C7D9-4F90-8888-ADF2-274A10C7DFF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1060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54" name="Rounded Rectangle 53">
                <a:extLst>
                  <a:ext uri="{FF2B5EF4-FFF2-40B4-BE49-F238E27FC236}">
                    <a16:creationId xmlns:a16="http://schemas.microsoft.com/office/drawing/2014/main" id="{15CF1683-FF0C-E457-4D02-FA2BCE08C22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1060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55" name="Rounded Rectangle 54">
                <a:extLst>
                  <a:ext uri="{FF2B5EF4-FFF2-40B4-BE49-F238E27FC236}">
                    <a16:creationId xmlns:a16="http://schemas.microsoft.com/office/drawing/2014/main" id="{51A168E1-C3B3-B4D9-B9FF-C427DA15038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0856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56" name="Rounded Rectangle 55">
                <a:extLst>
                  <a:ext uri="{FF2B5EF4-FFF2-40B4-BE49-F238E27FC236}">
                    <a16:creationId xmlns:a16="http://schemas.microsoft.com/office/drawing/2014/main" id="{E27AE4BF-D67C-FEB5-2C4B-525D54EE996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0854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M6</a:t>
                </a:r>
              </a:p>
            </p:txBody>
          </p:sp>
          <p:sp>
            <p:nvSpPr>
              <p:cNvPr id="57" name="Rounded Rectangle 56">
                <a:extLst>
                  <a:ext uri="{FF2B5EF4-FFF2-40B4-BE49-F238E27FC236}">
                    <a16:creationId xmlns:a16="http://schemas.microsoft.com/office/drawing/2014/main" id="{5ECE8A57-32A2-ED7B-C6BD-703DF9EEB6E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56032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58" name="Rounded Rectangle 57">
                <a:extLst>
                  <a:ext uri="{FF2B5EF4-FFF2-40B4-BE49-F238E27FC236}">
                    <a16:creationId xmlns:a16="http://schemas.microsoft.com/office/drawing/2014/main" id="{34CEFE76-AC1A-1A7D-6E70-F76D3700E08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56032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59" name="Rounded Rectangle 58">
                <a:extLst>
                  <a:ext uri="{FF2B5EF4-FFF2-40B4-BE49-F238E27FC236}">
                    <a16:creationId xmlns:a16="http://schemas.microsoft.com/office/drawing/2014/main" id="{C3299013-E023-FC8E-A562-06489EB7044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56032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60" name="Rounded Rectangle 59">
                <a:extLst>
                  <a:ext uri="{FF2B5EF4-FFF2-40B4-BE49-F238E27FC236}">
                    <a16:creationId xmlns:a16="http://schemas.microsoft.com/office/drawing/2014/main" id="{E5317157-C5B7-D999-009D-6EB98ED5889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55828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61" name="Rounded Rectangle 60">
                <a:extLst>
                  <a:ext uri="{FF2B5EF4-FFF2-40B4-BE49-F238E27FC236}">
                    <a16:creationId xmlns:a16="http://schemas.microsoft.com/office/drawing/2014/main" id="{C3356F77-1689-C191-92E4-9D9DC359E81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770101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M7</a:t>
                </a:r>
              </a:p>
            </p:txBody>
          </p:sp>
          <p:sp>
            <p:nvSpPr>
              <p:cNvPr id="62" name="Rounded Rectangle 61">
                <a:extLst>
                  <a:ext uri="{FF2B5EF4-FFF2-40B4-BE49-F238E27FC236}">
                    <a16:creationId xmlns:a16="http://schemas.microsoft.com/office/drawing/2014/main" id="{D47DEB51-103C-A2AE-531A-3EC4E471B39F}"/>
                  </a:ext>
                </a:extLst>
              </p:cNvPr>
              <p:cNvSpPr/>
              <p:nvPr/>
            </p:nvSpPr>
            <p:spPr>
              <a:xfrm>
                <a:off x="10506048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63" name="Rounded Rectangle 62">
                <a:extLst>
                  <a:ext uri="{FF2B5EF4-FFF2-40B4-BE49-F238E27FC236}">
                    <a16:creationId xmlns:a16="http://schemas.microsoft.com/office/drawing/2014/main" id="{71FF65CD-1AE5-2FB4-60B7-058C6572E50F}"/>
                  </a:ext>
                </a:extLst>
              </p:cNvPr>
              <p:cNvSpPr/>
              <p:nvPr/>
            </p:nvSpPr>
            <p:spPr>
              <a:xfrm>
                <a:off x="10463709" y="3159633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600">
                  <a:solidFill>
                    <a:srgbClr val="FFFFFF"/>
                  </a:solidFill>
                  <a:latin typeface="Segoe UI"/>
                </a:endParaRPr>
              </a:p>
            </p:txBody>
          </p:sp>
          <p:sp>
            <p:nvSpPr>
              <p:cNvPr id="64" name="Rounded Rectangle 63">
                <a:extLst>
                  <a:ext uri="{FF2B5EF4-FFF2-40B4-BE49-F238E27FC236}">
                    <a16:creationId xmlns:a16="http://schemas.microsoft.com/office/drawing/2014/main" id="{BDC6CC9F-BDBA-40C6-996D-E6B2DD467C2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797182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65" name="Rounded Rectangle 64">
                <a:extLst>
                  <a:ext uri="{FF2B5EF4-FFF2-40B4-BE49-F238E27FC236}">
                    <a16:creationId xmlns:a16="http://schemas.microsoft.com/office/drawing/2014/main" id="{D18C1FEE-FA83-ECF2-A19D-4F6FBF0DD7FF}"/>
                  </a:ext>
                </a:extLst>
              </p:cNvPr>
              <p:cNvSpPr/>
              <p:nvPr/>
            </p:nvSpPr>
            <p:spPr>
              <a:xfrm>
                <a:off x="11607288" y="334227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66" name="Rounded Rectangle 65">
                <a:extLst>
                  <a:ext uri="{FF2B5EF4-FFF2-40B4-BE49-F238E27FC236}">
                    <a16:creationId xmlns:a16="http://schemas.microsoft.com/office/drawing/2014/main" id="{E46300E7-22D1-F300-1C1C-85027750EAF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797182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67" name="Rounded Rectangle 66">
                <a:extLst>
                  <a:ext uri="{FF2B5EF4-FFF2-40B4-BE49-F238E27FC236}">
                    <a16:creationId xmlns:a16="http://schemas.microsoft.com/office/drawing/2014/main" id="{5BF16085-D3EE-B070-9DC9-750D7A4F67C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797182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68" name="Rounded Rectangle 67">
                <a:extLst>
                  <a:ext uri="{FF2B5EF4-FFF2-40B4-BE49-F238E27FC236}">
                    <a16:creationId xmlns:a16="http://schemas.microsoft.com/office/drawing/2014/main" id="{3F597FA2-0A6C-08B4-A984-2CBE83EC9A3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796978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69" name="Rounded Rectangle 68">
                <a:extLst>
                  <a:ext uri="{FF2B5EF4-FFF2-40B4-BE49-F238E27FC236}">
                    <a16:creationId xmlns:a16="http://schemas.microsoft.com/office/drawing/2014/main" id="{720A7E11-8E61-7345-FA31-CDE674F34CA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796976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M8</a:t>
                </a:r>
              </a:p>
            </p:txBody>
          </p:sp>
          <p:sp>
            <p:nvSpPr>
              <p:cNvPr id="70" name="Rounded Rectangle 69">
                <a:extLst>
                  <a:ext uri="{FF2B5EF4-FFF2-40B4-BE49-F238E27FC236}">
                    <a16:creationId xmlns:a16="http://schemas.microsoft.com/office/drawing/2014/main" id="{04AC0B5A-0CCF-F82C-D242-EC22091EF1C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1352154" y="334227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71" name="Rounded Rectangle 70">
                <a:extLst>
                  <a:ext uri="{FF2B5EF4-FFF2-40B4-BE49-F238E27FC236}">
                    <a16:creationId xmlns:a16="http://schemas.microsoft.com/office/drawing/2014/main" id="{E25F6AA6-17D9-87BB-87BF-ED737E00B6E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1352154" y="3590359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72" name="Rounded Rectangle 71">
                <a:extLst>
                  <a:ext uri="{FF2B5EF4-FFF2-40B4-BE49-F238E27FC236}">
                    <a16:creationId xmlns:a16="http://schemas.microsoft.com/office/drawing/2014/main" id="{D1361BCC-760E-B3C0-878A-11D407A961F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1352154" y="38429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73" name="Rounded Rectangle 72">
                <a:extLst>
                  <a:ext uri="{FF2B5EF4-FFF2-40B4-BE49-F238E27FC236}">
                    <a16:creationId xmlns:a16="http://schemas.microsoft.com/office/drawing/2014/main" id="{A929C966-0597-2589-25D3-055E5BDA6B5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1351950" y="4095497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74" name="Rounded Rectangle 73">
                <a:extLst>
                  <a:ext uri="{FF2B5EF4-FFF2-40B4-BE49-F238E27FC236}">
                    <a16:creationId xmlns:a16="http://schemas.microsoft.com/office/drawing/2014/main" id="{5617F818-54E4-D1C5-A411-F3260DD09FE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1266223" y="434885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M9</a:t>
                </a:r>
              </a:p>
            </p:txBody>
          </p:sp>
          <p:sp>
            <p:nvSpPr>
              <p:cNvPr id="75" name="Rounded Rectangle 74">
                <a:extLst>
                  <a:ext uri="{FF2B5EF4-FFF2-40B4-BE49-F238E27FC236}">
                    <a16:creationId xmlns:a16="http://schemas.microsoft.com/office/drawing/2014/main" id="{2DF97A30-402E-F119-4E69-AB0C4092434D}"/>
                  </a:ext>
                </a:extLst>
              </p:cNvPr>
              <p:cNvSpPr/>
              <p:nvPr/>
            </p:nvSpPr>
            <p:spPr>
              <a:xfrm>
                <a:off x="6014080" y="168962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76" name="Rounded Rectangle 75">
                <a:extLst>
                  <a:ext uri="{FF2B5EF4-FFF2-40B4-BE49-F238E27FC236}">
                    <a16:creationId xmlns:a16="http://schemas.microsoft.com/office/drawing/2014/main" id="{D4B93DFF-1EF1-CD92-AB88-8D1DCD732E4F}"/>
                  </a:ext>
                </a:extLst>
              </p:cNvPr>
              <p:cNvSpPr/>
              <p:nvPr/>
            </p:nvSpPr>
            <p:spPr>
              <a:xfrm>
                <a:off x="5971741" y="1506984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600">
                  <a:solidFill>
                    <a:srgbClr val="FFFFFF"/>
                  </a:solidFill>
                  <a:latin typeface="Segoe UI"/>
                </a:endParaRPr>
              </a:p>
            </p:txBody>
          </p:sp>
          <p:sp>
            <p:nvSpPr>
              <p:cNvPr id="77" name="Rounded Rectangle 76">
                <a:extLst>
                  <a:ext uri="{FF2B5EF4-FFF2-40B4-BE49-F238E27FC236}">
                    <a16:creationId xmlns:a16="http://schemas.microsoft.com/office/drawing/2014/main" id="{F33C67D2-B6AC-167D-FFFD-5F894BD0F833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305213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020-s1</a:t>
                </a:r>
              </a:p>
            </p:txBody>
          </p:sp>
          <p:sp>
            <p:nvSpPr>
              <p:cNvPr id="78" name="Rounded Rectangle 77">
                <a:extLst>
                  <a:ext uri="{FF2B5EF4-FFF2-40B4-BE49-F238E27FC236}">
                    <a16:creationId xmlns:a16="http://schemas.microsoft.com/office/drawing/2014/main" id="{50A99089-B294-2B0E-1953-C3954D12679D}"/>
                  </a:ext>
                </a:extLst>
              </p:cNvPr>
              <p:cNvSpPr/>
              <p:nvPr/>
            </p:nvSpPr>
            <p:spPr>
              <a:xfrm>
                <a:off x="7115320" y="168962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79" name="Rounded Rectangle 78">
                <a:extLst>
                  <a:ext uri="{FF2B5EF4-FFF2-40B4-BE49-F238E27FC236}">
                    <a16:creationId xmlns:a16="http://schemas.microsoft.com/office/drawing/2014/main" id="{FD4BE342-3F37-2FAF-39CA-F5011AE4EC8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457614" y="1516026"/>
                <a:ext cx="461682" cy="153689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CELL 120</a:t>
                </a:r>
              </a:p>
            </p:txBody>
          </p:sp>
          <p:sp>
            <p:nvSpPr>
              <p:cNvPr id="80" name="Rounded Rectangle 79">
                <a:extLst>
                  <a:ext uri="{FF2B5EF4-FFF2-40B4-BE49-F238E27FC236}">
                    <a16:creationId xmlns:a16="http://schemas.microsoft.com/office/drawing/2014/main" id="{C152321F-6BB6-49D2-B758-5C21246184DA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482774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010-s1</a:t>
                </a:r>
              </a:p>
            </p:txBody>
          </p:sp>
          <p:sp>
            <p:nvSpPr>
              <p:cNvPr id="81" name="Rounded Rectangle 80">
                <a:extLst>
                  <a:ext uri="{FF2B5EF4-FFF2-40B4-BE49-F238E27FC236}">
                    <a16:creationId xmlns:a16="http://schemas.microsoft.com/office/drawing/2014/main" id="{8D3E4C02-F149-DDCF-8800-1911D2F5107A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933993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030-s1</a:t>
                </a:r>
              </a:p>
            </p:txBody>
          </p:sp>
          <p:sp>
            <p:nvSpPr>
              <p:cNvPr id="82" name="Rounded Rectangle 81">
                <a:extLst>
                  <a:ext uri="{FF2B5EF4-FFF2-40B4-BE49-F238E27FC236}">
                    <a16:creationId xmlns:a16="http://schemas.microsoft.com/office/drawing/2014/main" id="{68997EF0-4C9E-A081-DF9A-96F467613651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306059" y="2410779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020-s2</a:t>
                </a:r>
              </a:p>
            </p:txBody>
          </p:sp>
          <p:sp>
            <p:nvSpPr>
              <p:cNvPr id="83" name="Rounded Rectangle 82">
                <a:extLst>
                  <a:ext uri="{FF2B5EF4-FFF2-40B4-BE49-F238E27FC236}">
                    <a16:creationId xmlns:a16="http://schemas.microsoft.com/office/drawing/2014/main" id="{324AEAC6-B995-11A8-9406-E64A043CEAA9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482774" y="2410779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010-s2</a:t>
                </a:r>
              </a:p>
            </p:txBody>
          </p:sp>
          <p:sp>
            <p:nvSpPr>
              <p:cNvPr id="84" name="Rounded Rectangle 83">
                <a:extLst>
                  <a:ext uri="{FF2B5EF4-FFF2-40B4-BE49-F238E27FC236}">
                    <a16:creationId xmlns:a16="http://schemas.microsoft.com/office/drawing/2014/main" id="{503C640D-CE01-F70E-E767-CBE93B4C8C87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933993" y="2410779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030-s2</a:t>
                </a:r>
              </a:p>
            </p:txBody>
          </p:sp>
          <p:sp>
            <p:nvSpPr>
              <p:cNvPr id="85" name="Rounded Rectangle 84">
                <a:extLst>
                  <a:ext uri="{FF2B5EF4-FFF2-40B4-BE49-F238E27FC236}">
                    <a16:creationId xmlns:a16="http://schemas.microsoft.com/office/drawing/2014/main" id="{F9842957-85F9-74F2-8CC1-98DBAA46260E}"/>
                  </a:ext>
                </a:extLst>
              </p:cNvPr>
              <p:cNvSpPr/>
              <p:nvPr/>
            </p:nvSpPr>
            <p:spPr>
              <a:xfrm>
                <a:off x="7510155" y="168962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86" name="Rounded Rectangle 85">
                <a:extLst>
                  <a:ext uri="{FF2B5EF4-FFF2-40B4-BE49-F238E27FC236}">
                    <a16:creationId xmlns:a16="http://schemas.microsoft.com/office/drawing/2014/main" id="{1BC65F74-8417-A21C-4C33-F5559196A315}"/>
                  </a:ext>
                </a:extLst>
              </p:cNvPr>
              <p:cNvSpPr/>
              <p:nvPr/>
            </p:nvSpPr>
            <p:spPr>
              <a:xfrm>
                <a:off x="7467816" y="1506984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600">
                  <a:solidFill>
                    <a:srgbClr val="FFFFFF"/>
                  </a:solidFill>
                  <a:latin typeface="Segoe UI"/>
                </a:endParaRPr>
              </a:p>
            </p:txBody>
          </p:sp>
          <p:sp>
            <p:nvSpPr>
              <p:cNvPr id="87" name="Rounded Rectangle 86">
                <a:extLst>
                  <a:ext uri="{FF2B5EF4-FFF2-40B4-BE49-F238E27FC236}">
                    <a16:creationId xmlns:a16="http://schemas.microsoft.com/office/drawing/2014/main" id="{C8EC08A0-72DA-4DBD-5156-825562054F11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7801289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060-s1</a:t>
                </a:r>
              </a:p>
            </p:txBody>
          </p:sp>
          <p:sp>
            <p:nvSpPr>
              <p:cNvPr id="88" name="Rounded Rectangle 87">
                <a:extLst>
                  <a:ext uri="{FF2B5EF4-FFF2-40B4-BE49-F238E27FC236}">
                    <a16:creationId xmlns:a16="http://schemas.microsoft.com/office/drawing/2014/main" id="{9BAC994A-E4BA-1D63-225E-92EE1466DA38}"/>
                  </a:ext>
                </a:extLst>
              </p:cNvPr>
              <p:cNvSpPr/>
              <p:nvPr/>
            </p:nvSpPr>
            <p:spPr>
              <a:xfrm>
                <a:off x="8611395" y="168962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89" name="Rounded Rectangle 88">
                <a:extLst>
                  <a:ext uri="{FF2B5EF4-FFF2-40B4-BE49-F238E27FC236}">
                    <a16:creationId xmlns:a16="http://schemas.microsoft.com/office/drawing/2014/main" id="{45102B2B-8705-A91A-271B-C5F8987E4670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53689" y="1516026"/>
                <a:ext cx="461682" cy="153689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CELL 130</a:t>
                </a:r>
              </a:p>
            </p:txBody>
          </p:sp>
          <p:sp>
            <p:nvSpPr>
              <p:cNvPr id="90" name="Rounded Rectangle 89">
                <a:extLst>
                  <a:ext uri="{FF2B5EF4-FFF2-40B4-BE49-F238E27FC236}">
                    <a16:creationId xmlns:a16="http://schemas.microsoft.com/office/drawing/2014/main" id="{8AFB0E18-501C-1C13-3247-6C20684BC6C4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7978004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050-s1</a:t>
                </a:r>
              </a:p>
            </p:txBody>
          </p:sp>
          <p:sp>
            <p:nvSpPr>
              <p:cNvPr id="91" name="Rounded Rectangle 90">
                <a:extLst>
                  <a:ext uri="{FF2B5EF4-FFF2-40B4-BE49-F238E27FC236}">
                    <a16:creationId xmlns:a16="http://schemas.microsoft.com/office/drawing/2014/main" id="{516A4C2D-FF0E-094C-01E4-E22CEC5A2BF7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8252508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080-s1</a:t>
                </a:r>
              </a:p>
            </p:txBody>
          </p:sp>
          <p:sp>
            <p:nvSpPr>
              <p:cNvPr id="92" name="Rounded Rectangle 91">
                <a:extLst>
                  <a:ext uri="{FF2B5EF4-FFF2-40B4-BE49-F238E27FC236}">
                    <a16:creationId xmlns:a16="http://schemas.microsoft.com/office/drawing/2014/main" id="{59A55063-419B-009C-A902-44B37495F87C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8429223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070-s1</a:t>
                </a:r>
              </a:p>
            </p:txBody>
          </p:sp>
          <p:sp>
            <p:nvSpPr>
              <p:cNvPr id="93" name="Rounded Rectangle 92">
                <a:extLst>
                  <a:ext uri="{FF2B5EF4-FFF2-40B4-BE49-F238E27FC236}">
                    <a16:creationId xmlns:a16="http://schemas.microsoft.com/office/drawing/2014/main" id="{8523D57F-04D5-F446-4747-7BF0DCE3E761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7802134" y="241169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060-s2</a:t>
                </a:r>
              </a:p>
            </p:txBody>
          </p:sp>
          <p:sp>
            <p:nvSpPr>
              <p:cNvPr id="94" name="Rounded Rectangle 93">
                <a:extLst>
                  <a:ext uri="{FF2B5EF4-FFF2-40B4-BE49-F238E27FC236}">
                    <a16:creationId xmlns:a16="http://schemas.microsoft.com/office/drawing/2014/main" id="{D1E50BFC-4AEE-8CCD-FF67-BC165B02EDFA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7978849" y="241169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050-s2</a:t>
                </a:r>
              </a:p>
            </p:txBody>
          </p:sp>
          <p:sp>
            <p:nvSpPr>
              <p:cNvPr id="95" name="Rounded Rectangle 94">
                <a:extLst>
                  <a:ext uri="{FF2B5EF4-FFF2-40B4-BE49-F238E27FC236}">
                    <a16:creationId xmlns:a16="http://schemas.microsoft.com/office/drawing/2014/main" id="{A73E3EBB-F0E7-77FD-E8C2-36DFE6C36EF7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8252508" y="2406511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080-s2</a:t>
                </a:r>
              </a:p>
            </p:txBody>
          </p:sp>
          <p:sp>
            <p:nvSpPr>
              <p:cNvPr id="96" name="Rounded Rectangle 95">
                <a:extLst>
                  <a:ext uri="{FF2B5EF4-FFF2-40B4-BE49-F238E27FC236}">
                    <a16:creationId xmlns:a16="http://schemas.microsoft.com/office/drawing/2014/main" id="{893ACDF0-3EB8-B90F-C180-21D5703F40F1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8430068" y="241169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070-s2</a:t>
                </a:r>
              </a:p>
            </p:txBody>
          </p:sp>
          <p:sp>
            <p:nvSpPr>
              <p:cNvPr id="97" name="Rounded Rectangle 96">
                <a:extLst>
                  <a:ext uri="{FF2B5EF4-FFF2-40B4-BE49-F238E27FC236}">
                    <a16:creationId xmlns:a16="http://schemas.microsoft.com/office/drawing/2014/main" id="{B00BEBB5-0150-88A1-154F-CAAA5E6F92BA}"/>
                  </a:ext>
                </a:extLst>
              </p:cNvPr>
              <p:cNvSpPr/>
              <p:nvPr/>
            </p:nvSpPr>
            <p:spPr>
              <a:xfrm>
                <a:off x="9009926" y="168962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98" name="Rounded Rectangle 97">
                <a:extLst>
                  <a:ext uri="{FF2B5EF4-FFF2-40B4-BE49-F238E27FC236}">
                    <a16:creationId xmlns:a16="http://schemas.microsoft.com/office/drawing/2014/main" id="{D00AB51B-0191-351D-D9AF-85F69F5FCD41}"/>
                  </a:ext>
                </a:extLst>
              </p:cNvPr>
              <p:cNvSpPr/>
              <p:nvPr/>
            </p:nvSpPr>
            <p:spPr>
              <a:xfrm>
                <a:off x="8967587" y="1506984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600">
                  <a:solidFill>
                    <a:srgbClr val="FFFFFF"/>
                  </a:solidFill>
                  <a:latin typeface="Segoe UI"/>
                </a:endParaRPr>
              </a:p>
            </p:txBody>
          </p:sp>
          <p:sp>
            <p:nvSpPr>
              <p:cNvPr id="99" name="Rounded Rectangle 98">
                <a:extLst>
                  <a:ext uri="{FF2B5EF4-FFF2-40B4-BE49-F238E27FC236}">
                    <a16:creationId xmlns:a16="http://schemas.microsoft.com/office/drawing/2014/main" id="{5BF17C02-4231-333E-8D74-3ED1F908BCD8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301060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100-s1</a:t>
                </a:r>
              </a:p>
            </p:txBody>
          </p:sp>
          <p:sp>
            <p:nvSpPr>
              <p:cNvPr id="100" name="Rounded Rectangle 99">
                <a:extLst>
                  <a:ext uri="{FF2B5EF4-FFF2-40B4-BE49-F238E27FC236}">
                    <a16:creationId xmlns:a16="http://schemas.microsoft.com/office/drawing/2014/main" id="{E7E42AEE-15C5-3E7E-8B56-2391AAB78052}"/>
                  </a:ext>
                </a:extLst>
              </p:cNvPr>
              <p:cNvSpPr/>
              <p:nvPr/>
            </p:nvSpPr>
            <p:spPr>
              <a:xfrm>
                <a:off x="10111166" y="168962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RACKS</a:t>
                </a:r>
              </a:p>
            </p:txBody>
          </p:sp>
          <p:sp>
            <p:nvSpPr>
              <p:cNvPr id="101" name="Rounded Rectangle 100">
                <a:extLst>
                  <a:ext uri="{FF2B5EF4-FFF2-40B4-BE49-F238E27FC236}">
                    <a16:creationId xmlns:a16="http://schemas.microsoft.com/office/drawing/2014/main" id="{A1EEAD24-5DB4-9B38-CD54-3051D143D52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453460" y="1516026"/>
                <a:ext cx="461682" cy="153689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CELL 140</a:t>
                </a:r>
              </a:p>
            </p:txBody>
          </p:sp>
          <p:sp>
            <p:nvSpPr>
              <p:cNvPr id="102" name="Rounded Rectangle 101">
                <a:extLst>
                  <a:ext uri="{FF2B5EF4-FFF2-40B4-BE49-F238E27FC236}">
                    <a16:creationId xmlns:a16="http://schemas.microsoft.com/office/drawing/2014/main" id="{6353EAED-F7A7-7FE1-E20E-447F067154AD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477775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090-s1</a:t>
                </a:r>
              </a:p>
            </p:txBody>
          </p:sp>
          <p:sp>
            <p:nvSpPr>
              <p:cNvPr id="103" name="Rounded Rectangle 102">
                <a:extLst>
                  <a:ext uri="{FF2B5EF4-FFF2-40B4-BE49-F238E27FC236}">
                    <a16:creationId xmlns:a16="http://schemas.microsoft.com/office/drawing/2014/main" id="{D16AAEC6-63DD-D651-8AC9-7096BF0A70F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752279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120-s1</a:t>
                </a:r>
              </a:p>
            </p:txBody>
          </p:sp>
          <p:sp>
            <p:nvSpPr>
              <p:cNvPr id="104" name="Rounded Rectangle 103">
                <a:extLst>
                  <a:ext uri="{FF2B5EF4-FFF2-40B4-BE49-F238E27FC236}">
                    <a16:creationId xmlns:a16="http://schemas.microsoft.com/office/drawing/2014/main" id="{FA9D753A-9FB5-20C4-DA45-B1DA5E817DB2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928994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110-s1</a:t>
                </a:r>
              </a:p>
            </p:txBody>
          </p:sp>
          <p:sp>
            <p:nvSpPr>
              <p:cNvPr id="105" name="Rounded Rectangle 104">
                <a:extLst>
                  <a:ext uri="{FF2B5EF4-FFF2-40B4-BE49-F238E27FC236}">
                    <a16:creationId xmlns:a16="http://schemas.microsoft.com/office/drawing/2014/main" id="{F240ACD3-52CD-66B4-9C63-A6989FDCD987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301905" y="241169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100-s2</a:t>
                </a:r>
              </a:p>
            </p:txBody>
          </p:sp>
          <p:sp>
            <p:nvSpPr>
              <p:cNvPr id="106" name="Rounded Rectangle 105">
                <a:extLst>
                  <a:ext uri="{FF2B5EF4-FFF2-40B4-BE49-F238E27FC236}">
                    <a16:creationId xmlns:a16="http://schemas.microsoft.com/office/drawing/2014/main" id="{0831A3DB-7177-801B-1999-F657D21CF913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478620" y="241169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090-s2</a:t>
                </a:r>
              </a:p>
            </p:txBody>
          </p:sp>
          <p:sp>
            <p:nvSpPr>
              <p:cNvPr id="107" name="Rounded Rectangle 106">
                <a:extLst>
                  <a:ext uri="{FF2B5EF4-FFF2-40B4-BE49-F238E27FC236}">
                    <a16:creationId xmlns:a16="http://schemas.microsoft.com/office/drawing/2014/main" id="{CFCA0D64-E8C8-D78D-B057-3D546405BC92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753124" y="241169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120-s2</a:t>
                </a:r>
              </a:p>
            </p:txBody>
          </p:sp>
          <p:sp>
            <p:nvSpPr>
              <p:cNvPr id="108" name="Rounded Rectangle 107">
                <a:extLst>
                  <a:ext uri="{FF2B5EF4-FFF2-40B4-BE49-F238E27FC236}">
                    <a16:creationId xmlns:a16="http://schemas.microsoft.com/office/drawing/2014/main" id="{4CAD8B41-87C9-9BF0-628A-5E0A7349F343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929839" y="241169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110-s2</a:t>
                </a:r>
              </a:p>
            </p:txBody>
          </p:sp>
          <p:sp>
            <p:nvSpPr>
              <p:cNvPr id="109" name="Rounded Rectangle 108">
                <a:extLst>
                  <a:ext uri="{FF2B5EF4-FFF2-40B4-BE49-F238E27FC236}">
                    <a16:creationId xmlns:a16="http://schemas.microsoft.com/office/drawing/2014/main" id="{4294DBD1-570E-3C60-8783-D2057ED08D1F}"/>
                  </a:ext>
                </a:extLst>
              </p:cNvPr>
              <p:cNvSpPr/>
              <p:nvPr/>
            </p:nvSpPr>
            <p:spPr>
              <a:xfrm>
                <a:off x="10506048" y="168567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110" name="Rounded Rectangle 109">
                <a:extLst>
                  <a:ext uri="{FF2B5EF4-FFF2-40B4-BE49-F238E27FC236}">
                    <a16:creationId xmlns:a16="http://schemas.microsoft.com/office/drawing/2014/main" id="{34ACF862-BA3B-9FB6-A256-079504AC6BC7}"/>
                  </a:ext>
                </a:extLst>
              </p:cNvPr>
              <p:cNvSpPr/>
              <p:nvPr/>
            </p:nvSpPr>
            <p:spPr>
              <a:xfrm>
                <a:off x="10463709" y="1510985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600">
                  <a:solidFill>
                    <a:srgbClr val="FFFFFF"/>
                  </a:solidFill>
                  <a:latin typeface="Segoe UI"/>
                </a:endParaRPr>
              </a:p>
            </p:txBody>
          </p:sp>
          <p:sp>
            <p:nvSpPr>
              <p:cNvPr id="111" name="Rounded Rectangle 110">
                <a:extLst>
                  <a:ext uri="{FF2B5EF4-FFF2-40B4-BE49-F238E27FC236}">
                    <a16:creationId xmlns:a16="http://schemas.microsoft.com/office/drawing/2014/main" id="{F583402C-744C-3FA9-9C7F-88ED29574A7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10797182" y="168567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130-s1</a:t>
                </a:r>
              </a:p>
            </p:txBody>
          </p:sp>
          <p:sp>
            <p:nvSpPr>
              <p:cNvPr id="112" name="Rounded Rectangle 111">
                <a:extLst>
                  <a:ext uri="{FF2B5EF4-FFF2-40B4-BE49-F238E27FC236}">
                    <a16:creationId xmlns:a16="http://schemas.microsoft.com/office/drawing/2014/main" id="{C0E3DE05-A899-FC5C-6260-3411E1AB45DE}"/>
                  </a:ext>
                </a:extLst>
              </p:cNvPr>
              <p:cNvSpPr/>
              <p:nvPr/>
            </p:nvSpPr>
            <p:spPr>
              <a:xfrm>
                <a:off x="11607288" y="1685675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113" name="Rounded Rectangle 112">
                <a:extLst>
                  <a:ext uri="{FF2B5EF4-FFF2-40B4-BE49-F238E27FC236}">
                    <a16:creationId xmlns:a16="http://schemas.microsoft.com/office/drawing/2014/main" id="{97A80D6C-7893-09F8-D4AE-EFE0623A8823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10933540" y="1512077"/>
                <a:ext cx="544951" cy="15326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CELL 150A</a:t>
                </a:r>
              </a:p>
            </p:txBody>
          </p:sp>
          <p:sp>
            <p:nvSpPr>
              <p:cNvPr id="114" name="Rounded Rectangle 113">
                <a:extLst>
                  <a:ext uri="{FF2B5EF4-FFF2-40B4-BE49-F238E27FC236}">
                    <a16:creationId xmlns:a16="http://schemas.microsoft.com/office/drawing/2014/main" id="{B4570387-2995-D250-706C-7B7DDF6DC5A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10798027" y="2407746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130-s2</a:t>
                </a:r>
              </a:p>
            </p:txBody>
          </p:sp>
          <p:sp>
            <p:nvSpPr>
              <p:cNvPr id="115" name="Rounded Rectangle 114">
                <a:extLst>
                  <a:ext uri="{FF2B5EF4-FFF2-40B4-BE49-F238E27FC236}">
                    <a16:creationId xmlns:a16="http://schemas.microsoft.com/office/drawing/2014/main" id="{B27C5BE2-C395-CC49-9FAF-974DB8B2ECAE}"/>
                  </a:ext>
                </a:extLst>
              </p:cNvPr>
              <p:cNvSpPr/>
              <p:nvPr/>
            </p:nvSpPr>
            <p:spPr>
              <a:xfrm>
                <a:off x="2977289" y="1513676"/>
                <a:ext cx="2935021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6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</a:endParaRPr>
              </a:p>
            </p:txBody>
          </p:sp>
          <p:sp>
            <p:nvSpPr>
              <p:cNvPr id="116" name="Rounded Rectangle 115">
                <a:extLst>
                  <a:ext uri="{FF2B5EF4-FFF2-40B4-BE49-F238E27FC236}">
                    <a16:creationId xmlns:a16="http://schemas.microsoft.com/office/drawing/2014/main" id="{7DACFA64-5694-E9EC-A143-A89439F74DD4}"/>
                  </a:ext>
                </a:extLst>
              </p:cNvPr>
              <p:cNvSpPr/>
              <p:nvPr/>
            </p:nvSpPr>
            <p:spPr>
              <a:xfrm>
                <a:off x="3029112" y="1693794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117" name="Rounded Rectangle 116">
                <a:extLst>
                  <a:ext uri="{FF2B5EF4-FFF2-40B4-BE49-F238E27FC236}">
                    <a16:creationId xmlns:a16="http://schemas.microsoft.com/office/drawing/2014/main" id="{FFE72969-7CF9-A81F-3DE3-365229FE1AED}"/>
                  </a:ext>
                </a:extLst>
              </p:cNvPr>
              <p:cNvSpPr/>
              <p:nvPr/>
            </p:nvSpPr>
            <p:spPr>
              <a:xfrm>
                <a:off x="3316165" y="1694928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118" name="Rounded Rectangle 117">
                <a:extLst>
                  <a:ext uri="{FF2B5EF4-FFF2-40B4-BE49-F238E27FC236}">
                    <a16:creationId xmlns:a16="http://schemas.microsoft.com/office/drawing/2014/main" id="{CEF0C422-8C99-5A00-D59E-4D0F044A6EDA}"/>
                  </a:ext>
                </a:extLst>
              </p:cNvPr>
              <p:cNvSpPr/>
              <p:nvPr/>
            </p:nvSpPr>
            <p:spPr>
              <a:xfrm>
                <a:off x="5616225" y="1694031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119" name="Rounded Rectangle 118">
                <a:extLst>
                  <a:ext uri="{FF2B5EF4-FFF2-40B4-BE49-F238E27FC236}">
                    <a16:creationId xmlns:a16="http://schemas.microsoft.com/office/drawing/2014/main" id="{977BCE57-751B-8E34-BB45-38375EFAB4D0}"/>
                  </a:ext>
                </a:extLst>
              </p:cNvPr>
              <p:cNvSpPr>
                <a:spLocks noChangeAspect="1"/>
              </p:cNvSpPr>
              <p:nvPr/>
            </p:nvSpPr>
            <p:spPr>
              <a:xfrm rot="16200000">
                <a:off x="3592825" y="2657428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M1</a:t>
                </a:r>
              </a:p>
            </p:txBody>
          </p:sp>
          <p:sp>
            <p:nvSpPr>
              <p:cNvPr id="120" name="Rounded Rectangle 119">
                <a:extLst>
                  <a:ext uri="{FF2B5EF4-FFF2-40B4-BE49-F238E27FC236}">
                    <a16:creationId xmlns:a16="http://schemas.microsoft.com/office/drawing/2014/main" id="{93D65D90-5A2A-9B07-F8A7-EA0CA98F3A30}"/>
                  </a:ext>
                </a:extLst>
              </p:cNvPr>
              <p:cNvSpPr>
                <a:spLocks noChangeAspect="1"/>
              </p:cNvSpPr>
              <p:nvPr/>
            </p:nvSpPr>
            <p:spPr>
              <a:xfrm rot="16200000">
                <a:off x="4581338" y="2667123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M2</a:t>
                </a:r>
              </a:p>
            </p:txBody>
          </p:sp>
          <p:sp>
            <p:nvSpPr>
              <p:cNvPr id="121" name="Rounded Rectangle 120">
                <a:extLst>
                  <a:ext uri="{FF2B5EF4-FFF2-40B4-BE49-F238E27FC236}">
                    <a16:creationId xmlns:a16="http://schemas.microsoft.com/office/drawing/2014/main" id="{17314561-9498-228C-21C4-95FE37E4EB3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631240" y="234774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K1</a:t>
                </a:r>
              </a:p>
            </p:txBody>
          </p:sp>
          <p:sp>
            <p:nvSpPr>
              <p:cNvPr id="122" name="Rounded Rectangle 121">
                <a:extLst>
                  <a:ext uri="{FF2B5EF4-FFF2-40B4-BE49-F238E27FC236}">
                    <a16:creationId xmlns:a16="http://schemas.microsoft.com/office/drawing/2014/main" id="{4B5B9134-6309-40FE-93AC-68A5233C9EF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906322" y="234774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K2</a:t>
                </a:r>
              </a:p>
            </p:txBody>
          </p:sp>
          <p:sp>
            <p:nvSpPr>
              <p:cNvPr id="123" name="Rounded Rectangle 122">
                <a:extLst>
                  <a:ext uri="{FF2B5EF4-FFF2-40B4-BE49-F238E27FC236}">
                    <a16:creationId xmlns:a16="http://schemas.microsoft.com/office/drawing/2014/main" id="{F63F426B-368A-3B15-0F80-0C7D1D69A32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354027" y="23541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K3</a:t>
                </a:r>
              </a:p>
            </p:txBody>
          </p:sp>
          <p:sp>
            <p:nvSpPr>
              <p:cNvPr id="124" name="Rounded Rectangle 123">
                <a:extLst>
                  <a:ext uri="{FF2B5EF4-FFF2-40B4-BE49-F238E27FC236}">
                    <a16:creationId xmlns:a16="http://schemas.microsoft.com/office/drawing/2014/main" id="{BECDCB80-7794-29CF-C850-04C79366FB9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629109" y="2354128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K4</a:t>
                </a:r>
              </a:p>
            </p:txBody>
          </p:sp>
          <p:sp>
            <p:nvSpPr>
              <p:cNvPr id="125" name="Rounded Rectangle 124">
                <a:extLst>
                  <a:ext uri="{FF2B5EF4-FFF2-40B4-BE49-F238E27FC236}">
                    <a16:creationId xmlns:a16="http://schemas.microsoft.com/office/drawing/2014/main" id="{8E3C42D7-2961-4595-B738-965F7B55AE20}"/>
                  </a:ext>
                </a:extLst>
              </p:cNvPr>
              <p:cNvSpPr>
                <a:spLocks noChangeAspect="1"/>
              </p:cNvSpPr>
              <p:nvPr/>
            </p:nvSpPr>
            <p:spPr>
              <a:xfrm rot="16200000">
                <a:off x="5029783" y="2657428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M3</a:t>
                </a:r>
              </a:p>
            </p:txBody>
          </p:sp>
          <p:sp>
            <p:nvSpPr>
              <p:cNvPr id="126" name="Rounded Rectangle 125">
                <a:extLst>
                  <a:ext uri="{FF2B5EF4-FFF2-40B4-BE49-F238E27FC236}">
                    <a16:creationId xmlns:a16="http://schemas.microsoft.com/office/drawing/2014/main" id="{814B066E-8BB5-8E73-00A0-F2CAF5C4377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068198" y="234774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K5</a:t>
                </a:r>
              </a:p>
            </p:txBody>
          </p:sp>
          <p:sp>
            <p:nvSpPr>
              <p:cNvPr id="127" name="Rounded Rectangle 126">
                <a:extLst>
                  <a:ext uri="{FF2B5EF4-FFF2-40B4-BE49-F238E27FC236}">
                    <a16:creationId xmlns:a16="http://schemas.microsoft.com/office/drawing/2014/main" id="{10D2478C-A531-846E-DA63-5820AA11555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343280" y="2347745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FFFFFF"/>
                    </a:solidFill>
                    <a:latin typeface="Segoe UI"/>
                  </a:rPr>
                  <a:t>K6</a:t>
                </a:r>
              </a:p>
            </p:txBody>
          </p:sp>
          <p:sp>
            <p:nvSpPr>
              <p:cNvPr id="128" name="Rounded Rectangle 127">
                <a:extLst>
                  <a:ext uri="{FF2B5EF4-FFF2-40B4-BE49-F238E27FC236}">
                    <a16:creationId xmlns:a16="http://schemas.microsoft.com/office/drawing/2014/main" id="{E45D5F69-48D1-2145-C5DD-25D1BBAD17F0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907688" y="1689924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B1</a:t>
                </a:r>
              </a:p>
            </p:txBody>
          </p:sp>
          <p:sp>
            <p:nvSpPr>
              <p:cNvPr id="129" name="Rounded Rectangle 128">
                <a:extLst>
                  <a:ext uri="{FF2B5EF4-FFF2-40B4-BE49-F238E27FC236}">
                    <a16:creationId xmlns:a16="http://schemas.microsoft.com/office/drawing/2014/main" id="{94259343-A09D-EBDC-3297-24B739BB7750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182770" y="1689924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B2</a:t>
                </a:r>
              </a:p>
            </p:txBody>
          </p:sp>
          <p:sp>
            <p:nvSpPr>
              <p:cNvPr id="130" name="Rounded Rectangle 129">
                <a:extLst>
                  <a:ext uri="{FF2B5EF4-FFF2-40B4-BE49-F238E27FC236}">
                    <a16:creationId xmlns:a16="http://schemas.microsoft.com/office/drawing/2014/main" id="{BE56D006-916A-5D42-23D5-0001959D998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460382" y="1684713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B3</a:t>
                </a:r>
              </a:p>
            </p:txBody>
          </p:sp>
          <p:sp>
            <p:nvSpPr>
              <p:cNvPr id="131" name="Rounded Rectangle 130">
                <a:extLst>
                  <a:ext uri="{FF2B5EF4-FFF2-40B4-BE49-F238E27FC236}">
                    <a16:creationId xmlns:a16="http://schemas.microsoft.com/office/drawing/2014/main" id="{812B4DE1-612F-822F-4791-92C39B560AAC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4098909" y="1518573"/>
                <a:ext cx="684000" cy="1548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CELL 100/110</a:t>
                </a:r>
              </a:p>
            </p:txBody>
          </p:sp>
          <p:sp>
            <p:nvSpPr>
              <p:cNvPr id="132" name="Content Placeholder 3">
                <a:extLst>
                  <a:ext uri="{FF2B5EF4-FFF2-40B4-BE49-F238E27FC236}">
                    <a16:creationId xmlns:a16="http://schemas.microsoft.com/office/drawing/2014/main" id="{46D7A56E-6C08-1BF0-1F2A-F85AC78B3EE9}"/>
                  </a:ext>
                </a:extLst>
              </p:cNvPr>
              <p:cNvSpPr txBox="1">
                <a:spLocks/>
              </p:cNvSpPr>
              <p:nvPr/>
            </p:nvSpPr>
            <p:spPr>
              <a:xfrm rot="16200000">
                <a:off x="2004219" y="2048776"/>
                <a:ext cx="1440000" cy="366811"/>
              </a:xfrm>
              <a:prstGeom prst="rect">
                <a:avLst/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>
                <a:defPPr>
                  <a:defRPr lang="sv-SE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900" b="1">
                    <a:solidFill>
                      <a:srgbClr val="666666"/>
                    </a:solidFill>
                    <a:latin typeface="Segoe UI"/>
                  </a:defRPr>
                </a:lvl1pPr>
                <a:lvl2pPr>
                  <a:defRPr>
                    <a:solidFill>
                      <a:schemeClr val="lt1"/>
                    </a:solidFill>
                  </a:defRPr>
                </a:lvl2pPr>
                <a:lvl3pPr>
                  <a:defRPr>
                    <a:solidFill>
                      <a:schemeClr val="lt1"/>
                    </a:solidFill>
                  </a:defRPr>
                </a:lvl3pPr>
                <a:lvl4pPr>
                  <a:defRPr>
                    <a:solidFill>
                      <a:schemeClr val="lt1"/>
                    </a:solidFill>
                  </a:defRPr>
                </a:lvl4pPr>
                <a:lvl5pPr>
                  <a:defRPr>
                    <a:solidFill>
                      <a:schemeClr val="lt1"/>
                    </a:solidFill>
                  </a:defRPr>
                </a:lvl5pPr>
                <a:lvl6pPr>
                  <a:defRPr>
                    <a:solidFill>
                      <a:schemeClr val="lt1"/>
                    </a:solidFill>
                  </a:defRPr>
                </a:lvl6pPr>
                <a:lvl7pPr>
                  <a:defRPr>
                    <a:solidFill>
                      <a:schemeClr val="lt1"/>
                    </a:solidFill>
                  </a:defRPr>
                </a:lvl7pPr>
                <a:lvl8pPr>
                  <a:defRPr>
                    <a:solidFill>
                      <a:schemeClr val="lt1"/>
                    </a:solidFill>
                  </a:defRPr>
                </a:lvl8pPr>
                <a:lvl9pPr>
                  <a:defRPr>
                    <a:solidFill>
                      <a:schemeClr val="lt1"/>
                    </a:solidFill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8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</a:rPr>
                  <a:t>NCG + SPK</a:t>
                </a:r>
              </a:p>
            </p:txBody>
          </p:sp>
          <p:sp>
            <p:nvSpPr>
              <p:cNvPr id="133" name="Content Placeholder 3">
                <a:extLst>
                  <a:ext uri="{FF2B5EF4-FFF2-40B4-BE49-F238E27FC236}">
                    <a16:creationId xmlns:a16="http://schemas.microsoft.com/office/drawing/2014/main" id="{B7ED96EE-DBEC-A25B-6CFB-306B0C9C0756}"/>
                  </a:ext>
                </a:extLst>
              </p:cNvPr>
              <p:cNvSpPr txBox="1">
                <a:spLocks/>
              </p:cNvSpPr>
              <p:nvPr/>
            </p:nvSpPr>
            <p:spPr>
              <a:xfrm rot="16200000">
                <a:off x="3513323" y="3697620"/>
                <a:ext cx="1440000" cy="366811"/>
              </a:xfrm>
              <a:prstGeom prst="rect">
                <a:avLst/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>
                <a:defPPr>
                  <a:defRPr lang="sv-SE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1600" b="1">
                    <a:solidFill>
                      <a:srgbClr val="666666"/>
                    </a:solidFill>
                    <a:latin typeface="Segoe UI"/>
                  </a:defRPr>
                </a:lvl1pPr>
                <a:lvl2pPr>
                  <a:defRPr>
                    <a:solidFill>
                      <a:schemeClr val="lt1"/>
                    </a:solidFill>
                  </a:defRPr>
                </a:lvl2pPr>
                <a:lvl3pPr>
                  <a:defRPr>
                    <a:solidFill>
                      <a:schemeClr val="lt1"/>
                    </a:solidFill>
                  </a:defRPr>
                </a:lvl3pPr>
                <a:lvl4pPr>
                  <a:defRPr>
                    <a:solidFill>
                      <a:schemeClr val="lt1"/>
                    </a:solidFill>
                  </a:defRPr>
                </a:lvl4pPr>
                <a:lvl5pPr>
                  <a:defRPr>
                    <a:solidFill>
                      <a:schemeClr val="lt1"/>
                    </a:solidFill>
                  </a:defRPr>
                </a:lvl5pPr>
                <a:lvl6pPr>
                  <a:defRPr>
                    <a:solidFill>
                      <a:schemeClr val="lt1"/>
                    </a:solidFill>
                  </a:defRPr>
                </a:lvl6pPr>
                <a:lvl7pPr>
                  <a:defRPr>
                    <a:solidFill>
                      <a:schemeClr val="lt1"/>
                    </a:solidFill>
                  </a:defRPr>
                </a:lvl7pPr>
                <a:lvl8pPr>
                  <a:defRPr>
                    <a:solidFill>
                      <a:schemeClr val="lt1"/>
                    </a:solidFill>
                  </a:defRPr>
                </a:lvl8pPr>
                <a:lvl9pPr>
                  <a:defRPr>
                    <a:solidFill>
                      <a:schemeClr val="lt1"/>
                    </a:solidFill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8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</a:rPr>
                  <a:t>MB</a:t>
                </a:r>
              </a:p>
            </p:txBody>
          </p:sp>
          <p:sp>
            <p:nvSpPr>
              <p:cNvPr id="134" name="Content Placeholder 3">
                <a:extLst>
                  <a:ext uri="{FF2B5EF4-FFF2-40B4-BE49-F238E27FC236}">
                    <a16:creationId xmlns:a16="http://schemas.microsoft.com/office/drawing/2014/main" id="{318F4938-B1DE-9482-B2DC-9180A074E3E7}"/>
                  </a:ext>
                </a:extLst>
              </p:cNvPr>
              <p:cNvSpPr txBox="1">
                <a:spLocks/>
              </p:cNvSpPr>
              <p:nvPr/>
            </p:nvSpPr>
            <p:spPr>
              <a:xfrm rot="16200000">
                <a:off x="11361547" y="2089117"/>
                <a:ext cx="1387088" cy="273824"/>
              </a:xfrm>
              <a:prstGeom prst="rect">
                <a:avLst/>
              </a:prstGeom>
            </p:spPr>
            <p:txBody>
              <a:bodyPr vert="horz" lIns="0" tIns="45720" rIns="18000" bIns="45720" rtlCol="0" anchor="ctr" anchorCtr="0">
                <a:noAutofit/>
              </a:bodyPr>
              <a:lstStyle>
                <a:lvl1pPr marL="101600" indent="-1016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Segoe UI" panose="020B0502040204020203" pitchFamily="34" charset="0"/>
                  <a:buChar char=" "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1pPr>
                <a:lvl2pPr marL="358775" indent="-2159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Wingdings" panose="05000000000000000000" pitchFamily="2" charset="2"/>
                  <a:buChar char=""/>
                  <a:tabLst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2pPr>
                <a:lvl3pPr marL="449263" indent="-19685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8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3pPr>
                <a:lvl4pPr marL="541338" indent="-180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6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4pPr>
                <a:lvl5pPr marL="630000" indent="-162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4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01600" marR="0" lvl="0" indent="-101600" algn="ctr" defTabSz="914400" rtl="0" eaLnBrk="1" fontAlgn="auto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0"/>
                  </a:spcAft>
                  <a:buClr>
                    <a:srgbClr val="666666"/>
                  </a:buClr>
                  <a:buSzTx/>
                  <a:buFont typeface="Segoe UI" panose="020B0502040204020203" pitchFamily="34" charset="0"/>
                  <a:buChar char=" "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352.21 MHz</a:t>
                </a:r>
              </a:p>
            </p:txBody>
          </p:sp>
          <p:sp>
            <p:nvSpPr>
              <p:cNvPr id="135" name="Content Placeholder 3">
                <a:extLst>
                  <a:ext uri="{FF2B5EF4-FFF2-40B4-BE49-F238E27FC236}">
                    <a16:creationId xmlns:a16="http://schemas.microsoft.com/office/drawing/2014/main" id="{F9ABB3AE-2872-3F2D-FF0A-638FEE0C36F6}"/>
                  </a:ext>
                </a:extLst>
              </p:cNvPr>
              <p:cNvSpPr txBox="1">
                <a:spLocks/>
              </p:cNvSpPr>
              <p:nvPr/>
            </p:nvSpPr>
            <p:spPr>
              <a:xfrm rot="16200000">
                <a:off x="11360256" y="3743565"/>
                <a:ext cx="1387088" cy="276405"/>
              </a:xfrm>
              <a:prstGeom prst="rect">
                <a:avLst/>
              </a:prstGeom>
            </p:spPr>
            <p:txBody>
              <a:bodyPr vert="horz" lIns="0" tIns="45720" rIns="18000" bIns="45720" rtlCol="0" anchor="ctr" anchorCtr="0">
                <a:noAutofit/>
              </a:bodyPr>
              <a:lstStyle>
                <a:lvl1pPr marL="101600" indent="-1016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Segoe UI" panose="020B0502040204020203" pitchFamily="34" charset="0"/>
                  <a:buChar char=" "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1pPr>
                <a:lvl2pPr marL="358775" indent="-2159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Wingdings" panose="05000000000000000000" pitchFamily="2" charset="2"/>
                  <a:buChar char=""/>
                  <a:tabLst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2pPr>
                <a:lvl3pPr marL="449263" indent="-19685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8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3pPr>
                <a:lvl4pPr marL="541338" indent="-180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6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4pPr>
                <a:lvl5pPr marL="630000" indent="-162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4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01600" marR="0" lvl="0" indent="-101600" algn="ctr" defTabSz="914400" rtl="0" eaLnBrk="1" fontAlgn="auto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0"/>
                  </a:spcAft>
                  <a:buClr>
                    <a:srgbClr val="666666"/>
                  </a:buClr>
                  <a:buSzTx/>
                  <a:buFont typeface="Segoe UI" panose="020B0502040204020203" pitchFamily="34" charset="0"/>
                  <a:buChar char=" "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704.42 MHz</a:t>
                </a:r>
              </a:p>
            </p:txBody>
          </p:sp>
          <p:sp>
            <p:nvSpPr>
              <p:cNvPr id="136" name="Content Placeholder 3">
                <a:extLst>
                  <a:ext uri="{FF2B5EF4-FFF2-40B4-BE49-F238E27FC236}">
                    <a16:creationId xmlns:a16="http://schemas.microsoft.com/office/drawing/2014/main" id="{B5E7FBB1-6697-D5D9-F60A-FE038953EC0B}"/>
                  </a:ext>
                </a:extLst>
              </p:cNvPr>
              <p:cNvSpPr txBox="1">
                <a:spLocks/>
              </p:cNvSpPr>
              <p:nvPr/>
            </p:nvSpPr>
            <p:spPr>
              <a:xfrm rot="16200000">
                <a:off x="2389813" y="3283537"/>
                <a:ext cx="668812" cy="366811"/>
              </a:xfrm>
              <a:prstGeom prst="rect">
                <a:avLst/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>
                <a:defPPr>
                  <a:defRPr lang="sv-SE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900" b="1">
                    <a:solidFill>
                      <a:srgbClr val="666666"/>
                    </a:solidFill>
                    <a:latin typeface="Segoe UI"/>
                  </a:defRPr>
                </a:lvl1pPr>
                <a:lvl2pPr>
                  <a:defRPr>
                    <a:solidFill>
                      <a:schemeClr val="lt1"/>
                    </a:solidFill>
                  </a:defRPr>
                </a:lvl2pPr>
                <a:lvl3pPr>
                  <a:defRPr>
                    <a:solidFill>
                      <a:schemeClr val="lt1"/>
                    </a:solidFill>
                  </a:defRPr>
                </a:lvl3pPr>
                <a:lvl4pPr>
                  <a:defRPr>
                    <a:solidFill>
                      <a:schemeClr val="lt1"/>
                    </a:solidFill>
                  </a:defRPr>
                </a:lvl4pPr>
                <a:lvl5pPr>
                  <a:defRPr>
                    <a:solidFill>
                      <a:schemeClr val="lt1"/>
                    </a:solidFill>
                  </a:defRPr>
                </a:lvl5pPr>
                <a:lvl6pPr>
                  <a:defRPr>
                    <a:solidFill>
                      <a:schemeClr val="lt1"/>
                    </a:solidFill>
                  </a:defRPr>
                </a:lvl6pPr>
                <a:lvl7pPr>
                  <a:defRPr>
                    <a:solidFill>
                      <a:schemeClr val="lt1"/>
                    </a:solidFill>
                  </a:defRPr>
                </a:lvl7pPr>
                <a:lvl8pPr>
                  <a:defRPr>
                    <a:solidFill>
                      <a:schemeClr val="lt1"/>
                    </a:solidFill>
                  </a:defRPr>
                </a:lvl8pPr>
                <a:lvl9pPr>
                  <a:defRPr>
                    <a:solidFill>
                      <a:schemeClr val="lt1"/>
                    </a:solidFill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8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</a:rPr>
                  <a:t>TS2</a:t>
                </a:r>
              </a:p>
            </p:txBody>
          </p:sp>
          <p:sp>
            <p:nvSpPr>
              <p:cNvPr id="137" name="Rounded Rectangle 136">
                <a:extLst>
                  <a:ext uri="{FF2B5EF4-FFF2-40B4-BE49-F238E27FC236}">
                    <a16:creationId xmlns:a16="http://schemas.microsoft.com/office/drawing/2014/main" id="{B0A69EBD-4A63-0B01-96AE-9D795705463A}"/>
                  </a:ext>
                </a:extLst>
              </p:cNvPr>
              <p:cNvSpPr>
                <a:spLocks noChangeAspect="1"/>
              </p:cNvSpPr>
              <p:nvPr/>
            </p:nvSpPr>
            <p:spPr>
              <a:xfrm rot="16200000">
                <a:off x="3245040" y="3471395"/>
                <a:ext cx="300791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M2</a:t>
                </a:r>
              </a:p>
            </p:txBody>
          </p:sp>
          <p:sp>
            <p:nvSpPr>
              <p:cNvPr id="138" name="Rounded Rectangle 137">
                <a:extLst>
                  <a:ext uri="{FF2B5EF4-FFF2-40B4-BE49-F238E27FC236}">
                    <a16:creationId xmlns:a16="http://schemas.microsoft.com/office/drawing/2014/main" id="{E6DCE2DD-744B-2A03-4E07-3FCCEE7AF75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017729" y="3158400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K1</a:t>
                </a:r>
              </a:p>
            </p:txBody>
          </p:sp>
          <p:sp>
            <p:nvSpPr>
              <p:cNvPr id="139" name="Rounded Rectangle 138">
                <a:extLst>
                  <a:ext uri="{FF2B5EF4-FFF2-40B4-BE49-F238E27FC236}">
                    <a16:creationId xmlns:a16="http://schemas.microsoft.com/office/drawing/2014/main" id="{B20B2EAE-E297-B679-88DB-F0C2A2B6CF0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292811" y="3158400"/>
                <a:ext cx="216000" cy="216000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K2</a:t>
                </a:r>
              </a:p>
            </p:txBody>
          </p:sp>
          <p:sp>
            <p:nvSpPr>
              <p:cNvPr id="140" name="Rounded Rectangle 139">
                <a:extLst>
                  <a:ext uri="{FF2B5EF4-FFF2-40B4-BE49-F238E27FC236}">
                    <a16:creationId xmlns:a16="http://schemas.microsoft.com/office/drawing/2014/main" id="{0716EA54-99CE-8FED-7B83-498CE4C11A8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757854" y="2410779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040-s2</a:t>
                </a:r>
              </a:p>
            </p:txBody>
          </p:sp>
          <p:sp>
            <p:nvSpPr>
              <p:cNvPr id="141" name="Rounded Rectangle 140">
                <a:extLst>
                  <a:ext uri="{FF2B5EF4-FFF2-40B4-BE49-F238E27FC236}">
                    <a16:creationId xmlns:a16="http://schemas.microsoft.com/office/drawing/2014/main" id="{88DD9A72-939A-019E-009F-A207D0335440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757854" y="1689625"/>
                <a:ext cx="144000" cy="500653"/>
              </a:xfrm>
              <a:prstGeom prst="roundRect">
                <a:avLst/>
              </a:prstGeom>
              <a:solidFill>
                <a:srgbClr val="00B05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270"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chemeClr val="bg1"/>
                    </a:solidFill>
                    <a:latin typeface="Segoe UI"/>
                  </a:rPr>
                  <a:t>040-s1</a:t>
                </a:r>
              </a:p>
            </p:txBody>
          </p:sp>
          <p:sp>
            <p:nvSpPr>
              <p:cNvPr id="142" name="Rounded Rectangle 141">
                <a:extLst>
                  <a:ext uri="{FF2B5EF4-FFF2-40B4-BE49-F238E27FC236}">
                    <a16:creationId xmlns:a16="http://schemas.microsoft.com/office/drawing/2014/main" id="{88E137DD-6437-6C03-2AB4-D4E81628819C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4493004" y="3171953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           Cell 150 </a:t>
                </a: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MBL-010</a:t>
                </a:r>
                <a:endParaRPr lang="en-GB" sz="6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143" name="Rounded Rectangle 142">
                <a:extLst>
                  <a:ext uri="{FF2B5EF4-FFF2-40B4-BE49-F238E27FC236}">
                    <a16:creationId xmlns:a16="http://schemas.microsoft.com/office/drawing/2014/main" id="{EBE1F5AF-9F15-F592-BF2A-CD09BB2809E1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7488195" y="3163519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MBL-040  Cell 170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MBL-050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144" name="Rounded Rectangle 143">
                <a:extLst>
                  <a:ext uri="{FF2B5EF4-FFF2-40B4-BE49-F238E27FC236}">
                    <a16:creationId xmlns:a16="http://schemas.microsoft.com/office/drawing/2014/main" id="{0ECD2C87-5DC6-2B7E-365C-8D37F3A68734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8994778" y="3160095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MBL-060  Cell 180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MBL-070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145" name="Rounded Rectangle 144">
                <a:extLst>
                  <a:ext uri="{FF2B5EF4-FFF2-40B4-BE49-F238E27FC236}">
                    <a16:creationId xmlns:a16="http://schemas.microsoft.com/office/drawing/2014/main" id="{83B25233-7988-D52B-D016-6C7D2FEF1B46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10474633" y="3161896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MBL-080  Cell 190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MBL-090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grpSp>
            <p:nvGrpSpPr>
              <p:cNvPr id="146" name="Group 145">
                <a:extLst>
                  <a:ext uri="{FF2B5EF4-FFF2-40B4-BE49-F238E27FC236}">
                    <a16:creationId xmlns:a16="http://schemas.microsoft.com/office/drawing/2014/main" id="{05E347D9-26D1-6909-E037-3B8154DAEBEA}"/>
                  </a:ext>
                </a:extLst>
              </p:cNvPr>
              <p:cNvGrpSpPr/>
              <p:nvPr/>
            </p:nvGrpSpPr>
            <p:grpSpPr>
              <a:xfrm>
                <a:off x="2977289" y="4894582"/>
                <a:ext cx="5931968" cy="1440000"/>
                <a:chOff x="5971741" y="4893719"/>
                <a:chExt cx="5931968" cy="1440000"/>
              </a:xfrm>
            </p:grpSpPr>
            <p:sp>
              <p:nvSpPr>
                <p:cNvPr id="147" name="Rounded Rectangle 146">
                  <a:extLst>
                    <a:ext uri="{FF2B5EF4-FFF2-40B4-BE49-F238E27FC236}">
                      <a16:creationId xmlns:a16="http://schemas.microsoft.com/office/drawing/2014/main" id="{0A09BB79-D940-7E79-F740-0FD21553F610}"/>
                    </a:ext>
                  </a:extLst>
                </p:cNvPr>
                <p:cNvSpPr/>
                <p:nvPr/>
              </p:nvSpPr>
              <p:spPr>
                <a:xfrm>
                  <a:off x="6014080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48" name="Rounded Rectangle 147">
                  <a:extLst>
                    <a:ext uri="{FF2B5EF4-FFF2-40B4-BE49-F238E27FC236}">
                      <a16:creationId xmlns:a16="http://schemas.microsoft.com/office/drawing/2014/main" id="{2CD0AC84-F4F3-557E-2B13-67B714301EEE}"/>
                    </a:ext>
                  </a:extLst>
                </p:cNvPr>
                <p:cNvSpPr/>
                <p:nvPr/>
              </p:nvSpPr>
              <p:spPr>
                <a:xfrm>
                  <a:off x="5971741" y="4893719"/>
                  <a:ext cx="1440000" cy="1440000"/>
                </a:xfrm>
                <a:prstGeom prst="roundRect">
                  <a:avLst>
                    <a:gd name="adj" fmla="val 603"/>
                  </a:avLst>
                </a:prstGeom>
                <a:noFill/>
                <a:ln w="381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6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endParaRPr>
                </a:p>
              </p:txBody>
            </p:sp>
            <p:sp>
              <p:nvSpPr>
                <p:cNvPr id="149" name="Rounded Rectangle 148">
                  <a:extLst>
                    <a:ext uri="{FF2B5EF4-FFF2-40B4-BE49-F238E27FC236}">
                      <a16:creationId xmlns:a16="http://schemas.microsoft.com/office/drawing/2014/main" id="{50760D78-F2F1-E5A4-53DD-9DDFB87A98CE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305214" y="5076361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50" name="Rounded Rectangle 149">
                  <a:extLst>
                    <a:ext uri="{FF2B5EF4-FFF2-40B4-BE49-F238E27FC236}">
                      <a16:creationId xmlns:a16="http://schemas.microsoft.com/office/drawing/2014/main" id="{57D1FBA5-EA1C-2BB3-9D67-5340D56B48C0}"/>
                    </a:ext>
                  </a:extLst>
                </p:cNvPr>
                <p:cNvSpPr/>
                <p:nvPr/>
              </p:nvSpPr>
              <p:spPr>
                <a:xfrm>
                  <a:off x="7115320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51" name="Rounded Rectangle 150">
                  <a:extLst>
                    <a:ext uri="{FF2B5EF4-FFF2-40B4-BE49-F238E27FC236}">
                      <a16:creationId xmlns:a16="http://schemas.microsoft.com/office/drawing/2014/main" id="{80B7CF64-4ACC-ABE2-D4E0-1B50095CB98B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305214" y="5324445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52" name="Rounded Rectangle 151">
                  <a:extLst>
                    <a:ext uri="{FF2B5EF4-FFF2-40B4-BE49-F238E27FC236}">
                      <a16:creationId xmlns:a16="http://schemas.microsoft.com/office/drawing/2014/main" id="{6931C47A-09FA-0A30-8902-FC47FE1CDE82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305214" y="5577014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53" name="Rounded Rectangle 152">
                  <a:extLst>
                    <a:ext uri="{FF2B5EF4-FFF2-40B4-BE49-F238E27FC236}">
                      <a16:creationId xmlns:a16="http://schemas.microsoft.com/office/drawing/2014/main" id="{06AD7945-4503-752A-B842-79DB022FF8B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305010" y="5829583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54" name="Rounded Rectangle 153">
                  <a:extLst>
                    <a:ext uri="{FF2B5EF4-FFF2-40B4-BE49-F238E27FC236}">
                      <a16:creationId xmlns:a16="http://schemas.microsoft.com/office/drawing/2014/main" id="{822F47CB-47A7-765F-2F5D-ECFBDE1A97AF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305008" y="6082941"/>
                  <a:ext cx="300791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M1</a:t>
                  </a:r>
                </a:p>
              </p:txBody>
            </p:sp>
            <p:sp>
              <p:nvSpPr>
                <p:cNvPr id="155" name="Rounded Rectangle 154">
                  <a:extLst>
                    <a:ext uri="{FF2B5EF4-FFF2-40B4-BE49-F238E27FC236}">
                      <a16:creationId xmlns:a16="http://schemas.microsoft.com/office/drawing/2014/main" id="{233F0981-2924-0241-41F6-F5098AB716C9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860186" y="5076361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56" name="Rounded Rectangle 155">
                  <a:extLst>
                    <a:ext uri="{FF2B5EF4-FFF2-40B4-BE49-F238E27FC236}">
                      <a16:creationId xmlns:a16="http://schemas.microsoft.com/office/drawing/2014/main" id="{6AD02D4B-F1DD-F835-F7D2-34F3FB570741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860186" y="5324445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57" name="Rounded Rectangle 156">
                  <a:extLst>
                    <a:ext uri="{FF2B5EF4-FFF2-40B4-BE49-F238E27FC236}">
                      <a16:creationId xmlns:a16="http://schemas.microsoft.com/office/drawing/2014/main" id="{512D58FA-E72F-DFF7-6782-A2D48B60D75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860186" y="5577014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58" name="Rounded Rectangle 157">
                  <a:extLst>
                    <a:ext uri="{FF2B5EF4-FFF2-40B4-BE49-F238E27FC236}">
                      <a16:creationId xmlns:a16="http://schemas.microsoft.com/office/drawing/2014/main" id="{BF92EB83-418E-390F-41B5-091AFC01CB00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859982" y="5829583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59" name="Rounded Rectangle 158">
                  <a:extLst>
                    <a:ext uri="{FF2B5EF4-FFF2-40B4-BE49-F238E27FC236}">
                      <a16:creationId xmlns:a16="http://schemas.microsoft.com/office/drawing/2014/main" id="{E6CD71CC-4FF9-6D36-5A12-4DAC1CAD63E5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774255" y="6082941"/>
                  <a:ext cx="300791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M2</a:t>
                  </a:r>
                </a:p>
              </p:txBody>
            </p:sp>
            <p:sp>
              <p:nvSpPr>
                <p:cNvPr id="160" name="Rounded Rectangle 159">
                  <a:extLst>
                    <a:ext uri="{FF2B5EF4-FFF2-40B4-BE49-F238E27FC236}">
                      <a16:creationId xmlns:a16="http://schemas.microsoft.com/office/drawing/2014/main" id="{C973B73D-0E2D-CEE2-2A6D-770467D02CFB}"/>
                    </a:ext>
                  </a:extLst>
                </p:cNvPr>
                <p:cNvSpPr/>
                <p:nvPr/>
              </p:nvSpPr>
              <p:spPr>
                <a:xfrm>
                  <a:off x="7509101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61" name="Rounded Rectangle 160">
                  <a:extLst>
                    <a:ext uri="{FF2B5EF4-FFF2-40B4-BE49-F238E27FC236}">
                      <a16:creationId xmlns:a16="http://schemas.microsoft.com/office/drawing/2014/main" id="{3A3343BA-70E6-F1DC-AB7E-9E5CC5DF6EB8}"/>
                    </a:ext>
                  </a:extLst>
                </p:cNvPr>
                <p:cNvSpPr/>
                <p:nvPr/>
              </p:nvSpPr>
              <p:spPr>
                <a:xfrm>
                  <a:off x="7466762" y="4893719"/>
                  <a:ext cx="1440000" cy="1440000"/>
                </a:xfrm>
                <a:prstGeom prst="roundRect">
                  <a:avLst>
                    <a:gd name="adj" fmla="val 603"/>
                  </a:avLst>
                </a:prstGeom>
                <a:noFill/>
                <a:ln w="381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6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endParaRPr>
                </a:p>
              </p:txBody>
            </p:sp>
            <p:sp>
              <p:nvSpPr>
                <p:cNvPr id="162" name="Rounded Rectangle 161">
                  <a:extLst>
                    <a:ext uri="{FF2B5EF4-FFF2-40B4-BE49-F238E27FC236}">
                      <a16:creationId xmlns:a16="http://schemas.microsoft.com/office/drawing/2014/main" id="{B90F747E-1053-438F-3E2F-66231361EA8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800235" y="5076361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63" name="Rounded Rectangle 162">
                  <a:extLst>
                    <a:ext uri="{FF2B5EF4-FFF2-40B4-BE49-F238E27FC236}">
                      <a16:creationId xmlns:a16="http://schemas.microsoft.com/office/drawing/2014/main" id="{249444F9-90F4-D41E-1C31-5766C4952A36}"/>
                    </a:ext>
                  </a:extLst>
                </p:cNvPr>
                <p:cNvSpPr/>
                <p:nvPr/>
              </p:nvSpPr>
              <p:spPr>
                <a:xfrm>
                  <a:off x="8610341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64" name="Rounded Rectangle 163">
                  <a:extLst>
                    <a:ext uri="{FF2B5EF4-FFF2-40B4-BE49-F238E27FC236}">
                      <a16:creationId xmlns:a16="http://schemas.microsoft.com/office/drawing/2014/main" id="{5F84EDB7-BE8A-D0CD-43D8-5E2EE01A9099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800235" y="5324445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65" name="Rounded Rectangle 164">
                  <a:extLst>
                    <a:ext uri="{FF2B5EF4-FFF2-40B4-BE49-F238E27FC236}">
                      <a16:creationId xmlns:a16="http://schemas.microsoft.com/office/drawing/2014/main" id="{5F28AEC8-8597-E5D5-1892-D6E69C0EA54F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800235" y="5577014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66" name="Rounded Rectangle 165">
                  <a:extLst>
                    <a:ext uri="{FF2B5EF4-FFF2-40B4-BE49-F238E27FC236}">
                      <a16:creationId xmlns:a16="http://schemas.microsoft.com/office/drawing/2014/main" id="{72D09BCC-A15C-F970-D4B6-274BC6695359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800031" y="5829583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67" name="Rounded Rectangle 166">
                  <a:extLst>
                    <a:ext uri="{FF2B5EF4-FFF2-40B4-BE49-F238E27FC236}">
                      <a16:creationId xmlns:a16="http://schemas.microsoft.com/office/drawing/2014/main" id="{62EB3046-9A84-6F80-A30C-C10A196F5568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800029" y="6082941"/>
                  <a:ext cx="300791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M3</a:t>
                  </a:r>
                </a:p>
              </p:txBody>
            </p:sp>
            <p:sp>
              <p:nvSpPr>
                <p:cNvPr id="168" name="Rounded Rectangle 167">
                  <a:extLst>
                    <a:ext uri="{FF2B5EF4-FFF2-40B4-BE49-F238E27FC236}">
                      <a16:creationId xmlns:a16="http://schemas.microsoft.com/office/drawing/2014/main" id="{CC1C0A6D-D46F-A1DA-0E5D-24E3A3F9540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355207" y="5076361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chemeClr val="bg1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69" name="Rounded Rectangle 168">
                  <a:extLst>
                    <a:ext uri="{FF2B5EF4-FFF2-40B4-BE49-F238E27FC236}">
                      <a16:creationId xmlns:a16="http://schemas.microsoft.com/office/drawing/2014/main" id="{07E39527-552A-0A4B-6578-21CAA3DBE71D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355207" y="5324445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chemeClr val="bg1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70" name="Rounded Rectangle 169">
                  <a:extLst>
                    <a:ext uri="{FF2B5EF4-FFF2-40B4-BE49-F238E27FC236}">
                      <a16:creationId xmlns:a16="http://schemas.microsoft.com/office/drawing/2014/main" id="{EB68C97A-8077-14C9-F356-387A1D3BBA06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355207" y="5577014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chemeClr val="bg1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71" name="Rounded Rectangle 170">
                  <a:extLst>
                    <a:ext uri="{FF2B5EF4-FFF2-40B4-BE49-F238E27FC236}">
                      <a16:creationId xmlns:a16="http://schemas.microsoft.com/office/drawing/2014/main" id="{1A436C6D-DCF9-94AD-477B-1AD1C38DCD0E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355003" y="5829583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chemeClr val="bg1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72" name="Rounded Rectangle 171">
                  <a:extLst>
                    <a:ext uri="{FF2B5EF4-FFF2-40B4-BE49-F238E27FC236}">
                      <a16:creationId xmlns:a16="http://schemas.microsoft.com/office/drawing/2014/main" id="{1DF2CAEE-DC41-3EE8-E73E-4AB3EB398A4A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69276" y="6082941"/>
                  <a:ext cx="300791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Segoe UI"/>
                    </a:rPr>
                    <a:t>M4</a:t>
                  </a:r>
                </a:p>
              </p:txBody>
            </p:sp>
            <p:sp>
              <p:nvSpPr>
                <p:cNvPr id="173" name="Rounded Rectangle 172">
                  <a:extLst>
                    <a:ext uri="{FF2B5EF4-FFF2-40B4-BE49-F238E27FC236}">
                      <a16:creationId xmlns:a16="http://schemas.microsoft.com/office/drawing/2014/main" id="{FCAEB89D-3556-F9CB-2960-2F93F00EB7B8}"/>
                    </a:ext>
                  </a:extLst>
                </p:cNvPr>
                <p:cNvSpPr/>
                <p:nvPr/>
              </p:nvSpPr>
              <p:spPr>
                <a:xfrm>
                  <a:off x="9009926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74" name="Rounded Rectangle 173">
                  <a:extLst>
                    <a:ext uri="{FF2B5EF4-FFF2-40B4-BE49-F238E27FC236}">
                      <a16:creationId xmlns:a16="http://schemas.microsoft.com/office/drawing/2014/main" id="{DCA52D85-619E-DAF9-2046-D08F9C6CFECC}"/>
                    </a:ext>
                  </a:extLst>
                </p:cNvPr>
                <p:cNvSpPr/>
                <p:nvPr/>
              </p:nvSpPr>
              <p:spPr>
                <a:xfrm>
                  <a:off x="8967587" y="4893719"/>
                  <a:ext cx="1440000" cy="1440000"/>
                </a:xfrm>
                <a:prstGeom prst="roundRect">
                  <a:avLst>
                    <a:gd name="adj" fmla="val 603"/>
                  </a:avLst>
                </a:prstGeom>
                <a:noFill/>
                <a:ln w="381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6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endParaRPr>
                </a:p>
              </p:txBody>
            </p:sp>
            <p:sp>
              <p:nvSpPr>
                <p:cNvPr id="175" name="Rounded Rectangle 174">
                  <a:extLst>
                    <a:ext uri="{FF2B5EF4-FFF2-40B4-BE49-F238E27FC236}">
                      <a16:creationId xmlns:a16="http://schemas.microsoft.com/office/drawing/2014/main" id="{EDF2A365-13B3-FBD3-40B5-CCDB2C375C24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301060" y="5076361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76" name="Rounded Rectangle 175">
                  <a:extLst>
                    <a:ext uri="{FF2B5EF4-FFF2-40B4-BE49-F238E27FC236}">
                      <a16:creationId xmlns:a16="http://schemas.microsoft.com/office/drawing/2014/main" id="{462A3D62-E74F-2738-4966-4D6F48283FD0}"/>
                    </a:ext>
                  </a:extLst>
                </p:cNvPr>
                <p:cNvSpPr/>
                <p:nvPr/>
              </p:nvSpPr>
              <p:spPr>
                <a:xfrm>
                  <a:off x="10111166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77" name="Rounded Rectangle 176">
                  <a:extLst>
                    <a:ext uri="{FF2B5EF4-FFF2-40B4-BE49-F238E27FC236}">
                      <a16:creationId xmlns:a16="http://schemas.microsoft.com/office/drawing/2014/main" id="{128EBBD6-6793-9055-4554-EC1C89E4F51A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301060" y="5324445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78" name="Rounded Rectangle 177">
                  <a:extLst>
                    <a:ext uri="{FF2B5EF4-FFF2-40B4-BE49-F238E27FC236}">
                      <a16:creationId xmlns:a16="http://schemas.microsoft.com/office/drawing/2014/main" id="{CA92F997-E86F-EFF4-DBA4-F796EDE3F2C5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301060" y="5577014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79" name="Rounded Rectangle 178">
                  <a:extLst>
                    <a:ext uri="{FF2B5EF4-FFF2-40B4-BE49-F238E27FC236}">
                      <a16:creationId xmlns:a16="http://schemas.microsoft.com/office/drawing/2014/main" id="{2CC7CD87-6CFE-E07F-44E7-69CAB891E0B7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300856" y="5829583"/>
                  <a:ext cx="216000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FFFFFF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80" name="Rounded Rectangle 179">
                  <a:extLst>
                    <a:ext uri="{FF2B5EF4-FFF2-40B4-BE49-F238E27FC236}">
                      <a16:creationId xmlns:a16="http://schemas.microsoft.com/office/drawing/2014/main" id="{EA8799ED-F3F0-38A6-65BE-3642963D59A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300854" y="6082941"/>
                  <a:ext cx="300791" cy="216000"/>
                </a:xfrm>
                <a:prstGeom prst="roundRect">
                  <a:avLst/>
                </a:prstGeom>
                <a:solidFill>
                  <a:srgbClr val="00B050"/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chemeClr val="bg1"/>
                      </a:solidFill>
                      <a:latin typeface="Segoe UI"/>
                    </a:rPr>
                    <a:t>M5</a:t>
                  </a:r>
                </a:p>
              </p:txBody>
            </p:sp>
            <p:sp>
              <p:nvSpPr>
                <p:cNvPr id="181" name="Rounded Rectangle 180">
                  <a:extLst>
                    <a:ext uri="{FF2B5EF4-FFF2-40B4-BE49-F238E27FC236}">
                      <a16:creationId xmlns:a16="http://schemas.microsoft.com/office/drawing/2014/main" id="{31293DAB-5C75-EFB8-6367-391B71990018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856032" y="5076361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82" name="Rounded Rectangle 181">
                  <a:extLst>
                    <a:ext uri="{FF2B5EF4-FFF2-40B4-BE49-F238E27FC236}">
                      <a16:creationId xmlns:a16="http://schemas.microsoft.com/office/drawing/2014/main" id="{17F3282C-5DB7-80B3-DD9A-84F41534D0BD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856032" y="5324445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83" name="Rounded Rectangle 182">
                  <a:extLst>
                    <a:ext uri="{FF2B5EF4-FFF2-40B4-BE49-F238E27FC236}">
                      <a16:creationId xmlns:a16="http://schemas.microsoft.com/office/drawing/2014/main" id="{8726E4D5-EE7E-68D6-96E7-D7B72248C25B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856032" y="5577014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84" name="Rounded Rectangle 183">
                  <a:extLst>
                    <a:ext uri="{FF2B5EF4-FFF2-40B4-BE49-F238E27FC236}">
                      <a16:creationId xmlns:a16="http://schemas.microsoft.com/office/drawing/2014/main" id="{CC7A7797-1342-6CE8-B01C-D6C6C747D8D0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855828" y="5829583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85" name="Rounded Rectangle 184">
                  <a:extLst>
                    <a:ext uri="{FF2B5EF4-FFF2-40B4-BE49-F238E27FC236}">
                      <a16:creationId xmlns:a16="http://schemas.microsoft.com/office/drawing/2014/main" id="{6ACB3733-4E0B-179A-427E-3B714734CD4D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9770101" y="6082941"/>
                  <a:ext cx="300791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666666"/>
                      </a:solidFill>
                      <a:effectLst/>
                      <a:uLnTx/>
                      <a:uFillTx/>
                      <a:latin typeface="Segoe UI"/>
                    </a:rPr>
                    <a:t>M6</a:t>
                  </a:r>
                </a:p>
              </p:txBody>
            </p:sp>
            <p:sp>
              <p:nvSpPr>
                <p:cNvPr id="186" name="Rounded Rectangle 185">
                  <a:extLst>
                    <a:ext uri="{FF2B5EF4-FFF2-40B4-BE49-F238E27FC236}">
                      <a16:creationId xmlns:a16="http://schemas.microsoft.com/office/drawing/2014/main" id="{EE738F10-F785-C484-5296-6067489E2E9B}"/>
                    </a:ext>
                  </a:extLst>
                </p:cNvPr>
                <p:cNvSpPr/>
                <p:nvPr/>
              </p:nvSpPr>
              <p:spPr>
                <a:xfrm>
                  <a:off x="10506048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87" name="Rounded Rectangle 186">
                  <a:extLst>
                    <a:ext uri="{FF2B5EF4-FFF2-40B4-BE49-F238E27FC236}">
                      <a16:creationId xmlns:a16="http://schemas.microsoft.com/office/drawing/2014/main" id="{E4B4F014-CA74-1504-3E57-FEE9DA33A80C}"/>
                    </a:ext>
                  </a:extLst>
                </p:cNvPr>
                <p:cNvSpPr/>
                <p:nvPr/>
              </p:nvSpPr>
              <p:spPr>
                <a:xfrm>
                  <a:off x="10463709" y="4893719"/>
                  <a:ext cx="1440000" cy="1440000"/>
                </a:xfrm>
                <a:prstGeom prst="roundRect">
                  <a:avLst>
                    <a:gd name="adj" fmla="val 603"/>
                  </a:avLst>
                </a:prstGeom>
                <a:noFill/>
                <a:ln w="381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6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endParaRPr>
                </a:p>
              </p:txBody>
            </p:sp>
            <p:sp>
              <p:nvSpPr>
                <p:cNvPr id="188" name="Rounded Rectangle 187">
                  <a:extLst>
                    <a:ext uri="{FF2B5EF4-FFF2-40B4-BE49-F238E27FC236}">
                      <a16:creationId xmlns:a16="http://schemas.microsoft.com/office/drawing/2014/main" id="{92C1FF9D-1103-EB90-DAF4-3452330A1A57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0797182" y="5076361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89" name="Rounded Rectangle 188">
                  <a:extLst>
                    <a:ext uri="{FF2B5EF4-FFF2-40B4-BE49-F238E27FC236}">
                      <a16:creationId xmlns:a16="http://schemas.microsoft.com/office/drawing/2014/main" id="{1B70ADF6-F645-1459-1011-A554888F1AB7}"/>
                    </a:ext>
                  </a:extLst>
                </p:cNvPr>
                <p:cNvSpPr/>
                <p:nvPr/>
              </p:nvSpPr>
              <p:spPr>
                <a:xfrm>
                  <a:off x="11607288" y="5076360"/>
                  <a:ext cx="252000" cy="1222581"/>
                </a:xfrm>
                <a:prstGeom prst="roundRect">
                  <a:avLst/>
                </a:prstGeom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Segoe UI"/>
                    </a:rPr>
                    <a:t>RACKS</a:t>
                  </a:r>
                </a:p>
              </p:txBody>
            </p:sp>
            <p:sp>
              <p:nvSpPr>
                <p:cNvPr id="190" name="Rounded Rectangle 189">
                  <a:extLst>
                    <a:ext uri="{FF2B5EF4-FFF2-40B4-BE49-F238E27FC236}">
                      <a16:creationId xmlns:a16="http://schemas.microsoft.com/office/drawing/2014/main" id="{1FE046FF-C105-1363-DE1E-EABFADAA44BC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0797182" y="5324445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91" name="Rounded Rectangle 190">
                  <a:extLst>
                    <a:ext uri="{FF2B5EF4-FFF2-40B4-BE49-F238E27FC236}">
                      <a16:creationId xmlns:a16="http://schemas.microsoft.com/office/drawing/2014/main" id="{54FE625D-8A3D-CE58-655C-791781F390E1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0797182" y="5577014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92" name="Rounded Rectangle 191">
                  <a:extLst>
                    <a:ext uri="{FF2B5EF4-FFF2-40B4-BE49-F238E27FC236}">
                      <a16:creationId xmlns:a16="http://schemas.microsoft.com/office/drawing/2014/main" id="{8CB5FA9C-29FE-C025-75BD-19181DAD9DCF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0796978" y="5829583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93" name="Rounded Rectangle 192">
                  <a:extLst>
                    <a:ext uri="{FF2B5EF4-FFF2-40B4-BE49-F238E27FC236}">
                      <a16:creationId xmlns:a16="http://schemas.microsoft.com/office/drawing/2014/main" id="{306D98EE-988E-A228-9CC1-6B12A0908A24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0796976" y="6082941"/>
                  <a:ext cx="300791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666666"/>
                      </a:solidFill>
                      <a:effectLst/>
                      <a:uLnTx/>
                      <a:uFillTx/>
                      <a:latin typeface="Segoe UI"/>
                    </a:rPr>
                    <a:t>M7</a:t>
                  </a:r>
                </a:p>
              </p:txBody>
            </p:sp>
            <p:sp>
              <p:nvSpPr>
                <p:cNvPr id="194" name="Rounded Rectangle 193">
                  <a:extLst>
                    <a:ext uri="{FF2B5EF4-FFF2-40B4-BE49-F238E27FC236}">
                      <a16:creationId xmlns:a16="http://schemas.microsoft.com/office/drawing/2014/main" id="{F5890652-3A8E-C5AC-2F21-2B85154C5EC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1352154" y="5076361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4</a:t>
                  </a:r>
                </a:p>
              </p:txBody>
            </p:sp>
            <p:sp>
              <p:nvSpPr>
                <p:cNvPr id="195" name="Rounded Rectangle 194">
                  <a:extLst>
                    <a:ext uri="{FF2B5EF4-FFF2-40B4-BE49-F238E27FC236}">
                      <a16:creationId xmlns:a16="http://schemas.microsoft.com/office/drawing/2014/main" id="{14A6737C-DC9D-7445-35BA-680ADA9A18BF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1352154" y="5324445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1</a:t>
                  </a:r>
                </a:p>
              </p:txBody>
            </p:sp>
            <p:sp>
              <p:nvSpPr>
                <p:cNvPr id="196" name="Rounded Rectangle 195">
                  <a:extLst>
                    <a:ext uri="{FF2B5EF4-FFF2-40B4-BE49-F238E27FC236}">
                      <a16:creationId xmlns:a16="http://schemas.microsoft.com/office/drawing/2014/main" id="{F2FB7B63-5903-970E-E3E4-BEA43AFDEA9B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1352154" y="5577014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3</a:t>
                  </a:r>
                </a:p>
              </p:txBody>
            </p:sp>
            <p:sp>
              <p:nvSpPr>
                <p:cNvPr id="197" name="Rounded Rectangle 196">
                  <a:extLst>
                    <a:ext uri="{FF2B5EF4-FFF2-40B4-BE49-F238E27FC236}">
                      <a16:creationId xmlns:a16="http://schemas.microsoft.com/office/drawing/2014/main" id="{7AF1D5FE-94A4-FBF1-64B2-E3963890883B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1351950" y="5829583"/>
                  <a:ext cx="216000" cy="216000"/>
                </a:xfrm>
                <a:prstGeom prst="round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algn="ctr"/>
                  <a:r>
                    <a:rPr lang="en-GB" sz="600" b="1">
                      <a:solidFill>
                        <a:srgbClr val="666666"/>
                      </a:solidFill>
                      <a:latin typeface="Segoe UI"/>
                    </a:rPr>
                    <a:t>2</a:t>
                  </a:r>
                </a:p>
              </p:txBody>
            </p:sp>
            <p:sp>
              <p:nvSpPr>
                <p:cNvPr id="198" name="Rounded Rectangle 197">
                  <a:extLst>
                    <a:ext uri="{FF2B5EF4-FFF2-40B4-BE49-F238E27FC236}">
                      <a16:creationId xmlns:a16="http://schemas.microsoft.com/office/drawing/2014/main" id="{B79B0D76-F7C0-C189-AEE4-0CE4B82A2CD4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11266223" y="6082941"/>
                  <a:ext cx="300791" cy="216000"/>
                </a:xfrm>
                <a:prstGeom prst="roundRect">
                  <a:avLst/>
                </a:prstGeom>
                <a:noFill/>
                <a:ln w="2540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tIns="0" rIns="0" bIns="0"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6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666666"/>
                      </a:solidFill>
                      <a:effectLst/>
                      <a:uLnTx/>
                      <a:uFillTx/>
                      <a:latin typeface="Segoe UI"/>
                    </a:rPr>
                    <a:t>M8</a:t>
                  </a:r>
                </a:p>
              </p:txBody>
            </p:sp>
          </p:grpSp>
          <p:sp>
            <p:nvSpPr>
              <p:cNvPr id="199" name="Rounded Rectangle 198">
                <a:extLst>
                  <a:ext uri="{FF2B5EF4-FFF2-40B4-BE49-F238E27FC236}">
                    <a16:creationId xmlns:a16="http://schemas.microsoft.com/office/drawing/2014/main" id="{86495891-E5AD-DE04-EFCE-50FAD8B41F21}"/>
                  </a:ext>
                </a:extLst>
              </p:cNvPr>
              <p:cNvSpPr/>
              <p:nvPr/>
            </p:nvSpPr>
            <p:spPr>
              <a:xfrm>
                <a:off x="9012674" y="5077223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200" name="Rounded Rectangle 199">
                <a:extLst>
                  <a:ext uri="{FF2B5EF4-FFF2-40B4-BE49-F238E27FC236}">
                    <a16:creationId xmlns:a16="http://schemas.microsoft.com/office/drawing/2014/main" id="{556077DB-0A0C-8696-16F5-C5FDDB5950E4}"/>
                  </a:ext>
                </a:extLst>
              </p:cNvPr>
              <p:cNvSpPr/>
              <p:nvPr/>
            </p:nvSpPr>
            <p:spPr>
              <a:xfrm>
                <a:off x="8970335" y="4894582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6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</a:endParaRPr>
              </a:p>
            </p:txBody>
          </p:sp>
          <p:sp>
            <p:nvSpPr>
              <p:cNvPr id="201" name="Rounded Rectangle 200">
                <a:extLst>
                  <a:ext uri="{FF2B5EF4-FFF2-40B4-BE49-F238E27FC236}">
                    <a16:creationId xmlns:a16="http://schemas.microsoft.com/office/drawing/2014/main" id="{16706352-677B-55FE-4819-CEE49F8D477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3808" y="5077224"/>
                <a:ext cx="216000" cy="216000"/>
              </a:xfrm>
              <a:prstGeom prst="roundRect">
                <a:avLst/>
              </a:prstGeom>
              <a:solidFill>
                <a:srgbClr val="FF000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202" name="Rounded Rectangle 201">
                <a:extLst>
                  <a:ext uri="{FF2B5EF4-FFF2-40B4-BE49-F238E27FC236}">
                    <a16:creationId xmlns:a16="http://schemas.microsoft.com/office/drawing/2014/main" id="{BCBDEEB3-01A6-E076-02F3-8CF1FE1A1C90}"/>
                  </a:ext>
                </a:extLst>
              </p:cNvPr>
              <p:cNvSpPr/>
              <p:nvPr/>
            </p:nvSpPr>
            <p:spPr>
              <a:xfrm>
                <a:off x="10113914" y="5077223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203" name="Rounded Rectangle 202">
                <a:extLst>
                  <a:ext uri="{FF2B5EF4-FFF2-40B4-BE49-F238E27FC236}">
                    <a16:creationId xmlns:a16="http://schemas.microsoft.com/office/drawing/2014/main" id="{C2F8ABB7-B86E-50DF-2F74-56D7E4A82EF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3808" y="5325308"/>
                <a:ext cx="216000" cy="216000"/>
              </a:xfrm>
              <a:prstGeom prst="roundRect">
                <a:avLst/>
              </a:prstGeom>
              <a:solidFill>
                <a:srgbClr val="FF000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204" name="Rounded Rectangle 203">
                <a:extLst>
                  <a:ext uri="{FF2B5EF4-FFF2-40B4-BE49-F238E27FC236}">
                    <a16:creationId xmlns:a16="http://schemas.microsoft.com/office/drawing/2014/main" id="{2E719399-E710-5D33-4731-037263290C9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3808" y="5577877"/>
                <a:ext cx="216000" cy="216000"/>
              </a:xfrm>
              <a:prstGeom prst="roundRect">
                <a:avLst/>
              </a:prstGeom>
              <a:solidFill>
                <a:srgbClr val="FF000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205" name="Rounded Rectangle 204">
                <a:extLst>
                  <a:ext uri="{FF2B5EF4-FFF2-40B4-BE49-F238E27FC236}">
                    <a16:creationId xmlns:a16="http://schemas.microsoft.com/office/drawing/2014/main" id="{ABDF4E78-7FC0-371F-BCAD-ED3E960549C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3604" y="5830446"/>
                <a:ext cx="216000" cy="216000"/>
              </a:xfrm>
              <a:prstGeom prst="roundRect">
                <a:avLst/>
              </a:prstGeom>
              <a:solidFill>
                <a:srgbClr val="FF0000"/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206" name="Rounded Rectangle 205">
                <a:extLst>
                  <a:ext uri="{FF2B5EF4-FFF2-40B4-BE49-F238E27FC236}">
                    <a16:creationId xmlns:a16="http://schemas.microsoft.com/office/drawing/2014/main" id="{F3521DDA-D5A4-E5D4-540A-D52FA632281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303602" y="6083804"/>
                <a:ext cx="300791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M9</a:t>
                </a:r>
              </a:p>
            </p:txBody>
          </p:sp>
          <p:cxnSp>
            <p:nvCxnSpPr>
              <p:cNvPr id="207" name="Straight Arrow Connector 206">
                <a:extLst>
                  <a:ext uri="{FF2B5EF4-FFF2-40B4-BE49-F238E27FC236}">
                    <a16:creationId xmlns:a16="http://schemas.microsoft.com/office/drawing/2014/main" id="{796B6D91-D26E-7E41-13EF-AC21950D98D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629166" y="6502724"/>
                <a:ext cx="635791" cy="0"/>
              </a:xfrm>
              <a:prstGeom prst="straightConnector1">
                <a:avLst/>
              </a:prstGeom>
              <a:ln w="41275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Arrow Connector 207">
                <a:extLst>
                  <a:ext uri="{FF2B5EF4-FFF2-40B4-BE49-F238E27FC236}">
                    <a16:creationId xmlns:a16="http://schemas.microsoft.com/office/drawing/2014/main" id="{18F5D370-E536-780B-38B1-9048715F3CF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767430" y="6495253"/>
                <a:ext cx="1035094" cy="7471"/>
              </a:xfrm>
              <a:prstGeom prst="straightConnector1">
                <a:avLst/>
              </a:prstGeom>
              <a:ln w="41275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9" name="Content Placeholder 3">
                <a:extLst>
                  <a:ext uri="{FF2B5EF4-FFF2-40B4-BE49-F238E27FC236}">
                    <a16:creationId xmlns:a16="http://schemas.microsoft.com/office/drawing/2014/main" id="{D7B16DCB-AC9C-3641-F03A-22B86530ECEB}"/>
                  </a:ext>
                </a:extLst>
              </p:cNvPr>
              <p:cNvSpPr txBox="1">
                <a:spLocks/>
              </p:cNvSpPr>
              <p:nvPr/>
            </p:nvSpPr>
            <p:spPr>
              <a:xfrm rot="16200000">
                <a:off x="2022626" y="5432855"/>
                <a:ext cx="1440000" cy="366811"/>
              </a:xfrm>
              <a:prstGeom prst="rect">
                <a:avLst/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SE"/>
                </a:defPPr>
                <a:lvl1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kumimoji="0" sz="1600" b="0" i="0" u="none" strike="noStrike" cap="none" spc="0" normalizeH="0" baseline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defRPr>
                </a:lvl1pPr>
                <a:lvl2pPr>
                  <a:defRPr>
                    <a:solidFill>
                      <a:schemeClr val="lt1"/>
                    </a:solidFill>
                  </a:defRPr>
                </a:lvl2pPr>
                <a:lvl3pPr>
                  <a:defRPr>
                    <a:solidFill>
                      <a:schemeClr val="lt1"/>
                    </a:solidFill>
                  </a:defRPr>
                </a:lvl3pPr>
                <a:lvl4pPr>
                  <a:defRPr>
                    <a:solidFill>
                      <a:schemeClr val="lt1"/>
                    </a:solidFill>
                  </a:defRPr>
                </a:lvl4pPr>
                <a:lvl5pPr>
                  <a:defRPr>
                    <a:solidFill>
                      <a:schemeClr val="lt1"/>
                    </a:solidFill>
                  </a:defRPr>
                </a:lvl5pPr>
                <a:lvl6pPr>
                  <a:defRPr>
                    <a:solidFill>
                      <a:schemeClr val="lt1"/>
                    </a:solidFill>
                  </a:defRPr>
                </a:lvl6pPr>
                <a:lvl7pPr>
                  <a:defRPr>
                    <a:solidFill>
                      <a:schemeClr val="lt1"/>
                    </a:solidFill>
                  </a:defRPr>
                </a:lvl7pPr>
                <a:lvl8pPr>
                  <a:defRPr>
                    <a:solidFill>
                      <a:schemeClr val="lt1"/>
                    </a:solidFill>
                  </a:defRPr>
                </a:lvl8pPr>
                <a:lvl9pPr>
                  <a:defRPr>
                    <a:solidFill>
                      <a:schemeClr val="lt1"/>
                    </a:solidFill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8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</a:rPr>
                  <a:t>HB</a:t>
                </a:r>
              </a:p>
            </p:txBody>
          </p:sp>
          <p:sp>
            <p:nvSpPr>
              <p:cNvPr id="210" name="Content Placeholder 3">
                <a:extLst>
                  <a:ext uri="{FF2B5EF4-FFF2-40B4-BE49-F238E27FC236}">
                    <a16:creationId xmlns:a16="http://schemas.microsoft.com/office/drawing/2014/main" id="{D90DB9FB-B6D2-5E5C-CC9C-19C7E6E4DFA6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500405" y="6329535"/>
                <a:ext cx="2083724" cy="331436"/>
              </a:xfrm>
              <a:prstGeom prst="rect">
                <a:avLst/>
              </a:prstGeom>
            </p:spPr>
            <p:txBody>
              <a:bodyPr vert="horz" lIns="0" tIns="45720" rIns="18000" bIns="45720" rtlCol="0">
                <a:noAutofit/>
              </a:bodyPr>
              <a:lstStyle>
                <a:lvl1pPr marL="101600" indent="-1016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Segoe UI" panose="020B0502040204020203" pitchFamily="34" charset="0"/>
                  <a:buChar char=" "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1pPr>
                <a:lvl2pPr marL="358775" indent="-2159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Wingdings" panose="05000000000000000000" pitchFamily="2" charset="2"/>
                  <a:buChar char=""/>
                  <a:tabLst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2pPr>
                <a:lvl3pPr marL="449263" indent="-19685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8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3pPr>
                <a:lvl4pPr marL="541338" indent="-180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6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4pPr>
                <a:lvl5pPr marL="630000" indent="-162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4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01600" marR="0" lvl="0" indent="-101600" algn="ctr" defTabSz="914400" rtl="0" eaLnBrk="1" fontAlgn="auto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0"/>
                  </a:spcAft>
                  <a:buClr>
                    <a:srgbClr val="666666"/>
                  </a:buClr>
                  <a:buSzTx/>
                  <a:buFont typeface="Segoe UI" panose="020B0502040204020203" pitchFamily="34" charset="0"/>
                  <a:buChar char=" "/>
                  <a:tabLst/>
                  <a:defRPr/>
                </a:pPr>
                <a:r>
                  <a:rPr kumimoji="0" lang="en-GB" sz="8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2024 2 MW Capable</a:t>
                </a:r>
              </a:p>
            </p:txBody>
          </p:sp>
          <p:cxnSp>
            <p:nvCxnSpPr>
              <p:cNvPr id="211" name="Straight Arrow Connector 210">
                <a:extLst>
                  <a:ext uri="{FF2B5EF4-FFF2-40B4-BE49-F238E27FC236}">
                    <a16:creationId xmlns:a16="http://schemas.microsoft.com/office/drawing/2014/main" id="{0D0E9C43-01C2-4E0E-D37E-AFCF28E69205}"/>
                  </a:ext>
                </a:extLst>
              </p:cNvPr>
              <p:cNvCxnSpPr>
                <a:cxnSpLocks/>
                <a:stCxn id="210" idx="1"/>
              </p:cNvCxnSpPr>
              <p:nvPr/>
            </p:nvCxnSpPr>
            <p:spPr>
              <a:xfrm flipH="1">
                <a:off x="2977289" y="6495253"/>
                <a:ext cx="523116" cy="3784"/>
              </a:xfrm>
              <a:prstGeom prst="straightConnector1">
                <a:avLst/>
              </a:prstGeom>
              <a:ln w="41275">
                <a:solidFill>
                  <a:schemeClr val="bg1">
                    <a:lumMod val="5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Arrow Connector 211">
                <a:extLst>
                  <a:ext uri="{FF2B5EF4-FFF2-40B4-BE49-F238E27FC236}">
                    <a16:creationId xmlns:a16="http://schemas.microsoft.com/office/drawing/2014/main" id="{16AE0E43-FE68-EA01-A13A-D184B700E60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73135" y="6495253"/>
                <a:ext cx="663215" cy="0"/>
              </a:xfrm>
              <a:prstGeom prst="straightConnector1">
                <a:avLst/>
              </a:prstGeom>
              <a:ln w="41275">
                <a:solidFill>
                  <a:schemeClr val="bg1">
                    <a:lumMod val="50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3" name="Rounded Rectangle 212">
                <a:extLst>
                  <a:ext uri="{FF2B5EF4-FFF2-40B4-BE49-F238E27FC236}">
                    <a16:creationId xmlns:a16="http://schemas.microsoft.com/office/drawing/2014/main" id="{9C1E5FAC-29C3-F214-56EF-759AB06BEE84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2999746" y="4902552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HBL-010  Cell 200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HBL-020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214" name="Rounded Rectangle 213">
                <a:extLst>
                  <a:ext uri="{FF2B5EF4-FFF2-40B4-BE49-F238E27FC236}">
                    <a16:creationId xmlns:a16="http://schemas.microsoft.com/office/drawing/2014/main" id="{3D1BCC9D-1E00-FE08-4F9F-F7F19BF77745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4494584" y="4906767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HBL-030  Cell 210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HBL-040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215" name="Rounded Rectangle 214">
                <a:extLst>
                  <a:ext uri="{FF2B5EF4-FFF2-40B4-BE49-F238E27FC236}">
                    <a16:creationId xmlns:a16="http://schemas.microsoft.com/office/drawing/2014/main" id="{678A413D-2513-D2F9-A172-EB121F00F3E0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5985948" y="4905264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HBL-050  Cell 220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HBL-060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216" name="Rounded Rectangle 215">
                <a:extLst>
                  <a:ext uri="{FF2B5EF4-FFF2-40B4-BE49-F238E27FC236}">
                    <a16:creationId xmlns:a16="http://schemas.microsoft.com/office/drawing/2014/main" id="{0BADE192-5E1E-F8E0-4208-479D693D751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7478489" y="4897042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HBL-070  Cell 230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HBL-080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217" name="Rounded Rectangle 216">
                <a:extLst>
                  <a:ext uri="{FF2B5EF4-FFF2-40B4-BE49-F238E27FC236}">
                    <a16:creationId xmlns:a16="http://schemas.microsoft.com/office/drawing/2014/main" id="{A52ED744-34FC-F363-FD99-F4BFBA9D9D19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8986640" y="4899710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HBL-090  Cell 240 </a:t>
                </a:r>
                <a:r>
                  <a:rPr kumimoji="0" lang="en-GB" sz="5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– HBL-100</a:t>
                </a:r>
                <a:endParaRPr lang="en-GB" sz="500" b="1">
                  <a:solidFill>
                    <a:srgbClr val="666666"/>
                  </a:solidFill>
                  <a:latin typeface="Segoe UI"/>
                </a:endParaRPr>
              </a:p>
            </p:txBody>
          </p:sp>
          <p:sp>
            <p:nvSpPr>
              <p:cNvPr id="218" name="Rounded Rectangle 217">
                <a:extLst>
                  <a:ext uri="{FF2B5EF4-FFF2-40B4-BE49-F238E27FC236}">
                    <a16:creationId xmlns:a16="http://schemas.microsoft.com/office/drawing/2014/main" id="{8FBB58A6-6B85-F018-030E-2CC62312DA81}"/>
                  </a:ext>
                </a:extLst>
              </p:cNvPr>
              <p:cNvSpPr/>
              <p:nvPr/>
            </p:nvSpPr>
            <p:spPr>
              <a:xfrm>
                <a:off x="10515624" y="5075960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219" name="Rounded Rectangle 218">
                <a:extLst>
                  <a:ext uri="{FF2B5EF4-FFF2-40B4-BE49-F238E27FC236}">
                    <a16:creationId xmlns:a16="http://schemas.microsoft.com/office/drawing/2014/main" id="{724F25BE-ADD5-9E6A-3208-E76968533712}"/>
                  </a:ext>
                </a:extLst>
              </p:cNvPr>
              <p:cNvSpPr/>
              <p:nvPr/>
            </p:nvSpPr>
            <p:spPr>
              <a:xfrm>
                <a:off x="10473285" y="4893319"/>
                <a:ext cx="1440000" cy="1440000"/>
              </a:xfrm>
              <a:prstGeom prst="roundRect">
                <a:avLst>
                  <a:gd name="adj" fmla="val 603"/>
                </a:avLst>
              </a:prstGeom>
              <a:noFill/>
              <a:ln w="381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6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"/>
                </a:endParaRPr>
              </a:p>
            </p:txBody>
          </p:sp>
          <p:sp>
            <p:nvSpPr>
              <p:cNvPr id="220" name="Rounded Rectangle 219">
                <a:extLst>
                  <a:ext uri="{FF2B5EF4-FFF2-40B4-BE49-F238E27FC236}">
                    <a16:creationId xmlns:a16="http://schemas.microsoft.com/office/drawing/2014/main" id="{5FEAC2C4-7284-16B1-1DAA-BF2B6D54A56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806758" y="5075961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221" name="Rounded Rectangle 220">
                <a:extLst>
                  <a:ext uri="{FF2B5EF4-FFF2-40B4-BE49-F238E27FC236}">
                    <a16:creationId xmlns:a16="http://schemas.microsoft.com/office/drawing/2014/main" id="{B47DC390-E624-49B6-498F-1D5E89AA134D}"/>
                  </a:ext>
                </a:extLst>
              </p:cNvPr>
              <p:cNvSpPr/>
              <p:nvPr/>
            </p:nvSpPr>
            <p:spPr>
              <a:xfrm>
                <a:off x="11616864" y="5075960"/>
                <a:ext cx="252000" cy="1222581"/>
              </a:xfrm>
              <a:prstGeom prst="roundRect">
                <a:avLst/>
              </a:prstGeom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</a:rPr>
                  <a:t>RACKS</a:t>
                </a:r>
              </a:p>
            </p:txBody>
          </p:sp>
          <p:sp>
            <p:nvSpPr>
              <p:cNvPr id="222" name="Rounded Rectangle 221">
                <a:extLst>
                  <a:ext uri="{FF2B5EF4-FFF2-40B4-BE49-F238E27FC236}">
                    <a16:creationId xmlns:a16="http://schemas.microsoft.com/office/drawing/2014/main" id="{15DB9E45-DE29-FBA6-1636-9655E6808D7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806758" y="5324045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223" name="Rounded Rectangle 222">
                <a:extLst>
                  <a:ext uri="{FF2B5EF4-FFF2-40B4-BE49-F238E27FC236}">
                    <a16:creationId xmlns:a16="http://schemas.microsoft.com/office/drawing/2014/main" id="{ACFE7CD4-DF9E-E77D-0BD7-87FEB91EA5A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806758" y="5576614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224" name="Rounded Rectangle 223">
                <a:extLst>
                  <a:ext uri="{FF2B5EF4-FFF2-40B4-BE49-F238E27FC236}">
                    <a16:creationId xmlns:a16="http://schemas.microsoft.com/office/drawing/2014/main" id="{30487B82-3695-E57D-4961-6696953414F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806554" y="5829183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225" name="Rounded Rectangle 224">
                <a:extLst>
                  <a:ext uri="{FF2B5EF4-FFF2-40B4-BE49-F238E27FC236}">
                    <a16:creationId xmlns:a16="http://schemas.microsoft.com/office/drawing/2014/main" id="{D48FE191-352B-8A18-A0A5-6510AFF4205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10806552" y="6082541"/>
                <a:ext cx="300791" cy="216000"/>
              </a:xfrm>
              <a:prstGeom prst="round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M11</a:t>
                </a:r>
              </a:p>
            </p:txBody>
          </p:sp>
          <p:sp>
            <p:nvSpPr>
              <p:cNvPr id="226" name="Rounded Rectangle 225">
                <a:extLst>
                  <a:ext uri="{FF2B5EF4-FFF2-40B4-BE49-F238E27FC236}">
                    <a16:creationId xmlns:a16="http://schemas.microsoft.com/office/drawing/2014/main" id="{89F8C2E7-BE61-8239-750E-F4090C02C441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10489590" y="4898447"/>
                <a:ext cx="1411486" cy="135452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500" b="1">
                    <a:solidFill>
                      <a:srgbClr val="666666"/>
                    </a:solidFill>
                    <a:latin typeface="Segoe UI"/>
                  </a:rPr>
                  <a:t>HBL-110  Cell 250</a:t>
                </a:r>
              </a:p>
            </p:txBody>
          </p:sp>
          <p:sp>
            <p:nvSpPr>
              <p:cNvPr id="227" name="Rounded Rectangle 226">
                <a:extLst>
                  <a:ext uri="{FF2B5EF4-FFF2-40B4-BE49-F238E27FC236}">
                    <a16:creationId xmlns:a16="http://schemas.microsoft.com/office/drawing/2014/main" id="{4375A7FD-1083-28F0-1FD4-9F666DCEFB1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46076" y="5075961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4</a:t>
                </a:r>
              </a:p>
            </p:txBody>
          </p:sp>
          <p:sp>
            <p:nvSpPr>
              <p:cNvPr id="228" name="Rounded Rectangle 227">
                <a:extLst>
                  <a:ext uri="{FF2B5EF4-FFF2-40B4-BE49-F238E27FC236}">
                    <a16:creationId xmlns:a16="http://schemas.microsoft.com/office/drawing/2014/main" id="{370C7710-C537-4C93-E04B-B862EDCF193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46076" y="5324045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1</a:t>
                </a:r>
              </a:p>
            </p:txBody>
          </p:sp>
          <p:sp>
            <p:nvSpPr>
              <p:cNvPr id="229" name="Rounded Rectangle 228">
                <a:extLst>
                  <a:ext uri="{FF2B5EF4-FFF2-40B4-BE49-F238E27FC236}">
                    <a16:creationId xmlns:a16="http://schemas.microsoft.com/office/drawing/2014/main" id="{41F86B23-1106-C4D7-95EC-C46F8ABA4AD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46076" y="5576614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3</a:t>
                </a:r>
              </a:p>
            </p:txBody>
          </p:sp>
          <p:sp>
            <p:nvSpPr>
              <p:cNvPr id="230" name="Rounded Rectangle 229">
                <a:extLst>
                  <a:ext uri="{FF2B5EF4-FFF2-40B4-BE49-F238E27FC236}">
                    <a16:creationId xmlns:a16="http://schemas.microsoft.com/office/drawing/2014/main" id="{AB3B86F2-51E3-009A-ED60-A0CB100AA31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845872" y="5829183"/>
                <a:ext cx="216000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algn="ctr"/>
                <a:r>
                  <a:rPr lang="en-GB" sz="600" b="1">
                    <a:solidFill>
                      <a:srgbClr val="666666"/>
                    </a:solidFill>
                    <a:latin typeface="Segoe UI"/>
                  </a:rPr>
                  <a:t>2</a:t>
                </a:r>
              </a:p>
            </p:txBody>
          </p:sp>
          <p:sp>
            <p:nvSpPr>
              <p:cNvPr id="231" name="Rounded Rectangle 230">
                <a:extLst>
                  <a:ext uri="{FF2B5EF4-FFF2-40B4-BE49-F238E27FC236}">
                    <a16:creationId xmlns:a16="http://schemas.microsoft.com/office/drawing/2014/main" id="{3D798AFD-817A-76CB-8E1C-5340431D385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9760145" y="6082541"/>
                <a:ext cx="300791" cy="216000"/>
              </a:xfrm>
              <a:prstGeom prst="roundRect">
                <a:avLst/>
              </a:prstGeom>
              <a:noFill/>
              <a:ln w="25400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M10</a:t>
                </a:r>
              </a:p>
            </p:txBody>
          </p:sp>
          <p:sp>
            <p:nvSpPr>
              <p:cNvPr id="232" name="Content Placeholder 3">
                <a:extLst>
                  <a:ext uri="{FF2B5EF4-FFF2-40B4-BE49-F238E27FC236}">
                    <a16:creationId xmlns:a16="http://schemas.microsoft.com/office/drawing/2014/main" id="{A67A3E10-6391-06C1-B2E4-EC03EDA5AA17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488195" y="6361183"/>
                <a:ext cx="3080723" cy="410689"/>
              </a:xfrm>
              <a:prstGeom prst="rect">
                <a:avLst/>
              </a:prstGeom>
            </p:spPr>
            <p:txBody>
              <a:bodyPr vert="horz" lIns="0" tIns="45720" rIns="18000" bIns="45720" rtlCol="0">
                <a:noAutofit/>
              </a:bodyPr>
              <a:lstStyle>
                <a:lvl1pPr marL="101600" indent="-1016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Segoe UI" panose="020B0502040204020203" pitchFamily="34" charset="0"/>
                  <a:buChar char=" "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1pPr>
                <a:lvl2pPr marL="358775" indent="-2159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Wingdings" panose="05000000000000000000" pitchFamily="2" charset="2"/>
                  <a:buChar char=""/>
                  <a:tabLst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2pPr>
                <a:lvl3pPr marL="449263" indent="-19685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8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3pPr>
                <a:lvl4pPr marL="541338" indent="-180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6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4pPr>
                <a:lvl5pPr marL="630000" indent="-162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4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01600" marR="0" lvl="0" indent="-101600" algn="ctr" defTabSz="914400" rtl="0" eaLnBrk="1" fontAlgn="auto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0"/>
                  </a:spcAft>
                  <a:buClr>
                    <a:srgbClr val="666666"/>
                  </a:buClr>
                  <a:buSzTx/>
                  <a:buFont typeface="Segoe UI" panose="020B0502040204020203" pitchFamily="34" charset="0"/>
                  <a:buChar char=" "/>
                  <a:tabLst/>
                  <a:defRPr/>
                </a:pPr>
                <a:r>
                  <a:rPr kumimoji="0" lang="en-GB" sz="8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Post BOT Scope 3 MW</a:t>
                </a:r>
              </a:p>
            </p:txBody>
          </p:sp>
          <p:sp>
            <p:nvSpPr>
              <p:cNvPr id="233" name="Content Placeholder 3">
                <a:extLst>
                  <a:ext uri="{FF2B5EF4-FFF2-40B4-BE49-F238E27FC236}">
                    <a16:creationId xmlns:a16="http://schemas.microsoft.com/office/drawing/2014/main" id="{7F3C7C80-72F3-F89A-76D1-CAC5CBCA5CAF}"/>
                  </a:ext>
                </a:extLst>
              </p:cNvPr>
              <p:cNvSpPr txBox="1">
                <a:spLocks/>
              </p:cNvSpPr>
              <p:nvPr/>
            </p:nvSpPr>
            <p:spPr>
              <a:xfrm rot="16200000">
                <a:off x="11347578" y="5510072"/>
                <a:ext cx="1387088" cy="276405"/>
              </a:xfrm>
              <a:prstGeom prst="rect">
                <a:avLst/>
              </a:prstGeom>
            </p:spPr>
            <p:txBody>
              <a:bodyPr vert="horz" lIns="0" tIns="45720" rIns="18000" bIns="45720" rtlCol="0" anchor="ctr" anchorCtr="0">
                <a:noAutofit/>
              </a:bodyPr>
              <a:lstStyle>
                <a:lvl1pPr marL="101600" indent="-1016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Segoe UI" panose="020B0502040204020203" pitchFamily="34" charset="0"/>
                  <a:buChar char=" "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1pPr>
                <a:lvl2pPr marL="358775" indent="-2159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Wingdings" panose="05000000000000000000" pitchFamily="2" charset="2"/>
                  <a:buChar char=""/>
                  <a:tabLst/>
                  <a:defRPr sz="20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2pPr>
                <a:lvl3pPr marL="449263" indent="-19685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8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3pPr>
                <a:lvl4pPr marL="541338" indent="-180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6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4pPr>
                <a:lvl5pPr marL="630000" indent="-162000" algn="l" defTabSz="914400" rtl="0" eaLnBrk="1" latinLnBrk="0" hangingPunct="1">
                  <a:lnSpc>
                    <a:spcPct val="100000"/>
                  </a:lnSpc>
                  <a:spcBef>
                    <a:spcPts val="1000"/>
                  </a:spcBef>
                  <a:buClr>
                    <a:srgbClr val="666666"/>
                  </a:buClr>
                  <a:buFont typeface="Arial" panose="020B0604020202020204" pitchFamily="34" charset="0"/>
                  <a:buChar char="−"/>
                  <a:tabLst/>
                  <a:defRPr sz="1400" kern="1200">
                    <a:solidFill>
                      <a:srgbClr val="666666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01600" marR="0" lvl="0" indent="-101600" algn="ctr" defTabSz="914400" rtl="0" eaLnBrk="1" fontAlgn="auto" latinLnBrk="0" hangingPunct="1">
                  <a:lnSpc>
                    <a:spcPct val="100000"/>
                  </a:lnSpc>
                  <a:spcBef>
                    <a:spcPts val="1000"/>
                  </a:spcBef>
                  <a:spcAft>
                    <a:spcPts val="0"/>
                  </a:spcAft>
                  <a:buClr>
                    <a:srgbClr val="666666"/>
                  </a:buClr>
                  <a:buSzTx/>
                  <a:buFont typeface="Segoe UI" panose="020B0502040204020203" pitchFamily="34" charset="0"/>
                  <a:buChar char=" "/>
                  <a:tabLst/>
                  <a:defRPr/>
                </a:pPr>
                <a:r>
                  <a:rPr kumimoji="0" lang="en-GB" sz="600" b="1" i="0" u="none" strike="noStrike" kern="1200" cap="none" spc="0" normalizeH="0" baseline="0" noProof="0">
                    <a:ln>
                      <a:noFill/>
                    </a:ln>
                    <a:solidFill>
                      <a:srgbClr val="666666"/>
                    </a:solidFill>
                    <a:effectLst/>
                    <a:uLnTx/>
                    <a:uFillTx/>
                    <a:latin typeface="Segoe UI"/>
                  </a:rPr>
                  <a:t>704.42 MHz</a:t>
                </a:r>
              </a:p>
            </p:txBody>
          </p:sp>
        </p:grpSp>
        <p:sp>
          <p:nvSpPr>
            <p:cNvPr id="238" name="TextBox 237">
              <a:extLst>
                <a:ext uri="{FF2B5EF4-FFF2-40B4-BE49-F238E27FC236}">
                  <a16:creationId xmlns:a16="http://schemas.microsoft.com/office/drawing/2014/main" id="{F7880528-E4FB-7107-AED2-D5FE58367931}"/>
                </a:ext>
              </a:extLst>
            </p:cNvPr>
            <p:cNvSpPr txBox="1"/>
            <p:nvPr/>
          </p:nvSpPr>
          <p:spPr>
            <a:xfrm>
              <a:off x="8038269" y="6218872"/>
              <a:ext cx="1875296" cy="60016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sz="1100" b="1">
                  <a:solidFill>
                    <a:schemeClr val="accent2"/>
                  </a:solidFill>
                </a:rPr>
                <a:t>4 modulators purchased as a risk mitigation for tetrodes</a:t>
              </a:r>
            </a:p>
          </p:txBody>
        </p:sp>
        <p:sp>
          <p:nvSpPr>
            <p:cNvPr id="239" name="Left Brace 238">
              <a:extLst>
                <a:ext uri="{FF2B5EF4-FFF2-40B4-BE49-F238E27FC236}">
                  <a16:creationId xmlns:a16="http://schemas.microsoft.com/office/drawing/2014/main" id="{8D8CB066-85C7-A927-C15A-7813049D5DE3}"/>
                </a:ext>
              </a:extLst>
            </p:cNvPr>
            <p:cNvSpPr/>
            <p:nvPr/>
          </p:nvSpPr>
          <p:spPr>
            <a:xfrm rot="16200000">
              <a:off x="9055189" y="5159173"/>
              <a:ext cx="156739" cy="2032906"/>
            </a:xfrm>
            <a:prstGeom prst="leftBrace">
              <a:avLst/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b="1"/>
            </a:p>
          </p:txBody>
        </p:sp>
        <p:sp>
          <p:nvSpPr>
            <p:cNvPr id="240" name="Left Brace 239">
              <a:extLst>
                <a:ext uri="{FF2B5EF4-FFF2-40B4-BE49-F238E27FC236}">
                  <a16:creationId xmlns:a16="http://schemas.microsoft.com/office/drawing/2014/main" id="{7D0072B1-ABFC-639D-6041-AEF46F3A38C5}"/>
                </a:ext>
              </a:extLst>
            </p:cNvPr>
            <p:cNvSpPr/>
            <p:nvPr/>
          </p:nvSpPr>
          <p:spPr>
            <a:xfrm rot="16200000">
              <a:off x="10521871" y="5776262"/>
              <a:ext cx="156739" cy="796211"/>
            </a:xfrm>
            <a:prstGeom prst="leftBrace">
              <a:avLst/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b="1"/>
            </a:p>
          </p:txBody>
        </p:sp>
        <p:sp>
          <p:nvSpPr>
            <p:cNvPr id="241" name="TextBox 240">
              <a:extLst>
                <a:ext uri="{FF2B5EF4-FFF2-40B4-BE49-F238E27FC236}">
                  <a16:creationId xmlns:a16="http://schemas.microsoft.com/office/drawing/2014/main" id="{6D3863F0-1D13-45CE-2272-49F7F31B771A}"/>
                </a:ext>
              </a:extLst>
            </p:cNvPr>
            <p:cNvSpPr txBox="1"/>
            <p:nvPr/>
          </p:nvSpPr>
          <p:spPr>
            <a:xfrm>
              <a:off x="9992401" y="6207841"/>
              <a:ext cx="1471886" cy="60016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sz="1100" b="1" dirty="0">
                  <a:solidFill>
                    <a:schemeClr val="accent2"/>
                  </a:solidFill>
                </a:rPr>
                <a:t>2 spare modulators available (not installed)</a:t>
              </a:r>
            </a:p>
          </p:txBody>
        </p:sp>
      </p:grpSp>
      <p:sp>
        <p:nvSpPr>
          <p:cNvPr id="242" name="TextBox 241">
            <a:extLst>
              <a:ext uri="{FF2B5EF4-FFF2-40B4-BE49-F238E27FC236}">
                <a16:creationId xmlns:a16="http://schemas.microsoft.com/office/drawing/2014/main" id="{408EB4FA-C87E-C7B9-2071-791866F7AA38}"/>
              </a:ext>
            </a:extLst>
          </p:cNvPr>
          <p:cNvSpPr txBox="1"/>
          <p:nvPr/>
        </p:nvSpPr>
        <p:spPr>
          <a:xfrm>
            <a:off x="4096462" y="6153675"/>
            <a:ext cx="35052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Installation complete, ready for testing</a:t>
            </a:r>
          </a:p>
          <a:p>
            <a:pPr algn="l"/>
            <a:r>
              <a:rPr lang="en-GB" sz="1400" dirty="0">
                <a:solidFill>
                  <a:srgbClr val="FF0000"/>
                </a:solidFill>
              </a:rPr>
              <a:t>CPI Klystron testing</a:t>
            </a:r>
          </a:p>
        </p:txBody>
      </p:sp>
      <p:pic>
        <p:nvPicPr>
          <p:cNvPr id="243" name="Picture 242">
            <a:extLst>
              <a:ext uri="{FF2B5EF4-FFF2-40B4-BE49-F238E27FC236}">
                <a16:creationId xmlns:a16="http://schemas.microsoft.com/office/drawing/2014/main" id="{E3289BF9-5C07-2F59-F20C-A7D8EF3109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585" y="1277450"/>
            <a:ext cx="10787678" cy="14973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D491CF-D880-4890-C05D-D8C7604700F6}"/>
              </a:ext>
            </a:extLst>
          </p:cNvPr>
          <p:cNvSpPr txBox="1"/>
          <p:nvPr/>
        </p:nvSpPr>
        <p:spPr>
          <a:xfrm>
            <a:off x="5136386" y="365986"/>
            <a:ext cx="60973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666666"/>
                </a:solidFill>
              </a:rPr>
              <a:t>Additional installation effort for the 3MW readiness at ESS (MOP7037)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13244D-1B62-9318-66C3-EDB176A44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 dirty="0"/>
              <a:t>Natalia Milas</a:t>
            </a:r>
          </a:p>
        </p:txBody>
      </p:sp>
      <p:pic>
        <p:nvPicPr>
          <p:cNvPr id="10" name="Picture Placeholder 2">
            <a:extLst>
              <a:ext uri="{FF2B5EF4-FFF2-40B4-BE49-F238E27FC236}">
                <a16:creationId xmlns:a16="http://schemas.microsoft.com/office/drawing/2014/main" id="{FD72B90F-DC8F-56D5-69E5-6E8EFC048E9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98245" y="3230666"/>
            <a:ext cx="3807747" cy="2141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291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364ACA-2527-BA5B-8CF4-5BF3FFC0E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7299B9E7-B66B-8DF2-DEBB-AA7AC0FC125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303" r="12662" b="-2"/>
          <a:stretch>
            <a:fillRect/>
          </a:stretch>
        </p:blipFill>
        <p:spPr>
          <a:xfrm>
            <a:off x="6477712" y="10"/>
            <a:ext cx="5714288" cy="6857990"/>
          </a:xfrm>
          <a:prstGeom prst="rect">
            <a:avLst/>
          </a:prstGeom>
          <a:noFill/>
        </p:spPr>
      </p:pic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CCFDE617-55FF-407E-2B69-6C0E9C71544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924611" y="417443"/>
            <a:ext cx="828000" cy="799200"/>
          </a:xfrm>
        </p:spPr>
        <p:txBody>
          <a:bodyPr/>
          <a:lstStyle/>
          <a:p>
            <a:endParaRPr lang="en-US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467F363D-E730-B862-763F-13AB1286691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447675"/>
            <a:ext cx="292100" cy="64103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B1D986-B55B-8FD5-E329-82A1C7B42DC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230491" y="1051132"/>
            <a:ext cx="4255909" cy="829149"/>
          </a:xfrm>
        </p:spPr>
        <p:txBody>
          <a:bodyPr anchor="b">
            <a:normAutofit/>
          </a:bodyPr>
          <a:lstStyle/>
          <a:p>
            <a:r>
              <a:rPr lang="en-GB" dirty="0"/>
              <a:t>4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2F5729E-6587-1067-375F-C2A6342B25D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30491" y="2169209"/>
            <a:ext cx="4255909" cy="2462613"/>
          </a:xfrm>
        </p:spPr>
        <p:txBody>
          <a:bodyPr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RF Conditioning with long pulses</a:t>
            </a:r>
          </a:p>
        </p:txBody>
      </p:sp>
    </p:spTree>
    <p:extLst>
      <p:ext uri="{BB962C8B-B14F-4D97-AF65-F5344CB8AC3E}">
        <p14:creationId xmlns:p14="http://schemas.microsoft.com/office/powerpoint/2010/main" val="3601756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8E162-D01D-FBE6-B6EF-2DF0416B7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NCL Conditioning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85D43-AE94-747A-BA4F-83E032E23E9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3 </a:t>
            </a:r>
            <a:r>
              <a:rPr lang="en-GB" err="1"/>
              <a:t>ms</a:t>
            </a:r>
            <a:r>
              <a:rPr lang="en-GB"/>
              <a:t> pulses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8D450E-65F4-CFA2-A4DB-C47366143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97C40-DCF2-034F-927C-B5A8D57D0C4D}" type="datetime1">
              <a:rPr lang="sv-SE" smtClean="0"/>
              <a:t>2026-05-13</a:t>
            </a:fld>
            <a:endParaRPr lang="sv-SE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68F0CBB-7BB1-6CD9-0346-E90BD3257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047" y="1438102"/>
            <a:ext cx="6704214" cy="4469476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CE6595D1-EC6E-C775-3581-6E6DAA0B48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1012678"/>
              </p:ext>
            </p:extLst>
          </p:nvPr>
        </p:nvGraphicFramePr>
        <p:xfrm>
          <a:off x="7084906" y="181800"/>
          <a:ext cx="4930173" cy="28107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3391">
                  <a:extLst>
                    <a:ext uri="{9D8B030D-6E8A-4147-A177-3AD203B41FA5}">
                      <a16:colId xmlns:a16="http://schemas.microsoft.com/office/drawing/2014/main" val="1467561374"/>
                    </a:ext>
                  </a:extLst>
                </a:gridCol>
                <a:gridCol w="1643391">
                  <a:extLst>
                    <a:ext uri="{9D8B030D-6E8A-4147-A177-3AD203B41FA5}">
                      <a16:colId xmlns:a16="http://schemas.microsoft.com/office/drawing/2014/main" val="2580006986"/>
                    </a:ext>
                  </a:extLst>
                </a:gridCol>
                <a:gridCol w="1643391">
                  <a:extLst>
                    <a:ext uri="{9D8B030D-6E8A-4147-A177-3AD203B41FA5}">
                      <a16:colId xmlns:a16="http://schemas.microsoft.com/office/drawing/2014/main" val="1504930394"/>
                    </a:ext>
                  </a:extLst>
                </a:gridCol>
              </a:tblGrid>
              <a:tr h="346532"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Cavity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Time to condition to nominal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Total time spent in RF conditioning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75373567"/>
                  </a:ext>
                </a:extLst>
              </a:tr>
              <a:tr h="346532"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DTL1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28 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52 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27658148"/>
                  </a:ext>
                </a:extLst>
              </a:tr>
              <a:tr h="346532"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DTL2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38 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81 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90406999"/>
                  </a:ext>
                </a:extLst>
              </a:tr>
              <a:tr h="346532"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DTL3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28 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77 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36557063"/>
                  </a:ext>
                </a:extLst>
              </a:tr>
              <a:tr h="346532"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DTL4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22 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67 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7797986"/>
                  </a:ext>
                </a:extLst>
              </a:tr>
              <a:tr h="346532"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DTL5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73 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/>
                        <a:t>73 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57551358"/>
                  </a:ext>
                </a:extLst>
              </a:tr>
              <a:tr h="34653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/>
                        <a:t>RFQ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/>
                        <a:t>44 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/>
                        <a:t>56 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07081726"/>
                  </a:ext>
                </a:extLst>
              </a:tr>
            </a:tbl>
          </a:graphicData>
        </a:graphic>
      </p:graphicFrame>
      <p:pic>
        <p:nvPicPr>
          <p:cNvPr id="11" name="Content Placeholder 9" descr="A close-up of a metal box&#10;&#10;AI-generated content may be incorrect.">
            <a:extLst>
              <a:ext uri="{FF2B5EF4-FFF2-40B4-BE49-F238E27FC236}">
                <a16:creationId xmlns:a16="http://schemas.microsoft.com/office/drawing/2014/main" id="{DE29CAFF-6EEF-6F34-F20C-036BD404DD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421825" y="3261392"/>
            <a:ext cx="1391160" cy="2539635"/>
          </a:xfrm>
        </p:spPr>
      </p:pic>
      <p:pic>
        <p:nvPicPr>
          <p:cNvPr id="12" name="Picture 11" descr="A close-up of a metal door&#10;&#10;AI-generated content may be incorrect.">
            <a:extLst>
              <a:ext uri="{FF2B5EF4-FFF2-40B4-BE49-F238E27FC236}">
                <a16:creationId xmlns:a16="http://schemas.microsoft.com/office/drawing/2014/main" id="{E0727065-638C-D443-1C0E-F3229BA1AB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0158" y="3261393"/>
            <a:ext cx="1435161" cy="2551397"/>
          </a:xfrm>
          <a:prstGeom prst="rect">
            <a:avLst/>
          </a:prstGeom>
        </p:spPr>
      </p:pic>
      <p:pic>
        <p:nvPicPr>
          <p:cNvPr id="13" name="Picture 12" descr="A close-up of a metal door&#10;&#10;AI-generated content may be incorrect.">
            <a:extLst>
              <a:ext uri="{FF2B5EF4-FFF2-40B4-BE49-F238E27FC236}">
                <a16:creationId xmlns:a16="http://schemas.microsoft.com/office/drawing/2014/main" id="{E7ABFDAB-D10E-8608-1D85-8E3E2C7855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42493" y="3261393"/>
            <a:ext cx="1572586" cy="255139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82DCF23-12B3-A6C1-11F8-90DDD0C04A28}"/>
              </a:ext>
            </a:extLst>
          </p:cNvPr>
          <p:cNvSpPr txBox="1"/>
          <p:nvPr/>
        </p:nvSpPr>
        <p:spPr>
          <a:xfrm>
            <a:off x="7566590" y="5812790"/>
            <a:ext cx="43477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>
                <a:solidFill>
                  <a:srgbClr val="666666"/>
                </a:solidFill>
              </a:rPr>
              <a:t>DTL1 window arcing: insufficient (</a:t>
            </a:r>
            <a:r>
              <a:rPr lang="en-GB" sz="1600" err="1">
                <a:solidFill>
                  <a:srgbClr val="666666"/>
                </a:solidFill>
              </a:rPr>
              <a:t>TiN</a:t>
            </a:r>
            <a:r>
              <a:rPr lang="en-GB" sz="1600">
                <a:solidFill>
                  <a:srgbClr val="666666"/>
                </a:solidFill>
              </a:rPr>
              <a:t>) coating of the ceramic window.</a:t>
            </a:r>
          </a:p>
        </p:txBody>
      </p:sp>
      <p:pic>
        <p:nvPicPr>
          <p:cNvPr id="15" name="Picture 14" descr="A graph with colorful lines&#10;&#10;AI-generated content may be incorrect.">
            <a:extLst>
              <a:ext uri="{FF2B5EF4-FFF2-40B4-BE49-F238E27FC236}">
                <a16:creationId xmlns:a16="http://schemas.microsoft.com/office/drawing/2014/main" id="{2B25486E-A411-5410-5EE7-B273A5F044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465" y="2395112"/>
            <a:ext cx="6550023" cy="244708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0C96F5-684D-108E-0F37-05A0418FD64A}"/>
              </a:ext>
            </a:extLst>
          </p:cNvPr>
          <p:cNvSpPr txBox="1"/>
          <p:nvPr/>
        </p:nvSpPr>
        <p:spPr>
          <a:xfrm>
            <a:off x="339696" y="6243676"/>
            <a:ext cx="171925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>
                <a:solidFill>
                  <a:srgbClr val="666666"/>
                </a:solidFill>
              </a:rPr>
              <a:t>Courtesy D. Nicosia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02195A-D736-D645-40EB-21C02595B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142453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A4392-E375-CC4B-1B13-D8FF1876A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SCL Conditioning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51E1B0-1BB9-D5AF-0BAA-57E5613DB8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3 </a:t>
            </a:r>
            <a:r>
              <a:rPr lang="en-GB" err="1"/>
              <a:t>ms</a:t>
            </a:r>
            <a:r>
              <a:rPr lang="en-GB"/>
              <a:t> pulse + </a:t>
            </a:r>
            <a:r>
              <a:rPr lang="en-GB" err="1"/>
              <a:t>Piezos</a:t>
            </a:r>
            <a:endParaRPr lang="en-GB"/>
          </a:p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F360A9-E157-1359-9347-A7899C093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B5051-594B-4B47-9AD8-BB245D659EDC}" type="datetime1">
              <a:rPr lang="sv-SE" smtClean="0"/>
              <a:t>2026-05-13</a:t>
            </a:fld>
            <a:endParaRPr lang="sv-SE"/>
          </a:p>
        </p:txBody>
      </p:sp>
      <p:sp>
        <p:nvSpPr>
          <p:cNvPr id="8" name="Content Placeholder 10">
            <a:extLst>
              <a:ext uri="{FF2B5EF4-FFF2-40B4-BE49-F238E27FC236}">
                <a16:creationId xmlns:a16="http://schemas.microsoft.com/office/drawing/2014/main" id="{8144EFFB-802E-6FA0-902C-2AA7FEACB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400" y="1562400"/>
            <a:ext cx="9365782" cy="4768062"/>
          </a:xfrm>
        </p:spPr>
        <p:txBody>
          <a:bodyPr/>
          <a:lstStyle/>
          <a:p>
            <a:endParaRPr lang="en-SE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71C3C43-65FE-F387-ADA2-4D70DAD326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282" y="1520430"/>
            <a:ext cx="5727192" cy="482953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5118AC-0E7A-00AE-A001-C951155EC16B}"/>
              </a:ext>
            </a:extLst>
          </p:cNvPr>
          <p:cNvSpPr txBox="1"/>
          <p:nvPr/>
        </p:nvSpPr>
        <p:spPr>
          <a:xfrm>
            <a:off x="5308284" y="800716"/>
            <a:ext cx="49105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SE">
                <a:solidFill>
                  <a:srgbClr val="666666"/>
                </a:solidFill>
              </a:rPr>
              <a:t>Cavity detuning at high field (LFD) requires extra power at pulse end!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80EBE1-BE69-3198-B306-7314D348E4F3}"/>
              </a:ext>
            </a:extLst>
          </p:cNvPr>
          <p:cNvSpPr txBox="1"/>
          <p:nvPr/>
        </p:nvSpPr>
        <p:spPr>
          <a:xfrm>
            <a:off x="3826410" y="2986854"/>
            <a:ext cx="16815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SE" sz="1400">
                <a:solidFill>
                  <a:srgbClr val="FF0000"/>
                </a:solidFill>
              </a:rPr>
              <a:t>FB loop overpower</a:t>
            </a:r>
            <a:br>
              <a:rPr lang="en-SE" sz="1400">
                <a:solidFill>
                  <a:srgbClr val="FF0000"/>
                </a:solidFill>
              </a:rPr>
            </a:br>
            <a:r>
              <a:rPr lang="en-SE" sz="1400">
                <a:solidFill>
                  <a:srgbClr val="FF0000"/>
                </a:solidFill>
              </a:rPr>
              <a:t>1 BW = 2x power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781F3BA-6062-60BB-461D-1E95A8C86BA6}"/>
              </a:ext>
            </a:extLst>
          </p:cNvPr>
          <p:cNvGrpSpPr/>
          <p:nvPr/>
        </p:nvGrpSpPr>
        <p:grpSpPr>
          <a:xfrm>
            <a:off x="5499494" y="1184564"/>
            <a:ext cx="6524418" cy="5166580"/>
            <a:chOff x="5778897" y="1184564"/>
            <a:chExt cx="6524418" cy="5166580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2325B6D3-C8C0-CDF8-4705-E682F2810189}"/>
                </a:ext>
              </a:extLst>
            </p:cNvPr>
            <p:cNvGrpSpPr/>
            <p:nvPr/>
          </p:nvGrpSpPr>
          <p:grpSpPr>
            <a:xfrm>
              <a:off x="5778897" y="1184564"/>
              <a:ext cx="6524418" cy="5166580"/>
              <a:chOff x="5778897" y="1184564"/>
              <a:chExt cx="6524418" cy="5166580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DECC9FE2-7E5C-B8A2-4A72-3F2FC431C8A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446346" y="1523544"/>
                <a:ext cx="5752829" cy="4827600"/>
              </a:xfrm>
              <a:prstGeom prst="rect">
                <a:avLst/>
              </a:prstGeom>
            </p:spPr>
          </p:pic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22B4CA4C-C88B-3501-FE40-64B60D8B033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778897" y="2542707"/>
                <a:ext cx="5733288" cy="0"/>
              </a:xfrm>
              <a:prstGeom prst="line">
                <a:avLst/>
              </a:prstGeom>
              <a:ln w="38100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9B526DA5-804A-EBC9-4DBB-E87E9A720A9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1493897" y="2542707"/>
                <a:ext cx="0" cy="384048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13E7A340-FB7C-A1BB-94DF-375FA644B51C}"/>
                  </a:ext>
                </a:extLst>
              </p:cNvPr>
              <p:cNvSpPr txBox="1"/>
              <p:nvPr/>
            </p:nvSpPr>
            <p:spPr>
              <a:xfrm>
                <a:off x="11113566" y="1184564"/>
                <a:ext cx="11897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l"/>
                <a:r>
                  <a:rPr lang="en-SE" b="1">
                    <a:solidFill>
                      <a:srgbClr val="00B050"/>
                    </a:solidFill>
                  </a:rPr>
                  <a:t>Piezo ON</a:t>
                </a:r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8010D76-CFC1-3543-DDE2-A6F1F05441DE}"/>
                </a:ext>
              </a:extLst>
            </p:cNvPr>
            <p:cNvSpPr txBox="1"/>
            <p:nvPr/>
          </p:nvSpPr>
          <p:spPr>
            <a:xfrm>
              <a:off x="9907405" y="3120071"/>
              <a:ext cx="156485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en-SE" sz="1400">
                  <a:solidFill>
                    <a:srgbClr val="FF0000"/>
                  </a:solidFill>
                </a:rPr>
                <a:t>Flat pulse with FB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2CAE7D2C-9F98-7BED-6B60-1094E5CE967B}"/>
              </a:ext>
            </a:extLst>
          </p:cNvPr>
          <p:cNvSpPr txBox="1"/>
          <p:nvPr/>
        </p:nvSpPr>
        <p:spPr>
          <a:xfrm>
            <a:off x="2778665" y="6349966"/>
            <a:ext cx="5828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SE">
                <a:solidFill>
                  <a:srgbClr val="666666"/>
                </a:solidFill>
              </a:rPr>
              <a:t>Proof of principle, now integrated in LLRF (semi-manual)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050ED9C-DDF3-440F-0AB6-B88FFA5947A2}"/>
              </a:ext>
            </a:extLst>
          </p:cNvPr>
          <p:cNvSpPr txBox="1"/>
          <p:nvPr/>
        </p:nvSpPr>
        <p:spPr>
          <a:xfrm>
            <a:off x="1094400" y="4319939"/>
            <a:ext cx="92094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SE" sz="1200" b="1">
                <a:solidFill>
                  <a:srgbClr val="FF0000"/>
                </a:solidFill>
              </a:rPr>
              <a:t>TS2: Closed</a:t>
            </a:r>
          </a:p>
          <a:p>
            <a:r>
              <a:rPr lang="en-SE" sz="1200" b="1">
                <a:solidFill>
                  <a:srgbClr val="FF0000"/>
                </a:solidFill>
              </a:rPr>
              <a:t>Loop – piezo OFF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CFB07DC-960F-7B4A-2D7F-7DA078D8329F}"/>
              </a:ext>
            </a:extLst>
          </p:cNvPr>
          <p:cNvSpPr txBox="1"/>
          <p:nvPr/>
        </p:nvSpPr>
        <p:spPr>
          <a:xfrm>
            <a:off x="6842631" y="4319939"/>
            <a:ext cx="92094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SE" sz="1200" b="1">
                <a:solidFill>
                  <a:srgbClr val="FF0000"/>
                </a:solidFill>
              </a:rPr>
              <a:t>TS2: Closed</a:t>
            </a:r>
          </a:p>
          <a:p>
            <a:r>
              <a:rPr lang="en-SE" sz="1200" b="1">
                <a:solidFill>
                  <a:srgbClr val="FF0000"/>
                </a:solidFill>
              </a:rPr>
              <a:t>Loop – piezo 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CB1B38B-4EA5-1E9F-CB59-F2EE6BF30CC5}"/>
              </a:ext>
            </a:extLst>
          </p:cNvPr>
          <p:cNvSpPr/>
          <p:nvPr/>
        </p:nvSpPr>
        <p:spPr>
          <a:xfrm>
            <a:off x="640865" y="4665901"/>
            <a:ext cx="462844" cy="365125"/>
          </a:xfrm>
          <a:prstGeom prst="ellipse">
            <a:avLst/>
          </a:prstGeom>
          <a:solidFill>
            <a:srgbClr val="FF0000">
              <a:alpha val="27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F5555DC2-AE94-CB76-9C16-93ADE1873D61}"/>
              </a:ext>
            </a:extLst>
          </p:cNvPr>
          <p:cNvSpPr/>
          <p:nvPr/>
        </p:nvSpPr>
        <p:spPr>
          <a:xfrm>
            <a:off x="6379787" y="5113037"/>
            <a:ext cx="462844" cy="365125"/>
          </a:xfrm>
          <a:prstGeom prst="ellipse">
            <a:avLst/>
          </a:prstGeom>
          <a:solidFill>
            <a:srgbClr val="FF0000">
              <a:alpha val="27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E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B907180-59B2-8EF3-A438-DF9ADDF2CD0F}"/>
              </a:ext>
            </a:extLst>
          </p:cNvPr>
          <p:cNvSpPr txBox="1"/>
          <p:nvPr/>
        </p:nvSpPr>
        <p:spPr>
          <a:xfrm>
            <a:off x="340088" y="1193068"/>
            <a:ext cx="1247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SE" b="1">
                <a:solidFill>
                  <a:srgbClr val="FF0000"/>
                </a:solidFill>
              </a:rPr>
              <a:t>Piezo OFF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D4E324-0FCB-B07B-9EC9-C11753925B63}"/>
              </a:ext>
            </a:extLst>
          </p:cNvPr>
          <p:cNvSpPr txBox="1"/>
          <p:nvPr/>
        </p:nvSpPr>
        <p:spPr>
          <a:xfrm>
            <a:off x="10305944" y="68764"/>
            <a:ext cx="17305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>
                <a:solidFill>
                  <a:srgbClr val="666666"/>
                </a:solidFill>
              </a:rPr>
              <a:t>Courtesy C. </a:t>
            </a:r>
            <a:r>
              <a:rPr lang="en-GB" sz="1400" err="1">
                <a:solidFill>
                  <a:srgbClr val="666666"/>
                </a:solidFill>
              </a:rPr>
              <a:t>Maiano</a:t>
            </a:r>
            <a:endParaRPr lang="en-GB" sz="1400">
              <a:solidFill>
                <a:srgbClr val="666666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B6B7C3-9586-57E0-670B-59B3FC62C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5905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 animBg="1"/>
      <p:bldP spid="2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B05354-7DE2-1A9A-541E-4824C38C1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15919-3D7C-6500-778C-E9F00B7A5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SCL Conditioning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BD047A-3505-D39C-3A55-A22C2FDABB4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3 </a:t>
            </a:r>
            <a:r>
              <a:rPr lang="en-GB" err="1"/>
              <a:t>ms</a:t>
            </a:r>
            <a:r>
              <a:rPr lang="en-GB"/>
              <a:t> pulse + </a:t>
            </a:r>
            <a:r>
              <a:rPr lang="en-GB" err="1"/>
              <a:t>Piezos</a:t>
            </a:r>
            <a:endParaRPr lang="en-GB"/>
          </a:p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6B4DC3-9B0C-EBA4-9420-BDA8970A6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519EA-4AF5-114B-BD40-F9D95A4AD748}" type="datetime1">
              <a:rPr lang="sv-SE" smtClean="0"/>
              <a:t>2026-05-13</a:t>
            </a:fld>
            <a:endParaRPr lang="sv-SE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A8679E1-B571-87D2-4630-F34E4B55FB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799" y="1334489"/>
            <a:ext cx="6733522" cy="539197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451D7255-3C93-DBDE-36AD-9071A57195E5}"/>
              </a:ext>
            </a:extLst>
          </p:cNvPr>
          <p:cNvSpPr txBox="1"/>
          <p:nvPr/>
        </p:nvSpPr>
        <p:spPr>
          <a:xfrm>
            <a:off x="7790855" y="1997839"/>
            <a:ext cx="410808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rgbClr val="666666"/>
                </a:solidFill>
              </a:rPr>
              <a:t>On January we reached a milestone for RF: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666666"/>
                </a:solidFill>
              </a:rPr>
              <a:t>3.2 </a:t>
            </a:r>
            <a:r>
              <a:rPr lang="en-GB" dirty="0" err="1">
                <a:solidFill>
                  <a:srgbClr val="666666"/>
                </a:solidFill>
              </a:rPr>
              <a:t>ms</a:t>
            </a:r>
            <a:r>
              <a:rPr lang="en-GB" dirty="0">
                <a:solidFill>
                  <a:srgbClr val="666666"/>
                </a:solidFill>
              </a:rPr>
              <a:t> long pulses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666666"/>
                </a:solidFill>
              </a:rPr>
              <a:t>14 Hz repetition rate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666666"/>
                </a:solidFill>
              </a:rPr>
              <a:t>nominal filed in all cavities (both NCL and SCL)</a:t>
            </a:r>
          </a:p>
          <a:p>
            <a:endParaRPr lang="en-GB" dirty="0">
              <a:solidFill>
                <a:srgbClr val="666666"/>
              </a:solidFill>
            </a:endParaRPr>
          </a:p>
          <a:p>
            <a:r>
              <a:rPr lang="en-GB" dirty="0">
                <a:solidFill>
                  <a:srgbClr val="666666"/>
                </a:solidFill>
              </a:rPr>
              <a:t>We also managed to run RF at this parameters with closed loops and </a:t>
            </a:r>
            <a:r>
              <a:rPr lang="en-GB" dirty="0" err="1">
                <a:solidFill>
                  <a:srgbClr val="666666"/>
                </a:solidFill>
              </a:rPr>
              <a:t>piezos</a:t>
            </a:r>
            <a:r>
              <a:rPr lang="en-GB" dirty="0">
                <a:solidFill>
                  <a:srgbClr val="666666"/>
                </a:solidFill>
              </a:rPr>
              <a:t> engaged (for SCL)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0012DC-208E-A096-E20C-7DF114F49775}"/>
              </a:ext>
            </a:extLst>
          </p:cNvPr>
          <p:cNvSpPr txBox="1"/>
          <p:nvPr/>
        </p:nvSpPr>
        <p:spPr>
          <a:xfrm>
            <a:off x="7991231" y="5419898"/>
            <a:ext cx="34872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666666"/>
                </a:solidFill>
              </a:rPr>
              <a:t>Much more on </a:t>
            </a:r>
            <a:r>
              <a:rPr lang="en-GB" dirty="0" err="1">
                <a:solidFill>
                  <a:srgbClr val="666666"/>
                </a:solidFill>
              </a:rPr>
              <a:t>piezos</a:t>
            </a:r>
            <a:r>
              <a:rPr lang="en-GB" dirty="0">
                <a:solidFill>
                  <a:srgbClr val="666666"/>
                </a:solidFill>
              </a:rPr>
              <a:t> MOP7040</a:t>
            </a:r>
          </a:p>
        </p:txBody>
      </p:sp>
      <p:sp>
        <p:nvSpPr>
          <p:cNvPr id="6" name="Down Arrow 5">
            <a:extLst>
              <a:ext uri="{FF2B5EF4-FFF2-40B4-BE49-F238E27FC236}">
                <a16:creationId xmlns:a16="http://schemas.microsoft.com/office/drawing/2014/main" id="{42A6D58A-91A9-2932-94BA-B21BA638A6DF}"/>
              </a:ext>
            </a:extLst>
          </p:cNvPr>
          <p:cNvSpPr/>
          <p:nvPr/>
        </p:nvSpPr>
        <p:spPr>
          <a:xfrm>
            <a:off x="9481625" y="4860161"/>
            <a:ext cx="253236" cy="55973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1A5AB40-8B4C-7FDF-C94B-FFD5431526E8}"/>
              </a:ext>
            </a:extLst>
          </p:cNvPr>
          <p:cNvSpPr txBox="1"/>
          <p:nvPr/>
        </p:nvSpPr>
        <p:spPr>
          <a:xfrm>
            <a:off x="6094616" y="114663"/>
            <a:ext cx="609738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666666"/>
                </a:solidFill>
              </a:rPr>
              <a:t>Cold Tuning System for ESS superconducting cavities (MOP7038)</a:t>
            </a:r>
          </a:p>
          <a:p>
            <a:r>
              <a:rPr lang="en-GB" sz="1600" dirty="0">
                <a:solidFill>
                  <a:srgbClr val="666666"/>
                </a:solidFill>
              </a:rPr>
              <a:t>SCL Preparation for Beam on Dump (MOP7039)</a:t>
            </a:r>
          </a:p>
          <a:p>
            <a:r>
              <a:rPr lang="en-GB" sz="1600" dirty="0">
                <a:solidFill>
                  <a:srgbClr val="666666"/>
                </a:solidFill>
              </a:rPr>
              <a:t>Piezo tuning (MOP7040)</a:t>
            </a:r>
          </a:p>
          <a:p>
            <a:br>
              <a:rPr lang="en-GB" sz="1600" dirty="0"/>
            </a:br>
            <a:endParaRPr lang="en-GB" sz="1600" dirty="0">
              <a:solidFill>
                <a:srgbClr val="666666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9564CC-81AD-73E8-B5D2-15644955C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650109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24B725-2727-58B3-77FB-FE7051EEF2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B6E4B-525E-EEFD-9BD1-634E378FE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SCL Conditioning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DB8E2-AA87-A1BE-448D-8A7FF90DAA1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Field Emission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AC7456-1F10-F186-0484-E9611A8F14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F466-D278-B843-A494-5FC1F6D58AFC}" type="datetime1">
              <a:rPr lang="sv-SE" smtClean="0"/>
              <a:t>2026-05-13</a:t>
            </a:fld>
            <a:endParaRPr lang="sv-SE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752439E-718B-00E5-D44C-ED3FFFAD7B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6939" b="45468"/>
          <a:stretch>
            <a:fillRect/>
          </a:stretch>
        </p:blipFill>
        <p:spPr>
          <a:xfrm>
            <a:off x="412512" y="1339028"/>
            <a:ext cx="8569396" cy="226089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A98E80E-75DF-FE7C-17C6-B4EB3EB56E56}"/>
              </a:ext>
            </a:extLst>
          </p:cNvPr>
          <p:cNvSpPr txBox="1"/>
          <p:nvPr/>
        </p:nvSpPr>
        <p:spPr>
          <a:xfrm>
            <a:off x="6585873" y="2401950"/>
            <a:ext cx="515109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SE">
                <a:solidFill>
                  <a:srgbClr val="666666"/>
                </a:solidFill>
              </a:rPr>
              <a:t>During cavity conditioning we had several events of field emission bursts which “lighted” all the fibers bringing the arc detector signals to the gallery PMTs (VAC/AIR side)</a:t>
            </a:r>
          </a:p>
          <a:p>
            <a:pPr algn="l"/>
            <a:endParaRPr lang="en-SE">
              <a:solidFill>
                <a:srgbClr val="666666"/>
              </a:solidFill>
            </a:endParaRPr>
          </a:p>
          <a:p>
            <a:pPr algn="l"/>
            <a:r>
              <a:rPr lang="en-SE">
                <a:solidFill>
                  <a:srgbClr val="666666"/>
                </a:solidFill>
              </a:rPr>
              <a:t>Still happening sporadically. Seen also by BLMs.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0E927DBD-6304-08FB-D17A-00CB8B6F4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9799" y="4228445"/>
            <a:ext cx="6430986" cy="226089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8334837-3CEB-98F4-6E2F-58B2EF449C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763" t="7386" r="9380" b="5794"/>
          <a:stretch>
            <a:fillRect/>
          </a:stretch>
        </p:blipFill>
        <p:spPr>
          <a:xfrm>
            <a:off x="632517" y="3591609"/>
            <a:ext cx="4654502" cy="321264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D12BF79B-53AD-E4A3-1C1E-EB7FCC34425D}"/>
              </a:ext>
            </a:extLst>
          </p:cNvPr>
          <p:cNvSpPr txBox="1"/>
          <p:nvPr/>
        </p:nvSpPr>
        <p:spPr>
          <a:xfrm>
            <a:off x="8357864" y="815232"/>
            <a:ext cx="27304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>
                <a:solidFill>
                  <a:srgbClr val="666666"/>
                </a:solidFill>
              </a:rPr>
              <a:t>All data from 28.01.2026.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B4D82B2-ECCF-7A3C-EB9E-5C749C9616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61419" y="162174"/>
            <a:ext cx="1276545" cy="6355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2F39AFC-31EB-F81E-4894-D313934A16EE}"/>
              </a:ext>
            </a:extLst>
          </p:cNvPr>
          <p:cNvSpPr txBox="1"/>
          <p:nvPr/>
        </p:nvSpPr>
        <p:spPr>
          <a:xfrm>
            <a:off x="5519799" y="6475270"/>
            <a:ext cx="31262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666666"/>
                </a:solidFill>
              </a:rPr>
              <a:t>Courtesy A. </a:t>
            </a:r>
            <a:r>
              <a:rPr lang="en-GB" sz="1400" dirty="0" err="1">
                <a:solidFill>
                  <a:srgbClr val="666666"/>
                </a:solidFill>
              </a:rPr>
              <a:t>Zwozniak</a:t>
            </a:r>
            <a:r>
              <a:rPr lang="en-GB" sz="1400" dirty="0">
                <a:solidFill>
                  <a:srgbClr val="666666"/>
                </a:solidFill>
              </a:rPr>
              <a:t> and C. </a:t>
            </a:r>
            <a:r>
              <a:rPr lang="en-GB" sz="1400" dirty="0" err="1">
                <a:solidFill>
                  <a:srgbClr val="666666"/>
                </a:solidFill>
              </a:rPr>
              <a:t>Maiano</a:t>
            </a:r>
            <a:r>
              <a:rPr lang="en-GB" sz="1400" dirty="0">
                <a:solidFill>
                  <a:srgbClr val="666666"/>
                </a:solidFill>
              </a:rPr>
              <a:t>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6DDB61-43B7-48A3-3536-6010AC22B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4217622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8FE30-08B2-02BF-DF20-8E9B7ED18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Spokes Tuning motors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73C704-BC7D-11F0-317C-97F57C262A1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Motor reaching end of life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69AC6A-26B4-87BD-D8C1-0DAD00237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185B6-88BC-2B48-A139-EAC745C23F3F}" type="datetime1">
              <a:rPr lang="sv-SE" smtClean="0"/>
              <a:t>2026-05-13</a:t>
            </a:fld>
            <a:endParaRPr lang="sv-SE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E82FF06-90F9-2317-A7D8-9396881D5F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194" y="1520611"/>
            <a:ext cx="6610446" cy="4720404"/>
          </a:xfrm>
          <a:prstGeom prst="rect">
            <a:avLst/>
          </a:prstGeom>
        </p:spPr>
      </p:pic>
      <p:sp>
        <p:nvSpPr>
          <p:cNvPr id="10" name="Down Arrow 9">
            <a:extLst>
              <a:ext uri="{FF2B5EF4-FFF2-40B4-BE49-F238E27FC236}">
                <a16:creationId xmlns:a16="http://schemas.microsoft.com/office/drawing/2014/main" id="{F12BAFA4-6D3C-8CED-4142-FD344C19D74D}"/>
              </a:ext>
            </a:extLst>
          </p:cNvPr>
          <p:cNvSpPr/>
          <p:nvPr/>
        </p:nvSpPr>
        <p:spPr>
          <a:xfrm rot="10800000">
            <a:off x="5783709" y="4700693"/>
            <a:ext cx="223520" cy="467360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Down Arrow 2">
            <a:extLst>
              <a:ext uri="{FF2B5EF4-FFF2-40B4-BE49-F238E27FC236}">
                <a16:creationId xmlns:a16="http://schemas.microsoft.com/office/drawing/2014/main" id="{B033D626-48CA-5632-5A51-58DBB885D6A9}"/>
              </a:ext>
            </a:extLst>
          </p:cNvPr>
          <p:cNvSpPr/>
          <p:nvPr/>
        </p:nvSpPr>
        <p:spPr>
          <a:xfrm>
            <a:off x="3553557" y="3265660"/>
            <a:ext cx="223520" cy="467360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C7ECDB-3B42-1FC2-9607-35C3A274F174}"/>
              </a:ext>
            </a:extLst>
          </p:cNvPr>
          <p:cNvSpPr txBox="1"/>
          <p:nvPr/>
        </p:nvSpPr>
        <p:spPr>
          <a:xfrm>
            <a:off x="2532184" y="2846739"/>
            <a:ext cx="1449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dirty="0">
                <a:solidFill>
                  <a:srgbClr val="FF0000"/>
                </a:solidFill>
              </a:rPr>
              <a:t>Cav. π mode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E5D4D8-93B1-A563-DCDE-3BD82D2927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308"/>
          <a:stretch>
            <a:fillRect/>
          </a:stretch>
        </p:blipFill>
        <p:spPr>
          <a:xfrm>
            <a:off x="7499816" y="549020"/>
            <a:ext cx="2160000" cy="26670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6CCD24F-2661-2024-A8CB-A147FACB198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5764" b="14779"/>
          <a:stretch>
            <a:fillRect/>
          </a:stretch>
        </p:blipFill>
        <p:spPr>
          <a:xfrm>
            <a:off x="9659816" y="2104690"/>
            <a:ext cx="2160000" cy="200036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CA42B3C-778F-1914-99B0-F1EE8835BC80}"/>
              </a:ext>
            </a:extLst>
          </p:cNvPr>
          <p:cNvSpPr txBox="1"/>
          <p:nvPr/>
        </p:nvSpPr>
        <p:spPr>
          <a:xfrm>
            <a:off x="9688912" y="95161"/>
            <a:ext cx="18910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666666"/>
                </a:solidFill>
              </a:rPr>
              <a:t>Courtesy H. </a:t>
            </a:r>
            <a:r>
              <a:rPr lang="en-GB" sz="1400" dirty="0" err="1">
                <a:solidFill>
                  <a:srgbClr val="666666"/>
                </a:solidFill>
              </a:rPr>
              <a:t>Przybilski</a:t>
            </a:r>
            <a:endParaRPr lang="en-GB" sz="1400" dirty="0">
              <a:solidFill>
                <a:srgbClr val="666666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6CBCB4B-9D4F-F9D2-0408-E4E403E682A8}"/>
              </a:ext>
            </a:extLst>
          </p:cNvPr>
          <p:cNvSpPr txBox="1"/>
          <p:nvPr/>
        </p:nvSpPr>
        <p:spPr>
          <a:xfrm>
            <a:off x="7283142" y="4228501"/>
            <a:ext cx="453667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>
                <a:solidFill>
                  <a:srgbClr val="666666"/>
                </a:solidFill>
              </a:rPr>
              <a:t>This issue was known and we are working on a replacement for both motor and shaft.</a:t>
            </a:r>
          </a:p>
          <a:p>
            <a:pPr algn="l"/>
            <a:endParaRPr lang="en-GB" sz="2000" dirty="0">
              <a:solidFill>
                <a:srgbClr val="666666"/>
              </a:solidFill>
            </a:endParaRPr>
          </a:p>
          <a:p>
            <a:pPr algn="l"/>
            <a:r>
              <a:rPr lang="en-GB" sz="2000" dirty="0">
                <a:solidFill>
                  <a:srgbClr val="666666"/>
                </a:solidFill>
              </a:rPr>
              <a:t>For now, we avoid moving the Spokes tuners too much since we have a larger margin for power if compared with Ellipticals.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84AE543-90B1-3A27-70FE-15C4957BE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801627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4027BC-3538-BAD5-20A7-B55CF0A6EE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00924-5444-5E85-0D7F-AF2ED53283E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0CFDEE-B71A-359D-F08D-FA7FD90FB27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37D2DB-C42D-15D2-E267-9A739ED0F04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5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4BE5AE0-C1A0-8341-DE65-ECC2F6C490C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Beam Commissioning Results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E742BA66-6629-C84D-5AC2-0E2BF2C1618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5" name="Content Placeholder 6">
            <a:extLst>
              <a:ext uri="{FF2B5EF4-FFF2-40B4-BE49-F238E27FC236}">
                <a16:creationId xmlns:a16="http://schemas.microsoft.com/office/drawing/2014/main" id="{EA894D68-A9B0-651D-7C5C-D482D71395F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73384" y="3429000"/>
            <a:ext cx="5718616" cy="3429000"/>
          </a:xfrm>
          <a:prstGeom prst="rect">
            <a:avLst/>
          </a:prstGeom>
        </p:spPr>
      </p:pic>
      <p:pic>
        <p:nvPicPr>
          <p:cNvPr id="16" name="Content Placeholder 6">
            <a:extLst>
              <a:ext uri="{FF2B5EF4-FFF2-40B4-BE49-F238E27FC236}">
                <a16:creationId xmlns:a16="http://schemas.microsoft.com/office/drawing/2014/main" id="{15B80773-A1C8-99FC-2F6C-E127D98FD2D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73384" y="0"/>
            <a:ext cx="5718616" cy="3871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065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9E7DB-0CAE-3504-5E5E-35518BB20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BPM phase-position dependence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29A706-6721-6F03-E255-6583B6547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06C56-79E8-AE43-B5A8-234ABB331C7E}" type="datetime1">
              <a:rPr lang="sv-SE" smtClean="0"/>
              <a:t>2026-05-16</a:t>
            </a:fld>
            <a:endParaRPr lang="sv-SE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F1ABAD-DB8D-2417-528E-3A9BF15EDF95}"/>
              </a:ext>
            </a:extLst>
          </p:cNvPr>
          <p:cNvSpPr/>
          <p:nvPr/>
        </p:nvSpPr>
        <p:spPr>
          <a:xfrm>
            <a:off x="3982720" y="4462537"/>
            <a:ext cx="130433" cy="13422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7" name="Picture 16" descr="A group of graphs with numbers&#10;&#10;AI-generated content may be incorrect.">
            <a:extLst>
              <a:ext uri="{FF2B5EF4-FFF2-40B4-BE49-F238E27FC236}">
                <a16:creationId xmlns:a16="http://schemas.microsoft.com/office/drawing/2014/main" id="{01AF69B0-1C0E-36E9-0D3E-9FA72158A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13" b="50000"/>
          <a:stretch>
            <a:fillRect/>
          </a:stretch>
        </p:blipFill>
        <p:spPr>
          <a:xfrm>
            <a:off x="7422618" y="1096005"/>
            <a:ext cx="3815354" cy="266244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281C2E1-EA9D-F893-9504-0B249FBB3CC8}"/>
              </a:ext>
            </a:extLst>
          </p:cNvPr>
          <p:cNvSpPr txBox="1"/>
          <p:nvPr/>
        </p:nvSpPr>
        <p:spPr>
          <a:xfrm>
            <a:off x="10662144" y="969047"/>
            <a:ext cx="105720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rgbClr val="FF0000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Before</a:t>
            </a:r>
            <a:endParaRPr lang="en-GB" sz="1100" dirty="0">
              <a:solidFill>
                <a:srgbClr val="FF0000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6A0CA05-F2D3-B08F-E2E4-1B9F02015E22}"/>
              </a:ext>
            </a:extLst>
          </p:cNvPr>
          <p:cNvSpPr txBox="1"/>
          <p:nvPr/>
        </p:nvSpPr>
        <p:spPr>
          <a:xfrm>
            <a:off x="10796823" y="3758446"/>
            <a:ext cx="88229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rgbClr val="FF0000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After</a:t>
            </a:r>
            <a:endParaRPr lang="en-GB" sz="1100" dirty="0">
              <a:solidFill>
                <a:srgbClr val="FF0000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BE3F9882-C975-57F6-91D8-4EB254D75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368" y="1114693"/>
            <a:ext cx="6482704" cy="3263865"/>
          </a:xfrm>
        </p:spPr>
        <p:txBody>
          <a:bodyPr/>
          <a:lstStyle/>
          <a:p>
            <a:pPr lvl="1">
              <a:spcBef>
                <a:spcPts val="400"/>
              </a:spcBef>
            </a:pPr>
            <a:r>
              <a:rPr lang="en-GB" dirty="0"/>
              <a:t>Discovery of strong correlation between phase and position on the BPM in the NCL. This is now fixed</a:t>
            </a:r>
          </a:p>
          <a:p>
            <a:pPr lvl="1">
              <a:spcBef>
                <a:spcPts val="400"/>
              </a:spcBef>
            </a:pPr>
            <a:r>
              <a:rPr lang="en-GB" dirty="0"/>
              <a:t>Small systematics is remaining. (Further mitigation possible?)</a:t>
            </a:r>
          </a:p>
          <a:p>
            <a:pPr lvl="1">
              <a:spcBef>
                <a:spcPts val="400"/>
              </a:spcBef>
            </a:pPr>
            <a:r>
              <a:rPr lang="en-GB" dirty="0"/>
              <a:t>Even with this correction we still see an energy dependence on the beam out of the RFQ. How to compensate?</a:t>
            </a:r>
          </a:p>
          <a:p>
            <a:pPr marL="0" indent="0">
              <a:spcBef>
                <a:spcPts val="400"/>
              </a:spcBef>
              <a:buNone/>
            </a:pPr>
            <a:endParaRPr lang="en-GB" sz="1100" dirty="0"/>
          </a:p>
        </p:txBody>
      </p:sp>
      <p:pic>
        <p:nvPicPr>
          <p:cNvPr id="22" name="Picture 21" descr="A graph of different colored lines&#10;&#10;AI-generated content may be incorrect.">
            <a:extLst>
              <a:ext uri="{FF2B5EF4-FFF2-40B4-BE49-F238E27FC236}">
                <a16:creationId xmlns:a16="http://schemas.microsoft.com/office/drawing/2014/main" id="{D99AEBB3-C960-D1EA-158C-F1C84CA05B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5647" y="3383438"/>
            <a:ext cx="4571752" cy="312227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8880325-F05B-B959-A6E5-48630198CA64}"/>
              </a:ext>
            </a:extLst>
          </p:cNvPr>
          <p:cNvSpPr txBox="1"/>
          <p:nvPr/>
        </p:nvSpPr>
        <p:spPr>
          <a:xfrm>
            <a:off x="8103783" y="6475270"/>
            <a:ext cx="299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 dirty="0">
                <a:solidFill>
                  <a:srgbClr val="666666"/>
                </a:solidFill>
              </a:rPr>
              <a:t>Courtesy R. Baron and R. Miyamoto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BF8953-5913-9F61-F208-EEA8ECD572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3463" y="3775124"/>
            <a:ext cx="2868469" cy="192674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82D33C6-1FAD-E4FC-4A83-775694BFA4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30295" y="4462537"/>
            <a:ext cx="2743200" cy="1842602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8A43206-2486-2275-0CBC-5A19E428E14C}"/>
              </a:ext>
            </a:extLst>
          </p:cNvPr>
          <p:cNvCxnSpPr/>
          <p:nvPr/>
        </p:nvCxnSpPr>
        <p:spPr>
          <a:xfrm flipH="1">
            <a:off x="8620298" y="2219498"/>
            <a:ext cx="1072342" cy="166590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B3E527F-BEBA-8863-007D-434588CEACB7}"/>
              </a:ext>
            </a:extLst>
          </p:cNvPr>
          <p:cNvCxnSpPr>
            <a:cxnSpLocks/>
          </p:cNvCxnSpPr>
          <p:nvPr/>
        </p:nvCxnSpPr>
        <p:spPr>
          <a:xfrm>
            <a:off x="10161379" y="1696113"/>
            <a:ext cx="728941" cy="2766424"/>
          </a:xfrm>
          <a:prstGeom prst="straightConnector1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A4D01AD2-C49F-19F7-28B7-25CAC7B85BBB}"/>
              </a:ext>
            </a:extLst>
          </p:cNvPr>
          <p:cNvSpPr txBox="1"/>
          <p:nvPr/>
        </p:nvSpPr>
        <p:spPr>
          <a:xfrm>
            <a:off x="296079" y="6491551"/>
            <a:ext cx="609738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666666"/>
                </a:solidFill>
              </a:rPr>
              <a:t>A comprehensive analytical model for RFQ beam dynamics (WEP5084)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0E3639-00F3-08D6-F0F6-E6A6BAD58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7320A2B-C419-4050-2C87-3D5E9BD2A037}"/>
              </a:ext>
            </a:extLst>
          </p:cNvPr>
          <p:cNvCxnSpPr/>
          <p:nvPr/>
        </p:nvCxnSpPr>
        <p:spPr>
          <a:xfrm>
            <a:off x="11420669" y="1222963"/>
            <a:ext cx="0" cy="2206037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DAD9D13E-6FD6-3A32-0AF1-13DE335EB5E3}"/>
              </a:ext>
            </a:extLst>
          </p:cNvPr>
          <p:cNvSpPr txBox="1"/>
          <p:nvPr/>
        </p:nvSpPr>
        <p:spPr>
          <a:xfrm>
            <a:off x="11385422" y="2057893"/>
            <a:ext cx="524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dirty="0">
                <a:solidFill>
                  <a:srgbClr val="666666"/>
                </a:solidFill>
              </a:rPr>
              <a:t>16</a:t>
            </a:r>
            <a:r>
              <a:rPr lang="en-GB" baseline="30000" dirty="0">
                <a:solidFill>
                  <a:srgbClr val="666666"/>
                </a:solidFill>
              </a:rPr>
              <a:t>o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94FA5C7-88BB-2113-1F43-70DCBDB2DC6F}"/>
              </a:ext>
            </a:extLst>
          </p:cNvPr>
          <p:cNvCxnSpPr>
            <a:cxnSpLocks/>
          </p:cNvCxnSpPr>
          <p:nvPr/>
        </p:nvCxnSpPr>
        <p:spPr>
          <a:xfrm>
            <a:off x="6992415" y="4012362"/>
            <a:ext cx="0" cy="1121280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5F934F1F-BE0A-5F4C-3128-9E19B00E040A}"/>
              </a:ext>
            </a:extLst>
          </p:cNvPr>
          <p:cNvSpPr txBox="1"/>
          <p:nvPr/>
        </p:nvSpPr>
        <p:spPr>
          <a:xfrm>
            <a:off x="7008036" y="4277871"/>
            <a:ext cx="399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dirty="0">
                <a:solidFill>
                  <a:srgbClr val="666666"/>
                </a:solidFill>
              </a:rPr>
              <a:t>2</a:t>
            </a:r>
            <a:r>
              <a:rPr lang="en-GB" baseline="30000" dirty="0">
                <a:solidFill>
                  <a:srgbClr val="666666"/>
                </a:solidFill>
              </a:rPr>
              <a:t>o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4D3FCB4B-C56B-4EBD-54F0-3262C4A5C725}"/>
              </a:ext>
            </a:extLst>
          </p:cNvPr>
          <p:cNvCxnSpPr>
            <a:cxnSpLocks/>
          </p:cNvCxnSpPr>
          <p:nvPr/>
        </p:nvCxnSpPr>
        <p:spPr>
          <a:xfrm>
            <a:off x="9746290" y="4995671"/>
            <a:ext cx="0" cy="640019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28F043A-E20B-36F0-0FAC-220CC2628ECA}"/>
              </a:ext>
            </a:extLst>
          </p:cNvPr>
          <p:cNvSpPr txBox="1"/>
          <p:nvPr/>
        </p:nvSpPr>
        <p:spPr>
          <a:xfrm>
            <a:off x="9688262" y="4626339"/>
            <a:ext cx="399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rgbClr val="666666"/>
                </a:solidFill>
              </a:rPr>
              <a:t>1</a:t>
            </a:r>
            <a:r>
              <a:rPr lang="en-GB" baseline="30000" dirty="0">
                <a:solidFill>
                  <a:srgbClr val="666666"/>
                </a:solidFill>
              </a:rPr>
              <a:t>o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40FB909-A544-84FC-0894-38FF5C5AEBE9}"/>
              </a:ext>
            </a:extLst>
          </p:cNvPr>
          <p:cNvCxnSpPr>
            <a:cxnSpLocks/>
          </p:cNvCxnSpPr>
          <p:nvPr/>
        </p:nvCxnSpPr>
        <p:spPr>
          <a:xfrm flipV="1">
            <a:off x="2053244" y="3601616"/>
            <a:ext cx="0" cy="245395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7EAF4361-B38C-CA31-0F9B-B69F3894E6E4}"/>
              </a:ext>
            </a:extLst>
          </p:cNvPr>
          <p:cNvCxnSpPr/>
          <p:nvPr/>
        </p:nvCxnSpPr>
        <p:spPr>
          <a:xfrm flipV="1">
            <a:off x="5396713" y="3601616"/>
            <a:ext cx="0" cy="245395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4081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7DA31-998A-F165-E303-80BD9768E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Scan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B271AF-282B-A1E1-5739-EC2BFCCFC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7B657-04B9-EE48-9A08-5C11BBB4E40A}" type="datetime1">
              <a:rPr lang="sv-SE" smtClean="0"/>
              <a:t>2026-05-13</a:t>
            </a:fld>
            <a:endParaRPr lang="sv-SE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45A789E-2E75-3961-3781-85FFF4BA43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002453"/>
            <a:ext cx="5181600" cy="5174510"/>
          </a:xfrm>
        </p:spPr>
        <p:txBody>
          <a:bodyPr/>
          <a:lstStyle/>
          <a:p>
            <a:pPr lvl="1"/>
            <a:r>
              <a:rPr lang="en-GB" sz="2200" dirty="0"/>
              <a:t>Model independent script for phase scan, improvements in 2026:</a:t>
            </a:r>
          </a:p>
          <a:p>
            <a:pPr lvl="2"/>
            <a:r>
              <a:rPr lang="en-GB" sz="2000" dirty="0"/>
              <a:t>NCL remain slightly manual. But results are much better (BPM phase-position fix)</a:t>
            </a:r>
          </a:p>
          <a:p>
            <a:pPr lvl="2"/>
            <a:r>
              <a:rPr lang="en-GB" sz="2000" dirty="0"/>
              <a:t>Fixed position of DTL BPMs reduced systematic error of 10-12% in field amplitudes. Better fits to model</a:t>
            </a:r>
          </a:p>
          <a:p>
            <a:pPr lvl="2"/>
            <a:r>
              <a:rPr lang="en-GB" sz="2000" dirty="0"/>
              <a:t>Automation: ~4 hours to scan all NCL+SCL (90 cavities). We require lattice changes along the way (also automatic). Trips due to beam loss and spurious radiation on RF arc detectors reduced significantly.</a:t>
            </a:r>
          </a:p>
          <a:p>
            <a:pPr lvl="2"/>
            <a:endParaRPr lang="en-GB" dirty="0"/>
          </a:p>
        </p:txBody>
      </p:sp>
      <p:pic>
        <p:nvPicPr>
          <p:cNvPr id="5" name="Content Placeholder 6" descr="A graph of a function&#10;&#10;AI-generated content may be incorrect.">
            <a:extLst>
              <a:ext uri="{FF2B5EF4-FFF2-40B4-BE49-F238E27FC236}">
                <a16:creationId xmlns:a16="http://schemas.microsoft.com/office/drawing/2014/main" id="{3148AD54-DC0B-A861-AE5D-4C6793A983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6402" y="745059"/>
            <a:ext cx="2694905" cy="5905714"/>
          </a:xfrm>
          <a:prstGeom prst="rect">
            <a:avLst/>
          </a:prstGeom>
        </p:spPr>
      </p:pic>
      <p:pic>
        <p:nvPicPr>
          <p:cNvPr id="6" name="Content Placeholder 9" descr="A graph of a graph&#10;&#10;AI-generated content may be incorrect.">
            <a:extLst>
              <a:ext uri="{FF2B5EF4-FFF2-40B4-BE49-F238E27FC236}">
                <a16:creationId xmlns:a16="http://schemas.microsoft.com/office/drawing/2014/main" id="{EC5ABD62-04C7-8DB8-1845-C12C2D7A37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3801" y="553181"/>
            <a:ext cx="2966907" cy="618647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6A06E44-9BED-4B4A-99DB-4AB9FE6DA5E7}"/>
              </a:ext>
            </a:extLst>
          </p:cNvPr>
          <p:cNvSpPr txBox="1"/>
          <p:nvPr/>
        </p:nvSpPr>
        <p:spPr>
          <a:xfrm>
            <a:off x="6872066" y="177076"/>
            <a:ext cx="1529349" cy="369332"/>
          </a:xfrm>
          <a:prstGeom prst="rect">
            <a:avLst/>
          </a:prstGeom>
          <a:solidFill>
            <a:srgbClr val="D6EEFC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Internal BPM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6B104EA-DE01-7700-15F9-DAB6E442277B}"/>
              </a:ext>
            </a:extLst>
          </p:cNvPr>
          <p:cNvSpPr txBox="1"/>
          <p:nvPr/>
        </p:nvSpPr>
        <p:spPr>
          <a:xfrm>
            <a:off x="9775344" y="177076"/>
            <a:ext cx="1529349" cy="369332"/>
          </a:xfrm>
          <a:prstGeom prst="rect">
            <a:avLst/>
          </a:prstGeom>
          <a:solidFill>
            <a:srgbClr val="D6EEFC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External BPM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358B4DE-17C8-2E54-35A3-F6F05C0CB9B8}"/>
              </a:ext>
            </a:extLst>
          </p:cNvPr>
          <p:cNvSpPr txBox="1"/>
          <p:nvPr/>
        </p:nvSpPr>
        <p:spPr>
          <a:xfrm>
            <a:off x="4632574" y="6475270"/>
            <a:ext cx="14675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 dirty="0">
                <a:solidFill>
                  <a:srgbClr val="666666"/>
                </a:solidFill>
              </a:rPr>
              <a:t>Courtesy D. Noll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176F9F-F659-7DE9-C51F-5B57D96EA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434919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ECE6F8-CF52-60DE-5526-6B468A802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9E240-B4F7-05A4-B3D1-4C285E283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Scan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E5568F-A6C9-04E6-C224-3BB93CCBA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D6426-81DE-534A-A593-6C53649FB44D}" type="datetime1">
              <a:rPr lang="sv-SE" smtClean="0"/>
              <a:t>2026-05-13</a:t>
            </a:fld>
            <a:endParaRPr lang="sv-SE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C7BEFF0-FF67-CA40-D2D9-996F05F3B7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922712"/>
            <a:ext cx="5181600" cy="4351338"/>
          </a:xfrm>
        </p:spPr>
        <p:txBody>
          <a:bodyPr/>
          <a:lstStyle/>
          <a:p>
            <a:r>
              <a:rPr lang="en-GB" dirty="0"/>
              <a:t>2025</a:t>
            </a:r>
          </a:p>
          <a:p>
            <a:pPr lvl="1"/>
            <a:r>
              <a:rPr lang="en-GB" dirty="0"/>
              <a:t>We did not take a lot of care with the flatness of the fields in SCL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E2EB14D2-1DDC-DD92-3B5B-25E7E51225C9}"/>
              </a:ext>
            </a:extLst>
          </p:cNvPr>
          <p:cNvSpPr txBox="1">
            <a:spLocks/>
          </p:cNvSpPr>
          <p:nvPr/>
        </p:nvSpPr>
        <p:spPr>
          <a:xfrm>
            <a:off x="6172200" y="839244"/>
            <a:ext cx="5181600" cy="5337719"/>
          </a:xfrm>
          <a:prstGeom prst="rect">
            <a:avLst/>
          </a:prstGeom>
        </p:spPr>
        <p:txBody>
          <a:bodyPr/>
          <a:lstStyle>
            <a:lvl1pPr marL="101600" indent="-101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Segoe UI" panose="020B0502040204020203" pitchFamily="34" charset="0"/>
              <a:buChar char=" 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1pPr>
            <a:lvl2pPr marL="315913" indent="-233363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Wingdings" panose="05000000000000000000" pitchFamily="2" charset="2"/>
              <a:buChar char="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2pPr>
            <a:lvl3pPr marL="582613" indent="-25082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8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3pPr>
            <a:lvl4pPr marL="839788" indent="-233363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6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4pPr>
            <a:lvl5pPr marL="1055688" indent="-20002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4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2026</a:t>
            </a:r>
          </a:p>
          <a:p>
            <a:pPr lvl="1"/>
            <a:r>
              <a:rPr lang="en-GB" dirty="0"/>
              <a:t>Improved loops in LLRF</a:t>
            </a:r>
          </a:p>
          <a:p>
            <a:pPr lvl="1"/>
            <a:r>
              <a:rPr lang="en-GB" dirty="0"/>
              <a:t>Flatter Fields</a:t>
            </a:r>
          </a:p>
          <a:p>
            <a:pPr lvl="1"/>
            <a:r>
              <a:rPr lang="en-GB" dirty="0"/>
              <a:t>Improved Phase Scans of NCL</a:t>
            </a:r>
          </a:p>
          <a:p>
            <a:pPr lvl="1"/>
            <a:r>
              <a:rPr lang="en-GB" dirty="0"/>
              <a:t>We are trying to simulate and understand this energy drift</a:t>
            </a:r>
          </a:p>
        </p:txBody>
      </p:sp>
      <p:pic>
        <p:nvPicPr>
          <p:cNvPr id="11" name="Picture 10" descr="A graph with different colored lines&#10;&#10;AI-generated content may be incorrect.">
            <a:extLst>
              <a:ext uri="{FF2B5EF4-FFF2-40B4-BE49-F238E27FC236}">
                <a16:creationId xmlns:a16="http://schemas.microsoft.com/office/drawing/2014/main" id="{026714AC-A98C-710E-C2ED-8D010817A01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754" y="2545633"/>
            <a:ext cx="5558357" cy="36313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8417B8-F877-ED20-07F4-9245167E2B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4377" y="3226670"/>
            <a:ext cx="5555141" cy="3613725"/>
          </a:xfrm>
          <a:prstGeom prst="rect">
            <a:avLst/>
          </a:prstGeom>
        </p:spPr>
      </p:pic>
      <p:pic>
        <p:nvPicPr>
          <p:cNvPr id="8" name="Picture 7" descr="A group of graphs showing different colors&#10;&#10;AI-generated content may be incorrect.">
            <a:extLst>
              <a:ext uri="{FF2B5EF4-FFF2-40B4-BE49-F238E27FC236}">
                <a16:creationId xmlns:a16="http://schemas.microsoft.com/office/drawing/2014/main" id="{4CC3C027-0E02-9A1D-BF87-02D9426FD1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307" y="2078391"/>
            <a:ext cx="2719973" cy="203998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9AFD48-FC09-612D-71CF-7F5879D70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477946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455D6-81A2-E5B1-68BF-40FF8A53B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Transverse Dynamics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0D1A4A-1E1A-46DD-7A3A-0A7936E3F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B8768-60A8-9B4C-AD17-CA8AEF57CF41}" type="datetime1">
              <a:rPr lang="sv-SE" smtClean="0"/>
              <a:t>2026-05-13</a:t>
            </a:fld>
            <a:endParaRPr lang="sv-SE" dirty="0"/>
          </a:p>
        </p:txBody>
      </p:sp>
      <p:pic>
        <p:nvPicPr>
          <p:cNvPr id="8" name="Picture 7" descr="A graph of a function&#10;&#10;AI-generated content may be incorrect.">
            <a:extLst>
              <a:ext uri="{FF2B5EF4-FFF2-40B4-BE49-F238E27FC236}">
                <a16:creationId xmlns:a16="http://schemas.microsoft.com/office/drawing/2014/main" id="{8458567E-B159-77BD-AAD5-E2C8B1D15A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870" y="3351452"/>
            <a:ext cx="4257243" cy="3192933"/>
          </a:xfrm>
          <a:prstGeom prst="rect">
            <a:avLst/>
          </a:prstGeom>
        </p:spPr>
      </p:pic>
      <p:pic>
        <p:nvPicPr>
          <p:cNvPr id="11" name="Picture 10" descr="A group of images of a waveform&#10;&#10;AI-generated content may be incorrect.">
            <a:extLst>
              <a:ext uri="{FF2B5EF4-FFF2-40B4-BE49-F238E27FC236}">
                <a16:creationId xmlns:a16="http://schemas.microsoft.com/office/drawing/2014/main" id="{4E330C24-75F8-FDB1-BA93-F892C872DF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6465"/>
          <a:stretch>
            <a:fillRect/>
          </a:stretch>
        </p:blipFill>
        <p:spPr>
          <a:xfrm>
            <a:off x="7565721" y="343122"/>
            <a:ext cx="4173695" cy="2064029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23B78F8A-B8C5-74C9-A1F5-739CAD5DB9A3}"/>
              </a:ext>
            </a:extLst>
          </p:cNvPr>
          <p:cNvGrpSpPr/>
          <p:nvPr/>
        </p:nvGrpSpPr>
        <p:grpSpPr>
          <a:xfrm>
            <a:off x="7263933" y="2508519"/>
            <a:ext cx="4871138" cy="1882007"/>
            <a:chOff x="7263933" y="2508519"/>
            <a:chExt cx="4871138" cy="1882007"/>
          </a:xfrm>
        </p:grpSpPr>
        <p:pic>
          <p:nvPicPr>
            <p:cNvPr id="10" name="Content Placeholder 6" descr="A close-up of a colorful image&#10;&#10;AI-generated content may be incorrect.">
              <a:extLst>
                <a:ext uri="{FF2B5EF4-FFF2-40B4-BE49-F238E27FC236}">
                  <a16:creationId xmlns:a16="http://schemas.microsoft.com/office/drawing/2014/main" id="{9632020F-5857-F33A-9D80-634469C3E23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263933" y="2528649"/>
              <a:ext cx="2482502" cy="1861877"/>
            </a:xfrm>
            <a:prstGeom prst="rect">
              <a:avLst/>
            </a:prstGeom>
          </p:spPr>
        </p:pic>
        <p:pic>
          <p:nvPicPr>
            <p:cNvPr id="12" name="Picture 11" descr="A rainbow colored line with a black background&#10;&#10;AI-generated content may be incorrect.">
              <a:extLst>
                <a:ext uri="{FF2B5EF4-FFF2-40B4-BE49-F238E27FC236}">
                  <a16:creationId xmlns:a16="http://schemas.microsoft.com/office/drawing/2014/main" id="{764F6531-71E5-0BFA-F639-EB719B34D76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652568" y="2508519"/>
              <a:ext cx="2482503" cy="1861877"/>
            </a:xfrm>
            <a:prstGeom prst="rect">
              <a:avLst/>
            </a:prstGeom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9F3602F7-9B86-EE15-C6F2-71BFAE81498B}"/>
              </a:ext>
            </a:extLst>
          </p:cNvPr>
          <p:cNvSpPr txBox="1"/>
          <p:nvPr/>
        </p:nvSpPr>
        <p:spPr>
          <a:xfrm>
            <a:off x="533223" y="3083821"/>
            <a:ext cx="61001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7030A0"/>
                </a:solidFill>
              </a:rPr>
              <a:t>*From backtracked dist. through RFQ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68D6AE7-6A85-72D3-4E53-E34F9E4E56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9942" y="3859214"/>
            <a:ext cx="4432360" cy="25981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B160B90-F4E2-B7CB-0A6F-C793A6E3BA66}"/>
              </a:ext>
            </a:extLst>
          </p:cNvPr>
          <p:cNvSpPr txBox="1"/>
          <p:nvPr/>
        </p:nvSpPr>
        <p:spPr>
          <a:xfrm>
            <a:off x="7089592" y="6550223"/>
            <a:ext cx="4206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 dirty="0">
                <a:solidFill>
                  <a:srgbClr val="666666"/>
                </a:solidFill>
              </a:rPr>
              <a:t>Courtesy S. Johannesson, E. Salehi and I. </a:t>
            </a:r>
            <a:r>
              <a:rPr lang="en-GB" sz="1400" dirty="0" err="1">
                <a:solidFill>
                  <a:srgbClr val="666666"/>
                </a:solidFill>
              </a:rPr>
              <a:t>Gorgisyan</a:t>
            </a:r>
            <a:endParaRPr lang="en-GB" sz="1400" dirty="0">
              <a:solidFill>
                <a:srgbClr val="666666"/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E9A7B72-0FA8-E3A2-18D0-BADFE9C8E1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8659654"/>
              </p:ext>
            </p:extLst>
          </p:nvPr>
        </p:nvGraphicFramePr>
        <p:xfrm>
          <a:off x="533223" y="922712"/>
          <a:ext cx="6046332" cy="2194560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1260175">
                  <a:extLst>
                    <a:ext uri="{9D8B030D-6E8A-4147-A177-3AD203B41FA5}">
                      <a16:colId xmlns:a16="http://schemas.microsoft.com/office/drawing/2014/main" val="655995778"/>
                    </a:ext>
                  </a:extLst>
                </a:gridCol>
                <a:gridCol w="1076120">
                  <a:extLst>
                    <a:ext uri="{9D8B030D-6E8A-4147-A177-3AD203B41FA5}">
                      <a16:colId xmlns:a16="http://schemas.microsoft.com/office/drawing/2014/main" val="3974147983"/>
                    </a:ext>
                  </a:extLst>
                </a:gridCol>
                <a:gridCol w="1251588">
                  <a:extLst>
                    <a:ext uri="{9D8B030D-6E8A-4147-A177-3AD203B41FA5}">
                      <a16:colId xmlns:a16="http://schemas.microsoft.com/office/drawing/2014/main" val="3456496376"/>
                    </a:ext>
                  </a:extLst>
                </a:gridCol>
                <a:gridCol w="1199783">
                  <a:extLst>
                    <a:ext uri="{9D8B030D-6E8A-4147-A177-3AD203B41FA5}">
                      <a16:colId xmlns:a16="http://schemas.microsoft.com/office/drawing/2014/main" val="1818960808"/>
                    </a:ext>
                  </a:extLst>
                </a:gridCol>
                <a:gridCol w="1258666">
                  <a:extLst>
                    <a:ext uri="{9D8B030D-6E8A-4147-A177-3AD203B41FA5}">
                      <a16:colId xmlns:a16="http://schemas.microsoft.com/office/drawing/2014/main" val="2961394247"/>
                    </a:ext>
                  </a:extLst>
                </a:gridCol>
              </a:tblGrid>
              <a:tr h="329106">
                <a:tc>
                  <a:txBody>
                    <a:bodyPr/>
                    <a:lstStyle/>
                    <a:p>
                      <a:r>
                        <a:rPr lang="en-SE"/>
                        <a:t>Method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SE"/>
                        <a:t>6 mA (π mm mrad)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SE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SE"/>
                        <a:t>60 mA (π mm mrad)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3266439"/>
                  </a:ext>
                </a:extLst>
              </a:tr>
              <a:tr h="329106">
                <a:tc>
                  <a:txBody>
                    <a:bodyPr/>
                    <a:lstStyle/>
                    <a:p>
                      <a:pPr algn="ctr"/>
                      <a:endParaRPr lang="en-US" sz="1600">
                        <a:solidFill>
                          <a:srgbClr val="6666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ε</a:t>
                      </a:r>
                      <a:r>
                        <a:rPr lang="en-SE" baseline="-25000">
                          <a:solidFill>
                            <a:srgbClr val="666666"/>
                          </a:solidFill>
                        </a:rPr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ε</a:t>
                      </a:r>
                      <a:r>
                        <a:rPr lang="en-SE" baseline="-25000">
                          <a:solidFill>
                            <a:srgbClr val="666666"/>
                          </a:solidFill>
                        </a:rPr>
                        <a:t>x</a:t>
                      </a:r>
                      <a:endParaRPr lang="en-SE">
                        <a:solidFill>
                          <a:srgbClr val="6666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ε</a:t>
                      </a:r>
                      <a:r>
                        <a:rPr lang="en-SE" baseline="-25000">
                          <a:solidFill>
                            <a:srgbClr val="666666"/>
                          </a:solidFill>
                        </a:rPr>
                        <a:t>y</a:t>
                      </a:r>
                      <a:endParaRPr lang="en-SE">
                        <a:solidFill>
                          <a:srgbClr val="6666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ε</a:t>
                      </a:r>
                      <a:r>
                        <a:rPr lang="en-SE" baseline="-25000">
                          <a:solidFill>
                            <a:srgbClr val="666666"/>
                          </a:solidFill>
                        </a:rPr>
                        <a:t>x</a:t>
                      </a:r>
                      <a:endParaRPr lang="en-SE">
                        <a:solidFill>
                          <a:srgbClr val="666666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8547415"/>
                  </a:ext>
                </a:extLst>
              </a:tr>
              <a:tr h="329106"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666666"/>
                          </a:solidFill>
                        </a:rPr>
                        <a:t>Quad Scan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>
                          <a:solidFill>
                            <a:srgbClr val="666666"/>
                          </a:solidFill>
                        </a:rPr>
                        <a:t>0.04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0.19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>
                          <a:solidFill>
                            <a:srgbClr val="666666"/>
                          </a:solidFill>
                        </a:rPr>
                        <a:t>0.37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578659"/>
                  </a:ext>
                </a:extLst>
              </a:tr>
              <a:tr h="329106"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666666"/>
                          </a:solidFill>
                        </a:rPr>
                        <a:t>EMU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rgbClr val="666666"/>
                          </a:solidFill>
                        </a:rPr>
                        <a:t>0.68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 dirty="0">
                          <a:solidFill>
                            <a:srgbClr val="666666"/>
                          </a:solidFill>
                        </a:rPr>
                        <a:t>0.10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rgbClr val="666666"/>
                          </a:solidFill>
                        </a:rPr>
                        <a:t>0.18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0.19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3713478"/>
                  </a:ext>
                </a:extLst>
              </a:tr>
              <a:tr h="329106"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666666"/>
                          </a:solidFill>
                        </a:rPr>
                        <a:t>3 Wires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>
                          <a:solidFill>
                            <a:srgbClr val="666666"/>
                          </a:solidFill>
                        </a:rPr>
                        <a:t>0.15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0.18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>
                          <a:solidFill>
                            <a:srgbClr val="666666"/>
                          </a:solidFill>
                        </a:rPr>
                        <a:t>0.10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666666"/>
                          </a:solidFill>
                        </a:rPr>
                        <a:t>0.07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4134695"/>
                  </a:ext>
                </a:extLst>
              </a:tr>
              <a:tr h="195666">
                <a:tc>
                  <a:txBody>
                    <a:bodyPr/>
                    <a:lstStyle/>
                    <a:p>
                      <a:pPr marL="0" marR="0" lvl="0" indent="0" algn="l" defTabSz="99054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>
                          <a:solidFill>
                            <a:srgbClr val="7030A0"/>
                          </a:solidFill>
                        </a:rPr>
                        <a:t>Design</a:t>
                      </a:r>
                      <a:endParaRPr lang="en-US" sz="1600" i="1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9054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>
                          <a:solidFill>
                            <a:srgbClr val="7030A0"/>
                          </a:solidFill>
                        </a:rPr>
                        <a:t>0.09*</a:t>
                      </a:r>
                      <a:endParaRPr lang="en-US" sz="1600" i="1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SE">
                          <a:solidFill>
                            <a:srgbClr val="7030A0"/>
                          </a:solidFill>
                        </a:rPr>
                        <a:t>0.10*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9054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>
                          <a:solidFill>
                            <a:srgbClr val="7030A0"/>
                          </a:solidFill>
                        </a:rPr>
                        <a:t>0.25</a:t>
                      </a:r>
                      <a:endParaRPr lang="en-US" sz="1600" i="1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7030A0"/>
                          </a:solidFill>
                        </a:rPr>
                        <a:t>0.25</a:t>
                      </a:r>
                      <a:endParaRPr lang="en-US" sz="1800" i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114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710EA2D-7460-B835-BA08-3C0C948F13FA}"/>
              </a:ext>
            </a:extLst>
          </p:cNvPr>
          <p:cNvSpPr txBox="1"/>
          <p:nvPr/>
        </p:nvSpPr>
        <p:spPr>
          <a:xfrm>
            <a:off x="8122214" y="17605"/>
            <a:ext cx="39693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666666"/>
                </a:solidFill>
              </a:rPr>
              <a:t>BPM Quadrupolar Component (WEP6075)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BAF63A4-6FB1-B1B5-192E-808BE6DE9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590076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>
            <a:extLst>
              <a:ext uri="{FF2B5EF4-FFF2-40B4-BE49-F238E27FC236}">
                <a16:creationId xmlns:a16="http://schemas.microsoft.com/office/drawing/2014/main" id="{ADC3C5AB-30C5-D54E-A017-FDD16C18FC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858" t="1412" r="964" b="5358"/>
          <a:stretch>
            <a:fillRect/>
          </a:stretch>
        </p:blipFill>
        <p:spPr>
          <a:xfrm>
            <a:off x="5462324" y="660098"/>
            <a:ext cx="5093323" cy="30623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4FB167-A7D2-87BE-CF92-886C50AEC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Beam Loss Tests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85D394-2344-6772-EF44-9B7C1EC11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90684-1D74-A441-AD14-2916531544C0}" type="datetime1">
              <a:rPr lang="sv-SE" smtClean="0"/>
              <a:t>2026-05-13</a:t>
            </a:fld>
            <a:endParaRPr lang="sv-SE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EF31413-70BE-0D38-41F1-B9C12AB2FD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578" y="4007711"/>
            <a:ext cx="4606922" cy="2163180"/>
          </a:xfrm>
        </p:spPr>
        <p:txBody>
          <a:bodyPr/>
          <a:lstStyle/>
          <a:p>
            <a:pPr lvl="1">
              <a:spcBef>
                <a:spcPts val="400"/>
              </a:spcBef>
            </a:pPr>
            <a:r>
              <a:rPr lang="en-GB" dirty="0"/>
              <a:t>For the beam loss, longitudinal dynamics is far more important than the transverse.</a:t>
            </a:r>
          </a:p>
          <a:p>
            <a:pPr lvl="1">
              <a:spcBef>
                <a:spcPts val="400"/>
              </a:spcBef>
            </a:pPr>
            <a:r>
              <a:rPr lang="en-GB" dirty="0"/>
              <a:t>Tolerance: (</a:t>
            </a:r>
            <a:r>
              <a:rPr lang="en-GB" dirty="0" err="1"/>
              <a:t>σ</a:t>
            </a:r>
            <a:r>
              <a:rPr lang="en-GB" baseline="-25000" dirty="0" err="1"/>
              <a:t>amp</a:t>
            </a:r>
            <a:r>
              <a:rPr lang="en-GB" dirty="0"/>
              <a:t>, </a:t>
            </a:r>
            <a:r>
              <a:rPr lang="en-GB" dirty="0" err="1"/>
              <a:t>σ</a:t>
            </a:r>
            <a:r>
              <a:rPr lang="en-GB" baseline="-25000" dirty="0" err="1"/>
              <a:t>phase</a:t>
            </a:r>
            <a:r>
              <a:rPr lang="en-GB" dirty="0"/>
              <a:t>) = (0.5%, 0.5°)</a:t>
            </a:r>
          </a:p>
          <a:p>
            <a:pPr lvl="2">
              <a:spcBef>
                <a:spcPts val="400"/>
              </a:spcBef>
            </a:pPr>
            <a:r>
              <a:rPr lang="en-GB" sz="2000" dirty="0"/>
              <a:t>Shared by the set-point error (from the beam-based measurement) and RF systematics.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E39EDBA9-5A34-5086-A385-D77D0E3A2A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5647" y="922712"/>
            <a:ext cx="3572413" cy="2682163"/>
          </a:xfrm>
          <a:prstGeom prst="rect">
            <a:avLst/>
          </a:prstGeom>
        </p:spPr>
      </p:pic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DF592435-0CC5-50C4-5935-075FFAE34777}"/>
              </a:ext>
            </a:extLst>
          </p:cNvPr>
          <p:cNvCxnSpPr>
            <a:cxnSpLocks/>
          </p:cNvCxnSpPr>
          <p:nvPr/>
        </p:nvCxnSpPr>
        <p:spPr>
          <a:xfrm flipV="1">
            <a:off x="2368062" y="2407138"/>
            <a:ext cx="4783015" cy="53926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al 38">
            <a:extLst>
              <a:ext uri="{FF2B5EF4-FFF2-40B4-BE49-F238E27FC236}">
                <a16:creationId xmlns:a16="http://schemas.microsoft.com/office/drawing/2014/main" id="{565187A5-10FB-E055-D7E0-6E01692222B8}"/>
              </a:ext>
            </a:extLst>
          </p:cNvPr>
          <p:cNvSpPr/>
          <p:nvPr/>
        </p:nvSpPr>
        <p:spPr>
          <a:xfrm>
            <a:off x="6907538" y="660098"/>
            <a:ext cx="1103231" cy="294477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B7644108-E4A0-C239-4AA6-5E0DC049E1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4037"/>
          <a:stretch>
            <a:fillRect/>
          </a:stretch>
        </p:blipFill>
        <p:spPr>
          <a:xfrm>
            <a:off x="5445779" y="3929696"/>
            <a:ext cx="3572413" cy="26154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83120C-56AA-65EF-6440-3E174F92B0B4}"/>
              </a:ext>
            </a:extLst>
          </p:cNvPr>
          <p:cNvSpPr txBox="1"/>
          <p:nvPr/>
        </p:nvSpPr>
        <p:spPr>
          <a:xfrm>
            <a:off x="10043552" y="111484"/>
            <a:ext cx="194072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>
                <a:solidFill>
                  <a:srgbClr val="666666"/>
                </a:solidFill>
              </a:rPr>
              <a:t>Courtesy R. Miyamoto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FB1B1-5900-9409-7811-65030C2D2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FF50EEB-643D-6C48-9A47-C7BFE5CEE3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7223" y="4536185"/>
            <a:ext cx="2747224" cy="212164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A184402-77E8-A985-49A0-EE3A11F072C7}"/>
              </a:ext>
            </a:extLst>
          </p:cNvPr>
          <p:cNvSpPr txBox="1"/>
          <p:nvPr/>
        </p:nvSpPr>
        <p:spPr>
          <a:xfrm>
            <a:off x="9251471" y="3914047"/>
            <a:ext cx="28580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>
                <a:solidFill>
                  <a:srgbClr val="666666"/>
                </a:solidFill>
              </a:rPr>
              <a:t>BLMs and </a:t>
            </a:r>
            <a:r>
              <a:rPr lang="en-GB" sz="1600" dirty="0" err="1">
                <a:solidFill>
                  <a:srgbClr val="666666"/>
                </a:solidFill>
              </a:rPr>
              <a:t>nBLMs</a:t>
            </a:r>
            <a:r>
              <a:rPr lang="en-GB" sz="1600" dirty="0">
                <a:solidFill>
                  <a:srgbClr val="666666"/>
                </a:solidFill>
              </a:rPr>
              <a:t> installed and calibrated in the tunnel.</a:t>
            </a:r>
          </a:p>
        </p:txBody>
      </p:sp>
    </p:spTree>
    <p:extLst>
      <p:ext uri="{BB962C8B-B14F-4D97-AF65-F5344CB8AC3E}">
        <p14:creationId xmlns:p14="http://schemas.microsoft.com/office/powerpoint/2010/main" val="1442334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043AA6-EB21-3EA9-44DD-4C74AC6676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BA5BC9E-45E8-6D64-4E6A-AB01963245DF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8750" r="18750"/>
          <a:stretch>
            <a:fillRect/>
          </a:stretch>
        </p:blipFill>
        <p:spPr>
          <a:prstGeom prst="rect">
            <a:avLst/>
          </a:prstGeom>
          <a:solidFill>
            <a:srgbClr val="ECECEC"/>
          </a:solidFill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C5208-ACEF-B2E7-A574-8731A98FDAB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648152-9D01-BA8B-3F9C-D1AFD02A9C1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E4FB76-81DF-E91E-FD76-0C8BFB635F9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6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AA53268-C1AD-52D1-34A7-983E17B59D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Outlook</a:t>
            </a:r>
          </a:p>
        </p:txBody>
      </p:sp>
    </p:spTree>
    <p:extLst>
      <p:ext uri="{BB962C8B-B14F-4D97-AF65-F5344CB8AC3E}">
        <p14:creationId xmlns:p14="http://schemas.microsoft.com/office/powerpoint/2010/main" val="2109170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6DD40-9618-C446-1048-25EB8325C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Next steps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DE9CA7-182D-45AD-CB7A-143BDFF8606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Long pulses and beyond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F5CC67-BA73-3921-1105-DAB97779D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726F-BED2-014B-B29F-BD20B604C20C}" type="datetime1">
              <a:rPr lang="sv-SE" smtClean="0"/>
              <a:t>2026-05-13</a:t>
            </a:fld>
            <a:endParaRPr lang="sv-SE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747B1D0-485C-EA0F-2BBF-4BB4020C4D3D}"/>
              </a:ext>
            </a:extLst>
          </p:cNvPr>
          <p:cNvGrpSpPr/>
          <p:nvPr/>
        </p:nvGrpSpPr>
        <p:grpSpPr>
          <a:xfrm>
            <a:off x="330236" y="878532"/>
            <a:ext cx="11936871" cy="5938478"/>
            <a:chOff x="63500" y="183685"/>
            <a:chExt cx="11936871" cy="5938478"/>
          </a:xfrm>
        </p:grpSpPr>
        <p:sp>
          <p:nvSpPr>
            <p:cNvPr id="11" name="OTLSHAPE_SL_733c51fbfdc544b09e0f2ededd406fee_BackgroundRectangle">
              <a:extLst>
                <a:ext uri="{FF2B5EF4-FFF2-40B4-BE49-F238E27FC236}">
                  <a16:creationId xmlns:a16="http://schemas.microsoft.com/office/drawing/2014/main" id="{0210148F-4945-3F90-DA05-AF1C6A3CE319}"/>
                </a:ext>
              </a:extLst>
            </p:cNvPr>
            <p:cNvSpPr/>
            <p:nvPr>
              <p:custDataLst>
                <p:tags r:id="rId1"/>
              </p:custDataLst>
            </p:nvPr>
          </p:nvSpPr>
          <p:spPr>
            <a:xfrm>
              <a:off x="63500" y="1660483"/>
              <a:ext cx="11531600" cy="872575"/>
            </a:xfrm>
            <a:prstGeom prst="rect">
              <a:avLst/>
            </a:prstGeom>
            <a:solidFill>
              <a:srgbClr val="A5A5A5">
                <a:alpha val="2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OTLSHAPE_SL_87119cd15ad744db868d50ed7e2531f5_BackgroundRectangle">
              <a:extLst>
                <a:ext uri="{FF2B5EF4-FFF2-40B4-BE49-F238E27FC236}">
                  <a16:creationId xmlns:a16="http://schemas.microsoft.com/office/drawing/2014/main" id="{81D9CA54-B551-B407-56D9-6B7C84A48E9E}"/>
                </a:ext>
              </a:extLst>
            </p:cNvPr>
            <p:cNvSpPr/>
            <p:nvPr>
              <p:custDataLst>
                <p:tags r:id="rId2"/>
              </p:custDataLst>
            </p:nvPr>
          </p:nvSpPr>
          <p:spPr>
            <a:xfrm>
              <a:off x="63500" y="2596558"/>
              <a:ext cx="11531600" cy="1862074"/>
            </a:xfrm>
            <a:prstGeom prst="rect">
              <a:avLst/>
            </a:prstGeom>
            <a:solidFill>
              <a:srgbClr val="A5A5A5">
                <a:alpha val="2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OTLSHAPE_SL_da7baa47443f43e78de054ad7b8ab8bb_BackgroundRectangle">
              <a:extLst>
                <a:ext uri="{FF2B5EF4-FFF2-40B4-BE49-F238E27FC236}">
                  <a16:creationId xmlns:a16="http://schemas.microsoft.com/office/drawing/2014/main" id="{34A04C01-360D-99E3-0E6A-9FF952D213F3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63500" y="4522132"/>
              <a:ext cx="11531600" cy="663956"/>
            </a:xfrm>
            <a:prstGeom prst="rect">
              <a:avLst/>
            </a:prstGeom>
            <a:solidFill>
              <a:srgbClr val="A5A5A5">
                <a:alpha val="2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OTLSHAPE_SL_8bc9fdc562674f80987309fc6f6dc0fe_BackgroundRectangle">
              <a:extLst>
                <a:ext uri="{FF2B5EF4-FFF2-40B4-BE49-F238E27FC236}">
                  <a16:creationId xmlns:a16="http://schemas.microsoft.com/office/drawing/2014/main" id="{C7C9DAB8-B7D1-DEF6-9049-48A139AB30DE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63500" y="5249588"/>
              <a:ext cx="11531600" cy="872575"/>
            </a:xfrm>
            <a:prstGeom prst="rect">
              <a:avLst/>
            </a:prstGeom>
            <a:solidFill>
              <a:srgbClr val="A5A5A5">
                <a:alpha val="2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15" name="OTLSHAPE_M_f813f45f02594214b54f5512f5700ae0_Connector1">
              <a:extLst>
                <a:ext uri="{FF2B5EF4-FFF2-40B4-BE49-F238E27FC236}">
                  <a16:creationId xmlns:a16="http://schemas.microsoft.com/office/drawing/2014/main" id="{15B615BE-8913-527D-564D-4EC28CA49593}"/>
                </a:ext>
              </a:extLst>
            </p:cNvPr>
            <p:cNvCxnSpPr/>
            <p:nvPr>
              <p:custDataLst>
                <p:tags r:id="rId5"/>
              </p:custDataLst>
            </p:nvPr>
          </p:nvCxnSpPr>
          <p:spPr>
            <a:xfrm>
              <a:off x="10728628" y="321056"/>
              <a:ext cx="0" cy="442172"/>
            </a:xfrm>
            <a:prstGeom prst="line">
              <a:avLst/>
            </a:prstGeom>
            <a:noFill/>
            <a:ln w="9525" cap="flat" cmpd="sng" algn="ctr">
              <a:solidFill>
                <a:srgbClr val="4F81BD">
                  <a:alpha val="49804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sp>
          <p:nvSpPr>
            <p:cNvPr id="16" name="OTLSHAPE_TB_00000000000000000000000000000000_ScaleContainer">
              <a:extLst>
                <a:ext uri="{FF2B5EF4-FFF2-40B4-BE49-F238E27FC236}">
                  <a16:creationId xmlns:a16="http://schemas.microsoft.com/office/drawing/2014/main" id="{D8335EF4-D9B5-083C-9DC6-D8ADD612A68B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>
              <a:off x="1478111" y="763228"/>
              <a:ext cx="10287000" cy="381000"/>
            </a:xfrm>
            <a:prstGeom prst="roundRect">
              <a:avLst>
                <a:gd name="adj" fmla="val 100000"/>
              </a:avLst>
            </a:prstGeom>
            <a:gradFill flip="none" rotWithShape="1">
              <a:gsLst>
                <a:gs pos="0">
                  <a:srgbClr val="44546A"/>
                </a:gs>
                <a:gs pos="100000">
                  <a:srgbClr val="44546A"/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threePt" dir="t">
                <a:rot lat="0" lon="0" rev="8700000"/>
              </a:lightRig>
            </a:scene3d>
            <a:sp3d>
              <a:bevelT w="165100" h="1905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OTLSHAPE_SL_733c51fbfdc544b09e0f2ededd406fee_HeaderRectangle">
              <a:extLst>
                <a:ext uri="{FF2B5EF4-FFF2-40B4-BE49-F238E27FC236}">
                  <a16:creationId xmlns:a16="http://schemas.microsoft.com/office/drawing/2014/main" id="{E990B936-D79A-6AFF-6316-4363ED4D1014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63500" y="1660483"/>
              <a:ext cx="1460500" cy="872575"/>
            </a:xfrm>
            <a:prstGeom prst="rect">
              <a:avLst/>
            </a:prstGeom>
            <a:solidFill>
              <a:srgbClr val="ED7D31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OTLSHAPE_SL_87119cd15ad744db868d50ed7e2531f5_HeaderRectangle">
              <a:extLst>
                <a:ext uri="{FF2B5EF4-FFF2-40B4-BE49-F238E27FC236}">
                  <a16:creationId xmlns:a16="http://schemas.microsoft.com/office/drawing/2014/main" id="{5A8436F0-4DA9-20E8-1BE8-D278C1F6F188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>
              <a:off x="63500" y="2596558"/>
              <a:ext cx="1460500" cy="1862074"/>
            </a:xfrm>
            <a:prstGeom prst="rect">
              <a:avLst/>
            </a:prstGeom>
            <a:solidFill>
              <a:srgbClr val="5B9BD5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OTLSHAPE_SL_da7baa47443f43e78de054ad7b8ab8bb_HeaderRectangle">
              <a:extLst>
                <a:ext uri="{FF2B5EF4-FFF2-40B4-BE49-F238E27FC236}">
                  <a16:creationId xmlns:a16="http://schemas.microsoft.com/office/drawing/2014/main" id="{873EA7EB-9C34-90FE-0C4D-1D230963E72A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63500" y="4522132"/>
              <a:ext cx="1460500" cy="663956"/>
            </a:xfrm>
            <a:prstGeom prst="rect">
              <a:avLst/>
            </a:prstGeom>
            <a:solidFill>
              <a:srgbClr val="44546A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OTLSHAPE_SL_8bc9fdc562674f80987309fc6f6dc0fe_HeaderRectangle">
              <a:extLst>
                <a:ext uri="{FF2B5EF4-FFF2-40B4-BE49-F238E27FC236}">
                  <a16:creationId xmlns:a16="http://schemas.microsoft.com/office/drawing/2014/main" id="{D0D51E18-1457-DDE7-3CA1-EDF0C13A25A6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63500" y="5249588"/>
              <a:ext cx="1460500" cy="872575"/>
            </a:xfrm>
            <a:prstGeom prst="rect">
              <a:avLst/>
            </a:prstGeom>
            <a:solidFill>
              <a:srgbClr val="FEBA0A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21" name="OTLSHAPE_G_00000000000000000000000000000000_ShapeBelow0">
              <a:extLst>
                <a:ext uri="{FF2B5EF4-FFF2-40B4-BE49-F238E27FC236}">
                  <a16:creationId xmlns:a16="http://schemas.microsoft.com/office/drawing/2014/main" id="{7503A16C-0ED2-F47C-C71D-9EEB2F224453}"/>
                </a:ext>
              </a:extLst>
            </p:cNvPr>
            <p:cNvCxnSpPr/>
            <p:nvPr>
              <p:custDataLst>
                <p:tags r:id="rId11"/>
              </p:custDataLst>
            </p:nvPr>
          </p:nvCxnSpPr>
          <p:spPr>
            <a:xfrm>
              <a:off x="2488411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2" name="OTLSHAPE_G_00000000000000000000000000000000_ShapeBelow1">
              <a:extLst>
                <a:ext uri="{FF2B5EF4-FFF2-40B4-BE49-F238E27FC236}">
                  <a16:creationId xmlns:a16="http://schemas.microsoft.com/office/drawing/2014/main" id="{63337BFB-897B-A9A1-ACB7-7A0DF2BAD609}"/>
                </a:ext>
              </a:extLst>
            </p:cNvPr>
            <p:cNvCxnSpPr/>
            <p:nvPr>
              <p:custDataLst>
                <p:tags r:id="rId12"/>
              </p:custDataLst>
            </p:nvPr>
          </p:nvCxnSpPr>
          <p:spPr>
            <a:xfrm>
              <a:off x="3306346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3" name="OTLSHAPE_G_00000000000000000000000000000000_ShapeBelow2">
              <a:extLst>
                <a:ext uri="{FF2B5EF4-FFF2-40B4-BE49-F238E27FC236}">
                  <a16:creationId xmlns:a16="http://schemas.microsoft.com/office/drawing/2014/main" id="{94A2C460-B11F-0819-7879-B476D5C7ED84}"/>
                </a:ext>
              </a:extLst>
            </p:cNvPr>
            <p:cNvCxnSpPr/>
            <p:nvPr>
              <p:custDataLst>
                <p:tags r:id="rId13"/>
              </p:custDataLst>
            </p:nvPr>
          </p:nvCxnSpPr>
          <p:spPr>
            <a:xfrm>
              <a:off x="4151547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4" name="OTLSHAPE_G_00000000000000000000000000000000_ShapeBelow3">
              <a:extLst>
                <a:ext uri="{FF2B5EF4-FFF2-40B4-BE49-F238E27FC236}">
                  <a16:creationId xmlns:a16="http://schemas.microsoft.com/office/drawing/2014/main" id="{50181F3E-22D7-2775-2158-6A336ADB2608}"/>
                </a:ext>
              </a:extLst>
            </p:cNvPr>
            <p:cNvCxnSpPr/>
            <p:nvPr>
              <p:custDataLst>
                <p:tags r:id="rId14"/>
              </p:custDataLst>
            </p:nvPr>
          </p:nvCxnSpPr>
          <p:spPr>
            <a:xfrm>
              <a:off x="4969482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5" name="OTLSHAPE_G_00000000000000000000000000000000_ShapeBelow4">
              <a:extLst>
                <a:ext uri="{FF2B5EF4-FFF2-40B4-BE49-F238E27FC236}">
                  <a16:creationId xmlns:a16="http://schemas.microsoft.com/office/drawing/2014/main" id="{EE621A69-78F0-5DBB-0EBD-771F729554AC}"/>
                </a:ext>
              </a:extLst>
            </p:cNvPr>
            <p:cNvCxnSpPr/>
            <p:nvPr>
              <p:custDataLst>
                <p:tags r:id="rId15"/>
              </p:custDataLst>
            </p:nvPr>
          </p:nvCxnSpPr>
          <p:spPr>
            <a:xfrm>
              <a:off x="5814682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6" name="OTLSHAPE_G_00000000000000000000000000000000_ShapeBelow5">
              <a:extLst>
                <a:ext uri="{FF2B5EF4-FFF2-40B4-BE49-F238E27FC236}">
                  <a16:creationId xmlns:a16="http://schemas.microsoft.com/office/drawing/2014/main" id="{F627F1D2-80F2-E79D-FA3D-856EF47FEB02}"/>
                </a:ext>
              </a:extLst>
            </p:cNvPr>
            <p:cNvCxnSpPr/>
            <p:nvPr>
              <p:custDataLst>
                <p:tags r:id="rId16"/>
              </p:custDataLst>
            </p:nvPr>
          </p:nvCxnSpPr>
          <p:spPr>
            <a:xfrm>
              <a:off x="6659883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7" name="OTLSHAPE_G_00000000000000000000000000000000_ShapeBelow6">
              <a:extLst>
                <a:ext uri="{FF2B5EF4-FFF2-40B4-BE49-F238E27FC236}">
                  <a16:creationId xmlns:a16="http://schemas.microsoft.com/office/drawing/2014/main" id="{2FDDF369-15CC-4915-AE56-46444228520B}"/>
                </a:ext>
              </a:extLst>
            </p:cNvPr>
            <p:cNvCxnSpPr/>
            <p:nvPr>
              <p:custDataLst>
                <p:tags r:id="rId17"/>
              </p:custDataLst>
            </p:nvPr>
          </p:nvCxnSpPr>
          <p:spPr>
            <a:xfrm>
              <a:off x="7477818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8" name="OTLSHAPE_G_00000000000000000000000000000000_ShapeBelow7">
              <a:extLst>
                <a:ext uri="{FF2B5EF4-FFF2-40B4-BE49-F238E27FC236}">
                  <a16:creationId xmlns:a16="http://schemas.microsoft.com/office/drawing/2014/main" id="{9C87D746-2D1A-37BB-D571-B697D6840D61}"/>
                </a:ext>
              </a:extLst>
            </p:cNvPr>
            <p:cNvCxnSpPr/>
            <p:nvPr>
              <p:custDataLst>
                <p:tags r:id="rId18"/>
              </p:custDataLst>
            </p:nvPr>
          </p:nvCxnSpPr>
          <p:spPr>
            <a:xfrm>
              <a:off x="8323018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9" name="OTLSHAPE_G_00000000000000000000000000000000_ShapeBelow8">
              <a:extLst>
                <a:ext uri="{FF2B5EF4-FFF2-40B4-BE49-F238E27FC236}">
                  <a16:creationId xmlns:a16="http://schemas.microsoft.com/office/drawing/2014/main" id="{9F50E4FC-F358-A75B-159A-FC067F58999B}"/>
                </a:ext>
              </a:extLst>
            </p:cNvPr>
            <p:cNvCxnSpPr/>
            <p:nvPr>
              <p:custDataLst>
                <p:tags r:id="rId19"/>
              </p:custDataLst>
            </p:nvPr>
          </p:nvCxnSpPr>
          <p:spPr>
            <a:xfrm>
              <a:off x="9140954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30" name="OTLSHAPE_G_00000000000000000000000000000000_ShapeBelow9">
              <a:extLst>
                <a:ext uri="{FF2B5EF4-FFF2-40B4-BE49-F238E27FC236}">
                  <a16:creationId xmlns:a16="http://schemas.microsoft.com/office/drawing/2014/main" id="{8FC6B7D2-E86E-F090-E90E-399F12045A82}"/>
                </a:ext>
              </a:extLst>
            </p:cNvPr>
            <p:cNvCxnSpPr/>
            <p:nvPr>
              <p:custDataLst>
                <p:tags r:id="rId20"/>
              </p:custDataLst>
            </p:nvPr>
          </p:nvCxnSpPr>
          <p:spPr>
            <a:xfrm>
              <a:off x="9986155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31" name="OTLSHAPE_G_00000000000000000000000000000000_ShapeBelow10">
              <a:extLst>
                <a:ext uri="{FF2B5EF4-FFF2-40B4-BE49-F238E27FC236}">
                  <a16:creationId xmlns:a16="http://schemas.microsoft.com/office/drawing/2014/main" id="{6DA1C0A1-82C2-E9C0-403A-909D7F69CDC2}"/>
                </a:ext>
              </a:extLst>
            </p:cNvPr>
            <p:cNvCxnSpPr/>
            <p:nvPr>
              <p:custDataLst>
                <p:tags r:id="rId21"/>
              </p:custDataLst>
            </p:nvPr>
          </p:nvCxnSpPr>
          <p:spPr>
            <a:xfrm>
              <a:off x="10831354" y="1144228"/>
              <a:ext cx="0" cy="4977935"/>
            </a:xfrm>
            <a:prstGeom prst="line">
              <a:avLst/>
            </a:prstGeom>
            <a:noFill/>
            <a:ln w="9525" cap="flat" cmpd="sng" algn="ctr">
              <a:solidFill>
                <a:srgbClr val="5B9BD5">
                  <a:alpha val="14902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sp>
          <p:nvSpPr>
            <p:cNvPr id="32" name="OTLSHAPE_SLT_4027d877fd7c4b8ba1d04201ed2c6aad_Shape">
              <a:extLst>
                <a:ext uri="{FF2B5EF4-FFF2-40B4-BE49-F238E27FC236}">
                  <a16:creationId xmlns:a16="http://schemas.microsoft.com/office/drawing/2014/main" id="{11655B09-D124-8640-FE9B-1FCF4D03CD58}"/>
                </a:ext>
              </a:extLst>
            </p:cNvPr>
            <p:cNvSpPr/>
            <p:nvPr>
              <p:custDataLst>
                <p:tags r:id="rId22"/>
              </p:custDataLst>
            </p:nvPr>
          </p:nvSpPr>
          <p:spPr>
            <a:xfrm>
              <a:off x="5051276" y="3020060"/>
              <a:ext cx="825500" cy="127000"/>
            </a:xfrm>
            <a:prstGeom prst="roundRect">
              <a:avLst/>
            </a:prstGeom>
            <a:solidFill>
              <a:srgbClr val="44546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OTLSHAPE_SLT_451bb32cf817449aafc3f3a5cd5bff4c_Shape">
              <a:extLst>
                <a:ext uri="{FF2B5EF4-FFF2-40B4-BE49-F238E27FC236}">
                  <a16:creationId xmlns:a16="http://schemas.microsoft.com/office/drawing/2014/main" id="{08FB29D6-B7C3-74CC-4C0E-6BA8C42BDF2D}"/>
                </a:ext>
              </a:extLst>
            </p:cNvPr>
            <p:cNvSpPr/>
            <p:nvPr>
              <p:custDataLst>
                <p:tags r:id="rId23"/>
              </p:custDataLst>
            </p:nvPr>
          </p:nvSpPr>
          <p:spPr>
            <a:xfrm>
              <a:off x="1670475" y="2789682"/>
              <a:ext cx="3390900" cy="170519"/>
            </a:xfrm>
            <a:prstGeom prst="roundRect">
              <a:avLst/>
            </a:prstGeom>
            <a:solidFill>
              <a:srgbClr val="ED7D31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OTLSHAPE_SLT_e78f50f47e7d4f57aca0ba05eeb691dd_Shape">
              <a:extLst>
                <a:ext uri="{FF2B5EF4-FFF2-40B4-BE49-F238E27FC236}">
                  <a16:creationId xmlns:a16="http://schemas.microsoft.com/office/drawing/2014/main" id="{C5DB57E5-E082-8A34-373A-B7DBC3A2DEC6}"/>
                </a:ext>
              </a:extLst>
            </p:cNvPr>
            <p:cNvSpPr/>
            <p:nvPr>
              <p:custDataLst>
                <p:tags r:id="rId24"/>
              </p:custDataLst>
            </p:nvPr>
          </p:nvSpPr>
          <p:spPr>
            <a:xfrm>
              <a:off x="3006437" y="4581991"/>
              <a:ext cx="139700" cy="127000"/>
            </a:xfrm>
            <a:prstGeom prst="roundRect">
              <a:avLst/>
            </a:prstGeom>
            <a:solidFill>
              <a:srgbClr val="44546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OTLSHAPE_SLT_4332fc12089c4e959caebe1c8c4332bf_Shape">
              <a:extLst>
                <a:ext uri="{FF2B5EF4-FFF2-40B4-BE49-F238E27FC236}">
                  <a16:creationId xmlns:a16="http://schemas.microsoft.com/office/drawing/2014/main" id="{24D0F453-2DC5-E3CC-6748-C3EF47D6E3E4}"/>
                </a:ext>
              </a:extLst>
            </p:cNvPr>
            <p:cNvSpPr/>
            <p:nvPr>
              <p:custDataLst>
                <p:tags r:id="rId25"/>
              </p:custDataLst>
            </p:nvPr>
          </p:nvSpPr>
          <p:spPr>
            <a:xfrm>
              <a:off x="6632618" y="3624157"/>
              <a:ext cx="2628900" cy="170519"/>
            </a:xfrm>
            <a:prstGeom prst="roundRect">
              <a:avLst/>
            </a:prstGeom>
            <a:solidFill>
              <a:srgbClr val="ED7D31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OTLSHAPE_SLT_33e23f717170468c85399069c33b438c_Shape">
              <a:extLst>
                <a:ext uri="{FF2B5EF4-FFF2-40B4-BE49-F238E27FC236}">
                  <a16:creationId xmlns:a16="http://schemas.microsoft.com/office/drawing/2014/main" id="{9616805A-44F5-115A-420F-754697DE7A7B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>
              <a:off x="2515675" y="1720342"/>
              <a:ext cx="1397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OTLSHAPE_SLT_f0d40a4f5eed44759d945c8dc636e9ea_Shape">
              <a:extLst>
                <a:ext uri="{FF2B5EF4-FFF2-40B4-BE49-F238E27FC236}">
                  <a16:creationId xmlns:a16="http://schemas.microsoft.com/office/drawing/2014/main" id="{A5F85390-382B-317A-8E42-EC2184718BBB}"/>
                </a:ext>
              </a:extLst>
            </p:cNvPr>
            <p:cNvSpPr/>
            <p:nvPr>
              <p:custDataLst>
                <p:tags r:id="rId27"/>
              </p:custDataLst>
            </p:nvPr>
          </p:nvSpPr>
          <p:spPr>
            <a:xfrm>
              <a:off x="3279082" y="1720342"/>
              <a:ext cx="1143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OTLSHAPE_SLT_e30728eb653a410988196e722bfb6ec8_Shape">
              <a:extLst>
                <a:ext uri="{FF2B5EF4-FFF2-40B4-BE49-F238E27FC236}">
                  <a16:creationId xmlns:a16="http://schemas.microsoft.com/office/drawing/2014/main" id="{BA15AADB-6BA1-85FB-AF76-24D69A578D8E}"/>
                </a:ext>
              </a:extLst>
            </p:cNvPr>
            <p:cNvSpPr/>
            <p:nvPr>
              <p:custDataLst>
                <p:tags r:id="rId28"/>
              </p:custDataLst>
            </p:nvPr>
          </p:nvSpPr>
          <p:spPr>
            <a:xfrm>
              <a:off x="3660785" y="1928961"/>
              <a:ext cx="1143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OTLSHAPE_SLT_3a776f33868e40ab8eb868ffcdaf5872_Shape">
              <a:extLst>
                <a:ext uri="{FF2B5EF4-FFF2-40B4-BE49-F238E27FC236}">
                  <a16:creationId xmlns:a16="http://schemas.microsoft.com/office/drawing/2014/main" id="{730F713D-38E2-3921-C19E-AACF1B3BDA1A}"/>
                </a:ext>
              </a:extLst>
            </p:cNvPr>
            <p:cNvSpPr/>
            <p:nvPr>
              <p:custDataLst>
                <p:tags r:id="rId29"/>
              </p:custDataLst>
            </p:nvPr>
          </p:nvSpPr>
          <p:spPr>
            <a:xfrm>
              <a:off x="4260605" y="2137580"/>
              <a:ext cx="889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OTLSHAPE_SLT_61549feab37e449490231f0f66b97c17_Shape">
              <a:extLst>
                <a:ext uri="{FF2B5EF4-FFF2-40B4-BE49-F238E27FC236}">
                  <a16:creationId xmlns:a16="http://schemas.microsoft.com/office/drawing/2014/main" id="{6B94E882-389C-36B5-9C65-B0937D28A604}"/>
                </a:ext>
              </a:extLst>
            </p:cNvPr>
            <p:cNvSpPr/>
            <p:nvPr>
              <p:custDataLst>
                <p:tags r:id="rId30"/>
              </p:custDataLst>
            </p:nvPr>
          </p:nvSpPr>
          <p:spPr>
            <a:xfrm>
              <a:off x="4642308" y="2346198"/>
              <a:ext cx="889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OTLSHAPE_SLT_820ef53396b044589ba4a1580f0c836d_Shape">
              <a:extLst>
                <a:ext uri="{FF2B5EF4-FFF2-40B4-BE49-F238E27FC236}">
                  <a16:creationId xmlns:a16="http://schemas.microsoft.com/office/drawing/2014/main" id="{D8C07F67-5541-F83D-1AA5-EF28A3614B71}"/>
                </a:ext>
              </a:extLst>
            </p:cNvPr>
            <p:cNvSpPr/>
            <p:nvPr>
              <p:custDataLst>
                <p:tags r:id="rId31"/>
              </p:custDataLst>
            </p:nvPr>
          </p:nvSpPr>
          <p:spPr>
            <a:xfrm>
              <a:off x="5051276" y="2346198"/>
              <a:ext cx="8255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OTLSHAPE_SLT_35b9cc2bc1be4170852c29bb1620c307_Shape">
              <a:extLst>
                <a:ext uri="{FF2B5EF4-FFF2-40B4-BE49-F238E27FC236}">
                  <a16:creationId xmlns:a16="http://schemas.microsoft.com/office/drawing/2014/main" id="{B7825621-2FDA-2E13-AD4E-A3C00C2A2B77}"/>
                </a:ext>
              </a:extLst>
            </p:cNvPr>
            <p:cNvSpPr/>
            <p:nvPr>
              <p:custDataLst>
                <p:tags r:id="rId32"/>
              </p:custDataLst>
            </p:nvPr>
          </p:nvSpPr>
          <p:spPr>
            <a:xfrm>
              <a:off x="8159431" y="2346198"/>
              <a:ext cx="2032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3" name="OTLSHAPE_SLT_67fca47eb7aa4e78b489d108282767fe_Shape">
              <a:extLst>
                <a:ext uri="{FF2B5EF4-FFF2-40B4-BE49-F238E27FC236}">
                  <a16:creationId xmlns:a16="http://schemas.microsoft.com/office/drawing/2014/main" id="{501CF947-9246-4BF5-1A12-F4BF8E0E1C69}"/>
                </a:ext>
              </a:extLst>
            </p:cNvPr>
            <p:cNvSpPr/>
            <p:nvPr>
              <p:custDataLst>
                <p:tags r:id="rId33"/>
              </p:custDataLst>
            </p:nvPr>
          </p:nvSpPr>
          <p:spPr>
            <a:xfrm>
              <a:off x="5869212" y="3228679"/>
              <a:ext cx="393700" cy="127000"/>
            </a:xfrm>
            <a:prstGeom prst="roundRect">
              <a:avLst/>
            </a:prstGeom>
            <a:solidFill>
              <a:srgbClr val="44546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OTLSHAPE_SLT_6a5fd174fe594e149b6c4477ce7cbc25_Shape">
              <a:extLst>
                <a:ext uri="{FF2B5EF4-FFF2-40B4-BE49-F238E27FC236}">
                  <a16:creationId xmlns:a16="http://schemas.microsoft.com/office/drawing/2014/main" id="{D0B734F2-E9BE-B868-C556-A9D506B93941}"/>
                </a:ext>
              </a:extLst>
            </p:cNvPr>
            <p:cNvSpPr/>
            <p:nvPr>
              <p:custDataLst>
                <p:tags r:id="rId34"/>
              </p:custDataLst>
            </p:nvPr>
          </p:nvSpPr>
          <p:spPr>
            <a:xfrm>
              <a:off x="3006437" y="4790610"/>
              <a:ext cx="139700" cy="127000"/>
            </a:xfrm>
            <a:prstGeom prst="roundRect">
              <a:avLst/>
            </a:prstGeom>
            <a:solidFill>
              <a:srgbClr val="44546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" name="OTLSHAPE_SLT_13eb93585b154338b0f3cb7d61f32452_Shape">
              <a:extLst>
                <a:ext uri="{FF2B5EF4-FFF2-40B4-BE49-F238E27FC236}">
                  <a16:creationId xmlns:a16="http://schemas.microsoft.com/office/drawing/2014/main" id="{6974126A-38DD-EF2E-CA75-3024983D1196}"/>
                </a:ext>
              </a:extLst>
            </p:cNvPr>
            <p:cNvSpPr/>
            <p:nvPr>
              <p:custDataLst>
                <p:tags r:id="rId35"/>
              </p:custDataLst>
            </p:nvPr>
          </p:nvSpPr>
          <p:spPr>
            <a:xfrm>
              <a:off x="3006437" y="4999228"/>
              <a:ext cx="139700" cy="127000"/>
            </a:xfrm>
            <a:prstGeom prst="roundRect">
              <a:avLst/>
            </a:prstGeom>
            <a:solidFill>
              <a:srgbClr val="44546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6" name="OTLSHAPE_SLT_74996333e17f4e8d93d4bd80da0ab5df_Shape">
              <a:extLst>
                <a:ext uri="{FF2B5EF4-FFF2-40B4-BE49-F238E27FC236}">
                  <a16:creationId xmlns:a16="http://schemas.microsoft.com/office/drawing/2014/main" id="{F0FDBCAB-CF30-555E-0D29-10B80FEC35EF}"/>
                </a:ext>
              </a:extLst>
            </p:cNvPr>
            <p:cNvSpPr/>
            <p:nvPr>
              <p:custDataLst>
                <p:tags r:id="rId36"/>
              </p:custDataLst>
            </p:nvPr>
          </p:nvSpPr>
          <p:spPr>
            <a:xfrm>
              <a:off x="6250915" y="3437298"/>
              <a:ext cx="393700" cy="127000"/>
            </a:xfrm>
            <a:prstGeom prst="roundRect">
              <a:avLst/>
            </a:prstGeom>
            <a:solidFill>
              <a:srgbClr val="ED7D31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OTLSHAPE_SLT_de097ab5ad9149b29ba2a8573c9ac63b_Shape">
              <a:extLst>
                <a:ext uri="{FF2B5EF4-FFF2-40B4-BE49-F238E27FC236}">
                  <a16:creationId xmlns:a16="http://schemas.microsoft.com/office/drawing/2014/main" id="{C01CB1E7-AA6C-493C-8BBD-535D1B66BC95}"/>
                </a:ext>
              </a:extLst>
            </p:cNvPr>
            <p:cNvSpPr/>
            <p:nvPr>
              <p:custDataLst>
                <p:tags r:id="rId37"/>
              </p:custDataLst>
            </p:nvPr>
          </p:nvSpPr>
          <p:spPr>
            <a:xfrm>
              <a:off x="9686245" y="2346198"/>
              <a:ext cx="393700" cy="127000"/>
            </a:xfrm>
            <a:prstGeom prst="roundRect">
              <a:avLst/>
            </a:prstGeom>
            <a:solidFill>
              <a:srgbClr val="4EA72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8" name="OTLSHAPE_SLT_22348b6344754975a703f74f33973090_Shape">
              <a:extLst>
                <a:ext uri="{FF2B5EF4-FFF2-40B4-BE49-F238E27FC236}">
                  <a16:creationId xmlns:a16="http://schemas.microsoft.com/office/drawing/2014/main" id="{3BC6862E-2AF8-261D-3106-68915FFA82B0}"/>
                </a:ext>
              </a:extLst>
            </p:cNvPr>
            <p:cNvSpPr/>
            <p:nvPr>
              <p:custDataLst>
                <p:tags r:id="rId38"/>
              </p:custDataLst>
            </p:nvPr>
          </p:nvSpPr>
          <p:spPr>
            <a:xfrm>
              <a:off x="4942218" y="5309447"/>
              <a:ext cx="1727200" cy="127000"/>
            </a:xfrm>
            <a:prstGeom prst="roundRect">
              <a:avLst/>
            </a:prstGeom>
            <a:solidFill>
              <a:srgbClr val="FFC000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9" name="OTLSHAPE_SLT_ae25f271ac6c4e2d8297b9c974a3def0_Shape">
              <a:extLst>
                <a:ext uri="{FF2B5EF4-FFF2-40B4-BE49-F238E27FC236}">
                  <a16:creationId xmlns:a16="http://schemas.microsoft.com/office/drawing/2014/main" id="{FC33BC53-ABF5-2E57-D9EE-C867F4676360}"/>
                </a:ext>
              </a:extLst>
            </p:cNvPr>
            <p:cNvSpPr/>
            <p:nvPr>
              <p:custDataLst>
                <p:tags r:id="rId39"/>
              </p:custDataLst>
            </p:nvPr>
          </p:nvSpPr>
          <p:spPr>
            <a:xfrm>
              <a:off x="6850735" y="5518066"/>
              <a:ext cx="965200" cy="127000"/>
            </a:xfrm>
            <a:prstGeom prst="roundRect">
              <a:avLst/>
            </a:prstGeom>
            <a:solidFill>
              <a:srgbClr val="FEBA0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0" name="OTLSHAPE_SLT_8d896e771be94847aaf245762749dc4a_Shape">
              <a:extLst>
                <a:ext uri="{FF2B5EF4-FFF2-40B4-BE49-F238E27FC236}">
                  <a16:creationId xmlns:a16="http://schemas.microsoft.com/office/drawing/2014/main" id="{0DFCAEDC-B97C-39AF-BFC3-664BE7D27045}"/>
                </a:ext>
              </a:extLst>
            </p:cNvPr>
            <p:cNvSpPr/>
            <p:nvPr>
              <p:custDataLst>
                <p:tags r:id="rId40"/>
              </p:custDataLst>
            </p:nvPr>
          </p:nvSpPr>
          <p:spPr>
            <a:xfrm>
              <a:off x="10449651" y="5726684"/>
              <a:ext cx="63500" cy="127000"/>
            </a:xfrm>
            <a:prstGeom prst="roundRect">
              <a:avLst/>
            </a:prstGeom>
            <a:solidFill>
              <a:srgbClr val="FEBA0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1" name="OTLSHAPE_SLT_6cbc083c1eed46f2886920742a347a6d_Shape">
              <a:extLst>
                <a:ext uri="{FF2B5EF4-FFF2-40B4-BE49-F238E27FC236}">
                  <a16:creationId xmlns:a16="http://schemas.microsoft.com/office/drawing/2014/main" id="{55F3E866-84CB-CDC0-0674-907C686AD8C5}"/>
                </a:ext>
              </a:extLst>
            </p:cNvPr>
            <p:cNvSpPr/>
            <p:nvPr>
              <p:custDataLst>
                <p:tags r:id="rId41"/>
              </p:custDataLst>
            </p:nvPr>
          </p:nvSpPr>
          <p:spPr>
            <a:xfrm>
              <a:off x="10504181" y="5935303"/>
              <a:ext cx="50800" cy="127000"/>
            </a:xfrm>
            <a:prstGeom prst="roundRect">
              <a:avLst/>
            </a:prstGeom>
            <a:solidFill>
              <a:srgbClr val="FEBA0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2" name="OTLSHAPE_SLT_9a230e6efc5344fbad66a523394bccbf_Shape">
              <a:extLst>
                <a:ext uri="{FF2B5EF4-FFF2-40B4-BE49-F238E27FC236}">
                  <a16:creationId xmlns:a16="http://schemas.microsoft.com/office/drawing/2014/main" id="{FF8EF3A0-8482-583E-65AD-3ED005DF832F}"/>
                </a:ext>
              </a:extLst>
            </p:cNvPr>
            <p:cNvSpPr/>
            <p:nvPr>
              <p:custDataLst>
                <p:tags r:id="rId42"/>
              </p:custDataLst>
            </p:nvPr>
          </p:nvSpPr>
          <p:spPr>
            <a:xfrm>
              <a:off x="10067948" y="4063154"/>
              <a:ext cx="330200" cy="127000"/>
            </a:xfrm>
            <a:prstGeom prst="roundRect">
              <a:avLst/>
            </a:prstGeom>
            <a:solidFill>
              <a:srgbClr val="ED7D31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3" name="OTLSHAPE_SLT_9e339053c30a468c82b8437088d716f0_Shape">
              <a:extLst>
                <a:ext uri="{FF2B5EF4-FFF2-40B4-BE49-F238E27FC236}">
                  <a16:creationId xmlns:a16="http://schemas.microsoft.com/office/drawing/2014/main" id="{365E7491-DA7E-6BE6-28D0-2BA801524026}"/>
                </a:ext>
              </a:extLst>
            </p:cNvPr>
            <p:cNvSpPr/>
            <p:nvPr>
              <p:custDataLst>
                <p:tags r:id="rId43"/>
              </p:custDataLst>
            </p:nvPr>
          </p:nvSpPr>
          <p:spPr>
            <a:xfrm>
              <a:off x="9250013" y="3854535"/>
              <a:ext cx="825500" cy="127000"/>
            </a:xfrm>
            <a:prstGeom prst="roundRect">
              <a:avLst/>
            </a:prstGeom>
            <a:solidFill>
              <a:srgbClr val="44546A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4" name="OTLSHAPE_SLT_502420047d134f5c9fd8af389227433b_Shape">
              <a:extLst>
                <a:ext uri="{FF2B5EF4-FFF2-40B4-BE49-F238E27FC236}">
                  <a16:creationId xmlns:a16="http://schemas.microsoft.com/office/drawing/2014/main" id="{AF9D6B5B-9D78-BC1B-F29C-A72D17E830E9}"/>
                </a:ext>
              </a:extLst>
            </p:cNvPr>
            <p:cNvSpPr/>
            <p:nvPr>
              <p:custDataLst>
                <p:tags r:id="rId44"/>
              </p:custDataLst>
            </p:nvPr>
          </p:nvSpPr>
          <p:spPr>
            <a:xfrm>
              <a:off x="10449651" y="4271772"/>
              <a:ext cx="279400" cy="127000"/>
            </a:xfrm>
            <a:prstGeom prst="roundRect">
              <a:avLst/>
            </a:prstGeom>
            <a:solidFill>
              <a:srgbClr val="ED7D31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balanced" dir="t">
                <a:rot lat="0" lon="0" rev="8700000"/>
              </a:lightRig>
            </a:scene3d>
            <a:sp3d>
              <a:bevelT w="165100"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5" name="OTLSHAPE_TB_00000000000000000000000000000000_ElapsedTime">
              <a:extLst>
                <a:ext uri="{FF2B5EF4-FFF2-40B4-BE49-F238E27FC236}">
                  <a16:creationId xmlns:a16="http://schemas.microsoft.com/office/drawing/2014/main" id="{3A04C923-E194-035C-8034-419B87E63882}"/>
                </a:ext>
              </a:extLst>
            </p:cNvPr>
            <p:cNvSpPr/>
            <p:nvPr>
              <p:custDataLst>
                <p:tags r:id="rId45"/>
              </p:custDataLst>
            </p:nvPr>
          </p:nvSpPr>
          <p:spPr>
            <a:xfrm>
              <a:off x="1478111" y="763228"/>
              <a:ext cx="660400" cy="381000"/>
            </a:xfrm>
            <a:prstGeom prst="roundRect">
              <a:avLst>
                <a:gd name="adj" fmla="val 10000000"/>
              </a:avLst>
            </a:prstGeom>
            <a:solidFill>
              <a:srgbClr val="FF0000">
                <a:alpha val="30196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threePt" dir="t"/>
            </a:scene3d>
            <a:sp3d>
              <a:bevelT w="12700" h="139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6" name="OTLSHAPE_SL_733c51fbfdc544b09e0f2ededd406fee_Header">
              <a:extLst>
                <a:ext uri="{FF2B5EF4-FFF2-40B4-BE49-F238E27FC236}">
                  <a16:creationId xmlns:a16="http://schemas.microsoft.com/office/drawing/2014/main" id="{262AAB0F-473B-EB3F-35C1-9862FC29B7B3}"/>
                </a:ext>
              </a:extLst>
            </p:cNvPr>
            <p:cNvSpPr txBox="1"/>
            <p:nvPr>
              <p:custDataLst>
                <p:tags r:id="rId46"/>
              </p:custDataLst>
            </p:nvPr>
          </p:nvSpPr>
          <p:spPr>
            <a:xfrm>
              <a:off x="63500" y="2003743"/>
              <a:ext cx="1460500" cy="18605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Holidays</a:t>
              </a:r>
            </a:p>
          </p:txBody>
        </p:sp>
        <p:sp>
          <p:nvSpPr>
            <p:cNvPr id="57" name="OTLSHAPE_SL_87119cd15ad744db868d50ed7e2531f5_Header">
              <a:extLst>
                <a:ext uri="{FF2B5EF4-FFF2-40B4-BE49-F238E27FC236}">
                  <a16:creationId xmlns:a16="http://schemas.microsoft.com/office/drawing/2014/main" id="{D8D12DF3-6D8D-4094-80AD-63280794C95C}"/>
                </a:ext>
              </a:extLst>
            </p:cNvPr>
            <p:cNvSpPr txBox="1"/>
            <p:nvPr>
              <p:custDataLst>
                <p:tags r:id="rId47"/>
              </p:custDataLst>
            </p:nvPr>
          </p:nvSpPr>
          <p:spPr>
            <a:xfrm>
              <a:off x="63500" y="3341540"/>
              <a:ext cx="1460500" cy="372110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2026 ACC Operations </a:t>
              </a: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 (Jan 2026)</a:t>
              </a:r>
            </a:p>
          </p:txBody>
        </p:sp>
        <p:sp>
          <p:nvSpPr>
            <p:cNvPr id="58" name="OTLSHAPE_SL_da7baa47443f43e78de054ad7b8ab8bb_Header">
              <a:extLst>
                <a:ext uri="{FF2B5EF4-FFF2-40B4-BE49-F238E27FC236}">
                  <a16:creationId xmlns:a16="http://schemas.microsoft.com/office/drawing/2014/main" id="{7075B2E7-EAF9-2BA9-5BCD-3D7B22C56B18}"/>
                </a:ext>
              </a:extLst>
            </p:cNvPr>
            <p:cNvSpPr txBox="1"/>
            <p:nvPr>
              <p:custDataLst>
                <p:tags r:id="rId48"/>
              </p:custDataLst>
            </p:nvPr>
          </p:nvSpPr>
          <p:spPr>
            <a:xfrm>
              <a:off x="63500" y="4761082"/>
              <a:ext cx="1460500" cy="18605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Spring Stop</a:t>
              </a:r>
            </a:p>
          </p:txBody>
        </p:sp>
        <p:sp>
          <p:nvSpPr>
            <p:cNvPr id="59" name="OTLSHAPE_SL_8bc9fdc562674f80987309fc6f6dc0fe_Header">
              <a:extLst>
                <a:ext uri="{FF2B5EF4-FFF2-40B4-BE49-F238E27FC236}">
                  <a16:creationId xmlns:a16="http://schemas.microsoft.com/office/drawing/2014/main" id="{D356E82A-41A7-CA92-F442-5683C8FAC880}"/>
                </a:ext>
              </a:extLst>
            </p:cNvPr>
            <p:cNvSpPr txBox="1"/>
            <p:nvPr>
              <p:custDataLst>
                <p:tags r:id="rId49"/>
              </p:custDataLst>
            </p:nvPr>
          </p:nvSpPr>
          <p:spPr>
            <a:xfrm>
              <a:off x="63500" y="5592847"/>
              <a:ext cx="1460500" cy="18605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Reviews</a:t>
              </a:r>
            </a:p>
          </p:txBody>
        </p:sp>
        <p:sp>
          <p:nvSpPr>
            <p:cNvPr id="60" name="OTLSHAPE_TB_00000000000000000000000000000000_TodayMarkerShape">
              <a:extLst>
                <a:ext uri="{FF2B5EF4-FFF2-40B4-BE49-F238E27FC236}">
                  <a16:creationId xmlns:a16="http://schemas.microsoft.com/office/drawing/2014/main" id="{EA72F2C0-3CDE-CF17-80EA-B3D270B4DA73}"/>
                </a:ext>
              </a:extLst>
            </p:cNvPr>
            <p:cNvSpPr/>
            <p:nvPr>
              <p:custDataLst>
                <p:tags r:id="rId50"/>
              </p:custDataLst>
            </p:nvPr>
          </p:nvSpPr>
          <p:spPr>
            <a:xfrm>
              <a:off x="3944076" y="1152540"/>
              <a:ext cx="114300" cy="127000"/>
            </a:xfrm>
            <a:prstGeom prst="triangle">
              <a:avLst/>
            </a:prstGeom>
            <a:solidFill>
              <a:srgbClr val="FF0000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1" name="OTLSHAPE_TB_00000000000000000000000000000000_TodayMarkerText">
              <a:extLst>
                <a:ext uri="{FF2B5EF4-FFF2-40B4-BE49-F238E27FC236}">
                  <a16:creationId xmlns:a16="http://schemas.microsoft.com/office/drawing/2014/main" id="{257BF1E7-F323-A730-6E4D-023987AEC795}"/>
                </a:ext>
              </a:extLst>
            </p:cNvPr>
            <p:cNvSpPr txBox="1"/>
            <p:nvPr>
              <p:custDataLst>
                <p:tags r:id="rId51"/>
              </p:custDataLst>
            </p:nvPr>
          </p:nvSpPr>
          <p:spPr>
            <a:xfrm>
              <a:off x="3818376" y="1279540"/>
              <a:ext cx="368300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-12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Today</a:t>
              </a:r>
            </a:p>
          </p:txBody>
        </p:sp>
        <p:sp>
          <p:nvSpPr>
            <p:cNvPr id="62" name="OTLSHAPE_TB_00000000000000000000000000000000_TimescaleInterval1">
              <a:extLst>
                <a:ext uri="{FF2B5EF4-FFF2-40B4-BE49-F238E27FC236}">
                  <a16:creationId xmlns:a16="http://schemas.microsoft.com/office/drawing/2014/main" id="{58326B9E-B140-D777-220A-B53608FA844A}"/>
                </a:ext>
              </a:extLst>
            </p:cNvPr>
            <p:cNvSpPr txBox="1"/>
            <p:nvPr>
              <p:custDataLst>
                <p:tags r:id="rId52"/>
              </p:custDataLst>
            </p:nvPr>
          </p:nvSpPr>
          <p:spPr>
            <a:xfrm>
              <a:off x="1694011" y="860700"/>
              <a:ext cx="255776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-18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Mar</a:t>
              </a:r>
            </a:p>
          </p:txBody>
        </p:sp>
        <p:sp>
          <p:nvSpPr>
            <p:cNvPr id="63" name="OTLSHAPE_TB_00000000000000000000000000000000_TimescaleInterval2">
              <a:extLst>
                <a:ext uri="{FF2B5EF4-FFF2-40B4-BE49-F238E27FC236}">
                  <a16:creationId xmlns:a16="http://schemas.microsoft.com/office/drawing/2014/main" id="{4F6756CC-0C62-FF57-306C-6CA6D8637BE2}"/>
                </a:ext>
              </a:extLst>
            </p:cNvPr>
            <p:cNvSpPr txBox="1"/>
            <p:nvPr>
              <p:custDataLst>
                <p:tags r:id="rId53"/>
              </p:custDataLst>
            </p:nvPr>
          </p:nvSpPr>
          <p:spPr>
            <a:xfrm>
              <a:off x="2539211" y="860700"/>
              <a:ext cx="222818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-18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Apr</a:t>
              </a:r>
            </a:p>
          </p:txBody>
        </p:sp>
        <p:sp>
          <p:nvSpPr>
            <p:cNvPr id="64" name="OTLSHAPE_TB_00000000000000000000000000000000_TimescaleInterval3">
              <a:extLst>
                <a:ext uri="{FF2B5EF4-FFF2-40B4-BE49-F238E27FC236}">
                  <a16:creationId xmlns:a16="http://schemas.microsoft.com/office/drawing/2014/main" id="{D3EC5653-090C-D2B9-8581-6A96A91F8B09}"/>
                </a:ext>
              </a:extLst>
            </p:cNvPr>
            <p:cNvSpPr txBox="1"/>
            <p:nvPr>
              <p:custDataLst>
                <p:tags r:id="rId54"/>
              </p:custDataLst>
            </p:nvPr>
          </p:nvSpPr>
          <p:spPr>
            <a:xfrm>
              <a:off x="3357147" y="860700"/>
              <a:ext cx="271228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-18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May</a:t>
              </a:r>
            </a:p>
          </p:txBody>
        </p:sp>
        <p:sp>
          <p:nvSpPr>
            <p:cNvPr id="65" name="OTLSHAPE_TB_00000000000000000000000000000000_TimescaleInterval4">
              <a:extLst>
                <a:ext uri="{FF2B5EF4-FFF2-40B4-BE49-F238E27FC236}">
                  <a16:creationId xmlns:a16="http://schemas.microsoft.com/office/drawing/2014/main" id="{967ABBB6-684A-C562-1BAB-B07E956C5393}"/>
                </a:ext>
              </a:extLst>
            </p:cNvPr>
            <p:cNvSpPr txBox="1"/>
            <p:nvPr>
              <p:custDataLst>
                <p:tags r:id="rId55"/>
              </p:custDataLst>
            </p:nvPr>
          </p:nvSpPr>
          <p:spPr>
            <a:xfrm>
              <a:off x="4202347" y="860700"/>
              <a:ext cx="209994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18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Jun</a:t>
              </a:r>
            </a:p>
          </p:txBody>
        </p:sp>
        <p:sp>
          <p:nvSpPr>
            <p:cNvPr id="66" name="OTLSHAPE_TB_00000000000000000000000000000000_TimescaleInterval5">
              <a:extLst>
                <a:ext uri="{FF2B5EF4-FFF2-40B4-BE49-F238E27FC236}">
                  <a16:creationId xmlns:a16="http://schemas.microsoft.com/office/drawing/2014/main" id="{53F8304E-FD5F-6B30-32E4-FE54FBD92742}"/>
                </a:ext>
              </a:extLst>
            </p:cNvPr>
            <p:cNvSpPr txBox="1"/>
            <p:nvPr>
              <p:custDataLst>
                <p:tags r:id="rId56"/>
              </p:custDataLst>
            </p:nvPr>
          </p:nvSpPr>
          <p:spPr>
            <a:xfrm>
              <a:off x="5020282" y="860700"/>
              <a:ext cx="158185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2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Jul</a:t>
              </a:r>
            </a:p>
          </p:txBody>
        </p:sp>
        <p:sp>
          <p:nvSpPr>
            <p:cNvPr id="67" name="OTLSHAPE_TB_00000000000000000000000000000000_TimescaleInterval6">
              <a:extLst>
                <a:ext uri="{FF2B5EF4-FFF2-40B4-BE49-F238E27FC236}">
                  <a16:creationId xmlns:a16="http://schemas.microsoft.com/office/drawing/2014/main" id="{4516A20A-4039-CF61-B0BE-A792CE9E1807}"/>
                </a:ext>
              </a:extLst>
            </p:cNvPr>
            <p:cNvSpPr txBox="1"/>
            <p:nvPr>
              <p:custDataLst>
                <p:tags r:id="rId57"/>
              </p:custDataLst>
            </p:nvPr>
          </p:nvSpPr>
          <p:spPr>
            <a:xfrm>
              <a:off x="5865483" y="860700"/>
              <a:ext cx="241300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2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Aug</a:t>
              </a:r>
            </a:p>
          </p:txBody>
        </p:sp>
        <p:sp>
          <p:nvSpPr>
            <p:cNvPr id="68" name="OTLSHAPE_TB_00000000000000000000000000000000_TimescaleInterval7">
              <a:extLst>
                <a:ext uri="{FF2B5EF4-FFF2-40B4-BE49-F238E27FC236}">
                  <a16:creationId xmlns:a16="http://schemas.microsoft.com/office/drawing/2014/main" id="{E4D0B841-8FDA-4960-D3FF-D3E854B50132}"/>
                </a:ext>
              </a:extLst>
            </p:cNvPr>
            <p:cNvSpPr txBox="1"/>
            <p:nvPr>
              <p:custDataLst>
                <p:tags r:id="rId58"/>
              </p:custDataLst>
            </p:nvPr>
          </p:nvSpPr>
          <p:spPr>
            <a:xfrm>
              <a:off x="6710683" y="860700"/>
              <a:ext cx="227626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18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Sep</a:t>
              </a:r>
            </a:p>
          </p:txBody>
        </p:sp>
        <p:sp>
          <p:nvSpPr>
            <p:cNvPr id="69" name="OTLSHAPE_SLT_4027d877fd7c4b8ba1d04201ed2c6aad_JoinedDate">
              <a:extLst>
                <a:ext uri="{FF2B5EF4-FFF2-40B4-BE49-F238E27FC236}">
                  <a16:creationId xmlns:a16="http://schemas.microsoft.com/office/drawing/2014/main" id="{0D2A802E-F4A1-89FB-82D5-83760168052E}"/>
                </a:ext>
              </a:extLst>
            </p:cNvPr>
            <p:cNvSpPr txBox="1"/>
            <p:nvPr>
              <p:custDataLst>
                <p:tags r:id="rId59"/>
              </p:custDataLst>
            </p:nvPr>
          </p:nvSpPr>
          <p:spPr>
            <a:xfrm>
              <a:off x="4010680" y="3006048"/>
              <a:ext cx="9906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4 Jul '26 - 2 Aug '26</a:t>
              </a:r>
            </a:p>
          </p:txBody>
        </p:sp>
        <p:sp>
          <p:nvSpPr>
            <p:cNvPr id="70" name="OTLSHAPE_SLT_4027d877fd7c4b8ba1d04201ed2c6aad_Title">
              <a:extLst>
                <a:ext uri="{FF2B5EF4-FFF2-40B4-BE49-F238E27FC236}">
                  <a16:creationId xmlns:a16="http://schemas.microsoft.com/office/drawing/2014/main" id="{1F176502-F8C6-03EB-B8CC-95C3D95D99A7}"/>
                </a:ext>
              </a:extLst>
            </p:cNvPr>
            <p:cNvSpPr txBox="1"/>
            <p:nvPr>
              <p:custDataLst>
                <p:tags r:id="rId60"/>
              </p:custDataLst>
            </p:nvPr>
          </p:nvSpPr>
          <p:spPr>
            <a:xfrm>
              <a:off x="5919993" y="2998301"/>
              <a:ext cx="8001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Machine Stop</a:t>
              </a:r>
            </a:p>
          </p:txBody>
        </p:sp>
        <p:sp>
          <p:nvSpPr>
            <p:cNvPr id="71" name="OTLSHAPE_SLT_451bb32cf817449aafc3f3a5cd5bff4c_JoinedDate">
              <a:extLst>
                <a:ext uri="{FF2B5EF4-FFF2-40B4-BE49-F238E27FC236}">
                  <a16:creationId xmlns:a16="http://schemas.microsoft.com/office/drawing/2014/main" id="{9C38F364-F6B7-0047-63CE-6C7F4BC9FEDD}"/>
                </a:ext>
              </a:extLst>
            </p:cNvPr>
            <p:cNvSpPr txBox="1"/>
            <p:nvPr>
              <p:custDataLst>
                <p:tags r:id="rId61"/>
              </p:custDataLst>
            </p:nvPr>
          </p:nvSpPr>
          <p:spPr>
            <a:xfrm>
              <a:off x="1670475" y="2634658"/>
              <a:ext cx="10160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fr-FR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2 Mar '26 - 3 Jul '26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72" name="OTLSHAPE_SLT_451bb32cf817449aafc3f3a5cd5bff4c_Title">
              <a:extLst>
                <a:ext uri="{FF2B5EF4-FFF2-40B4-BE49-F238E27FC236}">
                  <a16:creationId xmlns:a16="http://schemas.microsoft.com/office/drawing/2014/main" id="{281BF24A-B161-D762-AB89-CBF70BCE50AD}"/>
                </a:ext>
              </a:extLst>
            </p:cNvPr>
            <p:cNvSpPr txBox="1"/>
            <p:nvPr>
              <p:custDataLst>
                <p:tags r:id="rId62"/>
              </p:custDataLst>
            </p:nvPr>
          </p:nvSpPr>
          <p:spPr>
            <a:xfrm>
              <a:off x="3195025" y="2789682"/>
              <a:ext cx="3429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12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BOD2</a:t>
              </a:r>
            </a:p>
          </p:txBody>
        </p:sp>
        <p:sp>
          <p:nvSpPr>
            <p:cNvPr id="73" name="OTLSHAPE_TB_00000000000000000000000000000000_TimescaleInterval8">
              <a:extLst>
                <a:ext uri="{FF2B5EF4-FFF2-40B4-BE49-F238E27FC236}">
                  <a16:creationId xmlns:a16="http://schemas.microsoft.com/office/drawing/2014/main" id="{771D5062-CEE6-7F28-8BA3-DCB10EF0CB6A}"/>
                </a:ext>
              </a:extLst>
            </p:cNvPr>
            <p:cNvSpPr txBox="1"/>
            <p:nvPr>
              <p:custDataLst>
                <p:tags r:id="rId63"/>
              </p:custDataLst>
            </p:nvPr>
          </p:nvSpPr>
          <p:spPr>
            <a:xfrm>
              <a:off x="7528619" y="860700"/>
              <a:ext cx="218842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22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Oct</a:t>
              </a:r>
            </a:p>
          </p:txBody>
        </p:sp>
        <p:sp>
          <p:nvSpPr>
            <p:cNvPr id="74" name="OTLSHAPE_TB_00000000000000000000000000000000_TimescaleInterval9">
              <a:extLst>
                <a:ext uri="{FF2B5EF4-FFF2-40B4-BE49-F238E27FC236}">
                  <a16:creationId xmlns:a16="http://schemas.microsoft.com/office/drawing/2014/main" id="{BE75A6F6-5D81-F3F1-C345-26AB183A9CE1}"/>
                </a:ext>
              </a:extLst>
            </p:cNvPr>
            <p:cNvSpPr txBox="1"/>
            <p:nvPr>
              <p:custDataLst>
                <p:tags r:id="rId64"/>
              </p:custDataLst>
            </p:nvPr>
          </p:nvSpPr>
          <p:spPr>
            <a:xfrm>
              <a:off x="8373819" y="860700"/>
              <a:ext cx="249364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2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Nov</a:t>
              </a:r>
            </a:p>
          </p:txBody>
        </p:sp>
        <p:sp>
          <p:nvSpPr>
            <p:cNvPr id="75" name="OTLSHAPE_SLT_e78f50f47e7d4f57aca0ba05eeb691dd_JoinedDate">
              <a:extLst>
                <a:ext uri="{FF2B5EF4-FFF2-40B4-BE49-F238E27FC236}">
                  <a16:creationId xmlns:a16="http://schemas.microsoft.com/office/drawing/2014/main" id="{03C8192A-DD43-1B9B-7547-6DB0CFD9C399}"/>
                </a:ext>
              </a:extLst>
            </p:cNvPr>
            <p:cNvSpPr txBox="1"/>
            <p:nvPr>
              <p:custDataLst>
                <p:tags r:id="rId65"/>
              </p:custDataLst>
            </p:nvPr>
          </p:nvSpPr>
          <p:spPr>
            <a:xfrm>
              <a:off x="1804424" y="4567979"/>
              <a:ext cx="11557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20 Apr '26 - 24 Apr '26</a:t>
              </a:r>
            </a:p>
          </p:txBody>
        </p:sp>
        <p:sp>
          <p:nvSpPr>
            <p:cNvPr id="76" name="OTLSHAPE_SLT_e78f50f47e7d4f57aca0ba05eeb691dd_Title">
              <a:extLst>
                <a:ext uri="{FF2B5EF4-FFF2-40B4-BE49-F238E27FC236}">
                  <a16:creationId xmlns:a16="http://schemas.microsoft.com/office/drawing/2014/main" id="{B6AFB6D1-876D-C215-67C4-0A96BF42A950}"/>
                </a:ext>
              </a:extLst>
            </p:cNvPr>
            <p:cNvSpPr txBox="1"/>
            <p:nvPr>
              <p:custDataLst>
                <p:tags r:id="rId66"/>
              </p:custDataLst>
            </p:nvPr>
          </p:nvSpPr>
          <p:spPr>
            <a:xfrm>
              <a:off x="3193541" y="4560232"/>
              <a:ext cx="8636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8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SCL-INP Switch</a:t>
              </a:r>
            </a:p>
          </p:txBody>
        </p:sp>
        <p:sp>
          <p:nvSpPr>
            <p:cNvPr id="77" name="OTLSHAPE_SLT_4332fc12089c4e959caebe1c8c4332bf_JoinedDate">
              <a:extLst>
                <a:ext uri="{FF2B5EF4-FFF2-40B4-BE49-F238E27FC236}">
                  <a16:creationId xmlns:a16="http://schemas.microsoft.com/office/drawing/2014/main" id="{2816717F-A399-57F3-9FB3-54BC0E053421}"/>
                </a:ext>
              </a:extLst>
            </p:cNvPr>
            <p:cNvSpPr txBox="1"/>
            <p:nvPr>
              <p:custDataLst>
                <p:tags r:id="rId67"/>
              </p:custDataLst>
            </p:nvPr>
          </p:nvSpPr>
          <p:spPr>
            <a:xfrm>
              <a:off x="5468917" y="3631904"/>
              <a:ext cx="11176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a-DK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31 Aug '26 - 4 Dec '26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78" name="OTLSHAPE_SLT_4332fc12089c4e959caebe1c8c4332bf_Title">
              <a:extLst>
                <a:ext uri="{FF2B5EF4-FFF2-40B4-BE49-F238E27FC236}">
                  <a16:creationId xmlns:a16="http://schemas.microsoft.com/office/drawing/2014/main" id="{1655EB4C-6CA7-5A40-278B-871DF1E15FF4}"/>
                </a:ext>
              </a:extLst>
            </p:cNvPr>
            <p:cNvSpPr txBox="1"/>
            <p:nvPr>
              <p:custDataLst>
                <p:tags r:id="rId68"/>
              </p:custDataLst>
            </p:nvPr>
          </p:nvSpPr>
          <p:spPr>
            <a:xfrm>
              <a:off x="7775465" y="3624157"/>
              <a:ext cx="3429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12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BOD3</a:t>
              </a:r>
            </a:p>
          </p:txBody>
        </p:sp>
        <p:sp>
          <p:nvSpPr>
            <p:cNvPr id="79" name="OTLSHAPE_SLT_33e23f717170468c85399069c33b438c_Title">
              <a:extLst>
                <a:ext uri="{FF2B5EF4-FFF2-40B4-BE49-F238E27FC236}">
                  <a16:creationId xmlns:a16="http://schemas.microsoft.com/office/drawing/2014/main" id="{3EB7902C-D5DB-41F0-7EF6-C373EE71E131}"/>
                </a:ext>
              </a:extLst>
            </p:cNvPr>
            <p:cNvSpPr txBox="1"/>
            <p:nvPr>
              <p:custDataLst>
                <p:tags r:id="rId69"/>
              </p:custDataLst>
            </p:nvPr>
          </p:nvSpPr>
          <p:spPr>
            <a:xfrm>
              <a:off x="2702779" y="1698583"/>
              <a:ext cx="3683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12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Easter</a:t>
              </a:r>
            </a:p>
          </p:txBody>
        </p:sp>
        <p:sp>
          <p:nvSpPr>
            <p:cNvPr id="80" name="OTLSHAPE_SLT_f0d40a4f5eed44759d945c8dc636e9ea_Title">
              <a:extLst>
                <a:ext uri="{FF2B5EF4-FFF2-40B4-BE49-F238E27FC236}">
                  <a16:creationId xmlns:a16="http://schemas.microsoft.com/office/drawing/2014/main" id="{A72307FE-8523-CFC0-C70D-6141C1B4EA12}"/>
                </a:ext>
              </a:extLst>
            </p:cNvPr>
            <p:cNvSpPr txBox="1"/>
            <p:nvPr>
              <p:custDataLst>
                <p:tags r:id="rId70"/>
              </p:custDataLst>
            </p:nvPr>
          </p:nvSpPr>
          <p:spPr>
            <a:xfrm>
              <a:off x="3438921" y="1698583"/>
              <a:ext cx="4953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18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May Day</a:t>
              </a:r>
            </a:p>
          </p:txBody>
        </p:sp>
        <p:sp>
          <p:nvSpPr>
            <p:cNvPr id="81" name="OTLSHAPE_TB_00000000000000000000000000000000_TimescaleInterval10">
              <a:extLst>
                <a:ext uri="{FF2B5EF4-FFF2-40B4-BE49-F238E27FC236}">
                  <a16:creationId xmlns:a16="http://schemas.microsoft.com/office/drawing/2014/main" id="{F99FDB72-4A1B-A4B8-F351-6F9A16B0C36F}"/>
                </a:ext>
              </a:extLst>
            </p:cNvPr>
            <p:cNvSpPr txBox="1"/>
            <p:nvPr>
              <p:custDataLst>
                <p:tags r:id="rId71"/>
              </p:custDataLst>
            </p:nvPr>
          </p:nvSpPr>
          <p:spPr>
            <a:xfrm>
              <a:off x="9191754" y="860700"/>
              <a:ext cx="237244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22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Dec</a:t>
              </a:r>
            </a:p>
          </p:txBody>
        </p:sp>
        <p:sp>
          <p:nvSpPr>
            <p:cNvPr id="82" name="OTLSHAPE_TB_00000000000000000000000000000000_TimescaleInterval11">
              <a:extLst>
                <a:ext uri="{FF2B5EF4-FFF2-40B4-BE49-F238E27FC236}">
                  <a16:creationId xmlns:a16="http://schemas.microsoft.com/office/drawing/2014/main" id="{63F80ECA-D548-817D-86D2-16A5A30F1122}"/>
                </a:ext>
              </a:extLst>
            </p:cNvPr>
            <p:cNvSpPr txBox="1"/>
            <p:nvPr>
              <p:custDataLst>
                <p:tags r:id="rId72"/>
              </p:custDataLst>
            </p:nvPr>
          </p:nvSpPr>
          <p:spPr>
            <a:xfrm>
              <a:off x="10036955" y="860700"/>
              <a:ext cx="203200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2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Jan</a:t>
              </a:r>
            </a:p>
          </p:txBody>
        </p:sp>
        <p:sp>
          <p:nvSpPr>
            <p:cNvPr id="83" name="OTLSHAPE_SLT_e30728eb653a410988196e722bfb6ec8_Title">
              <a:extLst>
                <a:ext uri="{FF2B5EF4-FFF2-40B4-BE49-F238E27FC236}">
                  <a16:creationId xmlns:a16="http://schemas.microsoft.com/office/drawing/2014/main" id="{5FCB5B36-91AC-775C-2616-37804BCA6E8D}"/>
                </a:ext>
              </a:extLst>
            </p:cNvPr>
            <p:cNvSpPr txBox="1"/>
            <p:nvPr>
              <p:custDataLst>
                <p:tags r:id="rId73"/>
              </p:custDataLst>
            </p:nvPr>
          </p:nvSpPr>
          <p:spPr>
            <a:xfrm>
              <a:off x="3820625" y="1907202"/>
              <a:ext cx="8382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4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Ascension Day</a:t>
              </a:r>
            </a:p>
          </p:txBody>
        </p:sp>
        <p:sp>
          <p:nvSpPr>
            <p:cNvPr id="84" name="OTLSHAPE_SLT_3a776f33868e40ab8eb868ffcdaf5872_Title">
              <a:extLst>
                <a:ext uri="{FF2B5EF4-FFF2-40B4-BE49-F238E27FC236}">
                  <a16:creationId xmlns:a16="http://schemas.microsoft.com/office/drawing/2014/main" id="{3FBC2635-7A31-CA28-BA80-0B9816D5C56F}"/>
                </a:ext>
              </a:extLst>
            </p:cNvPr>
            <p:cNvSpPr txBox="1"/>
            <p:nvPr>
              <p:custDataLst>
                <p:tags r:id="rId74"/>
              </p:custDataLst>
            </p:nvPr>
          </p:nvSpPr>
          <p:spPr>
            <a:xfrm>
              <a:off x="4393180" y="2115820"/>
              <a:ext cx="7493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8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National Day</a:t>
              </a:r>
            </a:p>
          </p:txBody>
        </p:sp>
        <p:sp>
          <p:nvSpPr>
            <p:cNvPr id="85" name="OTLSHAPE_SLT_61549feab37e449490231f0f66b97c17_Title">
              <a:extLst>
                <a:ext uri="{FF2B5EF4-FFF2-40B4-BE49-F238E27FC236}">
                  <a16:creationId xmlns:a16="http://schemas.microsoft.com/office/drawing/2014/main" id="{8670DBB3-1C7D-19BE-D9F0-70E4889FF9AA}"/>
                </a:ext>
              </a:extLst>
            </p:cNvPr>
            <p:cNvSpPr txBox="1"/>
            <p:nvPr>
              <p:custDataLst>
                <p:tags r:id="rId75"/>
              </p:custDataLst>
            </p:nvPr>
          </p:nvSpPr>
          <p:spPr>
            <a:xfrm>
              <a:off x="3882256" y="2324439"/>
              <a:ext cx="7112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Midsummer</a:t>
              </a:r>
            </a:p>
          </p:txBody>
        </p:sp>
        <p:sp>
          <p:nvSpPr>
            <p:cNvPr id="86" name="OTLSHAPE_SLT_820ef53396b044589ba4a1580f0c836d_Title">
              <a:extLst>
                <a:ext uri="{FF2B5EF4-FFF2-40B4-BE49-F238E27FC236}">
                  <a16:creationId xmlns:a16="http://schemas.microsoft.com/office/drawing/2014/main" id="{11443AC1-F903-9805-F6DB-82CCB4EB3545}"/>
                </a:ext>
              </a:extLst>
            </p:cNvPr>
            <p:cNvSpPr txBox="1"/>
            <p:nvPr>
              <p:custDataLst>
                <p:tags r:id="rId76"/>
              </p:custDataLst>
            </p:nvPr>
          </p:nvSpPr>
          <p:spPr>
            <a:xfrm>
              <a:off x="5919993" y="2324439"/>
              <a:ext cx="10287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1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Summer Vacation</a:t>
              </a:r>
            </a:p>
          </p:txBody>
        </p:sp>
        <p:sp>
          <p:nvSpPr>
            <p:cNvPr id="87" name="OTLSHAPE_SLT_35b9cc2bc1be4170852c29bb1620c307_Title">
              <a:extLst>
                <a:ext uri="{FF2B5EF4-FFF2-40B4-BE49-F238E27FC236}">
                  <a16:creationId xmlns:a16="http://schemas.microsoft.com/office/drawing/2014/main" id="{C06993FA-DFDA-C539-195E-2333512251F7}"/>
                </a:ext>
              </a:extLst>
            </p:cNvPr>
            <p:cNvSpPr txBox="1"/>
            <p:nvPr>
              <p:custDataLst>
                <p:tags r:id="rId77"/>
              </p:custDataLst>
            </p:nvPr>
          </p:nvSpPr>
          <p:spPr>
            <a:xfrm>
              <a:off x="8401065" y="2324439"/>
              <a:ext cx="4445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1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Hostlov</a:t>
              </a:r>
            </a:p>
          </p:txBody>
        </p:sp>
        <p:sp>
          <p:nvSpPr>
            <p:cNvPr id="88" name="OTLSHAPE_SLT_67fca47eb7aa4e78b489d108282767fe_JoinedDate">
              <a:extLst>
                <a:ext uri="{FF2B5EF4-FFF2-40B4-BE49-F238E27FC236}">
                  <a16:creationId xmlns:a16="http://schemas.microsoft.com/office/drawing/2014/main" id="{746C8C03-A16F-654F-1F5E-22FA7C0E35EE}"/>
                </a:ext>
              </a:extLst>
            </p:cNvPr>
            <p:cNvSpPr txBox="1"/>
            <p:nvPr>
              <p:custDataLst>
                <p:tags r:id="rId78"/>
              </p:custDataLst>
            </p:nvPr>
          </p:nvSpPr>
          <p:spPr>
            <a:xfrm>
              <a:off x="4700600" y="3214667"/>
              <a:ext cx="11303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3 Aug '26 - 16 Aug '26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89" name="OTLSHAPE_SLT_67fca47eb7aa4e78b489d108282767fe_Title">
              <a:extLst>
                <a:ext uri="{FF2B5EF4-FFF2-40B4-BE49-F238E27FC236}">
                  <a16:creationId xmlns:a16="http://schemas.microsoft.com/office/drawing/2014/main" id="{096187E4-FAD9-1150-9F70-D08FA080853F}"/>
                </a:ext>
              </a:extLst>
            </p:cNvPr>
            <p:cNvSpPr txBox="1"/>
            <p:nvPr>
              <p:custDataLst>
                <p:tags r:id="rId79"/>
              </p:custDataLst>
            </p:nvPr>
          </p:nvSpPr>
          <p:spPr>
            <a:xfrm>
              <a:off x="6301696" y="3206920"/>
              <a:ext cx="15240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4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ESS Summer Maintenance</a:t>
              </a:r>
            </a:p>
          </p:txBody>
        </p:sp>
        <p:sp>
          <p:nvSpPr>
            <p:cNvPr id="90" name="OTLSHAPE_SLT_6a5fd174fe594e149b6c4477ce7cbc25_JoinedDate">
              <a:extLst>
                <a:ext uri="{FF2B5EF4-FFF2-40B4-BE49-F238E27FC236}">
                  <a16:creationId xmlns:a16="http://schemas.microsoft.com/office/drawing/2014/main" id="{7E35F088-D4F5-70A4-D8B8-7F88BA0BE489}"/>
                </a:ext>
              </a:extLst>
            </p:cNvPr>
            <p:cNvSpPr txBox="1"/>
            <p:nvPr>
              <p:custDataLst>
                <p:tags r:id="rId80"/>
              </p:custDataLst>
            </p:nvPr>
          </p:nvSpPr>
          <p:spPr>
            <a:xfrm>
              <a:off x="1804424" y="4776597"/>
              <a:ext cx="11557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20 Apr '26 - 24 Apr '26</a:t>
              </a:r>
            </a:p>
          </p:txBody>
        </p:sp>
        <p:sp>
          <p:nvSpPr>
            <p:cNvPr id="91" name="OTLSHAPE_SLT_6a5fd174fe594e149b6c4477ce7cbc25_Title">
              <a:extLst>
                <a:ext uri="{FF2B5EF4-FFF2-40B4-BE49-F238E27FC236}">
                  <a16:creationId xmlns:a16="http://schemas.microsoft.com/office/drawing/2014/main" id="{24D233B6-7237-317F-2DC4-46E7197015B4}"/>
                </a:ext>
              </a:extLst>
            </p:cNvPr>
            <p:cNvSpPr txBox="1"/>
            <p:nvPr>
              <p:custDataLst>
                <p:tags r:id="rId81"/>
              </p:custDataLst>
            </p:nvPr>
          </p:nvSpPr>
          <p:spPr>
            <a:xfrm>
              <a:off x="3193541" y="4768850"/>
              <a:ext cx="15240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Spring Maintenance Week</a:t>
              </a:r>
            </a:p>
          </p:txBody>
        </p:sp>
        <p:sp>
          <p:nvSpPr>
            <p:cNvPr id="92" name="OTLSHAPE_SLT_13eb93585b154338b0f3cb7d61f32452_JoinedDate">
              <a:extLst>
                <a:ext uri="{FF2B5EF4-FFF2-40B4-BE49-F238E27FC236}">
                  <a16:creationId xmlns:a16="http://schemas.microsoft.com/office/drawing/2014/main" id="{92251FDC-B587-8625-A025-B5F8062CECED}"/>
                </a:ext>
              </a:extLst>
            </p:cNvPr>
            <p:cNvSpPr txBox="1"/>
            <p:nvPr>
              <p:custDataLst>
                <p:tags r:id="rId82"/>
              </p:custDataLst>
            </p:nvPr>
          </p:nvSpPr>
          <p:spPr>
            <a:xfrm>
              <a:off x="1804424" y="4985216"/>
              <a:ext cx="11557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20 Apr '26 - 24 Apr '26</a:t>
              </a:r>
            </a:p>
          </p:txBody>
        </p:sp>
        <p:sp>
          <p:nvSpPr>
            <p:cNvPr id="93" name="OTLSHAPE_SLT_13eb93585b154338b0f3cb7d61f32452_Title">
              <a:extLst>
                <a:ext uri="{FF2B5EF4-FFF2-40B4-BE49-F238E27FC236}">
                  <a16:creationId xmlns:a16="http://schemas.microsoft.com/office/drawing/2014/main" id="{9FCF8C1E-CE9E-91B8-142B-1CD4427B95E4}"/>
                </a:ext>
              </a:extLst>
            </p:cNvPr>
            <p:cNvSpPr txBox="1"/>
            <p:nvPr>
              <p:custDataLst>
                <p:tags r:id="rId83"/>
              </p:custDataLst>
            </p:nvPr>
          </p:nvSpPr>
          <p:spPr>
            <a:xfrm>
              <a:off x="3193541" y="4977469"/>
              <a:ext cx="18415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Kraftringen Upgrades Main Grid</a:t>
              </a:r>
            </a:p>
          </p:txBody>
        </p:sp>
        <p:sp>
          <p:nvSpPr>
            <p:cNvPr id="94" name="OTLSHAPE_SLT_74996333e17f4e8d93d4bd80da0ab5df_JoinedDate">
              <a:extLst>
                <a:ext uri="{FF2B5EF4-FFF2-40B4-BE49-F238E27FC236}">
                  <a16:creationId xmlns:a16="http://schemas.microsoft.com/office/drawing/2014/main" id="{E3AD86AB-C757-347B-1AE1-0061429007C9}"/>
                </a:ext>
              </a:extLst>
            </p:cNvPr>
            <p:cNvSpPr txBox="1"/>
            <p:nvPr>
              <p:custDataLst>
                <p:tags r:id="rId84"/>
              </p:custDataLst>
            </p:nvPr>
          </p:nvSpPr>
          <p:spPr>
            <a:xfrm>
              <a:off x="5017914" y="3423285"/>
              <a:ext cx="11811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no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17 Aug '26 - 30 Aug '26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95" name="OTLSHAPE_SLT_74996333e17f4e8d93d4bd80da0ab5df_Title">
              <a:extLst>
                <a:ext uri="{FF2B5EF4-FFF2-40B4-BE49-F238E27FC236}">
                  <a16:creationId xmlns:a16="http://schemas.microsoft.com/office/drawing/2014/main" id="{A49726A8-0B56-4E4B-E43D-0F87318F6A74}"/>
                </a:ext>
              </a:extLst>
            </p:cNvPr>
            <p:cNvSpPr txBox="1"/>
            <p:nvPr>
              <p:custDataLst>
                <p:tags r:id="rId85"/>
              </p:custDataLst>
            </p:nvPr>
          </p:nvSpPr>
          <p:spPr>
            <a:xfrm>
              <a:off x="6683400" y="3415538"/>
              <a:ext cx="9525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Machine Restart</a:t>
              </a:r>
            </a:p>
          </p:txBody>
        </p:sp>
        <p:sp>
          <p:nvSpPr>
            <p:cNvPr id="96" name="OTLSHAPE_TB_00000000000000000000000000000000_TimescaleInterval12">
              <a:extLst>
                <a:ext uri="{FF2B5EF4-FFF2-40B4-BE49-F238E27FC236}">
                  <a16:creationId xmlns:a16="http://schemas.microsoft.com/office/drawing/2014/main" id="{2667168E-0BA7-AD98-3CD0-F87478C08F5A}"/>
                </a:ext>
              </a:extLst>
            </p:cNvPr>
            <p:cNvSpPr txBox="1"/>
            <p:nvPr>
              <p:custDataLst>
                <p:tags r:id="rId86"/>
              </p:custDataLst>
            </p:nvPr>
          </p:nvSpPr>
          <p:spPr>
            <a:xfrm>
              <a:off x="10882155" y="860700"/>
              <a:ext cx="225383" cy="186055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-18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Feb</a:t>
              </a:r>
            </a:p>
          </p:txBody>
        </p:sp>
        <p:sp>
          <p:nvSpPr>
            <p:cNvPr id="97" name="OTLSHAPE_SLT_de097ab5ad9149b29ba2a8573c9ac63b_Title">
              <a:extLst>
                <a:ext uri="{FF2B5EF4-FFF2-40B4-BE49-F238E27FC236}">
                  <a16:creationId xmlns:a16="http://schemas.microsoft.com/office/drawing/2014/main" id="{F8ED6565-F47A-A621-94B0-1BBC352224BF}"/>
                </a:ext>
              </a:extLst>
            </p:cNvPr>
            <p:cNvSpPr txBox="1"/>
            <p:nvPr>
              <p:custDataLst>
                <p:tags r:id="rId87"/>
              </p:custDataLst>
            </p:nvPr>
          </p:nvSpPr>
          <p:spPr>
            <a:xfrm>
              <a:off x="10118730" y="2324439"/>
              <a:ext cx="8001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Christmas/NY</a:t>
              </a:r>
            </a:p>
          </p:txBody>
        </p:sp>
        <p:sp>
          <p:nvSpPr>
            <p:cNvPr id="98" name="OTLSHAPE_SLT_22348b6344754975a703f74f33973090_Title">
              <a:extLst>
                <a:ext uri="{FF2B5EF4-FFF2-40B4-BE49-F238E27FC236}">
                  <a16:creationId xmlns:a16="http://schemas.microsoft.com/office/drawing/2014/main" id="{44770124-012E-5681-B945-FCF93B4E547D}"/>
                </a:ext>
              </a:extLst>
            </p:cNvPr>
            <p:cNvSpPr txBox="1"/>
            <p:nvPr>
              <p:custDataLst>
                <p:tags r:id="rId88"/>
              </p:custDataLst>
            </p:nvPr>
          </p:nvSpPr>
          <p:spPr>
            <a:xfrm>
              <a:off x="3396924" y="5287688"/>
              <a:ext cx="14986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Facility SAR5 (Provisional)</a:t>
              </a:r>
            </a:p>
          </p:txBody>
        </p:sp>
        <p:sp>
          <p:nvSpPr>
            <p:cNvPr id="99" name="OTLSHAPE_SLT_22348b6344754975a703f74f33973090_JoinedDate">
              <a:extLst>
                <a:ext uri="{FF2B5EF4-FFF2-40B4-BE49-F238E27FC236}">
                  <a16:creationId xmlns:a16="http://schemas.microsoft.com/office/drawing/2014/main" id="{065D4FDF-EEED-00B9-7157-B50194F186D7}"/>
                </a:ext>
              </a:extLst>
            </p:cNvPr>
            <p:cNvSpPr txBox="1"/>
            <p:nvPr>
              <p:custDataLst>
                <p:tags r:id="rId89"/>
              </p:custDataLst>
            </p:nvPr>
          </p:nvSpPr>
          <p:spPr>
            <a:xfrm>
              <a:off x="6710664" y="5295435"/>
              <a:ext cx="11811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30 Jun '26 - 31 Aug '26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100" name="OTLSHAPE_SLT_ae25f271ac6c4e2d8297b9c974a3def0_Title">
              <a:extLst>
                <a:ext uri="{FF2B5EF4-FFF2-40B4-BE49-F238E27FC236}">
                  <a16:creationId xmlns:a16="http://schemas.microsoft.com/office/drawing/2014/main" id="{5CCBADD3-A9C0-C6AB-2B1D-CA0A000BF927}"/>
                </a:ext>
              </a:extLst>
            </p:cNvPr>
            <p:cNvSpPr txBox="1"/>
            <p:nvPr>
              <p:custDataLst>
                <p:tags r:id="rId90"/>
              </p:custDataLst>
            </p:nvPr>
          </p:nvSpPr>
          <p:spPr>
            <a:xfrm>
              <a:off x="5309717" y="5496306"/>
              <a:ext cx="14986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Facility SRR5 (Provisional)</a:t>
              </a:r>
            </a:p>
          </p:txBody>
        </p:sp>
        <p:sp>
          <p:nvSpPr>
            <p:cNvPr id="101" name="OTLSHAPE_SLT_ae25f271ac6c4e2d8297b9c974a3def0_JoinedDate">
              <a:extLst>
                <a:ext uri="{FF2B5EF4-FFF2-40B4-BE49-F238E27FC236}">
                  <a16:creationId xmlns:a16="http://schemas.microsoft.com/office/drawing/2014/main" id="{D42AA6CF-63C0-421E-1FBC-1295B5E3172B}"/>
                </a:ext>
              </a:extLst>
            </p:cNvPr>
            <p:cNvSpPr txBox="1"/>
            <p:nvPr>
              <p:custDataLst>
                <p:tags r:id="rId91"/>
              </p:custDataLst>
            </p:nvPr>
          </p:nvSpPr>
          <p:spPr>
            <a:xfrm>
              <a:off x="7855774" y="5504053"/>
              <a:ext cx="11049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8 Sep '26 - 12 Oct '26</a:t>
              </a:r>
            </a:p>
          </p:txBody>
        </p:sp>
        <p:sp>
          <p:nvSpPr>
            <p:cNvPr id="102" name="OTLSHAPE_SLT_8d896e771be94847aaf245762749dc4a_Title">
              <a:extLst>
                <a:ext uri="{FF2B5EF4-FFF2-40B4-BE49-F238E27FC236}">
                  <a16:creationId xmlns:a16="http://schemas.microsoft.com/office/drawing/2014/main" id="{2BD8A69F-A872-6CB8-6657-3C871F933881}"/>
                </a:ext>
              </a:extLst>
            </p:cNvPr>
            <p:cNvSpPr txBox="1"/>
            <p:nvPr>
              <p:custDataLst>
                <p:tags r:id="rId92"/>
              </p:custDataLst>
            </p:nvPr>
          </p:nvSpPr>
          <p:spPr>
            <a:xfrm>
              <a:off x="9294248" y="5704925"/>
              <a:ext cx="11049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1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BOT System Permit</a:t>
              </a:r>
            </a:p>
          </p:txBody>
        </p:sp>
        <p:sp>
          <p:nvSpPr>
            <p:cNvPr id="103" name="OTLSHAPE_SLT_8d896e771be94847aaf245762749dc4a_JoinedDate">
              <a:extLst>
                <a:ext uri="{FF2B5EF4-FFF2-40B4-BE49-F238E27FC236}">
                  <a16:creationId xmlns:a16="http://schemas.microsoft.com/office/drawing/2014/main" id="{572C47E9-A7DD-4639-CD94-816B865F187C}"/>
                </a:ext>
              </a:extLst>
            </p:cNvPr>
            <p:cNvSpPr txBox="1"/>
            <p:nvPr>
              <p:custDataLst>
                <p:tags r:id="rId93"/>
              </p:custDataLst>
            </p:nvPr>
          </p:nvSpPr>
          <p:spPr>
            <a:xfrm>
              <a:off x="10554962" y="5712672"/>
              <a:ext cx="11303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18 Jan '27 - 19 Jan '27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104" name="OTLSHAPE_SLT_6cbc083c1eed46f2886920742a347a6d_Title">
              <a:extLst>
                <a:ext uri="{FF2B5EF4-FFF2-40B4-BE49-F238E27FC236}">
                  <a16:creationId xmlns:a16="http://schemas.microsoft.com/office/drawing/2014/main" id="{34F2A800-DE06-F7C5-1EBD-25150D7E1084}"/>
                </a:ext>
              </a:extLst>
            </p:cNvPr>
            <p:cNvSpPr txBox="1"/>
            <p:nvPr>
              <p:custDataLst>
                <p:tags r:id="rId94"/>
              </p:custDataLst>
            </p:nvPr>
          </p:nvSpPr>
          <p:spPr>
            <a:xfrm>
              <a:off x="9022810" y="5913544"/>
              <a:ext cx="14351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4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BOT Beam </a:t>
              </a:r>
              <a:r>
                <a:rPr kumimoji="0" lang="en-US" sz="1100" b="1" i="0" u="none" strike="noStrike" kern="0" cap="none" spc="-4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Authorisation</a:t>
              </a:r>
              <a:endParaRPr kumimoji="0" lang="en-US" sz="1100" b="1" i="0" u="none" strike="noStrike" kern="0" cap="none" spc="-4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105" name="OTLSHAPE_SLT_6cbc083c1eed46f2886920742a347a6d_JoinedDate">
              <a:extLst>
                <a:ext uri="{FF2B5EF4-FFF2-40B4-BE49-F238E27FC236}">
                  <a16:creationId xmlns:a16="http://schemas.microsoft.com/office/drawing/2014/main" id="{CFE1BD4E-2582-1A8B-E46A-F877B3AE3899}"/>
                </a:ext>
              </a:extLst>
            </p:cNvPr>
            <p:cNvSpPr txBox="1"/>
            <p:nvPr>
              <p:custDataLst>
                <p:tags r:id="rId95"/>
              </p:custDataLst>
            </p:nvPr>
          </p:nvSpPr>
          <p:spPr>
            <a:xfrm>
              <a:off x="10605781" y="5921291"/>
              <a:ext cx="5207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6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20 Jan '27</a:t>
              </a:r>
            </a:p>
          </p:txBody>
        </p:sp>
        <p:sp>
          <p:nvSpPr>
            <p:cNvPr id="106" name="OTLSHAPE_SLT_9a230e6efc5344fbad66a523394bccbf_JoinedDate">
              <a:extLst>
                <a:ext uri="{FF2B5EF4-FFF2-40B4-BE49-F238E27FC236}">
                  <a16:creationId xmlns:a16="http://schemas.microsoft.com/office/drawing/2014/main" id="{DA1ECF9A-D0CC-5350-B61F-A012519D2556}"/>
                </a:ext>
              </a:extLst>
            </p:cNvPr>
            <p:cNvSpPr txBox="1"/>
            <p:nvPr>
              <p:custDataLst>
                <p:tags r:id="rId96"/>
              </p:custDataLst>
            </p:nvPr>
          </p:nvSpPr>
          <p:spPr>
            <a:xfrm>
              <a:off x="10445903" y="4049141"/>
              <a:ext cx="10541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4 Jan '27 - 15 Jan '27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sp>
          <p:nvSpPr>
            <p:cNvPr id="107" name="OTLSHAPE_SLT_9a230e6efc5344fbad66a523394bccbf_Title">
              <a:extLst>
                <a:ext uri="{FF2B5EF4-FFF2-40B4-BE49-F238E27FC236}">
                  <a16:creationId xmlns:a16="http://schemas.microsoft.com/office/drawing/2014/main" id="{C6CE007E-3A9D-0E3D-AACE-D6E5E9D99730}"/>
                </a:ext>
              </a:extLst>
            </p:cNvPr>
            <p:cNvSpPr txBox="1"/>
            <p:nvPr>
              <p:custDataLst>
                <p:tags r:id="rId97"/>
              </p:custDataLst>
            </p:nvPr>
          </p:nvSpPr>
          <p:spPr>
            <a:xfrm>
              <a:off x="9066299" y="4041394"/>
              <a:ext cx="9525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Machine Restart</a:t>
              </a:r>
            </a:p>
          </p:txBody>
        </p:sp>
        <p:sp>
          <p:nvSpPr>
            <p:cNvPr id="108" name="OTLSHAPE_SLT_9e339053c30a468c82b8437088d716f0_JoinedDate">
              <a:extLst>
                <a:ext uri="{FF2B5EF4-FFF2-40B4-BE49-F238E27FC236}">
                  <a16:creationId xmlns:a16="http://schemas.microsoft.com/office/drawing/2014/main" id="{F6985FAC-1CCD-DE26-76AC-594856A8C14B}"/>
                </a:ext>
              </a:extLst>
            </p:cNvPr>
            <p:cNvSpPr txBox="1"/>
            <p:nvPr>
              <p:custDataLst>
                <p:tags r:id="rId98"/>
              </p:custDataLst>
            </p:nvPr>
          </p:nvSpPr>
          <p:spPr>
            <a:xfrm>
              <a:off x="8182620" y="3840523"/>
              <a:ext cx="10287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5 Dec '26 - 3 Jan '27</a:t>
              </a:r>
            </a:p>
          </p:txBody>
        </p:sp>
        <p:sp>
          <p:nvSpPr>
            <p:cNvPr id="109" name="OTLSHAPE_SLT_9e339053c30a468c82b8437088d716f0_Title">
              <a:extLst>
                <a:ext uri="{FF2B5EF4-FFF2-40B4-BE49-F238E27FC236}">
                  <a16:creationId xmlns:a16="http://schemas.microsoft.com/office/drawing/2014/main" id="{244924E9-B35D-5F62-5666-73A3E1137CF3}"/>
                </a:ext>
              </a:extLst>
            </p:cNvPr>
            <p:cNvSpPr txBox="1"/>
            <p:nvPr>
              <p:custDataLst>
                <p:tags r:id="rId99"/>
              </p:custDataLst>
            </p:nvPr>
          </p:nvSpPr>
          <p:spPr>
            <a:xfrm>
              <a:off x="10118730" y="3832776"/>
              <a:ext cx="8001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Machine Stop</a:t>
              </a:r>
            </a:p>
          </p:txBody>
        </p:sp>
        <p:sp>
          <p:nvSpPr>
            <p:cNvPr id="110" name="OTLSHAPE_SLT_502420047d134f5c9fd8af389227433b_Title">
              <a:extLst>
                <a:ext uri="{FF2B5EF4-FFF2-40B4-BE49-F238E27FC236}">
                  <a16:creationId xmlns:a16="http://schemas.microsoft.com/office/drawing/2014/main" id="{58D9A65F-78F3-6003-3E92-8EFC74C5E12F}"/>
                </a:ext>
              </a:extLst>
            </p:cNvPr>
            <p:cNvSpPr txBox="1"/>
            <p:nvPr>
              <p:custDataLst>
                <p:tags r:id="rId100"/>
              </p:custDataLst>
            </p:nvPr>
          </p:nvSpPr>
          <p:spPr>
            <a:xfrm>
              <a:off x="9246496" y="4250013"/>
              <a:ext cx="11557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6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BOT Commissioning</a:t>
              </a:r>
            </a:p>
          </p:txBody>
        </p:sp>
        <p:sp>
          <p:nvSpPr>
            <p:cNvPr id="111" name="OTLSHAPE_SLT_502420047d134f5c9fd8af389227433b_JoinedDate">
              <a:extLst>
                <a:ext uri="{FF2B5EF4-FFF2-40B4-BE49-F238E27FC236}">
                  <a16:creationId xmlns:a16="http://schemas.microsoft.com/office/drawing/2014/main" id="{42240F36-602B-E3A8-37C0-66F17AD8AEE6}"/>
                </a:ext>
              </a:extLst>
            </p:cNvPr>
            <p:cNvSpPr txBox="1"/>
            <p:nvPr>
              <p:custDataLst>
                <p:tags r:id="rId101"/>
              </p:custDataLst>
            </p:nvPr>
          </p:nvSpPr>
          <p:spPr>
            <a:xfrm>
              <a:off x="10870071" y="4257760"/>
              <a:ext cx="11303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000" b="0" i="0" u="none" strike="noStrike" kern="0" cap="none" spc="-4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18 Jan '27 - 27 Jan '27</a:t>
              </a:r>
              <a:endParaRPr kumimoji="0" lang="en-US" sz="1000" b="0" i="0" u="none" strike="noStrike" kern="0" cap="none" spc="-4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 pitchFamily="34" charset="0"/>
              </a:endParaRPr>
            </a:p>
          </p:txBody>
        </p:sp>
        <p:cxnSp>
          <p:nvCxnSpPr>
            <p:cNvPr id="112" name="OTLSHAPE_TB_00000000000000000000000000000000_Separator1">
              <a:extLst>
                <a:ext uri="{FF2B5EF4-FFF2-40B4-BE49-F238E27FC236}">
                  <a16:creationId xmlns:a16="http://schemas.microsoft.com/office/drawing/2014/main" id="{64362388-57CF-1637-0FC5-D2388D7A523F}"/>
                </a:ext>
              </a:extLst>
            </p:cNvPr>
            <p:cNvCxnSpPr/>
            <p:nvPr>
              <p:custDataLst>
                <p:tags r:id="rId102"/>
              </p:custDataLst>
            </p:nvPr>
          </p:nvCxnSpPr>
          <p:spPr>
            <a:xfrm>
              <a:off x="2488411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13" name="OTLSHAPE_TB_00000000000000000000000000000000_Separator2">
              <a:extLst>
                <a:ext uri="{FF2B5EF4-FFF2-40B4-BE49-F238E27FC236}">
                  <a16:creationId xmlns:a16="http://schemas.microsoft.com/office/drawing/2014/main" id="{AD5BA051-D296-EB1E-6162-8153811C139D}"/>
                </a:ext>
              </a:extLst>
            </p:cNvPr>
            <p:cNvCxnSpPr/>
            <p:nvPr>
              <p:custDataLst>
                <p:tags r:id="rId103"/>
              </p:custDataLst>
            </p:nvPr>
          </p:nvCxnSpPr>
          <p:spPr>
            <a:xfrm>
              <a:off x="3306346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14" name="OTLSHAPE_TB_00000000000000000000000000000000_Separator3">
              <a:extLst>
                <a:ext uri="{FF2B5EF4-FFF2-40B4-BE49-F238E27FC236}">
                  <a16:creationId xmlns:a16="http://schemas.microsoft.com/office/drawing/2014/main" id="{185D7659-8A5A-7572-41FA-ACCCE6746530}"/>
                </a:ext>
              </a:extLst>
            </p:cNvPr>
            <p:cNvCxnSpPr/>
            <p:nvPr>
              <p:custDataLst>
                <p:tags r:id="rId104"/>
              </p:custDataLst>
            </p:nvPr>
          </p:nvCxnSpPr>
          <p:spPr>
            <a:xfrm>
              <a:off x="4151547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15" name="OTLSHAPE_TB_00000000000000000000000000000000_Separator4">
              <a:extLst>
                <a:ext uri="{FF2B5EF4-FFF2-40B4-BE49-F238E27FC236}">
                  <a16:creationId xmlns:a16="http://schemas.microsoft.com/office/drawing/2014/main" id="{3454FB42-BC91-1D91-F9BC-96C17E4345C8}"/>
                </a:ext>
              </a:extLst>
            </p:cNvPr>
            <p:cNvCxnSpPr/>
            <p:nvPr>
              <p:custDataLst>
                <p:tags r:id="rId105"/>
              </p:custDataLst>
            </p:nvPr>
          </p:nvCxnSpPr>
          <p:spPr>
            <a:xfrm>
              <a:off x="4969482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16" name="OTLSHAPE_TB_00000000000000000000000000000000_Separator5">
              <a:extLst>
                <a:ext uri="{FF2B5EF4-FFF2-40B4-BE49-F238E27FC236}">
                  <a16:creationId xmlns:a16="http://schemas.microsoft.com/office/drawing/2014/main" id="{507EE44C-D900-98BC-C2FC-D0B7D0684086}"/>
                </a:ext>
              </a:extLst>
            </p:cNvPr>
            <p:cNvCxnSpPr/>
            <p:nvPr>
              <p:custDataLst>
                <p:tags r:id="rId106"/>
              </p:custDataLst>
            </p:nvPr>
          </p:nvCxnSpPr>
          <p:spPr>
            <a:xfrm>
              <a:off x="5814682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17" name="OTLSHAPE_TB_00000000000000000000000000000000_Separator6">
              <a:extLst>
                <a:ext uri="{FF2B5EF4-FFF2-40B4-BE49-F238E27FC236}">
                  <a16:creationId xmlns:a16="http://schemas.microsoft.com/office/drawing/2014/main" id="{4010070B-1341-2B0A-3C22-E78E831413A4}"/>
                </a:ext>
              </a:extLst>
            </p:cNvPr>
            <p:cNvCxnSpPr/>
            <p:nvPr>
              <p:custDataLst>
                <p:tags r:id="rId107"/>
              </p:custDataLst>
            </p:nvPr>
          </p:nvCxnSpPr>
          <p:spPr>
            <a:xfrm>
              <a:off x="6659883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18" name="OTLSHAPE_TB_00000000000000000000000000000000_Separator7">
              <a:extLst>
                <a:ext uri="{FF2B5EF4-FFF2-40B4-BE49-F238E27FC236}">
                  <a16:creationId xmlns:a16="http://schemas.microsoft.com/office/drawing/2014/main" id="{51759E45-8B18-F2DC-4B4D-41F95E53B38A}"/>
                </a:ext>
              </a:extLst>
            </p:cNvPr>
            <p:cNvCxnSpPr/>
            <p:nvPr>
              <p:custDataLst>
                <p:tags r:id="rId108"/>
              </p:custDataLst>
            </p:nvPr>
          </p:nvCxnSpPr>
          <p:spPr>
            <a:xfrm>
              <a:off x="7477818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19" name="OTLSHAPE_TB_00000000000000000000000000000000_Separator8">
              <a:extLst>
                <a:ext uri="{FF2B5EF4-FFF2-40B4-BE49-F238E27FC236}">
                  <a16:creationId xmlns:a16="http://schemas.microsoft.com/office/drawing/2014/main" id="{253A5CD2-26B0-3A41-AFD4-462BDAFC1927}"/>
                </a:ext>
              </a:extLst>
            </p:cNvPr>
            <p:cNvCxnSpPr/>
            <p:nvPr>
              <p:custDataLst>
                <p:tags r:id="rId109"/>
              </p:custDataLst>
            </p:nvPr>
          </p:nvCxnSpPr>
          <p:spPr>
            <a:xfrm>
              <a:off x="8323018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20" name="OTLSHAPE_TB_00000000000000000000000000000000_Separator9">
              <a:extLst>
                <a:ext uri="{FF2B5EF4-FFF2-40B4-BE49-F238E27FC236}">
                  <a16:creationId xmlns:a16="http://schemas.microsoft.com/office/drawing/2014/main" id="{66A16CB6-A1B9-F443-C9CF-08E0CEA99949}"/>
                </a:ext>
              </a:extLst>
            </p:cNvPr>
            <p:cNvCxnSpPr/>
            <p:nvPr>
              <p:custDataLst>
                <p:tags r:id="rId110"/>
              </p:custDataLst>
            </p:nvPr>
          </p:nvCxnSpPr>
          <p:spPr>
            <a:xfrm>
              <a:off x="9140954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21" name="OTLSHAPE_TB_00000000000000000000000000000000_Separator10">
              <a:extLst>
                <a:ext uri="{FF2B5EF4-FFF2-40B4-BE49-F238E27FC236}">
                  <a16:creationId xmlns:a16="http://schemas.microsoft.com/office/drawing/2014/main" id="{2711B833-1CBA-3788-6784-4F3BDBB4A3C2}"/>
                </a:ext>
              </a:extLst>
            </p:cNvPr>
            <p:cNvCxnSpPr/>
            <p:nvPr>
              <p:custDataLst>
                <p:tags r:id="rId111"/>
              </p:custDataLst>
            </p:nvPr>
          </p:nvCxnSpPr>
          <p:spPr>
            <a:xfrm>
              <a:off x="9986155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122" name="OTLSHAPE_TB_00000000000000000000000000000000_Separator11">
              <a:extLst>
                <a:ext uri="{FF2B5EF4-FFF2-40B4-BE49-F238E27FC236}">
                  <a16:creationId xmlns:a16="http://schemas.microsoft.com/office/drawing/2014/main" id="{19138D3B-7EEE-DB93-7925-5AA00C92DE57}"/>
                </a:ext>
              </a:extLst>
            </p:cNvPr>
            <p:cNvCxnSpPr/>
            <p:nvPr>
              <p:custDataLst>
                <p:tags r:id="rId112"/>
              </p:custDataLst>
            </p:nvPr>
          </p:nvCxnSpPr>
          <p:spPr>
            <a:xfrm>
              <a:off x="10831354" y="801328"/>
              <a:ext cx="0" cy="304800"/>
            </a:xfrm>
            <a:prstGeom prst="line">
              <a:avLst/>
            </a:prstGeom>
            <a:noFill/>
            <a:ln w="9525" cap="flat" cmpd="sng" algn="ctr">
              <a:solidFill>
                <a:sysClr val="window" lastClr="FFFFFF">
                  <a:alpha val="29804"/>
                </a:sysClr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sp>
          <p:nvSpPr>
            <p:cNvPr id="123" name="OTLSHAPE_M_f813f45f02594214b54f5512f5700ae0_Shape">
              <a:extLst>
                <a:ext uri="{FF2B5EF4-FFF2-40B4-BE49-F238E27FC236}">
                  <a16:creationId xmlns:a16="http://schemas.microsoft.com/office/drawing/2014/main" id="{D397A485-D44F-22D7-7AAD-7E9DF07795D2}"/>
                </a:ext>
              </a:extLst>
            </p:cNvPr>
            <p:cNvSpPr/>
            <p:nvPr>
              <p:custDataLst>
                <p:tags r:id="rId113"/>
              </p:custDataLst>
            </p:nvPr>
          </p:nvSpPr>
          <p:spPr>
            <a:xfrm rot="16200000">
              <a:off x="10754028" y="321056"/>
              <a:ext cx="165100" cy="165100"/>
            </a:xfrm>
            <a:prstGeom prst="flowChartMerge">
              <a:avLst/>
            </a:prstGeom>
            <a:solidFill>
              <a:srgbClr val="EA161E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/>
              <a:lightRig rig="threePt" dir="t"/>
            </a:scene3d>
            <a:sp3d>
              <a:bevelT h="12700"/>
            </a:sp3d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4" name="OTLSHAPE_M_f813f45f02594214b54f5512f5700ae0_Title">
              <a:extLst>
                <a:ext uri="{FF2B5EF4-FFF2-40B4-BE49-F238E27FC236}">
                  <a16:creationId xmlns:a16="http://schemas.microsoft.com/office/drawing/2014/main" id="{5175D7F3-CCB4-DC9D-4273-014B4B269258}"/>
                </a:ext>
              </a:extLst>
            </p:cNvPr>
            <p:cNvSpPr txBox="1"/>
            <p:nvPr>
              <p:custDataLst>
                <p:tags r:id="rId114"/>
              </p:custDataLst>
            </p:nvPr>
          </p:nvSpPr>
          <p:spPr>
            <a:xfrm>
              <a:off x="10950878" y="209085"/>
              <a:ext cx="241300" cy="17051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-22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BOT</a:t>
              </a:r>
            </a:p>
          </p:txBody>
        </p:sp>
        <p:sp>
          <p:nvSpPr>
            <p:cNvPr id="125" name="OTLSHAPE_M_f813f45f02594214b54f5512f5700ae0_Date">
              <a:extLst>
                <a:ext uri="{FF2B5EF4-FFF2-40B4-BE49-F238E27FC236}">
                  <a16:creationId xmlns:a16="http://schemas.microsoft.com/office/drawing/2014/main" id="{DAF94957-5D6C-9C8C-5F47-B8BA22BC65FB}"/>
                </a:ext>
              </a:extLst>
            </p:cNvPr>
            <p:cNvSpPr txBox="1"/>
            <p:nvPr>
              <p:custDataLst>
                <p:tags r:id="rId115"/>
              </p:custDataLst>
            </p:nvPr>
          </p:nvSpPr>
          <p:spPr>
            <a:xfrm>
              <a:off x="10950878" y="392303"/>
              <a:ext cx="520700" cy="155025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0" i="0" u="none" strike="noStrike" kern="0" cap="none" spc="-6" normalizeH="0" baseline="0" noProof="0">
                  <a:ln>
                    <a:noFill/>
                  </a:ln>
                  <a:solidFill>
                    <a:srgbClr val="44546A"/>
                  </a:solidFill>
                  <a:effectLst/>
                  <a:uLnTx/>
                  <a:uFillTx/>
                  <a:latin typeface="Calibri" panose="020F0502020204030204" pitchFamily="34" charset="0"/>
                </a:rPr>
                <a:t>27 Jan '27</a:t>
              </a:r>
            </a:p>
          </p:txBody>
        </p:sp>
        <p:sp>
          <p:nvSpPr>
            <p:cNvPr id="126" name="OTLSHAPE_D_d07cc022eca94faab08c7ff0db3c0730_Line">
              <a:extLst>
                <a:ext uri="{FF2B5EF4-FFF2-40B4-BE49-F238E27FC236}">
                  <a16:creationId xmlns:a16="http://schemas.microsoft.com/office/drawing/2014/main" id="{ED941E10-7585-46D1-3B1B-FD3D7350F17A}"/>
                </a:ext>
              </a:extLst>
            </p:cNvPr>
            <p:cNvSpPr/>
            <p:nvPr>
              <p:custDataLst>
                <p:tags r:id="rId116"/>
              </p:custDataLst>
            </p:nvPr>
          </p:nvSpPr>
          <p:spPr>
            <a:xfrm>
              <a:off x="10722278" y="183685"/>
              <a:ext cx="114301" cy="4151588"/>
            </a:xfrm>
            <a:custGeom>
              <a:avLst/>
              <a:gdLst/>
              <a:ahLst/>
              <a:cxnLst/>
              <a:rect l="0" t="0" r="0" b="0"/>
              <a:pathLst>
                <a:path w="114301" h="4151588">
                  <a:moveTo>
                    <a:pt x="114300" y="137371"/>
                  </a:moveTo>
                  <a:lnTo>
                    <a:pt x="114300" y="0"/>
                  </a:lnTo>
                  <a:lnTo>
                    <a:pt x="6350" y="0"/>
                  </a:lnTo>
                  <a:lnTo>
                    <a:pt x="6350" y="389043"/>
                  </a:lnTo>
                  <a:lnTo>
                    <a:pt x="103343" y="389043"/>
                  </a:lnTo>
                  <a:lnTo>
                    <a:pt x="103343" y="4151587"/>
                  </a:lnTo>
                  <a:lnTo>
                    <a:pt x="0" y="4151587"/>
                  </a:lnTo>
                </a:path>
              </a:pathLst>
            </a:custGeom>
            <a:noFill/>
            <a:ln w="12700" cap="flat" cmpd="sng" algn="ctr">
              <a:solidFill>
                <a:sysClr val="windowText" lastClr="000000"/>
              </a:solidFill>
              <a:prstDash val="solid"/>
              <a:miter lim="800000"/>
              <a:headEnd type="none" w="med" len="med"/>
              <a:tailEnd type="triangle" w="med" len="sm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50ABD5-DB9E-78E2-7365-72E6D4512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3991067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B0024-ABAD-0F46-7626-2CD39383D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709" y="258532"/>
            <a:ext cx="9360000" cy="657339"/>
          </a:xfrm>
        </p:spPr>
        <p:txBody>
          <a:bodyPr/>
          <a:lstStyle/>
          <a:p>
            <a:r>
              <a:rPr lang="en-GB"/>
              <a:t>Conclusions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2DF7E5-375A-198C-C78F-54C19BEE3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B7684-27B7-5440-8253-107021EDEFEF}" type="datetime1">
              <a:rPr lang="sv-SE" smtClean="0"/>
              <a:t>2026-05-13</a:t>
            </a:fld>
            <a:endParaRPr lang="sv-SE"/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BB5FF531-3B9A-C107-B71E-6F9C984686D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3709" y="931026"/>
            <a:ext cx="9360000" cy="779440"/>
          </a:xfrm>
        </p:spPr>
        <p:txBody>
          <a:bodyPr/>
          <a:lstStyle/>
          <a:p>
            <a:r>
              <a:rPr lang="en-GB"/>
              <a:t>We’ve built an accelerator!</a:t>
            </a:r>
          </a:p>
          <a:p>
            <a:r>
              <a:rPr lang="en-GB"/>
              <a:t>Next: Beam on Target!</a:t>
            </a:r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83253BFC-6311-BD4B-5FEA-A9CF39A5F0B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03709" y="4052720"/>
            <a:ext cx="4736899" cy="26051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817793B-8385-28FE-D856-25BB2E82CE7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3086967"/>
            <a:ext cx="4736899" cy="357086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405E810-A115-13E3-79FA-B37C5B9D381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3709" y="1710466"/>
            <a:ext cx="4736899" cy="255807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7043B4D-3F9A-B98F-D4E1-06F879228C71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l="15203" t="34967" r="21591" b="8691"/>
          <a:stretch>
            <a:fillRect/>
          </a:stretch>
        </p:blipFill>
        <p:spPr>
          <a:xfrm>
            <a:off x="6096001" y="1710466"/>
            <a:ext cx="4736899" cy="2558074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8DD968-45CB-3CAB-94A5-83EFA6D91F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1921517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>
            <a:extLst>
              <a:ext uri="{FF2B5EF4-FFF2-40B4-BE49-F238E27FC236}">
                <a16:creationId xmlns:a16="http://schemas.microsoft.com/office/drawing/2014/main" id="{83145CF3-C12C-4347-8E68-43E7983404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Thank you! Questions?</a:t>
            </a:r>
          </a:p>
        </p:txBody>
      </p:sp>
      <p:pic>
        <p:nvPicPr>
          <p:cNvPr id="3" name="Picture 2" descr="Cartoon of a rabbit shooting a ball&#10;&#10;AI-generated content may be incorrect.">
            <a:extLst>
              <a:ext uri="{FF2B5EF4-FFF2-40B4-BE49-F238E27FC236}">
                <a16:creationId xmlns:a16="http://schemas.microsoft.com/office/drawing/2014/main" id="{88FF4792-5F32-26FA-0B6C-D63F18AE16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7486650" y="2152650"/>
            <a:ext cx="4705350" cy="470535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7B81EC-F022-4338-394E-E317272AC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67FE2-3465-9A4B-9FAA-62238E3CE4E3}" type="datetime1">
              <a:rPr lang="sv-SE" smtClean="0"/>
              <a:t>2026-05-13</a:t>
            </a:fld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1209966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1B71E6-F07C-5ECA-6C42-CC18A9D001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175F15D-4A25-E340-A50B-300ACB8091D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BFB29F-B721-15AE-68A8-4DB1854EBB4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D126E6-1C85-D241-071C-630FFFD5761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DB5A73-42CA-0981-15A6-86C3AAEB96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0553" y="23200"/>
            <a:ext cx="12412553" cy="683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371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C8D679-C95E-5E6E-FD35-4E491B9C3A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9FC3E-1D48-9816-6223-58962B167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Beam Modes and Destinations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EB0269-9184-F39B-F162-952B5E1E8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5C388-F0BE-114E-A991-E4DE888F2256}" type="datetime1">
              <a:rPr lang="sv-SE" smtClean="0"/>
              <a:t>2026-05-16</a:t>
            </a:fld>
            <a:endParaRPr lang="sv-SE" dirty="0"/>
          </a:p>
        </p:txBody>
      </p:sp>
      <p:pic>
        <p:nvPicPr>
          <p:cNvPr id="8" name="Picture 7" descr="A diagram of a diagram of a variety of colors&#10;&#10;AI-generated content may be incorrect.">
            <a:extLst>
              <a:ext uri="{FF2B5EF4-FFF2-40B4-BE49-F238E27FC236}">
                <a16:creationId xmlns:a16="http://schemas.microsoft.com/office/drawing/2014/main" id="{B3C3549B-DDD5-959E-AE2B-032E86C5FF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206" y="3110101"/>
            <a:ext cx="3857719" cy="3167035"/>
          </a:xfrm>
          <a:prstGeom prst="rect">
            <a:avLst/>
          </a:prstGeom>
        </p:spPr>
      </p:pic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0EBE95A5-D883-080C-C781-6F2724AF4705}"/>
              </a:ext>
            </a:extLst>
          </p:cNvPr>
          <p:cNvGraphicFramePr>
            <a:graphicFrameLocks noGrp="1"/>
          </p:cNvGraphicFramePr>
          <p:nvPr/>
        </p:nvGraphicFramePr>
        <p:xfrm>
          <a:off x="7591022" y="2669363"/>
          <a:ext cx="4483503" cy="3823809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1509924">
                  <a:extLst>
                    <a:ext uri="{9D8B030D-6E8A-4147-A177-3AD203B41FA5}">
                      <a16:colId xmlns:a16="http://schemas.microsoft.com/office/drawing/2014/main" val="655995778"/>
                    </a:ext>
                  </a:extLst>
                </a:gridCol>
                <a:gridCol w="1347982">
                  <a:extLst>
                    <a:ext uri="{9D8B030D-6E8A-4147-A177-3AD203B41FA5}">
                      <a16:colId xmlns:a16="http://schemas.microsoft.com/office/drawing/2014/main" val="3974147983"/>
                    </a:ext>
                  </a:extLst>
                </a:gridCol>
                <a:gridCol w="1625597">
                  <a:extLst>
                    <a:ext uri="{9D8B030D-6E8A-4147-A177-3AD203B41FA5}">
                      <a16:colId xmlns:a16="http://schemas.microsoft.com/office/drawing/2014/main" val="2961394247"/>
                    </a:ext>
                  </a:extLst>
                </a:gridCol>
              </a:tblGrid>
              <a:tr h="421163">
                <a:tc>
                  <a:txBody>
                    <a:bodyPr/>
                    <a:lstStyle/>
                    <a:p>
                      <a:r>
                        <a:rPr lang="en-SE"/>
                        <a:t>Parameter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/>
                        <a:t>Nominal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/>
                        <a:t>BOD 2026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3266439"/>
                  </a:ext>
                </a:extLst>
              </a:tr>
              <a:tr h="421163"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Beam 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5 MW</a:t>
                      </a:r>
                    </a:p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(2 MW)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20 (200) 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578659"/>
                  </a:ext>
                </a:extLst>
              </a:tr>
              <a:tr h="421163"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Beam Energy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2 GeV</a:t>
                      </a:r>
                    </a:p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(0.88 GeV)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0.8 GeV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3713478"/>
                  </a:ext>
                </a:extLst>
              </a:tr>
              <a:tr h="421163"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Peak Beam current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62.5 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6 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4134695"/>
                  </a:ext>
                </a:extLst>
              </a:tr>
              <a:tr h="421163"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Beam pulse length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2860 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5 (50) 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1144"/>
                  </a:ext>
                </a:extLst>
              </a:tr>
              <a:tr h="421163"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Rep.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14 Hz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>
                          <a:solidFill>
                            <a:srgbClr val="666666"/>
                          </a:solidFill>
                        </a:rPr>
                        <a:t>1 Hz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2821592"/>
                  </a:ext>
                </a:extLst>
              </a:tr>
              <a:tr h="421163">
                <a:tc>
                  <a:txBody>
                    <a:bodyPr/>
                    <a:lstStyle/>
                    <a:p>
                      <a:r>
                        <a:rPr lang="en-SE" dirty="0">
                          <a:solidFill>
                            <a:srgbClr val="666666"/>
                          </a:solidFill>
                        </a:rPr>
                        <a:t>RF freq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SE" dirty="0">
                          <a:solidFill>
                            <a:srgbClr val="666666"/>
                          </a:solidFill>
                        </a:rPr>
                        <a:t>351.21MHz/704MHz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SE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384122"/>
                  </a:ext>
                </a:extLst>
              </a:tr>
            </a:tbl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CC631CCD-79AA-FB9C-07B1-4C009C4659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141" y="966530"/>
            <a:ext cx="11359210" cy="1576671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4B9A22BC-2ADD-F1D2-F7B5-5D18F59C0570}"/>
              </a:ext>
            </a:extLst>
          </p:cNvPr>
          <p:cNvGrpSpPr/>
          <p:nvPr/>
        </p:nvGrpSpPr>
        <p:grpSpPr>
          <a:xfrm>
            <a:off x="4064040" y="2135039"/>
            <a:ext cx="3291975" cy="4542799"/>
            <a:chOff x="4064040" y="2135039"/>
            <a:chExt cx="3291975" cy="4542799"/>
          </a:xfrm>
        </p:grpSpPr>
        <p:pic>
          <p:nvPicPr>
            <p:cNvPr id="9" name="Picture 8" descr="A red and purple numbers&#10;&#10;AI-generated content may be incorrect.">
              <a:extLst>
                <a:ext uri="{FF2B5EF4-FFF2-40B4-BE49-F238E27FC236}">
                  <a16:creationId xmlns:a16="http://schemas.microsoft.com/office/drawing/2014/main" id="{FAF63A8C-733B-2405-10CA-6D58C753ADE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503490" y="4302729"/>
              <a:ext cx="1422176" cy="757130"/>
            </a:xfrm>
            <a:prstGeom prst="rect">
              <a:avLst/>
            </a:prstGeom>
          </p:spPr>
        </p:pic>
        <p:pic>
          <p:nvPicPr>
            <p:cNvPr id="10" name="Picture 9" descr="A close-up of a purple frame&#10;&#10;AI-generated content may be incorrect.">
              <a:extLst>
                <a:ext uri="{FF2B5EF4-FFF2-40B4-BE49-F238E27FC236}">
                  <a16:creationId xmlns:a16="http://schemas.microsoft.com/office/drawing/2014/main" id="{4EB40B67-1B32-4EE3-EA7F-725A38A2966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680822" y="5571929"/>
              <a:ext cx="2675193" cy="757130"/>
            </a:xfrm>
            <a:prstGeom prst="rect">
              <a:avLst/>
            </a:prstGeom>
          </p:spPr>
        </p:pic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07581E83-36FB-1703-9CB6-29F85BA44A6B}"/>
                </a:ext>
              </a:extLst>
            </p:cNvPr>
            <p:cNvCxnSpPr>
              <a:cxnSpLocks/>
              <a:stCxn id="9" idx="0"/>
            </p:cNvCxnSpPr>
            <p:nvPr/>
          </p:nvCxnSpPr>
          <p:spPr>
            <a:xfrm flipH="1" flipV="1">
              <a:off x="4260900" y="2163686"/>
              <a:ext cx="953678" cy="2139043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DC2510E1-62DB-F94B-DEDA-CF335D32AE4C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214578" y="2135039"/>
              <a:ext cx="1102964" cy="3461296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04DAB526-DE9F-9640-D329-1D70A3862D4A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6041714" y="2135039"/>
              <a:ext cx="275828" cy="3461296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1AC64B0F-56F0-BF9D-5D8E-FD49627689B7}"/>
                </a:ext>
              </a:extLst>
            </p:cNvPr>
            <p:cNvSpPr txBox="1"/>
            <p:nvPr/>
          </p:nvSpPr>
          <p:spPr>
            <a:xfrm>
              <a:off x="5299646" y="6308506"/>
              <a:ext cx="14318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en-GB">
                  <a:solidFill>
                    <a:srgbClr val="666666"/>
                  </a:solidFill>
                </a:rPr>
                <a:t>56 Ellipticals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7912FB97-8606-6D60-2E98-83CB48BC2D2D}"/>
                </a:ext>
              </a:extLst>
            </p:cNvPr>
            <p:cNvSpPr txBox="1"/>
            <p:nvPr/>
          </p:nvSpPr>
          <p:spPr>
            <a:xfrm>
              <a:off x="4064040" y="5039306"/>
              <a:ext cx="20219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en-GB">
                  <a:solidFill>
                    <a:srgbClr val="666666"/>
                  </a:solidFill>
                </a:rPr>
                <a:t>26 Double Spokes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D5934EE-06CE-2BB9-6086-1D477244B6F8}"/>
              </a:ext>
            </a:extLst>
          </p:cNvPr>
          <p:cNvGrpSpPr/>
          <p:nvPr/>
        </p:nvGrpSpPr>
        <p:grpSpPr>
          <a:xfrm>
            <a:off x="1405054" y="2009175"/>
            <a:ext cx="8887522" cy="1789157"/>
            <a:chOff x="1405054" y="2009175"/>
            <a:chExt cx="8887522" cy="1789157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CDF2BA4E-ECC5-DE00-5B6C-691E5BB4398B}"/>
                </a:ext>
              </a:extLst>
            </p:cNvPr>
            <p:cNvSpPr txBox="1"/>
            <p:nvPr/>
          </p:nvSpPr>
          <p:spPr>
            <a:xfrm>
              <a:off x="4700015" y="3429000"/>
              <a:ext cx="22651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en-GB">
                  <a:solidFill>
                    <a:srgbClr val="666666"/>
                  </a:solidFill>
                </a:rPr>
                <a:t>Multiple beam stops</a:t>
              </a:r>
            </a:p>
          </p:txBody>
        </p: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8DFBD5BB-8958-53C8-E415-3C4859A52F9C}"/>
                </a:ext>
              </a:extLst>
            </p:cNvPr>
            <p:cNvCxnSpPr>
              <a:cxnSpLocks/>
              <a:stCxn id="31" idx="0"/>
            </p:cNvCxnSpPr>
            <p:nvPr/>
          </p:nvCxnSpPr>
          <p:spPr>
            <a:xfrm flipH="1" flipV="1">
              <a:off x="1405054" y="2231149"/>
              <a:ext cx="4427547" cy="1197851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88E35A15-E5D3-20E2-D7D3-846DE3A097D8}"/>
                </a:ext>
              </a:extLst>
            </p:cNvPr>
            <p:cNvCxnSpPr>
              <a:cxnSpLocks/>
              <a:stCxn id="31" idx="0"/>
            </p:cNvCxnSpPr>
            <p:nvPr/>
          </p:nvCxnSpPr>
          <p:spPr>
            <a:xfrm flipH="1" flipV="1">
              <a:off x="2633812" y="2187331"/>
              <a:ext cx="3198789" cy="1241669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>
              <a:extLst>
                <a:ext uri="{FF2B5EF4-FFF2-40B4-BE49-F238E27FC236}">
                  <a16:creationId xmlns:a16="http://schemas.microsoft.com/office/drawing/2014/main" id="{A6AB2997-F82A-70A1-B208-113325540FBD}"/>
                </a:ext>
              </a:extLst>
            </p:cNvPr>
            <p:cNvCxnSpPr>
              <a:cxnSpLocks/>
              <a:stCxn id="31" idx="0"/>
            </p:cNvCxnSpPr>
            <p:nvPr/>
          </p:nvCxnSpPr>
          <p:spPr>
            <a:xfrm flipH="1" flipV="1">
              <a:off x="3825872" y="2135039"/>
              <a:ext cx="2006729" cy="1293961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id="{686C2B85-ACB8-0F13-3714-56B260563112}"/>
                </a:ext>
              </a:extLst>
            </p:cNvPr>
            <p:cNvCxnSpPr>
              <a:cxnSpLocks/>
              <a:stCxn id="31" idx="0"/>
            </p:cNvCxnSpPr>
            <p:nvPr/>
          </p:nvCxnSpPr>
          <p:spPr>
            <a:xfrm flipV="1">
              <a:off x="5832601" y="2009175"/>
              <a:ext cx="4459975" cy="1419825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9C62FD5-1E69-D579-255C-6824D0B8F7A2}"/>
              </a:ext>
            </a:extLst>
          </p:cNvPr>
          <p:cNvSpPr txBox="1"/>
          <p:nvPr/>
        </p:nvSpPr>
        <p:spPr>
          <a:xfrm>
            <a:off x="8735292" y="140682"/>
            <a:ext cx="287784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666666"/>
                </a:solidFill>
              </a:rPr>
              <a:t>The beam stops for the ESS superconducting linac</a:t>
            </a:r>
          </a:p>
          <a:p>
            <a:r>
              <a:rPr lang="en-GB" sz="1600" dirty="0">
                <a:solidFill>
                  <a:srgbClr val="666666"/>
                </a:solidFill>
              </a:rPr>
              <a:t>(MOP7098)</a:t>
            </a:r>
          </a:p>
          <a:p>
            <a:pPr algn="l"/>
            <a:endParaRPr lang="en-GB" dirty="0">
              <a:solidFill>
                <a:srgbClr val="666666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BAB90F-0B74-4997-4D20-FCF728B8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199065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C3922F-9102-037F-1100-CE1C7A7BB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C771D-033A-03CB-2A6D-F9CA19FD9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Instruments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A83B45-4CB5-4298-5CD4-9FAF2A0FB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E7A35-8D3C-A844-90F6-C57817F275CE}" type="datetime1">
              <a:rPr lang="sv-SE" smtClean="0"/>
              <a:t>2026-05-16</a:t>
            </a:fld>
            <a:endParaRPr lang="sv-SE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82DA667-FDCB-183C-B4D5-882279FAD2A6}"/>
              </a:ext>
            </a:extLst>
          </p:cNvPr>
          <p:cNvCxnSpPr>
            <a:cxnSpLocks/>
          </p:cNvCxnSpPr>
          <p:nvPr/>
        </p:nvCxnSpPr>
        <p:spPr>
          <a:xfrm>
            <a:off x="1596592" y="1261412"/>
            <a:ext cx="0" cy="5275542"/>
          </a:xfrm>
          <a:prstGeom prst="line">
            <a:avLst/>
          </a:prstGeom>
          <a:ln w="9525"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20D814B-7B92-FE6E-A5EB-8C25D410675F}"/>
              </a:ext>
            </a:extLst>
          </p:cNvPr>
          <p:cNvCxnSpPr>
            <a:cxnSpLocks/>
          </p:cNvCxnSpPr>
          <p:nvPr/>
        </p:nvCxnSpPr>
        <p:spPr>
          <a:xfrm>
            <a:off x="1074969" y="1427530"/>
            <a:ext cx="0" cy="5120911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C88CD2A-9F9E-FFA8-E683-237E10E08FBA}"/>
              </a:ext>
            </a:extLst>
          </p:cNvPr>
          <p:cNvCxnSpPr>
            <a:cxnSpLocks/>
          </p:cNvCxnSpPr>
          <p:nvPr/>
        </p:nvCxnSpPr>
        <p:spPr>
          <a:xfrm>
            <a:off x="1375616" y="1427530"/>
            <a:ext cx="0" cy="5120911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0D0973E-9161-25F8-BD87-4E6757EC3703}"/>
              </a:ext>
            </a:extLst>
          </p:cNvPr>
          <p:cNvCxnSpPr>
            <a:cxnSpLocks/>
          </p:cNvCxnSpPr>
          <p:nvPr/>
        </p:nvCxnSpPr>
        <p:spPr>
          <a:xfrm>
            <a:off x="1673029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822635B-1E01-AF24-625B-34CB2ED881A5}"/>
              </a:ext>
            </a:extLst>
          </p:cNvPr>
          <p:cNvCxnSpPr>
            <a:cxnSpLocks/>
          </p:cNvCxnSpPr>
          <p:nvPr/>
        </p:nvCxnSpPr>
        <p:spPr>
          <a:xfrm>
            <a:off x="1969822" y="1427530"/>
            <a:ext cx="0" cy="5120911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BAC5DF9-210B-9B4C-61FC-CB8057A6CB46}"/>
              </a:ext>
            </a:extLst>
          </p:cNvPr>
          <p:cNvCxnSpPr>
            <a:cxnSpLocks/>
          </p:cNvCxnSpPr>
          <p:nvPr/>
        </p:nvCxnSpPr>
        <p:spPr>
          <a:xfrm>
            <a:off x="2270469" y="1427530"/>
            <a:ext cx="0" cy="5120911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97C4B9D-431E-89F5-A2DD-40B88D9E23C5}"/>
              </a:ext>
            </a:extLst>
          </p:cNvPr>
          <p:cNvCxnSpPr>
            <a:cxnSpLocks/>
          </p:cNvCxnSpPr>
          <p:nvPr/>
        </p:nvCxnSpPr>
        <p:spPr>
          <a:xfrm>
            <a:off x="2567882" y="1427530"/>
            <a:ext cx="0" cy="5120911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506C96D-0220-7492-8207-1F6BF86ADAEF}"/>
              </a:ext>
            </a:extLst>
          </p:cNvPr>
          <p:cNvCxnSpPr>
            <a:cxnSpLocks/>
          </p:cNvCxnSpPr>
          <p:nvPr/>
        </p:nvCxnSpPr>
        <p:spPr>
          <a:xfrm>
            <a:off x="2871558" y="1427529"/>
            <a:ext cx="0" cy="514691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8CD3526-A240-9B06-9486-F0CE9232E42E}"/>
              </a:ext>
            </a:extLst>
          </p:cNvPr>
          <p:cNvCxnSpPr>
            <a:cxnSpLocks/>
          </p:cNvCxnSpPr>
          <p:nvPr/>
        </p:nvCxnSpPr>
        <p:spPr>
          <a:xfrm>
            <a:off x="3172206" y="1427529"/>
            <a:ext cx="0" cy="514691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35F3071-CDDA-2A52-8310-A28F9AAEFC65}"/>
              </a:ext>
            </a:extLst>
          </p:cNvPr>
          <p:cNvCxnSpPr>
            <a:cxnSpLocks/>
          </p:cNvCxnSpPr>
          <p:nvPr/>
        </p:nvCxnSpPr>
        <p:spPr>
          <a:xfrm>
            <a:off x="3469620" y="1427529"/>
            <a:ext cx="0" cy="514691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0ECD842-6B67-BA16-227D-D7E4A05C9376}"/>
              </a:ext>
            </a:extLst>
          </p:cNvPr>
          <p:cNvCxnSpPr>
            <a:cxnSpLocks/>
          </p:cNvCxnSpPr>
          <p:nvPr/>
        </p:nvCxnSpPr>
        <p:spPr>
          <a:xfrm>
            <a:off x="3766412" y="1427529"/>
            <a:ext cx="0" cy="514691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C82045D-EFA0-1706-9608-FFE3713A6A48}"/>
              </a:ext>
            </a:extLst>
          </p:cNvPr>
          <p:cNvCxnSpPr>
            <a:cxnSpLocks/>
          </p:cNvCxnSpPr>
          <p:nvPr/>
        </p:nvCxnSpPr>
        <p:spPr>
          <a:xfrm>
            <a:off x="4067060" y="1427529"/>
            <a:ext cx="0" cy="514691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D8494F8-E9F8-0D99-1DB0-49BD70FE44C2}"/>
              </a:ext>
            </a:extLst>
          </p:cNvPr>
          <p:cNvCxnSpPr>
            <a:cxnSpLocks/>
          </p:cNvCxnSpPr>
          <p:nvPr/>
        </p:nvCxnSpPr>
        <p:spPr>
          <a:xfrm>
            <a:off x="4668929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8E2DA72-80A6-3B6A-1AC4-50F57811E993}"/>
              </a:ext>
            </a:extLst>
          </p:cNvPr>
          <p:cNvCxnSpPr>
            <a:cxnSpLocks/>
          </p:cNvCxnSpPr>
          <p:nvPr/>
        </p:nvCxnSpPr>
        <p:spPr>
          <a:xfrm>
            <a:off x="4969577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08A9D2B-D309-145A-6624-D9E668A9DB44}"/>
              </a:ext>
            </a:extLst>
          </p:cNvPr>
          <p:cNvCxnSpPr>
            <a:cxnSpLocks/>
          </p:cNvCxnSpPr>
          <p:nvPr/>
        </p:nvCxnSpPr>
        <p:spPr>
          <a:xfrm>
            <a:off x="5266990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674EFCF-A720-32B5-5BE4-FD9A3E4DF444}"/>
              </a:ext>
            </a:extLst>
          </p:cNvPr>
          <p:cNvCxnSpPr>
            <a:cxnSpLocks/>
          </p:cNvCxnSpPr>
          <p:nvPr/>
        </p:nvCxnSpPr>
        <p:spPr>
          <a:xfrm>
            <a:off x="5563783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BD96E67-473F-DB0E-329F-EF9DE1172ABC}"/>
              </a:ext>
            </a:extLst>
          </p:cNvPr>
          <p:cNvCxnSpPr>
            <a:cxnSpLocks/>
          </p:cNvCxnSpPr>
          <p:nvPr/>
        </p:nvCxnSpPr>
        <p:spPr>
          <a:xfrm>
            <a:off x="5864430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B1EA7DB-4737-5D18-F5B4-7C9EBB3F6D53}"/>
              </a:ext>
            </a:extLst>
          </p:cNvPr>
          <p:cNvCxnSpPr>
            <a:cxnSpLocks/>
          </p:cNvCxnSpPr>
          <p:nvPr/>
        </p:nvCxnSpPr>
        <p:spPr>
          <a:xfrm>
            <a:off x="6161844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C1B74DB-D794-3D71-617D-4453F4AB8FA8}"/>
              </a:ext>
            </a:extLst>
          </p:cNvPr>
          <p:cNvCxnSpPr>
            <a:cxnSpLocks/>
          </p:cNvCxnSpPr>
          <p:nvPr/>
        </p:nvCxnSpPr>
        <p:spPr>
          <a:xfrm>
            <a:off x="6465519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45703FE-31C7-BBA3-981F-1B271D504855}"/>
              </a:ext>
            </a:extLst>
          </p:cNvPr>
          <p:cNvCxnSpPr>
            <a:cxnSpLocks/>
          </p:cNvCxnSpPr>
          <p:nvPr/>
        </p:nvCxnSpPr>
        <p:spPr>
          <a:xfrm>
            <a:off x="6766167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DA0B311-FDD4-077B-467E-CF06F187A975}"/>
              </a:ext>
            </a:extLst>
          </p:cNvPr>
          <p:cNvCxnSpPr>
            <a:cxnSpLocks/>
          </p:cNvCxnSpPr>
          <p:nvPr/>
        </p:nvCxnSpPr>
        <p:spPr>
          <a:xfrm>
            <a:off x="7063580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3673B50-AA0B-B6BB-F7E2-878C91E5B640}"/>
              </a:ext>
            </a:extLst>
          </p:cNvPr>
          <p:cNvCxnSpPr>
            <a:cxnSpLocks/>
          </p:cNvCxnSpPr>
          <p:nvPr/>
        </p:nvCxnSpPr>
        <p:spPr>
          <a:xfrm>
            <a:off x="7360373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B9050A7-93B3-D558-ED09-BF060536D105}"/>
              </a:ext>
            </a:extLst>
          </p:cNvPr>
          <p:cNvCxnSpPr>
            <a:cxnSpLocks/>
          </p:cNvCxnSpPr>
          <p:nvPr/>
        </p:nvCxnSpPr>
        <p:spPr>
          <a:xfrm>
            <a:off x="7661021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D1832B9-B829-4CC7-D80F-F0B664D96714}"/>
              </a:ext>
            </a:extLst>
          </p:cNvPr>
          <p:cNvCxnSpPr>
            <a:cxnSpLocks/>
          </p:cNvCxnSpPr>
          <p:nvPr/>
        </p:nvCxnSpPr>
        <p:spPr>
          <a:xfrm>
            <a:off x="8275590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F174D84-6FA9-D28B-B196-24D3FA8ABD03}"/>
              </a:ext>
            </a:extLst>
          </p:cNvPr>
          <p:cNvCxnSpPr>
            <a:cxnSpLocks/>
          </p:cNvCxnSpPr>
          <p:nvPr/>
        </p:nvCxnSpPr>
        <p:spPr>
          <a:xfrm>
            <a:off x="8576237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3E62EB79-CAC1-B1CC-86F1-D1571C1F5D8F}"/>
              </a:ext>
            </a:extLst>
          </p:cNvPr>
          <p:cNvCxnSpPr>
            <a:cxnSpLocks/>
          </p:cNvCxnSpPr>
          <p:nvPr/>
        </p:nvCxnSpPr>
        <p:spPr>
          <a:xfrm>
            <a:off x="8873651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F3DAF90-0D5F-5CE1-34C1-30941DD37BDB}"/>
              </a:ext>
            </a:extLst>
          </p:cNvPr>
          <p:cNvCxnSpPr>
            <a:cxnSpLocks/>
          </p:cNvCxnSpPr>
          <p:nvPr/>
        </p:nvCxnSpPr>
        <p:spPr>
          <a:xfrm>
            <a:off x="9170443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896630B7-58C4-AAC4-1884-BC8471AEF0CD}"/>
              </a:ext>
            </a:extLst>
          </p:cNvPr>
          <p:cNvCxnSpPr>
            <a:cxnSpLocks/>
          </p:cNvCxnSpPr>
          <p:nvPr/>
        </p:nvCxnSpPr>
        <p:spPr>
          <a:xfrm>
            <a:off x="9471090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EAFE963-E27F-3673-8E7C-3FF5505745CF}"/>
              </a:ext>
            </a:extLst>
          </p:cNvPr>
          <p:cNvCxnSpPr>
            <a:cxnSpLocks/>
          </p:cNvCxnSpPr>
          <p:nvPr/>
        </p:nvCxnSpPr>
        <p:spPr>
          <a:xfrm>
            <a:off x="9768504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8ED5B864-F6FE-1DD2-1C3D-5C0DA35E5A4C}"/>
              </a:ext>
            </a:extLst>
          </p:cNvPr>
          <p:cNvCxnSpPr>
            <a:cxnSpLocks/>
          </p:cNvCxnSpPr>
          <p:nvPr/>
        </p:nvCxnSpPr>
        <p:spPr>
          <a:xfrm>
            <a:off x="10072180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7090BCF3-E984-263F-6645-A7114688CFBC}"/>
              </a:ext>
            </a:extLst>
          </p:cNvPr>
          <p:cNvCxnSpPr>
            <a:cxnSpLocks/>
          </p:cNvCxnSpPr>
          <p:nvPr/>
        </p:nvCxnSpPr>
        <p:spPr>
          <a:xfrm>
            <a:off x="10372828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FE64E09-FD4F-21F8-451B-D0C0D7DFFB83}"/>
              </a:ext>
            </a:extLst>
          </p:cNvPr>
          <p:cNvCxnSpPr>
            <a:cxnSpLocks/>
          </p:cNvCxnSpPr>
          <p:nvPr/>
        </p:nvCxnSpPr>
        <p:spPr>
          <a:xfrm>
            <a:off x="10670242" y="1427530"/>
            <a:ext cx="0" cy="3965804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1F7FD71F-AF93-C5B7-3F26-DF63348B8F34}"/>
              </a:ext>
            </a:extLst>
          </p:cNvPr>
          <p:cNvCxnSpPr>
            <a:cxnSpLocks/>
          </p:cNvCxnSpPr>
          <p:nvPr/>
        </p:nvCxnSpPr>
        <p:spPr>
          <a:xfrm>
            <a:off x="10967034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3C802FFD-BA45-F6B9-C90D-C0D1B8085C66}"/>
              </a:ext>
            </a:extLst>
          </p:cNvPr>
          <p:cNvCxnSpPr>
            <a:cxnSpLocks/>
          </p:cNvCxnSpPr>
          <p:nvPr/>
        </p:nvCxnSpPr>
        <p:spPr>
          <a:xfrm>
            <a:off x="11267681" y="1427529"/>
            <a:ext cx="0" cy="513324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ectangle 42">
            <a:extLst>
              <a:ext uri="{FF2B5EF4-FFF2-40B4-BE49-F238E27FC236}">
                <a16:creationId xmlns:a16="http://schemas.microsoft.com/office/drawing/2014/main" id="{72787BF1-8624-F356-F20A-9066977C3CA4}"/>
              </a:ext>
            </a:extLst>
          </p:cNvPr>
          <p:cNvSpPr/>
          <p:nvPr/>
        </p:nvSpPr>
        <p:spPr>
          <a:xfrm>
            <a:off x="4210338" y="1514841"/>
            <a:ext cx="279506" cy="50335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85F84A6-6D2F-4851-10D3-0FBF515009BF}"/>
              </a:ext>
            </a:extLst>
          </p:cNvPr>
          <p:cNvSpPr/>
          <p:nvPr/>
        </p:nvSpPr>
        <p:spPr>
          <a:xfrm>
            <a:off x="2579832" y="1514841"/>
            <a:ext cx="279506" cy="50335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EE5DD71-D70E-D29D-0ECE-6BAE9B09C6CA}"/>
              </a:ext>
            </a:extLst>
          </p:cNvPr>
          <p:cNvSpPr/>
          <p:nvPr/>
        </p:nvSpPr>
        <p:spPr>
          <a:xfrm>
            <a:off x="792927" y="1483653"/>
            <a:ext cx="279506" cy="500816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47AE26BA-131A-4B61-1148-159807E28E95}"/>
              </a:ext>
            </a:extLst>
          </p:cNvPr>
          <p:cNvSpPr/>
          <p:nvPr/>
        </p:nvSpPr>
        <p:spPr>
          <a:xfrm>
            <a:off x="3316102" y="1503354"/>
            <a:ext cx="141027" cy="50335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405F5625-9731-9040-80CD-045F57B28404}"/>
              </a:ext>
            </a:extLst>
          </p:cNvPr>
          <p:cNvSpPr/>
          <p:nvPr/>
        </p:nvSpPr>
        <p:spPr>
          <a:xfrm>
            <a:off x="1677061" y="1503354"/>
            <a:ext cx="141027" cy="500816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9B2931F-C954-FA7E-7E25-91A78D79F105}"/>
              </a:ext>
            </a:extLst>
          </p:cNvPr>
          <p:cNvSpPr/>
          <p:nvPr/>
        </p:nvSpPr>
        <p:spPr>
          <a:xfrm>
            <a:off x="10369091" y="1477075"/>
            <a:ext cx="420047" cy="510366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6649EDD-EE47-2A4E-0DCB-64619EE17025}"/>
              </a:ext>
            </a:extLst>
          </p:cNvPr>
          <p:cNvSpPr/>
          <p:nvPr/>
        </p:nvSpPr>
        <p:spPr>
          <a:xfrm>
            <a:off x="11354683" y="1477075"/>
            <a:ext cx="213719" cy="510366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BCD032A-5135-DF01-0941-9D662158C74E}"/>
              </a:ext>
            </a:extLst>
          </p:cNvPr>
          <p:cNvSpPr/>
          <p:nvPr/>
        </p:nvSpPr>
        <p:spPr>
          <a:xfrm>
            <a:off x="5029125" y="1514841"/>
            <a:ext cx="279506" cy="502023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BC97FA5-2F18-FA60-5ACA-34A1F35D6570}"/>
              </a:ext>
            </a:extLst>
          </p:cNvPr>
          <p:cNvSpPr/>
          <p:nvPr/>
        </p:nvSpPr>
        <p:spPr>
          <a:xfrm>
            <a:off x="5930175" y="1514842"/>
            <a:ext cx="279506" cy="50202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5A329C8C-89D4-91A0-81C4-BE34FA561993}"/>
              </a:ext>
            </a:extLst>
          </p:cNvPr>
          <p:cNvSpPr/>
          <p:nvPr/>
        </p:nvSpPr>
        <p:spPr>
          <a:xfrm>
            <a:off x="6825132" y="1515784"/>
            <a:ext cx="279506" cy="50326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63353FED-6585-2CB8-A52D-38FC3AB366CC}"/>
              </a:ext>
            </a:extLst>
          </p:cNvPr>
          <p:cNvSpPr/>
          <p:nvPr/>
        </p:nvSpPr>
        <p:spPr>
          <a:xfrm>
            <a:off x="7720447" y="1515784"/>
            <a:ext cx="407474" cy="50326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CDA90732-F462-CBBD-B5EC-5DAF55AB3A40}"/>
              </a:ext>
            </a:extLst>
          </p:cNvPr>
          <p:cNvSpPr/>
          <p:nvPr/>
        </p:nvSpPr>
        <p:spPr>
          <a:xfrm>
            <a:off x="8692754" y="1515784"/>
            <a:ext cx="279506" cy="50326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835D050C-4DCA-A1D6-C822-4B62F7EF5B62}"/>
              </a:ext>
            </a:extLst>
          </p:cNvPr>
          <p:cNvSpPr/>
          <p:nvPr/>
        </p:nvSpPr>
        <p:spPr>
          <a:xfrm>
            <a:off x="9523904" y="1531937"/>
            <a:ext cx="420047" cy="50326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56" name="Rectangle: Rounded Corners 3">
            <a:extLst>
              <a:ext uri="{FF2B5EF4-FFF2-40B4-BE49-F238E27FC236}">
                <a16:creationId xmlns:a16="http://schemas.microsoft.com/office/drawing/2014/main" id="{C00B682A-78DE-C34B-A6D9-365F9102F3A1}"/>
              </a:ext>
            </a:extLst>
          </p:cNvPr>
          <p:cNvSpPr/>
          <p:nvPr/>
        </p:nvSpPr>
        <p:spPr>
          <a:xfrm>
            <a:off x="776181" y="1422949"/>
            <a:ext cx="10799582" cy="171443"/>
          </a:xfrm>
          <a:prstGeom prst="roundRect">
            <a:avLst/>
          </a:prstGeom>
          <a:solidFill>
            <a:srgbClr val="4454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chemeClr val="bg1"/>
              </a:solidFill>
              <a:latin typeface="Segoe UI"/>
            </a:endParaRPr>
          </a:p>
        </p:txBody>
      </p:sp>
      <p:sp>
        <p:nvSpPr>
          <p:cNvPr id="57" name="Diamond 56">
            <a:extLst>
              <a:ext uri="{FF2B5EF4-FFF2-40B4-BE49-F238E27FC236}">
                <a16:creationId xmlns:a16="http://schemas.microsoft.com/office/drawing/2014/main" id="{AF4C2BAA-585A-CD73-A328-06DE66382FC6}"/>
              </a:ext>
            </a:extLst>
          </p:cNvPr>
          <p:cNvSpPr/>
          <p:nvPr/>
        </p:nvSpPr>
        <p:spPr>
          <a:xfrm>
            <a:off x="4512341" y="3501099"/>
            <a:ext cx="133345" cy="13334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58" name="Rectangle: Rounded Corners 13">
            <a:extLst>
              <a:ext uri="{FF2B5EF4-FFF2-40B4-BE49-F238E27FC236}">
                <a16:creationId xmlns:a16="http://schemas.microsoft.com/office/drawing/2014/main" id="{D05376D3-F8C5-09DD-3D1A-911AFBCCCAAB}"/>
              </a:ext>
            </a:extLst>
          </p:cNvPr>
          <p:cNvSpPr/>
          <p:nvPr/>
        </p:nvSpPr>
        <p:spPr>
          <a:xfrm>
            <a:off x="1078892" y="1802670"/>
            <a:ext cx="589887" cy="133195"/>
          </a:xfrm>
          <a:prstGeom prst="roundRect">
            <a:avLst/>
          </a:prstGeom>
          <a:solidFill>
            <a:srgbClr val="0099D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3B4BD14A-9305-31A5-95D9-97B4CE3CC4C8}"/>
              </a:ext>
            </a:extLst>
          </p:cNvPr>
          <p:cNvSpPr txBox="1"/>
          <p:nvPr/>
        </p:nvSpPr>
        <p:spPr>
          <a:xfrm>
            <a:off x="1240713" y="1761551"/>
            <a:ext cx="273615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BoD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60" name="Rectangle: Rounded Corners 20">
            <a:extLst>
              <a:ext uri="{FF2B5EF4-FFF2-40B4-BE49-F238E27FC236}">
                <a16:creationId xmlns:a16="http://schemas.microsoft.com/office/drawing/2014/main" id="{8D273A47-FB1D-C3DC-68CF-AE92F1C54D92}"/>
              </a:ext>
            </a:extLst>
          </p:cNvPr>
          <p:cNvSpPr/>
          <p:nvPr/>
        </p:nvSpPr>
        <p:spPr>
          <a:xfrm>
            <a:off x="3536962" y="3507912"/>
            <a:ext cx="961164" cy="133345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5B29C286-1E30-B6DA-E71C-FB2DDEF6119E}"/>
              </a:ext>
            </a:extLst>
          </p:cNvPr>
          <p:cNvSpPr txBox="1"/>
          <p:nvPr/>
        </p:nvSpPr>
        <p:spPr>
          <a:xfrm>
            <a:off x="3593481" y="3505194"/>
            <a:ext cx="874213" cy="123111"/>
          </a:xfrm>
          <a:prstGeom prst="rect">
            <a:avLst/>
          </a:prstGeom>
          <a:noFill/>
        </p:spPr>
        <p:txBody>
          <a:bodyPr wrap="square" lIns="35999" tIns="0" rIns="35999" bIns="0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MRP2 integration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582C2CD0-C67D-7C28-63DD-E448902BE86D}"/>
              </a:ext>
            </a:extLst>
          </p:cNvPr>
          <p:cNvSpPr txBox="1"/>
          <p:nvPr/>
        </p:nvSpPr>
        <p:spPr>
          <a:xfrm>
            <a:off x="4374782" y="3272161"/>
            <a:ext cx="4733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93">
              <a:defRPr/>
            </a:pPr>
            <a:r>
              <a:rPr lang="en-GB" sz="1000" err="1">
                <a:solidFill>
                  <a:srgbClr val="666666"/>
                </a:solidFill>
                <a:latin typeface="Segoe UI"/>
              </a:rPr>
              <a:t>BoT</a:t>
            </a:r>
            <a:endParaRPr lang="en-GB" sz="1000">
              <a:solidFill>
                <a:srgbClr val="666666"/>
              </a:solidFill>
              <a:latin typeface="Segoe UI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BB91B302-641E-92E3-5864-8C52E9F33134}"/>
              </a:ext>
            </a:extLst>
          </p:cNvPr>
          <p:cNvSpPr txBox="1"/>
          <p:nvPr/>
        </p:nvSpPr>
        <p:spPr>
          <a:xfrm>
            <a:off x="2264330" y="1408548"/>
            <a:ext cx="382712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chemeClr val="bg1"/>
                </a:solidFill>
                <a:latin typeface="Segoe UI"/>
              </a:rPr>
              <a:t>2026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DAFD8CCD-1C9D-2F35-8621-2BBCCF50D411}"/>
              </a:ext>
            </a:extLst>
          </p:cNvPr>
          <p:cNvSpPr txBox="1"/>
          <p:nvPr/>
        </p:nvSpPr>
        <p:spPr>
          <a:xfrm>
            <a:off x="6010833" y="1408543"/>
            <a:ext cx="382712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chemeClr val="bg1"/>
                </a:solidFill>
                <a:latin typeface="Segoe UI"/>
              </a:rPr>
              <a:t>2027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D9AA3FB6-C540-0CE8-E977-2C6598217AE3}"/>
              </a:ext>
            </a:extLst>
          </p:cNvPr>
          <p:cNvCxnSpPr>
            <a:cxnSpLocks/>
          </p:cNvCxnSpPr>
          <p:nvPr/>
        </p:nvCxnSpPr>
        <p:spPr>
          <a:xfrm>
            <a:off x="7970677" y="1185215"/>
            <a:ext cx="0" cy="5369610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ctangle: Rounded Corners 55">
            <a:extLst>
              <a:ext uri="{FF2B5EF4-FFF2-40B4-BE49-F238E27FC236}">
                <a16:creationId xmlns:a16="http://schemas.microsoft.com/office/drawing/2014/main" id="{96B16F24-1C2F-95BC-CD73-ED8625166F7A}"/>
              </a:ext>
            </a:extLst>
          </p:cNvPr>
          <p:cNvSpPr/>
          <p:nvPr/>
        </p:nvSpPr>
        <p:spPr>
          <a:xfrm>
            <a:off x="4581277" y="4713655"/>
            <a:ext cx="1786980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BIFROST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B5D036CA-B1C9-B880-415E-CEF386FFBE96}"/>
              </a:ext>
            </a:extLst>
          </p:cNvPr>
          <p:cNvSpPr txBox="1"/>
          <p:nvPr/>
        </p:nvSpPr>
        <p:spPr>
          <a:xfrm>
            <a:off x="1409520" y="1069632"/>
            <a:ext cx="374146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C00000"/>
                </a:solidFill>
                <a:latin typeface="Segoe UI"/>
              </a:rPr>
              <a:t>Today</a:t>
            </a:r>
          </a:p>
        </p:txBody>
      </p:sp>
      <p:sp>
        <p:nvSpPr>
          <p:cNvPr id="68" name="Rectangle: Rounded Corners 75">
            <a:extLst>
              <a:ext uri="{FF2B5EF4-FFF2-40B4-BE49-F238E27FC236}">
                <a16:creationId xmlns:a16="http://schemas.microsoft.com/office/drawing/2014/main" id="{FCEC413D-9A18-3E42-38CA-01532DD7FA3B}"/>
              </a:ext>
            </a:extLst>
          </p:cNvPr>
          <p:cNvSpPr/>
          <p:nvPr/>
        </p:nvSpPr>
        <p:spPr>
          <a:xfrm>
            <a:off x="434336" y="2576090"/>
            <a:ext cx="346734" cy="133345"/>
          </a:xfrm>
          <a:prstGeom prst="roundRect">
            <a:avLst/>
          </a:prstGeom>
          <a:pattFill prst="wdUpDiag">
            <a:fgClr>
              <a:schemeClr val="accent3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6BE8CA51-D6F9-5A4E-9FAB-9231FFA3E9D7}"/>
              </a:ext>
            </a:extLst>
          </p:cNvPr>
          <p:cNvSpPr txBox="1"/>
          <p:nvPr/>
        </p:nvSpPr>
        <p:spPr>
          <a:xfrm>
            <a:off x="4652189" y="6166713"/>
            <a:ext cx="1201632" cy="184666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600">
                <a:latin typeface="Segoe UI"/>
              </a:rPr>
              <a:t>7+TBL ready for Neutrons @BoT</a:t>
            </a:r>
          </a:p>
        </p:txBody>
      </p:sp>
      <p:sp>
        <p:nvSpPr>
          <p:cNvPr id="70" name="Arrow: Right 87">
            <a:extLst>
              <a:ext uri="{FF2B5EF4-FFF2-40B4-BE49-F238E27FC236}">
                <a16:creationId xmlns:a16="http://schemas.microsoft.com/office/drawing/2014/main" id="{BB264FC2-B3D0-3B5C-4D11-49CA824C516B}"/>
              </a:ext>
            </a:extLst>
          </p:cNvPr>
          <p:cNvSpPr/>
          <p:nvPr/>
        </p:nvSpPr>
        <p:spPr>
          <a:xfrm rot="10800000">
            <a:off x="3301522" y="3677377"/>
            <a:ext cx="88268" cy="59724"/>
          </a:xfrm>
          <a:prstGeom prst="rightArrow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E857DC75-E7B9-C7F7-0BDC-C0D24775ABF6}"/>
              </a:ext>
            </a:extLst>
          </p:cNvPr>
          <p:cNvSpPr txBox="1"/>
          <p:nvPr/>
        </p:nvSpPr>
        <p:spPr>
          <a:xfrm>
            <a:off x="9702757" y="1408549"/>
            <a:ext cx="382712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chemeClr val="bg1"/>
                </a:solidFill>
                <a:latin typeface="Segoe UI"/>
              </a:rPr>
              <a:t>2028</a:t>
            </a:r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4E95D0E9-27F1-00CF-B627-536227C95E89}"/>
              </a:ext>
            </a:extLst>
          </p:cNvPr>
          <p:cNvCxnSpPr>
            <a:cxnSpLocks/>
          </p:cNvCxnSpPr>
          <p:nvPr/>
        </p:nvCxnSpPr>
        <p:spPr>
          <a:xfrm>
            <a:off x="4364321" y="1427530"/>
            <a:ext cx="0" cy="3965804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Rectangle: Rounded Corners 131">
            <a:extLst>
              <a:ext uri="{FF2B5EF4-FFF2-40B4-BE49-F238E27FC236}">
                <a16:creationId xmlns:a16="http://schemas.microsoft.com/office/drawing/2014/main" id="{846A5CEF-F002-1C8C-0355-C20B8FC9DC13}"/>
              </a:ext>
            </a:extLst>
          </p:cNvPr>
          <p:cNvSpPr/>
          <p:nvPr/>
        </p:nvSpPr>
        <p:spPr>
          <a:xfrm>
            <a:off x="786470" y="3502792"/>
            <a:ext cx="1180324" cy="133345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57053CFB-A9BF-C2FF-2892-5CA436DD82D6}"/>
              </a:ext>
            </a:extLst>
          </p:cNvPr>
          <p:cNvSpPr txBox="1"/>
          <p:nvPr/>
        </p:nvSpPr>
        <p:spPr>
          <a:xfrm>
            <a:off x="1038514" y="3507913"/>
            <a:ext cx="921314" cy="123111"/>
          </a:xfrm>
          <a:prstGeom prst="rect">
            <a:avLst/>
          </a:prstGeom>
          <a:noFill/>
        </p:spPr>
        <p:txBody>
          <a:bodyPr wrap="square" lIns="35999" tIns="0" rIns="35999" bIns="0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MRP2 assembly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74BF1B4D-74AC-63E0-44F8-04F100B04683}"/>
              </a:ext>
            </a:extLst>
          </p:cNvPr>
          <p:cNvCxnSpPr>
            <a:cxnSpLocks/>
          </p:cNvCxnSpPr>
          <p:nvPr/>
        </p:nvCxnSpPr>
        <p:spPr>
          <a:xfrm>
            <a:off x="4364321" y="1020121"/>
            <a:ext cx="0" cy="5527085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Rectangle: Rounded Corners 157">
            <a:extLst>
              <a:ext uri="{FF2B5EF4-FFF2-40B4-BE49-F238E27FC236}">
                <a16:creationId xmlns:a16="http://schemas.microsoft.com/office/drawing/2014/main" id="{A0CD7784-633F-8DAF-6FFF-0B00444BD49C}"/>
              </a:ext>
            </a:extLst>
          </p:cNvPr>
          <p:cNvSpPr/>
          <p:nvPr/>
        </p:nvSpPr>
        <p:spPr>
          <a:xfrm>
            <a:off x="1976706" y="3502792"/>
            <a:ext cx="286680" cy="133345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6399DB18-1D4D-FE85-BFCB-602313CC3550}"/>
              </a:ext>
            </a:extLst>
          </p:cNvPr>
          <p:cNvSpPr txBox="1"/>
          <p:nvPr/>
        </p:nvSpPr>
        <p:spPr>
          <a:xfrm>
            <a:off x="2003960" y="3507913"/>
            <a:ext cx="252914" cy="123111"/>
          </a:xfrm>
          <a:prstGeom prst="rect">
            <a:avLst/>
          </a:prstGeom>
          <a:noFill/>
        </p:spPr>
        <p:txBody>
          <a:bodyPr wrap="square" lIns="35999" tIns="0" rIns="35999" bIns="0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test</a:t>
            </a:r>
          </a:p>
        </p:txBody>
      </p:sp>
      <p:sp>
        <p:nvSpPr>
          <p:cNvPr id="78" name="Rectangle: Rounded Corners 159">
            <a:extLst>
              <a:ext uri="{FF2B5EF4-FFF2-40B4-BE49-F238E27FC236}">
                <a16:creationId xmlns:a16="http://schemas.microsoft.com/office/drawing/2014/main" id="{CE2A6013-9F26-4CBA-455A-2802322C0834}"/>
              </a:ext>
            </a:extLst>
          </p:cNvPr>
          <p:cNvSpPr/>
          <p:nvPr/>
        </p:nvSpPr>
        <p:spPr>
          <a:xfrm>
            <a:off x="2272840" y="3502792"/>
            <a:ext cx="1132122" cy="133345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3BC62B31-BFCB-E0EA-4EB6-BB1F068F26A5}"/>
              </a:ext>
            </a:extLst>
          </p:cNvPr>
          <p:cNvSpPr txBox="1"/>
          <p:nvPr/>
        </p:nvSpPr>
        <p:spPr>
          <a:xfrm>
            <a:off x="2524885" y="3507913"/>
            <a:ext cx="792585" cy="123111"/>
          </a:xfrm>
          <a:prstGeom prst="rect">
            <a:avLst/>
          </a:prstGeom>
          <a:noFill/>
        </p:spPr>
        <p:txBody>
          <a:bodyPr wrap="square" lIns="35999" tIns="0" rIns="35999" bIns="0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MRP2 assembly</a:t>
            </a:r>
          </a:p>
        </p:txBody>
      </p:sp>
      <p:sp>
        <p:nvSpPr>
          <p:cNvPr id="80" name="Rectangle: Rounded Corners 161">
            <a:extLst>
              <a:ext uri="{FF2B5EF4-FFF2-40B4-BE49-F238E27FC236}">
                <a16:creationId xmlns:a16="http://schemas.microsoft.com/office/drawing/2014/main" id="{854D43FD-1A49-6330-B1B4-50EEF1976B35}"/>
              </a:ext>
            </a:extLst>
          </p:cNvPr>
          <p:cNvSpPr/>
          <p:nvPr/>
        </p:nvSpPr>
        <p:spPr>
          <a:xfrm>
            <a:off x="788151" y="2745311"/>
            <a:ext cx="2094017" cy="133345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4132344D-8F5A-8AE8-7D0F-AA51A62733BF}"/>
              </a:ext>
            </a:extLst>
          </p:cNvPr>
          <p:cNvSpPr txBox="1"/>
          <p:nvPr/>
        </p:nvSpPr>
        <p:spPr>
          <a:xfrm>
            <a:off x="1504501" y="2742027"/>
            <a:ext cx="858466" cy="123111"/>
          </a:xfrm>
          <a:prstGeom prst="rect">
            <a:avLst/>
          </a:prstGeom>
          <a:noFill/>
        </p:spPr>
        <p:txBody>
          <a:bodyPr wrap="square" lIns="35999" tIns="0" rIns="35999" bIns="0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SRR5 prep</a:t>
            </a:r>
          </a:p>
        </p:txBody>
      </p:sp>
      <p:sp>
        <p:nvSpPr>
          <p:cNvPr id="82" name="Rectangle: Rounded Corners 163">
            <a:extLst>
              <a:ext uri="{FF2B5EF4-FFF2-40B4-BE49-F238E27FC236}">
                <a16:creationId xmlns:a16="http://schemas.microsoft.com/office/drawing/2014/main" id="{D3A18960-6718-3695-5DBC-F9ED56EE7C7F}"/>
              </a:ext>
            </a:extLst>
          </p:cNvPr>
          <p:cNvSpPr/>
          <p:nvPr/>
        </p:nvSpPr>
        <p:spPr>
          <a:xfrm>
            <a:off x="434336" y="2742592"/>
            <a:ext cx="346734" cy="133345"/>
          </a:xfrm>
          <a:prstGeom prst="roundRect">
            <a:avLst/>
          </a:prstGeom>
          <a:pattFill prst="wdUpDiag">
            <a:fgClr>
              <a:schemeClr val="accent3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83" name="Diamond 82">
            <a:extLst>
              <a:ext uri="{FF2B5EF4-FFF2-40B4-BE49-F238E27FC236}">
                <a16:creationId xmlns:a16="http://schemas.microsoft.com/office/drawing/2014/main" id="{203402FE-6F18-C703-7CEF-6315075FC9CE}"/>
              </a:ext>
            </a:extLst>
          </p:cNvPr>
          <p:cNvSpPr/>
          <p:nvPr/>
        </p:nvSpPr>
        <p:spPr>
          <a:xfrm>
            <a:off x="2445930" y="2580261"/>
            <a:ext cx="133345" cy="13334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4C1FBC8F-D286-EF2B-6121-29923E9F2778}"/>
              </a:ext>
            </a:extLst>
          </p:cNvPr>
          <p:cNvSpPr txBox="1"/>
          <p:nvPr/>
        </p:nvSpPr>
        <p:spPr>
          <a:xfrm>
            <a:off x="2535369" y="2539418"/>
            <a:ext cx="104570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666666"/>
                </a:solidFill>
                <a:latin typeface="Segoe UI"/>
              </a:rPr>
              <a:t>SAR5 (internal)</a:t>
            </a:r>
          </a:p>
        </p:txBody>
      </p:sp>
      <p:sp>
        <p:nvSpPr>
          <p:cNvPr id="85" name="Diamond 84">
            <a:extLst>
              <a:ext uri="{FF2B5EF4-FFF2-40B4-BE49-F238E27FC236}">
                <a16:creationId xmlns:a16="http://schemas.microsoft.com/office/drawing/2014/main" id="{54DADB99-2EC2-9FA6-8A46-337E7EC586B8}"/>
              </a:ext>
            </a:extLst>
          </p:cNvPr>
          <p:cNvSpPr/>
          <p:nvPr/>
        </p:nvSpPr>
        <p:spPr>
          <a:xfrm>
            <a:off x="2883551" y="2752462"/>
            <a:ext cx="133345" cy="13334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9221FB12-7EF2-F88E-07BA-B78E83FA097B}"/>
              </a:ext>
            </a:extLst>
          </p:cNvPr>
          <p:cNvSpPr txBox="1"/>
          <p:nvPr/>
        </p:nvSpPr>
        <p:spPr>
          <a:xfrm>
            <a:off x="2963806" y="2709436"/>
            <a:ext cx="90574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666666"/>
                </a:solidFill>
                <a:latin typeface="Segoe UI"/>
              </a:rPr>
              <a:t>SRR5 (external)</a:t>
            </a:r>
          </a:p>
        </p:txBody>
      </p:sp>
      <p:sp>
        <p:nvSpPr>
          <p:cNvPr id="87" name="Diamond 86">
            <a:extLst>
              <a:ext uri="{FF2B5EF4-FFF2-40B4-BE49-F238E27FC236}">
                <a16:creationId xmlns:a16="http://schemas.microsoft.com/office/drawing/2014/main" id="{A8314703-8434-A0F5-6FE3-BE83D4E47C6E}"/>
              </a:ext>
            </a:extLst>
          </p:cNvPr>
          <p:cNvSpPr/>
          <p:nvPr/>
        </p:nvSpPr>
        <p:spPr>
          <a:xfrm>
            <a:off x="3402925" y="3503298"/>
            <a:ext cx="133345" cy="13334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CC33F74E-EEB9-B21F-C982-5ABCE0E46566}"/>
              </a:ext>
            </a:extLst>
          </p:cNvPr>
          <p:cNvSpPr txBox="1"/>
          <p:nvPr/>
        </p:nvSpPr>
        <p:spPr>
          <a:xfrm>
            <a:off x="3228262" y="3331798"/>
            <a:ext cx="55048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93">
              <a:defRPr/>
            </a:pPr>
            <a:r>
              <a:rPr lang="en-GB" sz="700">
                <a:solidFill>
                  <a:srgbClr val="666666"/>
                </a:solidFill>
                <a:latin typeface="Segoe UI"/>
              </a:rPr>
              <a:t>Delivery</a:t>
            </a:r>
          </a:p>
        </p:txBody>
      </p:sp>
      <p:sp>
        <p:nvSpPr>
          <p:cNvPr id="89" name="Rectangle: Rounded Corners 175">
            <a:extLst>
              <a:ext uri="{FF2B5EF4-FFF2-40B4-BE49-F238E27FC236}">
                <a16:creationId xmlns:a16="http://schemas.microsoft.com/office/drawing/2014/main" id="{EA455CDF-838D-02F1-2214-F53D9640C151}"/>
              </a:ext>
            </a:extLst>
          </p:cNvPr>
          <p:cNvSpPr/>
          <p:nvPr/>
        </p:nvSpPr>
        <p:spPr>
          <a:xfrm>
            <a:off x="788122" y="2570680"/>
            <a:ext cx="1650446" cy="133345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83DA2BC7-7012-E867-FFA0-9A2453B7ED95}"/>
              </a:ext>
            </a:extLst>
          </p:cNvPr>
          <p:cNvSpPr txBox="1"/>
          <p:nvPr/>
        </p:nvSpPr>
        <p:spPr>
          <a:xfrm>
            <a:off x="1337330" y="2577176"/>
            <a:ext cx="615984" cy="123111"/>
          </a:xfrm>
          <a:prstGeom prst="rect">
            <a:avLst/>
          </a:prstGeom>
          <a:noFill/>
        </p:spPr>
        <p:txBody>
          <a:bodyPr wrap="square" lIns="35999" tIns="0" rIns="35999" bIns="0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SAR5 prep</a:t>
            </a:r>
          </a:p>
        </p:txBody>
      </p:sp>
      <p:sp>
        <p:nvSpPr>
          <p:cNvPr id="91" name="Arrow: Right 198">
            <a:extLst>
              <a:ext uri="{FF2B5EF4-FFF2-40B4-BE49-F238E27FC236}">
                <a16:creationId xmlns:a16="http://schemas.microsoft.com/office/drawing/2014/main" id="{130915D1-58CE-DD4C-3E16-54F45A9E02B3}"/>
              </a:ext>
            </a:extLst>
          </p:cNvPr>
          <p:cNvSpPr/>
          <p:nvPr/>
        </p:nvSpPr>
        <p:spPr>
          <a:xfrm rot="10800000">
            <a:off x="4490746" y="3677377"/>
            <a:ext cx="88268" cy="59724"/>
          </a:xfrm>
          <a:prstGeom prst="rightArrow">
            <a:avLst/>
          </a:prstGeom>
          <a:solidFill>
            <a:srgbClr val="595959"/>
          </a:solidFill>
          <a:ln>
            <a:solidFill>
              <a:srgbClr val="59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92" name="Rectangle: Rounded Corners 199">
            <a:extLst>
              <a:ext uri="{FF2B5EF4-FFF2-40B4-BE49-F238E27FC236}">
                <a16:creationId xmlns:a16="http://schemas.microsoft.com/office/drawing/2014/main" id="{492ADCD4-C6C1-F280-9D87-5EDF7353B193}"/>
              </a:ext>
            </a:extLst>
          </p:cNvPr>
          <p:cNvSpPr/>
          <p:nvPr/>
        </p:nvSpPr>
        <p:spPr>
          <a:xfrm>
            <a:off x="4581278" y="5025041"/>
            <a:ext cx="3069618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DREAM</a:t>
            </a:r>
          </a:p>
        </p:txBody>
      </p:sp>
      <p:sp>
        <p:nvSpPr>
          <p:cNvPr id="93" name="Rectangle: Rounded Corners 200">
            <a:extLst>
              <a:ext uri="{FF2B5EF4-FFF2-40B4-BE49-F238E27FC236}">
                <a16:creationId xmlns:a16="http://schemas.microsoft.com/office/drawing/2014/main" id="{FBD279DE-B49F-A4B6-567C-14F31CBB1ACD}"/>
              </a:ext>
            </a:extLst>
          </p:cNvPr>
          <p:cNvSpPr/>
          <p:nvPr/>
        </p:nvSpPr>
        <p:spPr>
          <a:xfrm>
            <a:off x="4581277" y="4920550"/>
            <a:ext cx="2945380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LOKI</a:t>
            </a:r>
          </a:p>
        </p:txBody>
      </p:sp>
      <p:sp>
        <p:nvSpPr>
          <p:cNvPr id="94" name="Rectangle: Rounded Corners 201">
            <a:extLst>
              <a:ext uri="{FF2B5EF4-FFF2-40B4-BE49-F238E27FC236}">
                <a16:creationId xmlns:a16="http://schemas.microsoft.com/office/drawing/2014/main" id="{273206F0-41FC-59A2-B5BB-F16165CA3E38}"/>
              </a:ext>
            </a:extLst>
          </p:cNvPr>
          <p:cNvSpPr/>
          <p:nvPr/>
        </p:nvSpPr>
        <p:spPr>
          <a:xfrm>
            <a:off x="4581278" y="5131563"/>
            <a:ext cx="2681069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NMX</a:t>
            </a:r>
          </a:p>
        </p:txBody>
      </p:sp>
      <p:sp>
        <p:nvSpPr>
          <p:cNvPr id="95" name="Rectangle: Rounded Corners 202">
            <a:extLst>
              <a:ext uri="{FF2B5EF4-FFF2-40B4-BE49-F238E27FC236}">
                <a16:creationId xmlns:a16="http://schemas.microsoft.com/office/drawing/2014/main" id="{87C13A2B-D11A-918D-AC35-9CB4DD81C76B}"/>
              </a:ext>
            </a:extLst>
          </p:cNvPr>
          <p:cNvSpPr/>
          <p:nvPr/>
        </p:nvSpPr>
        <p:spPr>
          <a:xfrm>
            <a:off x="4581277" y="4816186"/>
            <a:ext cx="2821559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ODIN</a:t>
            </a:r>
          </a:p>
        </p:txBody>
      </p:sp>
      <p:sp>
        <p:nvSpPr>
          <p:cNvPr id="96" name="Rectangle: Rounded Corners 203">
            <a:extLst>
              <a:ext uri="{FF2B5EF4-FFF2-40B4-BE49-F238E27FC236}">
                <a16:creationId xmlns:a16="http://schemas.microsoft.com/office/drawing/2014/main" id="{60A653EA-57AE-0651-7BFB-BF129D6E334F}"/>
              </a:ext>
            </a:extLst>
          </p:cNvPr>
          <p:cNvSpPr/>
          <p:nvPr/>
        </p:nvSpPr>
        <p:spPr>
          <a:xfrm>
            <a:off x="4581277" y="5232460"/>
            <a:ext cx="3075167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ESTIA</a:t>
            </a:r>
          </a:p>
        </p:txBody>
      </p:sp>
      <p:sp>
        <p:nvSpPr>
          <p:cNvPr id="97" name="Rectangle: Rounded Corners 204">
            <a:extLst>
              <a:ext uri="{FF2B5EF4-FFF2-40B4-BE49-F238E27FC236}">
                <a16:creationId xmlns:a16="http://schemas.microsoft.com/office/drawing/2014/main" id="{BD297F9F-6E48-9175-19C9-C2B96AFE1537}"/>
              </a:ext>
            </a:extLst>
          </p:cNvPr>
          <p:cNvSpPr/>
          <p:nvPr/>
        </p:nvSpPr>
        <p:spPr>
          <a:xfrm>
            <a:off x="4700608" y="5330262"/>
            <a:ext cx="3464349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SKADI</a:t>
            </a:r>
          </a:p>
        </p:txBody>
      </p:sp>
      <p:sp>
        <p:nvSpPr>
          <p:cNvPr id="98" name="Rectangle: Rounded Corners 205">
            <a:extLst>
              <a:ext uri="{FF2B5EF4-FFF2-40B4-BE49-F238E27FC236}">
                <a16:creationId xmlns:a16="http://schemas.microsoft.com/office/drawing/2014/main" id="{958049D3-F662-CE55-7E09-9DFA58E87B63}"/>
              </a:ext>
            </a:extLst>
          </p:cNvPr>
          <p:cNvSpPr/>
          <p:nvPr/>
        </p:nvSpPr>
        <p:spPr>
          <a:xfrm>
            <a:off x="5857082" y="5429024"/>
            <a:ext cx="2458156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BEER</a:t>
            </a:r>
          </a:p>
        </p:txBody>
      </p:sp>
      <p:sp>
        <p:nvSpPr>
          <p:cNvPr id="99" name="Rectangle: Rounded Corners 206">
            <a:extLst>
              <a:ext uri="{FF2B5EF4-FFF2-40B4-BE49-F238E27FC236}">
                <a16:creationId xmlns:a16="http://schemas.microsoft.com/office/drawing/2014/main" id="{7C955D99-09D0-51A3-0B7D-EC3CD0E94396}"/>
              </a:ext>
            </a:extLst>
          </p:cNvPr>
          <p:cNvSpPr/>
          <p:nvPr/>
        </p:nvSpPr>
        <p:spPr>
          <a:xfrm>
            <a:off x="5759615" y="5519351"/>
            <a:ext cx="2504674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FREIA</a:t>
            </a:r>
          </a:p>
        </p:txBody>
      </p:sp>
      <p:sp>
        <p:nvSpPr>
          <p:cNvPr id="100" name="Rectangle: Rounded Corners 207">
            <a:extLst>
              <a:ext uri="{FF2B5EF4-FFF2-40B4-BE49-F238E27FC236}">
                <a16:creationId xmlns:a16="http://schemas.microsoft.com/office/drawing/2014/main" id="{41AFE464-296E-ADAF-F506-D11E6ED5A1DB}"/>
              </a:ext>
            </a:extLst>
          </p:cNvPr>
          <p:cNvSpPr/>
          <p:nvPr/>
        </p:nvSpPr>
        <p:spPr>
          <a:xfrm>
            <a:off x="5807086" y="5616205"/>
            <a:ext cx="2542924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MAGIC</a:t>
            </a:r>
          </a:p>
        </p:txBody>
      </p:sp>
      <p:sp>
        <p:nvSpPr>
          <p:cNvPr id="101" name="Rectangle: Rounded Corners 208">
            <a:extLst>
              <a:ext uri="{FF2B5EF4-FFF2-40B4-BE49-F238E27FC236}">
                <a16:creationId xmlns:a16="http://schemas.microsoft.com/office/drawing/2014/main" id="{AE9432FE-7AB0-FB1C-1E97-BBFB6F1DBF20}"/>
              </a:ext>
            </a:extLst>
          </p:cNvPr>
          <p:cNvSpPr/>
          <p:nvPr/>
        </p:nvSpPr>
        <p:spPr>
          <a:xfrm>
            <a:off x="7089889" y="5903242"/>
            <a:ext cx="1904775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CSPEC</a:t>
            </a:r>
          </a:p>
        </p:txBody>
      </p:sp>
      <p:sp>
        <p:nvSpPr>
          <p:cNvPr id="102" name="Rectangle: Rounded Corners 209">
            <a:extLst>
              <a:ext uri="{FF2B5EF4-FFF2-40B4-BE49-F238E27FC236}">
                <a16:creationId xmlns:a16="http://schemas.microsoft.com/office/drawing/2014/main" id="{76F0E6C6-822A-2053-CA73-67D8AD597B70}"/>
              </a:ext>
            </a:extLst>
          </p:cNvPr>
          <p:cNvSpPr/>
          <p:nvPr/>
        </p:nvSpPr>
        <p:spPr>
          <a:xfrm>
            <a:off x="6532665" y="5804623"/>
            <a:ext cx="2159236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HEIMDAL</a:t>
            </a:r>
          </a:p>
        </p:txBody>
      </p:sp>
      <p:sp>
        <p:nvSpPr>
          <p:cNvPr id="103" name="Rectangle: Rounded Corners 210">
            <a:extLst>
              <a:ext uri="{FF2B5EF4-FFF2-40B4-BE49-F238E27FC236}">
                <a16:creationId xmlns:a16="http://schemas.microsoft.com/office/drawing/2014/main" id="{CE1D00E2-2553-F03B-2A48-6221A74CB5AC}"/>
              </a:ext>
            </a:extLst>
          </p:cNvPr>
          <p:cNvSpPr/>
          <p:nvPr/>
        </p:nvSpPr>
        <p:spPr>
          <a:xfrm>
            <a:off x="6533368" y="5706202"/>
            <a:ext cx="1765847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MIRACLES</a:t>
            </a:r>
          </a:p>
        </p:txBody>
      </p:sp>
      <p:sp>
        <p:nvSpPr>
          <p:cNvPr id="104" name="Rectangle: Rounded Corners 211">
            <a:extLst>
              <a:ext uri="{FF2B5EF4-FFF2-40B4-BE49-F238E27FC236}">
                <a16:creationId xmlns:a16="http://schemas.microsoft.com/office/drawing/2014/main" id="{FF23BB6A-2D7A-3C1C-67E1-DC13588304D2}"/>
              </a:ext>
            </a:extLst>
          </p:cNvPr>
          <p:cNvSpPr/>
          <p:nvPr/>
        </p:nvSpPr>
        <p:spPr>
          <a:xfrm>
            <a:off x="8124748" y="5999840"/>
            <a:ext cx="1395103" cy="89997"/>
          </a:xfrm>
          <a:prstGeom prst="round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TREX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0C312E14-656A-3F39-7E15-D78E8901D734}"/>
              </a:ext>
            </a:extLst>
          </p:cNvPr>
          <p:cNvSpPr txBox="1"/>
          <p:nvPr/>
        </p:nvSpPr>
        <p:spPr>
          <a:xfrm>
            <a:off x="5705538" y="6300187"/>
            <a:ext cx="1201632" cy="184666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600">
                <a:latin typeface="Segoe UI"/>
              </a:rPr>
              <a:t>10+TBL ~May 2027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A0F60DF1-8ADC-049F-6C2C-745850E6C45C}"/>
              </a:ext>
            </a:extLst>
          </p:cNvPr>
          <p:cNvSpPr txBox="1"/>
          <p:nvPr/>
        </p:nvSpPr>
        <p:spPr>
          <a:xfrm>
            <a:off x="6971303" y="6402972"/>
            <a:ext cx="1201632" cy="184666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600">
                <a:latin typeface="Segoe UI"/>
              </a:rPr>
              <a:t>13+TBL ~July 2027</a:t>
            </a: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B1254668-8861-ACA5-DE53-083422ECDAFB}"/>
              </a:ext>
            </a:extLst>
          </p:cNvPr>
          <p:cNvSpPr txBox="1"/>
          <p:nvPr/>
        </p:nvSpPr>
        <p:spPr>
          <a:xfrm>
            <a:off x="8092766" y="6165764"/>
            <a:ext cx="1200429" cy="276999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600">
                <a:latin typeface="Segoe UI"/>
              </a:rPr>
              <a:t>T-REX expectation is to complete construction by EOP</a:t>
            </a: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BD13E48E-3EC9-8B44-B2E0-40D94ED9FAB0}"/>
              </a:ext>
            </a:extLst>
          </p:cNvPr>
          <p:cNvSpPr txBox="1"/>
          <p:nvPr/>
        </p:nvSpPr>
        <p:spPr>
          <a:xfrm>
            <a:off x="8609231" y="6491786"/>
            <a:ext cx="1017818" cy="184666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600">
                <a:latin typeface="Segoe UI"/>
              </a:rPr>
              <a:t>VESPA HC in 2029</a:t>
            </a:r>
          </a:p>
        </p:txBody>
      </p:sp>
      <p:sp>
        <p:nvSpPr>
          <p:cNvPr id="109" name="Arrow: Right 226">
            <a:extLst>
              <a:ext uri="{FF2B5EF4-FFF2-40B4-BE49-F238E27FC236}">
                <a16:creationId xmlns:a16="http://schemas.microsoft.com/office/drawing/2014/main" id="{A470EECD-7C07-E29F-AAC5-9378B03AC0B6}"/>
              </a:ext>
            </a:extLst>
          </p:cNvPr>
          <p:cNvSpPr/>
          <p:nvPr/>
        </p:nvSpPr>
        <p:spPr>
          <a:xfrm>
            <a:off x="9293476" y="6555150"/>
            <a:ext cx="88268" cy="59724"/>
          </a:xfrm>
          <a:prstGeom prst="rightArrow">
            <a:avLst/>
          </a:prstGeom>
          <a:solidFill>
            <a:schemeClr val="accent6"/>
          </a:solidFill>
          <a:ln>
            <a:solidFill>
              <a:srgbClr val="82148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0" name="Rectangle: Rounded Corners 238">
            <a:extLst>
              <a:ext uri="{FF2B5EF4-FFF2-40B4-BE49-F238E27FC236}">
                <a16:creationId xmlns:a16="http://schemas.microsoft.com/office/drawing/2014/main" id="{09321515-3AC1-A475-C73B-E34CACC8C4A8}"/>
              </a:ext>
            </a:extLst>
          </p:cNvPr>
          <p:cNvSpPr/>
          <p:nvPr/>
        </p:nvSpPr>
        <p:spPr>
          <a:xfrm>
            <a:off x="1820471" y="1802670"/>
            <a:ext cx="758802" cy="133195"/>
          </a:xfrm>
          <a:prstGeom prst="roundRect">
            <a:avLst/>
          </a:prstGeom>
          <a:solidFill>
            <a:srgbClr val="0099D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9BA577FC-BE6C-F1DE-B5BD-B66940F57E09}"/>
              </a:ext>
            </a:extLst>
          </p:cNvPr>
          <p:cNvSpPr txBox="1"/>
          <p:nvPr/>
        </p:nvSpPr>
        <p:spPr>
          <a:xfrm>
            <a:off x="2064080" y="1762439"/>
            <a:ext cx="351966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BoD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2" name="Rectangle: Rounded Corners 240">
            <a:extLst>
              <a:ext uri="{FF2B5EF4-FFF2-40B4-BE49-F238E27FC236}">
                <a16:creationId xmlns:a16="http://schemas.microsoft.com/office/drawing/2014/main" id="{13810AB1-5A3B-6099-97C9-D9A923495C96}"/>
              </a:ext>
            </a:extLst>
          </p:cNvPr>
          <p:cNvSpPr/>
          <p:nvPr/>
        </p:nvSpPr>
        <p:spPr>
          <a:xfrm>
            <a:off x="2862927" y="1802670"/>
            <a:ext cx="453025" cy="133195"/>
          </a:xfrm>
          <a:prstGeom prst="roundRect">
            <a:avLst/>
          </a:prstGeom>
          <a:solidFill>
            <a:srgbClr val="0099D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BFA2AC7D-18C0-015C-4E7B-FB22F5BCBFEF}"/>
              </a:ext>
            </a:extLst>
          </p:cNvPr>
          <p:cNvSpPr txBox="1"/>
          <p:nvPr/>
        </p:nvSpPr>
        <p:spPr>
          <a:xfrm>
            <a:off x="2959177" y="1762439"/>
            <a:ext cx="351966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BoD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4" name="Rectangle: Rounded Corners 242">
            <a:extLst>
              <a:ext uri="{FF2B5EF4-FFF2-40B4-BE49-F238E27FC236}">
                <a16:creationId xmlns:a16="http://schemas.microsoft.com/office/drawing/2014/main" id="{6EB8FB4F-C1DF-668B-2A6E-7D9DBE98E53F}"/>
              </a:ext>
            </a:extLst>
          </p:cNvPr>
          <p:cNvSpPr/>
          <p:nvPr/>
        </p:nvSpPr>
        <p:spPr>
          <a:xfrm>
            <a:off x="3465580" y="1802670"/>
            <a:ext cx="744604" cy="133195"/>
          </a:xfrm>
          <a:prstGeom prst="roundRect">
            <a:avLst/>
          </a:prstGeom>
          <a:solidFill>
            <a:srgbClr val="0099D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7C01254F-5C99-CC9A-34F8-021E595B6180}"/>
              </a:ext>
            </a:extLst>
          </p:cNvPr>
          <p:cNvSpPr txBox="1"/>
          <p:nvPr/>
        </p:nvSpPr>
        <p:spPr>
          <a:xfrm>
            <a:off x="3691726" y="1762439"/>
            <a:ext cx="303660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BoD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6" name="Rectangle: Rounded Corners 244">
            <a:extLst>
              <a:ext uri="{FF2B5EF4-FFF2-40B4-BE49-F238E27FC236}">
                <a16:creationId xmlns:a16="http://schemas.microsoft.com/office/drawing/2014/main" id="{2FDBB176-CCE5-F48A-AE39-30044DDC4573}"/>
              </a:ext>
            </a:extLst>
          </p:cNvPr>
          <p:cNvSpPr/>
          <p:nvPr/>
        </p:nvSpPr>
        <p:spPr>
          <a:xfrm>
            <a:off x="4494947" y="1802670"/>
            <a:ext cx="533596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F057B735-CA52-A039-F995-F7278D4B0983}"/>
              </a:ext>
            </a:extLst>
          </p:cNvPr>
          <p:cNvSpPr txBox="1"/>
          <p:nvPr/>
        </p:nvSpPr>
        <p:spPr>
          <a:xfrm>
            <a:off x="4641664" y="1762439"/>
            <a:ext cx="303660" cy="215444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31948449-7427-14EA-04D6-88B72BEA98B8}"/>
              </a:ext>
            </a:extLst>
          </p:cNvPr>
          <p:cNvSpPr txBox="1"/>
          <p:nvPr/>
        </p:nvSpPr>
        <p:spPr>
          <a:xfrm>
            <a:off x="4462366" y="4428807"/>
            <a:ext cx="346917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393">
              <a:defRPr/>
            </a:pPr>
            <a:r>
              <a:rPr lang="en-GB" sz="900" b="1">
                <a:solidFill>
                  <a:srgbClr val="666666"/>
                </a:solidFill>
                <a:latin typeface="Segoe UI"/>
              </a:rPr>
              <a:t>optimising hot commissioning/bunker access days in 2027</a:t>
            </a:r>
            <a:endParaRPr lang="en-GB" sz="900">
              <a:solidFill>
                <a:srgbClr val="0099DC"/>
              </a:solidFill>
              <a:latin typeface="Segoe UI"/>
            </a:endParaRPr>
          </a:p>
        </p:txBody>
      </p:sp>
      <p:sp>
        <p:nvSpPr>
          <p:cNvPr id="119" name="Diamond 118">
            <a:extLst>
              <a:ext uri="{FF2B5EF4-FFF2-40B4-BE49-F238E27FC236}">
                <a16:creationId xmlns:a16="http://schemas.microsoft.com/office/drawing/2014/main" id="{166ADBBE-02C7-8EDB-4ADE-6EEC6273548E}"/>
              </a:ext>
            </a:extLst>
          </p:cNvPr>
          <p:cNvSpPr/>
          <p:nvPr/>
        </p:nvSpPr>
        <p:spPr>
          <a:xfrm>
            <a:off x="1497925" y="4722024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3AB3C340-B04F-EE02-6E72-8D5A1D70E253}"/>
              </a:ext>
            </a:extLst>
          </p:cNvPr>
          <p:cNvSpPr txBox="1"/>
          <p:nvPr/>
        </p:nvSpPr>
        <p:spPr>
          <a:xfrm>
            <a:off x="1451471" y="4621327"/>
            <a:ext cx="591428" cy="9233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 defTabSz="914393">
              <a:defRPr/>
            </a:pPr>
            <a:r>
              <a:rPr lang="en-GB" sz="600" err="1">
                <a:solidFill>
                  <a:srgbClr val="666666"/>
                </a:solidFill>
                <a:latin typeface="Segoe UI"/>
              </a:rPr>
              <a:t>iSRR</a:t>
            </a:r>
            <a:r>
              <a:rPr lang="en-GB" sz="600">
                <a:solidFill>
                  <a:srgbClr val="666666"/>
                </a:solidFill>
                <a:latin typeface="Segoe UI"/>
              </a:rPr>
              <a:t> milestones</a:t>
            </a:r>
          </a:p>
        </p:txBody>
      </p: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id="{B94AED51-1A23-E3E9-CFC5-1B0286817B0C}"/>
              </a:ext>
            </a:extLst>
          </p:cNvPr>
          <p:cNvCxnSpPr>
            <a:cxnSpLocks/>
            <a:stCxn id="66" idx="1"/>
            <a:endCxn id="119" idx="3"/>
          </p:cNvCxnSpPr>
          <p:nvPr/>
        </p:nvCxnSpPr>
        <p:spPr>
          <a:xfrm flipH="1" flipV="1">
            <a:off x="1569738" y="4757932"/>
            <a:ext cx="3011538" cy="723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Diamond 121">
            <a:extLst>
              <a:ext uri="{FF2B5EF4-FFF2-40B4-BE49-F238E27FC236}">
                <a16:creationId xmlns:a16="http://schemas.microsoft.com/office/drawing/2014/main" id="{A738CDC5-0BA0-4F93-021E-00BACACB5486}"/>
              </a:ext>
            </a:extLst>
          </p:cNvPr>
          <p:cNvSpPr/>
          <p:nvPr/>
        </p:nvSpPr>
        <p:spPr>
          <a:xfrm>
            <a:off x="1497925" y="4824118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cxnSp>
        <p:nvCxnSpPr>
          <p:cNvPr id="123" name="Straight Connector 122">
            <a:extLst>
              <a:ext uri="{FF2B5EF4-FFF2-40B4-BE49-F238E27FC236}">
                <a16:creationId xmlns:a16="http://schemas.microsoft.com/office/drawing/2014/main" id="{9B4540F2-1C33-66A7-4B19-5A147F7BB354}"/>
              </a:ext>
            </a:extLst>
          </p:cNvPr>
          <p:cNvCxnSpPr>
            <a:cxnSpLocks/>
            <a:endCxn id="122" idx="3"/>
          </p:cNvCxnSpPr>
          <p:nvPr/>
        </p:nvCxnSpPr>
        <p:spPr>
          <a:xfrm flipH="1" flipV="1">
            <a:off x="1569738" y="4860026"/>
            <a:ext cx="3011538" cy="723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Diamond 123">
            <a:extLst>
              <a:ext uri="{FF2B5EF4-FFF2-40B4-BE49-F238E27FC236}">
                <a16:creationId xmlns:a16="http://schemas.microsoft.com/office/drawing/2014/main" id="{25DE259A-C831-8143-7F57-E1050CE006A7}"/>
              </a:ext>
            </a:extLst>
          </p:cNvPr>
          <p:cNvSpPr/>
          <p:nvPr/>
        </p:nvSpPr>
        <p:spPr>
          <a:xfrm>
            <a:off x="1497925" y="4923497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56D767BF-16EE-97A8-CE6E-7DE3039EADA2}"/>
              </a:ext>
            </a:extLst>
          </p:cNvPr>
          <p:cNvCxnSpPr>
            <a:cxnSpLocks/>
            <a:endCxn id="124" idx="3"/>
          </p:cNvCxnSpPr>
          <p:nvPr/>
        </p:nvCxnSpPr>
        <p:spPr>
          <a:xfrm flipH="1" flipV="1">
            <a:off x="1569738" y="4959405"/>
            <a:ext cx="3011538" cy="723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>
            <a:extLst>
              <a:ext uri="{FF2B5EF4-FFF2-40B4-BE49-F238E27FC236}">
                <a16:creationId xmlns:a16="http://schemas.microsoft.com/office/drawing/2014/main" id="{16D3E0CD-F1B1-6BCE-0233-3B101831B2DC}"/>
              </a:ext>
            </a:extLst>
          </p:cNvPr>
          <p:cNvCxnSpPr>
            <a:cxnSpLocks/>
            <a:stCxn id="92" idx="1"/>
            <a:endCxn id="170" idx="3"/>
          </p:cNvCxnSpPr>
          <p:nvPr/>
        </p:nvCxnSpPr>
        <p:spPr>
          <a:xfrm flipH="1">
            <a:off x="1724822" y="5070040"/>
            <a:ext cx="2856456" cy="814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Diamond 126">
            <a:extLst>
              <a:ext uri="{FF2B5EF4-FFF2-40B4-BE49-F238E27FC236}">
                <a16:creationId xmlns:a16="http://schemas.microsoft.com/office/drawing/2014/main" id="{5E3895DC-706A-A555-00E6-AC55CF0B0B20}"/>
              </a:ext>
            </a:extLst>
          </p:cNvPr>
          <p:cNvSpPr/>
          <p:nvPr/>
        </p:nvSpPr>
        <p:spPr>
          <a:xfrm>
            <a:off x="4022594" y="5139717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cxnSp>
        <p:nvCxnSpPr>
          <p:cNvPr id="128" name="Straight Connector 127">
            <a:extLst>
              <a:ext uri="{FF2B5EF4-FFF2-40B4-BE49-F238E27FC236}">
                <a16:creationId xmlns:a16="http://schemas.microsoft.com/office/drawing/2014/main" id="{CAB8AACD-1AB4-0E91-9876-045D55CC3A50}"/>
              </a:ext>
            </a:extLst>
          </p:cNvPr>
          <p:cNvCxnSpPr>
            <a:cxnSpLocks/>
            <a:stCxn id="94" idx="1"/>
            <a:endCxn id="127" idx="3"/>
          </p:cNvCxnSpPr>
          <p:nvPr/>
        </p:nvCxnSpPr>
        <p:spPr>
          <a:xfrm flipH="1" flipV="1">
            <a:off x="4094408" y="5175625"/>
            <a:ext cx="486870" cy="937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Diamond 128">
            <a:extLst>
              <a:ext uri="{FF2B5EF4-FFF2-40B4-BE49-F238E27FC236}">
                <a16:creationId xmlns:a16="http://schemas.microsoft.com/office/drawing/2014/main" id="{470926E3-93DF-8D5A-7646-2DE9EFDE7157}"/>
              </a:ext>
            </a:extLst>
          </p:cNvPr>
          <p:cNvSpPr/>
          <p:nvPr/>
        </p:nvSpPr>
        <p:spPr>
          <a:xfrm>
            <a:off x="2378050" y="5240681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cxnSp>
        <p:nvCxnSpPr>
          <p:cNvPr id="130" name="Straight Connector 129">
            <a:extLst>
              <a:ext uri="{FF2B5EF4-FFF2-40B4-BE49-F238E27FC236}">
                <a16:creationId xmlns:a16="http://schemas.microsoft.com/office/drawing/2014/main" id="{54772A8F-830A-58B5-B504-330C0C4B6BB9}"/>
              </a:ext>
            </a:extLst>
          </p:cNvPr>
          <p:cNvCxnSpPr>
            <a:cxnSpLocks/>
            <a:endCxn id="129" idx="3"/>
          </p:cNvCxnSpPr>
          <p:nvPr/>
        </p:nvCxnSpPr>
        <p:spPr>
          <a:xfrm flipH="1" flipV="1">
            <a:off x="2449863" y="5276589"/>
            <a:ext cx="2131413" cy="938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Diamond 130">
            <a:extLst>
              <a:ext uri="{FF2B5EF4-FFF2-40B4-BE49-F238E27FC236}">
                <a16:creationId xmlns:a16="http://schemas.microsoft.com/office/drawing/2014/main" id="{0C23DF40-87D8-72AE-EB13-6087385A6845}"/>
              </a:ext>
            </a:extLst>
          </p:cNvPr>
          <p:cNvSpPr/>
          <p:nvPr/>
        </p:nvSpPr>
        <p:spPr>
          <a:xfrm>
            <a:off x="4632606" y="5341066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32" name="Rectangle: Rounded Corners 272">
            <a:extLst>
              <a:ext uri="{FF2B5EF4-FFF2-40B4-BE49-F238E27FC236}">
                <a16:creationId xmlns:a16="http://schemas.microsoft.com/office/drawing/2014/main" id="{13E06BB0-2431-D12F-E71F-A6B1EA3FF59E}"/>
              </a:ext>
            </a:extLst>
          </p:cNvPr>
          <p:cNvSpPr/>
          <p:nvPr/>
        </p:nvSpPr>
        <p:spPr>
          <a:xfrm>
            <a:off x="792927" y="5232460"/>
            <a:ext cx="1576773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33" name="Rectangle: Rounded Corners 273">
            <a:extLst>
              <a:ext uri="{FF2B5EF4-FFF2-40B4-BE49-F238E27FC236}">
                <a16:creationId xmlns:a16="http://schemas.microsoft.com/office/drawing/2014/main" id="{D06331DB-ED3B-4968-F56B-0615AAD337C0}"/>
              </a:ext>
            </a:extLst>
          </p:cNvPr>
          <p:cNvSpPr/>
          <p:nvPr/>
        </p:nvSpPr>
        <p:spPr>
          <a:xfrm>
            <a:off x="792926" y="5131563"/>
            <a:ext cx="3232492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34" name="Rectangle: Rounded Corners 274">
            <a:extLst>
              <a:ext uri="{FF2B5EF4-FFF2-40B4-BE49-F238E27FC236}">
                <a16:creationId xmlns:a16="http://schemas.microsoft.com/office/drawing/2014/main" id="{BA1BDF9F-5692-4AF4-B74D-E1A607156123}"/>
              </a:ext>
            </a:extLst>
          </p:cNvPr>
          <p:cNvSpPr/>
          <p:nvPr/>
        </p:nvSpPr>
        <p:spPr>
          <a:xfrm>
            <a:off x="792928" y="5025526"/>
            <a:ext cx="866814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5999" rIns="35999"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35" name="Rectangle: Rounded Corners 275">
            <a:extLst>
              <a:ext uri="{FF2B5EF4-FFF2-40B4-BE49-F238E27FC236}">
                <a16:creationId xmlns:a16="http://schemas.microsoft.com/office/drawing/2014/main" id="{23093AD5-C112-56EB-89E8-0527579DFC8D}"/>
              </a:ext>
            </a:extLst>
          </p:cNvPr>
          <p:cNvSpPr/>
          <p:nvPr/>
        </p:nvSpPr>
        <p:spPr>
          <a:xfrm>
            <a:off x="440131" y="5026661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36" name="Rectangle: Rounded Corners 276">
            <a:extLst>
              <a:ext uri="{FF2B5EF4-FFF2-40B4-BE49-F238E27FC236}">
                <a16:creationId xmlns:a16="http://schemas.microsoft.com/office/drawing/2014/main" id="{63568A83-5D78-205E-0D83-0E35CC09A767}"/>
              </a:ext>
            </a:extLst>
          </p:cNvPr>
          <p:cNvSpPr/>
          <p:nvPr/>
        </p:nvSpPr>
        <p:spPr>
          <a:xfrm>
            <a:off x="437750" y="5131433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37" name="Rectangle: Rounded Corners 277">
            <a:extLst>
              <a:ext uri="{FF2B5EF4-FFF2-40B4-BE49-F238E27FC236}">
                <a16:creationId xmlns:a16="http://schemas.microsoft.com/office/drawing/2014/main" id="{C089F777-382D-9744-1A20-F74D19F92EB3}"/>
              </a:ext>
            </a:extLst>
          </p:cNvPr>
          <p:cNvSpPr/>
          <p:nvPr/>
        </p:nvSpPr>
        <p:spPr>
          <a:xfrm>
            <a:off x="435370" y="5231474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38" name="Rectangle: Rounded Corners 278">
            <a:extLst>
              <a:ext uri="{FF2B5EF4-FFF2-40B4-BE49-F238E27FC236}">
                <a16:creationId xmlns:a16="http://schemas.microsoft.com/office/drawing/2014/main" id="{BC898A64-7401-0CB4-AA19-0580A6654F93}"/>
              </a:ext>
            </a:extLst>
          </p:cNvPr>
          <p:cNvSpPr/>
          <p:nvPr/>
        </p:nvSpPr>
        <p:spPr>
          <a:xfrm>
            <a:off x="792927" y="5331184"/>
            <a:ext cx="3828135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39" name="Rectangle: Rounded Corners 279">
            <a:extLst>
              <a:ext uri="{FF2B5EF4-FFF2-40B4-BE49-F238E27FC236}">
                <a16:creationId xmlns:a16="http://schemas.microsoft.com/office/drawing/2014/main" id="{ABE360DC-6AD5-1A3A-3942-707FE401E219}"/>
              </a:ext>
            </a:extLst>
          </p:cNvPr>
          <p:cNvSpPr/>
          <p:nvPr/>
        </p:nvSpPr>
        <p:spPr>
          <a:xfrm>
            <a:off x="440131" y="5329100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40" name="Rectangle: Rounded Corners 281">
            <a:extLst>
              <a:ext uri="{FF2B5EF4-FFF2-40B4-BE49-F238E27FC236}">
                <a16:creationId xmlns:a16="http://schemas.microsoft.com/office/drawing/2014/main" id="{933BAD25-6AC9-16C1-E0DE-51F3DE787AF4}"/>
              </a:ext>
            </a:extLst>
          </p:cNvPr>
          <p:cNvSpPr/>
          <p:nvPr/>
        </p:nvSpPr>
        <p:spPr>
          <a:xfrm>
            <a:off x="5307631" y="1802670"/>
            <a:ext cx="614527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41" name="Rectangle: Rounded Corners 282">
            <a:extLst>
              <a:ext uri="{FF2B5EF4-FFF2-40B4-BE49-F238E27FC236}">
                <a16:creationId xmlns:a16="http://schemas.microsoft.com/office/drawing/2014/main" id="{46013489-AEB6-8E02-0E4D-B7A63F98EE9E}"/>
              </a:ext>
            </a:extLst>
          </p:cNvPr>
          <p:cNvSpPr/>
          <p:nvPr/>
        </p:nvSpPr>
        <p:spPr>
          <a:xfrm>
            <a:off x="6215627" y="1802670"/>
            <a:ext cx="614527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42" name="Rectangle: Rounded Corners 283">
            <a:extLst>
              <a:ext uri="{FF2B5EF4-FFF2-40B4-BE49-F238E27FC236}">
                <a16:creationId xmlns:a16="http://schemas.microsoft.com/office/drawing/2014/main" id="{3DADF38D-6563-8D68-BE70-678415D0E73A}"/>
              </a:ext>
            </a:extLst>
          </p:cNvPr>
          <p:cNvSpPr/>
          <p:nvPr/>
        </p:nvSpPr>
        <p:spPr>
          <a:xfrm>
            <a:off x="7108033" y="1802670"/>
            <a:ext cx="614527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43" name="Rectangle: Rounded Corners 284">
            <a:extLst>
              <a:ext uri="{FF2B5EF4-FFF2-40B4-BE49-F238E27FC236}">
                <a16:creationId xmlns:a16="http://schemas.microsoft.com/office/drawing/2014/main" id="{3BC55BD3-077E-FBED-78CC-1BDC71AFBAEF}"/>
              </a:ext>
            </a:extLst>
          </p:cNvPr>
          <p:cNvSpPr/>
          <p:nvPr/>
        </p:nvSpPr>
        <p:spPr>
          <a:xfrm>
            <a:off x="8124334" y="1802670"/>
            <a:ext cx="567566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44" name="Rectangle: Rounded Corners 285">
            <a:extLst>
              <a:ext uri="{FF2B5EF4-FFF2-40B4-BE49-F238E27FC236}">
                <a16:creationId xmlns:a16="http://schemas.microsoft.com/office/drawing/2014/main" id="{4A2AFF70-996C-2D29-245F-C66EC39CB70A}"/>
              </a:ext>
            </a:extLst>
          </p:cNvPr>
          <p:cNvSpPr/>
          <p:nvPr/>
        </p:nvSpPr>
        <p:spPr>
          <a:xfrm>
            <a:off x="8976604" y="1802670"/>
            <a:ext cx="539821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45" name="Rectangle: Rounded Corners 286">
            <a:extLst>
              <a:ext uri="{FF2B5EF4-FFF2-40B4-BE49-F238E27FC236}">
                <a16:creationId xmlns:a16="http://schemas.microsoft.com/office/drawing/2014/main" id="{4EE46B91-0E45-97C2-3B4D-64AE68C9B559}"/>
              </a:ext>
            </a:extLst>
          </p:cNvPr>
          <p:cNvSpPr/>
          <p:nvPr/>
        </p:nvSpPr>
        <p:spPr>
          <a:xfrm>
            <a:off x="9939360" y="1802670"/>
            <a:ext cx="428883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46" name="Rectangle: Rounded Corners 297">
            <a:extLst>
              <a:ext uri="{FF2B5EF4-FFF2-40B4-BE49-F238E27FC236}">
                <a16:creationId xmlns:a16="http://schemas.microsoft.com/office/drawing/2014/main" id="{7EA6D8E8-6B84-575D-D536-B5FC70141BCD}"/>
              </a:ext>
            </a:extLst>
          </p:cNvPr>
          <p:cNvSpPr/>
          <p:nvPr/>
        </p:nvSpPr>
        <p:spPr>
          <a:xfrm>
            <a:off x="10795297" y="1802670"/>
            <a:ext cx="552024" cy="133195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 err="1">
                <a:solidFill>
                  <a:srgbClr val="FFFFFF"/>
                </a:solidFill>
                <a:latin typeface="Segoe UI"/>
              </a:rPr>
              <a:t>BoT</a:t>
            </a: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47" name="Rectangle: Rounded Corners 299">
            <a:extLst>
              <a:ext uri="{FF2B5EF4-FFF2-40B4-BE49-F238E27FC236}">
                <a16:creationId xmlns:a16="http://schemas.microsoft.com/office/drawing/2014/main" id="{7164F420-C05E-CF5B-DC8F-BE5DF912BC0E}"/>
              </a:ext>
            </a:extLst>
          </p:cNvPr>
          <p:cNvSpPr/>
          <p:nvPr/>
        </p:nvSpPr>
        <p:spPr>
          <a:xfrm>
            <a:off x="786469" y="3964761"/>
            <a:ext cx="3706864" cy="10799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 defTabSz="914393">
              <a:defRPr/>
            </a:pPr>
            <a:r>
              <a:rPr lang="en-GB" sz="800" b="1">
                <a:solidFill>
                  <a:schemeClr val="accent5"/>
                </a:solidFill>
                <a:latin typeface="Segoe UI"/>
                <a:sym typeface="Wingdings" panose="05000000000000000000" pitchFamily="2" charset="2"/>
              </a:rPr>
              <a:t>&lt;-------------------------- </a:t>
            </a:r>
            <a:r>
              <a:rPr lang="en-GB" sz="800" b="1">
                <a:solidFill>
                  <a:schemeClr val="accent5"/>
                </a:solidFill>
                <a:latin typeface="Segoe UI"/>
              </a:rPr>
              <a:t>Target integrated testing ---------------------------&gt;</a:t>
            </a:r>
            <a:endParaRPr lang="en-GB" b="1">
              <a:solidFill>
                <a:schemeClr val="accent5"/>
              </a:solidFill>
              <a:latin typeface="Segoe UI"/>
            </a:endParaRPr>
          </a:p>
        </p:txBody>
      </p:sp>
      <p:sp>
        <p:nvSpPr>
          <p:cNvPr id="148" name="Rectangle: Rounded Corners 300">
            <a:extLst>
              <a:ext uri="{FF2B5EF4-FFF2-40B4-BE49-F238E27FC236}">
                <a16:creationId xmlns:a16="http://schemas.microsoft.com/office/drawing/2014/main" id="{87AB11FF-2404-F060-3916-E83EC7BDF9B7}"/>
              </a:ext>
            </a:extLst>
          </p:cNvPr>
          <p:cNvSpPr/>
          <p:nvPr/>
        </p:nvSpPr>
        <p:spPr>
          <a:xfrm>
            <a:off x="786469" y="3731872"/>
            <a:ext cx="791983" cy="133345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HRU1 repair</a:t>
            </a:r>
          </a:p>
        </p:txBody>
      </p:sp>
      <p:sp>
        <p:nvSpPr>
          <p:cNvPr id="149" name="Diamond 148">
            <a:extLst>
              <a:ext uri="{FF2B5EF4-FFF2-40B4-BE49-F238E27FC236}">
                <a16:creationId xmlns:a16="http://schemas.microsoft.com/office/drawing/2014/main" id="{77514FA1-7A9D-F08D-A9D6-4C4EBBB5D23A}"/>
              </a:ext>
            </a:extLst>
          </p:cNvPr>
          <p:cNvSpPr/>
          <p:nvPr/>
        </p:nvSpPr>
        <p:spPr>
          <a:xfrm>
            <a:off x="5782705" y="5438899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50" name="Rectangle: Rounded Corners 305">
            <a:extLst>
              <a:ext uri="{FF2B5EF4-FFF2-40B4-BE49-F238E27FC236}">
                <a16:creationId xmlns:a16="http://schemas.microsoft.com/office/drawing/2014/main" id="{8A9BD757-5C4C-8AAC-E967-D3B8D3929020}"/>
              </a:ext>
            </a:extLst>
          </p:cNvPr>
          <p:cNvSpPr/>
          <p:nvPr/>
        </p:nvSpPr>
        <p:spPr>
          <a:xfrm>
            <a:off x="792928" y="5429017"/>
            <a:ext cx="4978236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51" name="Rectangle: Rounded Corners 306">
            <a:extLst>
              <a:ext uri="{FF2B5EF4-FFF2-40B4-BE49-F238E27FC236}">
                <a16:creationId xmlns:a16="http://schemas.microsoft.com/office/drawing/2014/main" id="{2F3C04FE-8614-22DC-85EA-2C4078EFEDD9}"/>
              </a:ext>
            </a:extLst>
          </p:cNvPr>
          <p:cNvSpPr/>
          <p:nvPr/>
        </p:nvSpPr>
        <p:spPr>
          <a:xfrm>
            <a:off x="440280" y="5426934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52" name="Diamond 151">
            <a:extLst>
              <a:ext uri="{FF2B5EF4-FFF2-40B4-BE49-F238E27FC236}">
                <a16:creationId xmlns:a16="http://schemas.microsoft.com/office/drawing/2014/main" id="{47417FAE-60A5-F941-EF71-99336ACF8CB3}"/>
              </a:ext>
            </a:extLst>
          </p:cNvPr>
          <p:cNvSpPr/>
          <p:nvPr/>
        </p:nvSpPr>
        <p:spPr>
          <a:xfrm>
            <a:off x="5685878" y="5530376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53" name="Rectangle: Rounded Corners 324">
            <a:extLst>
              <a:ext uri="{FF2B5EF4-FFF2-40B4-BE49-F238E27FC236}">
                <a16:creationId xmlns:a16="http://schemas.microsoft.com/office/drawing/2014/main" id="{5DFD451C-5F10-7D99-F2A2-389D8EFC9917}"/>
              </a:ext>
            </a:extLst>
          </p:cNvPr>
          <p:cNvSpPr/>
          <p:nvPr/>
        </p:nvSpPr>
        <p:spPr>
          <a:xfrm>
            <a:off x="792928" y="5520494"/>
            <a:ext cx="4881409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54" name="Diamond 153">
            <a:extLst>
              <a:ext uri="{FF2B5EF4-FFF2-40B4-BE49-F238E27FC236}">
                <a16:creationId xmlns:a16="http://schemas.microsoft.com/office/drawing/2014/main" id="{723C6205-2CD1-3A50-249E-ADEB787FC0D1}"/>
              </a:ext>
            </a:extLst>
          </p:cNvPr>
          <p:cNvSpPr/>
          <p:nvPr/>
        </p:nvSpPr>
        <p:spPr>
          <a:xfrm>
            <a:off x="5726873" y="5628157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55" name="Rectangle: Rounded Corners 326">
            <a:extLst>
              <a:ext uri="{FF2B5EF4-FFF2-40B4-BE49-F238E27FC236}">
                <a16:creationId xmlns:a16="http://schemas.microsoft.com/office/drawing/2014/main" id="{33E4EC5A-DA2E-2FDB-C61B-D8B598C26286}"/>
              </a:ext>
            </a:extLst>
          </p:cNvPr>
          <p:cNvSpPr/>
          <p:nvPr/>
        </p:nvSpPr>
        <p:spPr>
          <a:xfrm>
            <a:off x="792928" y="5618274"/>
            <a:ext cx="4922402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56" name="Diamond 155">
            <a:extLst>
              <a:ext uri="{FF2B5EF4-FFF2-40B4-BE49-F238E27FC236}">
                <a16:creationId xmlns:a16="http://schemas.microsoft.com/office/drawing/2014/main" id="{7F19A203-0E91-FAAA-C046-E63AB5696ADB}"/>
              </a:ext>
            </a:extLst>
          </p:cNvPr>
          <p:cNvSpPr/>
          <p:nvPr/>
        </p:nvSpPr>
        <p:spPr>
          <a:xfrm>
            <a:off x="6460630" y="5720534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57" name="Rectangle: Rounded Corners 328">
            <a:extLst>
              <a:ext uri="{FF2B5EF4-FFF2-40B4-BE49-F238E27FC236}">
                <a16:creationId xmlns:a16="http://schemas.microsoft.com/office/drawing/2014/main" id="{A3F73107-DF36-D63B-79A2-B7FAA029F5F6}"/>
              </a:ext>
            </a:extLst>
          </p:cNvPr>
          <p:cNvSpPr/>
          <p:nvPr/>
        </p:nvSpPr>
        <p:spPr>
          <a:xfrm>
            <a:off x="792928" y="5710652"/>
            <a:ext cx="5656160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58" name="Diamond 157">
            <a:extLst>
              <a:ext uri="{FF2B5EF4-FFF2-40B4-BE49-F238E27FC236}">
                <a16:creationId xmlns:a16="http://schemas.microsoft.com/office/drawing/2014/main" id="{34BABD37-FA7E-5E1A-4323-483AB03F0AB4}"/>
              </a:ext>
            </a:extLst>
          </p:cNvPr>
          <p:cNvSpPr/>
          <p:nvPr/>
        </p:nvSpPr>
        <p:spPr>
          <a:xfrm>
            <a:off x="6460630" y="5815759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59" name="Rectangle: Rounded Corners 330">
            <a:extLst>
              <a:ext uri="{FF2B5EF4-FFF2-40B4-BE49-F238E27FC236}">
                <a16:creationId xmlns:a16="http://schemas.microsoft.com/office/drawing/2014/main" id="{65CC5867-E05E-9F9B-24D4-AE4927203D6B}"/>
              </a:ext>
            </a:extLst>
          </p:cNvPr>
          <p:cNvSpPr/>
          <p:nvPr/>
        </p:nvSpPr>
        <p:spPr>
          <a:xfrm>
            <a:off x="792928" y="5805877"/>
            <a:ext cx="5656160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60" name="Diamond 159">
            <a:extLst>
              <a:ext uri="{FF2B5EF4-FFF2-40B4-BE49-F238E27FC236}">
                <a16:creationId xmlns:a16="http://schemas.microsoft.com/office/drawing/2014/main" id="{B615F8A2-6F43-B384-84C7-9B90462869AF}"/>
              </a:ext>
            </a:extLst>
          </p:cNvPr>
          <p:cNvSpPr/>
          <p:nvPr/>
        </p:nvSpPr>
        <p:spPr>
          <a:xfrm>
            <a:off x="7013469" y="5915279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61" name="Rectangle: Rounded Corners 332">
            <a:extLst>
              <a:ext uri="{FF2B5EF4-FFF2-40B4-BE49-F238E27FC236}">
                <a16:creationId xmlns:a16="http://schemas.microsoft.com/office/drawing/2014/main" id="{F1B60139-D39C-A69E-930B-42FDC26C7608}"/>
              </a:ext>
            </a:extLst>
          </p:cNvPr>
          <p:cNvSpPr/>
          <p:nvPr/>
        </p:nvSpPr>
        <p:spPr>
          <a:xfrm>
            <a:off x="792928" y="5905397"/>
            <a:ext cx="6209000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62" name="Diamond 161">
            <a:extLst>
              <a:ext uri="{FF2B5EF4-FFF2-40B4-BE49-F238E27FC236}">
                <a16:creationId xmlns:a16="http://schemas.microsoft.com/office/drawing/2014/main" id="{C617B2FD-0A1F-7C6B-49C1-F99421034CA9}"/>
              </a:ext>
            </a:extLst>
          </p:cNvPr>
          <p:cNvSpPr/>
          <p:nvPr/>
        </p:nvSpPr>
        <p:spPr>
          <a:xfrm>
            <a:off x="8051631" y="6011900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63" name="Rectangle: Rounded Corners 334">
            <a:extLst>
              <a:ext uri="{FF2B5EF4-FFF2-40B4-BE49-F238E27FC236}">
                <a16:creationId xmlns:a16="http://schemas.microsoft.com/office/drawing/2014/main" id="{F76D00A0-412E-B890-6A8E-ED1E8CB1E6B6}"/>
              </a:ext>
            </a:extLst>
          </p:cNvPr>
          <p:cNvSpPr/>
          <p:nvPr/>
        </p:nvSpPr>
        <p:spPr>
          <a:xfrm>
            <a:off x="794589" y="6002018"/>
            <a:ext cx="7245500" cy="89997"/>
          </a:xfrm>
          <a:prstGeom prst="round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600">
                <a:solidFill>
                  <a:srgbClr val="FFFFFF"/>
                </a:solidFill>
                <a:latin typeface="Segoe UI"/>
              </a:rPr>
              <a:t>Construction</a:t>
            </a:r>
          </a:p>
        </p:txBody>
      </p:sp>
      <p:sp>
        <p:nvSpPr>
          <p:cNvPr id="164" name="Rectangle: Rounded Corners 335">
            <a:extLst>
              <a:ext uri="{FF2B5EF4-FFF2-40B4-BE49-F238E27FC236}">
                <a16:creationId xmlns:a16="http://schemas.microsoft.com/office/drawing/2014/main" id="{841E71F9-EAFE-ADD9-FCF8-641C144A762E}"/>
              </a:ext>
            </a:extLst>
          </p:cNvPr>
          <p:cNvSpPr/>
          <p:nvPr/>
        </p:nvSpPr>
        <p:spPr>
          <a:xfrm>
            <a:off x="440131" y="5523516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65" name="Rectangle: Rounded Corners 336">
            <a:extLst>
              <a:ext uri="{FF2B5EF4-FFF2-40B4-BE49-F238E27FC236}">
                <a16:creationId xmlns:a16="http://schemas.microsoft.com/office/drawing/2014/main" id="{BE36A6DA-7D95-E53C-0DF1-CF8E0055B99C}"/>
              </a:ext>
            </a:extLst>
          </p:cNvPr>
          <p:cNvSpPr/>
          <p:nvPr/>
        </p:nvSpPr>
        <p:spPr>
          <a:xfrm>
            <a:off x="437750" y="5623526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66" name="Rectangle: Rounded Corners 337">
            <a:extLst>
              <a:ext uri="{FF2B5EF4-FFF2-40B4-BE49-F238E27FC236}">
                <a16:creationId xmlns:a16="http://schemas.microsoft.com/office/drawing/2014/main" id="{93988DDD-EDC9-FB67-98F0-174C40C0BF14}"/>
              </a:ext>
            </a:extLst>
          </p:cNvPr>
          <p:cNvSpPr/>
          <p:nvPr/>
        </p:nvSpPr>
        <p:spPr>
          <a:xfrm>
            <a:off x="435370" y="5716424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67" name="Rectangle: Rounded Corners 338">
            <a:extLst>
              <a:ext uri="{FF2B5EF4-FFF2-40B4-BE49-F238E27FC236}">
                <a16:creationId xmlns:a16="http://schemas.microsoft.com/office/drawing/2014/main" id="{91530CE7-0E99-EC06-0A48-8F2E5344726B}"/>
              </a:ext>
            </a:extLst>
          </p:cNvPr>
          <p:cNvSpPr/>
          <p:nvPr/>
        </p:nvSpPr>
        <p:spPr>
          <a:xfrm>
            <a:off x="440131" y="5809289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68" name="Rectangle: Rounded Corners 339">
            <a:extLst>
              <a:ext uri="{FF2B5EF4-FFF2-40B4-BE49-F238E27FC236}">
                <a16:creationId xmlns:a16="http://schemas.microsoft.com/office/drawing/2014/main" id="{155937DB-218E-3891-B247-BCA7B5FFEF9D}"/>
              </a:ext>
            </a:extLst>
          </p:cNvPr>
          <p:cNvSpPr/>
          <p:nvPr/>
        </p:nvSpPr>
        <p:spPr>
          <a:xfrm>
            <a:off x="440280" y="5907122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69" name="Rectangle: Rounded Corners 340">
            <a:extLst>
              <a:ext uri="{FF2B5EF4-FFF2-40B4-BE49-F238E27FC236}">
                <a16:creationId xmlns:a16="http://schemas.microsoft.com/office/drawing/2014/main" id="{95809350-6B6E-C4DD-7DE4-9DE783DD0FA6}"/>
              </a:ext>
            </a:extLst>
          </p:cNvPr>
          <p:cNvSpPr/>
          <p:nvPr/>
        </p:nvSpPr>
        <p:spPr>
          <a:xfrm>
            <a:off x="437898" y="6007131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70" name="Diamond 169">
            <a:extLst>
              <a:ext uri="{FF2B5EF4-FFF2-40B4-BE49-F238E27FC236}">
                <a16:creationId xmlns:a16="http://schemas.microsoft.com/office/drawing/2014/main" id="{64003618-EA7F-47F5-1256-8C5D3342748E}"/>
              </a:ext>
            </a:extLst>
          </p:cNvPr>
          <p:cNvSpPr/>
          <p:nvPr/>
        </p:nvSpPr>
        <p:spPr>
          <a:xfrm>
            <a:off x="1653008" y="5034946"/>
            <a:ext cx="71815" cy="7181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71" name="TextBox 170">
            <a:extLst>
              <a:ext uri="{FF2B5EF4-FFF2-40B4-BE49-F238E27FC236}">
                <a16:creationId xmlns:a16="http://schemas.microsoft.com/office/drawing/2014/main" id="{A40A7F78-5E4A-B936-B596-F0F5C6A1D26C}"/>
              </a:ext>
            </a:extLst>
          </p:cNvPr>
          <p:cNvSpPr txBox="1"/>
          <p:nvPr/>
        </p:nvSpPr>
        <p:spPr>
          <a:xfrm>
            <a:off x="1490314" y="6156592"/>
            <a:ext cx="1201632" cy="184666"/>
          </a:xfrm>
          <a:prstGeom prst="rect">
            <a:avLst/>
          </a:prstGeom>
          <a:noFill/>
        </p:spPr>
        <p:txBody>
          <a:bodyPr wrap="square" lIns="35999" rIns="35999" rtlCol="0">
            <a:spAutoFit/>
          </a:bodyPr>
          <a:lstStyle/>
          <a:p>
            <a:pPr defTabSz="914393">
              <a:defRPr/>
            </a:pPr>
            <a:r>
              <a:rPr lang="en-GB" sz="600">
                <a:latin typeface="Segoe UI"/>
              </a:rPr>
              <a:t>3+TBL construction complete</a:t>
            </a:r>
          </a:p>
        </p:txBody>
      </p:sp>
      <p:sp>
        <p:nvSpPr>
          <p:cNvPr id="172" name="Rectangle: Rounded Corners 347">
            <a:extLst>
              <a:ext uri="{FF2B5EF4-FFF2-40B4-BE49-F238E27FC236}">
                <a16:creationId xmlns:a16="http://schemas.microsoft.com/office/drawing/2014/main" id="{0753994A-EBF6-2358-AB33-51B8415C49DA}"/>
              </a:ext>
            </a:extLst>
          </p:cNvPr>
          <p:cNvSpPr/>
          <p:nvPr/>
        </p:nvSpPr>
        <p:spPr>
          <a:xfrm>
            <a:off x="786469" y="2027757"/>
            <a:ext cx="3706864" cy="10799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 defTabSz="914393">
              <a:defRPr/>
            </a:pPr>
            <a:r>
              <a:rPr lang="en-GB" sz="800" b="1">
                <a:solidFill>
                  <a:schemeClr val="accent1"/>
                </a:solidFill>
                <a:latin typeface="Segoe UI"/>
                <a:sym typeface="Wingdings" panose="05000000000000000000" pitchFamily="2" charset="2"/>
              </a:rPr>
              <a:t>&lt;-------------------------- </a:t>
            </a:r>
            <a:r>
              <a:rPr lang="en-GB" sz="800" b="1">
                <a:solidFill>
                  <a:schemeClr val="accent1"/>
                </a:solidFill>
                <a:latin typeface="Segoe UI"/>
              </a:rPr>
              <a:t>ACC integrated testing ---------------------------&gt;</a:t>
            </a:r>
            <a:endParaRPr lang="en-GB" b="1">
              <a:solidFill>
                <a:schemeClr val="accent1"/>
              </a:solidFill>
              <a:latin typeface="Segoe UI"/>
            </a:endParaRPr>
          </a:p>
        </p:txBody>
      </p:sp>
      <p:sp>
        <p:nvSpPr>
          <p:cNvPr id="173" name="Rectangle: Rounded Corners 352">
            <a:extLst>
              <a:ext uri="{FF2B5EF4-FFF2-40B4-BE49-F238E27FC236}">
                <a16:creationId xmlns:a16="http://schemas.microsoft.com/office/drawing/2014/main" id="{39EED21E-03DF-E823-22D3-B564F9687F32}"/>
              </a:ext>
            </a:extLst>
          </p:cNvPr>
          <p:cNvSpPr/>
          <p:nvPr/>
        </p:nvSpPr>
        <p:spPr>
          <a:xfrm>
            <a:off x="433636" y="3501099"/>
            <a:ext cx="338618" cy="133195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74" name="Rectangle: Rounded Corners 353">
            <a:extLst>
              <a:ext uri="{FF2B5EF4-FFF2-40B4-BE49-F238E27FC236}">
                <a16:creationId xmlns:a16="http://schemas.microsoft.com/office/drawing/2014/main" id="{8D96C759-ADAA-B4B5-FDB3-B2A611B11070}"/>
              </a:ext>
            </a:extLst>
          </p:cNvPr>
          <p:cNvSpPr/>
          <p:nvPr/>
        </p:nvSpPr>
        <p:spPr>
          <a:xfrm>
            <a:off x="438893" y="3733961"/>
            <a:ext cx="338618" cy="133195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75" name="Rectangle: Rounded Corners 354">
            <a:extLst>
              <a:ext uri="{FF2B5EF4-FFF2-40B4-BE49-F238E27FC236}">
                <a16:creationId xmlns:a16="http://schemas.microsoft.com/office/drawing/2014/main" id="{7B57B533-914E-E5D9-3D33-4D0E7C980031}"/>
              </a:ext>
            </a:extLst>
          </p:cNvPr>
          <p:cNvSpPr/>
          <p:nvPr/>
        </p:nvSpPr>
        <p:spPr>
          <a:xfrm>
            <a:off x="786468" y="4168569"/>
            <a:ext cx="7181040" cy="89997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Remote handling / Active cells</a:t>
            </a:r>
          </a:p>
        </p:txBody>
      </p:sp>
      <p:sp>
        <p:nvSpPr>
          <p:cNvPr id="176" name="Rectangle: Rounded Corners 355">
            <a:extLst>
              <a:ext uri="{FF2B5EF4-FFF2-40B4-BE49-F238E27FC236}">
                <a16:creationId xmlns:a16="http://schemas.microsoft.com/office/drawing/2014/main" id="{F7198C08-1FE2-7CBF-6FF7-3C72887D22BE}"/>
              </a:ext>
            </a:extLst>
          </p:cNvPr>
          <p:cNvSpPr/>
          <p:nvPr/>
        </p:nvSpPr>
        <p:spPr>
          <a:xfrm>
            <a:off x="440131" y="4169445"/>
            <a:ext cx="342687" cy="89997"/>
          </a:xfrm>
          <a:prstGeom prst="roundRect">
            <a:avLst/>
          </a:prstGeom>
          <a:pattFill prst="wdUpDiag">
            <a:fgClr>
              <a:schemeClr val="accent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77" name="Rectangle: Rounded Corners 356">
            <a:extLst>
              <a:ext uri="{FF2B5EF4-FFF2-40B4-BE49-F238E27FC236}">
                <a16:creationId xmlns:a16="http://schemas.microsoft.com/office/drawing/2014/main" id="{4A75A665-C01D-85C9-CF09-193B93A1AAE7}"/>
              </a:ext>
            </a:extLst>
          </p:cNvPr>
          <p:cNvSpPr/>
          <p:nvPr/>
        </p:nvSpPr>
        <p:spPr>
          <a:xfrm>
            <a:off x="7991321" y="4168569"/>
            <a:ext cx="45717" cy="89997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78" name="Rectangle: Rounded Corners 357">
            <a:extLst>
              <a:ext uri="{FF2B5EF4-FFF2-40B4-BE49-F238E27FC236}">
                <a16:creationId xmlns:a16="http://schemas.microsoft.com/office/drawing/2014/main" id="{26BC008E-DE5B-3F80-1187-AE6F078DEA7A}"/>
              </a:ext>
            </a:extLst>
          </p:cNvPr>
          <p:cNvSpPr/>
          <p:nvPr/>
        </p:nvSpPr>
        <p:spPr>
          <a:xfrm>
            <a:off x="8053942" y="4168569"/>
            <a:ext cx="45717" cy="89997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79" name="Rectangle: Rounded Corners 358">
            <a:extLst>
              <a:ext uri="{FF2B5EF4-FFF2-40B4-BE49-F238E27FC236}">
                <a16:creationId xmlns:a16="http://schemas.microsoft.com/office/drawing/2014/main" id="{76D7F759-DB14-D0BA-CCFA-6172AF06610D}"/>
              </a:ext>
            </a:extLst>
          </p:cNvPr>
          <p:cNvSpPr/>
          <p:nvPr/>
        </p:nvSpPr>
        <p:spPr>
          <a:xfrm>
            <a:off x="8114674" y="4168569"/>
            <a:ext cx="45717" cy="89997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 sz="800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80" name="Rectangle: Rounded Corners 1">
            <a:extLst>
              <a:ext uri="{FF2B5EF4-FFF2-40B4-BE49-F238E27FC236}">
                <a16:creationId xmlns:a16="http://schemas.microsoft.com/office/drawing/2014/main" id="{9A724A85-295E-52DA-B82E-9133BBABB40F}"/>
              </a:ext>
            </a:extLst>
          </p:cNvPr>
          <p:cNvSpPr/>
          <p:nvPr/>
        </p:nvSpPr>
        <p:spPr>
          <a:xfrm>
            <a:off x="6597328" y="2334206"/>
            <a:ext cx="4916104" cy="1393568"/>
          </a:xfrm>
          <a:prstGeom prst="roundRect">
            <a:avLst>
              <a:gd name="adj" fmla="val 3289"/>
            </a:avLst>
          </a:prstGeom>
          <a:solidFill>
            <a:srgbClr val="FFFFFF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49" indent="-171449">
              <a:buFont typeface="Arial" panose="020B0604020202020204" pitchFamily="34" charset="0"/>
              <a:buChar char="•"/>
            </a:pPr>
            <a:r>
              <a:rPr lang="en-GB" sz="1426">
                <a:solidFill>
                  <a:schemeClr val="tx1">
                    <a:lumMod val="65000"/>
                    <a:lumOff val="35000"/>
                  </a:schemeClr>
                </a:solidFill>
              </a:rPr>
              <a:t>Focus is now on EOP</a:t>
            </a:r>
          </a:p>
          <a:p>
            <a:pPr marL="171449" indent="-171449">
              <a:buFont typeface="Arial" panose="020B0604020202020204" pitchFamily="34" charset="0"/>
              <a:buChar char="•"/>
            </a:pPr>
            <a:r>
              <a:rPr lang="en-GB" sz="1426">
                <a:solidFill>
                  <a:schemeClr val="tx1">
                    <a:lumMod val="65000"/>
                    <a:lumOff val="35000"/>
                  </a:schemeClr>
                </a:solidFill>
              </a:rPr>
              <a:t>Delivering an operational neutron source with headroom</a:t>
            </a:r>
          </a:p>
          <a:p>
            <a:pPr marL="171449" indent="-171449">
              <a:buFont typeface="Arial" panose="020B0604020202020204" pitchFamily="34" charset="0"/>
              <a:buChar char="•"/>
            </a:pPr>
            <a:r>
              <a:rPr lang="en-GB" sz="1426">
                <a:solidFill>
                  <a:schemeClr val="tx1">
                    <a:lumMod val="65000"/>
                    <a:lumOff val="35000"/>
                  </a:schemeClr>
                </a:solidFill>
              </a:rPr>
              <a:t>6-7 instruments hot commissioned and ready for users</a:t>
            </a:r>
          </a:p>
          <a:p>
            <a:pPr marL="171449" indent="-171449">
              <a:buFont typeface="Arial" panose="020B0604020202020204" pitchFamily="34" charset="0"/>
              <a:buChar char="•"/>
            </a:pPr>
            <a:r>
              <a:rPr lang="en-GB" sz="1426">
                <a:solidFill>
                  <a:schemeClr val="tx1">
                    <a:lumMod val="65000"/>
                    <a:lumOff val="35000"/>
                  </a:schemeClr>
                </a:solidFill>
              </a:rPr>
              <a:t>Remainder in early 2028</a:t>
            </a:r>
          </a:p>
          <a:p>
            <a:pPr marL="171449" indent="-171449">
              <a:buFont typeface="Arial" panose="020B0604020202020204" pitchFamily="34" charset="0"/>
              <a:buChar char="•"/>
            </a:pPr>
            <a:r>
              <a:rPr lang="en-GB" sz="1426" b="1">
                <a:solidFill>
                  <a:schemeClr val="tx1">
                    <a:lumMod val="65000"/>
                    <a:lumOff val="35000"/>
                  </a:schemeClr>
                </a:solidFill>
              </a:rPr>
              <a:t>Credible user programme in 2028</a:t>
            </a:r>
          </a:p>
        </p:txBody>
      </p:sp>
      <p:sp>
        <p:nvSpPr>
          <p:cNvPr id="181" name="Rectangle: Rounded Corners 5">
            <a:extLst>
              <a:ext uri="{FF2B5EF4-FFF2-40B4-BE49-F238E27FC236}">
                <a16:creationId xmlns:a16="http://schemas.microsoft.com/office/drawing/2014/main" id="{A4BBDF59-707A-3D15-3862-0C2C87104149}"/>
              </a:ext>
            </a:extLst>
          </p:cNvPr>
          <p:cNvSpPr/>
          <p:nvPr/>
        </p:nvSpPr>
        <p:spPr>
          <a:xfrm>
            <a:off x="788150" y="2298019"/>
            <a:ext cx="651978" cy="133345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143FDCB6-E17A-605B-DA6C-DC728BAAD621}"/>
              </a:ext>
            </a:extLst>
          </p:cNvPr>
          <p:cNvSpPr txBox="1"/>
          <p:nvPr/>
        </p:nvSpPr>
        <p:spPr>
          <a:xfrm>
            <a:off x="791100" y="2307143"/>
            <a:ext cx="669726" cy="123111"/>
          </a:xfrm>
          <a:prstGeom prst="rect">
            <a:avLst/>
          </a:prstGeom>
          <a:noFill/>
        </p:spPr>
        <p:txBody>
          <a:bodyPr wrap="square" lIns="35999" tIns="0" rIns="35999" bIns="0" rtlCol="0">
            <a:spAutoFit/>
          </a:bodyPr>
          <a:lstStyle/>
          <a:p>
            <a:pPr algn="ctr" defTabSz="914393">
              <a:defRPr/>
            </a:pPr>
            <a:r>
              <a:rPr lang="en-GB" sz="800">
                <a:solidFill>
                  <a:srgbClr val="FFFFFF"/>
                </a:solidFill>
                <a:latin typeface="Segoe UI"/>
              </a:rPr>
              <a:t>SSM review</a:t>
            </a:r>
          </a:p>
        </p:txBody>
      </p:sp>
      <p:sp>
        <p:nvSpPr>
          <p:cNvPr id="183" name="Rectangle: Rounded Corners 10">
            <a:extLst>
              <a:ext uri="{FF2B5EF4-FFF2-40B4-BE49-F238E27FC236}">
                <a16:creationId xmlns:a16="http://schemas.microsoft.com/office/drawing/2014/main" id="{60292FCF-3CF3-2888-C974-951AEF2B01D8}"/>
              </a:ext>
            </a:extLst>
          </p:cNvPr>
          <p:cNvSpPr/>
          <p:nvPr/>
        </p:nvSpPr>
        <p:spPr>
          <a:xfrm>
            <a:off x="434336" y="2295300"/>
            <a:ext cx="346734" cy="133345"/>
          </a:xfrm>
          <a:prstGeom prst="roundRect">
            <a:avLst/>
          </a:prstGeom>
          <a:pattFill prst="wdUpDiag">
            <a:fgClr>
              <a:schemeClr val="accent3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4"/>
          </a:p>
        </p:txBody>
      </p:sp>
      <p:sp>
        <p:nvSpPr>
          <p:cNvPr id="184" name="Diamond 183">
            <a:extLst>
              <a:ext uri="{FF2B5EF4-FFF2-40B4-BE49-F238E27FC236}">
                <a16:creationId xmlns:a16="http://schemas.microsoft.com/office/drawing/2014/main" id="{3CBA1315-BA2F-9891-8BF9-7F55B3CF8858}"/>
              </a:ext>
            </a:extLst>
          </p:cNvPr>
          <p:cNvSpPr/>
          <p:nvPr/>
        </p:nvSpPr>
        <p:spPr>
          <a:xfrm>
            <a:off x="1387564" y="2301492"/>
            <a:ext cx="133345" cy="133345"/>
          </a:xfrm>
          <a:prstGeom prst="diamond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85" name="TextBox 184">
            <a:extLst>
              <a:ext uri="{FF2B5EF4-FFF2-40B4-BE49-F238E27FC236}">
                <a16:creationId xmlns:a16="http://schemas.microsoft.com/office/drawing/2014/main" id="{825B3CCC-20C2-D974-1CAC-E1863D90813E}"/>
              </a:ext>
            </a:extLst>
          </p:cNvPr>
          <p:cNvSpPr txBox="1"/>
          <p:nvPr/>
        </p:nvSpPr>
        <p:spPr>
          <a:xfrm>
            <a:off x="1465386" y="2254548"/>
            <a:ext cx="81718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93">
              <a:defRPr/>
            </a:pPr>
            <a:r>
              <a:rPr lang="en-GB" sz="800">
                <a:solidFill>
                  <a:srgbClr val="666666"/>
                </a:solidFill>
                <a:latin typeface="Segoe UI"/>
              </a:rPr>
              <a:t>INP license</a:t>
            </a:r>
            <a:endParaRPr lang="en-GB" sz="800">
              <a:solidFill>
                <a:srgbClr val="00B050"/>
              </a:solidFill>
              <a:latin typeface="Segoe UI"/>
            </a:endParaRPr>
          </a:p>
        </p:txBody>
      </p:sp>
      <p:sp>
        <p:nvSpPr>
          <p:cNvPr id="186" name="TextBox 185">
            <a:extLst>
              <a:ext uri="{FF2B5EF4-FFF2-40B4-BE49-F238E27FC236}">
                <a16:creationId xmlns:a16="http://schemas.microsoft.com/office/drawing/2014/main" id="{9EBE19F6-A38A-382C-F375-112BEE56EABE}"/>
              </a:ext>
            </a:extLst>
          </p:cNvPr>
          <p:cNvSpPr txBox="1"/>
          <p:nvPr/>
        </p:nvSpPr>
        <p:spPr>
          <a:xfrm>
            <a:off x="1992106" y="2204366"/>
            <a:ext cx="320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solidFill>
                  <a:srgbClr val="00B050"/>
                </a:solidFill>
                <a:latin typeface="Segoe UI"/>
                <a:sym typeface="Wingdings" panose="05000000000000000000" pitchFamily="2" charset="2"/>
              </a:rPr>
              <a:t></a:t>
            </a:r>
            <a:endParaRPr lang="en-GB" sz="1604"/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86F1281E-5AAE-172B-CCFF-6DCD51A4334B}"/>
              </a:ext>
            </a:extLst>
          </p:cNvPr>
          <p:cNvSpPr txBox="1"/>
          <p:nvPr/>
        </p:nvSpPr>
        <p:spPr>
          <a:xfrm>
            <a:off x="1529356" y="3638166"/>
            <a:ext cx="320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solidFill>
                  <a:srgbClr val="00B050"/>
                </a:solidFill>
                <a:latin typeface="Segoe UI"/>
                <a:sym typeface="Wingdings" panose="05000000000000000000" pitchFamily="2" charset="2"/>
              </a:rPr>
              <a:t></a:t>
            </a:r>
            <a:endParaRPr lang="en-GB" sz="1604"/>
          </a:p>
        </p:txBody>
      </p:sp>
      <p:sp>
        <p:nvSpPr>
          <p:cNvPr id="188" name="Arrow: Right 17">
            <a:extLst>
              <a:ext uri="{FF2B5EF4-FFF2-40B4-BE49-F238E27FC236}">
                <a16:creationId xmlns:a16="http://schemas.microsoft.com/office/drawing/2014/main" id="{9E39EDEB-BD7A-D1A1-ECC8-5B4D9C2C2066}"/>
              </a:ext>
            </a:extLst>
          </p:cNvPr>
          <p:cNvSpPr/>
          <p:nvPr/>
        </p:nvSpPr>
        <p:spPr>
          <a:xfrm>
            <a:off x="3369805" y="2612901"/>
            <a:ext cx="88268" cy="59724"/>
          </a:xfrm>
          <a:prstGeom prst="rightArrow">
            <a:avLst/>
          </a:prstGeom>
          <a:solidFill>
            <a:srgbClr val="595959"/>
          </a:solidFill>
          <a:ln>
            <a:solidFill>
              <a:srgbClr val="59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189" name="Arrow: Right 19">
            <a:extLst>
              <a:ext uri="{FF2B5EF4-FFF2-40B4-BE49-F238E27FC236}">
                <a16:creationId xmlns:a16="http://schemas.microsoft.com/office/drawing/2014/main" id="{AE4D199A-F388-978A-0388-5FB0E013A282}"/>
              </a:ext>
            </a:extLst>
          </p:cNvPr>
          <p:cNvSpPr/>
          <p:nvPr/>
        </p:nvSpPr>
        <p:spPr>
          <a:xfrm>
            <a:off x="3783190" y="2782122"/>
            <a:ext cx="88268" cy="59724"/>
          </a:xfrm>
          <a:prstGeom prst="rightArrow">
            <a:avLst/>
          </a:prstGeom>
          <a:solidFill>
            <a:srgbClr val="595959"/>
          </a:solidFill>
          <a:ln>
            <a:solidFill>
              <a:srgbClr val="59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93">
              <a:defRPr/>
            </a:pPr>
            <a:endParaRPr lang="en-GB">
              <a:solidFill>
                <a:srgbClr val="FFFFFF"/>
              </a:solidFill>
              <a:latin typeface="Segoe U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8A79EFF-9289-0E88-CDAA-1C92D69B6A67}"/>
              </a:ext>
            </a:extLst>
          </p:cNvPr>
          <p:cNvSpPr/>
          <p:nvPr/>
        </p:nvSpPr>
        <p:spPr>
          <a:xfrm>
            <a:off x="4512341" y="4638502"/>
            <a:ext cx="3276684" cy="7548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DCF64-8DA3-FBE2-A2D8-5FA8BC50F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3347365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AD011D-BF96-2A04-4CD3-22A19ADF5D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4FAD4-B8A3-2C98-37AC-CFBA278C4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Instruments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A9A373-CCFD-6296-81ED-D2A245EDAB7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Caves and instruments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E094AD-80CA-3D67-500D-EC2D5DCEE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66EAF-8EA6-D248-AC72-978385FA0450}" type="datetime1">
              <a:rPr lang="sv-SE" smtClean="0"/>
              <a:t>2026-05-16</a:t>
            </a:fld>
            <a:endParaRPr lang="sv-SE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ADBFD0C-D86D-171F-3ED2-25B69223BFD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3104" y="3542574"/>
            <a:ext cx="3859462" cy="28916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BE5494D-A82F-7A94-2ED3-70D6B5794E1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3104" y="1348184"/>
            <a:ext cx="3034102" cy="201785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CE92406-BAF9-EA80-749A-F0FBC896004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56"/>
          <a:stretch>
            <a:fillRect/>
          </a:stretch>
        </p:blipFill>
        <p:spPr>
          <a:xfrm>
            <a:off x="5191056" y="3553165"/>
            <a:ext cx="4089595" cy="288899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1C0B9625-02CA-07B8-05BD-13F628BD80D3}"/>
              </a:ext>
            </a:extLst>
          </p:cNvPr>
          <p:cNvSpPr txBox="1"/>
          <p:nvPr/>
        </p:nvSpPr>
        <p:spPr>
          <a:xfrm>
            <a:off x="1180340" y="3553165"/>
            <a:ext cx="1788250" cy="3391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604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NMX ROBOTICS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D57A314-1CEE-E985-FDD6-1819F5E0FD95}"/>
              </a:ext>
            </a:extLst>
          </p:cNvPr>
          <p:cNvSpPr txBox="1"/>
          <p:nvPr/>
        </p:nvSpPr>
        <p:spPr>
          <a:xfrm>
            <a:off x="5191056" y="3556029"/>
            <a:ext cx="2391338" cy="3391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604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E02 BEAMLINE GALLERY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CF45839-7674-5A47-6AAC-B1F3C6A4BA2A}"/>
              </a:ext>
            </a:extLst>
          </p:cNvPr>
          <p:cNvSpPr txBox="1"/>
          <p:nvPr/>
        </p:nvSpPr>
        <p:spPr>
          <a:xfrm>
            <a:off x="1180340" y="1348184"/>
            <a:ext cx="2010590" cy="3391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1604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DREAM DETECTORS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D19770E-932C-D6C0-FA5F-0A010B80F1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6601" y="952611"/>
            <a:ext cx="3411448" cy="243855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5EFC360D-44BF-F809-D427-4E737CA2E8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83941" y="344230"/>
            <a:ext cx="4111622" cy="268629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A8B58EA8-B6C1-D3E0-0488-AA1D57E4CD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11254" y="3109384"/>
            <a:ext cx="4068993" cy="2686297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37BF7D65-CC4A-2D63-BC90-35C5FCEF19FC}"/>
              </a:ext>
            </a:extLst>
          </p:cNvPr>
          <p:cNvSpPr txBox="1"/>
          <p:nvPr/>
        </p:nvSpPr>
        <p:spPr>
          <a:xfrm>
            <a:off x="8211254" y="3113935"/>
            <a:ext cx="1693795" cy="3391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604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TBL and BUNKER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7193239-7E65-E139-644B-6307434F2F10}"/>
              </a:ext>
            </a:extLst>
          </p:cNvPr>
          <p:cNvSpPr txBox="1"/>
          <p:nvPr/>
        </p:nvSpPr>
        <p:spPr>
          <a:xfrm>
            <a:off x="4276601" y="950307"/>
            <a:ext cx="1617123" cy="3391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604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ODIN CHOPPER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6003D7B-1B5F-F112-8663-57C5F6AD9482}"/>
              </a:ext>
            </a:extLst>
          </p:cNvPr>
          <p:cNvSpPr txBox="1"/>
          <p:nvPr/>
        </p:nvSpPr>
        <p:spPr>
          <a:xfrm>
            <a:off x="7783940" y="341233"/>
            <a:ext cx="2498903" cy="3391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604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LOKI INSTRUMENT READY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5035DC-BD22-CE57-7D29-7B47B7ADE3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1961778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89C511-724E-4A8F-3D0A-92B7D95C0B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FEAD4-414F-3A72-FEA0-74D202E8D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Moderator and Acc. Damage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E549E0-0E3F-C8B4-4314-D187DC00626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2025: power glitch between 25/26 November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5D0011-87B2-C4E9-11CD-A28A192A2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1B4B9-D3B4-1046-86B9-36D10823E7D3}" type="datetime1">
              <a:rPr lang="sv-SE" smtClean="0"/>
              <a:t>2026-05-16</a:t>
            </a:fld>
            <a:endParaRPr lang="sv-SE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4AE70C6-89BE-C211-17CE-B87A3C8370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61" b="13444"/>
          <a:stretch/>
        </p:blipFill>
        <p:spPr>
          <a:xfrm>
            <a:off x="854625" y="2794408"/>
            <a:ext cx="2304065" cy="2423746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177A9E8-4D34-3BB6-EC01-AE284BAC40DA}"/>
              </a:ext>
            </a:extLst>
          </p:cNvPr>
          <p:cNvSpPr txBox="1"/>
          <p:nvPr/>
        </p:nvSpPr>
        <p:spPr>
          <a:xfrm>
            <a:off x="787101" y="2076498"/>
            <a:ext cx="28924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>
                <a:solidFill>
                  <a:srgbClr val="666666"/>
                </a:solidFill>
              </a:rPr>
              <a:t>Burst disk from one of the SCL cavities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F509CFC-D102-24C7-CC58-BE4216F101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5943" y="1688661"/>
            <a:ext cx="143962" cy="143962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BC76C98B-516B-22A5-6E94-C46CDA74978F}"/>
              </a:ext>
            </a:extLst>
          </p:cNvPr>
          <p:cNvGrpSpPr/>
          <p:nvPr/>
        </p:nvGrpSpPr>
        <p:grpSpPr>
          <a:xfrm>
            <a:off x="3825601" y="1555547"/>
            <a:ext cx="7511774" cy="4868636"/>
            <a:chOff x="4180125" y="1523851"/>
            <a:chExt cx="7511774" cy="4868636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5FB3862E-5957-B233-EDBC-2C57D600D5D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180125" y="1523851"/>
              <a:ext cx="7511774" cy="4868636"/>
            </a:xfrm>
            <a:prstGeom prst="rect">
              <a:avLst/>
            </a:prstGeom>
          </p:spPr>
        </p:pic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CCCBEDFE-85DB-8857-FFEC-38616C032BA7}"/>
                </a:ext>
              </a:extLst>
            </p:cNvPr>
            <p:cNvCxnSpPr>
              <a:cxnSpLocks/>
            </p:cNvCxnSpPr>
            <p:nvPr/>
          </p:nvCxnSpPr>
          <p:spPr>
            <a:xfrm>
              <a:off x="9292976" y="2865176"/>
              <a:ext cx="0" cy="3501238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D468C341-E8EA-3E69-CD02-DBE5E98C399B}"/>
                </a:ext>
              </a:extLst>
            </p:cNvPr>
            <p:cNvSpPr txBox="1"/>
            <p:nvPr/>
          </p:nvSpPr>
          <p:spPr>
            <a:xfrm>
              <a:off x="8500771" y="5205303"/>
              <a:ext cx="85472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en-GB" dirty="0">
                  <a:solidFill>
                    <a:srgbClr val="666666"/>
                  </a:solidFill>
                </a:rPr>
                <a:t>~ 6  m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DD7262DF-2467-1279-84F9-0534ADECDE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0771" y="745868"/>
            <a:ext cx="3598794" cy="239340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7EFC2DD-1FD7-BF45-E172-32523B01E8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00772" y="3379983"/>
            <a:ext cx="3598794" cy="3051701"/>
          </a:xfrm>
          <a:prstGeom prst="rect">
            <a:avLst/>
          </a:prstGeom>
        </p:spPr>
      </p:pic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325428F2-BF14-4A9C-5518-8DA5EA02F679}"/>
              </a:ext>
            </a:extLst>
          </p:cNvPr>
          <p:cNvCxnSpPr/>
          <p:nvPr/>
        </p:nvCxnSpPr>
        <p:spPr>
          <a:xfrm flipV="1">
            <a:off x="6096000" y="2076498"/>
            <a:ext cx="4461164" cy="221881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F5ABFA9D-8DC8-D683-2055-8D1751AFB565}"/>
              </a:ext>
            </a:extLst>
          </p:cNvPr>
          <p:cNvCxnSpPr>
            <a:cxnSpLocks/>
          </p:cNvCxnSpPr>
          <p:nvPr/>
        </p:nvCxnSpPr>
        <p:spPr>
          <a:xfrm>
            <a:off x="6010102" y="4518717"/>
            <a:ext cx="4389120" cy="29754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EDC9D1-71B4-A3DB-E111-22EBF5570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4017126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4C9EE1-0986-58B7-81E5-D8882909CF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65968E-5E9E-E2FE-44AA-DBA36CF9C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474E4-119A-0549-8BC0-AB7F3B560828}" type="datetime1">
              <a:rPr lang="sv-SE" smtClean="0"/>
              <a:t>2026-05-16</a:t>
            </a:fld>
            <a:endParaRPr lang="sv-SE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A6743E6-66C4-F573-D109-271F531A4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709" y="265373"/>
            <a:ext cx="9360000" cy="657339"/>
          </a:xfrm>
        </p:spPr>
        <p:txBody>
          <a:bodyPr/>
          <a:lstStyle/>
          <a:p>
            <a:r>
              <a:rPr lang="en-GB" sz="3600"/>
              <a:t>Some Lessons Learned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585CCF9-D9DD-17F7-3854-D093231170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3709" y="922712"/>
            <a:ext cx="9360000" cy="507076"/>
          </a:xfrm>
        </p:spPr>
        <p:txBody>
          <a:bodyPr/>
          <a:lstStyle/>
          <a:p>
            <a:r>
              <a:rPr lang="en-GB"/>
              <a:t>Technical Challenges in Accelerator</a:t>
            </a:r>
          </a:p>
        </p:txBody>
      </p:sp>
      <p:sp>
        <p:nvSpPr>
          <p:cNvPr id="12" name="Platshållare för innehåll 5">
            <a:extLst>
              <a:ext uri="{FF2B5EF4-FFF2-40B4-BE49-F238E27FC236}">
                <a16:creationId xmlns:a16="http://schemas.microsoft.com/office/drawing/2014/main" id="{9A171AA1-498D-3723-E8F3-1B7B8AD7FB97}"/>
              </a:ext>
            </a:extLst>
          </p:cNvPr>
          <p:cNvSpPr txBox="1">
            <a:spLocks/>
          </p:cNvSpPr>
          <p:nvPr/>
        </p:nvSpPr>
        <p:spPr>
          <a:xfrm>
            <a:off x="414821" y="1294751"/>
            <a:ext cx="3452843" cy="2458270"/>
          </a:xfrm>
          <a:prstGeom prst="rect">
            <a:avLst/>
          </a:prstGeom>
        </p:spPr>
        <p:txBody>
          <a:bodyPr vert="horz" lIns="0" tIns="45720" rIns="18000" bIns="45720" rtlCol="0">
            <a:noAutofit/>
          </a:bodyPr>
          <a:lstStyle>
            <a:lvl1pPr marL="101600" indent="-101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Segoe UI" panose="020B0502040204020203" pitchFamily="34" charset="0"/>
              <a:buChar char=" 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1pPr>
            <a:lvl2pPr marL="360000" indent="-2160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Wingdings" panose="05000000000000000000" pitchFamily="2" charset="2"/>
              <a:buChar char=""/>
              <a:tabLst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2pPr>
            <a:lvl3pPr marL="449263" indent="-19685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tabLst/>
              <a:defRPr sz="18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3pPr>
            <a:lvl4pPr marL="541338" indent="-18097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tabLst/>
              <a:defRPr sz="16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4pPr>
            <a:lvl5pPr marL="630000" indent="-1620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tabLst/>
              <a:defRPr sz="14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4000" lvl="1" indent="0">
              <a:buNone/>
            </a:pPr>
            <a:r>
              <a:rPr lang="en-GB" sz="1600" b="1"/>
              <a:t>SPK CM02 venting event during LWU installation 2024.</a:t>
            </a:r>
            <a:endParaRPr lang="en-GB" sz="1600"/>
          </a:p>
          <a:p>
            <a:pPr lvl="1"/>
            <a:r>
              <a:rPr lang="en-GB" sz="1600"/>
              <a:t>“Race” to prepare the spare SPK CM14 for substitution.</a:t>
            </a:r>
          </a:p>
          <a:p>
            <a:pPr lvl="1"/>
            <a:r>
              <a:rPr lang="en-GB" sz="1600"/>
              <a:t>Significant installation effort.</a:t>
            </a:r>
          </a:p>
          <a:p>
            <a:pPr lvl="1"/>
            <a:r>
              <a:rPr lang="en-GB" sz="1600"/>
              <a:t>SPK CM02 repair </a:t>
            </a:r>
          </a:p>
        </p:txBody>
      </p:sp>
      <p:sp>
        <p:nvSpPr>
          <p:cNvPr id="13" name="Content Placeholder 21">
            <a:extLst>
              <a:ext uri="{FF2B5EF4-FFF2-40B4-BE49-F238E27FC236}">
                <a16:creationId xmlns:a16="http://schemas.microsoft.com/office/drawing/2014/main" id="{3CF8E016-A4E8-2139-5E79-C873F48F73CB}"/>
              </a:ext>
            </a:extLst>
          </p:cNvPr>
          <p:cNvSpPr txBox="1">
            <a:spLocks/>
          </p:cNvSpPr>
          <p:nvPr/>
        </p:nvSpPr>
        <p:spPr>
          <a:xfrm>
            <a:off x="4751923" y="1294751"/>
            <a:ext cx="3255409" cy="2458271"/>
          </a:xfrm>
          <a:prstGeom prst="rect">
            <a:avLst/>
          </a:prstGeom>
        </p:spPr>
        <p:txBody>
          <a:bodyPr/>
          <a:lstStyle>
            <a:lvl1pPr marL="101600" indent="-101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Segoe UI" panose="020B0502040204020203" pitchFamily="34" charset="0"/>
              <a:buChar char=" 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1pPr>
            <a:lvl2pPr marL="315913" indent="-233363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Wingdings" panose="05000000000000000000" pitchFamily="2" charset="2"/>
              <a:buChar char="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2pPr>
            <a:lvl3pPr marL="582613" indent="-25082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8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3pPr>
            <a:lvl4pPr marL="839788" indent="-233363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6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4pPr>
            <a:lvl5pPr marL="1055688" indent="-20002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defRPr sz="14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2550" lvl="1" indent="0">
              <a:buNone/>
            </a:pPr>
            <a:r>
              <a:rPr lang="en-GB" sz="1600" b="1"/>
              <a:t>Water leak in the tunnel in the HEBT area over the weekend. </a:t>
            </a:r>
          </a:p>
          <a:p>
            <a:pPr lvl="1"/>
            <a:r>
              <a:rPr lang="en-GB" sz="1600"/>
              <a:t>Over 5000L of water spilled.</a:t>
            </a:r>
          </a:p>
          <a:p>
            <a:pPr lvl="1"/>
            <a:r>
              <a:rPr lang="en-GB" sz="1600"/>
              <a:t>Highlights improvements we need to make in preparation for operation. </a:t>
            </a:r>
          </a:p>
        </p:txBody>
      </p:sp>
      <p:pic>
        <p:nvPicPr>
          <p:cNvPr id="14" name="IMG_0095_6A1B0485-615A-4FD2-A2FB-49576E7E784B.mp4">
            <a:hlinkClick r:id="" action="ppaction://media"/>
            <a:extLst>
              <a:ext uri="{FF2B5EF4-FFF2-40B4-BE49-F238E27FC236}">
                <a16:creationId xmlns:a16="http://schemas.microsoft.com/office/drawing/2014/main" id="{B81A694C-6C91-C3A9-3DEE-C793B07C44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42534" y="3429000"/>
            <a:ext cx="1776402" cy="3158049"/>
          </a:xfrm>
          <a:prstGeom prst="rect">
            <a:avLst/>
          </a:prstGeom>
        </p:spPr>
      </p:pic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B047184F-C10F-3BF6-183F-27DDA66670A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5730" y="3429001"/>
            <a:ext cx="2368537" cy="315804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C53542E-67AA-4471-4879-65CC2F3DB881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0286" y="3429000"/>
            <a:ext cx="2368538" cy="3158049"/>
          </a:xfrm>
          <a:prstGeom prst="rect">
            <a:avLst/>
          </a:prstGeom>
        </p:spPr>
      </p:pic>
      <p:sp>
        <p:nvSpPr>
          <p:cNvPr id="17" name="Platshållare för innehåll 5">
            <a:extLst>
              <a:ext uri="{FF2B5EF4-FFF2-40B4-BE49-F238E27FC236}">
                <a16:creationId xmlns:a16="http://schemas.microsoft.com/office/drawing/2014/main" id="{C4EAEC9A-5E1A-20BD-331F-6DB07C33936E}"/>
              </a:ext>
            </a:extLst>
          </p:cNvPr>
          <p:cNvSpPr txBox="1">
            <a:spLocks/>
          </p:cNvSpPr>
          <p:nvPr/>
        </p:nvSpPr>
        <p:spPr>
          <a:xfrm>
            <a:off x="8397313" y="1294751"/>
            <a:ext cx="3452843" cy="2772419"/>
          </a:xfrm>
          <a:prstGeom prst="rect">
            <a:avLst/>
          </a:prstGeom>
        </p:spPr>
        <p:txBody>
          <a:bodyPr vert="horz" lIns="0" tIns="45720" rIns="18000" bIns="45720" rtlCol="0">
            <a:noAutofit/>
          </a:bodyPr>
          <a:lstStyle>
            <a:lvl1pPr marL="101600" indent="-101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Segoe UI" panose="020B0502040204020203" pitchFamily="34" charset="0"/>
              <a:buChar char=" "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1pPr>
            <a:lvl2pPr marL="360000" indent="-2160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Wingdings" panose="05000000000000000000" pitchFamily="2" charset="2"/>
              <a:buChar char=""/>
              <a:tabLst/>
              <a:defRPr sz="20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2pPr>
            <a:lvl3pPr marL="449263" indent="-19685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tabLst/>
              <a:defRPr sz="18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3pPr>
            <a:lvl4pPr marL="541338" indent="-180975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tabLst/>
              <a:defRPr sz="16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4pPr>
            <a:lvl5pPr marL="630000" indent="-1620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rgbClr val="666666"/>
              </a:buClr>
              <a:buFont typeface="Arial" panose="020B0604020202020204" pitchFamily="34" charset="0"/>
              <a:buChar char="−"/>
              <a:tabLst/>
              <a:defRPr sz="1400" kern="1200">
                <a:solidFill>
                  <a:srgbClr val="66666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4000" lvl="1" indent="0">
              <a:buNone/>
            </a:pPr>
            <a:r>
              <a:rPr lang="en-GB" sz="1600" b="1"/>
              <a:t>Cryogenic Operation </a:t>
            </a:r>
          </a:p>
          <a:p>
            <a:pPr lvl="2"/>
            <a:r>
              <a:rPr lang="en-GB" sz="1400"/>
              <a:t>Failed PLC update</a:t>
            </a:r>
          </a:p>
          <a:p>
            <a:pPr lvl="2"/>
            <a:r>
              <a:rPr lang="en-GB" sz="1400"/>
              <a:t>Power glitch</a:t>
            </a:r>
          </a:p>
          <a:p>
            <a:pPr lvl="2"/>
            <a:r>
              <a:rPr lang="en-GB" sz="1400"/>
              <a:t>Loss of water cooling</a:t>
            </a:r>
          </a:p>
          <a:p>
            <a:pPr lvl="2"/>
            <a:r>
              <a:rPr lang="en-GB" sz="1400"/>
              <a:t>Network issues, PLC network glitch</a:t>
            </a:r>
          </a:p>
          <a:p>
            <a:pPr lvl="2"/>
            <a:r>
              <a:rPr lang="en-GB" sz="1400"/>
              <a:t>Loss of instrument air</a:t>
            </a:r>
          </a:p>
          <a:p>
            <a:pPr lvl="2"/>
            <a:r>
              <a:rPr lang="en-GB" sz="1400"/>
              <a:t>Cold compressor inlet filter clogging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8230F60-E760-D4FE-A79C-5C82A8DE891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966089" y="3703143"/>
            <a:ext cx="4057797" cy="2883906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737346A-0732-5F85-AA83-081B09F39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071053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58C91F-DCA4-D433-CE57-0F385A5D73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FC416-24EB-4AC7-0A1F-A2CC858E7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SCL Conditioning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964BA2-1F7C-4E22-F0A4-013ACCEDDF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Dose rate at 3.2 </a:t>
            </a:r>
            <a:r>
              <a:rPr lang="en-GB" dirty="0" err="1"/>
              <a:t>ms</a:t>
            </a:r>
            <a:r>
              <a:rPr lang="en-GB"/>
              <a:t> (14Hz) and 1ms (1 Hz)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36E370-F591-4283-C227-915C1F3E4E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F5849-BF96-7C4A-901F-7983F0C3BDA0}" type="datetime1">
              <a:rPr lang="sv-SE" smtClean="0"/>
              <a:t>2026-05-16</a:t>
            </a:fld>
            <a:endParaRPr lang="sv-SE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DC479E-1176-B01B-3BA9-52E887B914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8570" y="1289097"/>
            <a:ext cx="10017783" cy="53035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1873533-2251-796B-59F3-8E7B19BD8B66}"/>
              </a:ext>
            </a:extLst>
          </p:cNvPr>
          <p:cNvSpPr txBox="1"/>
          <p:nvPr/>
        </p:nvSpPr>
        <p:spPr>
          <a:xfrm>
            <a:off x="937044" y="4925251"/>
            <a:ext cx="19352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666666"/>
                </a:solidFill>
              </a:rPr>
              <a:t>Courtesy A. </a:t>
            </a:r>
            <a:r>
              <a:rPr lang="en-GB" sz="1400" dirty="0" err="1">
                <a:solidFill>
                  <a:srgbClr val="666666"/>
                </a:solidFill>
              </a:rPr>
              <a:t>Zwozniak</a:t>
            </a:r>
            <a:r>
              <a:rPr lang="en-GB" sz="1400" dirty="0">
                <a:solidFill>
                  <a:srgbClr val="666666"/>
                </a:solidFill>
              </a:rPr>
              <a:t>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16E384-1838-B7B6-80CA-A724426FE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3582464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896C4D-523C-F00D-F5D5-615093530E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45A97-F897-03A2-617B-035BCA2CD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Pulse position Scan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8FBBFDF2-56C3-CC0B-B9BF-91D1CA59B4B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/>
              <a:t>Emulating long pulses (2025)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CA6963-8753-EAE7-8880-5CE1B72EA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FEF5C-9BD6-7942-A339-4A7C1D31A56C}" type="datetime1">
              <a:rPr lang="sv-SE" smtClean="0"/>
              <a:t>2026-05-16</a:t>
            </a:fld>
            <a:endParaRPr lang="sv-SE"/>
          </a:p>
        </p:txBody>
      </p:sp>
      <p:pic>
        <p:nvPicPr>
          <p:cNvPr id="10" name="Picture 9" descr="A graph of a number of colored lines&#10;&#10;AI-generated content may be incorrect.">
            <a:extLst>
              <a:ext uri="{FF2B5EF4-FFF2-40B4-BE49-F238E27FC236}">
                <a16:creationId xmlns:a16="http://schemas.microsoft.com/office/drawing/2014/main" id="{D83B3809-0748-A059-58F2-E6CC4FD621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510" y="47495"/>
            <a:ext cx="2238094" cy="1506246"/>
          </a:xfrm>
          <a:prstGeom prst="rect">
            <a:avLst/>
          </a:prstGeom>
        </p:spPr>
      </p:pic>
      <p:pic>
        <p:nvPicPr>
          <p:cNvPr id="14" name="x-wf-vs-pulse-pos-vs-z">
            <a:hlinkClick r:id="" action="ppaction://media"/>
            <a:extLst>
              <a:ext uri="{FF2B5EF4-FFF2-40B4-BE49-F238E27FC236}">
                <a16:creationId xmlns:a16="http://schemas.microsoft.com/office/drawing/2014/main" id="{0C61DC67-B1CC-A66A-3700-466AA415ABA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4821" y="1610283"/>
            <a:ext cx="3924895" cy="2428013"/>
          </a:xfrm>
          <a:prstGeom prst="rect">
            <a:avLst/>
          </a:prstGeom>
        </p:spPr>
      </p:pic>
      <p:pic>
        <p:nvPicPr>
          <p:cNvPr id="15" name="y-wf-vs-pulse-pos-vs-z">
            <a:hlinkClick r:id="" action="ppaction://media"/>
            <a:extLst>
              <a:ext uri="{FF2B5EF4-FFF2-40B4-BE49-F238E27FC236}">
                <a16:creationId xmlns:a16="http://schemas.microsoft.com/office/drawing/2014/main" id="{5B66D29C-F280-77C2-CABE-929F4AB4C55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24821" y="4153155"/>
            <a:ext cx="3924895" cy="2428013"/>
          </a:xfrm>
          <a:prstGeom prst="rect">
            <a:avLst/>
          </a:prstGeom>
        </p:spPr>
      </p:pic>
      <p:pic>
        <p:nvPicPr>
          <p:cNvPr id="16" name="Picture 15" descr="A graph of a graph showing different colored lines&#10;&#10;AI-generated content may be incorrect.">
            <a:extLst>
              <a:ext uri="{FF2B5EF4-FFF2-40B4-BE49-F238E27FC236}">
                <a16:creationId xmlns:a16="http://schemas.microsoft.com/office/drawing/2014/main" id="{0E8D07A6-5489-362B-EB5A-6FF36932FEA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3681" y="1666554"/>
            <a:ext cx="3819471" cy="2450931"/>
          </a:xfrm>
          <a:prstGeom prst="rect">
            <a:avLst/>
          </a:prstGeom>
        </p:spPr>
      </p:pic>
      <p:pic>
        <p:nvPicPr>
          <p:cNvPr id="17" name="Picture 16" descr="A graph of a graph showing different colored lines&#10;&#10;AI-generated content may be incorrect.">
            <a:extLst>
              <a:ext uri="{FF2B5EF4-FFF2-40B4-BE49-F238E27FC236}">
                <a16:creationId xmlns:a16="http://schemas.microsoft.com/office/drawing/2014/main" id="{EFC15F61-CC2E-BF91-199A-6EE46149535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3680" y="4209426"/>
            <a:ext cx="3819471" cy="2450931"/>
          </a:xfrm>
          <a:prstGeom prst="rect">
            <a:avLst/>
          </a:prstGeom>
        </p:spPr>
      </p:pic>
      <p:pic>
        <p:nvPicPr>
          <p:cNvPr id="18" name="Picture 17" descr="A green and blue chart&#10;&#10;AI-generated content may be incorrect.">
            <a:extLst>
              <a:ext uri="{FF2B5EF4-FFF2-40B4-BE49-F238E27FC236}">
                <a16:creationId xmlns:a16="http://schemas.microsoft.com/office/drawing/2014/main" id="{6D9D3706-2597-C797-64DA-AC57A83EA1C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8576" y="1645682"/>
            <a:ext cx="3701279" cy="2438490"/>
          </a:xfrm>
          <a:prstGeom prst="rect">
            <a:avLst/>
          </a:prstGeom>
        </p:spPr>
      </p:pic>
      <p:pic>
        <p:nvPicPr>
          <p:cNvPr id="19" name="Picture 18" descr="A colorful lines with numbers&#10;&#10;AI-generated content may be incorrect.">
            <a:extLst>
              <a:ext uri="{FF2B5EF4-FFF2-40B4-BE49-F238E27FC236}">
                <a16:creationId xmlns:a16="http://schemas.microsoft.com/office/drawing/2014/main" id="{64AA9CAE-2434-4510-8C36-05D856A07A4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8576" y="4188554"/>
            <a:ext cx="3701279" cy="243849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99FF66-2468-F560-16AA-D60E3E11C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sv-SE"/>
              <a:t>Natalia Milas</a:t>
            </a:r>
          </a:p>
        </p:txBody>
      </p:sp>
    </p:spTree>
    <p:extLst>
      <p:ext uri="{BB962C8B-B14F-4D97-AF65-F5344CB8AC3E}">
        <p14:creationId xmlns:p14="http://schemas.microsoft.com/office/powerpoint/2010/main" val="2514274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3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8638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TIMEBANDCULTUREINFO" val="en-US"/>
  <p:tag name="OTLTIMEBANDQUICKPOSITION" val="Custom"/>
  <p:tag name="OTLTIMEBANDTHREEDEFFECTS" val="Gel"/>
  <p:tag name="OTLTIMEBANDWORKINGDAYS" val="Standard"/>
  <p:tag name="OTLTIMEBANDELAPSEDTIMEEXTENSION" val="False"/>
  <p:tag name="OTLTIMEBANDUSETIME" val="False"/>
  <p:tag name="OTLTIMEBANDTIMECONFIGWORKDAYSTART" val="00:00:00"/>
  <p:tag name="OTLTIMEBANDTIMECONFIGWORKDAYEND" val="23:59:00"/>
  <p:tag name="OTLTIMEBANDAPPENDYEARONYEARCHANGE" val="True"/>
  <p:tag name="OTLTIMEBANDSCALEMARKING" val="None"/>
  <p:tag name="OTLRIGHTENDCAPSMARGINRIGHT" val="20"/>
  <p:tag name="OTLLEFTENDCAPSMARGINLEFT" val="39.5066666666667"/>
  <p:tag name="OTLTIMEBANDFYSTARTMONTH" val="January"/>
  <p:tag name="OTLTIMEBANDSHOWFYLABEL" val="True"/>
  <p:tag name="OTLTIMEBANDUSESTARTINGOFTHEYEARFORFYNUMBERING" val="True"/>
  <p:tag name="OTLTIMEBANDRESERVEDLEFTAREAWIDTH" val="0"/>
  <p:tag name="OTLTIMEBANDRESERVEDLEFTAREAISSET" val="False"/>
  <p:tag name="OTLTIMEBANDDEPSCHEDULINGMODE" val="Flexible"/>
  <p:tag name="OTLTIMEBANDDEPPREVIOUSSCHEDULINGMODE" val="Flexible"/>
  <p:tag name="OTLTIMEBANDDEPONBREAKINGSTRICTSCHEDULINGMODE" val="AskEverytime"/>
  <p:tag name="OTLTIMEBANDDEPONBREAKINGFLEXIBLESCHEDULINGMODE" val="AskEverytime"/>
  <p:tag name="OTLTIMEBANDSCALEFORMAT" val="MMM"/>
  <p:tag name="OTLTIMEBANDSHAPETYPE" val="EllipseTimeband"/>
  <p:tag name="OTLTIMEBANDSHAPEHEIGHT" val="30"/>
  <p:tag name="OTLTIMEBANDSHAPEPADDINGLEFT" val="13"/>
  <p:tag name="OTLTIMEBANDSCALETYPE" val="Months"/>
  <p:tag name="OTLTIMEBANDSPACINGABOVE" val="16"/>
  <p:tag name="OTLTIMEBANDSPACINGBELOW" val="16"/>
  <p:tag name="OTLTIMEBANDSPACINGABOVEFORSWLANDTASKS" val="16"/>
  <p:tag name="OTLTIMEBANDSPACINGBELOWFORSWLANDTASKS" val="16"/>
  <p:tag name="OTLTIMEBANDAUTODATERANGE" val="False"/>
  <p:tag name="OTLTIMEBANDDEPENABLED" val="True"/>
  <p:tag name="OTLTIMEBANDENDDATE" val="2027-02-28T23:59:00.0000000"/>
  <p:tag name="OTLTIMEBANDSTARTDATE" val="2026-03-01T00:00:00.0000000"/>
  <p:tag name="OTLMARKERSHAPE" val="OTL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SWIMLANESPACING" val="5"/>
  <p:tag name="OTLMARKERSHAPE" val="OTL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SWIMLANESPACING" val="5"/>
  <p:tag name="OTLMARKERSHAPE" val="OTL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SWIMLANESPACING" val="5"/>
  <p:tag name="OTLMARKERSHAPE" val="OTL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SWIMLANESPACING" val="5"/>
  <p:tag name="OTLMARKERSHAPE" val="OTL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PACING" val="3"/>
  <p:tag name="OTLSHAPETHICKNESSTYPE" val="Thin"/>
  <p:tag name="OTLENDDATE" val="2026-08-02T23:59:00.0000000Z"/>
  <p:tag name="OTLDURATIONFORMAT" val="wk"/>
  <p:tag name="OTLSTARTDATE" val="2026-07-04T00:00:00.0000000Z"/>
  <p:tag name="OTLMARKERSHAPE" val="OTL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wk"/>
  <p:tag name="OTLSPACING" val="3"/>
  <p:tag name="OTLSHAPETHICKNESSTYPE" val="Thin"/>
  <p:tag name="OTLENDDATE" val="2026-07-03T23:59:00.0000000Z"/>
  <p:tag name="OTLSTARTDATE" val="2026-03-02T00:00:00.0000000Z"/>
  <p:tag name="OTLMARKERSHAPE" val="OTL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day"/>
  <p:tag name="OTLSPACING" val="3"/>
  <p:tag name="OTLSHAPETHICKNESSTYPE" val="Thin"/>
  <p:tag name="OTLSTARTDATE" val="2026-04-20T00:00:00.0000000Z"/>
  <p:tag name="OTLENDDATE" val="2026-04-24T23:59:00.0000000Z"/>
  <p:tag name="OTLMARKERSHAPE" val="OTL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wk"/>
  <p:tag name="OTLSPACING" val="3"/>
  <p:tag name="OTLSHAPETHICKNESSTYPE" val="Thin"/>
  <p:tag name="OTLSTARTDATE" val="2026-08-31T00:00:00.0000000Z"/>
  <p:tag name="OTLENDDATE" val="2026-12-04T23:59:00.0000000Z"/>
  <p:tag name="OTLMARKERSHAPE" val="OTL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day"/>
  <p:tag name="OTLSPACING" val="3"/>
  <p:tag name="OTLSHAPETHICKNESSTYPE" val="Thin"/>
  <p:tag name="OTLSTARTDATE" val="2026-04-02T00:00:00.0000000Z"/>
  <p:tag name="OTLENDDATE" val="2026-04-06T23:59:00.0000000Z"/>
  <p:tag name="OTLMARKERSHAPE" val="OTL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day"/>
  <p:tag name="OTLSPACING" val="3"/>
  <p:tag name="OTLSHAPETHICKNESSTYPE" val="Thin"/>
  <p:tag name="OTLSTARTDATE" val="2026-04-30T00:00:00.0000000Z"/>
  <p:tag name="OTLENDDATE" val="2026-05-03T23:59:00.0000000Z"/>
  <p:tag name="OTLMARKERSHAPE" val="OTL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05-14T00:00:00.0000000Z"/>
  <p:tag name="OTLENDDATE" val="2026-05-17T23:59:00.0000000Z"/>
  <p:tag name="OTLDURATIONFORMAT" val="day"/>
  <p:tag name="OTLSPACING" val="3"/>
  <p:tag name="OTLSHAPETHICKNESSTYPE" val="Thin"/>
  <p:tag name="OTLMARKERSHAPE" val="OTL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06-05T00:00:00.0000000Z"/>
  <p:tag name="OTLENDDATE" val="2026-06-07T23:59:00.0000000Z"/>
  <p:tag name="OTLDURATIONFORMAT" val="day"/>
  <p:tag name="OTLSPACING" val="3"/>
  <p:tag name="OTLSHAPETHICKNESSTYPE" val="Thin"/>
  <p:tag name="OTLMARKERSHAPE" val="OTL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06-19T00:00:00.0000000Z"/>
  <p:tag name="OTLENDDATE" val="2026-06-21T23:59:00.0000000Z"/>
  <p:tag name="OTLDURATIONFORMAT" val="day"/>
  <p:tag name="OTLSPACING" val="3"/>
  <p:tag name="OTLSHAPETHICKNESSTYPE" val="Thin"/>
  <p:tag name="OTLMARKERSHAPE" val="OTL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07-04T00:00:00.0000000Z"/>
  <p:tag name="OTLENDDATE" val="2026-08-02T23:59:00.0000000Z"/>
  <p:tag name="OTLDURATIONFORMAT" val="day"/>
  <p:tag name="OTLSPACING" val="3"/>
  <p:tag name="OTLSHAPETHICKNESSTYPE" val="Thin"/>
  <p:tag name="OTLMARKERSHAPE" val="OTL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10-26T00:00:00.0000000Z"/>
  <p:tag name="OTLENDDATE" val="2026-11-01T23:59:00.0000000Z"/>
  <p:tag name="OTLDURATIONFORMAT" val="day"/>
  <p:tag name="OTLSPACING" val="3"/>
  <p:tag name="OTLSHAPETHICKNESSTYPE" val="Thin"/>
  <p:tag name="OTLMARKERSHAPE" val="OTL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08-03T00:00:00.0000000Z"/>
  <p:tag name="OTLDURATIONFORMAT" val="wk"/>
  <p:tag name="OTLSPACING" val="3"/>
  <p:tag name="OTLSHAPETHICKNESSTYPE" val="Thin"/>
  <p:tag name="OTLENDDATE" val="2026-08-16T23:59:00.0000000Z"/>
  <p:tag name="OTLMARKERSHAPE" val="OTL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day"/>
  <p:tag name="OTLSPACING" val="3"/>
  <p:tag name="OTLSHAPETHICKNESSTYPE" val="Thin"/>
  <p:tag name="OTLSTARTDATE" val="2026-04-20T00:00:00.0000000Z"/>
  <p:tag name="OTLENDDATE" val="2026-04-24T23:59:00.0000000Z"/>
  <p:tag name="OTLMARKERSHAPE" val="OTL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day"/>
  <p:tag name="OTLSPACING" val="3"/>
  <p:tag name="OTLSHAPETHICKNESSTYPE" val="Thin"/>
  <p:tag name="OTLSTARTDATE" val="2026-04-20T00:00:00.0000000Z"/>
  <p:tag name="OTLENDDATE" val="2026-04-24T23:59:00.0000000Z"/>
  <p:tag name="OTLMARKERSHAPE" val="OTL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day"/>
  <p:tag name="OTLSPACING" val="3"/>
  <p:tag name="OTLSHAPETHICKNESSTYPE" val="Thin"/>
  <p:tag name="OTLSTARTDATE" val="2026-08-17T00:00:00.0000000Z"/>
  <p:tag name="OTLENDDATE" val="2026-08-30T23:59:00.0000000Z"/>
  <p:tag name="OTLMARKERSHAPE" val="OTL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12-21T00:00:00.0000000Z"/>
  <p:tag name="OTLENDDATE" val="2027-01-03T23:59:00.0000000Z"/>
  <p:tag name="OTLDURATIONFORMAT" val="day"/>
  <p:tag name="OTLSPACING" val="3"/>
  <p:tag name="OTLSHAPETHICKNESSTYPE" val="Thin"/>
  <p:tag name="OTLMARKERSHAPE" val="OTL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wk"/>
  <p:tag name="OTLSPACING" val="3"/>
  <p:tag name="OTLSHAPETHICKNESSTYPE" val="Thin"/>
  <p:tag name="OTLMARKERSHAPE" val="OTL"/>
  <p:tag name="OTLSTARTDATE" val="2026-06-30T00:00:00.0000000Z"/>
  <p:tag name="OTLENDDATE" val="2026-08-31T23:59:00.0000000Z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DURATIONFORMAT" val="wk"/>
  <p:tag name="OTLSPACING" val="3"/>
  <p:tag name="OTLSHAPETHICKNESSTYPE" val="Thin"/>
  <p:tag name="OTLMARKERSHAPE" val="OTL"/>
  <p:tag name="OTLSTARTDATE" val="2026-09-08T00:00:00.0000000Z"/>
  <p:tag name="OTLENDDATE" val="2026-10-12T23:59:00.0000000Z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7-01-18T00:00:00.0000000Z"/>
  <p:tag name="OTLENDDATE" val="2027-01-19T23:59:00.0000000Z"/>
  <p:tag name="OTLDURATIONFORMAT" val="wk"/>
  <p:tag name="OTLSPACING" val="3"/>
  <p:tag name="OTLSHAPETHICKNESSTYPE" val="Thin"/>
  <p:tag name="OTLMARKERSHAPE" val="OTL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7-01-20T00:00:00.0000000Z"/>
  <p:tag name="OTLENDDATE" val="2027-01-20T23:59:00.0000000Z"/>
  <p:tag name="OTLDURATIONFORMAT" val="wk"/>
  <p:tag name="OTLSPACING" val="3"/>
  <p:tag name="OTLSHAPETHICKNESSTYPE" val="Thin"/>
  <p:tag name="OTLMARKERSHAPE" val="OTL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7-01-04T00:00:00.0000000Z"/>
  <p:tag name="OTLDURATIONFORMAT" val="wk"/>
  <p:tag name="OTLSPACING" val="3"/>
  <p:tag name="OTLSHAPETHICKNESSTYPE" val="Thin"/>
  <p:tag name="OTLENDDATE" val="2027-01-15T23:59:00.0000000Z"/>
  <p:tag name="OTLMARKERSHAPE" val="OTL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6-12-05T00:00:00.0000000Z"/>
  <p:tag name="OTLENDDATE" val="2027-01-03T23:59:00.0000000Z"/>
  <p:tag name="OTLDURATIONFORMAT" val="wk"/>
  <p:tag name="OTLSPACING" val="3"/>
  <p:tag name="OTLSHAPETHICKNESSTYPE" val="Thin"/>
  <p:tag name="OTLMARKERSHAPE" val="OTL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STARTDATE" val="2027-01-18T00:00:00.0000000Z"/>
  <p:tag name="OTLENDDATE" val="2027-01-27T23:59:00.0000000Z"/>
  <p:tag name="OTLDURATIONFORMAT" val="wk"/>
  <p:tag name="OTLSPACING" val="3"/>
  <p:tag name="OTLSHAPETHICKNESSTYPE" val="Thin"/>
  <p:tag name="OTLMARKERSHAPE" val="OTL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ELAPSEDSTYLE" val="Thick"/>
  <p:tag name="OTLMARKERSHAPE" val="OTL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TODAYPOSITION" val="Below"/>
  <p:tag name="OTLMARKERSHAPE" val="OTL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ATEFORMATSTRING" val="d MMM &quot;'&quot;yy"/>
  <p:tag name="OTLDATEFORMATSEPARATOR" val="/"/>
  <p:tag name="OTLDATEFORMATUSEUS" val="False"/>
  <p:tag name="OTLDATEFORMATDATEISVISIBLE" val="True"/>
  <p:tag name="OTLDATEFORMATTIMEISVISIBLE" val="False"/>
  <p:tag name="OTLDATEFORMATAMPMDESIGNATOR" val="AmPmLowerCase"/>
  <p:tag name="OTLDATEFORMATHOURDIGITS" val="H"/>
  <p:tag name="OTLDATEFORMATTRIM00MINUTES" val="False"/>
  <p:tag name="OTLWEEKNUMBERINGFORMAT" val="WNFormat1"/>
  <p:tag name="OTLWEEKNUMBERINGISVISIBLE" val="False"/>
  <p:tag name="OTLPOSITIONONTASK" val="None"/>
  <p:tag name="OTLRELATEDTASKID" val="00000000-0000-0000-0000-000000000000"/>
  <p:tag name="OTLMTITLE" val="BOT"/>
  <p:tag name="OTLDATE" val="2027-01-27T23:59:00.0000000"/>
  <p:tag name="OTLMARKERSHAPE" val="OTL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MARKERSHAPE" val="OTL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TLDEPENDENCYKIND" val="SF"/>
  <p:tag name="OTLDEPSOURCEKIND" val="Side"/>
  <p:tag name="OTLDEPDESTINATIONKIND" val="Side"/>
  <p:tag name="OTLDEPSOURCEID" val="f813f45f-0259-4214-b54f-5512f5700ae0"/>
  <p:tag name="OTLDEPDESTINATIONID" val="50242004-7d13-4f5c-9fd8-af389227433b"/>
  <p:tag name="OTLDEPENDENCYLAGUNIT" val="Undefined"/>
  <p:tag name="OTLDEPENDENCYLAGVALUE" val="0"/>
  <p:tag name="OTLMARKERSHAPE" val="OTL"/>
</p:tagLst>
</file>

<file path=ppt/theme/theme1.xml><?xml version="1.0" encoding="utf-8"?>
<a:theme xmlns:a="http://schemas.openxmlformats.org/drawingml/2006/main" name="Office-tema">
  <a:themeElements>
    <a:clrScheme name="ESS 1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099DC"/>
      </a:accent1>
      <a:accent2>
        <a:srgbClr val="003366"/>
      </a:accent2>
      <a:accent3>
        <a:srgbClr val="99BE00"/>
      </a:accent3>
      <a:accent4>
        <a:srgbClr val="006646"/>
      </a:accent4>
      <a:accent5>
        <a:srgbClr val="FF7D00"/>
      </a:accent5>
      <a:accent6>
        <a:srgbClr val="821482"/>
      </a:accent6>
      <a:hlink>
        <a:srgbClr val="0099DC"/>
      </a:hlink>
      <a:folHlink>
        <a:srgbClr val="0099DC"/>
      </a:folHlink>
    </a:clrScheme>
    <a:fontScheme name="ESS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smtClean="0">
            <a:solidFill>
              <a:srgbClr val="666666"/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1" id="{96BF62E0-92FF-484F-B875-35051E8BCF0C}" vid="{15C0F20D-C3A1-BE44-A1BE-0BE7FBFA3B9B}"/>
    </a:ext>
  </a:extLst>
</a:theme>
</file>

<file path=ppt/theme/theme2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Office-tema</Template>
  <TotalTime>19378</TotalTime>
  <Words>2105</Words>
  <Application>Microsoft Macintosh PowerPoint</Application>
  <PresentationFormat>Widescreen</PresentationFormat>
  <Paragraphs>669</Paragraphs>
  <Slides>39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8" baseType="lpstr">
      <vt:lpstr>Arial</vt:lpstr>
      <vt:lpstr>Calibri</vt:lpstr>
      <vt:lpstr>Segoe UI</vt:lpstr>
      <vt:lpstr>Segoe UI Historic</vt:lpstr>
      <vt:lpstr>Segoe UI Light</vt:lpstr>
      <vt:lpstr>Segoe UI Semibold</vt:lpstr>
      <vt:lpstr>Segoe UI Semilight</vt:lpstr>
      <vt:lpstr>Wingdings</vt:lpstr>
      <vt:lpstr>Office-tema</vt:lpstr>
      <vt:lpstr>Commissioning progress of the ESS linear accelerator</vt:lpstr>
      <vt:lpstr>Table of Contents</vt:lpstr>
      <vt:lpstr>PowerPoint Presentation</vt:lpstr>
      <vt:lpstr>PowerPoint Presentation</vt:lpstr>
      <vt:lpstr>PowerPoint Presentation</vt:lpstr>
      <vt:lpstr>PowerPoint Presentation</vt:lpstr>
      <vt:lpstr>A history in commissioning</vt:lpstr>
      <vt:lpstr>Commissioning timeline and goals</vt:lpstr>
      <vt:lpstr>Power Disruption Incident</vt:lpstr>
      <vt:lpstr>Moderator Damage</vt:lpstr>
      <vt:lpstr>PowerPoint Presentation</vt:lpstr>
      <vt:lpstr>Target and Moderator</vt:lpstr>
      <vt:lpstr>Target Imagining System</vt:lpstr>
      <vt:lpstr>Instruments</vt:lpstr>
      <vt:lpstr>Linac</vt:lpstr>
      <vt:lpstr>PowerPoint Presentation</vt:lpstr>
      <vt:lpstr>NCL Conditioning</vt:lpstr>
      <vt:lpstr>SCL Conditioning</vt:lpstr>
      <vt:lpstr>SCL Conditioning</vt:lpstr>
      <vt:lpstr>SCL Conditioning</vt:lpstr>
      <vt:lpstr>Spokes Tuning motors</vt:lpstr>
      <vt:lpstr>PowerPoint Presentation</vt:lpstr>
      <vt:lpstr>BPM phase-position dependence</vt:lpstr>
      <vt:lpstr>Phase Scan</vt:lpstr>
      <vt:lpstr>Phase Scan</vt:lpstr>
      <vt:lpstr>Transverse Dynamics</vt:lpstr>
      <vt:lpstr>Beam Loss Tests</vt:lpstr>
      <vt:lpstr>PowerPoint Presentation</vt:lpstr>
      <vt:lpstr>Next steps</vt:lpstr>
      <vt:lpstr>Conclusions</vt:lpstr>
      <vt:lpstr>Thank you! Questions?</vt:lpstr>
      <vt:lpstr>PowerPoint Presentation</vt:lpstr>
      <vt:lpstr>Beam Modes and Destinations</vt:lpstr>
      <vt:lpstr>Instruments</vt:lpstr>
      <vt:lpstr>Instruments</vt:lpstr>
      <vt:lpstr>Moderator and Acc. Damage</vt:lpstr>
      <vt:lpstr>Some Lessons Learned</vt:lpstr>
      <vt:lpstr>SCL Conditioning</vt:lpstr>
      <vt:lpstr>Pulse position Scan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Natalia Milas</dc:creator>
  <cp:keywords/>
  <dc:description/>
  <cp:lastModifiedBy>Natalia Milas</cp:lastModifiedBy>
  <cp:revision>160</cp:revision>
  <cp:lastPrinted>2019-03-08T10:27:30Z</cp:lastPrinted>
  <dcterms:created xsi:type="dcterms:W3CDTF">2026-04-30T07:49:16Z</dcterms:created>
  <dcterms:modified xsi:type="dcterms:W3CDTF">2026-05-16T16:23:58Z</dcterms:modified>
  <cp:category/>
</cp:coreProperties>
</file>