
<file path=[Content_Types].xml><?xml version="1.0" encoding="utf-8"?>
<Types xmlns="http://schemas.openxmlformats.org/package/2006/content-types">
  <Default Extension="png" ContentType="image/png"/>
  <Default Extension="tmp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96" r:id="rId2"/>
    <p:sldId id="301" r:id="rId3"/>
    <p:sldId id="2147196995" r:id="rId4"/>
    <p:sldId id="306" r:id="rId5"/>
    <p:sldId id="2147197002" r:id="rId6"/>
    <p:sldId id="336" r:id="rId7"/>
    <p:sldId id="337" r:id="rId8"/>
    <p:sldId id="2147197004" r:id="rId9"/>
    <p:sldId id="2147197003" r:id="rId10"/>
    <p:sldId id="341" r:id="rId11"/>
    <p:sldId id="2147196992" r:id="rId12"/>
    <p:sldId id="340" r:id="rId13"/>
    <p:sldId id="2147197000" r:id="rId14"/>
    <p:sldId id="2147197005" r:id="rId15"/>
    <p:sldId id="2147197001" r:id="rId16"/>
    <p:sldId id="342" r:id="rId17"/>
    <p:sldId id="2147197007" r:id="rId18"/>
    <p:sldId id="2147197008" r:id="rId19"/>
    <p:sldId id="2147197006" r:id="rId20"/>
    <p:sldId id="2147196978" r:id="rId21"/>
    <p:sldId id="2147196979" r:id="rId22"/>
    <p:sldId id="338" r:id="rId23"/>
    <p:sldId id="2147196994" r:id="rId24"/>
    <p:sldId id="2147196997" r:id="rId25"/>
    <p:sldId id="2147196998" r:id="rId26"/>
    <p:sldId id="2147196981" r:id="rId27"/>
    <p:sldId id="354" r:id="rId28"/>
    <p:sldId id="2147196993" r:id="rId29"/>
    <p:sldId id="313" r:id="rId30"/>
    <p:sldId id="317" r:id="rId31"/>
    <p:sldId id="314" r:id="rId32"/>
    <p:sldId id="346" r:id="rId33"/>
    <p:sldId id="2147196971" r:id="rId34"/>
    <p:sldId id="5527" r:id="rId35"/>
    <p:sldId id="2147196972" r:id="rId36"/>
    <p:sldId id="2147196990" r:id="rId37"/>
    <p:sldId id="328" r:id="rId38"/>
    <p:sldId id="288" r:id="rId39"/>
    <p:sldId id="2147196999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orient="horz" pos="624" userDrawn="1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683"/>
    <p:restoredTop sz="94686"/>
  </p:normalViewPr>
  <p:slideViewPr>
    <p:cSldViewPr snapToGrid="0" snapToObjects="1">
      <p:cViewPr varScale="1">
        <p:scale>
          <a:sx n="161" d="100"/>
          <a:sy n="161" d="100"/>
        </p:scale>
        <p:origin x="931" y="110"/>
      </p:cViewPr>
      <p:guideLst>
        <p:guide orient="horz" pos="3360"/>
        <p:guide orient="horz" pos="62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5/17/2026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18 May 2026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Mark Thomson | CERN: Future Vision and Priorities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17501"/>
            <a:ext cx="11376025" cy="1444449"/>
          </a:xfrm>
        </p:spPr>
        <p:txBody>
          <a:bodyPr/>
          <a:lstStyle/>
          <a:p>
            <a:pPr algn="ctr"/>
            <a:r>
              <a:rPr lang="en-GB" dirty="0"/>
              <a:t>CERN: Future Vision and Priorities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317298"/>
            <a:ext cx="11376026" cy="2202255"/>
          </a:xfrm>
        </p:spPr>
        <p:txBody>
          <a:bodyPr/>
          <a:lstStyle/>
          <a:p>
            <a:pPr algn="ctr"/>
            <a:r>
              <a:rPr lang="en-GB" sz="2800" dirty="0"/>
              <a:t>Mark Thomson</a:t>
            </a:r>
          </a:p>
          <a:p>
            <a:pPr algn="ctr"/>
            <a:r>
              <a:rPr lang="en-GB" sz="2400" b="0" dirty="0"/>
              <a:t>CERN </a:t>
            </a:r>
          </a:p>
          <a:p>
            <a:pPr algn="ctr"/>
            <a:r>
              <a:rPr lang="en-GB" sz="2400" b="0" dirty="0">
                <a:solidFill>
                  <a:schemeClr val="accent1"/>
                </a:solidFill>
              </a:rPr>
              <a:t>IPAC 26</a:t>
            </a:r>
          </a:p>
          <a:p>
            <a:pPr algn="ctr"/>
            <a:r>
              <a:rPr lang="en-GB" sz="2400" b="0" dirty="0">
                <a:solidFill>
                  <a:schemeClr val="accent1"/>
                </a:solidFill>
              </a:rPr>
              <a:t>Deauville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8B649C-976A-8179-9176-3459521CC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907" y="489835"/>
            <a:ext cx="1891955" cy="92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EB59C-9394-E53F-FDE0-D61BB97F2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8D7DF-B2F2-AF5B-46CE-A30A880FA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A5145-AFE0-58F1-C269-314D06D68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FE21A-CC9E-A07C-60A6-BF401CEF0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DD1CB3-CF4C-35DD-E971-07234AC8D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HL-LHC today in SM18: the Inner Triplet String</a:t>
            </a:r>
            <a:endParaRPr lang="en-GB" dirty="0"/>
          </a:p>
        </p:txBody>
      </p:sp>
      <p:pic>
        <p:nvPicPr>
          <p:cNvPr id="10" name="Picture 9" descr="A long shot of a factory&#10;&#10;AI-generated content may be incorrect.">
            <a:extLst>
              <a:ext uri="{FF2B5EF4-FFF2-40B4-BE49-F238E27FC236}">
                <a16:creationId xmlns:a16="http://schemas.microsoft.com/office/drawing/2014/main" id="{40F94882-C1E3-6669-D630-17B38AB5778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10640" y="940435"/>
            <a:ext cx="9603740" cy="540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574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318FE-78A3-FDCB-DBCA-7C591BC5F8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B6D1F-15C1-757E-F2B2-E13ABC54D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C64FF-EAA3-2D69-5121-A389C58AD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93700A-0EDD-B613-F74B-98BABCA0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AD1EC63-533B-0DA9-5149-EEE31CB9BDED}"/>
              </a:ext>
            </a:extLst>
          </p:cNvPr>
          <p:cNvSpPr txBox="1">
            <a:spLocks/>
          </p:cNvSpPr>
          <p:nvPr/>
        </p:nvSpPr>
        <p:spPr>
          <a:xfrm>
            <a:off x="419712" y="4486439"/>
            <a:ext cx="11376024" cy="12597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endParaRPr lang="en-US" sz="2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8AA60F-D16C-30FE-D243-3DB52C954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Making great progress with the Inner Triplet String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F0B62B-FE57-C245-A7A7-334646C301AC}"/>
              </a:ext>
            </a:extLst>
          </p:cNvPr>
          <p:cNvSpPr txBox="1"/>
          <p:nvPr/>
        </p:nvSpPr>
        <p:spPr>
          <a:xfrm>
            <a:off x="6293616" y="3154163"/>
            <a:ext cx="5480431" cy="2926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44" indent="-285744">
              <a:lnSpc>
                <a:spcPct val="110000"/>
              </a:lnSpc>
              <a:spcAft>
                <a:spcPts val="5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IT-String Reached 1.9K on March 17</a:t>
            </a:r>
            <a:r>
              <a:rPr lang="en-US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</a:p>
          <a:p>
            <a:pPr marL="285744" indent="-285744">
              <a:lnSpc>
                <a:spcPct val="110000"/>
              </a:lnSpc>
              <a:spcAft>
                <a:spcPts val="5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Corrector magnet powering tests complete</a:t>
            </a:r>
          </a:p>
          <a:p>
            <a:pPr marL="285744" indent="-285744">
              <a:lnSpc>
                <a:spcPct val="110000"/>
              </a:lnSpc>
              <a:spcAft>
                <a:spcPts val="5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Main circuit powering tests in progress</a:t>
            </a:r>
          </a:p>
          <a:p>
            <a:pPr marL="285744" indent="-285744">
              <a:lnSpc>
                <a:spcPct val="110000"/>
              </a:lnSpc>
              <a:spcAft>
                <a:spcPts val="5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All powering tests will be complete by the end of Summer 2026</a:t>
            </a:r>
          </a:p>
          <a:p>
            <a:pPr marL="285744" indent="-285744">
              <a:lnSpc>
                <a:spcPct val="110000"/>
              </a:lnSpc>
              <a:spcAft>
                <a:spcPts val="5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Run 2 of Inner Triplet String in 2027 </a:t>
            </a:r>
          </a:p>
        </p:txBody>
      </p:sp>
      <p:pic>
        <p:nvPicPr>
          <p:cNvPr id="9" name="Content Placeholder 5" descr="A factory with several machines&#10;&#10;AI-generated content may be incorrect.">
            <a:extLst>
              <a:ext uri="{FF2B5EF4-FFF2-40B4-BE49-F238E27FC236}">
                <a16:creationId xmlns:a16="http://schemas.microsoft.com/office/drawing/2014/main" id="{66FFC8C4-3100-3E07-97BA-C34E3D50305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567" y="2892451"/>
            <a:ext cx="5608421" cy="3308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F318F7-B443-F13A-1DAD-4CC5A737EE7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3612" b="65170"/>
          <a:stretch>
            <a:fillRect/>
          </a:stretch>
        </p:blipFill>
        <p:spPr>
          <a:xfrm>
            <a:off x="548640" y="966858"/>
            <a:ext cx="11383964" cy="187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083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57BE16-B3E9-554A-AD18-45D3B0633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2FCEE3-C692-7DD4-6A43-D6619FDFC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C4E44-6CEB-4AC0-0017-A57916E2B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99F11-2385-F9FE-3158-5BD32C762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F40BDB9-3602-255D-9F09-8BFA703EB86C}"/>
              </a:ext>
            </a:extLst>
          </p:cNvPr>
          <p:cNvSpPr txBox="1">
            <a:spLocks/>
          </p:cNvSpPr>
          <p:nvPr/>
        </p:nvSpPr>
        <p:spPr>
          <a:xfrm>
            <a:off x="419712" y="4486439"/>
            <a:ext cx="11376024" cy="12597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endParaRPr lang="en-US" sz="2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CCA30A-B368-6C45-6D53-52BBD8BD1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HL-LHC: progress with cryogenic infrastructure</a:t>
            </a:r>
            <a:endParaRPr lang="en-GB" dirty="0"/>
          </a:p>
        </p:txBody>
      </p:sp>
      <p:pic>
        <p:nvPicPr>
          <p:cNvPr id="3" name="Picture 2" descr="A group of people in a factory&#10;&#10;AI-generated content may be incorrect.">
            <a:extLst>
              <a:ext uri="{FF2B5EF4-FFF2-40B4-BE49-F238E27FC236}">
                <a16:creationId xmlns:a16="http://schemas.microsoft.com/office/drawing/2014/main" id="{132DA06B-C72E-A8B8-84E2-A163B8AF18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360"/>
          <a:stretch>
            <a:fillRect/>
          </a:stretch>
        </p:blipFill>
        <p:spPr>
          <a:xfrm>
            <a:off x="744968" y="1128241"/>
            <a:ext cx="4785456" cy="4575136"/>
          </a:xfrm>
          <a:prstGeom prst="rect">
            <a:avLst/>
          </a:prstGeom>
        </p:spPr>
      </p:pic>
      <p:sp>
        <p:nvSpPr>
          <p:cNvPr id="8" name="Rectangle: Rounded Corners 13">
            <a:extLst>
              <a:ext uri="{FF2B5EF4-FFF2-40B4-BE49-F238E27FC236}">
                <a16:creationId xmlns:a16="http://schemas.microsoft.com/office/drawing/2014/main" id="{5616ADEB-DD3D-8803-FEE6-62F4AA6E0DB6}"/>
              </a:ext>
            </a:extLst>
          </p:cNvPr>
          <p:cNvSpPr/>
          <p:nvPr/>
        </p:nvSpPr>
        <p:spPr>
          <a:xfrm>
            <a:off x="1040300" y="5536134"/>
            <a:ext cx="4236872" cy="626843"/>
          </a:xfrm>
          <a:prstGeom prst="roundRect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defTabSz="1219170">
              <a:buClr>
                <a:srgbClr val="000000"/>
              </a:buClr>
            </a:pPr>
            <a:r>
              <a:rPr lang="en-GB" sz="2000" b="1" kern="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Cold Box (QURCG) handling and installation completed in Point 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5739C7-B708-78D2-3A75-C96D18FD18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712" t="-839" r="2255"/>
          <a:stretch>
            <a:fillRect/>
          </a:stretch>
        </p:blipFill>
        <p:spPr>
          <a:xfrm>
            <a:off x="6509272" y="1084882"/>
            <a:ext cx="4781257" cy="4633992"/>
          </a:xfrm>
          <a:prstGeom prst="rect">
            <a:avLst/>
          </a:prstGeom>
        </p:spPr>
      </p:pic>
      <p:sp>
        <p:nvSpPr>
          <p:cNvPr id="10" name="Rectangle: Rounded Corners 13">
            <a:extLst>
              <a:ext uri="{FF2B5EF4-FFF2-40B4-BE49-F238E27FC236}">
                <a16:creationId xmlns:a16="http://schemas.microsoft.com/office/drawing/2014/main" id="{794C1523-ED73-E2A6-B2AA-24B4F0F3BD53}"/>
              </a:ext>
            </a:extLst>
          </p:cNvPr>
          <p:cNvSpPr/>
          <p:nvPr/>
        </p:nvSpPr>
        <p:spPr>
          <a:xfrm>
            <a:off x="6331062" y="5517394"/>
            <a:ext cx="5135238" cy="643178"/>
          </a:xfrm>
          <a:prstGeom prst="roundRect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defTabSz="1219170">
              <a:buClr>
                <a:srgbClr val="000000"/>
              </a:buClr>
            </a:pPr>
            <a:r>
              <a:rPr lang="en-GB" sz="2000" b="1" kern="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Lowering and temporary storage of first spools for connection to QPLG in Pt5</a:t>
            </a:r>
          </a:p>
        </p:txBody>
      </p:sp>
    </p:spTree>
    <p:extLst>
      <p:ext uri="{BB962C8B-B14F-4D97-AF65-F5344CB8AC3E}">
        <p14:creationId xmlns:p14="http://schemas.microsoft.com/office/powerpoint/2010/main" val="1646169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BDC54-AB38-00BD-FA75-E505234D4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120F24-4C93-827C-3079-56B394E51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301" y="369438"/>
            <a:ext cx="11376025" cy="578907"/>
          </a:xfrm>
        </p:spPr>
        <p:txBody>
          <a:bodyPr/>
          <a:lstStyle/>
          <a:p>
            <a:pPr algn="ctr"/>
            <a:r>
              <a:rPr lang="en-US" dirty="0"/>
              <a:t>2) North Area consolidation (NA-CONS)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F9299-134B-C2DF-0477-21CDCCF64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D53EE-F236-B716-EB6D-EC3D0F0E9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9840D-1E80-EF38-CEB7-C13D9C8C1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1677F1AB-E3A1-FB97-5EAB-D669A1ED40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3280" y="1041691"/>
            <a:ext cx="9433748" cy="528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81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F9400-C6A1-CEBD-2AB4-FD95C3BEB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B25F6-5654-AF0E-5A82-90A678601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6C435-F246-5311-0F7F-3A837860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74EEF-D79E-0F6D-A73F-80ECEBDE1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AD72D6C5-63C9-AA9A-18BF-A9F1C8B0B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7007"/>
          </a:xfrm>
        </p:spPr>
        <p:txBody>
          <a:bodyPr/>
          <a:lstStyle/>
          <a:p>
            <a:r>
              <a:rPr lang="en-US" dirty="0"/>
              <a:t>NA-CONS</a:t>
            </a:r>
          </a:p>
        </p:txBody>
      </p:sp>
      <p:pic>
        <p:nvPicPr>
          <p:cNvPr id="12" name="Picture 11" descr="A blue and yellow network scheme&#10;&#10;AI-generated content may be incorrect.">
            <a:extLst>
              <a:ext uri="{FF2B5EF4-FFF2-40B4-BE49-F238E27FC236}">
                <a16:creationId xmlns:a16="http://schemas.microsoft.com/office/drawing/2014/main" id="{502A57BE-9DF9-2A10-01F7-D006641091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056"/>
          <a:stretch>
            <a:fillRect/>
          </a:stretch>
        </p:blipFill>
        <p:spPr>
          <a:xfrm>
            <a:off x="5526157" y="671986"/>
            <a:ext cx="6141437" cy="3608804"/>
          </a:xfrm>
          <a:prstGeom prst="rect">
            <a:avLst/>
          </a:prstGeom>
          <a:noFill/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EB5E6D7-4BAF-3522-C556-CC1810F9283C}"/>
              </a:ext>
            </a:extLst>
          </p:cNvPr>
          <p:cNvGrpSpPr/>
          <p:nvPr/>
        </p:nvGrpSpPr>
        <p:grpSpPr>
          <a:xfrm>
            <a:off x="920463" y="4292348"/>
            <a:ext cx="10352136" cy="1869280"/>
            <a:chOff x="409751" y="4450418"/>
            <a:chExt cx="10352136" cy="1869280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DDBC47-DA32-5E2A-458D-A142397119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79478" y="4720698"/>
              <a:ext cx="1344" cy="878364"/>
            </a:xfrm>
            <a:prstGeom prst="line">
              <a:avLst/>
            </a:prstGeom>
            <a:noFill/>
            <a:ln w="28575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9507CB0-984B-5809-02BE-C560B9DA1284}"/>
                </a:ext>
              </a:extLst>
            </p:cNvPr>
            <p:cNvCxnSpPr>
              <a:cxnSpLocks/>
              <a:stCxn id="47" idx="2"/>
              <a:endCxn id="48" idx="0"/>
            </p:cNvCxnSpPr>
            <p:nvPr/>
          </p:nvCxnSpPr>
          <p:spPr>
            <a:xfrm flipH="1">
              <a:off x="5263230" y="4704477"/>
              <a:ext cx="7797" cy="889756"/>
            </a:xfrm>
            <a:prstGeom prst="line">
              <a:avLst/>
            </a:prstGeom>
            <a:noFill/>
            <a:ln w="28575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044631C-5A5D-DFA5-D2F0-C4800788D1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69756" y="4713741"/>
              <a:ext cx="1344" cy="878364"/>
            </a:xfrm>
            <a:prstGeom prst="line">
              <a:avLst/>
            </a:prstGeom>
            <a:noFill/>
            <a:ln w="28575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5CA2603-ABD5-217E-C5BE-13ADC3B43E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63709" y="4703864"/>
              <a:ext cx="3932" cy="885028"/>
            </a:xfrm>
            <a:prstGeom prst="line">
              <a:avLst/>
            </a:prstGeom>
            <a:noFill/>
            <a:ln w="28575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A7D32AF-BF4E-A5A1-3E18-CC1E1D8A49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50868" y="4708182"/>
              <a:ext cx="1344" cy="878364"/>
            </a:xfrm>
            <a:prstGeom prst="line">
              <a:avLst/>
            </a:prstGeom>
            <a:noFill/>
            <a:ln w="28575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CA08C63-6756-5F2E-C3A7-91FF09A66E26}"/>
                </a:ext>
              </a:extLst>
            </p:cNvPr>
            <p:cNvSpPr txBox="1"/>
            <p:nvPr/>
          </p:nvSpPr>
          <p:spPr>
            <a:xfrm>
              <a:off x="1981310" y="5295892"/>
              <a:ext cx="1061832" cy="16158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30303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LS 2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A1F7C03-3707-099C-1EFF-89C3CD464EF1}"/>
                </a:ext>
              </a:extLst>
            </p:cNvPr>
            <p:cNvSpPr txBox="1"/>
            <p:nvPr/>
          </p:nvSpPr>
          <p:spPr>
            <a:xfrm>
              <a:off x="416101" y="5297414"/>
              <a:ext cx="1561546" cy="161583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30303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RUN 2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D69C05B-5B6A-295C-9CF7-D11D6538D003}"/>
                </a:ext>
              </a:extLst>
            </p:cNvPr>
            <p:cNvSpPr txBox="1"/>
            <p:nvPr/>
          </p:nvSpPr>
          <p:spPr>
            <a:xfrm>
              <a:off x="2998563" y="5296837"/>
              <a:ext cx="3164525" cy="161583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30303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RUN 3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206EB4A-16BB-93D8-86C2-E78A1C0BA99E}"/>
                </a:ext>
              </a:extLst>
            </p:cNvPr>
            <p:cNvSpPr txBox="1"/>
            <p:nvPr/>
          </p:nvSpPr>
          <p:spPr>
            <a:xfrm>
              <a:off x="550879" y="4450418"/>
              <a:ext cx="675676" cy="26161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2017</a:t>
              </a:r>
              <a:endParaRPr kumimoji="0" lang="es-ES" sz="1050" b="1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417FBC6-E31B-DAFF-FF50-140C6FBADA43}"/>
                </a:ext>
              </a:extLst>
            </p:cNvPr>
            <p:cNvGrpSpPr/>
            <p:nvPr/>
          </p:nvGrpSpPr>
          <p:grpSpPr>
            <a:xfrm>
              <a:off x="882251" y="4937285"/>
              <a:ext cx="2176007" cy="357291"/>
              <a:chOff x="1290139" y="2731770"/>
              <a:chExt cx="984366" cy="360647"/>
            </a:xfrm>
            <a:solidFill>
              <a:srgbClr val="FFC000"/>
            </a:solidFill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AF207215-329E-A6B7-7CB7-328A135A78BD}"/>
                  </a:ext>
                </a:extLst>
              </p:cNvPr>
              <p:cNvSpPr/>
              <p:nvPr/>
            </p:nvSpPr>
            <p:spPr>
              <a:xfrm>
                <a:off x="1290139" y="2731770"/>
                <a:ext cx="984366" cy="360647"/>
              </a:xfrm>
              <a:prstGeom prst="rect">
                <a:avLst/>
              </a:prstGeom>
              <a:grpFill/>
              <a:ln w="12700" cap="flat" cmpd="sng" algn="ctr">
                <a:solidFill>
                  <a:srgbClr val="2F2F2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8866D2D-B860-7841-75D7-68041D467371}"/>
                  </a:ext>
                </a:extLst>
              </p:cNvPr>
              <p:cNvSpPr txBox="1"/>
              <p:nvPr/>
            </p:nvSpPr>
            <p:spPr>
              <a:xfrm>
                <a:off x="1297687" y="2777688"/>
                <a:ext cx="976818" cy="25630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51435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NA-CONS Study</a:t>
                </a:r>
              </a:p>
            </p:txBody>
          </p: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6A60C91-D99A-0DE4-DFEE-66C6F6451838}"/>
                </a:ext>
              </a:extLst>
            </p:cNvPr>
            <p:cNvCxnSpPr>
              <a:cxnSpLocks/>
            </p:cNvCxnSpPr>
            <p:nvPr/>
          </p:nvCxnSpPr>
          <p:spPr>
            <a:xfrm>
              <a:off x="871033" y="4707751"/>
              <a:ext cx="14137" cy="891311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0AE1B76-EEBD-8B62-8D8D-E8F0C1DC1458}"/>
                </a:ext>
              </a:extLst>
            </p:cNvPr>
            <p:cNvGrpSpPr/>
            <p:nvPr/>
          </p:nvGrpSpPr>
          <p:grpSpPr>
            <a:xfrm>
              <a:off x="6802538" y="4937285"/>
              <a:ext cx="3541056" cy="357291"/>
              <a:chOff x="1223878" y="2731770"/>
              <a:chExt cx="1515569" cy="360647"/>
            </a:xfrm>
            <a:solidFill>
              <a:srgbClr val="F6BBBB"/>
            </a:solidFill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53CBF3E8-263D-19B5-980F-843F8F16C1CA}"/>
                  </a:ext>
                </a:extLst>
              </p:cNvPr>
              <p:cNvSpPr/>
              <p:nvPr/>
            </p:nvSpPr>
            <p:spPr>
              <a:xfrm>
                <a:off x="1223878" y="2731770"/>
                <a:ext cx="1515569" cy="360647"/>
              </a:xfrm>
              <a:prstGeom prst="rect">
                <a:avLst/>
              </a:prstGeom>
              <a:grpFill/>
              <a:ln w="12700" cap="flat" cmpd="sng" algn="ctr">
                <a:solidFill>
                  <a:srgbClr val="2F2F2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641FDAD-65A0-DB7E-1ACB-D8675EEB902A}"/>
                  </a:ext>
                </a:extLst>
              </p:cNvPr>
              <p:cNvSpPr txBox="1"/>
              <p:nvPr/>
            </p:nvSpPr>
            <p:spPr>
              <a:xfrm>
                <a:off x="1474020" y="2777688"/>
                <a:ext cx="1265427" cy="24622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51435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NA-CONS Project Phase 2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1747AE2-D676-522D-338F-8EFEBA0C19DA}"/>
                </a:ext>
              </a:extLst>
            </p:cNvPr>
            <p:cNvSpPr txBox="1"/>
            <p:nvPr/>
          </p:nvSpPr>
          <p:spPr>
            <a:xfrm>
              <a:off x="2718002" y="4456218"/>
              <a:ext cx="675676" cy="25391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06/2021</a:t>
              </a:r>
              <a:endParaRPr kumimoji="0" lang="es-ES" sz="1050" b="1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639C9A7-E969-6D79-50E7-4B1ECBC4C14C}"/>
                </a:ext>
              </a:extLst>
            </p:cNvPr>
            <p:cNvSpPr txBox="1"/>
            <p:nvPr/>
          </p:nvSpPr>
          <p:spPr>
            <a:xfrm>
              <a:off x="2570878" y="5597590"/>
              <a:ext cx="967169" cy="338554"/>
            </a:xfrm>
            <a:prstGeom prst="rect">
              <a:avLst/>
            </a:prstGeom>
            <a:solidFill>
              <a:srgbClr val="007CF8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NA-CONS Ph. 1 approved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9775ADF-122B-B392-7A28-D42EDCD89EB8}"/>
                </a:ext>
              </a:extLst>
            </p:cNvPr>
            <p:cNvSpPr txBox="1"/>
            <p:nvPr/>
          </p:nvSpPr>
          <p:spPr>
            <a:xfrm>
              <a:off x="409751" y="5599062"/>
              <a:ext cx="962058" cy="338554"/>
            </a:xfrm>
            <a:prstGeom prst="rect">
              <a:avLst/>
            </a:prstGeom>
            <a:noFill/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NA-CONS Study approved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731CEEE-E31D-1006-2493-97A4DA919DEF}"/>
                </a:ext>
              </a:extLst>
            </p:cNvPr>
            <p:cNvSpPr txBox="1"/>
            <p:nvPr/>
          </p:nvSpPr>
          <p:spPr>
            <a:xfrm>
              <a:off x="1641657" y="4457690"/>
              <a:ext cx="675676" cy="26161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2019</a:t>
              </a:r>
              <a:endParaRPr kumimoji="0" lang="es-ES" sz="1050" b="1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C04ACB7-C811-53E0-A4C6-AC0016A1D306}"/>
                </a:ext>
              </a:extLst>
            </p:cNvPr>
            <p:cNvSpPr txBox="1"/>
            <p:nvPr/>
          </p:nvSpPr>
          <p:spPr>
            <a:xfrm>
              <a:off x="1488924" y="5599062"/>
              <a:ext cx="962058" cy="338554"/>
            </a:xfrm>
            <a:prstGeom prst="rect">
              <a:avLst/>
            </a:prstGeom>
            <a:noFill/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General Safety Review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2F24976-C5E3-18DA-94F6-07FC026AB911}"/>
                </a:ext>
              </a:extLst>
            </p:cNvPr>
            <p:cNvSpPr txBox="1"/>
            <p:nvPr/>
          </p:nvSpPr>
          <p:spPr>
            <a:xfrm>
              <a:off x="6163165" y="5296712"/>
              <a:ext cx="1235242" cy="16158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30303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LS 3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841833C-C294-14B5-3885-49343C72C32A}"/>
                </a:ext>
              </a:extLst>
            </p:cNvPr>
            <p:cNvSpPr txBox="1"/>
            <p:nvPr/>
          </p:nvSpPr>
          <p:spPr>
            <a:xfrm>
              <a:off x="3813152" y="4453219"/>
              <a:ext cx="675676" cy="25391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06/2024</a:t>
              </a:r>
              <a:endParaRPr kumimoji="0" lang="es-ES" sz="1050" b="1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D53A8B6-8128-1E33-73FB-BD22FDEE8C04}"/>
                </a:ext>
              </a:extLst>
            </p:cNvPr>
            <p:cNvSpPr txBox="1"/>
            <p:nvPr/>
          </p:nvSpPr>
          <p:spPr>
            <a:xfrm>
              <a:off x="3647445" y="5595242"/>
              <a:ext cx="984316" cy="338554"/>
            </a:xfrm>
            <a:prstGeom prst="rect">
              <a:avLst/>
            </a:prstGeom>
            <a:solidFill>
              <a:srgbClr val="F6BBBB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NA-CONS Ph. 2 approved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9A9917F-106B-7C0E-BF09-6CA9B4AC32F9}"/>
                </a:ext>
              </a:extLst>
            </p:cNvPr>
            <p:cNvSpPr txBox="1"/>
            <p:nvPr/>
          </p:nvSpPr>
          <p:spPr>
            <a:xfrm>
              <a:off x="5829803" y="4453123"/>
              <a:ext cx="675676" cy="25391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09/2026</a:t>
              </a:r>
              <a:endParaRPr kumimoji="0" lang="es-ES" sz="1050" b="1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EB30F57-B5E9-7AEA-6048-BC6B6036337A}"/>
                </a:ext>
              </a:extLst>
            </p:cNvPr>
            <p:cNvSpPr txBox="1"/>
            <p:nvPr/>
          </p:nvSpPr>
          <p:spPr>
            <a:xfrm>
              <a:off x="5871597" y="5594233"/>
              <a:ext cx="602270" cy="33855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Start LS3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3D2568D-68F0-7DB8-C529-BE599E695B98}"/>
                </a:ext>
              </a:extLst>
            </p:cNvPr>
            <p:cNvSpPr txBox="1"/>
            <p:nvPr/>
          </p:nvSpPr>
          <p:spPr>
            <a:xfrm>
              <a:off x="7386983" y="5296804"/>
              <a:ext cx="2081628" cy="161583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30303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RUN 4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0312B34-43F0-7DD2-C7B1-3091CB8A94FE}"/>
                </a:ext>
              </a:extLst>
            </p:cNvPr>
            <p:cNvSpPr txBox="1"/>
            <p:nvPr/>
          </p:nvSpPr>
          <p:spPr>
            <a:xfrm>
              <a:off x="9475505" y="5296306"/>
              <a:ext cx="858353" cy="16158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30303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LS 4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D29E642-CF3C-5916-9191-F3BA69799B6C}"/>
                </a:ext>
              </a:extLst>
            </p:cNvPr>
            <p:cNvSpPr txBox="1"/>
            <p:nvPr/>
          </p:nvSpPr>
          <p:spPr>
            <a:xfrm>
              <a:off x="7043693" y="4464081"/>
              <a:ext cx="675676" cy="25391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06/2029</a:t>
              </a:r>
              <a:endParaRPr kumimoji="0" lang="es-ES" sz="1050" b="1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0D99E65-C5CA-2840-53D2-0BECCA5A16CD}"/>
                </a:ext>
              </a:extLst>
            </p:cNvPr>
            <p:cNvSpPr txBox="1"/>
            <p:nvPr/>
          </p:nvSpPr>
          <p:spPr>
            <a:xfrm>
              <a:off x="6976423" y="5594233"/>
              <a:ext cx="828917" cy="338554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NA Restart for RUN4 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1E56CBD-5398-A115-774E-33000C92EB2F}"/>
                </a:ext>
              </a:extLst>
            </p:cNvPr>
            <p:cNvSpPr txBox="1"/>
            <p:nvPr/>
          </p:nvSpPr>
          <p:spPr>
            <a:xfrm>
              <a:off x="9139025" y="4461953"/>
              <a:ext cx="675676" cy="25391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12/2033</a:t>
              </a:r>
              <a:endParaRPr kumimoji="0" lang="es-ES" sz="1050" b="1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5FC27CD-509C-77A2-988C-CE8E4A6DA452}"/>
                </a:ext>
              </a:extLst>
            </p:cNvPr>
            <p:cNvSpPr txBox="1"/>
            <p:nvPr/>
          </p:nvSpPr>
          <p:spPr>
            <a:xfrm>
              <a:off x="9174367" y="5592105"/>
              <a:ext cx="602270" cy="33855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Start LS4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821CD5D-71E2-D7BA-E47B-A3864CA9A3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3671" y="4714316"/>
              <a:ext cx="1344" cy="878364"/>
            </a:xfrm>
            <a:prstGeom prst="line">
              <a:avLst/>
            </a:prstGeom>
            <a:noFill/>
            <a:ln w="28575" cap="flat" cmpd="sng" algn="ctr">
              <a:solidFill>
                <a:srgbClr val="00B05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41EFF2C-CBAC-7F75-CE57-AF6866E18702}"/>
                </a:ext>
              </a:extLst>
            </p:cNvPr>
            <p:cNvSpPr txBox="1"/>
            <p:nvPr/>
          </p:nvSpPr>
          <p:spPr>
            <a:xfrm>
              <a:off x="10009765" y="4462528"/>
              <a:ext cx="675676" cy="25391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06/2035</a:t>
              </a:r>
              <a:endParaRPr kumimoji="0" lang="es-ES" sz="1050" b="1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2EC0AE7-5C1C-C8D3-9340-EEF9B8A9A5CA}"/>
                </a:ext>
              </a:extLst>
            </p:cNvPr>
            <p:cNvSpPr txBox="1"/>
            <p:nvPr/>
          </p:nvSpPr>
          <p:spPr>
            <a:xfrm>
              <a:off x="9932970" y="5592680"/>
              <a:ext cx="828917" cy="338554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NA Restart for RUN5 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3CCF0C4-B8CF-48A6-D83D-6CB8F9BDBF6A}"/>
                </a:ext>
              </a:extLst>
            </p:cNvPr>
            <p:cNvSpPr txBox="1"/>
            <p:nvPr/>
          </p:nvSpPr>
          <p:spPr>
            <a:xfrm>
              <a:off x="3647445" y="5981144"/>
              <a:ext cx="985661" cy="338554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HI-ECN3 Project approved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9CAA039D-E475-3800-5854-EFDA00661855}"/>
                </a:ext>
              </a:extLst>
            </p:cNvPr>
            <p:cNvGrpSpPr/>
            <p:nvPr/>
          </p:nvGrpSpPr>
          <p:grpSpPr>
            <a:xfrm>
              <a:off x="3064657" y="4937931"/>
              <a:ext cx="4324967" cy="355875"/>
              <a:chOff x="830655" y="2732425"/>
              <a:chExt cx="1478842" cy="360647"/>
            </a:xfrm>
            <a:solidFill>
              <a:srgbClr val="0079F0"/>
            </a:solidFill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EC708559-165A-67C5-9C5A-F0A4C1E1B98B}"/>
                  </a:ext>
                </a:extLst>
              </p:cNvPr>
              <p:cNvSpPr/>
              <p:nvPr/>
            </p:nvSpPr>
            <p:spPr>
              <a:xfrm>
                <a:off x="830655" y="2732425"/>
                <a:ext cx="1478842" cy="360647"/>
              </a:xfrm>
              <a:prstGeom prst="rect">
                <a:avLst/>
              </a:prstGeom>
              <a:grpFill/>
              <a:ln w="12700" cap="flat" cmpd="sng" algn="ctr">
                <a:solidFill>
                  <a:srgbClr val="2F2F2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F0792F9-BCAD-7AB3-130A-98AC0971A395}"/>
                  </a:ext>
                </a:extLst>
              </p:cNvPr>
              <p:cNvSpPr txBox="1"/>
              <p:nvPr/>
            </p:nvSpPr>
            <p:spPr>
              <a:xfrm>
                <a:off x="833203" y="2785726"/>
                <a:ext cx="1476294" cy="249523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51435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NA-CONS Project Phase 1</a:t>
                </a: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A69DA98-A700-D6C3-2262-DA4F71981114}"/>
                </a:ext>
              </a:extLst>
            </p:cNvPr>
            <p:cNvSpPr txBox="1"/>
            <p:nvPr/>
          </p:nvSpPr>
          <p:spPr>
            <a:xfrm>
              <a:off x="4933189" y="4450561"/>
              <a:ext cx="675676" cy="25391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06/2025</a:t>
              </a:r>
              <a:endParaRPr kumimoji="0" lang="es-ES" sz="1050" b="1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682014D-38CF-1248-5040-7F161899CC97}"/>
                </a:ext>
              </a:extLst>
            </p:cNvPr>
            <p:cNvSpPr txBox="1"/>
            <p:nvPr/>
          </p:nvSpPr>
          <p:spPr>
            <a:xfrm>
              <a:off x="4745009" y="5594233"/>
              <a:ext cx="1036441" cy="338554"/>
            </a:xfrm>
            <a:prstGeom prst="rect">
              <a:avLst/>
            </a:prstGeom>
            <a:solidFill>
              <a:srgbClr val="007CF8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14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TCC2 Renovation approved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1ACB1AB-3BBD-2EE9-9898-87ED6B668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88832" y="4715869"/>
              <a:ext cx="1344" cy="878364"/>
            </a:xfrm>
            <a:prstGeom prst="line">
              <a:avLst/>
            </a:prstGeom>
            <a:noFill/>
            <a:ln w="28575" cap="flat" cmpd="sng" algn="ctr">
              <a:solidFill>
                <a:srgbClr val="00B05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BF357383-85EC-076C-2140-30336F63B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58258" y="4708006"/>
              <a:ext cx="1344" cy="878364"/>
            </a:xfrm>
            <a:prstGeom prst="line">
              <a:avLst/>
            </a:prstGeom>
            <a:noFill/>
            <a:ln w="28575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766B2833-C288-3DF6-0093-449A8DE26C85}"/>
              </a:ext>
            </a:extLst>
          </p:cNvPr>
          <p:cNvSpPr txBox="1"/>
          <p:nvPr/>
        </p:nvSpPr>
        <p:spPr>
          <a:xfrm>
            <a:off x="407986" y="1001056"/>
            <a:ext cx="5688014" cy="3057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Renovation of the Fixed Target Experimental Area site after 47 years</a:t>
            </a:r>
          </a:p>
          <a:p>
            <a:pPr marL="731520" lvl="1" indent="-36576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This is a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major</a:t>
            </a: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necessary</a:t>
            </a: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project</a:t>
            </a:r>
          </a:p>
          <a:p>
            <a:pPr marL="1188720" lvl="2" indent="-36576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Recover the availability and reliability</a:t>
            </a:r>
          </a:p>
          <a:p>
            <a:pPr marL="1188720" lvl="2" indent="-36576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Correct safety concerns and non-conformities</a:t>
            </a:r>
          </a:p>
          <a:p>
            <a:pPr marL="1188720" lvl="2" indent="-36576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Ready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new experiments/test beam</a:t>
            </a:r>
          </a:p>
        </p:txBody>
      </p:sp>
      <p:sp>
        <p:nvSpPr>
          <p:cNvPr id="58" name="TextBox 6">
            <a:extLst>
              <a:ext uri="{FF2B5EF4-FFF2-40B4-BE49-F238E27FC236}">
                <a16:creationId xmlns:a16="http://schemas.microsoft.com/office/drawing/2014/main" id="{48FC5511-6415-34D1-EA2E-741D9B184D3A}"/>
              </a:ext>
            </a:extLst>
          </p:cNvPr>
          <p:cNvSpPr txBox="1"/>
          <p:nvPr/>
        </p:nvSpPr>
        <p:spPr>
          <a:xfrm>
            <a:off x="10444499" y="1247805"/>
            <a:ext cx="128367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HI-ECN3 Project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0A2BAEE-865A-9536-49B3-917B59A2BB4A}"/>
              </a:ext>
            </a:extLst>
          </p:cNvPr>
          <p:cNvSpPr txBox="1"/>
          <p:nvPr/>
        </p:nvSpPr>
        <p:spPr>
          <a:xfrm>
            <a:off x="1182866" y="5329716"/>
            <a:ext cx="9849311" cy="954107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 fontAlgn="base"/>
            <a:r>
              <a:rPr lang="en-US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NA-CONS is a necessary high-priority project for CERN</a:t>
            </a:r>
            <a:endParaRPr lang="en-US" sz="28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base"/>
            <a:r>
              <a:rPr lang="en-US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the main challenge is the significant resource required</a:t>
            </a:r>
          </a:p>
        </p:txBody>
      </p:sp>
    </p:spTree>
    <p:extLst>
      <p:ext uri="{BB962C8B-B14F-4D97-AF65-F5344CB8AC3E}">
        <p14:creationId xmlns:p14="http://schemas.microsoft.com/office/powerpoint/2010/main" val="336640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CD8E3-A615-CC36-DDFA-34DE801F1F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6DDFBC-F3E4-5558-45B4-517358007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301" y="369438"/>
            <a:ext cx="11376025" cy="578907"/>
          </a:xfrm>
        </p:spPr>
        <p:txBody>
          <a:bodyPr/>
          <a:lstStyle/>
          <a:p>
            <a:pPr algn="ctr"/>
            <a:r>
              <a:rPr lang="en-US" sz="4200" dirty="0"/>
              <a:t>3) </a:t>
            </a:r>
            <a:r>
              <a:rPr lang="en-US" dirty="0"/>
              <a:t>The</a:t>
            </a:r>
            <a:r>
              <a:rPr lang="en-US" sz="4200" dirty="0"/>
              <a:t> </a:t>
            </a:r>
            <a:r>
              <a:rPr lang="en-US" dirty="0"/>
              <a:t>Future Circular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2C5C3-923C-150A-5E35-B79E83E5C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C77F7-DC94-64CF-A093-081866D36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E357D-C767-4F6C-2E46-03F0A1D04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Placeholder 10">
            <a:extLst>
              <a:ext uri="{FF2B5EF4-FFF2-40B4-BE49-F238E27FC236}">
                <a16:creationId xmlns:a16="http://schemas.microsoft.com/office/drawing/2014/main" id="{09AE6854-5D02-E631-D2C0-AE52FA8213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88" r="273" b="23174"/>
          <a:stretch>
            <a:fillRect/>
          </a:stretch>
        </p:blipFill>
        <p:spPr>
          <a:xfrm>
            <a:off x="490330" y="1020419"/>
            <a:ext cx="11211339" cy="528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3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32DF34-03B5-00CC-8CF4-CD5FA451B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47BA4-A5D2-22D8-7F32-88B00D9F7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30FC8-51E4-5756-34BF-550424C4C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57DC70-4185-1029-27A3-B18156500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07CCF44-74B9-37B9-12B9-150989962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398" y="372073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Why the FCC?</a:t>
            </a:r>
            <a:endParaRPr lang="fr-FR" dirty="0"/>
          </a:p>
        </p:txBody>
      </p:sp>
      <p:pic>
        <p:nvPicPr>
          <p:cNvPr id="12" name="Picture Placeholder 10">
            <a:extLst>
              <a:ext uri="{FF2B5EF4-FFF2-40B4-BE49-F238E27FC236}">
                <a16:creationId xmlns:a16="http://schemas.microsoft.com/office/drawing/2014/main" id="{1AAC7245-397F-ABF9-02C4-AFE89AA2DB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6960" y="2400521"/>
            <a:ext cx="4140199" cy="281356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9B07506-D525-A8BC-6FD5-BDA9AE21CB0A}"/>
              </a:ext>
            </a:extLst>
          </p:cNvPr>
          <p:cNvSpPr/>
          <p:nvPr/>
        </p:nvSpPr>
        <p:spPr>
          <a:xfrm>
            <a:off x="409124" y="2314529"/>
            <a:ext cx="7322636" cy="2898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“Future Circular Collider” (FCC)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A new 91km ring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First stage collides electrons &amp; positrons: </a:t>
            </a:r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FCC-ee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An ambitious and exciting scientific programme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Higgs and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much more (Z, flavour, …)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Targeting start of operations in ~2045-2048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Total cost over ~15 years of about 15 BCHF…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D12DB98-27C8-74D5-2D71-3D23BA3F9C87}"/>
              </a:ext>
            </a:extLst>
          </p:cNvPr>
          <p:cNvSpPr/>
          <p:nvPr/>
        </p:nvSpPr>
        <p:spPr>
          <a:xfrm>
            <a:off x="421824" y="5336958"/>
            <a:ext cx="11145336" cy="843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incredibly exciting and is a suitably ambitious next project for CERN 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Scientific case studied by European Strategy Group (ESG)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FFB17C-C177-71D5-D3AC-F651A0142971}"/>
              </a:ext>
            </a:extLst>
          </p:cNvPr>
          <p:cNvSpPr/>
          <p:nvPr/>
        </p:nvSpPr>
        <p:spPr>
          <a:xfrm>
            <a:off x="421824" y="1011016"/>
            <a:ext cx="11145335" cy="1285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</a:t>
            </a:r>
            <a:r>
              <a:rPr lang="en-GB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 Boson is a genuinely new and unique type of matter 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It is also very “strange” – and may well provide a new window for discovery</a:t>
            </a:r>
            <a:endParaRPr lang="en-GB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A strong scientific case for 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new “Higgs Factory” machine to study it in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fine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detail </a:t>
            </a:r>
          </a:p>
        </p:txBody>
      </p:sp>
    </p:spTree>
    <p:extLst>
      <p:ext uri="{BB962C8B-B14F-4D97-AF65-F5344CB8AC3E}">
        <p14:creationId xmlns:p14="http://schemas.microsoft.com/office/powerpoint/2010/main" val="909602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A3057-7C56-2898-ACFC-63A9AC873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6F889-358B-3E7F-ADE5-E5DFCC3C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BC5E7-D11B-023B-F72A-1EFC4AC7F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2C4B4-4AFF-E03B-E0E1-8F329FECE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FD2DDCC-FCED-324E-147B-D6346C4EC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398" y="372073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FCC-ee Physics</a:t>
            </a:r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F7AA25-524B-51C5-0136-84C4A35EDBFE}"/>
              </a:ext>
            </a:extLst>
          </p:cNvPr>
          <p:cNvSpPr/>
          <p:nvPr/>
        </p:nvSpPr>
        <p:spPr>
          <a:xfrm>
            <a:off x="410393" y="1037226"/>
            <a:ext cx="11373619" cy="1254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Flexible exploration of the Higgs and the wider electro-weak sector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Flexibility to run at Z, WW and ZH and subsequently top-pair production</a:t>
            </a:r>
            <a:endParaRPr lang="en-GB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noProof="0" dirty="0">
                <a:latin typeface="Arial" panose="020B0604020202020204" pitchFamily="34" charset="0"/>
                <a:cs typeface="Arial" panose="020B0604020202020204" pitchFamily="34" charset="0"/>
              </a:rPr>
              <a:t>Huge event samples for incredible precision – e.g. 10</a:t>
            </a:r>
            <a:r>
              <a:rPr lang="en-GB" sz="2200" baseline="30000" noProof="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GB" sz="2200" noProof="0" dirty="0">
                <a:latin typeface="Arial" panose="020B0604020202020204" pitchFamily="34" charset="0"/>
                <a:cs typeface="Arial" panose="020B0604020202020204" pitchFamily="34" charset="0"/>
              </a:rPr>
              <a:t> Z bosons = 1,000,000 x LEP</a:t>
            </a:r>
            <a:endParaRPr kumimoji="0" lang="en-GB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 descr="A diagram of physics and physics&#10;&#10;AI-generated content may be incorrect.">
            <a:extLst>
              <a:ext uri="{FF2B5EF4-FFF2-40B4-BE49-F238E27FC236}">
                <a16:creationId xmlns:a16="http://schemas.microsoft.com/office/drawing/2014/main" id="{D5FDA8CC-EEE5-4E7E-A8D8-58C85ADE3F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29" r="1385" b="4834"/>
          <a:stretch>
            <a:fillRect/>
          </a:stretch>
        </p:blipFill>
        <p:spPr>
          <a:xfrm>
            <a:off x="721297" y="2422490"/>
            <a:ext cx="10720426" cy="387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24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F6555B-8271-DFFF-9458-F807CA0210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C0AC0-24CF-04AE-01D4-F725729E1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F1B10-1FE2-79AD-C407-100A4D9FB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D29838-7478-06E6-9B79-569F3741E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15C14C-23A8-2ADE-8980-07C48122F75F}"/>
              </a:ext>
            </a:extLst>
          </p:cNvPr>
          <p:cNvSpPr/>
          <p:nvPr/>
        </p:nvSpPr>
        <p:spPr>
          <a:xfrm>
            <a:off x="410394" y="999245"/>
            <a:ext cx="11276400" cy="1254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Step-change in precision!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e.g. Model-independent Higgs couplings at the sub-1% level </a:t>
            </a:r>
            <a:endParaRPr lang="en-GB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e.g. Three-orders of magnitude improvement c.f. LEP</a:t>
            </a:r>
            <a:r>
              <a:rPr lang="en-GB" sz="2200" noProof="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this is a paradigm change</a:t>
            </a:r>
            <a:endParaRPr kumimoji="0" lang="en-GB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Picture 2" descr="A diagram of a bar graph&#10;&#10;AI-generated content may be incorrect.">
            <a:extLst>
              <a:ext uri="{FF2B5EF4-FFF2-40B4-BE49-F238E27FC236}">
                <a16:creationId xmlns:a16="http://schemas.microsoft.com/office/drawing/2014/main" id="{421DEDC2-F1DB-48E4-79D4-AADB082862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8602" y="2252275"/>
            <a:ext cx="4294886" cy="4084263"/>
          </a:xfrm>
          <a:prstGeom prst="rect">
            <a:avLst/>
          </a:prstGeom>
        </p:spPr>
      </p:pic>
      <p:pic>
        <p:nvPicPr>
          <p:cNvPr id="7" name="Picture 6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E23A983D-EE9D-AFCF-9662-2BE12D153B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685" y="2264312"/>
            <a:ext cx="4298308" cy="4114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BB5DD8A-13AE-5F8E-23AF-4F8A35AF8B53}"/>
              </a:ext>
            </a:extLst>
          </p:cNvPr>
          <p:cNvSpPr/>
          <p:nvPr/>
        </p:nvSpPr>
        <p:spPr>
          <a:xfrm>
            <a:off x="1085088" y="2825613"/>
            <a:ext cx="841248" cy="15727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6ACA198A-5888-5749-DB30-219E9AACC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398" y="372073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FCC-ee Physics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9733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65C268-84AC-E283-F561-79ECAC3FF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1F3340-F929-5C8B-AAC9-6B6496E1A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871" y="380868"/>
            <a:ext cx="11376025" cy="578907"/>
          </a:xfrm>
        </p:spPr>
        <p:txBody>
          <a:bodyPr/>
          <a:lstStyle/>
          <a:p>
            <a:pPr algn="ctr"/>
            <a:r>
              <a:rPr lang="en-US" dirty="0"/>
              <a:t>4) The European Strategy for Particle Physics:</a:t>
            </a:r>
            <a:br>
              <a:rPr lang="en-US" dirty="0"/>
            </a:br>
            <a:r>
              <a:rPr lang="en-US" dirty="0"/>
              <a:t>the home straight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843CF-0BC4-7A00-C116-ED6C541BB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FC74A-DAAC-5E15-8737-C7B6A1E3A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C1AFA-F4DC-AB33-AF28-C8597F87A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" name="Picture 1" descr="A blue background with a white circle and a world map&#10;&#10;AI-generated content may be incorrect.">
            <a:extLst>
              <a:ext uri="{FF2B5EF4-FFF2-40B4-BE49-F238E27FC236}">
                <a16:creationId xmlns:a16="http://schemas.microsoft.com/office/drawing/2014/main" id="{8F03DAB6-4CE1-E418-57EF-6DA84596C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466" y="1439907"/>
            <a:ext cx="6452483" cy="3655673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96A8BB8-D78E-F09D-B280-FE220B2EFB11}"/>
              </a:ext>
            </a:extLst>
          </p:cNvPr>
          <p:cNvSpPr txBox="1">
            <a:spLocks/>
          </p:cNvSpPr>
          <p:nvPr/>
        </p:nvSpPr>
        <p:spPr>
          <a:xfrm>
            <a:off x="407990" y="5175001"/>
            <a:ext cx="11376024" cy="1260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We are coming to the end of a roughly 18-month process:</a:t>
            </a:r>
          </a:p>
          <a:p>
            <a:pPr marL="731520" indent="-365760" algn="just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0" dirty="0">
                <a:solidFill>
                  <a:srgbClr val="0033A0"/>
                </a:solidFill>
                <a:latin typeface="Arial"/>
              </a:rPr>
              <a:t>Hope that the European Strategy for Particle Physics will be </a:t>
            </a:r>
            <a:r>
              <a:rPr lang="en-US" sz="2200" dirty="0">
                <a:solidFill>
                  <a:srgbClr val="0033A0"/>
                </a:solidFill>
                <a:latin typeface="Arial"/>
              </a:rPr>
              <a:t>updated</a:t>
            </a:r>
            <a:r>
              <a:rPr lang="en-US" sz="2200" b="0" dirty="0">
                <a:solidFill>
                  <a:srgbClr val="0033A0"/>
                </a:solidFill>
                <a:latin typeface="Arial"/>
              </a:rPr>
              <a:t> on 22</a:t>
            </a:r>
            <a:r>
              <a:rPr lang="en-US" sz="2200" b="0" baseline="30000" dirty="0">
                <a:solidFill>
                  <a:srgbClr val="0033A0"/>
                </a:solidFill>
                <a:latin typeface="Arial"/>
              </a:rPr>
              <a:t>nd</a:t>
            </a:r>
            <a:r>
              <a:rPr lang="en-US" sz="2200" b="0" dirty="0">
                <a:solidFill>
                  <a:srgbClr val="0033A0"/>
                </a:solidFill>
                <a:latin typeface="Arial"/>
              </a:rPr>
              <a:t> May at a dedicated Council meeting in Budapest </a:t>
            </a:r>
            <a:r>
              <a:rPr lang="en-US" sz="2200" dirty="0">
                <a:solidFill>
                  <a:srgbClr val="0033A0"/>
                </a:solidFill>
                <a:latin typeface="Arial"/>
              </a:rPr>
              <a:t>later this week</a:t>
            </a:r>
          </a:p>
        </p:txBody>
      </p:sp>
    </p:spTree>
    <p:extLst>
      <p:ext uri="{BB962C8B-B14F-4D97-AF65-F5344CB8AC3E}">
        <p14:creationId xmlns:p14="http://schemas.microsoft.com/office/powerpoint/2010/main" val="984957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07C9D4-9ECA-90B7-A53E-16C39A857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112" y="1122952"/>
            <a:ext cx="11376024" cy="5181308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1) Status of the LHC Run 3 and the preparations for HL-LHC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2) A few words on the North Area consolidation project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3) FCC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4) The European Strategy for Particle Physics – the home straight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5) Some of the challenges for CERN in the coming years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6) CERN’s scientific strategy and priorities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1"/>
                </a:solidFill>
              </a:rPr>
              <a:t>HL-LHC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1"/>
                </a:solidFill>
              </a:rPr>
              <a:t>FCC-ee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1"/>
                </a:solidFill>
              </a:rPr>
              <a:t>A roadmap for non-collider physics at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7) Concluding remarks</a:t>
            </a:r>
            <a:r>
              <a:rPr lang="en-US" sz="2000" dirty="0">
                <a:solidFill>
                  <a:srgbClr val="0033A0"/>
                </a:solidFill>
              </a:rPr>
              <a:t>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72216E-F033-0A71-6F0B-7A0A1998E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Today’s presentation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1D282-66DC-9659-C78E-A9E860BB5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AA337-E35C-FCC1-D164-36D7C58B7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38686-CB8E-6059-05A9-9F8EBA82C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504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3E9D5-E660-CD27-9375-D2A1BE19C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50DF4A-67FF-A18A-0AFE-17B27FF35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ESG Main Recommendations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99228-37CA-E94D-4A11-EBBFD8456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B8729-C349-56AC-A4B8-F9B3F916F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3E85B-C897-FA6B-6934-0E1A90BF7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3" name="Picture 12" descr="A white text on a blue background&#10;&#10;AI-generated content may be incorrect.">
            <a:extLst>
              <a:ext uri="{FF2B5EF4-FFF2-40B4-BE49-F238E27FC236}">
                <a16:creationId xmlns:a16="http://schemas.microsoft.com/office/drawing/2014/main" id="{178034C5-B75A-5D7E-D021-D7B918ECD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30" y="1127329"/>
            <a:ext cx="11361983" cy="500163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A28E1DB-EA89-C0AF-94DE-35CAD057A666}"/>
              </a:ext>
            </a:extLst>
          </p:cNvPr>
          <p:cNvSpPr/>
          <p:nvPr/>
        </p:nvSpPr>
        <p:spPr>
          <a:xfrm>
            <a:off x="1105319" y="1899138"/>
            <a:ext cx="10249318" cy="10952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CF7DADE-DCEC-FF67-0EB9-A66B5B7D9B3E}"/>
              </a:ext>
            </a:extLst>
          </p:cNvPr>
          <p:cNvGrpSpPr/>
          <p:nvPr/>
        </p:nvGrpSpPr>
        <p:grpSpPr>
          <a:xfrm>
            <a:off x="512461" y="3104941"/>
            <a:ext cx="11150967" cy="2602523"/>
            <a:chOff x="512461" y="3104941"/>
            <a:chExt cx="11150967" cy="260252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968CF4B-2123-75EC-B2F9-CA597DC9BA0A}"/>
                </a:ext>
              </a:extLst>
            </p:cNvPr>
            <p:cNvSpPr/>
            <p:nvPr/>
          </p:nvSpPr>
          <p:spPr>
            <a:xfrm>
              <a:off x="512461" y="3104941"/>
              <a:ext cx="11150967" cy="26025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9973943-C610-B4EC-42D3-0167BA3A3EF8}"/>
                </a:ext>
              </a:extLst>
            </p:cNvPr>
            <p:cNvSpPr txBox="1"/>
            <p:nvPr/>
          </p:nvSpPr>
          <p:spPr>
            <a:xfrm>
              <a:off x="1668393" y="3541361"/>
              <a:ext cx="8872020" cy="1971181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400" b="1" dirty="0">
                  <a:solidFill>
                    <a:srgbClr val="FFFFFF"/>
                  </a:solidFill>
                </a:rPr>
                <a:t>CERN’s future vision and strategy is completely aligned with this recommendation:</a:t>
              </a:r>
            </a:p>
            <a:p>
              <a:pPr marL="800100" lvl="1" indent="-342900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2000" b="1" dirty="0">
                  <a:solidFill>
                    <a:srgbClr val="FFFFFF"/>
                  </a:solidFill>
                </a:rPr>
                <a:t>HL-LHC machine </a:t>
              </a:r>
              <a:r>
                <a:rPr lang="en-US" sz="2000" b="1" i="1" dirty="0">
                  <a:solidFill>
                    <a:srgbClr val="FFFFFF"/>
                  </a:solidFill>
                </a:rPr>
                <a:t>and</a:t>
              </a:r>
              <a:r>
                <a:rPr lang="en-US" sz="2000" b="1" dirty="0">
                  <a:solidFill>
                    <a:srgbClr val="FFFFFF"/>
                  </a:solidFill>
                </a:rPr>
                <a:t> detectors are CERN’s highest priorities</a:t>
              </a:r>
            </a:p>
            <a:p>
              <a:pPr marL="800100" lvl="1" indent="-342900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2000" b="1" dirty="0">
                  <a:solidFill>
                    <a:srgbClr val="FFFFFF"/>
                  </a:solidFill>
                </a:rPr>
                <a:t>Full exploitation of HL-LHC including LHCb and ALICE upgrades</a:t>
              </a:r>
            </a:p>
            <a:p>
              <a:pPr marL="800100" lvl="1" indent="-342900">
                <a:lnSpc>
                  <a:spcPct val="110000"/>
                </a:lnSpc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2000" b="1" dirty="0">
                  <a:solidFill>
                    <a:srgbClr val="FFFFFF"/>
                  </a:solidFill>
                </a:rPr>
                <a:t>Importance of maintaining the current schedule</a:t>
              </a: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7B62B99-7E3F-D93C-8E7F-C87697C947D7}"/>
              </a:ext>
            </a:extLst>
          </p:cNvPr>
          <p:cNvCxnSpPr/>
          <p:nvPr/>
        </p:nvCxnSpPr>
        <p:spPr>
          <a:xfrm>
            <a:off x="1271752" y="2848302"/>
            <a:ext cx="819806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49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FDF4B8-4118-AFF0-DBFD-52A514C25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E0531D-554F-D28C-21D0-86836FFC2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Recommendations on the next collider at CERN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0F15F-E38E-C959-B8ED-ED001B98A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A4308-EF11-E3AF-03A8-3EDECD8F5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D12CA-BBFE-731A-A59B-EDEDA0864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 descr="A close-up of a white card&#10;&#10;AI-generated content may be incorrect.">
            <a:extLst>
              <a:ext uri="{FF2B5EF4-FFF2-40B4-BE49-F238E27FC236}">
                <a16:creationId xmlns:a16="http://schemas.microsoft.com/office/drawing/2014/main" id="{2C8DDEC4-F27B-3202-37B2-47DFA6970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81" y="1127282"/>
            <a:ext cx="11382911" cy="499216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282625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EB61D-FA90-44D9-8C6E-3A4B59B9A6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871FE-1BA4-4AF2-E0A5-8258E8C58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691A5-ABDD-0909-3A3D-A5F48A727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60C7C-495B-B230-B9A1-8AB44A932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400B5AF-0A96-24C6-7A21-7648F7B17524}"/>
              </a:ext>
            </a:extLst>
          </p:cNvPr>
          <p:cNvSpPr txBox="1">
            <a:spLocks/>
          </p:cNvSpPr>
          <p:nvPr/>
        </p:nvSpPr>
        <p:spPr>
          <a:xfrm>
            <a:off x="419712" y="4486439"/>
            <a:ext cx="11376024" cy="12597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endParaRPr lang="en-US" sz="2200" dirty="0"/>
          </a:p>
        </p:txBody>
      </p:sp>
      <p:pic>
        <p:nvPicPr>
          <p:cNvPr id="9" name="Picture 8" descr="A table of data with numbers and symbols&#10;&#10;AI-generated content may be incorrect.">
            <a:extLst>
              <a:ext uri="{FF2B5EF4-FFF2-40B4-BE49-F238E27FC236}">
                <a16:creationId xmlns:a16="http://schemas.microsoft.com/office/drawing/2014/main" id="{39B7B5E9-CB1A-BCBF-AF8E-87FD9EBD32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754" y="2198624"/>
            <a:ext cx="9904222" cy="404810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65D3D67C-A6DB-7D4B-D173-DD66BFCEF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i="1" dirty="0"/>
              <a:t>Very clear </a:t>
            </a:r>
            <a:r>
              <a:rPr lang="en-US" dirty="0"/>
              <a:t>preference with respect to other options 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E7A85576-44DD-EB25-6734-8DF48E88614F}"/>
              </a:ext>
            </a:extLst>
          </p:cNvPr>
          <p:cNvSpPr txBox="1">
            <a:spLocks/>
          </p:cNvSpPr>
          <p:nvPr/>
        </p:nvSpPr>
        <p:spPr>
          <a:xfrm>
            <a:off x="418038" y="1007274"/>
            <a:ext cx="11365975" cy="1139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2200" dirty="0"/>
              <a:t>The strong preference for FCC-ee with respect to other collider options considered is based on the detailed scientific assessment of the ESG</a:t>
            </a:r>
          </a:p>
          <a:p>
            <a:pPr marL="731520" indent="-365760" algn="just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A simple summary below (there is a lot more in the ESG deliberation documents) </a:t>
            </a:r>
          </a:p>
        </p:txBody>
      </p:sp>
    </p:spTree>
    <p:extLst>
      <p:ext uri="{BB962C8B-B14F-4D97-AF65-F5344CB8AC3E}">
        <p14:creationId xmlns:p14="http://schemas.microsoft.com/office/powerpoint/2010/main" val="10072073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376DC-F8C0-3F3E-D862-8C3981527B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258A01-B3E2-64D6-1130-F3F794A71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C0A6B-B431-7048-E041-374706140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14B4FD-37E3-E843-38D9-F2D57949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23</a:t>
            </a:fld>
            <a:endParaRPr lang="en-GB" noProof="0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6E7AE88E-8CD9-E481-4575-E66564B5D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GB" noProof="0" dirty="0"/>
              <a:t>Coverage of the physics landscape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60BB68-10C1-5EF5-D78B-185CF7A028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804" t="13676" r="22109" b="6001"/>
          <a:stretch>
            <a:fillRect/>
          </a:stretch>
        </p:blipFill>
        <p:spPr>
          <a:xfrm>
            <a:off x="4919881" y="1225646"/>
            <a:ext cx="7052310" cy="5080636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39C1799C-E033-46CB-57F5-3D6670FFD512}"/>
              </a:ext>
            </a:extLst>
          </p:cNvPr>
          <p:cNvSpPr txBox="1">
            <a:spLocks/>
          </p:cNvSpPr>
          <p:nvPr/>
        </p:nvSpPr>
        <p:spPr>
          <a:xfrm>
            <a:off x="418038" y="1006438"/>
            <a:ext cx="6287562" cy="568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en-GB" sz="2200" noProof="0" dirty="0"/>
              <a:t>This is a very nice study from ESG WG 2b: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noProof="0" dirty="0">
                <a:solidFill>
                  <a:schemeClr val="tx1"/>
                </a:solidFill>
              </a:rPr>
              <a:t>map improvements in effective                            couplings relative to HL-LHC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noProof="0" dirty="0">
                <a:solidFill>
                  <a:schemeClr val="tx1"/>
                </a:solidFill>
              </a:rPr>
              <a:t>logarithmic scale 1 – 5 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noProof="0" dirty="0">
                <a:solidFill>
                  <a:schemeClr val="tx1"/>
                </a:solidFill>
              </a:rPr>
              <a:t>colour-coded:</a:t>
            </a:r>
          </a:p>
          <a:p>
            <a:pPr marL="990900" lvl="2" indent="-342900">
              <a:lnSpc>
                <a:spcPct val="110000"/>
              </a:lnSpc>
              <a:spcBef>
                <a:spcPts val="0"/>
              </a:spcBef>
            </a:pPr>
            <a:r>
              <a:rPr lang="en-GB" sz="1800" noProof="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black = 1</a:t>
            </a:r>
          </a:p>
          <a:p>
            <a:pPr marL="990900" lvl="2" indent="-342900">
              <a:lnSpc>
                <a:spcPct val="110000"/>
              </a:lnSpc>
              <a:spcBef>
                <a:spcPts val="0"/>
              </a:spcBef>
            </a:pPr>
            <a:r>
              <a:rPr lang="en-GB" sz="1800" noProof="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white = 5 </a:t>
            </a:r>
          </a:p>
        </p:txBody>
      </p:sp>
    </p:spTree>
    <p:extLst>
      <p:ext uri="{BB962C8B-B14F-4D97-AF65-F5344CB8AC3E}">
        <p14:creationId xmlns:p14="http://schemas.microsoft.com/office/powerpoint/2010/main" val="3514142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585DC-4654-3398-C726-86EECB877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5E8FD1-EE59-4338-4CF5-D7C8BB404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72B0A-100F-26F3-1D2A-4833898B5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8643C-37E5-D4AF-AA80-2485BC80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D70B2A3-B050-94B5-336A-6F9F2C20B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Coverage of FCC-ee with first stage e</a:t>
            </a:r>
            <a:r>
              <a:rPr lang="en-US" baseline="30000" dirty="0"/>
              <a:t>+</a:t>
            </a:r>
            <a:r>
              <a:rPr lang="en-US" dirty="0"/>
              <a:t>e</a:t>
            </a:r>
            <a:r>
              <a:rPr lang="en-US" baseline="30000" dirty="0"/>
              <a:t>-</a:t>
            </a:r>
            <a:r>
              <a:rPr lang="en-US" dirty="0"/>
              <a:t> colliders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21DF206-4A9F-0DEF-333C-5F4C4DE708F5}"/>
              </a:ext>
            </a:extLst>
          </p:cNvPr>
          <p:cNvGrpSpPr/>
          <p:nvPr/>
        </p:nvGrpSpPr>
        <p:grpSpPr>
          <a:xfrm>
            <a:off x="2103120" y="1076960"/>
            <a:ext cx="8007467" cy="5232400"/>
            <a:chOff x="2103120" y="1076960"/>
            <a:chExt cx="8007467" cy="52324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7B8A811-42CD-CDA0-B032-0B5C9AE915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382" t="12881" r="16765" b="4303"/>
            <a:stretch>
              <a:fillRect/>
            </a:stretch>
          </p:blipFill>
          <p:spPr>
            <a:xfrm>
              <a:off x="2103120" y="1076960"/>
              <a:ext cx="8007467" cy="5220339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3C091C5-EB6F-83EE-99B8-BB1836C1177A}"/>
                </a:ext>
              </a:extLst>
            </p:cNvPr>
            <p:cNvSpPr/>
            <p:nvPr/>
          </p:nvSpPr>
          <p:spPr>
            <a:xfrm>
              <a:off x="2217420" y="5909310"/>
              <a:ext cx="628650" cy="400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10516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E7A36-752B-589F-7C35-D89F401DC0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7FB2B-8258-D45A-3BF5-3975A8FBC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2DE01-7ACD-BD79-5000-175583289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29C-742D-2D06-FAA0-8C6FBAC63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86D06D06-29C9-62E3-7F3A-FBF5713EC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FCC-ee vs. second stage colliders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11702EC-C899-CE51-9696-264618DEEF0B}"/>
              </a:ext>
            </a:extLst>
          </p:cNvPr>
          <p:cNvGrpSpPr/>
          <p:nvPr/>
        </p:nvGrpSpPr>
        <p:grpSpPr>
          <a:xfrm>
            <a:off x="2103121" y="1076961"/>
            <a:ext cx="3840480" cy="5232399"/>
            <a:chOff x="2103121" y="1076961"/>
            <a:chExt cx="3840480" cy="523239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E1FDDBF-653D-9963-5AE8-9B40C60E0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382" t="12881" r="58319" b="45817"/>
            <a:stretch>
              <a:fillRect/>
            </a:stretch>
          </p:blipFill>
          <p:spPr>
            <a:xfrm>
              <a:off x="2103121" y="1076961"/>
              <a:ext cx="3840480" cy="26035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57EDF98-993A-052D-2195-C466CF567245}"/>
                </a:ext>
              </a:extLst>
            </p:cNvPr>
            <p:cNvSpPr/>
            <p:nvPr/>
          </p:nvSpPr>
          <p:spPr>
            <a:xfrm>
              <a:off x="2217420" y="5909310"/>
              <a:ext cx="628650" cy="400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DCDD7693-28B1-1942-8A55-539E16B269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413" t="49892" r="14293" b="12403"/>
          <a:stretch>
            <a:fillRect/>
          </a:stretch>
        </p:blipFill>
        <p:spPr>
          <a:xfrm>
            <a:off x="6252210" y="3817620"/>
            <a:ext cx="3851910" cy="25154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58AC2B0-6A63-9E7B-B324-21398AE3C2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39" t="49892" r="61513" b="12403"/>
          <a:stretch>
            <a:fillRect/>
          </a:stretch>
        </p:blipFill>
        <p:spPr>
          <a:xfrm>
            <a:off x="2084070" y="3707130"/>
            <a:ext cx="3585210" cy="24245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E129DD-8929-068B-24EE-0050AEFE807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1" t="6184" r="-1086"/>
          <a:stretch>
            <a:fillRect/>
          </a:stretch>
        </p:blipFill>
        <p:spPr>
          <a:xfrm>
            <a:off x="6522719" y="1168400"/>
            <a:ext cx="3411113" cy="253492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8813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040387-83CE-0EE9-C5EF-CC1E6CD56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149BDF-5CDB-EB38-F69F-30D5B73D02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999351"/>
            <a:ext cx="11376024" cy="568133"/>
          </a:xfrm>
        </p:spPr>
        <p:txBody>
          <a:bodyPr lIns="91440" tIns="45720" rIns="91440" bIns="45720">
            <a:noAutofit/>
          </a:bodyPr>
          <a:lstStyle/>
          <a:p>
            <a:r>
              <a:rPr lang="en-US" sz="2200" dirty="0"/>
              <a:t>The key points from the European Strategy Group (ESG) report regarding FCC: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noProof="0" dirty="0">
                <a:solidFill>
                  <a:srgbClr val="0033A0"/>
                </a:solidFill>
                <a:latin typeface="Arial"/>
              </a:rPr>
              <a:t>Strong endorsement of the physics and strategic case for FCC-ee as the next flagship collider at CERN</a:t>
            </a:r>
          </a:p>
          <a:p>
            <a:pPr marL="1055520" lvl="1" indent="-365760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Near consensus within the particle physics communities in CERN’s Member States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effectLst/>
              <a:uLnTx/>
              <a:uFillTx/>
              <a:latin typeface="Arial"/>
            </a:endParaRPr>
          </a:p>
          <a:p>
            <a:pPr marL="731520" marR="0" lvl="0" indent="-36576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A descoped/staged FCC is preferred to other options as the alternative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No explicit prioritization of LEP 3, LHeC, LCF, CLiC. Concluded that </a:t>
            </a:r>
            <a:r>
              <a:rPr lang="en-US" sz="2000" dirty="0">
                <a:solidFill>
                  <a:srgbClr val="0033A0"/>
                </a:solidFill>
                <a:latin typeface="Arial"/>
              </a:rPr>
              <a:t>FCC is far ahead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906051-C142-1D20-4A18-4E51AC058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What does all this mean for CERN?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97A35-45A2-C4C4-D4FB-BDA7B8BB4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C6FCA-3341-0A5E-525D-011849E2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FB8D7-33C6-8920-79D8-93649FB5C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EA1DD50-CDED-72F8-19AC-54625CFEA47B}"/>
              </a:ext>
            </a:extLst>
          </p:cNvPr>
          <p:cNvSpPr txBox="1">
            <a:spLocks/>
          </p:cNvSpPr>
          <p:nvPr/>
        </p:nvSpPr>
        <p:spPr>
          <a:xfrm>
            <a:off x="409666" y="3146257"/>
            <a:ext cx="11376024" cy="568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en-US" sz="2200" dirty="0"/>
              <a:t>Assuming this update of the ESPP, FCC-ee is CERN’s vision for the future:</a:t>
            </a:r>
          </a:p>
          <a:p>
            <a:pPr marL="731520" indent="-365760" algn="just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i="1" dirty="0">
                <a:solidFill>
                  <a:schemeClr val="tx1"/>
                </a:solidFill>
              </a:rPr>
              <a:t>Our clear aim is to be ready </a:t>
            </a:r>
            <a:r>
              <a:rPr lang="en-GB" sz="2200" dirty="0">
                <a:solidFill>
                  <a:schemeClr val="tx1"/>
                </a:solidFill>
              </a:rPr>
              <a:t>for a decision on FCC-ee in 2028</a:t>
            </a:r>
            <a:endParaRPr lang="en-GB" sz="2200" b="0" dirty="0">
              <a:solidFill>
                <a:schemeClr val="tx1"/>
              </a:solidFill>
            </a:endParaRPr>
          </a:p>
          <a:p>
            <a:pPr marL="731520" indent="-365760" algn="just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b="0" dirty="0">
                <a:solidFill>
                  <a:schemeClr val="tx1"/>
                </a:solidFill>
              </a:rPr>
              <a:t>CERN’s highest long-term objective is to be in a position in 2028 to propose to Council FCC-ee as CERN’s next flagship collider</a:t>
            </a:r>
          </a:p>
          <a:p>
            <a:pPr marL="1055520" lvl="1" indent="-365760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Seeking a go/no-go decision</a:t>
            </a:r>
            <a:endParaRPr lang="en-GB" sz="2000" b="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731520" indent="-365760" algn="just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b="0" dirty="0">
                <a:solidFill>
                  <a:schemeClr val="tx1"/>
                </a:solidFill>
              </a:rPr>
              <a:t>We will make the case based on FCC-ee alone</a:t>
            </a:r>
          </a:p>
          <a:p>
            <a:pPr marL="1055520" lvl="1" indent="-365760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noting that it provides a potential future pathway to a very-high energy hadron collider  </a:t>
            </a:r>
            <a:endParaRPr lang="en-US" sz="2000" b="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2D8053-FDD7-137A-46B2-C1D364F62D16}"/>
              </a:ext>
            </a:extLst>
          </p:cNvPr>
          <p:cNvSpPr txBox="1"/>
          <p:nvPr/>
        </p:nvSpPr>
        <p:spPr>
          <a:xfrm>
            <a:off x="515099" y="5892025"/>
            <a:ext cx="11184531" cy="42806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150" b="1" dirty="0">
                <a:solidFill>
                  <a:srgbClr val="FFFFFF"/>
                </a:solidFill>
              </a:rPr>
              <a:t>Progressing FCC-ee to a decision point is CERN highest long-term scientific priority</a:t>
            </a:r>
          </a:p>
        </p:txBody>
      </p:sp>
    </p:spTree>
    <p:extLst>
      <p:ext uri="{BB962C8B-B14F-4D97-AF65-F5344CB8AC3E}">
        <p14:creationId xmlns:p14="http://schemas.microsoft.com/office/powerpoint/2010/main" val="223424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F135DE-C0C1-8405-2493-323A9E1FD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AE319A-F5FB-29FA-583F-7B7B073F6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00069"/>
            <a:ext cx="11376024" cy="319348"/>
          </a:xfrm>
        </p:spPr>
        <p:txBody>
          <a:bodyPr lIns="91440" tIns="45720" rIns="91440" bIns="45720">
            <a:noAutofit/>
          </a:bodyPr>
          <a:lstStyle/>
          <a:p>
            <a:r>
              <a:rPr lang="en-US" sz="2200" dirty="0">
                <a:latin typeface="+mj-lt"/>
              </a:rPr>
              <a:t>Top Priority – full exploitation of the LHC and HL-LHC 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200" b="0" dirty="0">
                <a:solidFill>
                  <a:srgbClr val="0033A0"/>
                </a:solidFill>
                <a:latin typeface="+mj-lt"/>
              </a:rPr>
              <a:t>HL-LHC and ATLAS and CMS upgrades are CERN’s top priority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200" b="0" noProof="0" dirty="0">
                <a:solidFill>
                  <a:srgbClr val="0033A0"/>
                </a:solidFill>
                <a:latin typeface="+mj-lt"/>
              </a:rPr>
              <a:t>Full exploitation of HL-LHC includes the ALICE and LHCb upgrades during LS4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2EE5E-180F-866D-DC68-E5B9EE30A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B2F7F-D3A1-3883-B3EE-9B0EC9726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33DF8-134E-CB0F-5737-553FF47C9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CE0E43D-DB51-656D-E15C-D349F331FCD0}"/>
              </a:ext>
            </a:extLst>
          </p:cNvPr>
          <p:cNvSpPr txBox="1">
            <a:spLocks/>
          </p:cNvSpPr>
          <p:nvPr/>
        </p:nvSpPr>
        <p:spPr>
          <a:xfrm>
            <a:off x="419073" y="2290788"/>
            <a:ext cx="11376024" cy="10457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Highest long-term priority – FCC-ee as CERN’s next flagship collider </a:t>
            </a: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Our aim is to be in the position for CERN Council to be able to take a decision on FCC-ee from June 2028 onwards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BCBEB83-CE7B-AC15-E6A2-1FED3F1C283F}"/>
              </a:ext>
            </a:extLst>
          </p:cNvPr>
          <p:cNvSpPr txBox="1">
            <a:spLocks/>
          </p:cNvSpPr>
          <p:nvPr/>
        </p:nvSpPr>
        <p:spPr>
          <a:xfrm>
            <a:off x="407990" y="4628910"/>
            <a:ext cx="11376024" cy="15466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Accelerator R&amp;D – top priorities as recommended by the ESG:</a:t>
            </a: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Advanced superconducting and normal-conducting Radio Frequency (RF) technology</a:t>
            </a: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Efficient RF power supplies </a:t>
            </a: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rgbClr val="0033A0"/>
                </a:solidFill>
              </a:rPr>
              <a:t>Accelerator quality magnets (14-20T), including High-Temperature Super-conductors (HTS)</a:t>
            </a: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en-US" sz="2000" b="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302C076-8E66-EBDF-D587-3D4F42F0EC49}"/>
              </a:ext>
            </a:extLst>
          </p:cNvPr>
          <p:cNvSpPr txBox="1">
            <a:spLocks/>
          </p:cNvSpPr>
          <p:nvPr/>
        </p:nvSpPr>
        <p:spPr>
          <a:xfrm>
            <a:off x="422883" y="3452889"/>
            <a:ext cx="11376024" cy="10457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Non-collider physics at CERN will remains an important part of the programme </a:t>
            </a: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Our aim is to develop a new roadmap for the future of the non-collider physics programme at CERN by early 2027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3F35E8A1-B561-C170-8AC7-F35005232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The European Strategy underpins CERN’s strategy</a:t>
            </a:r>
          </a:p>
        </p:txBody>
      </p:sp>
    </p:spTree>
    <p:extLst>
      <p:ext uri="{BB962C8B-B14F-4D97-AF65-F5344CB8AC3E}">
        <p14:creationId xmlns:p14="http://schemas.microsoft.com/office/powerpoint/2010/main" val="41066545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A1B38D-7F36-C9ED-F109-85FC5A041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525156-581C-12BE-977D-C0ED6DBFA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98175"/>
            <a:ext cx="11376024" cy="568133"/>
          </a:xfrm>
        </p:spPr>
        <p:txBody>
          <a:bodyPr lIns="91440" tIns="45720" rIns="91440" bIns="45720">
            <a:noAutofit/>
          </a:bodyPr>
          <a:lstStyle/>
          <a:p>
            <a:pPr>
              <a:lnSpc>
                <a:spcPct val="105000"/>
              </a:lnSpc>
            </a:pPr>
            <a:r>
              <a:rPr lang="en-US" sz="2200" dirty="0"/>
              <a:t>The construction of the HL-LHC and the ATLAS/CMS upgrades will dominate the next four years at CERN  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Long Shutdown 3 (LS3) for the LHC commences on 29 June 2026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The plan and </a:t>
            </a:r>
            <a:r>
              <a:rPr lang="en-US" sz="2000" dirty="0">
                <a:solidFill>
                  <a:srgbClr val="0033A0"/>
                </a:solidFill>
                <a:latin typeface="Arial"/>
              </a:rPr>
              <a:t>clear intent </a:t>
            </a:r>
            <a:r>
              <a:rPr lang="en-US" sz="2000" b="0" dirty="0">
                <a:solidFill>
                  <a:srgbClr val="0033A0"/>
                </a:solidFill>
                <a:latin typeface="Arial"/>
              </a:rPr>
              <a:t>is to be commissioning the machine and detectors in 2030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DC4F69-59C9-7576-3FCC-3913C1202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The Importance of HL-LHC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D024B-645B-A09B-9596-A5BB0B4C9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55A2-07EE-96FE-6A84-C0DCA0F2E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045D3-C686-AB40-D470-B80B6755D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DAE9B8A-CA49-9764-7397-F9B0626EC090}"/>
              </a:ext>
            </a:extLst>
          </p:cNvPr>
          <p:cNvSpPr txBox="1">
            <a:spLocks/>
          </p:cNvSpPr>
          <p:nvPr/>
        </p:nvSpPr>
        <p:spPr>
          <a:xfrm>
            <a:off x="411339" y="2628465"/>
            <a:ext cx="11376024" cy="12597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sz="2200" dirty="0"/>
              <a:t>This is a major task</a:t>
            </a:r>
          </a:p>
          <a:p>
            <a:pPr marL="731520" indent="-365760" algn="just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The HL-LHC installation will be the largest project undertaken by CERN in around 20 years</a:t>
            </a:r>
          </a:p>
          <a:p>
            <a:pPr marL="731520" indent="-365760" algn="just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The Phase 2 detector upgrades, are the largest projects undertaken by ATLAS and CMS since the construction of the original detectors 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DD3ED1C-4D49-6270-768D-5E6988360886}"/>
              </a:ext>
            </a:extLst>
          </p:cNvPr>
          <p:cNvSpPr txBox="1">
            <a:spLocks/>
          </p:cNvSpPr>
          <p:nvPr/>
        </p:nvSpPr>
        <p:spPr>
          <a:xfrm>
            <a:off x="413125" y="4149247"/>
            <a:ext cx="11376024" cy="17637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sz="2200" dirty="0"/>
              <a:t>The HL-LHC </a:t>
            </a:r>
            <a:r>
              <a:rPr lang="en-US" sz="2200" i="1" dirty="0"/>
              <a:t>and</a:t>
            </a:r>
            <a:r>
              <a:rPr lang="en-US" sz="2200" dirty="0"/>
              <a:t> the detector upgrades represent </a:t>
            </a:r>
            <a:r>
              <a:rPr lang="en-US" sz="2200" i="1" u="sng" dirty="0">
                <a:solidFill>
                  <a:schemeClr val="accent5"/>
                </a:solidFill>
              </a:rPr>
              <a:t>by far</a:t>
            </a:r>
            <a:r>
              <a:rPr lang="en-US" sz="2200" i="1" dirty="0">
                <a:solidFill>
                  <a:schemeClr val="accent5"/>
                </a:solidFill>
              </a:rPr>
              <a:t> </a:t>
            </a:r>
            <a:r>
              <a:rPr lang="en-US" sz="2200" dirty="0"/>
              <a:t>the highest priority for CERN in the coming years</a:t>
            </a:r>
          </a:p>
          <a:p>
            <a:pPr marL="731520" indent="-365760" algn="just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Meeting the current schedule, which is our intention, will require </a:t>
            </a:r>
            <a:r>
              <a:rPr lang="en-US" sz="2000" dirty="0">
                <a:solidFill>
                  <a:schemeClr val="tx1"/>
                </a:solidFill>
              </a:rPr>
              <a:t>laser focus</a:t>
            </a:r>
          </a:p>
          <a:p>
            <a:pPr marL="731520" indent="-365760" algn="just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Accordingly, CERN is prioritising resources to during LS3 maximize the likelihood of success  </a:t>
            </a:r>
          </a:p>
          <a:p>
            <a:pPr marL="731520" indent="-365760" algn="just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US" sz="2000" b="0" dirty="0">
              <a:solidFill>
                <a:schemeClr val="tx1"/>
              </a:solidFill>
            </a:endParaRPr>
          </a:p>
          <a:p>
            <a:pPr marL="731520" indent="-365760" algn="just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sz="2400" b="0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B6DDA6-99C8-5F8A-8DF5-DDEEA00F1C35}"/>
              </a:ext>
            </a:extLst>
          </p:cNvPr>
          <p:cNvSpPr txBox="1"/>
          <p:nvPr/>
        </p:nvSpPr>
        <p:spPr>
          <a:xfrm>
            <a:off x="611090" y="5725411"/>
            <a:ext cx="11073195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HL-LHC and the Phase 2 upgrades are CERN’s highest priorities</a:t>
            </a:r>
          </a:p>
        </p:txBody>
      </p:sp>
    </p:spTree>
    <p:extLst>
      <p:ext uri="{BB962C8B-B14F-4D97-AF65-F5344CB8AC3E}">
        <p14:creationId xmlns:p14="http://schemas.microsoft.com/office/powerpoint/2010/main" val="379663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931CB8-B5F3-8A15-FA36-CA48F384A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B703F1-6542-6F78-F852-9E080AAD7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301" y="3249798"/>
            <a:ext cx="11376025" cy="578907"/>
          </a:xfrm>
        </p:spPr>
        <p:txBody>
          <a:bodyPr/>
          <a:lstStyle/>
          <a:p>
            <a:pPr algn="ctr"/>
            <a:r>
              <a:rPr lang="en-US" dirty="0"/>
              <a:t>5) The challenges for CERN in the coming years</a:t>
            </a:r>
            <a:endParaRPr lang="en-US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2D4A2-F915-BC48-0F9E-2A8224ADE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B0F78-1AB7-7D05-02D2-BE5FCF52B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19F5D1-B273-FCA2-F7B3-2B762962E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028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7251D-F361-BF04-DE1E-97455135FA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6AF0FEA-6F22-3F5A-567E-073B6C94C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301" y="369438"/>
            <a:ext cx="11376025" cy="578907"/>
          </a:xfrm>
        </p:spPr>
        <p:txBody>
          <a:bodyPr/>
          <a:lstStyle/>
          <a:p>
            <a:pPr algn="ctr"/>
            <a:r>
              <a:rPr lang="en-US" dirty="0"/>
              <a:t>1) Status of the LHC and HL-LHC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72636-65BD-33C2-6A73-09D7C547D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6F448-2AA1-BEF9-B1D7-E1785295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281A9-1C92-C0B9-616B-501BB1042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Picture Placeholder 7" descr="Long shot of a long blue machine&#10;&#10;Description automatically generated">
            <a:extLst>
              <a:ext uri="{FF2B5EF4-FFF2-40B4-BE49-F238E27FC236}">
                <a16:creationId xmlns:a16="http://schemas.microsoft.com/office/drawing/2014/main" id="{B6E57CAD-AFF5-7988-ADDD-BA63EA3C92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05" t="15680" r="9196" b="19632"/>
          <a:stretch>
            <a:fillRect/>
          </a:stretch>
        </p:blipFill>
        <p:spPr>
          <a:xfrm>
            <a:off x="649355" y="952674"/>
            <a:ext cx="11052314" cy="539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1891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CA8DA8-8999-780A-693F-10446C3E6B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41ECDF-73F7-54B4-043F-BBB04021E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47980"/>
            <a:ext cx="11376024" cy="319348"/>
          </a:xfrm>
        </p:spPr>
        <p:txBody>
          <a:bodyPr lIns="91440" tIns="45720" rIns="91440" bIns="45720">
            <a:noAutofit/>
          </a:bodyPr>
          <a:lstStyle/>
          <a:p>
            <a:r>
              <a:rPr lang="en-US" sz="2200" dirty="0"/>
              <a:t>The HL-LHC programme (machine and detectors) and LS3 consolidation 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Represent a </a:t>
            </a:r>
            <a:r>
              <a:rPr lang="en-US" sz="2000" dirty="0">
                <a:solidFill>
                  <a:srgbClr val="0033A0"/>
                </a:solidFill>
                <a:latin typeface="Arial"/>
              </a:rPr>
              <a:t>major shift from operation to construction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The work involved is exciting</a:t>
            </a:r>
            <a:r>
              <a:rPr lang="en-US" sz="2000" b="0" noProof="0" dirty="0">
                <a:solidFill>
                  <a:srgbClr val="0033A0"/>
                </a:solidFill>
                <a:latin typeface="Arial"/>
              </a:rPr>
              <a:t> and also extremely technically and logistically challenging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1281FC-2119-7B83-7586-A264FB16E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Challenges in the coming years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85190-501D-C2EF-7930-6B6F023B2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C7F12-C624-61A2-2D43-91E319215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B63A4-2290-6748-DB63-5EAAA307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EDC4165-4829-29ED-7652-CFA84E1511B0}"/>
              </a:ext>
            </a:extLst>
          </p:cNvPr>
          <p:cNvSpPr txBox="1">
            <a:spLocks/>
          </p:cNvSpPr>
          <p:nvPr/>
        </p:nvSpPr>
        <p:spPr>
          <a:xfrm>
            <a:off x="419073" y="2186186"/>
            <a:ext cx="11376024" cy="11490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At CERN </a:t>
            </a: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rgbClr val="0033A0"/>
                </a:solidFill>
              </a:rPr>
              <a:t>There are also other major activities during for LS3, including consolidation of the North Area  </a:t>
            </a: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Resources (people) are stretched with many activities running in parallel   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D5B95A4-9ABA-04B3-DB25-7544879A06C5}"/>
              </a:ext>
            </a:extLst>
          </p:cNvPr>
          <p:cNvSpPr txBox="1">
            <a:spLocks/>
          </p:cNvSpPr>
          <p:nvPr/>
        </p:nvSpPr>
        <p:spPr>
          <a:xfrm>
            <a:off x="406443" y="3432656"/>
            <a:ext cx="11376024" cy="3193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In the wider scientific community</a:t>
            </a: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Resources (people) are already stretched </a:t>
            </a: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And today, the economic situation across Europe is not easy – stiff competition for funding 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043F8DC3-DF14-0C8F-C02F-61095F3EC934}"/>
              </a:ext>
            </a:extLst>
          </p:cNvPr>
          <p:cNvSpPr txBox="1">
            <a:spLocks/>
          </p:cNvSpPr>
          <p:nvPr/>
        </p:nvSpPr>
        <p:spPr>
          <a:xfrm>
            <a:off x="407990" y="4594567"/>
            <a:ext cx="11376024" cy="3193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Geopolitically</a:t>
            </a: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We live in interesting times. There is increased risk of supply chain disruption and inflation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925BA2-DD02-6458-3CC6-96BC291E73E4}"/>
              </a:ext>
            </a:extLst>
          </p:cNvPr>
          <p:cNvSpPr txBox="1"/>
          <p:nvPr/>
        </p:nvSpPr>
        <p:spPr>
          <a:xfrm>
            <a:off x="969145" y="5490787"/>
            <a:ext cx="10269664" cy="78034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algn="ctr">
              <a:lnSpc>
                <a:spcPct val="105000"/>
              </a:lnSpc>
              <a:spcBef>
                <a:spcPts val="500"/>
              </a:spcBef>
              <a:defRPr/>
            </a:pPr>
            <a:r>
              <a:rPr lang="en-US" sz="2000" b="1" dirty="0">
                <a:solidFill>
                  <a:schemeClr val="bg1"/>
                </a:solidFill>
              </a:rPr>
              <a:t>We can succeed, but it will require real focus at CERN and in the wider community</a:t>
            </a:r>
          </a:p>
          <a:p>
            <a:pPr marL="800100" lvl="1" indent="-342900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</a:rPr>
              <a:t>this means being willing to delay/pause other activities to free up resources  </a:t>
            </a:r>
          </a:p>
        </p:txBody>
      </p:sp>
    </p:spTree>
    <p:extLst>
      <p:ext uri="{BB962C8B-B14F-4D97-AF65-F5344CB8AC3E}">
        <p14:creationId xmlns:p14="http://schemas.microsoft.com/office/powerpoint/2010/main" val="114777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7D9E63-CF79-3920-DC89-C986CA184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A74157-8B1C-36C8-F77C-A03F9B76D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301" y="3143782"/>
            <a:ext cx="11376025" cy="578907"/>
          </a:xfrm>
        </p:spPr>
        <p:txBody>
          <a:bodyPr/>
          <a:lstStyle/>
          <a:p>
            <a:pPr algn="ctr"/>
            <a:r>
              <a:rPr lang="en-US" dirty="0"/>
              <a:t>6) CERN’s Scientific Strategy and Priorities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57172-F2AE-C3B1-0D72-D95EA8673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2B257-D9C8-18A6-8AC8-B07D5ECEF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84711-F305-6A02-E186-18559E602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4153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91083B-455F-CC58-6D51-D22BFA570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6907795-ABF5-3025-2EDE-9D4B77FBC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Accelerator programme</a:t>
            </a:r>
            <a:br>
              <a:rPr lang="en-US" dirty="0">
                <a:solidFill>
                  <a:srgbClr val="0033A0"/>
                </a:solidFill>
              </a:rPr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176F2-16CC-6A58-9E94-EB7BD8FBF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510E8-3215-A892-4947-FCF014359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41D62-8649-0D30-0D28-E231CCF89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26AEBC9-AEA8-D634-9E3B-C796966BDF0B}"/>
              </a:ext>
            </a:extLst>
          </p:cNvPr>
          <p:cNvSpPr txBox="1">
            <a:spLocks/>
          </p:cNvSpPr>
          <p:nvPr/>
        </p:nvSpPr>
        <p:spPr>
          <a:xfrm>
            <a:off x="419071" y="997322"/>
            <a:ext cx="11376024" cy="39653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Main priorities</a:t>
            </a: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33A0"/>
                </a:solidFill>
                <a:latin typeface="Arial"/>
              </a:rPr>
              <a:t>Completion of the HL-LHC with commissioning in 2030</a:t>
            </a:r>
          </a:p>
          <a:p>
            <a:pPr marL="1055520" lvl="1" indent="-365760" algn="just">
              <a:lnSpc>
                <a:spcPct val="105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This is the top priority by far and this degree of priority is being reflected in our financial and personnel planning</a:t>
            </a:r>
          </a:p>
          <a:p>
            <a:pPr marL="1055520" lvl="1" indent="-365760" algn="just">
              <a:lnSpc>
                <a:spcPct val="105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Colleagues in ATS are developing a globally resource-loaded plan for all activities within LS3, with break points for non-HL-LHC activities that could be delayed to maintain the HL-LHC schedule</a:t>
            </a: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33A0"/>
                </a:solidFill>
                <a:latin typeface="Arial"/>
              </a:rPr>
              <a:t>Bringing the FCC-ee to a decision point in 2028</a:t>
            </a:r>
          </a:p>
          <a:p>
            <a:pPr marL="1055520" lvl="1" indent="-365760" algn="just">
              <a:lnSpc>
                <a:spcPct val="10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FCC-ee</a:t>
            </a: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 is 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the</a:t>
            </a: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 highest long-term priority</a:t>
            </a:r>
          </a:p>
          <a:p>
            <a:pPr marL="1055520" lvl="1" indent="-365760" algn="just">
              <a:lnSpc>
                <a:spcPct val="10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If the “answer” is </a:t>
            </a: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“</a:t>
            </a:r>
            <a:r>
              <a:rPr lang="en-US" sz="2000" b="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no”, then foresee a likely new targeted European Strategy update</a:t>
            </a:r>
            <a:endParaRPr lang="en-US" sz="2000" b="0" dirty="0">
              <a:solidFill>
                <a:srgbClr val="0033A0"/>
              </a:solidFill>
              <a:latin typeface="Arial"/>
            </a:endParaRPr>
          </a:p>
          <a:p>
            <a:pPr marL="731520" indent="-365760" algn="just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33A0"/>
                </a:solidFill>
                <a:latin typeface="Arial"/>
              </a:rPr>
              <a:t>Consolidation of CERN’s injector complex</a:t>
            </a:r>
          </a:p>
          <a:p>
            <a:pPr marL="1055520" lvl="1" indent="-365760" algn="just">
              <a:lnSpc>
                <a:spcPct val="105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With a view to the long-term PS and SPS based non-collider physics programmes, e.g. NA-CONS, HI-ECN3 and ongoing consolidation of the PS and SPS</a:t>
            </a:r>
          </a:p>
          <a:p>
            <a:pPr marL="365760" algn="just">
              <a:lnSpc>
                <a:spcPct val="105000"/>
              </a:lnSpc>
              <a:spcBef>
                <a:spcPts val="500"/>
              </a:spcBef>
              <a:defRPr/>
            </a:pPr>
            <a:endParaRPr lang="en-US" sz="2000" dirty="0">
              <a:solidFill>
                <a:srgbClr val="0033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2801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456A14-5057-F85C-B934-72F8B92607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7BE038-4630-2FE9-9D7F-4BED2EE29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Scientific research</a:t>
            </a:r>
            <a:br>
              <a:rPr lang="en-US" dirty="0">
                <a:solidFill>
                  <a:srgbClr val="0033A0"/>
                </a:solidFill>
              </a:rPr>
            </a:br>
            <a:r>
              <a:rPr lang="en-US" dirty="0">
                <a:solidFill>
                  <a:srgbClr val="0033A0"/>
                </a:solidFill>
              </a:rPr>
              <a:t/>
            </a:r>
            <a:br>
              <a:rPr lang="en-US" dirty="0">
                <a:solidFill>
                  <a:srgbClr val="0033A0"/>
                </a:solidFill>
              </a:rPr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63434-EE86-BB08-958C-DAFFD4300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F78AB-2C05-218F-779A-0102AB7A6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1EEA0F-4BE8-7154-1C72-508F2D9F0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9B2602B-4166-46EA-F001-D74891402C80}"/>
              </a:ext>
            </a:extLst>
          </p:cNvPr>
          <p:cNvSpPr txBox="1">
            <a:spLocks/>
          </p:cNvSpPr>
          <p:nvPr/>
        </p:nvSpPr>
        <p:spPr>
          <a:xfrm>
            <a:off x="419071" y="1005992"/>
            <a:ext cx="11376024" cy="20243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dirty="0"/>
              <a:t>Main priorities</a:t>
            </a:r>
          </a:p>
          <a:p>
            <a:pPr marL="731520" indent="-365760" algn="just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33A0"/>
                </a:solidFill>
                <a:latin typeface="Arial"/>
              </a:rPr>
              <a:t>Completion of the ATLAS and CMS upgrades by 2030</a:t>
            </a:r>
          </a:p>
          <a:p>
            <a:pPr marL="1055520" lvl="1" indent="-365760" algn="just">
              <a:lnSpc>
                <a:spcPct val="105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Alongside the HL-LHC, this is the top priority </a:t>
            </a:r>
          </a:p>
          <a:p>
            <a:pPr marL="1055520" lvl="1" indent="-365760" algn="just">
              <a:lnSpc>
                <a:spcPct val="105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CERN will strengthen the host-laboratory programme to maximise the likelihood of success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4AD15AB-B3A2-588E-BB4A-161F1DD1CCDC}"/>
              </a:ext>
            </a:extLst>
          </p:cNvPr>
          <p:cNvSpPr txBox="1">
            <a:spLocks/>
          </p:cNvSpPr>
          <p:nvPr/>
        </p:nvSpPr>
        <p:spPr>
          <a:xfrm>
            <a:off x="419071" y="3122525"/>
            <a:ext cx="11376024" cy="12323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31520" indent="-365760" algn="just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33A0"/>
                </a:solidFill>
                <a:latin typeface="Arial"/>
              </a:rPr>
              <a:t>Fully exploit the HL-LHC</a:t>
            </a:r>
          </a:p>
          <a:p>
            <a:pPr marL="1055520" lvl="1" indent="-365760" algn="just">
              <a:lnSpc>
                <a:spcPct val="105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Progress the TDRs of the LS4 ALICE and LHCb upgrades and associated funding model</a:t>
            </a:r>
          </a:p>
          <a:p>
            <a:pPr marL="1055520" lvl="1" indent="-365760" algn="just">
              <a:lnSpc>
                <a:spcPct val="105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Need a plan compatible with the current LS4 schedule (2034-2035) and available funding</a:t>
            </a:r>
          </a:p>
          <a:p>
            <a:pPr marL="1055520" lvl="1" indent="-365760" algn="just">
              <a:lnSpc>
                <a:spcPct val="105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CERN has committed to investing in the Phase 2b ALICE and LHCb upgrades</a:t>
            </a:r>
            <a:endParaRPr lang="en-US" sz="20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93FD5EE-70F3-7ADA-BA4C-ED625DF2AE17}"/>
              </a:ext>
            </a:extLst>
          </p:cNvPr>
          <p:cNvSpPr txBox="1">
            <a:spLocks/>
          </p:cNvSpPr>
          <p:nvPr/>
        </p:nvSpPr>
        <p:spPr>
          <a:xfrm>
            <a:off x="419071" y="4440214"/>
            <a:ext cx="11376024" cy="19553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</a:pPr>
            <a:endParaRPr lang="en-US" dirty="0">
              <a:solidFill>
                <a:srgbClr val="0033A0"/>
              </a:solidFill>
              <a:latin typeface="Arial"/>
            </a:endParaRPr>
          </a:p>
          <a:p>
            <a:pPr marL="731520" indent="-365760" algn="just">
              <a:lnSpc>
                <a:spcPct val="105000"/>
              </a:lnSpc>
              <a:spcBef>
                <a:spcPts val="1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33A0"/>
                </a:solidFill>
                <a:latin typeface="Arial"/>
              </a:rPr>
              <a:t>Evolve the computing for the HL-LHC operation</a:t>
            </a:r>
          </a:p>
          <a:p>
            <a:pPr marL="1055520" lvl="1" indent="-365760" algn="just">
              <a:lnSpc>
                <a:spcPct val="105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Working with the LHC collaborations and the WLCG to evolve the computing model for HL-LHC operation within the likely available resources</a:t>
            </a:r>
          </a:p>
        </p:txBody>
      </p:sp>
    </p:spTree>
    <p:extLst>
      <p:ext uri="{BB962C8B-B14F-4D97-AF65-F5344CB8AC3E}">
        <p14:creationId xmlns:p14="http://schemas.microsoft.com/office/powerpoint/2010/main" val="19329125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743A8-FF24-957A-7FA2-885F4A483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FB0BF7-FBFD-E3AF-53BD-86CA58810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238" y="1008375"/>
            <a:ext cx="11163301" cy="568133"/>
          </a:xfrm>
        </p:spPr>
        <p:txBody>
          <a:bodyPr lIns="91440" tIns="45720" rIns="91440" bIns="45720">
            <a:noAutofit/>
          </a:bodyPr>
          <a:lstStyle/>
          <a:p>
            <a:r>
              <a:rPr lang="en-US" sz="2400" dirty="0"/>
              <a:t>There’s more to CERN than the LHC…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44D8F2-F768-A12E-4461-A36F7AD29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Non-Collider Physics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FA3E1E-FD4F-2B7C-14C5-9E6B66B48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7265F-58E8-DBE9-7C76-2F8268986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AE1DC-535E-094B-769F-C89A43E82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0E197F1A-0E72-C35D-9784-D8B0463D62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521" b="23795"/>
          <a:stretch/>
        </p:blipFill>
        <p:spPr>
          <a:xfrm>
            <a:off x="1648888" y="1619606"/>
            <a:ext cx="8899842" cy="468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3496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73E81-3703-3E65-CD38-3959505A6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64B3A-3532-C166-F778-172B1C434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B740D8-BF74-170D-AC2E-DDD7A0FE4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B7525-0A6D-9D9E-53E0-A46623CB8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17F1AB4-3C18-26D0-7FA8-7A2B46DFF773}"/>
              </a:ext>
            </a:extLst>
          </p:cNvPr>
          <p:cNvSpPr txBox="1">
            <a:spLocks/>
          </p:cNvSpPr>
          <p:nvPr/>
        </p:nvSpPr>
        <p:spPr>
          <a:xfrm>
            <a:off x="419071" y="3445023"/>
            <a:ext cx="11376024" cy="26278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dirty="0"/>
              <a:t>Main priorities for non-collider physics at CERN</a:t>
            </a:r>
          </a:p>
          <a:p>
            <a:pPr marL="731520" indent="-365760" algn="just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/>
                </a:solidFill>
              </a:rPr>
              <a:t>Develop a long-term roadmap for non-collider physics at CERN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en-US" sz="2000" dirty="0">
              <a:solidFill>
                <a:schemeClr val="tx1"/>
              </a:solidFill>
              <a:latin typeface="Arial"/>
            </a:endParaRPr>
          </a:p>
          <a:p>
            <a:pPr marL="1055520" lvl="1" indent="-365760" algn="just">
              <a:lnSpc>
                <a:spcPct val="105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Embed a long-term investment line in CERN’s financial planning</a:t>
            </a:r>
          </a:p>
          <a:p>
            <a:pPr marL="1055520" lvl="1" indent="-365760" algn="just">
              <a:lnSpc>
                <a:spcPct val="105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Prioritise potential new experimental activities taking a holistic view</a:t>
            </a:r>
          </a:p>
          <a:p>
            <a:pPr marL="1379520" lvl="2" indent="-365760" algn="just">
              <a:lnSpc>
                <a:spcPct val="105000"/>
              </a:lnSpc>
              <a:spcBef>
                <a:spcPts val="300"/>
              </a:spcBef>
              <a:defRPr/>
            </a:pPr>
            <a:r>
              <a:rPr lang="en-US" sz="19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this work has already started</a:t>
            </a:r>
          </a:p>
          <a:p>
            <a:pPr marL="1055520" lvl="1" indent="-365760" algn="just">
              <a:lnSpc>
                <a:spcPct val="105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SHiP remains a scientific priority, but we still need to have clarity on the scope, schedule and funding model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9366F0-795E-55E7-3041-7C4CBA32E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037" y="1008795"/>
            <a:ext cx="11376024" cy="568133"/>
          </a:xfrm>
        </p:spPr>
        <p:txBody>
          <a:bodyPr lIns="91440" tIns="45720" rIns="91440" bIns="45720">
            <a:noAutofit/>
          </a:bodyPr>
          <a:lstStyle/>
          <a:p>
            <a:r>
              <a:rPr lang="en-US" sz="2400" dirty="0"/>
              <a:t>The non-collider physics programme at CERN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An essential part of the attractiveness of the laboratory and its scientific output 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noProof="0" dirty="0">
                <a:solidFill>
                  <a:srgbClr val="0033A0"/>
                </a:solidFill>
                <a:latin typeface="Arial"/>
              </a:rPr>
              <a:t>Supports a large scientific user community of ~3,000 users  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The Physics Beyond Colliders programme has developed ideas for options for new projects, using CERN’s unique infrastructure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noProof="0" dirty="0">
                <a:solidFill>
                  <a:srgbClr val="0033A0"/>
                </a:solidFill>
                <a:latin typeface="Arial"/>
              </a:rPr>
              <a:t>And potential future </a:t>
            </a:r>
            <a:r>
              <a:rPr lang="en-US" sz="2000" b="0" dirty="0">
                <a:solidFill>
                  <a:srgbClr val="0033A0"/>
                </a:solidFill>
                <a:latin typeface="Arial"/>
              </a:rPr>
              <a:t>developments</a:t>
            </a:r>
            <a:r>
              <a:rPr lang="en-US" sz="2000" b="0" noProof="0" dirty="0">
                <a:solidFill>
                  <a:srgbClr val="0033A0"/>
                </a:solidFill>
                <a:latin typeface="Arial"/>
              </a:rPr>
              <a:t> elsewhere: </a:t>
            </a:r>
            <a:r>
              <a:rPr lang="en-US" sz="2000" b="0" dirty="0">
                <a:solidFill>
                  <a:srgbClr val="0033A0"/>
                </a:solidFill>
                <a:latin typeface="Arial"/>
              </a:rPr>
              <a:t>ISOLDE, AD/ELENA, AICE, …</a:t>
            </a:r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/>
              </a:rPr>
              <a:t> 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b="0" noProof="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C9DCE711-DA32-07F2-3A43-52396A287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Non-Collider Physics at CERN</a:t>
            </a:r>
          </a:p>
        </p:txBody>
      </p:sp>
    </p:spTree>
    <p:extLst>
      <p:ext uri="{BB962C8B-B14F-4D97-AF65-F5344CB8AC3E}">
        <p14:creationId xmlns:p14="http://schemas.microsoft.com/office/powerpoint/2010/main" val="33902520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7D6CD-C5F4-CF11-2532-550C922453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28FCDE-24D0-F489-9DCC-391D7193B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301" y="3249798"/>
            <a:ext cx="11376025" cy="578907"/>
          </a:xfrm>
        </p:spPr>
        <p:txBody>
          <a:bodyPr/>
          <a:lstStyle/>
          <a:p>
            <a:pPr algn="ctr"/>
            <a:r>
              <a:rPr lang="en-US" dirty="0"/>
              <a:t>Concluding Remarks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5EAB8-1FDB-58C5-04B1-D8B1A5A24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2DB66-2C79-56FF-8AB2-826A68CA0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E5ED5-5F28-E600-59FD-C19CD1EF4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8758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52218-0877-17FF-4BCD-BC0C5A9A3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AA72B5-4CD3-3207-5FCF-CA0EE2F6E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Concluding remarks</a:t>
            </a:r>
            <a:br>
              <a:rPr lang="en-US" dirty="0">
                <a:solidFill>
                  <a:srgbClr val="0033A0"/>
                </a:solidFill>
              </a:rPr>
            </a:br>
            <a:r>
              <a:rPr lang="en-US" dirty="0">
                <a:solidFill>
                  <a:srgbClr val="0033A0"/>
                </a:solidFill>
              </a:rPr>
              <a:t/>
            </a:r>
            <a:br>
              <a:rPr lang="en-US" dirty="0">
                <a:solidFill>
                  <a:srgbClr val="0033A0"/>
                </a:solidFill>
              </a:rPr>
            </a:br>
            <a:r>
              <a:rPr lang="en-US" dirty="0">
                <a:solidFill>
                  <a:srgbClr val="0033A0"/>
                </a:solidFill>
              </a:rPr>
              <a:t/>
            </a:r>
            <a:br>
              <a:rPr lang="en-US" dirty="0">
                <a:solidFill>
                  <a:srgbClr val="0033A0"/>
                </a:solidFill>
              </a:rPr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D5652-8C9F-C5E0-4407-8C81B2870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6DBEA-B308-7486-2F05-3F9D7E9D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38D07-80FF-2D06-60D2-ADAF6AC43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3AC5989-67ED-08B2-78F3-6DDFA93E7594}"/>
              </a:ext>
            </a:extLst>
          </p:cNvPr>
          <p:cNvSpPr txBox="1">
            <a:spLocks/>
          </p:cNvSpPr>
          <p:nvPr/>
        </p:nvSpPr>
        <p:spPr>
          <a:xfrm>
            <a:off x="419071" y="992836"/>
            <a:ext cx="11376024" cy="8788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400" dirty="0"/>
              <a:t>Our mission and our challenge   </a:t>
            </a:r>
          </a:p>
          <a:p>
            <a:pPr marL="731520" indent="-365760" algn="just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33A0"/>
                </a:solidFill>
                <a:latin typeface="Arial"/>
              </a:rPr>
              <a:t>The next five years will be a critical period for CERN</a:t>
            </a:r>
          </a:p>
          <a:p>
            <a:pPr marL="1055520" lvl="1" indent="-365760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We are moving from a period dominated by operations of the LHC, to the HL-LHC machine and detector construction, 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both of which are at the scale not seen at CERN for the last 20 years</a:t>
            </a:r>
          </a:p>
          <a:p>
            <a:pPr marL="1055520" lvl="1" indent="-365760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At the same time, we are aiming to progress FCC-ee, as CERN’s next flagship project after HL-LHC, to approval and then to project implementation </a:t>
            </a:r>
          </a:p>
          <a:p>
            <a:pPr marL="1055520" lvl="1" indent="-365760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An amazing and </a:t>
            </a:r>
            <a:r>
              <a:rPr lang="en-US" sz="2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incredibly exciting opportunity</a:t>
            </a: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, but it will not be easy – far from it…</a:t>
            </a:r>
          </a:p>
          <a:p>
            <a:pPr marL="1379520" lvl="2" indent="-365760" algn="just"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800" dirty="0">
                <a:solidFill>
                  <a:schemeClr val="tx1"/>
                </a:solidFill>
                <a:latin typeface="Arial"/>
              </a:rPr>
              <a:t>HL-LHC construction, detector upgrades, LS3 consolidation and FCC-ee development all running in parallel </a:t>
            </a:r>
          </a:p>
          <a:p>
            <a:pPr marL="1055520" lvl="1" indent="-365760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And all in the context of an </a:t>
            </a:r>
            <a:r>
              <a:rPr 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ever more</a:t>
            </a:r>
            <a:r>
              <a:rPr lang="en-US" sz="2000" b="0" dirty="0">
                <a:solidFill>
                  <a:schemeClr val="tx2">
                    <a:lumMod val="90000"/>
                    <a:lumOff val="10000"/>
                  </a:schemeClr>
                </a:solidFill>
                <a:latin typeface="Arial"/>
              </a:rPr>
              <a:t> uncertain economic and geopolitical background</a:t>
            </a:r>
          </a:p>
          <a:p>
            <a:pPr marL="731520" indent="-365760" algn="just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lang="en-US" b="0" dirty="0">
              <a:solidFill>
                <a:schemeClr val="tx2">
                  <a:lumMod val="90000"/>
                  <a:lumOff val="10000"/>
                </a:schemeClr>
              </a:solidFill>
              <a:latin typeface="Arial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F61E9C-5DA5-6BE4-B8A9-EA6B2624AD68}"/>
              </a:ext>
            </a:extLst>
          </p:cNvPr>
          <p:cNvSpPr txBox="1">
            <a:spLocks/>
          </p:cNvSpPr>
          <p:nvPr/>
        </p:nvSpPr>
        <p:spPr>
          <a:xfrm>
            <a:off x="411451" y="5067657"/>
            <a:ext cx="11376024" cy="935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31520" marR="0" lvl="0" indent="-36576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200" dirty="0">
                <a:solidFill>
                  <a:srgbClr val="0033A0"/>
                </a:solidFill>
                <a:latin typeface="Arial"/>
              </a:rPr>
              <a:t>I am confident that we can</a:t>
            </a: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</a:rPr>
              <a:t> succeed,</a:t>
            </a:r>
            <a:r>
              <a:rPr lang="en-US" sz="2200" noProof="0" dirty="0">
                <a:solidFill>
                  <a:srgbClr val="0033A0"/>
                </a:solidFill>
                <a:latin typeface="Arial"/>
              </a:rPr>
              <a:t> but during LS3</a:t>
            </a:r>
            <a:r>
              <a:rPr lang="en-US" sz="2200" dirty="0">
                <a:solidFill>
                  <a:srgbClr val="0033A0"/>
                </a:solidFill>
                <a:latin typeface="Arial"/>
              </a:rPr>
              <a:t> </a:t>
            </a: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</a:rPr>
              <a:t>we </a:t>
            </a:r>
            <a:r>
              <a:rPr lang="en-US" sz="2200" noProof="0" dirty="0">
                <a:solidFill>
                  <a:srgbClr val="0033A0"/>
                </a:solidFill>
                <a:latin typeface="Arial"/>
              </a:rPr>
              <a:t>will</a:t>
            </a: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</a:rPr>
              <a:t> need to focus on these very top priorities for the future of CERN</a:t>
            </a:r>
            <a:endParaRPr lang="en-US" sz="2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365760" marR="0" lvl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tabLst/>
              <a:defRPr/>
            </a:pPr>
            <a:endParaRPr kumimoji="0" lang="en-US" sz="220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394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9C6F63B5-1530-7277-21BB-71BC5B615FD7}"/>
              </a:ext>
            </a:extLst>
          </p:cNvPr>
          <p:cNvSpPr txBox="1">
            <a:spLocks/>
          </p:cNvSpPr>
          <p:nvPr/>
        </p:nvSpPr>
        <p:spPr>
          <a:xfrm>
            <a:off x="416301" y="2637798"/>
            <a:ext cx="11376025" cy="5789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6CCAA-4B0C-EF81-7923-6A1C1437A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6F45DA-5A9B-3FA5-5FCD-317D81901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301" y="3249798"/>
            <a:ext cx="11376025" cy="578907"/>
          </a:xfrm>
        </p:spPr>
        <p:txBody>
          <a:bodyPr/>
          <a:lstStyle/>
          <a:p>
            <a:pPr algn="ctr"/>
            <a:r>
              <a:rPr lang="en-US" dirty="0"/>
              <a:t>Final Words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E6FBB-76F1-3D5E-6042-D0D70969A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8744D-2993-569E-D129-3327FA549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049E43-06A3-2806-8127-F8C9B4FF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E321FB-121C-36D4-4449-D3E1D27631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618" r="2797" b="3152"/>
          <a:stretch>
            <a:fillRect/>
          </a:stretch>
        </p:blipFill>
        <p:spPr>
          <a:xfrm>
            <a:off x="1040130" y="48361"/>
            <a:ext cx="10372602" cy="61867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F3F632B-AA0F-EA84-876C-E90DAFC4984E}"/>
              </a:ext>
            </a:extLst>
          </p:cNvPr>
          <p:cNvSpPr/>
          <p:nvPr/>
        </p:nvSpPr>
        <p:spPr>
          <a:xfrm>
            <a:off x="1417320" y="5955030"/>
            <a:ext cx="788670" cy="3886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780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4888D-2329-4373-8072-10F409B70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5F140-4472-7090-58D1-345B263F2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C0E29-7CB8-46F4-741A-ABE70F229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106F9-CF86-B617-636D-DB3EFF65C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74FA015-DA7B-B4E9-1CF5-C1FAF56BC37E}"/>
              </a:ext>
            </a:extLst>
          </p:cNvPr>
          <p:cNvSpPr txBox="1">
            <a:spLocks/>
          </p:cNvSpPr>
          <p:nvPr/>
        </p:nvSpPr>
        <p:spPr>
          <a:xfrm>
            <a:off x="419712" y="4486439"/>
            <a:ext cx="11376024" cy="12597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endParaRPr lang="en-US" sz="2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875E17-7D11-D812-E32E-204FE94587F3}"/>
              </a:ext>
            </a:extLst>
          </p:cNvPr>
          <p:cNvSpPr txBox="1"/>
          <p:nvPr/>
        </p:nvSpPr>
        <p:spPr>
          <a:xfrm>
            <a:off x="1004988" y="4425720"/>
            <a:ext cx="2878684" cy="18004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LS 3 start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sng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>
                <a:tab pos="1162050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AWAKE: 	02.06.2025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>
                <a:tab pos="1162050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ISOLDE: 	08.12.2025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>
                <a:tab pos="1162050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LHC: 	29.06.2026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>
                <a:tab pos="1162050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Injectors:	31.08.2026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>
                <a:tab pos="1162050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L3: 	30.11.2026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F7741DC-0CCC-A733-5474-7DA96E31D0AA}"/>
              </a:ext>
            </a:extLst>
          </p:cNvPr>
          <p:cNvSpPr txBox="1"/>
          <p:nvPr/>
        </p:nvSpPr>
        <p:spPr>
          <a:xfrm>
            <a:off x="4820481" y="4425720"/>
            <a:ext cx="2611984" cy="17697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Inj. Operation restart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sng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L4 : 	May 2028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PSB : 	May 2028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PS : 	July 2028 (*)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SPS : 	April/May 2029 (*)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Times New Roman" panose="02020603050405020304" pitchFamily="18" charset="0"/>
              </a:rPr>
              <a:t>(*) To be optimised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1FC2C68-49C2-3CBC-365D-15992FB134CB}"/>
              </a:ext>
            </a:extLst>
          </p:cNvPr>
          <p:cNvSpPr txBox="1"/>
          <p:nvPr/>
        </p:nvSpPr>
        <p:spPr>
          <a:xfrm>
            <a:off x="7932739" y="4425720"/>
            <a:ext cx="3851274" cy="15465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LHC restart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>
                <a:tab pos="2243138" algn="l"/>
              </a:tabLst>
              <a:defRPr/>
            </a:pPr>
            <a:endParaRPr kumimoji="0" lang="en-GB" sz="1400" b="0" i="0" u="sng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>
                <a:tab pos="2243138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1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st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sectors cooldown : 	Early 2029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>
                <a:tab pos="2243138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Final HW Com (P1&amp;5) : 	January 2030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>
                <a:tab pos="2243138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Caverns closure : 	Mid-May 2030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>
                <a:tab pos="2243138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Beam vac valves op : 	End-May 2030</a:t>
            </a:r>
          </a:p>
        </p:txBody>
      </p:sp>
      <p:pic>
        <p:nvPicPr>
          <p:cNvPr id="30" name="Picture 29" descr="A red and yellow rectangular object with white text&#10;&#10;AI-generated content may be incorrect.">
            <a:extLst>
              <a:ext uri="{FF2B5EF4-FFF2-40B4-BE49-F238E27FC236}">
                <a16:creationId xmlns:a16="http://schemas.microsoft.com/office/drawing/2014/main" id="{A56F7BA9-9731-A17C-E63C-21BCC23512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596907"/>
            <a:ext cx="11450638" cy="255305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80D80F3-0DEE-4DA1-FF5A-3F0B6E80C107}"/>
              </a:ext>
            </a:extLst>
          </p:cNvPr>
          <p:cNvSpPr txBox="1"/>
          <p:nvPr/>
        </p:nvSpPr>
        <p:spPr>
          <a:xfrm>
            <a:off x="3133493" y="1121128"/>
            <a:ext cx="13038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We are here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D05716A-EBFB-0502-0065-CBCE39E33C75}"/>
              </a:ext>
            </a:extLst>
          </p:cNvPr>
          <p:cNvCxnSpPr>
            <a:cxnSpLocks/>
          </p:cNvCxnSpPr>
          <p:nvPr/>
        </p:nvCxnSpPr>
        <p:spPr>
          <a:xfrm>
            <a:off x="3771342" y="1463095"/>
            <a:ext cx="0" cy="2553056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itle 2">
            <a:extLst>
              <a:ext uri="{FF2B5EF4-FFF2-40B4-BE49-F238E27FC236}">
                <a16:creationId xmlns:a16="http://schemas.microsoft.com/office/drawing/2014/main" id="{9633A849-E5FE-BABC-646B-FBD9CDC83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Long Shutdown 3 is coming…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5FFCBC0-2080-7188-B326-3E880191F8FA}"/>
              </a:ext>
            </a:extLst>
          </p:cNvPr>
          <p:cNvCxnSpPr>
            <a:cxnSpLocks/>
          </p:cNvCxnSpPr>
          <p:nvPr/>
        </p:nvCxnSpPr>
        <p:spPr>
          <a:xfrm>
            <a:off x="11181792" y="1466905"/>
            <a:ext cx="0" cy="2553056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BCE8A90-E5AE-F4BD-B94A-BF5F5BF4DE1D}"/>
              </a:ext>
            </a:extLst>
          </p:cNvPr>
          <p:cNvGrpSpPr/>
          <p:nvPr/>
        </p:nvGrpSpPr>
        <p:grpSpPr>
          <a:xfrm>
            <a:off x="4505956" y="1113508"/>
            <a:ext cx="6997559" cy="276999"/>
            <a:chOff x="4505956" y="1113508"/>
            <a:chExt cx="699755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4591182-9B1E-A67D-9568-138457C8E20C}"/>
                </a:ext>
              </a:extLst>
            </p:cNvPr>
            <p:cNvSpPr txBox="1"/>
            <p:nvPr/>
          </p:nvSpPr>
          <p:spPr>
            <a:xfrm>
              <a:off x="10509653" y="1113508"/>
              <a:ext cx="99386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+ 4 years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CDD754DC-B0E6-FFEA-0EAE-57B1A603A0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05956" y="1257300"/>
              <a:ext cx="5941064" cy="2328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6759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13B947-7964-A625-603D-A68B920D0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65CBF-5768-C2AB-A890-09EDEA749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2733B-ECCE-D5EE-2B4B-2FFB471B3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C5164-E6D4-726F-3415-6AE1B7BFE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EFEBA610-83D2-D6A2-AA1A-BE3CB1ABD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538" y="362867"/>
            <a:ext cx="10800000" cy="665834"/>
          </a:xfrm>
          <a:noFill/>
        </p:spPr>
        <p:txBody>
          <a:bodyPr>
            <a:normAutofit/>
          </a:bodyPr>
          <a:lstStyle/>
          <a:p>
            <a:r>
              <a:rPr lang="en-US" dirty="0"/>
              <a:t>The LHC remains a beautiful machine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68F73A9-4AF9-CF66-7A97-CEFC3DA8BBDE}"/>
              </a:ext>
            </a:extLst>
          </p:cNvPr>
          <p:cNvSpPr/>
          <p:nvPr/>
        </p:nvSpPr>
        <p:spPr>
          <a:xfrm>
            <a:off x="423657" y="955521"/>
            <a:ext cx="11231133" cy="1291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Aft>
                <a:spcPts val="300"/>
              </a:spcAft>
            </a:pPr>
            <a:r>
              <a:rPr lang="en-GB" sz="2400" b="1" dirty="0">
                <a:solidFill>
                  <a:srgbClr val="30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was a record-breaking year: delivered over 125 fb</a:t>
            </a:r>
            <a:r>
              <a:rPr lang="en-GB" sz="2400" b="1" baseline="30000" dirty="0">
                <a:solidFill>
                  <a:srgbClr val="30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 </a:t>
            </a:r>
            <a:r>
              <a:rPr lang="en-GB" sz="2400" b="1" dirty="0">
                <a:solidFill>
                  <a:srgbClr val="30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ATLAS/CMS</a:t>
            </a:r>
            <a:endParaRPr lang="en-GB" sz="2400" b="1" baseline="30000" dirty="0">
              <a:solidFill>
                <a:srgbClr val="3030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2026: a shorter run before start of Long-shutdown 3 </a:t>
            </a:r>
          </a:p>
          <a:p>
            <a:pPr marL="1033200" lvl="1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6F7EE43-8E13-C53E-7E6C-2B0B9D6DB307}"/>
              </a:ext>
            </a:extLst>
          </p:cNvPr>
          <p:cNvGrpSpPr/>
          <p:nvPr/>
        </p:nvGrpSpPr>
        <p:grpSpPr>
          <a:xfrm>
            <a:off x="1803400" y="2032000"/>
            <a:ext cx="6324600" cy="4038600"/>
            <a:chOff x="5422900" y="1930400"/>
            <a:chExt cx="6324600" cy="40386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FE8E3AA-678D-AA0B-3F39-FCD0EDBB5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5677690" y="2358731"/>
              <a:ext cx="3266944" cy="23601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Picture 15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AA52CC0C-1A5B-4235-DCCF-41C3DB239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22900" y="1930400"/>
              <a:ext cx="6324600" cy="4038600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8542E66-EBE9-10B6-7949-88FCF542B9AB}"/>
                </a:ext>
              </a:extLst>
            </p:cNvPr>
            <p:cNvSpPr/>
            <p:nvPr/>
          </p:nvSpPr>
          <p:spPr>
            <a:xfrm>
              <a:off x="7543800" y="3886200"/>
              <a:ext cx="901700" cy="4699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92F3298-1086-0833-7B54-CF5A1B14A737}"/>
              </a:ext>
            </a:extLst>
          </p:cNvPr>
          <p:cNvSpPr txBox="1"/>
          <p:nvPr/>
        </p:nvSpPr>
        <p:spPr>
          <a:xfrm>
            <a:off x="7962900" y="3492500"/>
            <a:ext cx="35816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By the end of 2025: </a:t>
            </a:r>
          </a:p>
          <a:p>
            <a:r>
              <a:rPr lang="en-US" sz="2400" dirty="0"/>
              <a:t>    ATLAS/CMS had each</a:t>
            </a:r>
          </a:p>
          <a:p>
            <a:r>
              <a:rPr lang="en-US" sz="2400" dirty="0"/>
              <a:t>    accumulated ~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520 fb</a:t>
            </a:r>
            <a:r>
              <a:rPr lang="en-GB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55038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887185-F296-3264-47A9-5B0AB9225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E39DA-6D2B-1430-393C-F6CA983A7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3A0F13-42EA-137B-9CD6-C5BFE2B6E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517D9-63A7-F61B-34E0-1D34B9EC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1D4D376-AF6A-3636-5CED-4C97783D39E9}"/>
              </a:ext>
            </a:extLst>
          </p:cNvPr>
          <p:cNvSpPr txBox="1">
            <a:spLocks/>
          </p:cNvSpPr>
          <p:nvPr/>
        </p:nvSpPr>
        <p:spPr>
          <a:xfrm>
            <a:off x="419712" y="4486439"/>
            <a:ext cx="11376024" cy="12597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endParaRPr lang="en-US" sz="2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CFB800-9FDE-6166-AF78-C0AA213D0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68299"/>
            <a:ext cx="5394719" cy="958339"/>
          </a:xfrm>
        </p:spPr>
        <p:txBody>
          <a:bodyPr/>
          <a:lstStyle/>
          <a:p>
            <a:r>
              <a:rPr lang="en-US" dirty="0"/>
              <a:t>2026 LHC Schedule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82DCA-4E9F-C855-7CC1-7F6DA1A28C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9712" y="958835"/>
            <a:ext cx="5132950" cy="5411486"/>
          </a:xfrm>
        </p:spPr>
        <p:txBody>
          <a:bodyPr lIns="91440" tIns="45720" rIns="91440" bIns="45720">
            <a:noAutofit/>
          </a:bodyPr>
          <a:lstStyle/>
          <a:p>
            <a:pPr marL="36513">
              <a:spcAft>
                <a:spcPts val="300"/>
              </a:spcAft>
            </a:pPr>
            <a:r>
              <a:rPr lang="en-US" sz="2400" dirty="0"/>
              <a:t>Highly compressed startup</a:t>
            </a:r>
          </a:p>
          <a:p>
            <a:pPr marL="548640" indent="-27432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&lt;11 weeks beam-to-beam YETS</a:t>
            </a:r>
          </a:p>
          <a:p>
            <a:pPr marL="548640" indent="-27432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2 weeks for powering tests</a:t>
            </a:r>
          </a:p>
          <a:p>
            <a:pPr marL="548640" indent="-27432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days of beam commissioning</a:t>
            </a:r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2400" dirty="0"/>
              <a:t>Diverse programme:</a:t>
            </a:r>
          </a:p>
          <a:p>
            <a:pPr marL="548640" lvl="1" indent="-274320">
              <a:lnSpc>
                <a:spcPct val="11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ramp up and high-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Symbol" pitchFamily="2" charset="2"/>
                <a:cs typeface="Arial" panose="020B0604020202020204" pitchFamily="34" charset="0"/>
              </a:rPr>
              <a:t>m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run</a:t>
            </a:r>
          </a:p>
          <a:p>
            <a:pPr marL="548640" lvl="1" indent="-274320">
              <a:lnSpc>
                <a:spcPct val="11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Low-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Symbol" pitchFamily="2" charset="2"/>
                <a:cs typeface="Arial" panose="020B0604020202020204" pitchFamily="34" charset="0"/>
              </a:rPr>
              <a:t>m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run</a:t>
            </a:r>
          </a:p>
          <a:p>
            <a:pPr marL="548640" lvl="1" indent="-274320">
              <a:lnSpc>
                <a:spcPct val="11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VdM</a:t>
            </a:r>
          </a:p>
          <a:p>
            <a:pPr marL="548640" lvl="1" indent="-274320">
              <a:lnSpc>
                <a:spcPct val="11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 “1 TeV” run</a:t>
            </a:r>
          </a:p>
          <a:p>
            <a:pPr marL="548640" lvl="1" indent="-274320">
              <a:lnSpc>
                <a:spcPct val="11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MDs</a:t>
            </a:r>
          </a:p>
          <a:p>
            <a:pPr marL="548640" lvl="1" indent="-274320">
              <a:lnSpc>
                <a:spcPct val="11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intensity tests</a:t>
            </a:r>
          </a:p>
          <a:p>
            <a:pPr marL="548640" lvl="1" indent="-274320">
              <a:lnSpc>
                <a:spcPct val="11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Pb-Pb ion run</a:t>
            </a:r>
          </a:p>
          <a:p>
            <a:r>
              <a:rPr lang="en-US" sz="2400" dirty="0"/>
              <a:t>Last proton-proton run scheduled for today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2239A3-1E85-B6C1-4515-645F3737D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187" y="3554707"/>
            <a:ext cx="6254597" cy="196778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D637080-A564-F6A5-D5CE-B6EAF68B4910}"/>
              </a:ext>
            </a:extLst>
          </p:cNvPr>
          <p:cNvGrpSpPr/>
          <p:nvPr/>
        </p:nvGrpSpPr>
        <p:grpSpPr>
          <a:xfrm>
            <a:off x="5200371" y="682930"/>
            <a:ext cx="6477198" cy="5234342"/>
            <a:chOff x="4543680" y="36192"/>
            <a:chExt cx="7601851" cy="488184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B778311-2131-90C8-61AC-8759F02AC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43680" y="496345"/>
              <a:ext cx="7491801" cy="2034147"/>
            </a:xfrm>
            <a:prstGeom prst="rect">
              <a:avLst/>
            </a:prstGeom>
          </p:spPr>
        </p:pic>
        <p:cxnSp>
          <p:nvCxnSpPr>
            <p:cNvPr id="11" name="Google Shape;129;p18">
              <a:extLst>
                <a:ext uri="{FF2B5EF4-FFF2-40B4-BE49-F238E27FC236}">
                  <a16:creationId xmlns:a16="http://schemas.microsoft.com/office/drawing/2014/main" id="{2CCEFD8A-96CD-7665-1673-733DACACCD85}"/>
                </a:ext>
              </a:extLst>
            </p:cNvPr>
            <p:cNvCxnSpPr>
              <a:cxnSpLocks/>
            </p:cNvCxnSpPr>
            <p:nvPr/>
          </p:nvCxnSpPr>
          <p:spPr>
            <a:xfrm>
              <a:off x="5434906" y="3275139"/>
              <a:ext cx="0" cy="1223010"/>
            </a:xfrm>
            <a:prstGeom prst="straightConnector1">
              <a:avLst/>
            </a:prstGeom>
            <a:noFill/>
            <a:ln w="19050" cap="flat" cmpd="sng">
              <a:solidFill>
                <a:srgbClr val="8E7CC3"/>
              </a:solidFill>
              <a:prstDash val="dash"/>
              <a:round/>
              <a:headEnd type="stealth" w="lg" len="lg"/>
              <a:tailEnd type="none" w="med" len="med"/>
            </a:ln>
          </p:spPr>
        </p:cxnSp>
        <p:cxnSp>
          <p:nvCxnSpPr>
            <p:cNvPr id="12" name="Google Shape;130;p18">
              <a:extLst>
                <a:ext uri="{FF2B5EF4-FFF2-40B4-BE49-F238E27FC236}">
                  <a16:creationId xmlns:a16="http://schemas.microsoft.com/office/drawing/2014/main" id="{7C124064-0D72-3637-A160-37540998DB0D}"/>
                </a:ext>
              </a:extLst>
            </p:cNvPr>
            <p:cNvCxnSpPr>
              <a:cxnSpLocks/>
            </p:cNvCxnSpPr>
            <p:nvPr/>
          </p:nvCxnSpPr>
          <p:spPr>
            <a:xfrm>
              <a:off x="5989879" y="3222384"/>
              <a:ext cx="0" cy="1267055"/>
            </a:xfrm>
            <a:prstGeom prst="straightConnector1">
              <a:avLst/>
            </a:prstGeom>
            <a:noFill/>
            <a:ln w="19050" cap="flat" cmpd="sng">
              <a:solidFill>
                <a:srgbClr val="8E7CC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1;p18">
              <a:extLst>
                <a:ext uri="{FF2B5EF4-FFF2-40B4-BE49-F238E27FC236}">
                  <a16:creationId xmlns:a16="http://schemas.microsoft.com/office/drawing/2014/main" id="{B8211B6D-B24F-F19C-5F32-3A6F080BBA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56325" y="3372097"/>
              <a:ext cx="2974" cy="964306"/>
            </a:xfrm>
            <a:prstGeom prst="straightConnector1">
              <a:avLst/>
            </a:prstGeom>
            <a:noFill/>
            <a:ln w="19050" cap="flat" cmpd="sng">
              <a:solidFill>
                <a:srgbClr val="8E7CC3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sp>
          <p:nvSpPr>
            <p:cNvPr id="14" name="Google Shape;132;p18">
              <a:extLst>
                <a:ext uri="{FF2B5EF4-FFF2-40B4-BE49-F238E27FC236}">
                  <a16:creationId xmlns:a16="http://schemas.microsoft.com/office/drawing/2014/main" id="{889B8139-2DAB-6F08-A6FB-0734F532D662}"/>
                </a:ext>
              </a:extLst>
            </p:cNvPr>
            <p:cNvSpPr txBox="1"/>
            <p:nvPr/>
          </p:nvSpPr>
          <p:spPr>
            <a:xfrm>
              <a:off x="5878481" y="3904267"/>
              <a:ext cx="7107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rPr lang="en" sz="1400" b="1" kern="0" dirty="0">
                  <a:solidFill>
                    <a:srgbClr val="351C75"/>
                  </a:solidFill>
                  <a:latin typeface="Arial"/>
                  <a:cs typeface="Arial"/>
                  <a:sym typeface="Arial"/>
                </a:rPr>
                <a:t>Low 𝛍</a:t>
              </a:r>
              <a:endParaRPr sz="1400" b="1" kern="0" dirty="0">
                <a:solidFill>
                  <a:srgbClr val="351C75"/>
                </a:solidFill>
                <a:latin typeface="Arial"/>
                <a:cs typeface="Arial"/>
                <a:sym typeface="Arial"/>
              </a:endParaRPr>
            </a:p>
          </p:txBody>
        </p:sp>
        <p:cxnSp>
          <p:nvCxnSpPr>
            <p:cNvPr id="15" name="Google Shape;133;p18">
              <a:extLst>
                <a:ext uri="{FF2B5EF4-FFF2-40B4-BE49-F238E27FC236}">
                  <a16:creationId xmlns:a16="http://schemas.microsoft.com/office/drawing/2014/main" id="{C4945AAF-F048-B3E6-8D2E-8E3A363E6417}"/>
                </a:ext>
              </a:extLst>
            </p:cNvPr>
            <p:cNvCxnSpPr>
              <a:cxnSpLocks/>
            </p:cNvCxnSpPr>
            <p:nvPr/>
          </p:nvCxnSpPr>
          <p:spPr>
            <a:xfrm>
              <a:off x="7597024" y="4019555"/>
              <a:ext cx="0" cy="503507"/>
            </a:xfrm>
            <a:prstGeom prst="straightConnector1">
              <a:avLst/>
            </a:prstGeom>
            <a:noFill/>
            <a:ln w="19050" cap="flat" cmpd="sng">
              <a:solidFill>
                <a:srgbClr val="C27BA0"/>
              </a:solidFill>
              <a:prstDash val="dash"/>
              <a:round/>
              <a:headEnd type="triangle" w="med" len="med"/>
              <a:tailEnd type="none" w="med" len="med"/>
            </a:ln>
          </p:spPr>
        </p:cxnSp>
        <p:cxnSp>
          <p:nvCxnSpPr>
            <p:cNvPr id="16" name="Google Shape;134;p18">
              <a:extLst>
                <a:ext uri="{FF2B5EF4-FFF2-40B4-BE49-F238E27FC236}">
                  <a16:creationId xmlns:a16="http://schemas.microsoft.com/office/drawing/2014/main" id="{4CB4E452-D27A-513A-2239-19DB888815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35239" y="3663363"/>
              <a:ext cx="2974" cy="883276"/>
            </a:xfrm>
            <a:prstGeom prst="straightConnector1">
              <a:avLst/>
            </a:prstGeom>
            <a:noFill/>
            <a:ln w="19050" cap="flat" cmpd="sng">
              <a:solidFill>
                <a:srgbClr val="C27BA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35;p18">
              <a:extLst>
                <a:ext uri="{FF2B5EF4-FFF2-40B4-BE49-F238E27FC236}">
                  <a16:creationId xmlns:a16="http://schemas.microsoft.com/office/drawing/2014/main" id="{633BBFC2-16FF-1C98-5F99-0D0FE13D4A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24364" y="3295204"/>
              <a:ext cx="2974" cy="1267055"/>
            </a:xfrm>
            <a:prstGeom prst="straightConnector1">
              <a:avLst/>
            </a:prstGeom>
            <a:noFill/>
            <a:ln w="19050" cap="flat" cmpd="sng">
              <a:solidFill>
                <a:srgbClr val="C27BA0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sp>
          <p:nvSpPr>
            <p:cNvPr id="18" name="Google Shape;136;p18">
              <a:extLst>
                <a:ext uri="{FF2B5EF4-FFF2-40B4-BE49-F238E27FC236}">
                  <a16:creationId xmlns:a16="http://schemas.microsoft.com/office/drawing/2014/main" id="{7FB94D5B-C376-070C-97D0-23E5D93E7906}"/>
                </a:ext>
              </a:extLst>
            </p:cNvPr>
            <p:cNvSpPr txBox="1"/>
            <p:nvPr/>
          </p:nvSpPr>
          <p:spPr>
            <a:xfrm>
              <a:off x="7816979" y="3816447"/>
              <a:ext cx="853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rPr lang="en" sz="1400" b="1" kern="0" dirty="0">
                  <a:solidFill>
                    <a:srgbClr val="741B47"/>
                  </a:solidFill>
                  <a:latin typeface="Arial"/>
                  <a:cs typeface="Arial"/>
                  <a:sym typeface="Arial"/>
                </a:rPr>
                <a:t>High 𝛍</a:t>
              </a:r>
              <a:endParaRPr sz="1400" b="1" kern="0" dirty="0">
                <a:solidFill>
                  <a:srgbClr val="741B47"/>
                </a:solidFill>
                <a:latin typeface="Arial"/>
                <a:cs typeface="Arial"/>
                <a:sym typeface="Arial"/>
              </a:endParaRPr>
            </a:p>
          </p:txBody>
        </p:sp>
        <p:cxnSp>
          <p:nvCxnSpPr>
            <p:cNvPr id="19" name="Google Shape;137;p18">
              <a:extLst>
                <a:ext uri="{FF2B5EF4-FFF2-40B4-BE49-F238E27FC236}">
                  <a16:creationId xmlns:a16="http://schemas.microsoft.com/office/drawing/2014/main" id="{F7DADE16-7A84-B3C0-5B71-4C9D0A0D3E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01242" y="2073284"/>
              <a:ext cx="0" cy="252601"/>
            </a:xfrm>
            <a:prstGeom prst="straightConnector1">
              <a:avLst/>
            </a:prstGeom>
            <a:noFill/>
            <a:ln w="19050" cap="flat" cmpd="sng">
              <a:solidFill>
                <a:srgbClr val="B51700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sp>
          <p:nvSpPr>
            <p:cNvPr id="20" name="Google Shape;138;p18">
              <a:extLst>
                <a:ext uri="{FF2B5EF4-FFF2-40B4-BE49-F238E27FC236}">
                  <a16:creationId xmlns:a16="http://schemas.microsoft.com/office/drawing/2014/main" id="{EFBE806F-F57E-89A8-A638-9771FB311886}"/>
                </a:ext>
              </a:extLst>
            </p:cNvPr>
            <p:cNvSpPr txBox="1"/>
            <p:nvPr/>
          </p:nvSpPr>
          <p:spPr>
            <a:xfrm>
              <a:off x="10794241" y="2456142"/>
              <a:ext cx="1338211" cy="4000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rPr lang="en" sz="1400" b="1" kern="0" dirty="0">
                  <a:solidFill>
                    <a:srgbClr val="980000"/>
                  </a:solidFill>
                  <a:latin typeface="Arial"/>
                  <a:cs typeface="Arial"/>
                  <a:sym typeface="Arial"/>
                </a:rPr>
                <a:t>High </a:t>
              </a:r>
              <a:r>
                <a:rPr lang="en" sz="1400" b="1" kern="0" dirty="0">
                  <a:solidFill>
                    <a:srgbClr val="980000"/>
                  </a:solidFill>
                  <a:latin typeface="Symbol" panose="05050102010706020507" pitchFamily="18" charset="2"/>
                  <a:cs typeface="Arial"/>
                  <a:sym typeface="Arial"/>
                </a:rPr>
                <a:t>m</a:t>
              </a:r>
              <a:endParaRPr sz="1400" b="1" kern="0" dirty="0">
                <a:solidFill>
                  <a:srgbClr val="980000"/>
                </a:solidFill>
                <a:latin typeface="Symbol" panose="05050102010706020507" pitchFamily="18" charset="2"/>
                <a:cs typeface="Arial"/>
                <a:sym typeface="Arial"/>
              </a:endParaRPr>
            </a:p>
          </p:txBody>
        </p:sp>
        <p:cxnSp>
          <p:nvCxnSpPr>
            <p:cNvPr id="21" name="Google Shape;140;p18">
              <a:extLst>
                <a:ext uri="{FF2B5EF4-FFF2-40B4-BE49-F238E27FC236}">
                  <a16:creationId xmlns:a16="http://schemas.microsoft.com/office/drawing/2014/main" id="{B1815240-E6F1-B6D6-38A9-11E1420F370C}"/>
                </a:ext>
              </a:extLst>
            </p:cNvPr>
            <p:cNvCxnSpPr>
              <a:cxnSpLocks/>
            </p:cNvCxnSpPr>
            <p:nvPr/>
          </p:nvCxnSpPr>
          <p:spPr>
            <a:xfrm>
              <a:off x="11771329" y="1075037"/>
              <a:ext cx="0" cy="1328585"/>
            </a:xfrm>
            <a:prstGeom prst="straightConnector1">
              <a:avLst/>
            </a:prstGeom>
            <a:noFill/>
            <a:ln w="19050" cap="flat" cmpd="sng">
              <a:solidFill>
                <a:srgbClr val="B51700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7E2C943-EA0D-5307-8DB6-88536269C997}"/>
                </a:ext>
              </a:extLst>
            </p:cNvPr>
            <p:cNvSpPr txBox="1"/>
            <p:nvPr/>
          </p:nvSpPr>
          <p:spPr>
            <a:xfrm>
              <a:off x="6589181" y="36192"/>
              <a:ext cx="5556119" cy="365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Collimator vacuum leak: delay ~5 days</a:t>
              </a:r>
              <a:endPara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30DD4BB-7010-4605-7A53-397FBE1063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24226" y="356096"/>
              <a:ext cx="217044" cy="135806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FB362A0-B250-9063-1D24-58258F4B6945}"/>
                </a:ext>
              </a:extLst>
            </p:cNvPr>
            <p:cNvSpPr txBox="1"/>
            <p:nvPr/>
          </p:nvSpPr>
          <p:spPr>
            <a:xfrm>
              <a:off x="5843573" y="4544874"/>
              <a:ext cx="6301958" cy="373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Warm Compressor exchange: delay 2 days</a:t>
              </a:r>
              <a:endPara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7E1F7A9-CB36-A7D5-A206-37CC36E8C574}"/>
                </a:ext>
              </a:extLst>
            </p:cNvPr>
            <p:cNvCxnSpPr>
              <a:cxnSpLocks/>
            </p:cNvCxnSpPr>
            <p:nvPr/>
          </p:nvCxnSpPr>
          <p:spPr>
            <a:xfrm>
              <a:off x="6589181" y="3438557"/>
              <a:ext cx="1364050" cy="112856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oogle Shape;130;p18">
              <a:extLst>
                <a:ext uri="{FF2B5EF4-FFF2-40B4-BE49-F238E27FC236}">
                  <a16:creationId xmlns:a16="http://schemas.microsoft.com/office/drawing/2014/main" id="{D7F5BF7A-E473-DD62-BBC2-62BEB747609F}"/>
                </a:ext>
              </a:extLst>
            </p:cNvPr>
            <p:cNvCxnSpPr>
              <a:cxnSpLocks/>
            </p:cNvCxnSpPr>
            <p:nvPr/>
          </p:nvCxnSpPr>
          <p:spPr>
            <a:xfrm>
              <a:off x="6536832" y="3663363"/>
              <a:ext cx="0" cy="315901"/>
            </a:xfrm>
            <a:prstGeom prst="straightConnector1">
              <a:avLst/>
            </a:prstGeom>
            <a:noFill/>
            <a:ln w="19050" cap="flat" cmpd="sng">
              <a:solidFill>
                <a:srgbClr val="8E7CC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8ECEAF59-F18D-E186-2E94-70F6FB720DB0}"/>
                </a:ext>
              </a:extLst>
            </p:cNvPr>
            <p:cNvSpPr/>
            <p:nvPr/>
          </p:nvSpPr>
          <p:spPr>
            <a:xfrm>
              <a:off x="7797626" y="3189739"/>
              <a:ext cx="616536" cy="488513"/>
            </a:xfrm>
            <a:prstGeom prst="roundRect">
              <a:avLst/>
            </a:prstGeom>
            <a:noFill/>
            <a:ln w="635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0707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2997B8-F988-3A55-F3B4-2475F48D2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78AB7-3EB3-58F6-4C46-BF5748C2B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0D855-AE6B-B8D0-EBD7-9675438F5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19E827-39D1-6E07-B327-D8EAF1A09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2C14ED4-D75A-98F7-50C0-1BE514731DC1}"/>
              </a:ext>
            </a:extLst>
          </p:cNvPr>
          <p:cNvSpPr txBox="1">
            <a:spLocks/>
          </p:cNvSpPr>
          <p:nvPr/>
        </p:nvSpPr>
        <p:spPr>
          <a:xfrm>
            <a:off x="419712" y="4401531"/>
            <a:ext cx="11376024" cy="12597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endParaRPr lang="en-US" sz="2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B05311-4485-F70F-9A26-9CFF8ABA0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2026: the machine is running beautifully again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132802-E959-C00D-C101-823F5DBE9C38}"/>
              </a:ext>
            </a:extLst>
          </p:cNvPr>
          <p:cNvSpPr txBox="1">
            <a:spLocks/>
          </p:cNvSpPr>
          <p:nvPr/>
        </p:nvSpPr>
        <p:spPr>
          <a:xfrm>
            <a:off x="407988" y="960960"/>
            <a:ext cx="5616576" cy="1550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sz="2000" dirty="0">
                <a:solidFill>
                  <a:srgbClr val="303030"/>
                </a:solidFill>
              </a:rPr>
              <a:t>Low pile-up runs for ATLAS (</a:t>
            </a:r>
            <a:r>
              <a:rPr lang="en-GB" sz="2000" dirty="0">
                <a:solidFill>
                  <a:srgbClr val="303030"/>
                </a:solidFill>
                <a:latin typeface="Symbol" pitchFamily="2" charset="2"/>
              </a:rPr>
              <a:t>m</a:t>
            </a:r>
            <a:r>
              <a:rPr lang="en-GB" sz="2000" dirty="0">
                <a:solidFill>
                  <a:srgbClr val="303030"/>
                </a:solidFill>
              </a:rPr>
              <a:t>=3) and CMS (</a:t>
            </a:r>
            <a:r>
              <a:rPr lang="en-GB" sz="2000" dirty="0">
                <a:solidFill>
                  <a:srgbClr val="303030"/>
                </a:solidFill>
                <a:latin typeface="Symbol" pitchFamily="2" charset="2"/>
              </a:rPr>
              <a:t>m</a:t>
            </a:r>
            <a:r>
              <a:rPr lang="en-GB" sz="2000" dirty="0">
                <a:solidFill>
                  <a:srgbClr val="303030"/>
                </a:solidFill>
              </a:rPr>
              <a:t>=5) are ahead of schedule – will benefit the precise measurement of W mass</a:t>
            </a:r>
          </a:p>
          <a:p>
            <a:pPr>
              <a:lnSpc>
                <a:spcPct val="110000"/>
              </a:lnSpc>
            </a:pPr>
            <a:r>
              <a:rPr lang="en-GB" sz="2000" dirty="0">
                <a:solidFill>
                  <a:srgbClr val="303030"/>
                </a:solidFill>
              </a:rPr>
              <a:t>And very long fills are good news for LHCb </a:t>
            </a:r>
          </a:p>
          <a:p>
            <a:pPr>
              <a:lnSpc>
                <a:spcPct val="110000"/>
              </a:lnSpc>
            </a:pPr>
            <a:endParaRPr lang="en-GB" sz="2000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2134EBB-2E20-CCBF-5F89-F35313E138E2}"/>
              </a:ext>
            </a:extLst>
          </p:cNvPr>
          <p:cNvSpPr txBox="1">
            <a:spLocks/>
          </p:cNvSpPr>
          <p:nvPr/>
        </p:nvSpPr>
        <p:spPr>
          <a:xfrm>
            <a:off x="6102244" y="964547"/>
            <a:ext cx="5681769" cy="11022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303030"/>
                </a:solidFill>
              </a:rPr>
              <a:t>Performance targets (p-p)</a:t>
            </a:r>
            <a:r>
              <a:rPr lang="en-GB" b="0" dirty="0">
                <a:solidFill>
                  <a:srgbClr val="303030"/>
                </a:solidFill>
              </a:rPr>
              <a:t> exceeded</a:t>
            </a:r>
            <a:r>
              <a:rPr lang="en-GB" dirty="0">
                <a:solidFill>
                  <a:srgbClr val="303030"/>
                </a:solidFill>
              </a:rPr>
              <a:t>: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p-p target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		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Pb-Pb target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9B1FCBA-0270-1ABE-1220-B78681D0C0AD}"/>
              </a:ext>
            </a:extLst>
          </p:cNvPr>
          <p:cNvSpPr txBox="1">
            <a:spLocks/>
          </p:cNvSpPr>
          <p:nvPr/>
        </p:nvSpPr>
        <p:spPr>
          <a:xfrm>
            <a:off x="9026661" y="1820130"/>
            <a:ext cx="3070146" cy="10916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marR="0" lvl="0" indent="-317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C377B"/>
              </a:buClr>
              <a:buSzPct val="7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ATLAS/CMS:  </a:t>
            </a:r>
            <a:r>
              <a:rPr lang="en-GB" sz="1800" dirty="0">
                <a:solidFill>
                  <a:srgbClr val="D60093"/>
                </a:solidFill>
                <a:latin typeface="Arial"/>
              </a:rPr>
              <a:t>1.8 n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b</a:t>
            </a:r>
            <a:r>
              <a:rPr kumimoji="0" lang="en-GB" sz="1800" i="0" u="none" strike="noStrike" kern="1200" cap="none" spc="0" normalizeH="0" baseline="3000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-1</a:t>
            </a:r>
          </a:p>
          <a:p>
            <a:pPr marL="354013" marR="0" lvl="0" indent="-317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C377B"/>
              </a:buClr>
              <a:buSzPct val="7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LHCb: 	</a:t>
            </a:r>
            <a:r>
              <a:rPr lang="en-GB" sz="1800" dirty="0">
                <a:solidFill>
                  <a:srgbClr val="D60093"/>
                </a:solidFill>
                <a:latin typeface="Arial"/>
              </a:rPr>
              <a:t>0.6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 </a:t>
            </a:r>
            <a:r>
              <a:rPr lang="en-GB" sz="1800" dirty="0">
                <a:solidFill>
                  <a:srgbClr val="D60093"/>
                </a:solidFill>
                <a:latin typeface="Arial"/>
              </a:rPr>
              <a:t>n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b</a:t>
            </a:r>
            <a:r>
              <a:rPr kumimoji="0" lang="en-GB" sz="1800" i="0" u="none" strike="noStrike" kern="1200" cap="none" spc="0" normalizeH="0" baseline="3000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-1</a:t>
            </a:r>
          </a:p>
          <a:p>
            <a:pPr marL="354013" marR="0" lvl="0" indent="-317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C377B"/>
              </a:buClr>
              <a:buSzPct val="7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ALICE: 	</a:t>
            </a:r>
            <a:r>
              <a:rPr lang="en-GB" sz="1800" dirty="0">
                <a:solidFill>
                  <a:srgbClr val="D60093"/>
                </a:solidFill>
                <a:latin typeface="Arial"/>
              </a:rPr>
              <a:t>1.3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 </a:t>
            </a:r>
            <a:r>
              <a:rPr lang="en-GB" sz="1800" dirty="0">
                <a:solidFill>
                  <a:srgbClr val="D60093"/>
                </a:solidFill>
                <a:latin typeface="Arial"/>
              </a:rPr>
              <a:t>n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b</a:t>
            </a:r>
            <a:r>
              <a:rPr kumimoji="0" lang="en-GB" sz="1800" i="0" u="none" strike="noStrike" kern="1200" cap="none" spc="0" normalizeH="0" baseline="3000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-1</a:t>
            </a:r>
          </a:p>
          <a:p>
            <a:pPr marL="36513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C377B"/>
              </a:buClr>
              <a:buSzPct val="75000"/>
              <a:buFont typeface="Lucida Grande"/>
              <a:buNone/>
              <a:tabLst/>
              <a:defRPr/>
            </a:pPr>
            <a:endParaRPr kumimoji="0" lang="en-GB" sz="1800" b="1" i="0" u="none" strike="noStrike" kern="1200" cap="none" spc="0" normalizeH="0" baseline="30000" noProof="0" dirty="0">
              <a:ln>
                <a:noFill/>
              </a:ln>
              <a:solidFill>
                <a:srgbClr val="008E4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2119CC-F32A-820D-B282-AA25B8F54453}"/>
              </a:ext>
            </a:extLst>
          </p:cNvPr>
          <p:cNvSpPr txBox="1">
            <a:spLocks/>
          </p:cNvSpPr>
          <p:nvPr/>
        </p:nvSpPr>
        <p:spPr>
          <a:xfrm>
            <a:off x="6197499" y="1844061"/>
            <a:ext cx="3070146" cy="10916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marR="0" lvl="0" indent="-317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C377B"/>
              </a:buClr>
              <a:buSzPct val="7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ATLAS/CMS: </a:t>
            </a:r>
            <a:r>
              <a:rPr lang="en-GB" sz="1800" dirty="0">
                <a:solidFill>
                  <a:srgbClr val="D60093"/>
                </a:solidFill>
                <a:latin typeface="Arial"/>
              </a:rPr>
              <a:t>28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 fb</a:t>
            </a:r>
            <a:r>
              <a:rPr kumimoji="0" lang="en-GB" sz="1800" i="0" u="none" strike="noStrike" kern="1200" cap="none" spc="0" normalizeH="0" baseline="3000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-1</a:t>
            </a:r>
          </a:p>
          <a:p>
            <a:pPr marL="354013" marR="0" lvl="0" indent="-317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C377B"/>
              </a:buClr>
              <a:buSzPct val="7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LHCb:            </a:t>
            </a:r>
            <a:r>
              <a:rPr lang="en-GB" sz="1800" dirty="0">
                <a:solidFill>
                  <a:srgbClr val="D60093"/>
                </a:solidFill>
                <a:latin typeface="Arial"/>
              </a:rPr>
              <a:t>4.5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 fb</a:t>
            </a:r>
            <a:r>
              <a:rPr kumimoji="0" lang="en-GB" sz="1800" i="0" u="none" strike="noStrike" kern="1200" cap="none" spc="0" normalizeH="0" baseline="3000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-1</a:t>
            </a:r>
          </a:p>
          <a:p>
            <a:pPr marL="354013" marR="0" lvl="0" indent="-317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C377B"/>
              </a:buClr>
              <a:buSzPct val="7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ALICE:           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28 </a:t>
            </a:r>
            <a:r>
              <a:rPr lang="en-GB" sz="1800" dirty="0">
                <a:solidFill>
                  <a:srgbClr val="D60093"/>
                </a:solidFill>
                <a:latin typeface="Arial"/>
              </a:rPr>
              <a:t>n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b</a:t>
            </a:r>
            <a:r>
              <a:rPr kumimoji="0" lang="en-GB" sz="1800" i="0" u="none" strike="noStrike" kern="1200" cap="none" spc="0" normalizeH="0" baseline="3000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</a:rPr>
              <a:t>-1</a:t>
            </a:r>
          </a:p>
          <a:p>
            <a:pPr marL="36513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C377B"/>
              </a:buClr>
              <a:buSzPct val="75000"/>
              <a:buFont typeface="Lucida Grande"/>
              <a:buNone/>
              <a:tabLst/>
              <a:defRPr/>
            </a:pPr>
            <a:endParaRPr kumimoji="0" lang="en-GB" sz="1800" b="1" i="0" u="none" strike="noStrike" kern="1200" cap="none" spc="0" normalizeH="0" baseline="30000" noProof="0" dirty="0">
              <a:ln>
                <a:noFill/>
              </a:ln>
              <a:solidFill>
                <a:srgbClr val="008E4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168CDE-6F5A-9273-980B-DC7752C68D4D}"/>
              </a:ext>
            </a:extLst>
          </p:cNvPr>
          <p:cNvSpPr txBox="1"/>
          <p:nvPr/>
        </p:nvSpPr>
        <p:spPr>
          <a:xfrm>
            <a:off x="365869" y="5797304"/>
            <a:ext cx="11475611" cy="3847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900" b="1" dirty="0">
                <a:solidFill>
                  <a:srgbClr val="FFFFFF"/>
                </a:solidFill>
              </a:rPr>
              <a:t>Thanks to my CERN colleagues for this spectacular achievement – this doesn’t happen by chance  </a:t>
            </a:r>
          </a:p>
        </p:txBody>
      </p:sp>
      <p:pic>
        <p:nvPicPr>
          <p:cNvPr id="15" name="Content Placeholder 13" descr="A graph with a line graph&#10;&#10;AI-generated content may be incorrect.">
            <a:extLst>
              <a:ext uri="{FF2B5EF4-FFF2-40B4-BE49-F238E27FC236}">
                <a16:creationId xmlns:a16="http://schemas.microsoft.com/office/drawing/2014/main" id="{32DB20F8-0D19-F03D-3B64-640617E7E5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82" y="2888785"/>
            <a:ext cx="5579828" cy="2496015"/>
          </a:xfrm>
          <a:prstGeom prst="rect">
            <a:avLst/>
          </a:prstGeom>
        </p:spPr>
      </p:pic>
      <p:pic>
        <p:nvPicPr>
          <p:cNvPr id="16" name="Picture 15" descr="A graph with red and green lines&#10;&#10;AI-generated content may be incorrect.">
            <a:extLst>
              <a:ext uri="{FF2B5EF4-FFF2-40B4-BE49-F238E27FC236}">
                <a16:creationId xmlns:a16="http://schemas.microsoft.com/office/drawing/2014/main" id="{035C0C93-0E47-8D3B-46A3-1137CB65BC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805" y="2882958"/>
            <a:ext cx="5636552" cy="254248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B7FACFE-6AE1-6AD7-7B74-70BB8879B93C}"/>
              </a:ext>
            </a:extLst>
          </p:cNvPr>
          <p:cNvSpPr txBox="1"/>
          <p:nvPr/>
        </p:nvSpPr>
        <p:spPr>
          <a:xfrm>
            <a:off x="1534160" y="3423920"/>
            <a:ext cx="12909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ATLAS/CMS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7CC574-2080-2C50-2337-11D8BAC32590}"/>
              </a:ext>
            </a:extLst>
          </p:cNvPr>
          <p:cNvSpPr txBox="1"/>
          <p:nvPr/>
        </p:nvSpPr>
        <p:spPr>
          <a:xfrm>
            <a:off x="6969760" y="3434080"/>
            <a:ext cx="5899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LHCb</a:t>
            </a:r>
          </a:p>
        </p:txBody>
      </p:sp>
    </p:spTree>
    <p:extLst>
      <p:ext uri="{BB962C8B-B14F-4D97-AF65-F5344CB8AC3E}">
        <p14:creationId xmlns:p14="http://schemas.microsoft.com/office/powerpoint/2010/main" val="418870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40E61-C8E6-BEE8-D89A-D59FC2533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664D5-7F34-F078-FEFE-21D8DB920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F9823-5653-B20C-61D1-3781D49E2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176E9-6DE4-67DA-12D6-837AB7DA3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" name="Picture 1" descr="A large red tanks on a conveyor belt&#10;&#10;AI-generated content may be incorrect.">
            <a:extLst>
              <a:ext uri="{FF2B5EF4-FFF2-40B4-BE49-F238E27FC236}">
                <a16:creationId xmlns:a16="http://schemas.microsoft.com/office/drawing/2014/main" id="{301AA206-95B4-DCE9-C5E5-400A99FEC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410" y="2239617"/>
            <a:ext cx="7276182" cy="4092852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725D9E42-BD90-7D6E-068B-656787AFE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398" y="37415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What Next for CERN? HiLumi-LHC (HL-LHC)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622E1A-C75F-976B-A98E-E13447465E08}"/>
              </a:ext>
            </a:extLst>
          </p:cNvPr>
          <p:cNvSpPr/>
          <p:nvPr/>
        </p:nvSpPr>
        <p:spPr>
          <a:xfrm>
            <a:off x="421825" y="970698"/>
            <a:ext cx="11165470" cy="1254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High-Luminosity LHC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ajor “upgrade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” of the LHC,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starting operations ~2030 and running until 2041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based on cutting-edge Nb</a:t>
            </a:r>
            <a:r>
              <a:rPr lang="en-GB" sz="22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Sn technology that didn’t exist when the LHC was built</a:t>
            </a:r>
            <a:endParaRPr lang="en-GB" sz="2400" b="1" dirty="0">
              <a:solidFill>
                <a:srgbClr val="4A4A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A6FC0B-0344-4C7F-24DA-AA4E02A92531}"/>
              </a:ext>
            </a:extLst>
          </p:cNvPr>
          <p:cNvSpPr txBox="1"/>
          <p:nvPr/>
        </p:nvSpPr>
        <p:spPr>
          <a:xfrm>
            <a:off x="1270986" y="4835734"/>
            <a:ext cx="9715558" cy="1384995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 fontAlgn="base"/>
            <a:r>
              <a:rPr lang="en-US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HL-LHC is an incredible scientific opportunity</a:t>
            </a:r>
            <a:endParaRPr lang="en-US" sz="28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base"/>
            <a:r>
              <a:rPr lang="en-US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a lot more data, even better detectors, new techniques </a:t>
            </a:r>
          </a:p>
          <a:p>
            <a:pPr algn="l" fontAlgn="base"/>
            <a:r>
              <a:rPr lang="en-US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discovery potential!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7CA817-7C5F-5DE4-7CEB-018EDCC8F9FE}"/>
              </a:ext>
            </a:extLst>
          </p:cNvPr>
          <p:cNvSpPr/>
          <p:nvPr/>
        </p:nvSpPr>
        <p:spPr>
          <a:xfrm>
            <a:off x="1033237" y="2234387"/>
            <a:ext cx="10554058" cy="24810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With ~10 times increased luminosity compared to the LHC</a:t>
            </a:r>
          </a:p>
          <a:p>
            <a:pPr marL="576000" indent="-288000" fontAlgn="base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many ways, we are just at the start of the LHC/HL-LHC journey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Meanwhile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detectors and triggers will become ever more capable</a:t>
            </a: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upgrades of ATLAS and CMS are central to the HL-LHC programme 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4A4A4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And never forget the people</a:t>
            </a:r>
            <a:endParaRPr kumimoji="0" lang="en-GB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Brilliant young researchers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aided by AI tools, will give ever greater power</a:t>
            </a:r>
            <a:r>
              <a:rPr lang="en-GB" sz="2200" dirty="0">
                <a:solidFill>
                  <a:srgbClr val="4A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4A4A4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33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66119-8706-5079-AD4F-05EE3FD68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F30A2A-3821-D0F3-1740-560B9ECC7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 May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96E8CC-1FCA-8AB9-DAA6-538B85E47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CERN: Future Vision and Priorities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4C744-BA6E-EE91-C75B-5DA1A85EF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FD3D8C9F-3EAB-91D0-429D-E9FD814E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968" y="362721"/>
            <a:ext cx="10777421" cy="677409"/>
          </a:xfrm>
          <a:noFill/>
        </p:spPr>
        <p:txBody>
          <a:bodyPr>
            <a:normAutofit/>
          </a:bodyPr>
          <a:lstStyle/>
          <a:p>
            <a:r>
              <a:rPr lang="en-US" dirty="0"/>
              <a:t>It is also a major international collaboration</a:t>
            </a:r>
            <a:endParaRPr lang="fr-FR" dirty="0"/>
          </a:p>
        </p:txBody>
      </p:sp>
      <p:pic>
        <p:nvPicPr>
          <p:cNvPr id="21" name="Picture 20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E065E0AC-58ED-42B0-F288-632F29FB95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" r="-112" b="8612"/>
          <a:stretch>
            <a:fillRect/>
          </a:stretch>
        </p:blipFill>
        <p:spPr>
          <a:xfrm>
            <a:off x="457200" y="1239259"/>
            <a:ext cx="11303000" cy="511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014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4903</TotalTime>
  <Words>2794</Words>
  <Application>Microsoft Office PowerPoint</Application>
  <PresentationFormat>Grand écran</PresentationFormat>
  <Paragraphs>395</Paragraphs>
  <Slides>39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8" baseType="lpstr">
      <vt:lpstr>Aptos</vt:lpstr>
      <vt:lpstr>Arial</vt:lpstr>
      <vt:lpstr>Calibri</vt:lpstr>
      <vt:lpstr>Lucida Grande</vt:lpstr>
      <vt:lpstr>Neue Haas Grotesk Text Pro</vt:lpstr>
      <vt:lpstr>Symbol</vt:lpstr>
      <vt:lpstr>Times New Roman</vt:lpstr>
      <vt:lpstr>Wingdings</vt:lpstr>
      <vt:lpstr>Office Theme</vt:lpstr>
      <vt:lpstr>CERN: Future Vision and Priorities</vt:lpstr>
      <vt:lpstr>Today’s presentation</vt:lpstr>
      <vt:lpstr>1) Status of the LHC and HL-LHC</vt:lpstr>
      <vt:lpstr>Long Shutdown 3 is coming…</vt:lpstr>
      <vt:lpstr>The LHC remains a beautiful machine</vt:lpstr>
      <vt:lpstr>2026 LHC Schedule</vt:lpstr>
      <vt:lpstr>2026: the machine is running beautifully again</vt:lpstr>
      <vt:lpstr>What Next for CERN? HiLumi-LHC (HL-LHC)</vt:lpstr>
      <vt:lpstr>It is also a major international collaboration</vt:lpstr>
      <vt:lpstr>HL-LHC today in SM18: the Inner Triplet String</vt:lpstr>
      <vt:lpstr>Making great progress with the Inner Triplet String</vt:lpstr>
      <vt:lpstr>HL-LHC: progress with cryogenic infrastructure</vt:lpstr>
      <vt:lpstr>2) North Area consolidation (NA-CONS)</vt:lpstr>
      <vt:lpstr>NA-CONS</vt:lpstr>
      <vt:lpstr>3) The Future Circular Collider</vt:lpstr>
      <vt:lpstr>Why the FCC?</vt:lpstr>
      <vt:lpstr>FCC-ee Physics</vt:lpstr>
      <vt:lpstr>FCC-ee Physics</vt:lpstr>
      <vt:lpstr>4) The European Strategy for Particle Physics: the home straight </vt:lpstr>
      <vt:lpstr>ESG Main Recommendations </vt:lpstr>
      <vt:lpstr>Recommendations on the next collider at CERN </vt:lpstr>
      <vt:lpstr>Very clear preference with respect to other options </vt:lpstr>
      <vt:lpstr>Coverage of the physics landscape </vt:lpstr>
      <vt:lpstr>Coverage of FCC-ee with first stage e+e- colliders </vt:lpstr>
      <vt:lpstr>FCC-ee vs. second stage colliders </vt:lpstr>
      <vt:lpstr>What does all this mean for CERN?</vt:lpstr>
      <vt:lpstr>The European Strategy underpins CERN’s strategy</vt:lpstr>
      <vt:lpstr>The Importance of HL-LHC</vt:lpstr>
      <vt:lpstr>5) The challenges for CERN in the coming years</vt:lpstr>
      <vt:lpstr>Challenges in the coming years</vt:lpstr>
      <vt:lpstr>6) CERN’s Scientific Strategy and Priorities</vt:lpstr>
      <vt:lpstr>Accelerator programme </vt:lpstr>
      <vt:lpstr>Scientific research  </vt:lpstr>
      <vt:lpstr>Non-Collider Physics at CERN</vt:lpstr>
      <vt:lpstr>Non-Collider Physics at CERN</vt:lpstr>
      <vt:lpstr>Concluding Remarks</vt:lpstr>
      <vt:lpstr>Concluding remarks   </vt:lpstr>
      <vt:lpstr>Présentation PowerPoint</vt:lpstr>
      <vt:lpstr>Final Words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CERN: Future Vision and Priorities</dc:title>
  <dc:creator>Mark Thomson</dc:creator>
  <cp:lastModifiedBy>Lecerf Sabrina</cp:lastModifiedBy>
  <cp:revision>106</cp:revision>
  <dcterms:created xsi:type="dcterms:W3CDTF">2026-01-11T13:56:16Z</dcterms:created>
  <dcterms:modified xsi:type="dcterms:W3CDTF">2026-05-17T13:52:57Z</dcterms:modified>
</cp:coreProperties>
</file>