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31"/>
  </p:notesMasterIdLst>
  <p:handoutMasterIdLst>
    <p:handoutMasterId r:id="rId32"/>
  </p:handoutMasterIdLst>
  <p:sldIdLst>
    <p:sldId id="256" r:id="rId2"/>
    <p:sldId id="292" r:id="rId3"/>
    <p:sldId id="280" r:id="rId4"/>
    <p:sldId id="284" r:id="rId5"/>
    <p:sldId id="268" r:id="rId6"/>
    <p:sldId id="269" r:id="rId7"/>
    <p:sldId id="276" r:id="rId8"/>
    <p:sldId id="263" r:id="rId9"/>
    <p:sldId id="287" r:id="rId10"/>
    <p:sldId id="290" r:id="rId11"/>
    <p:sldId id="283" r:id="rId12"/>
    <p:sldId id="285" r:id="rId13"/>
    <p:sldId id="288" r:id="rId14"/>
    <p:sldId id="272" r:id="rId15"/>
    <p:sldId id="291" r:id="rId16"/>
    <p:sldId id="296" r:id="rId17"/>
    <p:sldId id="295" r:id="rId18"/>
    <p:sldId id="289" r:id="rId19"/>
    <p:sldId id="261" r:id="rId20"/>
    <p:sldId id="273" r:id="rId21"/>
    <p:sldId id="293" r:id="rId22"/>
    <p:sldId id="266" r:id="rId23"/>
    <p:sldId id="265" r:id="rId24"/>
    <p:sldId id="299" r:id="rId25"/>
    <p:sldId id="298" r:id="rId26"/>
    <p:sldId id="294" r:id="rId27"/>
    <p:sldId id="297" r:id="rId28"/>
    <p:sldId id="267" r:id="rId29"/>
    <p:sldId id="278" r:id="rId30"/>
  </p:sldIdLst>
  <p:sldSz cx="12192000" cy="6858000"/>
  <p:notesSz cx="6735763" cy="9866313"/>
  <p:embeddedFontLst>
    <p:embeddedFont>
      <p:font typeface="Segoe UI Light" panose="020B0502040204020203" pitchFamily="34" charset="0"/>
      <p:regular r:id="rId33"/>
      <p:italic r:id="rId34"/>
    </p:embeddedFont>
    <p:embeddedFont>
      <p:font typeface="Yu Gothic UI" panose="020B0500000000000000" pitchFamily="34" charset="-128"/>
      <p:regular r:id="rId35"/>
      <p:bold r:id="rId36"/>
    </p:embeddedFont>
    <p:embeddedFont>
      <p:font typeface="Yu Gothic UI Light" panose="020B0300000000000000" pitchFamily="34" charset="-128"/>
      <p:regular r:id="rId37"/>
    </p:embeddedFont>
    <p:embeddedFont>
      <p:font typeface="MS PGothic" panose="020B0600070205080204" pitchFamily="34" charset="-128"/>
      <p:regular r:id="rId38"/>
    </p:embeddedFont>
    <p:embeddedFont>
      <p:font typeface="Yu Gothic Medium" panose="020B0500000000000000" pitchFamily="34" charset="-128"/>
      <p:regular r:id="rId39"/>
    </p:embeddedFont>
    <p:embeddedFont>
      <p:font typeface="Cambria Math" panose="02040503050406030204" pitchFamily="18" charset="0"/>
      <p:regular r:id="rId40"/>
    </p:embeddedFont>
    <p:embeddedFont>
      <p:font typeface="Yu Gothic Light" panose="020B0300000000000000" pitchFamily="34" charset="-128"/>
      <p:regular r:id="rId41"/>
    </p:embeddedFont>
    <p:embeddedFont>
      <p:font typeface="Vrinda" panose="020B0604020202020204" charset="0"/>
      <p:regular r:id="rId42"/>
      <p:bold r:id="rId43"/>
    </p:embeddedFont>
    <p:embeddedFont>
      <p:font typeface="Verdana" panose="020B0604030504040204" pitchFamily="34" charset="0"/>
      <p:regular r:id="rId44"/>
      <p:bold r:id="rId45"/>
      <p:italic r:id="rId46"/>
      <p:boldItalic r:id="rId47"/>
    </p:embeddedFont>
    <p:embeddedFont>
      <p:font typeface="72 Black" panose="020B0A04030603020204" pitchFamily="34" charset="0"/>
      <p:bold r:id="rId48"/>
    </p:embeddedFont>
    <p:embeddedFont>
      <p:font typeface="Arial Black" panose="020B0A04020102020204" pitchFamily="34" charset="0"/>
      <p:bold r:id="rId49"/>
    </p:embeddedFont>
    <p:embeddedFont>
      <p:font typeface="Segoe UI Variable Display" pitchFamily="2" charset="0"/>
      <p:regular r:id="rId50"/>
      <p:bold r:id="rId51"/>
    </p:embeddedFont>
    <p:embeddedFont>
      <p:font typeface="Calibri" panose="020F0502020204030204" pitchFamily="34" charset="0"/>
      <p:regular r:id="rId52"/>
      <p:bold r:id="rId53"/>
      <p:italic r:id="rId54"/>
      <p:boldItalic r:id="rId55"/>
    </p:embeddedFont>
    <p:embeddedFont>
      <p:font typeface="Yu Gothic UI Semibold" panose="020B0700000000000000" pitchFamily="34" charset="-128"/>
      <p:bold r:id="rId56"/>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RDINAND Robin" initials="FR" lastIdx="10" clrIdx="0">
    <p:extLst>
      <p:ext uri="{19B8F6BF-5375-455C-9EA6-DF929625EA0E}">
        <p15:presenceInfo xmlns:p15="http://schemas.microsoft.com/office/powerpoint/2012/main" userId="S-1-5-21-1801674531-299502267-839522115-1345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1F4D"/>
    <a:srgbClr val="5B9BD5"/>
    <a:srgbClr val="294549"/>
    <a:srgbClr val="2B515A"/>
    <a:srgbClr val="1D173D"/>
    <a:srgbClr val="000099"/>
    <a:srgbClr val="E83B31"/>
    <a:srgbClr val="60A4B4"/>
    <a:srgbClr val="BE6528"/>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49" autoAdjust="0"/>
    <p:restoredTop sz="86580" autoAdjust="0"/>
  </p:normalViewPr>
  <p:slideViewPr>
    <p:cSldViewPr snapToGrid="0" showGuides="1">
      <p:cViewPr>
        <p:scale>
          <a:sx n="100" d="100"/>
          <a:sy n="100" d="100"/>
        </p:scale>
        <p:origin x="570" y="162"/>
      </p:cViewPr>
      <p:guideLst>
        <p:guide orient="horz" pos="2160"/>
        <p:guide pos="3840"/>
      </p:guideLst>
    </p:cSldViewPr>
  </p:slideViewPr>
  <p:notesTextViewPr>
    <p:cViewPr>
      <p:scale>
        <a:sx n="3" d="2"/>
        <a:sy n="3" d="2"/>
      </p:scale>
      <p:origin x="0" y="0"/>
    </p:cViewPr>
  </p:notesTextViewPr>
  <p:sorterViewPr>
    <p:cViewPr>
      <p:scale>
        <a:sx n="100" d="100"/>
        <a:sy n="100" d="100"/>
      </p:scale>
      <p:origin x="0" y="-174"/>
    </p:cViewPr>
  </p:sorterViewPr>
  <p:notesViewPr>
    <p:cSldViewPr snapToGrid="0" showGuides="1">
      <p:cViewPr varScale="1">
        <p:scale>
          <a:sx n="81" d="100"/>
          <a:sy n="81" d="100"/>
        </p:scale>
        <p:origin x="362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55" Type="http://schemas.openxmlformats.org/officeDocument/2006/relationships/font" Target="fonts/font23.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font" Target="fonts/font21.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56" Type="http://schemas.openxmlformats.org/officeDocument/2006/relationships/font" Target="fonts/font24.fntdata"/><Relationship Id="rId8" Type="http://schemas.openxmlformats.org/officeDocument/2006/relationships/slide" Target="slides/slide7.xml"/><Relationship Id="rId51" Type="http://schemas.openxmlformats.org/officeDocument/2006/relationships/font" Target="fonts/font1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9.fntdata"/><Relationship Id="rId54"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font" Target="fonts/font17.fntdata"/><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notesMaster" Target="notesMasters/notesMaster1.xml"/><Relationship Id="rId44" Type="http://schemas.openxmlformats.org/officeDocument/2006/relationships/font" Target="fonts/font12.fntdata"/><Relationship Id="rId52" Type="http://schemas.openxmlformats.org/officeDocument/2006/relationships/font" Target="fonts/font20.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2642FF-CB9D-4962-98DF-0A8E9778F733}" type="doc">
      <dgm:prSet loTypeId="urn:microsoft.com/office/officeart/2005/8/layout/cycle6" loCatId="cycle" qsTypeId="urn:microsoft.com/office/officeart/2005/8/quickstyle/3d1" qsCatId="3D" csTypeId="urn:microsoft.com/office/officeart/2005/8/colors/accent0_3" csCatId="mainScheme" phldr="1"/>
      <dgm:spPr/>
      <dgm:t>
        <a:bodyPr/>
        <a:lstStyle/>
        <a:p>
          <a:endParaRPr lang="fr-FR"/>
        </a:p>
      </dgm:t>
    </dgm:pt>
    <dgm:pt modelId="{9AE058F0-36ED-47F8-AA9C-9ED5788F1DA6}">
      <dgm:prSet phldrT="[Texte]" custT="1"/>
      <dgm:spPr>
        <a:solidFill>
          <a:srgbClr val="36555A"/>
        </a:solidFill>
      </dgm:spPr>
      <dgm:t>
        <a:bodyPr/>
        <a:lstStyle/>
        <a:p>
          <a:pPr>
            <a:lnSpc>
              <a:spcPct val="70000"/>
            </a:lnSpc>
            <a:spcAft>
              <a:spcPts val="0"/>
            </a:spcAft>
          </a:pPr>
          <a:r>
            <a:rPr lang="en-US" sz="1000" noProof="0" dirty="0" smtClean="0">
              <a:latin typeface="Yu Gothic UI Light" panose="020B0300000000000000" pitchFamily="34" charset="-128"/>
              <a:ea typeface="Yu Gothic UI Light" panose="020B0300000000000000" pitchFamily="34" charset="-128"/>
            </a:rPr>
            <a:t>Nuclear Physics</a:t>
          </a:r>
          <a:endParaRPr lang="en-US" sz="1000" noProof="0" dirty="0">
            <a:latin typeface="Yu Gothic UI Light" panose="020B0300000000000000" pitchFamily="34" charset="-128"/>
            <a:ea typeface="Yu Gothic UI Light" panose="020B0300000000000000" pitchFamily="34" charset="-128"/>
          </a:endParaRPr>
        </a:p>
      </dgm:t>
    </dgm:pt>
    <dgm:pt modelId="{52457DA9-DCB8-48CE-B4D1-732016AFB406}" type="parTrans" cxnId="{C1E8EA03-87FC-4AF8-9729-D8B5EA7C4DEE}">
      <dgm:prSet/>
      <dgm:spPr/>
      <dgm:t>
        <a:bodyPr/>
        <a:lstStyle/>
        <a:p>
          <a:endParaRPr lang="en-US" sz="1100" noProof="0" dirty="0"/>
        </a:p>
      </dgm:t>
    </dgm:pt>
    <dgm:pt modelId="{C263D108-B0E2-42A9-985D-120E8259640B}" type="sibTrans" cxnId="{C1E8EA03-87FC-4AF8-9729-D8B5EA7C4DEE}">
      <dgm:prSet/>
      <dgm:spPr/>
      <dgm:t>
        <a:bodyPr/>
        <a:lstStyle/>
        <a:p>
          <a:endParaRPr lang="en-US" sz="1100" noProof="0" dirty="0"/>
        </a:p>
      </dgm:t>
    </dgm:pt>
    <dgm:pt modelId="{2D1D0071-1FCB-4804-9698-3A421852D239}">
      <dgm:prSet phldrT="[Texte]" custT="1"/>
      <dgm:spPr>
        <a:solidFill>
          <a:srgbClr val="36555A"/>
        </a:solidFill>
      </dgm:spPr>
      <dgm:t>
        <a:bodyPr/>
        <a:lstStyle/>
        <a:p>
          <a:pPr>
            <a:lnSpc>
              <a:spcPct val="70000"/>
            </a:lnSpc>
            <a:spcAft>
              <a:spcPts val="0"/>
            </a:spcAft>
          </a:pPr>
          <a:r>
            <a:rPr lang="en-US" sz="1000" noProof="0" dirty="0" err="1" smtClean="0">
              <a:latin typeface="Yu Gothic UI Light" panose="020B0300000000000000" pitchFamily="34" charset="-128"/>
              <a:ea typeface="Yu Gothic UI Light" panose="020B0300000000000000" pitchFamily="34" charset="-128"/>
            </a:rPr>
            <a:t>Astrochemistry</a:t>
          </a:r>
          <a:endParaRPr lang="en-US" sz="1000" noProof="0" dirty="0">
            <a:latin typeface="Yu Gothic UI Light" panose="020B0300000000000000" pitchFamily="34" charset="-128"/>
            <a:ea typeface="Yu Gothic UI Light" panose="020B0300000000000000" pitchFamily="34" charset="-128"/>
          </a:endParaRPr>
        </a:p>
      </dgm:t>
    </dgm:pt>
    <dgm:pt modelId="{AA2C5182-FE40-4429-9CFC-0549D4A2B780}" type="parTrans" cxnId="{A656C312-3514-4091-AE99-AFEA6FDE5584}">
      <dgm:prSet/>
      <dgm:spPr/>
      <dgm:t>
        <a:bodyPr/>
        <a:lstStyle/>
        <a:p>
          <a:endParaRPr lang="en-US" sz="1100" noProof="0" dirty="0"/>
        </a:p>
      </dgm:t>
    </dgm:pt>
    <dgm:pt modelId="{7EE2789B-BF57-45A4-9105-3D8D595A4166}" type="sibTrans" cxnId="{A656C312-3514-4091-AE99-AFEA6FDE5584}">
      <dgm:prSet/>
      <dgm:spPr/>
      <dgm:t>
        <a:bodyPr/>
        <a:lstStyle/>
        <a:p>
          <a:endParaRPr lang="en-US" sz="1100" noProof="0" dirty="0"/>
        </a:p>
      </dgm:t>
    </dgm:pt>
    <dgm:pt modelId="{B1E48842-2088-452D-8B5F-38E7E11B1D10}">
      <dgm:prSet phldrT="[Texte]" custT="1"/>
      <dgm:spPr>
        <a:solidFill>
          <a:srgbClr val="36555A"/>
        </a:solidFill>
      </dgm:spPr>
      <dgm:t>
        <a:bodyPr/>
        <a:lstStyle/>
        <a:p>
          <a:pPr>
            <a:lnSpc>
              <a:spcPct val="70000"/>
            </a:lnSpc>
            <a:spcAft>
              <a:spcPts val="0"/>
            </a:spcAft>
          </a:pPr>
          <a:r>
            <a:rPr lang="en-US" sz="1000" noProof="0" dirty="0" smtClean="0">
              <a:latin typeface="Yu Gothic UI Light" panose="020B0300000000000000" pitchFamily="34" charset="-128"/>
              <a:ea typeface="Yu Gothic UI Light" panose="020B0300000000000000" pitchFamily="34" charset="-128"/>
            </a:rPr>
            <a:t>Materials under irradiation</a:t>
          </a:r>
          <a:endParaRPr lang="en-US" sz="1000" noProof="0" dirty="0">
            <a:latin typeface="Yu Gothic UI Light" panose="020B0300000000000000" pitchFamily="34" charset="-128"/>
            <a:ea typeface="Yu Gothic UI Light" panose="020B0300000000000000" pitchFamily="34" charset="-128"/>
          </a:endParaRPr>
        </a:p>
      </dgm:t>
    </dgm:pt>
    <dgm:pt modelId="{0CD129C0-B290-40B5-88C7-7320A9351D0B}" type="parTrans" cxnId="{E6F33308-244B-400A-971C-7AF733831520}">
      <dgm:prSet/>
      <dgm:spPr/>
      <dgm:t>
        <a:bodyPr/>
        <a:lstStyle/>
        <a:p>
          <a:endParaRPr lang="en-US" sz="1100" noProof="0" dirty="0"/>
        </a:p>
      </dgm:t>
    </dgm:pt>
    <dgm:pt modelId="{598FD79F-6FA4-44C4-A1D4-9A4F973D5F23}" type="sibTrans" cxnId="{E6F33308-244B-400A-971C-7AF733831520}">
      <dgm:prSet/>
      <dgm:spPr/>
      <dgm:t>
        <a:bodyPr/>
        <a:lstStyle/>
        <a:p>
          <a:endParaRPr lang="en-US" sz="1100" noProof="0" dirty="0"/>
        </a:p>
      </dgm:t>
    </dgm:pt>
    <dgm:pt modelId="{A9E7F3BF-E0D7-4C99-ADCF-80D2CE8EFEB2}">
      <dgm:prSet phldrT="[Texte]" custT="1"/>
      <dgm:spPr>
        <a:solidFill>
          <a:srgbClr val="36555A"/>
        </a:solidFill>
      </dgm:spPr>
      <dgm:t>
        <a:bodyPr/>
        <a:lstStyle/>
        <a:p>
          <a:pPr>
            <a:lnSpc>
              <a:spcPct val="70000"/>
            </a:lnSpc>
            <a:spcAft>
              <a:spcPts val="0"/>
            </a:spcAft>
          </a:pPr>
          <a:r>
            <a:rPr lang="en-US" sz="1000" noProof="0" dirty="0" smtClean="0">
              <a:latin typeface="Yu Gothic UI Light" panose="020B0300000000000000" pitchFamily="34" charset="-128"/>
              <a:ea typeface="Yu Gothic UI Light" panose="020B0300000000000000" pitchFamily="34" charset="-128"/>
            </a:rPr>
            <a:t>Nanostructure</a:t>
          </a:r>
          <a:endParaRPr lang="en-US" sz="1000" noProof="0" dirty="0">
            <a:latin typeface="Yu Gothic UI Light" panose="020B0300000000000000" pitchFamily="34" charset="-128"/>
            <a:ea typeface="Yu Gothic UI Light" panose="020B0300000000000000" pitchFamily="34" charset="-128"/>
          </a:endParaRPr>
        </a:p>
      </dgm:t>
    </dgm:pt>
    <dgm:pt modelId="{BDB9E99C-B02D-47ED-9550-2510431EAF7D}" type="parTrans" cxnId="{14C1726D-5992-48EC-BB2D-1AAE2683A9F6}">
      <dgm:prSet/>
      <dgm:spPr/>
      <dgm:t>
        <a:bodyPr/>
        <a:lstStyle/>
        <a:p>
          <a:endParaRPr lang="en-US" sz="1100" noProof="0" dirty="0"/>
        </a:p>
      </dgm:t>
    </dgm:pt>
    <dgm:pt modelId="{BF116BB4-49B2-4AF3-BCA6-834F150B6069}" type="sibTrans" cxnId="{14C1726D-5992-48EC-BB2D-1AAE2683A9F6}">
      <dgm:prSet/>
      <dgm:spPr/>
      <dgm:t>
        <a:bodyPr/>
        <a:lstStyle/>
        <a:p>
          <a:endParaRPr lang="en-US" sz="1100" noProof="0" dirty="0"/>
        </a:p>
      </dgm:t>
    </dgm:pt>
    <dgm:pt modelId="{AFEE956A-4EEC-41D2-BDDB-39FD81A531D1}">
      <dgm:prSet phldrT="[Texte]" custT="1"/>
      <dgm:spPr>
        <a:solidFill>
          <a:srgbClr val="36555A"/>
        </a:solidFill>
      </dgm:spPr>
      <dgm:t>
        <a:bodyPr/>
        <a:lstStyle/>
        <a:p>
          <a:pPr>
            <a:lnSpc>
              <a:spcPct val="70000"/>
            </a:lnSpc>
            <a:spcAft>
              <a:spcPts val="0"/>
            </a:spcAft>
          </a:pPr>
          <a:r>
            <a:rPr lang="en-US" sz="1000" noProof="0" dirty="0" smtClean="0">
              <a:latin typeface="Yu Gothic UI Light" panose="020B0300000000000000" pitchFamily="34" charset="-128"/>
              <a:ea typeface="Yu Gothic UI Light" panose="020B0300000000000000" pitchFamily="34" charset="-128"/>
            </a:rPr>
            <a:t>Radiobiology</a:t>
          </a:r>
          <a:endParaRPr lang="en-US" sz="1000" noProof="0" dirty="0">
            <a:latin typeface="Yu Gothic UI Light" panose="020B0300000000000000" pitchFamily="34" charset="-128"/>
            <a:ea typeface="Yu Gothic UI Light" panose="020B0300000000000000" pitchFamily="34" charset="-128"/>
          </a:endParaRPr>
        </a:p>
      </dgm:t>
    </dgm:pt>
    <dgm:pt modelId="{9A30E9ED-9351-4F24-B65D-14D3545B20E7}" type="parTrans" cxnId="{B743DDB1-8259-42C7-B792-D324149B5DC7}">
      <dgm:prSet/>
      <dgm:spPr/>
      <dgm:t>
        <a:bodyPr/>
        <a:lstStyle/>
        <a:p>
          <a:endParaRPr lang="en-US" sz="1100" noProof="0" dirty="0"/>
        </a:p>
      </dgm:t>
    </dgm:pt>
    <dgm:pt modelId="{4ACD002D-55A2-4100-8535-1531F403FD49}" type="sibTrans" cxnId="{B743DDB1-8259-42C7-B792-D324149B5DC7}">
      <dgm:prSet/>
      <dgm:spPr/>
      <dgm:t>
        <a:bodyPr/>
        <a:lstStyle/>
        <a:p>
          <a:endParaRPr lang="en-US" sz="1100" noProof="0" dirty="0"/>
        </a:p>
      </dgm:t>
    </dgm:pt>
    <dgm:pt modelId="{565DA2A7-408A-4FFD-9AB8-F9B022D163CB}">
      <dgm:prSet phldrT="[Texte]" custT="1"/>
      <dgm:spPr>
        <a:solidFill>
          <a:srgbClr val="36555A"/>
        </a:solidFill>
      </dgm:spPr>
      <dgm:t>
        <a:bodyPr/>
        <a:lstStyle/>
        <a:p>
          <a:pPr>
            <a:lnSpc>
              <a:spcPct val="70000"/>
            </a:lnSpc>
            <a:spcAft>
              <a:spcPts val="0"/>
            </a:spcAft>
          </a:pPr>
          <a:r>
            <a:rPr lang="en-US" sz="1000" noProof="0" dirty="0" smtClean="0">
              <a:latin typeface="Yu Gothic UI Light" panose="020B0300000000000000" pitchFamily="34" charset="-128"/>
              <a:ea typeface="Yu Gothic UI Light" panose="020B0300000000000000" pitchFamily="34" charset="-128"/>
            </a:rPr>
            <a:t>Industrial applications</a:t>
          </a:r>
          <a:endParaRPr lang="en-US" sz="1000" noProof="0" dirty="0">
            <a:latin typeface="Yu Gothic UI Light" panose="020B0300000000000000" pitchFamily="34" charset="-128"/>
            <a:ea typeface="Yu Gothic UI Light" panose="020B0300000000000000" pitchFamily="34" charset="-128"/>
          </a:endParaRPr>
        </a:p>
      </dgm:t>
    </dgm:pt>
    <dgm:pt modelId="{078164B8-9A8D-42BF-B70D-DE7DBC938382}" type="parTrans" cxnId="{1008D3DE-6062-4B2B-897B-AB06E690501F}">
      <dgm:prSet/>
      <dgm:spPr/>
      <dgm:t>
        <a:bodyPr/>
        <a:lstStyle/>
        <a:p>
          <a:endParaRPr lang="en-US" sz="1100" noProof="0" dirty="0"/>
        </a:p>
      </dgm:t>
    </dgm:pt>
    <dgm:pt modelId="{3E940CD4-7D8A-4825-BC39-A41AF12C0D6B}" type="sibTrans" cxnId="{1008D3DE-6062-4B2B-897B-AB06E690501F}">
      <dgm:prSet/>
      <dgm:spPr/>
      <dgm:t>
        <a:bodyPr/>
        <a:lstStyle/>
        <a:p>
          <a:endParaRPr lang="en-US" sz="1100" noProof="0" dirty="0"/>
        </a:p>
      </dgm:t>
    </dgm:pt>
    <dgm:pt modelId="{3041F9D6-383A-4C83-B624-5096C032AE3F}">
      <dgm:prSet phldrT="[Texte]" custT="1"/>
      <dgm:spPr>
        <a:solidFill>
          <a:srgbClr val="36555A"/>
        </a:solidFill>
      </dgm:spPr>
      <dgm:t>
        <a:bodyPr/>
        <a:lstStyle/>
        <a:p>
          <a:pPr>
            <a:lnSpc>
              <a:spcPct val="70000"/>
            </a:lnSpc>
            <a:spcAft>
              <a:spcPts val="0"/>
            </a:spcAft>
          </a:pPr>
          <a:r>
            <a:rPr lang="en-US" sz="1000" noProof="0" dirty="0" smtClean="0">
              <a:latin typeface="Yu Gothic UI Light" panose="020B0300000000000000" pitchFamily="34" charset="-128"/>
              <a:ea typeface="Yu Gothic UI Light" panose="020B0300000000000000" pitchFamily="34" charset="-128"/>
            </a:rPr>
            <a:t>Detectors and accelerators R&amp;D</a:t>
          </a:r>
          <a:endParaRPr lang="en-US" sz="1000" noProof="0" dirty="0">
            <a:latin typeface="Yu Gothic UI Light" panose="020B0300000000000000" pitchFamily="34" charset="-128"/>
            <a:ea typeface="Yu Gothic UI Light" panose="020B0300000000000000" pitchFamily="34" charset="-128"/>
          </a:endParaRPr>
        </a:p>
      </dgm:t>
    </dgm:pt>
    <dgm:pt modelId="{53E00EC9-145E-4494-8D44-2E4AB6195DAF}" type="parTrans" cxnId="{469DF7D3-799D-4015-A3EB-C0740520D31D}">
      <dgm:prSet/>
      <dgm:spPr/>
      <dgm:t>
        <a:bodyPr/>
        <a:lstStyle/>
        <a:p>
          <a:endParaRPr lang="en-US" sz="1100" noProof="0" dirty="0"/>
        </a:p>
      </dgm:t>
    </dgm:pt>
    <dgm:pt modelId="{CC5DE99F-B9FA-465F-B41B-05ED172144D2}" type="sibTrans" cxnId="{469DF7D3-799D-4015-A3EB-C0740520D31D}">
      <dgm:prSet/>
      <dgm:spPr/>
      <dgm:t>
        <a:bodyPr/>
        <a:lstStyle/>
        <a:p>
          <a:endParaRPr lang="en-US" sz="1100" noProof="0" dirty="0"/>
        </a:p>
      </dgm:t>
    </dgm:pt>
    <dgm:pt modelId="{F3D26DB4-7B9A-490F-97F7-DFE12D4A4445}">
      <dgm:prSet phldrT="[Texte]" custT="1"/>
      <dgm:spPr>
        <a:solidFill>
          <a:srgbClr val="36555A"/>
        </a:solidFill>
      </dgm:spPr>
      <dgm:t>
        <a:bodyPr/>
        <a:lstStyle/>
        <a:p>
          <a:pPr>
            <a:lnSpc>
              <a:spcPct val="70000"/>
            </a:lnSpc>
            <a:spcAft>
              <a:spcPts val="0"/>
            </a:spcAft>
          </a:pPr>
          <a:r>
            <a:rPr lang="en-US" sz="1000" noProof="0" dirty="0" smtClean="0">
              <a:latin typeface="Yu Gothic UI Light" panose="020B0300000000000000" pitchFamily="34" charset="-128"/>
              <a:ea typeface="Yu Gothic UI Light" panose="020B0300000000000000" pitchFamily="34" charset="-128"/>
            </a:rPr>
            <a:t>Nuclear Astrophysics</a:t>
          </a:r>
          <a:endParaRPr lang="en-US" sz="1000" noProof="0" dirty="0">
            <a:latin typeface="Yu Gothic UI Light" panose="020B0300000000000000" pitchFamily="34" charset="-128"/>
            <a:ea typeface="Yu Gothic UI Light" panose="020B0300000000000000" pitchFamily="34" charset="-128"/>
          </a:endParaRPr>
        </a:p>
      </dgm:t>
    </dgm:pt>
    <dgm:pt modelId="{DD6E6561-0A17-44EF-A43F-703F7608C7E3}" type="parTrans" cxnId="{9C264127-6066-4E1F-98F8-096A0DE5DAC4}">
      <dgm:prSet/>
      <dgm:spPr/>
      <dgm:t>
        <a:bodyPr/>
        <a:lstStyle/>
        <a:p>
          <a:endParaRPr lang="en-US" sz="1100" noProof="0" dirty="0"/>
        </a:p>
      </dgm:t>
    </dgm:pt>
    <dgm:pt modelId="{C3E44A4A-EBC5-4318-8C70-B0A1FF16FF71}" type="sibTrans" cxnId="{9C264127-6066-4E1F-98F8-096A0DE5DAC4}">
      <dgm:prSet/>
      <dgm:spPr/>
      <dgm:t>
        <a:bodyPr/>
        <a:lstStyle/>
        <a:p>
          <a:endParaRPr lang="en-US" sz="1100" noProof="0" dirty="0"/>
        </a:p>
      </dgm:t>
    </dgm:pt>
    <dgm:pt modelId="{3383771B-CDD3-4C98-B1BB-7B93F40837ED}" type="pres">
      <dgm:prSet presAssocID="{142642FF-CB9D-4962-98DF-0A8E9778F733}" presName="cycle" presStyleCnt="0">
        <dgm:presLayoutVars>
          <dgm:dir/>
          <dgm:resizeHandles val="exact"/>
        </dgm:presLayoutVars>
      </dgm:prSet>
      <dgm:spPr/>
      <dgm:t>
        <a:bodyPr/>
        <a:lstStyle/>
        <a:p>
          <a:endParaRPr lang="fr-FR"/>
        </a:p>
      </dgm:t>
    </dgm:pt>
    <dgm:pt modelId="{645689F5-21F2-4275-A615-497B0C5A26E5}" type="pres">
      <dgm:prSet presAssocID="{9AE058F0-36ED-47F8-AA9C-9ED5788F1DA6}" presName="node" presStyleLbl="node1" presStyleIdx="0" presStyleCnt="8" custScaleX="171393" custScaleY="83780">
        <dgm:presLayoutVars>
          <dgm:bulletEnabled val="1"/>
        </dgm:presLayoutVars>
      </dgm:prSet>
      <dgm:spPr/>
      <dgm:t>
        <a:bodyPr/>
        <a:lstStyle/>
        <a:p>
          <a:endParaRPr lang="fr-FR"/>
        </a:p>
      </dgm:t>
    </dgm:pt>
    <dgm:pt modelId="{124433E2-29D3-46FD-9B5C-429CFFED351C}" type="pres">
      <dgm:prSet presAssocID="{9AE058F0-36ED-47F8-AA9C-9ED5788F1DA6}" presName="spNode" presStyleCnt="0"/>
      <dgm:spPr/>
    </dgm:pt>
    <dgm:pt modelId="{8D6E6A6B-93EF-4067-83E6-C58C4D5921F3}" type="pres">
      <dgm:prSet presAssocID="{C263D108-B0E2-42A9-985D-120E8259640B}" presName="sibTrans" presStyleLbl="sibTrans1D1" presStyleIdx="0" presStyleCnt="8"/>
      <dgm:spPr/>
      <dgm:t>
        <a:bodyPr/>
        <a:lstStyle/>
        <a:p>
          <a:endParaRPr lang="fr-FR"/>
        </a:p>
      </dgm:t>
    </dgm:pt>
    <dgm:pt modelId="{DAA64150-36F2-47D7-A0B8-5BAA85F5672F}" type="pres">
      <dgm:prSet presAssocID="{F3D26DB4-7B9A-490F-97F7-DFE12D4A4445}" presName="node" presStyleLbl="node1" presStyleIdx="1" presStyleCnt="8" custScaleX="171393" custScaleY="83780">
        <dgm:presLayoutVars>
          <dgm:bulletEnabled val="1"/>
        </dgm:presLayoutVars>
      </dgm:prSet>
      <dgm:spPr/>
      <dgm:t>
        <a:bodyPr/>
        <a:lstStyle/>
        <a:p>
          <a:endParaRPr lang="fr-FR"/>
        </a:p>
      </dgm:t>
    </dgm:pt>
    <dgm:pt modelId="{6F3CDEAB-C650-4277-BF9C-7B1F2F4E8888}" type="pres">
      <dgm:prSet presAssocID="{F3D26DB4-7B9A-490F-97F7-DFE12D4A4445}" presName="spNode" presStyleCnt="0"/>
      <dgm:spPr/>
    </dgm:pt>
    <dgm:pt modelId="{E4552E3C-A824-43FB-B8E7-4CB922D8E577}" type="pres">
      <dgm:prSet presAssocID="{C3E44A4A-EBC5-4318-8C70-B0A1FF16FF71}" presName="sibTrans" presStyleLbl="sibTrans1D1" presStyleIdx="1" presStyleCnt="8"/>
      <dgm:spPr/>
      <dgm:t>
        <a:bodyPr/>
        <a:lstStyle/>
        <a:p>
          <a:endParaRPr lang="fr-FR"/>
        </a:p>
      </dgm:t>
    </dgm:pt>
    <dgm:pt modelId="{F04B0BE3-6DD0-4DF6-850C-0236BE0E24A3}" type="pres">
      <dgm:prSet presAssocID="{2D1D0071-1FCB-4804-9698-3A421852D239}" presName="node" presStyleLbl="node1" presStyleIdx="2" presStyleCnt="8" custScaleX="171393" custScaleY="83780">
        <dgm:presLayoutVars>
          <dgm:bulletEnabled val="1"/>
        </dgm:presLayoutVars>
      </dgm:prSet>
      <dgm:spPr/>
      <dgm:t>
        <a:bodyPr/>
        <a:lstStyle/>
        <a:p>
          <a:endParaRPr lang="fr-FR"/>
        </a:p>
      </dgm:t>
    </dgm:pt>
    <dgm:pt modelId="{93C1B5CC-67BC-4885-898A-120402F34077}" type="pres">
      <dgm:prSet presAssocID="{2D1D0071-1FCB-4804-9698-3A421852D239}" presName="spNode" presStyleCnt="0"/>
      <dgm:spPr/>
    </dgm:pt>
    <dgm:pt modelId="{4AF8A4CA-9138-449C-A827-D9F66EBCE9DA}" type="pres">
      <dgm:prSet presAssocID="{7EE2789B-BF57-45A4-9105-3D8D595A4166}" presName="sibTrans" presStyleLbl="sibTrans1D1" presStyleIdx="2" presStyleCnt="8"/>
      <dgm:spPr/>
      <dgm:t>
        <a:bodyPr/>
        <a:lstStyle/>
        <a:p>
          <a:endParaRPr lang="fr-FR"/>
        </a:p>
      </dgm:t>
    </dgm:pt>
    <dgm:pt modelId="{9A9891A2-CA4F-4BA9-97AD-7A33F69D070C}" type="pres">
      <dgm:prSet presAssocID="{B1E48842-2088-452D-8B5F-38E7E11B1D10}" presName="node" presStyleLbl="node1" presStyleIdx="3" presStyleCnt="8" custScaleX="171393" custScaleY="83780">
        <dgm:presLayoutVars>
          <dgm:bulletEnabled val="1"/>
        </dgm:presLayoutVars>
      </dgm:prSet>
      <dgm:spPr/>
      <dgm:t>
        <a:bodyPr/>
        <a:lstStyle/>
        <a:p>
          <a:endParaRPr lang="fr-FR"/>
        </a:p>
      </dgm:t>
    </dgm:pt>
    <dgm:pt modelId="{1A89948C-9693-4C67-88C0-D8D9C577BEB0}" type="pres">
      <dgm:prSet presAssocID="{B1E48842-2088-452D-8B5F-38E7E11B1D10}" presName="spNode" presStyleCnt="0"/>
      <dgm:spPr/>
    </dgm:pt>
    <dgm:pt modelId="{6287FC12-1208-42CB-B97C-1D6310BAFE94}" type="pres">
      <dgm:prSet presAssocID="{598FD79F-6FA4-44C4-A1D4-9A4F973D5F23}" presName="sibTrans" presStyleLbl="sibTrans1D1" presStyleIdx="3" presStyleCnt="8"/>
      <dgm:spPr/>
      <dgm:t>
        <a:bodyPr/>
        <a:lstStyle/>
        <a:p>
          <a:endParaRPr lang="fr-FR"/>
        </a:p>
      </dgm:t>
    </dgm:pt>
    <dgm:pt modelId="{BCBA8A61-2D79-476A-8A05-76829919F4D3}" type="pres">
      <dgm:prSet presAssocID="{A9E7F3BF-E0D7-4C99-ADCF-80D2CE8EFEB2}" presName="node" presStyleLbl="node1" presStyleIdx="4" presStyleCnt="8" custScaleX="171393" custScaleY="83780">
        <dgm:presLayoutVars>
          <dgm:bulletEnabled val="1"/>
        </dgm:presLayoutVars>
      </dgm:prSet>
      <dgm:spPr/>
      <dgm:t>
        <a:bodyPr/>
        <a:lstStyle/>
        <a:p>
          <a:endParaRPr lang="fr-FR"/>
        </a:p>
      </dgm:t>
    </dgm:pt>
    <dgm:pt modelId="{57314522-7CAE-4C3E-8D98-F6A61F687BEA}" type="pres">
      <dgm:prSet presAssocID="{A9E7F3BF-E0D7-4C99-ADCF-80D2CE8EFEB2}" presName="spNode" presStyleCnt="0"/>
      <dgm:spPr/>
    </dgm:pt>
    <dgm:pt modelId="{18A85CBF-9D73-466A-A4BD-C6026CAC924A}" type="pres">
      <dgm:prSet presAssocID="{BF116BB4-49B2-4AF3-BCA6-834F150B6069}" presName="sibTrans" presStyleLbl="sibTrans1D1" presStyleIdx="4" presStyleCnt="8"/>
      <dgm:spPr/>
      <dgm:t>
        <a:bodyPr/>
        <a:lstStyle/>
        <a:p>
          <a:endParaRPr lang="fr-FR"/>
        </a:p>
      </dgm:t>
    </dgm:pt>
    <dgm:pt modelId="{B6606774-E708-4551-BD2B-B9A1D9D0BDD1}" type="pres">
      <dgm:prSet presAssocID="{AFEE956A-4EEC-41D2-BDDB-39FD81A531D1}" presName="node" presStyleLbl="node1" presStyleIdx="5" presStyleCnt="8" custScaleX="171393" custScaleY="83780">
        <dgm:presLayoutVars>
          <dgm:bulletEnabled val="1"/>
        </dgm:presLayoutVars>
      </dgm:prSet>
      <dgm:spPr/>
      <dgm:t>
        <a:bodyPr/>
        <a:lstStyle/>
        <a:p>
          <a:endParaRPr lang="fr-FR"/>
        </a:p>
      </dgm:t>
    </dgm:pt>
    <dgm:pt modelId="{E99CA187-6CB9-41A0-ADAA-F0F525D77091}" type="pres">
      <dgm:prSet presAssocID="{AFEE956A-4EEC-41D2-BDDB-39FD81A531D1}" presName="spNode" presStyleCnt="0"/>
      <dgm:spPr/>
    </dgm:pt>
    <dgm:pt modelId="{B44F0537-21C2-444A-8B67-C1D824F6A435}" type="pres">
      <dgm:prSet presAssocID="{4ACD002D-55A2-4100-8535-1531F403FD49}" presName="sibTrans" presStyleLbl="sibTrans1D1" presStyleIdx="5" presStyleCnt="8"/>
      <dgm:spPr/>
      <dgm:t>
        <a:bodyPr/>
        <a:lstStyle/>
        <a:p>
          <a:endParaRPr lang="fr-FR"/>
        </a:p>
      </dgm:t>
    </dgm:pt>
    <dgm:pt modelId="{31E3D8EE-D78E-4284-B03D-6D16FD2EAB06}" type="pres">
      <dgm:prSet presAssocID="{565DA2A7-408A-4FFD-9AB8-F9B022D163CB}" presName="node" presStyleLbl="node1" presStyleIdx="6" presStyleCnt="8" custScaleX="171393" custScaleY="83780">
        <dgm:presLayoutVars>
          <dgm:bulletEnabled val="1"/>
        </dgm:presLayoutVars>
      </dgm:prSet>
      <dgm:spPr/>
      <dgm:t>
        <a:bodyPr/>
        <a:lstStyle/>
        <a:p>
          <a:endParaRPr lang="fr-FR"/>
        </a:p>
      </dgm:t>
    </dgm:pt>
    <dgm:pt modelId="{07BA480D-C367-42D7-B2FA-20D1CE242661}" type="pres">
      <dgm:prSet presAssocID="{565DA2A7-408A-4FFD-9AB8-F9B022D163CB}" presName="spNode" presStyleCnt="0"/>
      <dgm:spPr/>
    </dgm:pt>
    <dgm:pt modelId="{5ADAA25A-C822-4208-8F66-19047CAFD8E4}" type="pres">
      <dgm:prSet presAssocID="{3E940CD4-7D8A-4825-BC39-A41AF12C0D6B}" presName="sibTrans" presStyleLbl="sibTrans1D1" presStyleIdx="6" presStyleCnt="8"/>
      <dgm:spPr/>
      <dgm:t>
        <a:bodyPr/>
        <a:lstStyle/>
        <a:p>
          <a:endParaRPr lang="fr-FR"/>
        </a:p>
      </dgm:t>
    </dgm:pt>
    <dgm:pt modelId="{71FA37FE-0E5D-4F17-8909-403C9D4A0FCB}" type="pres">
      <dgm:prSet presAssocID="{3041F9D6-383A-4C83-B624-5096C032AE3F}" presName="node" presStyleLbl="node1" presStyleIdx="7" presStyleCnt="8" custScaleX="171393" custScaleY="83780">
        <dgm:presLayoutVars>
          <dgm:bulletEnabled val="1"/>
        </dgm:presLayoutVars>
      </dgm:prSet>
      <dgm:spPr/>
      <dgm:t>
        <a:bodyPr/>
        <a:lstStyle/>
        <a:p>
          <a:endParaRPr lang="fr-FR"/>
        </a:p>
      </dgm:t>
    </dgm:pt>
    <dgm:pt modelId="{FA244DC3-E7AD-4540-B60E-A43D00593AC3}" type="pres">
      <dgm:prSet presAssocID="{3041F9D6-383A-4C83-B624-5096C032AE3F}" presName="spNode" presStyleCnt="0"/>
      <dgm:spPr/>
    </dgm:pt>
    <dgm:pt modelId="{5F633C2B-1675-4346-9F5E-57D482BD79D4}" type="pres">
      <dgm:prSet presAssocID="{CC5DE99F-B9FA-465F-B41B-05ED172144D2}" presName="sibTrans" presStyleLbl="sibTrans1D1" presStyleIdx="7" presStyleCnt="8"/>
      <dgm:spPr/>
      <dgm:t>
        <a:bodyPr/>
        <a:lstStyle/>
        <a:p>
          <a:endParaRPr lang="fr-FR"/>
        </a:p>
      </dgm:t>
    </dgm:pt>
  </dgm:ptLst>
  <dgm:cxnLst>
    <dgm:cxn modelId="{56FBE0F7-EF74-49F5-84CC-833DF4762423}" type="presOf" srcId="{F3D26DB4-7B9A-490F-97F7-DFE12D4A4445}" destId="{DAA64150-36F2-47D7-A0B8-5BAA85F5672F}" srcOrd="0" destOrd="0" presId="urn:microsoft.com/office/officeart/2005/8/layout/cycle6"/>
    <dgm:cxn modelId="{79A2706B-1D8D-46CF-B08B-0F29C13BC050}" type="presOf" srcId="{BF116BB4-49B2-4AF3-BCA6-834F150B6069}" destId="{18A85CBF-9D73-466A-A4BD-C6026CAC924A}" srcOrd="0" destOrd="0" presId="urn:microsoft.com/office/officeart/2005/8/layout/cycle6"/>
    <dgm:cxn modelId="{14C1726D-5992-48EC-BB2D-1AAE2683A9F6}" srcId="{142642FF-CB9D-4962-98DF-0A8E9778F733}" destId="{A9E7F3BF-E0D7-4C99-ADCF-80D2CE8EFEB2}" srcOrd="4" destOrd="0" parTransId="{BDB9E99C-B02D-47ED-9550-2510431EAF7D}" sibTransId="{BF116BB4-49B2-4AF3-BCA6-834F150B6069}"/>
    <dgm:cxn modelId="{E6F33308-244B-400A-971C-7AF733831520}" srcId="{142642FF-CB9D-4962-98DF-0A8E9778F733}" destId="{B1E48842-2088-452D-8B5F-38E7E11B1D10}" srcOrd="3" destOrd="0" parTransId="{0CD129C0-B290-40B5-88C7-7320A9351D0B}" sibTransId="{598FD79F-6FA4-44C4-A1D4-9A4F973D5F23}"/>
    <dgm:cxn modelId="{C6A1A07D-C062-4B5F-838D-46B9D25E0BC7}" type="presOf" srcId="{142642FF-CB9D-4962-98DF-0A8E9778F733}" destId="{3383771B-CDD3-4C98-B1BB-7B93F40837ED}" srcOrd="0" destOrd="0" presId="urn:microsoft.com/office/officeart/2005/8/layout/cycle6"/>
    <dgm:cxn modelId="{361B3230-8D1C-4DF2-BABB-F23F5A053799}" type="presOf" srcId="{4ACD002D-55A2-4100-8535-1531F403FD49}" destId="{B44F0537-21C2-444A-8B67-C1D824F6A435}" srcOrd="0" destOrd="0" presId="urn:microsoft.com/office/officeart/2005/8/layout/cycle6"/>
    <dgm:cxn modelId="{C1E8EA03-87FC-4AF8-9729-D8B5EA7C4DEE}" srcId="{142642FF-CB9D-4962-98DF-0A8E9778F733}" destId="{9AE058F0-36ED-47F8-AA9C-9ED5788F1DA6}" srcOrd="0" destOrd="0" parTransId="{52457DA9-DCB8-48CE-B4D1-732016AFB406}" sibTransId="{C263D108-B0E2-42A9-985D-120E8259640B}"/>
    <dgm:cxn modelId="{1008D3DE-6062-4B2B-897B-AB06E690501F}" srcId="{142642FF-CB9D-4962-98DF-0A8E9778F733}" destId="{565DA2A7-408A-4FFD-9AB8-F9B022D163CB}" srcOrd="6" destOrd="0" parTransId="{078164B8-9A8D-42BF-B70D-DE7DBC938382}" sibTransId="{3E940CD4-7D8A-4825-BC39-A41AF12C0D6B}"/>
    <dgm:cxn modelId="{65B9F604-7D66-4280-A2D7-CF78A6841A5E}" type="presOf" srcId="{B1E48842-2088-452D-8B5F-38E7E11B1D10}" destId="{9A9891A2-CA4F-4BA9-97AD-7A33F69D070C}" srcOrd="0" destOrd="0" presId="urn:microsoft.com/office/officeart/2005/8/layout/cycle6"/>
    <dgm:cxn modelId="{469DF7D3-799D-4015-A3EB-C0740520D31D}" srcId="{142642FF-CB9D-4962-98DF-0A8E9778F733}" destId="{3041F9D6-383A-4C83-B624-5096C032AE3F}" srcOrd="7" destOrd="0" parTransId="{53E00EC9-145E-4494-8D44-2E4AB6195DAF}" sibTransId="{CC5DE99F-B9FA-465F-B41B-05ED172144D2}"/>
    <dgm:cxn modelId="{31565F54-B657-45AF-AFB6-001C6ECAB0B4}" type="presOf" srcId="{A9E7F3BF-E0D7-4C99-ADCF-80D2CE8EFEB2}" destId="{BCBA8A61-2D79-476A-8A05-76829919F4D3}" srcOrd="0" destOrd="0" presId="urn:microsoft.com/office/officeart/2005/8/layout/cycle6"/>
    <dgm:cxn modelId="{BEDBC99B-24B6-4145-8579-4679EC6A9854}" type="presOf" srcId="{C3E44A4A-EBC5-4318-8C70-B0A1FF16FF71}" destId="{E4552E3C-A824-43FB-B8E7-4CB922D8E577}" srcOrd="0" destOrd="0" presId="urn:microsoft.com/office/officeart/2005/8/layout/cycle6"/>
    <dgm:cxn modelId="{2CC873A7-D544-458E-8566-B68646995DAD}" type="presOf" srcId="{9AE058F0-36ED-47F8-AA9C-9ED5788F1DA6}" destId="{645689F5-21F2-4275-A615-497B0C5A26E5}" srcOrd="0" destOrd="0" presId="urn:microsoft.com/office/officeart/2005/8/layout/cycle6"/>
    <dgm:cxn modelId="{05DEF4E2-4900-4C3A-B756-8C7320295B34}" type="presOf" srcId="{3E940CD4-7D8A-4825-BC39-A41AF12C0D6B}" destId="{5ADAA25A-C822-4208-8F66-19047CAFD8E4}" srcOrd="0" destOrd="0" presId="urn:microsoft.com/office/officeart/2005/8/layout/cycle6"/>
    <dgm:cxn modelId="{4758DF30-A12D-4247-9AF4-2861B1CD4805}" type="presOf" srcId="{C263D108-B0E2-42A9-985D-120E8259640B}" destId="{8D6E6A6B-93EF-4067-83E6-C58C4D5921F3}" srcOrd="0" destOrd="0" presId="urn:microsoft.com/office/officeart/2005/8/layout/cycle6"/>
    <dgm:cxn modelId="{3FFF6F4B-74C5-4BA9-81A4-0837A072AA5B}" type="presOf" srcId="{3041F9D6-383A-4C83-B624-5096C032AE3F}" destId="{71FA37FE-0E5D-4F17-8909-403C9D4A0FCB}" srcOrd="0" destOrd="0" presId="urn:microsoft.com/office/officeart/2005/8/layout/cycle6"/>
    <dgm:cxn modelId="{4926FD05-FFD7-422F-A1DA-FBB5F19946FF}" type="presOf" srcId="{2D1D0071-1FCB-4804-9698-3A421852D239}" destId="{F04B0BE3-6DD0-4DF6-850C-0236BE0E24A3}" srcOrd="0" destOrd="0" presId="urn:microsoft.com/office/officeart/2005/8/layout/cycle6"/>
    <dgm:cxn modelId="{A656C312-3514-4091-AE99-AFEA6FDE5584}" srcId="{142642FF-CB9D-4962-98DF-0A8E9778F733}" destId="{2D1D0071-1FCB-4804-9698-3A421852D239}" srcOrd="2" destOrd="0" parTransId="{AA2C5182-FE40-4429-9CFC-0549D4A2B780}" sibTransId="{7EE2789B-BF57-45A4-9105-3D8D595A4166}"/>
    <dgm:cxn modelId="{68E546B8-BC2F-40B9-8A22-7FF3DDDE0BB2}" type="presOf" srcId="{CC5DE99F-B9FA-465F-B41B-05ED172144D2}" destId="{5F633C2B-1675-4346-9F5E-57D482BD79D4}" srcOrd="0" destOrd="0" presId="urn:microsoft.com/office/officeart/2005/8/layout/cycle6"/>
    <dgm:cxn modelId="{B743DDB1-8259-42C7-B792-D324149B5DC7}" srcId="{142642FF-CB9D-4962-98DF-0A8E9778F733}" destId="{AFEE956A-4EEC-41D2-BDDB-39FD81A531D1}" srcOrd="5" destOrd="0" parTransId="{9A30E9ED-9351-4F24-B65D-14D3545B20E7}" sibTransId="{4ACD002D-55A2-4100-8535-1531F403FD49}"/>
    <dgm:cxn modelId="{F02F06DB-0698-4656-AB24-E33158DAE69D}" type="presOf" srcId="{7EE2789B-BF57-45A4-9105-3D8D595A4166}" destId="{4AF8A4CA-9138-449C-A827-D9F66EBCE9DA}" srcOrd="0" destOrd="0" presId="urn:microsoft.com/office/officeart/2005/8/layout/cycle6"/>
    <dgm:cxn modelId="{2B8208A3-1834-41E5-AAA7-F91914E205DC}" type="presOf" srcId="{598FD79F-6FA4-44C4-A1D4-9A4F973D5F23}" destId="{6287FC12-1208-42CB-B97C-1D6310BAFE94}" srcOrd="0" destOrd="0" presId="urn:microsoft.com/office/officeart/2005/8/layout/cycle6"/>
    <dgm:cxn modelId="{51E60D4F-EFD3-4601-A723-D691CFA4D559}" type="presOf" srcId="{565DA2A7-408A-4FFD-9AB8-F9B022D163CB}" destId="{31E3D8EE-D78E-4284-B03D-6D16FD2EAB06}" srcOrd="0" destOrd="0" presId="urn:microsoft.com/office/officeart/2005/8/layout/cycle6"/>
    <dgm:cxn modelId="{9C264127-6066-4E1F-98F8-096A0DE5DAC4}" srcId="{142642FF-CB9D-4962-98DF-0A8E9778F733}" destId="{F3D26DB4-7B9A-490F-97F7-DFE12D4A4445}" srcOrd="1" destOrd="0" parTransId="{DD6E6561-0A17-44EF-A43F-703F7608C7E3}" sibTransId="{C3E44A4A-EBC5-4318-8C70-B0A1FF16FF71}"/>
    <dgm:cxn modelId="{4BAABD05-FA97-406E-AC5D-14190381EC56}" type="presOf" srcId="{AFEE956A-4EEC-41D2-BDDB-39FD81A531D1}" destId="{B6606774-E708-4551-BD2B-B9A1D9D0BDD1}" srcOrd="0" destOrd="0" presId="urn:microsoft.com/office/officeart/2005/8/layout/cycle6"/>
    <dgm:cxn modelId="{B4225BDB-5835-41E5-A8EA-A78FFCECC39F}" type="presParOf" srcId="{3383771B-CDD3-4C98-B1BB-7B93F40837ED}" destId="{645689F5-21F2-4275-A615-497B0C5A26E5}" srcOrd="0" destOrd="0" presId="urn:microsoft.com/office/officeart/2005/8/layout/cycle6"/>
    <dgm:cxn modelId="{D95FA19B-1BC6-4D09-B072-65E6044AC10F}" type="presParOf" srcId="{3383771B-CDD3-4C98-B1BB-7B93F40837ED}" destId="{124433E2-29D3-46FD-9B5C-429CFFED351C}" srcOrd="1" destOrd="0" presId="urn:microsoft.com/office/officeart/2005/8/layout/cycle6"/>
    <dgm:cxn modelId="{6A3ECD2F-2A4B-4915-9C9C-F7690CA7895F}" type="presParOf" srcId="{3383771B-CDD3-4C98-B1BB-7B93F40837ED}" destId="{8D6E6A6B-93EF-4067-83E6-C58C4D5921F3}" srcOrd="2" destOrd="0" presId="urn:microsoft.com/office/officeart/2005/8/layout/cycle6"/>
    <dgm:cxn modelId="{C443ED37-E89B-4C3A-8F19-BBBEFF9BE158}" type="presParOf" srcId="{3383771B-CDD3-4C98-B1BB-7B93F40837ED}" destId="{DAA64150-36F2-47D7-A0B8-5BAA85F5672F}" srcOrd="3" destOrd="0" presId="urn:microsoft.com/office/officeart/2005/8/layout/cycle6"/>
    <dgm:cxn modelId="{F0BAEF78-C49C-4E81-964C-B48F45D78047}" type="presParOf" srcId="{3383771B-CDD3-4C98-B1BB-7B93F40837ED}" destId="{6F3CDEAB-C650-4277-BF9C-7B1F2F4E8888}" srcOrd="4" destOrd="0" presId="urn:microsoft.com/office/officeart/2005/8/layout/cycle6"/>
    <dgm:cxn modelId="{F69BE44F-0CD0-4288-B22B-5FEA3DC92951}" type="presParOf" srcId="{3383771B-CDD3-4C98-B1BB-7B93F40837ED}" destId="{E4552E3C-A824-43FB-B8E7-4CB922D8E577}" srcOrd="5" destOrd="0" presId="urn:microsoft.com/office/officeart/2005/8/layout/cycle6"/>
    <dgm:cxn modelId="{C9D72BE0-FE13-4650-BB53-4D001E034517}" type="presParOf" srcId="{3383771B-CDD3-4C98-B1BB-7B93F40837ED}" destId="{F04B0BE3-6DD0-4DF6-850C-0236BE0E24A3}" srcOrd="6" destOrd="0" presId="urn:microsoft.com/office/officeart/2005/8/layout/cycle6"/>
    <dgm:cxn modelId="{0C9F9905-87F8-4DCF-A9F7-1E28BCC03307}" type="presParOf" srcId="{3383771B-CDD3-4C98-B1BB-7B93F40837ED}" destId="{93C1B5CC-67BC-4885-898A-120402F34077}" srcOrd="7" destOrd="0" presId="urn:microsoft.com/office/officeart/2005/8/layout/cycle6"/>
    <dgm:cxn modelId="{910C2CF3-E5FB-4CBD-A2A8-9C9211CE4400}" type="presParOf" srcId="{3383771B-CDD3-4C98-B1BB-7B93F40837ED}" destId="{4AF8A4CA-9138-449C-A827-D9F66EBCE9DA}" srcOrd="8" destOrd="0" presId="urn:microsoft.com/office/officeart/2005/8/layout/cycle6"/>
    <dgm:cxn modelId="{FE08E1FE-F762-4889-B59F-40D87EE3957E}" type="presParOf" srcId="{3383771B-CDD3-4C98-B1BB-7B93F40837ED}" destId="{9A9891A2-CA4F-4BA9-97AD-7A33F69D070C}" srcOrd="9" destOrd="0" presId="urn:microsoft.com/office/officeart/2005/8/layout/cycle6"/>
    <dgm:cxn modelId="{B6862696-ACD4-4F80-A9CA-F27DBFC67FEB}" type="presParOf" srcId="{3383771B-CDD3-4C98-B1BB-7B93F40837ED}" destId="{1A89948C-9693-4C67-88C0-D8D9C577BEB0}" srcOrd="10" destOrd="0" presId="urn:microsoft.com/office/officeart/2005/8/layout/cycle6"/>
    <dgm:cxn modelId="{0A57B4D4-387F-49FD-8A12-324E4E882ABB}" type="presParOf" srcId="{3383771B-CDD3-4C98-B1BB-7B93F40837ED}" destId="{6287FC12-1208-42CB-B97C-1D6310BAFE94}" srcOrd="11" destOrd="0" presId="urn:microsoft.com/office/officeart/2005/8/layout/cycle6"/>
    <dgm:cxn modelId="{D8B7B881-5484-4885-8AAE-B1F491304CB2}" type="presParOf" srcId="{3383771B-CDD3-4C98-B1BB-7B93F40837ED}" destId="{BCBA8A61-2D79-476A-8A05-76829919F4D3}" srcOrd="12" destOrd="0" presId="urn:microsoft.com/office/officeart/2005/8/layout/cycle6"/>
    <dgm:cxn modelId="{6C360BA4-E124-452B-B596-BEBF8BAAB280}" type="presParOf" srcId="{3383771B-CDD3-4C98-B1BB-7B93F40837ED}" destId="{57314522-7CAE-4C3E-8D98-F6A61F687BEA}" srcOrd="13" destOrd="0" presId="urn:microsoft.com/office/officeart/2005/8/layout/cycle6"/>
    <dgm:cxn modelId="{03D5B080-E0EA-4E69-A399-AA4CC9F2B321}" type="presParOf" srcId="{3383771B-CDD3-4C98-B1BB-7B93F40837ED}" destId="{18A85CBF-9D73-466A-A4BD-C6026CAC924A}" srcOrd="14" destOrd="0" presId="urn:microsoft.com/office/officeart/2005/8/layout/cycle6"/>
    <dgm:cxn modelId="{C49CA6A3-AE67-47F4-991F-3473EACBB7B5}" type="presParOf" srcId="{3383771B-CDD3-4C98-B1BB-7B93F40837ED}" destId="{B6606774-E708-4551-BD2B-B9A1D9D0BDD1}" srcOrd="15" destOrd="0" presId="urn:microsoft.com/office/officeart/2005/8/layout/cycle6"/>
    <dgm:cxn modelId="{F653E92D-F620-48DB-9691-F75071D16116}" type="presParOf" srcId="{3383771B-CDD3-4C98-B1BB-7B93F40837ED}" destId="{E99CA187-6CB9-41A0-ADAA-F0F525D77091}" srcOrd="16" destOrd="0" presId="urn:microsoft.com/office/officeart/2005/8/layout/cycle6"/>
    <dgm:cxn modelId="{C7D72C35-B732-4137-BBC9-40794083E784}" type="presParOf" srcId="{3383771B-CDD3-4C98-B1BB-7B93F40837ED}" destId="{B44F0537-21C2-444A-8B67-C1D824F6A435}" srcOrd="17" destOrd="0" presId="urn:microsoft.com/office/officeart/2005/8/layout/cycle6"/>
    <dgm:cxn modelId="{D66D77A3-FED6-48A3-9D9E-2EB6678EEC78}" type="presParOf" srcId="{3383771B-CDD3-4C98-B1BB-7B93F40837ED}" destId="{31E3D8EE-D78E-4284-B03D-6D16FD2EAB06}" srcOrd="18" destOrd="0" presId="urn:microsoft.com/office/officeart/2005/8/layout/cycle6"/>
    <dgm:cxn modelId="{FE0065DC-2023-4B3C-B193-CF636DD1C71B}" type="presParOf" srcId="{3383771B-CDD3-4C98-B1BB-7B93F40837ED}" destId="{07BA480D-C367-42D7-B2FA-20D1CE242661}" srcOrd="19" destOrd="0" presId="urn:microsoft.com/office/officeart/2005/8/layout/cycle6"/>
    <dgm:cxn modelId="{46169AC1-187D-434D-A874-527F1E0A673E}" type="presParOf" srcId="{3383771B-CDD3-4C98-B1BB-7B93F40837ED}" destId="{5ADAA25A-C822-4208-8F66-19047CAFD8E4}" srcOrd="20" destOrd="0" presId="urn:microsoft.com/office/officeart/2005/8/layout/cycle6"/>
    <dgm:cxn modelId="{8742560E-716E-421E-B892-0CBFE169D261}" type="presParOf" srcId="{3383771B-CDD3-4C98-B1BB-7B93F40837ED}" destId="{71FA37FE-0E5D-4F17-8909-403C9D4A0FCB}" srcOrd="21" destOrd="0" presId="urn:microsoft.com/office/officeart/2005/8/layout/cycle6"/>
    <dgm:cxn modelId="{7CC2E1BE-E4C7-4D1F-89B9-CFB5253CB519}" type="presParOf" srcId="{3383771B-CDD3-4C98-B1BB-7B93F40837ED}" destId="{FA244DC3-E7AD-4540-B60E-A43D00593AC3}" srcOrd="22" destOrd="0" presId="urn:microsoft.com/office/officeart/2005/8/layout/cycle6"/>
    <dgm:cxn modelId="{685EFE58-0B1D-47BA-A0CA-A054EED89A89}" type="presParOf" srcId="{3383771B-CDD3-4C98-B1BB-7B93F40837ED}" destId="{5F633C2B-1675-4346-9F5E-57D482BD79D4}" srcOrd="23" destOrd="0" presId="urn:microsoft.com/office/officeart/2005/8/layout/cycle6"/>
  </dgm:cxnLst>
  <dgm:bg/>
  <dgm:whole/>
  <dgm:extLst>
    <a:ext uri="http://schemas.microsoft.com/office/drawing/2008/diagram">
      <dsp:dataModelExt xmlns:dsp="http://schemas.microsoft.com/office/drawing/2008/diagram" relId="rId1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E586D46A-7033-4AC2-ABCC-2EBC68FADB96}" type="doc">
      <dgm:prSet loTypeId="urn:microsoft.com/office/officeart/2005/8/layout/hProcess11" loCatId="process" qsTypeId="urn:microsoft.com/office/officeart/2005/8/quickstyle/3d2" qsCatId="3D" csTypeId="urn:microsoft.com/office/officeart/2005/8/colors/colorful5" csCatId="colorful" phldr="1"/>
      <dgm:spPr/>
      <dgm:t>
        <a:bodyPr/>
        <a:lstStyle/>
        <a:p>
          <a:endParaRPr lang="fr-FR"/>
        </a:p>
      </dgm:t>
    </dgm:pt>
    <dgm:pt modelId="{AF75BDC2-FDD8-412F-AA91-3B0C1E5D1260}">
      <dgm:prSet phldrT="[Texte]" custT="1"/>
      <dgm:spPr/>
      <dgm:t>
        <a:bodyPr/>
        <a:lstStyle/>
        <a:p>
          <a:pPr>
            <a:spcAft>
              <a:spcPts val="0"/>
            </a:spcAft>
          </a:pPr>
          <a: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1972</a:t>
          </a:r>
        </a:p>
        <a:p>
          <a:pPr>
            <a:spcAft>
              <a:spcPts val="0"/>
            </a:spcAft>
          </a:pPr>
          <a:r>
            <a:rPr lang="en-US" sz="1300" b="1" dirty="0" smtClean="0">
              <a:solidFill>
                <a:srgbClr val="1D173D"/>
              </a:solidFill>
              <a:latin typeface="Yu Gothic UI" panose="020B0500000000000000" pitchFamily="34" charset="-128"/>
              <a:ea typeface="Yu Gothic UI" panose="020B0500000000000000" pitchFamily="34" charset="-128"/>
            </a:rPr>
            <a:t>Start of GANIL Project</a:t>
          </a:r>
          <a:endParaRPr lang="en-US" sz="1300" dirty="0">
            <a:solidFill>
              <a:srgbClr val="1D173D"/>
            </a:solidFill>
            <a:latin typeface="Yu Gothic UI" panose="020B0500000000000000" pitchFamily="34" charset="-128"/>
            <a:ea typeface="Yu Gothic UI" panose="020B0500000000000000" pitchFamily="34" charset="-128"/>
          </a:endParaRPr>
        </a:p>
      </dgm:t>
    </dgm:pt>
    <dgm:pt modelId="{D68CBE6B-5950-4E45-A4F9-B88229A6B542}" type="parTrans" cxnId="{8B5F5BA7-38C0-43AE-A764-68E03683DFB8}">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B0AB2252-4A8E-44B1-9073-FD1F1856F0E0}" type="sibTrans" cxnId="{8B5F5BA7-38C0-43AE-A764-68E03683DFB8}">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0AD29B3B-744C-4FD6-86DD-A61D044DE6A8}">
      <dgm:prSet phldrT="[Texte]" custT="1"/>
      <dgm:spPr/>
      <dgm:t>
        <a:bodyPr/>
        <a:lstStyle/>
        <a:p>
          <a:pPr>
            <a:spcAft>
              <a:spcPts val="0"/>
            </a:spcAft>
          </a:pPr>
          <a: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1982</a:t>
          </a:r>
          <a:b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br>
          <a:r>
            <a:rPr lang="en-US" sz="1300" b="1" dirty="0" smtClean="0">
              <a:solidFill>
                <a:srgbClr val="1D173D"/>
              </a:solidFill>
              <a:latin typeface="Yu Gothic UI" panose="020B0500000000000000" pitchFamily="34" charset="-128"/>
              <a:ea typeface="Yu Gothic UI" panose="020B0500000000000000" pitchFamily="34" charset="-128"/>
            </a:rPr>
            <a:t>CCS2 beam</a:t>
          </a:r>
          <a:endParaRPr lang="en-US" sz="1300" b="0" dirty="0">
            <a:solidFill>
              <a:srgbClr val="1D173D"/>
            </a:solidFill>
            <a:latin typeface="Yu Gothic UI" panose="020B0500000000000000" pitchFamily="34" charset="-128"/>
            <a:ea typeface="Yu Gothic UI" panose="020B0500000000000000" pitchFamily="34" charset="-128"/>
          </a:endParaRPr>
        </a:p>
      </dgm:t>
    </dgm:pt>
    <dgm:pt modelId="{E8B8AA34-025D-4530-B025-088509CEAEA3}" type="parTrans" cxnId="{B0AA7D5C-6281-4874-9E5C-EC7FCD6F0785}">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5B267633-B96E-45EB-9958-3B2F3CE70A69}" type="sibTrans" cxnId="{B0AA7D5C-6281-4874-9E5C-EC7FCD6F0785}">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1F154974-3B69-4AD3-9DFB-42AD8F0A5BFC}">
      <dgm:prSet phldrT="[Texte]" custT="1"/>
      <dgm:spPr/>
      <dgm:t>
        <a:bodyPr/>
        <a:lstStyle/>
        <a:p>
          <a:pPr>
            <a:spcAft>
              <a:spcPts val="0"/>
            </a:spcAft>
          </a:pPr>
          <a: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2001</a:t>
          </a:r>
        </a:p>
        <a:p>
          <a:pPr>
            <a:spcAft>
              <a:spcPts val="0"/>
            </a:spcAft>
          </a:pPr>
          <a:r>
            <a:rPr lang="en-US" sz="1300" dirty="0" smtClean="0">
              <a:solidFill>
                <a:srgbClr val="1D173D"/>
              </a:solidFill>
              <a:latin typeface="Yu Gothic UI" panose="020B0500000000000000" pitchFamily="34" charset="-128"/>
              <a:ea typeface="Yu Gothic UI" panose="020B0500000000000000" pitchFamily="34" charset="-128"/>
            </a:rPr>
            <a:t>SPIRAL1 radioactive beam</a:t>
          </a:r>
          <a:endParaRPr lang="en-US" sz="1300" dirty="0">
            <a:solidFill>
              <a:srgbClr val="1D173D"/>
            </a:solidFill>
            <a:latin typeface="Yu Gothic UI" panose="020B0500000000000000" pitchFamily="34" charset="-128"/>
            <a:ea typeface="Yu Gothic UI" panose="020B0500000000000000" pitchFamily="34" charset="-128"/>
          </a:endParaRPr>
        </a:p>
      </dgm:t>
    </dgm:pt>
    <dgm:pt modelId="{8F6DA935-F13D-4E32-8DC7-CD1B9063056A}" type="parTrans" cxnId="{82A77153-3618-436F-95B5-CB4D0BED5EF1}">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DFC5FABB-D945-4F81-B195-2305CFD754E0}" type="sibTrans" cxnId="{82A77153-3618-436F-95B5-CB4D0BED5EF1}">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BC774724-FC06-4202-9142-790B958EDBB8}">
      <dgm:prSet phldrT="[Texte]" custT="1"/>
      <dgm:spPr/>
      <dgm:t>
        <a:bodyPr/>
        <a:lstStyle/>
        <a:p>
          <a:pPr>
            <a:spcAft>
              <a:spcPts val="0"/>
            </a:spcAft>
          </a:pPr>
          <a: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2019</a:t>
          </a:r>
        </a:p>
        <a:p>
          <a:pPr>
            <a:spcAft>
              <a:spcPts val="0"/>
            </a:spcAft>
          </a:pPr>
          <a:r>
            <a:rPr lang="en-US" sz="1300" dirty="0" smtClean="0">
              <a:solidFill>
                <a:srgbClr val="1D173D"/>
              </a:solidFill>
              <a:latin typeface="Yu Gothic UI" panose="020B0500000000000000" pitchFamily="34" charset="-128"/>
              <a:ea typeface="Yu Gothic UI" panose="020B0500000000000000" pitchFamily="34" charset="-128"/>
            </a:rPr>
            <a:t>SPIRAL2 LINAC beam</a:t>
          </a:r>
          <a:endParaRPr lang="en-US" sz="1300" dirty="0">
            <a:solidFill>
              <a:srgbClr val="1D173D"/>
            </a:solidFill>
            <a:latin typeface="Yu Gothic UI" panose="020B0500000000000000" pitchFamily="34" charset="-128"/>
            <a:ea typeface="Yu Gothic UI" panose="020B0500000000000000" pitchFamily="34" charset="-128"/>
          </a:endParaRPr>
        </a:p>
      </dgm:t>
    </dgm:pt>
    <dgm:pt modelId="{3DECDC7F-18B5-4153-9B6E-B79F2E78287E}" type="sibTrans" cxnId="{6A1964D7-ED22-4C42-B0C7-93EB6518BC81}">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1B602653-234B-4906-A7F0-1EE08270A768}" type="parTrans" cxnId="{6A1964D7-ED22-4C42-B0C7-93EB6518BC81}">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75E5D6C4-4809-444F-A7E8-CBA845A455AC}">
      <dgm:prSet phldrT="[Texte]" custT="1"/>
      <dgm:spPr/>
      <dgm:t>
        <a:bodyPr/>
        <a:lstStyle/>
        <a:p>
          <a:pPr>
            <a:spcAft>
              <a:spcPts val="0"/>
            </a:spcAft>
          </a:pPr>
          <a: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2005</a:t>
          </a:r>
        </a:p>
        <a:p>
          <a:pPr>
            <a:spcAft>
              <a:spcPts val="0"/>
            </a:spcAft>
          </a:pPr>
          <a:r>
            <a:rPr lang="en-US" sz="1300" b="1" noProof="0" dirty="0" smtClean="0">
              <a:solidFill>
                <a:srgbClr val="1D173D"/>
              </a:solidFill>
              <a:latin typeface="Yu Gothic UI" panose="020B0500000000000000" pitchFamily="34" charset="-128"/>
              <a:ea typeface="Yu Gothic UI" panose="020B0500000000000000" pitchFamily="34" charset="-128"/>
            </a:rPr>
            <a:t>Start of SPIRAL2 </a:t>
          </a:r>
          <a:br>
            <a:rPr lang="en-US" sz="1300" b="1" noProof="0" dirty="0" smtClean="0">
              <a:solidFill>
                <a:srgbClr val="1D173D"/>
              </a:solidFill>
              <a:latin typeface="Yu Gothic UI" panose="020B0500000000000000" pitchFamily="34" charset="-128"/>
              <a:ea typeface="Yu Gothic UI" panose="020B0500000000000000" pitchFamily="34" charset="-128"/>
            </a:rPr>
          </a:br>
          <a:r>
            <a:rPr lang="en-US" sz="1300" b="1" noProof="0" dirty="0" smtClean="0">
              <a:solidFill>
                <a:srgbClr val="1D173D"/>
              </a:solidFill>
              <a:latin typeface="Yu Gothic UI" panose="020B0500000000000000" pitchFamily="34" charset="-128"/>
              <a:ea typeface="Yu Gothic UI" panose="020B0500000000000000" pitchFamily="34" charset="-128"/>
            </a:rPr>
            <a:t>project</a:t>
          </a:r>
        </a:p>
      </dgm:t>
    </dgm:pt>
    <dgm:pt modelId="{ACC03CBE-D4F1-417E-B862-ED32E90DC176}" type="sibTrans" cxnId="{2EA7BB19-4E59-4982-BC62-6687ED5AB4A8}">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14907288-2273-49D0-A9EB-EDA6677AD00C}" type="parTrans" cxnId="{2EA7BB19-4E59-4982-BC62-6687ED5AB4A8}">
      <dgm:prSet/>
      <dgm:spPr/>
      <dgm:t>
        <a:bodyPr/>
        <a:lstStyle/>
        <a:p>
          <a:endParaRPr lang="en-US" sz="1300" dirty="0">
            <a:solidFill>
              <a:srgbClr val="1D173D"/>
            </a:solidFill>
            <a:latin typeface="Yu Gothic UI" panose="020B0500000000000000" pitchFamily="34" charset="-128"/>
            <a:ea typeface="Yu Gothic UI" panose="020B0500000000000000" pitchFamily="34" charset="-128"/>
          </a:endParaRPr>
        </a:p>
      </dgm:t>
    </dgm:pt>
    <dgm:pt modelId="{DB0872A8-48A8-4915-B189-7CD8AA959A14}">
      <dgm:prSet phldrT="[Texte]" custT="1"/>
      <dgm:spPr/>
      <dgm:t>
        <a:bodyPr/>
        <a:lstStyle/>
        <a:p>
          <a:pPr>
            <a:spcAft>
              <a:spcPts val="0"/>
            </a:spcAft>
          </a:pPr>
          <a:r>
            <a:rPr lang="en-US" sz="1300" b="1" noProof="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2022</a:t>
          </a:r>
          <a:r>
            <a:rPr lang="en-US" sz="1300" noProof="0" dirty="0" smtClean="0">
              <a:solidFill>
                <a:srgbClr val="1D173D"/>
              </a:solidFill>
              <a:latin typeface="Yu Gothic UI" panose="020B0500000000000000" pitchFamily="34" charset="-128"/>
              <a:ea typeface="Yu Gothic UI" panose="020B0500000000000000" pitchFamily="34" charset="-128"/>
            </a:rPr>
            <a:t/>
          </a:r>
          <a:br>
            <a:rPr lang="en-US" sz="1300" noProof="0" dirty="0" smtClean="0">
              <a:solidFill>
                <a:srgbClr val="1D173D"/>
              </a:solidFill>
              <a:latin typeface="Yu Gothic UI" panose="020B0500000000000000" pitchFamily="34" charset="-128"/>
              <a:ea typeface="Yu Gothic UI" panose="020B0500000000000000" pitchFamily="34" charset="-128"/>
            </a:rPr>
          </a:br>
          <a:r>
            <a:rPr lang="en-US" sz="1300" noProof="0" dirty="0" smtClean="0">
              <a:solidFill>
                <a:srgbClr val="1D173D"/>
              </a:solidFill>
              <a:latin typeface="Yu Gothic UI" panose="020B0500000000000000" pitchFamily="34" charset="-128"/>
              <a:ea typeface="Yu Gothic UI" panose="020B0500000000000000" pitchFamily="34" charset="-128"/>
            </a:rPr>
            <a:t>SPIRAL2 experiment</a:t>
          </a:r>
          <a:endParaRPr lang="en-US" sz="1300" noProof="0" dirty="0">
            <a:solidFill>
              <a:srgbClr val="1D173D"/>
            </a:solidFill>
            <a:latin typeface="Yu Gothic UI" panose="020B0500000000000000" pitchFamily="34" charset="-128"/>
            <a:ea typeface="Yu Gothic UI" panose="020B0500000000000000" pitchFamily="34" charset="-128"/>
          </a:endParaRPr>
        </a:p>
      </dgm:t>
    </dgm:pt>
    <dgm:pt modelId="{C1DE6400-4CD3-4C60-85D3-5B680D61384D}" type="parTrans" cxnId="{BF4D10D2-1B45-4A04-9391-940AE44A18E7}">
      <dgm:prSet/>
      <dgm:spPr/>
      <dgm:t>
        <a:bodyPr/>
        <a:lstStyle/>
        <a:p>
          <a:endParaRPr lang="en-US" dirty="0">
            <a:solidFill>
              <a:srgbClr val="1D173D"/>
            </a:solidFill>
          </a:endParaRPr>
        </a:p>
      </dgm:t>
    </dgm:pt>
    <dgm:pt modelId="{CB82B84B-CEFC-4025-BAAC-8759ED681F90}" type="sibTrans" cxnId="{BF4D10D2-1B45-4A04-9391-940AE44A18E7}">
      <dgm:prSet/>
      <dgm:spPr/>
      <dgm:t>
        <a:bodyPr/>
        <a:lstStyle/>
        <a:p>
          <a:endParaRPr lang="en-US" dirty="0">
            <a:solidFill>
              <a:srgbClr val="1D173D"/>
            </a:solidFill>
          </a:endParaRPr>
        </a:p>
      </dgm:t>
    </dgm:pt>
    <dgm:pt modelId="{37D4EDFA-0D06-4448-9D29-31ADB3336D75}">
      <dgm:prSet phldrT="[Texte]" custT="1"/>
      <dgm:spPr/>
      <dgm:t>
        <a:bodyPr/>
        <a:lstStyle/>
        <a:p>
          <a:pPr>
            <a:spcAft>
              <a:spcPts val="0"/>
            </a:spcAft>
          </a:pPr>
          <a: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2025</a:t>
          </a:r>
          <a:r>
            <a:rPr lang="en-US" sz="1300" dirty="0" smtClean="0">
              <a:solidFill>
                <a:srgbClr val="1D173D"/>
              </a:solidFill>
              <a:latin typeface="Yu Gothic UI" panose="020B0500000000000000" pitchFamily="34" charset="-128"/>
              <a:ea typeface="Yu Gothic UI" panose="020B0500000000000000" pitchFamily="34" charset="-128"/>
            </a:rPr>
            <a:t/>
          </a:r>
          <a:br>
            <a:rPr lang="en-US" sz="1300" dirty="0" smtClean="0">
              <a:solidFill>
                <a:srgbClr val="1D173D"/>
              </a:solidFill>
              <a:latin typeface="Yu Gothic UI" panose="020B0500000000000000" pitchFamily="34" charset="-128"/>
              <a:ea typeface="Yu Gothic UI" panose="020B0500000000000000" pitchFamily="34" charset="-128"/>
            </a:rPr>
          </a:br>
          <a:r>
            <a:rPr lang="en-US" sz="1300" dirty="0" smtClean="0">
              <a:solidFill>
                <a:srgbClr val="1D173D"/>
              </a:solidFill>
              <a:latin typeface="Yu Gothic UI" panose="020B0500000000000000" pitchFamily="34" charset="-128"/>
              <a:ea typeface="Yu Gothic UI" panose="020B0500000000000000" pitchFamily="34" charset="-128"/>
            </a:rPr>
            <a:t>DESIR Building</a:t>
          </a:r>
          <a:endParaRPr lang="en-US" sz="1300" dirty="0">
            <a:solidFill>
              <a:srgbClr val="1D173D"/>
            </a:solidFill>
            <a:latin typeface="Yu Gothic UI" panose="020B0500000000000000" pitchFamily="34" charset="-128"/>
            <a:ea typeface="Yu Gothic UI" panose="020B0500000000000000" pitchFamily="34" charset="-128"/>
          </a:endParaRPr>
        </a:p>
      </dgm:t>
    </dgm:pt>
    <dgm:pt modelId="{3FA673DF-8DD1-48F8-8EE0-05F57DCC731D}" type="parTrans" cxnId="{7203FD47-FD95-4110-B248-CD9F23D507A0}">
      <dgm:prSet/>
      <dgm:spPr/>
      <dgm:t>
        <a:bodyPr/>
        <a:lstStyle/>
        <a:p>
          <a:endParaRPr lang="en-US" dirty="0">
            <a:solidFill>
              <a:srgbClr val="1D173D"/>
            </a:solidFill>
          </a:endParaRPr>
        </a:p>
      </dgm:t>
    </dgm:pt>
    <dgm:pt modelId="{1DB49466-91B8-4A8F-A874-5A2E1A104FEF}" type="sibTrans" cxnId="{7203FD47-FD95-4110-B248-CD9F23D507A0}">
      <dgm:prSet/>
      <dgm:spPr/>
      <dgm:t>
        <a:bodyPr/>
        <a:lstStyle/>
        <a:p>
          <a:endParaRPr lang="en-US" dirty="0">
            <a:solidFill>
              <a:srgbClr val="1D173D"/>
            </a:solidFill>
          </a:endParaRPr>
        </a:p>
      </dgm:t>
    </dgm:pt>
    <dgm:pt modelId="{DBD71EE4-94B5-4B3D-BD4B-8629A5CCB96B}">
      <dgm:prSet phldrT="[Texte]" custT="1"/>
      <dgm:spPr/>
      <dgm:t>
        <a:bodyPr/>
        <a:lstStyle/>
        <a:p>
          <a:pPr>
            <a:spcAft>
              <a:spcPts val="0"/>
            </a:spcAft>
          </a:pPr>
          <a: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2027 ?</a:t>
          </a:r>
          <a:r>
            <a:rPr lang="en-US" sz="1300" dirty="0" smtClean="0">
              <a:solidFill>
                <a:srgbClr val="1D173D"/>
              </a:solidFill>
              <a:latin typeface="Yu Gothic UI" panose="020B0500000000000000" pitchFamily="34" charset="-128"/>
              <a:ea typeface="Yu Gothic UI" panose="020B0500000000000000" pitchFamily="34" charset="-128"/>
            </a:rPr>
            <a:t/>
          </a:r>
          <a:br>
            <a:rPr lang="en-US" sz="1300" dirty="0" smtClean="0">
              <a:solidFill>
                <a:srgbClr val="1D173D"/>
              </a:solidFill>
              <a:latin typeface="Yu Gothic UI" panose="020B0500000000000000" pitchFamily="34" charset="-128"/>
              <a:ea typeface="Yu Gothic UI" panose="020B0500000000000000" pitchFamily="34" charset="-128"/>
            </a:rPr>
          </a:br>
          <a:r>
            <a:rPr lang="en-US" sz="1300" dirty="0" smtClean="0">
              <a:solidFill>
                <a:srgbClr val="1D173D"/>
              </a:solidFill>
              <a:latin typeface="Yu Gothic UI" panose="020B0500000000000000" pitchFamily="34" charset="-128"/>
              <a:ea typeface="Yu Gothic UI" panose="020B0500000000000000" pitchFamily="34" charset="-128"/>
            </a:rPr>
            <a:t>First S3 experiment</a:t>
          </a:r>
          <a:endParaRPr lang="en-US" sz="1300" dirty="0">
            <a:solidFill>
              <a:srgbClr val="1D173D"/>
            </a:solidFill>
            <a:latin typeface="Yu Gothic UI" panose="020B0500000000000000" pitchFamily="34" charset="-128"/>
            <a:ea typeface="Yu Gothic UI" panose="020B0500000000000000" pitchFamily="34" charset="-128"/>
          </a:endParaRPr>
        </a:p>
      </dgm:t>
    </dgm:pt>
    <dgm:pt modelId="{920DF626-6CEC-4FD6-BBC4-28CB446D078D}" type="parTrans" cxnId="{CB307002-3102-4085-A96F-F2459B529B9E}">
      <dgm:prSet/>
      <dgm:spPr/>
      <dgm:t>
        <a:bodyPr/>
        <a:lstStyle/>
        <a:p>
          <a:endParaRPr lang="en-US" dirty="0">
            <a:solidFill>
              <a:srgbClr val="1D173D"/>
            </a:solidFill>
          </a:endParaRPr>
        </a:p>
      </dgm:t>
    </dgm:pt>
    <dgm:pt modelId="{1F0C8BAE-1453-4CAC-8423-FC7681BBE8BD}" type="sibTrans" cxnId="{CB307002-3102-4085-A96F-F2459B529B9E}">
      <dgm:prSet/>
      <dgm:spPr/>
      <dgm:t>
        <a:bodyPr/>
        <a:lstStyle/>
        <a:p>
          <a:endParaRPr lang="en-US" dirty="0">
            <a:solidFill>
              <a:srgbClr val="1D173D"/>
            </a:solidFill>
          </a:endParaRPr>
        </a:p>
      </dgm:t>
    </dgm:pt>
    <dgm:pt modelId="{ED9DA3FF-7CDE-462F-B543-1C706CDD5781}">
      <dgm:prSet phldrT="[Texte]" custT="1"/>
      <dgm:spPr/>
      <dgm:t>
        <a:bodyPr/>
        <a:lstStyle/>
        <a:p>
          <a:pPr>
            <a:spcAft>
              <a:spcPts val="0"/>
            </a:spcAft>
          </a:pPr>
          <a:r>
            <a:rPr lang="en-US" sz="1300" b="1"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2030 ?</a:t>
          </a:r>
          <a:r>
            <a:rPr lang="en-US" sz="1300" dirty="0" smtClean="0">
              <a:solidFill>
                <a:srgbClr val="1D173D"/>
              </a:solidFill>
              <a:latin typeface="Yu Gothic UI" panose="020B0500000000000000" pitchFamily="34" charset="-128"/>
              <a:ea typeface="Yu Gothic UI" panose="020B0500000000000000" pitchFamily="34" charset="-128"/>
            </a:rPr>
            <a:t/>
          </a:r>
          <a:br>
            <a:rPr lang="en-US" sz="1300" dirty="0" smtClean="0">
              <a:solidFill>
                <a:srgbClr val="1D173D"/>
              </a:solidFill>
              <a:latin typeface="Yu Gothic UI" panose="020B0500000000000000" pitchFamily="34" charset="-128"/>
              <a:ea typeface="Yu Gothic UI" panose="020B0500000000000000" pitchFamily="34" charset="-128"/>
            </a:rPr>
          </a:br>
          <a:r>
            <a:rPr lang="en-US" sz="1300" dirty="0" smtClean="0">
              <a:solidFill>
                <a:srgbClr val="1D173D"/>
              </a:solidFill>
              <a:latin typeface="Yu Gothic UI" panose="020B0500000000000000" pitchFamily="34" charset="-128"/>
              <a:ea typeface="Yu Gothic UI" panose="020B0500000000000000" pitchFamily="34" charset="-128"/>
            </a:rPr>
            <a:t>NEWGAIN commissioning</a:t>
          </a:r>
          <a:endParaRPr lang="en-US" sz="1300" dirty="0">
            <a:solidFill>
              <a:srgbClr val="1D173D"/>
            </a:solidFill>
            <a:latin typeface="Yu Gothic UI" panose="020B0500000000000000" pitchFamily="34" charset="-128"/>
            <a:ea typeface="Yu Gothic UI" panose="020B0500000000000000" pitchFamily="34" charset="-128"/>
          </a:endParaRPr>
        </a:p>
      </dgm:t>
    </dgm:pt>
    <dgm:pt modelId="{378FB99C-8F1B-4D9B-BD51-E4C395C6DD05}" type="parTrans" cxnId="{5F6774BC-8105-46A6-AA10-7ABC421C8EC6}">
      <dgm:prSet/>
      <dgm:spPr/>
      <dgm:t>
        <a:bodyPr/>
        <a:lstStyle/>
        <a:p>
          <a:endParaRPr lang="en-US" dirty="0">
            <a:solidFill>
              <a:srgbClr val="1D173D"/>
            </a:solidFill>
          </a:endParaRPr>
        </a:p>
      </dgm:t>
    </dgm:pt>
    <dgm:pt modelId="{4CD05EB5-47D1-42D2-A952-73720E7315A2}" type="sibTrans" cxnId="{5F6774BC-8105-46A6-AA10-7ABC421C8EC6}">
      <dgm:prSet/>
      <dgm:spPr/>
      <dgm:t>
        <a:bodyPr/>
        <a:lstStyle/>
        <a:p>
          <a:endParaRPr lang="en-US" dirty="0">
            <a:solidFill>
              <a:srgbClr val="1D173D"/>
            </a:solidFill>
          </a:endParaRPr>
        </a:p>
      </dgm:t>
    </dgm:pt>
    <dgm:pt modelId="{2091CDE1-C722-4081-B849-8A78A85CA975}" type="pres">
      <dgm:prSet presAssocID="{E586D46A-7033-4AC2-ABCC-2EBC68FADB96}" presName="Name0" presStyleCnt="0">
        <dgm:presLayoutVars>
          <dgm:dir/>
          <dgm:resizeHandles val="exact"/>
        </dgm:presLayoutVars>
      </dgm:prSet>
      <dgm:spPr/>
      <dgm:t>
        <a:bodyPr/>
        <a:lstStyle/>
        <a:p>
          <a:endParaRPr lang="fr-FR"/>
        </a:p>
      </dgm:t>
    </dgm:pt>
    <dgm:pt modelId="{2F8F3713-A8EF-41A1-9660-E8661BCD03D5}" type="pres">
      <dgm:prSet presAssocID="{E586D46A-7033-4AC2-ABCC-2EBC68FADB96}" presName="arrow" presStyleLbl="bgShp" presStyleIdx="0" presStyleCnt="1"/>
      <dgm:spPr/>
    </dgm:pt>
    <dgm:pt modelId="{B73B8AF6-206E-47AD-9BFF-762F044F897E}" type="pres">
      <dgm:prSet presAssocID="{E586D46A-7033-4AC2-ABCC-2EBC68FADB96}" presName="points" presStyleCnt="0"/>
      <dgm:spPr/>
    </dgm:pt>
    <dgm:pt modelId="{AB1D0B50-42B0-48DC-AF69-795F0070B0D2}" type="pres">
      <dgm:prSet presAssocID="{AF75BDC2-FDD8-412F-AA91-3B0C1E5D1260}" presName="compositeA" presStyleCnt="0"/>
      <dgm:spPr/>
    </dgm:pt>
    <dgm:pt modelId="{EC9DF6DE-02CA-45E0-A21C-AEDCC7BD8702}" type="pres">
      <dgm:prSet presAssocID="{AF75BDC2-FDD8-412F-AA91-3B0C1E5D1260}" presName="textA" presStyleLbl="revTx" presStyleIdx="0" presStyleCnt="9">
        <dgm:presLayoutVars>
          <dgm:bulletEnabled val="1"/>
        </dgm:presLayoutVars>
      </dgm:prSet>
      <dgm:spPr/>
      <dgm:t>
        <a:bodyPr/>
        <a:lstStyle/>
        <a:p>
          <a:endParaRPr lang="fr-FR"/>
        </a:p>
      </dgm:t>
    </dgm:pt>
    <dgm:pt modelId="{A8871E37-266D-4741-85BC-9A3DE7F3B9F4}" type="pres">
      <dgm:prSet presAssocID="{AF75BDC2-FDD8-412F-AA91-3B0C1E5D1260}" presName="circleA" presStyleLbl="node1" presStyleIdx="0" presStyleCnt="9"/>
      <dgm:spPr/>
    </dgm:pt>
    <dgm:pt modelId="{717EDD0A-22B5-48DA-B304-6B9EC0B3B435}" type="pres">
      <dgm:prSet presAssocID="{AF75BDC2-FDD8-412F-AA91-3B0C1E5D1260}" presName="spaceA" presStyleCnt="0"/>
      <dgm:spPr/>
    </dgm:pt>
    <dgm:pt modelId="{A78AF7CC-E5B2-40D3-8220-304711810D72}" type="pres">
      <dgm:prSet presAssocID="{B0AB2252-4A8E-44B1-9073-FD1F1856F0E0}" presName="space" presStyleCnt="0"/>
      <dgm:spPr/>
    </dgm:pt>
    <dgm:pt modelId="{DE8F1B63-2E40-467F-98B4-76C7D79247C4}" type="pres">
      <dgm:prSet presAssocID="{0AD29B3B-744C-4FD6-86DD-A61D044DE6A8}" presName="compositeB" presStyleCnt="0"/>
      <dgm:spPr/>
    </dgm:pt>
    <dgm:pt modelId="{79D73541-CB51-4C75-A332-D174870ACA90}" type="pres">
      <dgm:prSet presAssocID="{0AD29B3B-744C-4FD6-86DD-A61D044DE6A8}" presName="textB" presStyleLbl="revTx" presStyleIdx="1" presStyleCnt="9">
        <dgm:presLayoutVars>
          <dgm:bulletEnabled val="1"/>
        </dgm:presLayoutVars>
      </dgm:prSet>
      <dgm:spPr/>
      <dgm:t>
        <a:bodyPr/>
        <a:lstStyle/>
        <a:p>
          <a:endParaRPr lang="fr-FR"/>
        </a:p>
      </dgm:t>
    </dgm:pt>
    <dgm:pt modelId="{0ECC90F8-7587-4AD8-AEEB-F19826E819BB}" type="pres">
      <dgm:prSet presAssocID="{0AD29B3B-744C-4FD6-86DD-A61D044DE6A8}" presName="circleB" presStyleLbl="node1" presStyleIdx="1" presStyleCnt="9"/>
      <dgm:spPr/>
    </dgm:pt>
    <dgm:pt modelId="{B29FCDA1-E5C7-444B-BB47-9B02CC209755}" type="pres">
      <dgm:prSet presAssocID="{0AD29B3B-744C-4FD6-86DD-A61D044DE6A8}" presName="spaceB" presStyleCnt="0"/>
      <dgm:spPr/>
    </dgm:pt>
    <dgm:pt modelId="{8863FDA5-F33D-4261-AD8D-11E75B79EDBF}" type="pres">
      <dgm:prSet presAssocID="{5B267633-B96E-45EB-9958-3B2F3CE70A69}" presName="space" presStyleCnt="0"/>
      <dgm:spPr/>
    </dgm:pt>
    <dgm:pt modelId="{C2DB34F3-766F-49AA-A96A-377F85FD1B5A}" type="pres">
      <dgm:prSet presAssocID="{1F154974-3B69-4AD3-9DFB-42AD8F0A5BFC}" presName="compositeA" presStyleCnt="0"/>
      <dgm:spPr/>
    </dgm:pt>
    <dgm:pt modelId="{9647AD5D-8C28-4F6C-9FD2-87E20E6F63D9}" type="pres">
      <dgm:prSet presAssocID="{1F154974-3B69-4AD3-9DFB-42AD8F0A5BFC}" presName="textA" presStyleLbl="revTx" presStyleIdx="2" presStyleCnt="9">
        <dgm:presLayoutVars>
          <dgm:bulletEnabled val="1"/>
        </dgm:presLayoutVars>
      </dgm:prSet>
      <dgm:spPr/>
      <dgm:t>
        <a:bodyPr/>
        <a:lstStyle/>
        <a:p>
          <a:endParaRPr lang="fr-FR"/>
        </a:p>
      </dgm:t>
    </dgm:pt>
    <dgm:pt modelId="{6A070E82-8979-4B9C-88D1-C3DA641D0CC5}" type="pres">
      <dgm:prSet presAssocID="{1F154974-3B69-4AD3-9DFB-42AD8F0A5BFC}" presName="circleA" presStyleLbl="node1" presStyleIdx="2" presStyleCnt="9"/>
      <dgm:spPr/>
    </dgm:pt>
    <dgm:pt modelId="{700D56D3-7D5E-4FD6-B048-1FB0F384CEEA}" type="pres">
      <dgm:prSet presAssocID="{1F154974-3B69-4AD3-9DFB-42AD8F0A5BFC}" presName="spaceA" presStyleCnt="0"/>
      <dgm:spPr/>
    </dgm:pt>
    <dgm:pt modelId="{44DDB4B9-1075-415C-BEFE-47C58A4CE2C0}" type="pres">
      <dgm:prSet presAssocID="{DFC5FABB-D945-4F81-B195-2305CFD754E0}" presName="space" presStyleCnt="0"/>
      <dgm:spPr/>
    </dgm:pt>
    <dgm:pt modelId="{BB188883-4D94-4814-8F7E-5AD337ADCEE4}" type="pres">
      <dgm:prSet presAssocID="{75E5D6C4-4809-444F-A7E8-CBA845A455AC}" presName="compositeB" presStyleCnt="0"/>
      <dgm:spPr/>
    </dgm:pt>
    <dgm:pt modelId="{A02230DD-7BE4-4558-83D9-9B9DF1174550}" type="pres">
      <dgm:prSet presAssocID="{75E5D6C4-4809-444F-A7E8-CBA845A455AC}" presName="textB" presStyleLbl="revTx" presStyleIdx="3" presStyleCnt="9">
        <dgm:presLayoutVars>
          <dgm:bulletEnabled val="1"/>
        </dgm:presLayoutVars>
      </dgm:prSet>
      <dgm:spPr/>
      <dgm:t>
        <a:bodyPr/>
        <a:lstStyle/>
        <a:p>
          <a:endParaRPr lang="fr-FR"/>
        </a:p>
      </dgm:t>
    </dgm:pt>
    <dgm:pt modelId="{230AFC23-89CA-4F9C-A1B9-D1BD0580E4AC}" type="pres">
      <dgm:prSet presAssocID="{75E5D6C4-4809-444F-A7E8-CBA845A455AC}" presName="circleB" presStyleLbl="node1" presStyleIdx="3" presStyleCnt="9"/>
      <dgm:spPr/>
    </dgm:pt>
    <dgm:pt modelId="{A34DAC7A-105B-4FA0-BD2B-E9E578F17556}" type="pres">
      <dgm:prSet presAssocID="{75E5D6C4-4809-444F-A7E8-CBA845A455AC}" presName="spaceB" presStyleCnt="0"/>
      <dgm:spPr/>
    </dgm:pt>
    <dgm:pt modelId="{61824CD9-2556-4674-8A8E-3CB9B3610B88}" type="pres">
      <dgm:prSet presAssocID="{ACC03CBE-D4F1-417E-B862-ED32E90DC176}" presName="space" presStyleCnt="0"/>
      <dgm:spPr/>
    </dgm:pt>
    <dgm:pt modelId="{636327A7-0621-49C1-BA2F-69AA217DA7FC}" type="pres">
      <dgm:prSet presAssocID="{BC774724-FC06-4202-9142-790B958EDBB8}" presName="compositeA" presStyleCnt="0"/>
      <dgm:spPr/>
    </dgm:pt>
    <dgm:pt modelId="{47037CBD-5CAE-424A-896B-BDEED2074D8D}" type="pres">
      <dgm:prSet presAssocID="{BC774724-FC06-4202-9142-790B958EDBB8}" presName="textA" presStyleLbl="revTx" presStyleIdx="4" presStyleCnt="9">
        <dgm:presLayoutVars>
          <dgm:bulletEnabled val="1"/>
        </dgm:presLayoutVars>
      </dgm:prSet>
      <dgm:spPr/>
      <dgm:t>
        <a:bodyPr/>
        <a:lstStyle/>
        <a:p>
          <a:endParaRPr lang="fr-FR"/>
        </a:p>
      </dgm:t>
    </dgm:pt>
    <dgm:pt modelId="{265B3EFC-7645-4367-8707-38DAC0761657}" type="pres">
      <dgm:prSet presAssocID="{BC774724-FC06-4202-9142-790B958EDBB8}" presName="circleA" presStyleLbl="node1" presStyleIdx="4" presStyleCnt="9"/>
      <dgm:spPr/>
    </dgm:pt>
    <dgm:pt modelId="{047E314D-54BA-46B1-95EB-AA4EE9E9C2D8}" type="pres">
      <dgm:prSet presAssocID="{BC774724-FC06-4202-9142-790B958EDBB8}" presName="spaceA" presStyleCnt="0"/>
      <dgm:spPr/>
    </dgm:pt>
    <dgm:pt modelId="{66F32D7E-A0EE-4341-BB84-4A6ECFD2D503}" type="pres">
      <dgm:prSet presAssocID="{3DECDC7F-18B5-4153-9B6E-B79F2E78287E}" presName="space" presStyleCnt="0"/>
      <dgm:spPr/>
    </dgm:pt>
    <dgm:pt modelId="{41B2768C-C2BD-43F5-96FB-C67AD2860817}" type="pres">
      <dgm:prSet presAssocID="{DB0872A8-48A8-4915-B189-7CD8AA959A14}" presName="compositeB" presStyleCnt="0"/>
      <dgm:spPr/>
    </dgm:pt>
    <dgm:pt modelId="{B49DA2A3-DEE9-4086-BA0B-20D5C840ADA4}" type="pres">
      <dgm:prSet presAssocID="{DB0872A8-48A8-4915-B189-7CD8AA959A14}" presName="textB" presStyleLbl="revTx" presStyleIdx="5" presStyleCnt="9">
        <dgm:presLayoutVars>
          <dgm:bulletEnabled val="1"/>
        </dgm:presLayoutVars>
      </dgm:prSet>
      <dgm:spPr/>
      <dgm:t>
        <a:bodyPr/>
        <a:lstStyle/>
        <a:p>
          <a:endParaRPr lang="fr-FR"/>
        </a:p>
      </dgm:t>
    </dgm:pt>
    <dgm:pt modelId="{DDEC8AEB-67B5-423B-B71D-A81C19AE62A5}" type="pres">
      <dgm:prSet presAssocID="{DB0872A8-48A8-4915-B189-7CD8AA959A14}" presName="circleB" presStyleLbl="node1" presStyleIdx="5" presStyleCnt="9"/>
      <dgm:spPr/>
    </dgm:pt>
    <dgm:pt modelId="{170BC6C4-A8DF-4856-899C-818FB1BB134D}" type="pres">
      <dgm:prSet presAssocID="{DB0872A8-48A8-4915-B189-7CD8AA959A14}" presName="spaceB" presStyleCnt="0"/>
      <dgm:spPr/>
    </dgm:pt>
    <dgm:pt modelId="{486C2924-FEB4-4837-94E3-FB800E3528EB}" type="pres">
      <dgm:prSet presAssocID="{CB82B84B-CEFC-4025-BAAC-8759ED681F90}" presName="space" presStyleCnt="0"/>
      <dgm:spPr/>
    </dgm:pt>
    <dgm:pt modelId="{D29CB570-21F9-48F0-87FA-56A3929F91A7}" type="pres">
      <dgm:prSet presAssocID="{37D4EDFA-0D06-4448-9D29-31ADB3336D75}" presName="compositeA" presStyleCnt="0"/>
      <dgm:spPr/>
    </dgm:pt>
    <dgm:pt modelId="{79018AB9-233D-431C-92F2-958E58B85279}" type="pres">
      <dgm:prSet presAssocID="{37D4EDFA-0D06-4448-9D29-31ADB3336D75}" presName="textA" presStyleLbl="revTx" presStyleIdx="6" presStyleCnt="9">
        <dgm:presLayoutVars>
          <dgm:bulletEnabled val="1"/>
        </dgm:presLayoutVars>
      </dgm:prSet>
      <dgm:spPr/>
      <dgm:t>
        <a:bodyPr/>
        <a:lstStyle/>
        <a:p>
          <a:endParaRPr lang="fr-FR"/>
        </a:p>
      </dgm:t>
    </dgm:pt>
    <dgm:pt modelId="{3D502B2F-142E-4834-AA01-1E8A79ACF189}" type="pres">
      <dgm:prSet presAssocID="{37D4EDFA-0D06-4448-9D29-31ADB3336D75}" presName="circleA" presStyleLbl="node1" presStyleIdx="6" presStyleCnt="9"/>
      <dgm:spPr/>
    </dgm:pt>
    <dgm:pt modelId="{52CA3C0C-265C-4939-8C2F-43E3D1BD68AB}" type="pres">
      <dgm:prSet presAssocID="{37D4EDFA-0D06-4448-9D29-31ADB3336D75}" presName="spaceA" presStyleCnt="0"/>
      <dgm:spPr/>
    </dgm:pt>
    <dgm:pt modelId="{E2F204E4-FFE1-4477-BA7B-810DFA4F2D62}" type="pres">
      <dgm:prSet presAssocID="{1DB49466-91B8-4A8F-A874-5A2E1A104FEF}" presName="space" presStyleCnt="0"/>
      <dgm:spPr/>
    </dgm:pt>
    <dgm:pt modelId="{D8C3E005-F8B6-4286-A7E2-F7B36451A70A}" type="pres">
      <dgm:prSet presAssocID="{DBD71EE4-94B5-4B3D-BD4B-8629A5CCB96B}" presName="compositeB" presStyleCnt="0"/>
      <dgm:spPr/>
    </dgm:pt>
    <dgm:pt modelId="{E5E58B3F-DB45-49A7-AE60-7B9581D4ECD2}" type="pres">
      <dgm:prSet presAssocID="{DBD71EE4-94B5-4B3D-BD4B-8629A5CCB96B}" presName="textB" presStyleLbl="revTx" presStyleIdx="7" presStyleCnt="9">
        <dgm:presLayoutVars>
          <dgm:bulletEnabled val="1"/>
        </dgm:presLayoutVars>
      </dgm:prSet>
      <dgm:spPr/>
      <dgm:t>
        <a:bodyPr/>
        <a:lstStyle/>
        <a:p>
          <a:endParaRPr lang="fr-FR"/>
        </a:p>
      </dgm:t>
    </dgm:pt>
    <dgm:pt modelId="{8BD14B98-FA37-4C7C-B299-6CCFDEF2460D}" type="pres">
      <dgm:prSet presAssocID="{DBD71EE4-94B5-4B3D-BD4B-8629A5CCB96B}" presName="circleB" presStyleLbl="node1" presStyleIdx="7" presStyleCnt="9"/>
      <dgm:spPr/>
    </dgm:pt>
    <dgm:pt modelId="{F751F860-30FE-492D-8594-B56DE9B345CB}" type="pres">
      <dgm:prSet presAssocID="{DBD71EE4-94B5-4B3D-BD4B-8629A5CCB96B}" presName="spaceB" presStyleCnt="0"/>
      <dgm:spPr/>
    </dgm:pt>
    <dgm:pt modelId="{8EA8A1BE-1B0B-4459-856C-3E7380B4221C}" type="pres">
      <dgm:prSet presAssocID="{1F0C8BAE-1453-4CAC-8423-FC7681BBE8BD}" presName="space" presStyleCnt="0"/>
      <dgm:spPr/>
    </dgm:pt>
    <dgm:pt modelId="{972F0DB6-3692-484F-992D-F739DDB0BFB5}" type="pres">
      <dgm:prSet presAssocID="{ED9DA3FF-7CDE-462F-B543-1C706CDD5781}" presName="compositeA" presStyleCnt="0"/>
      <dgm:spPr/>
    </dgm:pt>
    <dgm:pt modelId="{B634C927-5D30-4EEC-9188-0DAFFAC16BD8}" type="pres">
      <dgm:prSet presAssocID="{ED9DA3FF-7CDE-462F-B543-1C706CDD5781}" presName="textA" presStyleLbl="revTx" presStyleIdx="8" presStyleCnt="9" custScaleX="141281">
        <dgm:presLayoutVars>
          <dgm:bulletEnabled val="1"/>
        </dgm:presLayoutVars>
      </dgm:prSet>
      <dgm:spPr/>
      <dgm:t>
        <a:bodyPr/>
        <a:lstStyle/>
        <a:p>
          <a:endParaRPr lang="fr-FR"/>
        </a:p>
      </dgm:t>
    </dgm:pt>
    <dgm:pt modelId="{5D83EEAE-E2C2-45B4-9BC5-7BF1CA24F906}" type="pres">
      <dgm:prSet presAssocID="{ED9DA3FF-7CDE-462F-B543-1C706CDD5781}" presName="circleA" presStyleLbl="node1" presStyleIdx="8" presStyleCnt="9"/>
      <dgm:spPr/>
    </dgm:pt>
    <dgm:pt modelId="{8C31BEC5-AA98-4DAC-9BEA-982283D4B585}" type="pres">
      <dgm:prSet presAssocID="{ED9DA3FF-7CDE-462F-B543-1C706CDD5781}" presName="spaceA" presStyleCnt="0"/>
      <dgm:spPr/>
    </dgm:pt>
  </dgm:ptLst>
  <dgm:cxnLst>
    <dgm:cxn modelId="{283E4E21-DB16-4DFA-8B56-2E52677F3F0C}" type="presOf" srcId="{75E5D6C4-4809-444F-A7E8-CBA845A455AC}" destId="{A02230DD-7BE4-4558-83D9-9B9DF1174550}" srcOrd="0" destOrd="0" presId="urn:microsoft.com/office/officeart/2005/8/layout/hProcess11"/>
    <dgm:cxn modelId="{8B5F5BA7-38C0-43AE-A764-68E03683DFB8}" srcId="{E586D46A-7033-4AC2-ABCC-2EBC68FADB96}" destId="{AF75BDC2-FDD8-412F-AA91-3B0C1E5D1260}" srcOrd="0" destOrd="0" parTransId="{D68CBE6B-5950-4E45-A4F9-B88229A6B542}" sibTransId="{B0AB2252-4A8E-44B1-9073-FD1F1856F0E0}"/>
    <dgm:cxn modelId="{5DFEBA30-7AAC-4558-A9EB-A7CF08B7513D}" type="presOf" srcId="{BC774724-FC06-4202-9142-790B958EDBB8}" destId="{47037CBD-5CAE-424A-896B-BDEED2074D8D}" srcOrd="0" destOrd="0" presId="urn:microsoft.com/office/officeart/2005/8/layout/hProcess11"/>
    <dgm:cxn modelId="{FC561D07-76B5-4B58-B44A-E987DC482D5F}" type="presOf" srcId="{0AD29B3B-744C-4FD6-86DD-A61D044DE6A8}" destId="{79D73541-CB51-4C75-A332-D174870ACA90}" srcOrd="0" destOrd="0" presId="urn:microsoft.com/office/officeart/2005/8/layout/hProcess11"/>
    <dgm:cxn modelId="{3FBD383D-707E-40D3-8738-5E1B426F1A09}" type="presOf" srcId="{DBD71EE4-94B5-4B3D-BD4B-8629A5CCB96B}" destId="{E5E58B3F-DB45-49A7-AE60-7B9581D4ECD2}" srcOrd="0" destOrd="0" presId="urn:microsoft.com/office/officeart/2005/8/layout/hProcess11"/>
    <dgm:cxn modelId="{2EA7BB19-4E59-4982-BC62-6687ED5AB4A8}" srcId="{E586D46A-7033-4AC2-ABCC-2EBC68FADB96}" destId="{75E5D6C4-4809-444F-A7E8-CBA845A455AC}" srcOrd="3" destOrd="0" parTransId="{14907288-2273-49D0-A9EB-EDA6677AD00C}" sibTransId="{ACC03CBE-D4F1-417E-B862-ED32E90DC176}"/>
    <dgm:cxn modelId="{6A1964D7-ED22-4C42-B0C7-93EB6518BC81}" srcId="{E586D46A-7033-4AC2-ABCC-2EBC68FADB96}" destId="{BC774724-FC06-4202-9142-790B958EDBB8}" srcOrd="4" destOrd="0" parTransId="{1B602653-234B-4906-A7F0-1EE08270A768}" sibTransId="{3DECDC7F-18B5-4153-9B6E-B79F2E78287E}"/>
    <dgm:cxn modelId="{5DD7A2DE-8A33-46FE-A044-D3611BE96E91}" type="presOf" srcId="{1F154974-3B69-4AD3-9DFB-42AD8F0A5BFC}" destId="{9647AD5D-8C28-4F6C-9FD2-87E20E6F63D9}" srcOrd="0" destOrd="0" presId="urn:microsoft.com/office/officeart/2005/8/layout/hProcess11"/>
    <dgm:cxn modelId="{E0C0666B-57A2-4ABA-9604-BC08C7F34DBC}" type="presOf" srcId="{ED9DA3FF-7CDE-462F-B543-1C706CDD5781}" destId="{B634C927-5D30-4EEC-9188-0DAFFAC16BD8}" srcOrd="0" destOrd="0" presId="urn:microsoft.com/office/officeart/2005/8/layout/hProcess11"/>
    <dgm:cxn modelId="{1EBB4AE4-0139-4C1C-9EDB-9DBBCA4A2527}" type="presOf" srcId="{DB0872A8-48A8-4915-B189-7CD8AA959A14}" destId="{B49DA2A3-DEE9-4086-BA0B-20D5C840ADA4}" srcOrd="0" destOrd="0" presId="urn:microsoft.com/office/officeart/2005/8/layout/hProcess11"/>
    <dgm:cxn modelId="{7203FD47-FD95-4110-B248-CD9F23D507A0}" srcId="{E586D46A-7033-4AC2-ABCC-2EBC68FADB96}" destId="{37D4EDFA-0D06-4448-9D29-31ADB3336D75}" srcOrd="6" destOrd="0" parTransId="{3FA673DF-8DD1-48F8-8EE0-05F57DCC731D}" sibTransId="{1DB49466-91B8-4A8F-A874-5A2E1A104FEF}"/>
    <dgm:cxn modelId="{0143D30D-3C64-46FF-A91F-6B2ACA27FD6F}" type="presOf" srcId="{AF75BDC2-FDD8-412F-AA91-3B0C1E5D1260}" destId="{EC9DF6DE-02CA-45E0-A21C-AEDCC7BD8702}" srcOrd="0" destOrd="0" presId="urn:microsoft.com/office/officeart/2005/8/layout/hProcess11"/>
    <dgm:cxn modelId="{C6C90212-566A-41F6-BA44-72B17FE79561}" type="presOf" srcId="{E586D46A-7033-4AC2-ABCC-2EBC68FADB96}" destId="{2091CDE1-C722-4081-B849-8A78A85CA975}" srcOrd="0" destOrd="0" presId="urn:microsoft.com/office/officeart/2005/8/layout/hProcess11"/>
    <dgm:cxn modelId="{CB307002-3102-4085-A96F-F2459B529B9E}" srcId="{E586D46A-7033-4AC2-ABCC-2EBC68FADB96}" destId="{DBD71EE4-94B5-4B3D-BD4B-8629A5CCB96B}" srcOrd="7" destOrd="0" parTransId="{920DF626-6CEC-4FD6-BBC4-28CB446D078D}" sibTransId="{1F0C8BAE-1453-4CAC-8423-FC7681BBE8BD}"/>
    <dgm:cxn modelId="{82A77153-3618-436F-95B5-CB4D0BED5EF1}" srcId="{E586D46A-7033-4AC2-ABCC-2EBC68FADB96}" destId="{1F154974-3B69-4AD3-9DFB-42AD8F0A5BFC}" srcOrd="2" destOrd="0" parTransId="{8F6DA935-F13D-4E32-8DC7-CD1B9063056A}" sibTransId="{DFC5FABB-D945-4F81-B195-2305CFD754E0}"/>
    <dgm:cxn modelId="{5F6774BC-8105-46A6-AA10-7ABC421C8EC6}" srcId="{E586D46A-7033-4AC2-ABCC-2EBC68FADB96}" destId="{ED9DA3FF-7CDE-462F-B543-1C706CDD5781}" srcOrd="8" destOrd="0" parTransId="{378FB99C-8F1B-4D9B-BD51-E4C395C6DD05}" sibTransId="{4CD05EB5-47D1-42D2-A952-73720E7315A2}"/>
    <dgm:cxn modelId="{434F5ECB-F9EE-493B-ADA2-229666CA471A}" type="presOf" srcId="{37D4EDFA-0D06-4448-9D29-31ADB3336D75}" destId="{79018AB9-233D-431C-92F2-958E58B85279}" srcOrd="0" destOrd="0" presId="urn:microsoft.com/office/officeart/2005/8/layout/hProcess11"/>
    <dgm:cxn modelId="{BF4D10D2-1B45-4A04-9391-940AE44A18E7}" srcId="{E586D46A-7033-4AC2-ABCC-2EBC68FADB96}" destId="{DB0872A8-48A8-4915-B189-7CD8AA959A14}" srcOrd="5" destOrd="0" parTransId="{C1DE6400-4CD3-4C60-85D3-5B680D61384D}" sibTransId="{CB82B84B-CEFC-4025-BAAC-8759ED681F90}"/>
    <dgm:cxn modelId="{B0AA7D5C-6281-4874-9E5C-EC7FCD6F0785}" srcId="{E586D46A-7033-4AC2-ABCC-2EBC68FADB96}" destId="{0AD29B3B-744C-4FD6-86DD-A61D044DE6A8}" srcOrd="1" destOrd="0" parTransId="{E8B8AA34-025D-4530-B025-088509CEAEA3}" sibTransId="{5B267633-B96E-45EB-9958-3B2F3CE70A69}"/>
    <dgm:cxn modelId="{BC610212-89B9-4107-83BB-C11E0122664B}" type="presParOf" srcId="{2091CDE1-C722-4081-B849-8A78A85CA975}" destId="{2F8F3713-A8EF-41A1-9660-E8661BCD03D5}" srcOrd="0" destOrd="0" presId="urn:microsoft.com/office/officeart/2005/8/layout/hProcess11"/>
    <dgm:cxn modelId="{C820D179-F5AF-4F03-B9EC-02C4190706BE}" type="presParOf" srcId="{2091CDE1-C722-4081-B849-8A78A85CA975}" destId="{B73B8AF6-206E-47AD-9BFF-762F044F897E}" srcOrd="1" destOrd="0" presId="urn:microsoft.com/office/officeart/2005/8/layout/hProcess11"/>
    <dgm:cxn modelId="{6A5EF6D6-8141-4D9A-9E19-985E8B76E2C3}" type="presParOf" srcId="{B73B8AF6-206E-47AD-9BFF-762F044F897E}" destId="{AB1D0B50-42B0-48DC-AF69-795F0070B0D2}" srcOrd="0" destOrd="0" presId="urn:microsoft.com/office/officeart/2005/8/layout/hProcess11"/>
    <dgm:cxn modelId="{B4418048-A8D8-4C31-87FE-BEA121510EE3}" type="presParOf" srcId="{AB1D0B50-42B0-48DC-AF69-795F0070B0D2}" destId="{EC9DF6DE-02CA-45E0-A21C-AEDCC7BD8702}" srcOrd="0" destOrd="0" presId="urn:microsoft.com/office/officeart/2005/8/layout/hProcess11"/>
    <dgm:cxn modelId="{CB416CB4-26B8-4CCD-816E-6FB0DA45CDC9}" type="presParOf" srcId="{AB1D0B50-42B0-48DC-AF69-795F0070B0D2}" destId="{A8871E37-266D-4741-85BC-9A3DE7F3B9F4}" srcOrd="1" destOrd="0" presId="urn:microsoft.com/office/officeart/2005/8/layout/hProcess11"/>
    <dgm:cxn modelId="{A7053480-4B00-4E09-9988-E900134E97D2}" type="presParOf" srcId="{AB1D0B50-42B0-48DC-AF69-795F0070B0D2}" destId="{717EDD0A-22B5-48DA-B304-6B9EC0B3B435}" srcOrd="2" destOrd="0" presId="urn:microsoft.com/office/officeart/2005/8/layout/hProcess11"/>
    <dgm:cxn modelId="{135ECD6F-0001-42CB-A98E-0763B2607837}" type="presParOf" srcId="{B73B8AF6-206E-47AD-9BFF-762F044F897E}" destId="{A78AF7CC-E5B2-40D3-8220-304711810D72}" srcOrd="1" destOrd="0" presId="urn:microsoft.com/office/officeart/2005/8/layout/hProcess11"/>
    <dgm:cxn modelId="{686AD430-A934-4538-8066-D2EE65D8CDB0}" type="presParOf" srcId="{B73B8AF6-206E-47AD-9BFF-762F044F897E}" destId="{DE8F1B63-2E40-467F-98B4-76C7D79247C4}" srcOrd="2" destOrd="0" presId="urn:microsoft.com/office/officeart/2005/8/layout/hProcess11"/>
    <dgm:cxn modelId="{2DEEEDB6-4049-48CF-8956-6D6FA98FFE61}" type="presParOf" srcId="{DE8F1B63-2E40-467F-98B4-76C7D79247C4}" destId="{79D73541-CB51-4C75-A332-D174870ACA90}" srcOrd="0" destOrd="0" presId="urn:microsoft.com/office/officeart/2005/8/layout/hProcess11"/>
    <dgm:cxn modelId="{AF01ADEC-60A9-44A0-BF19-5FB25F1925AB}" type="presParOf" srcId="{DE8F1B63-2E40-467F-98B4-76C7D79247C4}" destId="{0ECC90F8-7587-4AD8-AEEB-F19826E819BB}" srcOrd="1" destOrd="0" presId="urn:microsoft.com/office/officeart/2005/8/layout/hProcess11"/>
    <dgm:cxn modelId="{B5ED840C-7DF2-4C8D-9584-1D7511D61014}" type="presParOf" srcId="{DE8F1B63-2E40-467F-98B4-76C7D79247C4}" destId="{B29FCDA1-E5C7-444B-BB47-9B02CC209755}" srcOrd="2" destOrd="0" presId="urn:microsoft.com/office/officeart/2005/8/layout/hProcess11"/>
    <dgm:cxn modelId="{56556B7A-BBE7-4E8B-87E3-E8257EFA4F2E}" type="presParOf" srcId="{B73B8AF6-206E-47AD-9BFF-762F044F897E}" destId="{8863FDA5-F33D-4261-AD8D-11E75B79EDBF}" srcOrd="3" destOrd="0" presId="urn:microsoft.com/office/officeart/2005/8/layout/hProcess11"/>
    <dgm:cxn modelId="{3BB1C705-E6BD-47A8-ADD8-75726E20AF6E}" type="presParOf" srcId="{B73B8AF6-206E-47AD-9BFF-762F044F897E}" destId="{C2DB34F3-766F-49AA-A96A-377F85FD1B5A}" srcOrd="4" destOrd="0" presId="urn:microsoft.com/office/officeart/2005/8/layout/hProcess11"/>
    <dgm:cxn modelId="{62907AFB-B360-40BD-8B4F-2F3F51CCC5DC}" type="presParOf" srcId="{C2DB34F3-766F-49AA-A96A-377F85FD1B5A}" destId="{9647AD5D-8C28-4F6C-9FD2-87E20E6F63D9}" srcOrd="0" destOrd="0" presId="urn:microsoft.com/office/officeart/2005/8/layout/hProcess11"/>
    <dgm:cxn modelId="{C4A6F464-B6CE-43B1-B41A-646D683A829E}" type="presParOf" srcId="{C2DB34F3-766F-49AA-A96A-377F85FD1B5A}" destId="{6A070E82-8979-4B9C-88D1-C3DA641D0CC5}" srcOrd="1" destOrd="0" presId="urn:microsoft.com/office/officeart/2005/8/layout/hProcess11"/>
    <dgm:cxn modelId="{2D8E1D44-786F-4A2E-BA4B-B7E1BDE110E1}" type="presParOf" srcId="{C2DB34F3-766F-49AA-A96A-377F85FD1B5A}" destId="{700D56D3-7D5E-4FD6-B048-1FB0F384CEEA}" srcOrd="2" destOrd="0" presId="urn:microsoft.com/office/officeart/2005/8/layout/hProcess11"/>
    <dgm:cxn modelId="{34A017A0-9E49-4782-9467-754642EEA9B9}" type="presParOf" srcId="{B73B8AF6-206E-47AD-9BFF-762F044F897E}" destId="{44DDB4B9-1075-415C-BEFE-47C58A4CE2C0}" srcOrd="5" destOrd="0" presId="urn:microsoft.com/office/officeart/2005/8/layout/hProcess11"/>
    <dgm:cxn modelId="{37FA8D04-A650-483A-9FC6-F5AE148BFA51}" type="presParOf" srcId="{B73B8AF6-206E-47AD-9BFF-762F044F897E}" destId="{BB188883-4D94-4814-8F7E-5AD337ADCEE4}" srcOrd="6" destOrd="0" presId="urn:microsoft.com/office/officeart/2005/8/layout/hProcess11"/>
    <dgm:cxn modelId="{B43A73C2-E065-4F8C-A17C-51C911D8AEB9}" type="presParOf" srcId="{BB188883-4D94-4814-8F7E-5AD337ADCEE4}" destId="{A02230DD-7BE4-4558-83D9-9B9DF1174550}" srcOrd="0" destOrd="0" presId="urn:microsoft.com/office/officeart/2005/8/layout/hProcess11"/>
    <dgm:cxn modelId="{54799F94-ECDC-46BB-889D-E23996EF1E12}" type="presParOf" srcId="{BB188883-4D94-4814-8F7E-5AD337ADCEE4}" destId="{230AFC23-89CA-4F9C-A1B9-D1BD0580E4AC}" srcOrd="1" destOrd="0" presId="urn:microsoft.com/office/officeart/2005/8/layout/hProcess11"/>
    <dgm:cxn modelId="{F27ECEF2-F746-4847-AAC3-9F09FAD48409}" type="presParOf" srcId="{BB188883-4D94-4814-8F7E-5AD337ADCEE4}" destId="{A34DAC7A-105B-4FA0-BD2B-E9E578F17556}" srcOrd="2" destOrd="0" presId="urn:microsoft.com/office/officeart/2005/8/layout/hProcess11"/>
    <dgm:cxn modelId="{923B4028-1302-4C39-9FE5-7DABE716AFB8}" type="presParOf" srcId="{B73B8AF6-206E-47AD-9BFF-762F044F897E}" destId="{61824CD9-2556-4674-8A8E-3CB9B3610B88}" srcOrd="7" destOrd="0" presId="urn:microsoft.com/office/officeart/2005/8/layout/hProcess11"/>
    <dgm:cxn modelId="{7CF0BA6E-A9E8-42B4-A2B8-38B2866DE1F8}" type="presParOf" srcId="{B73B8AF6-206E-47AD-9BFF-762F044F897E}" destId="{636327A7-0621-49C1-BA2F-69AA217DA7FC}" srcOrd="8" destOrd="0" presId="urn:microsoft.com/office/officeart/2005/8/layout/hProcess11"/>
    <dgm:cxn modelId="{5084EA8B-909D-42CF-BEA9-E3EB570EC281}" type="presParOf" srcId="{636327A7-0621-49C1-BA2F-69AA217DA7FC}" destId="{47037CBD-5CAE-424A-896B-BDEED2074D8D}" srcOrd="0" destOrd="0" presId="urn:microsoft.com/office/officeart/2005/8/layout/hProcess11"/>
    <dgm:cxn modelId="{1095BAC5-A908-41EF-99D2-4E77D0D7A1B4}" type="presParOf" srcId="{636327A7-0621-49C1-BA2F-69AA217DA7FC}" destId="{265B3EFC-7645-4367-8707-38DAC0761657}" srcOrd="1" destOrd="0" presId="urn:microsoft.com/office/officeart/2005/8/layout/hProcess11"/>
    <dgm:cxn modelId="{F6F75D9E-DC3B-4237-8A20-F909015DFC8A}" type="presParOf" srcId="{636327A7-0621-49C1-BA2F-69AA217DA7FC}" destId="{047E314D-54BA-46B1-95EB-AA4EE9E9C2D8}" srcOrd="2" destOrd="0" presId="urn:microsoft.com/office/officeart/2005/8/layout/hProcess11"/>
    <dgm:cxn modelId="{896EDFF5-31B0-40AB-8FF6-48EE9BC5C651}" type="presParOf" srcId="{B73B8AF6-206E-47AD-9BFF-762F044F897E}" destId="{66F32D7E-A0EE-4341-BB84-4A6ECFD2D503}" srcOrd="9" destOrd="0" presId="urn:microsoft.com/office/officeart/2005/8/layout/hProcess11"/>
    <dgm:cxn modelId="{1BD85D2B-6668-4128-B583-B7675C6598D0}" type="presParOf" srcId="{B73B8AF6-206E-47AD-9BFF-762F044F897E}" destId="{41B2768C-C2BD-43F5-96FB-C67AD2860817}" srcOrd="10" destOrd="0" presId="urn:microsoft.com/office/officeart/2005/8/layout/hProcess11"/>
    <dgm:cxn modelId="{D2C248C3-68EE-4F93-9E24-7DE3F512682A}" type="presParOf" srcId="{41B2768C-C2BD-43F5-96FB-C67AD2860817}" destId="{B49DA2A3-DEE9-4086-BA0B-20D5C840ADA4}" srcOrd="0" destOrd="0" presId="urn:microsoft.com/office/officeart/2005/8/layout/hProcess11"/>
    <dgm:cxn modelId="{28AC69A0-73D4-41D2-B7A6-0D235EC4D0F3}" type="presParOf" srcId="{41B2768C-C2BD-43F5-96FB-C67AD2860817}" destId="{DDEC8AEB-67B5-423B-B71D-A81C19AE62A5}" srcOrd="1" destOrd="0" presId="urn:microsoft.com/office/officeart/2005/8/layout/hProcess11"/>
    <dgm:cxn modelId="{2F392258-4D49-414A-A401-DDAB6448560A}" type="presParOf" srcId="{41B2768C-C2BD-43F5-96FB-C67AD2860817}" destId="{170BC6C4-A8DF-4856-899C-818FB1BB134D}" srcOrd="2" destOrd="0" presId="urn:microsoft.com/office/officeart/2005/8/layout/hProcess11"/>
    <dgm:cxn modelId="{4835AE4E-447F-48BE-AECB-743328B27618}" type="presParOf" srcId="{B73B8AF6-206E-47AD-9BFF-762F044F897E}" destId="{486C2924-FEB4-4837-94E3-FB800E3528EB}" srcOrd="11" destOrd="0" presId="urn:microsoft.com/office/officeart/2005/8/layout/hProcess11"/>
    <dgm:cxn modelId="{4024EA47-FFD3-40EE-967D-7E91C9E4814B}" type="presParOf" srcId="{B73B8AF6-206E-47AD-9BFF-762F044F897E}" destId="{D29CB570-21F9-48F0-87FA-56A3929F91A7}" srcOrd="12" destOrd="0" presId="urn:microsoft.com/office/officeart/2005/8/layout/hProcess11"/>
    <dgm:cxn modelId="{604321A6-405B-4F6D-B9A2-21C1C4438BF9}" type="presParOf" srcId="{D29CB570-21F9-48F0-87FA-56A3929F91A7}" destId="{79018AB9-233D-431C-92F2-958E58B85279}" srcOrd="0" destOrd="0" presId="urn:microsoft.com/office/officeart/2005/8/layout/hProcess11"/>
    <dgm:cxn modelId="{D2C8648B-63D7-4524-9DD2-8CF45F3FE0DE}" type="presParOf" srcId="{D29CB570-21F9-48F0-87FA-56A3929F91A7}" destId="{3D502B2F-142E-4834-AA01-1E8A79ACF189}" srcOrd="1" destOrd="0" presId="urn:microsoft.com/office/officeart/2005/8/layout/hProcess11"/>
    <dgm:cxn modelId="{ECDF5988-744E-4CCF-ACDE-A3B48B06BA70}" type="presParOf" srcId="{D29CB570-21F9-48F0-87FA-56A3929F91A7}" destId="{52CA3C0C-265C-4939-8C2F-43E3D1BD68AB}" srcOrd="2" destOrd="0" presId="urn:microsoft.com/office/officeart/2005/8/layout/hProcess11"/>
    <dgm:cxn modelId="{AAA9C95E-5505-4C7A-9F59-27F0290A31B9}" type="presParOf" srcId="{B73B8AF6-206E-47AD-9BFF-762F044F897E}" destId="{E2F204E4-FFE1-4477-BA7B-810DFA4F2D62}" srcOrd="13" destOrd="0" presId="urn:microsoft.com/office/officeart/2005/8/layout/hProcess11"/>
    <dgm:cxn modelId="{FA199235-C670-48EC-A6EE-FCE225F60ABC}" type="presParOf" srcId="{B73B8AF6-206E-47AD-9BFF-762F044F897E}" destId="{D8C3E005-F8B6-4286-A7E2-F7B36451A70A}" srcOrd="14" destOrd="0" presId="urn:microsoft.com/office/officeart/2005/8/layout/hProcess11"/>
    <dgm:cxn modelId="{7A1DAF5C-DB8C-4773-BF92-1516B896086B}" type="presParOf" srcId="{D8C3E005-F8B6-4286-A7E2-F7B36451A70A}" destId="{E5E58B3F-DB45-49A7-AE60-7B9581D4ECD2}" srcOrd="0" destOrd="0" presId="urn:microsoft.com/office/officeart/2005/8/layout/hProcess11"/>
    <dgm:cxn modelId="{9FAFD97E-42F6-405C-A148-0EC9AB2DD067}" type="presParOf" srcId="{D8C3E005-F8B6-4286-A7E2-F7B36451A70A}" destId="{8BD14B98-FA37-4C7C-B299-6CCFDEF2460D}" srcOrd="1" destOrd="0" presId="urn:microsoft.com/office/officeart/2005/8/layout/hProcess11"/>
    <dgm:cxn modelId="{A00F54FD-2B0A-4112-A091-48A9D19D5913}" type="presParOf" srcId="{D8C3E005-F8B6-4286-A7E2-F7B36451A70A}" destId="{F751F860-30FE-492D-8594-B56DE9B345CB}" srcOrd="2" destOrd="0" presId="urn:microsoft.com/office/officeart/2005/8/layout/hProcess11"/>
    <dgm:cxn modelId="{A844E238-9C11-435B-B882-42D8A5FF308C}" type="presParOf" srcId="{B73B8AF6-206E-47AD-9BFF-762F044F897E}" destId="{8EA8A1BE-1B0B-4459-856C-3E7380B4221C}" srcOrd="15" destOrd="0" presId="urn:microsoft.com/office/officeart/2005/8/layout/hProcess11"/>
    <dgm:cxn modelId="{242BE631-EC06-49EB-873D-1DBFE005F0EF}" type="presParOf" srcId="{B73B8AF6-206E-47AD-9BFF-762F044F897E}" destId="{972F0DB6-3692-484F-992D-F739DDB0BFB5}" srcOrd="16" destOrd="0" presId="urn:microsoft.com/office/officeart/2005/8/layout/hProcess11"/>
    <dgm:cxn modelId="{BE9484CC-90CF-489F-9A7A-1D820251043C}" type="presParOf" srcId="{972F0DB6-3692-484F-992D-F739DDB0BFB5}" destId="{B634C927-5D30-4EEC-9188-0DAFFAC16BD8}" srcOrd="0" destOrd="0" presId="urn:microsoft.com/office/officeart/2005/8/layout/hProcess11"/>
    <dgm:cxn modelId="{9BE8C9EF-BA82-4A2A-BB67-15511E31E944}" type="presParOf" srcId="{972F0DB6-3692-484F-992D-F739DDB0BFB5}" destId="{5D83EEAE-E2C2-45B4-9BC5-7BF1CA24F906}" srcOrd="1" destOrd="0" presId="urn:microsoft.com/office/officeart/2005/8/layout/hProcess11"/>
    <dgm:cxn modelId="{B8C8A5CF-0BD9-445D-81A3-0E9968EAFE67}" type="presParOf" srcId="{972F0DB6-3692-484F-992D-F739DDB0BFB5}" destId="{8C31BEC5-AA98-4DAC-9BEA-982283D4B585}" srcOrd="2" destOrd="0" presId="urn:microsoft.com/office/officeart/2005/8/layout/hProcess11"/>
  </dgm:cxnLst>
  <dgm:bg/>
  <dgm:whole>
    <a:ln>
      <a:noFill/>
    </a:ln>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5689F5-21F2-4275-A615-497B0C5A26E5}">
      <dsp:nvSpPr>
        <dsp:cNvPr id="0" name=""/>
        <dsp:cNvSpPr/>
      </dsp:nvSpPr>
      <dsp:spPr>
        <a:xfrm>
          <a:off x="2110324" y="39850"/>
          <a:ext cx="1226197" cy="389601"/>
        </a:xfrm>
        <a:prstGeom prst="roundRect">
          <a:avLst/>
        </a:prstGeom>
        <a:solidFill>
          <a:srgbClr val="36555A"/>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70000"/>
            </a:lnSpc>
            <a:spcBef>
              <a:spcPct val="0"/>
            </a:spcBef>
            <a:spcAft>
              <a:spcPts val="0"/>
            </a:spcAft>
          </a:pPr>
          <a:r>
            <a:rPr lang="en-US" sz="1000" kern="1200" noProof="0" dirty="0" smtClean="0">
              <a:latin typeface="Yu Gothic UI Light" panose="020B0300000000000000" pitchFamily="34" charset="-128"/>
              <a:ea typeface="Yu Gothic UI Light" panose="020B0300000000000000" pitchFamily="34" charset="-128"/>
            </a:rPr>
            <a:t>Nuclear Physics</a:t>
          </a:r>
          <a:endParaRPr lang="en-US" sz="1000" kern="1200" noProof="0" dirty="0">
            <a:latin typeface="Yu Gothic UI Light" panose="020B0300000000000000" pitchFamily="34" charset="-128"/>
            <a:ea typeface="Yu Gothic UI Light" panose="020B0300000000000000" pitchFamily="34" charset="-128"/>
          </a:endParaRPr>
        </a:p>
      </dsp:txBody>
      <dsp:txXfrm>
        <a:off x="2129343" y="58869"/>
        <a:ext cx="1188159" cy="351563"/>
      </dsp:txXfrm>
    </dsp:sp>
    <dsp:sp modelId="{8D6E6A6B-93EF-4067-83E6-C58C4D5921F3}">
      <dsp:nvSpPr>
        <dsp:cNvPr id="0" name=""/>
        <dsp:cNvSpPr/>
      </dsp:nvSpPr>
      <dsp:spPr>
        <a:xfrm>
          <a:off x="1110066" y="234651"/>
          <a:ext cx="3226713" cy="3226713"/>
        </a:xfrm>
        <a:custGeom>
          <a:avLst/>
          <a:gdLst/>
          <a:ahLst/>
          <a:cxnLst/>
          <a:rect l="0" t="0" r="0" b="0"/>
          <a:pathLst>
            <a:path>
              <a:moveTo>
                <a:pt x="2229518" y="122295"/>
              </a:moveTo>
              <a:arcTo wR="1613356" hR="1613356" stAng="17547135" swAng="693099"/>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DAA64150-36F2-47D7-A0B8-5BAA85F5672F}">
      <dsp:nvSpPr>
        <dsp:cNvPr id="0" name=""/>
        <dsp:cNvSpPr/>
      </dsp:nvSpPr>
      <dsp:spPr>
        <a:xfrm>
          <a:off x="3251139" y="512391"/>
          <a:ext cx="1226197" cy="389601"/>
        </a:xfrm>
        <a:prstGeom prst="roundRect">
          <a:avLst/>
        </a:prstGeom>
        <a:solidFill>
          <a:srgbClr val="36555A"/>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70000"/>
            </a:lnSpc>
            <a:spcBef>
              <a:spcPct val="0"/>
            </a:spcBef>
            <a:spcAft>
              <a:spcPts val="0"/>
            </a:spcAft>
          </a:pPr>
          <a:r>
            <a:rPr lang="en-US" sz="1000" kern="1200" noProof="0" dirty="0" smtClean="0">
              <a:latin typeface="Yu Gothic UI Light" panose="020B0300000000000000" pitchFamily="34" charset="-128"/>
              <a:ea typeface="Yu Gothic UI Light" panose="020B0300000000000000" pitchFamily="34" charset="-128"/>
            </a:rPr>
            <a:t>Nuclear Astrophysics</a:t>
          </a:r>
          <a:endParaRPr lang="en-US" sz="1000" kern="1200" noProof="0" dirty="0">
            <a:latin typeface="Yu Gothic UI Light" panose="020B0300000000000000" pitchFamily="34" charset="-128"/>
            <a:ea typeface="Yu Gothic UI Light" panose="020B0300000000000000" pitchFamily="34" charset="-128"/>
          </a:endParaRPr>
        </a:p>
      </dsp:txBody>
      <dsp:txXfrm>
        <a:off x="3270158" y="531410"/>
        <a:ext cx="1188159" cy="351563"/>
      </dsp:txXfrm>
    </dsp:sp>
    <dsp:sp modelId="{E4552E3C-A824-43FB-B8E7-4CB922D8E577}">
      <dsp:nvSpPr>
        <dsp:cNvPr id="0" name=""/>
        <dsp:cNvSpPr/>
      </dsp:nvSpPr>
      <dsp:spPr>
        <a:xfrm>
          <a:off x="1110066" y="234651"/>
          <a:ext cx="3226713" cy="3226713"/>
        </a:xfrm>
        <a:custGeom>
          <a:avLst/>
          <a:gdLst/>
          <a:ahLst/>
          <a:cxnLst/>
          <a:rect l="0" t="0" r="0" b="0"/>
          <a:pathLst>
            <a:path>
              <a:moveTo>
                <a:pt x="2924967" y="673890"/>
              </a:moveTo>
              <a:arcTo wR="1613356" hR="1613356" stAng="19463229" swAng="1703479"/>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F04B0BE3-6DD0-4DF6-850C-0236BE0E24A3}">
      <dsp:nvSpPr>
        <dsp:cNvPr id="0" name=""/>
        <dsp:cNvSpPr/>
      </dsp:nvSpPr>
      <dsp:spPr>
        <a:xfrm>
          <a:off x="3723680" y="1653207"/>
          <a:ext cx="1226197" cy="389601"/>
        </a:xfrm>
        <a:prstGeom prst="roundRect">
          <a:avLst/>
        </a:prstGeom>
        <a:solidFill>
          <a:srgbClr val="36555A"/>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70000"/>
            </a:lnSpc>
            <a:spcBef>
              <a:spcPct val="0"/>
            </a:spcBef>
            <a:spcAft>
              <a:spcPts val="0"/>
            </a:spcAft>
          </a:pPr>
          <a:r>
            <a:rPr lang="en-US" sz="1000" kern="1200" noProof="0" dirty="0" err="1" smtClean="0">
              <a:latin typeface="Yu Gothic UI Light" panose="020B0300000000000000" pitchFamily="34" charset="-128"/>
              <a:ea typeface="Yu Gothic UI Light" panose="020B0300000000000000" pitchFamily="34" charset="-128"/>
            </a:rPr>
            <a:t>Astrochemistry</a:t>
          </a:r>
          <a:endParaRPr lang="en-US" sz="1000" kern="1200" noProof="0" dirty="0">
            <a:latin typeface="Yu Gothic UI Light" panose="020B0300000000000000" pitchFamily="34" charset="-128"/>
            <a:ea typeface="Yu Gothic UI Light" panose="020B0300000000000000" pitchFamily="34" charset="-128"/>
          </a:endParaRPr>
        </a:p>
      </dsp:txBody>
      <dsp:txXfrm>
        <a:off x="3742699" y="1672226"/>
        <a:ext cx="1188159" cy="351563"/>
      </dsp:txXfrm>
    </dsp:sp>
    <dsp:sp modelId="{4AF8A4CA-9138-449C-A827-D9F66EBCE9DA}">
      <dsp:nvSpPr>
        <dsp:cNvPr id="0" name=""/>
        <dsp:cNvSpPr/>
      </dsp:nvSpPr>
      <dsp:spPr>
        <a:xfrm>
          <a:off x="1110066" y="234651"/>
          <a:ext cx="3226713" cy="3226713"/>
        </a:xfrm>
        <a:custGeom>
          <a:avLst/>
          <a:gdLst/>
          <a:ahLst/>
          <a:cxnLst/>
          <a:rect l="0" t="0" r="0" b="0"/>
          <a:pathLst>
            <a:path>
              <a:moveTo>
                <a:pt x="3213915" y="1816165"/>
              </a:moveTo>
              <a:arcTo wR="1613356" hR="1613356" stAng="433292" swAng="1703479"/>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9A9891A2-CA4F-4BA9-97AD-7A33F69D070C}">
      <dsp:nvSpPr>
        <dsp:cNvPr id="0" name=""/>
        <dsp:cNvSpPr/>
      </dsp:nvSpPr>
      <dsp:spPr>
        <a:xfrm>
          <a:off x="3251139" y="2794022"/>
          <a:ext cx="1226197" cy="389601"/>
        </a:xfrm>
        <a:prstGeom prst="roundRect">
          <a:avLst/>
        </a:prstGeom>
        <a:solidFill>
          <a:srgbClr val="36555A"/>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70000"/>
            </a:lnSpc>
            <a:spcBef>
              <a:spcPct val="0"/>
            </a:spcBef>
            <a:spcAft>
              <a:spcPts val="0"/>
            </a:spcAft>
          </a:pPr>
          <a:r>
            <a:rPr lang="en-US" sz="1000" kern="1200" noProof="0" dirty="0" smtClean="0">
              <a:latin typeface="Yu Gothic UI Light" panose="020B0300000000000000" pitchFamily="34" charset="-128"/>
              <a:ea typeface="Yu Gothic UI Light" panose="020B0300000000000000" pitchFamily="34" charset="-128"/>
            </a:rPr>
            <a:t>Materials under irradiation</a:t>
          </a:r>
          <a:endParaRPr lang="en-US" sz="1000" kern="1200" noProof="0" dirty="0">
            <a:latin typeface="Yu Gothic UI Light" panose="020B0300000000000000" pitchFamily="34" charset="-128"/>
            <a:ea typeface="Yu Gothic UI Light" panose="020B0300000000000000" pitchFamily="34" charset="-128"/>
          </a:endParaRPr>
        </a:p>
      </dsp:txBody>
      <dsp:txXfrm>
        <a:off x="3270158" y="2813041"/>
        <a:ext cx="1188159" cy="351563"/>
      </dsp:txXfrm>
    </dsp:sp>
    <dsp:sp modelId="{6287FC12-1208-42CB-B97C-1D6310BAFE94}">
      <dsp:nvSpPr>
        <dsp:cNvPr id="0" name=""/>
        <dsp:cNvSpPr/>
      </dsp:nvSpPr>
      <dsp:spPr>
        <a:xfrm>
          <a:off x="1110066" y="234651"/>
          <a:ext cx="3226713" cy="3226713"/>
        </a:xfrm>
        <a:custGeom>
          <a:avLst/>
          <a:gdLst/>
          <a:ahLst/>
          <a:cxnLst/>
          <a:rect l="0" t="0" r="0" b="0"/>
          <a:pathLst>
            <a:path>
              <a:moveTo>
                <a:pt x="2515624" y="2950828"/>
              </a:moveTo>
              <a:arcTo wR="1613356" hR="1613356" stAng="3359767" swAng="693099"/>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BCBA8A61-2D79-476A-8A05-76829919F4D3}">
      <dsp:nvSpPr>
        <dsp:cNvPr id="0" name=""/>
        <dsp:cNvSpPr/>
      </dsp:nvSpPr>
      <dsp:spPr>
        <a:xfrm>
          <a:off x="2110324" y="3266563"/>
          <a:ext cx="1226197" cy="389601"/>
        </a:xfrm>
        <a:prstGeom prst="roundRect">
          <a:avLst/>
        </a:prstGeom>
        <a:solidFill>
          <a:srgbClr val="36555A"/>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70000"/>
            </a:lnSpc>
            <a:spcBef>
              <a:spcPct val="0"/>
            </a:spcBef>
            <a:spcAft>
              <a:spcPts val="0"/>
            </a:spcAft>
          </a:pPr>
          <a:r>
            <a:rPr lang="en-US" sz="1000" kern="1200" noProof="0" dirty="0" smtClean="0">
              <a:latin typeface="Yu Gothic UI Light" panose="020B0300000000000000" pitchFamily="34" charset="-128"/>
              <a:ea typeface="Yu Gothic UI Light" panose="020B0300000000000000" pitchFamily="34" charset="-128"/>
            </a:rPr>
            <a:t>Nanostructure</a:t>
          </a:r>
          <a:endParaRPr lang="en-US" sz="1000" kern="1200" noProof="0" dirty="0">
            <a:latin typeface="Yu Gothic UI Light" panose="020B0300000000000000" pitchFamily="34" charset="-128"/>
            <a:ea typeface="Yu Gothic UI Light" panose="020B0300000000000000" pitchFamily="34" charset="-128"/>
          </a:endParaRPr>
        </a:p>
      </dsp:txBody>
      <dsp:txXfrm>
        <a:off x="2129343" y="3285582"/>
        <a:ext cx="1188159" cy="351563"/>
      </dsp:txXfrm>
    </dsp:sp>
    <dsp:sp modelId="{18A85CBF-9D73-466A-A4BD-C6026CAC924A}">
      <dsp:nvSpPr>
        <dsp:cNvPr id="0" name=""/>
        <dsp:cNvSpPr/>
      </dsp:nvSpPr>
      <dsp:spPr>
        <a:xfrm>
          <a:off x="1110066" y="234651"/>
          <a:ext cx="3226713" cy="3226713"/>
        </a:xfrm>
        <a:custGeom>
          <a:avLst/>
          <a:gdLst/>
          <a:ahLst/>
          <a:cxnLst/>
          <a:rect l="0" t="0" r="0" b="0"/>
          <a:pathLst>
            <a:path>
              <a:moveTo>
                <a:pt x="997194" y="3104417"/>
              </a:moveTo>
              <a:arcTo wR="1613356" hR="1613356" stAng="6747135" swAng="693099"/>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B6606774-E708-4551-BD2B-B9A1D9D0BDD1}">
      <dsp:nvSpPr>
        <dsp:cNvPr id="0" name=""/>
        <dsp:cNvSpPr/>
      </dsp:nvSpPr>
      <dsp:spPr>
        <a:xfrm>
          <a:off x="969508" y="2794022"/>
          <a:ext cx="1226197" cy="389601"/>
        </a:xfrm>
        <a:prstGeom prst="roundRect">
          <a:avLst/>
        </a:prstGeom>
        <a:solidFill>
          <a:srgbClr val="36555A"/>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70000"/>
            </a:lnSpc>
            <a:spcBef>
              <a:spcPct val="0"/>
            </a:spcBef>
            <a:spcAft>
              <a:spcPts val="0"/>
            </a:spcAft>
          </a:pPr>
          <a:r>
            <a:rPr lang="en-US" sz="1000" kern="1200" noProof="0" dirty="0" smtClean="0">
              <a:latin typeface="Yu Gothic UI Light" panose="020B0300000000000000" pitchFamily="34" charset="-128"/>
              <a:ea typeface="Yu Gothic UI Light" panose="020B0300000000000000" pitchFamily="34" charset="-128"/>
            </a:rPr>
            <a:t>Radiobiology</a:t>
          </a:r>
          <a:endParaRPr lang="en-US" sz="1000" kern="1200" noProof="0" dirty="0">
            <a:latin typeface="Yu Gothic UI Light" panose="020B0300000000000000" pitchFamily="34" charset="-128"/>
            <a:ea typeface="Yu Gothic UI Light" panose="020B0300000000000000" pitchFamily="34" charset="-128"/>
          </a:endParaRPr>
        </a:p>
      </dsp:txBody>
      <dsp:txXfrm>
        <a:off x="988527" y="2813041"/>
        <a:ext cx="1188159" cy="351563"/>
      </dsp:txXfrm>
    </dsp:sp>
    <dsp:sp modelId="{B44F0537-21C2-444A-8B67-C1D824F6A435}">
      <dsp:nvSpPr>
        <dsp:cNvPr id="0" name=""/>
        <dsp:cNvSpPr/>
      </dsp:nvSpPr>
      <dsp:spPr>
        <a:xfrm>
          <a:off x="1110066" y="234651"/>
          <a:ext cx="3226713" cy="3226713"/>
        </a:xfrm>
        <a:custGeom>
          <a:avLst/>
          <a:gdLst/>
          <a:ahLst/>
          <a:cxnLst/>
          <a:rect l="0" t="0" r="0" b="0"/>
          <a:pathLst>
            <a:path>
              <a:moveTo>
                <a:pt x="301745" y="2552822"/>
              </a:moveTo>
              <a:arcTo wR="1613356" hR="1613356" stAng="8663229" swAng="1703479"/>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31E3D8EE-D78E-4284-B03D-6D16FD2EAB06}">
      <dsp:nvSpPr>
        <dsp:cNvPr id="0" name=""/>
        <dsp:cNvSpPr/>
      </dsp:nvSpPr>
      <dsp:spPr>
        <a:xfrm>
          <a:off x="496967" y="1653207"/>
          <a:ext cx="1226197" cy="389601"/>
        </a:xfrm>
        <a:prstGeom prst="roundRect">
          <a:avLst/>
        </a:prstGeom>
        <a:solidFill>
          <a:srgbClr val="36555A"/>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70000"/>
            </a:lnSpc>
            <a:spcBef>
              <a:spcPct val="0"/>
            </a:spcBef>
            <a:spcAft>
              <a:spcPts val="0"/>
            </a:spcAft>
          </a:pPr>
          <a:r>
            <a:rPr lang="en-US" sz="1000" kern="1200" noProof="0" dirty="0" smtClean="0">
              <a:latin typeface="Yu Gothic UI Light" panose="020B0300000000000000" pitchFamily="34" charset="-128"/>
              <a:ea typeface="Yu Gothic UI Light" panose="020B0300000000000000" pitchFamily="34" charset="-128"/>
            </a:rPr>
            <a:t>Industrial applications</a:t>
          </a:r>
          <a:endParaRPr lang="en-US" sz="1000" kern="1200" noProof="0" dirty="0">
            <a:latin typeface="Yu Gothic UI Light" panose="020B0300000000000000" pitchFamily="34" charset="-128"/>
            <a:ea typeface="Yu Gothic UI Light" panose="020B0300000000000000" pitchFamily="34" charset="-128"/>
          </a:endParaRPr>
        </a:p>
      </dsp:txBody>
      <dsp:txXfrm>
        <a:off x="515986" y="1672226"/>
        <a:ext cx="1188159" cy="351563"/>
      </dsp:txXfrm>
    </dsp:sp>
    <dsp:sp modelId="{5ADAA25A-C822-4208-8F66-19047CAFD8E4}">
      <dsp:nvSpPr>
        <dsp:cNvPr id="0" name=""/>
        <dsp:cNvSpPr/>
      </dsp:nvSpPr>
      <dsp:spPr>
        <a:xfrm>
          <a:off x="1110066" y="234651"/>
          <a:ext cx="3226713" cy="3226713"/>
        </a:xfrm>
        <a:custGeom>
          <a:avLst/>
          <a:gdLst/>
          <a:ahLst/>
          <a:cxnLst/>
          <a:rect l="0" t="0" r="0" b="0"/>
          <a:pathLst>
            <a:path>
              <a:moveTo>
                <a:pt x="12797" y="1410547"/>
              </a:moveTo>
              <a:arcTo wR="1613356" hR="1613356" stAng="11233292" swAng="1703479"/>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1FA37FE-0E5D-4F17-8909-403C9D4A0FCB}">
      <dsp:nvSpPr>
        <dsp:cNvPr id="0" name=""/>
        <dsp:cNvSpPr/>
      </dsp:nvSpPr>
      <dsp:spPr>
        <a:xfrm>
          <a:off x="969508" y="512391"/>
          <a:ext cx="1226197" cy="389601"/>
        </a:xfrm>
        <a:prstGeom prst="roundRect">
          <a:avLst/>
        </a:prstGeom>
        <a:solidFill>
          <a:srgbClr val="36555A"/>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70000"/>
            </a:lnSpc>
            <a:spcBef>
              <a:spcPct val="0"/>
            </a:spcBef>
            <a:spcAft>
              <a:spcPts val="0"/>
            </a:spcAft>
          </a:pPr>
          <a:r>
            <a:rPr lang="en-US" sz="1000" kern="1200" noProof="0" dirty="0" smtClean="0">
              <a:latin typeface="Yu Gothic UI Light" panose="020B0300000000000000" pitchFamily="34" charset="-128"/>
              <a:ea typeface="Yu Gothic UI Light" panose="020B0300000000000000" pitchFamily="34" charset="-128"/>
            </a:rPr>
            <a:t>Detectors and accelerators R&amp;D</a:t>
          </a:r>
          <a:endParaRPr lang="en-US" sz="1000" kern="1200" noProof="0" dirty="0">
            <a:latin typeface="Yu Gothic UI Light" panose="020B0300000000000000" pitchFamily="34" charset="-128"/>
            <a:ea typeface="Yu Gothic UI Light" panose="020B0300000000000000" pitchFamily="34" charset="-128"/>
          </a:endParaRPr>
        </a:p>
      </dsp:txBody>
      <dsp:txXfrm>
        <a:off x="988527" y="531410"/>
        <a:ext cx="1188159" cy="351563"/>
      </dsp:txXfrm>
    </dsp:sp>
    <dsp:sp modelId="{5F633C2B-1675-4346-9F5E-57D482BD79D4}">
      <dsp:nvSpPr>
        <dsp:cNvPr id="0" name=""/>
        <dsp:cNvSpPr/>
      </dsp:nvSpPr>
      <dsp:spPr>
        <a:xfrm>
          <a:off x="1110066" y="234651"/>
          <a:ext cx="3226713" cy="3226713"/>
        </a:xfrm>
        <a:custGeom>
          <a:avLst/>
          <a:gdLst/>
          <a:ahLst/>
          <a:cxnLst/>
          <a:rect l="0" t="0" r="0" b="0"/>
          <a:pathLst>
            <a:path>
              <a:moveTo>
                <a:pt x="711088" y="275884"/>
              </a:moveTo>
              <a:arcTo wR="1613356" hR="1613356" stAng="14159767" swAng="693099"/>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F3713-A8EF-41A1-9660-E8661BCD03D5}">
      <dsp:nvSpPr>
        <dsp:cNvPr id="0" name=""/>
        <dsp:cNvSpPr/>
      </dsp:nvSpPr>
      <dsp:spPr>
        <a:xfrm>
          <a:off x="0" y="637780"/>
          <a:ext cx="11475720" cy="850374"/>
        </a:xfrm>
        <a:prstGeom prst="notchedRightArrow">
          <a:avLst/>
        </a:prstGeom>
        <a:gradFill rotWithShape="0">
          <a:gsLst>
            <a:gs pos="0">
              <a:schemeClr val="accent5">
                <a:tint val="40000"/>
                <a:hueOff val="0"/>
                <a:satOff val="0"/>
                <a:lumOff val="0"/>
                <a:alphaOff val="0"/>
                <a:satMod val="103000"/>
                <a:lumMod val="102000"/>
                <a:tint val="94000"/>
              </a:schemeClr>
            </a:gs>
            <a:gs pos="50000">
              <a:schemeClr val="accent5">
                <a:tint val="40000"/>
                <a:hueOff val="0"/>
                <a:satOff val="0"/>
                <a:lumOff val="0"/>
                <a:alphaOff val="0"/>
                <a:satMod val="110000"/>
                <a:lumMod val="100000"/>
                <a:shade val="100000"/>
              </a:schemeClr>
            </a:gs>
            <a:gs pos="100000">
              <a:schemeClr val="accent5">
                <a:tint val="4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C9DF6DE-02CA-45E0-A21C-AEDCC7BD8702}">
      <dsp:nvSpPr>
        <dsp:cNvPr id="0" name=""/>
        <dsp:cNvSpPr/>
      </dsp:nvSpPr>
      <dsp:spPr>
        <a:xfrm>
          <a:off x="5116" y="0"/>
          <a:ext cx="1051474"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ctr" defTabSz="577850">
            <a:lnSpc>
              <a:spcPct val="90000"/>
            </a:lnSpc>
            <a:spcBef>
              <a:spcPct val="0"/>
            </a:spcBef>
            <a:spcAft>
              <a:spcPts val="0"/>
            </a:spcAft>
          </a:pPr>
          <a: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1972</a:t>
          </a:r>
        </a:p>
        <a:p>
          <a:pPr lvl="0" algn="ctr" defTabSz="577850">
            <a:lnSpc>
              <a:spcPct val="90000"/>
            </a:lnSpc>
            <a:spcBef>
              <a:spcPct val="0"/>
            </a:spcBef>
            <a:spcAft>
              <a:spcPts val="0"/>
            </a:spcAft>
          </a:pPr>
          <a:r>
            <a:rPr lang="en-US" sz="1300" b="1" kern="1200" dirty="0" smtClean="0">
              <a:solidFill>
                <a:srgbClr val="1D173D"/>
              </a:solidFill>
              <a:latin typeface="Yu Gothic UI" panose="020B0500000000000000" pitchFamily="34" charset="-128"/>
              <a:ea typeface="Yu Gothic UI" panose="020B0500000000000000" pitchFamily="34" charset="-128"/>
            </a:rPr>
            <a:t>Start of GANIL Project</a:t>
          </a:r>
          <a:endParaRPr lang="en-US" sz="1300" kern="1200" dirty="0">
            <a:solidFill>
              <a:srgbClr val="1D173D"/>
            </a:solidFill>
            <a:latin typeface="Yu Gothic UI" panose="020B0500000000000000" pitchFamily="34" charset="-128"/>
            <a:ea typeface="Yu Gothic UI" panose="020B0500000000000000" pitchFamily="34" charset="-128"/>
          </a:endParaRPr>
        </a:p>
      </dsp:txBody>
      <dsp:txXfrm>
        <a:off x="5116" y="0"/>
        <a:ext cx="1051474" cy="850374"/>
      </dsp:txXfrm>
    </dsp:sp>
    <dsp:sp modelId="{A8871E37-266D-4741-85BC-9A3DE7F3B9F4}">
      <dsp:nvSpPr>
        <dsp:cNvPr id="0" name=""/>
        <dsp:cNvSpPr/>
      </dsp:nvSpPr>
      <dsp:spPr>
        <a:xfrm>
          <a:off x="424556" y="956670"/>
          <a:ext cx="212593" cy="21259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9D73541-CB51-4C75-A332-D174870ACA90}">
      <dsp:nvSpPr>
        <dsp:cNvPr id="0" name=""/>
        <dsp:cNvSpPr/>
      </dsp:nvSpPr>
      <dsp:spPr>
        <a:xfrm>
          <a:off x="1109164" y="1275560"/>
          <a:ext cx="1051474"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lvl="0" algn="ctr" defTabSz="577850">
            <a:lnSpc>
              <a:spcPct val="90000"/>
            </a:lnSpc>
            <a:spcBef>
              <a:spcPct val="0"/>
            </a:spcBef>
            <a:spcAft>
              <a:spcPts val="0"/>
            </a:spcAft>
          </a:pPr>
          <a: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1982</a:t>
          </a:r>
          <a:b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br>
          <a:r>
            <a:rPr lang="en-US" sz="1300" b="1" kern="1200" dirty="0" smtClean="0">
              <a:solidFill>
                <a:srgbClr val="1D173D"/>
              </a:solidFill>
              <a:latin typeface="Yu Gothic UI" panose="020B0500000000000000" pitchFamily="34" charset="-128"/>
              <a:ea typeface="Yu Gothic UI" panose="020B0500000000000000" pitchFamily="34" charset="-128"/>
            </a:rPr>
            <a:t>CCS2 beam</a:t>
          </a:r>
          <a:endParaRPr lang="en-US" sz="1300" b="0" kern="1200" dirty="0">
            <a:solidFill>
              <a:srgbClr val="1D173D"/>
            </a:solidFill>
            <a:latin typeface="Yu Gothic UI" panose="020B0500000000000000" pitchFamily="34" charset="-128"/>
            <a:ea typeface="Yu Gothic UI" panose="020B0500000000000000" pitchFamily="34" charset="-128"/>
          </a:endParaRPr>
        </a:p>
      </dsp:txBody>
      <dsp:txXfrm>
        <a:off x="1109164" y="1275560"/>
        <a:ext cx="1051474" cy="850374"/>
      </dsp:txXfrm>
    </dsp:sp>
    <dsp:sp modelId="{0ECC90F8-7587-4AD8-AEEB-F19826E819BB}">
      <dsp:nvSpPr>
        <dsp:cNvPr id="0" name=""/>
        <dsp:cNvSpPr/>
      </dsp:nvSpPr>
      <dsp:spPr>
        <a:xfrm>
          <a:off x="1528604" y="956670"/>
          <a:ext cx="212593" cy="212593"/>
        </a:xfrm>
        <a:prstGeom prst="ellipse">
          <a:avLst/>
        </a:prstGeom>
        <a:gradFill rotWithShape="0">
          <a:gsLst>
            <a:gs pos="0">
              <a:schemeClr val="accent5">
                <a:hueOff val="-844818"/>
                <a:satOff val="-2177"/>
                <a:lumOff val="-1471"/>
                <a:alphaOff val="0"/>
                <a:satMod val="103000"/>
                <a:lumMod val="102000"/>
                <a:tint val="94000"/>
              </a:schemeClr>
            </a:gs>
            <a:gs pos="50000">
              <a:schemeClr val="accent5">
                <a:hueOff val="-844818"/>
                <a:satOff val="-2177"/>
                <a:lumOff val="-1471"/>
                <a:alphaOff val="0"/>
                <a:satMod val="110000"/>
                <a:lumMod val="100000"/>
                <a:shade val="100000"/>
              </a:schemeClr>
            </a:gs>
            <a:gs pos="100000">
              <a:schemeClr val="accent5">
                <a:hueOff val="-844818"/>
                <a:satOff val="-2177"/>
                <a:lumOff val="-147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647AD5D-8C28-4F6C-9FD2-87E20E6F63D9}">
      <dsp:nvSpPr>
        <dsp:cNvPr id="0" name=""/>
        <dsp:cNvSpPr/>
      </dsp:nvSpPr>
      <dsp:spPr>
        <a:xfrm>
          <a:off x="2213211" y="0"/>
          <a:ext cx="1051474"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ctr" defTabSz="577850">
            <a:lnSpc>
              <a:spcPct val="90000"/>
            </a:lnSpc>
            <a:spcBef>
              <a:spcPct val="0"/>
            </a:spcBef>
            <a:spcAft>
              <a:spcPts val="0"/>
            </a:spcAft>
          </a:pPr>
          <a: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2001</a:t>
          </a:r>
        </a:p>
        <a:p>
          <a:pPr lvl="0" algn="ctr" defTabSz="577850">
            <a:lnSpc>
              <a:spcPct val="90000"/>
            </a:lnSpc>
            <a:spcBef>
              <a:spcPct val="0"/>
            </a:spcBef>
            <a:spcAft>
              <a:spcPts val="0"/>
            </a:spcAft>
          </a:pPr>
          <a:r>
            <a:rPr lang="en-US" sz="1300" kern="1200" dirty="0" smtClean="0">
              <a:solidFill>
                <a:srgbClr val="1D173D"/>
              </a:solidFill>
              <a:latin typeface="Yu Gothic UI" panose="020B0500000000000000" pitchFamily="34" charset="-128"/>
              <a:ea typeface="Yu Gothic UI" panose="020B0500000000000000" pitchFamily="34" charset="-128"/>
            </a:rPr>
            <a:t>SPIRAL1 radioactive beam</a:t>
          </a:r>
          <a:endParaRPr lang="en-US" sz="1300" kern="1200" dirty="0">
            <a:solidFill>
              <a:srgbClr val="1D173D"/>
            </a:solidFill>
            <a:latin typeface="Yu Gothic UI" panose="020B0500000000000000" pitchFamily="34" charset="-128"/>
            <a:ea typeface="Yu Gothic UI" panose="020B0500000000000000" pitchFamily="34" charset="-128"/>
          </a:endParaRPr>
        </a:p>
      </dsp:txBody>
      <dsp:txXfrm>
        <a:off x="2213211" y="0"/>
        <a:ext cx="1051474" cy="850374"/>
      </dsp:txXfrm>
    </dsp:sp>
    <dsp:sp modelId="{6A070E82-8979-4B9C-88D1-C3DA641D0CC5}">
      <dsp:nvSpPr>
        <dsp:cNvPr id="0" name=""/>
        <dsp:cNvSpPr/>
      </dsp:nvSpPr>
      <dsp:spPr>
        <a:xfrm>
          <a:off x="2632652" y="956670"/>
          <a:ext cx="212593" cy="212593"/>
        </a:xfrm>
        <a:prstGeom prst="ellipse">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02230DD-7BE4-4558-83D9-9B9DF1174550}">
      <dsp:nvSpPr>
        <dsp:cNvPr id="0" name=""/>
        <dsp:cNvSpPr/>
      </dsp:nvSpPr>
      <dsp:spPr>
        <a:xfrm>
          <a:off x="3317259" y="1275560"/>
          <a:ext cx="1051474"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lvl="0" algn="ctr" defTabSz="577850">
            <a:lnSpc>
              <a:spcPct val="90000"/>
            </a:lnSpc>
            <a:spcBef>
              <a:spcPct val="0"/>
            </a:spcBef>
            <a:spcAft>
              <a:spcPts val="0"/>
            </a:spcAft>
          </a:pPr>
          <a: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2005</a:t>
          </a:r>
        </a:p>
        <a:p>
          <a:pPr lvl="0" algn="ctr" defTabSz="577850">
            <a:lnSpc>
              <a:spcPct val="90000"/>
            </a:lnSpc>
            <a:spcBef>
              <a:spcPct val="0"/>
            </a:spcBef>
            <a:spcAft>
              <a:spcPts val="0"/>
            </a:spcAft>
          </a:pPr>
          <a:r>
            <a:rPr lang="en-US" sz="1300" b="1" kern="1200" noProof="0" dirty="0" smtClean="0">
              <a:solidFill>
                <a:srgbClr val="1D173D"/>
              </a:solidFill>
              <a:latin typeface="Yu Gothic UI" panose="020B0500000000000000" pitchFamily="34" charset="-128"/>
              <a:ea typeface="Yu Gothic UI" panose="020B0500000000000000" pitchFamily="34" charset="-128"/>
            </a:rPr>
            <a:t>Start of SPIRAL2 </a:t>
          </a:r>
          <a:br>
            <a:rPr lang="en-US" sz="1300" b="1" kern="1200" noProof="0" dirty="0" smtClean="0">
              <a:solidFill>
                <a:srgbClr val="1D173D"/>
              </a:solidFill>
              <a:latin typeface="Yu Gothic UI" panose="020B0500000000000000" pitchFamily="34" charset="-128"/>
              <a:ea typeface="Yu Gothic UI" panose="020B0500000000000000" pitchFamily="34" charset="-128"/>
            </a:rPr>
          </a:br>
          <a:r>
            <a:rPr lang="en-US" sz="1300" b="1" kern="1200" noProof="0" dirty="0" smtClean="0">
              <a:solidFill>
                <a:srgbClr val="1D173D"/>
              </a:solidFill>
              <a:latin typeface="Yu Gothic UI" panose="020B0500000000000000" pitchFamily="34" charset="-128"/>
              <a:ea typeface="Yu Gothic UI" panose="020B0500000000000000" pitchFamily="34" charset="-128"/>
            </a:rPr>
            <a:t>project</a:t>
          </a:r>
        </a:p>
      </dsp:txBody>
      <dsp:txXfrm>
        <a:off x="3317259" y="1275560"/>
        <a:ext cx="1051474" cy="850374"/>
      </dsp:txXfrm>
    </dsp:sp>
    <dsp:sp modelId="{230AFC23-89CA-4F9C-A1B9-D1BD0580E4AC}">
      <dsp:nvSpPr>
        <dsp:cNvPr id="0" name=""/>
        <dsp:cNvSpPr/>
      </dsp:nvSpPr>
      <dsp:spPr>
        <a:xfrm>
          <a:off x="3736699" y="956670"/>
          <a:ext cx="212593" cy="212593"/>
        </a:xfrm>
        <a:prstGeom prst="ellipse">
          <a:avLst/>
        </a:prstGeom>
        <a:gradFill rotWithShape="0">
          <a:gsLst>
            <a:gs pos="0">
              <a:schemeClr val="accent5">
                <a:hueOff val="-2534453"/>
                <a:satOff val="-6532"/>
                <a:lumOff val="-4412"/>
                <a:alphaOff val="0"/>
                <a:satMod val="103000"/>
                <a:lumMod val="102000"/>
                <a:tint val="94000"/>
              </a:schemeClr>
            </a:gs>
            <a:gs pos="50000">
              <a:schemeClr val="accent5">
                <a:hueOff val="-2534453"/>
                <a:satOff val="-6532"/>
                <a:lumOff val="-4412"/>
                <a:alphaOff val="0"/>
                <a:satMod val="110000"/>
                <a:lumMod val="100000"/>
                <a:shade val="100000"/>
              </a:schemeClr>
            </a:gs>
            <a:gs pos="100000">
              <a:schemeClr val="accent5">
                <a:hueOff val="-2534453"/>
                <a:satOff val="-6532"/>
                <a:lumOff val="-441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7037CBD-5CAE-424A-896B-BDEED2074D8D}">
      <dsp:nvSpPr>
        <dsp:cNvPr id="0" name=""/>
        <dsp:cNvSpPr/>
      </dsp:nvSpPr>
      <dsp:spPr>
        <a:xfrm>
          <a:off x="4421307" y="0"/>
          <a:ext cx="1051474"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ctr" defTabSz="577850">
            <a:lnSpc>
              <a:spcPct val="90000"/>
            </a:lnSpc>
            <a:spcBef>
              <a:spcPct val="0"/>
            </a:spcBef>
            <a:spcAft>
              <a:spcPts val="0"/>
            </a:spcAft>
          </a:pPr>
          <a: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2019</a:t>
          </a:r>
        </a:p>
        <a:p>
          <a:pPr lvl="0" algn="ctr" defTabSz="577850">
            <a:lnSpc>
              <a:spcPct val="90000"/>
            </a:lnSpc>
            <a:spcBef>
              <a:spcPct val="0"/>
            </a:spcBef>
            <a:spcAft>
              <a:spcPts val="0"/>
            </a:spcAft>
          </a:pPr>
          <a:r>
            <a:rPr lang="en-US" sz="1300" kern="1200" dirty="0" smtClean="0">
              <a:solidFill>
                <a:srgbClr val="1D173D"/>
              </a:solidFill>
              <a:latin typeface="Yu Gothic UI" panose="020B0500000000000000" pitchFamily="34" charset="-128"/>
              <a:ea typeface="Yu Gothic UI" panose="020B0500000000000000" pitchFamily="34" charset="-128"/>
            </a:rPr>
            <a:t>SPIRAL2 LINAC beam</a:t>
          </a:r>
          <a:endParaRPr lang="en-US" sz="1300" kern="1200" dirty="0">
            <a:solidFill>
              <a:srgbClr val="1D173D"/>
            </a:solidFill>
            <a:latin typeface="Yu Gothic UI" panose="020B0500000000000000" pitchFamily="34" charset="-128"/>
            <a:ea typeface="Yu Gothic UI" panose="020B0500000000000000" pitchFamily="34" charset="-128"/>
          </a:endParaRPr>
        </a:p>
      </dsp:txBody>
      <dsp:txXfrm>
        <a:off x="4421307" y="0"/>
        <a:ext cx="1051474" cy="850374"/>
      </dsp:txXfrm>
    </dsp:sp>
    <dsp:sp modelId="{265B3EFC-7645-4367-8707-38DAC0761657}">
      <dsp:nvSpPr>
        <dsp:cNvPr id="0" name=""/>
        <dsp:cNvSpPr/>
      </dsp:nvSpPr>
      <dsp:spPr>
        <a:xfrm>
          <a:off x="4840747" y="956670"/>
          <a:ext cx="212593" cy="212593"/>
        </a:xfrm>
        <a:prstGeom prst="ellipse">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49DA2A3-DEE9-4086-BA0B-20D5C840ADA4}">
      <dsp:nvSpPr>
        <dsp:cNvPr id="0" name=""/>
        <dsp:cNvSpPr/>
      </dsp:nvSpPr>
      <dsp:spPr>
        <a:xfrm>
          <a:off x="5525355" y="1275560"/>
          <a:ext cx="1051474"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lvl="0" algn="ctr" defTabSz="577850">
            <a:lnSpc>
              <a:spcPct val="90000"/>
            </a:lnSpc>
            <a:spcBef>
              <a:spcPct val="0"/>
            </a:spcBef>
            <a:spcAft>
              <a:spcPts val="0"/>
            </a:spcAft>
          </a:pPr>
          <a:r>
            <a:rPr lang="en-US" sz="1300" b="1" kern="1200" noProof="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2022</a:t>
          </a:r>
          <a:r>
            <a:rPr lang="en-US" sz="1300" kern="1200" noProof="0" dirty="0" smtClean="0">
              <a:solidFill>
                <a:srgbClr val="1D173D"/>
              </a:solidFill>
              <a:latin typeface="Yu Gothic UI" panose="020B0500000000000000" pitchFamily="34" charset="-128"/>
              <a:ea typeface="Yu Gothic UI" panose="020B0500000000000000" pitchFamily="34" charset="-128"/>
            </a:rPr>
            <a:t/>
          </a:r>
          <a:br>
            <a:rPr lang="en-US" sz="1300" kern="1200" noProof="0" dirty="0" smtClean="0">
              <a:solidFill>
                <a:srgbClr val="1D173D"/>
              </a:solidFill>
              <a:latin typeface="Yu Gothic UI" panose="020B0500000000000000" pitchFamily="34" charset="-128"/>
              <a:ea typeface="Yu Gothic UI" panose="020B0500000000000000" pitchFamily="34" charset="-128"/>
            </a:rPr>
          </a:br>
          <a:r>
            <a:rPr lang="en-US" sz="1300" kern="1200" noProof="0" dirty="0" smtClean="0">
              <a:solidFill>
                <a:srgbClr val="1D173D"/>
              </a:solidFill>
              <a:latin typeface="Yu Gothic UI" panose="020B0500000000000000" pitchFamily="34" charset="-128"/>
              <a:ea typeface="Yu Gothic UI" panose="020B0500000000000000" pitchFamily="34" charset="-128"/>
            </a:rPr>
            <a:t>SPIRAL2 experiment</a:t>
          </a:r>
          <a:endParaRPr lang="en-US" sz="1300" kern="1200" noProof="0" dirty="0">
            <a:solidFill>
              <a:srgbClr val="1D173D"/>
            </a:solidFill>
            <a:latin typeface="Yu Gothic UI" panose="020B0500000000000000" pitchFamily="34" charset="-128"/>
            <a:ea typeface="Yu Gothic UI" panose="020B0500000000000000" pitchFamily="34" charset="-128"/>
          </a:endParaRPr>
        </a:p>
      </dsp:txBody>
      <dsp:txXfrm>
        <a:off x="5525355" y="1275560"/>
        <a:ext cx="1051474" cy="850374"/>
      </dsp:txXfrm>
    </dsp:sp>
    <dsp:sp modelId="{DDEC8AEB-67B5-423B-B71D-A81C19AE62A5}">
      <dsp:nvSpPr>
        <dsp:cNvPr id="0" name=""/>
        <dsp:cNvSpPr/>
      </dsp:nvSpPr>
      <dsp:spPr>
        <a:xfrm>
          <a:off x="5944795" y="956670"/>
          <a:ext cx="212593" cy="212593"/>
        </a:xfrm>
        <a:prstGeom prst="ellipse">
          <a:avLst/>
        </a:prstGeom>
        <a:gradFill rotWithShape="0">
          <a:gsLst>
            <a:gs pos="0">
              <a:schemeClr val="accent5">
                <a:hueOff val="-4224089"/>
                <a:satOff val="-10887"/>
                <a:lumOff val="-7353"/>
                <a:alphaOff val="0"/>
                <a:satMod val="103000"/>
                <a:lumMod val="102000"/>
                <a:tint val="94000"/>
              </a:schemeClr>
            </a:gs>
            <a:gs pos="50000">
              <a:schemeClr val="accent5">
                <a:hueOff val="-4224089"/>
                <a:satOff val="-10887"/>
                <a:lumOff val="-7353"/>
                <a:alphaOff val="0"/>
                <a:satMod val="110000"/>
                <a:lumMod val="100000"/>
                <a:shade val="100000"/>
              </a:schemeClr>
            </a:gs>
            <a:gs pos="100000">
              <a:schemeClr val="accent5">
                <a:hueOff val="-4224089"/>
                <a:satOff val="-10887"/>
                <a:lumOff val="-735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9018AB9-233D-431C-92F2-958E58B85279}">
      <dsp:nvSpPr>
        <dsp:cNvPr id="0" name=""/>
        <dsp:cNvSpPr/>
      </dsp:nvSpPr>
      <dsp:spPr>
        <a:xfrm>
          <a:off x="6629402" y="0"/>
          <a:ext cx="1051474"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ctr" defTabSz="577850">
            <a:lnSpc>
              <a:spcPct val="90000"/>
            </a:lnSpc>
            <a:spcBef>
              <a:spcPct val="0"/>
            </a:spcBef>
            <a:spcAft>
              <a:spcPts val="0"/>
            </a:spcAft>
          </a:pPr>
          <a: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2025</a:t>
          </a:r>
          <a:r>
            <a:rPr lang="en-US" sz="1300" kern="1200" dirty="0" smtClean="0">
              <a:solidFill>
                <a:srgbClr val="1D173D"/>
              </a:solidFill>
              <a:latin typeface="Yu Gothic UI" panose="020B0500000000000000" pitchFamily="34" charset="-128"/>
              <a:ea typeface="Yu Gothic UI" panose="020B0500000000000000" pitchFamily="34" charset="-128"/>
            </a:rPr>
            <a:t/>
          </a:r>
          <a:br>
            <a:rPr lang="en-US" sz="1300" kern="1200" dirty="0" smtClean="0">
              <a:solidFill>
                <a:srgbClr val="1D173D"/>
              </a:solidFill>
              <a:latin typeface="Yu Gothic UI" panose="020B0500000000000000" pitchFamily="34" charset="-128"/>
              <a:ea typeface="Yu Gothic UI" panose="020B0500000000000000" pitchFamily="34" charset="-128"/>
            </a:rPr>
          </a:br>
          <a:r>
            <a:rPr lang="en-US" sz="1300" kern="1200" dirty="0" smtClean="0">
              <a:solidFill>
                <a:srgbClr val="1D173D"/>
              </a:solidFill>
              <a:latin typeface="Yu Gothic UI" panose="020B0500000000000000" pitchFamily="34" charset="-128"/>
              <a:ea typeface="Yu Gothic UI" panose="020B0500000000000000" pitchFamily="34" charset="-128"/>
            </a:rPr>
            <a:t>DESIR Building</a:t>
          </a:r>
          <a:endParaRPr lang="en-US" sz="1300" kern="1200" dirty="0">
            <a:solidFill>
              <a:srgbClr val="1D173D"/>
            </a:solidFill>
            <a:latin typeface="Yu Gothic UI" panose="020B0500000000000000" pitchFamily="34" charset="-128"/>
            <a:ea typeface="Yu Gothic UI" panose="020B0500000000000000" pitchFamily="34" charset="-128"/>
          </a:endParaRPr>
        </a:p>
      </dsp:txBody>
      <dsp:txXfrm>
        <a:off x="6629402" y="0"/>
        <a:ext cx="1051474" cy="850374"/>
      </dsp:txXfrm>
    </dsp:sp>
    <dsp:sp modelId="{3D502B2F-142E-4834-AA01-1E8A79ACF189}">
      <dsp:nvSpPr>
        <dsp:cNvPr id="0" name=""/>
        <dsp:cNvSpPr/>
      </dsp:nvSpPr>
      <dsp:spPr>
        <a:xfrm>
          <a:off x="7048843" y="956670"/>
          <a:ext cx="212593" cy="212593"/>
        </a:xfrm>
        <a:prstGeom prst="ellipse">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5E58B3F-DB45-49A7-AE60-7B9581D4ECD2}">
      <dsp:nvSpPr>
        <dsp:cNvPr id="0" name=""/>
        <dsp:cNvSpPr/>
      </dsp:nvSpPr>
      <dsp:spPr>
        <a:xfrm>
          <a:off x="7733450" y="1275560"/>
          <a:ext cx="1051474"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lvl="0" algn="ctr" defTabSz="577850">
            <a:lnSpc>
              <a:spcPct val="90000"/>
            </a:lnSpc>
            <a:spcBef>
              <a:spcPct val="0"/>
            </a:spcBef>
            <a:spcAft>
              <a:spcPts val="0"/>
            </a:spcAft>
          </a:pPr>
          <a: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2027 ?</a:t>
          </a:r>
          <a:r>
            <a:rPr lang="en-US" sz="1300" kern="1200" dirty="0" smtClean="0">
              <a:solidFill>
                <a:srgbClr val="1D173D"/>
              </a:solidFill>
              <a:latin typeface="Yu Gothic UI" panose="020B0500000000000000" pitchFamily="34" charset="-128"/>
              <a:ea typeface="Yu Gothic UI" panose="020B0500000000000000" pitchFamily="34" charset="-128"/>
            </a:rPr>
            <a:t/>
          </a:r>
          <a:br>
            <a:rPr lang="en-US" sz="1300" kern="1200" dirty="0" smtClean="0">
              <a:solidFill>
                <a:srgbClr val="1D173D"/>
              </a:solidFill>
              <a:latin typeface="Yu Gothic UI" panose="020B0500000000000000" pitchFamily="34" charset="-128"/>
              <a:ea typeface="Yu Gothic UI" panose="020B0500000000000000" pitchFamily="34" charset="-128"/>
            </a:rPr>
          </a:br>
          <a:r>
            <a:rPr lang="en-US" sz="1300" kern="1200" dirty="0" smtClean="0">
              <a:solidFill>
                <a:srgbClr val="1D173D"/>
              </a:solidFill>
              <a:latin typeface="Yu Gothic UI" panose="020B0500000000000000" pitchFamily="34" charset="-128"/>
              <a:ea typeface="Yu Gothic UI" panose="020B0500000000000000" pitchFamily="34" charset="-128"/>
            </a:rPr>
            <a:t>First S3 experiment</a:t>
          </a:r>
          <a:endParaRPr lang="en-US" sz="1300" kern="1200" dirty="0">
            <a:solidFill>
              <a:srgbClr val="1D173D"/>
            </a:solidFill>
            <a:latin typeface="Yu Gothic UI" panose="020B0500000000000000" pitchFamily="34" charset="-128"/>
            <a:ea typeface="Yu Gothic UI" panose="020B0500000000000000" pitchFamily="34" charset="-128"/>
          </a:endParaRPr>
        </a:p>
      </dsp:txBody>
      <dsp:txXfrm>
        <a:off x="7733450" y="1275560"/>
        <a:ext cx="1051474" cy="850374"/>
      </dsp:txXfrm>
    </dsp:sp>
    <dsp:sp modelId="{8BD14B98-FA37-4C7C-B299-6CCFDEF2460D}">
      <dsp:nvSpPr>
        <dsp:cNvPr id="0" name=""/>
        <dsp:cNvSpPr/>
      </dsp:nvSpPr>
      <dsp:spPr>
        <a:xfrm>
          <a:off x="8152891" y="956670"/>
          <a:ext cx="212593" cy="212593"/>
        </a:xfrm>
        <a:prstGeom prst="ellipse">
          <a:avLst/>
        </a:prstGeom>
        <a:gradFill rotWithShape="0">
          <a:gsLst>
            <a:gs pos="0">
              <a:schemeClr val="accent5">
                <a:hueOff val="-5913725"/>
                <a:satOff val="-15242"/>
                <a:lumOff val="-10294"/>
                <a:alphaOff val="0"/>
                <a:satMod val="103000"/>
                <a:lumMod val="102000"/>
                <a:tint val="94000"/>
              </a:schemeClr>
            </a:gs>
            <a:gs pos="50000">
              <a:schemeClr val="accent5">
                <a:hueOff val="-5913725"/>
                <a:satOff val="-15242"/>
                <a:lumOff val="-10294"/>
                <a:alphaOff val="0"/>
                <a:satMod val="110000"/>
                <a:lumMod val="100000"/>
                <a:shade val="100000"/>
              </a:schemeClr>
            </a:gs>
            <a:gs pos="100000">
              <a:schemeClr val="accent5">
                <a:hueOff val="-5913725"/>
                <a:satOff val="-15242"/>
                <a:lumOff val="-1029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634C927-5D30-4EEC-9188-0DAFFAC16BD8}">
      <dsp:nvSpPr>
        <dsp:cNvPr id="0" name=""/>
        <dsp:cNvSpPr/>
      </dsp:nvSpPr>
      <dsp:spPr>
        <a:xfrm>
          <a:off x="8837498" y="0"/>
          <a:ext cx="1485533" cy="85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ctr" defTabSz="577850">
            <a:lnSpc>
              <a:spcPct val="90000"/>
            </a:lnSpc>
            <a:spcBef>
              <a:spcPct val="0"/>
            </a:spcBef>
            <a:spcAft>
              <a:spcPts val="0"/>
            </a:spcAft>
          </a:pPr>
          <a:r>
            <a:rPr lang="en-US" sz="1300" b="1" kern="1200" dirty="0" smtClean="0">
              <a:solidFill>
                <a:srgbClr val="1D173D"/>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2030 ?</a:t>
          </a:r>
          <a:r>
            <a:rPr lang="en-US" sz="1300" kern="1200" dirty="0" smtClean="0">
              <a:solidFill>
                <a:srgbClr val="1D173D"/>
              </a:solidFill>
              <a:latin typeface="Yu Gothic UI" panose="020B0500000000000000" pitchFamily="34" charset="-128"/>
              <a:ea typeface="Yu Gothic UI" panose="020B0500000000000000" pitchFamily="34" charset="-128"/>
            </a:rPr>
            <a:t/>
          </a:r>
          <a:br>
            <a:rPr lang="en-US" sz="1300" kern="1200" dirty="0" smtClean="0">
              <a:solidFill>
                <a:srgbClr val="1D173D"/>
              </a:solidFill>
              <a:latin typeface="Yu Gothic UI" panose="020B0500000000000000" pitchFamily="34" charset="-128"/>
              <a:ea typeface="Yu Gothic UI" panose="020B0500000000000000" pitchFamily="34" charset="-128"/>
            </a:rPr>
          </a:br>
          <a:r>
            <a:rPr lang="en-US" sz="1300" kern="1200" dirty="0" smtClean="0">
              <a:solidFill>
                <a:srgbClr val="1D173D"/>
              </a:solidFill>
              <a:latin typeface="Yu Gothic UI" panose="020B0500000000000000" pitchFamily="34" charset="-128"/>
              <a:ea typeface="Yu Gothic UI" panose="020B0500000000000000" pitchFamily="34" charset="-128"/>
            </a:rPr>
            <a:t>NEWGAIN commissioning</a:t>
          </a:r>
          <a:endParaRPr lang="en-US" sz="1300" kern="1200" dirty="0">
            <a:solidFill>
              <a:srgbClr val="1D173D"/>
            </a:solidFill>
            <a:latin typeface="Yu Gothic UI" panose="020B0500000000000000" pitchFamily="34" charset="-128"/>
            <a:ea typeface="Yu Gothic UI" panose="020B0500000000000000" pitchFamily="34" charset="-128"/>
          </a:endParaRPr>
        </a:p>
      </dsp:txBody>
      <dsp:txXfrm>
        <a:off x="8837498" y="0"/>
        <a:ext cx="1485533" cy="850374"/>
      </dsp:txXfrm>
    </dsp:sp>
    <dsp:sp modelId="{5D83EEAE-E2C2-45B4-9BC5-7BF1CA24F906}">
      <dsp:nvSpPr>
        <dsp:cNvPr id="0" name=""/>
        <dsp:cNvSpPr/>
      </dsp:nvSpPr>
      <dsp:spPr>
        <a:xfrm>
          <a:off x="9473968" y="956670"/>
          <a:ext cx="212593" cy="212593"/>
        </a:xfrm>
        <a:prstGeom prst="ellips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2B621ED-5418-3245-3465-427B3A0D3BDA}"/>
              </a:ext>
            </a:extLst>
          </p:cNvPr>
          <p:cNvSpPr>
            <a:spLocks noGrp="1"/>
          </p:cNvSpPr>
          <p:nvPr>
            <p:ph type="hdr" sz="quarter"/>
          </p:nvPr>
        </p:nvSpPr>
        <p:spPr>
          <a:xfrm>
            <a:off x="0" y="0"/>
            <a:ext cx="2918831" cy="495029"/>
          </a:xfrm>
          <a:prstGeom prst="rect">
            <a:avLst/>
          </a:prstGeom>
        </p:spPr>
        <p:txBody>
          <a:bodyPr vert="horz" lIns="91472" tIns="45736" rIns="91472" bIns="45736" rtlCol="0"/>
          <a:lstStyle>
            <a:lvl1pPr algn="l">
              <a:defRPr sz="1200"/>
            </a:lvl1pPr>
          </a:lstStyle>
          <a:p>
            <a:endParaRPr lang="fr-FR" dirty="0">
              <a:latin typeface="Yu Gothic UI Light" panose="020B0300000000000000" pitchFamily="34" charset="-128"/>
            </a:endParaRPr>
          </a:p>
        </p:txBody>
      </p:sp>
      <p:sp>
        <p:nvSpPr>
          <p:cNvPr id="4" name="Espace réservé du pied de page 3">
            <a:extLst>
              <a:ext uri="{FF2B5EF4-FFF2-40B4-BE49-F238E27FC236}">
                <a16:creationId xmlns:a16="http://schemas.microsoft.com/office/drawing/2014/main" id="{ED675734-EAB5-D7E0-1871-9D38A8961EB0}"/>
              </a:ext>
            </a:extLst>
          </p:cNvPr>
          <p:cNvSpPr>
            <a:spLocks noGrp="1"/>
          </p:cNvSpPr>
          <p:nvPr>
            <p:ph type="ftr" sz="quarter" idx="2"/>
          </p:nvPr>
        </p:nvSpPr>
        <p:spPr>
          <a:xfrm>
            <a:off x="0" y="9371289"/>
            <a:ext cx="2918831" cy="495028"/>
          </a:xfrm>
          <a:prstGeom prst="rect">
            <a:avLst/>
          </a:prstGeom>
        </p:spPr>
        <p:txBody>
          <a:bodyPr vert="horz" lIns="91472" tIns="45736" rIns="91472" bIns="45736" rtlCol="0" anchor="b"/>
          <a:lstStyle>
            <a:lvl1pPr algn="l">
              <a:defRPr sz="1200"/>
            </a:lvl1pPr>
          </a:lstStyle>
          <a:p>
            <a:endParaRPr lang="fr-FR" dirty="0">
              <a:latin typeface="Yu Gothic UI Light" panose="020B0300000000000000" pitchFamily="34" charset="-128"/>
            </a:endParaRPr>
          </a:p>
        </p:txBody>
      </p:sp>
      <p:sp>
        <p:nvSpPr>
          <p:cNvPr id="5" name="Espace réservé du numéro de diapositive 4">
            <a:extLst>
              <a:ext uri="{FF2B5EF4-FFF2-40B4-BE49-F238E27FC236}">
                <a16:creationId xmlns:a16="http://schemas.microsoft.com/office/drawing/2014/main" id="{643C6D6A-BF13-F9F3-A2A9-B5A5F3683A96}"/>
              </a:ext>
            </a:extLst>
          </p:cNvPr>
          <p:cNvSpPr>
            <a:spLocks noGrp="1"/>
          </p:cNvSpPr>
          <p:nvPr>
            <p:ph type="sldNum" sz="quarter" idx="3"/>
          </p:nvPr>
        </p:nvSpPr>
        <p:spPr>
          <a:xfrm>
            <a:off x="3815373" y="9371289"/>
            <a:ext cx="2918831" cy="495028"/>
          </a:xfrm>
          <a:prstGeom prst="rect">
            <a:avLst/>
          </a:prstGeom>
        </p:spPr>
        <p:txBody>
          <a:bodyPr vert="horz" lIns="91472" tIns="45736" rIns="91472" bIns="45736" rtlCol="0" anchor="b"/>
          <a:lstStyle>
            <a:lvl1pPr algn="r">
              <a:defRPr sz="1200"/>
            </a:lvl1pPr>
          </a:lstStyle>
          <a:p>
            <a:fld id="{00A8C7E8-D2B2-ED43-9D08-6ADD78CFDC08}" type="slidenum">
              <a:rPr lang="fr-FR" smtClean="0">
                <a:latin typeface="Yu Gothic UI Light" panose="020B0300000000000000" pitchFamily="34" charset="-128"/>
              </a:rPr>
              <a:t>‹N°›</a:t>
            </a:fld>
            <a:endParaRPr lang="fr-FR" dirty="0">
              <a:latin typeface="Yu Gothic UI Light" panose="020B0300000000000000" pitchFamily="34" charset="-128"/>
            </a:endParaRPr>
          </a:p>
        </p:txBody>
      </p:sp>
      <p:sp>
        <p:nvSpPr>
          <p:cNvPr id="6" name="Espace réservé de la date 5">
            <a:extLst>
              <a:ext uri="{FF2B5EF4-FFF2-40B4-BE49-F238E27FC236}">
                <a16:creationId xmlns:a16="http://schemas.microsoft.com/office/drawing/2014/main" id="{2BBC4A8C-D77F-1D53-451A-57D959428EA3}"/>
              </a:ext>
            </a:extLst>
          </p:cNvPr>
          <p:cNvSpPr>
            <a:spLocks noGrp="1"/>
          </p:cNvSpPr>
          <p:nvPr>
            <p:ph type="dt" sz="quarter" idx="1"/>
          </p:nvPr>
        </p:nvSpPr>
        <p:spPr>
          <a:xfrm>
            <a:off x="3815373" y="0"/>
            <a:ext cx="2918831" cy="495029"/>
          </a:xfrm>
          <a:prstGeom prst="rect">
            <a:avLst/>
          </a:prstGeom>
        </p:spPr>
        <p:txBody>
          <a:bodyPr vert="horz" lIns="91472" tIns="45736" rIns="91472" bIns="45736" rtlCol="0"/>
          <a:lstStyle>
            <a:lvl1pPr algn="r">
              <a:defRPr sz="1200"/>
            </a:lvl1pPr>
          </a:lstStyle>
          <a:p>
            <a:fld id="{65FFE2B1-9F4D-1849-B725-F1A2344A2365}" type="datetimeFigureOut">
              <a:rPr lang="fr-FR" smtClean="0">
                <a:latin typeface="Yu Gothic UI Light" panose="020B0300000000000000" pitchFamily="34" charset="-128"/>
              </a:rPr>
              <a:t>13/05/2026</a:t>
            </a:fld>
            <a:endParaRPr lang="fr-FR" dirty="0">
              <a:latin typeface="Yu Gothic UI Light" panose="020B0300000000000000" pitchFamily="34" charset="-128"/>
            </a:endParaRPr>
          </a:p>
        </p:txBody>
      </p:sp>
    </p:spTree>
    <p:extLst>
      <p:ext uri="{BB962C8B-B14F-4D97-AF65-F5344CB8AC3E}">
        <p14:creationId xmlns:p14="http://schemas.microsoft.com/office/powerpoint/2010/main" val="1955294414"/>
      </p:ext>
    </p:extLst>
  </p:cSld>
  <p:clrMap bg1="lt1" tx1="dk1" bg2="lt2" tx2="dk2" accent1="accent1" accent2="accent2" accent3="accent3" accent4="accent4" accent5="accent5" accent6="accent6" hlink="hlink" folHlink="folHlink"/>
  <p:hf hdr="0" ftr="0" dt="0"/>
  <p:extLst mod="1">
    <p:ext uri="{56416CCD-93CA-4268-BC5B-53C4BB910035}">
      <p15:sldGuideLst xmlns:p15="http://schemas.microsoft.com/office/powerpoint/2012/main">
        <p15:guide id="1" orient="horz" pos="3108" userDrawn="1">
          <p15:clr>
            <a:srgbClr val="F26B43"/>
          </p15:clr>
        </p15:guide>
        <p15:guide id="2" pos="2122"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8831" cy="495029"/>
          </a:xfrm>
          <a:prstGeom prst="rect">
            <a:avLst/>
          </a:prstGeom>
        </p:spPr>
        <p:txBody>
          <a:bodyPr vert="horz" lIns="91472" tIns="45736" rIns="91472" bIns="45736" rtlCol="0"/>
          <a:lstStyle>
            <a:lvl1pPr algn="l">
              <a:defRPr sz="1200">
                <a:latin typeface="Yu Gothic UI Light" panose="020B0300000000000000" pitchFamily="34" charset="-128"/>
              </a:defRPr>
            </a:lvl1pPr>
          </a:lstStyle>
          <a:p>
            <a:endParaRPr lang="fr-FR" dirty="0"/>
          </a:p>
        </p:txBody>
      </p:sp>
      <p:sp>
        <p:nvSpPr>
          <p:cNvPr id="3" name="Espace réservé de la date 2"/>
          <p:cNvSpPr>
            <a:spLocks noGrp="1"/>
          </p:cNvSpPr>
          <p:nvPr>
            <p:ph type="dt" idx="1"/>
          </p:nvPr>
        </p:nvSpPr>
        <p:spPr>
          <a:xfrm>
            <a:off x="3815373" y="0"/>
            <a:ext cx="2918831" cy="495029"/>
          </a:xfrm>
          <a:prstGeom prst="rect">
            <a:avLst/>
          </a:prstGeom>
        </p:spPr>
        <p:txBody>
          <a:bodyPr vert="horz" lIns="91472" tIns="45736" rIns="91472" bIns="45736" rtlCol="0"/>
          <a:lstStyle>
            <a:lvl1pPr algn="r">
              <a:defRPr sz="1200">
                <a:latin typeface="Yu Gothic UI Light" panose="020B0300000000000000" pitchFamily="34" charset="-128"/>
              </a:defRPr>
            </a:lvl1pPr>
          </a:lstStyle>
          <a:p>
            <a:fld id="{9FE69620-070F-D948-B6E5-ABE1BC2E8378}" type="datetimeFigureOut">
              <a:rPr lang="fr-FR" smtClean="0"/>
              <a:pPr/>
              <a:t>13/05/2026</a:t>
            </a:fld>
            <a:endParaRPr lang="fr-FR" dirty="0"/>
          </a:p>
        </p:txBody>
      </p:sp>
      <p:sp>
        <p:nvSpPr>
          <p:cNvPr id="4" name="Espace réservé de l'image des diapositives 3"/>
          <p:cNvSpPr>
            <a:spLocks noGrp="1" noRot="1" noChangeAspect="1"/>
          </p:cNvSpPr>
          <p:nvPr>
            <p:ph type="sldImg" idx="2"/>
          </p:nvPr>
        </p:nvSpPr>
        <p:spPr>
          <a:xfrm>
            <a:off x="406400" y="1231900"/>
            <a:ext cx="5922963" cy="3332163"/>
          </a:xfrm>
          <a:prstGeom prst="rect">
            <a:avLst/>
          </a:prstGeom>
          <a:noFill/>
          <a:ln w="12700">
            <a:solidFill>
              <a:prstClr val="black"/>
            </a:solidFill>
          </a:ln>
        </p:spPr>
        <p:txBody>
          <a:bodyPr vert="horz" lIns="91472" tIns="45736" rIns="91472" bIns="45736" rtlCol="0" anchor="ctr"/>
          <a:lstStyle/>
          <a:p>
            <a:endParaRPr lang="fr-FR" dirty="0"/>
          </a:p>
        </p:txBody>
      </p:sp>
      <p:sp>
        <p:nvSpPr>
          <p:cNvPr id="5" name="Espace réservé des notes 4"/>
          <p:cNvSpPr>
            <a:spLocks noGrp="1"/>
          </p:cNvSpPr>
          <p:nvPr>
            <p:ph type="body" sz="quarter" idx="3"/>
          </p:nvPr>
        </p:nvSpPr>
        <p:spPr>
          <a:xfrm>
            <a:off x="673577" y="4748166"/>
            <a:ext cx="5388610" cy="3884861"/>
          </a:xfrm>
          <a:prstGeom prst="rect">
            <a:avLst/>
          </a:prstGeom>
        </p:spPr>
        <p:txBody>
          <a:bodyPr vert="horz" lIns="91472" tIns="45736" rIns="91472" bIns="45736" rtlCol="0"/>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371289"/>
            <a:ext cx="2918831" cy="495028"/>
          </a:xfrm>
          <a:prstGeom prst="rect">
            <a:avLst/>
          </a:prstGeom>
        </p:spPr>
        <p:txBody>
          <a:bodyPr vert="horz" lIns="91472" tIns="45736" rIns="91472" bIns="45736" rtlCol="0" anchor="b"/>
          <a:lstStyle>
            <a:lvl1pPr algn="l">
              <a:defRPr sz="1200">
                <a:latin typeface="Yu Gothic UI Light" panose="020B0300000000000000" pitchFamily="34" charset="-128"/>
              </a:defRPr>
            </a:lvl1pPr>
          </a:lstStyle>
          <a:p>
            <a:endParaRPr lang="fr-FR" dirty="0"/>
          </a:p>
        </p:txBody>
      </p:sp>
      <p:sp>
        <p:nvSpPr>
          <p:cNvPr id="7" name="Espace réservé du numéro de diapositive 6"/>
          <p:cNvSpPr>
            <a:spLocks noGrp="1"/>
          </p:cNvSpPr>
          <p:nvPr>
            <p:ph type="sldNum" sz="quarter" idx="5"/>
          </p:nvPr>
        </p:nvSpPr>
        <p:spPr>
          <a:xfrm>
            <a:off x="3815373" y="9371289"/>
            <a:ext cx="2918831" cy="495028"/>
          </a:xfrm>
          <a:prstGeom prst="rect">
            <a:avLst/>
          </a:prstGeom>
        </p:spPr>
        <p:txBody>
          <a:bodyPr vert="horz" lIns="91472" tIns="45736" rIns="91472" bIns="45736" rtlCol="0" anchor="b"/>
          <a:lstStyle>
            <a:lvl1pPr algn="r">
              <a:defRPr sz="1200">
                <a:latin typeface="Yu Gothic UI Light" panose="020B0300000000000000" pitchFamily="34" charset="-128"/>
              </a:defRPr>
            </a:lvl1pPr>
          </a:lstStyle>
          <a:p>
            <a:fld id="{424FC862-3C35-3D4E-9084-D9ECACF1A1C6}" type="slidenum">
              <a:rPr lang="fr-FR" smtClean="0"/>
              <a:pPr/>
              <a:t>‹N°›</a:t>
            </a:fld>
            <a:endParaRPr lang="fr-FR" dirty="0"/>
          </a:p>
        </p:txBody>
      </p:sp>
    </p:spTree>
    <p:extLst>
      <p:ext uri="{BB962C8B-B14F-4D97-AF65-F5344CB8AC3E}">
        <p14:creationId xmlns:p14="http://schemas.microsoft.com/office/powerpoint/2010/main" val="39945609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Yu Gothic UI Light" panose="020B0300000000000000" pitchFamily="34" charset="-128"/>
        <a:ea typeface="+mn-ea"/>
        <a:cs typeface="+mn-cs"/>
      </a:defRPr>
    </a:lvl1pPr>
    <a:lvl2pPr marL="457200" algn="l" defTabSz="914400" rtl="0" eaLnBrk="1" latinLnBrk="0" hangingPunct="1">
      <a:defRPr sz="1200" kern="1200">
        <a:solidFill>
          <a:schemeClr val="tx1"/>
        </a:solidFill>
        <a:latin typeface="Yu Gothic UI Light" panose="020B0300000000000000" pitchFamily="34" charset="-128"/>
        <a:ea typeface="+mn-ea"/>
        <a:cs typeface="+mn-cs"/>
      </a:defRPr>
    </a:lvl2pPr>
    <a:lvl3pPr marL="914400" algn="l" defTabSz="914400" rtl="0" eaLnBrk="1" latinLnBrk="0" hangingPunct="1">
      <a:defRPr sz="1200" kern="1200">
        <a:solidFill>
          <a:schemeClr val="tx1"/>
        </a:solidFill>
        <a:latin typeface="Yu Gothic UI Light" panose="020B0300000000000000" pitchFamily="34" charset="-128"/>
        <a:ea typeface="+mn-ea"/>
        <a:cs typeface="+mn-cs"/>
      </a:defRPr>
    </a:lvl3pPr>
    <a:lvl4pPr marL="1371600" algn="l" defTabSz="914400" rtl="0" eaLnBrk="1" latinLnBrk="0" hangingPunct="1">
      <a:defRPr sz="1200" kern="1200">
        <a:solidFill>
          <a:schemeClr val="tx1"/>
        </a:solidFill>
        <a:latin typeface="Yu Gothic UI Light" panose="020B0300000000000000" pitchFamily="34" charset="-128"/>
        <a:ea typeface="+mn-ea"/>
        <a:cs typeface="+mn-cs"/>
      </a:defRPr>
    </a:lvl4pPr>
    <a:lvl5pPr marL="1828800" algn="l" defTabSz="914400" rtl="0" eaLnBrk="1" latinLnBrk="0" hangingPunct="1">
      <a:defRPr sz="1200" kern="1200">
        <a:solidFill>
          <a:schemeClr val="tx1"/>
        </a:solidFill>
        <a:latin typeface="Yu Gothic UI Light" panose="020B0300000000000000"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24FC862-3C35-3D4E-9084-D9ECACF1A1C6}" type="slidenum">
              <a:rPr lang="fr-FR" smtClean="0"/>
              <a:pPr/>
              <a:t>1</a:t>
            </a:fld>
            <a:endParaRPr lang="fr-FR" dirty="0"/>
          </a:p>
        </p:txBody>
      </p:sp>
    </p:spTree>
    <p:extLst>
      <p:ext uri="{BB962C8B-B14F-4D97-AF65-F5344CB8AC3E}">
        <p14:creationId xmlns:p14="http://schemas.microsoft.com/office/powerpoint/2010/main" val="164287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424FC862-3C35-3D4E-9084-D9ECACF1A1C6}" type="slidenum">
              <a:rPr lang="fr-FR" smtClean="0"/>
              <a:t>5</a:t>
            </a:fld>
            <a:endParaRPr lang="fr-FR"/>
          </a:p>
        </p:txBody>
      </p:sp>
    </p:spTree>
    <p:extLst>
      <p:ext uri="{BB962C8B-B14F-4D97-AF65-F5344CB8AC3E}">
        <p14:creationId xmlns:p14="http://schemas.microsoft.com/office/powerpoint/2010/main" val="2612469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The project encompasses the modernization of the cyclotrons complex, with special emphasis on water leaks in various equipment such as the RF cavities, improvements of the associated beam lines and experimental hall, as well as building infrastructure, technical utilities, and safety, security, and radiation-protection systems. Addressing these problems will require partial disassembly of the cavities and beam lines including modification of controls, requiring a careful planning of maintenance in order to minimize the impact on the physics programs.</a:t>
            </a:r>
            <a:endParaRPr lang="fr-FR" dirty="0"/>
          </a:p>
        </p:txBody>
      </p:sp>
      <p:sp>
        <p:nvSpPr>
          <p:cNvPr id="4" name="Espace réservé du numéro de diapositive 3"/>
          <p:cNvSpPr>
            <a:spLocks noGrp="1"/>
          </p:cNvSpPr>
          <p:nvPr>
            <p:ph type="sldNum" sz="quarter" idx="10"/>
          </p:nvPr>
        </p:nvSpPr>
        <p:spPr/>
        <p:txBody>
          <a:bodyPr/>
          <a:lstStyle/>
          <a:p>
            <a:fld id="{424FC862-3C35-3D4E-9084-D9ECACF1A1C6}" type="slidenum">
              <a:rPr lang="fr-FR" smtClean="0"/>
              <a:pPr/>
              <a:t>9</a:t>
            </a:fld>
            <a:endParaRPr lang="fr-FR" dirty="0"/>
          </a:p>
        </p:txBody>
      </p:sp>
    </p:spTree>
    <p:extLst>
      <p:ext uri="{BB962C8B-B14F-4D97-AF65-F5344CB8AC3E}">
        <p14:creationId xmlns:p14="http://schemas.microsoft.com/office/powerpoint/2010/main" val="1800928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Discuss </a:t>
            </a:r>
            <a:r>
              <a:rPr lang="en-US" dirty="0" err="1" smtClean="0"/>
              <a:t>rebunchers</a:t>
            </a:r>
            <a:r>
              <a:rPr lang="en-US" dirty="0" smtClean="0"/>
              <a:t>, SDP, and the alignment of the last two </a:t>
            </a:r>
            <a:r>
              <a:rPr lang="en-US" dirty="0" err="1" smtClean="0"/>
              <a:t>quadrupoles.Add</a:t>
            </a:r>
            <a:r>
              <a:rPr lang="en-US" dirty="0" smtClean="0"/>
              <a:t> measurements and label the section as “low beta, high beta.” </a:t>
            </a:r>
          </a:p>
          <a:p>
            <a:r>
              <a:rPr lang="en-US" dirty="0"/>
              <a:t>16kW : operation equivalent and validation of the designed power of 165 kW (the operation at 16 kW was limited only by the safety rules of GANIL related to the allowed activation of the beam dump). </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fld id="{68AFF7F6-FE62-4483-BD51-9AE86A3DFAA0}" type="slidenum">
              <a:rPr lang="fr-FR" smtClean="0"/>
              <a:t>12</a:t>
            </a:fld>
            <a:endParaRPr lang="fr-FR"/>
          </a:p>
        </p:txBody>
      </p:sp>
    </p:spTree>
    <p:extLst>
      <p:ext uri="{BB962C8B-B14F-4D97-AF65-F5344CB8AC3E}">
        <p14:creationId xmlns:p14="http://schemas.microsoft.com/office/powerpoint/2010/main" val="2824469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424FC862-3C35-3D4E-9084-D9ECACF1A1C6}" type="slidenum">
              <a:rPr lang="fr-FR" smtClean="0"/>
              <a:t>17</a:t>
            </a:fld>
            <a:endParaRPr lang="fr-FR"/>
          </a:p>
        </p:txBody>
      </p:sp>
    </p:spTree>
    <p:extLst>
      <p:ext uri="{BB962C8B-B14F-4D97-AF65-F5344CB8AC3E}">
        <p14:creationId xmlns:p14="http://schemas.microsoft.com/office/powerpoint/2010/main" val="1967488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Dev</a:t>
            </a:r>
            <a:r>
              <a:rPr lang="fr-FR" baseline="0" dirty="0" smtClean="0"/>
              <a:t> of </a:t>
            </a:r>
            <a:r>
              <a:rPr lang="fr-FR" baseline="0" dirty="0" err="1" smtClean="0"/>
              <a:t>hellium</a:t>
            </a:r>
            <a:r>
              <a:rPr lang="fr-FR" baseline="0" dirty="0" smtClean="0"/>
              <a:t> </a:t>
            </a:r>
            <a:r>
              <a:rPr lang="fr-FR" baseline="0" dirty="0" err="1" smtClean="0"/>
              <a:t>processing</a:t>
            </a:r>
            <a:r>
              <a:rPr lang="fr-FR" baseline="0" dirty="0" smtClean="0"/>
              <a:t>, in collaboration </a:t>
            </a:r>
            <a:r>
              <a:rPr lang="fr-FR" baseline="0" dirty="0" err="1" smtClean="0"/>
              <a:t>with</a:t>
            </a:r>
            <a:r>
              <a:rPr lang="fr-FR" baseline="0" dirty="0" smtClean="0"/>
              <a:t> </a:t>
            </a:r>
            <a:r>
              <a:rPr lang="fr-FR" baseline="0" dirty="0" err="1" smtClean="0"/>
              <a:t>IJCLab</a:t>
            </a:r>
            <a:r>
              <a:rPr lang="fr-FR" baseline="0" dirty="0" smtClean="0"/>
              <a:t> and Plasma experts – </a:t>
            </a:r>
            <a:r>
              <a:rPr lang="fr-FR" baseline="0" dirty="0" err="1" smtClean="0"/>
              <a:t>dev</a:t>
            </a:r>
            <a:r>
              <a:rPr lang="fr-FR" baseline="0" dirty="0" smtClean="0"/>
              <a:t> </a:t>
            </a:r>
            <a:r>
              <a:rPr lang="fr-FR" baseline="0" dirty="0" err="1" smtClean="0"/>
              <a:t>independent</a:t>
            </a:r>
            <a:r>
              <a:rPr lang="fr-FR" baseline="0" dirty="0" smtClean="0"/>
              <a:t> </a:t>
            </a:r>
            <a:r>
              <a:rPr lang="fr-FR" baseline="0" dirty="0" err="1" smtClean="0"/>
              <a:t>from</a:t>
            </a:r>
            <a:r>
              <a:rPr lang="fr-FR" baseline="0" dirty="0" smtClean="0"/>
              <a:t> </a:t>
            </a:r>
            <a:r>
              <a:rPr lang="fr-FR" baseline="0" dirty="0" err="1" smtClean="0"/>
              <a:t>other</a:t>
            </a:r>
            <a:r>
              <a:rPr lang="fr-FR" baseline="0" dirty="0" smtClean="0"/>
              <a:t> </a:t>
            </a:r>
            <a:r>
              <a:rPr lang="fr-FR" baseline="0" dirty="0" err="1" smtClean="0"/>
              <a:t>lab</a:t>
            </a:r>
            <a:r>
              <a:rPr lang="fr-FR" baseline="0" dirty="0" smtClean="0"/>
              <a:t> </a:t>
            </a:r>
            <a:r>
              <a:rPr lang="fr-FR" baseline="0" dirty="0" err="1" smtClean="0"/>
              <a:t>devlopment</a:t>
            </a:r>
            <a:endParaRPr lang="fr-FR" dirty="0"/>
          </a:p>
        </p:txBody>
      </p:sp>
      <p:sp>
        <p:nvSpPr>
          <p:cNvPr id="4" name="Espace réservé du numéro de diapositive 3"/>
          <p:cNvSpPr>
            <a:spLocks noGrp="1"/>
          </p:cNvSpPr>
          <p:nvPr>
            <p:ph type="sldNum" sz="quarter" idx="10"/>
          </p:nvPr>
        </p:nvSpPr>
        <p:spPr/>
        <p:txBody>
          <a:bodyPr/>
          <a:lstStyle/>
          <a:p>
            <a:fld id="{424FC862-3C35-3D4E-9084-D9ECACF1A1C6}" type="slidenum">
              <a:rPr lang="fr-FR" smtClean="0"/>
              <a:pPr/>
              <a:t>18</a:t>
            </a:fld>
            <a:endParaRPr lang="fr-FR" dirty="0"/>
          </a:p>
        </p:txBody>
      </p:sp>
    </p:spTree>
    <p:extLst>
      <p:ext uri="{BB962C8B-B14F-4D97-AF65-F5344CB8AC3E}">
        <p14:creationId xmlns:p14="http://schemas.microsoft.com/office/powerpoint/2010/main" val="3823560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24FC862-3C35-3D4E-9084-D9ECACF1A1C6}" type="slidenum">
              <a:rPr lang="fr-FR" smtClean="0"/>
              <a:pPr/>
              <a:t>20</a:t>
            </a:fld>
            <a:endParaRPr lang="fr-FR" dirty="0"/>
          </a:p>
        </p:txBody>
      </p:sp>
    </p:spTree>
    <p:extLst>
      <p:ext uri="{BB962C8B-B14F-4D97-AF65-F5344CB8AC3E}">
        <p14:creationId xmlns:p14="http://schemas.microsoft.com/office/powerpoint/2010/main" val="2631924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200" kern="1200" dirty="0" smtClean="0">
                <a:solidFill>
                  <a:schemeClr val="tx1"/>
                </a:solidFill>
                <a:effectLst/>
                <a:latin typeface="Yu Gothic UI Light" panose="020B0300000000000000" pitchFamily="34" charset="-128"/>
                <a:ea typeface="+mn-ea"/>
                <a:cs typeface="+mn-cs"/>
              </a:rPr>
              <a:t>study nuclei produced by fusion-evaporation reactions with extremely small cross sections using the high-intensity heavy-ion beams. Its primary goal is the nuclear structure study of </a:t>
            </a:r>
            <a:r>
              <a:rPr lang="en-US" sz="1200" kern="1200" dirty="0" err="1" smtClean="0">
                <a:solidFill>
                  <a:schemeClr val="tx1"/>
                </a:solidFill>
                <a:effectLst/>
                <a:latin typeface="Yu Gothic UI Light" panose="020B0300000000000000" pitchFamily="34" charset="-128"/>
                <a:ea typeface="+mn-ea"/>
                <a:cs typeface="+mn-cs"/>
              </a:rPr>
              <a:t>superheavy</a:t>
            </a:r>
            <a:r>
              <a:rPr lang="en-US" sz="1200" kern="1200" dirty="0" smtClean="0">
                <a:solidFill>
                  <a:schemeClr val="tx1"/>
                </a:solidFill>
                <a:effectLst/>
                <a:latin typeface="Yu Gothic UI Light" panose="020B0300000000000000" pitchFamily="34" charset="-128"/>
                <a:ea typeface="+mn-ea"/>
                <a:cs typeface="+mn-cs"/>
              </a:rPr>
              <a:t> nuclei and neutron-deficient isotopes near the proton drip line, using a various techniques ranging from laser spectroscopy and mass measurement to decay spectroscopy</a:t>
            </a:r>
            <a:endParaRPr lang="fr-FR" dirty="0"/>
          </a:p>
        </p:txBody>
      </p:sp>
      <p:sp>
        <p:nvSpPr>
          <p:cNvPr id="4" name="Espace réservé du numéro de diapositive 3"/>
          <p:cNvSpPr>
            <a:spLocks noGrp="1"/>
          </p:cNvSpPr>
          <p:nvPr>
            <p:ph type="sldNum" sz="quarter" idx="10"/>
          </p:nvPr>
        </p:nvSpPr>
        <p:spPr/>
        <p:txBody>
          <a:bodyPr/>
          <a:lstStyle/>
          <a:p>
            <a:fld id="{424FC862-3C35-3D4E-9084-D9ECACF1A1C6}" type="slidenum">
              <a:rPr lang="fr-FR" smtClean="0"/>
              <a:pPr/>
              <a:t>22</a:t>
            </a:fld>
            <a:endParaRPr lang="fr-FR" dirty="0"/>
          </a:p>
        </p:txBody>
      </p:sp>
    </p:spTree>
    <p:extLst>
      <p:ext uri="{BB962C8B-B14F-4D97-AF65-F5344CB8AC3E}">
        <p14:creationId xmlns:p14="http://schemas.microsoft.com/office/powerpoint/2010/main" val="36094732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solidFill>
          <a:schemeClr val="bg1"/>
        </a:solidFill>
        <a:effectLst/>
      </p:bgPr>
    </p:bg>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55AFAB23-53FC-479B-BCAF-096594C21EDD}"/>
              </a:ext>
            </a:extLst>
          </p:cNvPr>
          <p:cNvPicPr>
            <a:picLocks noChangeAspect="1"/>
          </p:cNvPicPr>
          <p:nvPr userDrawn="1"/>
        </p:nvPicPr>
        <p:blipFill>
          <a:blip r:embed="rId2"/>
          <a:stretch>
            <a:fillRect/>
          </a:stretch>
        </p:blipFill>
        <p:spPr>
          <a:xfrm>
            <a:off x="1" y="-2108"/>
            <a:ext cx="12192000" cy="6858000"/>
          </a:xfrm>
          <a:prstGeom prst="rect">
            <a:avLst/>
          </a:prstGeom>
        </p:spPr>
      </p:pic>
      <p:sp>
        <p:nvSpPr>
          <p:cNvPr id="2" name="Titre 1">
            <a:extLst>
              <a:ext uri="{FF2B5EF4-FFF2-40B4-BE49-F238E27FC236}">
                <a16:creationId xmlns:a16="http://schemas.microsoft.com/office/drawing/2014/main" id="{BEEA0C97-D4A6-5A81-BBDC-8810F9C79AFC}"/>
              </a:ext>
            </a:extLst>
          </p:cNvPr>
          <p:cNvSpPr>
            <a:spLocks noGrp="1"/>
          </p:cNvSpPr>
          <p:nvPr>
            <p:ph type="ctrTitle"/>
          </p:nvPr>
        </p:nvSpPr>
        <p:spPr>
          <a:xfrm>
            <a:off x="695325" y="1989137"/>
            <a:ext cx="10801350" cy="1520825"/>
          </a:xfrm>
        </p:spPr>
        <p:txBody>
          <a:bodyPr anchor="b"/>
          <a:lstStyle>
            <a:lvl1pPr algn="ctr">
              <a:defRPr sz="6000">
                <a:solidFill>
                  <a:schemeClr val="bg1"/>
                </a:solidFill>
                <a:latin typeface="Yu Gothic UI" panose="020B0500000000000000" pitchFamily="34" charset="-128"/>
                <a:ea typeface="Yu Gothic UI" panose="020B0500000000000000" pitchFamily="34" charset="-128"/>
              </a:defRPr>
            </a:lvl1pPr>
          </a:lstStyle>
          <a:p>
            <a:r>
              <a:rPr lang="fr-FR" dirty="0" smtClean="0"/>
              <a:t>Modifiez le style du titre</a:t>
            </a:r>
            <a:endParaRPr lang="fr-FR" dirty="0"/>
          </a:p>
        </p:txBody>
      </p:sp>
      <p:sp>
        <p:nvSpPr>
          <p:cNvPr id="3" name="Sous-titre 2">
            <a:extLst>
              <a:ext uri="{FF2B5EF4-FFF2-40B4-BE49-F238E27FC236}">
                <a16:creationId xmlns:a16="http://schemas.microsoft.com/office/drawing/2014/main" id="{A0D27957-9A42-116F-EBAE-1D9AFFD38474}"/>
              </a:ext>
            </a:extLst>
          </p:cNvPr>
          <p:cNvSpPr>
            <a:spLocks noGrp="1"/>
          </p:cNvSpPr>
          <p:nvPr>
            <p:ph type="subTitle" idx="1"/>
          </p:nvPr>
        </p:nvSpPr>
        <p:spPr>
          <a:xfrm>
            <a:off x="695325" y="3945698"/>
            <a:ext cx="10801350" cy="995757"/>
          </a:xfrm>
          <a:prstGeom prst="rect">
            <a:avLst/>
          </a:prstGeom>
        </p:spPr>
        <p:txBody>
          <a:bodyPr anchor="ctr"/>
          <a:lstStyle>
            <a:lvl1pPr marL="0" indent="0" algn="ctr">
              <a:buNone/>
              <a:defRPr sz="2400">
                <a:solidFill>
                  <a:schemeClr val="bg1"/>
                </a:solidFill>
                <a:latin typeface="Yu Gothic UI" panose="020B0500000000000000" pitchFamily="34" charset="-128"/>
                <a:ea typeface="Yu Gothic UI" panose="020B0500000000000000" pitchFamily="34"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Modifier le style des sous-titres du masque</a:t>
            </a:r>
            <a:endParaRPr lang="fr-FR" dirty="0"/>
          </a:p>
        </p:txBody>
      </p:sp>
      <p:sp>
        <p:nvSpPr>
          <p:cNvPr id="8" name="Espace réservé de la date 3">
            <a:extLst>
              <a:ext uri="{FF2B5EF4-FFF2-40B4-BE49-F238E27FC236}">
                <a16:creationId xmlns:a16="http://schemas.microsoft.com/office/drawing/2014/main" id="{59431C63-0DA8-1E92-8727-E320525F9C20}"/>
              </a:ext>
            </a:extLst>
          </p:cNvPr>
          <p:cNvSpPr>
            <a:spLocks noGrp="1"/>
          </p:cNvSpPr>
          <p:nvPr>
            <p:ph type="dt" sz="half" idx="2"/>
          </p:nvPr>
        </p:nvSpPr>
        <p:spPr>
          <a:xfrm>
            <a:off x="9081036" y="6308725"/>
            <a:ext cx="1800225" cy="538223"/>
          </a:xfrm>
          <a:prstGeom prst="rect">
            <a:avLst/>
          </a:prstGeom>
        </p:spPr>
        <p:txBody>
          <a:bodyPr vert="horz" lIns="91440" tIns="45720" rIns="91440" bIns="45720" rtlCol="0" anchor="ctr"/>
          <a:lstStyle>
            <a:lvl1pPr algn="r">
              <a:defRPr sz="1000" b="0" i="0">
                <a:solidFill>
                  <a:schemeClr val="bg1"/>
                </a:solidFill>
                <a:latin typeface="Yu Gothic UI Light" panose="020B0300000000000000" pitchFamily="34" charset="-128"/>
              </a:defRPr>
            </a:lvl1pPr>
          </a:lstStyle>
          <a:p>
            <a:r>
              <a:rPr lang="fr-FR" smtClean="0"/>
              <a:t>May 18, 2026</a:t>
            </a:r>
            <a:endParaRPr lang="fr-FR" dirty="0"/>
          </a:p>
        </p:txBody>
      </p:sp>
      <p:sp>
        <p:nvSpPr>
          <p:cNvPr id="9" name="Espace réservé du pied de page 4">
            <a:extLst>
              <a:ext uri="{FF2B5EF4-FFF2-40B4-BE49-F238E27FC236}">
                <a16:creationId xmlns:a16="http://schemas.microsoft.com/office/drawing/2014/main" id="{5A12C53B-EA7D-B04E-D3C6-15B1178E1151}"/>
              </a:ext>
            </a:extLst>
          </p:cNvPr>
          <p:cNvSpPr>
            <a:spLocks noGrp="1"/>
          </p:cNvSpPr>
          <p:nvPr>
            <p:ph type="ftr" sz="quarter" idx="3"/>
          </p:nvPr>
        </p:nvSpPr>
        <p:spPr>
          <a:xfrm>
            <a:off x="695324" y="6308725"/>
            <a:ext cx="8370557" cy="538223"/>
          </a:xfrm>
          <a:prstGeom prst="rect">
            <a:avLst/>
          </a:prstGeom>
        </p:spPr>
        <p:txBody>
          <a:bodyPr vert="horz" lIns="91440" tIns="45720" rIns="91440" bIns="45720" rtlCol="0" anchor="ctr"/>
          <a:lstStyle>
            <a:lvl1pPr algn="l">
              <a:defRPr sz="1000" b="0" i="0">
                <a:solidFill>
                  <a:schemeClr val="bg1"/>
                </a:solidFill>
                <a:latin typeface="Yu Gothic UI Light" panose="020B0300000000000000" pitchFamily="34" charset="-128"/>
              </a:defRPr>
            </a:lvl1pPr>
          </a:lstStyle>
          <a:p>
            <a:r>
              <a:rPr lang="fr-FR" dirty="0" smtClean="0"/>
              <a:t>R. Ferdinand - GANIL-SPIRAL2 </a:t>
            </a:r>
            <a:r>
              <a:rPr lang="fr-FR" dirty="0" err="1" smtClean="0"/>
              <a:t>recent</a:t>
            </a:r>
            <a:r>
              <a:rPr lang="fr-FR" dirty="0" smtClean="0"/>
              <a:t> </a:t>
            </a:r>
            <a:r>
              <a:rPr lang="fr-FR" dirty="0" err="1" smtClean="0"/>
              <a:t>achievements</a:t>
            </a:r>
            <a:r>
              <a:rPr lang="fr-FR" dirty="0" smtClean="0"/>
              <a:t> - MOI4M01</a:t>
            </a:r>
            <a:endParaRPr lang="fr-FR" dirty="0"/>
          </a:p>
        </p:txBody>
      </p:sp>
      <p:sp>
        <p:nvSpPr>
          <p:cNvPr id="10" name="Espace réservé du numéro de diapositive 5">
            <a:extLst>
              <a:ext uri="{FF2B5EF4-FFF2-40B4-BE49-F238E27FC236}">
                <a16:creationId xmlns:a16="http://schemas.microsoft.com/office/drawing/2014/main" id="{53EC3BAB-1845-1E65-BD2F-A254308DBBAC}"/>
              </a:ext>
            </a:extLst>
          </p:cNvPr>
          <p:cNvSpPr>
            <a:spLocks noGrp="1"/>
          </p:cNvSpPr>
          <p:nvPr>
            <p:ph type="sldNum" sz="quarter" idx="4"/>
          </p:nvPr>
        </p:nvSpPr>
        <p:spPr>
          <a:xfrm>
            <a:off x="10992592" y="6308725"/>
            <a:ext cx="504083" cy="538223"/>
          </a:xfrm>
          <a:prstGeom prst="rect">
            <a:avLst/>
          </a:prstGeom>
        </p:spPr>
        <p:txBody>
          <a:bodyPr vert="horz" lIns="91440" tIns="45720" rIns="91440" bIns="45720" rtlCol="0" anchor="ctr"/>
          <a:lstStyle>
            <a:lvl1pPr algn="r">
              <a:defRPr sz="1000" b="0" i="0">
                <a:solidFill>
                  <a:schemeClr val="bg1"/>
                </a:solidFill>
                <a:latin typeface="Yu Gothic UI Light" panose="020B0300000000000000" pitchFamily="34" charset="-128"/>
              </a:defRPr>
            </a:lvl1pPr>
          </a:lstStyle>
          <a:p>
            <a:fld id="{94B63599-5DA0-BE42-AE37-88D1760620F1}" type="slidenum">
              <a:rPr lang="fr-FR" smtClean="0"/>
              <a:pPr/>
              <a:t>‹N°›</a:t>
            </a:fld>
            <a:endParaRPr lang="fr-FR" dirty="0"/>
          </a:p>
        </p:txBody>
      </p:sp>
      <p:sp>
        <p:nvSpPr>
          <p:cNvPr id="11" name="ZoneTexte 10"/>
          <p:cNvSpPr txBox="1"/>
          <p:nvPr userDrawn="1"/>
        </p:nvSpPr>
        <p:spPr>
          <a:xfrm rot="16200000">
            <a:off x="11273066" y="5939065"/>
            <a:ext cx="1622425" cy="215444"/>
          </a:xfrm>
          <a:prstGeom prst="rect">
            <a:avLst/>
          </a:prstGeom>
          <a:noFill/>
        </p:spPr>
        <p:txBody>
          <a:bodyPr wrap="square" rtlCol="0">
            <a:spAutoFit/>
          </a:bodyPr>
          <a:lstStyle/>
          <a:p>
            <a:r>
              <a:rPr lang="fr-FR" sz="800" dirty="0">
                <a:solidFill>
                  <a:schemeClr val="bg1"/>
                </a:solidFill>
                <a:latin typeface="Yu Gothic UI Light" panose="020B0300000000000000" pitchFamily="34" charset="-128"/>
                <a:cs typeface="Arial" panose="020B0604020202020204" pitchFamily="34" charset="0"/>
              </a:rPr>
              <a:t>© Ph.</a:t>
            </a:r>
            <a:r>
              <a:rPr lang="fr-FR" sz="800" baseline="0" dirty="0">
                <a:solidFill>
                  <a:schemeClr val="bg1"/>
                </a:solidFill>
                <a:latin typeface="Yu Gothic UI Light" panose="020B0300000000000000" pitchFamily="34" charset="-128"/>
                <a:cs typeface="Arial" panose="020B0604020202020204" pitchFamily="34" charset="0"/>
              </a:rPr>
              <a:t> </a:t>
            </a:r>
            <a:r>
              <a:rPr lang="fr-FR" sz="800" baseline="0" dirty="0" err="1">
                <a:solidFill>
                  <a:schemeClr val="bg1"/>
                </a:solidFill>
                <a:latin typeface="Yu Gothic UI Light" panose="020B0300000000000000" pitchFamily="34" charset="-128"/>
                <a:cs typeface="Arial" panose="020B0604020202020204" pitchFamily="34" charset="0"/>
              </a:rPr>
              <a:t>Stroppa</a:t>
            </a:r>
            <a:r>
              <a:rPr lang="fr-FR" sz="800" baseline="0" dirty="0">
                <a:solidFill>
                  <a:schemeClr val="bg1"/>
                </a:solidFill>
                <a:latin typeface="Yu Gothic UI Light" panose="020B0300000000000000" pitchFamily="34" charset="-128"/>
                <a:cs typeface="Arial" panose="020B0604020202020204" pitchFamily="34" charset="0"/>
              </a:rPr>
              <a:t>/CEA</a:t>
            </a:r>
            <a:endParaRPr lang="fr-FR" sz="800" dirty="0">
              <a:solidFill>
                <a:schemeClr val="bg1"/>
              </a:solidFill>
              <a:latin typeface="Yu Gothic UI Light" panose="020B0300000000000000" pitchFamily="34" charset="-128"/>
              <a:cs typeface="Arial" panose="020B0604020202020204" pitchFamily="34" charset="0"/>
            </a:endParaRPr>
          </a:p>
        </p:txBody>
      </p:sp>
      <p:sp>
        <p:nvSpPr>
          <p:cNvPr id="14" name="Espace réservé du texte 4">
            <a:extLst>
              <a:ext uri="{FF2B5EF4-FFF2-40B4-BE49-F238E27FC236}">
                <a16:creationId xmlns:a16="http://schemas.microsoft.com/office/drawing/2014/main" id="{665ADC73-8634-4833-83E8-51B84348BB7D}"/>
              </a:ext>
            </a:extLst>
          </p:cNvPr>
          <p:cNvSpPr>
            <a:spLocks noGrp="1"/>
          </p:cNvSpPr>
          <p:nvPr>
            <p:ph type="body" sz="quarter" idx="17" hasCustomPrompt="1"/>
          </p:nvPr>
        </p:nvSpPr>
        <p:spPr>
          <a:xfrm>
            <a:off x="695324" y="5052291"/>
            <a:ext cx="10801349" cy="1080654"/>
          </a:xfrm>
        </p:spPr>
        <p:txBody>
          <a:bodyPr numCol="3" anchor="ctr">
            <a:normAutofit/>
          </a:bodyPr>
          <a:lstStyle>
            <a:lvl1pPr>
              <a:defRPr sz="1200" i="1">
                <a:solidFill>
                  <a:schemeClr val="bg1"/>
                </a:solidFill>
              </a:defRPr>
            </a:lvl1pPr>
          </a:lstStyle>
          <a:p>
            <a:pPr lvl="0"/>
            <a:r>
              <a:rPr lang="fr-FR" dirty="0"/>
              <a:t>Emplacement logotypes                      financeurs/partenaires</a:t>
            </a:r>
          </a:p>
        </p:txBody>
      </p:sp>
      <p:sp>
        <p:nvSpPr>
          <p:cNvPr id="16" name="Espace réservé pour une image  15">
            <a:extLst>
              <a:ext uri="{FF2B5EF4-FFF2-40B4-BE49-F238E27FC236}">
                <a16:creationId xmlns:a16="http://schemas.microsoft.com/office/drawing/2014/main" id="{1B4239C3-A7A7-49CC-A21D-03D4DDBA0501}"/>
              </a:ext>
            </a:extLst>
          </p:cNvPr>
          <p:cNvSpPr>
            <a:spLocks noGrp="1"/>
          </p:cNvSpPr>
          <p:nvPr>
            <p:ph type="pic" sz="quarter" idx="18"/>
          </p:nvPr>
        </p:nvSpPr>
        <p:spPr>
          <a:xfrm>
            <a:off x="3112652" y="5090447"/>
            <a:ext cx="1126404" cy="1004342"/>
          </a:xfrm>
        </p:spPr>
        <p:txBody>
          <a:bodyPr/>
          <a:lstStyle/>
          <a:p>
            <a:r>
              <a:rPr lang="fr-FR" smtClean="0"/>
              <a:t>Cliquez sur l'icône pour ajouter une image</a:t>
            </a:r>
            <a:endParaRPr lang="fr-FR" dirty="0"/>
          </a:p>
        </p:txBody>
      </p:sp>
      <p:sp>
        <p:nvSpPr>
          <p:cNvPr id="17" name="Espace réservé pour une image  15">
            <a:extLst>
              <a:ext uri="{FF2B5EF4-FFF2-40B4-BE49-F238E27FC236}">
                <a16:creationId xmlns:a16="http://schemas.microsoft.com/office/drawing/2014/main" id="{E01B8648-C877-43DA-B6D8-9C6716B109B5}"/>
              </a:ext>
            </a:extLst>
          </p:cNvPr>
          <p:cNvSpPr>
            <a:spLocks noGrp="1"/>
          </p:cNvSpPr>
          <p:nvPr>
            <p:ph type="pic" sz="quarter" idx="19"/>
          </p:nvPr>
        </p:nvSpPr>
        <p:spPr>
          <a:xfrm>
            <a:off x="6727713" y="5090447"/>
            <a:ext cx="1126404" cy="1004342"/>
          </a:xfrm>
        </p:spPr>
        <p:txBody>
          <a:bodyPr/>
          <a:lstStyle/>
          <a:p>
            <a:r>
              <a:rPr lang="fr-FR" smtClean="0"/>
              <a:t>Cliquez sur l'icône pour ajouter une image</a:t>
            </a:r>
            <a:endParaRPr lang="fr-FR" dirty="0"/>
          </a:p>
        </p:txBody>
      </p:sp>
      <p:sp>
        <p:nvSpPr>
          <p:cNvPr id="18" name="Espace réservé pour une image  15">
            <a:extLst>
              <a:ext uri="{FF2B5EF4-FFF2-40B4-BE49-F238E27FC236}">
                <a16:creationId xmlns:a16="http://schemas.microsoft.com/office/drawing/2014/main" id="{F07343D5-1E09-4327-BB6A-2138CED583C1}"/>
              </a:ext>
            </a:extLst>
          </p:cNvPr>
          <p:cNvSpPr>
            <a:spLocks noGrp="1"/>
          </p:cNvSpPr>
          <p:nvPr>
            <p:ph type="pic" sz="quarter" idx="20"/>
          </p:nvPr>
        </p:nvSpPr>
        <p:spPr>
          <a:xfrm>
            <a:off x="10342773" y="5090447"/>
            <a:ext cx="1126404" cy="1004342"/>
          </a:xfrm>
        </p:spPr>
        <p:txBody>
          <a:bodyPr/>
          <a:lstStyle/>
          <a:p>
            <a:r>
              <a:rPr lang="fr-FR" smtClean="0"/>
              <a:t>Cliquez sur l'icône pour ajouter une image</a:t>
            </a:r>
            <a:endParaRPr lang="fr-FR" dirty="0"/>
          </a:p>
        </p:txBody>
      </p:sp>
      <p:grpSp>
        <p:nvGrpSpPr>
          <p:cNvPr id="29" name="Groupe 28"/>
          <p:cNvGrpSpPr/>
          <p:nvPr userDrawn="1"/>
        </p:nvGrpSpPr>
        <p:grpSpPr>
          <a:xfrm>
            <a:off x="5014595" y="572468"/>
            <a:ext cx="2196000" cy="694423"/>
            <a:chOff x="7506681" y="544948"/>
            <a:chExt cx="2196000" cy="694423"/>
          </a:xfrm>
        </p:grpSpPr>
        <p:pic>
          <p:nvPicPr>
            <p:cNvPr id="12" name="Image 11"/>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506682" y="544948"/>
              <a:ext cx="2177068" cy="464441"/>
            </a:xfrm>
            <a:prstGeom prst="rect">
              <a:avLst/>
            </a:prstGeom>
          </p:spPr>
        </p:pic>
        <p:cxnSp>
          <p:nvCxnSpPr>
            <p:cNvPr id="21" name="Connecteur droit 20"/>
            <p:cNvCxnSpPr/>
            <p:nvPr userDrawn="1"/>
          </p:nvCxnSpPr>
          <p:spPr>
            <a:xfrm>
              <a:off x="7506681" y="1239371"/>
              <a:ext cx="2196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6186709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EB6EE6-01B5-49F4-BD77-30F6158B6451}"/>
              </a:ext>
            </a:extLst>
          </p:cNvPr>
          <p:cNvSpPr>
            <a:spLocks noGrp="1"/>
          </p:cNvSpPr>
          <p:nvPr>
            <p:ph type="title"/>
          </p:nvPr>
        </p:nvSpPr>
        <p:spPr/>
        <p:txBody>
          <a:bodyPr/>
          <a:lstStyle>
            <a:lvl1pPr>
              <a:defRPr/>
            </a:lvl1pPr>
          </a:lstStyle>
          <a:p>
            <a:r>
              <a:rPr lang="fr-FR" dirty="0" smtClean="0"/>
              <a:t>Modifiez le style du titre</a:t>
            </a:r>
            <a:endParaRPr lang="fr-FR" dirty="0"/>
          </a:p>
        </p:txBody>
      </p:sp>
      <p:sp>
        <p:nvSpPr>
          <p:cNvPr id="3" name="Espace réservé de la date 2">
            <a:extLst>
              <a:ext uri="{FF2B5EF4-FFF2-40B4-BE49-F238E27FC236}">
                <a16:creationId xmlns:a16="http://schemas.microsoft.com/office/drawing/2014/main" id="{32D71E6F-4224-4F84-8E9E-B99EB3BBFCB1}"/>
              </a:ext>
            </a:extLst>
          </p:cNvPr>
          <p:cNvSpPr>
            <a:spLocks noGrp="1"/>
          </p:cNvSpPr>
          <p:nvPr>
            <p:ph type="dt" sz="half" idx="10"/>
          </p:nvPr>
        </p:nvSpPr>
        <p:spPr/>
        <p:txBody>
          <a:bodyPr/>
          <a:lstStyle/>
          <a:p>
            <a:r>
              <a:rPr lang="fr-FR" smtClean="0"/>
              <a:t>May 18, 2026</a:t>
            </a:r>
            <a:endParaRPr lang="fr-FR" dirty="0"/>
          </a:p>
        </p:txBody>
      </p:sp>
      <p:sp>
        <p:nvSpPr>
          <p:cNvPr id="4" name="Espace réservé du pied de page 3">
            <a:extLst>
              <a:ext uri="{FF2B5EF4-FFF2-40B4-BE49-F238E27FC236}">
                <a16:creationId xmlns:a16="http://schemas.microsoft.com/office/drawing/2014/main" id="{75647673-5FDC-4C4D-9199-A36BE73EF2C3}"/>
              </a:ext>
            </a:extLst>
          </p:cNvPr>
          <p:cNvSpPr>
            <a:spLocks noGrp="1"/>
          </p:cNvSpPr>
          <p:nvPr>
            <p:ph type="ftr" sz="quarter" idx="11"/>
          </p:nvPr>
        </p:nvSpPr>
        <p:spPr/>
        <p:txBody>
          <a:bodyPr/>
          <a:lstStyle/>
          <a:p>
            <a:r>
              <a:rPr lang="fr-FR" smtClean="0"/>
              <a:t>R. Ferdinand - GANIL-SPIRAL2 recent achievements - MOI4M01</a:t>
            </a:r>
            <a:endParaRPr lang="fr-FR" dirty="0"/>
          </a:p>
        </p:txBody>
      </p:sp>
      <p:sp>
        <p:nvSpPr>
          <p:cNvPr id="5" name="Espace réservé du numéro de diapositive 4">
            <a:extLst>
              <a:ext uri="{FF2B5EF4-FFF2-40B4-BE49-F238E27FC236}">
                <a16:creationId xmlns:a16="http://schemas.microsoft.com/office/drawing/2014/main" id="{341B7DB1-E722-4467-BDC0-CCB55633FDF4}"/>
              </a:ext>
            </a:extLst>
          </p:cNvPr>
          <p:cNvSpPr>
            <a:spLocks noGrp="1"/>
          </p:cNvSpPr>
          <p:nvPr>
            <p:ph type="sldNum" sz="quarter" idx="12"/>
          </p:nvPr>
        </p:nvSpPr>
        <p:spPr/>
        <p:txBody>
          <a:bodyPr/>
          <a:lstStyle/>
          <a:p>
            <a:fld id="{94B63599-5DA0-BE42-AE37-88D1760620F1}" type="slidenum">
              <a:rPr lang="fr-FR" smtClean="0"/>
              <a:pPr/>
              <a:t>‹N°›</a:t>
            </a:fld>
            <a:endParaRPr lang="fr-FR" dirty="0"/>
          </a:p>
        </p:txBody>
      </p:sp>
    </p:spTree>
    <p:extLst>
      <p:ext uri="{BB962C8B-B14F-4D97-AF65-F5344CB8AC3E}">
        <p14:creationId xmlns:p14="http://schemas.microsoft.com/office/powerpoint/2010/main" val="5717112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06C5F39-3C1A-42D6-B975-3F8ED393F21B}"/>
              </a:ext>
            </a:extLst>
          </p:cNvPr>
          <p:cNvSpPr/>
          <p:nvPr userDrawn="1"/>
        </p:nvSpPr>
        <p:spPr>
          <a:xfrm>
            <a:off x="0" y="6318000"/>
            <a:ext cx="12192000" cy="54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Yu Gothic UI Light" panose="020B0300000000000000" pitchFamily="34" charset="-128"/>
            </a:endParaRPr>
          </a:p>
        </p:txBody>
      </p:sp>
      <p:sp>
        <p:nvSpPr>
          <p:cNvPr id="6" name="Espace réservé de la date 5">
            <a:extLst>
              <a:ext uri="{FF2B5EF4-FFF2-40B4-BE49-F238E27FC236}">
                <a16:creationId xmlns:a16="http://schemas.microsoft.com/office/drawing/2014/main" id="{1CF388F1-FAE3-4EAD-85BE-C6C5F76F2469}"/>
              </a:ext>
            </a:extLst>
          </p:cNvPr>
          <p:cNvSpPr>
            <a:spLocks noGrp="1"/>
          </p:cNvSpPr>
          <p:nvPr>
            <p:ph type="dt" sz="half" idx="10"/>
          </p:nvPr>
        </p:nvSpPr>
        <p:spPr/>
        <p:txBody>
          <a:bodyPr/>
          <a:lstStyle>
            <a:lvl1pPr>
              <a:defRPr>
                <a:solidFill>
                  <a:schemeClr val="tx2"/>
                </a:solidFill>
              </a:defRPr>
            </a:lvl1pPr>
          </a:lstStyle>
          <a:p>
            <a:r>
              <a:rPr lang="fr-FR" smtClean="0"/>
              <a:t>May 18, 2026</a:t>
            </a:r>
            <a:endParaRPr lang="fr-FR" dirty="0"/>
          </a:p>
        </p:txBody>
      </p:sp>
      <p:sp>
        <p:nvSpPr>
          <p:cNvPr id="7" name="Espace réservé du pied de page 6">
            <a:extLst>
              <a:ext uri="{FF2B5EF4-FFF2-40B4-BE49-F238E27FC236}">
                <a16:creationId xmlns:a16="http://schemas.microsoft.com/office/drawing/2014/main" id="{28B6A961-7EB5-42BD-A784-80899E7DD175}"/>
              </a:ext>
            </a:extLst>
          </p:cNvPr>
          <p:cNvSpPr>
            <a:spLocks noGrp="1"/>
          </p:cNvSpPr>
          <p:nvPr>
            <p:ph type="ftr" sz="quarter" idx="11"/>
          </p:nvPr>
        </p:nvSpPr>
        <p:spPr/>
        <p:txBody>
          <a:bodyPr/>
          <a:lstStyle>
            <a:lvl1pPr>
              <a:defRPr>
                <a:solidFill>
                  <a:schemeClr val="tx2"/>
                </a:solidFill>
              </a:defRPr>
            </a:lvl1pPr>
          </a:lstStyle>
          <a:p>
            <a:r>
              <a:rPr lang="fr-FR" smtClean="0"/>
              <a:t>R. Ferdinand - GANIL-SPIRAL2 recent achievements - MOI4M01</a:t>
            </a:r>
            <a:endParaRPr lang="fr-FR" dirty="0"/>
          </a:p>
        </p:txBody>
      </p:sp>
      <p:sp>
        <p:nvSpPr>
          <p:cNvPr id="8" name="Espace réservé du numéro de diapositive 7">
            <a:extLst>
              <a:ext uri="{FF2B5EF4-FFF2-40B4-BE49-F238E27FC236}">
                <a16:creationId xmlns:a16="http://schemas.microsoft.com/office/drawing/2014/main" id="{C220EFDA-4C89-4060-B2F5-CDB11CB00469}"/>
              </a:ext>
            </a:extLst>
          </p:cNvPr>
          <p:cNvSpPr>
            <a:spLocks noGrp="1"/>
          </p:cNvSpPr>
          <p:nvPr>
            <p:ph type="sldNum" sz="quarter" idx="12"/>
          </p:nvPr>
        </p:nvSpPr>
        <p:spPr/>
        <p:txBody>
          <a:bodyPr/>
          <a:lstStyle>
            <a:lvl1pPr>
              <a:defRPr>
                <a:solidFill>
                  <a:schemeClr val="tx2"/>
                </a:solidFill>
              </a:defRPr>
            </a:lvl1pPr>
          </a:lstStyle>
          <a:p>
            <a:fld id="{94B63599-5DA0-BE42-AE37-88D1760620F1}" type="slidenum">
              <a:rPr lang="fr-FR" smtClean="0"/>
              <a:pPr/>
              <a:t>‹N°›</a:t>
            </a:fld>
            <a:endParaRPr lang="fr-FR" dirty="0"/>
          </a:p>
        </p:txBody>
      </p:sp>
    </p:spTree>
    <p:extLst>
      <p:ext uri="{BB962C8B-B14F-4D97-AF65-F5344CB8AC3E}">
        <p14:creationId xmlns:p14="http://schemas.microsoft.com/office/powerpoint/2010/main" val="155471849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2">
    <p:bg>
      <p:bgPr>
        <a:solidFill>
          <a:schemeClr val="bg2"/>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3F002E4-6434-1420-E8D9-7B0AE58D3D79}"/>
              </a:ext>
            </a:extLst>
          </p:cNvPr>
          <p:cNvSpPr>
            <a:spLocks noGrp="1"/>
          </p:cNvSpPr>
          <p:nvPr>
            <p:ph type="dt" sz="half" idx="10"/>
          </p:nvPr>
        </p:nvSpPr>
        <p:spPr/>
        <p:txBody>
          <a:bodyPr/>
          <a:lstStyle>
            <a:lvl1pPr>
              <a:defRPr>
                <a:solidFill>
                  <a:schemeClr val="tx2"/>
                </a:solidFill>
              </a:defRPr>
            </a:lvl1pPr>
          </a:lstStyle>
          <a:p>
            <a:r>
              <a:rPr lang="fr-FR" smtClean="0"/>
              <a:t>May 18, 2026</a:t>
            </a:r>
            <a:endParaRPr lang="fr-FR"/>
          </a:p>
        </p:txBody>
      </p:sp>
      <p:sp>
        <p:nvSpPr>
          <p:cNvPr id="3" name="Espace réservé du pied de page 2">
            <a:extLst>
              <a:ext uri="{FF2B5EF4-FFF2-40B4-BE49-F238E27FC236}">
                <a16:creationId xmlns:a16="http://schemas.microsoft.com/office/drawing/2014/main" id="{B6450D56-F435-4A27-B920-5376803E8D52}"/>
              </a:ext>
            </a:extLst>
          </p:cNvPr>
          <p:cNvSpPr>
            <a:spLocks noGrp="1"/>
          </p:cNvSpPr>
          <p:nvPr>
            <p:ph type="ftr" sz="quarter" idx="11"/>
          </p:nvPr>
        </p:nvSpPr>
        <p:spPr/>
        <p:txBody>
          <a:bodyPr/>
          <a:lstStyle>
            <a:lvl1pPr>
              <a:defRPr>
                <a:solidFill>
                  <a:schemeClr val="tx2"/>
                </a:solidFill>
              </a:defRPr>
            </a:lvl1pPr>
          </a:lstStyle>
          <a:p>
            <a:r>
              <a:rPr lang="fr-FR" smtClean="0"/>
              <a:t>R. Ferdinand - GANIL-SPIRAL2 recent achievements - MOI4M01</a:t>
            </a:r>
            <a:endParaRPr lang="fr-FR"/>
          </a:p>
        </p:txBody>
      </p:sp>
      <p:sp>
        <p:nvSpPr>
          <p:cNvPr id="4" name="Espace réservé du numéro de diapositive 3">
            <a:extLst>
              <a:ext uri="{FF2B5EF4-FFF2-40B4-BE49-F238E27FC236}">
                <a16:creationId xmlns:a16="http://schemas.microsoft.com/office/drawing/2014/main" id="{13F17099-300B-92B2-0055-CA9B48CA887F}"/>
              </a:ext>
            </a:extLst>
          </p:cNvPr>
          <p:cNvSpPr>
            <a:spLocks noGrp="1"/>
          </p:cNvSpPr>
          <p:nvPr>
            <p:ph type="sldNum" sz="quarter" idx="12"/>
          </p:nvPr>
        </p:nvSpPr>
        <p:spPr/>
        <p:txBody>
          <a:bodyPr/>
          <a:lstStyle>
            <a:lvl1pPr>
              <a:defRPr>
                <a:solidFill>
                  <a:schemeClr val="tx2"/>
                </a:solidFill>
              </a:defRPr>
            </a:lvl1pPr>
          </a:lstStyle>
          <a:p>
            <a:fld id="{94B63599-5DA0-BE42-AE37-88D1760620F1}" type="slidenum">
              <a:rPr lang="fr-FR" smtClean="0"/>
              <a:pPr/>
              <a:t>‹N°›</a:t>
            </a:fld>
            <a:endParaRPr lang="fr-FR"/>
          </a:p>
        </p:txBody>
      </p:sp>
    </p:spTree>
    <p:extLst>
      <p:ext uri="{BB962C8B-B14F-4D97-AF65-F5344CB8AC3E}">
        <p14:creationId xmlns:p14="http://schemas.microsoft.com/office/powerpoint/2010/main" val="72438360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chemeClr val="tx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EA0C97-D4A6-5A81-BBDC-8810F9C79AFC}"/>
              </a:ext>
            </a:extLst>
          </p:cNvPr>
          <p:cNvSpPr>
            <a:spLocks noGrp="1"/>
          </p:cNvSpPr>
          <p:nvPr>
            <p:ph type="ctrTitle"/>
          </p:nvPr>
        </p:nvSpPr>
        <p:spPr>
          <a:xfrm>
            <a:off x="695325" y="3429000"/>
            <a:ext cx="10801350" cy="1439863"/>
          </a:xfrm>
        </p:spPr>
        <p:txBody>
          <a:bodyPr anchor="ctr">
            <a:normAutofit/>
          </a:bodyPr>
          <a:lstStyle>
            <a:lvl1pPr algn="ctr">
              <a:defRPr sz="4000">
                <a:solidFill>
                  <a:schemeClr val="bg1"/>
                </a:solidFill>
                <a:latin typeface="Yu Gothic UI Semibold" panose="020B0700000000000000" pitchFamily="34" charset="-128"/>
                <a:ea typeface="Yu Gothic UI Semibold" panose="020B0700000000000000" pitchFamily="34" charset="-128"/>
              </a:defRPr>
            </a:lvl1pPr>
          </a:lstStyle>
          <a:p>
            <a:r>
              <a:rPr lang="fr-FR" dirty="0" smtClean="0"/>
              <a:t>Modifiez le style du titre</a:t>
            </a:r>
            <a:endParaRPr lang="fr-FR" dirty="0"/>
          </a:p>
        </p:txBody>
      </p:sp>
      <p:pic>
        <p:nvPicPr>
          <p:cNvPr id="7" name="Image 6" descr="Une image contenant logo, Police, Graphique, symbole&#10;&#10;Description générée automatiquement">
            <a:extLst>
              <a:ext uri="{FF2B5EF4-FFF2-40B4-BE49-F238E27FC236}">
                <a16:creationId xmlns:a16="http://schemas.microsoft.com/office/drawing/2014/main" id="{A2EF189B-E94F-EF08-BB3E-E2B21280D17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67213" y="1989138"/>
            <a:ext cx="3457575" cy="729933"/>
          </a:xfrm>
          <a:prstGeom prst="rect">
            <a:avLst/>
          </a:prstGeom>
        </p:spPr>
      </p:pic>
      <p:sp>
        <p:nvSpPr>
          <p:cNvPr id="9" name="Espace réservé de la date 3">
            <a:extLst>
              <a:ext uri="{FF2B5EF4-FFF2-40B4-BE49-F238E27FC236}">
                <a16:creationId xmlns:a16="http://schemas.microsoft.com/office/drawing/2014/main" id="{202882B0-62C4-43F4-A631-84BCD04655E9}"/>
              </a:ext>
            </a:extLst>
          </p:cNvPr>
          <p:cNvSpPr>
            <a:spLocks noGrp="1"/>
          </p:cNvSpPr>
          <p:nvPr>
            <p:ph type="dt" sz="half" idx="2"/>
          </p:nvPr>
        </p:nvSpPr>
        <p:spPr>
          <a:xfrm>
            <a:off x="9070202" y="6317998"/>
            <a:ext cx="1800225" cy="540000"/>
          </a:xfrm>
          <a:prstGeom prst="rect">
            <a:avLst/>
          </a:prstGeom>
        </p:spPr>
        <p:txBody>
          <a:bodyPr vert="horz" lIns="91440" tIns="45720" rIns="91440" bIns="45720" rtlCol="0" anchor="ctr"/>
          <a:lstStyle>
            <a:lvl1pPr algn="r">
              <a:defRPr sz="1000" b="0" i="0">
                <a:solidFill>
                  <a:schemeClr val="bg1"/>
                </a:solidFill>
                <a:latin typeface="Yu Gothic UI Semibold" panose="020B0700000000000000" pitchFamily="34" charset="-128"/>
                <a:ea typeface="Yu Gothic UI Semibold" panose="020B0700000000000000" pitchFamily="34" charset="-128"/>
              </a:defRPr>
            </a:lvl1pPr>
          </a:lstStyle>
          <a:p>
            <a:r>
              <a:rPr lang="fr-FR" smtClean="0"/>
              <a:t>May 18, 2026</a:t>
            </a:r>
            <a:endParaRPr lang="fr-FR" dirty="0"/>
          </a:p>
        </p:txBody>
      </p:sp>
      <p:sp>
        <p:nvSpPr>
          <p:cNvPr id="11" name="Espace réservé du pied de page 4">
            <a:extLst>
              <a:ext uri="{FF2B5EF4-FFF2-40B4-BE49-F238E27FC236}">
                <a16:creationId xmlns:a16="http://schemas.microsoft.com/office/drawing/2014/main" id="{59E3AA03-907A-4BC6-BAA3-A2A0DCD52BC8}"/>
              </a:ext>
            </a:extLst>
          </p:cNvPr>
          <p:cNvSpPr>
            <a:spLocks noGrp="1"/>
          </p:cNvSpPr>
          <p:nvPr>
            <p:ph type="ftr" sz="quarter" idx="3"/>
          </p:nvPr>
        </p:nvSpPr>
        <p:spPr>
          <a:xfrm>
            <a:off x="695324" y="6317998"/>
            <a:ext cx="8370557" cy="540000"/>
          </a:xfrm>
          <a:prstGeom prst="rect">
            <a:avLst/>
          </a:prstGeom>
        </p:spPr>
        <p:txBody>
          <a:bodyPr vert="horz" lIns="91440" tIns="45720" rIns="91440" bIns="45720" rtlCol="0" anchor="ctr"/>
          <a:lstStyle>
            <a:lvl1pPr algn="l">
              <a:defRPr sz="1000" b="0" i="0">
                <a:solidFill>
                  <a:schemeClr val="bg1"/>
                </a:solidFill>
                <a:latin typeface="Yu Gothic UI Semibold" panose="020B0700000000000000" pitchFamily="34" charset="-128"/>
                <a:ea typeface="Yu Gothic UI Semibold" panose="020B0700000000000000" pitchFamily="34" charset="-128"/>
              </a:defRPr>
            </a:lvl1pPr>
          </a:lstStyle>
          <a:p>
            <a:r>
              <a:rPr lang="fr-FR" smtClean="0"/>
              <a:t>R. Ferdinand - GANIL-SPIRAL2 recent achievements - MOI4M01</a:t>
            </a:r>
            <a:endParaRPr lang="fr-FR" dirty="0"/>
          </a:p>
        </p:txBody>
      </p:sp>
      <p:sp>
        <p:nvSpPr>
          <p:cNvPr id="12" name="Espace réservé du numéro de diapositive 5">
            <a:extLst>
              <a:ext uri="{FF2B5EF4-FFF2-40B4-BE49-F238E27FC236}">
                <a16:creationId xmlns:a16="http://schemas.microsoft.com/office/drawing/2014/main" id="{4473DF41-3E8B-40AD-A2CB-50BE18466818}"/>
              </a:ext>
            </a:extLst>
          </p:cNvPr>
          <p:cNvSpPr>
            <a:spLocks noGrp="1"/>
          </p:cNvSpPr>
          <p:nvPr>
            <p:ph type="sldNum" sz="quarter" idx="4"/>
          </p:nvPr>
        </p:nvSpPr>
        <p:spPr>
          <a:xfrm>
            <a:off x="10992592" y="6317998"/>
            <a:ext cx="504083" cy="540000"/>
          </a:xfrm>
          <a:prstGeom prst="rect">
            <a:avLst/>
          </a:prstGeom>
        </p:spPr>
        <p:txBody>
          <a:bodyPr vert="horz" lIns="91440" tIns="45720" rIns="91440" bIns="45720" rtlCol="0" anchor="ctr"/>
          <a:lstStyle>
            <a:lvl1pPr algn="r">
              <a:defRPr sz="1000" b="1" i="0">
                <a:solidFill>
                  <a:schemeClr val="accent1">
                    <a:lumMod val="20000"/>
                    <a:lumOff val="80000"/>
                  </a:schemeClr>
                </a:solidFill>
                <a:latin typeface="Yu Gothic UI Semibold" panose="020B0700000000000000" pitchFamily="34" charset="-128"/>
                <a:ea typeface="Yu Gothic UI Semibold" panose="020B0700000000000000" pitchFamily="34" charset="-128"/>
              </a:defRPr>
            </a:lvl1pPr>
          </a:lstStyle>
          <a:p>
            <a:fld id="{94B63599-5DA0-BE42-AE37-88D1760620F1}" type="slidenum">
              <a:rPr lang="fr-FR" smtClean="0"/>
              <a:pPr/>
              <a:t>‹N°›</a:t>
            </a:fld>
            <a:endParaRPr lang="fr-FR" dirty="0"/>
          </a:p>
        </p:txBody>
      </p:sp>
    </p:spTree>
    <p:extLst>
      <p:ext uri="{BB962C8B-B14F-4D97-AF65-F5344CB8AC3E}">
        <p14:creationId xmlns:p14="http://schemas.microsoft.com/office/powerpoint/2010/main" val="26268716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Yu Gothic UI Light" panose="020B0300000000000000" pitchFamily="34" charset="-128"/>
                <a:ea typeface="Yu Gothic UI Light" panose="020B0300000000000000" pitchFamily="34" charset="-128"/>
                <a:cs typeface="Calibri" panose="020F0502020204030204" pitchFamily="34" charset="0"/>
              </a:defRPr>
            </a:lvl1pPr>
            <a:lvl2pPr>
              <a:defRPr>
                <a:latin typeface="Yu Gothic UI Light" panose="020B0300000000000000" pitchFamily="34" charset="-128"/>
                <a:ea typeface="Yu Gothic UI Light" panose="020B0300000000000000" pitchFamily="34" charset="-128"/>
                <a:cs typeface="Calibri" panose="020F0502020204030204" pitchFamily="34" charset="0"/>
              </a:defRPr>
            </a:lvl2pPr>
            <a:lvl3pPr>
              <a:defRPr>
                <a:latin typeface="Yu Gothic UI Light" panose="020B0300000000000000" pitchFamily="34" charset="-128"/>
                <a:ea typeface="Yu Gothic UI Light" panose="020B0300000000000000" pitchFamily="34" charset="-128"/>
                <a:cs typeface="Calibri" panose="020F0502020204030204" pitchFamily="34" charset="0"/>
              </a:defRPr>
            </a:lvl3pPr>
            <a:lvl4pPr>
              <a:defRPr>
                <a:latin typeface="Yu Gothic UI Light" panose="020B0300000000000000" pitchFamily="34" charset="-128"/>
                <a:ea typeface="Yu Gothic UI Light" panose="020B0300000000000000" pitchFamily="34" charset="-128"/>
                <a:cs typeface="Calibri" panose="020F0502020204030204" pitchFamily="34" charset="0"/>
              </a:defRPr>
            </a:lvl4pPr>
            <a:lvl5pPr>
              <a:defRPr>
                <a:latin typeface="Yu Gothic UI Light" panose="020B0300000000000000" pitchFamily="34" charset="-128"/>
                <a:ea typeface="Yu Gothic UI Light" panose="020B0300000000000000" pitchFamily="34" charset="-128"/>
                <a:cs typeface="Calibri" panose="020F0502020204030204" pitchFamily="34" charset="0"/>
              </a:defRPr>
            </a:lvl5pPr>
          </a:lstStyle>
          <a:p>
            <a:pPr lvl="0"/>
            <a:r>
              <a:rPr lang="fr-FR" noProof="0" dirty="0" smtClean="0"/>
              <a:t>Modifier les styles du texte du masque</a:t>
            </a:r>
          </a:p>
          <a:p>
            <a:pPr lvl="1"/>
            <a:r>
              <a:rPr lang="fr-FR" noProof="0" dirty="0" smtClean="0"/>
              <a:t>Deuxième niveau</a:t>
            </a:r>
          </a:p>
          <a:p>
            <a:pPr lvl="2"/>
            <a:r>
              <a:rPr lang="fr-FR" noProof="0" dirty="0" smtClean="0"/>
              <a:t>Troisième niveau</a:t>
            </a:r>
          </a:p>
          <a:p>
            <a:pPr lvl="3"/>
            <a:r>
              <a:rPr lang="fr-FR" noProof="0" dirty="0" smtClean="0"/>
              <a:t>Quatrième niveau</a:t>
            </a:r>
          </a:p>
          <a:p>
            <a:pPr lvl="4"/>
            <a:r>
              <a:rPr lang="fr-FR" noProof="0" dirty="0" smtClean="0"/>
              <a:t>Cinquième niveau</a:t>
            </a:r>
            <a:endParaRPr lang="en-US" noProof="0" dirty="0"/>
          </a:p>
        </p:txBody>
      </p:sp>
      <p:sp>
        <p:nvSpPr>
          <p:cNvPr id="5" name="Titre 4"/>
          <p:cNvSpPr>
            <a:spLocks noGrp="1"/>
          </p:cNvSpPr>
          <p:nvPr>
            <p:ph type="title"/>
          </p:nvPr>
        </p:nvSpPr>
        <p:spPr/>
        <p:txBody>
          <a:bodyPr/>
          <a:lstStyle>
            <a:lvl1pPr>
              <a:defRPr>
                <a:latin typeface="Yu Gothic UI" panose="020B0500000000000000" pitchFamily="34" charset="-128"/>
                <a:ea typeface="Yu Gothic UI" panose="020B0500000000000000" pitchFamily="34" charset="-128"/>
                <a:cs typeface="Calibri" panose="020F0502020204030204" pitchFamily="34" charset="0"/>
              </a:defRPr>
            </a:lvl1pPr>
          </a:lstStyle>
          <a:p>
            <a:r>
              <a:rPr lang="fr-FR" noProof="0" smtClean="0"/>
              <a:t>Modifiez le style du titre</a:t>
            </a:r>
            <a:endParaRPr lang="en-US" noProof="0" dirty="0"/>
          </a:p>
        </p:txBody>
      </p:sp>
      <p:sp>
        <p:nvSpPr>
          <p:cNvPr id="14" name="Espace réservé du pied de page 8"/>
          <p:cNvSpPr>
            <a:spLocks noGrp="1"/>
          </p:cNvSpPr>
          <p:nvPr>
            <p:ph type="ftr" sz="quarter" idx="3"/>
          </p:nvPr>
        </p:nvSpPr>
        <p:spPr>
          <a:xfrm>
            <a:off x="3071949" y="6624340"/>
            <a:ext cx="6048102" cy="272208"/>
          </a:xfrm>
          <a:prstGeom prst="rect">
            <a:avLst/>
          </a:prstGeom>
        </p:spPr>
        <p:txBody>
          <a:bodyPr vert="horz" lIns="91440" tIns="45720" rIns="91440" bIns="45720" rtlCol="0" anchor="ctr"/>
          <a:lstStyle>
            <a:lvl1pPr algn="ctr">
              <a:defRPr sz="1200">
                <a:solidFill>
                  <a:schemeClr val="bg1"/>
                </a:solidFill>
                <a:latin typeface="Yu Gothic UI Light" panose="020B0300000000000000" pitchFamily="34" charset="-128"/>
                <a:ea typeface="Yu Gothic UI Light" panose="020B0300000000000000" pitchFamily="34" charset="-128"/>
                <a:cs typeface="Vrinda" pitchFamily="34" charset="0"/>
              </a:defRPr>
            </a:lvl1pPr>
          </a:lstStyle>
          <a:p>
            <a:r>
              <a:rPr lang="en-US" dirty="0" smtClean="0"/>
              <a:t>Angie Orduz </a:t>
            </a:r>
            <a:r>
              <a:rPr lang="en-US" dirty="0" smtClean="0">
                <a:sym typeface="Symbol" panose="05050102010706020507" pitchFamily="18" charset="2"/>
              </a:rPr>
              <a:t></a:t>
            </a:r>
            <a:r>
              <a:rPr lang="en-US" dirty="0" smtClean="0"/>
              <a:t> Commissioning and Operation of the SPIRAL2 SC </a:t>
            </a:r>
            <a:r>
              <a:rPr lang="en-US" dirty="0" err="1" smtClean="0"/>
              <a:t>Linac</a:t>
            </a:r>
            <a:r>
              <a:rPr lang="en-US" dirty="0" smtClean="0"/>
              <a:t> </a:t>
            </a:r>
            <a:r>
              <a:rPr lang="en-US" dirty="0" smtClean="0">
                <a:sym typeface="Symbol" panose="05050102010706020507" pitchFamily="18" charset="2"/>
              </a:rPr>
              <a:t></a:t>
            </a:r>
            <a:r>
              <a:rPr lang="en-US" dirty="0" smtClean="0"/>
              <a:t> IPAC’23   </a:t>
            </a:r>
            <a:endParaRPr lang="en-US" dirty="0"/>
          </a:p>
        </p:txBody>
      </p:sp>
      <p:sp>
        <p:nvSpPr>
          <p:cNvPr id="16" name="Slide Number Placeholder 5"/>
          <p:cNvSpPr>
            <a:spLocks noGrp="1"/>
          </p:cNvSpPr>
          <p:nvPr>
            <p:ph type="sldNum" sz="quarter" idx="4"/>
          </p:nvPr>
        </p:nvSpPr>
        <p:spPr>
          <a:xfrm>
            <a:off x="10979382" y="6616750"/>
            <a:ext cx="1212619" cy="317177"/>
          </a:xfrm>
          <a:prstGeom prst="rect">
            <a:avLst/>
          </a:prstGeom>
        </p:spPr>
        <p:txBody>
          <a:bodyPr vert="horz" rtlCol="0" anchor="ctr"/>
          <a:lstStyle>
            <a:lvl1pPr algn="r" latinLnBrk="0">
              <a:defRPr lang="fr-FR" sz="1200">
                <a:solidFill>
                  <a:schemeClr val="bg1"/>
                </a:solidFill>
                <a:latin typeface="Yu Gothic UI Light" panose="020B0300000000000000" pitchFamily="34" charset="-128"/>
                <a:ea typeface="Yu Gothic UI Light" panose="020B0300000000000000" pitchFamily="34" charset="-128"/>
                <a:cs typeface="Vrinda" pitchFamily="34" charset="0"/>
              </a:defRPr>
            </a:lvl1pPr>
          </a:lstStyle>
          <a:p>
            <a:fld id="{49BBC286-B2FE-44AC-8F25-02BBF4E9D127}" type="slidenum">
              <a:rPr lang="en-US" smtClean="0"/>
              <a:pPr/>
              <a:t>‹N°›</a:t>
            </a:fld>
            <a:endParaRPr lang="en-US" dirty="0"/>
          </a:p>
        </p:txBody>
      </p:sp>
      <p:sp>
        <p:nvSpPr>
          <p:cNvPr id="17" name="Espace réservé de la date 7"/>
          <p:cNvSpPr>
            <a:spLocks noGrp="1"/>
          </p:cNvSpPr>
          <p:nvPr>
            <p:ph type="dt" sz="half" idx="2"/>
          </p:nvPr>
        </p:nvSpPr>
        <p:spPr>
          <a:xfrm>
            <a:off x="17736" y="6621059"/>
            <a:ext cx="1340803" cy="297581"/>
          </a:xfrm>
          <a:prstGeom prst="rect">
            <a:avLst/>
          </a:prstGeom>
        </p:spPr>
        <p:txBody>
          <a:bodyPr vert="horz" lIns="91440" tIns="45720" rIns="91440" bIns="45720" rtlCol="0" anchor="ctr"/>
          <a:lstStyle>
            <a:lvl1pPr algn="l">
              <a:defRPr sz="1200">
                <a:solidFill>
                  <a:schemeClr val="bg1"/>
                </a:solidFill>
                <a:latin typeface="Yu Gothic UI Light" panose="020B0300000000000000" pitchFamily="34" charset="-128"/>
                <a:ea typeface="Yu Gothic UI Light" panose="020B0300000000000000" pitchFamily="34" charset="-128"/>
                <a:cs typeface="Vrinda" pitchFamily="34" charset="0"/>
              </a:defRPr>
            </a:lvl1pPr>
          </a:lstStyle>
          <a:p>
            <a:r>
              <a:rPr lang="fr-FR" dirty="0" smtClean="0"/>
              <a:t>12/05/2023	</a:t>
            </a:r>
            <a:endParaRPr lang="en-US" dirty="0"/>
          </a:p>
        </p:txBody>
      </p:sp>
    </p:spTree>
    <p:extLst>
      <p:ext uri="{BB962C8B-B14F-4D97-AF65-F5344CB8AC3E}">
        <p14:creationId xmlns:p14="http://schemas.microsoft.com/office/powerpoint/2010/main" val="31515916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Yu Gothic UI Light" panose="020B0300000000000000" pitchFamily="34" charset="-128"/>
                <a:ea typeface="Yu Gothic UI Light" panose="020B0300000000000000" pitchFamily="34" charset="-128"/>
                <a:cs typeface="Calibri" panose="020F0502020204030204" pitchFamily="34" charset="0"/>
              </a:defRPr>
            </a:lvl1pPr>
            <a:lvl2pPr>
              <a:defRPr>
                <a:latin typeface="Yu Gothic UI Light" panose="020B0300000000000000" pitchFamily="34" charset="-128"/>
                <a:ea typeface="Yu Gothic UI Light" panose="020B0300000000000000" pitchFamily="34" charset="-128"/>
                <a:cs typeface="Calibri" panose="020F0502020204030204" pitchFamily="34" charset="0"/>
              </a:defRPr>
            </a:lvl2pPr>
            <a:lvl3pPr>
              <a:defRPr>
                <a:latin typeface="Yu Gothic UI Light" panose="020B0300000000000000" pitchFamily="34" charset="-128"/>
                <a:ea typeface="Yu Gothic UI Light" panose="020B0300000000000000" pitchFamily="34" charset="-128"/>
                <a:cs typeface="Calibri" panose="020F0502020204030204" pitchFamily="34" charset="0"/>
              </a:defRPr>
            </a:lvl3pPr>
            <a:lvl4pPr>
              <a:defRPr>
                <a:latin typeface="Yu Gothic UI Light" panose="020B0300000000000000" pitchFamily="34" charset="-128"/>
                <a:ea typeface="Yu Gothic UI Light" panose="020B0300000000000000" pitchFamily="34" charset="-128"/>
                <a:cs typeface="Calibri" panose="020F0502020204030204" pitchFamily="34" charset="0"/>
              </a:defRPr>
            </a:lvl4pPr>
            <a:lvl5pPr>
              <a:defRPr>
                <a:latin typeface="Yu Gothic UI Light" panose="020B0300000000000000" pitchFamily="34" charset="-128"/>
                <a:ea typeface="Yu Gothic UI Light" panose="020B0300000000000000" pitchFamily="34" charset="-128"/>
                <a:cs typeface="Calibri" panose="020F0502020204030204" pitchFamily="34" charset="0"/>
              </a:defRPr>
            </a:lvl5pPr>
          </a:lstStyle>
          <a:p>
            <a:pPr lvl="0"/>
            <a:r>
              <a:rPr lang="fr-FR" noProof="0" dirty="0" smtClean="0"/>
              <a:t>Modifier les styles du texte du masque</a:t>
            </a:r>
          </a:p>
          <a:p>
            <a:pPr lvl="1"/>
            <a:r>
              <a:rPr lang="fr-FR" noProof="0" dirty="0" smtClean="0"/>
              <a:t>Deuxième niveau</a:t>
            </a:r>
          </a:p>
          <a:p>
            <a:pPr lvl="2"/>
            <a:r>
              <a:rPr lang="fr-FR" noProof="0" dirty="0" smtClean="0"/>
              <a:t>Troisième niveau</a:t>
            </a:r>
          </a:p>
          <a:p>
            <a:pPr lvl="3"/>
            <a:r>
              <a:rPr lang="fr-FR" noProof="0" dirty="0" smtClean="0"/>
              <a:t>Quatrième niveau</a:t>
            </a:r>
          </a:p>
          <a:p>
            <a:pPr lvl="4"/>
            <a:r>
              <a:rPr lang="fr-FR" noProof="0" dirty="0" smtClean="0"/>
              <a:t>Cinquième niveau</a:t>
            </a:r>
            <a:endParaRPr lang="en-US" noProof="0" dirty="0"/>
          </a:p>
        </p:txBody>
      </p:sp>
      <p:sp>
        <p:nvSpPr>
          <p:cNvPr id="5" name="Titre 4"/>
          <p:cNvSpPr>
            <a:spLocks noGrp="1"/>
          </p:cNvSpPr>
          <p:nvPr>
            <p:ph type="title"/>
          </p:nvPr>
        </p:nvSpPr>
        <p:spPr/>
        <p:txBody>
          <a:bodyPr/>
          <a:lstStyle>
            <a:lvl1pPr>
              <a:defRPr>
                <a:latin typeface="Yu Gothic UI" panose="020B0500000000000000" pitchFamily="34" charset="-128"/>
                <a:ea typeface="Yu Gothic UI" panose="020B0500000000000000" pitchFamily="34" charset="-128"/>
                <a:cs typeface="Calibri" panose="020F0502020204030204" pitchFamily="34" charset="0"/>
              </a:defRPr>
            </a:lvl1pPr>
          </a:lstStyle>
          <a:p>
            <a:r>
              <a:rPr lang="fr-FR" noProof="0" smtClean="0"/>
              <a:t>Modifiez le style du titre</a:t>
            </a:r>
            <a:endParaRPr lang="en-US" noProof="0" dirty="0"/>
          </a:p>
        </p:txBody>
      </p:sp>
      <p:sp>
        <p:nvSpPr>
          <p:cNvPr id="14" name="Espace réservé du pied de page 8"/>
          <p:cNvSpPr>
            <a:spLocks noGrp="1"/>
          </p:cNvSpPr>
          <p:nvPr>
            <p:ph type="ftr" sz="quarter" idx="3"/>
          </p:nvPr>
        </p:nvSpPr>
        <p:spPr>
          <a:xfrm>
            <a:off x="3071949" y="6624340"/>
            <a:ext cx="6048102" cy="272208"/>
          </a:xfrm>
          <a:prstGeom prst="rect">
            <a:avLst/>
          </a:prstGeom>
        </p:spPr>
        <p:txBody>
          <a:bodyPr vert="horz" lIns="91440" tIns="45720" rIns="91440" bIns="45720" rtlCol="0" anchor="ctr"/>
          <a:lstStyle>
            <a:lvl1pPr algn="ctr">
              <a:defRPr sz="1200">
                <a:solidFill>
                  <a:schemeClr val="bg1"/>
                </a:solidFill>
                <a:latin typeface="Yu Gothic UI Light" panose="020B0300000000000000" pitchFamily="34" charset="-128"/>
                <a:ea typeface="Yu Gothic UI Light" panose="020B0300000000000000" pitchFamily="34" charset="-128"/>
                <a:cs typeface="Vrinda" pitchFamily="34" charset="0"/>
              </a:defRPr>
            </a:lvl1pPr>
          </a:lstStyle>
          <a:p>
            <a:r>
              <a:rPr lang="en-US" dirty="0" smtClean="0"/>
              <a:t>Angie Orduz </a:t>
            </a:r>
            <a:r>
              <a:rPr lang="en-US" dirty="0" smtClean="0">
                <a:sym typeface="Symbol" panose="05050102010706020507" pitchFamily="18" charset="2"/>
              </a:rPr>
              <a:t></a:t>
            </a:r>
            <a:r>
              <a:rPr lang="en-US" dirty="0" smtClean="0"/>
              <a:t> Commissioning and Operation of the SPIRAL2 SC </a:t>
            </a:r>
            <a:r>
              <a:rPr lang="en-US" dirty="0" err="1" smtClean="0"/>
              <a:t>Linac</a:t>
            </a:r>
            <a:r>
              <a:rPr lang="en-US" dirty="0" smtClean="0"/>
              <a:t> </a:t>
            </a:r>
            <a:r>
              <a:rPr lang="en-US" dirty="0" smtClean="0">
                <a:sym typeface="Symbol" panose="05050102010706020507" pitchFamily="18" charset="2"/>
              </a:rPr>
              <a:t></a:t>
            </a:r>
            <a:r>
              <a:rPr lang="en-US" dirty="0" smtClean="0"/>
              <a:t> IPAC’23   </a:t>
            </a:r>
            <a:endParaRPr lang="en-US" dirty="0"/>
          </a:p>
        </p:txBody>
      </p:sp>
      <p:sp>
        <p:nvSpPr>
          <p:cNvPr id="16" name="Slide Number Placeholder 5"/>
          <p:cNvSpPr>
            <a:spLocks noGrp="1"/>
          </p:cNvSpPr>
          <p:nvPr>
            <p:ph type="sldNum" sz="quarter" idx="4"/>
          </p:nvPr>
        </p:nvSpPr>
        <p:spPr>
          <a:xfrm>
            <a:off x="10979382" y="6616750"/>
            <a:ext cx="1212619" cy="317177"/>
          </a:xfrm>
          <a:prstGeom prst="rect">
            <a:avLst/>
          </a:prstGeom>
        </p:spPr>
        <p:txBody>
          <a:bodyPr vert="horz" rtlCol="0" anchor="ctr"/>
          <a:lstStyle>
            <a:lvl1pPr algn="r" latinLnBrk="0">
              <a:defRPr lang="fr-FR" sz="1200">
                <a:solidFill>
                  <a:schemeClr val="bg1"/>
                </a:solidFill>
                <a:latin typeface="Yu Gothic UI Light" panose="020B0300000000000000" pitchFamily="34" charset="-128"/>
                <a:ea typeface="Yu Gothic UI Light" panose="020B0300000000000000" pitchFamily="34" charset="-128"/>
                <a:cs typeface="Vrinda" pitchFamily="34" charset="0"/>
              </a:defRPr>
            </a:lvl1pPr>
          </a:lstStyle>
          <a:p>
            <a:fld id="{49BBC286-B2FE-44AC-8F25-02BBF4E9D127}" type="slidenum">
              <a:rPr lang="en-US" smtClean="0"/>
              <a:pPr/>
              <a:t>‹N°›</a:t>
            </a:fld>
            <a:endParaRPr lang="en-US" dirty="0"/>
          </a:p>
        </p:txBody>
      </p:sp>
      <p:sp>
        <p:nvSpPr>
          <p:cNvPr id="17" name="Espace réservé de la date 7"/>
          <p:cNvSpPr>
            <a:spLocks noGrp="1"/>
          </p:cNvSpPr>
          <p:nvPr>
            <p:ph type="dt" sz="half" idx="2"/>
          </p:nvPr>
        </p:nvSpPr>
        <p:spPr>
          <a:xfrm>
            <a:off x="17736" y="6621059"/>
            <a:ext cx="1340803" cy="297581"/>
          </a:xfrm>
          <a:prstGeom prst="rect">
            <a:avLst/>
          </a:prstGeom>
        </p:spPr>
        <p:txBody>
          <a:bodyPr vert="horz" lIns="91440" tIns="45720" rIns="91440" bIns="45720" rtlCol="0" anchor="ctr"/>
          <a:lstStyle>
            <a:lvl1pPr algn="l">
              <a:defRPr sz="1200">
                <a:solidFill>
                  <a:schemeClr val="bg1"/>
                </a:solidFill>
                <a:latin typeface="Yu Gothic UI Light" panose="020B0300000000000000" pitchFamily="34" charset="-128"/>
                <a:ea typeface="Yu Gothic UI Light" panose="020B0300000000000000" pitchFamily="34" charset="-128"/>
                <a:cs typeface="Vrinda" pitchFamily="34" charset="0"/>
              </a:defRPr>
            </a:lvl1pPr>
          </a:lstStyle>
          <a:p>
            <a:r>
              <a:rPr lang="fr-FR" dirty="0" smtClean="0"/>
              <a:t>12/05/2023	</a:t>
            </a:r>
            <a:endParaRPr lang="en-US" dirty="0"/>
          </a:p>
        </p:txBody>
      </p:sp>
    </p:spTree>
    <p:extLst>
      <p:ext uri="{BB962C8B-B14F-4D97-AF65-F5344CB8AC3E}">
        <p14:creationId xmlns:p14="http://schemas.microsoft.com/office/powerpoint/2010/main" val="12085587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3_Diapositive de titre">
    <p:spTree>
      <p:nvGrpSpPr>
        <p:cNvPr id="1" name=""/>
        <p:cNvGrpSpPr/>
        <p:nvPr/>
      </p:nvGrpSpPr>
      <p:grpSpPr>
        <a:xfrm>
          <a:off x="0" y="0"/>
          <a:ext cx="0" cy="0"/>
          <a:chOff x="0" y="0"/>
          <a:chExt cx="0" cy="0"/>
        </a:xfrm>
      </p:grpSpPr>
      <p:sp>
        <p:nvSpPr>
          <p:cNvPr id="2" name="Rectangle 10"/>
          <p:cNvSpPr>
            <a:spLocks noChangeArrowheads="1"/>
          </p:cNvSpPr>
          <p:nvPr userDrawn="1"/>
        </p:nvSpPr>
        <p:spPr bwMode="auto">
          <a:xfrm>
            <a:off x="239183" y="6597352"/>
            <a:ext cx="3876743" cy="315912"/>
          </a:xfrm>
          <a:prstGeom prst="rect">
            <a:avLst/>
          </a:prstGeom>
          <a:noFill/>
          <a:ln w="9525">
            <a:noFill/>
            <a:miter lim="800000"/>
            <a:headEnd/>
            <a:tailEnd/>
          </a:ln>
          <a:effectLst/>
        </p:spPr>
        <p:txBody>
          <a:bodyPr/>
          <a:lstStyle/>
          <a:p>
            <a:pPr eaLnBrk="0" hangingPunct="0">
              <a:defRPr/>
            </a:pPr>
            <a:r>
              <a:rPr lang="fr-FR" sz="1100" dirty="0">
                <a:solidFill>
                  <a:srgbClr val="3B2568"/>
                </a:solidFill>
                <a:latin typeface="Arial" panose="020B0604020202020204" pitchFamily="34" charset="0"/>
                <a:cs typeface="Arial" panose="020B0604020202020204" pitchFamily="34" charset="0"/>
              </a:rPr>
              <a:t>Ch. Peaucelle</a:t>
            </a:r>
          </a:p>
        </p:txBody>
      </p:sp>
      <p:sp>
        <p:nvSpPr>
          <p:cNvPr id="3" name="Rectangle 11"/>
          <p:cNvSpPr>
            <a:spLocks noChangeArrowheads="1"/>
          </p:cNvSpPr>
          <p:nvPr userDrawn="1"/>
        </p:nvSpPr>
        <p:spPr bwMode="auto">
          <a:xfrm>
            <a:off x="4165601" y="6543675"/>
            <a:ext cx="5532967" cy="357188"/>
          </a:xfrm>
          <a:prstGeom prst="rect">
            <a:avLst/>
          </a:prstGeom>
          <a:noFill/>
          <a:ln w="9525">
            <a:noFill/>
            <a:miter lim="800000"/>
            <a:headEnd/>
            <a:tailEnd/>
          </a:ln>
          <a:effectLst/>
        </p:spPr>
        <p:txBody>
          <a:bodyPr/>
          <a:lstStyle/>
          <a:p>
            <a:pPr algn="ctr" eaLnBrk="0" hangingPunct="0">
              <a:defRPr/>
            </a:pPr>
            <a:endParaRPr lang="en-GB" sz="1200">
              <a:solidFill>
                <a:srgbClr val="4040FF"/>
              </a:solidFill>
              <a:latin typeface="Arial" pitchFamily="34" charset="0"/>
            </a:endParaRPr>
          </a:p>
        </p:txBody>
      </p:sp>
      <p:sp>
        <p:nvSpPr>
          <p:cNvPr id="5" name="Line 14"/>
          <p:cNvSpPr>
            <a:spLocks noChangeShapeType="1"/>
          </p:cNvSpPr>
          <p:nvPr userDrawn="1"/>
        </p:nvSpPr>
        <p:spPr bwMode="auto">
          <a:xfrm flipV="1">
            <a:off x="239184" y="6524625"/>
            <a:ext cx="11717867" cy="24917"/>
          </a:xfrm>
          <a:prstGeom prst="line">
            <a:avLst/>
          </a:prstGeom>
          <a:noFill/>
          <a:ln w="3175">
            <a:solidFill>
              <a:srgbClr val="3B2568"/>
            </a:solidFill>
            <a:round/>
            <a:headEnd/>
            <a:tailEnd/>
          </a:ln>
        </p:spPr>
        <p:txBody>
          <a:bodyPr/>
          <a:lstStyle/>
          <a:p>
            <a:pPr>
              <a:defRPr/>
            </a:pPr>
            <a:endParaRPr lang="fr-FR"/>
          </a:p>
        </p:txBody>
      </p:sp>
      <p:sp>
        <p:nvSpPr>
          <p:cNvPr id="16" name="Line 14">
            <a:extLst>
              <a:ext uri="{FF2B5EF4-FFF2-40B4-BE49-F238E27FC236}">
                <a16:creationId xmlns:a16="http://schemas.microsoft.com/office/drawing/2014/main" id="{0AF51368-B31E-5F4C-858B-FA6E9D8ADED2}"/>
              </a:ext>
            </a:extLst>
          </p:cNvPr>
          <p:cNvSpPr>
            <a:spLocks noChangeShapeType="1"/>
          </p:cNvSpPr>
          <p:nvPr userDrawn="1"/>
        </p:nvSpPr>
        <p:spPr bwMode="auto">
          <a:xfrm flipV="1">
            <a:off x="222251" y="606424"/>
            <a:ext cx="11717867" cy="0"/>
          </a:xfrm>
          <a:prstGeom prst="line">
            <a:avLst/>
          </a:prstGeom>
          <a:noFill/>
          <a:ln w="3175">
            <a:solidFill>
              <a:srgbClr val="3B2568"/>
            </a:solidFill>
            <a:round/>
            <a:headEnd/>
            <a:tailEnd/>
          </a:ln>
        </p:spPr>
        <p:txBody>
          <a:bodyPr/>
          <a:lstStyle/>
          <a:p>
            <a:pPr>
              <a:defRPr/>
            </a:pPr>
            <a:endParaRPr lang="fr-FR" dirty="0"/>
          </a:p>
        </p:txBody>
      </p:sp>
      <p:pic>
        <p:nvPicPr>
          <p:cNvPr id="12" name="Image 11">
            <a:extLst>
              <a:ext uri="{FF2B5EF4-FFF2-40B4-BE49-F238E27FC236}">
                <a16:creationId xmlns:a16="http://schemas.microsoft.com/office/drawing/2014/main" id="{89F0279E-6A9D-B544-9242-E60EC6B9F2F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67151" y="138216"/>
            <a:ext cx="2386967" cy="451148"/>
          </a:xfrm>
          <a:prstGeom prst="rect">
            <a:avLst/>
          </a:prstGeom>
        </p:spPr>
      </p:pic>
      <p:sp>
        <p:nvSpPr>
          <p:cNvPr id="18" name="Espace réservé du texte 2"/>
          <p:cNvSpPr>
            <a:spLocks noGrp="1"/>
          </p:cNvSpPr>
          <p:nvPr>
            <p:ph idx="1" hasCustomPrompt="1"/>
          </p:nvPr>
        </p:nvSpPr>
        <p:spPr>
          <a:xfrm>
            <a:off x="222251" y="1217463"/>
            <a:ext cx="11462948" cy="4525963"/>
          </a:xfrm>
          <a:prstGeom prst="rect">
            <a:avLst/>
          </a:prstGeom>
        </p:spPr>
        <p:txBody>
          <a:bodyPr vert="horz" lIns="91440" tIns="45720" rIns="91440" bIns="45720" rtlCol="0">
            <a:normAutofit/>
          </a:bodyPr>
          <a:lstStyle>
            <a:lvl1pPr marL="1071563" indent="-381000">
              <a:buFont typeface="Wingdings" pitchFamily="2" charset="2"/>
              <a:buChar char="§"/>
              <a:defRPr lang="fr-FR" sz="2000" b="1" baseline="0" smtClean="0">
                <a:solidFill>
                  <a:srgbClr val="3B2568"/>
                </a:solidFill>
              </a:defRPr>
            </a:lvl1pPr>
            <a:lvl2pPr marL="742950" indent="0">
              <a:buNone/>
              <a:defRPr/>
            </a:lvl2pPr>
            <a:lvl4pPr marL="1600200" indent="0">
              <a:buNone/>
              <a:defRPr/>
            </a:lvl4pPr>
            <a:lvl5pPr>
              <a:defRPr/>
            </a:lvl5pPr>
          </a:lstStyle>
          <a:p>
            <a:pPr lvl="0"/>
            <a:r>
              <a:rPr lang="fr-FR" dirty="0"/>
              <a:t>Cliquez pour modifier les styles du texte du masque</a:t>
            </a:r>
          </a:p>
          <a:p>
            <a:pPr marL="342900" indent="-342900">
              <a:buFont typeface="Wingdings" pitchFamily="2" charset="2"/>
              <a:buChar char="§"/>
            </a:pPr>
            <a:r>
              <a:rPr lang="fr-FR" sz="2000" b="1" dirty="0">
                <a:solidFill>
                  <a:srgbClr val="3B2568"/>
                </a:solidFill>
                <a:latin typeface="+mn-lt"/>
              </a:rPr>
              <a:t>Premier Niveau</a:t>
            </a:r>
          </a:p>
          <a:p>
            <a:pPr marL="342900" indent="-342900">
              <a:buFont typeface="Wingdings" pitchFamily="2" charset="2"/>
              <a:buChar char="§"/>
            </a:pPr>
            <a:r>
              <a:rPr lang="fr-FR" sz="2000" b="1" dirty="0">
                <a:solidFill>
                  <a:srgbClr val="3B2568"/>
                </a:solidFill>
                <a:latin typeface="+mn-lt"/>
              </a:rPr>
              <a:t>Premier Niveau</a:t>
            </a:r>
          </a:p>
          <a:p>
            <a:pPr marL="1071563" indent="-381000">
              <a:buFont typeface="Wingdings" pitchFamily="2" charset="2"/>
              <a:buChar char="§"/>
            </a:pPr>
            <a:r>
              <a:rPr lang="fr-FR" b="1" dirty="0">
                <a:solidFill>
                  <a:srgbClr val="3B2568"/>
                </a:solidFill>
                <a:latin typeface="+mn-lt"/>
              </a:rPr>
              <a:t>Deuxième Niveau</a:t>
            </a:r>
          </a:p>
          <a:p>
            <a:pPr marL="1981200" lvl="3" indent="-381000">
              <a:buFont typeface="Wingdings" pitchFamily="2" charset="2"/>
              <a:buChar char="§"/>
            </a:pPr>
            <a:endParaRPr lang="fr-FR" b="1" dirty="0">
              <a:solidFill>
                <a:srgbClr val="3B2568"/>
              </a:solidFill>
              <a:latin typeface="+mn-lt"/>
            </a:endParaRPr>
          </a:p>
          <a:p>
            <a:pPr marL="1071563" indent="-381000">
              <a:buFont typeface="Wingdings" pitchFamily="2" charset="2"/>
              <a:buChar char="§"/>
            </a:pPr>
            <a:endParaRPr lang="fr-FR" b="1" dirty="0">
              <a:solidFill>
                <a:srgbClr val="3B2568"/>
              </a:solidFill>
              <a:latin typeface="+mn-lt"/>
            </a:endParaRPr>
          </a:p>
          <a:p>
            <a:pPr lvl="4"/>
            <a:endParaRPr lang="fr-FR" dirty="0"/>
          </a:p>
        </p:txBody>
      </p:sp>
      <p:sp>
        <p:nvSpPr>
          <p:cNvPr id="10" name="Text Box 13">
            <a:extLst>
              <a:ext uri="{FF2B5EF4-FFF2-40B4-BE49-F238E27FC236}">
                <a16:creationId xmlns:a16="http://schemas.microsoft.com/office/drawing/2014/main" id="{76472E8F-CC70-0E4F-BF33-28D1EE853C8E}"/>
              </a:ext>
            </a:extLst>
          </p:cNvPr>
          <p:cNvSpPr txBox="1">
            <a:spLocks noChangeArrowheads="1"/>
          </p:cNvSpPr>
          <p:nvPr userDrawn="1"/>
        </p:nvSpPr>
        <p:spPr bwMode="auto">
          <a:xfrm>
            <a:off x="10334711" y="6584514"/>
            <a:ext cx="1572683" cy="261610"/>
          </a:xfrm>
          <a:prstGeom prst="rect">
            <a:avLst/>
          </a:prstGeom>
          <a:noFill/>
          <a:ln w="9525">
            <a:noFill/>
            <a:miter lim="800000"/>
            <a:headEnd/>
            <a:tailEnd/>
          </a:ln>
          <a:effectLst/>
        </p:spPr>
        <p:txBody>
          <a:bodyPr>
            <a:spAutoFit/>
          </a:bodyPr>
          <a:lstStyle/>
          <a:p>
            <a:pPr algn="r" eaLnBrk="0" hangingPunct="0">
              <a:defRPr/>
            </a:pPr>
            <a:r>
              <a:rPr lang="en-GB" sz="1100" dirty="0">
                <a:solidFill>
                  <a:srgbClr val="3B2568"/>
                </a:solidFill>
                <a:latin typeface="Arial" panose="020B0604020202020204" pitchFamily="34" charset="0"/>
                <a:cs typeface="Arial" panose="020B0604020202020204" pitchFamily="34" charset="0"/>
              </a:rPr>
              <a:t>Page </a:t>
            </a:r>
            <a:fld id="{A4463BA7-BFB6-46D5-8527-C91FA42DCB1C}" type="slidenum">
              <a:rPr lang="en-GB" sz="1100" smtClean="0">
                <a:solidFill>
                  <a:srgbClr val="3B2568"/>
                </a:solidFill>
                <a:latin typeface="Arial" panose="020B0604020202020204" pitchFamily="34" charset="0"/>
                <a:cs typeface="Arial" panose="020B0604020202020204" pitchFamily="34" charset="0"/>
              </a:rPr>
              <a:pPr algn="r" eaLnBrk="0" hangingPunct="0">
                <a:defRPr/>
              </a:pPr>
              <a:t>‹N°›</a:t>
            </a:fld>
            <a:r>
              <a:rPr lang="en-GB" sz="1100" dirty="0">
                <a:solidFill>
                  <a:srgbClr val="3B2568"/>
                </a:solidFill>
                <a:latin typeface="Arial" panose="020B0604020202020204" pitchFamily="34" charset="0"/>
                <a:cs typeface="Arial" panose="020B0604020202020204" pitchFamily="34" charset="0"/>
              </a:rPr>
              <a:t>/30</a:t>
            </a:r>
          </a:p>
        </p:txBody>
      </p:sp>
      <p:sp>
        <p:nvSpPr>
          <p:cNvPr id="11" name="Rectangle 10">
            <a:extLst>
              <a:ext uri="{FF2B5EF4-FFF2-40B4-BE49-F238E27FC236}">
                <a16:creationId xmlns:a16="http://schemas.microsoft.com/office/drawing/2014/main" id="{75609947-BBE6-C849-A2BF-3F0A10B956C7}"/>
              </a:ext>
            </a:extLst>
          </p:cNvPr>
          <p:cNvSpPr>
            <a:spLocks noChangeArrowheads="1"/>
          </p:cNvSpPr>
          <p:nvPr userDrawn="1"/>
        </p:nvSpPr>
        <p:spPr bwMode="auto">
          <a:xfrm>
            <a:off x="4115926" y="6584514"/>
            <a:ext cx="5527076" cy="261610"/>
          </a:xfrm>
          <a:prstGeom prst="rect">
            <a:avLst/>
          </a:prstGeom>
          <a:noFill/>
          <a:ln w="9525">
            <a:noFill/>
            <a:miter lim="800000"/>
            <a:headEnd/>
            <a:tailEnd/>
          </a:ln>
          <a:effectLst/>
        </p:spPr>
        <p:txBody>
          <a:bodyPr/>
          <a:lstStyle/>
          <a:p>
            <a:pPr eaLnBrk="0" hangingPunct="0">
              <a:defRPr/>
            </a:pPr>
            <a:r>
              <a:rPr lang="fr-FR" sz="1100" dirty="0">
                <a:solidFill>
                  <a:srgbClr val="3B2568"/>
                </a:solidFill>
                <a:latin typeface="Arial" panose="020B0604020202020204" pitchFamily="34" charset="0"/>
                <a:cs typeface="Arial" panose="020B0604020202020204" pitchFamily="34" charset="0"/>
              </a:rPr>
              <a:t>22 novembre 2024</a:t>
            </a:r>
          </a:p>
        </p:txBody>
      </p:sp>
    </p:spTree>
    <p:extLst>
      <p:ext uri="{BB962C8B-B14F-4D97-AF65-F5344CB8AC3E}">
        <p14:creationId xmlns:p14="http://schemas.microsoft.com/office/powerpoint/2010/main" val="2395033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4B4A55-BDA9-4289-80AE-BD444B5F03B1}"/>
              </a:ext>
            </a:extLst>
          </p:cNvPr>
          <p:cNvSpPr>
            <a:spLocks noGrp="1"/>
          </p:cNvSpPr>
          <p:nvPr>
            <p:ph type="title"/>
          </p:nvPr>
        </p:nvSpPr>
        <p:spPr/>
        <p:txBody>
          <a:bodyPr/>
          <a:lstStyle>
            <a:lvl1pPr>
              <a:defRPr/>
            </a:lvl1pPr>
          </a:lstStyle>
          <a:p>
            <a:r>
              <a:rPr lang="fr-FR" dirty="0" smtClean="0"/>
              <a:t>Modifiez le style du titre</a:t>
            </a:r>
            <a:endParaRPr lang="fr-FR" dirty="0"/>
          </a:p>
        </p:txBody>
      </p:sp>
      <p:sp>
        <p:nvSpPr>
          <p:cNvPr id="3" name="Espace réservé de la date 2">
            <a:extLst>
              <a:ext uri="{FF2B5EF4-FFF2-40B4-BE49-F238E27FC236}">
                <a16:creationId xmlns:a16="http://schemas.microsoft.com/office/drawing/2014/main" id="{9F471983-C2ED-48CB-A489-5E53D28E6011}"/>
              </a:ext>
            </a:extLst>
          </p:cNvPr>
          <p:cNvSpPr>
            <a:spLocks noGrp="1"/>
          </p:cNvSpPr>
          <p:nvPr>
            <p:ph type="dt" sz="half" idx="10"/>
          </p:nvPr>
        </p:nvSpPr>
        <p:spPr/>
        <p:txBody>
          <a:bodyPr/>
          <a:lstStyle/>
          <a:p>
            <a:r>
              <a:rPr lang="fr-FR" smtClean="0"/>
              <a:t>May 18, 2026</a:t>
            </a:r>
            <a:endParaRPr lang="fr-FR" dirty="0"/>
          </a:p>
        </p:txBody>
      </p:sp>
      <p:sp>
        <p:nvSpPr>
          <p:cNvPr id="4" name="Espace réservé du pied de page 3">
            <a:extLst>
              <a:ext uri="{FF2B5EF4-FFF2-40B4-BE49-F238E27FC236}">
                <a16:creationId xmlns:a16="http://schemas.microsoft.com/office/drawing/2014/main" id="{E99F71E3-5FA2-4F07-828E-7B8549981AD2}"/>
              </a:ext>
            </a:extLst>
          </p:cNvPr>
          <p:cNvSpPr>
            <a:spLocks noGrp="1"/>
          </p:cNvSpPr>
          <p:nvPr>
            <p:ph type="ftr" sz="quarter" idx="11"/>
          </p:nvPr>
        </p:nvSpPr>
        <p:spPr/>
        <p:txBody>
          <a:bodyPr/>
          <a:lstStyle/>
          <a:p>
            <a:r>
              <a:rPr lang="fr-FR" smtClean="0"/>
              <a:t>R. Ferdinand - GANIL-SPIRAL2 recent achievements - MOI4M01</a:t>
            </a:r>
            <a:endParaRPr lang="fr-FR" dirty="0"/>
          </a:p>
        </p:txBody>
      </p:sp>
      <p:sp>
        <p:nvSpPr>
          <p:cNvPr id="5" name="Espace réservé du numéro de diapositive 4">
            <a:extLst>
              <a:ext uri="{FF2B5EF4-FFF2-40B4-BE49-F238E27FC236}">
                <a16:creationId xmlns:a16="http://schemas.microsoft.com/office/drawing/2014/main" id="{DD72D0AF-40AE-4866-8A08-99CA33109F73}"/>
              </a:ext>
            </a:extLst>
          </p:cNvPr>
          <p:cNvSpPr>
            <a:spLocks noGrp="1"/>
          </p:cNvSpPr>
          <p:nvPr>
            <p:ph type="sldNum" sz="quarter" idx="12"/>
          </p:nvPr>
        </p:nvSpPr>
        <p:spPr/>
        <p:txBody>
          <a:bodyPr/>
          <a:lstStyle/>
          <a:p>
            <a:fld id="{94B63599-5DA0-BE42-AE37-88D1760620F1}" type="slidenum">
              <a:rPr lang="fr-FR" smtClean="0"/>
              <a:pPr/>
              <a:t>‹N°›</a:t>
            </a:fld>
            <a:endParaRPr lang="fr-FR" dirty="0"/>
          </a:p>
        </p:txBody>
      </p:sp>
      <p:sp>
        <p:nvSpPr>
          <p:cNvPr id="9" name="Espace réservé du contenu 8"/>
          <p:cNvSpPr>
            <a:spLocks noGrp="1"/>
          </p:cNvSpPr>
          <p:nvPr>
            <p:ph sz="quarter" idx="14"/>
          </p:nvPr>
        </p:nvSpPr>
        <p:spPr>
          <a:xfrm>
            <a:off x="108000" y="1195000"/>
            <a:ext cx="12001502" cy="5241955"/>
          </a:xfrm>
        </p:spPr>
        <p:txBody>
          <a:bodyPr/>
          <a:lstStyle>
            <a:lvl2pPr>
              <a:spcBef>
                <a:spcPts val="600"/>
              </a:spcBef>
              <a:defRPr/>
            </a:lvl2pPr>
            <a:lvl3pPr>
              <a:spcBef>
                <a:spcPts val="300"/>
              </a:spcBef>
              <a:defRPr/>
            </a:lvl3pPr>
            <a:lvl4pPr>
              <a:spcBef>
                <a:spcPts val="300"/>
              </a:spcBef>
              <a:defRPr/>
            </a:lvl4pPr>
            <a:lvl5pPr>
              <a:spcBef>
                <a:spcPts val="300"/>
              </a:spcBef>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36221066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2 colonn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4B4A55-BDA9-4289-80AE-BD444B5F03B1}"/>
              </a:ext>
            </a:extLst>
          </p:cNvPr>
          <p:cNvSpPr>
            <a:spLocks noGrp="1"/>
          </p:cNvSpPr>
          <p:nvPr>
            <p:ph type="title"/>
          </p:nvPr>
        </p:nvSpPr>
        <p:spPr/>
        <p:txBody>
          <a:bodyPr/>
          <a:lstStyle>
            <a:lvl1pPr>
              <a:defRPr/>
            </a:lvl1pPr>
          </a:lstStyle>
          <a:p>
            <a:r>
              <a:rPr lang="fr-FR" dirty="0" smtClean="0"/>
              <a:t>Modifiez le style du titre</a:t>
            </a:r>
            <a:endParaRPr lang="fr-FR" dirty="0"/>
          </a:p>
        </p:txBody>
      </p:sp>
      <p:sp>
        <p:nvSpPr>
          <p:cNvPr id="3" name="Espace réservé de la date 2">
            <a:extLst>
              <a:ext uri="{FF2B5EF4-FFF2-40B4-BE49-F238E27FC236}">
                <a16:creationId xmlns:a16="http://schemas.microsoft.com/office/drawing/2014/main" id="{9F471983-C2ED-48CB-A489-5E53D28E6011}"/>
              </a:ext>
            </a:extLst>
          </p:cNvPr>
          <p:cNvSpPr>
            <a:spLocks noGrp="1"/>
          </p:cNvSpPr>
          <p:nvPr>
            <p:ph type="dt" sz="half" idx="10"/>
          </p:nvPr>
        </p:nvSpPr>
        <p:spPr/>
        <p:txBody>
          <a:bodyPr/>
          <a:lstStyle/>
          <a:p>
            <a:r>
              <a:rPr lang="fr-FR" smtClean="0"/>
              <a:t>May 18, 2026</a:t>
            </a:r>
            <a:endParaRPr lang="fr-FR" dirty="0"/>
          </a:p>
        </p:txBody>
      </p:sp>
      <p:sp>
        <p:nvSpPr>
          <p:cNvPr id="4" name="Espace réservé du pied de page 3">
            <a:extLst>
              <a:ext uri="{FF2B5EF4-FFF2-40B4-BE49-F238E27FC236}">
                <a16:creationId xmlns:a16="http://schemas.microsoft.com/office/drawing/2014/main" id="{E99F71E3-5FA2-4F07-828E-7B8549981AD2}"/>
              </a:ext>
            </a:extLst>
          </p:cNvPr>
          <p:cNvSpPr>
            <a:spLocks noGrp="1"/>
          </p:cNvSpPr>
          <p:nvPr>
            <p:ph type="ftr" sz="quarter" idx="11"/>
          </p:nvPr>
        </p:nvSpPr>
        <p:spPr/>
        <p:txBody>
          <a:bodyPr/>
          <a:lstStyle/>
          <a:p>
            <a:r>
              <a:rPr lang="fr-FR" smtClean="0"/>
              <a:t>R. Ferdinand - GANIL-SPIRAL2 recent achievements - MOI4M01</a:t>
            </a:r>
            <a:endParaRPr lang="fr-FR" dirty="0"/>
          </a:p>
        </p:txBody>
      </p:sp>
      <p:sp>
        <p:nvSpPr>
          <p:cNvPr id="5" name="Espace réservé du numéro de diapositive 4">
            <a:extLst>
              <a:ext uri="{FF2B5EF4-FFF2-40B4-BE49-F238E27FC236}">
                <a16:creationId xmlns:a16="http://schemas.microsoft.com/office/drawing/2014/main" id="{DD72D0AF-40AE-4866-8A08-99CA33109F73}"/>
              </a:ext>
            </a:extLst>
          </p:cNvPr>
          <p:cNvSpPr>
            <a:spLocks noGrp="1"/>
          </p:cNvSpPr>
          <p:nvPr>
            <p:ph type="sldNum" sz="quarter" idx="12"/>
          </p:nvPr>
        </p:nvSpPr>
        <p:spPr/>
        <p:txBody>
          <a:bodyPr/>
          <a:lstStyle/>
          <a:p>
            <a:fld id="{94B63599-5DA0-BE42-AE37-88D1760620F1}" type="slidenum">
              <a:rPr lang="fr-FR" smtClean="0"/>
              <a:pPr/>
              <a:t>‹N°›</a:t>
            </a:fld>
            <a:endParaRPr lang="fr-FR" dirty="0"/>
          </a:p>
        </p:txBody>
      </p:sp>
      <p:sp>
        <p:nvSpPr>
          <p:cNvPr id="8" name="Espace réservé du contenu 7"/>
          <p:cNvSpPr>
            <a:spLocks noGrp="1"/>
          </p:cNvSpPr>
          <p:nvPr>
            <p:ph sz="quarter" idx="13"/>
          </p:nvPr>
        </p:nvSpPr>
        <p:spPr>
          <a:xfrm>
            <a:off x="108000" y="1195001"/>
            <a:ext cx="12001502" cy="5241955"/>
          </a:xfrm>
        </p:spPr>
        <p:txBody>
          <a:bodyPr numCol="2" spcCol="360000"/>
          <a:lstStyle>
            <a:lvl2pPr>
              <a:spcBef>
                <a:spcPts val="600"/>
              </a:spcBef>
              <a:defRPr/>
            </a:lvl2pPr>
            <a:lvl3pPr>
              <a:spcBef>
                <a:spcPts val="300"/>
              </a:spcBef>
              <a:defRPr/>
            </a:lvl3pPr>
            <a:lvl4pPr>
              <a:spcBef>
                <a:spcPts val="300"/>
              </a:spcBef>
              <a:defRPr/>
            </a:lvl4pPr>
            <a:lvl5pPr>
              <a:spcBef>
                <a:spcPts val="300"/>
              </a:spcBef>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2107319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dirty="0" smtClean="0"/>
              <a:t>Modifiez le style du titre</a:t>
            </a:r>
            <a:endParaRPr lang="fr-FR" dirty="0"/>
          </a:p>
        </p:txBody>
      </p:sp>
      <p:sp>
        <p:nvSpPr>
          <p:cNvPr id="3" name="Espace réservé de la date 2"/>
          <p:cNvSpPr>
            <a:spLocks noGrp="1"/>
          </p:cNvSpPr>
          <p:nvPr>
            <p:ph type="dt" sz="half" idx="10"/>
          </p:nvPr>
        </p:nvSpPr>
        <p:spPr/>
        <p:txBody>
          <a:bodyPr/>
          <a:lstStyle/>
          <a:p>
            <a:r>
              <a:rPr lang="fr-FR" smtClean="0"/>
              <a:t>May 18, 2026</a:t>
            </a:r>
            <a:endParaRPr lang="fr-FR" dirty="0"/>
          </a:p>
        </p:txBody>
      </p:sp>
      <p:sp>
        <p:nvSpPr>
          <p:cNvPr id="4" name="Espace réservé du pied de page 3"/>
          <p:cNvSpPr>
            <a:spLocks noGrp="1"/>
          </p:cNvSpPr>
          <p:nvPr>
            <p:ph type="ftr" sz="quarter" idx="11"/>
          </p:nvPr>
        </p:nvSpPr>
        <p:spPr/>
        <p:txBody>
          <a:bodyPr/>
          <a:lstStyle/>
          <a:p>
            <a:r>
              <a:rPr lang="fr-FR" smtClean="0"/>
              <a:t>R. Ferdinand - GANIL-SPIRAL2 recent achievements - MOI4M01</a:t>
            </a:r>
            <a:endParaRPr lang="fr-FR" dirty="0"/>
          </a:p>
        </p:txBody>
      </p:sp>
      <p:sp>
        <p:nvSpPr>
          <p:cNvPr id="5" name="Espace réservé du numéro de diapositive 4"/>
          <p:cNvSpPr>
            <a:spLocks noGrp="1"/>
          </p:cNvSpPr>
          <p:nvPr>
            <p:ph type="sldNum" sz="quarter" idx="12"/>
          </p:nvPr>
        </p:nvSpPr>
        <p:spPr/>
        <p:txBody>
          <a:bodyPr/>
          <a:lstStyle/>
          <a:p>
            <a:fld id="{94B63599-5DA0-BE42-AE37-88D1760620F1}" type="slidenum">
              <a:rPr lang="fr-FR" smtClean="0"/>
              <a:pPr/>
              <a:t>‹N°›</a:t>
            </a:fld>
            <a:endParaRPr lang="fr-FR" dirty="0"/>
          </a:p>
        </p:txBody>
      </p:sp>
      <p:sp>
        <p:nvSpPr>
          <p:cNvPr id="6"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108000" y="1765299"/>
            <a:ext cx="9291639" cy="4148139"/>
          </a:xfrm>
        </p:spPr>
        <p:txBody>
          <a:bodyPr lIns="0" numCol="2" spcCol="360000"/>
          <a:lstStyle>
            <a:lvl1pPr marL="358775" indent="-358775">
              <a:spcBef>
                <a:spcPts val="1800"/>
              </a:spcBef>
              <a:buClr>
                <a:schemeClr val="accent2"/>
              </a:buClr>
              <a:buSzPct val="100000"/>
              <a:buFont typeface="+mj-lt"/>
              <a:buAutoNum type="arabicPeriod"/>
              <a:defRPr b="1">
                <a:solidFill>
                  <a:schemeClr val="tx1"/>
                </a:solidFill>
                <a:latin typeface="Yu Gothic UI Semibold" panose="020B0700000000000000" pitchFamily="34" charset="-128"/>
                <a:ea typeface="Yu Gothic UI Semibold" panose="020B0700000000000000" pitchFamily="34" charset="-128"/>
                <a:cs typeface="72 Black" panose="020B0A04030603020204" pitchFamily="34" charset="0"/>
              </a:defRPr>
            </a:lvl1pPr>
            <a:lvl2pPr marL="358775" indent="0">
              <a:lnSpc>
                <a:spcPct val="80000"/>
              </a:lnSpc>
              <a:spcBef>
                <a:spcPts val="500"/>
              </a:spcBef>
              <a:buFontTx/>
              <a:buNone/>
              <a:defRPr sz="1400">
                <a:solidFill>
                  <a:schemeClr val="tx1"/>
                </a:solidFill>
                <a:latin typeface="Yu Gothic UI Light" panose="020B0300000000000000" pitchFamily="34" charset="-128"/>
                <a:cs typeface="Arial" panose="020B0604020202020204" pitchFamily="34" charset="0"/>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Modifier les styles du texte du masque</a:t>
            </a:r>
          </a:p>
          <a:p>
            <a:pPr lvl="1"/>
            <a:r>
              <a:rPr lang="fr-FR" dirty="0"/>
              <a:t>Deuxième niveau</a:t>
            </a:r>
          </a:p>
        </p:txBody>
      </p:sp>
      <p:pic>
        <p:nvPicPr>
          <p:cNvPr id="7" name="Image 6">
            <a:extLst>
              <a:ext uri="{FF2B5EF4-FFF2-40B4-BE49-F238E27FC236}">
                <a16:creationId xmlns:a16="http://schemas.microsoft.com/office/drawing/2014/main" id="{6F0DD5AE-D4B6-0BBA-F815-5E6D54184A3E}"/>
              </a:ext>
            </a:extLst>
          </p:cNvPr>
          <p:cNvPicPr>
            <a:picLocks noChangeAspect="1"/>
          </p:cNvPicPr>
          <p:nvPr userDrawn="1"/>
        </p:nvPicPr>
        <p:blipFill>
          <a:blip r:embed="rId2">
            <a:alphaModFix amt="16000"/>
            <a:duotone>
              <a:prstClr val="black"/>
              <a:schemeClr val="accent5">
                <a:tint val="45000"/>
                <a:satMod val="400000"/>
              </a:schemeClr>
            </a:duotone>
          </a:blip>
          <a:stretch>
            <a:fillRect/>
          </a:stretch>
        </p:blipFill>
        <p:spPr>
          <a:xfrm>
            <a:off x="7639300" y="1765298"/>
            <a:ext cx="4552699" cy="4552699"/>
          </a:xfrm>
          <a:prstGeom prst="rect">
            <a:avLst/>
          </a:prstGeom>
        </p:spPr>
      </p:pic>
    </p:spTree>
    <p:extLst>
      <p:ext uri="{BB962C8B-B14F-4D97-AF65-F5344CB8AC3E}">
        <p14:creationId xmlns:p14="http://schemas.microsoft.com/office/powerpoint/2010/main" val="375629534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re de section ligh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E988CD6-F875-5F20-CB25-53D3006C5582}"/>
              </a:ext>
            </a:extLst>
          </p:cNvPr>
          <p:cNvSpPr/>
          <p:nvPr/>
        </p:nvSpPr>
        <p:spPr>
          <a:xfrm>
            <a:off x="3151189" y="3987800"/>
            <a:ext cx="349250" cy="349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solidFill>
              <a:latin typeface="Yu Gothic UI Light" panose="020B0300000000000000" pitchFamily="34" charset="-128"/>
            </a:endParaRP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latin typeface="Yu Gothic UI Light" panose="020B0300000000000000" pitchFamily="34" charset="-128"/>
              </a:rPr>
              <a:t>Disposition : Titre de section light</a:t>
            </a:r>
          </a:p>
        </p:txBody>
      </p:sp>
      <p:sp>
        <p:nvSpPr>
          <p:cNvPr id="4" name="Titre 1">
            <a:extLst>
              <a:ext uri="{FF2B5EF4-FFF2-40B4-BE49-F238E27FC236}">
                <a16:creationId xmlns:a16="http://schemas.microsoft.com/office/drawing/2014/main" id="{F8613F5A-9984-C727-F600-CCBEDD585800}"/>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1"/>
                </a:solidFill>
                <a:latin typeface="Yu Gothic Medium" panose="020B0500000000000000" pitchFamily="34" charset="-128"/>
                <a:ea typeface="Yu Gothic Medium" panose="020B0500000000000000" pitchFamily="34" charset="-128"/>
              </a:defRPr>
            </a:lvl1pPr>
          </a:lstStyle>
          <a:p>
            <a:r>
              <a:rPr lang="fr-FR" dirty="0"/>
              <a:t>Titre de la partie</a:t>
            </a:r>
          </a:p>
        </p:txBody>
      </p:sp>
      <p:sp>
        <p:nvSpPr>
          <p:cNvPr id="5" name="Espace réservé du texte 2">
            <a:extLst>
              <a:ext uri="{FF2B5EF4-FFF2-40B4-BE49-F238E27FC236}">
                <a16:creationId xmlns:a16="http://schemas.microsoft.com/office/drawing/2014/main" id="{E05DBD74-1959-0025-2022-DD6D5BC564E2}"/>
              </a:ext>
            </a:extLst>
          </p:cNvPr>
          <p:cNvSpPr>
            <a:spLocks noGrp="1"/>
          </p:cNvSpPr>
          <p:nvPr>
            <p:ph type="body" idx="1"/>
          </p:nvPr>
        </p:nvSpPr>
        <p:spPr>
          <a:xfrm>
            <a:off x="3771900" y="4702628"/>
            <a:ext cx="7688263" cy="1387021"/>
          </a:xfrm>
          <a:prstGeom prst="rect">
            <a:avLst/>
          </a:prstGeom>
        </p:spPr>
        <p:txBody>
          <a:bodyPr/>
          <a:lstStyle>
            <a:lvl1pPr marL="0" indent="0">
              <a:buNone/>
              <a:defRPr sz="2400">
                <a:solidFill>
                  <a:schemeClr val="tx1"/>
                </a:solidFill>
                <a:latin typeface="Yu Gothic UI Light" panose="020B0300000000000000" pitchFamily="34" charset="-128"/>
                <a:ea typeface="Yu Gothic UI Light" panose="020B0300000000000000" pitchFamily="34" charset="-128"/>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smtClean="0"/>
              <a:t>Modifier les styles du texte du masque</a:t>
            </a:r>
          </a:p>
        </p:txBody>
      </p:sp>
      <p:sp>
        <p:nvSpPr>
          <p:cNvPr id="6" name="Espace réservé du texte 2">
            <a:extLst>
              <a:ext uri="{FF2B5EF4-FFF2-40B4-BE49-F238E27FC236}">
                <a16:creationId xmlns:a16="http://schemas.microsoft.com/office/drawing/2014/main" id="{BD0683F2-0083-B473-85FA-BF21CA1AA74F}"/>
              </a:ext>
            </a:extLst>
          </p:cNvPr>
          <p:cNvSpPr>
            <a:spLocks noGrp="1"/>
          </p:cNvSpPr>
          <p:nvPr>
            <p:ph type="body" idx="13" hasCustomPrompt="1"/>
          </p:nvPr>
        </p:nvSpPr>
        <p:spPr>
          <a:xfrm>
            <a:off x="522288" y="2159000"/>
            <a:ext cx="2546350" cy="2673350"/>
          </a:xfrm>
          <a:prstGeom prst="rect">
            <a:avLst/>
          </a:prstGeom>
        </p:spPr>
        <p:txBody>
          <a:bodyPr anchor="b">
            <a:noAutofit/>
          </a:bodyPr>
          <a:lstStyle>
            <a:lvl1pPr marL="0" indent="0" algn="r">
              <a:buNone/>
              <a:defRPr sz="13500">
                <a:solidFill>
                  <a:schemeClr val="accent2"/>
                </a:solidFill>
                <a:latin typeface="Yu Gothic Medium" panose="020B0500000000000000" pitchFamily="34" charset="-12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12" name="Espace réservé de la date 3">
            <a:extLst>
              <a:ext uri="{FF2B5EF4-FFF2-40B4-BE49-F238E27FC236}">
                <a16:creationId xmlns:a16="http://schemas.microsoft.com/office/drawing/2014/main" id="{6371938E-DECD-4701-9F19-2DE7D320D5E4}"/>
              </a:ext>
            </a:extLst>
          </p:cNvPr>
          <p:cNvSpPr>
            <a:spLocks noGrp="1"/>
          </p:cNvSpPr>
          <p:nvPr>
            <p:ph type="dt" sz="half" idx="2"/>
          </p:nvPr>
        </p:nvSpPr>
        <p:spPr>
          <a:xfrm>
            <a:off x="9070202" y="6317998"/>
            <a:ext cx="1800225" cy="540000"/>
          </a:xfrm>
          <a:prstGeom prst="rect">
            <a:avLst/>
          </a:prstGeom>
        </p:spPr>
        <p:txBody>
          <a:bodyPr vert="horz" lIns="91440" tIns="45720" rIns="91440" bIns="45720" rtlCol="0" anchor="ctr"/>
          <a:lstStyle>
            <a:lvl1pPr algn="r">
              <a:defRPr sz="1000" b="0" i="0">
                <a:solidFill>
                  <a:schemeClr val="bg1"/>
                </a:solidFill>
                <a:latin typeface="Yu Gothic UI Light" panose="020B0300000000000000" pitchFamily="34" charset="-128"/>
              </a:defRPr>
            </a:lvl1pPr>
          </a:lstStyle>
          <a:p>
            <a:r>
              <a:rPr lang="fr-FR" smtClean="0"/>
              <a:t>May 18, 2026</a:t>
            </a:r>
            <a:endParaRPr lang="fr-FR" dirty="0"/>
          </a:p>
        </p:txBody>
      </p:sp>
      <p:sp>
        <p:nvSpPr>
          <p:cNvPr id="13" name="Espace réservé du pied de page 4">
            <a:extLst>
              <a:ext uri="{FF2B5EF4-FFF2-40B4-BE49-F238E27FC236}">
                <a16:creationId xmlns:a16="http://schemas.microsoft.com/office/drawing/2014/main" id="{E5A7D019-50BD-4147-9463-098204E08C3D}"/>
              </a:ext>
            </a:extLst>
          </p:cNvPr>
          <p:cNvSpPr>
            <a:spLocks noGrp="1"/>
          </p:cNvSpPr>
          <p:nvPr>
            <p:ph type="ftr" sz="quarter" idx="3"/>
          </p:nvPr>
        </p:nvSpPr>
        <p:spPr>
          <a:xfrm>
            <a:off x="695324" y="6317998"/>
            <a:ext cx="8370557" cy="540000"/>
          </a:xfrm>
          <a:prstGeom prst="rect">
            <a:avLst/>
          </a:prstGeom>
        </p:spPr>
        <p:txBody>
          <a:bodyPr vert="horz" lIns="91440" tIns="45720" rIns="91440" bIns="45720" rtlCol="0" anchor="ctr"/>
          <a:lstStyle>
            <a:lvl1pPr algn="l">
              <a:defRPr sz="1000" b="0" i="0">
                <a:solidFill>
                  <a:schemeClr val="bg1"/>
                </a:solidFill>
                <a:latin typeface="Yu Gothic UI Light" panose="020B0300000000000000" pitchFamily="34" charset="-128"/>
              </a:defRPr>
            </a:lvl1pPr>
          </a:lstStyle>
          <a:p>
            <a:r>
              <a:rPr lang="fr-FR" dirty="0" smtClean="0"/>
              <a:t>R. Ferdinand - GANIL-SPIRAL2 </a:t>
            </a:r>
            <a:r>
              <a:rPr lang="fr-FR" dirty="0" err="1" smtClean="0"/>
              <a:t>recent</a:t>
            </a:r>
            <a:r>
              <a:rPr lang="fr-FR" dirty="0" smtClean="0"/>
              <a:t> </a:t>
            </a:r>
            <a:r>
              <a:rPr lang="fr-FR" dirty="0" err="1" smtClean="0"/>
              <a:t>achievements</a:t>
            </a:r>
            <a:r>
              <a:rPr lang="fr-FR" dirty="0" smtClean="0"/>
              <a:t> - MOI4M01</a:t>
            </a:r>
            <a:endParaRPr lang="fr-FR" dirty="0"/>
          </a:p>
        </p:txBody>
      </p:sp>
      <p:sp>
        <p:nvSpPr>
          <p:cNvPr id="16" name="Espace réservé du numéro de diapositive 5">
            <a:extLst>
              <a:ext uri="{FF2B5EF4-FFF2-40B4-BE49-F238E27FC236}">
                <a16:creationId xmlns:a16="http://schemas.microsoft.com/office/drawing/2014/main" id="{D31B4E7B-ED8E-4AB8-BEC0-F2CF06E22B55}"/>
              </a:ext>
            </a:extLst>
          </p:cNvPr>
          <p:cNvSpPr>
            <a:spLocks noGrp="1"/>
          </p:cNvSpPr>
          <p:nvPr>
            <p:ph type="sldNum" sz="quarter" idx="4"/>
          </p:nvPr>
        </p:nvSpPr>
        <p:spPr>
          <a:xfrm>
            <a:off x="10992592" y="6317998"/>
            <a:ext cx="504083" cy="540000"/>
          </a:xfrm>
          <a:prstGeom prst="rect">
            <a:avLst/>
          </a:prstGeom>
        </p:spPr>
        <p:txBody>
          <a:bodyPr vert="horz" lIns="91440" tIns="45720" rIns="91440" bIns="45720" rtlCol="0" anchor="ctr"/>
          <a:lstStyle>
            <a:lvl1pPr algn="r">
              <a:defRPr sz="1000" b="1" i="0">
                <a:solidFill>
                  <a:schemeClr val="accent1">
                    <a:lumMod val="20000"/>
                    <a:lumOff val="80000"/>
                  </a:schemeClr>
                </a:solidFill>
                <a:latin typeface="Yu Gothic UI Light" panose="020B0300000000000000" pitchFamily="34" charset="-128"/>
              </a:defRPr>
            </a:lvl1pPr>
          </a:lstStyle>
          <a:p>
            <a:fld id="{94B63599-5DA0-BE42-AE37-88D1760620F1}" type="slidenum">
              <a:rPr lang="fr-FR" smtClean="0"/>
              <a:pPr/>
              <a:t>‹N°›</a:t>
            </a:fld>
            <a:endParaRPr lang="fr-FR" dirty="0"/>
          </a:p>
        </p:txBody>
      </p:sp>
    </p:spTree>
    <p:extLst>
      <p:ext uri="{BB962C8B-B14F-4D97-AF65-F5344CB8AC3E}">
        <p14:creationId xmlns:p14="http://schemas.microsoft.com/office/powerpoint/2010/main" val="21872248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2168"/>
          </a:xfrm>
          <a:prstGeom prst="rect">
            <a:avLst/>
          </a:prstGeom>
          <a:solidFill>
            <a:srgbClr val="2945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Yu Gothic Medium" panose="020B0500000000000000" pitchFamily="34" charset="-128"/>
              <a:ea typeface="Yu Gothic Medium" panose="020B0500000000000000" pitchFamily="34" charset="-128"/>
            </a:endParaRPr>
          </a:p>
        </p:txBody>
      </p:sp>
      <p:sp>
        <p:nvSpPr>
          <p:cNvPr id="25" name="Rectangle 24">
            <a:extLst>
              <a:ext uri="{FF2B5EF4-FFF2-40B4-BE49-F238E27FC236}">
                <a16:creationId xmlns:a16="http://schemas.microsoft.com/office/drawing/2014/main" id="{2E988CD6-F875-5F20-CB25-53D3006C5582}"/>
              </a:ext>
            </a:extLst>
          </p:cNvPr>
          <p:cNvSpPr/>
          <p:nvPr/>
        </p:nvSpPr>
        <p:spPr>
          <a:xfrm>
            <a:off x="3151189" y="3987800"/>
            <a:ext cx="349250" cy="349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bg1"/>
              </a:solidFill>
              <a:latin typeface="Yu Gothic UI Light" panose="020B0300000000000000" pitchFamily="34" charset="-128"/>
            </a:endParaRP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latin typeface="Yu Gothic UI Light" panose="020B0300000000000000" pitchFamily="34" charset="-128"/>
              </a:rPr>
              <a:t>Disposition : Titre de section Gris</a:t>
            </a:r>
          </a:p>
        </p:txBody>
      </p:sp>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latin typeface="Yu Gothic Medium" panose="020B0500000000000000" pitchFamily="34" charset="-128"/>
                <a:ea typeface="Yu Gothic Medium" panose="020B0500000000000000" pitchFamily="34" charset="-128"/>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a:prstGeom prst="rect">
            <a:avLst/>
          </a:prstGeom>
        </p:spPr>
        <p:txBody>
          <a:bodyPr/>
          <a:lstStyle>
            <a:lvl1pPr marL="0" indent="0">
              <a:buNone/>
              <a:defRPr sz="2400">
                <a:solidFill>
                  <a:schemeClr val="bg1"/>
                </a:solidFill>
                <a:latin typeface="Yu Gothic UI Light" panose="020B0300000000000000" pitchFamily="34" charset="-128"/>
                <a:ea typeface="Yu Gothic UI Light" panose="020B0300000000000000" pitchFamily="34" charset="-128"/>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smtClean="0"/>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a:prstGeom prst="rect">
            <a:avLst/>
          </a:prstGeom>
        </p:spPr>
        <p:txBody>
          <a:bodyPr anchor="b">
            <a:noAutofit/>
          </a:bodyPr>
          <a:lstStyle>
            <a:lvl1pPr marL="0" indent="0" algn="r">
              <a:buNone/>
              <a:defRPr sz="13500">
                <a:solidFill>
                  <a:schemeClr val="accent2"/>
                </a:solidFill>
                <a:latin typeface="Yu Gothic Medium" panose="020B0500000000000000" pitchFamily="34" charset="-12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14" name="Espace réservé de la date 3">
            <a:extLst>
              <a:ext uri="{FF2B5EF4-FFF2-40B4-BE49-F238E27FC236}">
                <a16:creationId xmlns:a16="http://schemas.microsoft.com/office/drawing/2014/main" id="{59F9F26B-EE25-409F-80F7-DD1087904DF1}"/>
              </a:ext>
            </a:extLst>
          </p:cNvPr>
          <p:cNvSpPr>
            <a:spLocks noGrp="1"/>
          </p:cNvSpPr>
          <p:nvPr>
            <p:ph type="dt" sz="half" idx="2"/>
          </p:nvPr>
        </p:nvSpPr>
        <p:spPr>
          <a:xfrm>
            <a:off x="9070202" y="6492168"/>
            <a:ext cx="1800225" cy="360000"/>
          </a:xfrm>
          <a:prstGeom prst="rect">
            <a:avLst/>
          </a:prstGeom>
        </p:spPr>
        <p:txBody>
          <a:bodyPr vert="horz" lIns="91440" tIns="45720" rIns="91440" bIns="45720" rtlCol="0" anchor="ctr"/>
          <a:lstStyle>
            <a:lvl1pPr algn="r">
              <a:defRPr sz="1000" b="0" i="0">
                <a:solidFill>
                  <a:schemeClr val="bg1"/>
                </a:solidFill>
                <a:latin typeface="Yu Gothic UI Light" panose="020B0300000000000000" pitchFamily="34" charset="-128"/>
                <a:ea typeface="Yu Gothic UI Light" panose="020B0300000000000000" pitchFamily="34" charset="-128"/>
              </a:defRPr>
            </a:lvl1pPr>
          </a:lstStyle>
          <a:p>
            <a:r>
              <a:rPr lang="fr-FR" smtClean="0"/>
              <a:t>May 18, 2026</a:t>
            </a:r>
            <a:endParaRPr lang="fr-FR" dirty="0"/>
          </a:p>
        </p:txBody>
      </p:sp>
      <p:sp>
        <p:nvSpPr>
          <p:cNvPr id="15" name="Espace réservé du pied de page 4">
            <a:extLst>
              <a:ext uri="{FF2B5EF4-FFF2-40B4-BE49-F238E27FC236}">
                <a16:creationId xmlns:a16="http://schemas.microsoft.com/office/drawing/2014/main" id="{49B1381C-B203-449B-A4D1-2E248D853F32}"/>
              </a:ext>
            </a:extLst>
          </p:cNvPr>
          <p:cNvSpPr>
            <a:spLocks noGrp="1"/>
          </p:cNvSpPr>
          <p:nvPr>
            <p:ph type="ftr" sz="quarter" idx="3"/>
          </p:nvPr>
        </p:nvSpPr>
        <p:spPr>
          <a:xfrm>
            <a:off x="695324" y="6492168"/>
            <a:ext cx="8370557" cy="360000"/>
          </a:xfrm>
          <a:prstGeom prst="rect">
            <a:avLst/>
          </a:prstGeom>
        </p:spPr>
        <p:txBody>
          <a:bodyPr vert="horz" lIns="91440" tIns="45720" rIns="91440" bIns="45720" rtlCol="0" anchor="ctr"/>
          <a:lstStyle>
            <a:lvl1pPr algn="l">
              <a:defRPr sz="1000" b="0" i="0">
                <a:solidFill>
                  <a:schemeClr val="bg1"/>
                </a:solidFill>
                <a:latin typeface="Yu Gothic UI Light" panose="020B0300000000000000" pitchFamily="34" charset="-128"/>
                <a:ea typeface="Yu Gothic UI Light" panose="020B0300000000000000" pitchFamily="34" charset="-128"/>
              </a:defRPr>
            </a:lvl1pPr>
          </a:lstStyle>
          <a:p>
            <a:r>
              <a:rPr lang="fr-FR" smtClean="0"/>
              <a:t>R. Ferdinand - GANIL-SPIRAL2 recent achievements - MOI4M01</a:t>
            </a:r>
            <a:endParaRPr lang="fr-FR" dirty="0"/>
          </a:p>
        </p:txBody>
      </p:sp>
      <p:sp>
        <p:nvSpPr>
          <p:cNvPr id="17" name="Espace réservé du numéro de diapositive 5">
            <a:extLst>
              <a:ext uri="{FF2B5EF4-FFF2-40B4-BE49-F238E27FC236}">
                <a16:creationId xmlns:a16="http://schemas.microsoft.com/office/drawing/2014/main" id="{DB09F880-225B-41A6-9968-9D1904052982}"/>
              </a:ext>
            </a:extLst>
          </p:cNvPr>
          <p:cNvSpPr>
            <a:spLocks noGrp="1"/>
          </p:cNvSpPr>
          <p:nvPr>
            <p:ph type="sldNum" sz="quarter" idx="4"/>
          </p:nvPr>
        </p:nvSpPr>
        <p:spPr>
          <a:xfrm>
            <a:off x="10992592" y="6492168"/>
            <a:ext cx="504083" cy="360000"/>
          </a:xfrm>
          <a:prstGeom prst="rect">
            <a:avLst/>
          </a:prstGeom>
        </p:spPr>
        <p:txBody>
          <a:bodyPr vert="horz" lIns="91440" tIns="45720" rIns="91440" bIns="45720" rtlCol="0" anchor="ctr"/>
          <a:lstStyle>
            <a:lvl1pPr algn="r">
              <a:defRPr sz="1000" b="1" i="0">
                <a:solidFill>
                  <a:schemeClr val="accent1">
                    <a:lumMod val="20000"/>
                    <a:lumOff val="80000"/>
                  </a:schemeClr>
                </a:solidFill>
                <a:latin typeface="Yu Gothic UI Light" panose="020B0300000000000000" pitchFamily="34" charset="-128"/>
                <a:ea typeface="Yu Gothic UI Light" panose="020B0300000000000000" pitchFamily="34" charset="-128"/>
              </a:defRPr>
            </a:lvl1pPr>
          </a:lstStyle>
          <a:p>
            <a:fld id="{94B63599-5DA0-BE42-AE37-88D1760620F1}" type="slidenum">
              <a:rPr lang="fr-FR" smtClean="0"/>
              <a:pPr/>
              <a:t>‹N°›</a:t>
            </a:fld>
            <a:endParaRPr lang="fr-FR" dirty="0"/>
          </a:p>
        </p:txBody>
      </p:sp>
      <p:pic>
        <p:nvPicPr>
          <p:cNvPr id="12" name="Imag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05996" y="316256"/>
            <a:ext cx="1206000" cy="257280"/>
          </a:xfrm>
          <a:prstGeom prst="rect">
            <a:avLst/>
          </a:prstGeom>
        </p:spPr>
      </p:pic>
    </p:spTree>
    <p:extLst>
      <p:ext uri="{BB962C8B-B14F-4D97-AF65-F5344CB8AC3E}">
        <p14:creationId xmlns:p14="http://schemas.microsoft.com/office/powerpoint/2010/main" val="86454855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p:nvSpPr>
        <p:spPr>
          <a:xfrm>
            <a:off x="0" y="0"/>
            <a:ext cx="12192000" cy="6858000"/>
          </a:xfrm>
          <a:prstGeom prst="rect">
            <a:avLst/>
          </a:prstGeom>
          <a:solidFill>
            <a:srgbClr val="261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Yu Gothic UI Light" panose="020B0300000000000000" pitchFamily="34" charset="-128"/>
            </a:endParaRPr>
          </a:p>
        </p:txBody>
      </p:sp>
      <p:sp>
        <p:nvSpPr>
          <p:cNvPr id="25" name="Rectangle 24">
            <a:extLst>
              <a:ext uri="{FF2B5EF4-FFF2-40B4-BE49-F238E27FC236}">
                <a16:creationId xmlns:a16="http://schemas.microsoft.com/office/drawing/2014/main" id="{2E988CD6-F875-5F20-CB25-53D3006C5582}"/>
              </a:ext>
            </a:extLst>
          </p:cNvPr>
          <p:cNvSpPr/>
          <p:nvPr/>
        </p:nvSpPr>
        <p:spPr>
          <a:xfrm>
            <a:off x="3151189" y="3987800"/>
            <a:ext cx="349250" cy="349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accent2"/>
              </a:solidFill>
              <a:latin typeface="Yu Gothic UI Light" panose="020B0300000000000000" pitchFamily="34" charset="-128"/>
            </a:endParaRP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latin typeface="Yu Gothic UI Light" panose="020B0300000000000000" pitchFamily="34" charset="-128"/>
              </a:rPr>
              <a:t>Disposition : Titre de section Bleu</a:t>
            </a:r>
          </a:p>
        </p:txBody>
      </p:sp>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latin typeface="Yu Gothic Medium" panose="020B0500000000000000" pitchFamily="34" charset="-128"/>
                <a:ea typeface="Yu Gothic Medium" panose="020B0500000000000000" pitchFamily="34" charset="-128"/>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a:prstGeom prst="rect">
            <a:avLst/>
          </a:prstGeom>
        </p:spPr>
        <p:txBody>
          <a:bodyPr/>
          <a:lstStyle>
            <a:lvl1pPr marL="0" indent="0">
              <a:buNone/>
              <a:defRPr sz="2400">
                <a:solidFill>
                  <a:schemeClr val="bg1"/>
                </a:solidFill>
                <a:latin typeface="Yu Gothic UI Light" panose="020B0300000000000000" pitchFamily="34" charset="-128"/>
                <a:ea typeface="Yu Gothic UI Light" panose="020B0300000000000000" pitchFamily="34" charset="-128"/>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smtClean="0"/>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a:prstGeom prst="rect">
            <a:avLst/>
          </a:prstGeom>
        </p:spPr>
        <p:txBody>
          <a:bodyPr anchor="b">
            <a:noAutofit/>
          </a:bodyPr>
          <a:lstStyle>
            <a:lvl1pPr marL="0" indent="0" algn="r">
              <a:buNone/>
              <a:defRPr sz="13500">
                <a:solidFill>
                  <a:schemeClr val="accent2"/>
                </a:solidFill>
                <a:latin typeface="Yu Gothic Medium" panose="020B0500000000000000" pitchFamily="34" charset="-12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13" name="Espace réservé de la date 3">
            <a:extLst>
              <a:ext uri="{FF2B5EF4-FFF2-40B4-BE49-F238E27FC236}">
                <a16:creationId xmlns:a16="http://schemas.microsoft.com/office/drawing/2014/main" id="{BA398FD2-7705-4C53-B58F-6853293257D3}"/>
              </a:ext>
            </a:extLst>
          </p:cNvPr>
          <p:cNvSpPr>
            <a:spLocks noGrp="1"/>
          </p:cNvSpPr>
          <p:nvPr>
            <p:ph type="dt" sz="half" idx="2"/>
          </p:nvPr>
        </p:nvSpPr>
        <p:spPr>
          <a:xfrm>
            <a:off x="9070202" y="6492172"/>
            <a:ext cx="1800225" cy="360000"/>
          </a:xfrm>
          <a:prstGeom prst="rect">
            <a:avLst/>
          </a:prstGeom>
        </p:spPr>
        <p:txBody>
          <a:bodyPr vert="horz" lIns="91440" tIns="45720" rIns="91440" bIns="45720" rtlCol="0" anchor="ctr"/>
          <a:lstStyle>
            <a:lvl1pPr algn="r">
              <a:defRPr sz="1000" b="0" i="0">
                <a:solidFill>
                  <a:schemeClr val="bg1"/>
                </a:solidFill>
                <a:latin typeface="Yu Gothic UI Light" panose="020B0300000000000000" pitchFamily="34" charset="-128"/>
                <a:ea typeface="Yu Gothic UI Light" panose="020B0300000000000000" pitchFamily="34" charset="-128"/>
              </a:defRPr>
            </a:lvl1pPr>
          </a:lstStyle>
          <a:p>
            <a:r>
              <a:rPr lang="fr-FR" smtClean="0"/>
              <a:t>May 18, 2026</a:t>
            </a:r>
            <a:endParaRPr lang="fr-FR" dirty="0"/>
          </a:p>
        </p:txBody>
      </p:sp>
      <p:sp>
        <p:nvSpPr>
          <p:cNvPr id="14" name="Espace réservé du pied de page 4">
            <a:extLst>
              <a:ext uri="{FF2B5EF4-FFF2-40B4-BE49-F238E27FC236}">
                <a16:creationId xmlns:a16="http://schemas.microsoft.com/office/drawing/2014/main" id="{FAC6F770-583C-4777-8932-F07EFB44E766}"/>
              </a:ext>
            </a:extLst>
          </p:cNvPr>
          <p:cNvSpPr>
            <a:spLocks noGrp="1"/>
          </p:cNvSpPr>
          <p:nvPr>
            <p:ph type="ftr" sz="quarter" idx="3"/>
          </p:nvPr>
        </p:nvSpPr>
        <p:spPr>
          <a:xfrm>
            <a:off x="695324" y="6492172"/>
            <a:ext cx="8370557" cy="360000"/>
          </a:xfrm>
          <a:prstGeom prst="rect">
            <a:avLst/>
          </a:prstGeom>
        </p:spPr>
        <p:txBody>
          <a:bodyPr vert="horz" lIns="91440" tIns="45720" rIns="91440" bIns="45720" rtlCol="0" anchor="ctr"/>
          <a:lstStyle>
            <a:lvl1pPr algn="l">
              <a:defRPr sz="1000" b="0" i="0">
                <a:solidFill>
                  <a:schemeClr val="bg1"/>
                </a:solidFill>
                <a:latin typeface="Yu Gothic UI Light" panose="020B0300000000000000" pitchFamily="34" charset="-128"/>
                <a:ea typeface="Yu Gothic UI Light" panose="020B0300000000000000" pitchFamily="34" charset="-128"/>
              </a:defRPr>
            </a:lvl1pPr>
          </a:lstStyle>
          <a:p>
            <a:r>
              <a:rPr lang="fr-FR" smtClean="0"/>
              <a:t>R. Ferdinand - GANIL-SPIRAL2 recent achievements - MOI4M01</a:t>
            </a:r>
            <a:endParaRPr lang="fr-FR" dirty="0"/>
          </a:p>
        </p:txBody>
      </p:sp>
      <p:sp>
        <p:nvSpPr>
          <p:cNvPr id="17" name="Espace réservé du numéro de diapositive 5">
            <a:extLst>
              <a:ext uri="{FF2B5EF4-FFF2-40B4-BE49-F238E27FC236}">
                <a16:creationId xmlns:a16="http://schemas.microsoft.com/office/drawing/2014/main" id="{1D4A1E0D-5293-4E1B-ADAC-BFFB74BB4E72}"/>
              </a:ext>
            </a:extLst>
          </p:cNvPr>
          <p:cNvSpPr>
            <a:spLocks noGrp="1"/>
          </p:cNvSpPr>
          <p:nvPr>
            <p:ph type="sldNum" sz="quarter" idx="4"/>
          </p:nvPr>
        </p:nvSpPr>
        <p:spPr>
          <a:xfrm>
            <a:off x="10992592" y="6492172"/>
            <a:ext cx="504083" cy="360000"/>
          </a:xfrm>
          <a:prstGeom prst="rect">
            <a:avLst/>
          </a:prstGeom>
        </p:spPr>
        <p:txBody>
          <a:bodyPr vert="horz" lIns="91440" tIns="45720" rIns="91440" bIns="45720" rtlCol="0" anchor="ctr"/>
          <a:lstStyle>
            <a:lvl1pPr algn="r">
              <a:defRPr sz="1000" b="1" i="0">
                <a:solidFill>
                  <a:schemeClr val="accent1">
                    <a:lumMod val="20000"/>
                    <a:lumOff val="80000"/>
                  </a:schemeClr>
                </a:solidFill>
                <a:latin typeface="Yu Gothic UI Light" panose="020B0300000000000000" pitchFamily="34" charset="-128"/>
                <a:ea typeface="Yu Gothic UI Light" panose="020B0300000000000000" pitchFamily="34" charset="-128"/>
              </a:defRPr>
            </a:lvl1pPr>
          </a:lstStyle>
          <a:p>
            <a:fld id="{94B63599-5DA0-BE42-AE37-88D1760620F1}" type="slidenum">
              <a:rPr lang="fr-FR" smtClean="0"/>
              <a:pPr/>
              <a:t>‹N°›</a:t>
            </a:fld>
            <a:endParaRPr lang="fr-FR" dirty="0"/>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05996" y="316256"/>
            <a:ext cx="1206000" cy="257280"/>
          </a:xfrm>
          <a:prstGeom prst="rect">
            <a:avLst/>
          </a:prstGeom>
        </p:spPr>
      </p:pic>
    </p:spTree>
    <p:extLst>
      <p:ext uri="{BB962C8B-B14F-4D97-AF65-F5344CB8AC3E}">
        <p14:creationId xmlns:p14="http://schemas.microsoft.com/office/powerpoint/2010/main" val="11693995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re de section Bleu">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E2B122C-7C32-00D5-5677-35CC8ABC8223}"/>
              </a:ext>
            </a:extLst>
          </p:cNvPr>
          <p:cNvSpPr/>
          <p:nvPr/>
        </p:nvSpPr>
        <p:spPr>
          <a:xfrm>
            <a:off x="0" y="0"/>
            <a:ext cx="12192000" cy="648788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Yu Gothic UI Light" panose="020B0300000000000000" pitchFamily="34" charset="-128"/>
            </a:endParaRPr>
          </a:p>
        </p:txBody>
      </p:sp>
      <p:sp>
        <p:nvSpPr>
          <p:cNvPr id="25" name="Rectangle 24">
            <a:extLst>
              <a:ext uri="{FF2B5EF4-FFF2-40B4-BE49-F238E27FC236}">
                <a16:creationId xmlns:a16="http://schemas.microsoft.com/office/drawing/2014/main" id="{2E988CD6-F875-5F20-CB25-53D3006C5582}"/>
              </a:ext>
            </a:extLst>
          </p:cNvPr>
          <p:cNvSpPr/>
          <p:nvPr/>
        </p:nvSpPr>
        <p:spPr>
          <a:xfrm>
            <a:off x="3151189" y="3987800"/>
            <a:ext cx="349250" cy="3492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Yu Gothic UI Light" panose="020B0300000000000000" pitchFamily="34" charset="-128"/>
            </a:endParaRPr>
          </a:p>
        </p:txBody>
      </p:sp>
      <p:sp>
        <p:nvSpPr>
          <p:cNvPr id="29" name="ZoneTexte 28">
            <a:extLst>
              <a:ext uri="{FF2B5EF4-FFF2-40B4-BE49-F238E27FC236}">
                <a16:creationId xmlns:a16="http://schemas.microsoft.com/office/drawing/2014/main" id="{BC10BA36-642C-D18A-73B5-1652743A0484}"/>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latin typeface="Yu Gothic UI Light" panose="020B0300000000000000" pitchFamily="34" charset="-128"/>
              </a:rPr>
              <a:t>Disposition : Titre de section Bleu</a:t>
            </a:r>
          </a:p>
        </p:txBody>
      </p:sp>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2"/>
                </a:solidFill>
                <a:latin typeface="Yu Gothic Medium" panose="020B0500000000000000" pitchFamily="34" charset="-128"/>
                <a:ea typeface="Yu Gothic Medium" panose="020B0500000000000000" pitchFamily="34" charset="-128"/>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a:prstGeom prst="rect">
            <a:avLst/>
          </a:prstGeom>
        </p:spPr>
        <p:txBody>
          <a:bodyPr/>
          <a:lstStyle>
            <a:lvl1pPr marL="0" indent="0">
              <a:buNone/>
              <a:defRPr sz="2400">
                <a:solidFill>
                  <a:schemeClr val="tx1"/>
                </a:solidFill>
                <a:latin typeface="Yu Gothic UI Light" panose="020B0300000000000000" pitchFamily="34" charset="-128"/>
                <a:ea typeface="Yu Gothic UI Light" panose="020B0300000000000000" pitchFamily="34" charset="-128"/>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smtClean="0"/>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a:prstGeom prst="rect">
            <a:avLst/>
          </a:prstGeom>
        </p:spPr>
        <p:txBody>
          <a:bodyPr anchor="b">
            <a:noAutofit/>
          </a:bodyPr>
          <a:lstStyle>
            <a:lvl1pPr marL="0" indent="0" algn="r">
              <a:buNone/>
              <a:defRPr sz="13500">
                <a:solidFill>
                  <a:schemeClr val="accent1">
                    <a:lumMod val="75000"/>
                  </a:schemeClr>
                </a:solidFill>
                <a:latin typeface="Yu Gothic Medium" panose="020B0500000000000000" pitchFamily="34" charset="-12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13" name="Espace réservé de la date 3">
            <a:extLst>
              <a:ext uri="{FF2B5EF4-FFF2-40B4-BE49-F238E27FC236}">
                <a16:creationId xmlns:a16="http://schemas.microsoft.com/office/drawing/2014/main" id="{C46AFDAD-0BA1-49A4-A348-9073E4305473}"/>
              </a:ext>
            </a:extLst>
          </p:cNvPr>
          <p:cNvSpPr>
            <a:spLocks noGrp="1"/>
          </p:cNvSpPr>
          <p:nvPr>
            <p:ph type="dt" sz="half" idx="2"/>
          </p:nvPr>
        </p:nvSpPr>
        <p:spPr>
          <a:xfrm>
            <a:off x="9070202" y="6498382"/>
            <a:ext cx="1800225" cy="360000"/>
          </a:xfrm>
          <a:prstGeom prst="rect">
            <a:avLst/>
          </a:prstGeom>
        </p:spPr>
        <p:txBody>
          <a:bodyPr vert="horz" lIns="91440" tIns="45720" rIns="91440" bIns="45720" rtlCol="0" anchor="ctr"/>
          <a:lstStyle>
            <a:lvl1pPr algn="r">
              <a:defRPr sz="1000" b="0" i="0">
                <a:solidFill>
                  <a:schemeClr val="bg1"/>
                </a:solidFill>
                <a:latin typeface="Yu Gothic UI Light" panose="020B0300000000000000" pitchFamily="34" charset="-128"/>
                <a:ea typeface="Yu Gothic UI Light" panose="020B0300000000000000" pitchFamily="34" charset="-128"/>
              </a:defRPr>
            </a:lvl1pPr>
          </a:lstStyle>
          <a:p>
            <a:r>
              <a:rPr lang="fr-FR" smtClean="0"/>
              <a:t>May 18, 2026</a:t>
            </a:r>
            <a:endParaRPr lang="fr-FR" dirty="0"/>
          </a:p>
        </p:txBody>
      </p:sp>
      <p:sp>
        <p:nvSpPr>
          <p:cNvPr id="14" name="Espace réservé du pied de page 4">
            <a:extLst>
              <a:ext uri="{FF2B5EF4-FFF2-40B4-BE49-F238E27FC236}">
                <a16:creationId xmlns:a16="http://schemas.microsoft.com/office/drawing/2014/main" id="{F4270BC7-D2EE-49DA-87BA-818D9FF549D3}"/>
              </a:ext>
            </a:extLst>
          </p:cNvPr>
          <p:cNvSpPr>
            <a:spLocks noGrp="1"/>
          </p:cNvSpPr>
          <p:nvPr>
            <p:ph type="ftr" sz="quarter" idx="3"/>
          </p:nvPr>
        </p:nvSpPr>
        <p:spPr>
          <a:xfrm>
            <a:off x="695324" y="6498382"/>
            <a:ext cx="8370557" cy="360000"/>
          </a:xfrm>
          <a:prstGeom prst="rect">
            <a:avLst/>
          </a:prstGeom>
        </p:spPr>
        <p:txBody>
          <a:bodyPr vert="horz" lIns="91440" tIns="45720" rIns="91440" bIns="45720" rtlCol="0" anchor="ctr"/>
          <a:lstStyle>
            <a:lvl1pPr algn="l">
              <a:defRPr sz="1000" b="0" i="0">
                <a:solidFill>
                  <a:schemeClr val="bg1"/>
                </a:solidFill>
                <a:latin typeface="Yu Gothic UI Light" panose="020B0300000000000000" pitchFamily="34" charset="-128"/>
                <a:ea typeface="Yu Gothic UI Light" panose="020B0300000000000000" pitchFamily="34" charset="-128"/>
              </a:defRPr>
            </a:lvl1pPr>
          </a:lstStyle>
          <a:p>
            <a:r>
              <a:rPr lang="fr-FR" smtClean="0"/>
              <a:t>R. Ferdinand - GANIL-SPIRAL2 recent achievements - MOI4M01</a:t>
            </a:r>
            <a:endParaRPr lang="fr-FR" dirty="0"/>
          </a:p>
        </p:txBody>
      </p:sp>
      <p:sp>
        <p:nvSpPr>
          <p:cNvPr id="18" name="Espace réservé du numéro de diapositive 5">
            <a:extLst>
              <a:ext uri="{FF2B5EF4-FFF2-40B4-BE49-F238E27FC236}">
                <a16:creationId xmlns:a16="http://schemas.microsoft.com/office/drawing/2014/main" id="{247E04DD-D77C-46ED-AB1B-A082BBA32A5E}"/>
              </a:ext>
            </a:extLst>
          </p:cNvPr>
          <p:cNvSpPr>
            <a:spLocks noGrp="1"/>
          </p:cNvSpPr>
          <p:nvPr>
            <p:ph type="sldNum" sz="quarter" idx="4"/>
          </p:nvPr>
        </p:nvSpPr>
        <p:spPr>
          <a:xfrm>
            <a:off x="10992592" y="6498382"/>
            <a:ext cx="504083" cy="360000"/>
          </a:xfrm>
          <a:prstGeom prst="rect">
            <a:avLst/>
          </a:prstGeom>
        </p:spPr>
        <p:txBody>
          <a:bodyPr vert="horz" lIns="91440" tIns="45720" rIns="91440" bIns="45720" rtlCol="0" anchor="ctr"/>
          <a:lstStyle>
            <a:lvl1pPr algn="r">
              <a:defRPr sz="1000" b="1" i="0">
                <a:solidFill>
                  <a:schemeClr val="accent1">
                    <a:lumMod val="20000"/>
                    <a:lumOff val="80000"/>
                  </a:schemeClr>
                </a:solidFill>
                <a:latin typeface="Yu Gothic UI Light" panose="020B0300000000000000" pitchFamily="34" charset="-128"/>
                <a:ea typeface="Yu Gothic UI Light" panose="020B0300000000000000" pitchFamily="34" charset="-128"/>
              </a:defRPr>
            </a:lvl1pPr>
          </a:lstStyle>
          <a:p>
            <a:fld id="{94B63599-5DA0-BE42-AE37-88D1760620F1}" type="slidenum">
              <a:rPr lang="fr-FR" smtClean="0"/>
              <a:pPr/>
              <a:t>‹N°›</a:t>
            </a:fld>
            <a:endParaRPr lang="fr-FR" dirty="0"/>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5521" y="325781"/>
            <a:ext cx="1206000" cy="257280"/>
          </a:xfrm>
          <a:prstGeom prst="rect">
            <a:avLst/>
          </a:prstGeom>
        </p:spPr>
      </p:pic>
    </p:spTree>
    <p:extLst>
      <p:ext uri="{BB962C8B-B14F-4D97-AF65-F5344CB8AC3E}">
        <p14:creationId xmlns:p14="http://schemas.microsoft.com/office/powerpoint/2010/main" val="25968147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lonnes">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A744807-E470-CFFA-FCC2-F5FE905269DE}"/>
              </a:ext>
            </a:extLst>
          </p:cNvPr>
          <p:cNvSpPr/>
          <p:nvPr userDrawn="1"/>
        </p:nvSpPr>
        <p:spPr>
          <a:xfrm flipV="1">
            <a:off x="0" y="6318000"/>
            <a:ext cx="12192000" cy="540000"/>
          </a:xfrm>
          <a:prstGeom prst="rect">
            <a:avLst/>
          </a:prstGeom>
          <a:solidFill>
            <a:schemeClr val="accent1">
              <a:alpha val="1961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latin typeface="Yu Gothic UI Light" panose="020B0300000000000000" pitchFamily="34" charset="-128"/>
            </a:endParaRPr>
          </a:p>
        </p:txBody>
      </p:sp>
      <p:sp>
        <p:nvSpPr>
          <p:cNvPr id="5" name="Espace réservé de la date 4">
            <a:extLst>
              <a:ext uri="{FF2B5EF4-FFF2-40B4-BE49-F238E27FC236}">
                <a16:creationId xmlns:a16="http://schemas.microsoft.com/office/drawing/2014/main" id="{2FB3F207-F8D0-3ACE-24E8-74F554464A1E}"/>
              </a:ext>
            </a:extLst>
          </p:cNvPr>
          <p:cNvSpPr>
            <a:spLocks noGrp="1"/>
          </p:cNvSpPr>
          <p:nvPr>
            <p:ph type="dt" sz="half" idx="10"/>
          </p:nvPr>
        </p:nvSpPr>
        <p:spPr/>
        <p:txBody>
          <a:bodyPr/>
          <a:lstStyle/>
          <a:p>
            <a:r>
              <a:rPr lang="fr-FR" smtClean="0"/>
              <a:t>May 18, 2026</a:t>
            </a:r>
            <a:endParaRPr lang="fr-FR"/>
          </a:p>
        </p:txBody>
      </p:sp>
      <p:sp>
        <p:nvSpPr>
          <p:cNvPr id="6" name="Espace réservé du pied de page 5">
            <a:extLst>
              <a:ext uri="{FF2B5EF4-FFF2-40B4-BE49-F238E27FC236}">
                <a16:creationId xmlns:a16="http://schemas.microsoft.com/office/drawing/2014/main" id="{A7E38B8B-5A56-E6EC-1201-BEE19CE4F9D0}"/>
              </a:ext>
            </a:extLst>
          </p:cNvPr>
          <p:cNvSpPr>
            <a:spLocks noGrp="1"/>
          </p:cNvSpPr>
          <p:nvPr>
            <p:ph type="ftr" sz="quarter" idx="11"/>
          </p:nvPr>
        </p:nvSpPr>
        <p:spPr/>
        <p:txBody>
          <a:bodyPr/>
          <a:lstStyle/>
          <a:p>
            <a:r>
              <a:rPr lang="fr-FR" smtClean="0"/>
              <a:t>R. Ferdinand - GANIL-SPIRAL2 recent achievements - MOI4M01</a:t>
            </a:r>
            <a:endParaRPr lang="fr-FR"/>
          </a:p>
        </p:txBody>
      </p:sp>
      <p:sp>
        <p:nvSpPr>
          <p:cNvPr id="7" name="Espace réservé du numéro de diapositive 6">
            <a:extLst>
              <a:ext uri="{FF2B5EF4-FFF2-40B4-BE49-F238E27FC236}">
                <a16:creationId xmlns:a16="http://schemas.microsoft.com/office/drawing/2014/main" id="{50231E8B-B147-2D2A-6016-B2E5414989F9}"/>
              </a:ext>
            </a:extLst>
          </p:cNvPr>
          <p:cNvSpPr>
            <a:spLocks noGrp="1"/>
          </p:cNvSpPr>
          <p:nvPr>
            <p:ph type="sldNum" sz="quarter" idx="12"/>
          </p:nvPr>
        </p:nvSpPr>
        <p:spPr/>
        <p:txBody>
          <a:bodyPr/>
          <a:lstStyle/>
          <a:p>
            <a:fld id="{94B63599-5DA0-BE42-AE37-88D1760620F1}" type="slidenum">
              <a:rPr lang="fr-FR" smtClean="0"/>
              <a:t>‹N°›</a:t>
            </a:fld>
            <a:endParaRPr lang="fr-FR"/>
          </a:p>
        </p:txBody>
      </p:sp>
      <p:sp>
        <p:nvSpPr>
          <p:cNvPr id="8" name="Titre 7">
            <a:extLst>
              <a:ext uri="{FF2B5EF4-FFF2-40B4-BE49-F238E27FC236}">
                <a16:creationId xmlns:a16="http://schemas.microsoft.com/office/drawing/2014/main" id="{A3616161-3DF8-4223-8478-2F906313DAD3}"/>
              </a:ext>
            </a:extLst>
          </p:cNvPr>
          <p:cNvSpPr>
            <a:spLocks noGrp="1"/>
          </p:cNvSpPr>
          <p:nvPr>
            <p:ph type="title"/>
          </p:nvPr>
        </p:nvSpPr>
        <p:spPr/>
        <p:txBody>
          <a:bodyPr/>
          <a:lstStyle>
            <a:lvl1pPr>
              <a:defRPr/>
            </a:lvl1pPr>
          </a:lstStyle>
          <a:p>
            <a:r>
              <a:rPr lang="fr-FR" dirty="0" smtClean="0"/>
              <a:t>Modifiez le style du titre</a:t>
            </a:r>
            <a:endParaRPr lang="fr-FR" dirty="0"/>
          </a:p>
        </p:txBody>
      </p:sp>
      <p:sp>
        <p:nvSpPr>
          <p:cNvPr id="9" name="Espace réservé du contenu 8"/>
          <p:cNvSpPr>
            <a:spLocks noGrp="1"/>
          </p:cNvSpPr>
          <p:nvPr>
            <p:ph sz="quarter" idx="13"/>
          </p:nvPr>
        </p:nvSpPr>
        <p:spPr>
          <a:xfrm>
            <a:off x="107999" y="1505526"/>
            <a:ext cx="5832000" cy="4623812"/>
          </a:xfrm>
        </p:spPr>
        <p:txBody>
          <a:bodyPr/>
          <a:lstStyle>
            <a:lvl2pPr>
              <a:spcBef>
                <a:spcPts val="500"/>
              </a:spcBef>
              <a:defRPr/>
            </a:lvl2pPr>
            <a:lvl3pPr>
              <a:spcBef>
                <a:spcPts val="500"/>
              </a:spcBef>
              <a:defRPr/>
            </a:lvl3pPr>
            <a:lvl4pPr>
              <a:spcBef>
                <a:spcPts val="500"/>
              </a:spcBef>
              <a:defRPr/>
            </a:lvl4pPr>
            <a:lvl5pPr>
              <a:spcBef>
                <a:spcPts val="500"/>
              </a:spcBef>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contenu 10"/>
          <p:cNvSpPr>
            <a:spLocks noGrp="1"/>
          </p:cNvSpPr>
          <p:nvPr>
            <p:ph sz="quarter" idx="14"/>
          </p:nvPr>
        </p:nvSpPr>
        <p:spPr>
          <a:xfrm>
            <a:off x="6204673" y="1505526"/>
            <a:ext cx="5832000" cy="4624388"/>
          </a:xfrm>
        </p:spPr>
        <p:txBody>
          <a:bodyPr/>
          <a:lstStyle>
            <a:lvl2pPr>
              <a:spcBef>
                <a:spcPts val="500"/>
              </a:spcBef>
              <a:defRPr/>
            </a:lvl2pPr>
            <a:lvl3pPr>
              <a:spcBef>
                <a:spcPts val="500"/>
              </a:spcBef>
              <a:defRPr/>
            </a:lvl3pPr>
            <a:lvl4pPr>
              <a:spcBef>
                <a:spcPts val="500"/>
              </a:spcBef>
              <a:defRPr/>
            </a:lvl4pPr>
            <a:lvl5pPr>
              <a:spcBef>
                <a:spcPts val="500"/>
              </a:spcBef>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277216686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Une image contenant Visage humain, capture d’écran, usine, art&#10;&#10;Description générée automatiquement">
            <a:extLst>
              <a:ext uri="{FF2B5EF4-FFF2-40B4-BE49-F238E27FC236}">
                <a16:creationId xmlns:a16="http://schemas.microsoft.com/office/drawing/2014/main" id="{F5B08321-D10F-4248-BE84-8527CC678EBB}"/>
              </a:ext>
            </a:extLst>
          </p:cNvPr>
          <p:cNvPicPr>
            <a:picLocks noChangeAspect="1"/>
          </p:cNvPicPr>
          <p:nvPr userDrawn="1"/>
        </p:nvPicPr>
        <p:blipFill rotWithShape="1">
          <a:blip r:embed="rId18" cstate="hqprint">
            <a:extLst>
              <a:ext uri="{28A0092B-C50C-407E-A947-70E740481C1C}">
                <a14:useLocalDpi xmlns:a14="http://schemas.microsoft.com/office/drawing/2010/main"/>
              </a:ext>
            </a:extLst>
          </a:blip>
          <a:srcRect/>
          <a:stretch/>
        </p:blipFill>
        <p:spPr>
          <a:xfrm>
            <a:off x="0" y="6494106"/>
            <a:ext cx="12192000" cy="363894"/>
          </a:xfrm>
          <a:prstGeom prst="rect">
            <a:avLst/>
          </a:prstGeom>
        </p:spPr>
      </p:pic>
      <p:sp>
        <p:nvSpPr>
          <p:cNvPr id="2" name="Espace réservé du titre 1">
            <a:extLst>
              <a:ext uri="{FF2B5EF4-FFF2-40B4-BE49-F238E27FC236}">
                <a16:creationId xmlns:a16="http://schemas.microsoft.com/office/drawing/2014/main" id="{BD8250EB-B0C5-1B57-C3BE-6BA2B94C3AB8}"/>
              </a:ext>
            </a:extLst>
          </p:cNvPr>
          <p:cNvSpPr>
            <a:spLocks noGrp="1"/>
          </p:cNvSpPr>
          <p:nvPr>
            <p:ph type="title"/>
          </p:nvPr>
        </p:nvSpPr>
        <p:spPr>
          <a:xfrm>
            <a:off x="108000" y="70277"/>
            <a:ext cx="10578261" cy="1040628"/>
          </a:xfrm>
          <a:prstGeom prst="rect">
            <a:avLst/>
          </a:prstGeom>
        </p:spPr>
        <p:txBody>
          <a:bodyPr vert="horz" lIns="91440" tIns="45720" rIns="91440" bIns="45720" rtlCol="0" anchor="t">
            <a:normAutofit/>
          </a:bodyPr>
          <a:lstStyle/>
          <a:p>
            <a:endParaRPr lang="fr-FR" dirty="0"/>
          </a:p>
        </p:txBody>
      </p:sp>
      <p:sp>
        <p:nvSpPr>
          <p:cNvPr id="4" name="Espace réservé de la date 3">
            <a:extLst>
              <a:ext uri="{FF2B5EF4-FFF2-40B4-BE49-F238E27FC236}">
                <a16:creationId xmlns:a16="http://schemas.microsoft.com/office/drawing/2014/main" id="{08DA5BD8-C4D6-207B-4C7D-26B9235883C3}"/>
              </a:ext>
            </a:extLst>
          </p:cNvPr>
          <p:cNvSpPr>
            <a:spLocks noGrp="1"/>
          </p:cNvSpPr>
          <p:nvPr>
            <p:ph type="dt" sz="half" idx="2"/>
          </p:nvPr>
        </p:nvSpPr>
        <p:spPr>
          <a:xfrm>
            <a:off x="9070202" y="6494106"/>
            <a:ext cx="1800225" cy="363892"/>
          </a:xfrm>
          <a:prstGeom prst="rect">
            <a:avLst/>
          </a:prstGeom>
        </p:spPr>
        <p:txBody>
          <a:bodyPr vert="horz" lIns="91440" tIns="45720" rIns="91440" bIns="45720" rtlCol="0" anchor="ctr"/>
          <a:lstStyle>
            <a:lvl1pPr algn="r">
              <a:defRPr sz="800" b="0" i="0">
                <a:solidFill>
                  <a:schemeClr val="bg1"/>
                </a:solidFill>
                <a:latin typeface="Yu Gothic UI Semibold" panose="020B0700000000000000" pitchFamily="34" charset="-128"/>
                <a:ea typeface="Yu Gothic UI Semibold" panose="020B0700000000000000" pitchFamily="34" charset="-128"/>
              </a:defRPr>
            </a:lvl1pPr>
          </a:lstStyle>
          <a:p>
            <a:r>
              <a:rPr lang="fr-FR" smtClean="0"/>
              <a:t>May 18, 2026</a:t>
            </a:r>
            <a:endParaRPr lang="fr-FR" dirty="0"/>
          </a:p>
        </p:txBody>
      </p:sp>
      <p:sp>
        <p:nvSpPr>
          <p:cNvPr id="5" name="Espace réservé du pied de page 4">
            <a:extLst>
              <a:ext uri="{FF2B5EF4-FFF2-40B4-BE49-F238E27FC236}">
                <a16:creationId xmlns:a16="http://schemas.microsoft.com/office/drawing/2014/main" id="{3004228E-A1D3-107C-CD03-5E01B1840B23}"/>
              </a:ext>
            </a:extLst>
          </p:cNvPr>
          <p:cNvSpPr>
            <a:spLocks noGrp="1"/>
          </p:cNvSpPr>
          <p:nvPr>
            <p:ph type="ftr" sz="quarter" idx="3"/>
          </p:nvPr>
        </p:nvSpPr>
        <p:spPr>
          <a:xfrm>
            <a:off x="108000" y="6494106"/>
            <a:ext cx="8370557" cy="363892"/>
          </a:xfrm>
          <a:prstGeom prst="rect">
            <a:avLst/>
          </a:prstGeom>
        </p:spPr>
        <p:txBody>
          <a:bodyPr vert="horz" lIns="91440" tIns="45720" rIns="91440" bIns="45720" rtlCol="0" anchor="ctr"/>
          <a:lstStyle>
            <a:lvl1pPr algn="l">
              <a:defRPr sz="800" b="0" i="0">
                <a:solidFill>
                  <a:schemeClr val="bg1"/>
                </a:solidFill>
                <a:latin typeface="Yu Gothic UI Semibold" panose="020B0700000000000000" pitchFamily="34" charset="-128"/>
                <a:ea typeface="Yu Gothic UI Semibold" panose="020B0700000000000000" pitchFamily="34" charset="-128"/>
              </a:defRPr>
            </a:lvl1pPr>
          </a:lstStyle>
          <a:p>
            <a:r>
              <a:rPr lang="fr-FR" smtClean="0"/>
              <a:t>R. Ferdinand - GANIL-SPIRAL2 recent achievements - MOI4M01</a:t>
            </a:r>
            <a:endParaRPr lang="fr-FR" dirty="0"/>
          </a:p>
        </p:txBody>
      </p:sp>
      <p:sp>
        <p:nvSpPr>
          <p:cNvPr id="6" name="Espace réservé du numéro de diapositive 5">
            <a:extLst>
              <a:ext uri="{FF2B5EF4-FFF2-40B4-BE49-F238E27FC236}">
                <a16:creationId xmlns:a16="http://schemas.microsoft.com/office/drawing/2014/main" id="{351C997C-4506-BCCC-5373-325AA0E6A1C7}"/>
              </a:ext>
            </a:extLst>
          </p:cNvPr>
          <p:cNvSpPr>
            <a:spLocks noGrp="1"/>
          </p:cNvSpPr>
          <p:nvPr>
            <p:ph type="sldNum" sz="quarter" idx="4"/>
          </p:nvPr>
        </p:nvSpPr>
        <p:spPr>
          <a:xfrm>
            <a:off x="10992592" y="6494106"/>
            <a:ext cx="504083" cy="363892"/>
          </a:xfrm>
          <a:prstGeom prst="rect">
            <a:avLst/>
          </a:prstGeom>
        </p:spPr>
        <p:txBody>
          <a:bodyPr vert="horz" lIns="91440" tIns="45720" rIns="91440" bIns="45720" rtlCol="0" anchor="ctr"/>
          <a:lstStyle>
            <a:lvl1pPr algn="r">
              <a:defRPr sz="800" b="1" i="0">
                <a:solidFill>
                  <a:schemeClr val="accent1">
                    <a:lumMod val="20000"/>
                    <a:lumOff val="80000"/>
                  </a:schemeClr>
                </a:solidFill>
                <a:latin typeface="Yu Gothic UI Semibold" panose="020B0700000000000000" pitchFamily="34" charset="-128"/>
                <a:ea typeface="Yu Gothic UI Semibold" panose="020B0700000000000000" pitchFamily="34" charset="-128"/>
              </a:defRPr>
            </a:lvl1pPr>
          </a:lstStyle>
          <a:p>
            <a:fld id="{94B63599-5DA0-BE42-AE37-88D1760620F1}" type="slidenum">
              <a:rPr lang="fr-FR" smtClean="0"/>
              <a:pPr/>
              <a:t>‹N°›</a:t>
            </a:fld>
            <a:endParaRPr lang="fr-FR" dirty="0"/>
          </a:p>
        </p:txBody>
      </p:sp>
      <p:sp>
        <p:nvSpPr>
          <p:cNvPr id="13" name="Espace réservé du texte 2">
            <a:extLst>
              <a:ext uri="{FF2B5EF4-FFF2-40B4-BE49-F238E27FC236}">
                <a16:creationId xmlns:a16="http://schemas.microsoft.com/office/drawing/2014/main" id="{9A0F07B5-FEA3-427E-8CDB-C48D24F0241A}"/>
              </a:ext>
            </a:extLst>
          </p:cNvPr>
          <p:cNvSpPr>
            <a:spLocks noGrp="1"/>
          </p:cNvSpPr>
          <p:nvPr>
            <p:ph type="body" idx="1"/>
          </p:nvPr>
        </p:nvSpPr>
        <p:spPr>
          <a:xfrm>
            <a:off x="108000" y="1223252"/>
            <a:ext cx="11964330" cy="5158505"/>
          </a:xfrm>
          <a:prstGeom prst="rect">
            <a:avLst/>
          </a:prstGeom>
        </p:spPr>
        <p:txBody>
          <a:bodyPr vert="horz" lIns="0" tIns="45720" rIns="0" bIns="45720" rtlCol="0">
            <a:normAutofit/>
          </a:bodyPr>
          <a:lstStyle/>
          <a:p>
            <a:pPr lvl="0"/>
            <a:r>
              <a:rPr lang="fr-FR" dirty="0"/>
              <a:t>Cliquez pour modifier les styles du texte du masque</a:t>
            </a:r>
          </a:p>
          <a:p>
            <a:pPr lvl="1">
              <a:spcBef>
                <a:spcPts val="600"/>
              </a:spcBef>
            </a:pPr>
            <a:r>
              <a:rPr lang="fr-FR" dirty="0"/>
              <a:t>Deuxième niveau</a:t>
            </a:r>
          </a:p>
          <a:p>
            <a:pPr lvl="2">
              <a:spcBef>
                <a:spcPts val="300"/>
              </a:spcBef>
            </a:pPr>
            <a:r>
              <a:rPr lang="fr-FR" dirty="0"/>
              <a:t>Troisième niveau</a:t>
            </a:r>
          </a:p>
          <a:p>
            <a:pPr lvl="3">
              <a:spcBef>
                <a:spcPts val="300"/>
              </a:spcBef>
            </a:pPr>
            <a:r>
              <a:rPr lang="fr-FR" dirty="0"/>
              <a:t>Quatrième niveau</a:t>
            </a:r>
          </a:p>
          <a:p>
            <a:pPr lvl="4">
              <a:spcBef>
                <a:spcPts val="300"/>
              </a:spcBef>
            </a:pPr>
            <a:r>
              <a:rPr lang="fr-FR" dirty="0"/>
              <a:t>Cinquième niveau</a:t>
            </a:r>
          </a:p>
        </p:txBody>
      </p:sp>
      <p:pic>
        <p:nvPicPr>
          <p:cNvPr id="3" name="Image 2"/>
          <p:cNvPicPr>
            <a:picLocks noChangeAspect="1"/>
          </p:cNvPicPr>
          <p:nvPr userDrawn="1"/>
        </p:nvPicPr>
        <p:blipFill>
          <a:blip r:embed="rId19" cstate="hqprint">
            <a:extLst>
              <a:ext uri="{28A0092B-C50C-407E-A947-70E740481C1C}">
                <a14:useLocalDpi xmlns:a14="http://schemas.microsoft.com/office/drawing/2010/main"/>
              </a:ext>
            </a:extLst>
          </a:blip>
          <a:stretch>
            <a:fillRect/>
          </a:stretch>
        </p:blipFill>
        <p:spPr>
          <a:xfrm>
            <a:off x="10741641" y="241181"/>
            <a:ext cx="1206000" cy="257280"/>
          </a:xfrm>
          <a:prstGeom prst="rect">
            <a:avLst/>
          </a:prstGeom>
        </p:spPr>
      </p:pic>
      <p:cxnSp>
        <p:nvCxnSpPr>
          <p:cNvPr id="8" name="Connecteur droit 7"/>
          <p:cNvCxnSpPr/>
          <p:nvPr userDrawn="1"/>
        </p:nvCxnSpPr>
        <p:spPr>
          <a:xfrm>
            <a:off x="10741641" y="610808"/>
            <a:ext cx="1206000" cy="0"/>
          </a:xfrm>
          <a:prstGeom prst="line">
            <a:avLst/>
          </a:prstGeom>
          <a:ln>
            <a:solidFill>
              <a:srgbClr val="261F4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4605756"/>
      </p:ext>
    </p:extLst>
  </p:cSld>
  <p:clrMap bg1="lt1" tx1="dk1" bg2="lt2" tx2="dk2" accent1="accent1" accent2="accent2" accent3="accent3" accent4="accent4" accent5="accent5" accent6="accent6" hlink="hlink" folHlink="folHlink"/>
  <p:sldLayoutIdLst>
    <p:sldLayoutId id="2147483667" r:id="rId1"/>
    <p:sldLayoutId id="2147483688" r:id="rId2"/>
    <p:sldLayoutId id="2147483689" r:id="rId3"/>
    <p:sldLayoutId id="2147483691" r:id="rId4"/>
    <p:sldLayoutId id="2147483681" r:id="rId5"/>
    <p:sldLayoutId id="2147483682" r:id="rId6"/>
    <p:sldLayoutId id="2147483683" r:id="rId7"/>
    <p:sldLayoutId id="2147483684" r:id="rId8"/>
    <p:sldLayoutId id="2147483652" r:id="rId9"/>
    <p:sldLayoutId id="2147483685" r:id="rId10"/>
    <p:sldLayoutId id="2147483686" r:id="rId11"/>
    <p:sldLayoutId id="2147483655" r:id="rId12"/>
    <p:sldLayoutId id="2147483677" r:id="rId13"/>
    <p:sldLayoutId id="2147483692" r:id="rId14"/>
    <p:sldLayoutId id="2147483693" r:id="rId15"/>
    <p:sldLayoutId id="2147483694" r:id="rId16"/>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000" b="1" i="0" kern="1200">
          <a:solidFill>
            <a:schemeClr val="accent2"/>
          </a:solidFill>
          <a:latin typeface="Yu Gothic UI" panose="020B0500000000000000" pitchFamily="34" charset="-128"/>
          <a:ea typeface="Yu Gothic UI" panose="020B0500000000000000" pitchFamily="34" charset="-128"/>
          <a:cs typeface="Arial" panose="020B0604020202020204" pitchFamily="34" charset="0"/>
        </a:defRPr>
      </a:lvl1pPr>
    </p:titleStyle>
    <p:bodyStyle>
      <a:lvl1pPr marL="0" indent="0" algn="l" defTabSz="914400" rtl="0" eaLnBrk="1" latinLnBrk="0" hangingPunct="1">
        <a:lnSpc>
          <a:spcPct val="90000"/>
        </a:lnSpc>
        <a:spcBef>
          <a:spcPts val="1200"/>
        </a:spcBef>
        <a:buFont typeface="Arial" panose="020B0604020202020204" pitchFamily="34" charset="0"/>
        <a:buNone/>
        <a:defRPr lang="fr-FR" sz="1800" b="1" i="0" kern="1200" dirty="0">
          <a:solidFill>
            <a:schemeClr val="tx1"/>
          </a:solidFill>
          <a:latin typeface="Yu Gothic UI" panose="020B0500000000000000" pitchFamily="34" charset="-128"/>
          <a:ea typeface="Yu Gothic UI" panose="020B0500000000000000" pitchFamily="34" charset="-128"/>
          <a:cs typeface="+mn-cs"/>
        </a:defRPr>
      </a:lvl1pPr>
      <a:lvl2pPr marL="215900" indent="-215900" algn="l" defTabSz="914400" rtl="0" eaLnBrk="1" latinLnBrk="0" hangingPunct="1">
        <a:lnSpc>
          <a:spcPct val="90000"/>
        </a:lnSpc>
        <a:spcBef>
          <a:spcPts val="1200"/>
        </a:spcBef>
        <a:buClr>
          <a:schemeClr val="tx2"/>
        </a:buClr>
        <a:buFont typeface="Arial" panose="020B0604020202020204" pitchFamily="34" charset="0"/>
        <a:buChar char="■"/>
        <a:defRPr lang="fr-FR" sz="1800" b="0" i="0" kern="1200" dirty="0">
          <a:solidFill>
            <a:schemeClr val="tx1"/>
          </a:solidFill>
          <a:latin typeface="Yu Gothic UI Light" panose="020B0300000000000000" pitchFamily="34" charset="-128"/>
          <a:ea typeface="Yu Gothic UI Light" panose="020B0300000000000000" pitchFamily="34" charset="-128"/>
          <a:cs typeface="+mn-cs"/>
        </a:defRPr>
      </a:lvl2pPr>
      <a:lvl3pPr marL="442913" indent="-215900" algn="l" defTabSz="914400" rtl="0" eaLnBrk="1" latinLnBrk="0" hangingPunct="1">
        <a:lnSpc>
          <a:spcPct val="90000"/>
        </a:lnSpc>
        <a:spcBef>
          <a:spcPts val="1200"/>
        </a:spcBef>
        <a:buClr>
          <a:schemeClr val="accent2"/>
        </a:buClr>
        <a:buFont typeface="Arial" panose="020B0604020202020204" pitchFamily="34" charset="0"/>
        <a:buChar char="■"/>
        <a:defRPr lang="fr-FR" sz="1800" b="0" i="0" kern="1200" dirty="0">
          <a:solidFill>
            <a:schemeClr val="tx1"/>
          </a:solidFill>
          <a:latin typeface="Yu Gothic UI Light" panose="020B0300000000000000" pitchFamily="34" charset="-128"/>
          <a:ea typeface="Yu Gothic UI Light" panose="020B0300000000000000" pitchFamily="34" charset="-128"/>
          <a:cs typeface="+mn-cs"/>
        </a:defRPr>
      </a:lvl3pPr>
      <a:lvl4pPr marL="803275" indent="-215900" algn="l" defTabSz="914400" rtl="0" eaLnBrk="1" latinLnBrk="0" hangingPunct="1">
        <a:lnSpc>
          <a:spcPct val="90000"/>
        </a:lnSpc>
        <a:spcBef>
          <a:spcPts val="1200"/>
        </a:spcBef>
        <a:buClr>
          <a:srgbClr val="261F4D"/>
        </a:buClr>
        <a:buFont typeface="Arial" panose="020B0604020202020204" pitchFamily="34" charset="0"/>
        <a:buChar char="■"/>
        <a:defRPr lang="fr-FR" sz="1800" b="0" i="0" kern="1200" dirty="0">
          <a:solidFill>
            <a:schemeClr val="tx1"/>
          </a:solidFill>
          <a:latin typeface="Yu Gothic UI Light" panose="020B0300000000000000" pitchFamily="34" charset="-128"/>
          <a:ea typeface="Yu Gothic UI Light" panose="020B0300000000000000" pitchFamily="34" charset="-128"/>
          <a:cs typeface="+mn-cs"/>
        </a:defRPr>
      </a:lvl4pPr>
      <a:lvl5pPr marL="1163638" indent="-215900" algn="l" defTabSz="914400" rtl="0" eaLnBrk="1" latinLnBrk="0" hangingPunct="1">
        <a:lnSpc>
          <a:spcPct val="90000"/>
        </a:lnSpc>
        <a:spcBef>
          <a:spcPts val="1200"/>
        </a:spcBef>
        <a:buClr>
          <a:schemeClr val="accent2"/>
        </a:buClr>
        <a:buFont typeface="Arial" panose="020B0604020202020204" pitchFamily="34" charset="0"/>
        <a:buChar char="■"/>
        <a:defRPr lang="fr-FR" sz="1800" b="0" i="0" kern="1200" dirty="0">
          <a:solidFill>
            <a:schemeClr val="tx1"/>
          </a:solidFill>
          <a:latin typeface="Yu Gothic UI Light" panose="020B0300000000000000" pitchFamily="34" charset="-128"/>
          <a:ea typeface="Yu Gothic UI Light" panose="020B03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6" userDrawn="1">
          <p15:clr>
            <a:srgbClr val="547EBF"/>
          </p15:clr>
        </p15:guide>
        <p15:guide id="2" orient="horz" pos="3861" userDrawn="1">
          <p15:clr>
            <a:srgbClr val="547EBF"/>
          </p15:clr>
        </p15:guide>
        <p15:guide id="3" pos="7242" userDrawn="1">
          <p15:clr>
            <a:srgbClr val="547EBF"/>
          </p15:clr>
        </p15:guide>
        <p15:guide id="4" pos="438" userDrawn="1">
          <p15:clr>
            <a:srgbClr val="547EBF"/>
          </p15:clr>
        </p15:guide>
        <p15:guide id="5" pos="2751" userDrawn="1">
          <p15:clr>
            <a:srgbClr val="F26B43"/>
          </p15:clr>
        </p15:guide>
        <p15:guide id="6" pos="5065" userDrawn="1">
          <p15:clr>
            <a:srgbClr val="F26B43"/>
          </p15:clr>
        </p15:guide>
        <p15:guide id="7" pos="3840" userDrawn="1">
          <p15:clr>
            <a:srgbClr val="FDE53C"/>
          </p15:clr>
        </p15:guide>
        <p15:guide id="8" orient="horz" pos="2160" userDrawn="1">
          <p15:clr>
            <a:srgbClr val="FDE53C"/>
          </p15:clr>
        </p15:guide>
        <p15:guide id="9" orient="horz" pos="1253" userDrawn="1">
          <p15:clr>
            <a:srgbClr val="F26B43"/>
          </p15:clr>
        </p15:guide>
        <p15:guide id="10" pos="1572" userDrawn="1">
          <p15:clr>
            <a:srgbClr val="9FCC3B"/>
          </p15:clr>
        </p15:guide>
        <p15:guide id="11" pos="6108" userDrawn="1">
          <p15:clr>
            <a:srgbClr val="9FCC3B"/>
          </p15:clr>
        </p15:guide>
        <p15:guide id="12" orient="horz" pos="3067" userDrawn="1">
          <p15:clr>
            <a:srgbClr val="F26B43"/>
          </p15:clr>
        </p15:guide>
        <p15:guide id="13" pos="2615" userDrawn="1">
          <p15:clr>
            <a:srgbClr val="F26B43"/>
          </p15:clr>
        </p15:guide>
        <p15:guide id="14" pos="4929" userDrawn="1">
          <p15:clr>
            <a:srgbClr val="F26B43"/>
          </p15:clr>
        </p15:guide>
        <p15:guide id="15" pos="3772" userDrawn="1">
          <p15:clr>
            <a:srgbClr val="FBAE40"/>
          </p15:clr>
        </p15:guide>
        <p15:guide id="16" pos="3908" userDrawn="1">
          <p15:clr>
            <a:srgbClr val="FBAE4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7.png"/><Relationship Id="rId3" Type="http://schemas.openxmlformats.org/officeDocument/2006/relationships/image" Target="../media/image67.jpeg"/><Relationship Id="rId7" Type="http://schemas.openxmlformats.org/officeDocument/2006/relationships/image" Target="../media/image71.png"/><Relationship Id="rId12" Type="http://schemas.openxmlformats.org/officeDocument/2006/relationships/image" Target="../media/image76.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70.jpe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png"/><Relationship Id="rId4" Type="http://schemas.openxmlformats.org/officeDocument/2006/relationships/image" Target="../media/image68.png"/><Relationship Id="rId9" Type="http://schemas.openxmlformats.org/officeDocument/2006/relationships/image" Target="../media/image73.png"/></Relationships>
</file>

<file path=ppt/slides/_rels/slide1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80.png"/></Relationships>
</file>

<file path=ppt/slides/_rels/slide1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emf"/><Relationship Id="rId1" Type="http://schemas.openxmlformats.org/officeDocument/2006/relationships/slideLayout" Target="../slideLayouts/slideLayout9.xml"/><Relationship Id="rId5" Type="http://schemas.openxmlformats.org/officeDocument/2006/relationships/image" Target="../media/image85.png"/><Relationship Id="rId4" Type="http://schemas.openxmlformats.org/officeDocument/2006/relationships/image" Target="../media/image8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image" Target="../media/image86.jp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89.jpeg"/><Relationship Id="rId4" Type="http://schemas.openxmlformats.org/officeDocument/2006/relationships/image" Target="../media/image88.JPG"/></Relationships>
</file>

<file path=ppt/slides/_rels/slide17.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100.jp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98.png"/><Relationship Id="rId11" Type="http://schemas.openxmlformats.org/officeDocument/2006/relationships/image" Target="../media/image103.png"/><Relationship Id="rId5" Type="http://schemas.openxmlformats.org/officeDocument/2006/relationships/image" Target="../media/image97.jpeg"/><Relationship Id="rId10" Type="http://schemas.openxmlformats.org/officeDocument/2006/relationships/image" Target="../media/image102.JPG"/><Relationship Id="rId4" Type="http://schemas.openxmlformats.org/officeDocument/2006/relationships/image" Target="../media/image96.png"/><Relationship Id="rId9" Type="http://schemas.openxmlformats.org/officeDocument/2006/relationships/image" Target="../media/image101.JPG"/></Relationships>
</file>

<file path=ppt/slides/_rels/slide23.xml.rels><?xml version="1.0" encoding="UTF-8" standalone="yes"?>
<Relationships xmlns="http://schemas.openxmlformats.org/package/2006/relationships"><Relationship Id="rId8" Type="http://schemas.openxmlformats.org/officeDocument/2006/relationships/image" Target="../media/image110.jpg"/><Relationship Id="rId3" Type="http://schemas.openxmlformats.org/officeDocument/2006/relationships/image" Target="../media/image105.jpg"/><Relationship Id="rId7" Type="http://schemas.openxmlformats.org/officeDocument/2006/relationships/image" Target="../media/image109.png"/><Relationship Id="rId2" Type="http://schemas.openxmlformats.org/officeDocument/2006/relationships/image" Target="../media/image104.jpeg"/><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107.jpeg"/><Relationship Id="rId4" Type="http://schemas.openxmlformats.org/officeDocument/2006/relationships/image" Target="../media/image106.jpeg"/><Relationship Id="rId9" Type="http://schemas.openxmlformats.org/officeDocument/2006/relationships/image" Target="../media/image111.png"/></Relationships>
</file>

<file path=ppt/slides/_rels/slide24.xml.rels><?xml version="1.0" encoding="UTF-8" standalone="yes"?>
<Relationships xmlns="http://schemas.openxmlformats.org/package/2006/relationships"><Relationship Id="rId3" Type="http://schemas.openxmlformats.org/officeDocument/2006/relationships/image" Target="../media/image110.jpg"/><Relationship Id="rId7" Type="http://schemas.openxmlformats.org/officeDocument/2006/relationships/image" Target="../media/image116.jpeg"/><Relationship Id="rId2" Type="http://schemas.openxmlformats.org/officeDocument/2006/relationships/image" Target="../media/image112.tiff"/><Relationship Id="rId1" Type="http://schemas.openxmlformats.org/officeDocument/2006/relationships/slideLayout" Target="../slideLayouts/slideLayout10.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25.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jpg"/><Relationship Id="rId7" Type="http://schemas.openxmlformats.org/officeDocument/2006/relationships/image" Target="../media/image122.png"/><Relationship Id="rId2" Type="http://schemas.openxmlformats.org/officeDocument/2006/relationships/image" Target="../media/image117.png"/><Relationship Id="rId1" Type="http://schemas.openxmlformats.org/officeDocument/2006/relationships/slideLayout" Target="../slideLayouts/slideLayout2.xml"/><Relationship Id="rId6" Type="http://schemas.openxmlformats.org/officeDocument/2006/relationships/image" Target="../media/image121.png"/><Relationship Id="rId5" Type="http://schemas.openxmlformats.org/officeDocument/2006/relationships/image" Target="../media/image120.jpg"/><Relationship Id="rId4" Type="http://schemas.openxmlformats.org/officeDocument/2006/relationships/image" Target="../media/image1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24.png"/><Relationship Id="rId1" Type="http://schemas.openxmlformats.org/officeDocument/2006/relationships/slideLayout" Target="../slideLayouts/slideLayout11.xml"/><Relationship Id="rId4" Type="http://schemas.openxmlformats.org/officeDocument/2006/relationships/image" Target="../media/image125.jpeg"/></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diagramLayout" Target="../diagrams/layout1.xml"/><Relationship Id="rId3" Type="http://schemas.openxmlformats.org/officeDocument/2006/relationships/image" Target="../media/image13.jpeg"/><Relationship Id="rId7" Type="http://schemas.openxmlformats.org/officeDocument/2006/relationships/image" Target="../media/image17.png"/><Relationship Id="rId12" Type="http://schemas.openxmlformats.org/officeDocument/2006/relationships/diagramData" Target="../diagrams/data1.xml"/><Relationship Id="rId2" Type="http://schemas.openxmlformats.org/officeDocument/2006/relationships/image" Target="../media/image12.jpeg"/><Relationship Id="rId16" Type="http://schemas.microsoft.com/office/2007/relationships/diagramDrawing" Target="../diagrams/drawing1.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jpeg"/><Relationship Id="rId5" Type="http://schemas.openxmlformats.org/officeDocument/2006/relationships/image" Target="../media/image15.png"/><Relationship Id="rId15" Type="http://schemas.openxmlformats.org/officeDocument/2006/relationships/diagramColors" Target="../diagrams/colors1.xml"/><Relationship Id="rId10" Type="http://schemas.openxmlformats.org/officeDocument/2006/relationships/image" Target="../media/image20.jpe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diagramQuickStyle" Target="../diagrams/quickStyle2.xml"/><Relationship Id="rId12" Type="http://schemas.openxmlformats.org/officeDocument/2006/relationships/image" Target="../media/image2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image" Target="../media/image27.png"/><Relationship Id="rId5" Type="http://schemas.openxmlformats.org/officeDocument/2006/relationships/diagramData" Target="../diagrams/data2.xml"/><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25.png"/><Relationship Id="rId9" Type="http://schemas.microsoft.com/office/2007/relationships/diagramDrawing" Target="../diagrams/drawing2.xml"/><Relationship Id="rId14" Type="http://schemas.openxmlformats.org/officeDocument/2006/relationships/image" Target="../media/image30.jpeg"/></Relationships>
</file>

<file path=ppt/slides/_rels/slide6.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41.png"/><Relationship Id="rId3" Type="http://schemas.openxmlformats.org/officeDocument/2006/relationships/image" Target="../media/image33.jpeg"/><Relationship Id="rId7" Type="http://schemas.openxmlformats.org/officeDocument/2006/relationships/image" Target="../media/image36.png"/><Relationship Id="rId12" Type="http://schemas.openxmlformats.org/officeDocument/2006/relationships/image" Target="../media/image40.png"/><Relationship Id="rId2" Type="http://schemas.openxmlformats.org/officeDocument/2006/relationships/image" Target="../media/image32.jpeg"/><Relationship Id="rId16" Type="http://schemas.openxmlformats.org/officeDocument/2006/relationships/image" Target="../media/image44.png"/><Relationship Id="rId1" Type="http://schemas.openxmlformats.org/officeDocument/2006/relationships/slideLayout" Target="../slideLayouts/slideLayout10.xml"/><Relationship Id="rId6" Type="http://schemas.microsoft.com/office/2007/relationships/hdphoto" Target="../media/hdphoto1.wdp"/><Relationship Id="rId11" Type="http://schemas.openxmlformats.org/officeDocument/2006/relationships/image" Target="../media/image39.png"/><Relationship Id="rId5" Type="http://schemas.openxmlformats.org/officeDocument/2006/relationships/image" Target="../media/image35.png"/><Relationship Id="rId15" Type="http://schemas.openxmlformats.org/officeDocument/2006/relationships/image" Target="../media/image43.jpeg"/><Relationship Id="rId10" Type="http://schemas.openxmlformats.org/officeDocument/2006/relationships/image" Target="../media/image38.jpeg"/><Relationship Id="rId4" Type="http://schemas.openxmlformats.org/officeDocument/2006/relationships/image" Target="../media/image34.jpeg"/><Relationship Id="rId9" Type="http://schemas.openxmlformats.org/officeDocument/2006/relationships/image" Target="../media/image37.jpeg"/><Relationship Id="rId14" Type="http://schemas.openxmlformats.org/officeDocument/2006/relationships/image" Target="../media/image42.png"/></Relationships>
</file>

<file path=ppt/slides/_rels/slide7.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39.png"/><Relationship Id="rId7" Type="http://schemas.openxmlformats.org/officeDocument/2006/relationships/image" Target="../media/image45.png"/><Relationship Id="rId2" Type="http://schemas.openxmlformats.org/officeDocument/2006/relationships/image" Target="../media/image38.jpeg"/><Relationship Id="rId1" Type="http://schemas.openxmlformats.org/officeDocument/2006/relationships/slideLayout" Target="../slideLayouts/slideLayout10.xml"/><Relationship Id="rId6" Type="http://schemas.openxmlformats.org/officeDocument/2006/relationships/image" Target="../media/image42.png"/><Relationship Id="rId11" Type="http://schemas.openxmlformats.org/officeDocument/2006/relationships/image" Target="../media/image49.png"/><Relationship Id="rId5" Type="http://schemas.openxmlformats.org/officeDocument/2006/relationships/image" Target="../media/image41.png"/><Relationship Id="rId10" Type="http://schemas.openxmlformats.org/officeDocument/2006/relationships/image" Target="../media/image48.png"/><Relationship Id="rId4" Type="http://schemas.openxmlformats.org/officeDocument/2006/relationships/image" Target="../media/image40.png"/><Relationship Id="rId9" Type="http://schemas.openxmlformats.org/officeDocument/2006/relationships/image" Target="../media/image47.png"/></Relationships>
</file>

<file path=ppt/slides/_rels/slide8.xml.rels><?xml version="1.0" encoding="UTF-8" standalone="yes"?>
<Relationships xmlns="http://schemas.openxmlformats.org/package/2006/relationships"><Relationship Id="rId8" Type="http://schemas.openxmlformats.org/officeDocument/2006/relationships/image" Target="../media/image56.jpeg"/><Relationship Id="rId13" Type="http://schemas.openxmlformats.org/officeDocument/2006/relationships/image" Target="../media/image60.jpe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59.jpeg"/><Relationship Id="rId2" Type="http://schemas.openxmlformats.org/officeDocument/2006/relationships/image" Target="../media/image50.jpeg"/><Relationship Id="rId1" Type="http://schemas.openxmlformats.org/officeDocument/2006/relationships/slideLayout" Target="../slideLayouts/slideLayout10.xml"/><Relationship Id="rId6" Type="http://schemas.openxmlformats.org/officeDocument/2006/relationships/image" Target="../media/image54.jpeg"/><Relationship Id="rId11" Type="http://schemas.openxmlformats.org/officeDocument/2006/relationships/image" Target="../media/image58.jpeg"/><Relationship Id="rId5" Type="http://schemas.openxmlformats.org/officeDocument/2006/relationships/image" Target="../media/image53.jpeg"/><Relationship Id="rId10" Type="http://schemas.openxmlformats.org/officeDocument/2006/relationships/image" Target="../media/image43.jpeg"/><Relationship Id="rId4" Type="http://schemas.openxmlformats.org/officeDocument/2006/relationships/image" Target="../media/image52.jpeg"/><Relationship Id="rId9" Type="http://schemas.openxmlformats.org/officeDocument/2006/relationships/image" Target="../media/image57.jpeg"/></Relationships>
</file>

<file path=ppt/slides/_rels/slide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ctrTitle"/>
          </p:nvPr>
        </p:nvSpPr>
        <p:spPr/>
        <p:txBody>
          <a:bodyPr>
            <a:normAutofit fontScale="90000"/>
          </a:bodyPr>
          <a:lstStyle/>
          <a:p>
            <a:r>
              <a:rPr lang="en-US" dirty="0" smtClean="0"/>
              <a:t>GANIL-SPIRAL2 facility - recent achievements and upgrades</a:t>
            </a:r>
            <a:endParaRPr lang="en-US" dirty="0"/>
          </a:p>
        </p:txBody>
      </p:sp>
      <p:sp>
        <p:nvSpPr>
          <p:cNvPr id="8" name="Sous-titre 7"/>
          <p:cNvSpPr>
            <a:spLocks noGrp="1"/>
          </p:cNvSpPr>
          <p:nvPr>
            <p:ph type="subTitle" idx="1"/>
          </p:nvPr>
        </p:nvSpPr>
        <p:spPr>
          <a:xfrm>
            <a:off x="695325" y="3945698"/>
            <a:ext cx="10801350" cy="2006215"/>
          </a:xfrm>
        </p:spPr>
        <p:txBody>
          <a:bodyPr anchor="ctr">
            <a:normAutofit fontScale="55000" lnSpcReduction="20000"/>
          </a:bodyPr>
          <a:lstStyle/>
          <a:p>
            <a:r>
              <a:rPr lang="en-US" dirty="0" smtClean="0"/>
              <a:t>Robin FERDINAND for the GANIL teams</a:t>
            </a:r>
          </a:p>
          <a:p>
            <a:endParaRPr lang="en-US" dirty="0" smtClean="0"/>
          </a:p>
          <a:p>
            <a:r>
              <a:rPr lang="en-US" dirty="0" smtClean="0"/>
              <a:t>1 – Introduction to GANIL</a:t>
            </a:r>
          </a:p>
          <a:p>
            <a:r>
              <a:rPr lang="en-US" dirty="0" smtClean="0"/>
              <a:t>2 – SPIRAL2 commissioning</a:t>
            </a:r>
          </a:p>
          <a:p>
            <a:r>
              <a:rPr lang="en-US" dirty="0" smtClean="0"/>
              <a:t>3 – SPIRAL2 feedback and operation</a:t>
            </a:r>
          </a:p>
          <a:p>
            <a:r>
              <a:rPr lang="en-US" dirty="0" smtClean="0"/>
              <a:t>4 – </a:t>
            </a:r>
            <a:r>
              <a:rPr lang="en-US" dirty="0" err="1" smtClean="0"/>
              <a:t>Futur</a:t>
            </a:r>
            <a:r>
              <a:rPr lang="en-US" dirty="0" smtClean="0"/>
              <a:t> of GANIL</a:t>
            </a:r>
          </a:p>
          <a:p>
            <a:r>
              <a:rPr lang="en-US" dirty="0"/>
              <a:t>5</a:t>
            </a:r>
            <a:r>
              <a:rPr lang="en-US" dirty="0" smtClean="0"/>
              <a:t> - Conclusion</a:t>
            </a:r>
            <a:endParaRPr lang="en-US" dirty="0"/>
          </a:p>
        </p:txBody>
      </p:sp>
      <p:sp>
        <p:nvSpPr>
          <p:cNvPr id="6" name="Espace réservé du numéro de diapositive 5">
            <a:extLst>
              <a:ext uri="{FF2B5EF4-FFF2-40B4-BE49-F238E27FC236}">
                <a16:creationId xmlns:a16="http://schemas.microsoft.com/office/drawing/2014/main" id="{7E9B1B84-88BB-4B76-A91D-15A1FAA691F2}"/>
              </a:ext>
            </a:extLst>
          </p:cNvPr>
          <p:cNvSpPr>
            <a:spLocks noGrp="1"/>
          </p:cNvSpPr>
          <p:nvPr>
            <p:ph type="sldNum" sz="quarter" idx="4"/>
          </p:nvPr>
        </p:nvSpPr>
        <p:spPr/>
        <p:txBody>
          <a:bodyPr/>
          <a:lstStyle/>
          <a:p>
            <a:fld id="{94B63599-5DA0-BE42-AE37-88D1760620F1}" type="slidenum">
              <a:rPr lang="en-US" smtClean="0"/>
              <a:pPr/>
              <a:t>1</a:t>
            </a:fld>
            <a:endParaRPr lang="en-US" dirty="0"/>
          </a:p>
        </p:txBody>
      </p:sp>
      <p:sp>
        <p:nvSpPr>
          <p:cNvPr id="13" name="Espace réservé de la date 12"/>
          <p:cNvSpPr>
            <a:spLocks noGrp="1"/>
          </p:cNvSpPr>
          <p:nvPr>
            <p:ph type="dt" sz="half" idx="2"/>
          </p:nvPr>
        </p:nvSpPr>
        <p:spPr/>
        <p:txBody>
          <a:bodyPr/>
          <a:lstStyle/>
          <a:p>
            <a:r>
              <a:rPr lang="en-US" dirty="0" smtClean="0"/>
              <a:t>May 18, 2026</a:t>
            </a:r>
            <a:endParaRPr lang="en-US" dirty="0"/>
          </a:p>
        </p:txBody>
      </p:sp>
      <p:sp>
        <p:nvSpPr>
          <p:cNvPr id="14" name="Espace réservé du pied de page 13"/>
          <p:cNvSpPr>
            <a:spLocks noGrp="1"/>
          </p:cNvSpPr>
          <p:nvPr>
            <p:ph type="ftr" sz="quarter" idx="3"/>
          </p:nvPr>
        </p:nvSpPr>
        <p:spPr/>
        <p:txBody>
          <a:bodyPr/>
          <a:lstStyle/>
          <a:p>
            <a:r>
              <a:rPr lang="en-US" dirty="0" smtClean="0"/>
              <a:t>R. Ferdinand - GANIL-SPIRAL2 recent achievements - MOI4M01</a:t>
            </a:r>
            <a:endParaRPr lang="en-US" dirty="0"/>
          </a:p>
        </p:txBody>
      </p:sp>
      <p:pic>
        <p:nvPicPr>
          <p:cNvPr id="15" name="Image 14"/>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58964" y="4860776"/>
            <a:ext cx="1440000" cy="1440000"/>
          </a:xfrm>
          <a:prstGeom prst="rect">
            <a:avLst/>
          </a:prstGeom>
        </p:spPr>
      </p:pic>
      <p:pic>
        <p:nvPicPr>
          <p:cNvPr id="16" name="Image 15"/>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0272592" y="4860776"/>
            <a:ext cx="1440000" cy="1440000"/>
          </a:xfrm>
          <a:prstGeom prst="rect">
            <a:avLst/>
          </a:prstGeom>
        </p:spPr>
      </p:pic>
      <p:pic>
        <p:nvPicPr>
          <p:cNvPr id="17" name="Image 1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8964" y="285102"/>
            <a:ext cx="2099240" cy="1028628"/>
          </a:xfrm>
          <a:prstGeom prst="rect">
            <a:avLst/>
          </a:prstGeom>
          <a:solidFill>
            <a:schemeClr val="bg1"/>
          </a:solidFill>
        </p:spPr>
      </p:pic>
      <p:sp>
        <p:nvSpPr>
          <p:cNvPr id="19" name="Rectangle 18"/>
          <p:cNvSpPr/>
          <p:nvPr/>
        </p:nvSpPr>
        <p:spPr>
          <a:xfrm>
            <a:off x="1055387" y="1264310"/>
            <a:ext cx="1106393" cy="369332"/>
          </a:xfrm>
          <a:prstGeom prst="rect">
            <a:avLst/>
          </a:prstGeom>
        </p:spPr>
        <p:txBody>
          <a:bodyPr wrap="none">
            <a:spAutoFit/>
          </a:bodyPr>
          <a:lstStyle/>
          <a:p>
            <a:r>
              <a:rPr lang="en-US" dirty="0" smtClean="0">
                <a:solidFill>
                  <a:schemeClr val="bg1"/>
                </a:solidFill>
              </a:rPr>
              <a:t>Deauville </a:t>
            </a:r>
            <a:endParaRPr lang="en-US" dirty="0">
              <a:solidFill>
                <a:schemeClr val="bg1"/>
              </a:solidFill>
            </a:endParaRPr>
          </a:p>
        </p:txBody>
      </p:sp>
    </p:spTree>
    <p:extLst>
      <p:ext uri="{BB962C8B-B14F-4D97-AF65-F5344CB8AC3E}">
        <p14:creationId xmlns:p14="http://schemas.microsoft.com/office/powerpoint/2010/main" val="1374685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smtClean="0"/>
              <a:t>SPIRAL2 commissioning</a:t>
            </a:r>
            <a:endParaRPr lang="en-US" dirty="0"/>
          </a:p>
        </p:txBody>
      </p:sp>
      <p:sp>
        <p:nvSpPr>
          <p:cNvPr id="11" name="Espace réservé du texte 10"/>
          <p:cNvSpPr>
            <a:spLocks noGrp="1"/>
          </p:cNvSpPr>
          <p:nvPr>
            <p:ph type="body" idx="1"/>
          </p:nvPr>
        </p:nvSpPr>
        <p:spPr/>
        <p:txBody>
          <a:bodyPr/>
          <a:lstStyle/>
          <a:p>
            <a:endParaRPr lang="fr-FR"/>
          </a:p>
        </p:txBody>
      </p:sp>
      <p:sp>
        <p:nvSpPr>
          <p:cNvPr id="10" name="Espace réservé du texte 9"/>
          <p:cNvSpPr>
            <a:spLocks noGrp="1"/>
          </p:cNvSpPr>
          <p:nvPr>
            <p:ph type="body" idx="13"/>
          </p:nvPr>
        </p:nvSpPr>
        <p:spPr/>
        <p:txBody>
          <a:bodyPr/>
          <a:lstStyle/>
          <a:p>
            <a:r>
              <a:rPr lang="en-US" dirty="0" smtClean="0"/>
              <a:t>2</a:t>
            </a:r>
            <a:endParaRPr lang="en-US" dirty="0"/>
          </a:p>
        </p:txBody>
      </p:sp>
      <p:sp>
        <p:nvSpPr>
          <p:cNvPr id="2" name="Espace réservé de la date 1"/>
          <p:cNvSpPr>
            <a:spLocks noGrp="1"/>
          </p:cNvSpPr>
          <p:nvPr>
            <p:ph type="dt" sz="half" idx="2"/>
          </p:nvPr>
        </p:nvSpPr>
        <p:spPr/>
        <p:txBody>
          <a:bodyPr/>
          <a:lstStyle/>
          <a:p>
            <a:r>
              <a:rPr lang="en-US" dirty="0" smtClean="0"/>
              <a:t>May 18, 2026</a:t>
            </a:r>
            <a:endParaRPr lang="en-US" dirty="0"/>
          </a:p>
        </p:txBody>
      </p:sp>
      <p:sp>
        <p:nvSpPr>
          <p:cNvPr id="3" name="Espace réservé du pied de page 2"/>
          <p:cNvSpPr>
            <a:spLocks noGrp="1"/>
          </p:cNvSpPr>
          <p:nvPr>
            <p:ph type="ftr" sz="quarter" idx="3"/>
          </p:nvPr>
        </p:nvSpPr>
        <p:spPr/>
        <p:txBody>
          <a:bodyPr/>
          <a:lstStyle/>
          <a:p>
            <a:r>
              <a:rPr lang="en-US" dirty="0" smtClean="0"/>
              <a:t>R. Ferdinand - GANIL-SPIRAL2 recent achievements - MOI4M01</a:t>
            </a:r>
            <a:endParaRPr lang="en-US" dirty="0"/>
          </a:p>
        </p:txBody>
      </p:sp>
      <p:sp>
        <p:nvSpPr>
          <p:cNvPr id="4" name="Espace réservé du numéro de diapositive 3"/>
          <p:cNvSpPr>
            <a:spLocks noGrp="1"/>
          </p:cNvSpPr>
          <p:nvPr>
            <p:ph type="sldNum" sz="quarter" idx="4"/>
          </p:nvPr>
        </p:nvSpPr>
        <p:spPr/>
        <p:txBody>
          <a:bodyPr/>
          <a:lstStyle/>
          <a:p>
            <a:fld id="{94B63599-5DA0-BE42-AE37-88D1760620F1}" type="slidenum">
              <a:rPr lang="en-US" smtClean="0"/>
              <a:t>10</a:t>
            </a:fld>
            <a:endParaRPr lang="en-US" dirty="0"/>
          </a:p>
        </p:txBody>
      </p:sp>
    </p:spTree>
    <p:extLst>
      <p:ext uri="{BB962C8B-B14F-4D97-AF65-F5344CB8AC3E}">
        <p14:creationId xmlns:p14="http://schemas.microsoft.com/office/powerpoint/2010/main" val="2190275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8405D0-1342-264B-85E6-CE3162C6E3F8}"/>
              </a:ext>
            </a:extLst>
          </p:cNvPr>
          <p:cNvSpPr>
            <a:spLocks noGrp="1"/>
          </p:cNvSpPr>
          <p:nvPr>
            <p:ph type="sldNum" sz="quarter" idx="12"/>
          </p:nvPr>
        </p:nvSpPr>
        <p:spPr/>
        <p:txBody>
          <a:bodyPr/>
          <a:lstStyle/>
          <a:p>
            <a:fld id="{9A5A1EBB-DEA9-DF47-B60C-5000D28E79E4}" type="slidenum">
              <a:rPr lang="en-US" smtClean="0">
                <a:latin typeface="Segoe UI Light" panose="020B0502040204020203" pitchFamily="34" charset="0"/>
                <a:cs typeface="Segoe UI Light" panose="020B0502040204020203" pitchFamily="34" charset="0"/>
              </a:rPr>
              <a:t>11</a:t>
            </a:fld>
            <a:endParaRPr lang="en-US" dirty="0">
              <a:latin typeface="Segoe UI Light" panose="020B0502040204020203" pitchFamily="34" charset="0"/>
              <a:cs typeface="Segoe UI Light" panose="020B0502040204020203" pitchFamily="34" charset="0"/>
            </a:endParaRPr>
          </a:p>
        </p:txBody>
      </p:sp>
      <p:sp>
        <p:nvSpPr>
          <p:cNvPr id="7" name="TextBox 6">
            <a:extLst>
              <a:ext uri="{FF2B5EF4-FFF2-40B4-BE49-F238E27FC236}">
                <a16:creationId xmlns:a16="http://schemas.microsoft.com/office/drawing/2014/main" id="{07142071-5356-D044-963A-F7F152CC51B9}"/>
              </a:ext>
            </a:extLst>
          </p:cNvPr>
          <p:cNvSpPr txBox="1"/>
          <p:nvPr/>
        </p:nvSpPr>
        <p:spPr>
          <a:xfrm>
            <a:off x="9439212" y="780871"/>
            <a:ext cx="2741744" cy="5109091"/>
          </a:xfrm>
          <a:prstGeom prst="rect">
            <a:avLst/>
          </a:prstGeom>
          <a:noFill/>
        </p:spPr>
        <p:txBody>
          <a:bodyPr wrap="square" rtlCol="0">
            <a:spAutoFit/>
          </a:bodyPr>
          <a:lstStyle/>
          <a:p>
            <a:r>
              <a:rPr lang="en-US" sz="1400" b="1" dirty="0" smtClean="0">
                <a:latin typeface="Segoe UI Light" panose="020B0502040204020203" pitchFamily="34" charset="0"/>
                <a:cs typeface="Segoe UI Light" panose="020B0502040204020203" pitchFamily="34" charset="0"/>
              </a:rPr>
              <a:t>Built by many French Labs</a:t>
            </a:r>
          </a:p>
          <a:p>
            <a:r>
              <a:rPr lang="en-US" sz="1400" b="1" dirty="0" smtClean="0">
                <a:latin typeface="Segoe UI Light" panose="020B0502040204020203" pitchFamily="34" charset="0"/>
                <a:cs typeface="Segoe UI Light" panose="020B0502040204020203" pitchFamily="34" charset="0"/>
              </a:rPr>
              <a:t>Collaboration with international labs</a:t>
            </a:r>
          </a:p>
          <a:p>
            <a:r>
              <a:rPr lang="en-US" sz="1400" dirty="0" smtClean="0">
                <a:latin typeface="Segoe UI Light" panose="020B0502040204020203" pitchFamily="34" charset="0"/>
                <a:cs typeface="Segoe UI Light" panose="020B0502040204020203" pitchFamily="34" charset="0"/>
              </a:rPr>
              <a:t>Detail study 2006-2008</a:t>
            </a:r>
          </a:p>
          <a:p>
            <a:r>
              <a:rPr lang="en-US" sz="1400" dirty="0" smtClean="0">
                <a:latin typeface="Segoe UI Light" panose="020B0502040204020203" pitchFamily="34" charset="0"/>
                <a:cs typeface="Segoe UI Light" panose="020B0502040204020203" pitchFamily="34" charset="0"/>
              </a:rPr>
              <a:t>Process construction and validation in partners lab 2006-2012</a:t>
            </a:r>
          </a:p>
          <a:p>
            <a:endParaRPr lang="en-US" sz="1400" dirty="0" smtClean="0">
              <a:latin typeface="Segoe UI Light" panose="020B0502040204020203" pitchFamily="34" charset="0"/>
              <a:cs typeface="Segoe UI Light" panose="020B0502040204020203" pitchFamily="34" charset="0"/>
            </a:endParaRPr>
          </a:p>
          <a:p>
            <a:pPr>
              <a:defRPr/>
            </a:pPr>
            <a:r>
              <a:rPr lang="en-US" sz="1600" b="1" dirty="0" smtClean="0">
                <a:latin typeface="Yu Gothic UI Light" panose="020B0300000000000000" pitchFamily="34" charset="-128"/>
                <a:ea typeface="Yu Gothic UI Light" panose="020B0300000000000000" pitchFamily="34" charset="-128"/>
              </a:rPr>
              <a:t>SC </a:t>
            </a:r>
            <a:r>
              <a:rPr lang="en-US" sz="1600" b="1" dirty="0" err="1" smtClean="0">
                <a:latin typeface="Yu Gothic UI Light" panose="020B0300000000000000" pitchFamily="34" charset="-128"/>
                <a:ea typeface="Yu Gothic UI Light" panose="020B0300000000000000" pitchFamily="34" charset="-128"/>
              </a:rPr>
              <a:t>linac</a:t>
            </a:r>
            <a:r>
              <a:rPr lang="en-US" sz="1600" b="1" dirty="0" smtClean="0">
                <a:latin typeface="Yu Gothic UI Light" panose="020B0300000000000000" pitchFamily="34" charset="-128"/>
                <a:ea typeface="Yu Gothic UI Light" panose="020B0300000000000000" pitchFamily="34" charset="-128"/>
              </a:rPr>
              <a:t> beam commissioning up to the main beam dump</a:t>
            </a:r>
          </a:p>
          <a:p>
            <a:pPr>
              <a:defRPr/>
            </a:pPr>
            <a:r>
              <a:rPr lang="en-US" sz="1400" dirty="0" smtClean="0">
                <a:ln/>
                <a:latin typeface="Yu Gothic UI Light" panose="020B0300000000000000" pitchFamily="34" charset="-128"/>
                <a:ea typeface="Yu Gothic UI Light" panose="020B0300000000000000" pitchFamily="34" charset="-128"/>
              </a:rPr>
              <a:t>Authorization to operate SPIRAL2, Jul 8</a:t>
            </a:r>
            <a:r>
              <a:rPr lang="en-US" sz="1400" baseline="30000" dirty="0" smtClean="0">
                <a:ln/>
                <a:latin typeface="Yu Gothic UI Light" panose="020B0300000000000000" pitchFamily="34" charset="-128"/>
                <a:ea typeface="Yu Gothic UI Light" panose="020B0300000000000000" pitchFamily="34" charset="-128"/>
              </a:rPr>
              <a:t>th</a:t>
            </a:r>
            <a:r>
              <a:rPr lang="en-US" sz="1400" dirty="0" smtClean="0">
                <a:ln/>
                <a:latin typeface="Yu Gothic UI Light" panose="020B0300000000000000" pitchFamily="34" charset="-128"/>
                <a:ea typeface="Yu Gothic UI Light" panose="020B0300000000000000" pitchFamily="34" charset="-128"/>
              </a:rPr>
              <a:t>, 2019</a:t>
            </a:r>
          </a:p>
          <a:p>
            <a:pPr>
              <a:defRPr/>
            </a:pPr>
            <a:r>
              <a:rPr lang="en-US" sz="1400" dirty="0" smtClean="0">
                <a:latin typeface="Yu Gothic UI Light" panose="020B0300000000000000" pitchFamily="34" charset="-128"/>
                <a:ea typeface="Yu Gothic UI Light" panose="020B0300000000000000" pitchFamily="34" charset="-128"/>
                <a:cs typeface="Calibri" panose="020F0502020204030204" pitchFamily="34" charset="0"/>
              </a:rPr>
              <a:t>1</a:t>
            </a:r>
            <a:r>
              <a:rPr lang="en-US" sz="1400" baseline="30000" dirty="0" smtClean="0">
                <a:latin typeface="Yu Gothic UI Light" panose="020B0300000000000000" pitchFamily="34" charset="-128"/>
                <a:ea typeface="Yu Gothic UI Light" panose="020B0300000000000000" pitchFamily="34" charset="-128"/>
                <a:cs typeface="Calibri" panose="020F0502020204030204" pitchFamily="34" charset="0"/>
              </a:rPr>
              <a:t>st</a:t>
            </a:r>
            <a:r>
              <a:rPr lang="en-US" sz="1400" dirty="0" smtClean="0">
                <a:latin typeface="Yu Gothic UI Light" panose="020B0300000000000000" pitchFamily="34" charset="-128"/>
                <a:ea typeface="Yu Gothic UI Light" panose="020B0300000000000000" pitchFamily="34" charset="-128"/>
                <a:cs typeface="Calibri" panose="020F0502020204030204" pitchFamily="34" charset="0"/>
              </a:rPr>
              <a:t> beam in the </a:t>
            </a:r>
            <a:r>
              <a:rPr lang="en-US" sz="1400" dirty="0" err="1" smtClean="0">
                <a:latin typeface="Yu Gothic UI Light" panose="020B0300000000000000" pitchFamily="34" charset="-128"/>
                <a:ea typeface="Yu Gothic UI Light" panose="020B0300000000000000" pitchFamily="34" charset="-128"/>
                <a:cs typeface="Calibri" panose="020F0502020204030204" pitchFamily="34" charset="0"/>
              </a:rPr>
              <a:t>linac</a:t>
            </a:r>
            <a:r>
              <a:rPr lang="en-US" sz="1400" dirty="0" smtClean="0">
                <a:latin typeface="Yu Gothic UI Light" panose="020B0300000000000000" pitchFamily="34" charset="-128"/>
                <a:ea typeface="Yu Gothic UI Light" panose="020B0300000000000000" pitchFamily="34" charset="-128"/>
                <a:cs typeface="Calibri" panose="020F0502020204030204" pitchFamily="34" charset="0"/>
              </a:rPr>
              <a:t>, Oct. 28</a:t>
            </a:r>
            <a:r>
              <a:rPr lang="en-US" sz="1400" baseline="30000" dirty="0" smtClean="0">
                <a:latin typeface="Yu Gothic UI Light" panose="020B0300000000000000" pitchFamily="34" charset="-128"/>
                <a:ea typeface="Yu Gothic UI Light" panose="020B0300000000000000" pitchFamily="34" charset="-128"/>
                <a:cs typeface="Calibri" panose="020F0502020204030204" pitchFamily="34" charset="0"/>
              </a:rPr>
              <a:t>th</a:t>
            </a:r>
          </a:p>
          <a:p>
            <a:pPr>
              <a:defRPr/>
            </a:pPr>
            <a:endParaRPr lang="en-US" sz="1400" b="1" dirty="0" smtClean="0">
              <a:latin typeface="Yu Gothic UI Light" panose="020B0300000000000000" pitchFamily="34" charset="-128"/>
              <a:ea typeface="Yu Gothic UI Light" panose="020B0300000000000000" pitchFamily="34" charset="-128"/>
              <a:cs typeface="Calibri" panose="020F0502020204030204" pitchFamily="34" charset="0"/>
            </a:endParaRPr>
          </a:p>
          <a:p>
            <a:pPr>
              <a:defRPr/>
            </a:pPr>
            <a:r>
              <a:rPr lang="en-US" sz="1400" b="1" dirty="0" smtClean="0">
                <a:latin typeface="Yu Gothic UI Light" panose="020B0300000000000000" pitchFamily="34" charset="-128"/>
                <a:ea typeface="Yu Gothic UI Light" panose="020B0300000000000000" pitchFamily="34" charset="-128"/>
                <a:cs typeface="Calibri" panose="020F0502020204030204" pitchFamily="34" charset="0"/>
              </a:rPr>
              <a:t>1</a:t>
            </a:r>
            <a:r>
              <a:rPr lang="en-US" sz="1400" b="1" baseline="30000" dirty="0" smtClean="0">
                <a:latin typeface="Yu Gothic UI Light" panose="020B0300000000000000" pitchFamily="34" charset="-128"/>
                <a:ea typeface="Yu Gothic UI Light" panose="020B0300000000000000" pitchFamily="34" charset="-128"/>
                <a:cs typeface="Calibri" panose="020F0502020204030204" pitchFamily="34" charset="0"/>
              </a:rPr>
              <a:t>st</a:t>
            </a:r>
            <a:r>
              <a:rPr lang="en-US" sz="1400" b="1" dirty="0" smtClean="0">
                <a:latin typeface="Yu Gothic UI Light" panose="020B0300000000000000" pitchFamily="34" charset="-128"/>
                <a:ea typeface="Yu Gothic UI Light" panose="020B0300000000000000" pitchFamily="34" charset="-128"/>
                <a:cs typeface="Calibri" panose="020F0502020204030204" pitchFamily="34" charset="0"/>
              </a:rPr>
              <a:t> beam in NFS, Dec. 11</a:t>
            </a:r>
            <a:r>
              <a:rPr lang="en-US" sz="1400" b="1" baseline="30000" dirty="0" smtClean="0">
                <a:latin typeface="Yu Gothic UI Light" panose="020B0300000000000000" pitchFamily="34" charset="-128"/>
                <a:ea typeface="Yu Gothic UI Light" panose="020B0300000000000000" pitchFamily="34" charset="-128"/>
                <a:cs typeface="Calibri" panose="020F0502020204030204" pitchFamily="34" charset="0"/>
              </a:rPr>
              <a:t>th</a:t>
            </a:r>
            <a:r>
              <a:rPr lang="en-US" sz="1400" b="1" dirty="0" smtClean="0">
                <a:latin typeface="Yu Gothic UI Light" panose="020B0300000000000000" pitchFamily="34" charset="-128"/>
                <a:ea typeface="Yu Gothic UI Light" panose="020B0300000000000000" pitchFamily="34" charset="-128"/>
                <a:cs typeface="Calibri" panose="020F0502020204030204" pitchFamily="34" charset="0"/>
              </a:rPr>
              <a:t> 2019 </a:t>
            </a:r>
            <a:r>
              <a:rPr lang="en-US" sz="1400" dirty="0" smtClean="0">
                <a:latin typeface="Yu Gothic UI Light" panose="020B0300000000000000" pitchFamily="34" charset="-128"/>
                <a:ea typeface="Yu Gothic UI Light" panose="020B0300000000000000" pitchFamily="34" charset="-128"/>
                <a:cs typeface="Calibri" panose="020F0502020204030204" pitchFamily="34" charset="0"/>
              </a:rPr>
              <a:t>C</a:t>
            </a:r>
            <a:r>
              <a:rPr lang="en-US" sz="1400" dirty="0" smtClean="0">
                <a:ln/>
                <a:latin typeface="Yu Gothic UI Light" panose="020B0300000000000000" pitchFamily="34" charset="-128"/>
                <a:ea typeface="Yu Gothic UI Light" panose="020B0300000000000000" pitchFamily="34" charset="-128"/>
                <a:cs typeface="Calibri" panose="020F0502020204030204" pitchFamily="34" charset="0"/>
              </a:rPr>
              <a:t>haracterization and first experiments in the NFS room</a:t>
            </a:r>
          </a:p>
          <a:p>
            <a:pPr>
              <a:defRPr/>
            </a:pPr>
            <a:r>
              <a:rPr lang="en-US" sz="1400" b="1" dirty="0" smtClean="0">
                <a:latin typeface="Yu Gothic UI Light" panose="020B0300000000000000" pitchFamily="34" charset="-128"/>
                <a:ea typeface="Yu Gothic UI Light" panose="020B0300000000000000" pitchFamily="34" charset="-128"/>
              </a:rPr>
              <a:t>33MeV H</a:t>
            </a:r>
            <a:r>
              <a:rPr lang="en-US" sz="1400" b="1" baseline="30000" dirty="0" smtClean="0">
                <a:latin typeface="Yu Gothic UI Light" panose="020B0300000000000000" pitchFamily="34" charset="-128"/>
                <a:ea typeface="Yu Gothic UI Light" panose="020B0300000000000000" pitchFamily="34" charset="-128"/>
              </a:rPr>
              <a:t>+</a:t>
            </a:r>
            <a:r>
              <a:rPr lang="en-US" sz="1400" b="1" dirty="0" smtClean="0">
                <a:latin typeface="Yu Gothic UI Light" panose="020B0300000000000000" pitchFamily="34" charset="-128"/>
                <a:ea typeface="Yu Gothic UI Light" panose="020B0300000000000000" pitchFamily="34" charset="-128"/>
              </a:rPr>
              <a:t> (2019)</a:t>
            </a:r>
          </a:p>
          <a:p>
            <a:pPr>
              <a:defRPr/>
            </a:pPr>
            <a:r>
              <a:rPr lang="en-US" sz="1400" b="1" dirty="0" smtClean="0">
                <a:latin typeface="Yu Gothic UI Light" panose="020B0300000000000000" pitchFamily="34" charset="-128"/>
                <a:ea typeface="Yu Gothic UI Light" panose="020B0300000000000000" pitchFamily="34" charset="-128"/>
              </a:rPr>
              <a:t>40 MeV </a:t>
            </a:r>
            <a:r>
              <a:rPr lang="en-US" sz="1400" b="1" baseline="30000" dirty="0" smtClean="0">
                <a:latin typeface="Yu Gothic UI Light" panose="020B0300000000000000" pitchFamily="34" charset="-128"/>
                <a:ea typeface="Yu Gothic UI Light" panose="020B0300000000000000" pitchFamily="34" charset="-128"/>
              </a:rPr>
              <a:t>4</a:t>
            </a:r>
            <a:r>
              <a:rPr lang="en-US" sz="1400" b="1" dirty="0" smtClean="0">
                <a:latin typeface="Yu Gothic UI Light" panose="020B0300000000000000" pitchFamily="34" charset="-128"/>
                <a:ea typeface="Yu Gothic UI Light" panose="020B0300000000000000" pitchFamily="34" charset="-128"/>
              </a:rPr>
              <a:t>He</a:t>
            </a:r>
            <a:r>
              <a:rPr lang="en-US" sz="1400" b="1" baseline="30000" dirty="0" smtClean="0">
                <a:latin typeface="Yu Gothic UI Light" panose="020B0300000000000000" pitchFamily="34" charset="-128"/>
                <a:ea typeface="Yu Gothic UI Light" panose="020B0300000000000000" pitchFamily="34" charset="-128"/>
              </a:rPr>
              <a:t>2+</a:t>
            </a:r>
            <a:r>
              <a:rPr lang="en-US" sz="1400" b="1" dirty="0" smtClean="0">
                <a:latin typeface="Yu Gothic UI Light" panose="020B0300000000000000" pitchFamily="34" charset="-128"/>
                <a:ea typeface="Yu Gothic UI Light" panose="020B0300000000000000" pitchFamily="34" charset="-128"/>
              </a:rPr>
              <a:t>,</a:t>
            </a:r>
            <a:r>
              <a:rPr lang="en-US" sz="1400" b="1" baseline="30000" dirty="0" smtClean="0">
                <a:latin typeface="Yu Gothic UI Light" panose="020B0300000000000000" pitchFamily="34" charset="-128"/>
                <a:ea typeface="Yu Gothic UI Light" panose="020B0300000000000000" pitchFamily="34" charset="-128"/>
              </a:rPr>
              <a:t> </a:t>
            </a:r>
            <a:r>
              <a:rPr lang="en-US" sz="1400" b="1" dirty="0" smtClean="0">
                <a:latin typeface="Yu Gothic UI Light" panose="020B0300000000000000" pitchFamily="34" charset="-128"/>
                <a:ea typeface="Yu Gothic UI Light" panose="020B0300000000000000" pitchFamily="34" charset="-128"/>
              </a:rPr>
              <a:t>D</a:t>
            </a:r>
            <a:r>
              <a:rPr lang="en-US" sz="1400" b="1" baseline="30000" dirty="0" smtClean="0">
                <a:latin typeface="Yu Gothic UI Light" panose="020B0300000000000000" pitchFamily="34" charset="-128"/>
                <a:ea typeface="Yu Gothic UI Light" panose="020B0300000000000000" pitchFamily="34" charset="-128"/>
              </a:rPr>
              <a:t>+ </a:t>
            </a:r>
            <a:r>
              <a:rPr lang="en-US" sz="1400" b="1" dirty="0" smtClean="0">
                <a:latin typeface="Yu Gothic UI Light" panose="020B0300000000000000" pitchFamily="34" charset="-128"/>
                <a:ea typeface="Yu Gothic UI Light" panose="020B0300000000000000" pitchFamily="34" charset="-128"/>
              </a:rPr>
              <a:t>(2020)</a:t>
            </a:r>
          </a:p>
          <a:p>
            <a:r>
              <a:rPr lang="en-US" sz="1400" b="1" dirty="0" smtClean="0">
                <a:latin typeface="Yu Gothic UI Light" panose="020B0300000000000000" pitchFamily="34" charset="-128"/>
                <a:ea typeface="Yu Gothic UI Light" panose="020B0300000000000000" pitchFamily="34" charset="-128"/>
              </a:rPr>
              <a:t>50 µA D</a:t>
            </a:r>
            <a:r>
              <a:rPr lang="en-US" sz="1400" b="1" baseline="30000" dirty="0" smtClean="0">
                <a:latin typeface="Yu Gothic UI Light" panose="020B0300000000000000" pitchFamily="34" charset="-128"/>
                <a:ea typeface="Yu Gothic UI Light" panose="020B0300000000000000" pitchFamily="34" charset="-128"/>
              </a:rPr>
              <a:t>+</a:t>
            </a:r>
            <a:r>
              <a:rPr lang="en-US" sz="1400" b="1" dirty="0" smtClean="0">
                <a:latin typeface="Yu Gothic UI Light" panose="020B0300000000000000" pitchFamily="34" charset="-128"/>
                <a:ea typeface="Yu Gothic UI Light" panose="020B0300000000000000" pitchFamily="34" charset="-128"/>
              </a:rPr>
              <a:t> NFS (2021)</a:t>
            </a:r>
          </a:p>
          <a:p>
            <a:endParaRPr lang="en-US" sz="1400" b="1" dirty="0" smtClean="0">
              <a:latin typeface="Yu Gothic UI Light" panose="020B0300000000000000" pitchFamily="34" charset="-128"/>
              <a:ea typeface="Yu Gothic UI Light" panose="020B0300000000000000" pitchFamily="34" charset="-128"/>
            </a:endParaRPr>
          </a:p>
          <a:p>
            <a:r>
              <a:rPr lang="en-US" sz="1400" b="1" dirty="0" smtClean="0">
                <a:latin typeface="Yu Gothic UI Light" panose="020B0300000000000000" pitchFamily="34" charset="-128"/>
                <a:ea typeface="Yu Gothic UI Light" panose="020B0300000000000000" pitchFamily="34" charset="-128"/>
              </a:rPr>
              <a:t>Available for physics research, June 2022</a:t>
            </a:r>
          </a:p>
        </p:txBody>
      </p:sp>
      <p:pic>
        <p:nvPicPr>
          <p:cNvPr id="4" name="Picture 3">
            <a:extLst>
              <a:ext uri="{FF2B5EF4-FFF2-40B4-BE49-F238E27FC236}">
                <a16:creationId xmlns:a16="http://schemas.microsoft.com/office/drawing/2014/main" id="{F9F23058-9CC4-3541-BA46-5685BDF21E89}"/>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0" y="1"/>
            <a:ext cx="9439212" cy="6858000"/>
          </a:xfrm>
          <a:prstGeom prst="rect">
            <a:avLst/>
          </a:prstGeom>
        </p:spPr>
      </p:pic>
      <p:sp>
        <p:nvSpPr>
          <p:cNvPr id="9" name="Frame 8">
            <a:extLst>
              <a:ext uri="{FF2B5EF4-FFF2-40B4-BE49-F238E27FC236}">
                <a16:creationId xmlns:a16="http://schemas.microsoft.com/office/drawing/2014/main" id="{FF0DAF03-A00B-044D-8CEB-4696C856D2CA}"/>
              </a:ext>
            </a:extLst>
          </p:cNvPr>
          <p:cNvSpPr/>
          <p:nvPr/>
        </p:nvSpPr>
        <p:spPr>
          <a:xfrm>
            <a:off x="0" y="5657850"/>
            <a:ext cx="5610225" cy="1095375"/>
          </a:xfrm>
          <a:prstGeom prst="frame">
            <a:avLst>
              <a:gd name="adj1" fmla="val 4461"/>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Segoe UI Light" panose="020B0502040204020203" pitchFamily="34" charset="0"/>
              <a:cs typeface="Segoe UI Light" panose="020B0502040204020203" pitchFamily="34" charset="0"/>
            </a:endParaRPr>
          </a:p>
        </p:txBody>
      </p:sp>
      <p:graphicFrame>
        <p:nvGraphicFramePr>
          <p:cNvPr id="12" name="Tableau 8">
            <a:extLst>
              <a:ext uri="{FF2B5EF4-FFF2-40B4-BE49-F238E27FC236}">
                <a16:creationId xmlns:a16="http://schemas.microsoft.com/office/drawing/2014/main" id="{8DB1B575-D84B-AE47-A42B-1F2B06C20BEE}"/>
              </a:ext>
            </a:extLst>
          </p:cNvPr>
          <p:cNvGraphicFramePr>
            <a:graphicFrameLocks noGrp="1"/>
          </p:cNvGraphicFramePr>
          <p:nvPr>
            <p:extLst>
              <p:ext uri="{D42A27DB-BD31-4B8C-83A1-F6EECF244321}">
                <p14:modId xmlns:p14="http://schemas.microsoft.com/office/powerpoint/2010/main" val="1617023232"/>
              </p:ext>
            </p:extLst>
          </p:nvPr>
        </p:nvGraphicFramePr>
        <p:xfrm>
          <a:off x="133350" y="333551"/>
          <a:ext cx="3000404" cy="1766451"/>
        </p:xfrm>
        <a:graphic>
          <a:graphicData uri="http://schemas.openxmlformats.org/drawingml/2006/table">
            <a:tbl>
              <a:tblPr firstRow="1" firstCol="1"/>
              <a:tblGrid>
                <a:gridCol w="1152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gridCol w="360000">
                  <a:extLst>
                    <a:ext uri="{9D8B030D-6E8A-4147-A177-3AD203B41FA5}">
                      <a16:colId xmlns:a16="http://schemas.microsoft.com/office/drawing/2014/main" val="20002"/>
                    </a:ext>
                  </a:extLst>
                </a:gridCol>
                <a:gridCol w="360000">
                  <a:extLst>
                    <a:ext uri="{9D8B030D-6E8A-4147-A177-3AD203B41FA5}">
                      <a16:colId xmlns:a16="http://schemas.microsoft.com/office/drawing/2014/main" val="20003"/>
                    </a:ext>
                  </a:extLst>
                </a:gridCol>
                <a:gridCol w="768404">
                  <a:extLst>
                    <a:ext uri="{9D8B030D-6E8A-4147-A177-3AD203B41FA5}">
                      <a16:colId xmlns:a16="http://schemas.microsoft.com/office/drawing/2014/main" val="20004"/>
                    </a:ext>
                  </a:extLst>
                </a:gridCol>
              </a:tblGrid>
              <a:tr h="396000">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spcBef>
                          <a:spcPts val="100"/>
                        </a:spcBef>
                        <a:spcAft>
                          <a:spcPts val="100"/>
                        </a:spcAft>
                      </a:pPr>
                      <a:r>
                        <a:rPr lang="en-US" sz="1300" kern="800" dirty="0" smtClean="0">
                          <a:latin typeface="Yu Gothic UI" panose="020B0500000000000000" pitchFamily="34" charset="-128"/>
                          <a:ea typeface="Yu Gothic UI" panose="020B0500000000000000" pitchFamily="34" charset="-128"/>
                        </a:rPr>
                        <a:t>Particles</a:t>
                      </a:r>
                      <a:endParaRPr lang="en-US" sz="13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spcBef>
                          <a:spcPts val="100"/>
                        </a:spcBef>
                        <a:spcAft>
                          <a:spcPts val="100"/>
                        </a:spcAft>
                      </a:pPr>
                      <a:r>
                        <a:rPr lang="en-US" sz="1300" kern="800" dirty="0" smtClean="0">
                          <a:latin typeface="Yu Gothic UI" panose="020B0500000000000000" pitchFamily="34" charset="-128"/>
                          <a:ea typeface="Yu Gothic UI" panose="020B0500000000000000" pitchFamily="34" charset="-128"/>
                        </a:rPr>
                        <a:t>H</a:t>
                      </a:r>
                      <a:r>
                        <a:rPr lang="en-US" sz="1300" kern="800" baseline="30000" dirty="0" smtClean="0">
                          <a:latin typeface="Yu Gothic UI" panose="020B0500000000000000" pitchFamily="34" charset="-128"/>
                          <a:ea typeface="Yu Gothic UI" panose="020B0500000000000000" pitchFamily="34" charset="-128"/>
                        </a:rPr>
                        <a:t>+</a:t>
                      </a:r>
                      <a:endParaRPr lang="en-US" sz="13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marL="0" indent="0" algn="ctr">
                        <a:spcBef>
                          <a:spcPts val="100"/>
                        </a:spcBef>
                        <a:spcAft>
                          <a:spcPts val="100"/>
                        </a:spcAft>
                      </a:pPr>
                      <a:r>
                        <a:rPr lang="en-US" sz="1300" dirty="0" smtClean="0">
                          <a:latin typeface="Yu Gothic UI" panose="020B0500000000000000" pitchFamily="34" charset="-128"/>
                          <a:ea typeface="Yu Gothic UI" panose="020B0500000000000000" pitchFamily="34" charset="-128"/>
                        </a:rPr>
                        <a:t>D</a:t>
                      </a:r>
                      <a:r>
                        <a:rPr lang="en-US" sz="1300" baseline="30000" dirty="0" smtClean="0">
                          <a:latin typeface="Yu Gothic UI" panose="020B0500000000000000" pitchFamily="34" charset="-128"/>
                          <a:ea typeface="Yu Gothic UI" panose="020B0500000000000000" pitchFamily="34" charset="-128"/>
                        </a:rPr>
                        <a:t>+</a:t>
                      </a:r>
                      <a:endParaRPr lang="en-US" sz="13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marL="0" indent="0" algn="ctr">
                        <a:spcBef>
                          <a:spcPts val="100"/>
                        </a:spcBef>
                        <a:spcAft>
                          <a:spcPts val="100"/>
                        </a:spcAft>
                      </a:pPr>
                      <a:r>
                        <a:rPr lang="en-US" sz="1300" dirty="0" smtClean="0">
                          <a:latin typeface="Yu Gothic UI" panose="020B0500000000000000" pitchFamily="34" charset="-128"/>
                          <a:ea typeface="Yu Gothic UI" panose="020B0500000000000000" pitchFamily="34" charset="-128"/>
                        </a:rPr>
                        <a:t>ions</a:t>
                      </a:r>
                      <a:endParaRPr lang="en-US" sz="13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marL="0" indent="0" algn="ctr">
                        <a:spcBef>
                          <a:spcPts val="100"/>
                        </a:spcBef>
                        <a:spcAft>
                          <a:spcPts val="100"/>
                        </a:spcAft>
                      </a:pPr>
                      <a:r>
                        <a:rPr lang="en-US" sz="1300" b="1" dirty="0" err="1" smtClean="0">
                          <a:solidFill>
                            <a:schemeClr val="lt1"/>
                          </a:solidFill>
                          <a:latin typeface="Yu Gothic UI" panose="020B0500000000000000" pitchFamily="34" charset="-128"/>
                          <a:ea typeface="Yu Gothic UI" panose="020B0500000000000000" pitchFamily="34" charset="-128"/>
                          <a:cs typeface="+mn-cs"/>
                        </a:rPr>
                        <a:t>NewGAIN</a:t>
                      </a:r>
                      <a:endParaRPr lang="en-US" sz="13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extLst>
                  <a:ext uri="{0D108BD9-81ED-4DB2-BD59-A6C34878D82A}">
                    <a16:rowId xmlns:a16="http://schemas.microsoft.com/office/drawing/2014/main" val="10000"/>
                  </a:ext>
                </a:extLst>
              </a:tr>
              <a:tr h="298502">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A/Q</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1</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2</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3</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7</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10001"/>
                  </a:ext>
                </a:extLst>
              </a:tr>
              <a:tr h="310718">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Max I (mA)</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5</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5</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1</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1</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10002"/>
                  </a:ext>
                </a:extLst>
              </a:tr>
              <a:tr h="315151">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Max energy (MeV/u)</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33</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20</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14</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7</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10003"/>
                  </a:ext>
                </a:extLst>
              </a:tr>
              <a:tr h="395471">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Max beam power (kW)</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165</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200</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44</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spcBef>
                          <a:spcPts val="100"/>
                        </a:spcBef>
                        <a:spcAft>
                          <a:spcPts val="100"/>
                        </a:spcAft>
                      </a:pPr>
                      <a:r>
                        <a:rPr lang="en-US" sz="1200" kern="800" dirty="0" smtClean="0">
                          <a:latin typeface="Yu Gothic UI" panose="020B0500000000000000" pitchFamily="34" charset="-128"/>
                          <a:ea typeface="Yu Gothic UI" panose="020B0500000000000000" pitchFamily="34" charset="-128"/>
                        </a:rPr>
                        <a:t>16</a:t>
                      </a:r>
                      <a:endParaRPr lang="en-US" sz="1200" b="1" dirty="0">
                        <a:solidFill>
                          <a:schemeClr val="tx2">
                            <a:lumMod val="50000"/>
                          </a:schemeClr>
                        </a:solidFill>
                        <a:latin typeface="Yu Gothic UI" panose="020B0500000000000000" pitchFamily="34" charset="-128"/>
                        <a:ea typeface="Yu Gothic UI" panose="020B0500000000000000" pitchFamily="34" charset="-128"/>
                        <a:cs typeface="Times New Roman"/>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extLst>
                  <a:ext uri="{0D108BD9-81ED-4DB2-BD59-A6C34878D82A}">
                    <a16:rowId xmlns:a16="http://schemas.microsoft.com/office/drawing/2014/main" val="10004"/>
                  </a:ext>
                </a:extLst>
              </a:tr>
            </a:tbl>
          </a:graphicData>
        </a:graphic>
      </p:graphicFrame>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482181" y="609599"/>
            <a:ext cx="1608393" cy="1490403"/>
          </a:xfrm>
          <a:prstGeom prst="rect">
            <a:avLst/>
          </a:prstGeom>
        </p:spPr>
      </p:pic>
    </p:spTree>
    <p:extLst>
      <p:ext uri="{BB962C8B-B14F-4D97-AF65-F5344CB8AC3E}">
        <p14:creationId xmlns:p14="http://schemas.microsoft.com/office/powerpoint/2010/main" val="2464961960"/>
      </p:ext>
    </p:extLst>
  </p:cSld>
  <p:clrMapOvr>
    <a:masterClrMapping/>
  </p:clrMapOvr>
  <mc:AlternateContent xmlns:mc="http://schemas.openxmlformats.org/markup-compatibility/2006" xmlns:p14="http://schemas.microsoft.com/office/powerpoint/2010/main">
    <mc:Choice Requires="p14">
      <p:transition spd="slow" p14:dur="2000" advTm="43837"/>
    </mc:Choice>
    <mc:Fallback xmlns="">
      <p:transition spd="slow" advTm="43837"/>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Beam Commissioning Time Line </a:t>
            </a:r>
            <a:endParaRPr lang="en-US" dirty="0"/>
          </a:p>
        </p:txBody>
      </p:sp>
      <p:pic>
        <p:nvPicPr>
          <p:cNvPr id="172" name="Picture 5" descr="BTI mai 2009_4"/>
          <p:cNvPicPr>
            <a:picLocks noChangeAspect="1" noChangeArrowheads="1"/>
          </p:cNvPicPr>
          <p:nvPr/>
        </p:nvPicPr>
        <p:blipFill>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83383" y="1333052"/>
            <a:ext cx="1164124" cy="589501"/>
          </a:xfrm>
          <a:prstGeom prst="rect">
            <a:avLst/>
          </a:prstGeom>
          <a:solidFill>
            <a:schemeClr val="bg1"/>
          </a:solidFill>
          <a:ln w="9525">
            <a:noFill/>
            <a:miter lim="800000"/>
            <a:headEnd/>
            <a:tailEnd/>
          </a:ln>
        </p:spPr>
      </p:pic>
      <p:pic>
        <p:nvPicPr>
          <p:cNvPr id="173" name="Image 172"/>
          <p:cNvPicPr>
            <a:picLocks noChangeAspect="1"/>
          </p:cNvPicPr>
          <p:nvPr/>
        </p:nvPicPr>
        <p:blipFill>
          <a:blip r:embed="rId4"/>
          <a:stretch>
            <a:fillRect/>
          </a:stretch>
        </p:blipFill>
        <p:spPr>
          <a:xfrm>
            <a:off x="394540" y="1111893"/>
            <a:ext cx="9762393" cy="1110634"/>
          </a:xfrm>
          <a:prstGeom prst="rect">
            <a:avLst/>
          </a:prstGeom>
        </p:spPr>
      </p:pic>
      <p:sp>
        <p:nvSpPr>
          <p:cNvPr id="174" name="ZoneTexte 173"/>
          <p:cNvSpPr txBox="1"/>
          <p:nvPr/>
        </p:nvSpPr>
        <p:spPr>
          <a:xfrm>
            <a:off x="3961467" y="676151"/>
            <a:ext cx="973912" cy="369332"/>
          </a:xfrm>
          <a:prstGeom prst="rect">
            <a:avLst/>
          </a:prstGeom>
          <a:solidFill>
            <a:schemeClr val="bg1"/>
          </a:solidFill>
          <a:ln>
            <a:solidFill>
              <a:srgbClr val="FFC000"/>
            </a:solidFill>
          </a:ln>
        </p:spPr>
        <p:txBody>
          <a:bodyPr wrap="square" rtlCol="0">
            <a:spAutoFit/>
          </a:bodyPr>
          <a:lstStyle/>
          <a:p>
            <a:pPr algn="ctr"/>
            <a:r>
              <a:rPr lang="en-US" dirty="0" smtClean="0"/>
              <a:t>D-plate</a:t>
            </a:r>
            <a:endParaRPr lang="en-US" dirty="0"/>
          </a:p>
        </p:txBody>
      </p:sp>
      <p:pic>
        <p:nvPicPr>
          <p:cNvPr id="175" name="Picture 5" descr="BTI mai 2009_4"/>
          <p:cNvPicPr>
            <a:picLocks noChangeAspect="1" noChangeArrowheads="1"/>
          </p:cNvPicPr>
          <p:nvPr/>
        </p:nvPicPr>
        <p:blipFill>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22658" y="1318474"/>
            <a:ext cx="1164124" cy="589501"/>
          </a:xfrm>
          <a:prstGeom prst="rect">
            <a:avLst/>
          </a:prstGeom>
          <a:solidFill>
            <a:schemeClr val="bg1"/>
          </a:solidFill>
          <a:ln w="9525">
            <a:noFill/>
            <a:miter lim="800000"/>
            <a:headEnd/>
            <a:tailEnd/>
          </a:ln>
        </p:spPr>
      </p:pic>
      <p:pic>
        <p:nvPicPr>
          <p:cNvPr id="176" name="Image 175"/>
          <p:cNvPicPr>
            <a:picLocks noChangeAspect="1"/>
          </p:cNvPicPr>
          <p:nvPr/>
        </p:nvPicPr>
        <p:blipFill>
          <a:blip r:embed="rId4"/>
          <a:stretch>
            <a:fillRect/>
          </a:stretch>
        </p:blipFill>
        <p:spPr>
          <a:xfrm>
            <a:off x="394540" y="1111531"/>
            <a:ext cx="9766296" cy="1125212"/>
          </a:xfrm>
          <a:prstGeom prst="rect">
            <a:avLst/>
          </a:prstGeom>
        </p:spPr>
      </p:pic>
      <p:sp>
        <p:nvSpPr>
          <p:cNvPr id="177" name="ZoneTexte 176"/>
          <p:cNvSpPr txBox="1"/>
          <p:nvPr/>
        </p:nvSpPr>
        <p:spPr>
          <a:xfrm>
            <a:off x="1956901" y="949142"/>
            <a:ext cx="698050" cy="369332"/>
          </a:xfrm>
          <a:prstGeom prst="rect">
            <a:avLst/>
          </a:prstGeom>
          <a:noFill/>
          <a:ln>
            <a:solidFill>
              <a:schemeClr val="tx1"/>
            </a:solidFill>
          </a:ln>
        </p:spPr>
        <p:txBody>
          <a:bodyPr wrap="square" rtlCol="0">
            <a:spAutoFit/>
          </a:bodyPr>
          <a:lstStyle/>
          <a:p>
            <a:pPr algn="ctr"/>
            <a:r>
              <a:rPr lang="en-US" dirty="0" smtClean="0">
                <a:latin typeface="Segoe UI Light" panose="020B0502040204020203" pitchFamily="34" charset="0"/>
                <a:ea typeface="Yu Gothic UI Semibold" panose="020B0700000000000000" pitchFamily="34" charset="-128"/>
                <a:cs typeface="Segoe UI Light" panose="020B0502040204020203" pitchFamily="34" charset="0"/>
              </a:rPr>
              <a:t>LEBT</a:t>
            </a:r>
            <a:endParaRPr lang="en-US" dirty="0">
              <a:latin typeface="Segoe UI Light" panose="020B0502040204020203" pitchFamily="34" charset="0"/>
              <a:ea typeface="Yu Gothic UI Semibold" panose="020B0700000000000000" pitchFamily="34" charset="-128"/>
              <a:cs typeface="Segoe UI Light" panose="020B0502040204020203" pitchFamily="34" charset="0"/>
            </a:endParaRPr>
          </a:p>
        </p:txBody>
      </p:sp>
      <p:sp>
        <p:nvSpPr>
          <p:cNvPr id="178" name="ZoneTexte 177"/>
          <p:cNvSpPr txBox="1"/>
          <p:nvPr/>
        </p:nvSpPr>
        <p:spPr>
          <a:xfrm>
            <a:off x="3961467" y="680711"/>
            <a:ext cx="973911" cy="369332"/>
          </a:xfrm>
          <a:prstGeom prst="rect">
            <a:avLst/>
          </a:prstGeom>
          <a:solidFill>
            <a:schemeClr val="bg1"/>
          </a:solidFill>
          <a:ln>
            <a:solidFill>
              <a:srgbClr val="0070C0"/>
            </a:solidFill>
          </a:ln>
        </p:spPr>
        <p:txBody>
          <a:bodyPr wrap="square" rtlCol="0">
            <a:spAutoFit/>
          </a:bodyPr>
          <a:lstStyle/>
          <a:p>
            <a:pPr algn="ctr"/>
            <a:r>
              <a:rPr lang="en-US" dirty="0" smtClean="0">
                <a:latin typeface="Segoe UI Light" panose="020B0502040204020203" pitchFamily="34" charset="0"/>
                <a:ea typeface="Yu Gothic UI Semibold" panose="020B0700000000000000" pitchFamily="34" charset="-128"/>
                <a:cs typeface="Segoe UI Light" panose="020B0502040204020203" pitchFamily="34" charset="0"/>
              </a:rPr>
              <a:t>MEBT</a:t>
            </a:r>
            <a:endParaRPr lang="en-US" dirty="0">
              <a:latin typeface="Segoe UI Light" panose="020B0502040204020203" pitchFamily="34" charset="0"/>
              <a:ea typeface="Yu Gothic UI Semibold" panose="020B0700000000000000" pitchFamily="34" charset="-128"/>
              <a:cs typeface="Segoe UI Light" panose="020B0502040204020203" pitchFamily="34" charset="0"/>
            </a:endParaRPr>
          </a:p>
        </p:txBody>
      </p:sp>
      <p:sp>
        <p:nvSpPr>
          <p:cNvPr id="179" name="ZoneTexte 178"/>
          <p:cNvSpPr txBox="1"/>
          <p:nvPr/>
        </p:nvSpPr>
        <p:spPr>
          <a:xfrm>
            <a:off x="3098758" y="697047"/>
            <a:ext cx="660400" cy="369332"/>
          </a:xfrm>
          <a:prstGeom prst="rect">
            <a:avLst/>
          </a:prstGeom>
          <a:noFill/>
          <a:ln>
            <a:solidFill>
              <a:schemeClr val="accent5"/>
            </a:solidFill>
          </a:ln>
        </p:spPr>
        <p:txBody>
          <a:bodyPr wrap="square" rtlCol="0">
            <a:spAutoFit/>
          </a:bodyPr>
          <a:lstStyle/>
          <a:p>
            <a:pPr algn="ctr"/>
            <a:r>
              <a:rPr lang="en-US" dirty="0" smtClean="0">
                <a:latin typeface="Segoe UI Light" panose="020B0502040204020203" pitchFamily="34" charset="0"/>
                <a:ea typeface="Yu Gothic UI Semibold" panose="020B0700000000000000" pitchFamily="34" charset="-128"/>
                <a:cs typeface="Segoe UI Light" panose="020B0502040204020203" pitchFamily="34" charset="0"/>
              </a:rPr>
              <a:t>RFQ</a:t>
            </a:r>
            <a:endParaRPr lang="en-US" dirty="0">
              <a:latin typeface="Segoe UI Light" panose="020B0502040204020203" pitchFamily="34" charset="0"/>
              <a:ea typeface="Yu Gothic UI Semibold" panose="020B0700000000000000" pitchFamily="34" charset="-128"/>
              <a:cs typeface="Segoe UI Light" panose="020B0502040204020203" pitchFamily="34" charset="0"/>
            </a:endParaRPr>
          </a:p>
        </p:txBody>
      </p:sp>
      <p:sp>
        <p:nvSpPr>
          <p:cNvPr id="180" name="ZoneTexte 179"/>
          <p:cNvSpPr txBox="1"/>
          <p:nvPr/>
        </p:nvSpPr>
        <p:spPr>
          <a:xfrm>
            <a:off x="6946046" y="659428"/>
            <a:ext cx="839824" cy="369332"/>
          </a:xfrm>
          <a:prstGeom prst="rect">
            <a:avLst/>
          </a:prstGeom>
          <a:noFill/>
          <a:ln>
            <a:solidFill>
              <a:srgbClr val="00B050"/>
            </a:solidFill>
          </a:ln>
        </p:spPr>
        <p:txBody>
          <a:bodyPr wrap="square" rtlCol="0">
            <a:spAutoFit/>
          </a:bodyPr>
          <a:lstStyle/>
          <a:p>
            <a:pPr algn="ctr"/>
            <a:r>
              <a:rPr lang="en-US" dirty="0" smtClean="0">
                <a:latin typeface="Segoe UI Light" panose="020B0502040204020203" pitchFamily="34" charset="0"/>
                <a:ea typeface="Yu Gothic UI Semibold" panose="020B0700000000000000" pitchFamily="34" charset="-128"/>
                <a:cs typeface="Segoe UI Light" panose="020B0502040204020203" pitchFamily="34" charset="0"/>
              </a:rPr>
              <a:t>LINAC</a:t>
            </a:r>
            <a:endParaRPr lang="en-US" dirty="0">
              <a:latin typeface="Segoe UI Light" panose="020B0502040204020203" pitchFamily="34" charset="0"/>
              <a:ea typeface="Yu Gothic UI Semibold" panose="020B0700000000000000" pitchFamily="34" charset="-128"/>
              <a:cs typeface="Segoe UI Light" panose="020B0502040204020203" pitchFamily="34" charset="0"/>
            </a:endParaRPr>
          </a:p>
        </p:txBody>
      </p:sp>
      <p:sp>
        <p:nvSpPr>
          <p:cNvPr id="181" name="ZoneTexte 180"/>
          <p:cNvSpPr txBox="1"/>
          <p:nvPr/>
        </p:nvSpPr>
        <p:spPr>
          <a:xfrm>
            <a:off x="282522" y="608366"/>
            <a:ext cx="734785" cy="1015663"/>
          </a:xfrm>
          <a:prstGeom prst="rect">
            <a:avLst/>
          </a:prstGeom>
          <a:noFill/>
          <a:ln>
            <a:solidFill>
              <a:schemeClr val="accent5"/>
            </a:solidFill>
          </a:ln>
        </p:spPr>
        <p:txBody>
          <a:bodyPr wrap="square" rtlCol="0">
            <a:spAutoFit/>
          </a:bodyPr>
          <a:lstStyle/>
          <a:p>
            <a:pPr algn="ctr"/>
            <a:r>
              <a:rPr lang="en-US" sz="1500" dirty="0" smtClean="0">
                <a:latin typeface="Segoe UI Light" panose="020B0502040204020203" pitchFamily="34" charset="0"/>
                <a:ea typeface="Yu Gothic UI Semibold" panose="020B0700000000000000" pitchFamily="34" charset="-128"/>
                <a:cs typeface="Segoe UI Light" panose="020B0502040204020203" pitchFamily="34" charset="0"/>
              </a:rPr>
              <a:t>ECRIS</a:t>
            </a:r>
          </a:p>
          <a:p>
            <a:pPr algn="ctr"/>
            <a:r>
              <a:rPr lang="en-US" sz="1500" dirty="0" smtClean="0">
                <a:latin typeface="Segoe UI Light" panose="020B0502040204020203" pitchFamily="34" charset="0"/>
                <a:ea typeface="Yu Gothic UI Semibold" panose="020B0700000000000000" pitchFamily="34" charset="-128"/>
                <a:cs typeface="Segoe UI Light" panose="020B0502040204020203" pitchFamily="34" charset="0"/>
              </a:rPr>
              <a:t>A/Q=3 </a:t>
            </a:r>
          </a:p>
          <a:p>
            <a:pPr algn="ctr"/>
            <a:r>
              <a:rPr lang="en-US" sz="1500" dirty="0" smtClean="0">
                <a:latin typeface="Segoe UI Light" panose="020B0502040204020203" pitchFamily="34" charset="0"/>
                <a:ea typeface="Yu Gothic UI Semibold" panose="020B0700000000000000" pitchFamily="34" charset="-128"/>
                <a:cs typeface="Segoe UI Light" panose="020B0502040204020203" pitchFamily="34" charset="0"/>
              </a:rPr>
              <a:t>1mA</a:t>
            </a:r>
            <a:endParaRPr lang="en-US" sz="1500" dirty="0">
              <a:latin typeface="Segoe UI Light" panose="020B0502040204020203" pitchFamily="34" charset="0"/>
              <a:ea typeface="Yu Gothic UI Semibold" panose="020B0700000000000000" pitchFamily="34" charset="-128"/>
              <a:cs typeface="Segoe UI Light" panose="020B0502040204020203" pitchFamily="34" charset="0"/>
            </a:endParaRPr>
          </a:p>
        </p:txBody>
      </p:sp>
      <p:sp>
        <p:nvSpPr>
          <p:cNvPr id="182" name="ZoneTexte 181"/>
          <p:cNvSpPr txBox="1"/>
          <p:nvPr/>
        </p:nvSpPr>
        <p:spPr>
          <a:xfrm>
            <a:off x="1121925" y="608366"/>
            <a:ext cx="724617" cy="784830"/>
          </a:xfrm>
          <a:prstGeom prst="rect">
            <a:avLst/>
          </a:prstGeom>
          <a:noFill/>
          <a:ln>
            <a:solidFill>
              <a:schemeClr val="accent6">
                <a:lumMod val="75000"/>
              </a:schemeClr>
            </a:solidFill>
          </a:ln>
        </p:spPr>
        <p:txBody>
          <a:bodyPr wrap="square" rtlCol="0">
            <a:spAutoFit/>
          </a:bodyPr>
          <a:lstStyle/>
          <a:p>
            <a:pPr algn="ctr"/>
            <a:r>
              <a:rPr lang="en-US" sz="1500" dirty="0" smtClean="0">
                <a:latin typeface="Segoe UI Light" panose="020B0502040204020203" pitchFamily="34" charset="0"/>
                <a:ea typeface="Yu Gothic UI Semibold" panose="020B0700000000000000" pitchFamily="34" charset="-128"/>
                <a:cs typeface="Segoe UI Light" panose="020B0502040204020203" pitchFamily="34" charset="0"/>
              </a:rPr>
              <a:t>ECRIS</a:t>
            </a:r>
          </a:p>
          <a:p>
            <a:pPr algn="ctr"/>
            <a:r>
              <a:rPr lang="en-US" sz="1500" dirty="0" smtClean="0">
                <a:latin typeface="Segoe UI Light" panose="020B0502040204020203" pitchFamily="34" charset="0"/>
                <a:ea typeface="Yu Gothic UI Semibold" panose="020B0700000000000000" pitchFamily="34" charset="-128"/>
                <a:cs typeface="Segoe UI Light" panose="020B0502040204020203" pitchFamily="34" charset="0"/>
              </a:rPr>
              <a:t>H</a:t>
            </a:r>
            <a:r>
              <a:rPr lang="en-US" sz="1500" baseline="30000" dirty="0" smtClean="0">
                <a:latin typeface="Segoe UI Light" panose="020B0502040204020203" pitchFamily="34" charset="0"/>
                <a:ea typeface="Yu Gothic UI Semibold" panose="020B0700000000000000" pitchFamily="34" charset="-128"/>
                <a:cs typeface="Segoe UI Light" panose="020B0502040204020203" pitchFamily="34" charset="0"/>
              </a:rPr>
              <a:t>+</a:t>
            </a:r>
            <a:r>
              <a:rPr lang="en-US" sz="1500" dirty="0" smtClean="0">
                <a:latin typeface="Segoe UI Light" panose="020B0502040204020203" pitchFamily="34" charset="0"/>
                <a:ea typeface="Yu Gothic UI Semibold" panose="020B0700000000000000" pitchFamily="34" charset="-128"/>
                <a:cs typeface="Segoe UI Light" panose="020B0502040204020203" pitchFamily="34" charset="0"/>
              </a:rPr>
              <a:t>, d</a:t>
            </a:r>
            <a:r>
              <a:rPr lang="en-US" sz="1500" baseline="30000" dirty="0" smtClean="0">
                <a:latin typeface="Segoe UI Light" panose="020B0502040204020203" pitchFamily="34" charset="0"/>
                <a:ea typeface="Yu Gothic UI Semibold" panose="020B0700000000000000" pitchFamily="34" charset="-128"/>
                <a:cs typeface="Segoe UI Light" panose="020B0502040204020203" pitchFamily="34" charset="0"/>
              </a:rPr>
              <a:t>+</a:t>
            </a:r>
          </a:p>
          <a:p>
            <a:pPr algn="ctr"/>
            <a:r>
              <a:rPr lang="en-US" sz="1500" dirty="0" smtClean="0">
                <a:latin typeface="Segoe UI Light" panose="020B0502040204020203" pitchFamily="34" charset="0"/>
                <a:ea typeface="Yu Gothic UI Semibold" panose="020B0700000000000000" pitchFamily="34" charset="-128"/>
                <a:cs typeface="Segoe UI Light" panose="020B0502040204020203" pitchFamily="34" charset="0"/>
              </a:rPr>
              <a:t>5 mA</a:t>
            </a:r>
            <a:endParaRPr lang="en-US" sz="1500" dirty="0">
              <a:latin typeface="Segoe UI Light" panose="020B0502040204020203" pitchFamily="34" charset="0"/>
              <a:ea typeface="Yu Gothic UI Semibold" panose="020B0700000000000000" pitchFamily="34" charset="-128"/>
              <a:cs typeface="Segoe UI Light" panose="020B0502040204020203" pitchFamily="34" charset="0"/>
            </a:endParaRPr>
          </a:p>
        </p:txBody>
      </p:sp>
      <p:cxnSp>
        <p:nvCxnSpPr>
          <p:cNvPr id="183" name="Connecteur droit avec flèche 182"/>
          <p:cNvCxnSpPr/>
          <p:nvPr/>
        </p:nvCxnSpPr>
        <p:spPr>
          <a:xfrm>
            <a:off x="2277956" y="1318474"/>
            <a:ext cx="1" cy="154630"/>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184" name="Connecteur droit avec flèche 183"/>
          <p:cNvCxnSpPr/>
          <p:nvPr/>
        </p:nvCxnSpPr>
        <p:spPr>
          <a:xfrm>
            <a:off x="3428958" y="1057941"/>
            <a:ext cx="0" cy="363682"/>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185" name="Connecteur droit avec flèche 184"/>
          <p:cNvCxnSpPr>
            <a:stCxn id="174" idx="2"/>
          </p:cNvCxnSpPr>
          <p:nvPr/>
        </p:nvCxnSpPr>
        <p:spPr>
          <a:xfrm flipH="1">
            <a:off x="4445425" y="1045483"/>
            <a:ext cx="2998" cy="280280"/>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186" name="Connecteur droit avec flèche 185"/>
          <p:cNvCxnSpPr/>
          <p:nvPr/>
        </p:nvCxnSpPr>
        <p:spPr>
          <a:xfrm>
            <a:off x="7371820" y="1025215"/>
            <a:ext cx="0" cy="226291"/>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187" name="Connecteur droit avec flèche 186"/>
          <p:cNvCxnSpPr/>
          <p:nvPr/>
        </p:nvCxnSpPr>
        <p:spPr>
          <a:xfrm>
            <a:off x="492487" y="1384486"/>
            <a:ext cx="0" cy="421182"/>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188" name="Connecteur droit avec flèche 187"/>
          <p:cNvCxnSpPr/>
          <p:nvPr/>
        </p:nvCxnSpPr>
        <p:spPr>
          <a:xfrm>
            <a:off x="1546586" y="1393196"/>
            <a:ext cx="208940" cy="358894"/>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pic>
        <p:nvPicPr>
          <p:cNvPr id="219" name="Image 218"/>
          <p:cNvPicPr>
            <a:picLocks noChangeAspect="1"/>
          </p:cNvPicPr>
          <p:nvPr/>
        </p:nvPicPr>
        <p:blipFill>
          <a:blip r:embed="rId5"/>
          <a:stretch>
            <a:fillRect/>
          </a:stretch>
        </p:blipFill>
        <p:spPr>
          <a:xfrm>
            <a:off x="9930777" y="1022349"/>
            <a:ext cx="1827808" cy="816680"/>
          </a:xfrm>
          <a:prstGeom prst="rect">
            <a:avLst/>
          </a:prstGeom>
        </p:spPr>
      </p:pic>
      <p:sp>
        <p:nvSpPr>
          <p:cNvPr id="220" name="ZoneTexte 219"/>
          <p:cNvSpPr txBox="1"/>
          <p:nvPr/>
        </p:nvSpPr>
        <p:spPr>
          <a:xfrm>
            <a:off x="10069518" y="1022349"/>
            <a:ext cx="632244" cy="369332"/>
          </a:xfrm>
          <a:prstGeom prst="rect">
            <a:avLst/>
          </a:prstGeom>
          <a:solidFill>
            <a:schemeClr val="bg1"/>
          </a:solidFill>
          <a:ln>
            <a:solidFill>
              <a:srgbClr val="0070C0"/>
            </a:solidFill>
          </a:ln>
        </p:spPr>
        <p:txBody>
          <a:bodyPr wrap="square" rtlCol="0">
            <a:spAutoFit/>
          </a:bodyPr>
          <a:lstStyle/>
          <a:p>
            <a:pPr algn="ctr"/>
            <a:r>
              <a:rPr lang="en-US" dirty="0" smtClean="0">
                <a:latin typeface="Segoe UI Light" panose="020B0502040204020203" pitchFamily="34" charset="0"/>
                <a:ea typeface="Yu Gothic UI Semibold" panose="020B0700000000000000" pitchFamily="34" charset="-128"/>
                <a:cs typeface="Segoe UI Light" panose="020B0502040204020203" pitchFamily="34" charset="0"/>
              </a:rPr>
              <a:t>NFS</a:t>
            </a:r>
            <a:endParaRPr lang="en-US" dirty="0">
              <a:latin typeface="Segoe UI Light" panose="020B0502040204020203" pitchFamily="34" charset="0"/>
              <a:ea typeface="Yu Gothic UI Semibold" panose="020B0700000000000000" pitchFamily="34" charset="-128"/>
              <a:cs typeface="Segoe UI Light" panose="020B0502040204020203" pitchFamily="34" charset="0"/>
            </a:endParaRPr>
          </a:p>
        </p:txBody>
      </p:sp>
      <p:cxnSp>
        <p:nvCxnSpPr>
          <p:cNvPr id="221" name="Connecteur droit avec flèche 220"/>
          <p:cNvCxnSpPr>
            <a:stCxn id="220" idx="3"/>
          </p:cNvCxnSpPr>
          <p:nvPr/>
        </p:nvCxnSpPr>
        <p:spPr>
          <a:xfrm>
            <a:off x="10701762" y="1207015"/>
            <a:ext cx="185873" cy="0"/>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222" name="ZoneTexte 221"/>
          <p:cNvSpPr txBox="1"/>
          <p:nvPr/>
        </p:nvSpPr>
        <p:spPr>
          <a:xfrm>
            <a:off x="11726900" y="1546350"/>
            <a:ext cx="465100" cy="379317"/>
          </a:xfrm>
          <a:prstGeom prst="rect">
            <a:avLst/>
          </a:prstGeom>
          <a:solidFill>
            <a:schemeClr val="bg1"/>
          </a:solidFill>
          <a:ln>
            <a:solidFill>
              <a:srgbClr val="0070C0"/>
            </a:solidFill>
          </a:ln>
        </p:spPr>
        <p:txBody>
          <a:bodyPr wrap="square" rtlCol="0">
            <a:spAutoFit/>
          </a:bodyPr>
          <a:lstStyle/>
          <a:p>
            <a:pPr algn="ctr"/>
            <a:r>
              <a:rPr lang="en-US" dirty="0" smtClean="0">
                <a:latin typeface="Segoe UI Light" panose="020B0502040204020203" pitchFamily="34" charset="0"/>
                <a:ea typeface="Yu Gothic UI Semibold" panose="020B0700000000000000" pitchFamily="34" charset="-128"/>
                <a:cs typeface="Segoe UI Light" panose="020B0502040204020203" pitchFamily="34" charset="0"/>
              </a:rPr>
              <a:t>S</a:t>
            </a:r>
            <a:r>
              <a:rPr lang="en-US" baseline="30000" dirty="0" smtClean="0">
                <a:latin typeface="Segoe UI Light" panose="020B0502040204020203" pitchFamily="34" charset="0"/>
                <a:ea typeface="Yu Gothic UI Semibold" panose="020B0700000000000000" pitchFamily="34" charset="-128"/>
                <a:cs typeface="Segoe UI Light" panose="020B0502040204020203" pitchFamily="34" charset="0"/>
              </a:rPr>
              <a:t>3</a:t>
            </a:r>
            <a:endParaRPr lang="en-US" baseline="30000" dirty="0">
              <a:latin typeface="Segoe UI Light" panose="020B0502040204020203" pitchFamily="34" charset="0"/>
              <a:ea typeface="Yu Gothic UI Semibold" panose="020B0700000000000000" pitchFamily="34" charset="-128"/>
              <a:cs typeface="Segoe UI Light" panose="020B0502040204020203" pitchFamily="34" charset="0"/>
            </a:endParaRPr>
          </a:p>
        </p:txBody>
      </p:sp>
      <p:cxnSp>
        <p:nvCxnSpPr>
          <p:cNvPr id="223" name="Connecteur droit avec flèche 222"/>
          <p:cNvCxnSpPr/>
          <p:nvPr/>
        </p:nvCxnSpPr>
        <p:spPr>
          <a:xfrm flipH="1">
            <a:off x="11653816" y="1715701"/>
            <a:ext cx="65415" cy="1831"/>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224" name="ZoneTexte 223"/>
          <p:cNvSpPr txBox="1"/>
          <p:nvPr/>
        </p:nvSpPr>
        <p:spPr>
          <a:xfrm>
            <a:off x="10626392" y="608366"/>
            <a:ext cx="1565608" cy="369332"/>
          </a:xfrm>
          <a:prstGeom prst="rect">
            <a:avLst/>
          </a:prstGeom>
          <a:solidFill>
            <a:schemeClr val="bg1"/>
          </a:solidFill>
          <a:ln>
            <a:solidFill>
              <a:srgbClr val="0070C0"/>
            </a:solidFill>
          </a:ln>
        </p:spPr>
        <p:txBody>
          <a:bodyPr wrap="square" rtlCol="0">
            <a:spAutoFit/>
          </a:bodyPr>
          <a:lstStyle/>
          <a:p>
            <a:pPr algn="ctr"/>
            <a:r>
              <a:rPr lang="en-US" dirty="0" smtClean="0">
                <a:latin typeface="Segoe UI Light" panose="020B0502040204020203" pitchFamily="34" charset="0"/>
                <a:ea typeface="Yu Gothic UI Semibold" panose="020B0700000000000000" pitchFamily="34" charset="-128"/>
                <a:cs typeface="Segoe UI Light" panose="020B0502040204020203" pitchFamily="34" charset="0"/>
              </a:rPr>
              <a:t>Beam Dump</a:t>
            </a:r>
            <a:endParaRPr lang="en-US" dirty="0">
              <a:latin typeface="Segoe UI Light" panose="020B0502040204020203" pitchFamily="34" charset="0"/>
              <a:ea typeface="Yu Gothic UI Semibold" panose="020B0700000000000000" pitchFamily="34" charset="-128"/>
              <a:cs typeface="Segoe UI Light" panose="020B0502040204020203" pitchFamily="34" charset="0"/>
            </a:endParaRPr>
          </a:p>
        </p:txBody>
      </p:sp>
      <p:cxnSp>
        <p:nvCxnSpPr>
          <p:cNvPr id="225" name="Connecteur droit avec flèche 224"/>
          <p:cNvCxnSpPr/>
          <p:nvPr/>
        </p:nvCxnSpPr>
        <p:spPr>
          <a:xfrm>
            <a:off x="11595847" y="977698"/>
            <a:ext cx="0" cy="340776"/>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226" name="Ellipse 225"/>
          <p:cNvSpPr/>
          <p:nvPr/>
        </p:nvSpPr>
        <p:spPr>
          <a:xfrm>
            <a:off x="11422951" y="1627802"/>
            <a:ext cx="232423" cy="174693"/>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Cube 60"/>
          <p:cNvSpPr/>
          <p:nvPr/>
        </p:nvSpPr>
        <p:spPr>
          <a:xfrm>
            <a:off x="5181123" y="1439029"/>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62" name="Cube 61"/>
          <p:cNvSpPr/>
          <p:nvPr/>
        </p:nvSpPr>
        <p:spPr>
          <a:xfrm>
            <a:off x="5390897" y="1438471"/>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63" name="Cube 62"/>
          <p:cNvSpPr/>
          <p:nvPr/>
        </p:nvSpPr>
        <p:spPr>
          <a:xfrm>
            <a:off x="5596841" y="1438471"/>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64" name="Cube 63"/>
          <p:cNvSpPr/>
          <p:nvPr/>
        </p:nvSpPr>
        <p:spPr>
          <a:xfrm>
            <a:off x="5802832" y="1438471"/>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65" name="Cube 64"/>
          <p:cNvSpPr/>
          <p:nvPr/>
        </p:nvSpPr>
        <p:spPr>
          <a:xfrm>
            <a:off x="6015445" y="1438471"/>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66" name="Cube 65"/>
          <p:cNvSpPr/>
          <p:nvPr/>
        </p:nvSpPr>
        <p:spPr>
          <a:xfrm>
            <a:off x="6240471" y="1446380"/>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67" name="Cube 66"/>
          <p:cNvSpPr/>
          <p:nvPr/>
        </p:nvSpPr>
        <p:spPr>
          <a:xfrm>
            <a:off x="6413066" y="1438471"/>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68" name="Cube 67"/>
          <p:cNvSpPr/>
          <p:nvPr/>
        </p:nvSpPr>
        <p:spPr>
          <a:xfrm>
            <a:off x="6613593" y="1438471"/>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69" name="Cube 68"/>
          <p:cNvSpPr/>
          <p:nvPr/>
        </p:nvSpPr>
        <p:spPr>
          <a:xfrm>
            <a:off x="6814120" y="1439029"/>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0" name="Cube 69"/>
          <p:cNvSpPr/>
          <p:nvPr/>
        </p:nvSpPr>
        <p:spPr>
          <a:xfrm>
            <a:off x="7023042" y="1439029"/>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1" name="Cube 70"/>
          <p:cNvSpPr/>
          <p:nvPr/>
        </p:nvSpPr>
        <p:spPr>
          <a:xfrm>
            <a:off x="7225354" y="1438471"/>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2" name="Cube 71"/>
          <p:cNvSpPr/>
          <p:nvPr/>
        </p:nvSpPr>
        <p:spPr>
          <a:xfrm>
            <a:off x="7427205" y="1435498"/>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3" name="Cube 72"/>
          <p:cNvSpPr/>
          <p:nvPr/>
        </p:nvSpPr>
        <p:spPr>
          <a:xfrm>
            <a:off x="7756839" y="1437402"/>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4" name="Cube 73"/>
          <p:cNvSpPr/>
          <p:nvPr/>
        </p:nvSpPr>
        <p:spPr>
          <a:xfrm>
            <a:off x="8086473" y="1437973"/>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5" name="Cube 74"/>
          <p:cNvSpPr/>
          <p:nvPr/>
        </p:nvSpPr>
        <p:spPr>
          <a:xfrm>
            <a:off x="8418009" y="1437973"/>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6" name="Cube 75"/>
          <p:cNvSpPr/>
          <p:nvPr/>
        </p:nvSpPr>
        <p:spPr>
          <a:xfrm>
            <a:off x="8765190" y="1446380"/>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7" name="Cube 76"/>
          <p:cNvSpPr/>
          <p:nvPr/>
        </p:nvSpPr>
        <p:spPr>
          <a:xfrm>
            <a:off x="9083718" y="1446380"/>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8" name="Cube 77"/>
          <p:cNvSpPr/>
          <p:nvPr/>
        </p:nvSpPr>
        <p:spPr>
          <a:xfrm>
            <a:off x="9426526" y="1436694"/>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9" name="Cube 78"/>
          <p:cNvSpPr/>
          <p:nvPr/>
        </p:nvSpPr>
        <p:spPr>
          <a:xfrm>
            <a:off x="9733052" y="1436948"/>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80" name="Cube 79"/>
          <p:cNvSpPr/>
          <p:nvPr/>
        </p:nvSpPr>
        <p:spPr>
          <a:xfrm>
            <a:off x="4882788" y="1437886"/>
            <a:ext cx="118533" cy="135466"/>
          </a:xfrm>
          <a:prstGeom prst="cube">
            <a:avLst/>
          </a:prstGeom>
          <a:solidFill>
            <a:srgbClr val="FF00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81" name="Cube 80"/>
          <p:cNvSpPr/>
          <p:nvPr/>
        </p:nvSpPr>
        <p:spPr>
          <a:xfrm>
            <a:off x="4979942" y="1439029"/>
            <a:ext cx="118533" cy="135466"/>
          </a:xfrm>
          <a:prstGeom prst="cube">
            <a:avLst/>
          </a:prstGeom>
          <a:solidFill>
            <a:srgbClr val="FFFF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82" name="Cube 81"/>
          <p:cNvSpPr/>
          <p:nvPr/>
        </p:nvSpPr>
        <p:spPr>
          <a:xfrm>
            <a:off x="9830206" y="1436698"/>
            <a:ext cx="118533" cy="135466"/>
          </a:xfrm>
          <a:prstGeom prst="cube">
            <a:avLst/>
          </a:prstGeom>
          <a:solidFill>
            <a:srgbClr val="FF0000"/>
          </a:solidFill>
          <a:ln>
            <a:solidFill>
              <a:schemeClr val="tx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114" name="Google Shape;154;p16"/>
          <p:cNvSpPr txBox="1"/>
          <p:nvPr/>
        </p:nvSpPr>
        <p:spPr>
          <a:xfrm>
            <a:off x="156115" y="2030671"/>
            <a:ext cx="2492794" cy="2405228"/>
          </a:xfrm>
          <a:prstGeom prst="rect">
            <a:avLst/>
          </a:prstGeom>
          <a:ln/>
        </p:spPr>
        <p:style>
          <a:lnRef idx="2">
            <a:schemeClr val="accent5"/>
          </a:lnRef>
          <a:fillRef idx="1">
            <a:schemeClr val="lt1"/>
          </a:fillRef>
          <a:effectRef idx="0">
            <a:schemeClr val="accent5"/>
          </a:effectRef>
          <a:fontRef idx="minor">
            <a:schemeClr val="dk1"/>
          </a:fontRef>
        </p:style>
        <p:txBody>
          <a:bodyPr spcFirstLastPara="1" wrap="square" lIns="91425" tIns="91425" rIns="91425" bIns="91425" anchor="t" anchorCtr="0">
            <a:noAutofit/>
          </a:bodyPr>
          <a:lstStyle/>
          <a:p>
            <a:pPr algn="ctr"/>
            <a:r>
              <a:rPr lang="en-US" sz="1400" b="1" dirty="0" smtClean="0">
                <a:solidFill>
                  <a:srgbClr val="C00000"/>
                </a:solidFill>
                <a:latin typeface="Yu Gothic UI Light" panose="020B0300000000000000" pitchFamily="34" charset="-128"/>
                <a:ea typeface="Yu Gothic UI Light" panose="020B0300000000000000" pitchFamily="34" charset="-128"/>
              </a:rPr>
              <a:t>Qualification of the ion sources and LEBT </a:t>
            </a:r>
          </a:p>
          <a:p>
            <a:pPr algn="ctr"/>
            <a:endParaRPr lang="en-US" sz="1400" b="1" dirty="0" smtClean="0">
              <a:solidFill>
                <a:srgbClr val="C00000"/>
              </a:solidFill>
              <a:latin typeface="Yu Gothic UI Light" panose="020B0300000000000000" pitchFamily="34" charset="-128"/>
              <a:ea typeface="Yu Gothic UI Light" panose="020B0300000000000000" pitchFamily="34" charset="-128"/>
            </a:endParaRPr>
          </a:p>
          <a:p>
            <a:pPr algn="ctr"/>
            <a:endParaRPr lang="en-US" sz="1400" b="1" dirty="0" smtClean="0">
              <a:solidFill>
                <a:srgbClr val="C00000"/>
              </a:solidFill>
              <a:latin typeface="Yu Gothic UI Light" panose="020B0300000000000000" pitchFamily="34" charset="-128"/>
              <a:ea typeface="Yu Gothic UI Light" panose="020B0300000000000000" pitchFamily="34" charset="-128"/>
            </a:endParaRPr>
          </a:p>
          <a:p>
            <a:pPr algn="ctr"/>
            <a:endParaRPr lang="en-US" sz="1400" b="1" dirty="0" smtClean="0">
              <a:solidFill>
                <a:srgbClr val="C00000"/>
              </a:solidFill>
              <a:latin typeface="Yu Gothic UI Light" panose="020B0300000000000000" pitchFamily="34" charset="-128"/>
              <a:ea typeface="Yu Gothic UI Light" panose="020B0300000000000000" pitchFamily="34" charset="-128"/>
            </a:endParaRPr>
          </a:p>
          <a:p>
            <a:pPr algn="ctr"/>
            <a:endParaRPr lang="en-US" sz="1400" b="1" dirty="0" smtClean="0">
              <a:solidFill>
                <a:srgbClr val="C00000"/>
              </a:solidFill>
              <a:latin typeface="Yu Gothic UI Light" panose="020B0300000000000000" pitchFamily="34" charset="-128"/>
              <a:ea typeface="Yu Gothic UI Light" panose="020B0300000000000000" pitchFamily="34" charset="-128"/>
            </a:endParaRPr>
          </a:p>
          <a:p>
            <a:pPr algn="ctr"/>
            <a:endParaRPr lang="en-US" sz="1400" b="1" dirty="0" smtClean="0">
              <a:solidFill>
                <a:srgbClr val="C00000"/>
              </a:solidFill>
              <a:latin typeface="Yu Gothic UI Light" panose="020B0300000000000000" pitchFamily="34" charset="-128"/>
              <a:ea typeface="Yu Gothic UI Light" panose="020B0300000000000000" pitchFamily="34" charset="-128"/>
            </a:endParaRPr>
          </a:p>
          <a:p>
            <a:pPr algn="ctr"/>
            <a:endParaRPr lang="en-US" sz="1400" b="1" dirty="0" smtClean="0">
              <a:solidFill>
                <a:srgbClr val="C00000"/>
              </a:solidFill>
              <a:latin typeface="Yu Gothic UI Light" panose="020B0300000000000000" pitchFamily="34" charset="-128"/>
              <a:ea typeface="Yu Gothic UI Light" panose="020B0300000000000000" pitchFamily="34" charset="-128"/>
            </a:endParaRPr>
          </a:p>
          <a:p>
            <a:pPr algn="ctr"/>
            <a:endParaRPr lang="en-US" sz="1400" b="1" dirty="0" smtClean="0">
              <a:solidFill>
                <a:srgbClr val="C00000"/>
              </a:solidFill>
              <a:latin typeface="Yu Gothic UI Light" panose="020B0300000000000000" pitchFamily="34" charset="-128"/>
              <a:ea typeface="Yu Gothic UI Light" panose="020B0300000000000000" pitchFamily="34" charset="-128"/>
            </a:endParaRPr>
          </a:p>
          <a:p>
            <a:pPr algn="ctr"/>
            <a:r>
              <a:rPr lang="en-US" sz="1400" i="1" dirty="0" smtClean="0">
                <a:latin typeface="Segoe UI Light" panose="020B0502040204020203" pitchFamily="34" charset="0"/>
                <a:cs typeface="Segoe UI Light" panose="020B0502040204020203" pitchFamily="34" charset="0"/>
              </a:rPr>
              <a:t>Initial Proton emittance</a:t>
            </a:r>
            <a:endParaRPr lang="en-US" sz="1400" i="1" dirty="0">
              <a:latin typeface="Segoe UI Light" panose="020B0502040204020203" pitchFamily="34" charset="0"/>
              <a:cs typeface="Segoe UI Light" panose="020B0502040204020203" pitchFamily="34" charset="0"/>
            </a:endParaRPr>
          </a:p>
        </p:txBody>
      </p:sp>
      <p:sp>
        <p:nvSpPr>
          <p:cNvPr id="115" name="Google Shape;154;p16"/>
          <p:cNvSpPr txBox="1"/>
          <p:nvPr/>
        </p:nvSpPr>
        <p:spPr>
          <a:xfrm>
            <a:off x="2769177" y="1905704"/>
            <a:ext cx="3364802" cy="2530800"/>
          </a:xfrm>
          <a:prstGeom prst="rect">
            <a:avLst/>
          </a:prstGeom>
          <a:ln/>
        </p:spPr>
        <p:style>
          <a:lnRef idx="2">
            <a:schemeClr val="accent6"/>
          </a:lnRef>
          <a:fillRef idx="1">
            <a:schemeClr val="lt1"/>
          </a:fillRef>
          <a:effectRef idx="0">
            <a:schemeClr val="accent6"/>
          </a:effectRef>
          <a:fontRef idx="minor">
            <a:schemeClr val="dk1"/>
          </a:fontRef>
        </p:style>
        <p:txBody>
          <a:bodyPr spcFirstLastPara="1" wrap="square" lIns="91425" tIns="91425" rIns="91425" bIns="91425" anchor="t" anchorCtr="0">
            <a:noAutofit/>
          </a:bodyPr>
          <a:lstStyle/>
          <a:p>
            <a:pPr lvl="0" algn="ctr" defTabSz="914400">
              <a:defRPr/>
            </a:pPr>
            <a:r>
              <a:rPr lang="en-US" sz="1400" b="1" dirty="0" smtClean="0">
                <a:solidFill>
                  <a:srgbClr val="C00000"/>
                </a:solidFill>
                <a:latin typeface="Yu Gothic UI Light" panose="020B0300000000000000" pitchFamily="34" charset="-128"/>
                <a:ea typeface="Yu Gothic UI Light" panose="020B0300000000000000" pitchFamily="34" charset="-128"/>
              </a:rPr>
              <a:t>Qualification of the injector on a Diagnostic Plate (GANIL)</a:t>
            </a:r>
          </a:p>
          <a:p>
            <a:pPr marL="285750" lvl="0" indent="-285750" defTabSz="914400">
              <a:spcAft>
                <a:spcPts val="300"/>
              </a:spcAft>
              <a:buFont typeface="Arial" panose="020B0604020202020204" pitchFamily="34" charset="0"/>
              <a:buChar char="•"/>
              <a:defRPr/>
            </a:pPr>
            <a:r>
              <a:rPr lang="en-US" sz="1250" dirty="0" smtClean="0">
                <a:latin typeface="Yu Gothic UI Light" panose="020B0300000000000000" pitchFamily="34" charset="-128"/>
                <a:ea typeface="Yu Gothic UI Light" panose="020B0300000000000000" pitchFamily="34" charset="-128"/>
              </a:rPr>
              <a:t>RFQ performance</a:t>
            </a:r>
            <a:endParaRPr lang="en-US" sz="1250" baseline="30000" dirty="0" smtClean="0">
              <a:latin typeface="Yu Gothic UI Light" panose="020B0300000000000000" pitchFamily="34" charset="-128"/>
              <a:ea typeface="Yu Gothic UI Light" panose="020B0300000000000000" pitchFamily="34" charset="-128"/>
            </a:endParaRPr>
          </a:p>
          <a:p>
            <a:pPr marL="285750" indent="-285750">
              <a:spcAft>
                <a:spcPts val="300"/>
              </a:spcAft>
              <a:buFont typeface="Arial" panose="020B0604020202020204" pitchFamily="34" charset="0"/>
              <a:buChar char="•"/>
            </a:pPr>
            <a:r>
              <a:rPr lang="en-US" sz="1250" dirty="0" smtClean="0">
                <a:latin typeface="Yu Gothic UI Light" panose="020B0300000000000000" pitchFamily="34" charset="-128"/>
                <a:ea typeface="Yu Gothic UI Light" panose="020B0300000000000000" pitchFamily="34" charset="-128"/>
              </a:rPr>
              <a:t>2014 1</a:t>
            </a:r>
            <a:r>
              <a:rPr lang="en-US" sz="1250" baseline="30000" dirty="0" smtClean="0">
                <a:latin typeface="Yu Gothic UI Light" panose="020B0300000000000000" pitchFamily="34" charset="-128"/>
                <a:ea typeface="Yu Gothic UI Light" panose="020B0300000000000000" pitchFamily="34" charset="-128"/>
              </a:rPr>
              <a:t>st</a:t>
            </a:r>
            <a:r>
              <a:rPr lang="en-US" sz="1250" dirty="0" smtClean="0">
                <a:latin typeface="Yu Gothic UI Light" panose="020B0300000000000000" pitchFamily="34" charset="-128"/>
                <a:ea typeface="Yu Gothic UI Light" panose="020B0300000000000000" pitchFamily="34" charset="-128"/>
              </a:rPr>
              <a:t> </a:t>
            </a:r>
            <a:r>
              <a:rPr lang="en-US" sz="1250" dirty="0" smtClean="0">
                <a:latin typeface="Yu Gothic UI Light" panose="020B0300000000000000" pitchFamily="34" charset="-128"/>
                <a:ea typeface="Yu Gothic UI Light" panose="020B0300000000000000" pitchFamily="34" charset="-128"/>
                <a:cs typeface="Calibri" panose="020F0502020204030204" pitchFamily="34" charset="0"/>
              </a:rPr>
              <a:t>H</a:t>
            </a:r>
            <a:r>
              <a:rPr lang="en-US" sz="1250" baseline="30000" dirty="0" smtClean="0">
                <a:latin typeface="Yu Gothic UI Light" panose="020B0300000000000000" pitchFamily="34" charset="-128"/>
                <a:ea typeface="Yu Gothic UI Light" panose="020B0300000000000000" pitchFamily="34" charset="-128"/>
                <a:cs typeface="Calibri" panose="020F0502020204030204" pitchFamily="34" charset="0"/>
              </a:rPr>
              <a:t>+</a:t>
            </a:r>
            <a:r>
              <a:rPr lang="en-US" sz="1250" dirty="0" smtClean="0">
                <a:latin typeface="Yu Gothic UI Light" panose="020B0300000000000000" pitchFamily="34" charset="-128"/>
                <a:ea typeface="Yu Gothic UI Light" panose="020B0300000000000000" pitchFamily="34" charset="-128"/>
              </a:rPr>
              <a:t> beam @</a:t>
            </a:r>
            <a:r>
              <a:rPr lang="en-US" sz="1250" dirty="0" smtClean="0">
                <a:latin typeface="Yu Gothic UI Light" panose="020B0300000000000000" pitchFamily="34" charset="-128"/>
                <a:ea typeface="Yu Gothic UI Light" panose="020B0300000000000000" pitchFamily="34" charset="-128"/>
                <a:cs typeface="Calibri" panose="020F0502020204030204" pitchFamily="34" charset="0"/>
              </a:rPr>
              <a:t>2 mA </a:t>
            </a:r>
            <a:r>
              <a:rPr lang="en-US" sz="1250" dirty="0" smtClean="0">
                <a:latin typeface="Yu Gothic UI Light" panose="020B0300000000000000" pitchFamily="34" charset="-128"/>
                <a:ea typeface="Yu Gothic UI Light" panose="020B0300000000000000" pitchFamily="34" charset="-128"/>
              </a:rPr>
              <a:t>H/D (Dec)</a:t>
            </a:r>
            <a:endParaRPr lang="en-US" sz="1250" baseline="30000" dirty="0" smtClean="0">
              <a:latin typeface="Yu Gothic UI Light" panose="020B0300000000000000" pitchFamily="34" charset="-128"/>
              <a:ea typeface="Yu Gothic UI Light" panose="020B0300000000000000" pitchFamily="34" charset="-128"/>
              <a:cs typeface="Calibri" panose="020F0502020204030204" pitchFamily="34" charset="0"/>
            </a:endParaRPr>
          </a:p>
          <a:p>
            <a:pPr marL="285750" indent="-285750">
              <a:spcAft>
                <a:spcPts val="300"/>
              </a:spcAft>
              <a:buFont typeface="Arial" panose="020B0604020202020204" pitchFamily="34" charset="0"/>
              <a:buChar char="•"/>
            </a:pPr>
            <a:r>
              <a:rPr lang="en-US" sz="1250" dirty="0" smtClean="0">
                <a:latin typeface="Yu Gothic UI Light" panose="020B0300000000000000" pitchFamily="34" charset="-128"/>
                <a:ea typeface="Yu Gothic UI Light" panose="020B0300000000000000" pitchFamily="34" charset="-128"/>
                <a:cs typeface="Calibri" panose="020F0502020204030204" pitchFamily="34" charset="0"/>
              </a:rPr>
              <a:t>2015 1</a:t>
            </a:r>
            <a:r>
              <a:rPr lang="en-US" sz="1250" baseline="30000" dirty="0" smtClean="0">
                <a:latin typeface="Yu Gothic UI Light" panose="020B0300000000000000" pitchFamily="34" charset="-128"/>
                <a:ea typeface="Yu Gothic UI Light" panose="020B0300000000000000" pitchFamily="34" charset="-128"/>
                <a:cs typeface="Calibri" panose="020F0502020204030204" pitchFamily="34" charset="0"/>
              </a:rPr>
              <a:t>st</a:t>
            </a:r>
            <a:r>
              <a:rPr lang="en-US" sz="1250" dirty="0" smtClean="0">
                <a:latin typeface="Yu Gothic UI Light" panose="020B0300000000000000" pitchFamily="34" charset="-128"/>
                <a:ea typeface="Yu Gothic UI Light" panose="020B0300000000000000" pitchFamily="34" charset="-128"/>
                <a:cs typeface="Calibri" panose="020F0502020204030204" pitchFamily="34" charset="0"/>
              </a:rPr>
              <a:t> Ar</a:t>
            </a:r>
            <a:r>
              <a:rPr lang="en-US" sz="1250" baseline="30000" dirty="0" smtClean="0">
                <a:latin typeface="Yu Gothic UI Light" panose="020B0300000000000000" pitchFamily="34" charset="-128"/>
                <a:ea typeface="Yu Gothic UI Light" panose="020B0300000000000000" pitchFamily="34" charset="-128"/>
                <a:cs typeface="Calibri" panose="020F0502020204030204" pitchFamily="34" charset="0"/>
              </a:rPr>
              <a:t>9+</a:t>
            </a:r>
            <a:r>
              <a:rPr lang="en-US" sz="1250" dirty="0" smtClean="0">
                <a:latin typeface="Yu Gothic UI Light" panose="020B0300000000000000" pitchFamily="34" charset="-128"/>
                <a:ea typeface="Yu Gothic UI Light" panose="020B0300000000000000" pitchFamily="34" charset="-128"/>
                <a:cs typeface="Calibri" panose="020F0502020204030204" pitchFamily="34" charset="0"/>
              </a:rPr>
              <a:t> beam @ 230 µA HI source (Jul) / 1</a:t>
            </a:r>
            <a:r>
              <a:rPr lang="en-US" sz="1250" baseline="30000" dirty="0" smtClean="0">
                <a:latin typeface="Yu Gothic UI Light" panose="020B0300000000000000" pitchFamily="34" charset="-128"/>
                <a:ea typeface="Yu Gothic UI Light" panose="020B0300000000000000" pitchFamily="34" charset="-128"/>
                <a:cs typeface="Calibri" panose="020F0502020204030204" pitchFamily="34" charset="0"/>
              </a:rPr>
              <a:t>st</a:t>
            </a:r>
            <a:r>
              <a:rPr lang="en-US" sz="1250" dirty="0" smtClean="0">
                <a:latin typeface="Yu Gothic UI Light" panose="020B0300000000000000" pitchFamily="34" charset="-128"/>
                <a:ea typeface="Yu Gothic UI Light" panose="020B0300000000000000" pitchFamily="34" charset="-128"/>
                <a:cs typeface="Calibri" panose="020F0502020204030204" pitchFamily="34" charset="0"/>
              </a:rPr>
              <a:t> RFQ H</a:t>
            </a:r>
            <a:r>
              <a:rPr lang="en-US" sz="1250" baseline="30000" dirty="0" smtClean="0">
                <a:latin typeface="Yu Gothic UI Light" panose="020B0300000000000000" pitchFamily="34" charset="-128"/>
                <a:ea typeface="Yu Gothic UI Light" panose="020B0300000000000000" pitchFamily="34" charset="-128"/>
                <a:cs typeface="Calibri" panose="020F0502020204030204" pitchFamily="34" charset="0"/>
              </a:rPr>
              <a:t>+ </a:t>
            </a:r>
            <a:r>
              <a:rPr lang="en-US" sz="1250" dirty="0" smtClean="0">
                <a:latin typeface="Yu Gothic UI Light" panose="020B0300000000000000" pitchFamily="34" charset="-128"/>
                <a:ea typeface="Yu Gothic UI Light" panose="020B0300000000000000" pitchFamily="34" charset="-128"/>
                <a:cs typeface="Calibri" panose="020F0502020204030204" pitchFamily="34" charset="0"/>
              </a:rPr>
              <a:t>(Dec)</a:t>
            </a:r>
          </a:p>
          <a:p>
            <a:pPr>
              <a:spcAft>
                <a:spcPts val="300"/>
              </a:spcAft>
            </a:pPr>
            <a:endParaRPr lang="en-US" sz="600" dirty="0" smtClean="0">
              <a:latin typeface="Yu Gothic UI Light" panose="020B0300000000000000" pitchFamily="34" charset="-128"/>
              <a:ea typeface="Yu Gothic UI Light" panose="020B0300000000000000" pitchFamily="34" charset="-128"/>
            </a:endParaRPr>
          </a:p>
          <a:p>
            <a:pPr>
              <a:spcAft>
                <a:spcPts val="300"/>
              </a:spcAft>
            </a:pPr>
            <a:r>
              <a:rPr lang="en-US" sz="1250" dirty="0" smtClean="0">
                <a:latin typeface="Yu Gothic UI Light" panose="020B0300000000000000" pitchFamily="34" charset="-128"/>
                <a:ea typeface="Yu Gothic UI Light" panose="020B0300000000000000" pitchFamily="34" charset="-128"/>
              </a:rPr>
              <a:t>2018 Diagnostic plate </a:t>
            </a:r>
            <a:r>
              <a:rPr lang="en-US" sz="1300" dirty="0" smtClean="0">
                <a:solidFill>
                  <a:schemeClr val="tx1"/>
                </a:solidFill>
                <a:latin typeface="Yu Gothic UI Light" panose="020B0300000000000000" pitchFamily="34" charset="-128"/>
                <a:ea typeface="Yu Gothic UI Light" panose="020B0300000000000000" pitchFamily="34" charset="-128"/>
              </a:rPr>
              <a:t>removed in 2018</a:t>
            </a:r>
          </a:p>
          <a:p>
            <a:pPr lvl="0" algn="ctr" defTabSz="914400">
              <a:defRPr/>
            </a:pPr>
            <a:endParaRPr lang="en-US" sz="1300" dirty="0">
              <a:solidFill>
                <a:srgbClr val="0070C0"/>
              </a:solidFill>
              <a:latin typeface="Yu Gothic UI Light" panose="020B0300000000000000" pitchFamily="34" charset="-128"/>
              <a:ea typeface="Yu Gothic UI Light" panose="020B0300000000000000" pitchFamily="34" charset="-128"/>
            </a:endParaRPr>
          </a:p>
        </p:txBody>
      </p:sp>
      <p:sp>
        <p:nvSpPr>
          <p:cNvPr id="117" name="Google Shape;154;p16"/>
          <p:cNvSpPr txBox="1"/>
          <p:nvPr/>
        </p:nvSpPr>
        <p:spPr>
          <a:xfrm>
            <a:off x="6261598" y="1905704"/>
            <a:ext cx="3471454" cy="2530195"/>
          </a:xfrm>
          <a:prstGeom prst="rect">
            <a:avLst/>
          </a:prstGeom>
          <a:noFill/>
          <a:ln>
            <a:solidFill>
              <a:srgbClr val="C00000"/>
            </a:solidFill>
          </a:ln>
        </p:spPr>
        <p:txBody>
          <a:bodyPr spcFirstLastPara="1" wrap="square" lIns="91425" tIns="91425" rIns="91425" bIns="91425" anchor="t" anchorCtr="0">
            <a:noAutofit/>
          </a:bodyPr>
          <a:lstStyle/>
          <a:p>
            <a:pPr algn="ctr" defTabSz="914400">
              <a:defRPr/>
            </a:pPr>
            <a:r>
              <a:rPr lang="en-US" sz="1400" b="1" dirty="0" smtClean="0">
                <a:solidFill>
                  <a:srgbClr val="C00000"/>
                </a:solidFill>
                <a:latin typeface="Yu Gothic UI Light" panose="020B0300000000000000" pitchFamily="34" charset="-128"/>
                <a:ea typeface="Yu Gothic UI Light" panose="020B0300000000000000" pitchFamily="34" charset="-128"/>
              </a:rPr>
              <a:t>SC </a:t>
            </a:r>
            <a:r>
              <a:rPr lang="en-US" sz="1400" b="1" dirty="0" err="1" smtClean="0">
                <a:solidFill>
                  <a:srgbClr val="C00000"/>
                </a:solidFill>
                <a:latin typeface="Yu Gothic UI Light" panose="020B0300000000000000" pitchFamily="34" charset="-128"/>
                <a:ea typeface="Yu Gothic UI Light" panose="020B0300000000000000" pitchFamily="34" charset="-128"/>
              </a:rPr>
              <a:t>linac</a:t>
            </a:r>
            <a:r>
              <a:rPr lang="en-US" sz="1400" b="1" dirty="0" smtClean="0">
                <a:solidFill>
                  <a:srgbClr val="C00000"/>
                </a:solidFill>
                <a:latin typeface="Yu Gothic UI Light" panose="020B0300000000000000" pitchFamily="34" charset="-128"/>
                <a:ea typeface="Yu Gothic UI Light" panose="020B0300000000000000" pitchFamily="34" charset="-128"/>
              </a:rPr>
              <a:t> beam commissioning up to the main beam dump</a:t>
            </a:r>
          </a:p>
          <a:p>
            <a:pPr algn="ctr" defTabSz="914400">
              <a:defRPr/>
            </a:pPr>
            <a:endParaRPr lang="en-US" sz="1300" b="1" dirty="0" smtClean="0">
              <a:solidFill>
                <a:srgbClr val="C00000"/>
              </a:solidFill>
              <a:latin typeface="Yu Gothic UI Light" panose="020B0300000000000000" pitchFamily="34" charset="-128"/>
              <a:ea typeface="Yu Gothic UI Light" panose="020B0300000000000000" pitchFamily="34" charset="-128"/>
            </a:endParaRPr>
          </a:p>
          <a:p>
            <a:pPr marL="285750" indent="-285750">
              <a:spcAft>
                <a:spcPts val="300"/>
              </a:spcAft>
              <a:buFont typeface="Arial" panose="020B0604020202020204" pitchFamily="34" charset="0"/>
              <a:buChar char="•"/>
              <a:defRPr/>
            </a:pPr>
            <a:r>
              <a:rPr lang="en-US" sz="1250" dirty="0" smtClean="0">
                <a:latin typeface="Yu Gothic UI Light" panose="020B0300000000000000" pitchFamily="34" charset="-128"/>
                <a:ea typeface="Yu Gothic UI Light" panose="020B0300000000000000" pitchFamily="34" charset="-128"/>
              </a:rPr>
              <a:t>Sept. 2019 : All CM @ 6.5MV/m (8MV/m)</a:t>
            </a:r>
          </a:p>
          <a:p>
            <a:pPr marL="285750" lvl="0" indent="-285750">
              <a:spcAft>
                <a:spcPts val="300"/>
              </a:spcAft>
              <a:buFont typeface="Arial" panose="020B0604020202020204" pitchFamily="34" charset="0"/>
              <a:buChar char="•"/>
              <a:defRPr/>
            </a:pPr>
            <a:r>
              <a:rPr lang="en-US" sz="1250" dirty="0" smtClean="0">
                <a:latin typeface="Yu Gothic UI Light" panose="020B0300000000000000" pitchFamily="34" charset="-128"/>
                <a:ea typeface="Yu Gothic UI Light" panose="020B0300000000000000" pitchFamily="34" charset="-128"/>
              </a:rPr>
              <a:t>November 27th 2019 - </a:t>
            </a:r>
            <a:r>
              <a:rPr lang="en-US" sz="1250" b="1" dirty="0" smtClean="0">
                <a:latin typeface="Yu Gothic UI Light" panose="020B0300000000000000" pitchFamily="34" charset="-128"/>
                <a:ea typeface="Yu Gothic UI Light" panose="020B0300000000000000" pitchFamily="34" charset="-128"/>
              </a:rPr>
              <a:t>0:33</a:t>
            </a:r>
            <a:r>
              <a:rPr lang="en-US" sz="1250" dirty="0" smtClean="0">
                <a:latin typeface="Yu Gothic UI Light" panose="020B0300000000000000" pitchFamily="34" charset="-128"/>
                <a:ea typeface="Yu Gothic UI Light" panose="020B0300000000000000" pitchFamily="34" charset="-128"/>
              </a:rPr>
              <a:t> h  LINAC tuned reaching the design value of </a:t>
            </a:r>
            <a:r>
              <a:rPr lang="en-US" sz="1250" b="1" dirty="0" smtClean="0">
                <a:latin typeface="Yu Gothic UI Light" panose="020B0300000000000000" pitchFamily="34" charset="-128"/>
                <a:ea typeface="Yu Gothic UI Light" panose="020B0300000000000000" pitchFamily="34" charset="-128"/>
              </a:rPr>
              <a:t>33</a:t>
            </a:r>
            <a:r>
              <a:rPr lang="en-US" sz="1250" dirty="0" smtClean="0">
                <a:latin typeface="Yu Gothic UI Light" panose="020B0300000000000000" pitchFamily="34" charset="-128"/>
                <a:ea typeface="Yu Gothic UI Light" panose="020B0300000000000000" pitchFamily="34" charset="-128"/>
              </a:rPr>
              <a:t> MeV (with 250µA 1ms/s at 5.4 </a:t>
            </a:r>
            <a:r>
              <a:rPr lang="en-US" sz="1250" dirty="0" err="1" smtClean="0">
                <a:latin typeface="Yu Gothic UI Light" panose="020B0300000000000000" pitchFamily="34" charset="-128"/>
                <a:ea typeface="Yu Gothic UI Light" panose="020B0300000000000000" pitchFamily="34" charset="-128"/>
              </a:rPr>
              <a:t>ms</a:t>
            </a:r>
            <a:r>
              <a:rPr lang="en-US" sz="1250" dirty="0" smtClean="0">
                <a:latin typeface="Yu Gothic UI Light" panose="020B0300000000000000" pitchFamily="34" charset="-128"/>
                <a:ea typeface="Yu Gothic UI Light" panose="020B0300000000000000" pitchFamily="34" charset="-128"/>
              </a:rPr>
              <a:t>/sec)</a:t>
            </a:r>
          </a:p>
          <a:p>
            <a:pPr marL="285750" lvl="0" indent="-285750">
              <a:spcAft>
                <a:spcPts val="300"/>
              </a:spcAft>
              <a:buFont typeface="Arial" panose="020B0604020202020204" pitchFamily="34" charset="0"/>
              <a:buChar char="•"/>
              <a:defRPr/>
            </a:pPr>
            <a:r>
              <a:rPr lang="en-US" sz="1250" dirty="0" smtClean="0">
                <a:latin typeface="Yu Gothic UI Light" panose="020B0300000000000000" pitchFamily="34" charset="-128"/>
                <a:ea typeface="Yu Gothic UI Light" panose="020B0300000000000000" pitchFamily="34" charset="-128"/>
              </a:rPr>
              <a:t>The icing on the cake 12/12/2019 test experiment with protons in NFS</a:t>
            </a:r>
          </a:p>
          <a:p>
            <a:pPr marL="285750" lvl="0" indent="-285750">
              <a:spcAft>
                <a:spcPts val="300"/>
              </a:spcAft>
              <a:buFont typeface="Arial" panose="020B0604020202020204" pitchFamily="34" charset="0"/>
              <a:buChar char="•"/>
              <a:defRPr/>
            </a:pPr>
            <a:r>
              <a:rPr lang="en-US" sz="1250" dirty="0" smtClean="0">
                <a:latin typeface="Yu Gothic UI Light" panose="020B0300000000000000" pitchFamily="34" charset="-128"/>
                <a:ea typeface="Yu Gothic UI Light" panose="020B0300000000000000" pitchFamily="34" charset="-128"/>
              </a:rPr>
              <a:t>16 kW proton beam : Oct. 2020</a:t>
            </a:r>
          </a:p>
          <a:p>
            <a:pPr marL="285750" lvl="0" indent="-285750">
              <a:spcAft>
                <a:spcPts val="300"/>
              </a:spcAft>
              <a:buFont typeface="Arial" panose="020B0604020202020204" pitchFamily="34" charset="0"/>
              <a:buChar char="•"/>
              <a:defRPr/>
            </a:pPr>
            <a:r>
              <a:rPr lang="en-US" sz="1250" dirty="0" smtClean="0">
                <a:latin typeface="Yu Gothic UI Light" panose="020B0300000000000000" pitchFamily="34" charset="-128"/>
                <a:ea typeface="Yu Gothic UI Light" panose="020B0300000000000000" pitchFamily="34" charset="-128"/>
              </a:rPr>
              <a:t>10 kW deuteron beam : </a:t>
            </a:r>
            <a:r>
              <a:rPr lang="en-US" sz="1250" dirty="0" smtClean="0">
                <a:latin typeface="Yu Gothic UI Light" panose="020B0300000000000000" pitchFamily="34" charset="-128"/>
                <a:ea typeface="Yu Gothic UI Light" panose="020B0300000000000000" pitchFamily="34" charset="-128"/>
              </a:rPr>
              <a:t>Nov. 2021</a:t>
            </a:r>
            <a:endParaRPr lang="en-US" sz="1250" dirty="0">
              <a:latin typeface="Yu Gothic UI Light" panose="020B0300000000000000" pitchFamily="34" charset="-128"/>
              <a:ea typeface="Yu Gothic UI Light" panose="020B0300000000000000" pitchFamily="34" charset="-128"/>
            </a:endParaRPr>
          </a:p>
        </p:txBody>
      </p:sp>
      <p:sp>
        <p:nvSpPr>
          <p:cNvPr id="118" name="Google Shape;154;p16"/>
          <p:cNvSpPr txBox="1"/>
          <p:nvPr/>
        </p:nvSpPr>
        <p:spPr>
          <a:xfrm>
            <a:off x="9860672" y="1905703"/>
            <a:ext cx="2240428" cy="2530800"/>
          </a:xfrm>
          <a:prstGeom prst="rect">
            <a:avLst/>
          </a:prstGeom>
          <a:ln/>
        </p:spPr>
        <p:style>
          <a:lnRef idx="2">
            <a:schemeClr val="accent4"/>
          </a:lnRef>
          <a:fillRef idx="1">
            <a:schemeClr val="lt1"/>
          </a:fillRef>
          <a:effectRef idx="0">
            <a:schemeClr val="accent4"/>
          </a:effectRef>
          <a:fontRef idx="minor">
            <a:schemeClr val="dk1"/>
          </a:fontRef>
        </p:style>
        <p:txBody>
          <a:bodyPr spcFirstLastPara="1" wrap="square" lIns="91425" tIns="91425" rIns="91425" bIns="91425" anchor="t" anchorCtr="0">
            <a:noAutofit/>
          </a:bodyPr>
          <a:lstStyle/>
          <a:p>
            <a:pPr lvl="0" algn="ctr" defTabSz="914400">
              <a:defRPr/>
            </a:pPr>
            <a:r>
              <a:rPr lang="en-US" sz="1400" b="1" dirty="0" smtClean="0">
                <a:solidFill>
                  <a:srgbClr val="C00000"/>
                </a:solidFill>
                <a:latin typeface="Yu Gothic UI Light" panose="020B0300000000000000" pitchFamily="34" charset="-128"/>
                <a:ea typeface="Yu Gothic UI Light" panose="020B0300000000000000" pitchFamily="34" charset="-128"/>
              </a:rPr>
              <a:t>First year of SPIRAL2 operation in NFS room</a:t>
            </a:r>
          </a:p>
          <a:p>
            <a:pPr lvl="0" algn="ctr" defTabSz="914400">
              <a:defRPr/>
            </a:pPr>
            <a:endParaRPr lang="en-US" sz="1400" b="1" dirty="0" smtClean="0">
              <a:solidFill>
                <a:srgbClr val="C00000"/>
              </a:solidFill>
              <a:latin typeface="Yu Gothic UI Light" panose="020B0300000000000000" pitchFamily="34" charset="-128"/>
              <a:ea typeface="Yu Gothic UI Light" panose="020B0300000000000000" pitchFamily="34" charset="-128"/>
            </a:endParaRPr>
          </a:p>
          <a:p>
            <a:pPr lvl="0" algn="ctr" defTabSz="914400">
              <a:defRPr/>
            </a:pPr>
            <a:r>
              <a:rPr lang="en-US" sz="1300" b="1" dirty="0" smtClean="0">
                <a:latin typeface="Yu Gothic UI Light" panose="020B0300000000000000" pitchFamily="34" charset="-128"/>
                <a:ea typeface="Yu Gothic UI Light" panose="020B0300000000000000" pitchFamily="34" charset="-128"/>
              </a:rPr>
              <a:t>50% time for physics</a:t>
            </a:r>
          </a:p>
          <a:p>
            <a:pPr lvl="0" algn="ctr" defTabSz="914400">
              <a:defRPr/>
            </a:pPr>
            <a:endParaRPr lang="en-US" sz="1300" dirty="0" smtClean="0">
              <a:latin typeface="Yu Gothic UI Light" panose="020B0300000000000000" pitchFamily="34" charset="-128"/>
              <a:ea typeface="Yu Gothic UI Light" panose="020B0300000000000000" pitchFamily="34" charset="-128"/>
            </a:endParaRPr>
          </a:p>
          <a:p>
            <a:pPr lvl="0" algn="ctr" defTabSz="914400">
              <a:defRPr/>
            </a:pPr>
            <a:endParaRPr lang="en-US" sz="1300" dirty="0" smtClean="0">
              <a:latin typeface="Yu Gothic UI Light" panose="020B0300000000000000" pitchFamily="34" charset="-128"/>
              <a:ea typeface="Yu Gothic UI Light" panose="020B0300000000000000" pitchFamily="34" charset="-128"/>
            </a:endParaRPr>
          </a:p>
          <a:p>
            <a:pPr lvl="0" algn="ctr" defTabSz="914400">
              <a:defRPr/>
            </a:pPr>
            <a:endParaRPr lang="en-US" sz="1300" dirty="0" smtClean="0">
              <a:latin typeface="Yu Gothic UI Light" panose="020B0300000000000000" pitchFamily="34" charset="-128"/>
              <a:ea typeface="Yu Gothic UI Light" panose="020B0300000000000000" pitchFamily="34" charset="-128"/>
            </a:endParaRPr>
          </a:p>
          <a:p>
            <a:pPr lvl="0" algn="ctr" defTabSz="914400">
              <a:defRPr/>
            </a:pPr>
            <a:r>
              <a:rPr lang="en-US" sz="1300" dirty="0" smtClean="0">
                <a:latin typeface="Yu Gothic UI Light" panose="020B0300000000000000" pitchFamily="34" charset="-128"/>
                <a:ea typeface="Yu Gothic UI Light" panose="020B0300000000000000" pitchFamily="34" charset="-128"/>
              </a:rPr>
              <a:t>Pre-commissioning for S</a:t>
            </a:r>
            <a:r>
              <a:rPr lang="en-US" sz="1300" baseline="30000" dirty="0" smtClean="0">
                <a:latin typeface="Yu Gothic UI Light" panose="020B0300000000000000" pitchFamily="34" charset="-128"/>
                <a:ea typeface="Yu Gothic UI Light" panose="020B0300000000000000" pitchFamily="34" charset="-128"/>
              </a:rPr>
              <a:t>3</a:t>
            </a:r>
          </a:p>
          <a:p>
            <a:pPr algn="ctr" defTabSz="914400">
              <a:defRPr/>
            </a:pPr>
            <a:r>
              <a:rPr lang="en-US" sz="1300" b="1" dirty="0" smtClean="0">
                <a:latin typeface="Yu Gothic UI Light" panose="020B0300000000000000" pitchFamily="34" charset="-128"/>
                <a:ea typeface="Yu Gothic UI Light" panose="020B0300000000000000" pitchFamily="34" charset="-128"/>
              </a:rPr>
              <a:t>7 MeV/A</a:t>
            </a:r>
            <a:r>
              <a:rPr lang="en-US" sz="1300" b="1" dirty="0" smtClean="0">
                <a:solidFill>
                  <a:srgbClr val="0070C0"/>
                </a:solidFill>
                <a:latin typeface="Yu Gothic UI Light" panose="020B0300000000000000" pitchFamily="34" charset="-128"/>
                <a:ea typeface="Yu Gothic UI Light" panose="020B0300000000000000" pitchFamily="34" charset="-128"/>
              </a:rPr>
              <a:t>  </a:t>
            </a:r>
            <a:r>
              <a:rPr lang="en-US" sz="1300" baseline="30000" dirty="0" smtClean="0">
                <a:solidFill>
                  <a:schemeClr val="tx1"/>
                </a:solidFill>
                <a:latin typeface="Yu Gothic UI Light" panose="020B0300000000000000" pitchFamily="34" charset="-128"/>
                <a:ea typeface="Yu Gothic UI Light" panose="020B0300000000000000" pitchFamily="34" charset="-128"/>
              </a:rPr>
              <a:t>18</a:t>
            </a:r>
            <a:r>
              <a:rPr lang="en-US" sz="1300" dirty="0" smtClean="0">
                <a:solidFill>
                  <a:schemeClr val="tx1"/>
                </a:solidFill>
                <a:latin typeface="Yu Gothic UI Light" panose="020B0300000000000000" pitchFamily="34" charset="-128"/>
                <a:ea typeface="Yu Gothic UI Light" panose="020B0300000000000000" pitchFamily="34" charset="-128"/>
              </a:rPr>
              <a:t>O</a:t>
            </a:r>
            <a:r>
              <a:rPr lang="en-US" sz="1300" baseline="30000" dirty="0" smtClean="0">
                <a:solidFill>
                  <a:schemeClr val="tx1"/>
                </a:solidFill>
                <a:latin typeface="Yu Gothic UI Light" panose="020B0300000000000000" pitchFamily="34" charset="-128"/>
                <a:ea typeface="Yu Gothic UI Light" panose="020B0300000000000000" pitchFamily="34" charset="-128"/>
              </a:rPr>
              <a:t>6+</a:t>
            </a:r>
            <a:r>
              <a:rPr lang="en-US" sz="1300" dirty="0" smtClean="0">
                <a:solidFill>
                  <a:schemeClr val="tx1"/>
                </a:solidFill>
                <a:latin typeface="Yu Gothic UI Light" panose="020B0300000000000000" pitchFamily="34" charset="-128"/>
                <a:ea typeface="Yu Gothic UI Light" panose="020B0300000000000000" pitchFamily="34" charset="-128"/>
              </a:rPr>
              <a:t>, </a:t>
            </a:r>
            <a:r>
              <a:rPr lang="en-US" sz="1300" baseline="30000" dirty="0" smtClean="0">
                <a:solidFill>
                  <a:schemeClr val="tx1"/>
                </a:solidFill>
                <a:latin typeface="Yu Gothic UI Light" panose="020B0300000000000000" pitchFamily="34" charset="-128"/>
                <a:ea typeface="Yu Gothic UI Light" panose="020B0300000000000000" pitchFamily="34" charset="-128"/>
              </a:rPr>
              <a:t>18</a:t>
            </a:r>
            <a:r>
              <a:rPr lang="en-US" sz="1300" dirty="0" smtClean="0">
                <a:solidFill>
                  <a:schemeClr val="tx1"/>
                </a:solidFill>
                <a:latin typeface="Yu Gothic UI Light" panose="020B0300000000000000" pitchFamily="34" charset="-128"/>
                <a:ea typeface="Yu Gothic UI Light" panose="020B0300000000000000" pitchFamily="34" charset="-128"/>
              </a:rPr>
              <a:t>O</a:t>
            </a:r>
            <a:r>
              <a:rPr lang="en-US" sz="1300" baseline="30000" dirty="0" smtClean="0">
                <a:solidFill>
                  <a:schemeClr val="tx1"/>
                </a:solidFill>
                <a:latin typeface="Yu Gothic UI Light" panose="020B0300000000000000" pitchFamily="34" charset="-128"/>
                <a:ea typeface="Yu Gothic UI Light" panose="020B0300000000000000" pitchFamily="34" charset="-128"/>
              </a:rPr>
              <a:t>7+</a:t>
            </a:r>
            <a:r>
              <a:rPr lang="en-US" sz="1300" dirty="0" smtClean="0">
                <a:solidFill>
                  <a:schemeClr val="tx1"/>
                </a:solidFill>
                <a:latin typeface="Yu Gothic UI Light" panose="020B0300000000000000" pitchFamily="34" charset="-128"/>
                <a:ea typeface="Yu Gothic UI Light" panose="020B0300000000000000" pitchFamily="34" charset="-128"/>
              </a:rPr>
              <a:t>, </a:t>
            </a:r>
            <a:r>
              <a:rPr lang="en-US" sz="1300" baseline="30000" dirty="0" smtClean="0">
                <a:solidFill>
                  <a:schemeClr val="tx1"/>
                </a:solidFill>
                <a:latin typeface="Yu Gothic UI Light" panose="020B0300000000000000" pitchFamily="34" charset="-128"/>
                <a:ea typeface="Yu Gothic UI Light" panose="020B0300000000000000" pitchFamily="34" charset="-128"/>
              </a:rPr>
              <a:t>40</a:t>
            </a:r>
            <a:r>
              <a:rPr lang="en-US" sz="1300" dirty="0" smtClean="0">
                <a:solidFill>
                  <a:schemeClr val="tx1"/>
                </a:solidFill>
                <a:latin typeface="Yu Gothic UI Light" panose="020B0300000000000000" pitchFamily="34" charset="-128"/>
                <a:ea typeface="Yu Gothic UI Light" panose="020B0300000000000000" pitchFamily="34" charset="-128"/>
              </a:rPr>
              <a:t>Ar</a:t>
            </a:r>
            <a:r>
              <a:rPr lang="en-US" sz="1300" baseline="30000" dirty="0" smtClean="0">
                <a:solidFill>
                  <a:schemeClr val="tx1"/>
                </a:solidFill>
                <a:latin typeface="Yu Gothic UI Light" panose="020B0300000000000000" pitchFamily="34" charset="-128"/>
                <a:ea typeface="Yu Gothic UI Light" panose="020B0300000000000000" pitchFamily="34" charset="-128"/>
              </a:rPr>
              <a:t>14+</a:t>
            </a:r>
          </a:p>
          <a:p>
            <a:pPr algn="ctr" defTabSz="914400">
              <a:defRPr/>
            </a:pPr>
            <a:r>
              <a:rPr lang="en-US" sz="1200" b="1" dirty="0" smtClean="0">
                <a:solidFill>
                  <a:schemeClr val="tx1"/>
                </a:solidFill>
                <a:latin typeface="Yu Gothic UI Light" panose="020B0300000000000000" pitchFamily="34" charset="-128"/>
                <a:ea typeface="Yu Gothic UI Light" panose="020B0300000000000000" pitchFamily="34" charset="-128"/>
              </a:rPr>
              <a:t>0.73 MeV/A  </a:t>
            </a:r>
            <a:r>
              <a:rPr lang="en-US" sz="1200" baseline="30000" dirty="0" smtClean="0">
                <a:solidFill>
                  <a:schemeClr val="tx1"/>
                </a:solidFill>
                <a:latin typeface="Yu Gothic UI Light" panose="020B0300000000000000" pitchFamily="34" charset="-128"/>
                <a:ea typeface="Yu Gothic UI Light" panose="020B0300000000000000" pitchFamily="34" charset="-128"/>
              </a:rPr>
              <a:t>18</a:t>
            </a:r>
            <a:r>
              <a:rPr lang="en-US" sz="1200" dirty="0" smtClean="0">
                <a:solidFill>
                  <a:schemeClr val="tx1"/>
                </a:solidFill>
                <a:latin typeface="Yu Gothic UI Light" panose="020B0300000000000000" pitchFamily="34" charset="-128"/>
                <a:ea typeface="Yu Gothic UI Light" panose="020B0300000000000000" pitchFamily="34" charset="-128"/>
              </a:rPr>
              <a:t>O</a:t>
            </a:r>
            <a:r>
              <a:rPr lang="en-US" sz="1200" baseline="30000" dirty="0" smtClean="0">
                <a:solidFill>
                  <a:schemeClr val="tx1"/>
                </a:solidFill>
                <a:latin typeface="Yu Gothic UI Light" panose="020B0300000000000000" pitchFamily="34" charset="-128"/>
                <a:ea typeface="Yu Gothic UI Light" panose="020B0300000000000000" pitchFamily="34" charset="-128"/>
              </a:rPr>
              <a:t>6+</a:t>
            </a:r>
            <a:r>
              <a:rPr lang="en-US" sz="1200" dirty="0" smtClean="0">
                <a:solidFill>
                  <a:schemeClr val="tx1"/>
                </a:solidFill>
                <a:latin typeface="Yu Gothic UI Light" panose="020B0300000000000000" pitchFamily="34" charset="-128"/>
                <a:ea typeface="Yu Gothic UI Light" panose="020B0300000000000000" pitchFamily="34" charset="-128"/>
              </a:rPr>
              <a:t>, </a:t>
            </a:r>
            <a:r>
              <a:rPr lang="en-US" sz="1200" baseline="30000" dirty="0" smtClean="0">
                <a:solidFill>
                  <a:schemeClr val="tx1"/>
                </a:solidFill>
                <a:latin typeface="Yu Gothic UI Light" panose="020B0300000000000000" pitchFamily="34" charset="-128"/>
                <a:ea typeface="Yu Gothic UI Light" panose="020B0300000000000000" pitchFamily="34" charset="-128"/>
              </a:rPr>
              <a:t>18</a:t>
            </a:r>
            <a:r>
              <a:rPr lang="en-US" sz="1200" dirty="0" smtClean="0">
                <a:solidFill>
                  <a:schemeClr val="tx1"/>
                </a:solidFill>
                <a:latin typeface="Yu Gothic UI Light" panose="020B0300000000000000" pitchFamily="34" charset="-128"/>
                <a:ea typeface="Yu Gothic UI Light" panose="020B0300000000000000" pitchFamily="34" charset="-128"/>
              </a:rPr>
              <a:t>O</a:t>
            </a:r>
            <a:r>
              <a:rPr lang="en-US" sz="1200" baseline="30000" dirty="0" smtClean="0">
                <a:solidFill>
                  <a:schemeClr val="tx1"/>
                </a:solidFill>
                <a:latin typeface="Yu Gothic UI Light" panose="020B0300000000000000" pitchFamily="34" charset="-128"/>
                <a:ea typeface="Yu Gothic UI Light" panose="020B0300000000000000" pitchFamily="34" charset="-128"/>
              </a:rPr>
              <a:t>7+</a:t>
            </a:r>
            <a:r>
              <a:rPr lang="en-US" sz="1200" dirty="0" smtClean="0">
                <a:solidFill>
                  <a:schemeClr val="tx1"/>
                </a:solidFill>
                <a:latin typeface="Yu Gothic UI Light" panose="020B0300000000000000" pitchFamily="34" charset="-128"/>
                <a:ea typeface="Yu Gothic UI Light" panose="020B0300000000000000" pitchFamily="34" charset="-128"/>
              </a:rPr>
              <a:t>, </a:t>
            </a:r>
            <a:r>
              <a:rPr lang="en-US" sz="1200" baseline="30000" dirty="0" smtClean="0">
                <a:solidFill>
                  <a:schemeClr val="tx1"/>
                </a:solidFill>
                <a:latin typeface="Yu Gothic UI Light" panose="020B0300000000000000" pitchFamily="34" charset="-128"/>
                <a:ea typeface="Yu Gothic UI Light" panose="020B0300000000000000" pitchFamily="34" charset="-128"/>
              </a:rPr>
              <a:t>40</a:t>
            </a:r>
            <a:r>
              <a:rPr lang="en-US" sz="1200" dirty="0" smtClean="0">
                <a:solidFill>
                  <a:schemeClr val="tx1"/>
                </a:solidFill>
                <a:latin typeface="Yu Gothic UI Light" panose="020B0300000000000000" pitchFamily="34" charset="-128"/>
                <a:ea typeface="Yu Gothic UI Light" panose="020B0300000000000000" pitchFamily="34" charset="-128"/>
              </a:rPr>
              <a:t>Ar</a:t>
            </a:r>
            <a:r>
              <a:rPr lang="en-US" sz="1200" baseline="30000" dirty="0" smtClean="0">
                <a:solidFill>
                  <a:schemeClr val="tx1"/>
                </a:solidFill>
                <a:latin typeface="Yu Gothic UI Light" panose="020B0300000000000000" pitchFamily="34" charset="-128"/>
                <a:ea typeface="Yu Gothic UI Light" panose="020B0300000000000000" pitchFamily="34" charset="-128"/>
              </a:rPr>
              <a:t>14+</a:t>
            </a:r>
            <a:endParaRPr lang="en-US" sz="1200" dirty="0" smtClean="0">
              <a:solidFill>
                <a:schemeClr val="tx1"/>
              </a:solidFill>
              <a:latin typeface="Yu Gothic UI Light" panose="020B0300000000000000" pitchFamily="34" charset="-128"/>
              <a:ea typeface="Yu Gothic UI Light" panose="020B0300000000000000" pitchFamily="34" charset="-128"/>
            </a:endParaRPr>
          </a:p>
          <a:p>
            <a:pPr algn="ctr">
              <a:defRPr/>
            </a:pPr>
            <a:r>
              <a:rPr lang="en-US" sz="1200" b="1" dirty="0" smtClean="0">
                <a:solidFill>
                  <a:schemeClr val="tx1"/>
                </a:solidFill>
                <a:latin typeface="Yu Gothic UI Light" panose="020B0300000000000000" pitchFamily="34" charset="-128"/>
                <a:ea typeface="Yu Gothic UI Light" panose="020B0300000000000000" pitchFamily="34" charset="-128"/>
              </a:rPr>
              <a:t>14.5 MeV/A  </a:t>
            </a:r>
            <a:r>
              <a:rPr lang="en-US" sz="1200" baseline="30000" dirty="0" smtClean="0">
                <a:solidFill>
                  <a:schemeClr val="tx1"/>
                </a:solidFill>
                <a:latin typeface="Yu Gothic UI Light" panose="020B0300000000000000" pitchFamily="34" charset="-128"/>
                <a:ea typeface="Yu Gothic UI Light" panose="020B0300000000000000" pitchFamily="34" charset="-128"/>
              </a:rPr>
              <a:t>18</a:t>
            </a:r>
            <a:r>
              <a:rPr lang="en-US" sz="1200" dirty="0" smtClean="0">
                <a:solidFill>
                  <a:schemeClr val="tx1"/>
                </a:solidFill>
                <a:latin typeface="Yu Gothic UI Light" panose="020B0300000000000000" pitchFamily="34" charset="-128"/>
                <a:ea typeface="Yu Gothic UI Light" panose="020B0300000000000000" pitchFamily="34" charset="-128"/>
              </a:rPr>
              <a:t>O</a:t>
            </a:r>
            <a:r>
              <a:rPr lang="en-US" sz="1200" baseline="30000" dirty="0" smtClean="0">
                <a:solidFill>
                  <a:schemeClr val="tx1"/>
                </a:solidFill>
                <a:latin typeface="Yu Gothic UI Light" panose="020B0300000000000000" pitchFamily="34" charset="-128"/>
                <a:ea typeface="Yu Gothic UI Light" panose="020B0300000000000000" pitchFamily="34" charset="-128"/>
              </a:rPr>
              <a:t>6+ </a:t>
            </a:r>
            <a:r>
              <a:rPr lang="en-US" sz="1200" b="1" dirty="0" smtClean="0">
                <a:solidFill>
                  <a:schemeClr val="tx1"/>
                </a:solidFill>
                <a:latin typeface="Yu Gothic UI Light" panose="020B0300000000000000" pitchFamily="34" charset="-128"/>
                <a:ea typeface="Yu Gothic UI Light" panose="020B0300000000000000" pitchFamily="34" charset="-128"/>
              </a:rPr>
              <a:t>2 kW (2023)</a:t>
            </a:r>
            <a:endParaRPr lang="en-US" sz="1300" b="1" dirty="0">
              <a:solidFill>
                <a:schemeClr val="tx1"/>
              </a:solidFill>
              <a:latin typeface="Yu Gothic UI Light" panose="020B0300000000000000" pitchFamily="34" charset="-128"/>
              <a:ea typeface="Yu Gothic UI Light" panose="020B0300000000000000" pitchFamily="34" charset="-128"/>
            </a:endParaRPr>
          </a:p>
        </p:txBody>
      </p:sp>
      <p:pic>
        <p:nvPicPr>
          <p:cNvPr id="119" name="Image 118" descr="_STR7396.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476865" y="4950669"/>
            <a:ext cx="1893073" cy="1512000"/>
          </a:xfrm>
          <a:prstGeom prst="rect">
            <a:avLst/>
          </a:prstGeom>
          <a:ln>
            <a:noFill/>
          </a:ln>
          <a:effectLst>
            <a:outerShdw blurRad="190500" algn="tl" rotWithShape="0">
              <a:srgbClr val="00B0F0">
                <a:alpha val="70000"/>
              </a:srgbClr>
            </a:outerShdw>
          </a:effectLst>
        </p:spPr>
      </p:pic>
      <p:pic>
        <p:nvPicPr>
          <p:cNvPr id="121" name="Image 12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177047" y="4960516"/>
            <a:ext cx="2016001" cy="1512000"/>
          </a:xfrm>
          <a:prstGeom prst="rect">
            <a:avLst/>
          </a:prstGeom>
          <a:ln>
            <a:solidFill>
              <a:srgbClr val="FFC000"/>
            </a:solidFill>
          </a:ln>
          <a:effectLst>
            <a:outerShdw blurRad="190500" algn="tl" rotWithShape="0">
              <a:srgbClr val="FFC000">
                <a:alpha val="70000"/>
              </a:srgbClr>
            </a:outerShdw>
          </a:effectLst>
        </p:spPr>
      </p:pic>
      <p:pic>
        <p:nvPicPr>
          <p:cNvPr id="122" name="Image 121"/>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18594" y="4950669"/>
            <a:ext cx="2166303" cy="1512000"/>
          </a:xfrm>
          <a:prstGeom prst="rect">
            <a:avLst/>
          </a:prstGeom>
          <a:ln>
            <a:noFill/>
          </a:ln>
          <a:effectLst>
            <a:outerShdw blurRad="190500" algn="tl" rotWithShape="0">
              <a:srgbClr val="0000FF">
                <a:alpha val="70000"/>
              </a:srgbClr>
            </a:outerShdw>
          </a:effectLst>
        </p:spPr>
      </p:pic>
      <p:pic>
        <p:nvPicPr>
          <p:cNvPr id="124" name="Image 123"/>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4919605" y="4950669"/>
            <a:ext cx="2315062" cy="1512000"/>
          </a:xfrm>
          <a:prstGeom prst="rect">
            <a:avLst/>
          </a:prstGeom>
          <a:ln>
            <a:noFill/>
          </a:ln>
          <a:effectLst>
            <a:outerShdw blurRad="190500" algn="tl" rotWithShape="0">
              <a:srgbClr val="00B050">
                <a:alpha val="70000"/>
              </a:srgbClr>
            </a:outerShdw>
          </a:effectLst>
        </p:spPr>
      </p:pic>
      <p:pic>
        <p:nvPicPr>
          <p:cNvPr id="35" name="Image 34"/>
          <p:cNvPicPr>
            <a:picLocks noChangeAspect="1"/>
          </p:cNvPicPr>
          <p:nvPr/>
        </p:nvPicPr>
        <p:blipFill>
          <a:blip r:embed="rId10"/>
          <a:stretch>
            <a:fillRect/>
          </a:stretch>
        </p:blipFill>
        <p:spPr>
          <a:xfrm>
            <a:off x="7795994" y="4954857"/>
            <a:ext cx="2046287" cy="1534715"/>
          </a:xfrm>
          <a:prstGeom prst="rect">
            <a:avLst/>
          </a:prstGeom>
          <a:ln>
            <a:noFill/>
          </a:ln>
          <a:effectLst>
            <a:outerShdw blurRad="190500" algn="tl" rotWithShape="0">
              <a:srgbClr val="C00000">
                <a:alpha val="70000"/>
              </a:srgbClr>
            </a:outerShdw>
          </a:effectLst>
        </p:spPr>
      </p:pic>
      <p:pic>
        <p:nvPicPr>
          <p:cNvPr id="83" name="Picture 2" descr="D:\Mes documents\SPIRAL 2\Mises en service\images\logo.png">
            <a:extLst>
              <a:ext uri="{FF2B5EF4-FFF2-40B4-BE49-F238E27FC236}">
                <a16:creationId xmlns:a16="http://schemas.microsoft.com/office/drawing/2014/main" id="{1E9D4A0B-AC3E-D849-A24E-4F4FEF3A11D6}"/>
              </a:ext>
            </a:extLst>
          </p:cNvPr>
          <p:cNvPicPr>
            <a:picLocks noChangeAspect="1" noChangeArrowheads="1"/>
          </p:cNvPicPr>
          <p:nvPr/>
        </p:nvPicPr>
        <p:blipFill>
          <a:blip r:embed="rId11" cstate="hqprint">
            <a:extLst>
              <a:ext uri="{28A0092B-C50C-407E-A947-70E740481C1C}">
                <a14:useLocalDpi xmlns:a14="http://schemas.microsoft.com/office/drawing/2010/main"/>
              </a:ext>
            </a:extLst>
          </a:blip>
          <a:srcRect/>
          <a:stretch>
            <a:fillRect/>
          </a:stretch>
        </p:blipFill>
        <p:spPr bwMode="auto">
          <a:xfrm>
            <a:off x="946305" y="2640112"/>
            <a:ext cx="668988" cy="1387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6"/>
          <p:cNvPicPr>
            <a:picLocks noChangeAspect="1"/>
          </p:cNvPicPr>
          <p:nvPr/>
        </p:nvPicPr>
        <p:blipFill rotWithShape="1">
          <a:blip r:embed="rId12" cstate="hqprint">
            <a:extLst>
              <a:ext uri="{28A0092B-C50C-407E-A947-70E740481C1C}">
                <a14:useLocalDpi xmlns:a14="http://schemas.microsoft.com/office/drawing/2010/main"/>
              </a:ext>
            </a:extLst>
          </a:blip>
          <a:srcRect l="-1"/>
          <a:stretch/>
        </p:blipFill>
        <p:spPr>
          <a:xfrm>
            <a:off x="2769750" y="3696717"/>
            <a:ext cx="3345300" cy="792797"/>
          </a:xfrm>
          <a:prstGeom prst="rect">
            <a:avLst/>
          </a:prstGeom>
        </p:spPr>
      </p:pic>
      <p:sp>
        <p:nvSpPr>
          <p:cNvPr id="8" name="Espace réservé de la date 7"/>
          <p:cNvSpPr>
            <a:spLocks noGrp="1"/>
          </p:cNvSpPr>
          <p:nvPr>
            <p:ph type="dt" sz="half" idx="10"/>
          </p:nvPr>
        </p:nvSpPr>
        <p:spPr/>
        <p:txBody>
          <a:bodyPr/>
          <a:lstStyle/>
          <a:p>
            <a:r>
              <a:rPr lang="en-US" dirty="0" smtClean="0"/>
              <a:t>May 18, 2026</a:t>
            </a:r>
            <a:endParaRPr lang="en-US" dirty="0"/>
          </a:p>
        </p:txBody>
      </p:sp>
      <p:sp>
        <p:nvSpPr>
          <p:cNvPr id="9" name="Espace réservé du numéro de diapositive 8"/>
          <p:cNvSpPr>
            <a:spLocks noGrp="1"/>
          </p:cNvSpPr>
          <p:nvPr>
            <p:ph type="sldNum" sz="quarter" idx="12"/>
          </p:nvPr>
        </p:nvSpPr>
        <p:spPr/>
        <p:txBody>
          <a:bodyPr/>
          <a:lstStyle/>
          <a:p>
            <a:fld id="{94B63599-5DA0-BE42-AE37-88D1760620F1}" type="slidenum">
              <a:rPr lang="en-US" smtClean="0"/>
              <a:pPr/>
              <a:t>12</a:t>
            </a:fld>
            <a:endParaRPr lang="en-US" dirty="0"/>
          </a:p>
        </p:txBody>
      </p:sp>
      <p:sp>
        <p:nvSpPr>
          <p:cNvPr id="10" name="Espace réservé du pied de page 9"/>
          <p:cNvSpPr>
            <a:spLocks noGrp="1"/>
          </p:cNvSpPr>
          <p:nvPr>
            <p:ph type="ftr" sz="quarter" idx="11"/>
          </p:nvPr>
        </p:nvSpPr>
        <p:spPr/>
        <p:txBody>
          <a:bodyPr/>
          <a:lstStyle/>
          <a:p>
            <a:r>
              <a:rPr lang="en-US" dirty="0" smtClean="0"/>
              <a:t>R. Ferdinand - GANIL-SPIRAL2 recent achievements - MOI4M01</a:t>
            </a:r>
            <a:endParaRPr lang="en-US" dirty="0"/>
          </a:p>
        </p:txBody>
      </p:sp>
      <p:pic>
        <p:nvPicPr>
          <p:cNvPr id="103" name="Image 102"/>
          <p:cNvPicPr>
            <a:picLocks noChangeAspect="1"/>
          </p:cNvPicPr>
          <p:nvPr/>
        </p:nvPicPr>
        <p:blipFill>
          <a:blip r:embed="rId13"/>
          <a:stretch>
            <a:fillRect/>
          </a:stretch>
        </p:blipFill>
        <p:spPr>
          <a:xfrm>
            <a:off x="0" y="4455862"/>
            <a:ext cx="12205250" cy="542591"/>
          </a:xfrm>
          <a:prstGeom prst="rect">
            <a:avLst/>
          </a:prstGeom>
        </p:spPr>
      </p:pic>
    </p:spTree>
    <p:extLst>
      <p:ext uri="{BB962C8B-B14F-4D97-AF65-F5344CB8AC3E}">
        <p14:creationId xmlns:p14="http://schemas.microsoft.com/office/powerpoint/2010/main" val="2947087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8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1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7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1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2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2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2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2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animBg="1"/>
      <p:bldP spid="177" grpId="0" animBg="1"/>
      <p:bldP spid="178" grpId="0" animBg="1"/>
      <p:bldP spid="179" grpId="0" animBg="1"/>
      <p:bldP spid="180" grpId="0" animBg="1"/>
      <p:bldP spid="181" grpId="0" animBg="1"/>
      <p:bldP spid="182" grpId="0" animBg="1"/>
      <p:bldP spid="220" grpId="0" animBg="1"/>
      <p:bldP spid="222" grpId="0" animBg="1"/>
      <p:bldP spid="224" grpId="0" animBg="1"/>
      <p:bldP spid="226" grpId="0" animBg="1"/>
      <p:bldP spid="114" grpId="0" animBg="1"/>
      <p:bldP spid="115" grpId="0" animBg="1"/>
      <p:bldP spid="117" grpId="0" animBg="1"/>
      <p:bldP spid="1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Beam commissioning main results</a:t>
            </a:r>
            <a:endParaRPr lang="en-US" dirty="0"/>
          </a:p>
        </p:txBody>
      </p:sp>
      <p:sp>
        <p:nvSpPr>
          <p:cNvPr id="8" name="Espace réservé de la date 7"/>
          <p:cNvSpPr>
            <a:spLocks noGrp="1"/>
          </p:cNvSpPr>
          <p:nvPr>
            <p:ph type="dt" sz="half" idx="10"/>
          </p:nvPr>
        </p:nvSpPr>
        <p:spPr/>
        <p:txBody>
          <a:bodyPr/>
          <a:lstStyle/>
          <a:p>
            <a:r>
              <a:rPr lang="en-US" dirty="0" smtClean="0"/>
              <a:t>May 18, 2026</a:t>
            </a:r>
            <a:endParaRPr lang="en-US" dirty="0"/>
          </a:p>
        </p:txBody>
      </p:sp>
      <p:sp>
        <p:nvSpPr>
          <p:cNvPr id="12" name="Espace réservé du pied de page 11"/>
          <p:cNvSpPr>
            <a:spLocks noGrp="1"/>
          </p:cNvSpPr>
          <p:nvPr>
            <p:ph type="ftr" sz="quarter" idx="11"/>
          </p:nvPr>
        </p:nvSpPr>
        <p:spPr/>
        <p:txBody>
          <a:bodyPr/>
          <a:lstStyle/>
          <a:p>
            <a:r>
              <a:rPr lang="en-US" dirty="0" smtClean="0"/>
              <a:t>R. Ferdinand - GANIL-SPIRAL2 recent achievements - MOI4M01</a:t>
            </a:r>
            <a:endParaRPr lang="en-US" dirty="0"/>
          </a:p>
        </p:txBody>
      </p:sp>
      <p:sp>
        <p:nvSpPr>
          <p:cNvPr id="9" name="Espace réservé du numéro de diapositive 8"/>
          <p:cNvSpPr>
            <a:spLocks noGrp="1"/>
          </p:cNvSpPr>
          <p:nvPr>
            <p:ph type="sldNum" sz="quarter" idx="12"/>
          </p:nvPr>
        </p:nvSpPr>
        <p:spPr/>
        <p:txBody>
          <a:bodyPr/>
          <a:lstStyle/>
          <a:p>
            <a:fld id="{94B63599-5DA0-BE42-AE37-88D1760620F1}" type="slidenum">
              <a:rPr lang="en-US" smtClean="0"/>
              <a:pPr/>
              <a:t>13</a:t>
            </a:fld>
            <a:endParaRPr lang="en-US" dirty="0"/>
          </a:p>
        </p:txBody>
      </p:sp>
      <p:sp>
        <p:nvSpPr>
          <p:cNvPr id="2" name="Espace réservé du contenu 1"/>
          <p:cNvSpPr>
            <a:spLocks noGrp="1"/>
          </p:cNvSpPr>
          <p:nvPr>
            <p:ph sz="quarter" idx="14"/>
          </p:nvPr>
        </p:nvSpPr>
        <p:spPr>
          <a:xfrm>
            <a:off x="108000" y="1195000"/>
            <a:ext cx="3657335" cy="5241955"/>
          </a:xfrm>
        </p:spPr>
        <p:txBody>
          <a:bodyPr/>
          <a:lstStyle/>
          <a:p>
            <a:r>
              <a:rPr lang="en-US" dirty="0" smtClean="0"/>
              <a:t>H</a:t>
            </a:r>
            <a:r>
              <a:rPr lang="en-US" baseline="30000" dirty="0" smtClean="0"/>
              <a:t>+</a:t>
            </a:r>
            <a:r>
              <a:rPr lang="en-US" dirty="0" smtClean="0"/>
              <a:t>, D</a:t>
            </a:r>
            <a:r>
              <a:rPr lang="en-US" baseline="30000" dirty="0" smtClean="0"/>
              <a:t>+</a:t>
            </a:r>
            <a:r>
              <a:rPr lang="en-US" dirty="0" smtClean="0"/>
              <a:t> and </a:t>
            </a:r>
            <a:r>
              <a:rPr lang="en-US" baseline="30000" dirty="0" smtClean="0"/>
              <a:t>4</a:t>
            </a:r>
            <a:r>
              <a:rPr lang="en-US" dirty="0" smtClean="0"/>
              <a:t>He</a:t>
            </a:r>
            <a:r>
              <a:rPr lang="en-US" baseline="30000" dirty="0" smtClean="0"/>
              <a:t>2+</a:t>
            </a:r>
            <a:r>
              <a:rPr lang="en-US" dirty="0" smtClean="0"/>
              <a:t> were accelerated to their nominal values.</a:t>
            </a:r>
          </a:p>
          <a:p>
            <a:pPr lvl="1"/>
            <a:r>
              <a:rPr lang="en-US" dirty="0" smtClean="0"/>
              <a:t>A 24h run showed a perfect stability of the </a:t>
            </a:r>
            <a:r>
              <a:rPr lang="en-US" dirty="0" err="1" smtClean="0"/>
              <a:t>Linac</a:t>
            </a:r>
            <a:r>
              <a:rPr lang="en-US" dirty="0" smtClean="0"/>
              <a:t> energy</a:t>
            </a:r>
          </a:p>
          <a:p>
            <a:endParaRPr lang="en-US" dirty="0" smtClean="0"/>
          </a:p>
          <a:p>
            <a:r>
              <a:rPr lang="en-US" dirty="0" smtClean="0"/>
              <a:t>The beam power ramp up on main beam dump with H</a:t>
            </a:r>
            <a:r>
              <a:rPr lang="en-US" baseline="30000" dirty="0" smtClean="0"/>
              <a:t>+</a:t>
            </a:r>
            <a:r>
              <a:rPr lang="en-US" dirty="0" smtClean="0"/>
              <a:t> and D</a:t>
            </a:r>
            <a:r>
              <a:rPr lang="en-US" baseline="30000" dirty="0" smtClean="0"/>
              <a:t>+</a:t>
            </a:r>
            <a:r>
              <a:rPr lang="en-US" dirty="0" smtClean="0"/>
              <a:t> beams demonstrate the reliability of the </a:t>
            </a:r>
            <a:r>
              <a:rPr lang="en-US" dirty="0" err="1" smtClean="0"/>
              <a:t>linac</a:t>
            </a:r>
            <a:r>
              <a:rPr lang="en-US" dirty="0" smtClean="0"/>
              <a:t>.</a:t>
            </a:r>
          </a:p>
          <a:p>
            <a:pPr lvl="1"/>
            <a:r>
              <a:rPr lang="en-US" dirty="0" smtClean="0"/>
              <a:t>H</a:t>
            </a:r>
            <a:r>
              <a:rPr lang="en-US" baseline="30000" dirty="0" smtClean="0"/>
              <a:t>+</a:t>
            </a:r>
            <a:r>
              <a:rPr lang="en-US" dirty="0" smtClean="0"/>
              <a:t>, </a:t>
            </a:r>
            <a:r>
              <a:rPr lang="en-US" b="1" dirty="0" smtClean="0"/>
              <a:t>16 kW</a:t>
            </a:r>
            <a:r>
              <a:rPr lang="en-US" dirty="0" smtClean="0"/>
              <a:t>, 12 </a:t>
            </a:r>
            <a:r>
              <a:rPr lang="en-US" dirty="0" err="1" smtClean="0"/>
              <a:t>ms</a:t>
            </a:r>
            <a:r>
              <a:rPr lang="en-US" dirty="0" smtClean="0"/>
              <a:t>, 1 Hz, 12% DC. Oct. 2020</a:t>
            </a:r>
          </a:p>
          <a:p>
            <a:pPr lvl="1"/>
            <a:r>
              <a:rPr lang="en-US" dirty="0" smtClean="0"/>
              <a:t>D</a:t>
            </a:r>
            <a:r>
              <a:rPr lang="en-US" baseline="30000" dirty="0" smtClean="0"/>
              <a:t>+</a:t>
            </a:r>
            <a:r>
              <a:rPr lang="en-US" dirty="0" smtClean="0"/>
              <a:t>, </a:t>
            </a:r>
            <a:r>
              <a:rPr lang="en-US" b="1" dirty="0" smtClean="0"/>
              <a:t>10 kW</a:t>
            </a:r>
            <a:r>
              <a:rPr lang="en-US" dirty="0" smtClean="0"/>
              <a:t>, 1 </a:t>
            </a:r>
            <a:r>
              <a:rPr lang="en-US" dirty="0" err="1" smtClean="0"/>
              <a:t>ms</a:t>
            </a:r>
            <a:r>
              <a:rPr lang="en-US" dirty="0" smtClean="0"/>
              <a:t>, 10 Hz, 5% DC. </a:t>
            </a:r>
            <a:br>
              <a:rPr lang="en-US" dirty="0" smtClean="0"/>
            </a:br>
            <a:r>
              <a:rPr lang="en-US" dirty="0" smtClean="0"/>
              <a:t>Nov. </a:t>
            </a:r>
            <a:r>
              <a:rPr lang="en-US" dirty="0" smtClean="0"/>
              <a:t>2021</a:t>
            </a:r>
          </a:p>
          <a:p>
            <a:pPr lvl="1"/>
            <a:r>
              <a:rPr lang="en-US" dirty="0" smtClean="0"/>
              <a:t>Both at nominal pic beam current</a:t>
            </a:r>
            <a:endParaRPr lang="en-US" dirty="0" smtClean="0"/>
          </a:p>
          <a:p>
            <a:endParaRPr lang="en-US" dirty="0"/>
          </a:p>
        </p:txBody>
      </p:sp>
      <p:pic>
        <p:nvPicPr>
          <p:cNvPr id="31" name="Image 30"/>
          <p:cNvPicPr>
            <a:picLocks noChangeAspect="1"/>
          </p:cNvPicPr>
          <p:nvPr/>
        </p:nvPicPr>
        <p:blipFill>
          <a:blip r:embed="rId2"/>
          <a:stretch>
            <a:fillRect/>
          </a:stretch>
        </p:blipFill>
        <p:spPr>
          <a:xfrm>
            <a:off x="3927601" y="3834507"/>
            <a:ext cx="4076581" cy="2662475"/>
          </a:xfrm>
          <a:prstGeom prst="rect">
            <a:avLst/>
          </a:prstGeom>
        </p:spPr>
      </p:pic>
      <p:pic>
        <p:nvPicPr>
          <p:cNvPr id="33" name="Image 32"/>
          <p:cNvPicPr>
            <a:picLocks noChangeAspect="1"/>
          </p:cNvPicPr>
          <p:nvPr/>
        </p:nvPicPr>
        <p:blipFill>
          <a:blip r:embed="rId3"/>
          <a:stretch>
            <a:fillRect/>
          </a:stretch>
        </p:blipFill>
        <p:spPr>
          <a:xfrm>
            <a:off x="3848279" y="898764"/>
            <a:ext cx="4155903" cy="2774574"/>
          </a:xfrm>
          <a:prstGeom prst="rect">
            <a:avLst/>
          </a:prstGeom>
        </p:spPr>
      </p:pic>
      <p:pic>
        <p:nvPicPr>
          <p:cNvPr id="21" name="Image 20"/>
          <p:cNvPicPr>
            <a:picLocks noChangeAspect="1"/>
          </p:cNvPicPr>
          <p:nvPr/>
        </p:nvPicPr>
        <p:blipFill>
          <a:blip r:embed="rId4"/>
          <a:stretch>
            <a:fillRect/>
          </a:stretch>
        </p:blipFill>
        <p:spPr>
          <a:xfrm>
            <a:off x="8181975" y="3887353"/>
            <a:ext cx="3902400" cy="2549602"/>
          </a:xfrm>
          <a:prstGeom prst="rect">
            <a:avLst/>
          </a:prstGeom>
        </p:spPr>
      </p:pic>
      <p:pic>
        <p:nvPicPr>
          <p:cNvPr id="22" name="Image 21"/>
          <p:cNvPicPr>
            <a:picLocks noChangeAspect="1"/>
          </p:cNvPicPr>
          <p:nvPr/>
        </p:nvPicPr>
        <p:blipFill>
          <a:blip r:embed="rId5"/>
          <a:stretch>
            <a:fillRect/>
          </a:stretch>
        </p:blipFill>
        <p:spPr>
          <a:xfrm>
            <a:off x="8194460" y="1011693"/>
            <a:ext cx="3902400" cy="2548715"/>
          </a:xfrm>
          <a:prstGeom prst="rect">
            <a:avLst/>
          </a:prstGeom>
        </p:spPr>
      </p:pic>
    </p:spTree>
    <p:extLst>
      <p:ext uri="{BB962C8B-B14F-4D97-AF65-F5344CB8AC3E}">
        <p14:creationId xmlns:p14="http://schemas.microsoft.com/office/powerpoint/2010/main" val="1973769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r>
              <a:rPr lang="en-US" dirty="0" smtClean="0"/>
              <a:t>May 18, 2026</a:t>
            </a:r>
            <a:endParaRPr lang="en-US" dirty="0"/>
          </a:p>
        </p:txBody>
      </p:sp>
      <p:sp>
        <p:nvSpPr>
          <p:cNvPr id="3" name="Espace réservé du pied de page 2"/>
          <p:cNvSpPr>
            <a:spLocks noGrp="1"/>
          </p:cNvSpPr>
          <p:nvPr>
            <p:ph type="ftr" sz="quarter" idx="11"/>
          </p:nvPr>
        </p:nvSpPr>
        <p:spPr/>
        <p:txBody>
          <a:bodyPr/>
          <a:lstStyle/>
          <a:p>
            <a:r>
              <a:rPr lang="en-US" dirty="0" smtClean="0"/>
              <a:t>R. Ferdinand - GANIL-SPIRAL2 recent achievements - MOI4M01</a:t>
            </a:r>
            <a:endParaRPr lang="en-US" dirty="0"/>
          </a:p>
        </p:txBody>
      </p:sp>
      <p:sp>
        <p:nvSpPr>
          <p:cNvPr id="2" name="Espace réservé du numéro de diapositive 1"/>
          <p:cNvSpPr>
            <a:spLocks noGrp="1"/>
          </p:cNvSpPr>
          <p:nvPr>
            <p:ph type="sldNum" sz="quarter" idx="12"/>
          </p:nvPr>
        </p:nvSpPr>
        <p:spPr/>
        <p:txBody>
          <a:bodyPr/>
          <a:lstStyle/>
          <a:p>
            <a:fld id="{94B63599-5DA0-BE42-AE37-88D1760620F1}" type="slidenum">
              <a:rPr lang="en-US" smtClean="0"/>
              <a:pPr/>
              <a:t>14</a:t>
            </a:fld>
            <a:endParaRPr lang="en-US" dirty="0"/>
          </a:p>
        </p:txBody>
      </p:sp>
      <p:sp>
        <p:nvSpPr>
          <p:cNvPr id="4" name="Espace réservé du contenu 3"/>
          <p:cNvSpPr>
            <a:spLocks noGrp="1"/>
          </p:cNvSpPr>
          <p:nvPr>
            <p:ph sz="quarter" idx="13"/>
          </p:nvPr>
        </p:nvSpPr>
        <p:spPr>
          <a:xfrm>
            <a:off x="107999" y="942975"/>
            <a:ext cx="5832000" cy="5186363"/>
          </a:xfrm>
          <a:ln>
            <a:solidFill>
              <a:schemeClr val="accent2">
                <a:lumMod val="75000"/>
              </a:schemeClr>
            </a:solidFill>
          </a:ln>
        </p:spPr>
        <p:txBody>
          <a:bodyPr/>
          <a:lstStyle/>
          <a:p>
            <a:pPr algn="ctr"/>
            <a:r>
              <a:rPr lang="en-US" dirty="0" smtClean="0"/>
              <a:t>HEAVY-ION ACCELERATION</a:t>
            </a:r>
          </a:p>
          <a:p>
            <a:pPr lvl="1"/>
            <a:r>
              <a:rPr lang="en-US" dirty="0" smtClean="0"/>
              <a:t>In 2023 a 50 µA </a:t>
            </a:r>
            <a:r>
              <a:rPr lang="en-US" baseline="30000" dirty="0" smtClean="0"/>
              <a:t>18</a:t>
            </a:r>
            <a:r>
              <a:rPr lang="en-US" dirty="0" smtClean="0"/>
              <a:t>O</a:t>
            </a:r>
            <a:r>
              <a:rPr lang="en-US" baseline="30000" dirty="0" smtClean="0"/>
              <a:t>6+</a:t>
            </a:r>
            <a:r>
              <a:rPr lang="en-US" dirty="0" smtClean="0"/>
              <a:t> beam was tuned up to the nominal ions energy of </a:t>
            </a:r>
            <a:r>
              <a:rPr lang="en-US" b="1" dirty="0" smtClean="0"/>
              <a:t>14.5 MeV/u</a:t>
            </a:r>
            <a:r>
              <a:rPr lang="en-US" dirty="0" smtClean="0"/>
              <a:t>.</a:t>
            </a:r>
          </a:p>
          <a:p>
            <a:pPr lvl="1"/>
            <a:r>
              <a:rPr lang="en-US" dirty="0" smtClean="0"/>
              <a:t>A power ramp-up to </a:t>
            </a:r>
            <a:r>
              <a:rPr lang="en-US" b="1" dirty="0" smtClean="0"/>
              <a:t>2 kW </a:t>
            </a:r>
            <a:r>
              <a:rPr lang="en-US" dirty="0" smtClean="0"/>
              <a:t>with a </a:t>
            </a:r>
            <a:r>
              <a:rPr lang="en-US" baseline="30000" dirty="0" smtClean="0"/>
              <a:t>18</a:t>
            </a:r>
            <a:r>
              <a:rPr lang="en-US" dirty="0" smtClean="0"/>
              <a:t>O</a:t>
            </a:r>
            <a:r>
              <a:rPr lang="en-US" baseline="30000" dirty="0" smtClean="0"/>
              <a:t>6+</a:t>
            </a:r>
            <a:r>
              <a:rPr lang="en-US" dirty="0" smtClean="0"/>
              <a:t> beam at </a:t>
            </a:r>
            <a:br>
              <a:rPr lang="en-US" dirty="0" smtClean="0"/>
            </a:br>
            <a:r>
              <a:rPr lang="en-US" dirty="0" smtClean="0"/>
              <a:t>14.5 MeV/u was performed to qualify the tuning.</a:t>
            </a:r>
          </a:p>
          <a:p>
            <a:pPr lvl="1"/>
            <a:r>
              <a:rPr lang="en-US" dirty="0" smtClean="0"/>
              <a:t>Maximum energy required by S</a:t>
            </a:r>
            <a:r>
              <a:rPr lang="en-US" baseline="30000" dirty="0" smtClean="0"/>
              <a:t>3</a:t>
            </a:r>
            <a:r>
              <a:rPr lang="en-US" dirty="0" smtClean="0"/>
              <a:t> → </a:t>
            </a:r>
            <a:r>
              <a:rPr lang="en-US" b="1" dirty="0" smtClean="0"/>
              <a:t>7 MeV/u</a:t>
            </a:r>
            <a:r>
              <a:rPr lang="en-US" dirty="0" smtClean="0"/>
              <a:t>.</a:t>
            </a:r>
          </a:p>
          <a:p>
            <a:endParaRPr lang="en-US" dirty="0"/>
          </a:p>
        </p:txBody>
      </p:sp>
      <p:sp>
        <p:nvSpPr>
          <p:cNvPr id="6" name="Titre 1"/>
          <p:cNvSpPr>
            <a:spLocks noGrp="1"/>
          </p:cNvSpPr>
          <p:nvPr>
            <p:ph type="title"/>
          </p:nvPr>
        </p:nvSpPr>
        <p:spPr/>
        <p:txBody>
          <a:bodyPr/>
          <a:lstStyle/>
          <a:p>
            <a:r>
              <a:rPr lang="en-US" dirty="0" smtClean="0"/>
              <a:t>Heavy ions </a:t>
            </a:r>
            <a:r>
              <a:rPr lang="en-US" dirty="0" smtClean="0"/>
              <a:t>beam </a:t>
            </a:r>
            <a:r>
              <a:rPr lang="en-US" dirty="0" smtClean="0"/>
              <a:t>commissioning</a:t>
            </a:r>
            <a:endParaRPr lang="en-US" dirty="0"/>
          </a:p>
        </p:txBody>
      </p:sp>
      <p:sp>
        <p:nvSpPr>
          <p:cNvPr id="7" name="Espace réservé du contenu 6"/>
          <p:cNvSpPr>
            <a:spLocks noGrp="1"/>
          </p:cNvSpPr>
          <p:nvPr>
            <p:ph sz="quarter" idx="14"/>
          </p:nvPr>
        </p:nvSpPr>
        <p:spPr>
          <a:xfrm>
            <a:off x="6204673" y="942975"/>
            <a:ext cx="5832000" cy="5186939"/>
          </a:xfrm>
          <a:ln>
            <a:solidFill>
              <a:schemeClr val="accent2">
                <a:lumMod val="75000"/>
              </a:schemeClr>
            </a:solidFill>
          </a:ln>
        </p:spPr>
        <p:txBody>
          <a:bodyPr/>
          <a:lstStyle/>
          <a:p>
            <a:pPr algn="ctr"/>
            <a:r>
              <a:rPr lang="en-US" dirty="0" smtClean="0"/>
              <a:t>First milestone of S</a:t>
            </a:r>
            <a:r>
              <a:rPr lang="en-US" baseline="30000" dirty="0" smtClean="0"/>
              <a:t>3</a:t>
            </a:r>
          </a:p>
          <a:p>
            <a:pPr lvl="1"/>
            <a:r>
              <a:rPr lang="en-US" dirty="0" smtClean="0"/>
              <a:t>Nov. 2024 : A first high intensity beam of </a:t>
            </a:r>
            <a:r>
              <a:rPr lang="en-US" b="1" baseline="30000" dirty="0" smtClean="0"/>
              <a:t>40</a:t>
            </a:r>
            <a:r>
              <a:rPr lang="en-US" b="1" dirty="0" smtClean="0"/>
              <a:t>Ar</a:t>
            </a:r>
            <a:r>
              <a:rPr lang="en-US" b="1" baseline="30000" dirty="0" smtClean="0"/>
              <a:t>14+</a:t>
            </a:r>
            <a:r>
              <a:rPr lang="en-US" b="1" dirty="0" smtClean="0"/>
              <a:t> </a:t>
            </a:r>
            <a:r>
              <a:rPr lang="en-US" dirty="0" smtClean="0"/>
              <a:t>accelerated at an energy of 5 MeV/A was sent to the Faraday cup upstream the S</a:t>
            </a:r>
            <a:r>
              <a:rPr lang="en-US" baseline="30000" dirty="0" smtClean="0"/>
              <a:t>3</a:t>
            </a:r>
            <a:r>
              <a:rPr lang="en-US" dirty="0" smtClean="0"/>
              <a:t> target </a:t>
            </a:r>
          </a:p>
          <a:p>
            <a:pPr lvl="1"/>
            <a:r>
              <a:rPr lang="en-US" dirty="0" smtClean="0"/>
              <a:t>Beam spot optimization on the target</a:t>
            </a:r>
          </a:p>
          <a:p>
            <a:pPr lvl="1"/>
            <a:r>
              <a:rPr lang="en-US" dirty="0" smtClean="0"/>
              <a:t>LINAC beam synchronization/target wheel</a:t>
            </a:r>
          </a:p>
          <a:p>
            <a:pPr lvl="1"/>
            <a:r>
              <a:rPr lang="en-US" dirty="0" smtClean="0"/>
              <a:t>5 MeV/u, </a:t>
            </a:r>
            <a:r>
              <a:rPr lang="en-US" b="1" dirty="0" smtClean="0"/>
              <a:t>80 µAe </a:t>
            </a:r>
            <a:r>
              <a:rPr lang="en-US" dirty="0" smtClean="0"/>
              <a:t>(5.7 </a:t>
            </a:r>
            <a:r>
              <a:rPr lang="en-US" dirty="0" err="1" smtClean="0"/>
              <a:t>pμA</a:t>
            </a:r>
            <a:r>
              <a:rPr lang="en-US" dirty="0" smtClean="0"/>
              <a:t>, 3.6.10</a:t>
            </a:r>
            <a:r>
              <a:rPr lang="en-US" baseline="30000" dirty="0" smtClean="0"/>
              <a:t>13</a:t>
            </a:r>
            <a:r>
              <a:rPr lang="en-US" dirty="0" smtClean="0"/>
              <a:t> </a:t>
            </a:r>
            <a:r>
              <a:rPr lang="en-US" dirty="0" err="1" smtClean="0"/>
              <a:t>pps</a:t>
            </a:r>
            <a:r>
              <a:rPr lang="en-US" dirty="0" smtClean="0"/>
              <a:t>,  1.14 kW)</a:t>
            </a:r>
          </a:p>
          <a:p>
            <a:pPr lvl="1"/>
            <a:endParaRPr lang="en-US" dirty="0" smtClean="0"/>
          </a:p>
          <a:p>
            <a:pPr lvl="1"/>
            <a:endParaRPr lang="en-US" dirty="0"/>
          </a:p>
        </p:txBody>
      </p:sp>
      <p:pic>
        <p:nvPicPr>
          <p:cNvPr id="23" name="Image 22"/>
          <p:cNvPicPr>
            <a:picLocks noChangeAspect="1"/>
          </p:cNvPicPr>
          <p:nvPr/>
        </p:nvPicPr>
        <p:blipFill>
          <a:blip r:embed="rId2"/>
          <a:stretch>
            <a:fillRect/>
          </a:stretch>
        </p:blipFill>
        <p:spPr>
          <a:xfrm>
            <a:off x="11273208" y="1974736"/>
            <a:ext cx="458043" cy="576614"/>
          </a:xfrm>
          <a:prstGeom prst="rect">
            <a:avLst/>
          </a:prstGeom>
        </p:spPr>
      </p:pic>
      <p:pic>
        <p:nvPicPr>
          <p:cNvPr id="24" name="Image 23"/>
          <p:cNvPicPr>
            <a:picLocks noChangeAspect="1"/>
          </p:cNvPicPr>
          <p:nvPr/>
        </p:nvPicPr>
        <p:blipFill>
          <a:blip r:embed="rId3"/>
          <a:stretch>
            <a:fillRect/>
          </a:stretch>
        </p:blipFill>
        <p:spPr>
          <a:xfrm>
            <a:off x="6272504" y="3475374"/>
            <a:ext cx="2969899" cy="1955940"/>
          </a:xfrm>
          <a:prstGeom prst="rect">
            <a:avLst/>
          </a:prstGeom>
        </p:spPr>
      </p:pic>
      <p:sp>
        <p:nvSpPr>
          <p:cNvPr id="27" name="Rectangle 26"/>
          <p:cNvSpPr/>
          <p:nvPr/>
        </p:nvSpPr>
        <p:spPr>
          <a:xfrm>
            <a:off x="6204673" y="5347286"/>
            <a:ext cx="3213358" cy="246221"/>
          </a:xfrm>
          <a:prstGeom prst="rect">
            <a:avLst/>
          </a:prstGeom>
        </p:spPr>
        <p:txBody>
          <a:bodyPr wrap="square">
            <a:spAutoFit/>
          </a:bodyPr>
          <a:lstStyle/>
          <a:p>
            <a:r>
              <a:rPr lang="en-US" sz="1000" dirty="0" smtClean="0">
                <a:solidFill>
                  <a:srgbClr val="00B050"/>
                </a:solidFill>
                <a:latin typeface="Yu Gothic UI" panose="020B0500000000000000" pitchFamily="34" charset="-128"/>
                <a:ea typeface="Yu Gothic UI" panose="020B0500000000000000" pitchFamily="34" charset="-128"/>
              </a:rPr>
              <a:t>Peak current in S</a:t>
            </a:r>
            <a:r>
              <a:rPr lang="en-US" sz="1000" baseline="30000" dirty="0" smtClean="0">
                <a:solidFill>
                  <a:srgbClr val="00B050"/>
                </a:solidFill>
                <a:latin typeface="Yu Gothic UI" panose="020B0500000000000000" pitchFamily="34" charset="-128"/>
                <a:ea typeface="Yu Gothic UI" panose="020B0500000000000000" pitchFamily="34" charset="-128"/>
              </a:rPr>
              <a:t>3</a:t>
            </a:r>
            <a:r>
              <a:rPr lang="en-US" sz="1000" dirty="0" smtClean="0">
                <a:solidFill>
                  <a:srgbClr val="00B050"/>
                </a:solidFill>
                <a:latin typeface="Yu Gothic UI" panose="020B0500000000000000" pitchFamily="34" charset="-128"/>
                <a:ea typeface="Yu Gothic UI" panose="020B0500000000000000" pitchFamily="34" charset="-128"/>
              </a:rPr>
              <a:t> (red),</a:t>
            </a:r>
            <a:r>
              <a:rPr lang="en-US" sz="1000" dirty="0" smtClean="0">
                <a:solidFill>
                  <a:srgbClr val="C00000"/>
                </a:solidFill>
                <a:latin typeface="Yu Gothic UI" panose="020B0500000000000000" pitchFamily="34" charset="-128"/>
                <a:ea typeface="Yu Gothic UI" panose="020B0500000000000000" pitchFamily="34" charset="-128"/>
              </a:rPr>
              <a:t> average current in S</a:t>
            </a:r>
            <a:r>
              <a:rPr lang="en-US" sz="1000" baseline="30000" dirty="0" smtClean="0">
                <a:solidFill>
                  <a:srgbClr val="C00000"/>
                </a:solidFill>
                <a:latin typeface="Yu Gothic UI" panose="020B0500000000000000" pitchFamily="34" charset="-128"/>
                <a:ea typeface="Yu Gothic UI" panose="020B0500000000000000" pitchFamily="34" charset="-128"/>
              </a:rPr>
              <a:t>3</a:t>
            </a:r>
            <a:r>
              <a:rPr lang="en-US" sz="1000" dirty="0" smtClean="0">
                <a:solidFill>
                  <a:srgbClr val="C00000"/>
                </a:solidFill>
                <a:latin typeface="Yu Gothic UI" panose="020B0500000000000000" pitchFamily="34" charset="-128"/>
                <a:ea typeface="Yu Gothic UI" panose="020B0500000000000000" pitchFamily="34" charset="-128"/>
              </a:rPr>
              <a:t> (green)</a:t>
            </a:r>
            <a:endParaRPr lang="en-US" sz="1000" dirty="0">
              <a:solidFill>
                <a:srgbClr val="C00000"/>
              </a:solidFill>
              <a:latin typeface="Yu Gothic UI" panose="020B0500000000000000" pitchFamily="34" charset="-128"/>
              <a:ea typeface="Yu Gothic UI" panose="020B0500000000000000" pitchFamily="34" charset="-128"/>
            </a:endParaRPr>
          </a:p>
        </p:txBody>
      </p:sp>
      <p:sp>
        <p:nvSpPr>
          <p:cNvPr id="28" name="Rectangle 27"/>
          <p:cNvSpPr/>
          <p:nvPr/>
        </p:nvSpPr>
        <p:spPr>
          <a:xfrm>
            <a:off x="7232624" y="5757724"/>
            <a:ext cx="3776098" cy="369332"/>
          </a:xfrm>
          <a:prstGeom prst="rect">
            <a:avLst/>
          </a:prstGeom>
        </p:spPr>
        <p:txBody>
          <a:bodyPr wrap="none">
            <a:spAutoFit/>
          </a:bodyPr>
          <a:lstStyle/>
          <a:p>
            <a:r>
              <a:rPr lang="en-US" dirty="0" smtClean="0">
                <a:solidFill>
                  <a:srgbClr val="C95827"/>
                </a:solidFill>
                <a:effectLst>
                  <a:outerShdw blurRad="38100" dist="38100" dir="2700000" algn="tl">
                    <a:srgbClr val="000000">
                      <a:alpha val="43137"/>
                    </a:srgbClr>
                  </a:outerShdw>
                </a:effectLst>
                <a:latin typeface="Calibri" panose="020F0502020204030204" pitchFamily="34" charset="0"/>
              </a:rPr>
              <a:t>Beam in line with project expectations</a:t>
            </a:r>
            <a:endParaRPr lang="en-US" dirty="0">
              <a:solidFill>
                <a:srgbClr val="C95827"/>
              </a:solidFill>
              <a:effectLst>
                <a:outerShdw blurRad="38100" dist="38100" dir="2700000" algn="tl">
                  <a:srgbClr val="000000">
                    <a:alpha val="43137"/>
                  </a:srgbClr>
                </a:outerShdw>
              </a:effectLst>
            </a:endParaRPr>
          </a:p>
        </p:txBody>
      </p:sp>
      <p:pic>
        <p:nvPicPr>
          <p:cNvPr id="30" name="Image 29"/>
          <p:cNvPicPr>
            <a:picLocks noChangeAspect="1"/>
          </p:cNvPicPr>
          <p:nvPr/>
        </p:nvPicPr>
        <p:blipFill>
          <a:blip r:embed="rId4"/>
          <a:stretch>
            <a:fillRect/>
          </a:stretch>
        </p:blipFill>
        <p:spPr>
          <a:xfrm>
            <a:off x="580377" y="2758679"/>
            <a:ext cx="4956452" cy="3235010"/>
          </a:xfrm>
          <a:prstGeom prst="rect">
            <a:avLst/>
          </a:prstGeom>
        </p:spPr>
      </p:pic>
      <p:pic>
        <p:nvPicPr>
          <p:cNvPr id="25" name="Image 24">
            <a:extLst>
              <a:ext uri="{FF2B5EF4-FFF2-40B4-BE49-F238E27FC236}">
                <a16:creationId xmlns:a16="http://schemas.microsoft.com/office/drawing/2014/main" id="{7C50FF8D-3BE9-9681-1D97-06C82A69B363}"/>
              </a:ext>
            </a:extLst>
          </p:cNvPr>
          <p:cNvPicPr>
            <a:picLocks noChangeAspect="1"/>
          </p:cNvPicPr>
          <p:nvPr/>
        </p:nvPicPr>
        <p:blipFill>
          <a:blip r:embed="rId5"/>
          <a:stretch>
            <a:fillRect/>
          </a:stretch>
        </p:blipFill>
        <p:spPr>
          <a:xfrm>
            <a:off x="9231968" y="3518515"/>
            <a:ext cx="2767456" cy="1644234"/>
          </a:xfrm>
          <a:prstGeom prst="rect">
            <a:avLst/>
          </a:prstGeom>
        </p:spPr>
      </p:pic>
    </p:spTree>
    <p:extLst>
      <p:ext uri="{BB962C8B-B14F-4D97-AF65-F5344CB8AC3E}">
        <p14:creationId xmlns:p14="http://schemas.microsoft.com/office/powerpoint/2010/main" val="1955794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smtClean="0"/>
              <a:t>SPIRAL2 feedback for the community and operation</a:t>
            </a:r>
            <a:endParaRPr lang="en-US" dirty="0"/>
          </a:p>
        </p:txBody>
      </p:sp>
      <p:sp>
        <p:nvSpPr>
          <p:cNvPr id="5" name="Espace réservé du texte 4"/>
          <p:cNvSpPr>
            <a:spLocks noGrp="1"/>
          </p:cNvSpPr>
          <p:nvPr>
            <p:ph type="body" idx="1"/>
          </p:nvPr>
        </p:nvSpPr>
        <p:spPr/>
        <p:txBody>
          <a:bodyPr/>
          <a:lstStyle/>
          <a:p>
            <a:endParaRPr lang="en-US" dirty="0"/>
          </a:p>
        </p:txBody>
      </p:sp>
      <p:sp>
        <p:nvSpPr>
          <p:cNvPr id="10" name="Espace réservé du texte 9"/>
          <p:cNvSpPr>
            <a:spLocks noGrp="1"/>
          </p:cNvSpPr>
          <p:nvPr>
            <p:ph type="body" idx="13"/>
          </p:nvPr>
        </p:nvSpPr>
        <p:spPr/>
        <p:txBody>
          <a:bodyPr/>
          <a:lstStyle/>
          <a:p>
            <a:r>
              <a:rPr lang="en-US" dirty="0" smtClean="0"/>
              <a:t>3</a:t>
            </a:r>
            <a:endParaRPr lang="en-US" dirty="0"/>
          </a:p>
        </p:txBody>
      </p:sp>
      <p:sp>
        <p:nvSpPr>
          <p:cNvPr id="2" name="Espace réservé de la date 1"/>
          <p:cNvSpPr>
            <a:spLocks noGrp="1"/>
          </p:cNvSpPr>
          <p:nvPr>
            <p:ph type="dt" sz="half" idx="2"/>
          </p:nvPr>
        </p:nvSpPr>
        <p:spPr/>
        <p:txBody>
          <a:bodyPr/>
          <a:lstStyle/>
          <a:p>
            <a:r>
              <a:rPr lang="en-US" dirty="0" smtClean="0"/>
              <a:t>May 18, 2026</a:t>
            </a:r>
            <a:endParaRPr lang="en-US" dirty="0"/>
          </a:p>
        </p:txBody>
      </p:sp>
      <p:sp>
        <p:nvSpPr>
          <p:cNvPr id="3" name="Espace réservé du pied de page 2"/>
          <p:cNvSpPr>
            <a:spLocks noGrp="1"/>
          </p:cNvSpPr>
          <p:nvPr>
            <p:ph type="ftr" sz="quarter" idx="3"/>
          </p:nvPr>
        </p:nvSpPr>
        <p:spPr/>
        <p:txBody>
          <a:bodyPr/>
          <a:lstStyle/>
          <a:p>
            <a:r>
              <a:rPr lang="en-US" dirty="0" smtClean="0"/>
              <a:t>R. Ferdinand - GANIL-SPIRAL2 recent achievements - MOI4M01</a:t>
            </a:r>
            <a:endParaRPr lang="en-US" dirty="0"/>
          </a:p>
        </p:txBody>
      </p:sp>
      <p:sp>
        <p:nvSpPr>
          <p:cNvPr id="4" name="Espace réservé du numéro de diapositive 3"/>
          <p:cNvSpPr>
            <a:spLocks noGrp="1"/>
          </p:cNvSpPr>
          <p:nvPr>
            <p:ph type="sldNum" sz="quarter" idx="4"/>
          </p:nvPr>
        </p:nvSpPr>
        <p:spPr/>
        <p:txBody>
          <a:bodyPr/>
          <a:lstStyle/>
          <a:p>
            <a:fld id="{94B63599-5DA0-BE42-AE37-88D1760620F1}" type="slidenum">
              <a:rPr lang="en-US" smtClean="0"/>
              <a:t>15</a:t>
            </a:fld>
            <a:endParaRPr lang="en-US" dirty="0"/>
          </a:p>
        </p:txBody>
      </p:sp>
    </p:spTree>
    <p:extLst>
      <p:ext uri="{BB962C8B-B14F-4D97-AF65-F5344CB8AC3E}">
        <p14:creationId xmlns:p14="http://schemas.microsoft.com/office/powerpoint/2010/main" val="12338481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SPIRAL2 feedback for the community (1/3)</a:t>
            </a:r>
            <a:endParaRPr lang="en-US" dirty="0"/>
          </a:p>
        </p:txBody>
      </p:sp>
      <p:sp>
        <p:nvSpPr>
          <p:cNvPr id="3" name="Espace réservé de la date 2"/>
          <p:cNvSpPr>
            <a:spLocks noGrp="1"/>
          </p:cNvSpPr>
          <p:nvPr>
            <p:ph type="dt" sz="half" idx="10"/>
          </p:nvPr>
        </p:nvSpPr>
        <p:spPr/>
        <p:txBody>
          <a:bodyPr/>
          <a:lstStyle/>
          <a:p>
            <a:r>
              <a:rPr lang="en-US" dirty="0" smtClean="0"/>
              <a:t>May 18, 2026</a:t>
            </a:r>
            <a:endParaRPr lang="en-US" dirty="0"/>
          </a:p>
        </p:txBody>
      </p:sp>
      <p:sp>
        <p:nvSpPr>
          <p:cNvPr id="4" name="Espace réservé du pied de page 3"/>
          <p:cNvSpPr>
            <a:spLocks noGrp="1"/>
          </p:cNvSpPr>
          <p:nvPr>
            <p:ph type="ftr" sz="quarter" idx="11"/>
          </p:nvPr>
        </p:nvSpPr>
        <p:spPr/>
        <p:txBody>
          <a:bodyPr/>
          <a:lstStyle/>
          <a:p>
            <a:r>
              <a:rPr lang="en-US" dirty="0" smtClean="0"/>
              <a:t>R. Ferdinand - GANIL-SPIRAL2 recent achievements - MOI4M01</a:t>
            </a:r>
            <a:endParaRPr lang="en-US" dirty="0"/>
          </a:p>
        </p:txBody>
      </p:sp>
      <p:sp>
        <p:nvSpPr>
          <p:cNvPr id="5" name="Espace réservé du numéro de diapositive 4"/>
          <p:cNvSpPr>
            <a:spLocks noGrp="1"/>
          </p:cNvSpPr>
          <p:nvPr>
            <p:ph type="sldNum" sz="quarter" idx="12"/>
          </p:nvPr>
        </p:nvSpPr>
        <p:spPr/>
        <p:txBody>
          <a:bodyPr/>
          <a:lstStyle/>
          <a:p>
            <a:fld id="{94B63599-5DA0-BE42-AE37-88D1760620F1}" type="slidenum">
              <a:rPr lang="en-US" smtClean="0"/>
              <a:pPr/>
              <a:t>16</a:t>
            </a:fld>
            <a:endParaRPr lang="en-US" dirty="0"/>
          </a:p>
        </p:txBody>
      </p:sp>
      <p:sp>
        <p:nvSpPr>
          <p:cNvPr id="6" name="Espace réservé du contenu 5"/>
          <p:cNvSpPr>
            <a:spLocks noGrp="1"/>
          </p:cNvSpPr>
          <p:nvPr>
            <p:ph sz="quarter" idx="14"/>
          </p:nvPr>
        </p:nvSpPr>
        <p:spPr>
          <a:xfrm>
            <a:off x="108000" y="1195000"/>
            <a:ext cx="9073735" cy="5241955"/>
          </a:xfrm>
        </p:spPr>
        <p:txBody>
          <a:bodyPr>
            <a:normAutofit fontScale="92500" lnSpcReduction="20000"/>
          </a:bodyPr>
          <a:lstStyle/>
          <a:p>
            <a:r>
              <a:rPr lang="en-US" dirty="0" smtClean="0"/>
              <a:t>Design with two dedicated sources</a:t>
            </a:r>
          </a:p>
          <a:p>
            <a:pPr lvl="1"/>
            <a:r>
              <a:rPr lang="en-US" dirty="0" smtClean="0"/>
              <a:t>It is the good choice, good investment</a:t>
            </a:r>
          </a:p>
          <a:p>
            <a:pPr lvl="1"/>
            <a:r>
              <a:rPr lang="en-US" dirty="0" smtClean="0"/>
              <a:t>Allow optimization in source preparation, maintenance, upgrade</a:t>
            </a:r>
            <a:endParaRPr lang="en-US" dirty="0"/>
          </a:p>
          <a:p>
            <a:r>
              <a:rPr lang="en-US" dirty="0" smtClean="0"/>
              <a:t>4 vanes RFQ design</a:t>
            </a:r>
          </a:p>
          <a:p>
            <a:pPr lvl="1"/>
            <a:r>
              <a:rPr lang="en-US" dirty="0" smtClean="0"/>
              <a:t>Design of the cavity reveal to be adapted in beam dynamics, RF solutions, Mechanics</a:t>
            </a:r>
          </a:p>
          <a:p>
            <a:pPr lvl="2"/>
            <a:r>
              <a:rPr lang="en-US" dirty="0" smtClean="0"/>
              <a:t>Transmission better than 99%  </a:t>
            </a:r>
            <a:r>
              <a:rPr lang="en-US" dirty="0" smtClean="0">
                <a:sym typeface="Symbol" panose="05050102010706020507" pitchFamily="18" charset="2"/>
              </a:rPr>
              <a:t> low losses, therefore low activation and low degradation</a:t>
            </a:r>
          </a:p>
          <a:p>
            <a:pPr lvl="2"/>
            <a:r>
              <a:rPr lang="en-US" dirty="0" smtClean="0"/>
              <a:t>Design made with </a:t>
            </a:r>
            <a:r>
              <a:rPr lang="en-US" dirty="0" err="1" smtClean="0"/>
              <a:t>Tracewin</a:t>
            </a:r>
            <a:r>
              <a:rPr lang="en-US" dirty="0" smtClean="0"/>
              <a:t> and </a:t>
            </a:r>
            <a:r>
              <a:rPr lang="en-US" dirty="0" err="1" smtClean="0"/>
              <a:t>Toutatis</a:t>
            </a:r>
            <a:r>
              <a:rPr lang="en-US" dirty="0" smtClean="0"/>
              <a:t>, with perfect accordance between simulation and measurement</a:t>
            </a:r>
          </a:p>
          <a:p>
            <a:pPr lvl="2"/>
            <a:r>
              <a:rPr lang="en-US" dirty="0" smtClean="0"/>
              <a:t>RF cavity design for a 1.65 Kilpatrick. Just right with no margin for a CW machine (RF is on all the time)</a:t>
            </a:r>
          </a:p>
          <a:p>
            <a:pPr lvl="2"/>
            <a:r>
              <a:rPr lang="en-US" dirty="0" smtClean="0"/>
              <a:t>Assembled RFQ, 4 vanes, simple to machined and simple to operate</a:t>
            </a:r>
            <a:r>
              <a:rPr lang="en-US" dirty="0"/>
              <a:t>. </a:t>
            </a:r>
            <a:r>
              <a:rPr lang="en-US" dirty="0" smtClean="0"/>
              <a:t>Ideal for a reliable cavity</a:t>
            </a:r>
            <a:r>
              <a:rPr lang="en-US" dirty="0" smtClean="0"/>
              <a:t>.</a:t>
            </a:r>
          </a:p>
          <a:p>
            <a:pPr lvl="2"/>
            <a:r>
              <a:rPr lang="en-US" dirty="0" smtClean="0"/>
              <a:t>4 separate amplifiers : deuteron production ok with 3 amplifiers</a:t>
            </a:r>
            <a:endParaRPr lang="en-US" dirty="0" smtClean="0"/>
          </a:p>
          <a:p>
            <a:r>
              <a:rPr lang="en-US" dirty="0"/>
              <a:t>Use of a “Single Bunch Selector” (SBS)</a:t>
            </a:r>
          </a:p>
          <a:p>
            <a:pPr lvl="1"/>
            <a:r>
              <a:rPr lang="en-US" dirty="0" smtClean="0"/>
              <a:t>SPIRAL2 can operate from 1 bunch every 1000 bunches to CW mode</a:t>
            </a:r>
          </a:p>
          <a:p>
            <a:pPr lvl="1"/>
            <a:r>
              <a:rPr lang="en-US" dirty="0" smtClean="0"/>
              <a:t>Versatile operation in ions, energies, duty cycle</a:t>
            </a:r>
          </a:p>
          <a:p>
            <a:pPr lvl="1"/>
            <a:r>
              <a:rPr lang="en-US" dirty="0" smtClean="0"/>
              <a:t>A </a:t>
            </a:r>
            <a:r>
              <a:rPr lang="en-US" dirty="0"/>
              <a:t>good solution for physics requirements </a:t>
            </a:r>
          </a:p>
          <a:p>
            <a:pPr lvl="1"/>
            <a:r>
              <a:rPr lang="en-US" dirty="0"/>
              <a:t>Usable for light ions only</a:t>
            </a:r>
          </a:p>
          <a:p>
            <a:pPr lvl="1"/>
            <a:r>
              <a:rPr lang="en-US" dirty="0" smtClean="0"/>
              <a:t>Loss </a:t>
            </a:r>
            <a:r>
              <a:rPr lang="en-US" dirty="0"/>
              <a:t>of 99% of the particles</a:t>
            </a:r>
          </a:p>
          <a:p>
            <a:pPr lvl="1"/>
            <a:r>
              <a:rPr lang="en-US" dirty="0" smtClean="0"/>
              <a:t>SPIRAL2 </a:t>
            </a:r>
            <a:r>
              <a:rPr lang="en-US" dirty="0" smtClean="0"/>
              <a:t>MEBT works : After some efforts, takes into account the associated losses (ghost beam, electrons)</a:t>
            </a:r>
            <a:endParaRPr lang="en-US" dirty="0"/>
          </a:p>
        </p:txBody>
      </p:sp>
      <p:sp>
        <p:nvSpPr>
          <p:cNvPr id="8" name="ZoneTexte 20">
            <a:extLst>
              <a:ext uri="{FF2B5EF4-FFF2-40B4-BE49-F238E27FC236}">
                <a16:creationId xmlns:a16="http://schemas.microsoft.com/office/drawing/2014/main" id="{CD6DE6A0-E0A2-3E07-B9C8-B106A1901083}"/>
              </a:ext>
            </a:extLst>
          </p:cNvPr>
          <p:cNvSpPr txBox="1"/>
          <p:nvPr/>
        </p:nvSpPr>
        <p:spPr>
          <a:xfrm>
            <a:off x="9585859" y="5567413"/>
            <a:ext cx="1910816"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Single Bunch Selector</a:t>
            </a:r>
            <a:endParaRPr lang="en-US" sz="1200" dirty="0">
              <a:solidFill>
                <a:schemeClr val="bg1">
                  <a:lumMod val="50000"/>
                </a:schemeClr>
              </a:solidFill>
              <a:latin typeface="Yu Gothic UI Light" panose="020B0300000000000000" pitchFamily="34" charset="-128"/>
            </a:endParaRP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5859" y="4305530"/>
            <a:ext cx="1682511" cy="1261883"/>
          </a:xfrm>
          <a:prstGeom prst="rect">
            <a:avLst/>
          </a:prstGeom>
        </p:spPr>
      </p:pic>
      <p:pic>
        <p:nvPicPr>
          <p:cNvPr id="10" name="Imag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0674000" y="4982651"/>
            <a:ext cx="2160000" cy="805760"/>
          </a:xfrm>
          <a:prstGeom prst="rect">
            <a:avLst/>
          </a:prstGeom>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t="5749"/>
          <a:stretch/>
        </p:blipFill>
        <p:spPr>
          <a:xfrm>
            <a:off x="9585859" y="2294969"/>
            <a:ext cx="2606141" cy="1637553"/>
          </a:xfrm>
          <a:prstGeom prst="rect">
            <a:avLst/>
          </a:prstGeom>
        </p:spPr>
      </p:pic>
      <p:sp>
        <p:nvSpPr>
          <p:cNvPr id="12" name="ZoneTexte 20">
            <a:extLst>
              <a:ext uri="{FF2B5EF4-FFF2-40B4-BE49-F238E27FC236}">
                <a16:creationId xmlns:a16="http://schemas.microsoft.com/office/drawing/2014/main" id="{CD6DE6A0-E0A2-3E07-B9C8-B106A1901083}"/>
              </a:ext>
            </a:extLst>
          </p:cNvPr>
          <p:cNvSpPr txBox="1"/>
          <p:nvPr/>
        </p:nvSpPr>
        <p:spPr>
          <a:xfrm>
            <a:off x="10037184" y="3958729"/>
            <a:ext cx="1910816"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RFQ1 Q/A=1/3 88MHz</a:t>
            </a:r>
            <a:endParaRPr lang="en-US" sz="1200" dirty="0">
              <a:solidFill>
                <a:schemeClr val="bg1">
                  <a:lumMod val="50000"/>
                </a:schemeClr>
              </a:solidFill>
              <a:latin typeface="Yu Gothic UI Light" panose="020B0300000000000000" pitchFamily="34" charset="-128"/>
            </a:endParaRPr>
          </a:p>
        </p:txBody>
      </p:sp>
      <p:pic>
        <p:nvPicPr>
          <p:cNvPr id="13" name="Imag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005470" y="730194"/>
            <a:ext cx="2186530" cy="1229923"/>
          </a:xfrm>
          <a:prstGeom prst="rect">
            <a:avLst/>
          </a:prstGeom>
        </p:spPr>
      </p:pic>
      <p:pic>
        <p:nvPicPr>
          <p:cNvPr id="14" name="Image 13"/>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7924075" y="703447"/>
            <a:ext cx="1888070" cy="1256670"/>
          </a:xfrm>
          <a:prstGeom prst="rect">
            <a:avLst/>
          </a:prstGeom>
        </p:spPr>
      </p:pic>
      <p:sp>
        <p:nvSpPr>
          <p:cNvPr id="15" name="ZoneTexte 20">
            <a:extLst>
              <a:ext uri="{FF2B5EF4-FFF2-40B4-BE49-F238E27FC236}">
                <a16:creationId xmlns:a16="http://schemas.microsoft.com/office/drawing/2014/main" id="{CD6DE6A0-E0A2-3E07-B9C8-B106A1901083}"/>
              </a:ext>
            </a:extLst>
          </p:cNvPr>
          <p:cNvSpPr txBox="1"/>
          <p:nvPr/>
        </p:nvSpPr>
        <p:spPr>
          <a:xfrm>
            <a:off x="7652796" y="1918929"/>
            <a:ext cx="2358907"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Phoenix v3 Heavy ion ECR source</a:t>
            </a:r>
            <a:endParaRPr lang="en-US" sz="1200" dirty="0">
              <a:solidFill>
                <a:schemeClr val="bg1">
                  <a:lumMod val="50000"/>
                </a:schemeClr>
              </a:solidFill>
              <a:latin typeface="Yu Gothic UI Light" panose="020B0300000000000000" pitchFamily="34" charset="-128"/>
            </a:endParaRPr>
          </a:p>
        </p:txBody>
      </p:sp>
      <p:sp>
        <p:nvSpPr>
          <p:cNvPr id="16" name="ZoneTexte 20">
            <a:extLst>
              <a:ext uri="{FF2B5EF4-FFF2-40B4-BE49-F238E27FC236}">
                <a16:creationId xmlns:a16="http://schemas.microsoft.com/office/drawing/2014/main" id="{CD6DE6A0-E0A2-3E07-B9C8-B106A1901083}"/>
              </a:ext>
            </a:extLst>
          </p:cNvPr>
          <p:cNvSpPr txBox="1"/>
          <p:nvPr/>
        </p:nvSpPr>
        <p:spPr>
          <a:xfrm>
            <a:off x="10005470" y="1901425"/>
            <a:ext cx="2358907"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Light ions ECR source</a:t>
            </a:r>
            <a:endParaRPr lang="en-US" sz="1200" dirty="0">
              <a:solidFill>
                <a:schemeClr val="bg1">
                  <a:lumMod val="50000"/>
                </a:schemeClr>
              </a:solidFill>
              <a:latin typeface="Yu Gothic UI Light" panose="020B0300000000000000" pitchFamily="34" charset="-128"/>
            </a:endParaRPr>
          </a:p>
        </p:txBody>
      </p:sp>
      <p:sp>
        <p:nvSpPr>
          <p:cNvPr id="17" name="ZoneTexte 16"/>
          <p:cNvSpPr txBox="1"/>
          <p:nvPr/>
        </p:nvSpPr>
        <p:spPr>
          <a:xfrm>
            <a:off x="1321889" y="5957700"/>
            <a:ext cx="2186422" cy="338554"/>
          </a:xfrm>
          <a:prstGeom prst="rect">
            <a:avLst/>
          </a:prstGeom>
          <a:ln>
            <a:solidFill>
              <a:schemeClr val="tx2">
                <a:lumMod val="60000"/>
                <a:lumOff val="40000"/>
              </a:schemeClr>
            </a:solidFill>
            <a:prstDash val="lgDashDot"/>
          </a:ln>
        </p:spPr>
        <p:txBody>
          <a:bodyPr wrap="square">
            <a:spAutoFit/>
          </a:bodyPr>
          <a:lstStyle>
            <a:defPPr>
              <a:defRPr lang="fr-FR"/>
            </a:defPPr>
            <a:lvl1pPr algn="ctr">
              <a:defRPr sz="800">
                <a:latin typeface="Yu Gothic Light" panose="020B0300000000000000" pitchFamily="34" charset="-128"/>
                <a:ea typeface="Yu Gothic Light" panose="020B0300000000000000" pitchFamily="34" charset="-128"/>
              </a:defRPr>
            </a:lvl1pPr>
          </a:lstStyle>
          <a:p>
            <a:r>
              <a:rPr lang="en-US" dirty="0"/>
              <a:t>M. </a:t>
            </a:r>
            <a:r>
              <a:rPr lang="en-US" dirty="0"/>
              <a:t>Di Giacomo et al., </a:t>
            </a:r>
            <a:r>
              <a:rPr lang="en-US" dirty="0" smtClean="0"/>
              <a:t>In Proc. IPAC23</a:t>
            </a:r>
            <a:br>
              <a:rPr lang="en-US" dirty="0" smtClean="0"/>
            </a:br>
            <a:r>
              <a:rPr lang="en-US" dirty="0" smtClean="0"/>
              <a:t>doi:10.18429/JACoW-IPAC2023-THPA190</a:t>
            </a:r>
            <a:endParaRPr lang="en-GB" dirty="0"/>
          </a:p>
        </p:txBody>
      </p:sp>
    </p:spTree>
    <p:extLst>
      <p:ext uri="{BB962C8B-B14F-4D97-AF65-F5344CB8AC3E}">
        <p14:creationId xmlns:p14="http://schemas.microsoft.com/office/powerpoint/2010/main" val="5932380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p:txBody>
          <a:bodyPr>
            <a:normAutofit/>
          </a:bodyPr>
          <a:lstStyle/>
          <a:p>
            <a:r>
              <a:rPr lang="en-US" dirty="0" smtClean="0"/>
              <a:t>Tuning time </a:t>
            </a:r>
            <a:r>
              <a:rPr lang="en-US" dirty="0" smtClean="0">
                <a:sym typeface="Symbol" panose="05050102010706020507" pitchFamily="18" charset="2"/>
              </a:rPr>
              <a:t> tuning </a:t>
            </a:r>
            <a:r>
              <a:rPr lang="en-US" dirty="0" smtClean="0"/>
              <a:t>methods 	(2/3)</a:t>
            </a:r>
            <a:br>
              <a:rPr lang="en-US" dirty="0" smtClean="0"/>
            </a:br>
            <a:r>
              <a:rPr lang="en-US" sz="2700" dirty="0" smtClean="0">
                <a:solidFill>
                  <a:srgbClr val="261F4D"/>
                </a:solidFill>
              </a:rPr>
              <a:t>Continuous improvements required for low energy beams</a:t>
            </a:r>
            <a:endParaRPr lang="en-US" dirty="0">
              <a:solidFill>
                <a:srgbClr val="261F4D"/>
              </a:solidFill>
            </a:endParaRPr>
          </a:p>
        </p:txBody>
      </p:sp>
      <p:sp>
        <p:nvSpPr>
          <p:cNvPr id="18" name="Espace réservé de la date 17"/>
          <p:cNvSpPr>
            <a:spLocks noGrp="1"/>
          </p:cNvSpPr>
          <p:nvPr>
            <p:ph type="dt" sz="half" idx="10"/>
          </p:nvPr>
        </p:nvSpPr>
        <p:spPr/>
        <p:txBody>
          <a:bodyPr/>
          <a:lstStyle/>
          <a:p>
            <a:r>
              <a:rPr lang="en-US" dirty="0" smtClean="0"/>
              <a:t>May 18, 2026</a:t>
            </a:r>
            <a:endParaRPr lang="en-US" dirty="0"/>
          </a:p>
        </p:txBody>
      </p:sp>
      <p:sp>
        <p:nvSpPr>
          <p:cNvPr id="20" name="Espace réservé du pied de page 19"/>
          <p:cNvSpPr>
            <a:spLocks noGrp="1"/>
          </p:cNvSpPr>
          <p:nvPr>
            <p:ph type="ftr" sz="quarter" idx="11"/>
          </p:nvPr>
        </p:nvSpPr>
        <p:spPr/>
        <p:txBody>
          <a:bodyPr/>
          <a:lstStyle/>
          <a:p>
            <a:r>
              <a:rPr lang="en-US" dirty="0" smtClean="0"/>
              <a:t>R. Ferdinand - GANIL-SPIRAL2 recent achievements - MOI4M01</a:t>
            </a:r>
            <a:endParaRPr lang="en-US" dirty="0"/>
          </a:p>
        </p:txBody>
      </p:sp>
      <p:sp>
        <p:nvSpPr>
          <p:cNvPr id="19" name="Espace réservé du numéro de diapositive 18"/>
          <p:cNvSpPr>
            <a:spLocks noGrp="1"/>
          </p:cNvSpPr>
          <p:nvPr>
            <p:ph type="sldNum" sz="quarter" idx="12"/>
          </p:nvPr>
        </p:nvSpPr>
        <p:spPr/>
        <p:txBody>
          <a:bodyPr/>
          <a:lstStyle/>
          <a:p>
            <a:fld id="{94B63599-5DA0-BE42-AE37-88D1760620F1}" type="slidenum">
              <a:rPr lang="en-US" smtClean="0"/>
              <a:pPr/>
              <a:t>17</a:t>
            </a:fld>
            <a:endParaRPr lang="en-US" dirty="0"/>
          </a:p>
        </p:txBody>
      </p:sp>
      <p:sp>
        <p:nvSpPr>
          <p:cNvPr id="17" name="Espace réservé du contenu 16"/>
          <p:cNvSpPr>
            <a:spLocks noGrp="1"/>
          </p:cNvSpPr>
          <p:nvPr>
            <p:ph sz="quarter" idx="14"/>
          </p:nvPr>
        </p:nvSpPr>
        <p:spPr>
          <a:xfrm>
            <a:off x="108000" y="1195000"/>
            <a:ext cx="8314735" cy="5241955"/>
          </a:xfrm>
        </p:spPr>
        <p:txBody>
          <a:bodyPr>
            <a:normAutofit fontScale="85000" lnSpcReduction="20000"/>
          </a:bodyPr>
          <a:lstStyle/>
          <a:p>
            <a:r>
              <a:rPr lang="en-US" dirty="0" smtClean="0"/>
              <a:t>29 cavities to tune </a:t>
            </a:r>
          </a:p>
          <a:p>
            <a:pPr lvl="1"/>
            <a:r>
              <a:rPr lang="en-US" dirty="0" smtClean="0"/>
              <a:t>3 </a:t>
            </a:r>
            <a:r>
              <a:rPr lang="en-US" dirty="0" err="1" smtClean="0"/>
              <a:t>rebunchers</a:t>
            </a:r>
            <a:r>
              <a:rPr lang="en-US" dirty="0" smtClean="0"/>
              <a:t>, 12 low beta cavities, 14 high beta cavities.</a:t>
            </a:r>
          </a:p>
          <a:p>
            <a:pPr lvl="1"/>
            <a:r>
              <a:rPr lang="en-US" dirty="0" smtClean="0"/>
              <a:t>From β = 0.04 to β = 0.3</a:t>
            </a:r>
          </a:p>
          <a:p>
            <a:r>
              <a:rPr lang="en-US" dirty="0" smtClean="0"/>
              <a:t>Three improved tuning methods</a:t>
            </a:r>
          </a:p>
          <a:p>
            <a:pPr lvl="1"/>
            <a:r>
              <a:rPr lang="en-US" dirty="0" smtClean="0"/>
              <a:t>The signature matching method </a:t>
            </a:r>
            <a:r>
              <a:rPr lang="en-US" b="1" dirty="0" smtClean="0"/>
              <a:t>does not work for low energy </a:t>
            </a:r>
            <a:r>
              <a:rPr lang="en-US" dirty="0" smtClean="0"/>
              <a:t>part of the </a:t>
            </a:r>
            <a:r>
              <a:rPr lang="en-US" dirty="0" err="1" smtClean="0"/>
              <a:t>linac</a:t>
            </a:r>
            <a:r>
              <a:rPr lang="en-US" dirty="0" smtClean="0"/>
              <a:t> with partly </a:t>
            </a:r>
            <a:r>
              <a:rPr lang="en-US" dirty="0" err="1" smtClean="0"/>
              <a:t>debunched</a:t>
            </a:r>
            <a:r>
              <a:rPr lang="en-US" dirty="0" smtClean="0"/>
              <a:t> beam</a:t>
            </a:r>
          </a:p>
          <a:p>
            <a:pPr marL="342900" indent="-342900">
              <a:buFont typeface="+mj-lt"/>
              <a:buAutoNum type="arabicPeriod"/>
            </a:pPr>
            <a:r>
              <a:rPr lang="en-US" dirty="0" smtClean="0"/>
              <a:t>“Advanced” method (1-2 days) - voltage and phase calibrations unknown</a:t>
            </a:r>
          </a:p>
          <a:p>
            <a:pPr lvl="1"/>
            <a:r>
              <a:rPr lang="en-US" dirty="0" smtClean="0"/>
              <a:t>Phase and voltage tuning. Validation of  the input and output energies. </a:t>
            </a:r>
          </a:p>
          <a:p>
            <a:pPr lvl="1"/>
            <a:r>
              <a:rPr lang="en-US" dirty="0" smtClean="0"/>
              <a:t>Phase scan and localized </a:t>
            </a:r>
            <a:r>
              <a:rPr lang="en-US" dirty="0" smtClean="0"/>
              <a:t>phase scans for improved phase measurement accuracy</a:t>
            </a:r>
            <a:br>
              <a:rPr lang="en-US" dirty="0" smtClean="0"/>
            </a:br>
            <a:r>
              <a:rPr lang="en-US" dirty="0" smtClean="0"/>
              <a:t>(Low energy beam </a:t>
            </a:r>
            <a:r>
              <a:rPr lang="en-US" dirty="0" smtClean="0">
                <a:sym typeface="Symbol" panose="05050102010706020507" pitchFamily="18" charset="2"/>
              </a:rPr>
              <a:t></a:t>
            </a:r>
            <a:r>
              <a:rPr lang="en-US" dirty="0" smtClean="0"/>
              <a:t> non-linear effects deforming the bunch shape).</a:t>
            </a:r>
          </a:p>
          <a:p>
            <a:pPr lvl="1"/>
            <a:r>
              <a:rPr lang="en-US" dirty="0" smtClean="0"/>
              <a:t>Two cavities detuned, 3 pick-up</a:t>
            </a:r>
          </a:p>
          <a:p>
            <a:pPr marL="342900" indent="-342900">
              <a:buFont typeface="+mj-lt"/>
              <a:buAutoNum type="arabicPeriod"/>
            </a:pPr>
            <a:r>
              <a:rPr lang="en-US" dirty="0" smtClean="0"/>
              <a:t>“Simplified” method (JML code)</a:t>
            </a:r>
          </a:p>
          <a:p>
            <a:pPr lvl="1"/>
            <a:r>
              <a:rPr lang="en-US" dirty="0" smtClean="0"/>
              <a:t>Use of 1 PU after the </a:t>
            </a:r>
            <a:r>
              <a:rPr lang="en-US" dirty="0" smtClean="0"/>
              <a:t>cavity, phase scan.</a:t>
            </a:r>
            <a:endParaRPr lang="en-US" dirty="0" smtClean="0"/>
          </a:p>
          <a:p>
            <a:pPr lvl="1"/>
            <a:r>
              <a:rPr lang="en-US" dirty="0" smtClean="0"/>
              <a:t>No cavity detuned</a:t>
            </a:r>
          </a:p>
          <a:p>
            <a:pPr lvl="1"/>
            <a:r>
              <a:rPr lang="en-US" dirty="0" smtClean="0"/>
              <a:t>Only phase and voltage tuning, no energy control</a:t>
            </a:r>
          </a:p>
          <a:p>
            <a:pPr marL="342900" indent="-342900">
              <a:buFont typeface="+mj-lt"/>
              <a:buAutoNum type="arabicPeriod"/>
            </a:pPr>
            <a:r>
              <a:rPr lang="en-US" dirty="0" smtClean="0"/>
              <a:t>“With reference” method (&lt;60 min) - Using voltage and phase calibration from a previous reference tuning.</a:t>
            </a:r>
          </a:p>
          <a:p>
            <a:pPr lvl="1"/>
            <a:r>
              <a:rPr lang="en-US" dirty="0" smtClean="0"/>
              <a:t>No phase scan, no detuning.</a:t>
            </a:r>
          </a:p>
          <a:p>
            <a:pPr lvl="1"/>
            <a:r>
              <a:rPr lang="en-US" dirty="0" smtClean="0"/>
              <a:t>Phase tuning, assuming known voltage and input energy </a:t>
            </a:r>
            <a:br>
              <a:rPr lang="en-US" dirty="0" smtClean="0"/>
            </a:br>
            <a:r>
              <a:rPr lang="en-US" dirty="0" smtClean="0"/>
              <a:t>→ Phase measurement at PU0 + simulation + verification with phase measurement at the PU1.</a:t>
            </a:r>
          </a:p>
          <a:p>
            <a:pPr lvl="1"/>
            <a:r>
              <a:rPr lang="en-US" dirty="0" smtClean="0"/>
              <a:t>Sensitive to phase measurements accuracy.</a:t>
            </a:r>
            <a:endParaRPr lang="en-US" dirty="0"/>
          </a:p>
        </p:txBody>
      </p:sp>
      <p:pic>
        <p:nvPicPr>
          <p:cNvPr id="10" name="Image 9"/>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08479" y="1051894"/>
            <a:ext cx="2735580" cy="1187450"/>
          </a:xfrm>
          <a:prstGeom prst="rect">
            <a:avLst/>
          </a:prstGeom>
        </p:spPr>
      </p:pic>
      <p:sp>
        <p:nvSpPr>
          <p:cNvPr id="11" name="ZoneTexte 10"/>
          <p:cNvSpPr txBox="1"/>
          <p:nvPr/>
        </p:nvSpPr>
        <p:spPr>
          <a:xfrm>
            <a:off x="8986334" y="2406825"/>
            <a:ext cx="625492" cy="369332"/>
          </a:xfrm>
          <a:prstGeom prst="rect">
            <a:avLst/>
          </a:prstGeom>
          <a:noFill/>
        </p:spPr>
        <p:txBody>
          <a:bodyPr wrap="none" rtlCol="0">
            <a:spAutoFit/>
          </a:bodyPr>
          <a:lstStyle/>
          <a:p>
            <a:r>
              <a:rPr lang="en-US" dirty="0" smtClean="0">
                <a:solidFill>
                  <a:srgbClr val="261F4D"/>
                </a:solidFill>
              </a:rPr>
              <a:t>BPM</a:t>
            </a:r>
            <a:endParaRPr lang="en-US" dirty="0">
              <a:solidFill>
                <a:srgbClr val="261F4D"/>
              </a:solidFill>
            </a:endParaRPr>
          </a:p>
        </p:txBody>
      </p:sp>
      <p:cxnSp>
        <p:nvCxnSpPr>
          <p:cNvPr id="12" name="Connecteur droit avec flèche 11"/>
          <p:cNvCxnSpPr>
            <a:stCxn id="11" idx="0"/>
          </p:cNvCxnSpPr>
          <p:nvPr/>
        </p:nvCxnSpPr>
        <p:spPr>
          <a:xfrm flipH="1" flipV="1">
            <a:off x="8387097" y="1763909"/>
            <a:ext cx="946008" cy="6066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a:stCxn id="11" idx="0"/>
          </p:cNvCxnSpPr>
          <p:nvPr/>
        </p:nvCxnSpPr>
        <p:spPr>
          <a:xfrm flipV="1">
            <a:off x="9333105" y="1727605"/>
            <a:ext cx="470641" cy="642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8860101" y="3096085"/>
            <a:ext cx="3316769" cy="2352952"/>
          </a:xfrm>
          <a:prstGeom prst="rect">
            <a:avLst/>
          </a:prstGeom>
        </p:spPr>
        <p:txBody>
          <a:bodyPr vert="horz" lIns="0" tIns="45720" rIns="0" bIns="45720" rtlCol="0">
            <a:normAutofit lnSpcReduction="10000"/>
          </a:bodyPr>
          <a:lstStyle/>
          <a:p>
            <a:pPr algn="ctr">
              <a:lnSpc>
                <a:spcPct val="90000"/>
              </a:lnSpc>
              <a:spcBef>
                <a:spcPts val="1200"/>
              </a:spcBef>
              <a:buFont typeface="Arial" panose="020B0604020202020204" pitchFamily="34" charset="0"/>
              <a:buNone/>
            </a:pPr>
            <a:r>
              <a:rPr lang="en-US" b="1" dirty="0" smtClean="0">
                <a:latin typeface="Yu Gothic UI" panose="020B0500000000000000" pitchFamily="34" charset="-128"/>
                <a:ea typeface="Yu Gothic UI" panose="020B0500000000000000" pitchFamily="34" charset="-128"/>
              </a:rPr>
              <a:t>Reference phases</a:t>
            </a:r>
          </a:p>
          <a:p>
            <a:pPr marL="215900" lvl="1" indent="-215900">
              <a:lnSpc>
                <a:spcPct val="90000"/>
              </a:lnSpc>
              <a:spcBef>
                <a:spcPts val="600"/>
              </a:spcBef>
              <a:buClr>
                <a:schemeClr val="tx2"/>
              </a:buClr>
              <a:buFont typeface="Arial" panose="020B0604020202020204" pitchFamily="34" charset="0"/>
              <a:buChar char="■"/>
            </a:pPr>
            <a:r>
              <a:rPr lang="en-US" dirty="0" smtClean="0">
                <a:latin typeface="Yu Gothic UI Light" panose="020B0300000000000000" pitchFamily="34" charset="-128"/>
                <a:ea typeface="Yu Gothic UI Light" panose="020B0300000000000000" pitchFamily="34" charset="-128"/>
              </a:rPr>
              <a:t>2022 – 2023: loss of the reference phases every year.</a:t>
            </a:r>
          </a:p>
          <a:p>
            <a:pPr marL="442913" lvl="2" indent="-215900">
              <a:lnSpc>
                <a:spcPct val="90000"/>
              </a:lnSpc>
              <a:spcBef>
                <a:spcPts val="300"/>
              </a:spcBef>
              <a:buClr>
                <a:schemeClr val="accent2"/>
              </a:buClr>
              <a:buFont typeface="Arial" panose="020B0604020202020204" pitchFamily="34" charset="0"/>
              <a:buChar char="■"/>
            </a:pPr>
            <a:r>
              <a:rPr lang="en-US" dirty="0" smtClean="0">
                <a:latin typeface="Yu Gothic UI Light" panose="020B0300000000000000" pitchFamily="34" charset="-128"/>
                <a:ea typeface="Yu Gothic UI Light" panose="020B0300000000000000" pitchFamily="34" charset="-128"/>
              </a:rPr>
              <a:t>The phase calibration required yearly adjustment </a:t>
            </a:r>
            <a:br>
              <a:rPr lang="en-US" dirty="0" smtClean="0">
                <a:latin typeface="Yu Gothic UI Light" panose="020B0300000000000000" pitchFamily="34" charset="-128"/>
                <a:ea typeface="Yu Gothic UI Light" panose="020B0300000000000000" pitchFamily="34" charset="-128"/>
              </a:rPr>
            </a:br>
            <a:r>
              <a:rPr lang="en-US" dirty="0" smtClean="0">
                <a:latin typeface="Yu Gothic UI Light" panose="020B0300000000000000" pitchFamily="34" charset="-128"/>
                <a:ea typeface="Yu Gothic UI Light" panose="020B0300000000000000" pitchFamily="34" charset="-128"/>
              </a:rPr>
              <a:t>(&gt; 2 days).</a:t>
            </a:r>
          </a:p>
          <a:p>
            <a:pPr marL="215900" lvl="1" indent="-215900">
              <a:lnSpc>
                <a:spcPct val="90000"/>
              </a:lnSpc>
              <a:spcBef>
                <a:spcPts val="600"/>
              </a:spcBef>
              <a:buClr>
                <a:schemeClr val="tx2"/>
              </a:buClr>
              <a:buFont typeface="Arial" panose="020B0604020202020204" pitchFamily="34" charset="0"/>
              <a:buChar char="■"/>
            </a:pPr>
            <a:r>
              <a:rPr lang="en-US" dirty="0" smtClean="0">
                <a:latin typeface="Yu Gothic UI Light" panose="020B0300000000000000" pitchFamily="34" charset="-128"/>
                <a:ea typeface="Yu Gothic UI Light" panose="020B0300000000000000" pitchFamily="34" charset="-128"/>
              </a:rPr>
              <a:t>2024/2025: the reference phases finally stables</a:t>
            </a:r>
          </a:p>
          <a:p>
            <a:pPr marL="442913" lvl="2" indent="-215900">
              <a:lnSpc>
                <a:spcPct val="90000"/>
              </a:lnSpc>
              <a:spcBef>
                <a:spcPts val="300"/>
              </a:spcBef>
              <a:buClr>
                <a:schemeClr val="accent2"/>
              </a:buClr>
              <a:buFont typeface="Arial" panose="020B0604020202020204" pitchFamily="34" charset="0"/>
              <a:buChar char="■"/>
            </a:pPr>
            <a:r>
              <a:rPr lang="en-US" dirty="0" smtClean="0">
                <a:latin typeface="Yu Gothic UI Light" panose="020B0300000000000000" pitchFamily="34" charset="-128"/>
                <a:ea typeface="Yu Gothic UI Light" panose="020B0300000000000000" pitchFamily="34" charset="-128"/>
              </a:rPr>
              <a:t>1 hour for a new </a:t>
            </a:r>
            <a:r>
              <a:rPr lang="en-US" dirty="0" err="1" smtClean="0">
                <a:latin typeface="Yu Gothic UI Light" panose="020B0300000000000000" pitchFamily="34" charset="-128"/>
                <a:ea typeface="Yu Gothic UI Light" panose="020B0300000000000000" pitchFamily="34" charset="-128"/>
              </a:rPr>
              <a:t>linac</a:t>
            </a:r>
            <a:r>
              <a:rPr lang="en-US" dirty="0" smtClean="0">
                <a:latin typeface="Yu Gothic UI Light" panose="020B0300000000000000" pitchFamily="34" charset="-128"/>
                <a:ea typeface="Yu Gothic UI Light" panose="020B0300000000000000" pitchFamily="34" charset="-128"/>
              </a:rPr>
              <a:t> tuning</a:t>
            </a:r>
            <a:endParaRPr lang="en-US" dirty="0">
              <a:latin typeface="Yu Gothic UI Light" panose="020B0300000000000000" pitchFamily="34" charset="-128"/>
              <a:ea typeface="Yu Gothic UI Light" panose="020B0300000000000000" pitchFamily="34" charset="-128"/>
            </a:endParaRPr>
          </a:p>
        </p:txBody>
      </p:sp>
      <p:sp>
        <p:nvSpPr>
          <p:cNvPr id="14" name="Rectangle 13"/>
          <p:cNvSpPr/>
          <p:nvPr/>
        </p:nvSpPr>
        <p:spPr>
          <a:xfrm>
            <a:off x="9163048" y="5417096"/>
            <a:ext cx="2535746" cy="338554"/>
          </a:xfrm>
          <a:prstGeom prst="rect">
            <a:avLst/>
          </a:prstGeom>
          <a:ln>
            <a:solidFill>
              <a:schemeClr val="tx2">
                <a:lumMod val="60000"/>
                <a:lumOff val="40000"/>
              </a:schemeClr>
            </a:solidFill>
            <a:prstDash val="lgDashDot"/>
          </a:ln>
        </p:spPr>
        <p:txBody>
          <a:bodyPr wrap="square">
            <a:spAutoFit/>
          </a:bodyPr>
          <a:lstStyle/>
          <a:p>
            <a:pPr algn="ctr"/>
            <a:r>
              <a:rPr lang="en-US" sz="800" dirty="0" smtClean="0">
                <a:latin typeface="Yu Gothic Light" panose="020B0300000000000000" pitchFamily="34" charset="-128"/>
                <a:ea typeface="Yu Gothic Light" panose="020B0300000000000000" pitchFamily="34" charset="-128"/>
              </a:rPr>
              <a:t>M. Di. Giacomo et al., in Proc. 32nd LINAC2024. </a:t>
            </a:r>
            <a:r>
              <a:rPr lang="en-US" sz="800" dirty="0" smtClean="0">
                <a:latin typeface="Yu Gothic Light" panose="020B0300000000000000" pitchFamily="34" charset="-128"/>
                <a:ea typeface="Yu Gothic Light" panose="020B0300000000000000" pitchFamily="34" charset="-128"/>
              </a:rPr>
              <a:t/>
            </a:r>
            <a:br>
              <a:rPr lang="en-US" sz="800" dirty="0" smtClean="0">
                <a:latin typeface="Yu Gothic Light" panose="020B0300000000000000" pitchFamily="34" charset="-128"/>
                <a:ea typeface="Yu Gothic Light" panose="020B0300000000000000" pitchFamily="34" charset="-128"/>
              </a:rPr>
            </a:br>
            <a:r>
              <a:rPr lang="en-US" sz="800" dirty="0" smtClean="0">
                <a:latin typeface="Yu Gothic Light" panose="020B0300000000000000" pitchFamily="34" charset="-128"/>
                <a:ea typeface="Yu Gothic Light" panose="020B0300000000000000" pitchFamily="34" charset="-128"/>
              </a:rPr>
              <a:t>DOI:10.18429/JACoW-LINAC2024-TUPB025</a:t>
            </a:r>
            <a:r>
              <a:rPr lang="en-US" sz="800" dirty="0" smtClean="0">
                <a:latin typeface="Yu Gothic Light" panose="020B0300000000000000" pitchFamily="34" charset="-128"/>
                <a:ea typeface="Yu Gothic Light" panose="020B0300000000000000" pitchFamily="34" charset="-128"/>
              </a:rPr>
              <a:t>.</a:t>
            </a:r>
            <a:endParaRPr lang="en-US" sz="800" dirty="0">
              <a:latin typeface="Yu Gothic Light" panose="020B0300000000000000" pitchFamily="34" charset="-128"/>
              <a:ea typeface="Yu Gothic Light" panose="020B0300000000000000" pitchFamily="34" charset="-128"/>
            </a:endParaRPr>
          </a:p>
        </p:txBody>
      </p:sp>
      <p:sp>
        <p:nvSpPr>
          <p:cNvPr id="15" name="Rectangle 14"/>
          <p:cNvSpPr/>
          <p:nvPr/>
        </p:nvSpPr>
        <p:spPr>
          <a:xfrm>
            <a:off x="5482707" y="6098401"/>
            <a:ext cx="2301240" cy="338554"/>
          </a:xfrm>
          <a:prstGeom prst="rect">
            <a:avLst/>
          </a:prstGeom>
          <a:ln>
            <a:solidFill>
              <a:schemeClr val="tx2">
                <a:lumMod val="60000"/>
                <a:lumOff val="40000"/>
              </a:schemeClr>
            </a:solidFill>
            <a:prstDash val="lgDashDot"/>
          </a:ln>
        </p:spPr>
        <p:txBody>
          <a:bodyPr wrap="square">
            <a:spAutoFit/>
          </a:bodyPr>
          <a:lstStyle/>
          <a:p>
            <a:pPr algn="ctr"/>
            <a:r>
              <a:rPr lang="en-US" sz="800" dirty="0" smtClean="0">
                <a:latin typeface="Yu Gothic Light" panose="020B0300000000000000" pitchFamily="34" charset="-128"/>
                <a:ea typeface="Yu Gothic Light" panose="020B0300000000000000" pitchFamily="34" charset="-128"/>
              </a:rPr>
              <a:t>G. Normand, et l., in Proc. 14th. IPAC’23. DOI:10.18429/JACoW-IPAC2023-TUPA192.</a:t>
            </a:r>
            <a:endParaRPr lang="en-US" sz="800" dirty="0">
              <a:latin typeface="Yu Gothic Light" panose="020B0300000000000000" pitchFamily="34" charset="-128"/>
              <a:ea typeface="Yu Gothic Light" panose="020B0300000000000000" pitchFamily="34" charset="-128"/>
            </a:endParaRPr>
          </a:p>
        </p:txBody>
      </p:sp>
      <p:sp>
        <p:nvSpPr>
          <p:cNvPr id="39" name="ZoneTexte 38"/>
          <p:cNvSpPr txBox="1"/>
          <p:nvPr/>
        </p:nvSpPr>
        <p:spPr>
          <a:xfrm>
            <a:off x="11309319" y="1410803"/>
            <a:ext cx="276285" cy="146194"/>
          </a:xfrm>
          <a:prstGeom prst="rect">
            <a:avLst/>
          </a:prstGeom>
          <a:solidFill>
            <a:schemeClr val="bg1"/>
          </a:solidFill>
        </p:spPr>
        <p:txBody>
          <a:bodyPr wrap="none" lIns="36000" tIns="0" rIns="36000" bIns="0" rtlCol="0">
            <a:spAutoFit/>
          </a:bodyPr>
          <a:lstStyle/>
          <a:p>
            <a:r>
              <a:rPr lang="en-US" sz="950" dirty="0" smtClean="0"/>
              <a:t>PU2</a:t>
            </a:r>
            <a:endParaRPr lang="en-US" sz="950" dirty="0"/>
          </a:p>
        </p:txBody>
      </p:sp>
      <p:sp>
        <p:nvSpPr>
          <p:cNvPr id="42" name="ZoneTexte 41"/>
          <p:cNvSpPr txBox="1"/>
          <p:nvPr/>
        </p:nvSpPr>
        <p:spPr>
          <a:xfrm>
            <a:off x="10268242" y="1096058"/>
            <a:ext cx="814894" cy="146194"/>
          </a:xfrm>
          <a:prstGeom prst="rect">
            <a:avLst/>
          </a:prstGeom>
          <a:solidFill>
            <a:schemeClr val="bg1"/>
          </a:solidFill>
        </p:spPr>
        <p:txBody>
          <a:bodyPr wrap="none" lIns="36000" tIns="0" rIns="36000" bIns="0" rtlCol="0">
            <a:spAutoFit/>
          </a:bodyPr>
          <a:lstStyle/>
          <a:p>
            <a:r>
              <a:rPr lang="en-US" sz="950" dirty="0" smtClean="0"/>
              <a:t>Detuned cavity</a:t>
            </a:r>
            <a:endParaRPr lang="en-US" sz="950" dirty="0"/>
          </a:p>
        </p:txBody>
      </p:sp>
      <p:sp>
        <p:nvSpPr>
          <p:cNvPr id="43" name="Rectangle 42"/>
          <p:cNvSpPr/>
          <p:nvPr/>
        </p:nvSpPr>
        <p:spPr>
          <a:xfrm>
            <a:off x="10207625" y="1556997"/>
            <a:ext cx="165100" cy="134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1" name="Connecteur droit avec flèche 40"/>
          <p:cNvCxnSpPr/>
          <p:nvPr/>
        </p:nvCxnSpPr>
        <p:spPr>
          <a:xfrm>
            <a:off x="10153650" y="1636225"/>
            <a:ext cx="1746250" cy="0"/>
          </a:xfrm>
          <a:prstGeom prst="straightConnector1">
            <a:avLst/>
          </a:prstGeom>
          <a:ln w="12700">
            <a:solidFill>
              <a:srgbClr val="5B9BD5"/>
            </a:solidFill>
            <a:tailEnd type="triangle"/>
          </a:ln>
        </p:spPr>
        <p:style>
          <a:lnRef idx="1">
            <a:schemeClr val="accent1"/>
          </a:lnRef>
          <a:fillRef idx="0">
            <a:schemeClr val="accent1"/>
          </a:fillRef>
          <a:effectRef idx="0">
            <a:schemeClr val="accent1"/>
          </a:effectRef>
          <a:fontRef idx="minor">
            <a:schemeClr val="tx1"/>
          </a:fontRef>
        </p:style>
      </p:cxnSp>
      <p:sp>
        <p:nvSpPr>
          <p:cNvPr id="33" name="Ellipse 32"/>
          <p:cNvSpPr/>
          <p:nvPr/>
        </p:nvSpPr>
        <p:spPr>
          <a:xfrm>
            <a:off x="10561250" y="1311184"/>
            <a:ext cx="228878" cy="61806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p:cNvSpPr/>
          <p:nvPr/>
        </p:nvSpPr>
        <p:spPr>
          <a:xfrm>
            <a:off x="11398250" y="1574800"/>
            <a:ext cx="98425" cy="116501"/>
          </a:xfrm>
          <a:prstGeom prst="rect">
            <a:avLst/>
          </a:prstGeom>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cxnSp>
        <p:nvCxnSpPr>
          <p:cNvPr id="44" name="Connecteur droit avec flèche 43"/>
          <p:cNvCxnSpPr/>
          <p:nvPr/>
        </p:nvCxnSpPr>
        <p:spPr>
          <a:xfrm flipV="1">
            <a:off x="9357380" y="1727605"/>
            <a:ext cx="2040870" cy="6422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154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stretch>
            <a:fillRect/>
          </a:stretch>
        </p:blipFill>
        <p:spPr>
          <a:xfrm>
            <a:off x="7387135" y="762616"/>
            <a:ext cx="4766536" cy="2568042"/>
          </a:xfrm>
          <a:prstGeom prst="rect">
            <a:avLst/>
          </a:prstGeom>
        </p:spPr>
      </p:pic>
      <p:sp>
        <p:nvSpPr>
          <p:cNvPr id="8" name="Titre 7"/>
          <p:cNvSpPr>
            <a:spLocks noGrp="1"/>
          </p:cNvSpPr>
          <p:nvPr>
            <p:ph type="title"/>
          </p:nvPr>
        </p:nvSpPr>
        <p:spPr/>
        <p:txBody>
          <a:bodyPr/>
          <a:lstStyle/>
          <a:p>
            <a:r>
              <a:rPr lang="en-US" dirty="0" smtClean="0"/>
              <a:t>SPIRAL2 feedback for the community (3/3)</a:t>
            </a:r>
            <a:endParaRPr lang="en-US" dirty="0"/>
          </a:p>
        </p:txBody>
      </p:sp>
      <p:sp>
        <p:nvSpPr>
          <p:cNvPr id="2" name="Espace réservé de la date 1"/>
          <p:cNvSpPr>
            <a:spLocks noGrp="1"/>
          </p:cNvSpPr>
          <p:nvPr>
            <p:ph type="dt" sz="half" idx="10"/>
          </p:nvPr>
        </p:nvSpPr>
        <p:spPr/>
        <p:txBody>
          <a:bodyPr/>
          <a:lstStyle/>
          <a:p>
            <a:r>
              <a:rPr lang="en-US" dirty="0" smtClean="0"/>
              <a:t>May 18, 2026</a:t>
            </a:r>
            <a:endParaRPr lang="en-US" dirty="0"/>
          </a:p>
        </p:txBody>
      </p:sp>
      <p:sp>
        <p:nvSpPr>
          <p:cNvPr id="3" name="Espace réservé du pied de page 2"/>
          <p:cNvSpPr>
            <a:spLocks noGrp="1"/>
          </p:cNvSpPr>
          <p:nvPr>
            <p:ph type="ftr" sz="quarter" idx="11"/>
          </p:nvPr>
        </p:nvSpPr>
        <p:spPr/>
        <p:txBody>
          <a:bodyPr/>
          <a:lstStyle/>
          <a:p>
            <a:r>
              <a:rPr lang="en-US" dirty="0" smtClean="0"/>
              <a:t>R. Ferdinand - GANIL-SPIRAL2 recent achievements - MOI4M01</a:t>
            </a:r>
            <a:endParaRPr lang="en-US" dirty="0"/>
          </a:p>
        </p:txBody>
      </p:sp>
      <p:sp>
        <p:nvSpPr>
          <p:cNvPr id="4" name="Espace réservé du numéro de diapositive 3"/>
          <p:cNvSpPr>
            <a:spLocks noGrp="1"/>
          </p:cNvSpPr>
          <p:nvPr>
            <p:ph type="sldNum" sz="quarter" idx="12"/>
          </p:nvPr>
        </p:nvSpPr>
        <p:spPr/>
        <p:txBody>
          <a:bodyPr/>
          <a:lstStyle/>
          <a:p>
            <a:fld id="{94B63599-5DA0-BE42-AE37-88D1760620F1}" type="slidenum">
              <a:rPr lang="en-US" smtClean="0"/>
              <a:t>18</a:t>
            </a:fld>
            <a:endParaRPr lang="en-US" dirty="0"/>
          </a:p>
        </p:txBody>
      </p:sp>
      <p:sp>
        <p:nvSpPr>
          <p:cNvPr id="9" name="Espace réservé du contenu 8"/>
          <p:cNvSpPr>
            <a:spLocks noGrp="1"/>
          </p:cNvSpPr>
          <p:nvPr>
            <p:ph sz="quarter" idx="14"/>
          </p:nvPr>
        </p:nvSpPr>
        <p:spPr>
          <a:xfrm>
            <a:off x="108000" y="1195000"/>
            <a:ext cx="6921450" cy="5241955"/>
          </a:xfrm>
        </p:spPr>
        <p:txBody>
          <a:bodyPr>
            <a:normAutofit/>
          </a:bodyPr>
          <a:lstStyle/>
          <a:p>
            <a:r>
              <a:rPr lang="en-US" dirty="0" smtClean="0"/>
              <a:t>Small cryomodules design </a:t>
            </a:r>
            <a:r>
              <a:rPr lang="en-US" dirty="0" smtClean="0"/>
              <a:t>with </a:t>
            </a:r>
            <a:r>
              <a:rPr lang="en-US" dirty="0" smtClean="0"/>
              <a:t>warm </a:t>
            </a:r>
            <a:r>
              <a:rPr lang="en-US" dirty="0" smtClean="0"/>
              <a:t>section</a:t>
            </a:r>
            <a:endParaRPr lang="en-US" dirty="0" smtClean="0"/>
          </a:p>
          <a:p>
            <a:pPr lvl="1"/>
            <a:r>
              <a:rPr lang="en-US" dirty="0" smtClean="0"/>
              <a:t>Working solution, </a:t>
            </a:r>
            <a:r>
              <a:rPr lang="en-US" dirty="0" smtClean="0"/>
              <a:t>probably </a:t>
            </a:r>
            <a:r>
              <a:rPr lang="en-US" dirty="0" smtClean="0"/>
              <a:t>more expensive</a:t>
            </a:r>
          </a:p>
          <a:p>
            <a:pPr lvl="1"/>
            <a:r>
              <a:rPr lang="en-US" dirty="0" smtClean="0"/>
              <a:t>Positive experience, </a:t>
            </a:r>
            <a:r>
              <a:rPr lang="en-US" dirty="0" smtClean="0"/>
              <a:t>missing cryomodule ok</a:t>
            </a:r>
            <a:endParaRPr lang="en-US" dirty="0" smtClean="0"/>
          </a:p>
          <a:p>
            <a:pPr lvl="1"/>
            <a:r>
              <a:rPr lang="en-US" dirty="0" smtClean="0"/>
              <a:t>No difficulties with magnetic field from </a:t>
            </a:r>
            <a:r>
              <a:rPr lang="en-US" dirty="0" smtClean="0"/>
              <a:t>solenoid</a:t>
            </a:r>
            <a:endParaRPr lang="en-US" dirty="0" smtClean="0"/>
          </a:p>
          <a:p>
            <a:pPr lvl="1"/>
            <a:r>
              <a:rPr lang="en-US" dirty="0" smtClean="0"/>
              <a:t>Vacuum </a:t>
            </a:r>
            <a:r>
              <a:rPr lang="en-US" dirty="0"/>
              <a:t>in the warm section </a:t>
            </a:r>
            <a:r>
              <a:rPr lang="en-US" dirty="0" smtClean="0"/>
              <a:t>: very </a:t>
            </a:r>
            <a:r>
              <a:rPr lang="en-US" dirty="0"/>
              <a:t>effective tool </a:t>
            </a:r>
            <a:r>
              <a:rPr lang="en-US" dirty="0" smtClean="0"/>
              <a:t>against losses (for </a:t>
            </a:r>
            <a:r>
              <a:rPr lang="en-US" dirty="0"/>
              <a:t>CW beams</a:t>
            </a:r>
            <a:r>
              <a:rPr lang="en-US" dirty="0" smtClean="0"/>
              <a:t>).</a:t>
            </a:r>
          </a:p>
          <a:p>
            <a:pPr lvl="1"/>
            <a:r>
              <a:rPr lang="en-US" dirty="0" smtClean="0"/>
              <a:t>C</a:t>
            </a:r>
            <a:r>
              <a:rPr lang="en-US" dirty="0" smtClean="0"/>
              <a:t>avity </a:t>
            </a:r>
            <a:r>
              <a:rPr lang="en-US" dirty="0" smtClean="0"/>
              <a:t>pollution does not impact operation </a:t>
            </a:r>
            <a:r>
              <a:rPr lang="en-US" dirty="0" smtClean="0"/>
              <a:t>(two cavities </a:t>
            </a:r>
            <a:r>
              <a:rPr lang="en-US" sz="2000" b="1" dirty="0" smtClean="0">
                <a:solidFill>
                  <a:srgbClr val="00B050"/>
                </a:solidFill>
                <a:latin typeface="Yu Gothic UI Semibold" panose="020B0700000000000000" pitchFamily="34" charset="-128"/>
                <a:ea typeface="Yu Gothic UI Semibold" panose="020B0700000000000000" pitchFamily="34" charset="-128"/>
              </a:rPr>
              <a:t>O</a:t>
            </a:r>
            <a:r>
              <a:rPr lang="en-US" dirty="0" smtClean="0"/>
              <a:t> shows </a:t>
            </a:r>
            <a:r>
              <a:rPr lang="en-US" dirty="0" smtClean="0"/>
              <a:t>small limitation linked to cavity pollution </a:t>
            </a:r>
            <a:r>
              <a:rPr lang="en-US" dirty="0" smtClean="0"/>
              <a:t>- No </a:t>
            </a:r>
            <a:r>
              <a:rPr lang="en-US" dirty="0"/>
              <a:t>evolution since </a:t>
            </a:r>
            <a:r>
              <a:rPr lang="en-US" dirty="0" smtClean="0"/>
              <a:t>2022)</a:t>
            </a:r>
            <a:endParaRPr lang="en-US" dirty="0" smtClean="0"/>
          </a:p>
          <a:p>
            <a:r>
              <a:rPr lang="en-US" dirty="0" err="1" smtClean="0"/>
              <a:t>Linac</a:t>
            </a:r>
            <a:r>
              <a:rPr lang="en-US" dirty="0" smtClean="0"/>
              <a:t> design tunable event if a cavity is missing </a:t>
            </a:r>
          </a:p>
          <a:p>
            <a:r>
              <a:rPr lang="en-US" dirty="0" smtClean="0"/>
              <a:t>4K operation works well</a:t>
            </a:r>
            <a:endParaRPr lang="en-US" dirty="0" smtClean="0"/>
          </a:p>
          <a:p>
            <a:pPr lvl="1"/>
            <a:r>
              <a:rPr lang="en-US" dirty="0" err="1" smtClean="0"/>
              <a:t>Lhe</a:t>
            </a:r>
            <a:r>
              <a:rPr lang="en-US" dirty="0" smtClean="0"/>
              <a:t> pressure stability good with unclassical regulation</a:t>
            </a:r>
          </a:p>
          <a:p>
            <a:r>
              <a:rPr lang="en-US" dirty="0" smtClean="0"/>
              <a:t>BPM – position, </a:t>
            </a:r>
            <a:r>
              <a:rPr lang="en-US" dirty="0" err="1" smtClean="0"/>
              <a:t>ellipticity</a:t>
            </a:r>
            <a:r>
              <a:rPr lang="en-US" dirty="0" smtClean="0"/>
              <a:t> (σ</a:t>
            </a:r>
            <a:r>
              <a:rPr lang="en-US" baseline="-25000" dirty="0" smtClean="0"/>
              <a:t>x</a:t>
            </a:r>
            <a:r>
              <a:rPr lang="en-US" dirty="0" smtClean="0"/>
              <a:t>² - σ</a:t>
            </a:r>
            <a:r>
              <a:rPr lang="en-US" baseline="-25000" dirty="0" smtClean="0"/>
              <a:t>y</a:t>
            </a:r>
            <a:r>
              <a:rPr lang="en-US" dirty="0" smtClean="0"/>
              <a:t>²), phase and energies</a:t>
            </a:r>
          </a:p>
          <a:p>
            <a:pPr lvl="1"/>
            <a:r>
              <a:rPr lang="en-US" dirty="0" smtClean="0"/>
              <a:t>From </a:t>
            </a:r>
            <a:r>
              <a:rPr lang="en-US" dirty="0" smtClean="0"/>
              <a:t>1µA to 5mA, from β = 0.04 to β = </a:t>
            </a:r>
            <a:r>
              <a:rPr lang="en-US" dirty="0" smtClean="0"/>
              <a:t>0.3, 1Hz </a:t>
            </a:r>
            <a:r>
              <a:rPr lang="en-US" dirty="0" smtClean="0"/>
              <a:t>to 1kHz</a:t>
            </a:r>
          </a:p>
          <a:p>
            <a:pPr lvl="1"/>
            <a:r>
              <a:rPr lang="en-US" dirty="0" smtClean="0"/>
              <a:t>Continuously takes into account the RF perturbation </a:t>
            </a:r>
          </a:p>
          <a:p>
            <a:pPr lvl="1"/>
            <a:r>
              <a:rPr lang="en-US" dirty="0" smtClean="0"/>
              <a:t>Bunch length measurement under demonstration</a:t>
            </a:r>
          </a:p>
          <a:p>
            <a:pPr lvl="1"/>
            <a:endParaRPr lang="en-US" dirty="0"/>
          </a:p>
        </p:txBody>
      </p:sp>
      <p:pic>
        <p:nvPicPr>
          <p:cNvPr id="10" name="Image 9"/>
          <p:cNvPicPr>
            <a:picLocks noChangeAspect="1"/>
          </p:cNvPicPr>
          <p:nvPr/>
        </p:nvPicPr>
        <p:blipFill rotWithShape="1">
          <a:blip r:embed="rId4"/>
          <a:srcRect t="8152"/>
          <a:stretch/>
        </p:blipFill>
        <p:spPr>
          <a:xfrm>
            <a:off x="8257592" y="3855225"/>
            <a:ext cx="3934409" cy="2409097"/>
          </a:xfrm>
          <a:prstGeom prst="rect">
            <a:avLst/>
          </a:prstGeom>
        </p:spPr>
      </p:pic>
      <p:sp>
        <p:nvSpPr>
          <p:cNvPr id="16" name="ZoneTexte 20">
            <a:extLst>
              <a:ext uri="{FF2B5EF4-FFF2-40B4-BE49-F238E27FC236}">
                <a16:creationId xmlns:a16="http://schemas.microsoft.com/office/drawing/2014/main" id="{CD6DE6A0-E0A2-3E07-B9C8-B106A1901083}"/>
              </a:ext>
            </a:extLst>
          </p:cNvPr>
          <p:cNvSpPr txBox="1"/>
          <p:nvPr/>
        </p:nvSpPr>
        <p:spPr>
          <a:xfrm>
            <a:off x="8727230" y="3308312"/>
            <a:ext cx="2518828" cy="276999"/>
          </a:xfrm>
          <a:prstGeom prst="rect">
            <a:avLst/>
          </a:prstGeom>
          <a:noFill/>
        </p:spPr>
        <p:txBody>
          <a:bodyPr wrap="square" rtlCol="0">
            <a:spAutoFit/>
          </a:bodyPr>
          <a:lstStyle/>
          <a:p>
            <a:pPr algn="ctr"/>
            <a:r>
              <a:rPr lang="en-US" sz="1200" dirty="0" err="1" smtClean="0">
                <a:solidFill>
                  <a:schemeClr val="bg1">
                    <a:lumMod val="50000"/>
                  </a:schemeClr>
                </a:solidFill>
                <a:latin typeface="Yu Gothic UI Light" panose="020B0300000000000000" pitchFamily="34" charset="-128"/>
              </a:rPr>
              <a:t>Linac</a:t>
            </a:r>
            <a:r>
              <a:rPr lang="en-US" sz="1200" dirty="0" smtClean="0">
                <a:solidFill>
                  <a:schemeClr val="bg1">
                    <a:lumMod val="50000"/>
                  </a:schemeClr>
                </a:solidFill>
                <a:latin typeface="Yu Gothic UI Light" panose="020B0300000000000000" pitchFamily="34" charset="-128"/>
              </a:rPr>
              <a:t> tuning with missing cavity</a:t>
            </a:r>
            <a:endParaRPr lang="en-US" sz="1200" dirty="0">
              <a:solidFill>
                <a:schemeClr val="bg1">
                  <a:lumMod val="50000"/>
                </a:schemeClr>
              </a:solidFill>
              <a:latin typeface="Yu Gothic UI Light" panose="020B0300000000000000" pitchFamily="34" charset="-128"/>
            </a:endParaRPr>
          </a:p>
        </p:txBody>
      </p:sp>
      <p:sp>
        <p:nvSpPr>
          <p:cNvPr id="17" name="ZoneTexte 20">
            <a:extLst>
              <a:ext uri="{FF2B5EF4-FFF2-40B4-BE49-F238E27FC236}">
                <a16:creationId xmlns:a16="http://schemas.microsoft.com/office/drawing/2014/main" id="{CD6DE6A0-E0A2-3E07-B9C8-B106A1901083}"/>
              </a:ext>
            </a:extLst>
          </p:cNvPr>
          <p:cNvSpPr txBox="1"/>
          <p:nvPr/>
        </p:nvSpPr>
        <p:spPr>
          <a:xfrm>
            <a:off x="8944353" y="6189212"/>
            <a:ext cx="2300280"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BPM : </a:t>
            </a:r>
            <a:r>
              <a:rPr lang="en-US" sz="1200" dirty="0" err="1" smtClean="0">
                <a:solidFill>
                  <a:schemeClr val="bg1">
                    <a:lumMod val="50000"/>
                  </a:schemeClr>
                </a:solidFill>
                <a:latin typeface="Yu Gothic UI Light" panose="020B0300000000000000" pitchFamily="34" charset="-128"/>
              </a:rPr>
              <a:t>ellipticity</a:t>
            </a:r>
            <a:r>
              <a:rPr lang="en-US" sz="1200" dirty="0" smtClean="0">
                <a:solidFill>
                  <a:schemeClr val="bg1">
                    <a:lumMod val="50000"/>
                  </a:schemeClr>
                </a:solidFill>
                <a:latin typeface="Yu Gothic UI Light" panose="020B0300000000000000" pitchFamily="34" charset="-128"/>
              </a:rPr>
              <a:t> measurement</a:t>
            </a:r>
            <a:endParaRPr lang="en-US" sz="1200" dirty="0">
              <a:solidFill>
                <a:schemeClr val="bg1">
                  <a:lumMod val="50000"/>
                </a:schemeClr>
              </a:solidFill>
              <a:latin typeface="Yu Gothic UI Light" panose="020B0300000000000000" pitchFamily="34" charset="-128"/>
            </a:endParaRPr>
          </a:p>
        </p:txBody>
      </p:sp>
      <p:sp>
        <p:nvSpPr>
          <p:cNvPr id="18" name="Rectangle 17"/>
          <p:cNvSpPr/>
          <p:nvPr/>
        </p:nvSpPr>
        <p:spPr>
          <a:xfrm>
            <a:off x="5397130" y="5850658"/>
            <a:ext cx="2301240" cy="338554"/>
          </a:xfrm>
          <a:prstGeom prst="rect">
            <a:avLst/>
          </a:prstGeom>
          <a:ln>
            <a:solidFill>
              <a:schemeClr val="tx2">
                <a:lumMod val="60000"/>
                <a:lumOff val="40000"/>
              </a:schemeClr>
            </a:solidFill>
            <a:prstDash val="lgDashDot"/>
          </a:ln>
        </p:spPr>
        <p:txBody>
          <a:bodyPr wrap="square">
            <a:spAutoFit/>
          </a:bodyPr>
          <a:lstStyle/>
          <a:p>
            <a:pPr algn="ctr"/>
            <a:r>
              <a:rPr lang="en-US" sz="800" dirty="0" smtClean="0">
                <a:latin typeface="Yu Gothic Light" panose="020B0300000000000000" pitchFamily="34" charset="-128"/>
                <a:ea typeface="Yu Gothic Light" panose="020B0300000000000000" pitchFamily="34" charset="-128"/>
              </a:rPr>
              <a:t>P. Salou, et l., in Proc. IBIC 2025. DOI:10.18429/JACoW-IBIC2025-WEPMO12</a:t>
            </a:r>
            <a:endParaRPr lang="en-US" sz="800" dirty="0">
              <a:latin typeface="Yu Gothic Light" panose="020B0300000000000000" pitchFamily="34" charset="-128"/>
              <a:ea typeface="Yu Gothic Light" panose="020B0300000000000000" pitchFamily="34" charset="-128"/>
            </a:endParaRPr>
          </a:p>
        </p:txBody>
      </p:sp>
      <p:sp>
        <p:nvSpPr>
          <p:cNvPr id="19" name="Rectangle 18"/>
          <p:cNvSpPr/>
          <p:nvPr/>
        </p:nvSpPr>
        <p:spPr>
          <a:xfrm>
            <a:off x="5563907" y="4374466"/>
            <a:ext cx="2494404" cy="338554"/>
          </a:xfrm>
          <a:prstGeom prst="rect">
            <a:avLst/>
          </a:prstGeom>
          <a:ln>
            <a:solidFill>
              <a:schemeClr val="tx2">
                <a:lumMod val="60000"/>
                <a:lumOff val="40000"/>
              </a:schemeClr>
            </a:solidFill>
            <a:prstDash val="lgDashDot"/>
          </a:ln>
        </p:spPr>
        <p:txBody>
          <a:bodyPr wrap="square">
            <a:spAutoFit/>
          </a:bodyPr>
          <a:lstStyle/>
          <a:p>
            <a:pPr algn="ctr"/>
            <a:r>
              <a:rPr lang="en-US" sz="800" dirty="0">
                <a:latin typeface="Yu Gothic Light" panose="020B0300000000000000" pitchFamily="34" charset="-128"/>
                <a:ea typeface="Yu Gothic Light" panose="020B0300000000000000" pitchFamily="34" charset="-128"/>
              </a:rPr>
              <a:t>https://theses.hal.science/tel-02390264/file/sygal_fusion_28256-vassal-adrien.pdf</a:t>
            </a:r>
          </a:p>
        </p:txBody>
      </p:sp>
      <p:sp>
        <p:nvSpPr>
          <p:cNvPr id="5" name="Ellipse 4"/>
          <p:cNvSpPr/>
          <p:nvPr/>
        </p:nvSpPr>
        <p:spPr>
          <a:xfrm>
            <a:off x="9914493" y="1502513"/>
            <a:ext cx="180000" cy="1800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p:cNvSpPr/>
          <p:nvPr/>
        </p:nvSpPr>
        <p:spPr>
          <a:xfrm>
            <a:off x="11903152" y="1441088"/>
            <a:ext cx="180000" cy="1800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407209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p:txBody>
          <a:bodyPr/>
          <a:lstStyle/>
          <a:p>
            <a:r>
              <a:rPr lang="en-US" dirty="0" smtClean="0"/>
              <a:t>SPIRAL2 operation feed back</a:t>
            </a:r>
            <a:endParaRPr lang="en-US" dirty="0"/>
          </a:p>
        </p:txBody>
      </p:sp>
      <p:sp>
        <p:nvSpPr>
          <p:cNvPr id="3" name="Espace réservé de la date 2"/>
          <p:cNvSpPr>
            <a:spLocks noGrp="1"/>
          </p:cNvSpPr>
          <p:nvPr>
            <p:ph type="dt" sz="half" idx="10"/>
          </p:nvPr>
        </p:nvSpPr>
        <p:spPr/>
        <p:txBody>
          <a:bodyPr/>
          <a:lstStyle/>
          <a:p>
            <a:r>
              <a:rPr lang="en-US" dirty="0" smtClean="0"/>
              <a:t>May 18, 2026</a:t>
            </a:r>
            <a:endParaRPr lang="en-US" dirty="0"/>
          </a:p>
        </p:txBody>
      </p:sp>
      <p:sp>
        <p:nvSpPr>
          <p:cNvPr id="10" name="Espace réservé du pied de page 9"/>
          <p:cNvSpPr>
            <a:spLocks noGrp="1"/>
          </p:cNvSpPr>
          <p:nvPr>
            <p:ph type="ftr" sz="quarter" idx="11"/>
          </p:nvPr>
        </p:nvSpPr>
        <p:spPr/>
        <p:txBody>
          <a:bodyPr/>
          <a:lstStyle/>
          <a:p>
            <a:r>
              <a:rPr lang="en-US" dirty="0" smtClean="0"/>
              <a:t>R. Ferdinand - GANIL-SPIRAL2 recent achievements - MOI4M01</a:t>
            </a:r>
            <a:endParaRPr lang="en-US" dirty="0"/>
          </a:p>
        </p:txBody>
      </p:sp>
      <p:sp>
        <p:nvSpPr>
          <p:cNvPr id="9" name="Espace réservé du numéro de diapositive 8"/>
          <p:cNvSpPr>
            <a:spLocks noGrp="1"/>
          </p:cNvSpPr>
          <p:nvPr>
            <p:ph type="sldNum" sz="quarter" idx="12"/>
          </p:nvPr>
        </p:nvSpPr>
        <p:spPr/>
        <p:txBody>
          <a:bodyPr/>
          <a:lstStyle/>
          <a:p>
            <a:fld id="{94B63599-5DA0-BE42-AE37-88D1760620F1}" type="slidenum">
              <a:rPr lang="en-US" smtClean="0"/>
              <a:pPr/>
              <a:t>19</a:t>
            </a:fld>
            <a:endParaRPr lang="en-US" dirty="0"/>
          </a:p>
        </p:txBody>
      </p:sp>
      <p:sp>
        <p:nvSpPr>
          <p:cNvPr id="2" name="Espace réservé du contenu 1"/>
          <p:cNvSpPr>
            <a:spLocks noGrp="1"/>
          </p:cNvSpPr>
          <p:nvPr>
            <p:ph sz="quarter" idx="14"/>
          </p:nvPr>
        </p:nvSpPr>
        <p:spPr/>
        <p:txBody>
          <a:bodyPr>
            <a:normAutofit lnSpcReduction="10000"/>
          </a:bodyPr>
          <a:lstStyle/>
          <a:p>
            <a:r>
              <a:rPr lang="en-US" dirty="0" smtClean="0"/>
              <a:t>Ready for all type of ions, intensities and energies: </a:t>
            </a:r>
            <a:endParaRPr lang="en-US" dirty="0" smtClean="0"/>
          </a:p>
          <a:p>
            <a:pPr lvl="1"/>
            <a:r>
              <a:rPr lang="en-US" dirty="0" smtClean="0"/>
              <a:t>maximum energy has been reached for each species / minimum energy: 0.73 MeV</a:t>
            </a:r>
          </a:p>
          <a:p>
            <a:pPr lvl="1"/>
            <a:endParaRPr lang="en-US" dirty="0" smtClean="0"/>
          </a:p>
          <a:p>
            <a:r>
              <a:rPr lang="en-US" dirty="0" smtClean="0"/>
              <a:t>Beam currents used in experiments by now: </a:t>
            </a:r>
          </a:p>
          <a:p>
            <a:pPr lvl="1"/>
            <a:r>
              <a:rPr lang="en-US" dirty="0" smtClean="0"/>
              <a:t>from 20 </a:t>
            </a:r>
            <a:r>
              <a:rPr lang="en-US" dirty="0" err="1" smtClean="0"/>
              <a:t>nA</a:t>
            </a:r>
            <a:r>
              <a:rPr lang="en-US" dirty="0" smtClean="0"/>
              <a:t> up to 5 mA peak</a:t>
            </a:r>
          </a:p>
          <a:p>
            <a:pPr lvl="1"/>
            <a:r>
              <a:rPr lang="en-US" dirty="0" smtClean="0"/>
              <a:t>Up to 10 energy changes per experiment</a:t>
            </a:r>
          </a:p>
          <a:p>
            <a:pPr lvl="2"/>
            <a:r>
              <a:rPr lang="en-US" dirty="0" smtClean="0"/>
              <a:t>Reference phases:</a:t>
            </a:r>
          </a:p>
          <a:p>
            <a:pPr lvl="3"/>
            <a:r>
              <a:rPr lang="en-US" dirty="0" smtClean="0"/>
              <a:t>Since 2024 → 1 hour for a new </a:t>
            </a:r>
            <a:r>
              <a:rPr lang="en-US" dirty="0" err="1" smtClean="0"/>
              <a:t>linac</a:t>
            </a:r>
            <a:r>
              <a:rPr lang="en-US" dirty="0" smtClean="0"/>
              <a:t> tuning </a:t>
            </a:r>
          </a:p>
          <a:p>
            <a:pPr lvl="3"/>
            <a:r>
              <a:rPr lang="en-US" dirty="0" smtClean="0"/>
              <a:t>Improve maintenance by minimizing detuning requirements, both in terms of frequency and excursion amplitude</a:t>
            </a:r>
          </a:p>
          <a:p>
            <a:r>
              <a:rPr lang="en-US" dirty="0" smtClean="0"/>
              <a:t>X-ray emissions in 2 cavities. Maximum voltage was reduced of around 8% to avoid this problem and compensated by increase the field in other cavities (8 MV/m max available for some cavities vs 6.5 MV/m nominal). Ongoing study in Plasma Processing of Cavities at </a:t>
            </a:r>
            <a:r>
              <a:rPr lang="en-US" dirty="0" err="1" smtClean="0"/>
              <a:t>IJCLab</a:t>
            </a:r>
            <a:r>
              <a:rPr lang="en-US" dirty="0" smtClean="0"/>
              <a:t>.</a:t>
            </a:r>
          </a:p>
          <a:p>
            <a:pPr lvl="1"/>
            <a:r>
              <a:rPr lang="en-US" dirty="0" smtClean="0"/>
              <a:t>22/28 cavities can operate at field above design value (6.5MV/m → up to 8MV/m)</a:t>
            </a:r>
          </a:p>
          <a:p>
            <a:r>
              <a:rPr lang="en-US" dirty="0" smtClean="0"/>
              <a:t>Cavity 11 degradation </a:t>
            </a:r>
            <a:r>
              <a:rPr lang="en-US" dirty="0" smtClean="0"/>
              <a:t>– Teething problems associated with the prototype coupler, cavity and cryomodule</a:t>
            </a:r>
            <a:endParaRPr lang="en-US" dirty="0" smtClean="0"/>
          </a:p>
          <a:p>
            <a:pPr lvl="1"/>
            <a:r>
              <a:rPr lang="en-US" dirty="0" smtClean="0"/>
              <a:t>RF losses increased significantly, making it impossible to achieve the nominal field strength of 6.5 MV/m. </a:t>
            </a:r>
          </a:p>
          <a:p>
            <a:pPr lvl="1"/>
            <a:r>
              <a:rPr lang="en-US" dirty="0" smtClean="0"/>
              <a:t>RF losses deteriorate irreversibly when attempts are made to push the cavity's accelerating field beyond 5 MV/m.</a:t>
            </a:r>
          </a:p>
          <a:p>
            <a:r>
              <a:rPr lang="en-US" dirty="0" err="1" smtClean="0"/>
              <a:t>Linac</a:t>
            </a:r>
            <a:r>
              <a:rPr lang="en-US" dirty="0" smtClean="0"/>
              <a:t> works straightforward – no limitation</a:t>
            </a:r>
            <a:endParaRPr lang="en-US" dirty="0" smtClean="0"/>
          </a:p>
        </p:txBody>
      </p:sp>
    </p:spTree>
    <p:extLst>
      <p:ext uri="{BB962C8B-B14F-4D97-AF65-F5344CB8AC3E}">
        <p14:creationId xmlns:p14="http://schemas.microsoft.com/office/powerpoint/2010/main" val="2265296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6000" dirty="0">
                <a:latin typeface="Arial Black" panose="020B0A04020102020204" pitchFamily="34" charset="0"/>
              </a:rPr>
              <a:t>G</a:t>
            </a:r>
            <a:r>
              <a:rPr lang="en-US" dirty="0" smtClean="0"/>
              <a:t>rand </a:t>
            </a:r>
            <a:r>
              <a:rPr lang="en-US" sz="6000" dirty="0" err="1">
                <a:latin typeface="Arial Black" panose="020B0A04020102020204" pitchFamily="34" charset="0"/>
              </a:rPr>
              <a:t>A</a:t>
            </a:r>
            <a:r>
              <a:rPr lang="en-US" dirty="0" err="1" smtClean="0"/>
              <a:t>ccélérateur</a:t>
            </a:r>
            <a:r>
              <a:rPr lang="en-US" dirty="0" smtClean="0"/>
              <a:t> </a:t>
            </a:r>
            <a:r>
              <a:rPr lang="en-US" sz="6000" dirty="0">
                <a:latin typeface="Arial Black" panose="020B0A04020102020204" pitchFamily="34" charset="0"/>
              </a:rPr>
              <a:t>N</a:t>
            </a:r>
            <a:r>
              <a:rPr lang="en-US" dirty="0" smtClean="0"/>
              <a:t>ational </a:t>
            </a:r>
            <a:r>
              <a:rPr lang="en-US" dirty="0" err="1" smtClean="0"/>
              <a:t>d’</a:t>
            </a:r>
            <a:r>
              <a:rPr lang="en-US" sz="6000" dirty="0" err="1" smtClean="0">
                <a:latin typeface="Arial Black" panose="020B0A04020102020204" pitchFamily="34" charset="0"/>
              </a:rPr>
              <a:t>i</a:t>
            </a:r>
            <a:r>
              <a:rPr lang="en-US" dirty="0" err="1" smtClean="0"/>
              <a:t>ons</a:t>
            </a:r>
            <a:r>
              <a:rPr lang="en-US" dirty="0" smtClean="0"/>
              <a:t> </a:t>
            </a:r>
            <a:r>
              <a:rPr lang="en-US" sz="6000" dirty="0" err="1">
                <a:latin typeface="Arial Black" panose="020B0A04020102020204" pitchFamily="34" charset="0"/>
              </a:rPr>
              <a:t>L</a:t>
            </a:r>
            <a:r>
              <a:rPr lang="en-US" dirty="0" err="1" smtClean="0"/>
              <a:t>ourds</a:t>
            </a:r>
            <a:endParaRPr lang="en-US" dirty="0"/>
          </a:p>
        </p:txBody>
      </p:sp>
      <p:sp>
        <p:nvSpPr>
          <p:cNvPr id="3" name="Espace réservé du texte 2"/>
          <p:cNvSpPr>
            <a:spLocks noGrp="1"/>
          </p:cNvSpPr>
          <p:nvPr>
            <p:ph type="body" idx="1"/>
          </p:nvPr>
        </p:nvSpPr>
        <p:spPr/>
        <p:txBody>
          <a:bodyPr/>
          <a:lstStyle/>
          <a:p>
            <a:endParaRPr lang="fr-FR"/>
          </a:p>
        </p:txBody>
      </p:sp>
      <p:sp>
        <p:nvSpPr>
          <p:cNvPr id="4" name="Espace réservé du texte 3"/>
          <p:cNvSpPr>
            <a:spLocks noGrp="1"/>
          </p:cNvSpPr>
          <p:nvPr>
            <p:ph type="body" idx="13"/>
          </p:nvPr>
        </p:nvSpPr>
        <p:spPr/>
        <p:txBody>
          <a:bodyPr/>
          <a:lstStyle/>
          <a:p>
            <a:r>
              <a:rPr lang="en-US" dirty="0" smtClean="0"/>
              <a:t>1</a:t>
            </a:r>
            <a:endParaRPr lang="en-US" dirty="0"/>
          </a:p>
        </p:txBody>
      </p:sp>
      <p:sp>
        <p:nvSpPr>
          <p:cNvPr id="5" name="Espace réservé de la date 4"/>
          <p:cNvSpPr>
            <a:spLocks noGrp="1"/>
          </p:cNvSpPr>
          <p:nvPr>
            <p:ph type="dt" sz="half" idx="2"/>
          </p:nvPr>
        </p:nvSpPr>
        <p:spPr/>
        <p:txBody>
          <a:bodyPr/>
          <a:lstStyle/>
          <a:p>
            <a:r>
              <a:rPr lang="en-US" dirty="0" smtClean="0"/>
              <a:t>May 18, 2026</a:t>
            </a:r>
            <a:endParaRPr lang="en-US" dirty="0"/>
          </a:p>
        </p:txBody>
      </p:sp>
      <p:sp>
        <p:nvSpPr>
          <p:cNvPr id="6" name="Espace réservé du pied de page 5"/>
          <p:cNvSpPr>
            <a:spLocks noGrp="1"/>
          </p:cNvSpPr>
          <p:nvPr>
            <p:ph type="ftr" sz="quarter" idx="3"/>
          </p:nvPr>
        </p:nvSpPr>
        <p:spPr/>
        <p:txBody>
          <a:bodyPr/>
          <a:lstStyle/>
          <a:p>
            <a:r>
              <a:rPr lang="en-US" dirty="0" smtClean="0"/>
              <a:t>R. Ferdinand - GANIL-SPIRAL2 recent achievements - MOI4M01</a:t>
            </a:r>
            <a:endParaRPr lang="en-US" dirty="0"/>
          </a:p>
        </p:txBody>
      </p:sp>
      <p:sp>
        <p:nvSpPr>
          <p:cNvPr id="7" name="Espace réservé du numéro de diapositive 6"/>
          <p:cNvSpPr>
            <a:spLocks noGrp="1"/>
          </p:cNvSpPr>
          <p:nvPr>
            <p:ph type="sldNum" sz="quarter" idx="4"/>
          </p:nvPr>
        </p:nvSpPr>
        <p:spPr/>
        <p:txBody>
          <a:bodyPr/>
          <a:lstStyle/>
          <a:p>
            <a:fld id="{94B63599-5DA0-BE42-AE37-88D1760620F1}" type="slidenum">
              <a:rPr lang="en-US" smtClean="0"/>
              <a:pPr/>
              <a:t>2</a:t>
            </a:fld>
            <a:endParaRPr lang="en-US" dirty="0"/>
          </a:p>
        </p:txBody>
      </p:sp>
    </p:spTree>
    <p:extLst>
      <p:ext uri="{BB962C8B-B14F-4D97-AF65-F5344CB8AC3E}">
        <p14:creationId xmlns:p14="http://schemas.microsoft.com/office/powerpoint/2010/main" val="73903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normAutofit/>
          </a:bodyPr>
          <a:lstStyle/>
          <a:p>
            <a:r>
              <a:rPr lang="en-US" dirty="0" smtClean="0"/>
              <a:t>LINAC in operation since 2022</a:t>
            </a:r>
            <a:br>
              <a:rPr lang="en-US" dirty="0" smtClean="0"/>
            </a:br>
            <a:r>
              <a:rPr lang="en-US" sz="2700" dirty="0" smtClean="0">
                <a:solidFill>
                  <a:schemeClr val="tx1"/>
                </a:solidFill>
              </a:rPr>
              <a:t>Four years of operational experience</a:t>
            </a:r>
            <a:endParaRPr lang="en-US" dirty="0">
              <a:solidFill>
                <a:schemeClr val="tx1"/>
              </a:solidFill>
            </a:endParaRPr>
          </a:p>
        </p:txBody>
      </p:sp>
      <p:sp>
        <p:nvSpPr>
          <p:cNvPr id="3" name="Espace réservé de la date 2"/>
          <p:cNvSpPr>
            <a:spLocks noGrp="1"/>
          </p:cNvSpPr>
          <p:nvPr>
            <p:ph type="dt" sz="half" idx="10"/>
          </p:nvPr>
        </p:nvSpPr>
        <p:spPr/>
        <p:txBody>
          <a:bodyPr/>
          <a:lstStyle/>
          <a:p>
            <a:r>
              <a:rPr lang="en-US" dirty="0" smtClean="0"/>
              <a:t>May 18, 2026</a:t>
            </a:r>
            <a:endParaRPr lang="en-US" dirty="0"/>
          </a:p>
        </p:txBody>
      </p:sp>
      <p:sp>
        <p:nvSpPr>
          <p:cNvPr id="4" name="Espace réservé du pied de page 3"/>
          <p:cNvSpPr>
            <a:spLocks noGrp="1"/>
          </p:cNvSpPr>
          <p:nvPr>
            <p:ph type="ftr" sz="quarter" idx="11"/>
          </p:nvPr>
        </p:nvSpPr>
        <p:spPr/>
        <p:txBody>
          <a:bodyPr/>
          <a:lstStyle/>
          <a:p>
            <a:r>
              <a:rPr lang="en-US" dirty="0" smtClean="0"/>
              <a:t>R. Ferdinand - GANIL-SPIRAL2 recent achievements - MOI4M01</a:t>
            </a:r>
            <a:endParaRPr lang="en-US" dirty="0"/>
          </a:p>
        </p:txBody>
      </p:sp>
      <p:sp>
        <p:nvSpPr>
          <p:cNvPr id="5" name="Espace réservé du numéro de diapositive 4"/>
          <p:cNvSpPr>
            <a:spLocks noGrp="1"/>
          </p:cNvSpPr>
          <p:nvPr>
            <p:ph type="sldNum" sz="quarter" idx="12"/>
          </p:nvPr>
        </p:nvSpPr>
        <p:spPr/>
        <p:txBody>
          <a:bodyPr/>
          <a:lstStyle/>
          <a:p>
            <a:fld id="{94B63599-5DA0-BE42-AE37-88D1760620F1}" type="slidenum">
              <a:rPr lang="en-US" smtClean="0"/>
              <a:pPr/>
              <a:t>20</a:t>
            </a:fld>
            <a:endParaRPr lang="en-US" dirty="0"/>
          </a:p>
        </p:txBody>
      </p:sp>
      <p:sp>
        <p:nvSpPr>
          <p:cNvPr id="2" name="Espace réservé du contenu 1"/>
          <p:cNvSpPr>
            <a:spLocks noGrp="1"/>
          </p:cNvSpPr>
          <p:nvPr>
            <p:ph sz="quarter" idx="14"/>
          </p:nvPr>
        </p:nvSpPr>
        <p:spPr>
          <a:xfrm>
            <a:off x="108000" y="1195000"/>
            <a:ext cx="6561741" cy="5241955"/>
          </a:xfrm>
        </p:spPr>
        <p:txBody>
          <a:bodyPr>
            <a:normAutofit/>
          </a:bodyPr>
          <a:lstStyle/>
          <a:p>
            <a:r>
              <a:rPr lang="en-US" dirty="0" smtClean="0"/>
              <a:t>Availability impact : </a:t>
            </a:r>
            <a:endParaRPr lang="en-US" dirty="0"/>
          </a:p>
          <a:p>
            <a:pPr lvl="1"/>
            <a:r>
              <a:rPr lang="en-US" dirty="0"/>
              <a:t>2023</a:t>
            </a:r>
          </a:p>
          <a:p>
            <a:pPr lvl="2"/>
            <a:r>
              <a:rPr lang="en-US" dirty="0"/>
              <a:t>loss of the reference phase </a:t>
            </a:r>
          </a:p>
          <a:p>
            <a:pPr lvl="2"/>
            <a:r>
              <a:rPr lang="en-US" dirty="0"/>
              <a:t>Malfunction of NFS rotating converter</a:t>
            </a:r>
          </a:p>
          <a:p>
            <a:pPr lvl="1"/>
            <a:r>
              <a:rPr lang="en-US" dirty="0"/>
              <a:t>2025</a:t>
            </a:r>
          </a:p>
          <a:p>
            <a:pPr lvl="2"/>
            <a:r>
              <a:rPr lang="en-US" dirty="0"/>
              <a:t>Faulty safety power inverter</a:t>
            </a:r>
          </a:p>
          <a:p>
            <a:pPr lvl="2"/>
            <a:r>
              <a:rPr lang="en-US" dirty="0"/>
              <a:t>One rebuncher tuner</a:t>
            </a:r>
          </a:p>
          <a:p>
            <a:pPr lvl="2"/>
            <a:r>
              <a:rPr lang="en-US" dirty="0"/>
              <a:t>Damaged SBS</a:t>
            </a:r>
          </a:p>
          <a:p>
            <a:pPr lvl="1"/>
            <a:r>
              <a:rPr lang="en-US" dirty="0">
                <a:solidFill>
                  <a:schemeClr val="accent2"/>
                </a:solidFill>
              </a:rPr>
              <a:t>Amplified by the limited </a:t>
            </a:r>
            <a:r>
              <a:rPr lang="en-US" dirty="0" smtClean="0">
                <a:solidFill>
                  <a:schemeClr val="accent2"/>
                </a:solidFill>
              </a:rPr>
              <a:t>LINAC operating time</a:t>
            </a:r>
          </a:p>
          <a:p>
            <a:pPr lvl="2"/>
            <a:r>
              <a:rPr lang="en-US" dirty="0" smtClean="0"/>
              <a:t>≈ 3 months of operation, max </a:t>
            </a:r>
            <a:r>
              <a:rPr lang="en-US" sz="1400" dirty="0" smtClean="0"/>
              <a:t>(and only 1.5 month in 2025)</a:t>
            </a:r>
            <a:endParaRPr lang="en-US" dirty="0"/>
          </a:p>
          <a:p>
            <a:endParaRPr lang="en-US" dirty="0" smtClean="0"/>
          </a:p>
          <a:p>
            <a:r>
              <a:rPr lang="en-US" dirty="0" smtClean="0"/>
              <a:t>Simultaneous </a:t>
            </a:r>
            <a:r>
              <a:rPr lang="en-US" dirty="0"/>
              <a:t>operation of the cyclotrons and the </a:t>
            </a:r>
            <a:r>
              <a:rPr lang="en-US" dirty="0" err="1"/>
              <a:t>linac</a:t>
            </a:r>
            <a:r>
              <a:rPr lang="en-US" dirty="0"/>
              <a:t> remains complicated</a:t>
            </a:r>
          </a:p>
          <a:p>
            <a:pPr lvl="1"/>
            <a:r>
              <a:rPr lang="en-US" dirty="0"/>
              <a:t>Two types of machine with different interfaces</a:t>
            </a:r>
          </a:p>
          <a:p>
            <a:pPr lvl="1"/>
            <a:r>
              <a:rPr lang="en-US" dirty="0"/>
              <a:t>Same operators, still in training</a:t>
            </a:r>
          </a:p>
          <a:p>
            <a:pPr lvl="1"/>
            <a:r>
              <a:rPr lang="en-US" dirty="0"/>
              <a:t>Working on improving parallel processing</a:t>
            </a:r>
          </a:p>
          <a:p>
            <a:pPr lvl="1"/>
            <a:endParaRPr lang="en-US" dirty="0"/>
          </a:p>
          <a:p>
            <a:pPr lvl="1"/>
            <a:endParaRPr lang="en-US" dirty="0"/>
          </a:p>
          <a:p>
            <a:endParaRPr lang="en-US" dirty="0"/>
          </a:p>
        </p:txBody>
      </p:sp>
      <p:pic>
        <p:nvPicPr>
          <p:cNvPr id="8" name="Image 7"/>
          <p:cNvPicPr>
            <a:picLocks noChangeAspect="1"/>
          </p:cNvPicPr>
          <p:nvPr/>
        </p:nvPicPr>
        <p:blipFill>
          <a:blip r:embed="rId3"/>
          <a:stretch>
            <a:fillRect/>
          </a:stretch>
        </p:blipFill>
        <p:spPr>
          <a:xfrm>
            <a:off x="6593395" y="664349"/>
            <a:ext cx="5345560" cy="2880000"/>
          </a:xfrm>
          <a:prstGeom prst="rect">
            <a:avLst/>
          </a:prstGeom>
          <a:ln>
            <a:noFill/>
          </a:ln>
          <a:effectLst>
            <a:outerShdw blurRad="292100" dist="139700" dir="2700000" algn="tl" rotWithShape="0">
              <a:srgbClr val="333333">
                <a:alpha val="65000"/>
              </a:srgbClr>
            </a:outerShdw>
          </a:effectLst>
        </p:spPr>
      </p:pic>
      <p:pic>
        <p:nvPicPr>
          <p:cNvPr id="13" name="Image 12"/>
          <p:cNvPicPr>
            <a:picLocks noChangeAspect="1"/>
          </p:cNvPicPr>
          <p:nvPr/>
        </p:nvPicPr>
        <p:blipFill>
          <a:blip r:embed="rId4"/>
          <a:stretch>
            <a:fillRect/>
          </a:stretch>
        </p:blipFill>
        <p:spPr>
          <a:xfrm>
            <a:off x="6593395" y="3585531"/>
            <a:ext cx="5345560" cy="2880000"/>
          </a:xfrm>
          <a:prstGeom prst="rect">
            <a:avLst/>
          </a:prstGeom>
          <a:ln>
            <a:noFill/>
          </a:ln>
          <a:effectLst>
            <a:outerShdw blurRad="292100" dist="139700" dir="2700000" algn="tl" rotWithShape="0">
              <a:srgbClr val="333333">
                <a:alpha val="65000"/>
              </a:srgbClr>
            </a:outerShdw>
          </a:effectLst>
        </p:spPr>
      </p:pic>
      <p:sp>
        <p:nvSpPr>
          <p:cNvPr id="16" name="Accolade fermante 15"/>
          <p:cNvSpPr/>
          <p:nvPr/>
        </p:nvSpPr>
        <p:spPr>
          <a:xfrm rot="5400000">
            <a:off x="9011002" y="1480169"/>
            <a:ext cx="125085" cy="3708000"/>
          </a:xfrm>
          <a:prstGeom prst="rightBrace">
            <a:avLst>
              <a:gd name="adj1" fmla="val 24271"/>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 name="ZoneTexte 16"/>
          <p:cNvSpPr txBox="1"/>
          <p:nvPr/>
        </p:nvSpPr>
        <p:spPr>
          <a:xfrm>
            <a:off x="8667653" y="3334169"/>
            <a:ext cx="713657" cy="246221"/>
          </a:xfrm>
          <a:prstGeom prst="rect">
            <a:avLst/>
          </a:prstGeom>
          <a:noFill/>
        </p:spPr>
        <p:txBody>
          <a:bodyPr wrap="none" rtlCol="0">
            <a:spAutoFit/>
          </a:bodyPr>
          <a:lstStyle/>
          <a:p>
            <a:r>
              <a:rPr lang="en-US" sz="1000" dirty="0" smtClean="0">
                <a:solidFill>
                  <a:schemeClr val="accent1"/>
                </a:solidFill>
                <a:latin typeface="Yu Gothic UI Light" panose="020B0300000000000000" pitchFamily="34" charset="-128"/>
                <a:ea typeface="Yu Gothic UI Light" panose="020B0300000000000000" pitchFamily="34" charset="-128"/>
              </a:rPr>
              <a:t>Beam ON</a:t>
            </a:r>
            <a:endParaRPr lang="en-US" sz="1000" dirty="0">
              <a:solidFill>
                <a:schemeClr val="accent1"/>
              </a:solidFill>
              <a:latin typeface="Yu Gothic UI Light" panose="020B0300000000000000" pitchFamily="34" charset="-128"/>
              <a:ea typeface="Yu Gothic UI Light" panose="020B0300000000000000" pitchFamily="34" charset="-128"/>
            </a:endParaRPr>
          </a:p>
        </p:txBody>
      </p:sp>
    </p:spTree>
    <p:extLst>
      <p:ext uri="{BB962C8B-B14F-4D97-AF65-F5344CB8AC3E}">
        <p14:creationId xmlns:p14="http://schemas.microsoft.com/office/powerpoint/2010/main" val="28072198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err="1" smtClean="0"/>
              <a:t>Futur</a:t>
            </a:r>
            <a:r>
              <a:rPr lang="en-US" dirty="0" smtClean="0"/>
              <a:t> of GANIL</a:t>
            </a:r>
            <a:endParaRPr lang="en-US" dirty="0"/>
          </a:p>
        </p:txBody>
      </p:sp>
      <p:sp>
        <p:nvSpPr>
          <p:cNvPr id="3" name="Espace réservé du texte 2"/>
          <p:cNvSpPr>
            <a:spLocks noGrp="1"/>
          </p:cNvSpPr>
          <p:nvPr>
            <p:ph type="body" idx="1"/>
          </p:nvPr>
        </p:nvSpPr>
        <p:spPr/>
        <p:txBody>
          <a:bodyPr/>
          <a:lstStyle/>
          <a:p>
            <a:endParaRPr lang="fr-FR"/>
          </a:p>
        </p:txBody>
      </p:sp>
      <p:sp>
        <p:nvSpPr>
          <p:cNvPr id="4" name="Espace réservé du texte 3"/>
          <p:cNvSpPr>
            <a:spLocks noGrp="1"/>
          </p:cNvSpPr>
          <p:nvPr>
            <p:ph type="body" idx="13"/>
          </p:nvPr>
        </p:nvSpPr>
        <p:spPr/>
        <p:txBody>
          <a:bodyPr/>
          <a:lstStyle/>
          <a:p>
            <a:r>
              <a:rPr lang="en-US" dirty="0" smtClean="0"/>
              <a:t>4</a:t>
            </a:r>
            <a:endParaRPr lang="en-US" dirty="0"/>
          </a:p>
        </p:txBody>
      </p:sp>
      <p:sp>
        <p:nvSpPr>
          <p:cNvPr id="5" name="Espace réservé de la date 4"/>
          <p:cNvSpPr>
            <a:spLocks noGrp="1"/>
          </p:cNvSpPr>
          <p:nvPr>
            <p:ph type="dt" sz="half" idx="2"/>
          </p:nvPr>
        </p:nvSpPr>
        <p:spPr/>
        <p:txBody>
          <a:bodyPr/>
          <a:lstStyle/>
          <a:p>
            <a:r>
              <a:rPr lang="en-US" dirty="0" smtClean="0"/>
              <a:t>May 18, 2026</a:t>
            </a:r>
            <a:endParaRPr lang="en-US" dirty="0"/>
          </a:p>
        </p:txBody>
      </p:sp>
      <p:sp>
        <p:nvSpPr>
          <p:cNvPr id="6" name="Espace réservé du pied de page 5"/>
          <p:cNvSpPr>
            <a:spLocks noGrp="1"/>
          </p:cNvSpPr>
          <p:nvPr>
            <p:ph type="ftr" sz="quarter" idx="3"/>
          </p:nvPr>
        </p:nvSpPr>
        <p:spPr/>
        <p:txBody>
          <a:bodyPr/>
          <a:lstStyle/>
          <a:p>
            <a:r>
              <a:rPr lang="en-US" dirty="0" smtClean="0"/>
              <a:t>R. Ferdinand - GANIL-SPIRAL2 recent achievements - MOI4M01</a:t>
            </a:r>
            <a:endParaRPr lang="en-US" dirty="0"/>
          </a:p>
        </p:txBody>
      </p:sp>
      <p:sp>
        <p:nvSpPr>
          <p:cNvPr id="7" name="Espace réservé du numéro de diapositive 6"/>
          <p:cNvSpPr>
            <a:spLocks noGrp="1"/>
          </p:cNvSpPr>
          <p:nvPr>
            <p:ph type="sldNum" sz="quarter" idx="4"/>
          </p:nvPr>
        </p:nvSpPr>
        <p:spPr/>
        <p:txBody>
          <a:bodyPr/>
          <a:lstStyle/>
          <a:p>
            <a:fld id="{94B63599-5DA0-BE42-AE37-88D1760620F1}" type="slidenum">
              <a:rPr lang="en-US" smtClean="0"/>
              <a:pPr/>
              <a:t>21</a:t>
            </a:fld>
            <a:endParaRPr lang="en-US" dirty="0"/>
          </a:p>
        </p:txBody>
      </p:sp>
    </p:spTree>
    <p:extLst>
      <p:ext uri="{BB962C8B-B14F-4D97-AF65-F5344CB8AC3E}">
        <p14:creationId xmlns:p14="http://schemas.microsoft.com/office/powerpoint/2010/main" val="25147338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Image 52"/>
          <p:cNvPicPr>
            <a:picLocks noChangeAspect="1"/>
          </p:cNvPicPr>
          <p:nvPr/>
        </p:nvPicPr>
        <p:blipFill>
          <a:blip r:embed="rId3"/>
          <a:stretch/>
        </p:blipFill>
        <p:spPr>
          <a:xfrm>
            <a:off x="10485115" y="4106459"/>
            <a:ext cx="1656000" cy="506605"/>
          </a:xfrm>
          <a:prstGeom prst="rect">
            <a:avLst/>
          </a:prstGeom>
          <a:noFill/>
          <a:ln w="0">
            <a:noFill/>
          </a:ln>
          <a:effectLst>
            <a:outerShdw blurRad="50760" dist="38160" algn="l" rotWithShape="0">
              <a:srgbClr val="000000">
                <a:alpha val="40000"/>
              </a:srgbClr>
            </a:outerShdw>
          </a:effectLst>
        </p:spPr>
      </p:pic>
      <p:pic>
        <p:nvPicPr>
          <p:cNvPr id="46" name="Image 45"/>
          <p:cNvPicPr>
            <a:picLocks noChangeAspect="1"/>
          </p:cNvPicPr>
          <p:nvPr/>
        </p:nvPicPr>
        <p:blipFill>
          <a:blip r:embed="rId4"/>
          <a:stretch>
            <a:fillRect/>
          </a:stretch>
        </p:blipFill>
        <p:spPr>
          <a:xfrm>
            <a:off x="10025509" y="1636571"/>
            <a:ext cx="2116800" cy="1562837"/>
          </a:xfrm>
          <a:prstGeom prst="rect">
            <a:avLst/>
          </a:prstGeom>
        </p:spPr>
      </p:pic>
      <p:sp>
        <p:nvSpPr>
          <p:cNvPr id="11" name="Titre 2">
            <a:extLst>
              <a:ext uri="{FF2B5EF4-FFF2-40B4-BE49-F238E27FC236}">
                <a16:creationId xmlns:a16="http://schemas.microsoft.com/office/drawing/2014/main" id="{A75AA022-CAFF-AE33-F7E9-E0DC415B35DF}"/>
              </a:ext>
            </a:extLst>
          </p:cNvPr>
          <p:cNvSpPr>
            <a:spLocks noGrp="1"/>
          </p:cNvSpPr>
          <p:nvPr>
            <p:ph type="title"/>
          </p:nvPr>
        </p:nvSpPr>
        <p:spPr/>
        <p:txBody>
          <a:bodyPr>
            <a:normAutofit/>
          </a:bodyPr>
          <a:lstStyle/>
          <a:p>
            <a:r>
              <a:rPr lang="en-US" dirty="0" smtClean="0"/>
              <a:t>Super Separator Spectrometer</a:t>
            </a:r>
            <a:endParaRPr lang="en-US" dirty="0"/>
          </a:p>
        </p:txBody>
      </p:sp>
      <p:sp>
        <p:nvSpPr>
          <p:cNvPr id="13" name="Espace réservé de la date 12"/>
          <p:cNvSpPr>
            <a:spLocks noGrp="1"/>
          </p:cNvSpPr>
          <p:nvPr>
            <p:ph type="dt" sz="half" idx="10"/>
          </p:nvPr>
        </p:nvSpPr>
        <p:spPr/>
        <p:txBody>
          <a:bodyPr/>
          <a:lstStyle/>
          <a:p>
            <a:r>
              <a:rPr lang="en-US" dirty="0" smtClean="0"/>
              <a:t>May 18, 2026</a:t>
            </a:r>
            <a:endParaRPr lang="en-US" dirty="0"/>
          </a:p>
        </p:txBody>
      </p:sp>
      <p:sp>
        <p:nvSpPr>
          <p:cNvPr id="36" name="Espace réservé du pied de page 35"/>
          <p:cNvSpPr>
            <a:spLocks noGrp="1"/>
          </p:cNvSpPr>
          <p:nvPr>
            <p:ph type="ftr" sz="quarter" idx="11"/>
          </p:nvPr>
        </p:nvSpPr>
        <p:spPr/>
        <p:txBody>
          <a:bodyPr/>
          <a:lstStyle/>
          <a:p>
            <a:r>
              <a:rPr lang="en-US" dirty="0" smtClean="0"/>
              <a:t>R. Ferdinand - GANIL-SPIRAL2 recent achievements - MOI4M01</a:t>
            </a:r>
            <a:endParaRPr lang="en-US" dirty="0"/>
          </a:p>
        </p:txBody>
      </p:sp>
      <p:sp>
        <p:nvSpPr>
          <p:cNvPr id="5" name="Espace réservé du numéro de diapositive 4">
            <a:extLst>
              <a:ext uri="{FF2B5EF4-FFF2-40B4-BE49-F238E27FC236}">
                <a16:creationId xmlns:a16="http://schemas.microsoft.com/office/drawing/2014/main" id="{859F51BD-A68C-5D23-504C-65C44D24D1BB}"/>
              </a:ext>
            </a:extLst>
          </p:cNvPr>
          <p:cNvSpPr>
            <a:spLocks noGrp="1"/>
          </p:cNvSpPr>
          <p:nvPr>
            <p:ph type="sldNum" sz="quarter" idx="12"/>
          </p:nvPr>
        </p:nvSpPr>
        <p:spPr/>
        <p:txBody>
          <a:bodyPr/>
          <a:lstStyle/>
          <a:p>
            <a:fld id="{94B63599-5DA0-BE42-AE37-88D1760620F1}" type="slidenum">
              <a:rPr lang="en-US" smtClean="0"/>
              <a:pPr/>
              <a:t>22</a:t>
            </a:fld>
            <a:endParaRPr lang="en-US" dirty="0"/>
          </a:p>
        </p:txBody>
      </p:sp>
      <p:pic>
        <p:nvPicPr>
          <p:cNvPr id="33" name="Image 6" descr="S3-logo3_white.jpg">
            <a:extLst>
              <a:ext uri="{FF2B5EF4-FFF2-40B4-BE49-F238E27FC236}">
                <a16:creationId xmlns:a16="http://schemas.microsoft.com/office/drawing/2014/main" id="{161D0A4E-613C-53AF-AB2C-4A3DB2DE0875}"/>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6575" y="591710"/>
            <a:ext cx="483269" cy="604087"/>
          </a:xfrm>
          <a:prstGeom prst="rect">
            <a:avLst/>
          </a:prstGeom>
          <a:noFill/>
          <a:ln w="9525">
            <a:noFill/>
            <a:miter lim="800000"/>
            <a:headEnd/>
            <a:tailEnd/>
          </a:ln>
        </p:spPr>
      </p:pic>
      <p:pic>
        <p:nvPicPr>
          <p:cNvPr id="15" name="Image 14">
            <a:extLst>
              <a:ext uri="{FF2B5EF4-FFF2-40B4-BE49-F238E27FC236}">
                <a16:creationId xmlns:a16="http://schemas.microsoft.com/office/drawing/2014/main" id="{45B5642C-F75C-C1E1-E48B-E51E8852546A}"/>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1280098" y="1353628"/>
            <a:ext cx="3608001" cy="2090372"/>
          </a:xfrm>
          <a:prstGeom prst="rect">
            <a:avLst/>
          </a:prstGeom>
          <a:noFill/>
          <a:ln>
            <a:noFill/>
          </a:ln>
        </p:spPr>
      </p:pic>
      <p:pic>
        <p:nvPicPr>
          <p:cNvPr id="17" name="Image 16">
            <a:extLst>
              <a:ext uri="{FF2B5EF4-FFF2-40B4-BE49-F238E27FC236}">
                <a16:creationId xmlns:a16="http://schemas.microsoft.com/office/drawing/2014/main" id="{592DEA9F-D894-1A21-A522-A750DF9F0038}"/>
              </a:ext>
            </a:extLst>
          </p:cNvPr>
          <p:cNvPicPr>
            <a:picLocks noChangeAspect="1"/>
          </p:cNvPicPr>
          <p:nvPr/>
        </p:nvPicPr>
        <p:blipFill>
          <a:blip r:embed="rId7"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071999" y="2908327"/>
            <a:ext cx="6713216" cy="3496839"/>
          </a:xfrm>
          <a:prstGeom prst="rect">
            <a:avLst/>
          </a:prstGeom>
        </p:spPr>
      </p:pic>
      <p:sp>
        <p:nvSpPr>
          <p:cNvPr id="18" name="Forme libre 39">
            <a:extLst>
              <a:ext uri="{FF2B5EF4-FFF2-40B4-BE49-F238E27FC236}">
                <a16:creationId xmlns:a16="http://schemas.microsoft.com/office/drawing/2014/main" id="{B48F6C99-4E53-F25E-0121-0FD92B3E4D8F}"/>
              </a:ext>
            </a:extLst>
          </p:cNvPr>
          <p:cNvSpPr>
            <a:spLocks/>
          </p:cNvSpPr>
          <p:nvPr/>
        </p:nvSpPr>
        <p:spPr bwMode="auto">
          <a:xfrm>
            <a:off x="4804184" y="4582417"/>
            <a:ext cx="1658938" cy="714375"/>
          </a:xfrm>
          <a:custGeom>
            <a:avLst/>
            <a:gdLst>
              <a:gd name="T0" fmla="*/ 419100 w 2654300"/>
              <a:gd name="T1" fmla="*/ 215900 h 1143000"/>
              <a:gd name="T2" fmla="*/ 0 w 2654300"/>
              <a:gd name="T3" fmla="*/ 368300 h 1143000"/>
              <a:gd name="T4" fmla="*/ 596900 w 2654300"/>
              <a:gd name="T5" fmla="*/ 1143000 h 1143000"/>
              <a:gd name="T6" fmla="*/ 1866900 w 2654300"/>
              <a:gd name="T7" fmla="*/ 736600 h 1143000"/>
              <a:gd name="T8" fmla="*/ 2019300 w 2654300"/>
              <a:gd name="T9" fmla="*/ 927100 h 1143000"/>
              <a:gd name="T10" fmla="*/ 2654300 w 2654300"/>
              <a:gd name="T11" fmla="*/ 711200 h 1143000"/>
              <a:gd name="T12" fmla="*/ 2438400 w 2654300"/>
              <a:gd name="T13" fmla="*/ 495300 h 1143000"/>
              <a:gd name="T14" fmla="*/ 1892300 w 2654300"/>
              <a:gd name="T15" fmla="*/ 469900 h 1143000"/>
              <a:gd name="T16" fmla="*/ 1447800 w 2654300"/>
              <a:gd name="T17" fmla="*/ 0 h 1143000"/>
              <a:gd name="T18" fmla="*/ 63500 w 2654300"/>
              <a:gd name="T19" fmla="*/ 342900 h 1143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54300" h="1143000">
                <a:moveTo>
                  <a:pt x="419100" y="215900"/>
                </a:moveTo>
                <a:lnTo>
                  <a:pt x="0" y="368300"/>
                </a:lnTo>
                <a:lnTo>
                  <a:pt x="596900" y="1143000"/>
                </a:lnTo>
                <a:lnTo>
                  <a:pt x="1866900" y="736600"/>
                </a:lnTo>
                <a:lnTo>
                  <a:pt x="2019300" y="927100"/>
                </a:lnTo>
                <a:lnTo>
                  <a:pt x="2654300" y="711200"/>
                </a:lnTo>
                <a:lnTo>
                  <a:pt x="2438400" y="495300"/>
                </a:lnTo>
                <a:lnTo>
                  <a:pt x="1892300" y="469900"/>
                </a:lnTo>
                <a:lnTo>
                  <a:pt x="1447800" y="0"/>
                </a:lnTo>
                <a:lnTo>
                  <a:pt x="63500" y="34290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pPr fontAlgn="base">
              <a:spcBef>
                <a:spcPct val="0"/>
              </a:spcBef>
              <a:spcAft>
                <a:spcPct val="0"/>
              </a:spcAft>
            </a:pPr>
            <a:endParaRPr lang="en-GB" sz="2400">
              <a:solidFill>
                <a:srgbClr val="60A4B4"/>
              </a:solidFill>
              <a:latin typeface="Arial" panose="020B0604020202020204" pitchFamily="34" charset="0"/>
              <a:cs typeface="Arial" panose="020B0604020202020204" pitchFamily="34" charset="0"/>
              <a:sym typeface="Arial" charset="0"/>
            </a:endParaRPr>
          </a:p>
        </p:txBody>
      </p:sp>
      <p:sp>
        <p:nvSpPr>
          <p:cNvPr id="19" name="Forme libre 42">
            <a:extLst>
              <a:ext uri="{FF2B5EF4-FFF2-40B4-BE49-F238E27FC236}">
                <a16:creationId xmlns:a16="http://schemas.microsoft.com/office/drawing/2014/main" id="{B1D268FA-774A-BBC9-F107-0E530974E709}"/>
              </a:ext>
            </a:extLst>
          </p:cNvPr>
          <p:cNvSpPr>
            <a:spLocks/>
          </p:cNvSpPr>
          <p:nvPr/>
        </p:nvSpPr>
        <p:spPr bwMode="auto">
          <a:xfrm>
            <a:off x="5739120" y="5346117"/>
            <a:ext cx="388937" cy="301625"/>
          </a:xfrm>
          <a:custGeom>
            <a:avLst/>
            <a:gdLst>
              <a:gd name="T0" fmla="*/ 266700 w 622300"/>
              <a:gd name="T1" fmla="*/ 0 h 482600"/>
              <a:gd name="T2" fmla="*/ 0 w 622300"/>
              <a:gd name="T3" fmla="*/ 101600 h 482600"/>
              <a:gd name="T4" fmla="*/ 0 w 622300"/>
              <a:gd name="T5" fmla="*/ 101600 h 482600"/>
              <a:gd name="T6" fmla="*/ 0 w 622300"/>
              <a:gd name="T7" fmla="*/ 101600 h 482600"/>
              <a:gd name="T8" fmla="*/ 190500 w 622300"/>
              <a:gd name="T9" fmla="*/ 482600 h 482600"/>
              <a:gd name="T10" fmla="*/ 622300 w 622300"/>
              <a:gd name="T11" fmla="*/ 342900 h 482600"/>
              <a:gd name="T12" fmla="*/ 317500 w 622300"/>
              <a:gd name="T13" fmla="*/ 63500 h 482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2300" h="482600">
                <a:moveTo>
                  <a:pt x="266700" y="0"/>
                </a:moveTo>
                <a:lnTo>
                  <a:pt x="0" y="101600"/>
                </a:lnTo>
                <a:lnTo>
                  <a:pt x="190500" y="482600"/>
                </a:lnTo>
                <a:lnTo>
                  <a:pt x="622300" y="342900"/>
                </a:lnTo>
                <a:lnTo>
                  <a:pt x="317500" y="6350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pPr fontAlgn="base">
              <a:spcBef>
                <a:spcPct val="0"/>
              </a:spcBef>
              <a:spcAft>
                <a:spcPct val="0"/>
              </a:spcAft>
            </a:pPr>
            <a:endParaRPr lang="en-GB" sz="2400">
              <a:solidFill>
                <a:srgbClr val="60A4B4"/>
              </a:solidFill>
              <a:latin typeface="Arial" panose="020B0604020202020204" pitchFamily="34" charset="0"/>
              <a:cs typeface="Arial" panose="020B0604020202020204" pitchFamily="34" charset="0"/>
              <a:sym typeface="Arial" charset="0"/>
            </a:endParaRPr>
          </a:p>
        </p:txBody>
      </p:sp>
      <p:sp>
        <p:nvSpPr>
          <p:cNvPr id="20" name="ZoneTexte 9">
            <a:extLst>
              <a:ext uri="{FF2B5EF4-FFF2-40B4-BE49-F238E27FC236}">
                <a16:creationId xmlns:a16="http://schemas.microsoft.com/office/drawing/2014/main" id="{B9E56860-B6D0-CF00-2FDF-00D33A4A7302}"/>
              </a:ext>
            </a:extLst>
          </p:cNvPr>
          <p:cNvSpPr txBox="1"/>
          <p:nvPr/>
        </p:nvSpPr>
        <p:spPr>
          <a:xfrm>
            <a:off x="7209369" y="3371545"/>
            <a:ext cx="1234633" cy="261610"/>
          </a:xfrm>
          <a:prstGeom prst="rect">
            <a:avLst/>
          </a:prstGeom>
          <a:noFill/>
        </p:spPr>
        <p:txBody>
          <a:bodyPr wrap="none" rtlCol="0">
            <a:spAutoFit/>
          </a:bodyPr>
          <a:lstStyle/>
          <a:p>
            <a:r>
              <a:rPr lang="en-US" sz="1100" dirty="0" smtClean="0">
                <a:solidFill>
                  <a:srgbClr val="60A4B4"/>
                </a:solidFill>
                <a:latin typeface="Arial" panose="020B0604020202020204" pitchFamily="34" charset="0"/>
                <a:cs typeface="Arial" panose="020B0604020202020204" pitchFamily="34" charset="0"/>
              </a:rPr>
              <a:t>Achromatic point</a:t>
            </a:r>
            <a:endParaRPr lang="en-US" sz="1100" dirty="0">
              <a:solidFill>
                <a:srgbClr val="60A4B4"/>
              </a:solidFill>
              <a:latin typeface="Arial" panose="020B0604020202020204" pitchFamily="34" charset="0"/>
              <a:cs typeface="Arial" panose="020B0604020202020204" pitchFamily="34" charset="0"/>
            </a:endParaRPr>
          </a:p>
        </p:txBody>
      </p:sp>
      <p:cxnSp>
        <p:nvCxnSpPr>
          <p:cNvPr id="21" name="Connecteur droit avec flèche 11">
            <a:extLst>
              <a:ext uri="{FF2B5EF4-FFF2-40B4-BE49-F238E27FC236}">
                <a16:creationId xmlns:a16="http://schemas.microsoft.com/office/drawing/2014/main" id="{B1553AC4-A0F5-5511-C443-34D9B93DF82F}"/>
              </a:ext>
            </a:extLst>
          </p:cNvPr>
          <p:cNvCxnSpPr>
            <a:cxnSpLocks/>
          </p:cNvCxnSpPr>
          <p:nvPr/>
        </p:nvCxnSpPr>
        <p:spPr>
          <a:xfrm flipH="1">
            <a:off x="7383143" y="3668550"/>
            <a:ext cx="171090" cy="607441"/>
          </a:xfrm>
          <a:prstGeom prst="straightConnector1">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2" name="ZoneTexte 14">
            <a:extLst>
              <a:ext uri="{FF2B5EF4-FFF2-40B4-BE49-F238E27FC236}">
                <a16:creationId xmlns:a16="http://schemas.microsoft.com/office/drawing/2014/main" id="{DF26EC6B-F782-CDD2-1C8F-D67C600C1CE1}"/>
              </a:ext>
            </a:extLst>
          </p:cNvPr>
          <p:cNvSpPr txBox="1"/>
          <p:nvPr/>
        </p:nvSpPr>
        <p:spPr>
          <a:xfrm>
            <a:off x="5360832" y="4230458"/>
            <a:ext cx="1452642" cy="261610"/>
          </a:xfrm>
          <a:prstGeom prst="rect">
            <a:avLst/>
          </a:prstGeom>
          <a:noFill/>
        </p:spPr>
        <p:txBody>
          <a:bodyPr wrap="none" rtlCol="0">
            <a:spAutoFit/>
          </a:bodyPr>
          <a:lstStyle/>
          <a:p>
            <a:r>
              <a:rPr lang="en-US" sz="1100" dirty="0" smtClean="0">
                <a:solidFill>
                  <a:srgbClr val="60A4B4"/>
                </a:solidFill>
                <a:latin typeface="Arial" panose="020B0604020202020204" pitchFamily="34" charset="0"/>
                <a:cs typeface="Arial" panose="020B0604020202020204" pitchFamily="34" charset="0"/>
              </a:rPr>
              <a:t>Primary beam dump</a:t>
            </a:r>
            <a:endParaRPr lang="en-US" sz="1100" dirty="0">
              <a:solidFill>
                <a:srgbClr val="60A4B4"/>
              </a:solidFill>
              <a:latin typeface="Arial" panose="020B0604020202020204" pitchFamily="34" charset="0"/>
              <a:cs typeface="Arial" panose="020B0604020202020204" pitchFamily="34" charset="0"/>
            </a:endParaRPr>
          </a:p>
        </p:txBody>
      </p:sp>
      <p:cxnSp>
        <p:nvCxnSpPr>
          <p:cNvPr id="23" name="Connecteur droit avec flèche 15">
            <a:extLst>
              <a:ext uri="{FF2B5EF4-FFF2-40B4-BE49-F238E27FC236}">
                <a16:creationId xmlns:a16="http://schemas.microsoft.com/office/drawing/2014/main" id="{EB60E85B-270C-5D3A-648E-22D99111383E}"/>
              </a:ext>
            </a:extLst>
          </p:cNvPr>
          <p:cNvCxnSpPr/>
          <p:nvPr/>
        </p:nvCxnSpPr>
        <p:spPr>
          <a:xfrm flipV="1">
            <a:off x="6026859" y="3899383"/>
            <a:ext cx="144495" cy="327506"/>
          </a:xfrm>
          <a:prstGeom prst="straightConnector1">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4" name="ZoneTexte 19">
            <a:extLst>
              <a:ext uri="{FF2B5EF4-FFF2-40B4-BE49-F238E27FC236}">
                <a16:creationId xmlns:a16="http://schemas.microsoft.com/office/drawing/2014/main" id="{D0E235A1-7E50-24FE-8843-80B93A174BF9}"/>
              </a:ext>
            </a:extLst>
          </p:cNvPr>
          <p:cNvSpPr txBox="1"/>
          <p:nvPr/>
        </p:nvSpPr>
        <p:spPr>
          <a:xfrm>
            <a:off x="4077656" y="3926253"/>
            <a:ext cx="1117614" cy="261610"/>
          </a:xfrm>
          <a:prstGeom prst="rect">
            <a:avLst/>
          </a:prstGeom>
          <a:noFill/>
        </p:spPr>
        <p:txBody>
          <a:bodyPr wrap="none" rtlCol="0">
            <a:spAutoFit/>
          </a:bodyPr>
          <a:lstStyle/>
          <a:p>
            <a:r>
              <a:rPr lang="en-US" sz="1100" dirty="0" smtClean="0">
                <a:solidFill>
                  <a:srgbClr val="60A4B4"/>
                </a:solidFill>
                <a:latin typeface="Arial" panose="020B0604020202020204" pitchFamily="34" charset="0"/>
                <a:cs typeface="Arial" panose="020B0604020202020204" pitchFamily="34" charset="0"/>
              </a:rPr>
              <a:t>Target position</a:t>
            </a:r>
            <a:endParaRPr lang="en-US" sz="1100" dirty="0">
              <a:solidFill>
                <a:srgbClr val="60A4B4"/>
              </a:solidFill>
              <a:latin typeface="Arial" panose="020B0604020202020204" pitchFamily="34" charset="0"/>
              <a:cs typeface="Arial" panose="020B0604020202020204" pitchFamily="34" charset="0"/>
            </a:endParaRPr>
          </a:p>
        </p:txBody>
      </p:sp>
      <p:cxnSp>
        <p:nvCxnSpPr>
          <p:cNvPr id="25" name="Connecteur droit avec flèche 20">
            <a:extLst>
              <a:ext uri="{FF2B5EF4-FFF2-40B4-BE49-F238E27FC236}">
                <a16:creationId xmlns:a16="http://schemas.microsoft.com/office/drawing/2014/main" id="{6BBD3B04-7FAF-9E6E-4EE9-F909C003AD78}"/>
              </a:ext>
            </a:extLst>
          </p:cNvPr>
          <p:cNvCxnSpPr>
            <a:cxnSpLocks/>
          </p:cNvCxnSpPr>
          <p:nvPr/>
        </p:nvCxnSpPr>
        <p:spPr>
          <a:xfrm flipV="1">
            <a:off x="4684764" y="3413519"/>
            <a:ext cx="238841" cy="402440"/>
          </a:xfrm>
          <a:prstGeom prst="straightConnector1">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6" name="ZoneTexte 25">
            <a:extLst>
              <a:ext uri="{FF2B5EF4-FFF2-40B4-BE49-F238E27FC236}">
                <a16:creationId xmlns:a16="http://schemas.microsoft.com/office/drawing/2014/main" id="{CF170A16-E758-83C2-CE97-21017E7D6CB8}"/>
              </a:ext>
            </a:extLst>
          </p:cNvPr>
          <p:cNvSpPr txBox="1"/>
          <p:nvPr/>
        </p:nvSpPr>
        <p:spPr>
          <a:xfrm>
            <a:off x="6854642" y="5382191"/>
            <a:ext cx="1502334" cy="430887"/>
          </a:xfrm>
          <a:prstGeom prst="rect">
            <a:avLst/>
          </a:prstGeom>
          <a:noFill/>
        </p:spPr>
        <p:txBody>
          <a:bodyPr wrap="square" rtlCol="0">
            <a:spAutoFit/>
          </a:bodyPr>
          <a:lstStyle/>
          <a:p>
            <a:r>
              <a:rPr lang="en-US" sz="1100" dirty="0" smtClean="0">
                <a:solidFill>
                  <a:srgbClr val="60A4B4"/>
                </a:solidFill>
                <a:latin typeface="Arial" panose="020B0604020202020204" pitchFamily="34" charset="0"/>
                <a:cs typeface="Arial" panose="020B0604020202020204" pitchFamily="34" charset="0"/>
              </a:rPr>
              <a:t>Secondary beam dump</a:t>
            </a:r>
            <a:endParaRPr lang="en-US" sz="1100" dirty="0">
              <a:solidFill>
                <a:srgbClr val="60A4B4"/>
              </a:solidFill>
              <a:latin typeface="Arial" panose="020B0604020202020204" pitchFamily="34" charset="0"/>
              <a:cs typeface="Arial" panose="020B0604020202020204" pitchFamily="34" charset="0"/>
            </a:endParaRPr>
          </a:p>
        </p:txBody>
      </p:sp>
      <p:cxnSp>
        <p:nvCxnSpPr>
          <p:cNvPr id="27" name="Connecteur droit avec flèche 26">
            <a:extLst>
              <a:ext uri="{FF2B5EF4-FFF2-40B4-BE49-F238E27FC236}">
                <a16:creationId xmlns:a16="http://schemas.microsoft.com/office/drawing/2014/main" id="{EA5BF628-33BF-ADD6-EECF-A033B806FB6E}"/>
              </a:ext>
            </a:extLst>
          </p:cNvPr>
          <p:cNvCxnSpPr>
            <a:cxnSpLocks/>
          </p:cNvCxnSpPr>
          <p:nvPr/>
        </p:nvCxnSpPr>
        <p:spPr>
          <a:xfrm flipV="1">
            <a:off x="7500918" y="5144230"/>
            <a:ext cx="104892" cy="138253"/>
          </a:xfrm>
          <a:prstGeom prst="straightConnector1">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8" name="ZoneTexte 32">
            <a:extLst>
              <a:ext uri="{FF2B5EF4-FFF2-40B4-BE49-F238E27FC236}">
                <a16:creationId xmlns:a16="http://schemas.microsoft.com/office/drawing/2014/main" id="{4952815F-76D9-030C-5C86-564496424557}"/>
              </a:ext>
            </a:extLst>
          </p:cNvPr>
          <p:cNvSpPr txBox="1"/>
          <p:nvPr/>
        </p:nvSpPr>
        <p:spPr>
          <a:xfrm>
            <a:off x="8708482" y="4587586"/>
            <a:ext cx="1300356" cy="276999"/>
          </a:xfrm>
          <a:prstGeom prst="rect">
            <a:avLst/>
          </a:prstGeom>
          <a:noFill/>
        </p:spPr>
        <p:txBody>
          <a:bodyPr wrap="none" rtlCol="0">
            <a:spAutoFit/>
          </a:bodyPr>
          <a:lstStyle/>
          <a:p>
            <a:r>
              <a:rPr lang="en-US" sz="1200" dirty="0" smtClean="0">
                <a:solidFill>
                  <a:srgbClr val="60A4B4"/>
                </a:solidFill>
                <a:latin typeface="Arial" panose="020B0604020202020204" pitchFamily="34" charset="0"/>
                <a:cs typeface="Arial" panose="020B0604020202020204" pitchFamily="34" charset="0"/>
              </a:rPr>
              <a:t>Final focal plane</a:t>
            </a:r>
            <a:endParaRPr lang="en-US" sz="1200" dirty="0">
              <a:solidFill>
                <a:srgbClr val="60A4B4"/>
              </a:solidFill>
              <a:latin typeface="Arial" panose="020B0604020202020204" pitchFamily="34" charset="0"/>
              <a:cs typeface="Arial" panose="020B0604020202020204" pitchFamily="34" charset="0"/>
            </a:endParaRPr>
          </a:p>
        </p:txBody>
      </p:sp>
      <p:cxnSp>
        <p:nvCxnSpPr>
          <p:cNvPr id="29" name="Connecteur droit avec flèche 33">
            <a:extLst>
              <a:ext uri="{FF2B5EF4-FFF2-40B4-BE49-F238E27FC236}">
                <a16:creationId xmlns:a16="http://schemas.microsoft.com/office/drawing/2014/main" id="{202C80E8-9625-E8D3-A987-A69C3E4C9F1C}"/>
              </a:ext>
            </a:extLst>
          </p:cNvPr>
          <p:cNvCxnSpPr>
            <a:cxnSpLocks/>
          </p:cNvCxnSpPr>
          <p:nvPr/>
        </p:nvCxnSpPr>
        <p:spPr>
          <a:xfrm>
            <a:off x="9566921" y="4896516"/>
            <a:ext cx="244551" cy="385967"/>
          </a:xfrm>
          <a:prstGeom prst="straightConnector1">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1" name="Rectangle 30">
            <a:extLst>
              <a:ext uri="{FF2B5EF4-FFF2-40B4-BE49-F238E27FC236}">
                <a16:creationId xmlns:a16="http://schemas.microsoft.com/office/drawing/2014/main" id="{A718B3A6-D957-DD44-1CDE-8CA4384EF27F}"/>
              </a:ext>
            </a:extLst>
          </p:cNvPr>
          <p:cNvSpPr/>
          <p:nvPr/>
        </p:nvSpPr>
        <p:spPr>
          <a:xfrm>
            <a:off x="3875400" y="4392467"/>
            <a:ext cx="1522126" cy="732508"/>
          </a:xfrm>
          <a:prstGeom prst="rect">
            <a:avLst/>
          </a:prstGeom>
        </p:spPr>
        <p:txBody>
          <a:bodyPr wrap="square">
            <a:spAutoFit/>
          </a:bodyPr>
          <a:lstStyle/>
          <a:p>
            <a:pPr algn="ctr">
              <a:lnSpc>
                <a:spcPct val="130000"/>
              </a:lnSpc>
              <a:tabLst>
                <a:tab pos="171450" algn="l"/>
              </a:tabLst>
            </a:pPr>
            <a:r>
              <a:rPr lang="en-US" sz="1600" b="1" dirty="0" smtClean="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rPr>
              <a:t>Momentum </a:t>
            </a:r>
            <a:r>
              <a:rPr lang="en-US" sz="1600" b="1" dirty="0" err="1" smtClean="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rPr>
              <a:t>achromat</a:t>
            </a:r>
            <a:endParaRPr lang="en-US" sz="1600" b="1" dirty="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3BAABFBB-773A-CFFF-3AF2-82883062A08A}"/>
              </a:ext>
            </a:extLst>
          </p:cNvPr>
          <p:cNvSpPr/>
          <p:nvPr/>
        </p:nvSpPr>
        <p:spPr>
          <a:xfrm>
            <a:off x="7971945" y="3622687"/>
            <a:ext cx="1654798" cy="732508"/>
          </a:xfrm>
          <a:prstGeom prst="rect">
            <a:avLst/>
          </a:prstGeom>
        </p:spPr>
        <p:txBody>
          <a:bodyPr wrap="square">
            <a:spAutoFit/>
          </a:bodyPr>
          <a:lstStyle/>
          <a:p>
            <a:pPr algn="ctr">
              <a:lnSpc>
                <a:spcPct val="130000"/>
              </a:lnSpc>
              <a:tabLst>
                <a:tab pos="171450" algn="l"/>
              </a:tabLst>
            </a:pPr>
            <a:r>
              <a:rPr lang="en-US" sz="1600" b="1" dirty="0" smtClean="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rPr>
              <a:t>Mass separator</a:t>
            </a:r>
            <a:endParaRPr lang="en-US" sz="1600" b="1" dirty="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83F9949B-7C19-994B-03CE-E5B1A246304E}"/>
              </a:ext>
            </a:extLst>
          </p:cNvPr>
          <p:cNvSpPr/>
          <p:nvPr/>
        </p:nvSpPr>
        <p:spPr>
          <a:xfrm>
            <a:off x="10527431" y="4918764"/>
            <a:ext cx="812152" cy="412421"/>
          </a:xfrm>
          <a:prstGeom prst="rect">
            <a:avLst/>
          </a:prstGeom>
        </p:spPr>
        <p:txBody>
          <a:bodyPr wrap="square">
            <a:spAutoFit/>
          </a:bodyPr>
          <a:lstStyle/>
          <a:p>
            <a:pPr>
              <a:lnSpc>
                <a:spcPct val="130000"/>
              </a:lnSpc>
              <a:tabLst>
                <a:tab pos="171450" algn="l"/>
              </a:tabLst>
            </a:pPr>
            <a:r>
              <a:rPr lang="en-US" sz="1600" b="1" dirty="0" smtClean="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rPr>
              <a:t>S</a:t>
            </a:r>
            <a:r>
              <a:rPr lang="en-US" sz="1600" b="1" baseline="30000" dirty="0" smtClean="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rPr>
              <a:t>3</a:t>
            </a:r>
            <a:r>
              <a:rPr lang="en-US" sz="1600" b="1" dirty="0" smtClean="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rPr>
              <a:t>LEB</a:t>
            </a:r>
            <a:endParaRPr lang="en-US" sz="1600" b="1" dirty="0">
              <a:solidFill>
                <a:srgbClr val="60A4B4"/>
              </a:solidFill>
              <a:effectLst>
                <a:outerShdw blurRad="38100" dist="38100" dir="2700000" algn="tl">
                  <a:srgbClr val="DDDDDD"/>
                </a:outerShdw>
              </a:effectLst>
              <a:latin typeface="Arial" panose="020B0604020202020204" pitchFamily="34" charset="0"/>
              <a:cs typeface="Arial" panose="020B0604020202020204" pitchFamily="34" charset="0"/>
            </a:endParaRPr>
          </a:p>
        </p:txBody>
      </p:sp>
      <p:sp>
        <p:nvSpPr>
          <p:cNvPr id="44" name="ZoneTexte 43">
            <a:extLst>
              <a:ext uri="{FF2B5EF4-FFF2-40B4-BE49-F238E27FC236}">
                <a16:creationId xmlns:a16="http://schemas.microsoft.com/office/drawing/2014/main" id="{B561B6C9-F877-FC28-AF6A-92C1284AC153}"/>
              </a:ext>
            </a:extLst>
          </p:cNvPr>
          <p:cNvSpPr txBox="1"/>
          <p:nvPr/>
        </p:nvSpPr>
        <p:spPr>
          <a:xfrm>
            <a:off x="1407593" y="3050348"/>
            <a:ext cx="989373" cy="369332"/>
          </a:xfrm>
          <a:prstGeom prst="rect">
            <a:avLst/>
          </a:prstGeom>
          <a:noFill/>
        </p:spPr>
        <p:txBody>
          <a:bodyPr wrap="none" rtlCol="0">
            <a:spAutoFit/>
          </a:bodyPr>
          <a:lstStyle/>
          <a:p>
            <a:r>
              <a:rPr lang="en-US" b="1" dirty="0">
                <a:ln w="0"/>
                <a:solidFill>
                  <a:srgbClr val="6AADD3"/>
                </a:solidFill>
                <a:effectLst>
                  <a:outerShdw blurRad="38100" dist="25400" dir="5400000" algn="ctr" rotWithShape="0">
                    <a:srgbClr val="6E747A">
                      <a:alpha val="43000"/>
                    </a:srgbClr>
                  </a:outerShdw>
                </a:effectLst>
              </a:rPr>
              <a:t>LHE-S3N</a:t>
            </a:r>
          </a:p>
        </p:txBody>
      </p:sp>
      <p:cxnSp>
        <p:nvCxnSpPr>
          <p:cNvPr id="87" name="Connecteur droit 86">
            <a:extLst>
              <a:ext uri="{FF2B5EF4-FFF2-40B4-BE49-F238E27FC236}">
                <a16:creationId xmlns:a16="http://schemas.microsoft.com/office/drawing/2014/main" id="{EF7B36D5-FF89-ED14-A601-F5D0392C7269}"/>
              </a:ext>
            </a:extLst>
          </p:cNvPr>
          <p:cNvCxnSpPr>
            <a:cxnSpLocks/>
          </p:cNvCxnSpPr>
          <p:nvPr/>
        </p:nvCxnSpPr>
        <p:spPr>
          <a:xfrm>
            <a:off x="3875400" y="1177902"/>
            <a:ext cx="0" cy="5150608"/>
          </a:xfrm>
          <a:prstGeom prst="line">
            <a:avLst/>
          </a:prstGeom>
          <a:ln w="22225" cmpd="sng">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47" name="Connecteur droit 46">
            <a:extLst>
              <a:ext uri="{FF2B5EF4-FFF2-40B4-BE49-F238E27FC236}">
                <a16:creationId xmlns:a16="http://schemas.microsoft.com/office/drawing/2014/main" id="{859E66C8-5E5B-3035-D2D0-9E9C4C4B05CB}"/>
              </a:ext>
            </a:extLst>
          </p:cNvPr>
          <p:cNvCxnSpPr/>
          <p:nvPr/>
        </p:nvCxnSpPr>
        <p:spPr>
          <a:xfrm>
            <a:off x="114210" y="3734064"/>
            <a:ext cx="324000"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64" name="ZoneTexte 63">
            <a:extLst>
              <a:ext uri="{FF2B5EF4-FFF2-40B4-BE49-F238E27FC236}">
                <a16:creationId xmlns:a16="http://schemas.microsoft.com/office/drawing/2014/main" id="{20C48E0E-4F8E-C54D-55EA-811CAD95E00E}"/>
              </a:ext>
            </a:extLst>
          </p:cNvPr>
          <p:cNvSpPr txBox="1"/>
          <p:nvPr/>
        </p:nvSpPr>
        <p:spPr>
          <a:xfrm>
            <a:off x="467517" y="3549398"/>
            <a:ext cx="2861399" cy="646331"/>
          </a:xfrm>
          <a:prstGeom prst="rect">
            <a:avLst/>
          </a:prstGeom>
          <a:noFill/>
        </p:spPr>
        <p:txBody>
          <a:bodyPr wrap="square" rtlCol="0">
            <a:spAutoFit/>
          </a:bodyPr>
          <a:lstStyle/>
          <a:p>
            <a:r>
              <a:rPr lang="en-US" dirty="0" smtClean="0">
                <a:latin typeface="Yu Gothic UI Light" panose="020B0300000000000000" pitchFamily="34" charset="-128"/>
                <a:ea typeface="Yu Gothic UI Light" panose="020B0300000000000000" pitchFamily="34" charset="-128"/>
                <a:cs typeface="Calibri" panose="020F0502020204030204" pitchFamily="34" charset="0"/>
              </a:rPr>
              <a:t>A</a:t>
            </a:r>
            <a:r>
              <a:rPr lang="en-US" sz="1800" dirty="0" smtClean="0">
                <a:latin typeface="Yu Gothic UI Light" panose="020B0300000000000000" pitchFamily="34" charset="-128"/>
                <a:ea typeface="Yu Gothic UI Light" panose="020B0300000000000000" pitchFamily="34" charset="-128"/>
                <a:cs typeface="Calibri" panose="020F0502020204030204" pitchFamily="34" charset="0"/>
              </a:rPr>
              <a:t>ccelerator &amp; beam line tuning up to the target</a:t>
            </a:r>
            <a:endParaRPr lang="en-US" dirty="0">
              <a:latin typeface="Yu Gothic UI Light" panose="020B0300000000000000" pitchFamily="34" charset="-128"/>
              <a:ea typeface="Yu Gothic UI Light" panose="020B0300000000000000" pitchFamily="34" charset="-128"/>
            </a:endParaRPr>
          </a:p>
        </p:txBody>
      </p:sp>
      <p:sp>
        <p:nvSpPr>
          <p:cNvPr id="3" name="Forme libre 2">
            <a:extLst>
              <a:ext uri="{FF2B5EF4-FFF2-40B4-BE49-F238E27FC236}">
                <a16:creationId xmlns:a16="http://schemas.microsoft.com/office/drawing/2014/main" id="{2C861A23-5CFA-43EA-063B-35A29B700B5C}"/>
              </a:ext>
            </a:extLst>
          </p:cNvPr>
          <p:cNvSpPr/>
          <p:nvPr/>
        </p:nvSpPr>
        <p:spPr>
          <a:xfrm>
            <a:off x="1308642" y="1109673"/>
            <a:ext cx="3667434" cy="1703679"/>
          </a:xfrm>
          <a:custGeom>
            <a:avLst/>
            <a:gdLst>
              <a:gd name="connsiteX0" fmla="*/ 0 w 3667434"/>
              <a:gd name="connsiteY0" fmla="*/ 28081 h 1703679"/>
              <a:gd name="connsiteX1" fmla="*/ 875489 w 3667434"/>
              <a:gd name="connsiteY1" fmla="*/ 28081 h 1703679"/>
              <a:gd name="connsiteX2" fmla="*/ 1157592 w 3667434"/>
              <a:gd name="connsiteY2" fmla="*/ 319911 h 1703679"/>
              <a:gd name="connsiteX3" fmla="*/ 1653702 w 3667434"/>
              <a:gd name="connsiteY3" fmla="*/ 786838 h 1703679"/>
              <a:gd name="connsiteX4" fmla="*/ 2081719 w 3667434"/>
              <a:gd name="connsiteY4" fmla="*/ 1146762 h 1703679"/>
              <a:gd name="connsiteX5" fmla="*/ 2412460 w 3667434"/>
              <a:gd name="connsiteY5" fmla="*/ 1458047 h 1703679"/>
              <a:gd name="connsiteX6" fmla="*/ 2830749 w 3667434"/>
              <a:gd name="connsiteY6" fmla="*/ 1555323 h 1703679"/>
              <a:gd name="connsiteX7" fmla="*/ 3161489 w 3667434"/>
              <a:gd name="connsiteY7" fmla="*/ 1565051 h 1703679"/>
              <a:gd name="connsiteX8" fmla="*/ 3628417 w 3667434"/>
              <a:gd name="connsiteY8" fmla="*/ 1691511 h 1703679"/>
              <a:gd name="connsiteX9" fmla="*/ 3608962 w 3667434"/>
              <a:gd name="connsiteY9" fmla="*/ 1691511 h 170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7434" h="1703679">
                <a:moveTo>
                  <a:pt x="0" y="28081"/>
                </a:moveTo>
                <a:cubicBezTo>
                  <a:pt x="341278" y="3762"/>
                  <a:pt x="682557" y="-20557"/>
                  <a:pt x="875489" y="28081"/>
                </a:cubicBezTo>
                <a:cubicBezTo>
                  <a:pt x="1068421" y="76719"/>
                  <a:pt x="1027890" y="193452"/>
                  <a:pt x="1157592" y="319911"/>
                </a:cubicBezTo>
                <a:cubicBezTo>
                  <a:pt x="1287294" y="446370"/>
                  <a:pt x="1499681" y="649030"/>
                  <a:pt x="1653702" y="786838"/>
                </a:cubicBezTo>
                <a:cubicBezTo>
                  <a:pt x="1807723" y="924646"/>
                  <a:pt x="1955259" y="1034894"/>
                  <a:pt x="2081719" y="1146762"/>
                </a:cubicBezTo>
                <a:cubicBezTo>
                  <a:pt x="2208179" y="1258630"/>
                  <a:pt x="2287622" y="1389954"/>
                  <a:pt x="2412460" y="1458047"/>
                </a:cubicBezTo>
                <a:cubicBezTo>
                  <a:pt x="2537298" y="1526141"/>
                  <a:pt x="2705911" y="1537489"/>
                  <a:pt x="2830749" y="1555323"/>
                </a:cubicBezTo>
                <a:cubicBezTo>
                  <a:pt x="2955587" y="1573157"/>
                  <a:pt x="3028544" y="1542353"/>
                  <a:pt x="3161489" y="1565051"/>
                </a:cubicBezTo>
                <a:cubicBezTo>
                  <a:pt x="3294434" y="1587749"/>
                  <a:pt x="3553838" y="1670434"/>
                  <a:pt x="3628417" y="1691511"/>
                </a:cubicBezTo>
                <a:cubicBezTo>
                  <a:pt x="3702996" y="1712588"/>
                  <a:pt x="3655979" y="1702049"/>
                  <a:pt x="3608962" y="1691511"/>
                </a:cubicBezTo>
              </a:path>
            </a:pathLst>
          </a:custGeom>
          <a:ln w="76200">
            <a:headEnd type="none" w="med" len="med"/>
            <a:tailEnd type="triangle" w="med" len="med"/>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cxnSp>
        <p:nvCxnSpPr>
          <p:cNvPr id="48" name="Connecteur droit 47">
            <a:extLst>
              <a:ext uri="{FF2B5EF4-FFF2-40B4-BE49-F238E27FC236}">
                <a16:creationId xmlns:a16="http://schemas.microsoft.com/office/drawing/2014/main" id="{DAAD31F1-7E4A-47C5-7433-F48FF0935D4C}"/>
              </a:ext>
            </a:extLst>
          </p:cNvPr>
          <p:cNvCxnSpPr/>
          <p:nvPr/>
        </p:nvCxnSpPr>
        <p:spPr>
          <a:xfrm>
            <a:off x="114210" y="4605277"/>
            <a:ext cx="324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5" name="ZoneTexte 64">
            <a:extLst>
              <a:ext uri="{FF2B5EF4-FFF2-40B4-BE49-F238E27FC236}">
                <a16:creationId xmlns:a16="http://schemas.microsoft.com/office/drawing/2014/main" id="{09FB72EB-7573-6D34-2DEB-B48725488D14}"/>
              </a:ext>
            </a:extLst>
          </p:cNvPr>
          <p:cNvSpPr txBox="1"/>
          <p:nvPr/>
        </p:nvSpPr>
        <p:spPr>
          <a:xfrm>
            <a:off x="467518" y="4413991"/>
            <a:ext cx="2838213" cy="923330"/>
          </a:xfrm>
          <a:prstGeom prst="rect">
            <a:avLst/>
          </a:prstGeom>
          <a:noFill/>
        </p:spPr>
        <p:txBody>
          <a:bodyPr wrap="square" rtlCol="0">
            <a:spAutoFit/>
          </a:bodyPr>
          <a:lstStyle/>
          <a:p>
            <a:r>
              <a:rPr lang="en-US" dirty="0" smtClean="0">
                <a:latin typeface="Yu Gothic UI Light" panose="020B0300000000000000" pitchFamily="34" charset="-128"/>
                <a:ea typeface="Yu Gothic UI Light" panose="020B0300000000000000" pitchFamily="34" charset="-128"/>
              </a:rPr>
              <a:t>Spectrometer optical commissioning with direct </a:t>
            </a:r>
            <a:r>
              <a:rPr lang="en-US" dirty="0" smtClean="0">
                <a:latin typeface="Yu Gothic UI Light" panose="020B0300000000000000" pitchFamily="34" charset="-128"/>
                <a:ea typeface="Yu Gothic UI Light" panose="020B0300000000000000" pitchFamily="34" charset="-128"/>
              </a:rPr>
              <a:t>beam : 2027-2028</a:t>
            </a:r>
            <a:endParaRPr lang="en-US" dirty="0">
              <a:latin typeface="Yu Gothic UI Light" panose="020B0300000000000000" pitchFamily="34" charset="-128"/>
              <a:ea typeface="Yu Gothic UI Light" panose="020B0300000000000000" pitchFamily="34" charset="-128"/>
            </a:endParaRPr>
          </a:p>
        </p:txBody>
      </p:sp>
      <p:sp>
        <p:nvSpPr>
          <p:cNvPr id="4" name="Forme libre 3">
            <a:extLst>
              <a:ext uri="{FF2B5EF4-FFF2-40B4-BE49-F238E27FC236}">
                <a16:creationId xmlns:a16="http://schemas.microsoft.com/office/drawing/2014/main" id="{364C908F-4AE5-0C50-AF6A-1240F2B3DE2C}"/>
              </a:ext>
            </a:extLst>
          </p:cNvPr>
          <p:cNvSpPr/>
          <p:nvPr/>
        </p:nvSpPr>
        <p:spPr>
          <a:xfrm>
            <a:off x="5250278" y="2820461"/>
            <a:ext cx="4212077" cy="2363821"/>
          </a:xfrm>
          <a:custGeom>
            <a:avLst/>
            <a:gdLst>
              <a:gd name="connsiteX0" fmla="*/ 0 w 4212077"/>
              <a:gd name="connsiteY0" fmla="*/ 0 h 2363821"/>
              <a:gd name="connsiteX1" fmla="*/ 486383 w 4212077"/>
              <a:gd name="connsiteY1" fmla="*/ 87549 h 2363821"/>
              <a:gd name="connsiteX2" fmla="*/ 943583 w 4212077"/>
              <a:gd name="connsiteY2" fmla="*/ 223736 h 2363821"/>
              <a:gd name="connsiteX3" fmla="*/ 1371600 w 4212077"/>
              <a:gd name="connsiteY3" fmla="*/ 437744 h 2363821"/>
              <a:gd name="connsiteX4" fmla="*/ 1877438 w 4212077"/>
              <a:gd name="connsiteY4" fmla="*/ 787940 h 2363821"/>
              <a:gd name="connsiteX5" fmla="*/ 2149813 w 4212077"/>
              <a:gd name="connsiteY5" fmla="*/ 1021404 h 2363821"/>
              <a:gd name="connsiteX6" fmla="*/ 2393004 w 4212077"/>
              <a:gd name="connsiteY6" fmla="*/ 1235412 h 2363821"/>
              <a:gd name="connsiteX7" fmla="*/ 2821021 w 4212077"/>
              <a:gd name="connsiteY7" fmla="*/ 1702340 h 2363821"/>
              <a:gd name="connsiteX8" fmla="*/ 3200400 w 4212077"/>
              <a:gd name="connsiteY8" fmla="*/ 1984442 h 2363821"/>
              <a:gd name="connsiteX9" fmla="*/ 3638145 w 4212077"/>
              <a:gd name="connsiteY9" fmla="*/ 2208178 h 2363821"/>
              <a:gd name="connsiteX10" fmla="*/ 3978613 w 4212077"/>
              <a:gd name="connsiteY10" fmla="*/ 2315183 h 2363821"/>
              <a:gd name="connsiteX11" fmla="*/ 4212077 w 4212077"/>
              <a:gd name="connsiteY11" fmla="*/ 2363821 h 2363821"/>
              <a:gd name="connsiteX12" fmla="*/ 4212077 w 4212077"/>
              <a:gd name="connsiteY12" fmla="*/ 2363821 h 2363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12077" h="2363821">
                <a:moveTo>
                  <a:pt x="0" y="0"/>
                </a:moveTo>
                <a:cubicBezTo>
                  <a:pt x="164559" y="25130"/>
                  <a:pt x="329119" y="50260"/>
                  <a:pt x="486383" y="87549"/>
                </a:cubicBezTo>
                <a:cubicBezTo>
                  <a:pt x="643647" y="124838"/>
                  <a:pt x="796047" y="165370"/>
                  <a:pt x="943583" y="223736"/>
                </a:cubicBezTo>
                <a:cubicBezTo>
                  <a:pt x="1091119" y="282102"/>
                  <a:pt x="1215958" y="343710"/>
                  <a:pt x="1371600" y="437744"/>
                </a:cubicBezTo>
                <a:cubicBezTo>
                  <a:pt x="1527242" y="531778"/>
                  <a:pt x="1747736" y="690663"/>
                  <a:pt x="1877438" y="787940"/>
                </a:cubicBezTo>
                <a:cubicBezTo>
                  <a:pt x="2007140" y="885217"/>
                  <a:pt x="2063885" y="946825"/>
                  <a:pt x="2149813" y="1021404"/>
                </a:cubicBezTo>
                <a:cubicBezTo>
                  <a:pt x="2235741" y="1095983"/>
                  <a:pt x="2281136" y="1121923"/>
                  <a:pt x="2393004" y="1235412"/>
                </a:cubicBezTo>
                <a:cubicBezTo>
                  <a:pt x="2504872" y="1348901"/>
                  <a:pt x="2686455" y="1577502"/>
                  <a:pt x="2821021" y="1702340"/>
                </a:cubicBezTo>
                <a:cubicBezTo>
                  <a:pt x="2955587" y="1827178"/>
                  <a:pt x="3064213" y="1900136"/>
                  <a:pt x="3200400" y="1984442"/>
                </a:cubicBezTo>
                <a:cubicBezTo>
                  <a:pt x="3336587" y="2068748"/>
                  <a:pt x="3508443" y="2153055"/>
                  <a:pt x="3638145" y="2208178"/>
                </a:cubicBezTo>
                <a:cubicBezTo>
                  <a:pt x="3767847" y="2263301"/>
                  <a:pt x="3882958" y="2289243"/>
                  <a:pt x="3978613" y="2315183"/>
                </a:cubicBezTo>
                <a:cubicBezTo>
                  <a:pt x="4074268" y="2341123"/>
                  <a:pt x="4212077" y="2363821"/>
                  <a:pt x="4212077" y="2363821"/>
                </a:cubicBezTo>
                <a:lnTo>
                  <a:pt x="4212077" y="2363821"/>
                </a:lnTo>
              </a:path>
            </a:pathLst>
          </a:cu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Yu Gothic UI Light" panose="020B0300000000000000" pitchFamily="34" charset="-128"/>
              <a:ea typeface="Yu Gothic UI Light" panose="020B0300000000000000" pitchFamily="34" charset="-128"/>
            </a:endParaRPr>
          </a:p>
        </p:txBody>
      </p:sp>
      <p:cxnSp>
        <p:nvCxnSpPr>
          <p:cNvPr id="49" name="Connecteur droit 48">
            <a:extLst>
              <a:ext uri="{FF2B5EF4-FFF2-40B4-BE49-F238E27FC236}">
                <a16:creationId xmlns:a16="http://schemas.microsoft.com/office/drawing/2014/main" id="{5A20AC12-281D-F8C3-E9F1-AF5126FF6C25}"/>
              </a:ext>
            </a:extLst>
          </p:cNvPr>
          <p:cNvCxnSpPr/>
          <p:nvPr/>
        </p:nvCxnSpPr>
        <p:spPr>
          <a:xfrm>
            <a:off x="114210" y="5505092"/>
            <a:ext cx="360000" cy="0"/>
          </a:xfrm>
          <a:prstGeom prst="line">
            <a:avLst/>
          </a:prstGeom>
          <a:ln w="76200">
            <a:solidFill>
              <a:srgbClr val="FF0000"/>
            </a:solidFill>
          </a:ln>
        </p:spPr>
        <p:style>
          <a:lnRef idx="1">
            <a:schemeClr val="accent2"/>
          </a:lnRef>
          <a:fillRef idx="0">
            <a:schemeClr val="accent2"/>
          </a:fillRef>
          <a:effectRef idx="0">
            <a:schemeClr val="accent2"/>
          </a:effectRef>
          <a:fontRef idx="minor">
            <a:schemeClr val="tx1"/>
          </a:fontRef>
        </p:style>
      </p:cxnSp>
      <p:sp>
        <p:nvSpPr>
          <p:cNvPr id="66" name="ZoneTexte 65">
            <a:extLst>
              <a:ext uri="{FF2B5EF4-FFF2-40B4-BE49-F238E27FC236}">
                <a16:creationId xmlns:a16="http://schemas.microsoft.com/office/drawing/2014/main" id="{8942DD3D-F1E7-1638-907F-844825EEA9AA}"/>
              </a:ext>
            </a:extLst>
          </p:cNvPr>
          <p:cNvSpPr txBox="1"/>
          <p:nvPr/>
        </p:nvSpPr>
        <p:spPr>
          <a:xfrm>
            <a:off x="467518" y="5334561"/>
            <a:ext cx="4328749" cy="1192634"/>
          </a:xfrm>
          <a:prstGeom prst="rect">
            <a:avLst/>
          </a:prstGeom>
          <a:noFill/>
        </p:spPr>
        <p:txBody>
          <a:bodyPr wrap="none" rtlCol="0">
            <a:spAutoFit/>
          </a:bodyPr>
          <a:lstStyle/>
          <a:p>
            <a:r>
              <a:rPr lang="en-US" sz="1600" dirty="0" smtClean="0">
                <a:latin typeface="Yu Gothic UI Light" panose="020B0300000000000000" pitchFamily="34" charset="-128"/>
                <a:ea typeface="Yu Gothic UI Light" panose="020B0300000000000000" pitchFamily="34" charset="-128"/>
              </a:rPr>
              <a:t>Scientific commissioning, reactions at the target</a:t>
            </a:r>
          </a:p>
          <a:p>
            <a:pPr marL="100013" indent="-214313">
              <a:spcBef>
                <a:spcPts val="300"/>
              </a:spcBef>
              <a:buFontTx/>
              <a:buChar char="➔"/>
              <a:defRPr sz="2000"/>
            </a:pPr>
            <a:r>
              <a:rPr lang="en-US" sz="1600" dirty="0" smtClean="0">
                <a:latin typeface="Yu Gothic UI Light" panose="020B0300000000000000" pitchFamily="34" charset="-128"/>
                <a:ea typeface="Yu Gothic UI Light" panose="020B0300000000000000" pitchFamily="34" charset="-128"/>
              </a:rPr>
              <a:t>Measure/optimize </a:t>
            </a:r>
            <a:r>
              <a:rPr lang="en-US" sz="1600" dirty="0" smtClean="0">
                <a:latin typeface="Yu Gothic UI Light" panose="020B0300000000000000" pitchFamily="34" charset="-128"/>
                <a:ea typeface="Yu Gothic UI Light" panose="020B0300000000000000" pitchFamily="34" charset="-128"/>
              </a:rPr>
              <a:t>the rejection (case by </a:t>
            </a:r>
            <a:r>
              <a:rPr lang="en-US" sz="1600" dirty="0" smtClean="0">
                <a:latin typeface="Yu Gothic UI Light" panose="020B0300000000000000" pitchFamily="34" charset="-128"/>
                <a:ea typeface="Yu Gothic UI Light" panose="020B0300000000000000" pitchFamily="34" charset="-128"/>
              </a:rPr>
              <a:t>case)</a:t>
            </a:r>
          </a:p>
          <a:p>
            <a:pPr marL="100013" indent="-214313">
              <a:spcBef>
                <a:spcPts val="300"/>
              </a:spcBef>
              <a:buFontTx/>
              <a:buChar char="➔"/>
              <a:defRPr sz="2000"/>
            </a:pPr>
            <a:r>
              <a:rPr lang="en-US" sz="1600" dirty="0" smtClean="0">
                <a:latin typeface="Yu Gothic UI Light" panose="020B0300000000000000" pitchFamily="34" charset="-128"/>
                <a:ea typeface="Yu Gothic UI Light" panose="020B0300000000000000" pitchFamily="34" charset="-128"/>
              </a:rPr>
              <a:t>Detection </a:t>
            </a:r>
            <a:r>
              <a:rPr lang="en-US" sz="1600" dirty="0" smtClean="0">
                <a:latin typeface="Yu Gothic UI Light" panose="020B0300000000000000" pitchFamily="34" charset="-128"/>
                <a:ea typeface="Yu Gothic UI Light" panose="020B0300000000000000" pitchFamily="34" charset="-128"/>
              </a:rPr>
              <a:t>systems : LEB / </a:t>
            </a:r>
            <a:r>
              <a:rPr lang="en-US" sz="1600" dirty="0" smtClean="0">
                <a:latin typeface="Yu Gothic UI Light" panose="020B0300000000000000" pitchFamily="34" charset="-128"/>
                <a:ea typeface="Yu Gothic UI Light" panose="020B0300000000000000" pitchFamily="34" charset="-128"/>
              </a:rPr>
              <a:t>SIRIUS</a:t>
            </a:r>
          </a:p>
          <a:p>
            <a:pPr>
              <a:spcBef>
                <a:spcPts val="300"/>
              </a:spcBef>
              <a:defRPr sz="2000"/>
            </a:pPr>
            <a:r>
              <a:rPr lang="en-US" sz="1600" dirty="0" smtClean="0">
                <a:latin typeface="Yu Gothic UI Light" panose="020B0300000000000000" pitchFamily="34" charset="-128"/>
                <a:ea typeface="Yu Gothic UI Light" panose="020B0300000000000000" pitchFamily="34" charset="-128"/>
              </a:rPr>
              <a:t>2028</a:t>
            </a:r>
            <a:endParaRPr lang="en-US" sz="1600" dirty="0">
              <a:latin typeface="Yu Gothic UI Light" panose="020B0300000000000000" pitchFamily="34" charset="-128"/>
              <a:ea typeface="Yu Gothic UI Light" panose="020B0300000000000000" pitchFamily="34" charset="-128"/>
            </a:endParaRPr>
          </a:p>
        </p:txBody>
      </p:sp>
      <p:sp>
        <p:nvSpPr>
          <p:cNvPr id="6" name="Forme libre 5">
            <a:extLst>
              <a:ext uri="{FF2B5EF4-FFF2-40B4-BE49-F238E27FC236}">
                <a16:creationId xmlns:a16="http://schemas.microsoft.com/office/drawing/2014/main" id="{E819DDD8-5692-61D1-CCA5-15C29DE9F6F6}"/>
              </a:ext>
            </a:extLst>
          </p:cNvPr>
          <p:cNvSpPr/>
          <p:nvPr/>
        </p:nvSpPr>
        <p:spPr>
          <a:xfrm>
            <a:off x="5262664" y="2490280"/>
            <a:ext cx="5496127" cy="2396254"/>
          </a:xfrm>
          <a:custGeom>
            <a:avLst/>
            <a:gdLst>
              <a:gd name="connsiteX0" fmla="*/ 0 w 5496127"/>
              <a:gd name="connsiteY0" fmla="*/ 0 h 2396254"/>
              <a:gd name="connsiteX1" fmla="*/ 486383 w 5496127"/>
              <a:gd name="connsiteY1" fmla="*/ 87549 h 2396254"/>
              <a:gd name="connsiteX2" fmla="*/ 982493 w 5496127"/>
              <a:gd name="connsiteY2" fmla="*/ 243191 h 2396254"/>
              <a:gd name="connsiteX3" fmla="*/ 1293779 w 5496127"/>
              <a:gd name="connsiteY3" fmla="*/ 418289 h 2396254"/>
              <a:gd name="connsiteX4" fmla="*/ 1653702 w 5496127"/>
              <a:gd name="connsiteY4" fmla="*/ 642025 h 2396254"/>
              <a:gd name="connsiteX5" fmla="*/ 2003898 w 5496127"/>
              <a:gd name="connsiteY5" fmla="*/ 914400 h 2396254"/>
              <a:gd name="connsiteX6" fmla="*/ 2286000 w 5496127"/>
              <a:gd name="connsiteY6" fmla="*/ 1157591 h 2396254"/>
              <a:gd name="connsiteX7" fmla="*/ 2548647 w 5496127"/>
              <a:gd name="connsiteY7" fmla="*/ 1449421 h 2396254"/>
              <a:gd name="connsiteX8" fmla="*/ 2830749 w 5496127"/>
              <a:gd name="connsiteY8" fmla="*/ 1741251 h 2396254"/>
              <a:gd name="connsiteX9" fmla="*/ 3239310 w 5496127"/>
              <a:gd name="connsiteY9" fmla="*/ 2033080 h 2396254"/>
              <a:gd name="connsiteX10" fmla="*/ 3667327 w 5496127"/>
              <a:gd name="connsiteY10" fmla="*/ 2237361 h 2396254"/>
              <a:gd name="connsiteX11" fmla="*/ 4027251 w 5496127"/>
              <a:gd name="connsiteY11" fmla="*/ 2315183 h 2396254"/>
              <a:gd name="connsiteX12" fmla="*/ 4572000 w 5496127"/>
              <a:gd name="connsiteY12" fmla="*/ 2363821 h 2396254"/>
              <a:gd name="connsiteX13" fmla="*/ 4834647 w 5496127"/>
              <a:gd name="connsiteY13" fmla="*/ 1789889 h 2396254"/>
              <a:gd name="connsiteX14" fmla="*/ 5214025 w 5496127"/>
              <a:gd name="connsiteY14" fmla="*/ 1789889 h 2396254"/>
              <a:gd name="connsiteX15" fmla="*/ 5165387 w 5496127"/>
              <a:gd name="connsiteY15" fmla="*/ 2256817 h 2396254"/>
              <a:gd name="connsiteX16" fmla="*/ 5223753 w 5496127"/>
              <a:gd name="connsiteY16" fmla="*/ 2344366 h 2396254"/>
              <a:gd name="connsiteX17" fmla="*/ 5496127 w 5496127"/>
              <a:gd name="connsiteY17" fmla="*/ 2383276 h 2396254"/>
              <a:gd name="connsiteX18" fmla="*/ 5496127 w 5496127"/>
              <a:gd name="connsiteY18" fmla="*/ 2383276 h 239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96127" h="2396254">
                <a:moveTo>
                  <a:pt x="0" y="0"/>
                </a:moveTo>
                <a:cubicBezTo>
                  <a:pt x="161317" y="23508"/>
                  <a:pt x="322634" y="47017"/>
                  <a:pt x="486383" y="87549"/>
                </a:cubicBezTo>
                <a:cubicBezTo>
                  <a:pt x="650132" y="128081"/>
                  <a:pt x="847927" y="188068"/>
                  <a:pt x="982493" y="243191"/>
                </a:cubicBezTo>
                <a:cubicBezTo>
                  <a:pt x="1117059" y="298314"/>
                  <a:pt x="1181911" y="351817"/>
                  <a:pt x="1293779" y="418289"/>
                </a:cubicBezTo>
                <a:cubicBezTo>
                  <a:pt x="1405647" y="484761"/>
                  <a:pt x="1535349" y="559340"/>
                  <a:pt x="1653702" y="642025"/>
                </a:cubicBezTo>
                <a:cubicBezTo>
                  <a:pt x="1772055" y="724710"/>
                  <a:pt x="1898515" y="828472"/>
                  <a:pt x="2003898" y="914400"/>
                </a:cubicBezTo>
                <a:cubicBezTo>
                  <a:pt x="2109281" y="1000328"/>
                  <a:pt x="2195209" y="1068421"/>
                  <a:pt x="2286000" y="1157591"/>
                </a:cubicBezTo>
                <a:cubicBezTo>
                  <a:pt x="2376791" y="1246761"/>
                  <a:pt x="2457856" y="1352144"/>
                  <a:pt x="2548647" y="1449421"/>
                </a:cubicBezTo>
                <a:cubicBezTo>
                  <a:pt x="2639438" y="1546698"/>
                  <a:pt x="2715639" y="1643975"/>
                  <a:pt x="2830749" y="1741251"/>
                </a:cubicBezTo>
                <a:cubicBezTo>
                  <a:pt x="2945859" y="1838527"/>
                  <a:pt x="3099880" y="1950395"/>
                  <a:pt x="3239310" y="2033080"/>
                </a:cubicBezTo>
                <a:cubicBezTo>
                  <a:pt x="3378740" y="2115765"/>
                  <a:pt x="3536004" y="2190344"/>
                  <a:pt x="3667327" y="2237361"/>
                </a:cubicBezTo>
                <a:cubicBezTo>
                  <a:pt x="3798651" y="2284378"/>
                  <a:pt x="3876472" y="2294106"/>
                  <a:pt x="4027251" y="2315183"/>
                </a:cubicBezTo>
                <a:cubicBezTo>
                  <a:pt x="4178030" y="2336260"/>
                  <a:pt x="4437434" y="2451370"/>
                  <a:pt x="4572000" y="2363821"/>
                </a:cubicBezTo>
                <a:cubicBezTo>
                  <a:pt x="4706566" y="2276272"/>
                  <a:pt x="4727643" y="1885544"/>
                  <a:pt x="4834647" y="1789889"/>
                </a:cubicBezTo>
                <a:cubicBezTo>
                  <a:pt x="4941651" y="1694234"/>
                  <a:pt x="5158902" y="1712068"/>
                  <a:pt x="5214025" y="1789889"/>
                </a:cubicBezTo>
                <a:cubicBezTo>
                  <a:pt x="5269148" y="1867710"/>
                  <a:pt x="5163766" y="2164404"/>
                  <a:pt x="5165387" y="2256817"/>
                </a:cubicBezTo>
                <a:cubicBezTo>
                  <a:pt x="5167008" y="2349230"/>
                  <a:pt x="5168630" y="2323290"/>
                  <a:pt x="5223753" y="2344366"/>
                </a:cubicBezTo>
                <a:cubicBezTo>
                  <a:pt x="5278876" y="2365442"/>
                  <a:pt x="5496127" y="2383276"/>
                  <a:pt x="5496127" y="2383276"/>
                </a:cubicBezTo>
                <a:lnTo>
                  <a:pt x="5496127" y="2383276"/>
                </a:lnTo>
              </a:path>
            </a:pathLst>
          </a:custGeom>
          <a:noFill/>
          <a:ln w="76200">
            <a:solidFill>
              <a:srgbClr val="FF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Étoile à 5 branches 9">
            <a:extLst>
              <a:ext uri="{FF2B5EF4-FFF2-40B4-BE49-F238E27FC236}">
                <a16:creationId xmlns:a16="http://schemas.microsoft.com/office/drawing/2014/main" id="{8055D38E-7E02-906B-7199-0193BFD1167D}"/>
              </a:ext>
            </a:extLst>
          </p:cNvPr>
          <p:cNvSpPr/>
          <p:nvPr/>
        </p:nvSpPr>
        <p:spPr>
          <a:xfrm>
            <a:off x="5021792" y="2258639"/>
            <a:ext cx="384756" cy="408562"/>
          </a:xfrm>
          <a:prstGeom prst="star5">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ZoneTexte 13">
            <a:extLst>
              <a:ext uri="{FF2B5EF4-FFF2-40B4-BE49-F238E27FC236}">
                <a16:creationId xmlns:a16="http://schemas.microsoft.com/office/drawing/2014/main" id="{C54F0852-CC9A-86ED-1900-D939D1192362}"/>
              </a:ext>
            </a:extLst>
          </p:cNvPr>
          <p:cNvSpPr txBox="1"/>
          <p:nvPr/>
        </p:nvSpPr>
        <p:spPr>
          <a:xfrm>
            <a:off x="2709403" y="916292"/>
            <a:ext cx="1074910" cy="523220"/>
          </a:xfrm>
          <a:prstGeom prst="rect">
            <a:avLst/>
          </a:prstGeom>
          <a:noFill/>
        </p:spPr>
        <p:txBody>
          <a:bodyPr wrap="none" rtlCol="0">
            <a:spAutoFit/>
          </a:bodyPr>
          <a:lstStyle/>
          <a:p>
            <a:r>
              <a:rPr lang="en-US" sz="2800" b="1" dirty="0"/>
              <a:t>LINAC</a:t>
            </a:r>
          </a:p>
        </p:txBody>
      </p:sp>
      <p:sp>
        <p:nvSpPr>
          <p:cNvPr id="30" name="ZoneTexte 29">
            <a:extLst>
              <a:ext uri="{FF2B5EF4-FFF2-40B4-BE49-F238E27FC236}">
                <a16:creationId xmlns:a16="http://schemas.microsoft.com/office/drawing/2014/main" id="{A6789D0E-B220-E4F2-608E-2C6F9457611A}"/>
              </a:ext>
            </a:extLst>
          </p:cNvPr>
          <p:cNvSpPr txBox="1"/>
          <p:nvPr/>
        </p:nvSpPr>
        <p:spPr>
          <a:xfrm>
            <a:off x="4022689" y="934187"/>
            <a:ext cx="476412" cy="523220"/>
          </a:xfrm>
          <a:prstGeom prst="rect">
            <a:avLst/>
          </a:prstGeom>
          <a:noFill/>
        </p:spPr>
        <p:txBody>
          <a:bodyPr wrap="none" rtlCol="0">
            <a:spAutoFit/>
          </a:bodyPr>
          <a:lstStyle/>
          <a:p>
            <a:r>
              <a:rPr lang="en-US" sz="2800" b="1" dirty="0"/>
              <a:t>S</a:t>
            </a:r>
            <a:r>
              <a:rPr lang="en-US" sz="2800" b="1" baseline="30000" dirty="0"/>
              <a:t>3</a:t>
            </a:r>
          </a:p>
        </p:txBody>
      </p:sp>
      <p:sp>
        <p:nvSpPr>
          <p:cNvPr id="35" name="Flèche vers la droite 34">
            <a:extLst>
              <a:ext uri="{FF2B5EF4-FFF2-40B4-BE49-F238E27FC236}">
                <a16:creationId xmlns:a16="http://schemas.microsoft.com/office/drawing/2014/main" id="{7BA5C5BA-49ED-DF42-9055-2E24A80D20AB}"/>
              </a:ext>
            </a:extLst>
          </p:cNvPr>
          <p:cNvSpPr/>
          <p:nvPr/>
        </p:nvSpPr>
        <p:spPr>
          <a:xfrm>
            <a:off x="231227" y="1662915"/>
            <a:ext cx="810495" cy="258482"/>
          </a:xfrm>
          <a:prstGeom prst="rightArrow">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ZoneTexte 36">
            <a:extLst>
              <a:ext uri="{FF2B5EF4-FFF2-40B4-BE49-F238E27FC236}">
                <a16:creationId xmlns:a16="http://schemas.microsoft.com/office/drawing/2014/main" id="{40201D45-5F77-AD49-4280-92130ACD06D3}"/>
              </a:ext>
            </a:extLst>
          </p:cNvPr>
          <p:cNvSpPr txBox="1"/>
          <p:nvPr/>
        </p:nvSpPr>
        <p:spPr>
          <a:xfrm>
            <a:off x="128890" y="2042511"/>
            <a:ext cx="720069" cy="369332"/>
          </a:xfrm>
          <a:prstGeom prst="rect">
            <a:avLst/>
          </a:prstGeom>
          <a:noFill/>
        </p:spPr>
        <p:txBody>
          <a:bodyPr wrap="none" rtlCol="0">
            <a:spAutoFit/>
          </a:bodyPr>
          <a:lstStyle/>
          <a:p>
            <a:r>
              <a:rPr lang="en-US" dirty="0"/>
              <a:t>Beam</a:t>
            </a:r>
          </a:p>
        </p:txBody>
      </p:sp>
      <p:sp>
        <p:nvSpPr>
          <p:cNvPr id="2" name="ZoneTexte 1">
            <a:extLst>
              <a:ext uri="{FF2B5EF4-FFF2-40B4-BE49-F238E27FC236}">
                <a16:creationId xmlns:a16="http://schemas.microsoft.com/office/drawing/2014/main" id="{180052DB-D9C3-AD8D-E1DB-08AFCCB14C0F}"/>
              </a:ext>
            </a:extLst>
          </p:cNvPr>
          <p:cNvSpPr txBox="1"/>
          <p:nvPr/>
        </p:nvSpPr>
        <p:spPr>
          <a:xfrm>
            <a:off x="467518" y="4090979"/>
            <a:ext cx="3012468" cy="369332"/>
          </a:xfrm>
          <a:prstGeom prst="rect">
            <a:avLst/>
          </a:prstGeom>
          <a:noFill/>
        </p:spPr>
        <p:txBody>
          <a:bodyPr wrap="square" rtlCol="0">
            <a:spAutoFit/>
          </a:bodyPr>
          <a:lstStyle/>
          <a:p>
            <a:r>
              <a:rPr lang="en-US" dirty="0" smtClean="0">
                <a:solidFill>
                  <a:schemeClr val="accent6">
                    <a:lumMod val="75000"/>
                  </a:schemeClr>
                </a:solidFill>
                <a:latin typeface="Yu Gothic UI Light" panose="020B0300000000000000" pitchFamily="34" charset="-128"/>
                <a:ea typeface="Yu Gothic UI Light" panose="020B0300000000000000" pitchFamily="34" charset="-128"/>
              </a:rPr>
              <a:t>Done in Nov 2024</a:t>
            </a:r>
            <a:endParaRPr lang="en-US" dirty="0">
              <a:solidFill>
                <a:schemeClr val="accent6">
                  <a:lumMod val="75000"/>
                </a:schemeClr>
              </a:solidFill>
              <a:latin typeface="Yu Gothic UI Light" panose="020B0300000000000000" pitchFamily="34" charset="-128"/>
              <a:ea typeface="Yu Gothic UI Light" panose="020B0300000000000000" pitchFamily="34" charset="-128"/>
            </a:endParaRPr>
          </a:p>
        </p:txBody>
      </p:sp>
      <p:pic>
        <p:nvPicPr>
          <p:cNvPr id="38" name="Image 37"/>
          <p:cNvPicPr>
            <a:picLocks noChangeAspect="1"/>
          </p:cNvPicPr>
          <p:nvPr/>
        </p:nvPicPr>
        <p:blipFill rotWithShape="1">
          <a:blip r:embed="rId8">
            <a:extLst>
              <a:ext uri="{28A0092B-C50C-407E-A947-70E740481C1C}">
                <a14:useLocalDpi xmlns:a14="http://schemas.microsoft.com/office/drawing/2010/main" val="0"/>
              </a:ext>
            </a:extLst>
          </a:blip>
          <a:srcRect l="12653" r="14186"/>
          <a:stretch/>
        </p:blipFill>
        <p:spPr>
          <a:xfrm rot="5400000">
            <a:off x="7261010" y="549827"/>
            <a:ext cx="2992238" cy="2302639"/>
          </a:xfrm>
          <a:prstGeom prst="rect">
            <a:avLst/>
          </a:prstGeom>
        </p:spPr>
      </p:pic>
      <p:pic>
        <p:nvPicPr>
          <p:cNvPr id="45" name="Image 4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25509" y="-33220"/>
            <a:ext cx="2116800" cy="1587600"/>
          </a:xfrm>
          <a:prstGeom prst="rect">
            <a:avLst/>
          </a:prstGeom>
        </p:spPr>
      </p:pic>
      <p:sp>
        <p:nvSpPr>
          <p:cNvPr id="60" name="ZoneTexte 59"/>
          <p:cNvSpPr txBox="1"/>
          <p:nvPr/>
        </p:nvSpPr>
        <p:spPr>
          <a:xfrm>
            <a:off x="10025509" y="1451568"/>
            <a:ext cx="1891865" cy="307777"/>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rtlCol="0">
            <a:spAutoFit/>
          </a:bodyPr>
          <a:lstStyle/>
          <a:p>
            <a:r>
              <a:rPr lang="en-US" sz="1400" dirty="0" smtClean="0">
                <a:latin typeface="Segoe UI Light" panose="020B0502040204020203" pitchFamily="34" charset="0"/>
                <a:cs typeface="Segoe UI Light" panose="020B0502040204020203" pitchFamily="34" charset="0"/>
              </a:rPr>
              <a:t>MOV7001 </a:t>
            </a:r>
            <a:r>
              <a:rPr lang="en-US" sz="1400" dirty="0" smtClean="0">
                <a:latin typeface="Segoe UI Light" panose="020B0502040204020203" pitchFamily="34" charset="0"/>
                <a:cs typeface="Segoe UI Light" panose="020B0502040204020203" pitchFamily="34" charset="0"/>
              </a:rPr>
              <a:t>: </a:t>
            </a:r>
            <a:r>
              <a:rPr lang="en-US" sz="1400" dirty="0" smtClean="0">
                <a:latin typeface="Segoe UI Light" panose="020B0502040204020203" pitchFamily="34" charset="0"/>
                <a:cs typeface="Segoe UI Light" panose="020B0502040204020203" pitchFamily="34" charset="0"/>
              </a:rPr>
              <a:t>MH. Stodel</a:t>
            </a:r>
            <a:endParaRPr lang="en-US" sz="1400" dirty="0">
              <a:latin typeface="Segoe UI Light" panose="020B0502040204020203" pitchFamily="34" charset="0"/>
              <a:cs typeface="Segoe UI Light" panose="020B0502040204020203" pitchFamily="34" charset="0"/>
            </a:endParaRPr>
          </a:p>
        </p:txBody>
      </p:sp>
      <p:sp>
        <p:nvSpPr>
          <p:cNvPr id="50" name="ZoneTexte 49"/>
          <p:cNvSpPr txBox="1"/>
          <p:nvPr/>
        </p:nvSpPr>
        <p:spPr>
          <a:xfrm>
            <a:off x="6694402" y="2212688"/>
            <a:ext cx="788999" cy="369332"/>
          </a:xfrm>
          <a:prstGeom prst="rect">
            <a:avLst/>
          </a:prstGeom>
          <a:noFill/>
        </p:spPr>
        <p:txBody>
          <a:bodyPr wrap="none" rtlCol="0">
            <a:spAutoFit/>
          </a:bodyPr>
          <a:lstStyle/>
          <a:p>
            <a:r>
              <a:rPr lang="en-US" dirty="0" smtClean="0">
                <a:latin typeface="Yu Gothic UI Light" panose="020B0300000000000000" pitchFamily="34" charset="-128"/>
                <a:ea typeface="Yu Gothic UI Light" panose="020B0300000000000000" pitchFamily="34" charset="-128"/>
              </a:rPr>
              <a:t>7 SMT</a:t>
            </a:r>
            <a:endParaRPr lang="en-US" dirty="0">
              <a:latin typeface="Yu Gothic UI Light" panose="020B0300000000000000" pitchFamily="34" charset="-128"/>
              <a:ea typeface="Yu Gothic UI Light" panose="020B0300000000000000" pitchFamily="34" charset="-128"/>
            </a:endParaRPr>
          </a:p>
        </p:txBody>
      </p:sp>
      <p:cxnSp>
        <p:nvCxnSpPr>
          <p:cNvPr id="52" name="Connecteur droit avec flèche 51"/>
          <p:cNvCxnSpPr>
            <a:stCxn id="50" idx="2"/>
          </p:cNvCxnSpPr>
          <p:nvPr/>
        </p:nvCxnSpPr>
        <p:spPr>
          <a:xfrm flipH="1">
            <a:off x="5516898" y="2582020"/>
            <a:ext cx="1572004" cy="4576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0" name="Connecteur droit avec flèche 69"/>
          <p:cNvCxnSpPr>
            <a:stCxn id="50" idx="2"/>
          </p:cNvCxnSpPr>
          <p:nvPr/>
        </p:nvCxnSpPr>
        <p:spPr>
          <a:xfrm flipH="1">
            <a:off x="6702096" y="2582020"/>
            <a:ext cx="386806" cy="952367"/>
          </a:xfrm>
          <a:prstGeom prst="straightConnector1">
            <a:avLst/>
          </a:prstGeom>
          <a:ln>
            <a:solidFill>
              <a:srgbClr val="C00000"/>
            </a:solidFill>
            <a:tailEnd type="triangle"/>
          </a:ln>
        </p:spPr>
        <p:style>
          <a:lnRef idx="1">
            <a:schemeClr val="dk1"/>
          </a:lnRef>
          <a:fillRef idx="0">
            <a:schemeClr val="dk1"/>
          </a:fillRef>
          <a:effectRef idx="0">
            <a:schemeClr val="dk1"/>
          </a:effectRef>
          <a:fontRef idx="minor">
            <a:schemeClr val="tx1"/>
          </a:fontRef>
        </p:style>
      </p:cxnSp>
      <p:cxnSp>
        <p:nvCxnSpPr>
          <p:cNvPr id="72" name="Connecteur droit avec flèche 71"/>
          <p:cNvCxnSpPr>
            <a:stCxn id="50" idx="2"/>
          </p:cNvCxnSpPr>
          <p:nvPr/>
        </p:nvCxnSpPr>
        <p:spPr>
          <a:xfrm>
            <a:off x="7088902" y="2582020"/>
            <a:ext cx="94043" cy="14329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3" name="Connecteur droit avec flèche 72"/>
          <p:cNvCxnSpPr>
            <a:stCxn id="50" idx="2"/>
          </p:cNvCxnSpPr>
          <p:nvPr/>
        </p:nvCxnSpPr>
        <p:spPr>
          <a:xfrm>
            <a:off x="7088902" y="2582020"/>
            <a:ext cx="431107" cy="18237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4" name="Connecteur droit avec flèche 73"/>
          <p:cNvCxnSpPr>
            <a:stCxn id="50" idx="2"/>
          </p:cNvCxnSpPr>
          <p:nvPr/>
        </p:nvCxnSpPr>
        <p:spPr>
          <a:xfrm>
            <a:off x="7088902" y="2582020"/>
            <a:ext cx="883043" cy="21830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7" name="Connecteur droit avec flèche 76"/>
          <p:cNvCxnSpPr>
            <a:stCxn id="50" idx="2"/>
          </p:cNvCxnSpPr>
          <p:nvPr/>
        </p:nvCxnSpPr>
        <p:spPr>
          <a:xfrm>
            <a:off x="7088902" y="2582020"/>
            <a:ext cx="1355100" cy="24577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0" name="Connecteur droit avec flèche 79"/>
          <p:cNvCxnSpPr>
            <a:stCxn id="50" idx="2"/>
          </p:cNvCxnSpPr>
          <p:nvPr/>
        </p:nvCxnSpPr>
        <p:spPr>
          <a:xfrm>
            <a:off x="7088902" y="2582020"/>
            <a:ext cx="1968705" cy="25821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2" name="Rectangle 81"/>
          <p:cNvSpPr/>
          <p:nvPr/>
        </p:nvSpPr>
        <p:spPr>
          <a:xfrm>
            <a:off x="4293278" y="5859246"/>
            <a:ext cx="5445722" cy="461665"/>
          </a:xfrm>
          <a:prstGeom prst="rect">
            <a:avLst/>
          </a:prstGeom>
        </p:spPr>
        <p:txBody>
          <a:bodyPr wrap="none">
            <a:spAutoFit/>
          </a:bodyPr>
          <a:lstStyle/>
          <a:p>
            <a:r>
              <a:rPr lang="en-US" sz="2400" dirty="0" smtClean="0">
                <a:latin typeface="Yu Gothic UI Semibold" panose="020B0700000000000000" pitchFamily="34" charset="-128"/>
                <a:ea typeface="Yu Gothic UI Semibold" panose="020B0700000000000000" pitchFamily="34" charset="-128"/>
              </a:rPr>
              <a:t>large-acceptance magnetic separator </a:t>
            </a:r>
            <a:endParaRPr lang="en-US" sz="2400" dirty="0">
              <a:latin typeface="Yu Gothic UI Semibold" panose="020B0700000000000000" pitchFamily="34" charset="-128"/>
              <a:ea typeface="Yu Gothic UI Semibold" panose="020B0700000000000000" pitchFamily="34" charset="-128"/>
            </a:endParaRPr>
          </a:p>
        </p:txBody>
      </p:sp>
      <p:pic>
        <p:nvPicPr>
          <p:cNvPr id="83" name="Image 82"/>
          <p:cNvPicPr>
            <a:picLocks noChangeAspect="1"/>
          </p:cNvPicPr>
          <p:nvPr/>
        </p:nvPicPr>
        <p:blipFill rotWithShape="1">
          <a:blip r:embed="rId10">
            <a:extLst>
              <a:ext uri="{28A0092B-C50C-407E-A947-70E740481C1C}">
                <a14:useLocalDpi xmlns:a14="http://schemas.microsoft.com/office/drawing/2010/main" val="0"/>
              </a:ext>
            </a:extLst>
          </a:blip>
          <a:srcRect l="10832" t="1" r="8269" b="-360"/>
          <a:stretch/>
        </p:blipFill>
        <p:spPr>
          <a:xfrm>
            <a:off x="5791293" y="4782969"/>
            <a:ext cx="968189" cy="900827"/>
          </a:xfrm>
          <a:prstGeom prst="rect">
            <a:avLst/>
          </a:prstGeom>
        </p:spPr>
      </p:pic>
      <p:cxnSp>
        <p:nvCxnSpPr>
          <p:cNvPr id="85" name="Connecteur droit avec flèche 84"/>
          <p:cNvCxnSpPr/>
          <p:nvPr/>
        </p:nvCxnSpPr>
        <p:spPr>
          <a:xfrm flipV="1">
            <a:off x="6755467" y="5032799"/>
            <a:ext cx="590150" cy="172411"/>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86" name="Rectangle 85"/>
          <p:cNvSpPr/>
          <p:nvPr/>
        </p:nvSpPr>
        <p:spPr>
          <a:xfrm>
            <a:off x="4298778" y="6199103"/>
            <a:ext cx="5268143" cy="276999"/>
          </a:xfrm>
          <a:prstGeom prst="rect">
            <a:avLst/>
          </a:prstGeom>
        </p:spPr>
        <p:txBody>
          <a:bodyPr wrap="square">
            <a:spAutoFit/>
          </a:bodyPr>
          <a:lstStyle/>
          <a:p>
            <a:pPr defTabSz="914377" eaLnBrk="0" hangingPunct="0"/>
            <a:r>
              <a:rPr lang="en-US" sz="1200" dirty="0">
                <a:solidFill>
                  <a:srgbClr val="000000"/>
                </a:solidFill>
                <a:latin typeface="Yu Gothic UI Light" panose="020B0300000000000000" pitchFamily="34" charset="-128"/>
                <a:ea typeface="Yu Gothic UI Light" panose="020B0300000000000000" pitchFamily="34" charset="-128"/>
                <a:cs typeface="ＭＳ Ｐゴシック"/>
              </a:rPr>
              <a:t>High selectivity &gt; 10</a:t>
            </a:r>
            <a:r>
              <a:rPr lang="en-US" sz="1200" baseline="30000" dirty="0">
                <a:solidFill>
                  <a:srgbClr val="000000"/>
                </a:solidFill>
                <a:latin typeface="Yu Gothic UI Light" panose="020B0300000000000000" pitchFamily="34" charset="-128"/>
                <a:ea typeface="Yu Gothic UI Light" panose="020B0300000000000000" pitchFamily="34" charset="-128"/>
                <a:cs typeface="ＭＳ Ｐゴシック"/>
              </a:rPr>
              <a:t>13 </a:t>
            </a:r>
            <a:r>
              <a:rPr lang="en-US" sz="1200" dirty="0">
                <a:solidFill>
                  <a:srgbClr val="000000"/>
                </a:solidFill>
                <a:latin typeface="Yu Gothic UI Light" panose="020B0300000000000000" pitchFamily="34" charset="-128"/>
                <a:ea typeface="Yu Gothic UI Light" panose="020B0300000000000000" pitchFamily="34" charset="-128"/>
                <a:cs typeface="ＭＳ Ｐゴシック"/>
              </a:rPr>
              <a:t> - High efficiency 50 </a:t>
            </a:r>
            <a:r>
              <a:rPr lang="en-US" sz="1200" dirty="0">
                <a:solidFill>
                  <a:srgbClr val="000000"/>
                </a:solidFill>
                <a:latin typeface="Yu Gothic UI Light" panose="020B0300000000000000" pitchFamily="34" charset="-128"/>
                <a:ea typeface="Yu Gothic UI Light" panose="020B0300000000000000" pitchFamily="34" charset="-128"/>
                <a:cs typeface="Arial"/>
              </a:rPr>
              <a:t>% - In flight m</a:t>
            </a:r>
            <a:r>
              <a:rPr lang="en-US" sz="1200" dirty="0">
                <a:solidFill>
                  <a:srgbClr val="000000"/>
                </a:solidFill>
                <a:latin typeface="Yu Gothic UI Light" panose="020B0300000000000000" pitchFamily="34" charset="-128"/>
                <a:ea typeface="Yu Gothic UI Light" panose="020B0300000000000000" pitchFamily="34" charset="-128"/>
                <a:cs typeface="ＭＳ Ｐゴシック"/>
              </a:rPr>
              <a:t>ass separation = 500</a:t>
            </a:r>
            <a:endParaRPr lang="en-US" sz="1200" dirty="0">
              <a:solidFill>
                <a:srgbClr val="000000"/>
              </a:solidFill>
              <a:latin typeface="Yu Gothic UI Light" panose="020B0300000000000000" pitchFamily="34" charset="-128"/>
              <a:ea typeface="Yu Gothic UI Light" panose="020B0300000000000000" pitchFamily="34" charset="-128"/>
              <a:cs typeface="ＭＳ Ｐゴシック"/>
            </a:endParaRPr>
          </a:p>
        </p:txBody>
      </p:sp>
      <p:pic>
        <p:nvPicPr>
          <p:cNvPr id="88" name="Image 51"/>
          <p:cNvPicPr>
            <a:picLocks noChangeAspect="1"/>
          </p:cNvPicPr>
          <p:nvPr/>
        </p:nvPicPr>
        <p:blipFill>
          <a:blip r:embed="rId11"/>
          <a:stretch/>
        </p:blipFill>
        <p:spPr>
          <a:xfrm>
            <a:off x="10485115" y="3365219"/>
            <a:ext cx="1656000" cy="711720"/>
          </a:xfrm>
          <a:prstGeom prst="rect">
            <a:avLst/>
          </a:prstGeom>
          <a:noFill/>
          <a:ln w="0">
            <a:noFill/>
          </a:ln>
          <a:effectLst>
            <a:outerShdw blurRad="50760" dist="38160" algn="l" rotWithShape="0">
              <a:srgbClr val="000000">
                <a:alpha val="40000"/>
              </a:srgbClr>
            </a:outerShdw>
          </a:effectLst>
        </p:spPr>
      </p:pic>
      <p:cxnSp>
        <p:nvCxnSpPr>
          <p:cNvPr id="91" name="Connecteur droit avec flèche 90"/>
          <p:cNvCxnSpPr>
            <a:stCxn id="89" idx="2"/>
            <a:endCxn id="34" idx="0"/>
          </p:cNvCxnSpPr>
          <p:nvPr/>
        </p:nvCxnSpPr>
        <p:spPr>
          <a:xfrm flipH="1">
            <a:off x="10933507" y="4613064"/>
            <a:ext cx="379608" cy="305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2" name="ZoneTexte 19"/>
          <p:cNvSpPr txBox="1">
            <a:spLocks noChangeArrowheads="1"/>
          </p:cNvSpPr>
          <p:nvPr/>
        </p:nvSpPr>
        <p:spPr bwMode="auto">
          <a:xfrm>
            <a:off x="4699254" y="979875"/>
            <a:ext cx="2646363" cy="784830"/>
          </a:xfrm>
          <a:prstGeom prst="rect">
            <a:avLst/>
          </a:prstGeom>
          <a:gradFill rotWithShape="1">
            <a:gsLst>
              <a:gs pos="0">
                <a:srgbClr val="EDEDED"/>
              </a:gs>
              <a:gs pos="64999">
                <a:srgbClr val="D0D0D0"/>
              </a:gs>
              <a:gs pos="100000">
                <a:srgbClr val="BCBCBC"/>
              </a:gs>
            </a:gsLst>
            <a:lin ang="5400000" scaled="1"/>
          </a:gradFill>
          <a:ln w="9525">
            <a:solidFill>
              <a:srgbClr val="000000"/>
            </a:solidFill>
            <a:miter lim="800000"/>
            <a:headEnd/>
            <a:tailEnd/>
          </a:ln>
          <a:effectLst>
            <a:outerShdw blurRad="40000" dist="20000" dir="5400000" rotWithShape="0">
              <a:srgbClr val="000000">
                <a:alpha val="37999"/>
              </a:srgbClr>
            </a:outerShdw>
          </a:effectLst>
        </p:spPr>
        <p:txBody>
          <a:bodyPr>
            <a:spAutoFit/>
          </a:bodyPr>
          <a:lstStyle/>
          <a:p>
            <a:pPr algn="ctr">
              <a:defRPr/>
            </a:pPr>
            <a:r>
              <a:rPr lang="en-US" sz="1500" b="1" dirty="0" smtClean="0">
                <a:solidFill>
                  <a:srgbClr val="7030A0"/>
                </a:solidFill>
                <a:latin typeface="Yu Gothic UI Semibold" panose="020B0700000000000000" pitchFamily="34" charset="-128"/>
                <a:ea typeface="Yu Gothic UI Semibold" panose="020B0700000000000000" pitchFamily="34" charset="-128"/>
                <a:cs typeface="Verdana" pitchFamily="34" charset="0"/>
              </a:rPr>
              <a:t>Nuclear spectroscopy of heavy and </a:t>
            </a:r>
            <a:r>
              <a:rPr lang="en-US" sz="1500" b="1" dirty="0" smtClean="0">
                <a:solidFill>
                  <a:srgbClr val="7030A0"/>
                </a:solidFill>
                <a:latin typeface="Yu Gothic UI Semibold" panose="020B0700000000000000" pitchFamily="34" charset="-128"/>
                <a:ea typeface="Yu Gothic UI Semibold" panose="020B0700000000000000" pitchFamily="34" charset="-128"/>
                <a:cs typeface="Verdana" pitchFamily="34" charset="0"/>
              </a:rPr>
              <a:t>et super heavy nuclei</a:t>
            </a:r>
            <a:endParaRPr lang="en-US" sz="1500" b="1" dirty="0" smtClean="0">
              <a:solidFill>
                <a:srgbClr val="7030A0"/>
              </a:solidFill>
              <a:latin typeface="Yu Gothic UI Semibold" panose="020B0700000000000000" pitchFamily="34" charset="-128"/>
              <a:ea typeface="Yu Gothic UI Semibold" panose="020B0700000000000000" pitchFamily="34" charset="-128"/>
              <a:cs typeface="Verdana" pitchFamily="34" charset="0"/>
            </a:endParaRPr>
          </a:p>
        </p:txBody>
      </p:sp>
    </p:spTree>
    <p:extLst>
      <p:ext uri="{BB962C8B-B14F-4D97-AF65-F5344CB8AC3E}">
        <p14:creationId xmlns:p14="http://schemas.microsoft.com/office/powerpoint/2010/main" val="286957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50"/>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52"/>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70"/>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72"/>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74"/>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73"/>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77"/>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80"/>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4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3" grpId="0" animBg="1"/>
      <p:bldP spid="65" grpId="0"/>
      <p:bldP spid="4" grpId="0" animBg="1"/>
      <p:bldP spid="66" grpId="0"/>
      <p:bldP spid="6" grpId="0" animBg="1"/>
      <p:bldP spid="10" grpId="0" animBg="1"/>
      <p:bldP spid="2" grpId="0"/>
      <p:bldP spid="60" grpId="0" animBg="1"/>
      <p:bldP spid="50" grpId="0"/>
      <p:bldP spid="50" grpId="1"/>
      <p:bldP spid="9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3" descr="C:\Users\varenne\Desktop\01.jpg"/>
          <p:cNvPicPr>
            <a:picLocks noChangeAspect="1" noChangeArrowheads="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r="22893"/>
          <a:stretch/>
        </p:blipFill>
        <p:spPr bwMode="auto">
          <a:xfrm rot="1324734">
            <a:off x="3449225" y="181603"/>
            <a:ext cx="4195270" cy="3073972"/>
          </a:xfrm>
          <a:prstGeom prst="rect">
            <a:avLst/>
          </a:prstGeom>
          <a:noFill/>
        </p:spPr>
      </p:pic>
      <p:sp>
        <p:nvSpPr>
          <p:cNvPr id="9" name="Titre 8"/>
          <p:cNvSpPr>
            <a:spLocks noGrp="1"/>
          </p:cNvSpPr>
          <p:nvPr>
            <p:ph type="title"/>
          </p:nvPr>
        </p:nvSpPr>
        <p:spPr/>
        <p:txBody>
          <a:bodyPr>
            <a:noAutofit/>
          </a:bodyPr>
          <a:lstStyle/>
          <a:p>
            <a:r>
              <a:rPr lang="en-US" sz="2800" dirty="0"/>
              <a:t>DESIR </a:t>
            </a:r>
            <a:r>
              <a:rPr lang="en-US" sz="2800" dirty="0" smtClean="0"/>
              <a:t>(</a:t>
            </a:r>
            <a:r>
              <a:rPr lang="en-US" sz="2800" dirty="0" smtClean="0">
                <a:solidFill>
                  <a:srgbClr val="261F4D"/>
                </a:solidFill>
              </a:rPr>
              <a:t>D</a:t>
            </a:r>
            <a:r>
              <a:rPr lang="en-US" sz="2800" dirty="0" smtClean="0"/>
              <a:t>ecay</a:t>
            </a:r>
            <a:r>
              <a:rPr lang="en-US" sz="2800" dirty="0"/>
              <a:t>, </a:t>
            </a:r>
            <a:r>
              <a:rPr lang="en-US" sz="2800" dirty="0">
                <a:solidFill>
                  <a:srgbClr val="261F4D"/>
                </a:solidFill>
              </a:rPr>
              <a:t>E</a:t>
            </a:r>
            <a:r>
              <a:rPr lang="en-US" sz="2800" dirty="0"/>
              <a:t>xcitation and </a:t>
            </a:r>
            <a:r>
              <a:rPr lang="en-US" sz="2800" dirty="0">
                <a:solidFill>
                  <a:srgbClr val="261F4D"/>
                </a:solidFill>
              </a:rPr>
              <a:t>S</a:t>
            </a:r>
            <a:r>
              <a:rPr lang="en-US" sz="2800" dirty="0"/>
              <a:t>torage of </a:t>
            </a:r>
            <a:r>
              <a:rPr lang="en-US" sz="2800" dirty="0">
                <a:solidFill>
                  <a:srgbClr val="261F4D"/>
                </a:solidFill>
              </a:rPr>
              <a:t>R</a:t>
            </a:r>
            <a:r>
              <a:rPr lang="en-US" sz="2800" dirty="0"/>
              <a:t>adioactive </a:t>
            </a:r>
            <a:r>
              <a:rPr lang="en-US" sz="2800" dirty="0" smtClean="0">
                <a:solidFill>
                  <a:srgbClr val="261F4D"/>
                </a:solidFill>
              </a:rPr>
              <a:t>I</a:t>
            </a:r>
            <a:r>
              <a:rPr lang="en-US" sz="2800" dirty="0" smtClean="0"/>
              <a:t>ons)</a:t>
            </a:r>
            <a:r>
              <a:rPr lang="en-US" sz="2800" dirty="0" smtClean="0"/>
              <a:t/>
            </a:r>
            <a:br>
              <a:rPr lang="en-US" sz="2800" dirty="0" smtClean="0"/>
            </a:br>
            <a:endParaRPr lang="en-US" sz="2800" dirty="0"/>
          </a:p>
        </p:txBody>
      </p:sp>
      <p:sp>
        <p:nvSpPr>
          <p:cNvPr id="10" name="Espace réservé du contenu 9"/>
          <p:cNvSpPr>
            <a:spLocks noGrp="1"/>
          </p:cNvSpPr>
          <p:nvPr>
            <p:ph sz="quarter" idx="14"/>
          </p:nvPr>
        </p:nvSpPr>
        <p:spPr>
          <a:xfrm>
            <a:off x="6072584" y="1824106"/>
            <a:ext cx="2089846" cy="1937338"/>
          </a:xfrm>
        </p:spPr>
        <p:txBody>
          <a:bodyPr>
            <a:normAutofit/>
          </a:bodyPr>
          <a:lstStyle/>
          <a:p>
            <a:pPr lvl="1"/>
            <a:r>
              <a:rPr lang="en-US" dirty="0" smtClean="0"/>
              <a:t>100 </a:t>
            </a:r>
            <a:r>
              <a:rPr lang="en-US" dirty="0" smtClean="0"/>
              <a:t>m of junction beam lines</a:t>
            </a:r>
          </a:p>
          <a:p>
            <a:pPr lvl="1"/>
            <a:r>
              <a:rPr lang="en-US" dirty="0" smtClean="0"/>
              <a:t>1</a:t>
            </a:r>
            <a:r>
              <a:rPr lang="en-US" baseline="30000" dirty="0" smtClean="0"/>
              <a:t>+</a:t>
            </a:r>
            <a:r>
              <a:rPr lang="en-US" dirty="0" smtClean="0"/>
              <a:t> ions, &lt; 60 </a:t>
            </a:r>
            <a:r>
              <a:rPr lang="en-US" dirty="0" err="1" smtClean="0"/>
              <a:t>keV</a:t>
            </a:r>
            <a:r>
              <a:rPr lang="en-US" dirty="0" smtClean="0"/>
              <a:t>, </a:t>
            </a:r>
            <a:r>
              <a:rPr lang="en-US" dirty="0" smtClean="0"/>
              <a:t/>
            </a:r>
            <a:br>
              <a:rPr lang="en-US" dirty="0" smtClean="0"/>
            </a:br>
            <a:r>
              <a:rPr lang="en-US" dirty="0" smtClean="0"/>
              <a:t>&lt; </a:t>
            </a:r>
            <a:r>
              <a:rPr lang="en-US" dirty="0" smtClean="0"/>
              <a:t>80 </a:t>
            </a:r>
            <a:r>
              <a:rPr lang="en-US" dirty="0" smtClean="0"/>
              <a:t>π.</a:t>
            </a:r>
            <a:r>
              <a:rPr lang="en-US" dirty="0" err="1" smtClean="0"/>
              <a:t>mm.mrad</a:t>
            </a:r>
            <a:r>
              <a:rPr lang="en-US" dirty="0" smtClean="0"/>
              <a:t/>
            </a:r>
            <a:br>
              <a:rPr lang="en-US" dirty="0" smtClean="0"/>
            </a:br>
            <a:r>
              <a:rPr lang="en-US" dirty="0" smtClean="0"/>
              <a:t>fully </a:t>
            </a:r>
            <a:r>
              <a:rPr lang="en-US" dirty="0" smtClean="0"/>
              <a:t>electrostatic</a:t>
            </a:r>
          </a:p>
          <a:p>
            <a:endParaRPr lang="en-US" dirty="0"/>
          </a:p>
        </p:txBody>
      </p:sp>
      <p:pic>
        <p:nvPicPr>
          <p:cNvPr id="6" name="Image 5"/>
          <p:cNvPicPr>
            <a:picLocks noChangeAspect="1"/>
          </p:cNvPicPr>
          <p:nvPr/>
        </p:nvPicPr>
        <p:blipFill rotWithShape="1">
          <a:blip r:embed="rId3" cstate="hqprint">
            <a:extLst>
              <a:ext uri="{28A0092B-C50C-407E-A947-70E740481C1C}">
                <a14:useLocalDpi xmlns:a14="http://schemas.microsoft.com/office/drawing/2010/main"/>
              </a:ext>
            </a:extLst>
          </a:blip>
          <a:srcRect t="21687"/>
          <a:stretch/>
        </p:blipFill>
        <p:spPr>
          <a:xfrm>
            <a:off x="8307662" y="3209731"/>
            <a:ext cx="3739924" cy="2928867"/>
          </a:xfrm>
          <a:prstGeom prst="rect">
            <a:avLst/>
          </a:prstGeom>
        </p:spPr>
      </p:pic>
      <p:pic>
        <p:nvPicPr>
          <p:cNvPr id="20" name="Image 1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282062" y="804502"/>
            <a:ext cx="3740400" cy="2109638"/>
          </a:xfrm>
          <a:prstGeom prst="rect">
            <a:avLst/>
          </a:prstGeom>
        </p:spPr>
      </p:pic>
      <p:sp>
        <p:nvSpPr>
          <p:cNvPr id="23" name="ZoneTexte 22"/>
          <p:cNvSpPr txBox="1"/>
          <p:nvPr/>
        </p:nvSpPr>
        <p:spPr>
          <a:xfrm>
            <a:off x="9529078" y="3260758"/>
            <a:ext cx="1255472" cy="276999"/>
          </a:xfrm>
          <a:prstGeom prst="rect">
            <a:avLst/>
          </a:prstGeom>
          <a:noFill/>
        </p:spPr>
        <p:txBody>
          <a:bodyPr wrap="none" rtlCol="0">
            <a:spAutoFit/>
          </a:bodyPr>
          <a:lstStyle/>
          <a:p>
            <a:r>
              <a:rPr lang="en-US" sz="1200" b="1" i="1" dirty="0" smtClean="0">
                <a:solidFill>
                  <a:schemeClr val="bg1"/>
                </a:solidFill>
                <a:latin typeface="Yu Gothic UI Light" panose="020B0300000000000000" pitchFamily="34" charset="-128"/>
                <a:ea typeface="Yu Gothic UI Light" panose="020B0300000000000000" pitchFamily="34" charset="-128"/>
              </a:rPr>
              <a:t>Experimental hall</a:t>
            </a:r>
            <a:endParaRPr lang="en-US" sz="1200" b="1" i="1" dirty="0">
              <a:solidFill>
                <a:schemeClr val="bg1"/>
              </a:solidFill>
              <a:latin typeface="Yu Gothic UI Light" panose="020B0300000000000000" pitchFamily="34" charset="-128"/>
              <a:ea typeface="Yu Gothic UI Light" panose="020B0300000000000000" pitchFamily="34" charset="-128"/>
            </a:endParaRPr>
          </a:p>
        </p:txBody>
      </p:sp>
      <p:sp>
        <p:nvSpPr>
          <p:cNvPr id="24" name="ZoneTexte 23"/>
          <p:cNvSpPr txBox="1"/>
          <p:nvPr/>
        </p:nvSpPr>
        <p:spPr>
          <a:xfrm>
            <a:off x="10817067" y="2654276"/>
            <a:ext cx="835485" cy="276999"/>
          </a:xfrm>
          <a:prstGeom prst="rect">
            <a:avLst/>
          </a:prstGeom>
          <a:noFill/>
        </p:spPr>
        <p:txBody>
          <a:bodyPr wrap="none" rtlCol="0">
            <a:spAutoFit/>
          </a:bodyPr>
          <a:lstStyle/>
          <a:p>
            <a:r>
              <a:rPr lang="en-US" sz="1200" b="1" i="1" dirty="0" smtClean="0">
                <a:solidFill>
                  <a:schemeClr val="bg1"/>
                </a:solidFill>
                <a:latin typeface="Yu Gothic UI Light" panose="020B0300000000000000" pitchFamily="34" charset="-128"/>
                <a:ea typeface="Yu Gothic UI Light" panose="020B0300000000000000" pitchFamily="34" charset="-128"/>
              </a:rPr>
              <a:t>Nov. 2025</a:t>
            </a:r>
            <a:endParaRPr lang="en-US" sz="1200" b="1" i="1" dirty="0">
              <a:solidFill>
                <a:schemeClr val="bg1"/>
              </a:solidFill>
              <a:latin typeface="Yu Gothic UI Light" panose="020B0300000000000000" pitchFamily="34" charset="-128"/>
              <a:ea typeface="Yu Gothic UI Light" panose="020B0300000000000000" pitchFamily="34" charset="-128"/>
            </a:endParaRPr>
          </a:p>
        </p:txBody>
      </p:sp>
      <p:pic>
        <p:nvPicPr>
          <p:cNvPr id="28" name="Image 27"/>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rot="720000">
            <a:off x="4660888" y="3949264"/>
            <a:ext cx="2839690" cy="2094774"/>
          </a:xfrm>
          <a:prstGeom prst="rect">
            <a:avLst/>
          </a:prstGeom>
          <a:ln w="57150">
            <a:solidFill>
              <a:srgbClr val="00B0F0"/>
            </a:solidFill>
          </a:ln>
        </p:spPr>
      </p:pic>
      <p:sp>
        <p:nvSpPr>
          <p:cNvPr id="29" name="ZoneTexte 28"/>
          <p:cNvSpPr txBox="1"/>
          <p:nvPr/>
        </p:nvSpPr>
        <p:spPr>
          <a:xfrm flipH="1">
            <a:off x="115474" y="3016699"/>
            <a:ext cx="2783794" cy="276999"/>
          </a:xfrm>
          <a:prstGeom prst="rect">
            <a:avLst/>
          </a:prstGeom>
          <a:noFill/>
        </p:spPr>
        <p:txBody>
          <a:bodyPr wrap="square" rtlCol="0">
            <a:spAutoFit/>
          </a:bodyPr>
          <a:lstStyle/>
          <a:p>
            <a:pPr algn="ctr"/>
            <a:r>
              <a:rPr lang="en-US" sz="1200" dirty="0" smtClean="0">
                <a:latin typeface="Yu Gothic UI Light" panose="020B0300000000000000" pitchFamily="34" charset="-128"/>
                <a:ea typeface="Yu Gothic UI Light" panose="020B0300000000000000" pitchFamily="34" charset="-128"/>
                <a:cs typeface="Times New Roman" pitchFamily="18" charset="0"/>
              </a:rPr>
              <a:t>M/ΔM </a:t>
            </a:r>
            <a:r>
              <a:rPr lang="en-US" sz="1200" dirty="0">
                <a:latin typeface="Yu Gothic UI Light" panose="020B0300000000000000" pitchFamily="34" charset="-128"/>
                <a:ea typeface="Yu Gothic UI Light" panose="020B0300000000000000" pitchFamily="34" charset="-128"/>
                <a:cs typeface="Times New Roman" pitchFamily="18" charset="0"/>
              </a:rPr>
              <a:t>=</a:t>
            </a:r>
            <a:r>
              <a:rPr lang="en-US" sz="1200" dirty="0" smtClean="0">
                <a:latin typeface="Yu Gothic UI Light" panose="020B0300000000000000" pitchFamily="34" charset="-128"/>
                <a:ea typeface="Yu Gothic UI Light" panose="020B0300000000000000" pitchFamily="34" charset="-128"/>
                <a:cs typeface="Times New Roman" pitchFamily="18" charset="0"/>
              </a:rPr>
              <a:t>20 000 @ 3π </a:t>
            </a:r>
            <a:r>
              <a:rPr lang="en-US" sz="1200" dirty="0" err="1">
                <a:latin typeface="Yu Gothic UI Light" panose="020B0300000000000000" pitchFamily="34" charset="-128"/>
                <a:ea typeface="Yu Gothic UI Light" panose="020B0300000000000000" pitchFamily="34" charset="-128"/>
                <a:cs typeface="Times New Roman" pitchFamily="18" charset="0"/>
              </a:rPr>
              <a:t>mm.mrad</a:t>
            </a:r>
            <a:r>
              <a:rPr lang="en-US" sz="1200" dirty="0">
                <a:latin typeface="Yu Gothic UI Light" panose="020B0300000000000000" pitchFamily="34" charset="-128"/>
                <a:ea typeface="Yu Gothic UI Light" panose="020B0300000000000000" pitchFamily="34" charset="-128"/>
                <a:cs typeface="Times New Roman" pitchFamily="18" charset="0"/>
              </a:rPr>
              <a:t> / 30keV</a:t>
            </a:r>
          </a:p>
        </p:txBody>
      </p:sp>
      <p:pic>
        <p:nvPicPr>
          <p:cNvPr id="15" name="Image 14"/>
          <p:cNvPicPr>
            <a:picLocks noChangeAspect="1"/>
          </p:cNvPicPr>
          <p:nvPr/>
        </p:nvPicPr>
        <p:blipFill>
          <a:blip r:embed="rId6"/>
          <a:stretch>
            <a:fillRect/>
          </a:stretch>
        </p:blipFill>
        <p:spPr>
          <a:xfrm>
            <a:off x="292571" y="3249975"/>
            <a:ext cx="3759599" cy="3309157"/>
          </a:xfrm>
          <a:prstGeom prst="rect">
            <a:avLst/>
          </a:prstGeom>
        </p:spPr>
      </p:pic>
      <mc:AlternateContent xmlns:mc="http://schemas.openxmlformats.org/markup-compatibility/2006">
        <mc:Choice xmlns:a14="http://schemas.microsoft.com/office/drawing/2010/main" Requires="a14">
          <p:sp>
            <p:nvSpPr>
              <p:cNvPr id="17" name="Rectangle 16"/>
              <p:cNvSpPr/>
              <p:nvPr/>
            </p:nvSpPr>
            <p:spPr>
              <a:xfrm>
                <a:off x="158639" y="7630756"/>
                <a:ext cx="1309526" cy="540212"/>
              </a:xfrm>
              <a:prstGeom prst="rect">
                <a:avLst/>
              </a:prstGeom>
            </p:spPr>
            <p:txBody>
              <a:bodyPr wrap="none">
                <a:spAutoFit/>
              </a:bodyPr>
              <a:lstStyle/>
              <a:p>
                <a:pPr>
                  <a:lnSpc>
                    <a:spcPct val="130000"/>
                  </a:lnSpc>
                </a:pPr>
                <a14:m>
                  <m:oMathPara xmlns:m="http://schemas.openxmlformats.org/officeDocument/2006/math">
                    <m:oMathParaPr>
                      <m:jc m:val="centerGroup"/>
                    </m:oMathParaPr>
                    <m:oMath xmlns:m="http://schemas.openxmlformats.org/officeDocument/2006/math">
                      <m:f>
                        <m:fPr>
                          <m:ctrlPr>
                            <a:rPr lang="en-US" sz="1200" i="1" smtClean="0">
                              <a:latin typeface="Cambria Math" panose="02040503050406030204" pitchFamily="18" charset="0"/>
                              <a:ea typeface="Cambria Math" panose="02040503050406030204" pitchFamily="18" charset="0"/>
                            </a:rPr>
                          </m:ctrlPr>
                        </m:fPr>
                        <m:num>
                          <m:sSub>
                            <m:sSubPr>
                              <m:ctrlPr>
                                <a:rPr lang="en-US" sz="1200" i="1">
                                  <a:latin typeface="Cambria Math" panose="02040503050406030204" pitchFamily="18" charset="0"/>
                                  <a:ea typeface="Cambria Math" panose="02040503050406030204" pitchFamily="18" charset="0"/>
                                </a:rPr>
                              </m:ctrlPr>
                            </m:sSubPr>
                            <m:e>
                              <m:r>
                                <a:rPr lang="en-US" sz="1200" b="0" i="1">
                                  <a:latin typeface="Cambria Math" panose="02040503050406030204" pitchFamily="18" charset="0"/>
                                  <a:ea typeface="Cambria Math" panose="02040503050406030204" pitchFamily="18" charset="0"/>
                                </a:rPr>
                                <m:t>𝑀</m:t>
                              </m:r>
                            </m:e>
                            <m:sub>
                              <m:r>
                                <a:rPr lang="en-US" sz="1200" b="0" i="1">
                                  <a:latin typeface="Cambria Math" panose="02040503050406030204" pitchFamily="18" charset="0"/>
                                  <a:ea typeface="Cambria Math" panose="02040503050406030204" pitchFamily="18" charset="0"/>
                                </a:rPr>
                                <m:t>0</m:t>
                              </m:r>
                            </m:sub>
                          </m:sSub>
                        </m:num>
                        <m:den>
                          <m:r>
                            <a:rPr lang="en-US" sz="1200" b="0" i="1">
                              <a:latin typeface="Cambria Math" panose="02040503050406030204" pitchFamily="18" charset="0"/>
                              <a:ea typeface="Cambria Math" panose="02040503050406030204" pitchFamily="18" charset="0"/>
                            </a:rPr>
                            <m:t>𝛥</m:t>
                          </m:r>
                          <m:r>
                            <a:rPr lang="en-US" sz="1200" b="0" i="1">
                              <a:latin typeface="Cambria Math" panose="02040503050406030204" pitchFamily="18" charset="0"/>
                              <a:ea typeface="Cambria Math" panose="02040503050406030204" pitchFamily="18" charset="0"/>
                            </a:rPr>
                            <m:t>𝑀</m:t>
                          </m:r>
                        </m:den>
                      </m:f>
                      <m:r>
                        <a:rPr lang="en-US" sz="1200" b="0" i="1">
                          <a:latin typeface="Cambria Math" panose="02040503050406030204" pitchFamily="18" charset="0"/>
                          <a:ea typeface="Cambria Math" panose="02040503050406030204" pitchFamily="18" charset="0"/>
                        </a:rPr>
                        <m:t>=~200 0</m:t>
                      </m:r>
                      <m:r>
                        <a:rPr lang="en-US" sz="1200" b="0" i="1" smtClean="0">
                          <a:latin typeface="Cambria Math" panose="02040503050406030204" pitchFamily="18" charset="0"/>
                          <a:ea typeface="Cambria Math" panose="02040503050406030204" pitchFamily="18" charset="0"/>
                        </a:rPr>
                        <m:t>0</m:t>
                      </m:r>
                      <m:r>
                        <a:rPr lang="en-US" sz="1200" b="0" i="1">
                          <a:latin typeface="Cambria Math" panose="02040503050406030204" pitchFamily="18" charset="0"/>
                          <a:ea typeface="Cambria Math" panose="02040503050406030204" pitchFamily="18" charset="0"/>
                        </a:rPr>
                        <m:t>0</m:t>
                      </m:r>
                    </m:oMath>
                  </m:oMathPara>
                </a14:m>
                <a:endParaRPr lang="en-US" sz="1200" i="1" dirty="0">
                  <a:latin typeface="Yu Gothic UI Light" panose="020B0300000000000000" pitchFamily="34" charset="-128"/>
                  <a:ea typeface="Yu Gothic UI Light" panose="020B0300000000000000" pitchFamily="34" charset="-128"/>
                </a:endParaRPr>
              </a:p>
            </p:txBody>
          </p:sp>
        </mc:Choice>
        <mc:Fallback>
          <p:sp>
            <p:nvSpPr>
              <p:cNvPr id="17" name="Rectangle 16"/>
              <p:cNvSpPr>
                <a:spLocks noRot="1" noChangeAspect="1" noMove="1" noResize="1" noEditPoints="1" noAdjustHandles="1" noChangeArrowheads="1" noChangeShapeType="1" noTextEdit="1"/>
              </p:cNvSpPr>
              <p:nvPr/>
            </p:nvSpPr>
            <p:spPr>
              <a:xfrm>
                <a:off x="158639" y="7630756"/>
                <a:ext cx="1309526" cy="540212"/>
              </a:xfrm>
              <a:prstGeom prst="rect">
                <a:avLst/>
              </a:prstGeom>
              <a:blipFill>
                <a:blip r:embed="rId7"/>
                <a:stretch>
                  <a:fillRect/>
                </a:stretch>
              </a:blipFill>
            </p:spPr>
            <p:txBody>
              <a:bodyPr/>
              <a:lstStyle/>
              <a:p>
                <a:r>
                  <a:rPr lang="fr-FR">
                    <a:noFill/>
                  </a:rPr>
                  <a:t> </a:t>
                </a:r>
              </a:p>
            </p:txBody>
          </p:sp>
        </mc:Fallback>
      </mc:AlternateContent>
      <p:sp>
        <p:nvSpPr>
          <p:cNvPr id="18" name="ZoneTexte 17"/>
          <p:cNvSpPr txBox="1"/>
          <p:nvPr/>
        </p:nvSpPr>
        <p:spPr>
          <a:xfrm>
            <a:off x="0" y="5504276"/>
            <a:ext cx="1229824" cy="246221"/>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000" b="1" dirty="0" smtClean="0">
                <a:latin typeface="Yu Gothic UI Light" panose="020B0300000000000000" pitchFamily="34" charset="-128"/>
                <a:ea typeface="Yu Gothic UI Light" panose="020B0300000000000000" pitchFamily="34" charset="-128"/>
              </a:rPr>
              <a:t>SPIRAL1 production</a:t>
            </a:r>
            <a:endParaRPr lang="en-US" sz="1000" b="1" dirty="0">
              <a:latin typeface="Yu Gothic UI Light" panose="020B0300000000000000" pitchFamily="34" charset="-128"/>
              <a:ea typeface="Yu Gothic UI Light" panose="020B0300000000000000" pitchFamily="34" charset="-128"/>
            </a:endParaRPr>
          </a:p>
        </p:txBody>
      </p:sp>
      <p:sp>
        <p:nvSpPr>
          <p:cNvPr id="41" name="ZoneTexte 40"/>
          <p:cNvSpPr txBox="1"/>
          <p:nvPr/>
        </p:nvSpPr>
        <p:spPr>
          <a:xfrm>
            <a:off x="292571" y="4986707"/>
            <a:ext cx="808235" cy="400110"/>
          </a:xfrm>
          <a:prstGeom prst="rect">
            <a:avLst/>
          </a:prstGeom>
          <a:noFill/>
        </p:spPr>
        <p:txBody>
          <a:bodyPr wrap="none" rtlCol="0">
            <a:spAutoFit/>
          </a:bodyPr>
          <a:lstStyle/>
          <a:p>
            <a:pPr algn="r"/>
            <a:r>
              <a:rPr lang="en-US" sz="1000" dirty="0" smtClean="0">
                <a:latin typeface="Yu Gothic UI Light" panose="020B0300000000000000" pitchFamily="34" charset="-128"/>
                <a:ea typeface="Yu Gothic UI Light" panose="020B0300000000000000" pitchFamily="34" charset="-128"/>
              </a:rPr>
              <a:t>SPIRAL1</a:t>
            </a:r>
            <a:br>
              <a:rPr lang="en-US" sz="1000" dirty="0" smtClean="0">
                <a:latin typeface="Yu Gothic UI Light" panose="020B0300000000000000" pitchFamily="34" charset="-128"/>
                <a:ea typeface="Yu Gothic UI Light" panose="020B0300000000000000" pitchFamily="34" charset="-128"/>
              </a:rPr>
            </a:br>
            <a:r>
              <a:rPr lang="en-US" sz="1000" dirty="0" smtClean="0">
                <a:latin typeface="Yu Gothic UI Light" panose="020B0300000000000000" pitchFamily="34" charset="-128"/>
                <a:ea typeface="Yu Gothic UI Light" panose="020B0300000000000000" pitchFamily="34" charset="-128"/>
              </a:rPr>
              <a:t>transfer line</a:t>
            </a:r>
            <a:endParaRPr lang="en-US" sz="1000" dirty="0">
              <a:latin typeface="Yu Gothic UI Light" panose="020B0300000000000000" pitchFamily="34" charset="-128"/>
              <a:ea typeface="Yu Gothic UI Light" panose="020B0300000000000000" pitchFamily="34" charset="-128"/>
            </a:endParaRPr>
          </a:p>
        </p:txBody>
      </p:sp>
      <p:cxnSp>
        <p:nvCxnSpPr>
          <p:cNvPr id="32" name="Connecteur droit avec flèche 31"/>
          <p:cNvCxnSpPr>
            <a:stCxn id="41" idx="3"/>
          </p:cNvCxnSpPr>
          <p:nvPr/>
        </p:nvCxnSpPr>
        <p:spPr>
          <a:xfrm>
            <a:off x="1100806" y="5186762"/>
            <a:ext cx="565156" cy="40515"/>
          </a:xfrm>
          <a:prstGeom prst="straightConnector1">
            <a:avLst/>
          </a:prstGeom>
          <a:ln>
            <a:solidFill>
              <a:srgbClr val="E83B31"/>
            </a:solidFill>
            <a:tailEnd type="triangle"/>
          </a:ln>
        </p:spPr>
        <p:style>
          <a:lnRef idx="1">
            <a:schemeClr val="accent1"/>
          </a:lnRef>
          <a:fillRef idx="0">
            <a:schemeClr val="accent1"/>
          </a:fillRef>
          <a:effectRef idx="0">
            <a:schemeClr val="accent1"/>
          </a:effectRef>
          <a:fontRef idx="minor">
            <a:schemeClr val="tx1"/>
          </a:fontRef>
        </p:style>
      </p:cxnSp>
      <p:sp>
        <p:nvSpPr>
          <p:cNvPr id="42" name="ZoneTexte 41"/>
          <p:cNvSpPr txBox="1"/>
          <p:nvPr/>
        </p:nvSpPr>
        <p:spPr>
          <a:xfrm>
            <a:off x="2918674" y="3807625"/>
            <a:ext cx="1641796" cy="261610"/>
          </a:xfrm>
          <a:prstGeom prst="rect">
            <a:avLst/>
          </a:prstGeom>
          <a:noFill/>
        </p:spPr>
        <p:txBody>
          <a:bodyPr wrap="none" rtlCol="0">
            <a:spAutoFit/>
          </a:bodyPr>
          <a:lstStyle/>
          <a:p>
            <a:r>
              <a:rPr lang="en-US" sz="1100" dirty="0" smtClean="0">
                <a:latin typeface="Yu Gothic UI Light" panose="020B0300000000000000" pitchFamily="34" charset="-128"/>
                <a:ea typeface="Yu Gothic UI Light" panose="020B0300000000000000" pitchFamily="34" charset="-128"/>
              </a:rPr>
              <a:t>Mass precision 10</a:t>
            </a:r>
            <a:r>
              <a:rPr lang="en-US" sz="1100" baseline="30000" dirty="0" smtClean="0">
                <a:latin typeface="Yu Gothic UI Light" panose="020B0300000000000000" pitchFamily="34" charset="-128"/>
                <a:ea typeface="Yu Gothic UI Light" panose="020B0300000000000000" pitchFamily="34" charset="-128"/>
              </a:rPr>
              <a:t>-8</a:t>
            </a:r>
            <a:r>
              <a:rPr lang="en-US" sz="1100" dirty="0" smtClean="0">
                <a:latin typeface="Yu Gothic UI Light" panose="020B0300000000000000" pitchFamily="34" charset="-128"/>
                <a:ea typeface="Yu Gothic UI Light" panose="020B0300000000000000" pitchFamily="34" charset="-128"/>
              </a:rPr>
              <a:t> – 10</a:t>
            </a:r>
            <a:r>
              <a:rPr lang="en-US" sz="1100" baseline="30000" dirty="0" smtClean="0">
                <a:latin typeface="Yu Gothic UI Light" panose="020B0300000000000000" pitchFamily="34" charset="-128"/>
                <a:ea typeface="Yu Gothic UI Light" panose="020B0300000000000000" pitchFamily="34" charset="-128"/>
              </a:rPr>
              <a:t>-9</a:t>
            </a:r>
            <a:endParaRPr lang="en-US" sz="1100" baseline="30000" dirty="0">
              <a:latin typeface="Yu Gothic UI Light" panose="020B0300000000000000" pitchFamily="34" charset="-128"/>
              <a:ea typeface="Yu Gothic UI Light" panose="020B0300000000000000" pitchFamily="34" charset="-128"/>
            </a:endParaRPr>
          </a:p>
        </p:txBody>
      </p:sp>
      <p:sp>
        <p:nvSpPr>
          <p:cNvPr id="43" name="Espace réservé de la date 42"/>
          <p:cNvSpPr>
            <a:spLocks noGrp="1"/>
          </p:cNvSpPr>
          <p:nvPr>
            <p:ph type="dt" sz="half" idx="10"/>
          </p:nvPr>
        </p:nvSpPr>
        <p:spPr/>
        <p:txBody>
          <a:bodyPr/>
          <a:lstStyle/>
          <a:p>
            <a:r>
              <a:rPr lang="en-US" dirty="0" smtClean="0"/>
              <a:t>May 18, 2026</a:t>
            </a:r>
            <a:endParaRPr lang="en-US" dirty="0"/>
          </a:p>
        </p:txBody>
      </p:sp>
      <p:sp>
        <p:nvSpPr>
          <p:cNvPr id="44" name="Espace réservé du numéro de diapositive 43"/>
          <p:cNvSpPr>
            <a:spLocks noGrp="1"/>
          </p:cNvSpPr>
          <p:nvPr>
            <p:ph type="sldNum" sz="quarter" idx="12"/>
          </p:nvPr>
        </p:nvSpPr>
        <p:spPr/>
        <p:txBody>
          <a:bodyPr/>
          <a:lstStyle/>
          <a:p>
            <a:fld id="{94B63599-5DA0-BE42-AE37-88D1760620F1}" type="slidenum">
              <a:rPr lang="en-US" smtClean="0"/>
              <a:pPr/>
              <a:t>23</a:t>
            </a:fld>
            <a:endParaRPr lang="en-US" dirty="0"/>
          </a:p>
        </p:txBody>
      </p:sp>
      <p:sp>
        <p:nvSpPr>
          <p:cNvPr id="45" name="Espace réservé du pied de page 44"/>
          <p:cNvSpPr>
            <a:spLocks noGrp="1"/>
          </p:cNvSpPr>
          <p:nvPr>
            <p:ph type="ftr" sz="quarter" idx="11"/>
          </p:nvPr>
        </p:nvSpPr>
        <p:spPr/>
        <p:txBody>
          <a:bodyPr/>
          <a:lstStyle/>
          <a:p>
            <a:r>
              <a:rPr lang="en-US" dirty="0" smtClean="0"/>
              <a:t>R. Ferdinand - GANIL-SPIRAL2 recent achievements - MOI4M01</a:t>
            </a:r>
            <a:endParaRPr lang="en-US" dirty="0"/>
          </a:p>
        </p:txBody>
      </p:sp>
      <p:sp>
        <p:nvSpPr>
          <p:cNvPr id="46" name="ZoneTexte 45"/>
          <p:cNvSpPr txBox="1"/>
          <p:nvPr/>
        </p:nvSpPr>
        <p:spPr>
          <a:xfrm>
            <a:off x="5627053" y="5711283"/>
            <a:ext cx="1754006" cy="307777"/>
          </a:xfrm>
          <a:prstGeom prst="rect">
            <a:avLst/>
          </a:prstGeom>
          <a:noFill/>
        </p:spPr>
        <p:txBody>
          <a:bodyPr wrap="none" rtlCol="0">
            <a:spAutoFit/>
          </a:bodyPr>
          <a:lstStyle/>
          <a:p>
            <a:r>
              <a:rPr lang="en-US" sz="1400" b="1" i="1" u="sng" dirty="0" smtClean="0">
                <a:solidFill>
                  <a:schemeClr val="bg1"/>
                </a:solidFill>
                <a:latin typeface="Yu Gothic UI Light" panose="020B0300000000000000" pitchFamily="34" charset="-128"/>
                <a:ea typeface="Yu Gothic UI Light" panose="020B0300000000000000" pitchFamily="34" charset="-128"/>
              </a:rPr>
              <a:t>HRS test in Bordeaux</a:t>
            </a:r>
            <a:endParaRPr lang="en-US" sz="1400" b="1" i="1" u="sng" baseline="30000" dirty="0">
              <a:solidFill>
                <a:schemeClr val="bg1"/>
              </a:solidFill>
              <a:latin typeface="Yu Gothic UI Light" panose="020B0300000000000000" pitchFamily="34" charset="-128"/>
              <a:ea typeface="Yu Gothic UI Light" panose="020B0300000000000000" pitchFamily="34" charset="-128"/>
            </a:endParaRPr>
          </a:p>
        </p:txBody>
      </p:sp>
      <p:sp>
        <p:nvSpPr>
          <p:cNvPr id="2" name="ZoneTexte 1"/>
          <p:cNvSpPr txBox="1"/>
          <p:nvPr/>
        </p:nvSpPr>
        <p:spPr>
          <a:xfrm>
            <a:off x="7449996" y="6149218"/>
            <a:ext cx="4742004" cy="338554"/>
          </a:xfrm>
          <a:prstGeom prst="rect">
            <a:avLst/>
          </a:prstGeom>
          <a:noFill/>
        </p:spPr>
        <p:txBody>
          <a:bodyPr wrap="none" rtlCol="0">
            <a:spAutoFit/>
          </a:bodyPr>
          <a:lstStyle/>
          <a:p>
            <a:r>
              <a:rPr lang="en-US" sz="1600" dirty="0">
                <a:latin typeface="Yu Gothic UI Light" panose="020B0300000000000000" pitchFamily="34" charset="-128"/>
                <a:ea typeface="Yu Gothic UI Light" panose="020B0300000000000000" pitchFamily="34" charset="-128"/>
              </a:rPr>
              <a:t>First users </a:t>
            </a:r>
            <a:r>
              <a:rPr lang="en-US" sz="1600" dirty="0" smtClean="0">
                <a:latin typeface="Yu Gothic UI Light" panose="020B0300000000000000" pitchFamily="34" charset="-128"/>
                <a:ea typeface="Yu Gothic UI Light" panose="020B0300000000000000" pitchFamily="34" charset="-128"/>
              </a:rPr>
              <a:t>start thinking </a:t>
            </a:r>
            <a:r>
              <a:rPr lang="en-US" sz="1600" dirty="0">
                <a:latin typeface="Yu Gothic UI Light" panose="020B0300000000000000" pitchFamily="34" charset="-128"/>
                <a:ea typeface="Yu Gothic UI Light" panose="020B0300000000000000" pitchFamily="34" charset="-128"/>
              </a:rPr>
              <a:t>about </a:t>
            </a:r>
            <a:r>
              <a:rPr lang="en-US" sz="1600" dirty="0" smtClean="0">
                <a:latin typeface="Yu Gothic UI Light" panose="020B0300000000000000" pitchFamily="34" charset="-128"/>
                <a:ea typeface="Yu Gothic UI Light" panose="020B0300000000000000" pitchFamily="34" charset="-128"/>
              </a:rPr>
              <a:t>their setup experiment</a:t>
            </a:r>
            <a:endParaRPr lang="en-US" sz="1600" dirty="0">
              <a:latin typeface="Yu Gothic UI Light" panose="020B0300000000000000" pitchFamily="34" charset="-128"/>
              <a:ea typeface="Yu Gothic UI Light" panose="020B0300000000000000" pitchFamily="34" charset="-128"/>
            </a:endParaRPr>
          </a:p>
        </p:txBody>
      </p:sp>
      <p:sp>
        <p:nvSpPr>
          <p:cNvPr id="22" name="Espace réservé du contenu 9"/>
          <p:cNvSpPr txBox="1">
            <a:spLocks/>
          </p:cNvSpPr>
          <p:nvPr/>
        </p:nvSpPr>
        <p:spPr>
          <a:xfrm>
            <a:off x="292571" y="1208357"/>
            <a:ext cx="3807912" cy="1802853"/>
          </a:xfrm>
          <a:prstGeom prst="rect">
            <a:avLst/>
          </a:prstGeom>
        </p:spPr>
        <p:txBody>
          <a:bodyPr vert="horz" lIns="0" tIns="45720" rIns="0" bIns="45720" rtlCol="0">
            <a:normAutofit fontScale="92500" lnSpcReduction="20000"/>
          </a:bodyPr>
          <a:lstStyle>
            <a:lvl1pPr marL="0" indent="0" algn="l" defTabSz="914400" rtl="0" eaLnBrk="1" latinLnBrk="0" hangingPunct="1">
              <a:lnSpc>
                <a:spcPct val="90000"/>
              </a:lnSpc>
              <a:spcBef>
                <a:spcPts val="1200"/>
              </a:spcBef>
              <a:buFont typeface="Arial" panose="020B0604020202020204" pitchFamily="34" charset="0"/>
              <a:buNone/>
              <a:defRPr lang="fr-FR" sz="1800" b="1" i="0" kern="1200" dirty="0">
                <a:solidFill>
                  <a:schemeClr val="tx1"/>
                </a:solidFill>
                <a:latin typeface="Yu Gothic UI" panose="020B0500000000000000" pitchFamily="34" charset="-128"/>
                <a:ea typeface="Yu Gothic UI" panose="020B0500000000000000" pitchFamily="34" charset="-128"/>
                <a:cs typeface="+mn-cs"/>
              </a:defRPr>
            </a:lvl1pPr>
            <a:lvl2pPr marL="215900" indent="-215900" algn="l" defTabSz="914400" rtl="0" eaLnBrk="1" latinLnBrk="0" hangingPunct="1">
              <a:lnSpc>
                <a:spcPct val="90000"/>
              </a:lnSpc>
              <a:spcBef>
                <a:spcPts val="600"/>
              </a:spcBef>
              <a:buClr>
                <a:schemeClr val="tx2"/>
              </a:buClr>
              <a:buFont typeface="Arial" panose="020B0604020202020204" pitchFamily="34" charset="0"/>
              <a:buChar char="■"/>
              <a:defRPr lang="fr-FR" sz="1800" b="0" i="0" kern="1200">
                <a:solidFill>
                  <a:schemeClr val="tx1"/>
                </a:solidFill>
                <a:latin typeface="Yu Gothic UI Light" panose="020B0300000000000000" pitchFamily="34" charset="-128"/>
                <a:ea typeface="Yu Gothic UI Light" panose="020B0300000000000000" pitchFamily="34" charset="-128"/>
                <a:cs typeface="+mn-cs"/>
              </a:defRPr>
            </a:lvl2pPr>
            <a:lvl3pPr marL="442913" indent="-215900" algn="l" defTabSz="914400" rtl="0" eaLnBrk="1" latinLnBrk="0" hangingPunct="1">
              <a:lnSpc>
                <a:spcPct val="90000"/>
              </a:lnSpc>
              <a:spcBef>
                <a:spcPts val="300"/>
              </a:spcBef>
              <a:buClr>
                <a:schemeClr val="accent2"/>
              </a:buClr>
              <a:buFont typeface="Arial" panose="020B0604020202020204" pitchFamily="34" charset="0"/>
              <a:buChar char="■"/>
              <a:defRPr lang="fr-FR" sz="1800" b="0" i="0" kern="1200">
                <a:solidFill>
                  <a:schemeClr val="tx1"/>
                </a:solidFill>
                <a:latin typeface="Yu Gothic UI Light" panose="020B0300000000000000" pitchFamily="34" charset="-128"/>
                <a:ea typeface="Yu Gothic UI Light" panose="020B0300000000000000" pitchFamily="34" charset="-128"/>
                <a:cs typeface="+mn-cs"/>
              </a:defRPr>
            </a:lvl3pPr>
            <a:lvl4pPr marL="803275" indent="-215900" algn="l" defTabSz="914400" rtl="0" eaLnBrk="1" latinLnBrk="0" hangingPunct="1">
              <a:lnSpc>
                <a:spcPct val="90000"/>
              </a:lnSpc>
              <a:spcBef>
                <a:spcPts val="300"/>
              </a:spcBef>
              <a:buClr>
                <a:srgbClr val="261F4D"/>
              </a:buClr>
              <a:buFont typeface="Arial" panose="020B0604020202020204" pitchFamily="34" charset="0"/>
              <a:buChar char="■"/>
              <a:defRPr lang="fr-FR" sz="1800" b="0" i="0" kern="1200">
                <a:solidFill>
                  <a:schemeClr val="tx1"/>
                </a:solidFill>
                <a:latin typeface="Yu Gothic UI Light" panose="020B0300000000000000" pitchFamily="34" charset="-128"/>
                <a:ea typeface="Yu Gothic UI Light" panose="020B0300000000000000" pitchFamily="34" charset="-128"/>
                <a:cs typeface="+mn-cs"/>
              </a:defRPr>
            </a:lvl4pPr>
            <a:lvl5pPr marL="1163638" indent="-215900" algn="l" defTabSz="914400" rtl="0" eaLnBrk="1" latinLnBrk="0" hangingPunct="1">
              <a:lnSpc>
                <a:spcPct val="90000"/>
              </a:lnSpc>
              <a:spcBef>
                <a:spcPts val="300"/>
              </a:spcBef>
              <a:buClr>
                <a:schemeClr val="accent2"/>
              </a:buClr>
              <a:buFont typeface="Arial" panose="020B0604020202020204" pitchFamily="34" charset="0"/>
              <a:buChar char="■"/>
              <a:defRPr lang="fr-FR" sz="1800" b="0" i="0" kern="1200">
                <a:solidFill>
                  <a:schemeClr val="tx1"/>
                </a:solidFill>
                <a:latin typeface="Yu Gothic UI Light" panose="020B0300000000000000" pitchFamily="34" charset="-128"/>
                <a:ea typeface="Yu Gothic UI Light" panose="020B03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smtClean="0"/>
              <a:t>Dedicated </a:t>
            </a:r>
            <a:r>
              <a:rPr lang="en-US" dirty="0"/>
              <a:t>to precision studies of </a:t>
            </a:r>
            <a:r>
              <a:rPr lang="en-US" dirty="0" smtClean="0"/>
              <a:t>exotic nuclei</a:t>
            </a:r>
          </a:p>
          <a:p>
            <a:pPr lvl="1"/>
            <a:r>
              <a:rPr lang="en-US" dirty="0" smtClean="0"/>
              <a:t>Main asset : high purity and optical quality</a:t>
            </a:r>
          </a:p>
          <a:p>
            <a:pPr lvl="1"/>
            <a:r>
              <a:rPr lang="en-US" dirty="0" smtClean="0"/>
              <a:t>Receive beam from S</a:t>
            </a:r>
            <a:r>
              <a:rPr lang="en-US" baseline="30000" dirty="0" smtClean="0"/>
              <a:t>3</a:t>
            </a:r>
            <a:r>
              <a:rPr lang="en-US" dirty="0" smtClean="0"/>
              <a:t> and SPIRAL1</a:t>
            </a:r>
          </a:p>
          <a:p>
            <a:pPr lvl="1"/>
            <a:endParaRPr lang="en-US" baseline="30000" dirty="0"/>
          </a:p>
          <a:p>
            <a:pPr algn="ctr"/>
            <a:r>
              <a:rPr lang="en-US" dirty="0" smtClean="0"/>
              <a:t>Operation will start in 2028</a:t>
            </a:r>
            <a:endParaRPr lang="en-US" dirty="0"/>
          </a:p>
        </p:txBody>
      </p:sp>
      <p:sp>
        <p:nvSpPr>
          <p:cNvPr id="25" name="ZoneTexte 24"/>
          <p:cNvSpPr txBox="1"/>
          <p:nvPr/>
        </p:nvSpPr>
        <p:spPr>
          <a:xfrm>
            <a:off x="115474" y="4455980"/>
            <a:ext cx="923651" cy="246221"/>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000" b="1" dirty="0" smtClean="0">
                <a:latin typeface="Yu Gothic UI Light" panose="020B0300000000000000" pitchFamily="34" charset="-128"/>
                <a:ea typeface="Yu Gothic UI Light" panose="020B0300000000000000" pitchFamily="34" charset="-128"/>
              </a:rPr>
              <a:t>S3 </a:t>
            </a:r>
            <a:r>
              <a:rPr lang="en-US" sz="1000" b="1" dirty="0" smtClean="0">
                <a:latin typeface="Yu Gothic UI Light" panose="020B0300000000000000" pitchFamily="34" charset="-128"/>
                <a:ea typeface="Yu Gothic UI Light" panose="020B0300000000000000" pitchFamily="34" charset="-128"/>
              </a:rPr>
              <a:t>production</a:t>
            </a:r>
            <a:endParaRPr lang="en-US" sz="1000" b="1" dirty="0">
              <a:latin typeface="Yu Gothic UI Light" panose="020B0300000000000000" pitchFamily="34" charset="-128"/>
              <a:ea typeface="Yu Gothic UI Light" panose="020B0300000000000000" pitchFamily="34" charset="-128"/>
            </a:endParaRPr>
          </a:p>
        </p:txBody>
      </p:sp>
      <p:pic>
        <p:nvPicPr>
          <p:cNvPr id="3" name="Imag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92522" y="0"/>
            <a:ext cx="720000" cy="724587"/>
          </a:xfrm>
          <a:prstGeom prst="rect">
            <a:avLst/>
          </a:prstGeom>
        </p:spPr>
      </p:pic>
      <p:pic>
        <p:nvPicPr>
          <p:cNvPr id="26" name="Image 25"/>
          <p:cNvPicPr>
            <a:picLocks noChangeAspect="1"/>
          </p:cNvPicPr>
          <p:nvPr/>
        </p:nvPicPr>
        <p:blipFill rotWithShape="1">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25605" y="486454"/>
            <a:ext cx="1175594" cy="469386"/>
          </a:xfrm>
          <a:prstGeom prst="rect">
            <a:avLst/>
          </a:prstGeom>
        </p:spPr>
      </p:pic>
      <p:sp>
        <p:nvSpPr>
          <p:cNvPr id="4" name="Rectangle 3"/>
          <p:cNvSpPr/>
          <p:nvPr/>
        </p:nvSpPr>
        <p:spPr>
          <a:xfrm>
            <a:off x="8182004" y="2878089"/>
            <a:ext cx="3576620" cy="307777"/>
          </a:xfrm>
          <a:prstGeom prst="rect">
            <a:avLst/>
          </a:prstGeom>
        </p:spPr>
        <p:txBody>
          <a:bodyPr wrap="none">
            <a:spAutoFit/>
          </a:bodyPr>
          <a:lstStyle/>
          <a:p>
            <a:pPr lvl="1"/>
            <a:r>
              <a:rPr lang="en-US" sz="1400" i="1" dirty="0">
                <a:latin typeface="Yu Gothic UI Light" panose="020B0300000000000000" pitchFamily="34" charset="-128"/>
                <a:ea typeface="Yu Gothic UI Light" panose="020B0300000000000000" pitchFamily="34" charset="-128"/>
              </a:rPr>
              <a:t>Building delivered on October 31, 2025</a:t>
            </a:r>
          </a:p>
        </p:txBody>
      </p:sp>
      <p:sp>
        <p:nvSpPr>
          <p:cNvPr id="30" name="ZoneTexte 29"/>
          <p:cNvSpPr txBox="1"/>
          <p:nvPr/>
        </p:nvSpPr>
        <p:spPr>
          <a:xfrm>
            <a:off x="5816612" y="3293698"/>
            <a:ext cx="1229824" cy="246221"/>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000" b="1" dirty="0" smtClean="0">
                <a:latin typeface="Yu Gothic UI Light" panose="020B0300000000000000" pitchFamily="34" charset="-128"/>
                <a:ea typeface="Yu Gothic UI Light" panose="020B0300000000000000" pitchFamily="34" charset="-128"/>
              </a:rPr>
              <a:t>SPIRAL1 production</a:t>
            </a:r>
            <a:endParaRPr lang="en-US" sz="1000" b="1" dirty="0">
              <a:latin typeface="Yu Gothic UI Light" panose="020B0300000000000000" pitchFamily="34" charset="-128"/>
              <a:ea typeface="Yu Gothic UI Light" panose="020B0300000000000000" pitchFamily="34" charset="-128"/>
            </a:endParaRPr>
          </a:p>
        </p:txBody>
      </p:sp>
      <p:sp>
        <p:nvSpPr>
          <p:cNvPr id="31" name="ZoneTexte 30"/>
          <p:cNvSpPr txBox="1"/>
          <p:nvPr/>
        </p:nvSpPr>
        <p:spPr>
          <a:xfrm>
            <a:off x="3672125" y="695897"/>
            <a:ext cx="923651" cy="246221"/>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000" b="1" dirty="0" smtClean="0">
                <a:latin typeface="Yu Gothic UI Light" panose="020B0300000000000000" pitchFamily="34" charset="-128"/>
                <a:ea typeface="Yu Gothic UI Light" panose="020B0300000000000000" pitchFamily="34" charset="-128"/>
              </a:rPr>
              <a:t>S3 </a:t>
            </a:r>
            <a:r>
              <a:rPr lang="en-US" sz="1000" b="1" dirty="0" smtClean="0">
                <a:latin typeface="Yu Gothic UI Light" panose="020B0300000000000000" pitchFamily="34" charset="-128"/>
                <a:ea typeface="Yu Gothic UI Light" panose="020B0300000000000000" pitchFamily="34" charset="-128"/>
              </a:rPr>
              <a:t>production</a:t>
            </a:r>
            <a:endParaRPr lang="en-US" sz="1000" b="1" dirty="0">
              <a:latin typeface="Yu Gothic UI Light" panose="020B0300000000000000" pitchFamily="34" charset="-128"/>
              <a:ea typeface="Yu Gothic UI Light" panose="020B0300000000000000" pitchFamily="34" charset="-128"/>
            </a:endParaRPr>
          </a:p>
        </p:txBody>
      </p:sp>
    </p:spTree>
    <p:extLst>
      <p:ext uri="{BB962C8B-B14F-4D97-AF65-F5344CB8AC3E}">
        <p14:creationId xmlns:p14="http://schemas.microsoft.com/office/powerpoint/2010/main" val="20658430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54700F6-DAC5-4550-8487-A086DBC793B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95070" y="1409463"/>
            <a:ext cx="8189052" cy="4002242"/>
          </a:xfrm>
          <a:prstGeom prst="rect">
            <a:avLst/>
          </a:prstGeom>
        </p:spPr>
      </p:pic>
      <p:sp>
        <p:nvSpPr>
          <p:cNvPr id="6" name="Rectangle 5">
            <a:extLst>
              <a:ext uri="{FF2B5EF4-FFF2-40B4-BE49-F238E27FC236}">
                <a16:creationId xmlns:a16="http://schemas.microsoft.com/office/drawing/2014/main" id="{B25315AC-4906-44C0-BBDA-418E95272087}"/>
              </a:ext>
            </a:extLst>
          </p:cNvPr>
          <p:cNvSpPr/>
          <p:nvPr/>
        </p:nvSpPr>
        <p:spPr>
          <a:xfrm>
            <a:off x="10961271" y="1719719"/>
            <a:ext cx="1096590" cy="836870"/>
          </a:xfrm>
          <a:prstGeom prst="rect">
            <a:avLst/>
          </a:prstGeom>
          <a:solidFill>
            <a:srgbClr val="FFC000">
              <a:alpha val="77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smtClean="0">
                <a:ln>
                  <a:noFill/>
                </a:ln>
                <a:solidFill>
                  <a:srgbClr val="261F4D"/>
                </a:solidFill>
                <a:effectLst/>
                <a:uLnTx/>
                <a:uFillTx/>
                <a:latin typeface="Yu Gothic UI Light" panose="020B0300000000000000" pitchFamily="34" charset="-128"/>
                <a:ea typeface="Yu Gothic UI Light" panose="020B0300000000000000" pitchFamily="34" charset="-128"/>
              </a:rPr>
              <a:t>Future Low Energy Physics Cave</a:t>
            </a:r>
            <a:endParaRPr kumimoji="0" lang="en-US" sz="1400" b="0" i="0" u="none" strike="noStrike" kern="1200" cap="none" spc="0" normalizeH="0" baseline="0" noProof="0" dirty="0">
              <a:ln>
                <a:noFill/>
              </a:ln>
              <a:solidFill>
                <a:srgbClr val="261F4D"/>
              </a:solidFill>
              <a:effectLst/>
              <a:uLnTx/>
              <a:uFillTx/>
              <a:latin typeface="Yu Gothic UI Light" panose="020B0300000000000000" pitchFamily="34" charset="-128"/>
              <a:ea typeface="Yu Gothic UI Light" panose="020B0300000000000000" pitchFamily="34" charset="-128"/>
            </a:endParaRPr>
          </a:p>
        </p:txBody>
      </p:sp>
      <p:sp>
        <p:nvSpPr>
          <p:cNvPr id="7" name="Flèche vers la droite 33">
            <a:extLst>
              <a:ext uri="{FF2B5EF4-FFF2-40B4-BE49-F238E27FC236}">
                <a16:creationId xmlns:a16="http://schemas.microsoft.com/office/drawing/2014/main" id="{9F1A1D4B-0C67-4B26-92ED-6EACCD8BB745}"/>
              </a:ext>
            </a:extLst>
          </p:cNvPr>
          <p:cNvSpPr/>
          <p:nvPr/>
        </p:nvSpPr>
        <p:spPr>
          <a:xfrm>
            <a:off x="10669357" y="2053942"/>
            <a:ext cx="2520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ZoneTexte 7">
            <a:extLst>
              <a:ext uri="{FF2B5EF4-FFF2-40B4-BE49-F238E27FC236}">
                <a16:creationId xmlns:a16="http://schemas.microsoft.com/office/drawing/2014/main" id="{9FDD64FC-FC32-4F4C-81F2-C3FB4D2D51CD}"/>
              </a:ext>
            </a:extLst>
          </p:cNvPr>
          <p:cNvSpPr txBox="1"/>
          <p:nvPr/>
        </p:nvSpPr>
        <p:spPr>
          <a:xfrm>
            <a:off x="9102689" y="901098"/>
            <a:ext cx="1056079" cy="523220"/>
          </a:xfrm>
          <a:prstGeom prst="rect">
            <a:avLst/>
          </a:prstGeom>
          <a:solidFill>
            <a:srgbClr val="2C9DB6"/>
          </a:solidFill>
          <a:ln w="28575">
            <a:solidFill>
              <a:schemeClr val="bg1">
                <a:lumMod val="50000"/>
              </a:schemeClr>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smtClean="0">
                <a:ln>
                  <a:noFill/>
                </a:ln>
                <a:solidFill>
                  <a:prstClr val="white"/>
                </a:solidFill>
                <a:effectLst/>
                <a:uLnTx/>
                <a:uFillTx/>
                <a:latin typeface="Yu Gothic UI Light" panose="020B0300000000000000" pitchFamily="34" charset="-128"/>
                <a:ea typeface="Yu Gothic UI Light" panose="020B0300000000000000" pitchFamily="34" charset="-128"/>
              </a:rPr>
              <a:t>Emergency Exit</a:t>
            </a:r>
            <a:endParaRPr kumimoji="0" lang="en-US" sz="1400" b="0" i="0" u="none" strike="noStrike" kern="1200" cap="none" spc="0" normalizeH="0" baseline="0" noProof="0" dirty="0">
              <a:ln>
                <a:noFill/>
              </a:ln>
              <a:solidFill>
                <a:prstClr val="white"/>
              </a:solidFill>
              <a:effectLst/>
              <a:uLnTx/>
              <a:uFillTx/>
              <a:latin typeface="Yu Gothic UI Light" panose="020B0300000000000000" pitchFamily="34" charset="-128"/>
              <a:ea typeface="Yu Gothic UI Light" panose="020B0300000000000000" pitchFamily="34" charset="-128"/>
            </a:endParaRPr>
          </a:p>
        </p:txBody>
      </p:sp>
      <p:sp>
        <p:nvSpPr>
          <p:cNvPr id="4" name="Titre 3"/>
          <p:cNvSpPr>
            <a:spLocks noGrp="1"/>
          </p:cNvSpPr>
          <p:nvPr>
            <p:ph type="title"/>
          </p:nvPr>
        </p:nvSpPr>
        <p:spPr/>
        <p:txBody>
          <a:bodyPr>
            <a:normAutofit/>
          </a:bodyPr>
          <a:lstStyle/>
          <a:p>
            <a:r>
              <a:rPr lang="en-US" dirty="0" smtClean="0"/>
              <a:t>NEWGAIN</a:t>
            </a:r>
            <a:br>
              <a:rPr lang="en-US" dirty="0" smtClean="0"/>
            </a:br>
            <a:r>
              <a:rPr lang="en-US" sz="2700" dirty="0" smtClean="0">
                <a:solidFill>
                  <a:schemeClr val="tx1"/>
                </a:solidFill>
              </a:rPr>
              <a:t>SPIRAL2 second injector, A/Q ≤ 7 up to Uranium</a:t>
            </a:r>
            <a:endParaRPr lang="en-US" dirty="0">
              <a:solidFill>
                <a:schemeClr val="tx1"/>
              </a:solidFill>
            </a:endParaRPr>
          </a:p>
        </p:txBody>
      </p:sp>
      <p:pic>
        <p:nvPicPr>
          <p:cNvPr id="12" name="Imag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92522" y="0"/>
            <a:ext cx="720000" cy="724587"/>
          </a:xfrm>
          <a:prstGeom prst="rect">
            <a:avLst/>
          </a:prstGeom>
        </p:spPr>
      </p:pic>
      <p:pic>
        <p:nvPicPr>
          <p:cNvPr id="15" name="Image 14"/>
          <p:cNvPicPr>
            <a:picLocks noChangeAspect="1"/>
          </p:cNvPicPr>
          <p:nvPr/>
        </p:nvPicPr>
        <p:blipFill>
          <a:blip r:embed="rId4"/>
          <a:stretch>
            <a:fillRect/>
          </a:stretch>
        </p:blipFill>
        <p:spPr>
          <a:xfrm>
            <a:off x="458545" y="3957160"/>
            <a:ext cx="2494385" cy="1870231"/>
          </a:xfrm>
          <a:prstGeom prst="rect">
            <a:avLst/>
          </a:prstGeom>
        </p:spPr>
      </p:pic>
      <p:sp>
        <p:nvSpPr>
          <p:cNvPr id="16" name="Espace réservé de la date 15"/>
          <p:cNvSpPr>
            <a:spLocks noGrp="1"/>
          </p:cNvSpPr>
          <p:nvPr>
            <p:ph type="dt" sz="half" idx="10"/>
          </p:nvPr>
        </p:nvSpPr>
        <p:spPr/>
        <p:txBody>
          <a:bodyPr/>
          <a:lstStyle/>
          <a:p>
            <a:r>
              <a:rPr lang="fr-FR" smtClean="0"/>
              <a:t>May 18, 2026</a:t>
            </a:r>
            <a:endParaRPr lang="fr-FR" dirty="0"/>
          </a:p>
        </p:txBody>
      </p:sp>
      <p:sp>
        <p:nvSpPr>
          <p:cNvPr id="17" name="Espace réservé du numéro de diapositive 16"/>
          <p:cNvSpPr>
            <a:spLocks noGrp="1"/>
          </p:cNvSpPr>
          <p:nvPr>
            <p:ph type="sldNum" sz="quarter" idx="12"/>
          </p:nvPr>
        </p:nvSpPr>
        <p:spPr/>
        <p:txBody>
          <a:bodyPr/>
          <a:lstStyle/>
          <a:p>
            <a:fld id="{94B63599-5DA0-BE42-AE37-88D1760620F1}" type="slidenum">
              <a:rPr lang="fr-FR" smtClean="0"/>
              <a:pPr/>
              <a:t>24</a:t>
            </a:fld>
            <a:endParaRPr lang="fr-FR" dirty="0"/>
          </a:p>
        </p:txBody>
      </p:sp>
      <p:sp>
        <p:nvSpPr>
          <p:cNvPr id="18" name="Espace réservé du pied de page 17"/>
          <p:cNvSpPr>
            <a:spLocks noGrp="1"/>
          </p:cNvSpPr>
          <p:nvPr>
            <p:ph type="ftr" sz="quarter" idx="11"/>
          </p:nvPr>
        </p:nvSpPr>
        <p:spPr/>
        <p:txBody>
          <a:bodyPr/>
          <a:lstStyle/>
          <a:p>
            <a:r>
              <a:rPr lang="fr-FR" smtClean="0"/>
              <a:t>R. Ferdinand - GANIL-SPIRAL2 recent achievements - MOI4M01</a:t>
            </a:r>
            <a:endParaRPr lang="fr-FR" dirty="0"/>
          </a:p>
        </p:txBody>
      </p:sp>
      <p:sp>
        <p:nvSpPr>
          <p:cNvPr id="19" name="Rectangle 18"/>
          <p:cNvSpPr/>
          <p:nvPr/>
        </p:nvSpPr>
        <p:spPr>
          <a:xfrm>
            <a:off x="28442" y="5824094"/>
            <a:ext cx="3292889" cy="523220"/>
          </a:xfrm>
          <a:prstGeom prst="rect">
            <a:avLst/>
          </a:prstGeom>
        </p:spPr>
        <p:txBody>
          <a:bodyPr wrap="none">
            <a:spAutoFit/>
          </a:bodyPr>
          <a:lstStyle/>
          <a:p>
            <a:pPr marL="0" lvl="1"/>
            <a:r>
              <a:rPr lang="en-US" sz="1400" i="1" dirty="0" smtClean="0">
                <a:latin typeface="Yu Gothic UI Light" panose="020B0300000000000000" pitchFamily="34" charset="-128"/>
                <a:ea typeface="Yu Gothic UI Light" panose="020B0300000000000000" pitchFamily="34" charset="-128"/>
              </a:rPr>
              <a:t>2 first RFQ2 sections on </a:t>
            </a:r>
            <a:r>
              <a:rPr lang="en-US" sz="1400" i="1" dirty="0" err="1" smtClean="0">
                <a:latin typeface="Yu Gothic UI Light" panose="020B0300000000000000" pitchFamily="34" charset="-128"/>
                <a:ea typeface="Yu Gothic UI Light" panose="020B0300000000000000" pitchFamily="34" charset="-128"/>
              </a:rPr>
              <a:t>Saclay</a:t>
            </a:r>
            <a:r>
              <a:rPr lang="en-US" sz="1400" i="1" dirty="0" smtClean="0">
                <a:latin typeface="Yu Gothic UI Light" panose="020B0300000000000000" pitchFamily="34" charset="-128"/>
                <a:ea typeface="Yu Gothic UI Light" panose="020B0300000000000000" pitchFamily="34" charset="-128"/>
              </a:rPr>
              <a:t> test bench</a:t>
            </a:r>
            <a:br>
              <a:rPr lang="en-US" sz="1400" i="1" dirty="0" smtClean="0">
                <a:latin typeface="Yu Gothic UI Light" panose="020B0300000000000000" pitchFamily="34" charset="-128"/>
                <a:ea typeface="Yu Gothic UI Light" panose="020B0300000000000000" pitchFamily="34" charset="-128"/>
              </a:rPr>
            </a:br>
            <a:r>
              <a:rPr lang="en-US" sz="1400" i="1" dirty="0" smtClean="0">
                <a:latin typeface="Yu Gothic UI Light" panose="020B0300000000000000" pitchFamily="34" charset="-128"/>
                <a:ea typeface="Yu Gothic UI Light" panose="020B0300000000000000" pitchFamily="34" charset="-128"/>
              </a:rPr>
              <a:t>Mechanics : RFQ1 type</a:t>
            </a:r>
            <a:endParaRPr lang="en-US" sz="1400" i="1" dirty="0">
              <a:latin typeface="Yu Gothic UI Light" panose="020B0300000000000000" pitchFamily="34" charset="-128"/>
              <a:ea typeface="Yu Gothic UI Light" panose="020B0300000000000000" pitchFamily="34" charset="-128"/>
            </a:endParaRPr>
          </a:p>
        </p:txBody>
      </p:sp>
      <p:graphicFrame>
        <p:nvGraphicFramePr>
          <p:cNvPr id="20" name="Table 5">
            <a:extLst>
              <a:ext uri="{FF2B5EF4-FFF2-40B4-BE49-F238E27FC236}">
                <a16:creationId xmlns:a16="http://schemas.microsoft.com/office/drawing/2014/main" id="{E2CDE29E-B272-4AA0-BF1A-DA996D7549A6}"/>
              </a:ext>
            </a:extLst>
          </p:cNvPr>
          <p:cNvGraphicFramePr>
            <a:graphicFrameLocks noGrp="1"/>
          </p:cNvGraphicFramePr>
          <p:nvPr>
            <p:extLst>
              <p:ext uri="{D42A27DB-BD31-4B8C-83A1-F6EECF244321}">
                <p14:modId xmlns:p14="http://schemas.microsoft.com/office/powerpoint/2010/main" val="261817925"/>
              </p:ext>
            </p:extLst>
          </p:nvPr>
        </p:nvGraphicFramePr>
        <p:xfrm>
          <a:off x="7320154" y="5465490"/>
          <a:ext cx="4189412" cy="953920"/>
        </p:xfrm>
        <a:graphic>
          <a:graphicData uri="http://schemas.openxmlformats.org/drawingml/2006/table">
            <a:tbl>
              <a:tblPr/>
              <a:tblGrid>
                <a:gridCol w="1468437">
                  <a:extLst>
                    <a:ext uri="{9D8B030D-6E8A-4147-A177-3AD203B41FA5}">
                      <a16:colId xmlns:a16="http://schemas.microsoft.com/office/drawing/2014/main" val="73504693"/>
                    </a:ext>
                  </a:extLst>
                </a:gridCol>
                <a:gridCol w="1349375">
                  <a:extLst>
                    <a:ext uri="{9D8B030D-6E8A-4147-A177-3AD203B41FA5}">
                      <a16:colId xmlns:a16="http://schemas.microsoft.com/office/drawing/2014/main" val="579539960"/>
                    </a:ext>
                  </a:extLst>
                </a:gridCol>
                <a:gridCol w="1371600">
                  <a:extLst>
                    <a:ext uri="{9D8B030D-6E8A-4147-A177-3AD203B41FA5}">
                      <a16:colId xmlns:a16="http://schemas.microsoft.com/office/drawing/2014/main" val="2322005971"/>
                    </a:ext>
                  </a:extLst>
                </a:gridCol>
              </a:tblGrid>
              <a:tr h="324000">
                <a:tc>
                  <a:txBody>
                    <a:bodyPr/>
                    <a:lstStyle/>
                    <a:p>
                      <a:pPr marL="0" marR="0" algn="ctr" fontAlgn="t">
                        <a:spcBef>
                          <a:spcPts val="0"/>
                        </a:spcBef>
                        <a:spcAft>
                          <a:spcPts val="0"/>
                        </a:spcAft>
                      </a:pP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Reference ions</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fontAlgn="t">
                        <a:spcBef>
                          <a:spcPts val="0"/>
                        </a:spcBef>
                        <a:spcAft>
                          <a:spcPts val="0"/>
                        </a:spcAft>
                      </a:pPr>
                      <a:r>
                        <a:rPr lang="en-US" sz="1400" noProof="0" dirty="0" smtClean="0">
                          <a:effectLst/>
                          <a:latin typeface="Yu Gothic UI Light" panose="020B0300000000000000" pitchFamily="34" charset="-128"/>
                          <a:ea typeface="Yu Gothic UI Light" panose="020B0300000000000000" pitchFamily="34" charset="-128"/>
                          <a:cs typeface="Arial" panose="020B0604020202020204" pitchFamily="34" charset="0"/>
                        </a:rPr>
                        <a:t>Beam current</a:t>
                      </a:r>
                      <a:endPar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fontAlgn="t">
                        <a:spcBef>
                          <a:spcPts val="0"/>
                        </a:spcBef>
                        <a:spcAft>
                          <a:spcPts val="0"/>
                        </a:spcAft>
                      </a:pP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n. RMS Emit</a:t>
                      </a:r>
                      <a:r>
                        <a:rPr lang="en-US" sz="1400" noProof="0" dirty="0" smtClean="0">
                          <a:effectLst/>
                          <a:latin typeface="Yu Gothic UI Light" panose="020B0300000000000000" pitchFamily="34" charset="-128"/>
                          <a:ea typeface="Yu Gothic UI Light" panose="020B0300000000000000" pitchFamily="34" charset="-128"/>
                          <a:cs typeface="Arial" panose="020B0604020202020204" pitchFamily="34" charset="0"/>
                        </a:rPr>
                        <a:t>.</a:t>
                      </a:r>
                      <a:endPar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3173583732"/>
                  </a:ext>
                </a:extLst>
              </a:tr>
              <a:tr h="304335">
                <a:tc>
                  <a:txBody>
                    <a:bodyPr/>
                    <a:lstStyle/>
                    <a:p>
                      <a:pPr marL="0" marR="0" algn="ctr" fontAlgn="t">
                        <a:spcBef>
                          <a:spcPts val="0"/>
                        </a:spcBef>
                        <a:spcAft>
                          <a:spcPts val="0"/>
                        </a:spcAft>
                      </a:pPr>
                      <a:r>
                        <a:rPr lang="en-US" sz="1400" baseline="30000" noProof="0" dirty="0">
                          <a:effectLst/>
                          <a:latin typeface="Yu Gothic UI Light" panose="020B0300000000000000" pitchFamily="34" charset="-128"/>
                          <a:ea typeface="Yu Gothic UI Light" panose="020B0300000000000000" pitchFamily="34" charset="-128"/>
                          <a:cs typeface="Arial" panose="020B0604020202020204" pitchFamily="34" charset="0"/>
                        </a:rPr>
                        <a:t>238</a:t>
                      </a: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U</a:t>
                      </a:r>
                      <a:r>
                        <a:rPr lang="en-US" sz="1400" baseline="30000" noProof="0" dirty="0">
                          <a:effectLst/>
                          <a:latin typeface="Yu Gothic UI Light" panose="020B0300000000000000" pitchFamily="34" charset="-128"/>
                          <a:ea typeface="Yu Gothic UI Light" panose="020B0300000000000000" pitchFamily="34" charset="-128"/>
                          <a:cs typeface="Arial" panose="020B0604020202020204" pitchFamily="34" charset="0"/>
                        </a:rPr>
                        <a:t>34+ </a:t>
                      </a: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(A/q=7)</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pPr marL="0" marR="0" algn="ctr" fontAlgn="t">
                        <a:spcBef>
                          <a:spcPts val="0"/>
                        </a:spcBef>
                        <a:spcAft>
                          <a:spcPts val="0"/>
                        </a:spcAft>
                      </a:pP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340 µA (10 </a:t>
                      </a:r>
                      <a:r>
                        <a:rPr lang="en-US" sz="1400" noProof="0" dirty="0" err="1">
                          <a:effectLst/>
                          <a:latin typeface="Yu Gothic UI Light" panose="020B0300000000000000" pitchFamily="34" charset="-128"/>
                          <a:ea typeface="Yu Gothic UI Light" panose="020B0300000000000000" pitchFamily="34" charset="-128"/>
                          <a:cs typeface="Arial" panose="020B0604020202020204" pitchFamily="34" charset="0"/>
                        </a:rPr>
                        <a:t>pµA</a:t>
                      </a: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tc>
                  <a:txBody>
                    <a:bodyPr/>
                    <a:lstStyle/>
                    <a:p>
                      <a:pPr marL="0" marR="0" algn="ctr" fontAlgn="t">
                        <a:spcBef>
                          <a:spcPts val="0"/>
                        </a:spcBef>
                        <a:spcAft>
                          <a:spcPts val="0"/>
                        </a:spcAft>
                      </a:pPr>
                      <a:r>
                        <a:rPr lang="en-US" sz="1400" noProof="0" dirty="0" smtClean="0">
                          <a:effectLst/>
                          <a:latin typeface="Yu Gothic UI Light" panose="020B0300000000000000" pitchFamily="34" charset="-128"/>
                          <a:ea typeface="Yu Gothic UI Light" panose="020B0300000000000000" pitchFamily="34" charset="-128"/>
                          <a:cs typeface="Arial" panose="020B0604020202020204" pitchFamily="34" charset="0"/>
                        </a:rPr>
                        <a:t>0.15 </a:t>
                      </a:r>
                      <a:r>
                        <a:rPr lang="el-GR" sz="1400" dirty="0" smtClean="0">
                          <a:latin typeface="Yu Gothic UI Light" panose="020B0300000000000000" pitchFamily="34" charset="-128"/>
                          <a:ea typeface="Yu Gothic UI Light" panose="020B0300000000000000" pitchFamily="34" charset="-128"/>
                          <a:cs typeface="Arial" panose="020B0604020202020204" pitchFamily="34" charset="0"/>
                        </a:rPr>
                        <a:t>π</a:t>
                      </a:r>
                      <a:r>
                        <a:rPr lang="en-US" sz="1400" noProof="0" dirty="0" smtClean="0">
                          <a:effectLst/>
                          <a:latin typeface="Yu Gothic UI Light" panose="020B0300000000000000" pitchFamily="34" charset="-128"/>
                          <a:ea typeface="Yu Gothic UI Light" panose="020B0300000000000000" pitchFamily="34" charset="-128"/>
                          <a:cs typeface="Arial" panose="020B0604020202020204" pitchFamily="34" charset="0"/>
                        </a:rPr>
                        <a:t> </a:t>
                      </a:r>
                      <a:r>
                        <a:rPr lang="en-US" sz="1400" noProof="0" dirty="0" err="1" smtClean="0">
                          <a:effectLst/>
                          <a:latin typeface="Yu Gothic UI Light" panose="020B0300000000000000" pitchFamily="34" charset="-128"/>
                          <a:ea typeface="Yu Gothic UI Light" panose="020B0300000000000000" pitchFamily="34" charset="-128"/>
                          <a:cs typeface="Arial" panose="020B0604020202020204" pitchFamily="34" charset="0"/>
                        </a:rPr>
                        <a:t>mm.mrad</a:t>
                      </a:r>
                      <a:endPar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noFill/>
                  </a:tcPr>
                </a:tc>
                <a:extLst>
                  <a:ext uri="{0D108BD9-81ED-4DB2-BD59-A6C34878D82A}">
                    <a16:rowId xmlns:a16="http://schemas.microsoft.com/office/drawing/2014/main" val="3052943722"/>
                  </a:ext>
                </a:extLst>
              </a:tr>
              <a:tr h="304335">
                <a:tc>
                  <a:txBody>
                    <a:bodyPr/>
                    <a:lstStyle/>
                    <a:p>
                      <a:pPr marL="0" marR="0" algn="ctr" fontAlgn="t">
                        <a:spcBef>
                          <a:spcPts val="0"/>
                        </a:spcBef>
                        <a:spcAft>
                          <a:spcPts val="0"/>
                        </a:spcAft>
                      </a:pPr>
                      <a:r>
                        <a:rPr lang="en-US" sz="1400" b="1" baseline="30000" noProof="0" dirty="0">
                          <a:effectLst/>
                          <a:latin typeface="Yu Gothic UI Light" panose="020B0300000000000000" pitchFamily="34" charset="-128"/>
                          <a:ea typeface="Yu Gothic UI Light" panose="020B0300000000000000" pitchFamily="34" charset="-128"/>
                          <a:cs typeface="Arial" panose="020B0604020202020204" pitchFamily="34" charset="0"/>
                        </a:rPr>
                        <a:t>48</a:t>
                      </a:r>
                      <a:r>
                        <a:rPr lang="en-US" sz="1400" b="1" noProof="0" dirty="0">
                          <a:effectLst/>
                          <a:latin typeface="Yu Gothic UI Light" panose="020B0300000000000000" pitchFamily="34" charset="-128"/>
                          <a:ea typeface="Yu Gothic UI Light" panose="020B0300000000000000" pitchFamily="34" charset="-128"/>
                          <a:cs typeface="Arial" panose="020B0604020202020204" pitchFamily="34" charset="0"/>
                        </a:rPr>
                        <a:t>Ca</a:t>
                      </a:r>
                      <a:r>
                        <a:rPr lang="en-US" sz="1400" b="1" baseline="30000" noProof="0" dirty="0">
                          <a:effectLst/>
                          <a:latin typeface="Yu Gothic UI Light" panose="020B0300000000000000" pitchFamily="34" charset="-128"/>
                          <a:ea typeface="Yu Gothic UI Light" panose="020B0300000000000000" pitchFamily="34" charset="-128"/>
                          <a:cs typeface="Arial" panose="020B0604020202020204" pitchFamily="34" charset="0"/>
                        </a:rPr>
                        <a:t>11+ </a:t>
                      </a: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(A/q=4.36)</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fontAlgn="t">
                        <a:spcBef>
                          <a:spcPts val="0"/>
                        </a:spcBef>
                        <a:spcAft>
                          <a:spcPts val="0"/>
                        </a:spcAft>
                      </a:pP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165 µA (15 </a:t>
                      </a:r>
                      <a:r>
                        <a:rPr lang="en-US" sz="1400" noProof="0" dirty="0" err="1">
                          <a:effectLst/>
                          <a:latin typeface="Yu Gothic UI Light" panose="020B0300000000000000" pitchFamily="34" charset="-128"/>
                          <a:ea typeface="Yu Gothic UI Light" panose="020B0300000000000000" pitchFamily="34" charset="-128"/>
                          <a:cs typeface="Arial" panose="020B0604020202020204" pitchFamily="34" charset="0"/>
                        </a:rPr>
                        <a:t>pµA</a:t>
                      </a:r>
                      <a:r>
                        <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rPr>
                        <a:t>)</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fontAlgn="t">
                        <a:spcBef>
                          <a:spcPts val="0"/>
                        </a:spcBef>
                        <a:spcAft>
                          <a:spcPts val="0"/>
                        </a:spcAft>
                      </a:pPr>
                      <a:r>
                        <a:rPr lang="en-US" sz="1400" noProof="0" dirty="0" smtClean="0">
                          <a:effectLst/>
                          <a:latin typeface="Yu Gothic UI Light" panose="020B0300000000000000" pitchFamily="34" charset="-128"/>
                          <a:ea typeface="Yu Gothic UI Light" panose="020B0300000000000000" pitchFamily="34" charset="-128"/>
                          <a:cs typeface="Arial" panose="020B0604020202020204" pitchFamily="34" charset="0"/>
                        </a:rPr>
                        <a:t>0.2 </a:t>
                      </a:r>
                      <a:r>
                        <a:rPr lang="el-GR" sz="1400" dirty="0" smtClean="0">
                          <a:latin typeface="Yu Gothic UI Light" panose="020B0300000000000000" pitchFamily="34" charset="-128"/>
                          <a:ea typeface="Yu Gothic UI Light" panose="020B0300000000000000" pitchFamily="34" charset="-128"/>
                          <a:cs typeface="Arial" panose="020B0604020202020204" pitchFamily="34" charset="0"/>
                        </a:rPr>
                        <a:t>π</a:t>
                      </a:r>
                      <a:r>
                        <a:rPr lang="en-US" sz="1400" noProof="0" dirty="0" smtClean="0">
                          <a:effectLst/>
                          <a:latin typeface="Yu Gothic UI Light" panose="020B0300000000000000" pitchFamily="34" charset="-128"/>
                          <a:ea typeface="Yu Gothic UI Light" panose="020B0300000000000000" pitchFamily="34" charset="-128"/>
                          <a:cs typeface="Arial" panose="020B0604020202020204" pitchFamily="34" charset="0"/>
                        </a:rPr>
                        <a:t> </a:t>
                      </a:r>
                      <a:r>
                        <a:rPr lang="en-US" sz="1400" noProof="0" dirty="0" err="1" smtClean="0">
                          <a:effectLst/>
                          <a:latin typeface="Yu Gothic UI Light" panose="020B0300000000000000" pitchFamily="34" charset="-128"/>
                          <a:ea typeface="Yu Gothic UI Light" panose="020B0300000000000000" pitchFamily="34" charset="-128"/>
                          <a:cs typeface="Arial" panose="020B0604020202020204" pitchFamily="34" charset="0"/>
                        </a:rPr>
                        <a:t>mm.mrad</a:t>
                      </a:r>
                      <a:endParaRPr lang="en-US" sz="1400" noProof="0" dirty="0">
                        <a:effectLst/>
                        <a:latin typeface="Yu Gothic UI Light" panose="020B0300000000000000" pitchFamily="34" charset="-128"/>
                        <a:ea typeface="Yu Gothic UI Light" panose="020B0300000000000000" pitchFamily="34" charset="-128"/>
                        <a:cs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299774929"/>
                  </a:ext>
                </a:extLst>
              </a:tr>
            </a:tbl>
          </a:graphicData>
        </a:graphic>
      </p:graphicFrame>
      <p:sp>
        <p:nvSpPr>
          <p:cNvPr id="23" name="Rectangle 22"/>
          <p:cNvSpPr/>
          <p:nvPr/>
        </p:nvSpPr>
        <p:spPr>
          <a:xfrm>
            <a:off x="223319" y="3381752"/>
            <a:ext cx="2919389" cy="307777"/>
          </a:xfrm>
          <a:prstGeom prst="rect">
            <a:avLst/>
          </a:prstGeom>
        </p:spPr>
        <p:txBody>
          <a:bodyPr wrap="none">
            <a:spAutoFit/>
          </a:bodyPr>
          <a:lstStyle/>
          <a:p>
            <a:pPr marL="0" lvl="1"/>
            <a:r>
              <a:rPr lang="en-US" sz="1400" i="1" dirty="0" smtClean="0">
                <a:latin typeface="Yu Gothic UI Light" panose="020B0300000000000000" pitchFamily="34" charset="-128"/>
                <a:ea typeface="Yu Gothic UI Light" panose="020B0300000000000000" pitchFamily="34" charset="-128"/>
              </a:rPr>
              <a:t>ASTERICS : 28 GHz ECRIS for M&gt;100</a:t>
            </a:r>
            <a:endParaRPr lang="en-US" sz="1400" i="1" dirty="0">
              <a:latin typeface="Yu Gothic UI Light" panose="020B0300000000000000" pitchFamily="34" charset="-128"/>
              <a:ea typeface="Yu Gothic UI Light" panose="020B0300000000000000" pitchFamily="34" charset="-128"/>
            </a:endParaRPr>
          </a:p>
        </p:txBody>
      </p:sp>
      <p:sp>
        <p:nvSpPr>
          <p:cNvPr id="24" name="Forme libre 23"/>
          <p:cNvSpPr/>
          <p:nvPr/>
        </p:nvSpPr>
        <p:spPr>
          <a:xfrm>
            <a:off x="6050468" y="3171825"/>
            <a:ext cx="4331782" cy="1452563"/>
          </a:xfrm>
          <a:custGeom>
            <a:avLst/>
            <a:gdLst>
              <a:gd name="connsiteX0" fmla="*/ 4762 w 4329112"/>
              <a:gd name="connsiteY0" fmla="*/ 1047750 h 1452563"/>
              <a:gd name="connsiteX1" fmla="*/ 0 w 4329112"/>
              <a:gd name="connsiteY1" fmla="*/ 1452563 h 1452563"/>
              <a:gd name="connsiteX2" fmla="*/ 1123950 w 4329112"/>
              <a:gd name="connsiteY2" fmla="*/ 1443038 h 1452563"/>
              <a:gd name="connsiteX3" fmla="*/ 1128712 w 4329112"/>
              <a:gd name="connsiteY3" fmla="*/ 433388 h 1452563"/>
              <a:gd name="connsiteX4" fmla="*/ 4329112 w 4329112"/>
              <a:gd name="connsiteY4" fmla="*/ 438150 h 1452563"/>
              <a:gd name="connsiteX5" fmla="*/ 4319587 w 4329112"/>
              <a:gd name="connsiteY5" fmla="*/ 0 h 1452563"/>
              <a:gd name="connsiteX6" fmla="*/ 695325 w 4329112"/>
              <a:gd name="connsiteY6" fmla="*/ 19050 h 1452563"/>
              <a:gd name="connsiteX7" fmla="*/ 700087 w 4329112"/>
              <a:gd name="connsiteY7" fmla="*/ 1019175 h 1452563"/>
              <a:gd name="connsiteX8" fmla="*/ 4762 w 4329112"/>
              <a:gd name="connsiteY8" fmla="*/ 1047750 h 1452563"/>
              <a:gd name="connsiteX0" fmla="*/ 211 w 4334086"/>
              <a:gd name="connsiteY0" fmla="*/ 1028700 h 1452563"/>
              <a:gd name="connsiteX1" fmla="*/ 4974 w 4334086"/>
              <a:gd name="connsiteY1" fmla="*/ 1452563 h 1452563"/>
              <a:gd name="connsiteX2" fmla="*/ 1128924 w 4334086"/>
              <a:gd name="connsiteY2" fmla="*/ 1443038 h 1452563"/>
              <a:gd name="connsiteX3" fmla="*/ 1133686 w 4334086"/>
              <a:gd name="connsiteY3" fmla="*/ 433388 h 1452563"/>
              <a:gd name="connsiteX4" fmla="*/ 4334086 w 4334086"/>
              <a:gd name="connsiteY4" fmla="*/ 438150 h 1452563"/>
              <a:gd name="connsiteX5" fmla="*/ 4324561 w 4334086"/>
              <a:gd name="connsiteY5" fmla="*/ 0 h 1452563"/>
              <a:gd name="connsiteX6" fmla="*/ 700299 w 4334086"/>
              <a:gd name="connsiteY6" fmla="*/ 19050 h 1452563"/>
              <a:gd name="connsiteX7" fmla="*/ 705061 w 4334086"/>
              <a:gd name="connsiteY7" fmla="*/ 1019175 h 1452563"/>
              <a:gd name="connsiteX8" fmla="*/ 211 w 4334086"/>
              <a:gd name="connsiteY8" fmla="*/ 1028700 h 1452563"/>
              <a:gd name="connsiteX0" fmla="*/ 4762 w 4329112"/>
              <a:gd name="connsiteY0" fmla="*/ 1021556 h 1452563"/>
              <a:gd name="connsiteX1" fmla="*/ 0 w 4329112"/>
              <a:gd name="connsiteY1" fmla="*/ 1452563 h 1452563"/>
              <a:gd name="connsiteX2" fmla="*/ 1123950 w 4329112"/>
              <a:gd name="connsiteY2" fmla="*/ 1443038 h 1452563"/>
              <a:gd name="connsiteX3" fmla="*/ 1128712 w 4329112"/>
              <a:gd name="connsiteY3" fmla="*/ 433388 h 1452563"/>
              <a:gd name="connsiteX4" fmla="*/ 4329112 w 4329112"/>
              <a:gd name="connsiteY4" fmla="*/ 438150 h 1452563"/>
              <a:gd name="connsiteX5" fmla="*/ 4319587 w 4329112"/>
              <a:gd name="connsiteY5" fmla="*/ 0 h 1452563"/>
              <a:gd name="connsiteX6" fmla="*/ 695325 w 4329112"/>
              <a:gd name="connsiteY6" fmla="*/ 19050 h 1452563"/>
              <a:gd name="connsiteX7" fmla="*/ 700087 w 4329112"/>
              <a:gd name="connsiteY7" fmla="*/ 1019175 h 1452563"/>
              <a:gd name="connsiteX8" fmla="*/ 4762 w 4329112"/>
              <a:gd name="connsiteY8" fmla="*/ 1021556 h 1452563"/>
              <a:gd name="connsiteX0" fmla="*/ 288 w 4331782"/>
              <a:gd name="connsiteY0" fmla="*/ 1021556 h 1452563"/>
              <a:gd name="connsiteX1" fmla="*/ 2670 w 4331782"/>
              <a:gd name="connsiteY1" fmla="*/ 1452563 h 1452563"/>
              <a:gd name="connsiteX2" fmla="*/ 1126620 w 4331782"/>
              <a:gd name="connsiteY2" fmla="*/ 1443038 h 1452563"/>
              <a:gd name="connsiteX3" fmla="*/ 1131382 w 4331782"/>
              <a:gd name="connsiteY3" fmla="*/ 433388 h 1452563"/>
              <a:gd name="connsiteX4" fmla="*/ 4331782 w 4331782"/>
              <a:gd name="connsiteY4" fmla="*/ 438150 h 1452563"/>
              <a:gd name="connsiteX5" fmla="*/ 4322257 w 4331782"/>
              <a:gd name="connsiteY5" fmla="*/ 0 h 1452563"/>
              <a:gd name="connsiteX6" fmla="*/ 697995 w 4331782"/>
              <a:gd name="connsiteY6" fmla="*/ 19050 h 1452563"/>
              <a:gd name="connsiteX7" fmla="*/ 702757 w 4331782"/>
              <a:gd name="connsiteY7" fmla="*/ 1019175 h 1452563"/>
              <a:gd name="connsiteX8" fmla="*/ 288 w 4331782"/>
              <a:gd name="connsiteY8" fmla="*/ 1021556 h 1452563"/>
              <a:gd name="connsiteX0" fmla="*/ 288 w 4331782"/>
              <a:gd name="connsiteY0" fmla="*/ 1021556 h 1452563"/>
              <a:gd name="connsiteX1" fmla="*/ 2670 w 4331782"/>
              <a:gd name="connsiteY1" fmla="*/ 1452563 h 1452563"/>
              <a:gd name="connsiteX2" fmla="*/ 1136145 w 4331782"/>
              <a:gd name="connsiteY2" fmla="*/ 1445419 h 1452563"/>
              <a:gd name="connsiteX3" fmla="*/ 1131382 w 4331782"/>
              <a:gd name="connsiteY3" fmla="*/ 433388 h 1452563"/>
              <a:gd name="connsiteX4" fmla="*/ 4331782 w 4331782"/>
              <a:gd name="connsiteY4" fmla="*/ 438150 h 1452563"/>
              <a:gd name="connsiteX5" fmla="*/ 4322257 w 4331782"/>
              <a:gd name="connsiteY5" fmla="*/ 0 h 1452563"/>
              <a:gd name="connsiteX6" fmla="*/ 697995 w 4331782"/>
              <a:gd name="connsiteY6" fmla="*/ 19050 h 1452563"/>
              <a:gd name="connsiteX7" fmla="*/ 702757 w 4331782"/>
              <a:gd name="connsiteY7" fmla="*/ 1019175 h 1452563"/>
              <a:gd name="connsiteX8" fmla="*/ 288 w 4331782"/>
              <a:gd name="connsiteY8" fmla="*/ 1021556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1782" h="1452563">
                <a:moveTo>
                  <a:pt x="288" y="1021556"/>
                </a:moveTo>
                <a:cubicBezTo>
                  <a:pt x="-1299" y="1156494"/>
                  <a:pt x="4257" y="1317625"/>
                  <a:pt x="2670" y="1452563"/>
                </a:cubicBezTo>
                <a:lnTo>
                  <a:pt x="1136145" y="1445419"/>
                </a:lnTo>
                <a:cubicBezTo>
                  <a:pt x="1137732" y="1108869"/>
                  <a:pt x="1129795" y="769938"/>
                  <a:pt x="1131382" y="433388"/>
                </a:cubicBezTo>
                <a:lnTo>
                  <a:pt x="4331782" y="438150"/>
                </a:lnTo>
                <a:lnTo>
                  <a:pt x="4322257" y="0"/>
                </a:lnTo>
                <a:lnTo>
                  <a:pt x="697995" y="19050"/>
                </a:lnTo>
                <a:cubicBezTo>
                  <a:pt x="699582" y="352425"/>
                  <a:pt x="701170" y="685800"/>
                  <a:pt x="702757" y="1019175"/>
                </a:cubicBezTo>
                <a:lnTo>
                  <a:pt x="288" y="1021556"/>
                </a:lnTo>
                <a:close/>
              </a:path>
            </a:pathLst>
          </a:custGeom>
          <a:solidFill>
            <a:schemeClr val="accent6">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p:cNvSpPr txBox="1"/>
          <p:nvPr/>
        </p:nvSpPr>
        <p:spPr>
          <a:xfrm>
            <a:off x="7293493" y="4522943"/>
            <a:ext cx="792205" cy="738664"/>
          </a:xfrm>
          <a:prstGeom prst="rect">
            <a:avLst/>
          </a:prstGeom>
          <a:solidFill>
            <a:schemeClr val="accent6"/>
          </a:solidFill>
          <a:ln>
            <a:solidFill>
              <a:schemeClr val="tx1"/>
            </a:solidFill>
          </a:ln>
        </p:spPr>
        <p:txBody>
          <a:bodyPr wrap="none" rtlCol="0">
            <a:spAutoFit/>
          </a:bodyPr>
          <a:lstStyle/>
          <a:p>
            <a:pPr algn="ctr"/>
            <a:r>
              <a:rPr lang="fr-FR" sz="1400" dirty="0" err="1" smtClean="0">
                <a:latin typeface="Yu Gothic UI Light" panose="020B0300000000000000" pitchFamily="34" charset="-128"/>
                <a:ea typeface="Yu Gothic UI Light" panose="020B0300000000000000" pitchFamily="34" charset="-128"/>
              </a:rPr>
              <a:t>Existing</a:t>
            </a:r>
            <a:r>
              <a:rPr lang="fr-FR" sz="1400" dirty="0" smtClean="0">
                <a:latin typeface="Yu Gothic UI Light" panose="020B0300000000000000" pitchFamily="34" charset="-128"/>
                <a:ea typeface="Yu Gothic UI Light" panose="020B0300000000000000" pitchFamily="34" charset="-128"/>
              </a:rPr>
              <a:t> </a:t>
            </a:r>
            <a:br>
              <a:rPr lang="fr-FR" sz="1400" dirty="0" smtClean="0">
                <a:latin typeface="Yu Gothic UI Light" panose="020B0300000000000000" pitchFamily="34" charset="-128"/>
                <a:ea typeface="Yu Gothic UI Light" panose="020B0300000000000000" pitchFamily="34" charset="-128"/>
              </a:rPr>
            </a:br>
            <a:r>
              <a:rPr lang="fr-FR" sz="1400" dirty="0" smtClean="0">
                <a:latin typeface="Yu Gothic UI Light" panose="020B0300000000000000" pitchFamily="34" charset="-128"/>
                <a:ea typeface="Yu Gothic UI Light" panose="020B0300000000000000" pitchFamily="34" charset="-128"/>
              </a:rPr>
              <a:t>A/Q=3</a:t>
            </a:r>
            <a:br>
              <a:rPr lang="fr-FR" sz="1400" dirty="0" smtClean="0">
                <a:latin typeface="Yu Gothic UI Light" panose="020B0300000000000000" pitchFamily="34" charset="-128"/>
                <a:ea typeface="Yu Gothic UI Light" panose="020B0300000000000000" pitchFamily="34" charset="-128"/>
              </a:rPr>
            </a:br>
            <a:r>
              <a:rPr lang="fr-FR" sz="1400" dirty="0" err="1" smtClean="0">
                <a:latin typeface="Yu Gothic UI Light" panose="020B0300000000000000" pitchFamily="34" charset="-128"/>
                <a:ea typeface="Yu Gothic UI Light" panose="020B0300000000000000" pitchFamily="34" charset="-128"/>
              </a:rPr>
              <a:t>injector</a:t>
            </a:r>
            <a:endParaRPr lang="fr-FR" sz="1400" dirty="0">
              <a:latin typeface="Yu Gothic UI Light" panose="020B0300000000000000" pitchFamily="34" charset="-128"/>
              <a:ea typeface="Yu Gothic UI Light" panose="020B0300000000000000" pitchFamily="34" charset="-128"/>
            </a:endParaRPr>
          </a:p>
        </p:txBody>
      </p:sp>
      <p:cxnSp>
        <p:nvCxnSpPr>
          <p:cNvPr id="27" name="Connecteur droit avec flèche 26"/>
          <p:cNvCxnSpPr/>
          <p:nvPr/>
        </p:nvCxnSpPr>
        <p:spPr>
          <a:xfrm flipH="1" flipV="1">
            <a:off x="6918960" y="4495800"/>
            <a:ext cx="401194" cy="3004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8" name="ZoneTexte 27"/>
          <p:cNvSpPr txBox="1"/>
          <p:nvPr/>
        </p:nvSpPr>
        <p:spPr>
          <a:xfrm>
            <a:off x="7603612" y="1102983"/>
            <a:ext cx="739305" cy="738664"/>
          </a:xfrm>
          <a:prstGeom prst="rect">
            <a:avLst/>
          </a:prstGeom>
          <a:solidFill>
            <a:schemeClr val="accent4"/>
          </a:solidFill>
          <a:ln>
            <a:solidFill>
              <a:schemeClr val="tx1"/>
            </a:solidFill>
          </a:ln>
        </p:spPr>
        <p:txBody>
          <a:bodyPr wrap="none" rtlCol="0">
            <a:spAutoFit/>
          </a:bodyPr>
          <a:lstStyle/>
          <a:p>
            <a:pPr algn="ctr"/>
            <a:r>
              <a:rPr lang="fr-FR" sz="1400" dirty="0" smtClean="0">
                <a:latin typeface="Yu Gothic UI Light" panose="020B0300000000000000" pitchFamily="34" charset="-128"/>
                <a:ea typeface="Yu Gothic UI Light" panose="020B0300000000000000" pitchFamily="34" charset="-128"/>
              </a:rPr>
              <a:t>New </a:t>
            </a:r>
            <a:br>
              <a:rPr lang="fr-FR" sz="1400" dirty="0" smtClean="0">
                <a:latin typeface="Yu Gothic UI Light" panose="020B0300000000000000" pitchFamily="34" charset="-128"/>
                <a:ea typeface="Yu Gothic UI Light" panose="020B0300000000000000" pitchFamily="34" charset="-128"/>
              </a:rPr>
            </a:br>
            <a:r>
              <a:rPr lang="fr-FR" sz="1400" dirty="0" smtClean="0">
                <a:latin typeface="Yu Gothic UI Light" panose="020B0300000000000000" pitchFamily="34" charset="-128"/>
                <a:ea typeface="Yu Gothic UI Light" panose="020B0300000000000000" pitchFamily="34" charset="-128"/>
              </a:rPr>
              <a:t>A/Q=7</a:t>
            </a:r>
            <a:br>
              <a:rPr lang="fr-FR" sz="1400" dirty="0" smtClean="0">
                <a:latin typeface="Yu Gothic UI Light" panose="020B0300000000000000" pitchFamily="34" charset="-128"/>
                <a:ea typeface="Yu Gothic UI Light" panose="020B0300000000000000" pitchFamily="34" charset="-128"/>
              </a:rPr>
            </a:br>
            <a:r>
              <a:rPr lang="fr-FR" sz="1400" dirty="0" err="1" smtClean="0">
                <a:latin typeface="Yu Gothic UI Light" panose="020B0300000000000000" pitchFamily="34" charset="-128"/>
                <a:ea typeface="Yu Gothic UI Light" panose="020B0300000000000000" pitchFamily="34" charset="-128"/>
              </a:rPr>
              <a:t>injector</a:t>
            </a:r>
            <a:endParaRPr lang="fr-FR" sz="1400" dirty="0">
              <a:latin typeface="Yu Gothic UI Light" panose="020B0300000000000000" pitchFamily="34" charset="-128"/>
              <a:ea typeface="Yu Gothic UI Light" panose="020B0300000000000000" pitchFamily="34" charset="-128"/>
            </a:endParaRPr>
          </a:p>
        </p:txBody>
      </p:sp>
      <p:cxnSp>
        <p:nvCxnSpPr>
          <p:cNvPr id="30" name="Connecteur droit avec flèche 29"/>
          <p:cNvCxnSpPr>
            <a:stCxn id="28" idx="2"/>
          </p:cNvCxnSpPr>
          <p:nvPr/>
        </p:nvCxnSpPr>
        <p:spPr>
          <a:xfrm flipH="1">
            <a:off x="7973264" y="1841647"/>
            <a:ext cx="1" cy="1593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2" name="Image 3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35284" y="16492"/>
            <a:ext cx="720000" cy="706584"/>
          </a:xfrm>
          <a:prstGeom prst="rect">
            <a:avLst/>
          </a:prstGeom>
        </p:spPr>
      </p:pic>
      <p:pic>
        <p:nvPicPr>
          <p:cNvPr id="33" name="Image 32"/>
          <p:cNvPicPr>
            <a:picLocks noChangeAspect="1"/>
          </p:cNvPicPr>
          <p:nvPr/>
        </p:nvPicPr>
        <p:blipFill>
          <a:blip r:embed="rId6"/>
          <a:stretch>
            <a:fillRect/>
          </a:stretch>
        </p:blipFill>
        <p:spPr>
          <a:xfrm>
            <a:off x="641373" y="1292768"/>
            <a:ext cx="2229458" cy="2088984"/>
          </a:xfrm>
          <a:prstGeom prst="rect">
            <a:avLst/>
          </a:prstGeom>
        </p:spPr>
      </p:pic>
      <p:sp>
        <p:nvSpPr>
          <p:cNvPr id="34" name="ZoneTexte 33"/>
          <p:cNvSpPr txBox="1"/>
          <p:nvPr/>
        </p:nvSpPr>
        <p:spPr>
          <a:xfrm>
            <a:off x="4035313" y="5731453"/>
            <a:ext cx="2441694" cy="369332"/>
          </a:xfrm>
          <a:prstGeom prst="rect">
            <a:avLst/>
          </a:prstGeom>
          <a:ln>
            <a:solidFill>
              <a:schemeClr val="accent2"/>
            </a:solidFill>
          </a:ln>
        </p:spPr>
        <p:style>
          <a:lnRef idx="2">
            <a:schemeClr val="accent4"/>
          </a:lnRef>
          <a:fillRef idx="1">
            <a:schemeClr val="lt1"/>
          </a:fillRef>
          <a:effectRef idx="0">
            <a:schemeClr val="accent4"/>
          </a:effectRef>
          <a:fontRef idx="minor">
            <a:schemeClr val="dk1"/>
          </a:fontRef>
        </p:style>
        <p:txBody>
          <a:bodyPr wrap="none" rtlCol="0">
            <a:spAutoFit/>
          </a:bodyPr>
          <a:lstStyle/>
          <a:p>
            <a:r>
              <a:rPr lang="fr-FR" dirty="0" smtClean="0">
                <a:latin typeface="Yu Gothic UI Semibold" panose="020B0700000000000000" pitchFamily="34" charset="-128"/>
                <a:ea typeface="Yu Gothic UI Semibold" panose="020B0700000000000000" pitchFamily="34" charset="-128"/>
              </a:rPr>
              <a:t>In construction phase</a:t>
            </a:r>
            <a:endParaRPr lang="fr-FR" dirty="0">
              <a:latin typeface="Yu Gothic UI Semibold" panose="020B0700000000000000" pitchFamily="34" charset="-128"/>
              <a:ea typeface="Yu Gothic UI Semibold" panose="020B0700000000000000" pitchFamily="34" charset="-128"/>
            </a:endParaRPr>
          </a:p>
        </p:txBody>
      </p:sp>
      <p:pic>
        <p:nvPicPr>
          <p:cNvPr id="35" name="Image 3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42677" y="117586"/>
            <a:ext cx="1818868" cy="459791"/>
          </a:xfrm>
          <a:prstGeom prst="rect">
            <a:avLst/>
          </a:prstGeom>
        </p:spPr>
      </p:pic>
    </p:spTree>
    <p:extLst>
      <p:ext uri="{BB962C8B-B14F-4D97-AF65-F5344CB8AC3E}">
        <p14:creationId xmlns:p14="http://schemas.microsoft.com/office/powerpoint/2010/main" val="30623406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Image 53"/>
          <p:cNvPicPr>
            <a:picLocks noChangeAspect="1"/>
          </p:cNvPicPr>
          <p:nvPr/>
        </p:nvPicPr>
        <p:blipFill>
          <a:blip r:embed="rId2"/>
          <a:stretch>
            <a:fillRect/>
          </a:stretch>
        </p:blipFill>
        <p:spPr>
          <a:xfrm>
            <a:off x="5028155" y="2491744"/>
            <a:ext cx="3660740" cy="3896748"/>
          </a:xfrm>
          <a:prstGeom prst="rect">
            <a:avLst/>
          </a:prstGeom>
        </p:spPr>
      </p:pic>
      <p:sp>
        <p:nvSpPr>
          <p:cNvPr id="11" name="Titre 10"/>
          <p:cNvSpPr>
            <a:spLocks noGrp="1"/>
          </p:cNvSpPr>
          <p:nvPr>
            <p:ph type="title"/>
          </p:nvPr>
        </p:nvSpPr>
        <p:spPr/>
        <p:txBody>
          <a:bodyPr/>
          <a:lstStyle/>
          <a:p>
            <a:r>
              <a:rPr lang="en-US" dirty="0" smtClean="0"/>
              <a:t>SAGA Project</a:t>
            </a:r>
            <a:endParaRPr lang="en-US" dirty="0"/>
          </a:p>
        </p:txBody>
      </p:sp>
      <p:sp>
        <p:nvSpPr>
          <p:cNvPr id="2" name="Espace réservé de la date 1"/>
          <p:cNvSpPr>
            <a:spLocks noGrp="1"/>
          </p:cNvSpPr>
          <p:nvPr>
            <p:ph type="dt" sz="half" idx="10"/>
          </p:nvPr>
        </p:nvSpPr>
        <p:spPr/>
        <p:txBody>
          <a:bodyPr/>
          <a:lstStyle/>
          <a:p>
            <a:r>
              <a:rPr lang="en-US" dirty="0" smtClean="0"/>
              <a:t>May 18, 2026</a:t>
            </a:r>
            <a:endParaRPr lang="en-US" dirty="0"/>
          </a:p>
        </p:txBody>
      </p:sp>
      <p:sp>
        <p:nvSpPr>
          <p:cNvPr id="7" name="Espace réservé du pied de page 6"/>
          <p:cNvSpPr>
            <a:spLocks noGrp="1"/>
          </p:cNvSpPr>
          <p:nvPr>
            <p:ph type="ftr" sz="quarter" idx="11"/>
          </p:nvPr>
        </p:nvSpPr>
        <p:spPr/>
        <p:txBody>
          <a:bodyPr/>
          <a:lstStyle/>
          <a:p>
            <a:r>
              <a:rPr lang="en-US" dirty="0" smtClean="0"/>
              <a:t>R. Ferdinand - GANIL-SPIRAL2 recent achievements - MOI4M01</a:t>
            </a:r>
            <a:endParaRPr lang="en-US" dirty="0"/>
          </a:p>
        </p:txBody>
      </p:sp>
      <p:sp>
        <p:nvSpPr>
          <p:cNvPr id="3" name="Espace réservé du numéro de diapositive 2"/>
          <p:cNvSpPr>
            <a:spLocks noGrp="1"/>
          </p:cNvSpPr>
          <p:nvPr>
            <p:ph type="sldNum" sz="quarter" idx="12"/>
          </p:nvPr>
        </p:nvSpPr>
        <p:spPr/>
        <p:txBody>
          <a:bodyPr/>
          <a:lstStyle/>
          <a:p>
            <a:fld id="{94B63599-5DA0-BE42-AE37-88D1760620F1}" type="slidenum">
              <a:rPr lang="en-US" smtClean="0"/>
              <a:pPr/>
              <a:t>25</a:t>
            </a:fld>
            <a:endParaRPr lang="en-US" dirty="0"/>
          </a:p>
        </p:txBody>
      </p:sp>
      <p:sp>
        <p:nvSpPr>
          <p:cNvPr id="12" name="Espace réservé du contenu 11"/>
          <p:cNvSpPr>
            <a:spLocks noGrp="1"/>
          </p:cNvSpPr>
          <p:nvPr>
            <p:ph sz="quarter" idx="14"/>
          </p:nvPr>
        </p:nvSpPr>
        <p:spPr/>
        <p:txBody>
          <a:bodyPr/>
          <a:lstStyle/>
          <a:p>
            <a:r>
              <a:rPr lang="en-US" dirty="0" smtClean="0"/>
              <a:t>Space Applications at </a:t>
            </a:r>
            <a:r>
              <a:rPr lang="en-US" dirty="0" err="1" smtClean="0"/>
              <a:t>Ganil</a:t>
            </a:r>
            <a:r>
              <a:rPr lang="en-US" dirty="0" smtClean="0"/>
              <a:t> Accelerators: </a:t>
            </a:r>
            <a:r>
              <a:rPr lang="en-US" b="0" dirty="0" smtClean="0"/>
              <a:t>upgrade of existing, and creation of new irradiation facilities</a:t>
            </a:r>
          </a:p>
          <a:p>
            <a:pPr lvl="1"/>
            <a:r>
              <a:rPr lang="en-US" dirty="0" smtClean="0"/>
              <a:t>Increasing need of European space industry for local irradiation facilities dedicated to space electronics</a:t>
            </a:r>
          </a:p>
          <a:p>
            <a:pPr lvl="1"/>
            <a:r>
              <a:rPr lang="en-US" dirty="0" smtClean="0"/>
              <a:t>Development of GANIL partnerships with industry </a:t>
            </a:r>
            <a:r>
              <a:rPr lang="en-US" dirty="0" smtClean="0">
                <a:sym typeface="Symbol" panose="05050102010706020507" pitchFamily="18" charset="2"/>
              </a:rPr>
              <a:t></a:t>
            </a:r>
            <a:r>
              <a:rPr lang="en-US" dirty="0" smtClean="0"/>
              <a:t> increased incomes </a:t>
            </a:r>
            <a:r>
              <a:rPr lang="en-US" dirty="0" smtClean="0">
                <a:sym typeface="Symbol" panose="05050102010706020507" pitchFamily="18" charset="2"/>
              </a:rPr>
              <a:t> </a:t>
            </a:r>
            <a:r>
              <a:rPr lang="en-US" dirty="0" smtClean="0"/>
              <a:t>beneficial for science @ GANIL</a:t>
            </a:r>
          </a:p>
          <a:p>
            <a:pPr marL="0" lvl="1" indent="0">
              <a:buNone/>
            </a:pPr>
            <a:endParaRPr lang="en-US" sz="1400" i="1" dirty="0" smtClean="0"/>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9879" y="8483"/>
            <a:ext cx="756000" cy="715680"/>
          </a:xfrm>
          <a:prstGeom prst="rect">
            <a:avLst/>
          </a:prstGeom>
        </p:spPr>
      </p:pic>
      <p:pic>
        <p:nvPicPr>
          <p:cNvPr id="10" name="Image 9"/>
          <p:cNvPicPr>
            <a:picLocks noChangeAspect="1"/>
          </p:cNvPicPr>
          <p:nvPr/>
        </p:nvPicPr>
        <p:blipFill rotWithShape="1">
          <a:blip r:embed="rId4">
            <a:extLst>
              <a:ext uri="{28A0092B-C50C-407E-A947-70E740481C1C}">
                <a14:useLocalDpi xmlns:a14="http://schemas.microsoft.com/office/drawing/2010/main" val="0"/>
              </a:ext>
            </a:extLst>
          </a:blip>
          <a:srcRect t="5702" b="31306"/>
          <a:stretch/>
        </p:blipFill>
        <p:spPr>
          <a:xfrm>
            <a:off x="7656614" y="-22300"/>
            <a:ext cx="1296000" cy="828051"/>
          </a:xfrm>
          <a:prstGeom prst="rect">
            <a:avLst/>
          </a:prstGeom>
        </p:spPr>
      </p:pic>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2589" y="35430"/>
            <a:ext cx="720000" cy="706584"/>
          </a:xfrm>
          <a:prstGeom prst="rect">
            <a:avLst/>
          </a:prstGeom>
        </p:spPr>
      </p:pic>
      <p:pic>
        <p:nvPicPr>
          <p:cNvPr id="14" name="Image 13">
            <a:extLst>
              <a:ext uri="{FF2B5EF4-FFF2-40B4-BE49-F238E27FC236}">
                <a16:creationId xmlns:a16="http://schemas.microsoft.com/office/drawing/2014/main" id="{4FDA1F88-9536-4517-8B02-5B5E5D8C430E}"/>
              </a:ext>
            </a:extLst>
          </p:cNvPr>
          <p:cNvPicPr>
            <a:picLocks noChangeAspect="1"/>
          </p:cNvPicPr>
          <p:nvPr/>
        </p:nvPicPr>
        <p:blipFill rotWithShape="1">
          <a:blip r:embed="rId6">
            <a:extLst>
              <a:ext uri="{28A0092B-C50C-407E-A947-70E740481C1C}">
                <a14:useLocalDpi xmlns:a14="http://schemas.microsoft.com/office/drawing/2010/main" val="0"/>
              </a:ext>
            </a:extLst>
          </a:blip>
          <a:srcRect t="59485"/>
          <a:stretch/>
        </p:blipFill>
        <p:spPr>
          <a:xfrm>
            <a:off x="10715850" y="499938"/>
            <a:ext cx="1187450" cy="192670"/>
          </a:xfrm>
          <a:prstGeom prst="rect">
            <a:avLst/>
          </a:prstGeom>
          <a:solidFill>
            <a:schemeClr val="bg1"/>
          </a:solidFill>
        </p:spPr>
      </p:pic>
      <p:sp>
        <p:nvSpPr>
          <p:cNvPr id="5" name="ZoneTexte 4"/>
          <p:cNvSpPr txBox="1"/>
          <p:nvPr/>
        </p:nvSpPr>
        <p:spPr>
          <a:xfrm>
            <a:off x="5595204" y="254502"/>
            <a:ext cx="1263487" cy="369332"/>
          </a:xfrm>
          <a:prstGeom prst="rect">
            <a:avLst/>
          </a:prstGeom>
          <a:noFill/>
        </p:spPr>
        <p:txBody>
          <a:bodyPr wrap="none" rtlCol="0">
            <a:spAutoFit/>
          </a:bodyPr>
          <a:lstStyle/>
          <a:p>
            <a:r>
              <a:rPr lang="en-US" i="1" dirty="0" smtClean="0">
                <a:latin typeface="Yu Gothic UI Light" panose="020B0300000000000000" pitchFamily="34" charset="-128"/>
                <a:ea typeface="Yu Gothic UI Light" panose="020B0300000000000000" pitchFamily="34" charset="-128"/>
              </a:rPr>
              <a:t>Funded by:</a:t>
            </a:r>
            <a:endParaRPr lang="en-US" i="1" dirty="0">
              <a:latin typeface="Yu Gothic UI Light" panose="020B0300000000000000" pitchFamily="34" charset="-128"/>
              <a:ea typeface="Yu Gothic UI Light" panose="020B0300000000000000" pitchFamily="34" charset="-128"/>
            </a:endParaRPr>
          </a:p>
        </p:txBody>
      </p:sp>
      <p:pic>
        <p:nvPicPr>
          <p:cNvPr id="28" name="Image 27"/>
          <p:cNvPicPr>
            <a:picLocks noChangeAspect="1"/>
          </p:cNvPicPr>
          <p:nvPr/>
        </p:nvPicPr>
        <p:blipFill>
          <a:blip r:embed="rId7"/>
          <a:stretch>
            <a:fillRect/>
          </a:stretch>
        </p:blipFill>
        <p:spPr>
          <a:xfrm>
            <a:off x="51555" y="2507714"/>
            <a:ext cx="4705052" cy="3896748"/>
          </a:xfrm>
          <a:prstGeom prst="rect">
            <a:avLst/>
          </a:prstGeom>
        </p:spPr>
      </p:pic>
      <p:sp>
        <p:nvSpPr>
          <p:cNvPr id="33" name="ZoneTexte 32"/>
          <p:cNvSpPr txBox="1"/>
          <p:nvPr/>
        </p:nvSpPr>
        <p:spPr>
          <a:xfrm>
            <a:off x="3386134" y="4692083"/>
            <a:ext cx="1111394" cy="338554"/>
          </a:xfrm>
          <a:prstGeom prst="rect">
            <a:avLst/>
          </a:prstGeom>
          <a:noFill/>
        </p:spPr>
        <p:txBody>
          <a:bodyPr wrap="none" rtlCol="0">
            <a:spAutoFit/>
          </a:bodyPr>
          <a:lstStyle/>
          <a:p>
            <a:r>
              <a:rPr lang="en-US" sz="1600" b="1" dirty="0" smtClean="0">
                <a:solidFill>
                  <a:schemeClr val="accent2"/>
                </a:solidFill>
                <a:effectLst>
                  <a:outerShdw blurRad="38100" dist="38100" dir="2700000" algn="tl">
                    <a:srgbClr val="000000">
                      <a:alpha val="43137"/>
                    </a:srgbClr>
                  </a:outerShdw>
                </a:effectLst>
              </a:rPr>
              <a:t>Heavy ions</a:t>
            </a:r>
            <a:endParaRPr lang="en-US" sz="1600" b="1" dirty="0">
              <a:solidFill>
                <a:schemeClr val="accent2"/>
              </a:solidFill>
              <a:effectLst>
                <a:outerShdw blurRad="38100" dist="38100" dir="2700000" algn="tl">
                  <a:srgbClr val="000000">
                    <a:alpha val="43137"/>
                  </a:srgbClr>
                </a:outerShdw>
              </a:effectLst>
            </a:endParaRPr>
          </a:p>
        </p:txBody>
      </p:sp>
      <p:sp>
        <p:nvSpPr>
          <p:cNvPr id="34" name="ZoneTexte 33"/>
          <p:cNvSpPr txBox="1"/>
          <p:nvPr/>
        </p:nvSpPr>
        <p:spPr>
          <a:xfrm>
            <a:off x="3693252" y="2450563"/>
            <a:ext cx="1398140" cy="569387"/>
          </a:xfrm>
          <a:prstGeom prst="rect">
            <a:avLst/>
          </a:prstGeom>
          <a:solidFill>
            <a:schemeClr val="bg1">
              <a:lumMod val="95000"/>
            </a:schemeClr>
          </a:solidFill>
          <a:ln w="19050">
            <a:solidFill>
              <a:schemeClr val="accent4">
                <a:lumMod val="60000"/>
                <a:lumOff val="40000"/>
              </a:schemeClr>
            </a:solidFill>
          </a:ln>
        </p:spPr>
        <p:txBody>
          <a:bodyPr wrap="none" rtlCol="0">
            <a:spAutoFit/>
          </a:bodyPr>
          <a:lstStyle/>
          <a:p>
            <a:r>
              <a:rPr lang="en-US" sz="1300" b="1" dirty="0" smtClean="0">
                <a:solidFill>
                  <a:schemeClr val="accent4">
                    <a:lumMod val="60000"/>
                    <a:lumOff val="40000"/>
                  </a:schemeClr>
                </a:solidFill>
              </a:rPr>
              <a:t>G41 renovation</a:t>
            </a:r>
          </a:p>
          <a:p>
            <a:r>
              <a:rPr lang="en-US" sz="900" dirty="0" smtClean="0"/>
              <a:t>Existing irradiation facility</a:t>
            </a:r>
          </a:p>
          <a:p>
            <a:r>
              <a:rPr lang="en-US" sz="900" dirty="0" smtClean="0"/>
              <a:t>50-100 MeV/u</a:t>
            </a:r>
            <a:endParaRPr lang="en-US" sz="900" dirty="0"/>
          </a:p>
        </p:txBody>
      </p:sp>
      <p:sp>
        <p:nvSpPr>
          <p:cNvPr id="35" name="ZoneTexte 34"/>
          <p:cNvSpPr txBox="1"/>
          <p:nvPr/>
        </p:nvSpPr>
        <p:spPr>
          <a:xfrm>
            <a:off x="51555" y="2507714"/>
            <a:ext cx="1738514" cy="630942"/>
          </a:xfrm>
          <a:prstGeom prst="rect">
            <a:avLst/>
          </a:prstGeom>
          <a:solidFill>
            <a:schemeClr val="bg1">
              <a:lumMod val="95000"/>
            </a:schemeClr>
          </a:solidFill>
          <a:ln w="19050">
            <a:solidFill>
              <a:srgbClr val="7030A0"/>
            </a:solidFill>
          </a:ln>
        </p:spPr>
        <p:txBody>
          <a:bodyPr wrap="square" rtlCol="0">
            <a:spAutoFit/>
          </a:bodyPr>
          <a:lstStyle/>
          <a:p>
            <a:r>
              <a:rPr lang="en-US" sz="1300" b="1" dirty="0" smtClean="0">
                <a:solidFill>
                  <a:srgbClr val="7030A0"/>
                </a:solidFill>
              </a:rPr>
              <a:t>G4x: new high energy beam lines</a:t>
            </a:r>
          </a:p>
          <a:p>
            <a:r>
              <a:rPr lang="en-US" sz="900" dirty="0" smtClean="0"/>
              <a:t>New facility, 50-100 MeV/u</a:t>
            </a:r>
            <a:endParaRPr lang="en-US" sz="900" dirty="0"/>
          </a:p>
        </p:txBody>
      </p:sp>
      <p:sp>
        <p:nvSpPr>
          <p:cNvPr id="36" name="ZoneTexte 35"/>
          <p:cNvSpPr txBox="1"/>
          <p:nvPr/>
        </p:nvSpPr>
        <p:spPr>
          <a:xfrm>
            <a:off x="51555" y="5659190"/>
            <a:ext cx="1738514" cy="630942"/>
          </a:xfrm>
          <a:prstGeom prst="rect">
            <a:avLst/>
          </a:prstGeom>
          <a:solidFill>
            <a:schemeClr val="bg1">
              <a:lumMod val="95000"/>
            </a:schemeClr>
          </a:solidFill>
          <a:ln w="19050">
            <a:solidFill>
              <a:srgbClr val="00B050"/>
            </a:solidFill>
          </a:ln>
        </p:spPr>
        <p:txBody>
          <a:bodyPr wrap="square" rtlCol="0">
            <a:spAutoFit/>
          </a:bodyPr>
          <a:lstStyle/>
          <a:p>
            <a:r>
              <a:rPr lang="en-US" sz="1300" b="1" dirty="0" smtClean="0">
                <a:solidFill>
                  <a:srgbClr val="00B050"/>
                </a:solidFill>
              </a:rPr>
              <a:t>CIME 0°: new medium energy beam line</a:t>
            </a:r>
          </a:p>
          <a:p>
            <a:r>
              <a:rPr lang="en-US" sz="900" dirty="0" smtClean="0"/>
              <a:t>New facility, 16.5 MeV/u</a:t>
            </a:r>
            <a:endParaRPr lang="en-US" sz="900" dirty="0"/>
          </a:p>
        </p:txBody>
      </p:sp>
      <p:sp>
        <p:nvSpPr>
          <p:cNvPr id="37" name="ZoneTexte 36"/>
          <p:cNvSpPr txBox="1"/>
          <p:nvPr/>
        </p:nvSpPr>
        <p:spPr>
          <a:xfrm>
            <a:off x="3300374" y="3698074"/>
            <a:ext cx="1197154" cy="569387"/>
          </a:xfrm>
          <a:prstGeom prst="rect">
            <a:avLst/>
          </a:prstGeom>
          <a:solidFill>
            <a:schemeClr val="bg1">
              <a:lumMod val="95000"/>
            </a:schemeClr>
          </a:solidFill>
          <a:ln w="19050">
            <a:solidFill>
              <a:srgbClr val="FF6699"/>
            </a:solidFill>
          </a:ln>
        </p:spPr>
        <p:txBody>
          <a:bodyPr wrap="square" rtlCol="0">
            <a:spAutoFit/>
          </a:bodyPr>
          <a:lstStyle/>
          <a:p>
            <a:r>
              <a:rPr lang="en-US" sz="1300" b="1" dirty="0" smtClean="0">
                <a:solidFill>
                  <a:srgbClr val="FF6699"/>
                </a:solidFill>
              </a:rPr>
              <a:t>D1 upgrades</a:t>
            </a:r>
          </a:p>
          <a:p>
            <a:r>
              <a:rPr lang="en-US" sz="900" dirty="0" smtClean="0"/>
              <a:t>Existing facility</a:t>
            </a:r>
          </a:p>
          <a:p>
            <a:r>
              <a:rPr lang="en-US" sz="900" dirty="0" smtClean="0"/>
              <a:t>3.5-95 MeV/u</a:t>
            </a:r>
            <a:endParaRPr lang="en-US" sz="900" dirty="0"/>
          </a:p>
        </p:txBody>
      </p:sp>
      <p:cxnSp>
        <p:nvCxnSpPr>
          <p:cNvPr id="39" name="Connecteur droit 38"/>
          <p:cNvCxnSpPr>
            <a:stCxn id="37" idx="1"/>
          </p:cNvCxnSpPr>
          <p:nvPr/>
        </p:nvCxnSpPr>
        <p:spPr>
          <a:xfrm flipH="1">
            <a:off x="2528711" y="3982768"/>
            <a:ext cx="771663" cy="555366"/>
          </a:xfrm>
          <a:prstGeom prst="line">
            <a:avLst/>
          </a:prstGeom>
          <a:ln w="25400">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43" name="Connecteur droit 42"/>
          <p:cNvCxnSpPr>
            <a:stCxn id="34" idx="1"/>
          </p:cNvCxnSpPr>
          <p:nvPr/>
        </p:nvCxnSpPr>
        <p:spPr>
          <a:xfrm flipH="1" flipV="1">
            <a:off x="2743199" y="2733481"/>
            <a:ext cx="950053" cy="1776"/>
          </a:xfrm>
          <a:prstGeom prst="line">
            <a:avLst/>
          </a:prstGeom>
          <a:ln w="254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4" name="Connecteur droit 43"/>
          <p:cNvCxnSpPr>
            <a:endCxn id="35" idx="3"/>
          </p:cNvCxnSpPr>
          <p:nvPr/>
        </p:nvCxnSpPr>
        <p:spPr>
          <a:xfrm flipH="1" flipV="1">
            <a:off x="1790069" y="2823185"/>
            <a:ext cx="309664" cy="111927"/>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5" name="Connecteur droit 44"/>
          <p:cNvCxnSpPr>
            <a:endCxn id="36" idx="0"/>
          </p:cNvCxnSpPr>
          <p:nvPr/>
        </p:nvCxnSpPr>
        <p:spPr>
          <a:xfrm flipH="1">
            <a:off x="920812" y="4861360"/>
            <a:ext cx="363404" cy="79783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55" name="ZoneTexte 54"/>
          <p:cNvSpPr txBox="1"/>
          <p:nvPr/>
        </p:nvSpPr>
        <p:spPr>
          <a:xfrm>
            <a:off x="7099345" y="4975581"/>
            <a:ext cx="1554317" cy="569387"/>
          </a:xfrm>
          <a:prstGeom prst="rect">
            <a:avLst/>
          </a:prstGeom>
          <a:solidFill>
            <a:schemeClr val="bg1">
              <a:lumMod val="95000"/>
            </a:schemeClr>
          </a:solidFill>
          <a:ln w="19050">
            <a:solidFill>
              <a:srgbClr val="294549"/>
            </a:solidFill>
          </a:ln>
        </p:spPr>
        <p:txBody>
          <a:bodyPr wrap="square" rtlCol="0">
            <a:spAutoFit/>
          </a:bodyPr>
          <a:lstStyle/>
          <a:p>
            <a:r>
              <a:rPr lang="en-US" sz="1300" b="1" dirty="0" smtClean="0">
                <a:solidFill>
                  <a:srgbClr val="294549"/>
                </a:solidFill>
              </a:rPr>
              <a:t>SIMS project</a:t>
            </a:r>
          </a:p>
          <a:p>
            <a:r>
              <a:rPr lang="en-US" sz="900" dirty="0" smtClean="0"/>
              <a:t>Proposed facility for protons, ions and/or neutrons</a:t>
            </a:r>
            <a:endParaRPr lang="en-US" sz="900" dirty="0"/>
          </a:p>
        </p:txBody>
      </p:sp>
      <p:sp>
        <p:nvSpPr>
          <p:cNvPr id="56" name="ZoneTexte 55"/>
          <p:cNvSpPr txBox="1"/>
          <p:nvPr/>
        </p:nvSpPr>
        <p:spPr>
          <a:xfrm>
            <a:off x="5169884" y="3482630"/>
            <a:ext cx="1325093" cy="430887"/>
          </a:xfrm>
          <a:prstGeom prst="rect">
            <a:avLst/>
          </a:prstGeom>
          <a:solidFill>
            <a:schemeClr val="bg1">
              <a:lumMod val="95000"/>
            </a:schemeClr>
          </a:solidFill>
          <a:ln w="19050">
            <a:solidFill>
              <a:schemeClr val="bg1">
                <a:lumMod val="65000"/>
              </a:schemeClr>
            </a:solidFill>
          </a:ln>
        </p:spPr>
        <p:txBody>
          <a:bodyPr wrap="square" rtlCol="0">
            <a:spAutoFit/>
          </a:bodyPr>
          <a:lstStyle/>
          <a:p>
            <a:r>
              <a:rPr lang="en-US" sz="1300" b="1" dirty="0" smtClean="0">
                <a:solidFill>
                  <a:srgbClr val="294549"/>
                </a:solidFill>
              </a:rPr>
              <a:t>NFS upgrade</a:t>
            </a:r>
          </a:p>
          <a:p>
            <a:r>
              <a:rPr lang="en-US" sz="900" dirty="0" smtClean="0"/>
              <a:t>Existing </a:t>
            </a:r>
            <a:r>
              <a:rPr lang="en-US" sz="900" dirty="0"/>
              <a:t>neutrons </a:t>
            </a:r>
            <a:r>
              <a:rPr lang="en-US" sz="900" dirty="0" smtClean="0"/>
              <a:t>facility</a:t>
            </a:r>
            <a:endParaRPr lang="en-US" sz="900" dirty="0"/>
          </a:p>
        </p:txBody>
      </p:sp>
      <p:cxnSp>
        <p:nvCxnSpPr>
          <p:cNvPr id="57" name="Connecteur droit 56"/>
          <p:cNvCxnSpPr/>
          <p:nvPr/>
        </p:nvCxnSpPr>
        <p:spPr>
          <a:xfrm flipH="1">
            <a:off x="6494977" y="3672781"/>
            <a:ext cx="363549" cy="25292"/>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a:stCxn id="55" idx="0"/>
          </p:cNvCxnSpPr>
          <p:nvPr/>
        </p:nvCxnSpPr>
        <p:spPr>
          <a:xfrm flipH="1" flipV="1">
            <a:off x="7656614" y="4538134"/>
            <a:ext cx="219890" cy="437447"/>
          </a:xfrm>
          <a:prstGeom prst="line">
            <a:avLst/>
          </a:prstGeom>
          <a:ln w="25400">
            <a:solidFill>
              <a:srgbClr val="1D173D"/>
            </a:solidFill>
          </a:ln>
        </p:spPr>
        <p:style>
          <a:lnRef idx="1">
            <a:schemeClr val="accent1"/>
          </a:lnRef>
          <a:fillRef idx="0">
            <a:schemeClr val="accent1"/>
          </a:fillRef>
          <a:effectRef idx="0">
            <a:schemeClr val="accent1"/>
          </a:effectRef>
          <a:fontRef idx="minor">
            <a:schemeClr val="tx1"/>
          </a:fontRef>
        </p:style>
      </p:cxnSp>
      <p:pic>
        <p:nvPicPr>
          <p:cNvPr id="66" name="Image 65"/>
          <p:cNvPicPr>
            <a:picLocks noChangeAspect="1"/>
          </p:cNvPicPr>
          <p:nvPr/>
        </p:nvPicPr>
        <p:blipFill rotWithShape="1">
          <a:blip r:embed="rId8"/>
          <a:srcRect t="6776" r="6383"/>
          <a:stretch/>
        </p:blipFill>
        <p:spPr>
          <a:xfrm>
            <a:off x="8736838" y="2507714"/>
            <a:ext cx="3455162" cy="3563308"/>
          </a:xfrm>
          <a:prstGeom prst="rect">
            <a:avLst/>
          </a:prstGeom>
        </p:spPr>
      </p:pic>
      <p:sp>
        <p:nvSpPr>
          <p:cNvPr id="67" name="ZoneTexte 66"/>
          <p:cNvSpPr txBox="1"/>
          <p:nvPr/>
        </p:nvSpPr>
        <p:spPr>
          <a:xfrm>
            <a:off x="8736838" y="6079749"/>
            <a:ext cx="3451586" cy="338554"/>
          </a:xfrm>
          <a:prstGeom prst="rect">
            <a:avLst/>
          </a:prstGeom>
          <a:noFill/>
        </p:spPr>
        <p:txBody>
          <a:bodyPr wrap="none" rtlCol="0">
            <a:spAutoFit/>
          </a:bodyPr>
          <a:lstStyle/>
          <a:p>
            <a:r>
              <a:rPr lang="en-US" sz="1600" b="1" dirty="0" smtClean="0">
                <a:latin typeface="Yu Gothic UI Semibold" panose="020B0700000000000000" pitchFamily="34" charset="-128"/>
                <a:ea typeface="Yu Gothic UI Semibold" panose="020B0700000000000000" pitchFamily="34" charset="-128"/>
              </a:rPr>
              <a:t>GANIL beam application projection</a:t>
            </a:r>
            <a:endParaRPr lang="en-US" sz="1600" b="1" dirty="0" smtClean="0">
              <a:latin typeface="Yu Gothic UI Semibold" panose="020B0700000000000000" pitchFamily="34" charset="-128"/>
              <a:ea typeface="Yu Gothic UI Semibold" panose="020B0700000000000000" pitchFamily="34" charset="-128"/>
            </a:endParaRPr>
          </a:p>
        </p:txBody>
      </p:sp>
      <p:sp>
        <p:nvSpPr>
          <p:cNvPr id="68" name="ZoneTexte 67"/>
          <p:cNvSpPr txBox="1"/>
          <p:nvPr/>
        </p:nvSpPr>
        <p:spPr>
          <a:xfrm>
            <a:off x="9219568" y="2658476"/>
            <a:ext cx="1476000" cy="600164"/>
          </a:xfrm>
          <a:prstGeom prst="rect">
            <a:avLst/>
          </a:prstGeom>
          <a:solidFill>
            <a:schemeClr val="bg1"/>
          </a:solidFill>
        </p:spPr>
        <p:txBody>
          <a:bodyPr wrap="square" rtlCol="0">
            <a:spAutoFit/>
          </a:bodyPr>
          <a:lstStyle/>
          <a:p>
            <a:r>
              <a:rPr lang="en-US" sz="1100" b="1" spc="-50" dirty="0" smtClean="0"/>
              <a:t>Industry</a:t>
            </a:r>
          </a:p>
          <a:p>
            <a:r>
              <a:rPr lang="en-US" sz="1100" b="1" spc="-50" dirty="0" smtClean="0"/>
              <a:t>Science - other</a:t>
            </a:r>
          </a:p>
          <a:p>
            <a:r>
              <a:rPr lang="en-US" sz="1100" b="1" spc="-50" dirty="0" smtClean="0"/>
              <a:t>Science - nuclear physics</a:t>
            </a:r>
            <a:endParaRPr lang="en-US" sz="1100" b="1" spc="-50" dirty="0"/>
          </a:p>
        </p:txBody>
      </p:sp>
    </p:spTree>
    <p:extLst>
      <p:ext uri="{BB962C8B-B14F-4D97-AF65-F5344CB8AC3E}">
        <p14:creationId xmlns:p14="http://schemas.microsoft.com/office/powerpoint/2010/main" val="12396484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Conclusion</a:t>
            </a:r>
            <a:endParaRPr lang="en-US" dirty="0"/>
          </a:p>
        </p:txBody>
      </p:sp>
      <p:sp>
        <p:nvSpPr>
          <p:cNvPr id="3" name="Espace réservé du texte 2"/>
          <p:cNvSpPr>
            <a:spLocks noGrp="1"/>
          </p:cNvSpPr>
          <p:nvPr>
            <p:ph type="body" idx="1"/>
          </p:nvPr>
        </p:nvSpPr>
        <p:spPr/>
        <p:txBody>
          <a:bodyPr/>
          <a:lstStyle/>
          <a:p>
            <a:endParaRPr lang="fr-FR"/>
          </a:p>
        </p:txBody>
      </p:sp>
      <p:sp>
        <p:nvSpPr>
          <p:cNvPr id="4" name="Espace réservé du texte 3"/>
          <p:cNvSpPr>
            <a:spLocks noGrp="1"/>
          </p:cNvSpPr>
          <p:nvPr>
            <p:ph type="body" idx="13"/>
          </p:nvPr>
        </p:nvSpPr>
        <p:spPr/>
        <p:txBody>
          <a:bodyPr/>
          <a:lstStyle/>
          <a:p>
            <a:r>
              <a:rPr lang="en-US" dirty="0" smtClean="0"/>
              <a:t>5</a:t>
            </a:r>
            <a:endParaRPr lang="en-US" dirty="0"/>
          </a:p>
        </p:txBody>
      </p:sp>
      <p:sp>
        <p:nvSpPr>
          <p:cNvPr id="5" name="Espace réservé de la date 4"/>
          <p:cNvSpPr>
            <a:spLocks noGrp="1"/>
          </p:cNvSpPr>
          <p:nvPr>
            <p:ph type="dt" sz="half" idx="2"/>
          </p:nvPr>
        </p:nvSpPr>
        <p:spPr/>
        <p:txBody>
          <a:bodyPr/>
          <a:lstStyle/>
          <a:p>
            <a:r>
              <a:rPr lang="en-US" dirty="0" smtClean="0"/>
              <a:t>May 18, 2026</a:t>
            </a:r>
            <a:endParaRPr lang="en-US" dirty="0"/>
          </a:p>
        </p:txBody>
      </p:sp>
      <p:sp>
        <p:nvSpPr>
          <p:cNvPr id="6" name="Espace réservé du pied de page 5"/>
          <p:cNvSpPr>
            <a:spLocks noGrp="1"/>
          </p:cNvSpPr>
          <p:nvPr>
            <p:ph type="ftr" sz="quarter" idx="3"/>
          </p:nvPr>
        </p:nvSpPr>
        <p:spPr/>
        <p:txBody>
          <a:bodyPr/>
          <a:lstStyle/>
          <a:p>
            <a:r>
              <a:rPr lang="en-US" dirty="0" smtClean="0"/>
              <a:t>R. Ferdinand - GANIL-SPIRAL2 recent achievements - MOI4M01</a:t>
            </a:r>
            <a:endParaRPr lang="en-US" dirty="0"/>
          </a:p>
        </p:txBody>
      </p:sp>
      <p:sp>
        <p:nvSpPr>
          <p:cNvPr id="7" name="Espace réservé du numéro de diapositive 6"/>
          <p:cNvSpPr>
            <a:spLocks noGrp="1"/>
          </p:cNvSpPr>
          <p:nvPr>
            <p:ph type="sldNum" sz="quarter" idx="4"/>
          </p:nvPr>
        </p:nvSpPr>
        <p:spPr/>
        <p:txBody>
          <a:bodyPr/>
          <a:lstStyle/>
          <a:p>
            <a:fld id="{94B63599-5DA0-BE42-AE37-88D1760620F1}" type="slidenum">
              <a:rPr lang="en-US" smtClean="0"/>
              <a:pPr/>
              <a:t>26</a:t>
            </a:fld>
            <a:endParaRPr lang="en-US" dirty="0"/>
          </a:p>
        </p:txBody>
      </p:sp>
    </p:spTree>
    <p:extLst>
      <p:ext uri="{BB962C8B-B14F-4D97-AF65-F5344CB8AC3E}">
        <p14:creationId xmlns:p14="http://schemas.microsoft.com/office/powerpoint/2010/main" val="31349557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smtClean="0"/>
              <a:t>Conclusion</a:t>
            </a:r>
            <a:endParaRPr lang="en-US" dirty="0"/>
          </a:p>
        </p:txBody>
      </p:sp>
      <p:sp>
        <p:nvSpPr>
          <p:cNvPr id="9" name="Espace réservé du contenu 8"/>
          <p:cNvSpPr>
            <a:spLocks noGrp="1"/>
          </p:cNvSpPr>
          <p:nvPr>
            <p:ph sz="quarter" idx="14"/>
          </p:nvPr>
        </p:nvSpPr>
        <p:spPr>
          <a:xfrm>
            <a:off x="591671" y="1195000"/>
            <a:ext cx="10990730" cy="5241955"/>
          </a:xfrm>
        </p:spPr>
        <p:txBody>
          <a:bodyPr/>
          <a:lstStyle/>
          <a:p>
            <a:r>
              <a:rPr lang="en-US" dirty="0" smtClean="0"/>
              <a:t>GANIL with the SPIRAL2 facility : </a:t>
            </a:r>
          </a:p>
          <a:p>
            <a:pPr lvl="1"/>
            <a:r>
              <a:rPr lang="en-US" dirty="0" smtClean="0"/>
              <a:t>Demonstrated beam delivery over a wide range of particles, energies and intensities. </a:t>
            </a:r>
          </a:p>
          <a:p>
            <a:pPr lvl="1"/>
            <a:r>
              <a:rPr lang="en-US" dirty="0" smtClean="0"/>
              <a:t>Operational experience has highlighted the strong performance of the superconducting LINAC </a:t>
            </a:r>
          </a:p>
          <a:p>
            <a:pPr lvl="2"/>
            <a:r>
              <a:rPr lang="en-US" dirty="0" smtClean="0"/>
              <a:t>Significant progress has been achieved in LINAC tuning strategies, beam reproducibility, and reliability, while ongoing efforts address remaining limitations.</a:t>
            </a:r>
          </a:p>
          <a:p>
            <a:pPr lvl="1"/>
            <a:r>
              <a:rPr lang="en-US" dirty="0" smtClean="0"/>
              <a:t>Challenges associated with system complexity and aging cyclotron infrastructure. </a:t>
            </a:r>
          </a:p>
          <a:p>
            <a:pPr lvl="1"/>
            <a:endParaRPr lang="en-US" dirty="0" smtClean="0"/>
          </a:p>
          <a:p>
            <a:r>
              <a:rPr lang="en-US" dirty="0" smtClean="0"/>
              <a:t>Major upgrade projects will considerably extend the scientific reach and operational capabilities of the GANIL facility. </a:t>
            </a:r>
          </a:p>
          <a:p>
            <a:pPr lvl="1"/>
            <a:r>
              <a:rPr lang="en-US" dirty="0" smtClean="0"/>
              <a:t>S</a:t>
            </a:r>
            <a:r>
              <a:rPr lang="en-US" baseline="30000" dirty="0" smtClean="0"/>
              <a:t>3</a:t>
            </a:r>
            <a:r>
              <a:rPr lang="en-US" dirty="0" smtClean="0"/>
              <a:t>, DESIR, NEWGAIN, and CYREN</a:t>
            </a:r>
          </a:p>
          <a:p>
            <a:pPr lvl="1"/>
            <a:r>
              <a:rPr lang="en-US" dirty="0" smtClean="0"/>
              <a:t>The SAGA project further strengthens this evolution by promoting diversification toward industrial applications.</a:t>
            </a:r>
          </a:p>
          <a:p>
            <a:endParaRPr lang="en-US" dirty="0" smtClean="0"/>
          </a:p>
          <a:p>
            <a:r>
              <a:rPr lang="en-US" dirty="0" smtClean="0"/>
              <a:t>Together, these developments position GANIL as a unique multi-beam facility, </a:t>
            </a:r>
          </a:p>
          <a:p>
            <a:pPr lvl="1"/>
            <a:r>
              <a:rPr lang="en-US" dirty="0" smtClean="0"/>
              <a:t>fundamental nuclear physics </a:t>
            </a:r>
          </a:p>
          <a:p>
            <a:pPr lvl="1"/>
            <a:r>
              <a:rPr lang="en-US" dirty="0" smtClean="0"/>
              <a:t>broad spectrum of emerging scientific and industrial applications in the coming decade.</a:t>
            </a:r>
          </a:p>
          <a:p>
            <a:endParaRPr lang="en-US" dirty="0"/>
          </a:p>
        </p:txBody>
      </p:sp>
      <p:sp>
        <p:nvSpPr>
          <p:cNvPr id="5" name="Espace réservé de la date 4"/>
          <p:cNvSpPr>
            <a:spLocks noGrp="1"/>
          </p:cNvSpPr>
          <p:nvPr>
            <p:ph type="dt" sz="half" idx="4294967295"/>
          </p:nvPr>
        </p:nvSpPr>
        <p:spPr>
          <a:xfrm>
            <a:off x="10391775" y="6492875"/>
            <a:ext cx="1800225" cy="358775"/>
          </a:xfrm>
        </p:spPr>
        <p:txBody>
          <a:bodyPr/>
          <a:lstStyle/>
          <a:p>
            <a:r>
              <a:rPr lang="en-US" dirty="0" smtClean="0"/>
              <a:t>May 18, 2026</a:t>
            </a:r>
            <a:endParaRPr lang="en-US" dirty="0"/>
          </a:p>
        </p:txBody>
      </p:sp>
      <p:sp>
        <p:nvSpPr>
          <p:cNvPr id="6" name="Espace réservé du pied de page 5"/>
          <p:cNvSpPr>
            <a:spLocks noGrp="1"/>
          </p:cNvSpPr>
          <p:nvPr>
            <p:ph type="ftr" sz="quarter" idx="4294967295"/>
          </p:nvPr>
        </p:nvSpPr>
        <p:spPr>
          <a:xfrm>
            <a:off x="0" y="6492875"/>
            <a:ext cx="8370888" cy="358775"/>
          </a:xfrm>
        </p:spPr>
        <p:txBody>
          <a:bodyPr/>
          <a:lstStyle/>
          <a:p>
            <a:r>
              <a:rPr lang="en-US" dirty="0" smtClean="0"/>
              <a:t>R. Ferdinand - GANIL-SPIRAL2 recent achievements - MOI4M01</a:t>
            </a:r>
            <a:endParaRPr lang="en-US" dirty="0"/>
          </a:p>
        </p:txBody>
      </p:sp>
      <p:sp>
        <p:nvSpPr>
          <p:cNvPr id="7" name="Espace réservé du numéro de diapositive 6"/>
          <p:cNvSpPr>
            <a:spLocks noGrp="1"/>
          </p:cNvSpPr>
          <p:nvPr>
            <p:ph type="sldNum" sz="quarter" idx="4294967295"/>
          </p:nvPr>
        </p:nvSpPr>
        <p:spPr>
          <a:xfrm>
            <a:off x="11687175" y="6492875"/>
            <a:ext cx="504825" cy="358775"/>
          </a:xfrm>
        </p:spPr>
        <p:txBody>
          <a:bodyPr/>
          <a:lstStyle/>
          <a:p>
            <a:fld id="{94B63599-5DA0-BE42-AE37-88D1760620F1}" type="slidenum">
              <a:rPr lang="en-US" smtClean="0"/>
              <a:pPr/>
              <a:t>27</a:t>
            </a:fld>
            <a:endParaRPr lang="en-US" dirty="0"/>
          </a:p>
        </p:txBody>
      </p:sp>
    </p:spTree>
    <p:extLst>
      <p:ext uri="{BB962C8B-B14F-4D97-AF65-F5344CB8AC3E}">
        <p14:creationId xmlns:p14="http://schemas.microsoft.com/office/powerpoint/2010/main" val="11216886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IPAC26 contributions relevant to GANIL</a:t>
            </a:r>
            <a:br>
              <a:rPr lang="en-US" dirty="0" smtClean="0"/>
            </a:br>
            <a:r>
              <a:rPr lang="en-US" sz="2700" dirty="0" smtClean="0">
                <a:solidFill>
                  <a:srgbClr val="1D173D"/>
                </a:solidFill>
              </a:rPr>
              <a:t>An exceptional opportunity to witness all the good job done for GANIL</a:t>
            </a:r>
            <a:endParaRPr lang="en-US" sz="2700" dirty="0">
              <a:solidFill>
                <a:srgbClr val="1D173D"/>
              </a:solidFill>
            </a:endParaRPr>
          </a:p>
        </p:txBody>
      </p:sp>
      <p:sp>
        <p:nvSpPr>
          <p:cNvPr id="3" name="Espace réservé de la date 2"/>
          <p:cNvSpPr>
            <a:spLocks noGrp="1"/>
          </p:cNvSpPr>
          <p:nvPr>
            <p:ph type="dt" sz="half" idx="10"/>
          </p:nvPr>
        </p:nvSpPr>
        <p:spPr/>
        <p:txBody>
          <a:bodyPr/>
          <a:lstStyle/>
          <a:p>
            <a:r>
              <a:rPr lang="en-US" dirty="0" smtClean="0"/>
              <a:t>May 18, 2026</a:t>
            </a:r>
            <a:endParaRPr lang="en-US" dirty="0"/>
          </a:p>
        </p:txBody>
      </p:sp>
      <p:sp>
        <p:nvSpPr>
          <p:cNvPr id="4" name="Espace réservé du pied de page 3"/>
          <p:cNvSpPr>
            <a:spLocks noGrp="1"/>
          </p:cNvSpPr>
          <p:nvPr>
            <p:ph type="ftr" sz="quarter" idx="11"/>
          </p:nvPr>
        </p:nvSpPr>
        <p:spPr/>
        <p:txBody>
          <a:bodyPr/>
          <a:lstStyle/>
          <a:p>
            <a:r>
              <a:rPr lang="en-US" dirty="0" smtClean="0"/>
              <a:t>R. Ferdinand - GANIL-SPIRAL2 recent achievements - MOI4M01</a:t>
            </a:r>
            <a:endParaRPr lang="en-US" dirty="0"/>
          </a:p>
        </p:txBody>
      </p:sp>
      <p:sp>
        <p:nvSpPr>
          <p:cNvPr id="5" name="Espace réservé du numéro de diapositive 4"/>
          <p:cNvSpPr>
            <a:spLocks noGrp="1"/>
          </p:cNvSpPr>
          <p:nvPr>
            <p:ph type="sldNum" sz="quarter" idx="12"/>
          </p:nvPr>
        </p:nvSpPr>
        <p:spPr/>
        <p:txBody>
          <a:bodyPr/>
          <a:lstStyle/>
          <a:p>
            <a:fld id="{94B63599-5DA0-BE42-AE37-88D1760620F1}" type="slidenum">
              <a:rPr lang="en-US" smtClean="0"/>
              <a:pPr/>
              <a:t>28</a:t>
            </a:fld>
            <a:endParaRPr lang="en-US" dirty="0"/>
          </a:p>
        </p:txBody>
      </p:sp>
      <p:sp>
        <p:nvSpPr>
          <p:cNvPr id="6" name="Espace réservé du contenu 5"/>
          <p:cNvSpPr>
            <a:spLocks noGrp="1"/>
          </p:cNvSpPr>
          <p:nvPr>
            <p:ph sz="quarter" idx="14"/>
          </p:nvPr>
        </p:nvSpPr>
        <p:spPr>
          <a:xfrm>
            <a:off x="108000" y="1195001"/>
            <a:ext cx="12001502" cy="4996250"/>
          </a:xfrm>
        </p:spPr>
        <p:txBody>
          <a:bodyPr>
            <a:normAutofit fontScale="85000" lnSpcReduction="20000"/>
          </a:bodyPr>
          <a:lstStyle/>
          <a:p>
            <a:pPr marL="990600" indent="-990600"/>
            <a:r>
              <a:rPr lang="en-US" dirty="0" smtClean="0">
                <a:solidFill>
                  <a:schemeClr val="accent6">
                    <a:lumMod val="50000"/>
                  </a:schemeClr>
                </a:solidFill>
                <a:latin typeface="Segoe UI Light" panose="020B0502040204020203" pitchFamily="34" charset="0"/>
                <a:cs typeface="Segoe UI Light" panose="020B0502040204020203" pitchFamily="34" charset="0"/>
              </a:rPr>
              <a:t>MOP7073</a:t>
            </a:r>
            <a:r>
              <a:rPr lang="en-US" dirty="0">
                <a:latin typeface="Segoe UI Light" panose="020B0502040204020203" pitchFamily="34" charset="0"/>
                <a:cs typeface="Segoe UI Light" panose="020B0502040204020203" pitchFamily="34" charset="0"/>
              </a:rPr>
              <a:t>	</a:t>
            </a:r>
            <a:r>
              <a:rPr lang="en-US" dirty="0">
                <a:solidFill>
                  <a:srgbClr val="000099"/>
                </a:solidFill>
                <a:latin typeface="Segoe UI Light" panose="020B0502040204020203" pitchFamily="34" charset="0"/>
                <a:cs typeface="Segoe UI Light" panose="020B0502040204020203" pitchFamily="34" charset="0"/>
              </a:rPr>
              <a:t>Repair and improvement of the superconducting magnets of the S</a:t>
            </a:r>
            <a:r>
              <a:rPr lang="en-US" baseline="30000" dirty="0">
                <a:solidFill>
                  <a:srgbClr val="000099"/>
                </a:solidFill>
                <a:latin typeface="Segoe UI Light" panose="020B0502040204020203" pitchFamily="34" charset="0"/>
                <a:cs typeface="Segoe UI Light" panose="020B0502040204020203" pitchFamily="34" charset="0"/>
              </a:rPr>
              <a:t>3</a:t>
            </a:r>
            <a:r>
              <a:rPr lang="en-US" dirty="0">
                <a:solidFill>
                  <a:srgbClr val="000099"/>
                </a:solidFill>
                <a:latin typeface="Segoe UI Light" panose="020B0502040204020203" pitchFamily="34" charset="0"/>
                <a:cs typeface="Segoe UI Light" panose="020B0502040204020203" pitchFamily="34" charset="0"/>
              </a:rPr>
              <a:t> spectrometer at GANIL – A. </a:t>
            </a:r>
            <a:r>
              <a:rPr lang="en-US" dirty="0" err="1">
                <a:solidFill>
                  <a:srgbClr val="000099"/>
                </a:solidFill>
                <a:latin typeface="Segoe UI Light" panose="020B0502040204020203" pitchFamily="34" charset="0"/>
                <a:cs typeface="Segoe UI Light" panose="020B0502040204020203" pitchFamily="34" charset="0"/>
              </a:rPr>
              <a:t>Wagret-Quatromme</a:t>
            </a:r>
            <a:r>
              <a:rPr lang="en-US" dirty="0">
                <a:solidFill>
                  <a:srgbClr val="000099"/>
                </a:solidFill>
                <a:latin typeface="Segoe UI Light" panose="020B0502040204020203" pitchFamily="34" charset="0"/>
                <a:cs typeface="Segoe UI Light" panose="020B0502040204020203" pitchFamily="34" charset="0"/>
              </a:rPr>
              <a:t>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MOP7142</a:t>
            </a:r>
            <a:r>
              <a:rPr lang="en-US" dirty="0">
                <a:latin typeface="Segoe UI Light" panose="020B0502040204020203" pitchFamily="34" charset="0"/>
                <a:cs typeface="Segoe UI Light" panose="020B0502040204020203" pitchFamily="34" charset="0"/>
              </a:rPr>
              <a:t>	The CYREN project : refurbishment of the GANIL cyclotrons facility – P. Anger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MOP7168</a:t>
            </a:r>
            <a:r>
              <a:rPr lang="en-US" dirty="0">
                <a:latin typeface="Segoe UI Light" panose="020B0502040204020203" pitchFamily="34" charset="0"/>
                <a:cs typeface="Segoe UI Light" panose="020B0502040204020203" pitchFamily="34" charset="0"/>
              </a:rPr>
              <a:t>	</a:t>
            </a:r>
            <a:r>
              <a:rPr lang="en-US" dirty="0">
                <a:solidFill>
                  <a:srgbClr val="000099"/>
                </a:solidFill>
                <a:latin typeface="Segoe UI Light" panose="020B0502040204020203" pitchFamily="34" charset="0"/>
                <a:cs typeface="Segoe UI Light" panose="020B0502040204020203" pitchFamily="34" charset="0"/>
              </a:rPr>
              <a:t>High Voltage Electric dipole conditioning for the Super spectrometer separator at GANIL – F. </a:t>
            </a:r>
            <a:r>
              <a:rPr lang="en-US" dirty="0" err="1">
                <a:solidFill>
                  <a:srgbClr val="000099"/>
                </a:solidFill>
                <a:latin typeface="Segoe UI Light" panose="020B0502040204020203" pitchFamily="34" charset="0"/>
                <a:cs typeface="Segoe UI Light" panose="020B0502040204020203" pitchFamily="34" charset="0"/>
              </a:rPr>
              <a:t>Esnault</a:t>
            </a:r>
            <a:r>
              <a:rPr lang="en-US" dirty="0">
                <a:solidFill>
                  <a:srgbClr val="000099"/>
                </a:solidFill>
                <a:latin typeface="Segoe UI Light" panose="020B0502040204020203" pitchFamily="34" charset="0"/>
                <a:cs typeface="Segoe UI Light" panose="020B0502040204020203" pitchFamily="34" charset="0"/>
              </a:rPr>
              <a:t> et al.</a:t>
            </a:r>
          </a:p>
          <a:p>
            <a:pPr marL="990600" indent="-990600"/>
            <a:r>
              <a:rPr lang="en-US" dirty="0">
                <a:solidFill>
                  <a:schemeClr val="accent6"/>
                </a:solidFill>
                <a:latin typeface="Segoe UI Light" panose="020B0502040204020203" pitchFamily="34" charset="0"/>
                <a:cs typeface="Segoe UI Light" panose="020B0502040204020203" pitchFamily="34" charset="0"/>
              </a:rPr>
              <a:t>MOV7001</a:t>
            </a:r>
            <a:r>
              <a:rPr lang="en-US" dirty="0">
                <a:latin typeface="Segoe UI Light" panose="020B0502040204020203" pitchFamily="34" charset="0"/>
                <a:cs typeface="Segoe UI Light" panose="020B0502040204020203" pitchFamily="34" charset="0"/>
              </a:rPr>
              <a:t>	</a:t>
            </a:r>
            <a:r>
              <a:rPr lang="en-US" dirty="0">
                <a:solidFill>
                  <a:srgbClr val="000099"/>
                </a:solidFill>
                <a:latin typeface="Segoe UI Light" panose="020B0502040204020203" pitchFamily="34" charset="0"/>
                <a:cs typeface="Segoe UI Light" panose="020B0502040204020203" pitchFamily="34" charset="0"/>
              </a:rPr>
              <a:t>Qualification and commissioning of superconducting magnets for the S</a:t>
            </a:r>
            <a:r>
              <a:rPr lang="en-US" baseline="30000" dirty="0">
                <a:solidFill>
                  <a:srgbClr val="000099"/>
                </a:solidFill>
                <a:latin typeface="Segoe UI Light" panose="020B0502040204020203" pitchFamily="34" charset="0"/>
                <a:cs typeface="Segoe UI Light" panose="020B0502040204020203" pitchFamily="34" charset="0"/>
              </a:rPr>
              <a:t>3</a:t>
            </a:r>
            <a:r>
              <a:rPr lang="en-US" dirty="0">
                <a:solidFill>
                  <a:srgbClr val="000099"/>
                </a:solidFill>
                <a:latin typeface="Segoe UI Light" panose="020B0502040204020203" pitchFamily="34" charset="0"/>
                <a:cs typeface="Segoe UI Light" panose="020B0502040204020203" pitchFamily="34" charset="0"/>
              </a:rPr>
              <a:t> spectrometer at GANIL – M-H. Stodel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THP3001</a:t>
            </a:r>
            <a:r>
              <a:rPr lang="en-US" dirty="0">
                <a:latin typeface="Segoe UI Light" panose="020B0502040204020203" pitchFamily="34" charset="0"/>
                <a:cs typeface="Segoe UI Light" panose="020B0502040204020203" pitchFamily="34" charset="0"/>
              </a:rPr>
              <a:t>	</a:t>
            </a:r>
            <a:r>
              <a:rPr lang="en-US" dirty="0">
                <a:solidFill>
                  <a:schemeClr val="tx2">
                    <a:lumMod val="40000"/>
                    <a:lumOff val="60000"/>
                  </a:schemeClr>
                </a:solidFill>
                <a:latin typeface="Segoe UI Light" panose="020B0502040204020203" pitchFamily="34" charset="0"/>
                <a:cs typeface="Segoe UI Light" panose="020B0502040204020203" pitchFamily="34" charset="0"/>
              </a:rPr>
              <a:t>A Versatile Beam Splitting System for Simultaneous Delivery of Three Beams to Industrial Applications at the GANIL Accelerator – M. Lalande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THP4019</a:t>
            </a:r>
            <a:r>
              <a:rPr lang="en-US" dirty="0">
                <a:latin typeface="Segoe UI Light" panose="020B0502040204020203" pitchFamily="34" charset="0"/>
                <a:cs typeface="Segoe UI Light" panose="020B0502040204020203" pitchFamily="34" charset="0"/>
              </a:rPr>
              <a:t>	</a:t>
            </a:r>
            <a:r>
              <a:rPr lang="en-US" dirty="0">
                <a:solidFill>
                  <a:schemeClr val="accent1">
                    <a:lumMod val="75000"/>
                  </a:schemeClr>
                </a:solidFill>
                <a:latin typeface="Segoe UI Light" panose="020B0502040204020203" pitchFamily="34" charset="0"/>
                <a:cs typeface="Segoe UI Light" panose="020B0502040204020203" pitchFamily="34" charset="0"/>
              </a:rPr>
              <a:t>Towards Automated Cavity Failure Compensation in the SPIRAL2 SC </a:t>
            </a:r>
            <a:r>
              <a:rPr lang="en-US" dirty="0" err="1">
                <a:solidFill>
                  <a:schemeClr val="accent1">
                    <a:lumMod val="75000"/>
                  </a:schemeClr>
                </a:solidFill>
                <a:latin typeface="Segoe UI Light" panose="020B0502040204020203" pitchFamily="34" charset="0"/>
                <a:cs typeface="Segoe UI Light" panose="020B0502040204020203" pitchFamily="34" charset="0"/>
              </a:rPr>
              <a:t>Linac</a:t>
            </a:r>
            <a:r>
              <a:rPr lang="en-US" dirty="0">
                <a:solidFill>
                  <a:schemeClr val="accent1">
                    <a:lumMod val="75000"/>
                  </a:schemeClr>
                </a:solidFill>
                <a:latin typeface="Segoe UI Light" panose="020B0502040204020203" pitchFamily="34" charset="0"/>
                <a:cs typeface="Segoe UI Light" panose="020B0502040204020203" pitchFamily="34" charset="0"/>
              </a:rPr>
              <a:t> – A. </a:t>
            </a:r>
            <a:r>
              <a:rPr lang="en-US" dirty="0" err="1">
                <a:solidFill>
                  <a:schemeClr val="accent1">
                    <a:lumMod val="75000"/>
                  </a:schemeClr>
                </a:solidFill>
                <a:latin typeface="Segoe UI Light" panose="020B0502040204020203" pitchFamily="34" charset="0"/>
                <a:cs typeface="Segoe UI Light" panose="020B0502040204020203" pitchFamily="34" charset="0"/>
              </a:rPr>
              <a:t>Plaçais</a:t>
            </a:r>
            <a:r>
              <a:rPr lang="en-US" dirty="0">
                <a:solidFill>
                  <a:schemeClr val="accent1">
                    <a:lumMod val="75000"/>
                  </a:schemeClr>
                </a:solidFill>
                <a:latin typeface="Segoe UI Light" panose="020B0502040204020203" pitchFamily="34" charset="0"/>
                <a:cs typeface="Segoe UI Light" panose="020B0502040204020203" pitchFamily="34" charset="0"/>
              </a:rPr>
              <a:t>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THP4062</a:t>
            </a:r>
            <a:r>
              <a:rPr lang="en-US" dirty="0">
                <a:latin typeface="Segoe UI Light" panose="020B0502040204020203" pitchFamily="34" charset="0"/>
                <a:cs typeface="Segoe UI Light" panose="020B0502040204020203" pitchFamily="34" charset="0"/>
              </a:rPr>
              <a:t>	</a:t>
            </a:r>
            <a:r>
              <a:rPr lang="en-US" dirty="0" smtClean="0">
                <a:solidFill>
                  <a:srgbClr val="000099"/>
                </a:solidFill>
                <a:latin typeface="Segoe UI Light" panose="020B0502040204020203" pitchFamily="34" charset="0"/>
                <a:cs typeface="Segoe UI Light" panose="020B0502040204020203" pitchFamily="34" charset="0"/>
              </a:rPr>
              <a:t>Commissioning </a:t>
            </a:r>
            <a:r>
              <a:rPr lang="en-US" dirty="0">
                <a:solidFill>
                  <a:srgbClr val="000099"/>
                </a:solidFill>
                <a:latin typeface="Segoe UI Light" panose="020B0502040204020203" pitchFamily="34" charset="0"/>
                <a:cs typeface="Segoe UI Light" panose="020B0502040204020203" pitchFamily="34" charset="0"/>
              </a:rPr>
              <a:t>of the S</a:t>
            </a:r>
            <a:r>
              <a:rPr lang="en-US" baseline="30000" dirty="0">
                <a:solidFill>
                  <a:srgbClr val="000099"/>
                </a:solidFill>
                <a:latin typeface="Segoe UI Light" panose="020B0502040204020203" pitchFamily="34" charset="0"/>
                <a:cs typeface="Segoe UI Light" panose="020B0502040204020203" pitchFamily="34" charset="0"/>
              </a:rPr>
              <a:t>3</a:t>
            </a:r>
            <a:r>
              <a:rPr lang="en-US" dirty="0">
                <a:solidFill>
                  <a:srgbClr val="000099"/>
                </a:solidFill>
                <a:latin typeface="Segoe UI Light" panose="020B0502040204020203" pitchFamily="34" charset="0"/>
                <a:cs typeface="Segoe UI Light" panose="020B0502040204020203" pitchFamily="34" charset="0"/>
              </a:rPr>
              <a:t> Spectrometer : advances, challenges and outlook – F. Lutton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THP4063</a:t>
            </a:r>
            <a:r>
              <a:rPr lang="en-US" dirty="0">
                <a:latin typeface="Segoe UI Light" panose="020B0502040204020203" pitchFamily="34" charset="0"/>
                <a:cs typeface="Segoe UI Light" panose="020B0502040204020203" pitchFamily="34" charset="0"/>
              </a:rPr>
              <a:t>	</a:t>
            </a:r>
            <a:r>
              <a:rPr lang="en-US" dirty="0">
                <a:solidFill>
                  <a:srgbClr val="00B0F0"/>
                </a:solidFill>
                <a:latin typeface="Segoe UI Light" panose="020B0502040204020203" pitchFamily="34" charset="0"/>
                <a:cs typeface="Segoe UI Light" panose="020B0502040204020203" pitchFamily="34" charset="0"/>
              </a:rPr>
              <a:t>Update of the beam lines conception of the SPIRAL2-DESIR Project at GANIL Caen France – L. Perrot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TUP3022</a:t>
            </a:r>
            <a:r>
              <a:rPr lang="en-US" dirty="0">
                <a:latin typeface="Segoe UI Light" panose="020B0502040204020203" pitchFamily="34" charset="0"/>
                <a:cs typeface="Segoe UI Light" panose="020B0502040204020203" pitchFamily="34" charset="0"/>
              </a:rPr>
              <a:t>	</a:t>
            </a:r>
            <a:r>
              <a:rPr lang="en-US" dirty="0">
                <a:solidFill>
                  <a:srgbClr val="7030A0"/>
                </a:solidFill>
                <a:latin typeface="Segoe UI Light" panose="020B0502040204020203" pitchFamily="34" charset="0"/>
                <a:cs typeface="Segoe UI Light" panose="020B0502040204020203" pitchFamily="34" charset="0"/>
              </a:rPr>
              <a:t>NEWGAIN project at GANIL: Construction of the new heavy ion injector for SPIRAL2 – F. </a:t>
            </a:r>
            <a:r>
              <a:rPr lang="en-US" dirty="0" err="1">
                <a:solidFill>
                  <a:srgbClr val="7030A0"/>
                </a:solidFill>
                <a:latin typeface="Segoe UI Light" panose="020B0502040204020203" pitchFamily="34" charset="0"/>
                <a:cs typeface="Segoe UI Light" panose="020B0502040204020203" pitchFamily="34" charset="0"/>
              </a:rPr>
              <a:t>Chautard</a:t>
            </a:r>
            <a:r>
              <a:rPr lang="en-US" dirty="0">
                <a:solidFill>
                  <a:srgbClr val="7030A0"/>
                </a:solidFill>
                <a:latin typeface="Segoe UI Light" panose="020B0502040204020203" pitchFamily="34" charset="0"/>
                <a:cs typeface="Segoe UI Light" panose="020B0502040204020203" pitchFamily="34" charset="0"/>
              </a:rPr>
              <a:t>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TUP3023</a:t>
            </a:r>
            <a:r>
              <a:rPr lang="en-US" dirty="0">
                <a:latin typeface="Segoe UI Light" panose="020B0502040204020203" pitchFamily="34" charset="0"/>
                <a:cs typeface="Segoe UI Light" panose="020B0502040204020203" pitchFamily="34" charset="0"/>
              </a:rPr>
              <a:t>	Exotic beam production at GANIL facility – O. Kamalou</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TUP3024</a:t>
            </a:r>
            <a:r>
              <a:rPr lang="en-US" dirty="0">
                <a:latin typeface="Segoe UI Light" panose="020B0502040204020203" pitchFamily="34" charset="0"/>
                <a:cs typeface="Segoe UI Light" panose="020B0502040204020203" pitchFamily="34" charset="0"/>
              </a:rPr>
              <a:t>	Innovative Radioactive Ion Beam Production for MORA at GANIL – P. </a:t>
            </a:r>
            <a:r>
              <a:rPr lang="en-US" dirty="0" err="1">
                <a:latin typeface="Segoe UI Light" panose="020B0502040204020203" pitchFamily="34" charset="0"/>
                <a:cs typeface="Segoe UI Light" panose="020B0502040204020203" pitchFamily="34" charset="0"/>
              </a:rPr>
              <a:t>Jardin</a:t>
            </a:r>
            <a:r>
              <a:rPr lang="en-US" dirty="0">
                <a:latin typeface="Segoe UI Light" panose="020B0502040204020203" pitchFamily="34" charset="0"/>
                <a:cs typeface="Segoe UI Light" panose="020B0502040204020203" pitchFamily="34" charset="0"/>
              </a:rPr>
              <a:t> et al.</a:t>
            </a:r>
          </a:p>
          <a:p>
            <a:pPr marL="990600" indent="-990600"/>
            <a:r>
              <a:rPr lang="en-US" dirty="0">
                <a:solidFill>
                  <a:schemeClr val="accent2"/>
                </a:solidFill>
                <a:latin typeface="Segoe UI Light" panose="020B0502040204020203" pitchFamily="34" charset="0"/>
                <a:cs typeface="Segoe UI Light" panose="020B0502040204020203" pitchFamily="34" charset="0"/>
              </a:rPr>
              <a:t>WEO4M03</a:t>
            </a:r>
            <a:r>
              <a:rPr lang="en-US" dirty="0">
                <a:latin typeface="Segoe UI Light" panose="020B0502040204020203" pitchFamily="34" charset="0"/>
                <a:cs typeface="Segoe UI Light" panose="020B0502040204020203" pitchFamily="34" charset="0"/>
              </a:rPr>
              <a:t>	</a:t>
            </a:r>
            <a:r>
              <a:rPr lang="en-US" dirty="0">
                <a:solidFill>
                  <a:schemeClr val="accent1">
                    <a:lumMod val="75000"/>
                  </a:schemeClr>
                </a:solidFill>
                <a:latin typeface="Segoe UI Light" panose="020B0502040204020203" pitchFamily="34" charset="0"/>
                <a:cs typeface="Segoe UI Light" panose="020B0502040204020203" pitchFamily="34" charset="0"/>
              </a:rPr>
              <a:t>GANIL-SPIRAL2 4 years in operation – O. Kamalou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WEP5001</a:t>
            </a:r>
            <a:r>
              <a:rPr lang="en-US" dirty="0">
                <a:latin typeface="Segoe UI Light" panose="020B0502040204020203" pitchFamily="34" charset="0"/>
                <a:cs typeface="Segoe UI Light" panose="020B0502040204020203" pitchFamily="34" charset="0"/>
              </a:rPr>
              <a:t>	In Trap </a:t>
            </a:r>
            <a:r>
              <a:rPr lang="en-US" dirty="0" err="1">
                <a:latin typeface="Segoe UI Light" panose="020B0502040204020203" pitchFamily="34" charset="0"/>
                <a:cs typeface="Segoe UI Light" panose="020B0502040204020203" pitchFamily="34" charset="0"/>
              </a:rPr>
              <a:t>Polarisation</a:t>
            </a:r>
            <a:r>
              <a:rPr lang="en-US" dirty="0">
                <a:latin typeface="Segoe UI Light" panose="020B0502040204020203" pitchFamily="34" charset="0"/>
                <a:cs typeface="Segoe UI Light" panose="020B0502040204020203" pitchFamily="34" charset="0"/>
              </a:rPr>
              <a:t> of Radioactive Ion Beams with the MORA Experiment – P. Delahaye</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WEP5005</a:t>
            </a:r>
            <a:r>
              <a:rPr lang="en-US" dirty="0">
                <a:latin typeface="Segoe UI Light" panose="020B0502040204020203" pitchFamily="34" charset="0"/>
                <a:cs typeface="Segoe UI Light" panose="020B0502040204020203" pitchFamily="34" charset="0"/>
              </a:rPr>
              <a:t>	</a:t>
            </a:r>
            <a:r>
              <a:rPr lang="en-US" dirty="0">
                <a:solidFill>
                  <a:schemeClr val="accent1">
                    <a:lumMod val="75000"/>
                  </a:schemeClr>
                </a:solidFill>
                <a:latin typeface="Segoe UI Light" panose="020B0502040204020203" pitchFamily="34" charset="0"/>
                <a:cs typeface="Segoe UI Light" panose="020B0502040204020203" pitchFamily="34" charset="0"/>
              </a:rPr>
              <a:t>Cavity Failure Compensation Study in Spiral 2 LINAC: Simulation and Experimentation – A. Leduc et al.</a:t>
            </a:r>
          </a:p>
          <a:p>
            <a:pPr marL="990600" indent="-990600"/>
            <a:r>
              <a:rPr lang="en-US" dirty="0">
                <a:solidFill>
                  <a:schemeClr val="accent6">
                    <a:lumMod val="50000"/>
                  </a:schemeClr>
                </a:solidFill>
                <a:latin typeface="Segoe UI Light" panose="020B0502040204020203" pitchFamily="34" charset="0"/>
                <a:cs typeface="Segoe UI Light" panose="020B0502040204020203" pitchFamily="34" charset="0"/>
              </a:rPr>
              <a:t>WEP6032</a:t>
            </a:r>
            <a:r>
              <a:rPr lang="en-US" dirty="0">
                <a:latin typeface="Segoe UI Light" panose="020B0502040204020203" pitchFamily="34" charset="0"/>
                <a:cs typeface="Segoe UI Light" panose="020B0502040204020203" pitchFamily="34" charset="0"/>
              </a:rPr>
              <a:t>	Study of ion sources using optical emission spectroscopy for beam monitoring – A. </a:t>
            </a:r>
            <a:r>
              <a:rPr lang="en-US" dirty="0" err="1">
                <a:latin typeface="Segoe UI Light" panose="020B0502040204020203" pitchFamily="34" charset="0"/>
                <a:cs typeface="Segoe UI Light" panose="020B0502040204020203" pitchFamily="34" charset="0"/>
              </a:rPr>
              <a:t>Ribet</a:t>
            </a:r>
            <a:endParaRPr lang="en-US" dirty="0">
              <a:latin typeface="Segoe UI Light" panose="020B0502040204020203" pitchFamily="34" charset="0"/>
              <a:cs typeface="Segoe UI Light" panose="020B0502040204020203" pitchFamily="34" charset="0"/>
            </a:endParaRPr>
          </a:p>
        </p:txBody>
      </p:sp>
      <p:sp>
        <p:nvSpPr>
          <p:cNvPr id="12" name="ZoneTexte 11"/>
          <p:cNvSpPr txBox="1"/>
          <p:nvPr/>
        </p:nvSpPr>
        <p:spPr>
          <a:xfrm>
            <a:off x="0" y="6144607"/>
            <a:ext cx="777713" cy="369332"/>
          </a:xfrm>
          <a:prstGeom prst="rect">
            <a:avLst/>
          </a:prstGeom>
          <a:noFill/>
        </p:spPr>
        <p:txBody>
          <a:bodyPr wrap="none" rtlCol="0">
            <a:spAutoFit/>
          </a:bodyPr>
          <a:lstStyle/>
          <a:p>
            <a:r>
              <a:rPr lang="en-US" b="1" dirty="0" smtClean="0">
                <a:solidFill>
                  <a:schemeClr val="accent6">
                    <a:lumMod val="50000"/>
                  </a:schemeClr>
                </a:solidFill>
                <a:latin typeface="Segoe UI Light" panose="020B0502040204020203" pitchFamily="34" charset="0"/>
                <a:cs typeface="Segoe UI Light" panose="020B0502040204020203" pitchFamily="34" charset="0"/>
              </a:rPr>
              <a:t>Poster</a:t>
            </a:r>
            <a:endParaRPr lang="en-US" b="1" dirty="0">
              <a:solidFill>
                <a:schemeClr val="accent6">
                  <a:lumMod val="50000"/>
                </a:schemeClr>
              </a:solidFill>
              <a:latin typeface="Segoe UI Light" panose="020B0502040204020203" pitchFamily="34" charset="0"/>
              <a:cs typeface="Segoe UI Light" panose="020B0502040204020203" pitchFamily="34" charset="0"/>
            </a:endParaRPr>
          </a:p>
        </p:txBody>
      </p:sp>
      <p:sp>
        <p:nvSpPr>
          <p:cNvPr id="13" name="ZoneTexte 12"/>
          <p:cNvSpPr txBox="1"/>
          <p:nvPr/>
        </p:nvSpPr>
        <p:spPr>
          <a:xfrm>
            <a:off x="794216" y="6144607"/>
            <a:ext cx="1503938" cy="369332"/>
          </a:xfrm>
          <a:prstGeom prst="rect">
            <a:avLst/>
          </a:prstGeom>
          <a:noFill/>
        </p:spPr>
        <p:txBody>
          <a:bodyPr wrap="none" rtlCol="0">
            <a:spAutoFit/>
          </a:bodyPr>
          <a:lstStyle/>
          <a:p>
            <a:r>
              <a:rPr lang="en-US" b="1" dirty="0" smtClean="0">
                <a:solidFill>
                  <a:schemeClr val="accent6"/>
                </a:solidFill>
                <a:latin typeface="Segoe UI Light" panose="020B0502040204020203" pitchFamily="34" charset="0"/>
                <a:cs typeface="Segoe UI Light" panose="020B0502040204020203" pitchFamily="34" charset="0"/>
              </a:rPr>
              <a:t>Invited poster</a:t>
            </a:r>
            <a:endParaRPr lang="en-US" b="1" dirty="0">
              <a:solidFill>
                <a:schemeClr val="accent6"/>
              </a:solidFill>
              <a:latin typeface="Segoe UI Light" panose="020B0502040204020203" pitchFamily="34" charset="0"/>
              <a:cs typeface="Segoe UI Light" panose="020B0502040204020203" pitchFamily="34" charset="0"/>
            </a:endParaRPr>
          </a:p>
        </p:txBody>
      </p:sp>
      <p:sp>
        <p:nvSpPr>
          <p:cNvPr id="14" name="ZoneTexte 13"/>
          <p:cNvSpPr txBox="1"/>
          <p:nvPr/>
        </p:nvSpPr>
        <p:spPr>
          <a:xfrm>
            <a:off x="2314658" y="6144607"/>
            <a:ext cx="1778051" cy="369332"/>
          </a:xfrm>
          <a:prstGeom prst="rect">
            <a:avLst/>
          </a:prstGeom>
          <a:noFill/>
        </p:spPr>
        <p:txBody>
          <a:bodyPr wrap="none" rtlCol="0">
            <a:spAutoFit/>
          </a:bodyPr>
          <a:lstStyle/>
          <a:p>
            <a:r>
              <a:rPr lang="en-US" b="1" dirty="0" smtClean="0">
                <a:solidFill>
                  <a:schemeClr val="accent2"/>
                </a:solidFill>
                <a:latin typeface="Segoe UI Light" panose="020B0502040204020203" pitchFamily="34" charset="0"/>
                <a:cs typeface="Segoe UI Light" panose="020B0502040204020203" pitchFamily="34" charset="0"/>
              </a:rPr>
              <a:t>Contributed oral</a:t>
            </a:r>
            <a:endParaRPr lang="en-US" b="1" dirty="0">
              <a:solidFill>
                <a:schemeClr val="accent2"/>
              </a:solidFill>
              <a:latin typeface="Segoe UI Light" panose="020B0502040204020203" pitchFamily="34" charset="0"/>
              <a:cs typeface="Segoe UI Light" panose="020B0502040204020203" pitchFamily="34" charset="0"/>
            </a:endParaRPr>
          </a:p>
        </p:txBody>
      </p:sp>
      <p:sp>
        <p:nvSpPr>
          <p:cNvPr id="15" name="ZoneTexte 14"/>
          <p:cNvSpPr txBox="1"/>
          <p:nvPr/>
        </p:nvSpPr>
        <p:spPr>
          <a:xfrm>
            <a:off x="8024355" y="6144607"/>
            <a:ext cx="380232" cy="369332"/>
          </a:xfrm>
          <a:prstGeom prst="rect">
            <a:avLst/>
          </a:prstGeom>
          <a:noFill/>
        </p:spPr>
        <p:txBody>
          <a:bodyPr wrap="none" rtlCol="0">
            <a:spAutoFit/>
          </a:bodyPr>
          <a:lstStyle/>
          <a:p>
            <a:r>
              <a:rPr lang="en-US" b="1" dirty="0" smtClean="0">
                <a:solidFill>
                  <a:srgbClr val="000099"/>
                </a:solidFill>
                <a:latin typeface="Segoe UI Light" panose="020B0502040204020203" pitchFamily="34" charset="0"/>
                <a:cs typeface="Segoe UI Light" panose="020B0502040204020203" pitchFamily="34" charset="0"/>
              </a:rPr>
              <a:t>S</a:t>
            </a:r>
            <a:r>
              <a:rPr lang="en-US" b="1" baseline="30000" dirty="0" smtClean="0">
                <a:solidFill>
                  <a:srgbClr val="000099"/>
                </a:solidFill>
                <a:latin typeface="Segoe UI Light" panose="020B0502040204020203" pitchFamily="34" charset="0"/>
                <a:cs typeface="Segoe UI Light" panose="020B0502040204020203" pitchFamily="34" charset="0"/>
              </a:rPr>
              <a:t>3</a:t>
            </a:r>
            <a:endParaRPr lang="en-US" b="1" baseline="30000" dirty="0">
              <a:solidFill>
                <a:srgbClr val="000099"/>
              </a:solidFill>
              <a:latin typeface="Segoe UI Light" panose="020B0502040204020203" pitchFamily="34" charset="0"/>
              <a:cs typeface="Segoe UI Light" panose="020B0502040204020203" pitchFamily="34" charset="0"/>
            </a:endParaRPr>
          </a:p>
        </p:txBody>
      </p:sp>
      <p:sp>
        <p:nvSpPr>
          <p:cNvPr id="16" name="ZoneTexte 15"/>
          <p:cNvSpPr txBox="1"/>
          <p:nvPr/>
        </p:nvSpPr>
        <p:spPr>
          <a:xfrm>
            <a:off x="6984040" y="6144607"/>
            <a:ext cx="976549" cy="369332"/>
          </a:xfrm>
          <a:prstGeom prst="rect">
            <a:avLst/>
          </a:prstGeom>
          <a:noFill/>
        </p:spPr>
        <p:txBody>
          <a:bodyPr wrap="none" rtlCol="0">
            <a:spAutoFit/>
          </a:bodyPr>
          <a:lstStyle/>
          <a:p>
            <a:r>
              <a:rPr lang="en-US" b="1" dirty="0" smtClean="0">
                <a:solidFill>
                  <a:schemeClr val="accent1">
                    <a:lumMod val="75000"/>
                  </a:schemeClr>
                </a:solidFill>
                <a:latin typeface="Segoe UI Light" panose="020B0502040204020203" pitchFamily="34" charset="0"/>
                <a:cs typeface="Segoe UI Light" panose="020B0502040204020203" pitchFamily="34" charset="0"/>
              </a:rPr>
              <a:t>SPIRAL2</a:t>
            </a:r>
            <a:endParaRPr lang="en-US" b="1" baseline="30000" dirty="0">
              <a:solidFill>
                <a:schemeClr val="accent1">
                  <a:lumMod val="75000"/>
                </a:schemeClr>
              </a:solidFill>
              <a:latin typeface="Segoe UI Light" panose="020B0502040204020203" pitchFamily="34" charset="0"/>
              <a:cs typeface="Segoe UI Light" panose="020B0502040204020203" pitchFamily="34" charset="0"/>
            </a:endParaRPr>
          </a:p>
        </p:txBody>
      </p:sp>
      <p:sp>
        <p:nvSpPr>
          <p:cNvPr id="17" name="ZoneTexte 16"/>
          <p:cNvSpPr txBox="1"/>
          <p:nvPr/>
        </p:nvSpPr>
        <p:spPr>
          <a:xfrm>
            <a:off x="11339423" y="6144607"/>
            <a:ext cx="806631" cy="369332"/>
          </a:xfrm>
          <a:prstGeom prst="rect">
            <a:avLst/>
          </a:prstGeom>
          <a:noFill/>
        </p:spPr>
        <p:txBody>
          <a:bodyPr wrap="none" rtlCol="0">
            <a:spAutoFit/>
          </a:bodyPr>
          <a:lstStyle/>
          <a:p>
            <a:r>
              <a:rPr lang="en-US" b="1" dirty="0" smtClean="0">
                <a:latin typeface="Segoe UI Light" panose="020B0502040204020203" pitchFamily="34" charset="0"/>
                <a:cs typeface="Segoe UI Light" panose="020B0502040204020203" pitchFamily="34" charset="0"/>
              </a:rPr>
              <a:t>GANIL</a:t>
            </a:r>
            <a:endParaRPr lang="en-US" b="1" baseline="30000" dirty="0">
              <a:latin typeface="Segoe UI Light" panose="020B0502040204020203" pitchFamily="34" charset="0"/>
              <a:cs typeface="Segoe UI Light" panose="020B0502040204020203" pitchFamily="34" charset="0"/>
            </a:endParaRPr>
          </a:p>
        </p:txBody>
      </p:sp>
      <p:sp>
        <p:nvSpPr>
          <p:cNvPr id="18" name="ZoneTexte 17"/>
          <p:cNvSpPr txBox="1"/>
          <p:nvPr/>
        </p:nvSpPr>
        <p:spPr>
          <a:xfrm>
            <a:off x="9284248" y="6144607"/>
            <a:ext cx="1186543" cy="369332"/>
          </a:xfrm>
          <a:prstGeom prst="rect">
            <a:avLst/>
          </a:prstGeom>
          <a:noFill/>
        </p:spPr>
        <p:txBody>
          <a:bodyPr wrap="none" rtlCol="0">
            <a:spAutoFit/>
          </a:bodyPr>
          <a:lstStyle/>
          <a:p>
            <a:r>
              <a:rPr lang="en-US" b="1" dirty="0" smtClean="0">
                <a:solidFill>
                  <a:srgbClr val="7030A0"/>
                </a:solidFill>
                <a:latin typeface="Segoe UI Light" panose="020B0502040204020203" pitchFamily="34" charset="0"/>
                <a:cs typeface="Segoe UI Light" panose="020B0502040204020203" pitchFamily="34" charset="0"/>
              </a:rPr>
              <a:t>NEWGAIN</a:t>
            </a:r>
            <a:endParaRPr lang="en-US" b="1" baseline="30000" dirty="0">
              <a:solidFill>
                <a:srgbClr val="7030A0"/>
              </a:solidFill>
              <a:latin typeface="Segoe UI Light" panose="020B0502040204020203" pitchFamily="34" charset="0"/>
              <a:cs typeface="Segoe UI Light" panose="020B0502040204020203" pitchFamily="34" charset="0"/>
            </a:endParaRPr>
          </a:p>
        </p:txBody>
      </p:sp>
      <p:sp>
        <p:nvSpPr>
          <p:cNvPr id="19" name="ZoneTexte 18"/>
          <p:cNvSpPr txBox="1"/>
          <p:nvPr/>
        </p:nvSpPr>
        <p:spPr>
          <a:xfrm>
            <a:off x="8468353" y="6144607"/>
            <a:ext cx="752129" cy="369332"/>
          </a:xfrm>
          <a:prstGeom prst="rect">
            <a:avLst/>
          </a:prstGeom>
          <a:noFill/>
        </p:spPr>
        <p:txBody>
          <a:bodyPr wrap="none" rtlCol="0">
            <a:spAutoFit/>
          </a:bodyPr>
          <a:lstStyle/>
          <a:p>
            <a:r>
              <a:rPr lang="en-US" b="1" dirty="0" smtClean="0">
                <a:solidFill>
                  <a:srgbClr val="00B0F0"/>
                </a:solidFill>
                <a:latin typeface="Segoe UI Light" panose="020B0502040204020203" pitchFamily="34" charset="0"/>
                <a:cs typeface="Segoe UI Light" panose="020B0502040204020203" pitchFamily="34" charset="0"/>
              </a:rPr>
              <a:t>DESIR</a:t>
            </a:r>
            <a:endParaRPr lang="en-US" b="1" baseline="30000" dirty="0">
              <a:solidFill>
                <a:srgbClr val="00B0F0"/>
              </a:solidFill>
              <a:latin typeface="Segoe UI Light" panose="020B0502040204020203" pitchFamily="34" charset="0"/>
              <a:cs typeface="Segoe UI Light" panose="020B0502040204020203" pitchFamily="34" charset="0"/>
            </a:endParaRPr>
          </a:p>
        </p:txBody>
      </p:sp>
      <p:sp>
        <p:nvSpPr>
          <p:cNvPr id="20" name="ZoneTexte 19"/>
          <p:cNvSpPr txBox="1"/>
          <p:nvPr/>
        </p:nvSpPr>
        <p:spPr>
          <a:xfrm>
            <a:off x="10534557" y="6144607"/>
            <a:ext cx="741100" cy="369332"/>
          </a:xfrm>
          <a:prstGeom prst="rect">
            <a:avLst/>
          </a:prstGeom>
          <a:noFill/>
        </p:spPr>
        <p:txBody>
          <a:bodyPr wrap="none" rtlCol="0">
            <a:spAutoFit/>
          </a:bodyPr>
          <a:lstStyle/>
          <a:p>
            <a:r>
              <a:rPr lang="en-US" b="1" dirty="0" smtClean="0">
                <a:solidFill>
                  <a:schemeClr val="tx2">
                    <a:lumMod val="40000"/>
                    <a:lumOff val="60000"/>
                  </a:schemeClr>
                </a:solidFill>
                <a:latin typeface="Segoe UI Light" panose="020B0502040204020203" pitchFamily="34" charset="0"/>
                <a:cs typeface="Segoe UI Light" panose="020B0502040204020203" pitchFamily="34" charset="0"/>
              </a:rPr>
              <a:t>SAGA</a:t>
            </a:r>
            <a:endParaRPr lang="en-US" b="1" baseline="30000" dirty="0">
              <a:solidFill>
                <a:schemeClr val="tx2">
                  <a:lumMod val="40000"/>
                  <a:lumOff val="60000"/>
                </a:schemeClr>
              </a:solidFill>
              <a:latin typeface="Segoe UI Light" panose="020B0502040204020203" pitchFamily="34" charset="0"/>
              <a:cs typeface="Segoe UI Light" panose="020B0502040204020203" pitchFamily="34" charset="0"/>
            </a:endParaRPr>
          </a:p>
        </p:txBody>
      </p:sp>
      <p:cxnSp>
        <p:nvCxnSpPr>
          <p:cNvPr id="8" name="Connecteur droit 7"/>
          <p:cNvCxnSpPr/>
          <p:nvPr/>
        </p:nvCxnSpPr>
        <p:spPr>
          <a:xfrm>
            <a:off x="0" y="6198397"/>
            <a:ext cx="12146054"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422966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r>
              <a:rPr lang="en-US" dirty="0" smtClean="0"/>
              <a:t>May 18, 2026</a:t>
            </a:r>
            <a:endParaRPr lang="en-US" dirty="0"/>
          </a:p>
        </p:txBody>
      </p:sp>
      <p:sp>
        <p:nvSpPr>
          <p:cNvPr id="4" name="Espace réservé du pied de page 3"/>
          <p:cNvSpPr>
            <a:spLocks noGrp="1"/>
          </p:cNvSpPr>
          <p:nvPr>
            <p:ph type="ftr" sz="quarter" idx="11"/>
          </p:nvPr>
        </p:nvSpPr>
        <p:spPr/>
        <p:txBody>
          <a:bodyPr/>
          <a:lstStyle/>
          <a:p>
            <a:r>
              <a:rPr lang="en-US" dirty="0" smtClean="0"/>
              <a:t>R. Ferdinand - GANIL-SPIRAL2 recent achievements - MOI4M01</a:t>
            </a:r>
            <a:endParaRPr lang="en-US" dirty="0"/>
          </a:p>
        </p:txBody>
      </p:sp>
      <p:sp>
        <p:nvSpPr>
          <p:cNvPr id="5" name="Espace réservé du numéro de diapositive 4"/>
          <p:cNvSpPr>
            <a:spLocks noGrp="1"/>
          </p:cNvSpPr>
          <p:nvPr>
            <p:ph type="sldNum" sz="quarter" idx="12"/>
          </p:nvPr>
        </p:nvSpPr>
        <p:spPr/>
        <p:txBody>
          <a:bodyPr/>
          <a:lstStyle/>
          <a:p>
            <a:fld id="{94B63599-5DA0-BE42-AE37-88D1760620F1}" type="slidenum">
              <a:rPr lang="en-US" smtClean="0"/>
              <a:pPr/>
              <a:t>29</a:t>
            </a:fld>
            <a:endParaRPr lang="en-US" dirty="0"/>
          </a:p>
        </p:txBody>
      </p:sp>
      <p:pic>
        <p:nvPicPr>
          <p:cNvPr id="12" name="Image 11"/>
          <p:cNvPicPr>
            <a:picLocks noChangeAspect="1"/>
          </p:cNvPicPr>
          <p:nvPr/>
        </p:nvPicPr>
        <p:blipFill rotWithShape="1">
          <a:blip r:embed="rId2" cstate="hqprint">
            <a:extLst>
              <a:ext uri="{BEBA8EAE-BF5A-486C-A8C5-ECC9F3942E4B}">
                <a14:imgProps xmlns:a14="http://schemas.microsoft.com/office/drawing/2010/main">
                  <a14:imgLayer r:embed="rId3">
                    <a14:imgEffect>
                      <a14:artisticBlur radius="80"/>
                    </a14:imgEffect>
                  </a14:imgLayer>
                </a14:imgProps>
              </a:ext>
              <a:ext uri="{28A0092B-C50C-407E-A947-70E740481C1C}">
                <a14:useLocalDpi xmlns:a14="http://schemas.microsoft.com/office/drawing/2010/main"/>
              </a:ext>
            </a:extLst>
          </a:blip>
          <a:srcRect t="7780" b="7473"/>
          <a:stretch/>
        </p:blipFill>
        <p:spPr>
          <a:xfrm>
            <a:off x="-1" y="0"/>
            <a:ext cx="12192002" cy="6882938"/>
          </a:xfrm>
          <a:prstGeom prst="rect">
            <a:avLst/>
          </a:prstGeom>
        </p:spPr>
      </p:pic>
      <p:pic>
        <p:nvPicPr>
          <p:cNvPr id="7" name="Image 6"/>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48540" y="0"/>
            <a:ext cx="10294919" cy="6858000"/>
          </a:xfrm>
          <a:prstGeom prst="rect">
            <a:avLst/>
          </a:prstGeom>
        </p:spPr>
      </p:pic>
      <p:sp>
        <p:nvSpPr>
          <p:cNvPr id="10" name="Rectangle 9"/>
          <p:cNvSpPr/>
          <p:nvPr/>
        </p:nvSpPr>
        <p:spPr>
          <a:xfrm>
            <a:off x="8768105" y="5475723"/>
            <a:ext cx="3200400" cy="1200329"/>
          </a:xfrm>
          <a:prstGeom prst="rect">
            <a:avLst/>
          </a:prstGeom>
        </p:spPr>
        <p:txBody>
          <a:bodyPr wrap="square">
            <a:spAutoFit/>
          </a:bodyPr>
          <a:lstStyle/>
          <a:p>
            <a:pPr algn="ctr"/>
            <a:r>
              <a:rPr lang="en-US" dirty="0" smtClean="0">
                <a:solidFill>
                  <a:schemeClr val="bg1"/>
                </a:solidFill>
                <a:effectLst>
                  <a:outerShdw blurRad="38100" dist="38100" dir="2700000" algn="tl">
                    <a:srgbClr val="000000">
                      <a:alpha val="43137"/>
                    </a:srgbClr>
                  </a:outerShdw>
                </a:effectLst>
              </a:rPr>
              <a:t>Thanks to GANIL </a:t>
            </a:r>
            <a:r>
              <a:rPr lang="en-US" dirty="0">
                <a:solidFill>
                  <a:schemeClr val="bg1"/>
                </a:solidFill>
                <a:effectLst>
                  <a:outerShdw blurRad="38100" dist="38100" dir="2700000" algn="tl">
                    <a:srgbClr val="000000">
                      <a:alpha val="43137"/>
                    </a:srgbClr>
                  </a:outerShdw>
                </a:effectLst>
              </a:rPr>
              <a:t>teams for their valuable work and their contribution to the preparation of this presentation</a:t>
            </a:r>
          </a:p>
        </p:txBody>
      </p:sp>
      <p:sp>
        <p:nvSpPr>
          <p:cNvPr id="11" name="Rectangle 10"/>
          <p:cNvSpPr/>
          <p:nvPr/>
        </p:nvSpPr>
        <p:spPr>
          <a:xfrm>
            <a:off x="2645377" y="3244334"/>
            <a:ext cx="6901249" cy="707886"/>
          </a:xfrm>
          <a:prstGeom prst="rect">
            <a:avLst/>
          </a:prstGeom>
        </p:spPr>
        <p:txBody>
          <a:bodyPr wrap="none">
            <a:spAutoFit/>
          </a:bodyPr>
          <a:lstStyle/>
          <a:p>
            <a:pPr algn="ctr"/>
            <a:r>
              <a:rPr lang="en-US" sz="4000" b="1" dirty="0" smtClean="0">
                <a:ln/>
                <a:solidFill>
                  <a:srgbClr val="FF0000"/>
                </a:solidFill>
                <a:latin typeface="Yu Gothic UI Semibold" panose="020B0700000000000000" pitchFamily="34" charset="-128"/>
                <a:ea typeface="Yu Gothic UI Semibold" panose="020B0700000000000000" pitchFamily="34" charset="-128"/>
              </a:rPr>
              <a:t>Thank you for your attention</a:t>
            </a:r>
            <a:endParaRPr lang="en-US" sz="4000" b="1" dirty="0">
              <a:ln/>
              <a:solidFill>
                <a:srgbClr val="FF0000"/>
              </a:solidFill>
              <a:latin typeface="Yu Gothic UI Semibold" panose="020B0700000000000000" pitchFamily="34" charset="-128"/>
              <a:ea typeface="Yu Gothic UI Semibold" panose="020B0700000000000000" pitchFamily="34" charset="-128"/>
            </a:endParaRPr>
          </a:p>
        </p:txBody>
      </p:sp>
      <p:sp>
        <p:nvSpPr>
          <p:cNvPr id="13" name="Rectangle 12"/>
          <p:cNvSpPr/>
          <p:nvPr/>
        </p:nvSpPr>
        <p:spPr>
          <a:xfrm>
            <a:off x="2645377" y="3244334"/>
            <a:ext cx="6901249" cy="707886"/>
          </a:xfrm>
          <a:prstGeom prst="rect">
            <a:avLst/>
          </a:prstGeom>
        </p:spPr>
        <p:txBody>
          <a:bodyPr wrap="none">
            <a:spAutoFit/>
          </a:bodyPr>
          <a:lstStyle/>
          <a:p>
            <a:pPr algn="ctr"/>
            <a:r>
              <a:rPr lang="en-US" sz="4000" b="1" dirty="0" smtClean="0">
                <a:ln/>
                <a:solidFill>
                  <a:srgbClr val="FF0000"/>
                </a:solidFill>
                <a:latin typeface="Yu Gothic UI Semibold" panose="020B0700000000000000" pitchFamily="34" charset="-128"/>
                <a:ea typeface="Yu Gothic UI Semibold" panose="020B0700000000000000" pitchFamily="34" charset="-128"/>
              </a:rPr>
              <a:t>Thank you for your attention</a:t>
            </a:r>
            <a:endParaRPr lang="en-US" sz="4000" b="1" dirty="0">
              <a:ln/>
              <a:solidFill>
                <a:srgbClr val="FF0000"/>
              </a:solidFill>
              <a:latin typeface="Yu Gothic UI Semibold" panose="020B0700000000000000" pitchFamily="34" charset="-128"/>
              <a:ea typeface="Yu Gothic UI Semibold" panose="020B0700000000000000" pitchFamily="34" charset="-128"/>
            </a:endParaRPr>
          </a:p>
        </p:txBody>
      </p:sp>
    </p:spTree>
    <p:extLst>
      <p:ext uri="{BB962C8B-B14F-4D97-AF65-F5344CB8AC3E}">
        <p14:creationId xmlns:p14="http://schemas.microsoft.com/office/powerpoint/2010/main" val="2229024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remove"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0" fill="hold"/>
                                        <p:tgtEl>
                                          <p:spTgt spid="11"/>
                                        </p:tgtEl>
                                        <p:attrNameLst>
                                          <p:attrName>ppt_x</p:attrName>
                                        </p:attrNameLst>
                                      </p:cBhvr>
                                      <p:tavLst>
                                        <p:tav tm="0">
                                          <p:val>
                                            <p:strVal val="#ppt_x"/>
                                          </p:val>
                                        </p:tav>
                                        <p:tav tm="100000">
                                          <p:val>
                                            <p:strVal val="#ppt_x"/>
                                          </p:val>
                                        </p:tav>
                                      </p:tavLst>
                                    </p:anim>
                                    <p:anim calcmode="lin" valueType="num">
                                      <p:cBhvr>
                                        <p:cTn id="8" dur="5000" fill="hold"/>
                                        <p:tgtEl>
                                          <p:spTgt spid="11"/>
                                        </p:tgtEl>
                                        <p:attrNameLst>
                                          <p:attrName>ppt_y</p:attrName>
                                        </p:attrNameLst>
                                      </p:cBhvr>
                                      <p:tavLst>
                                        <p:tav tm="0">
                                          <p:val>
                                            <p:strVal val="#ppt_y+1"/>
                                          </p:val>
                                        </p:tav>
                                        <p:tav tm="100000">
                                          <p:val>
                                            <p:strVal val="#ppt_y-1"/>
                                          </p:val>
                                        </p:tav>
                                      </p:tavLst>
                                    </p:anim>
                                  </p:childTnLst>
                                </p:cTn>
                              </p:par>
                            </p:childTnLst>
                          </p:cTn>
                        </p:par>
                        <p:par>
                          <p:cTn id="9" fill="hold">
                            <p:stCondLst>
                              <p:cond delay="5000"/>
                            </p:stCondLst>
                            <p:childTnLst>
                              <p:par>
                                <p:cTn id="10" presetID="1"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en-US" dirty="0" smtClean="0"/>
              <a:t>G</a:t>
            </a:r>
            <a:r>
              <a:rPr lang="en-US" dirty="0" smtClean="0">
                <a:solidFill>
                  <a:srgbClr val="1D173D"/>
                </a:solidFill>
              </a:rPr>
              <a:t>rand</a:t>
            </a:r>
            <a:r>
              <a:rPr lang="en-US" dirty="0" smtClean="0"/>
              <a:t> </a:t>
            </a:r>
            <a:r>
              <a:rPr lang="en-US" dirty="0" err="1" smtClean="0"/>
              <a:t>A</a:t>
            </a:r>
            <a:r>
              <a:rPr lang="en-US" dirty="0" err="1" smtClean="0">
                <a:solidFill>
                  <a:srgbClr val="1D173D"/>
                </a:solidFill>
              </a:rPr>
              <a:t>ccélérateur</a:t>
            </a:r>
            <a:r>
              <a:rPr lang="en-US" dirty="0" smtClean="0"/>
              <a:t> N</a:t>
            </a:r>
            <a:r>
              <a:rPr lang="en-US" dirty="0" smtClean="0">
                <a:solidFill>
                  <a:srgbClr val="1D173D"/>
                </a:solidFill>
              </a:rPr>
              <a:t>ational</a:t>
            </a:r>
            <a:r>
              <a:rPr lang="en-US" dirty="0" smtClean="0"/>
              <a:t> </a:t>
            </a:r>
            <a:r>
              <a:rPr lang="en-US" dirty="0" err="1" smtClean="0">
                <a:solidFill>
                  <a:srgbClr val="1D173D"/>
                </a:solidFill>
              </a:rPr>
              <a:t>d’</a:t>
            </a:r>
            <a:r>
              <a:rPr lang="en-US" dirty="0" err="1" smtClean="0"/>
              <a:t>I</a:t>
            </a:r>
            <a:r>
              <a:rPr lang="en-US" dirty="0" err="1" smtClean="0">
                <a:solidFill>
                  <a:srgbClr val="1D173D"/>
                </a:solidFill>
              </a:rPr>
              <a:t>ons</a:t>
            </a:r>
            <a:r>
              <a:rPr lang="en-US" dirty="0" smtClean="0"/>
              <a:t> </a:t>
            </a:r>
            <a:r>
              <a:rPr lang="en-US" dirty="0" err="1" smtClean="0"/>
              <a:t>L</a:t>
            </a:r>
            <a:r>
              <a:rPr lang="en-US" dirty="0" err="1" smtClean="0">
                <a:solidFill>
                  <a:srgbClr val="1D173D"/>
                </a:solidFill>
              </a:rPr>
              <a:t>ourd</a:t>
            </a:r>
            <a:r>
              <a:rPr lang="en-US" dirty="0" err="1" smtClean="0"/>
              <a:t>s</a:t>
            </a:r>
            <a:endParaRPr lang="en-US" dirty="0"/>
          </a:p>
        </p:txBody>
      </p:sp>
      <p:sp>
        <p:nvSpPr>
          <p:cNvPr id="3" name="Espace réservé de la date 2"/>
          <p:cNvSpPr>
            <a:spLocks noGrp="1"/>
          </p:cNvSpPr>
          <p:nvPr>
            <p:ph type="dt" sz="half" idx="10"/>
          </p:nvPr>
        </p:nvSpPr>
        <p:spPr/>
        <p:txBody>
          <a:bodyPr/>
          <a:lstStyle/>
          <a:p>
            <a:r>
              <a:rPr lang="en-US" dirty="0" smtClean="0"/>
              <a:t>May 18, 2026</a:t>
            </a:r>
            <a:endParaRPr lang="en-US" dirty="0"/>
          </a:p>
        </p:txBody>
      </p:sp>
      <p:sp>
        <p:nvSpPr>
          <p:cNvPr id="4" name="Espace réservé du pied de page 3"/>
          <p:cNvSpPr>
            <a:spLocks noGrp="1"/>
          </p:cNvSpPr>
          <p:nvPr>
            <p:ph type="ftr" sz="quarter" idx="11"/>
          </p:nvPr>
        </p:nvSpPr>
        <p:spPr/>
        <p:txBody>
          <a:bodyPr/>
          <a:lstStyle/>
          <a:p>
            <a:r>
              <a:rPr lang="en-US" dirty="0" smtClean="0"/>
              <a:t>R. Ferdinand - GANIL-SPIRAL2 recent achievements - MOI4M01</a:t>
            </a:r>
            <a:endParaRPr lang="en-US" dirty="0"/>
          </a:p>
        </p:txBody>
      </p:sp>
      <p:sp>
        <p:nvSpPr>
          <p:cNvPr id="5" name="Espace réservé du numéro de diapositive 4"/>
          <p:cNvSpPr>
            <a:spLocks noGrp="1"/>
          </p:cNvSpPr>
          <p:nvPr>
            <p:ph type="sldNum" sz="quarter" idx="12"/>
          </p:nvPr>
        </p:nvSpPr>
        <p:spPr/>
        <p:txBody>
          <a:bodyPr/>
          <a:lstStyle/>
          <a:p>
            <a:fld id="{94B63599-5DA0-BE42-AE37-88D1760620F1}" type="slidenum">
              <a:rPr lang="en-US" smtClean="0"/>
              <a:pPr/>
              <a:t>3</a:t>
            </a:fld>
            <a:endParaRPr lang="en-US" dirty="0"/>
          </a:p>
        </p:txBody>
      </p:sp>
      <p:sp>
        <p:nvSpPr>
          <p:cNvPr id="10" name="Espace réservé du contenu 9"/>
          <p:cNvSpPr>
            <a:spLocks noGrp="1"/>
          </p:cNvSpPr>
          <p:nvPr>
            <p:ph sz="quarter" idx="14"/>
          </p:nvPr>
        </p:nvSpPr>
        <p:spPr>
          <a:xfrm>
            <a:off x="211623" y="1886778"/>
            <a:ext cx="3941688" cy="3379490"/>
          </a:xfrm>
        </p:spPr>
        <p:txBody>
          <a:bodyPr/>
          <a:lstStyle/>
          <a:p>
            <a:r>
              <a:rPr lang="en-US" dirty="0" smtClean="0"/>
              <a:t>GANIL research activities  theoretical and experimental aim to respond to:</a:t>
            </a:r>
          </a:p>
          <a:p>
            <a:endParaRPr lang="en-US" dirty="0" smtClean="0"/>
          </a:p>
          <a:p>
            <a:pPr lvl="1"/>
            <a:r>
              <a:rPr lang="en-US" dirty="0" smtClean="0"/>
              <a:t>How was matter created in the universe? </a:t>
            </a:r>
          </a:p>
          <a:p>
            <a:pPr lvl="1"/>
            <a:r>
              <a:rPr lang="en-US" dirty="0" smtClean="0"/>
              <a:t>How do neutrons and protons interact, making up the nucleus of the atom?</a:t>
            </a:r>
          </a:p>
          <a:p>
            <a:pPr lvl="1"/>
            <a:r>
              <a:rPr lang="en-US" dirty="0" smtClean="0"/>
              <a:t>What are the limits to the existence of matter?</a:t>
            </a:r>
          </a:p>
          <a:p>
            <a:pPr lvl="1"/>
            <a:r>
              <a:rPr lang="en-US" dirty="0" smtClean="0"/>
              <a:t>What are the rules governing the so-called magic nuclei?</a:t>
            </a:r>
          </a:p>
          <a:p>
            <a:pPr lvl="1"/>
            <a:endParaRPr lang="en-US" dirty="0"/>
          </a:p>
        </p:txBody>
      </p:sp>
      <p:pic>
        <p:nvPicPr>
          <p:cNvPr id="19" name="Picture 12" descr="slide1.jpg">
            <a:extLst>
              <a:ext uri="{FF2B5EF4-FFF2-40B4-BE49-F238E27FC236}">
                <a16:creationId xmlns:a16="http://schemas.microsoft.com/office/drawing/2014/main" id="{0F0F233E-4574-476E-3E67-FD06DB6E5839}"/>
              </a:ext>
            </a:extLst>
          </p:cNvPr>
          <p:cNvPicPr>
            <a:picLocks noChangeAspect="1" noChangeArrowheads="1"/>
          </p:cNvPicPr>
          <p:nvPr/>
        </p:nvPicPr>
        <p:blipFill>
          <a:blip r:embed="rId2" cstate="print"/>
          <a:srcRect/>
          <a:stretch>
            <a:fillRect/>
          </a:stretch>
        </p:blipFill>
        <p:spPr bwMode="auto">
          <a:xfrm>
            <a:off x="5322051" y="4751463"/>
            <a:ext cx="1344133" cy="792000"/>
          </a:xfrm>
          <a:prstGeom prst="rect">
            <a:avLst/>
          </a:prstGeom>
          <a:ln>
            <a:noFill/>
          </a:ln>
          <a:effectLst>
            <a:outerShdw blurRad="292100" dist="139700" dir="2700000" algn="tl" rotWithShape="0">
              <a:srgbClr val="333333">
                <a:alpha val="65000"/>
              </a:srgbClr>
            </a:outerShdw>
          </a:effectLst>
        </p:spPr>
      </p:pic>
      <p:pic>
        <p:nvPicPr>
          <p:cNvPr id="20" name="Picture 22" descr="Inorganic_materials_under_irradiation">
            <a:extLst>
              <a:ext uri="{FF2B5EF4-FFF2-40B4-BE49-F238E27FC236}">
                <a16:creationId xmlns:a16="http://schemas.microsoft.com/office/drawing/2014/main" id="{8DDD005E-27B2-79C0-79C0-591E0575FFB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316019" y="4774987"/>
            <a:ext cx="1378360" cy="792000"/>
          </a:xfrm>
          <a:prstGeom prst="rect">
            <a:avLst/>
          </a:prstGeom>
          <a:ln>
            <a:noFill/>
          </a:ln>
          <a:effectLst>
            <a:outerShdw blurRad="292100" dist="139700" dir="2700000" algn="tl" rotWithShape="0">
              <a:srgbClr val="333333">
                <a:alpha val="65000"/>
              </a:srgbClr>
            </a:outerShdw>
          </a:effectLst>
        </p:spPr>
      </p:pic>
      <p:pic>
        <p:nvPicPr>
          <p:cNvPr id="21" name="Picture 14" descr="2190-4286-3-97-3">
            <a:extLst>
              <a:ext uri="{FF2B5EF4-FFF2-40B4-BE49-F238E27FC236}">
                <a16:creationId xmlns:a16="http://schemas.microsoft.com/office/drawing/2014/main" id="{C2270EF8-D250-EDC3-6042-8E8AEFA56DA8}"/>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22170" y="5499851"/>
            <a:ext cx="1137864" cy="828000"/>
          </a:xfrm>
          <a:prstGeom prst="rect">
            <a:avLst/>
          </a:prstGeom>
          <a:ln>
            <a:noFill/>
          </a:ln>
          <a:effectLst>
            <a:outerShdw blurRad="292100" dist="139700" dir="2700000" algn="tl" rotWithShape="0">
              <a:srgbClr val="333333">
                <a:alpha val="65000"/>
              </a:srgbClr>
            </a:outerShdw>
          </a:effectLst>
        </p:spPr>
      </p:pic>
      <p:pic>
        <p:nvPicPr>
          <p:cNvPr id="22" name="Image 21">
            <a:extLst>
              <a:ext uri="{FF2B5EF4-FFF2-40B4-BE49-F238E27FC236}">
                <a16:creationId xmlns:a16="http://schemas.microsoft.com/office/drawing/2014/main" id="{0932CECE-5E4E-3054-F96C-1834A6E2401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16019" y="1609883"/>
            <a:ext cx="1284416" cy="792000"/>
          </a:xfrm>
          <a:prstGeom prst="rect">
            <a:avLst/>
          </a:prstGeom>
          <a:ln>
            <a:noFill/>
          </a:ln>
          <a:effectLst>
            <a:outerShdw blurRad="292100" dist="139700" dir="2700000" algn="tl" rotWithShape="0">
              <a:srgbClr val="333333">
                <a:alpha val="65000"/>
              </a:srgbClr>
            </a:outerShdw>
          </a:effectLst>
        </p:spPr>
      </p:pic>
      <p:pic>
        <p:nvPicPr>
          <p:cNvPr id="23" name="Image 22">
            <a:extLst>
              <a:ext uri="{FF2B5EF4-FFF2-40B4-BE49-F238E27FC236}">
                <a16:creationId xmlns:a16="http://schemas.microsoft.com/office/drawing/2014/main" id="{A1596062-DCCD-16C2-FC70-65D063995AE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01285" y="2873406"/>
            <a:ext cx="2198524" cy="1312244"/>
          </a:xfrm>
          <a:prstGeom prst="rect">
            <a:avLst/>
          </a:prstGeom>
        </p:spPr>
      </p:pic>
      <p:pic>
        <p:nvPicPr>
          <p:cNvPr id="24" name="Image 41" descr="Screen shot 2012-08-27 at 10.20.08 PM.png">
            <a:extLst>
              <a:ext uri="{FF2B5EF4-FFF2-40B4-BE49-F238E27FC236}">
                <a16:creationId xmlns:a16="http://schemas.microsoft.com/office/drawing/2014/main" id="{DC1FCBF9-EB0A-8D7A-732A-D880D8F7F329}"/>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763030" y="904631"/>
            <a:ext cx="1456144" cy="828000"/>
          </a:xfrm>
          <a:prstGeom prst="rect">
            <a:avLst/>
          </a:prstGeom>
          <a:ln w="3175">
            <a:solidFill>
              <a:schemeClr val="tx1"/>
            </a:solid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 name="Image 1" descr="image001">
            <a:extLst>
              <a:ext uri="{FF2B5EF4-FFF2-40B4-BE49-F238E27FC236}">
                <a16:creationId xmlns:a16="http://schemas.microsoft.com/office/drawing/2014/main" id="{679EA390-80DF-C5AA-B1BC-790AC0E5337E}"/>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453897" y="3251047"/>
            <a:ext cx="895052" cy="72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Image 1" descr="image001">
            <a:extLst>
              <a:ext uri="{FF2B5EF4-FFF2-40B4-BE49-F238E27FC236}">
                <a16:creationId xmlns:a16="http://schemas.microsoft.com/office/drawing/2014/main" id="{6FF5F642-7095-990D-2186-4919B04BE956}"/>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348949" y="3251047"/>
            <a:ext cx="871697" cy="72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8" descr="Résultat de recherche d'images pour &quot;glace de comete&quot;">
            <a:extLst>
              <a:ext uri="{FF2B5EF4-FFF2-40B4-BE49-F238E27FC236}">
                <a16:creationId xmlns:a16="http://schemas.microsoft.com/office/drawing/2014/main" id="{FA4B36A7-D809-D5B3-A412-B717BECF5442}"/>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0828992" y="3192435"/>
            <a:ext cx="1297307" cy="792000"/>
          </a:xfrm>
          <a:prstGeom prst="rect">
            <a:avLst/>
          </a:prstGeom>
          <a:ln>
            <a:noFill/>
          </a:ln>
          <a:effectLst>
            <a:outerShdw blurRad="292100" dist="139700" dir="2700000" algn="tl" rotWithShape="0">
              <a:srgbClr val="333333">
                <a:alpha val="65000"/>
              </a:srgbClr>
            </a:outerShdw>
          </a:effectLst>
        </p:spPr>
      </p:pic>
      <p:pic>
        <p:nvPicPr>
          <p:cNvPr id="28" name="Image 27"/>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5277622" y="1318631"/>
            <a:ext cx="1388562" cy="1152000"/>
          </a:xfrm>
          <a:prstGeom prst="rect">
            <a:avLst/>
          </a:prstGeom>
          <a:ln>
            <a:noFill/>
          </a:ln>
          <a:effectLst>
            <a:outerShdw blurRad="292100" dist="139700" dir="2700000" algn="tl" rotWithShape="0">
              <a:srgbClr val="333333">
                <a:alpha val="65000"/>
              </a:srgbClr>
            </a:outerShdw>
          </a:effectLst>
        </p:spPr>
      </p:pic>
      <p:graphicFrame>
        <p:nvGraphicFramePr>
          <p:cNvPr id="29" name="Diagramme 28"/>
          <p:cNvGraphicFramePr/>
          <p:nvPr>
            <p:extLst>
              <p:ext uri="{D42A27DB-BD31-4B8C-83A1-F6EECF244321}">
                <p14:modId xmlns:p14="http://schemas.microsoft.com/office/powerpoint/2010/main" val="1169755932"/>
              </p:ext>
            </p:extLst>
          </p:nvPr>
        </p:nvGraphicFramePr>
        <p:xfrm>
          <a:off x="5767679" y="1768233"/>
          <a:ext cx="5446846" cy="369601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8618571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AAD02CE1-E765-AD4E-2B3C-052C92132D39}"/>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l="9378" t="9776" r="9634" b="7245"/>
          <a:stretch/>
        </p:blipFill>
        <p:spPr>
          <a:xfrm>
            <a:off x="202662" y="1234514"/>
            <a:ext cx="6632701" cy="5096709"/>
          </a:xfrm>
          <a:prstGeom prst="rect">
            <a:avLst/>
          </a:prstGeom>
          <a:effectLst>
            <a:outerShdw blurRad="50800" dist="38100" dir="2700000" algn="tl" rotWithShape="0">
              <a:prstClr val="black">
                <a:alpha val="40000"/>
              </a:prstClr>
            </a:outerShdw>
          </a:effectLst>
        </p:spPr>
      </p:pic>
      <p:sp>
        <p:nvSpPr>
          <p:cNvPr id="8" name="ZoneTexte 7">
            <a:extLst>
              <a:ext uri="{FF2B5EF4-FFF2-40B4-BE49-F238E27FC236}">
                <a16:creationId xmlns:a16="http://schemas.microsoft.com/office/drawing/2014/main" id="{692917AD-EAB3-84CE-D4C2-99DE706A24ED}"/>
              </a:ext>
            </a:extLst>
          </p:cNvPr>
          <p:cNvSpPr txBox="1"/>
          <p:nvPr/>
        </p:nvSpPr>
        <p:spPr>
          <a:xfrm>
            <a:off x="2642132" y="6278448"/>
            <a:ext cx="1645322" cy="276999"/>
          </a:xfrm>
          <a:prstGeom prst="rect">
            <a:avLst/>
          </a:prstGeom>
          <a:noFill/>
        </p:spPr>
        <p:txBody>
          <a:bodyPr wrap="none" rtlCol="0">
            <a:spAutoFit/>
          </a:bodyPr>
          <a:lstStyle/>
          <a:p>
            <a:r>
              <a:rPr lang="en-US" sz="1200" i="1" dirty="0" smtClean="0"/>
              <a:t>From </a:t>
            </a:r>
            <a:r>
              <a:rPr lang="en-US" sz="1200" i="1" dirty="0" err="1" smtClean="0"/>
              <a:t>NuPECC</a:t>
            </a:r>
            <a:r>
              <a:rPr lang="en-US" sz="1200" i="1" dirty="0" smtClean="0"/>
              <a:t> LRP 2024</a:t>
            </a:r>
            <a:endParaRPr lang="en-US" sz="1200" i="1" dirty="0"/>
          </a:p>
        </p:txBody>
      </p:sp>
      <p:sp>
        <p:nvSpPr>
          <p:cNvPr id="2" name="Titre 1"/>
          <p:cNvSpPr>
            <a:spLocks noGrp="1"/>
          </p:cNvSpPr>
          <p:nvPr>
            <p:ph type="title"/>
          </p:nvPr>
        </p:nvSpPr>
        <p:spPr/>
        <p:txBody>
          <a:bodyPr>
            <a:normAutofit fontScale="90000"/>
          </a:bodyPr>
          <a:lstStyle/>
          <a:p>
            <a:r>
              <a:rPr lang="en-US" dirty="0" smtClean="0"/>
              <a:t>European Landscape of Nuclear Physics Infrastructures</a:t>
            </a:r>
            <a:br>
              <a:rPr lang="en-US" dirty="0" smtClean="0"/>
            </a:br>
            <a:endParaRPr lang="en-US" dirty="0"/>
          </a:p>
        </p:txBody>
      </p:sp>
      <p:sp>
        <p:nvSpPr>
          <p:cNvPr id="3" name="Espace réservé du contenu 2"/>
          <p:cNvSpPr>
            <a:spLocks noGrp="1"/>
          </p:cNvSpPr>
          <p:nvPr>
            <p:ph sz="quarter" idx="14"/>
          </p:nvPr>
        </p:nvSpPr>
        <p:spPr>
          <a:xfrm>
            <a:off x="7029731" y="857251"/>
            <a:ext cx="4962244" cy="3162300"/>
          </a:xfrm>
        </p:spPr>
        <p:txBody>
          <a:bodyPr>
            <a:normAutofit fontScale="92500" lnSpcReduction="20000"/>
          </a:bodyPr>
          <a:lstStyle/>
          <a:p>
            <a:r>
              <a:rPr lang="en-US" sz="2000" dirty="0" smtClean="0"/>
              <a:t>ESFRI Landmarks :</a:t>
            </a:r>
          </a:p>
          <a:p>
            <a:pPr lvl="1"/>
            <a:r>
              <a:rPr lang="en-US" dirty="0" smtClean="0"/>
              <a:t>FAIR in Darmstadt, Germany</a:t>
            </a:r>
          </a:p>
          <a:p>
            <a:pPr lvl="1"/>
            <a:r>
              <a:rPr lang="en-US" b="1" dirty="0" smtClean="0"/>
              <a:t>SPIRAL2</a:t>
            </a:r>
            <a:r>
              <a:rPr lang="en-US" dirty="0" smtClean="0"/>
              <a:t> at GANIL, Caen, France</a:t>
            </a:r>
          </a:p>
          <a:p>
            <a:pPr marL="0" lvl="1" indent="0">
              <a:buNone/>
            </a:pPr>
            <a:endParaRPr lang="en-US" dirty="0" smtClean="0"/>
          </a:p>
          <a:p>
            <a:pPr marL="0" lvl="1" indent="0">
              <a:buNone/>
            </a:pPr>
            <a:r>
              <a:rPr lang="en-US" sz="1500" dirty="0" smtClean="0"/>
              <a:t>(ELI-NP </a:t>
            </a:r>
            <a:r>
              <a:rPr lang="en-US" sz="1500" dirty="0" smtClean="0"/>
              <a:t>in </a:t>
            </a:r>
            <a:r>
              <a:rPr lang="en-US" sz="1500" dirty="0" err="1" smtClean="0"/>
              <a:t>Magurele</a:t>
            </a:r>
            <a:r>
              <a:rPr lang="en-US" sz="1500" dirty="0" smtClean="0"/>
              <a:t>, </a:t>
            </a:r>
            <a:r>
              <a:rPr lang="en-US" sz="1500" dirty="0" smtClean="0"/>
              <a:t>Romania, under </a:t>
            </a:r>
            <a:r>
              <a:rPr lang="en-US" sz="1500" dirty="0" err="1" smtClean="0"/>
              <a:t>negociation</a:t>
            </a:r>
            <a:r>
              <a:rPr lang="en-US" sz="1500" dirty="0" smtClean="0"/>
              <a:t>)</a:t>
            </a:r>
            <a:endParaRPr lang="en-US" sz="1500" dirty="0" smtClean="0"/>
          </a:p>
          <a:p>
            <a:pPr marL="0" lvl="1" indent="0">
              <a:buNone/>
            </a:pPr>
            <a:r>
              <a:rPr lang="en-US" sz="1500" dirty="0" smtClean="0"/>
              <a:t>Related to nuclear physics research ESFRI project IFMIF-DONES, Spain</a:t>
            </a:r>
          </a:p>
          <a:p>
            <a:r>
              <a:rPr lang="en-US" dirty="0" smtClean="0"/>
              <a:t>Taking data </a:t>
            </a:r>
            <a:r>
              <a:rPr lang="en-US" dirty="0" smtClean="0">
                <a:solidFill>
                  <a:schemeClr val="accent6"/>
                </a:solidFill>
              </a:rPr>
              <a:t>&gt; 30</a:t>
            </a:r>
            <a:r>
              <a:rPr lang="en-US" dirty="0" smtClean="0"/>
              <a:t>  </a:t>
            </a:r>
          </a:p>
          <a:p>
            <a:r>
              <a:rPr lang="en-US" dirty="0" smtClean="0"/>
              <a:t>Under construction or upgrade </a:t>
            </a:r>
            <a:r>
              <a:rPr lang="en-US" dirty="0" smtClean="0">
                <a:solidFill>
                  <a:schemeClr val="accent6"/>
                </a:solidFill>
              </a:rPr>
              <a:t>≥ 9</a:t>
            </a:r>
          </a:p>
          <a:p>
            <a:endParaRPr lang="en-US" dirty="0" smtClean="0"/>
          </a:p>
          <a:p>
            <a:pPr algn="ctr"/>
            <a:r>
              <a:rPr lang="en-US" sz="2000" dirty="0" smtClean="0"/>
              <a:t>All infrastructures are multidisciplinary !</a:t>
            </a:r>
          </a:p>
          <a:p>
            <a:endParaRPr lang="en-US" dirty="0"/>
          </a:p>
        </p:txBody>
      </p:sp>
      <p:sp>
        <p:nvSpPr>
          <p:cNvPr id="4" name="Espace réservé de la date 3"/>
          <p:cNvSpPr>
            <a:spLocks noGrp="1"/>
          </p:cNvSpPr>
          <p:nvPr>
            <p:ph type="dt" sz="half" idx="10"/>
          </p:nvPr>
        </p:nvSpPr>
        <p:spPr/>
        <p:txBody>
          <a:bodyPr/>
          <a:lstStyle/>
          <a:p>
            <a:r>
              <a:rPr lang="en-US" dirty="0" smtClean="0"/>
              <a:t>May 18, 2026</a:t>
            </a:r>
            <a:endParaRPr lang="en-US" dirty="0"/>
          </a:p>
        </p:txBody>
      </p:sp>
      <p:sp>
        <p:nvSpPr>
          <p:cNvPr id="10" name="Espace réservé du numéro de diapositive 9"/>
          <p:cNvSpPr>
            <a:spLocks noGrp="1"/>
          </p:cNvSpPr>
          <p:nvPr>
            <p:ph type="sldNum" sz="quarter" idx="12"/>
          </p:nvPr>
        </p:nvSpPr>
        <p:spPr/>
        <p:txBody>
          <a:bodyPr/>
          <a:lstStyle/>
          <a:p>
            <a:fld id="{94B63599-5DA0-BE42-AE37-88D1760620F1}" type="slidenum">
              <a:rPr lang="en-US" smtClean="0"/>
              <a:pPr/>
              <a:t>4</a:t>
            </a:fld>
            <a:endParaRPr lang="en-US" dirty="0"/>
          </a:p>
        </p:txBody>
      </p:sp>
      <p:sp>
        <p:nvSpPr>
          <p:cNvPr id="11" name="Espace réservé du pied de page 10"/>
          <p:cNvSpPr>
            <a:spLocks noGrp="1"/>
          </p:cNvSpPr>
          <p:nvPr>
            <p:ph type="ftr" sz="quarter" idx="11"/>
          </p:nvPr>
        </p:nvSpPr>
        <p:spPr/>
        <p:txBody>
          <a:bodyPr/>
          <a:lstStyle/>
          <a:p>
            <a:r>
              <a:rPr lang="en-US" dirty="0" smtClean="0"/>
              <a:t>R. Ferdinand - GANIL-SPIRAL2 recent achievements - MOI4M01</a:t>
            </a:r>
            <a:endParaRPr lang="en-US" dirty="0"/>
          </a:p>
        </p:txBody>
      </p:sp>
      <p:pic>
        <p:nvPicPr>
          <p:cNvPr id="12" name="Image 11"/>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540117" y="3933186"/>
            <a:ext cx="3941472" cy="2924812"/>
          </a:xfrm>
          <a:prstGeom prst="rect">
            <a:avLst/>
          </a:prstGeom>
        </p:spPr>
      </p:pic>
      <p:sp>
        <p:nvSpPr>
          <p:cNvPr id="14" name="ZoneTexte 13"/>
          <p:cNvSpPr txBox="1"/>
          <p:nvPr/>
        </p:nvSpPr>
        <p:spPr>
          <a:xfrm>
            <a:off x="11176372" y="6147643"/>
            <a:ext cx="1120820" cy="261610"/>
          </a:xfrm>
          <a:prstGeom prst="rect">
            <a:avLst/>
          </a:prstGeom>
          <a:noFill/>
        </p:spPr>
        <p:txBody>
          <a:bodyPr wrap="none" rtlCol="0">
            <a:spAutoFit/>
          </a:bodyPr>
          <a:lstStyle/>
          <a:p>
            <a:r>
              <a:rPr lang="en-US" sz="1050" i="1" dirty="0" smtClean="0">
                <a:latin typeface="Segoe UI Light" panose="020B0502040204020203" pitchFamily="34" charset="0"/>
                <a:cs typeface="Segoe UI Light" panose="020B0502040204020203" pitchFamily="34" charset="0"/>
              </a:rPr>
              <a:t>@M. Lewitowicz</a:t>
            </a:r>
            <a:endParaRPr lang="en-US" sz="1050" i="1"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886483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789638" y="1013372"/>
            <a:ext cx="3816000" cy="2493978"/>
          </a:xfrm>
          <a:prstGeom prst="rect">
            <a:avLst/>
          </a:prstGeom>
        </p:spPr>
      </p:pic>
      <p:sp>
        <p:nvSpPr>
          <p:cNvPr id="6" name="Titre 1"/>
          <p:cNvSpPr>
            <a:spLocks noGrp="1"/>
          </p:cNvSpPr>
          <p:nvPr>
            <p:ph type="title"/>
          </p:nvPr>
        </p:nvSpPr>
        <p:spPr/>
        <p:txBody>
          <a:bodyPr/>
          <a:lstStyle/>
          <a:p>
            <a:r>
              <a:rPr lang="en-US" dirty="0" smtClean="0"/>
              <a:t>G</a:t>
            </a:r>
            <a:r>
              <a:rPr lang="en-US" dirty="0" smtClean="0">
                <a:solidFill>
                  <a:srgbClr val="1D173D"/>
                </a:solidFill>
              </a:rPr>
              <a:t>rand</a:t>
            </a:r>
            <a:r>
              <a:rPr lang="en-US" dirty="0" smtClean="0"/>
              <a:t> </a:t>
            </a:r>
            <a:r>
              <a:rPr lang="en-US" dirty="0" err="1" smtClean="0"/>
              <a:t>A</a:t>
            </a:r>
            <a:r>
              <a:rPr lang="en-US" dirty="0" err="1" smtClean="0">
                <a:solidFill>
                  <a:srgbClr val="1D173D"/>
                </a:solidFill>
              </a:rPr>
              <a:t>ccélérateur</a:t>
            </a:r>
            <a:r>
              <a:rPr lang="en-US" dirty="0" smtClean="0"/>
              <a:t> N</a:t>
            </a:r>
            <a:r>
              <a:rPr lang="en-US" dirty="0" smtClean="0">
                <a:solidFill>
                  <a:srgbClr val="1D173D"/>
                </a:solidFill>
              </a:rPr>
              <a:t>ational</a:t>
            </a:r>
            <a:r>
              <a:rPr lang="en-US" dirty="0" smtClean="0"/>
              <a:t> </a:t>
            </a:r>
            <a:r>
              <a:rPr lang="en-US" dirty="0" err="1" smtClean="0">
                <a:solidFill>
                  <a:srgbClr val="1D173D"/>
                </a:solidFill>
              </a:rPr>
              <a:t>d’</a:t>
            </a:r>
            <a:r>
              <a:rPr lang="en-US" dirty="0" err="1" smtClean="0"/>
              <a:t>I</a:t>
            </a:r>
            <a:r>
              <a:rPr lang="en-US" dirty="0" err="1" smtClean="0">
                <a:solidFill>
                  <a:srgbClr val="1D173D"/>
                </a:solidFill>
              </a:rPr>
              <a:t>ons</a:t>
            </a:r>
            <a:r>
              <a:rPr lang="en-US" dirty="0" smtClean="0"/>
              <a:t> </a:t>
            </a:r>
            <a:r>
              <a:rPr lang="en-US" dirty="0" err="1" smtClean="0"/>
              <a:t>L</a:t>
            </a:r>
            <a:r>
              <a:rPr lang="en-US" dirty="0" err="1" smtClean="0">
                <a:solidFill>
                  <a:srgbClr val="1D173D"/>
                </a:solidFill>
              </a:rPr>
              <a:t>ourd</a:t>
            </a:r>
            <a:r>
              <a:rPr lang="en-US" dirty="0" err="1" smtClean="0"/>
              <a:t>s</a:t>
            </a:r>
            <a:endParaRPr lang="en-US" dirty="0"/>
          </a:p>
        </p:txBody>
      </p:sp>
      <p:sp>
        <p:nvSpPr>
          <p:cNvPr id="3" name="Espace réservé du contenu 2"/>
          <p:cNvSpPr>
            <a:spLocks noGrp="1"/>
          </p:cNvSpPr>
          <p:nvPr>
            <p:ph sz="quarter" idx="14"/>
          </p:nvPr>
        </p:nvSpPr>
        <p:spPr>
          <a:xfrm>
            <a:off x="5865223" y="1528775"/>
            <a:ext cx="5631452" cy="2349475"/>
          </a:xfrm>
        </p:spPr>
        <p:txBody>
          <a:bodyPr>
            <a:normAutofit/>
          </a:bodyPr>
          <a:lstStyle/>
          <a:p>
            <a:r>
              <a:rPr lang="en-US" dirty="0" smtClean="0"/>
              <a:t>Established by two French research organizations, each contributing equally to its construction and operation:</a:t>
            </a:r>
          </a:p>
          <a:p>
            <a:pPr lvl="1"/>
            <a:r>
              <a:rPr lang="en-US" dirty="0" smtClean="0"/>
              <a:t>The CEA and the CNRS.</a:t>
            </a:r>
          </a:p>
          <a:p>
            <a:r>
              <a:rPr lang="en-US" dirty="0" smtClean="0"/>
              <a:t>INB (Basic Nuclear Facility) / ZRR (Restricted Area)</a:t>
            </a:r>
          </a:p>
          <a:p>
            <a:r>
              <a:rPr lang="en-US" dirty="0" smtClean="0"/>
              <a:t>Host laboratory: researchers, industry, students.</a:t>
            </a:r>
          </a:p>
          <a:p>
            <a:endParaRPr lang="en-US" dirty="0"/>
          </a:p>
        </p:txBody>
      </p:sp>
      <p:sp>
        <p:nvSpPr>
          <p:cNvPr id="8" name="Rectangle 7"/>
          <p:cNvSpPr/>
          <p:nvPr/>
        </p:nvSpPr>
        <p:spPr>
          <a:xfrm>
            <a:off x="5777974" y="786223"/>
            <a:ext cx="5214618" cy="584775"/>
          </a:xfrm>
          <a:prstGeom prst="rect">
            <a:avLst/>
          </a:prstGeom>
        </p:spPr>
        <p:txBody>
          <a:bodyPr wrap="square">
            <a:spAutoFit/>
          </a:bodyPr>
          <a:lstStyle/>
          <a:p>
            <a:pPr algn="ctr"/>
            <a:r>
              <a:rPr lang="en-US" sz="1600" dirty="0" smtClean="0">
                <a:solidFill>
                  <a:srgbClr val="C95827"/>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rPr>
              <a:t>GANIL is one of the major laboratories specialized in nuclear research</a:t>
            </a:r>
            <a:endParaRPr lang="en-US" sz="1600" dirty="0">
              <a:solidFill>
                <a:srgbClr val="C95827"/>
              </a:solidFill>
              <a:effectLst>
                <a:outerShdw blurRad="38100" dist="38100" dir="2700000" algn="tl">
                  <a:srgbClr val="000000">
                    <a:alpha val="43137"/>
                  </a:srgbClr>
                </a:outerShdw>
              </a:effectLst>
              <a:latin typeface="Yu Gothic UI" panose="020B0500000000000000" pitchFamily="34" charset="-128"/>
              <a:ea typeface="Yu Gothic UI" panose="020B0500000000000000" pitchFamily="34" charset="-128"/>
            </a:endParaRPr>
          </a:p>
        </p:txBody>
      </p:sp>
      <p:pic>
        <p:nvPicPr>
          <p:cNvPr id="11" name="Image 10"/>
          <p:cNvPicPr>
            <a:picLocks noChangeAspect="1"/>
          </p:cNvPicPr>
          <p:nvPr/>
        </p:nvPicPr>
        <p:blipFill>
          <a:blip r:embed="rId4"/>
          <a:stretch>
            <a:fillRect/>
          </a:stretch>
        </p:blipFill>
        <p:spPr>
          <a:xfrm>
            <a:off x="-35614" y="1222753"/>
            <a:ext cx="2164268" cy="2121592"/>
          </a:xfrm>
          <a:prstGeom prst="rect">
            <a:avLst/>
          </a:prstGeom>
        </p:spPr>
      </p:pic>
      <p:graphicFrame>
        <p:nvGraphicFramePr>
          <p:cNvPr id="16" name="Diagramme 15"/>
          <p:cNvGraphicFramePr/>
          <p:nvPr>
            <p:extLst>
              <p:ext uri="{D42A27DB-BD31-4B8C-83A1-F6EECF244321}">
                <p14:modId xmlns:p14="http://schemas.microsoft.com/office/powerpoint/2010/main" val="1593684665"/>
              </p:ext>
            </p:extLst>
          </p:nvPr>
        </p:nvGraphicFramePr>
        <p:xfrm>
          <a:off x="351472" y="4078950"/>
          <a:ext cx="11475720" cy="212593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9" name="Image 8"/>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8997224" y="2234927"/>
            <a:ext cx="365006" cy="360000"/>
          </a:xfrm>
          <a:prstGeom prst="rect">
            <a:avLst/>
          </a:prstGeom>
        </p:spPr>
      </p:pic>
      <p:pic>
        <p:nvPicPr>
          <p:cNvPr id="14" name="Image 13"/>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8510365" y="2234927"/>
            <a:ext cx="360000" cy="360000"/>
          </a:xfrm>
          <a:prstGeom prst="rect">
            <a:avLst/>
          </a:prstGeom>
        </p:spPr>
      </p:pic>
      <p:pic>
        <p:nvPicPr>
          <p:cNvPr id="17" name="Image 16"/>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1789638" y="903442"/>
            <a:ext cx="3852000" cy="2779491"/>
          </a:xfrm>
          <a:prstGeom prst="rect">
            <a:avLst/>
          </a:prstGeom>
          <a:ln w="101600" cmpd="sng">
            <a:solidFill>
              <a:schemeClr val="bg1"/>
            </a:solidFill>
            <a:miter lim="800000"/>
          </a:ln>
        </p:spPr>
      </p:pic>
      <p:pic>
        <p:nvPicPr>
          <p:cNvPr id="18" name="Image 17"/>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789638" y="1078611"/>
            <a:ext cx="3831717" cy="2509266"/>
          </a:xfrm>
          <a:prstGeom prst="rect">
            <a:avLst/>
          </a:prstGeom>
          <a:ln w="101600" cmpd="sng">
            <a:solidFill>
              <a:schemeClr val="bg1"/>
            </a:solidFill>
            <a:miter lim="800000"/>
          </a:ln>
          <a:effectLst/>
        </p:spPr>
      </p:pic>
      <p:sp>
        <p:nvSpPr>
          <p:cNvPr id="10" name="Espace réservé de la date 9"/>
          <p:cNvSpPr>
            <a:spLocks noGrp="1"/>
          </p:cNvSpPr>
          <p:nvPr>
            <p:ph type="dt" sz="half" idx="10"/>
          </p:nvPr>
        </p:nvSpPr>
        <p:spPr/>
        <p:txBody>
          <a:bodyPr/>
          <a:lstStyle/>
          <a:p>
            <a:r>
              <a:rPr lang="en-US" dirty="0" smtClean="0"/>
              <a:t>May 18, 2026</a:t>
            </a:r>
            <a:endParaRPr lang="en-US" dirty="0"/>
          </a:p>
        </p:txBody>
      </p:sp>
      <p:sp>
        <p:nvSpPr>
          <p:cNvPr id="12" name="Espace réservé du numéro de diapositive 11"/>
          <p:cNvSpPr>
            <a:spLocks noGrp="1"/>
          </p:cNvSpPr>
          <p:nvPr>
            <p:ph type="sldNum" sz="quarter" idx="12"/>
          </p:nvPr>
        </p:nvSpPr>
        <p:spPr/>
        <p:txBody>
          <a:bodyPr/>
          <a:lstStyle/>
          <a:p>
            <a:fld id="{94B63599-5DA0-BE42-AE37-88D1760620F1}" type="slidenum">
              <a:rPr lang="en-US" smtClean="0"/>
              <a:pPr/>
              <a:t>5</a:t>
            </a:fld>
            <a:endParaRPr lang="en-US" dirty="0"/>
          </a:p>
        </p:txBody>
      </p:sp>
      <p:sp>
        <p:nvSpPr>
          <p:cNvPr id="20" name="Espace réservé du pied de page 19"/>
          <p:cNvSpPr>
            <a:spLocks noGrp="1"/>
          </p:cNvSpPr>
          <p:nvPr>
            <p:ph type="ftr" sz="quarter" idx="11"/>
          </p:nvPr>
        </p:nvSpPr>
        <p:spPr/>
        <p:txBody>
          <a:bodyPr/>
          <a:lstStyle/>
          <a:p>
            <a:r>
              <a:rPr lang="en-US" dirty="0" smtClean="0"/>
              <a:t>R. Ferdinand - GANIL-SPIRAL2 recent achievements - MOI4M01</a:t>
            </a:r>
            <a:endParaRPr lang="en-US" dirty="0"/>
          </a:p>
        </p:txBody>
      </p:sp>
      <p:pic>
        <p:nvPicPr>
          <p:cNvPr id="21" name="Image 20"/>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1789638" y="1013864"/>
            <a:ext cx="3816000" cy="2544000"/>
          </a:xfrm>
          <a:prstGeom prst="rect">
            <a:avLst/>
          </a:prstGeom>
        </p:spPr>
      </p:pic>
      <p:pic>
        <p:nvPicPr>
          <p:cNvPr id="13" name="Image 12"/>
          <p:cNvPicPr>
            <a:picLocks noChangeAspect="1"/>
          </p:cNvPicPr>
          <p:nvPr/>
        </p:nvPicPr>
        <p:blipFill>
          <a:blip r:embed="rId15"/>
          <a:stretch>
            <a:fillRect/>
          </a:stretch>
        </p:blipFill>
        <p:spPr>
          <a:xfrm>
            <a:off x="1789638" y="872388"/>
            <a:ext cx="3815778" cy="2822322"/>
          </a:xfrm>
          <a:prstGeom prst="rect">
            <a:avLst/>
          </a:prstGeom>
        </p:spPr>
      </p:pic>
    </p:spTree>
    <p:extLst>
      <p:ext uri="{BB962C8B-B14F-4D97-AF65-F5344CB8AC3E}">
        <p14:creationId xmlns:p14="http://schemas.microsoft.com/office/powerpoint/2010/main" val="2497028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78662" y="3396665"/>
            <a:ext cx="1728000" cy="1150130"/>
          </a:xfrm>
          <a:prstGeom prst="rect">
            <a:avLst/>
          </a:prstGeom>
        </p:spPr>
      </p:pic>
      <p:pic>
        <p:nvPicPr>
          <p:cNvPr id="20" name="Image 19"/>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8662" y="2050600"/>
            <a:ext cx="1728000" cy="1151897"/>
          </a:xfrm>
          <a:prstGeom prst="rect">
            <a:avLst/>
          </a:prstGeom>
        </p:spPr>
      </p:pic>
      <p:pic>
        <p:nvPicPr>
          <p:cNvPr id="21" name="Image 20"/>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8662" y="696259"/>
            <a:ext cx="1728000" cy="1152152"/>
          </a:xfrm>
          <a:prstGeom prst="rect">
            <a:avLst/>
          </a:prstGeom>
        </p:spPr>
      </p:pic>
      <p:pic>
        <p:nvPicPr>
          <p:cNvPr id="54" name="Image 53"/>
          <p:cNvPicPr>
            <a:picLocks noChangeAspect="1"/>
          </p:cNvPicPr>
          <p:nvPr/>
        </p:nvPicPr>
        <p:blipFill>
          <a:blip r:embed="rId5" cstate="email">
            <a:extLst>
              <a:ext uri="{BEBA8EAE-BF5A-486C-A8C5-ECC9F3942E4B}">
                <a14:imgProps xmlns:a14="http://schemas.microsoft.com/office/drawing/2010/main">
                  <a14:imgLayer r:embed="rId6">
                    <a14:imgEffect>
                      <a14:brightnessContrast contrast="10000"/>
                    </a14:imgEffect>
                  </a14:imgLayer>
                </a14:imgProps>
              </a:ext>
              <a:ext uri="{28A0092B-C50C-407E-A947-70E740481C1C}">
                <a14:useLocalDpi xmlns:a14="http://schemas.microsoft.com/office/drawing/2010/main"/>
              </a:ext>
            </a:extLst>
          </a:blip>
          <a:stretch>
            <a:fillRect/>
          </a:stretch>
        </p:blipFill>
        <p:spPr>
          <a:xfrm flipH="1">
            <a:off x="10405285" y="2246782"/>
            <a:ext cx="1728000" cy="1352691"/>
          </a:xfrm>
          <a:prstGeom prst="rect">
            <a:avLst/>
          </a:prstGeom>
          <a:ln w="101600" cmpd="sng">
            <a:solidFill>
              <a:schemeClr val="bg1"/>
            </a:solidFill>
            <a:miter lim="800000"/>
          </a:ln>
        </p:spPr>
      </p:pic>
      <p:pic>
        <p:nvPicPr>
          <p:cNvPr id="61" name="Espace réservé du contenu 3"/>
          <p:cNvPicPr>
            <a:picLocks noChangeAspect="1"/>
          </p:cNvPicPr>
          <p:nvPr/>
        </p:nvPicPr>
        <p:blipFill rotWithShape="1">
          <a:blip r:embed="rId7" cstate="email">
            <a:extLst>
              <a:ext uri="{BEBA8EAE-BF5A-486C-A8C5-ECC9F3942E4B}">
                <a14:imgProps xmlns:a14="http://schemas.microsoft.com/office/drawing/2010/main">
                  <a14:imgLayer r:embed="rId8">
                    <a14:imgEffect>
                      <a14:brightnessContrast bright="40000"/>
                    </a14:imgEffect>
                  </a14:imgLayer>
                </a14:imgProps>
              </a:ext>
              <a:ext uri="{28A0092B-C50C-407E-A947-70E740481C1C}">
                <a14:useLocalDpi xmlns:a14="http://schemas.microsoft.com/office/drawing/2010/main"/>
              </a:ext>
            </a:extLst>
          </a:blip>
          <a:srcRect/>
          <a:stretch/>
        </p:blipFill>
        <p:spPr>
          <a:xfrm>
            <a:off x="10405285" y="772957"/>
            <a:ext cx="1728000" cy="1238400"/>
          </a:xfrm>
          <a:prstGeom prst="rect">
            <a:avLst/>
          </a:prstGeom>
          <a:ln w="101600">
            <a:solidFill>
              <a:schemeClr val="bg1"/>
            </a:solidFill>
            <a:miter lim="800000"/>
          </a:ln>
        </p:spPr>
      </p:pic>
      <p:pic>
        <p:nvPicPr>
          <p:cNvPr id="62" name="Image 6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405285" y="3834898"/>
            <a:ext cx="1728000" cy="1078955"/>
          </a:xfrm>
          <a:prstGeom prst="rect">
            <a:avLst/>
          </a:prstGeom>
          <a:ln w="101600" cmpd="sng">
            <a:solidFill>
              <a:schemeClr val="bg1"/>
            </a:solidFill>
            <a:miter lim="800000"/>
          </a:ln>
          <a:effectLst/>
        </p:spPr>
      </p:pic>
      <p:grpSp>
        <p:nvGrpSpPr>
          <p:cNvPr id="15" name="Groupe 14"/>
          <p:cNvGrpSpPr/>
          <p:nvPr/>
        </p:nvGrpSpPr>
        <p:grpSpPr>
          <a:xfrm>
            <a:off x="1143543" y="896753"/>
            <a:ext cx="9144000" cy="5486400"/>
            <a:chOff x="1558562" y="953557"/>
            <a:chExt cx="9144000" cy="5486400"/>
          </a:xfrm>
        </p:grpSpPr>
        <p:pic>
          <p:nvPicPr>
            <p:cNvPr id="90" name="Image 89"/>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58562" y="953557"/>
              <a:ext cx="9144000" cy="5486400"/>
            </a:xfrm>
            <a:prstGeom prst="rect">
              <a:avLst/>
            </a:prstGeom>
            <a:noFill/>
            <a:ln>
              <a:noFill/>
            </a:ln>
            <a:effectLst/>
          </p:spPr>
        </p:pic>
        <p:sp>
          <p:nvSpPr>
            <p:cNvPr id="14" name="Forme libre 13"/>
            <p:cNvSpPr/>
            <p:nvPr/>
          </p:nvSpPr>
          <p:spPr>
            <a:xfrm>
              <a:off x="1633728" y="1115568"/>
              <a:ext cx="6028944" cy="4907280"/>
            </a:xfrm>
            <a:custGeom>
              <a:avLst/>
              <a:gdLst>
                <a:gd name="connsiteX0" fmla="*/ 4255008 w 6028944"/>
                <a:gd name="connsiteY0" fmla="*/ 2310384 h 4907280"/>
                <a:gd name="connsiteX1" fmla="*/ 5065776 w 6028944"/>
                <a:gd name="connsiteY1" fmla="*/ 1402080 h 4907280"/>
                <a:gd name="connsiteX2" fmla="*/ 5212080 w 6028944"/>
                <a:gd name="connsiteY2" fmla="*/ 1493520 h 4907280"/>
                <a:gd name="connsiteX3" fmla="*/ 6028944 w 6028944"/>
                <a:gd name="connsiteY3" fmla="*/ 548640 h 4907280"/>
                <a:gd name="connsiteX4" fmla="*/ 4913376 w 6028944"/>
                <a:gd name="connsiteY4" fmla="*/ 0 h 4907280"/>
                <a:gd name="connsiteX5" fmla="*/ 3127248 w 6028944"/>
                <a:gd name="connsiteY5" fmla="*/ 1725168 h 4907280"/>
                <a:gd name="connsiteX6" fmla="*/ 2121408 w 6028944"/>
                <a:gd name="connsiteY6" fmla="*/ 938784 h 4907280"/>
                <a:gd name="connsiteX7" fmla="*/ 1377696 w 6028944"/>
                <a:gd name="connsiteY7" fmla="*/ 1578864 h 4907280"/>
                <a:gd name="connsiteX8" fmla="*/ 2072640 w 6028944"/>
                <a:gd name="connsiteY8" fmla="*/ 2206752 h 4907280"/>
                <a:gd name="connsiteX9" fmla="*/ 0 w 6028944"/>
                <a:gd name="connsiteY9" fmla="*/ 4023360 h 4907280"/>
                <a:gd name="connsiteX10" fmla="*/ 713232 w 6028944"/>
                <a:gd name="connsiteY10" fmla="*/ 4907280 h 4907280"/>
                <a:gd name="connsiteX11" fmla="*/ 2773680 w 6028944"/>
                <a:gd name="connsiteY11" fmla="*/ 2791968 h 4907280"/>
                <a:gd name="connsiteX12" fmla="*/ 3005328 w 6028944"/>
                <a:gd name="connsiteY12" fmla="*/ 2987040 h 4907280"/>
                <a:gd name="connsiteX13" fmla="*/ 3742944 w 6028944"/>
                <a:gd name="connsiteY13" fmla="*/ 2176272 h 4907280"/>
                <a:gd name="connsiteX14" fmla="*/ 3980688 w 6028944"/>
                <a:gd name="connsiteY14" fmla="*/ 2340864 h 4907280"/>
                <a:gd name="connsiteX15" fmla="*/ 4108704 w 6028944"/>
                <a:gd name="connsiteY15" fmla="*/ 2176272 h 4907280"/>
                <a:gd name="connsiteX16" fmla="*/ 4255008 w 6028944"/>
                <a:gd name="connsiteY16" fmla="*/ 2310384 h 4907280"/>
                <a:gd name="connsiteX0" fmla="*/ 4255008 w 6028944"/>
                <a:gd name="connsiteY0" fmla="*/ 2310384 h 4907280"/>
                <a:gd name="connsiteX1" fmla="*/ 5065776 w 6028944"/>
                <a:gd name="connsiteY1" fmla="*/ 1402080 h 4907280"/>
                <a:gd name="connsiteX2" fmla="*/ 5097780 w 6028944"/>
                <a:gd name="connsiteY2" fmla="*/ 1413510 h 4907280"/>
                <a:gd name="connsiteX3" fmla="*/ 6028944 w 6028944"/>
                <a:gd name="connsiteY3" fmla="*/ 548640 h 4907280"/>
                <a:gd name="connsiteX4" fmla="*/ 4913376 w 6028944"/>
                <a:gd name="connsiteY4" fmla="*/ 0 h 4907280"/>
                <a:gd name="connsiteX5" fmla="*/ 3127248 w 6028944"/>
                <a:gd name="connsiteY5" fmla="*/ 1725168 h 4907280"/>
                <a:gd name="connsiteX6" fmla="*/ 2121408 w 6028944"/>
                <a:gd name="connsiteY6" fmla="*/ 938784 h 4907280"/>
                <a:gd name="connsiteX7" fmla="*/ 1377696 w 6028944"/>
                <a:gd name="connsiteY7" fmla="*/ 1578864 h 4907280"/>
                <a:gd name="connsiteX8" fmla="*/ 2072640 w 6028944"/>
                <a:gd name="connsiteY8" fmla="*/ 2206752 h 4907280"/>
                <a:gd name="connsiteX9" fmla="*/ 0 w 6028944"/>
                <a:gd name="connsiteY9" fmla="*/ 4023360 h 4907280"/>
                <a:gd name="connsiteX10" fmla="*/ 713232 w 6028944"/>
                <a:gd name="connsiteY10" fmla="*/ 4907280 h 4907280"/>
                <a:gd name="connsiteX11" fmla="*/ 2773680 w 6028944"/>
                <a:gd name="connsiteY11" fmla="*/ 2791968 h 4907280"/>
                <a:gd name="connsiteX12" fmla="*/ 3005328 w 6028944"/>
                <a:gd name="connsiteY12" fmla="*/ 2987040 h 4907280"/>
                <a:gd name="connsiteX13" fmla="*/ 3742944 w 6028944"/>
                <a:gd name="connsiteY13" fmla="*/ 2176272 h 4907280"/>
                <a:gd name="connsiteX14" fmla="*/ 3980688 w 6028944"/>
                <a:gd name="connsiteY14" fmla="*/ 2340864 h 4907280"/>
                <a:gd name="connsiteX15" fmla="*/ 4108704 w 6028944"/>
                <a:gd name="connsiteY15" fmla="*/ 2176272 h 4907280"/>
                <a:gd name="connsiteX16" fmla="*/ 4255008 w 6028944"/>
                <a:gd name="connsiteY16" fmla="*/ 2310384 h 4907280"/>
                <a:gd name="connsiteX0" fmla="*/ 4255008 w 6028944"/>
                <a:gd name="connsiteY0" fmla="*/ 2310384 h 4907280"/>
                <a:gd name="connsiteX1" fmla="*/ 5065776 w 6028944"/>
                <a:gd name="connsiteY1" fmla="*/ 1402080 h 4907280"/>
                <a:gd name="connsiteX2" fmla="*/ 5183505 w 6028944"/>
                <a:gd name="connsiteY2" fmla="*/ 1480185 h 4907280"/>
                <a:gd name="connsiteX3" fmla="*/ 6028944 w 6028944"/>
                <a:gd name="connsiteY3" fmla="*/ 548640 h 4907280"/>
                <a:gd name="connsiteX4" fmla="*/ 4913376 w 6028944"/>
                <a:gd name="connsiteY4" fmla="*/ 0 h 4907280"/>
                <a:gd name="connsiteX5" fmla="*/ 3127248 w 6028944"/>
                <a:gd name="connsiteY5" fmla="*/ 1725168 h 4907280"/>
                <a:gd name="connsiteX6" fmla="*/ 2121408 w 6028944"/>
                <a:gd name="connsiteY6" fmla="*/ 938784 h 4907280"/>
                <a:gd name="connsiteX7" fmla="*/ 1377696 w 6028944"/>
                <a:gd name="connsiteY7" fmla="*/ 1578864 h 4907280"/>
                <a:gd name="connsiteX8" fmla="*/ 2072640 w 6028944"/>
                <a:gd name="connsiteY8" fmla="*/ 2206752 h 4907280"/>
                <a:gd name="connsiteX9" fmla="*/ 0 w 6028944"/>
                <a:gd name="connsiteY9" fmla="*/ 4023360 h 4907280"/>
                <a:gd name="connsiteX10" fmla="*/ 713232 w 6028944"/>
                <a:gd name="connsiteY10" fmla="*/ 4907280 h 4907280"/>
                <a:gd name="connsiteX11" fmla="*/ 2773680 w 6028944"/>
                <a:gd name="connsiteY11" fmla="*/ 2791968 h 4907280"/>
                <a:gd name="connsiteX12" fmla="*/ 3005328 w 6028944"/>
                <a:gd name="connsiteY12" fmla="*/ 2987040 h 4907280"/>
                <a:gd name="connsiteX13" fmla="*/ 3742944 w 6028944"/>
                <a:gd name="connsiteY13" fmla="*/ 2176272 h 4907280"/>
                <a:gd name="connsiteX14" fmla="*/ 3980688 w 6028944"/>
                <a:gd name="connsiteY14" fmla="*/ 2340864 h 4907280"/>
                <a:gd name="connsiteX15" fmla="*/ 4108704 w 6028944"/>
                <a:gd name="connsiteY15" fmla="*/ 2176272 h 4907280"/>
                <a:gd name="connsiteX16" fmla="*/ 4255008 w 6028944"/>
                <a:gd name="connsiteY16" fmla="*/ 2310384 h 4907280"/>
                <a:gd name="connsiteX0" fmla="*/ 4255008 w 6028944"/>
                <a:gd name="connsiteY0" fmla="*/ 2310384 h 4907280"/>
                <a:gd name="connsiteX1" fmla="*/ 5065776 w 6028944"/>
                <a:gd name="connsiteY1" fmla="*/ 1402080 h 4907280"/>
                <a:gd name="connsiteX2" fmla="*/ 5189220 w 6028944"/>
                <a:gd name="connsiteY2" fmla="*/ 1478280 h 4907280"/>
                <a:gd name="connsiteX3" fmla="*/ 6028944 w 6028944"/>
                <a:gd name="connsiteY3" fmla="*/ 548640 h 4907280"/>
                <a:gd name="connsiteX4" fmla="*/ 4913376 w 6028944"/>
                <a:gd name="connsiteY4" fmla="*/ 0 h 4907280"/>
                <a:gd name="connsiteX5" fmla="*/ 3127248 w 6028944"/>
                <a:gd name="connsiteY5" fmla="*/ 1725168 h 4907280"/>
                <a:gd name="connsiteX6" fmla="*/ 2121408 w 6028944"/>
                <a:gd name="connsiteY6" fmla="*/ 938784 h 4907280"/>
                <a:gd name="connsiteX7" fmla="*/ 1377696 w 6028944"/>
                <a:gd name="connsiteY7" fmla="*/ 1578864 h 4907280"/>
                <a:gd name="connsiteX8" fmla="*/ 2072640 w 6028944"/>
                <a:gd name="connsiteY8" fmla="*/ 2206752 h 4907280"/>
                <a:gd name="connsiteX9" fmla="*/ 0 w 6028944"/>
                <a:gd name="connsiteY9" fmla="*/ 4023360 h 4907280"/>
                <a:gd name="connsiteX10" fmla="*/ 713232 w 6028944"/>
                <a:gd name="connsiteY10" fmla="*/ 4907280 h 4907280"/>
                <a:gd name="connsiteX11" fmla="*/ 2773680 w 6028944"/>
                <a:gd name="connsiteY11" fmla="*/ 2791968 h 4907280"/>
                <a:gd name="connsiteX12" fmla="*/ 3005328 w 6028944"/>
                <a:gd name="connsiteY12" fmla="*/ 2987040 h 4907280"/>
                <a:gd name="connsiteX13" fmla="*/ 3742944 w 6028944"/>
                <a:gd name="connsiteY13" fmla="*/ 2176272 h 4907280"/>
                <a:gd name="connsiteX14" fmla="*/ 3980688 w 6028944"/>
                <a:gd name="connsiteY14" fmla="*/ 2340864 h 4907280"/>
                <a:gd name="connsiteX15" fmla="*/ 4108704 w 6028944"/>
                <a:gd name="connsiteY15" fmla="*/ 2176272 h 4907280"/>
                <a:gd name="connsiteX16" fmla="*/ 4255008 w 6028944"/>
                <a:gd name="connsiteY16" fmla="*/ 2310384 h 490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28944" h="4907280">
                  <a:moveTo>
                    <a:pt x="4255008" y="2310384"/>
                  </a:moveTo>
                  <a:lnTo>
                    <a:pt x="5065776" y="1402080"/>
                  </a:lnTo>
                  <a:lnTo>
                    <a:pt x="5189220" y="1478280"/>
                  </a:lnTo>
                  <a:lnTo>
                    <a:pt x="6028944" y="548640"/>
                  </a:lnTo>
                  <a:lnTo>
                    <a:pt x="4913376" y="0"/>
                  </a:lnTo>
                  <a:lnTo>
                    <a:pt x="3127248" y="1725168"/>
                  </a:lnTo>
                  <a:lnTo>
                    <a:pt x="2121408" y="938784"/>
                  </a:lnTo>
                  <a:lnTo>
                    <a:pt x="1377696" y="1578864"/>
                  </a:lnTo>
                  <a:lnTo>
                    <a:pt x="2072640" y="2206752"/>
                  </a:lnTo>
                  <a:lnTo>
                    <a:pt x="0" y="4023360"/>
                  </a:lnTo>
                  <a:lnTo>
                    <a:pt x="713232" y="4907280"/>
                  </a:lnTo>
                  <a:lnTo>
                    <a:pt x="2773680" y="2791968"/>
                  </a:lnTo>
                  <a:lnTo>
                    <a:pt x="3005328" y="2987040"/>
                  </a:lnTo>
                  <a:lnTo>
                    <a:pt x="3742944" y="2176272"/>
                  </a:lnTo>
                  <a:lnTo>
                    <a:pt x="3980688" y="2340864"/>
                  </a:lnTo>
                  <a:lnTo>
                    <a:pt x="4108704" y="2176272"/>
                  </a:lnTo>
                  <a:lnTo>
                    <a:pt x="4255008" y="2310384"/>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4" name="Image 3"/>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144800" y="896753"/>
            <a:ext cx="9144000" cy="5486400"/>
          </a:xfrm>
          <a:prstGeom prst="rect">
            <a:avLst/>
          </a:prstGeom>
          <a:noFill/>
          <a:ln>
            <a:noFill/>
          </a:ln>
          <a:effectLst/>
        </p:spPr>
      </p:pic>
      <p:sp>
        <p:nvSpPr>
          <p:cNvPr id="42" name="Forme libre 41"/>
          <p:cNvSpPr/>
          <p:nvPr/>
        </p:nvSpPr>
        <p:spPr>
          <a:xfrm>
            <a:off x="5442298" y="3159801"/>
            <a:ext cx="3559298" cy="2811865"/>
          </a:xfrm>
          <a:custGeom>
            <a:avLst/>
            <a:gdLst>
              <a:gd name="connsiteX0" fmla="*/ 54591 w 4954137"/>
              <a:gd name="connsiteY0" fmla="*/ 307075 h 3882789"/>
              <a:gd name="connsiteX1" fmla="*/ 307075 w 4954137"/>
              <a:gd name="connsiteY1" fmla="*/ 0 h 3882789"/>
              <a:gd name="connsiteX2" fmla="*/ 4954137 w 4954137"/>
              <a:gd name="connsiteY2" fmla="*/ 3350526 h 3882789"/>
              <a:gd name="connsiteX3" fmla="*/ 4708478 w 4954137"/>
              <a:gd name="connsiteY3" fmla="*/ 3882789 h 3882789"/>
              <a:gd name="connsiteX4" fmla="*/ 0 w 4954137"/>
              <a:gd name="connsiteY4" fmla="*/ 368490 h 3882789"/>
              <a:gd name="connsiteX5" fmla="*/ 54591 w 4954137"/>
              <a:gd name="connsiteY5" fmla="*/ 307075 h 3882789"/>
              <a:gd name="connsiteX0" fmla="*/ 54591 w 4954137"/>
              <a:gd name="connsiteY0" fmla="*/ 307075 h 3882789"/>
              <a:gd name="connsiteX1" fmla="*/ 307075 w 4954137"/>
              <a:gd name="connsiteY1" fmla="*/ 0 h 3882789"/>
              <a:gd name="connsiteX2" fmla="*/ 4954137 w 4954137"/>
              <a:gd name="connsiteY2" fmla="*/ 3299726 h 3882789"/>
              <a:gd name="connsiteX3" fmla="*/ 4708478 w 4954137"/>
              <a:gd name="connsiteY3" fmla="*/ 3882789 h 3882789"/>
              <a:gd name="connsiteX4" fmla="*/ 0 w 4954137"/>
              <a:gd name="connsiteY4" fmla="*/ 368490 h 3882789"/>
              <a:gd name="connsiteX5" fmla="*/ 54591 w 4954137"/>
              <a:gd name="connsiteY5" fmla="*/ 307075 h 3882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4137" h="3882789">
                <a:moveTo>
                  <a:pt x="54591" y="307075"/>
                </a:moveTo>
                <a:lnTo>
                  <a:pt x="307075" y="0"/>
                </a:lnTo>
                <a:lnTo>
                  <a:pt x="4954137" y="3299726"/>
                </a:lnTo>
                <a:lnTo>
                  <a:pt x="4708478" y="3882789"/>
                </a:lnTo>
                <a:lnTo>
                  <a:pt x="0" y="368490"/>
                </a:lnTo>
                <a:lnTo>
                  <a:pt x="54591" y="3070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en-US" sz="1286" dirty="0"/>
          </a:p>
        </p:txBody>
      </p:sp>
      <p:sp>
        <p:nvSpPr>
          <p:cNvPr id="6" name="Forme libre 5"/>
          <p:cNvSpPr/>
          <p:nvPr/>
        </p:nvSpPr>
        <p:spPr>
          <a:xfrm>
            <a:off x="1608364" y="2869656"/>
            <a:ext cx="2820761" cy="2778579"/>
          </a:xfrm>
          <a:custGeom>
            <a:avLst/>
            <a:gdLst>
              <a:gd name="connsiteX0" fmla="*/ 377190 w 3981450"/>
              <a:gd name="connsiteY0" fmla="*/ 3890010 h 3890010"/>
              <a:gd name="connsiteX1" fmla="*/ 1600200 w 3981450"/>
              <a:gd name="connsiteY1" fmla="*/ 2701290 h 3890010"/>
              <a:gd name="connsiteX2" fmla="*/ 1516380 w 3981450"/>
              <a:gd name="connsiteY2" fmla="*/ 2625090 h 3890010"/>
              <a:gd name="connsiteX3" fmla="*/ 1916430 w 3981450"/>
              <a:gd name="connsiteY3" fmla="*/ 2232660 h 3890010"/>
              <a:gd name="connsiteX4" fmla="*/ 1840230 w 3981450"/>
              <a:gd name="connsiteY4" fmla="*/ 2152650 h 3890010"/>
              <a:gd name="connsiteX5" fmla="*/ 2975610 w 3981450"/>
              <a:gd name="connsiteY5" fmla="*/ 1059180 h 3890010"/>
              <a:gd name="connsiteX6" fmla="*/ 3063240 w 3981450"/>
              <a:gd name="connsiteY6" fmla="*/ 1135380 h 3890010"/>
              <a:gd name="connsiteX7" fmla="*/ 3253740 w 3981450"/>
              <a:gd name="connsiteY7" fmla="*/ 944880 h 3890010"/>
              <a:gd name="connsiteX8" fmla="*/ 3611880 w 3981450"/>
              <a:gd name="connsiteY8" fmla="*/ 1253490 h 3890010"/>
              <a:gd name="connsiteX9" fmla="*/ 3981450 w 3981450"/>
              <a:gd name="connsiteY9" fmla="*/ 864870 h 3890010"/>
              <a:gd name="connsiteX10" fmla="*/ 3429000 w 3981450"/>
              <a:gd name="connsiteY10" fmla="*/ 403860 h 3890010"/>
              <a:gd name="connsiteX11" fmla="*/ 3672840 w 3981450"/>
              <a:gd name="connsiteY11" fmla="*/ 171450 h 3890010"/>
              <a:gd name="connsiteX12" fmla="*/ 3448050 w 3981450"/>
              <a:gd name="connsiteY12" fmla="*/ 0 h 3890010"/>
              <a:gd name="connsiteX13" fmla="*/ 3276600 w 3981450"/>
              <a:gd name="connsiteY13" fmla="*/ 160020 h 3890010"/>
              <a:gd name="connsiteX14" fmla="*/ 3181350 w 3981450"/>
              <a:gd name="connsiteY14" fmla="*/ 76200 h 3890010"/>
              <a:gd name="connsiteX15" fmla="*/ 2743200 w 3981450"/>
              <a:gd name="connsiteY15" fmla="*/ 468630 h 3890010"/>
              <a:gd name="connsiteX16" fmla="*/ 2804160 w 3981450"/>
              <a:gd name="connsiteY16" fmla="*/ 529590 h 3890010"/>
              <a:gd name="connsiteX17" fmla="*/ 1455420 w 3981450"/>
              <a:gd name="connsiteY17" fmla="*/ 1760220 h 3890010"/>
              <a:gd name="connsiteX18" fmla="*/ 1402080 w 3981450"/>
              <a:gd name="connsiteY18" fmla="*/ 1874520 h 3890010"/>
              <a:gd name="connsiteX19" fmla="*/ 544830 w 3981450"/>
              <a:gd name="connsiteY19" fmla="*/ 2644140 h 3890010"/>
              <a:gd name="connsiteX20" fmla="*/ 708660 w 3981450"/>
              <a:gd name="connsiteY20" fmla="*/ 2815590 h 3890010"/>
              <a:gd name="connsiteX21" fmla="*/ 312420 w 3981450"/>
              <a:gd name="connsiteY21" fmla="*/ 3185160 h 3890010"/>
              <a:gd name="connsiteX22" fmla="*/ 365760 w 3981450"/>
              <a:gd name="connsiteY22" fmla="*/ 3242310 h 3890010"/>
              <a:gd name="connsiteX23" fmla="*/ 175260 w 3981450"/>
              <a:gd name="connsiteY23" fmla="*/ 3425190 h 3890010"/>
              <a:gd name="connsiteX24" fmla="*/ 0 w 3981450"/>
              <a:gd name="connsiteY24" fmla="*/ 3463290 h 3890010"/>
              <a:gd name="connsiteX25" fmla="*/ 377190 w 3981450"/>
              <a:gd name="connsiteY25" fmla="*/ 3890010 h 3890010"/>
              <a:gd name="connsiteX0" fmla="*/ 352425 w 3956685"/>
              <a:gd name="connsiteY0" fmla="*/ 3890010 h 3890010"/>
              <a:gd name="connsiteX1" fmla="*/ 1575435 w 3956685"/>
              <a:gd name="connsiteY1" fmla="*/ 2701290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77315 w 3956685"/>
              <a:gd name="connsiteY18" fmla="*/ 1874520 h 3890010"/>
              <a:gd name="connsiteX19" fmla="*/ 520065 w 3956685"/>
              <a:gd name="connsiteY19" fmla="*/ 264414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75435 w 3956685"/>
              <a:gd name="connsiteY1" fmla="*/ 2701290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77315 w 3956685"/>
              <a:gd name="connsiteY18" fmla="*/ 1874520 h 3890010"/>
              <a:gd name="connsiteX19" fmla="*/ 537210 w 3956685"/>
              <a:gd name="connsiteY19" fmla="*/ 264033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75435 w 3956685"/>
              <a:gd name="connsiteY1" fmla="*/ 2701290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77315 w 3956685"/>
              <a:gd name="connsiteY18" fmla="*/ 187452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75435 w 3956685"/>
              <a:gd name="connsiteY1" fmla="*/ 2701290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92555 w 3956685"/>
              <a:gd name="connsiteY18" fmla="*/ 188214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58290 w 3956685"/>
              <a:gd name="connsiteY1" fmla="*/ 2714625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92555 w 3956685"/>
              <a:gd name="connsiteY18" fmla="*/ 188214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67815 w 3956685"/>
              <a:gd name="connsiteY1" fmla="*/ 2707005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92555 w 3956685"/>
              <a:gd name="connsiteY18" fmla="*/ 188214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67815 w 3956685"/>
              <a:gd name="connsiteY1" fmla="*/ 2707005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387090 w 3956685"/>
              <a:gd name="connsiteY10" fmla="*/ 41148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92555 w 3956685"/>
              <a:gd name="connsiteY18" fmla="*/ 188214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49065"/>
              <a:gd name="connsiteY0" fmla="*/ 3890010 h 3890010"/>
              <a:gd name="connsiteX1" fmla="*/ 1567815 w 3949065"/>
              <a:gd name="connsiteY1" fmla="*/ 2707005 h 3890010"/>
              <a:gd name="connsiteX2" fmla="*/ 1491615 w 3949065"/>
              <a:gd name="connsiteY2" fmla="*/ 2625090 h 3890010"/>
              <a:gd name="connsiteX3" fmla="*/ 1891665 w 3949065"/>
              <a:gd name="connsiteY3" fmla="*/ 2232660 h 3890010"/>
              <a:gd name="connsiteX4" fmla="*/ 1815465 w 3949065"/>
              <a:gd name="connsiteY4" fmla="*/ 2152650 h 3890010"/>
              <a:gd name="connsiteX5" fmla="*/ 2950845 w 3949065"/>
              <a:gd name="connsiteY5" fmla="*/ 1059180 h 3890010"/>
              <a:gd name="connsiteX6" fmla="*/ 3038475 w 3949065"/>
              <a:gd name="connsiteY6" fmla="*/ 1135380 h 3890010"/>
              <a:gd name="connsiteX7" fmla="*/ 3228975 w 3949065"/>
              <a:gd name="connsiteY7" fmla="*/ 944880 h 3890010"/>
              <a:gd name="connsiteX8" fmla="*/ 3587115 w 3949065"/>
              <a:gd name="connsiteY8" fmla="*/ 1253490 h 3890010"/>
              <a:gd name="connsiteX9" fmla="*/ 3949065 w 3949065"/>
              <a:gd name="connsiteY9" fmla="*/ 874395 h 3890010"/>
              <a:gd name="connsiteX10" fmla="*/ 3387090 w 3949065"/>
              <a:gd name="connsiteY10" fmla="*/ 411480 h 3890010"/>
              <a:gd name="connsiteX11" fmla="*/ 3648075 w 3949065"/>
              <a:gd name="connsiteY11" fmla="*/ 171450 h 3890010"/>
              <a:gd name="connsiteX12" fmla="*/ 3423285 w 3949065"/>
              <a:gd name="connsiteY12" fmla="*/ 0 h 3890010"/>
              <a:gd name="connsiteX13" fmla="*/ 3251835 w 3949065"/>
              <a:gd name="connsiteY13" fmla="*/ 160020 h 3890010"/>
              <a:gd name="connsiteX14" fmla="*/ 3156585 w 3949065"/>
              <a:gd name="connsiteY14" fmla="*/ 76200 h 3890010"/>
              <a:gd name="connsiteX15" fmla="*/ 2718435 w 3949065"/>
              <a:gd name="connsiteY15" fmla="*/ 468630 h 3890010"/>
              <a:gd name="connsiteX16" fmla="*/ 2779395 w 3949065"/>
              <a:gd name="connsiteY16" fmla="*/ 529590 h 3890010"/>
              <a:gd name="connsiteX17" fmla="*/ 1430655 w 3949065"/>
              <a:gd name="connsiteY17" fmla="*/ 1760220 h 3890010"/>
              <a:gd name="connsiteX18" fmla="*/ 1392555 w 3949065"/>
              <a:gd name="connsiteY18" fmla="*/ 1882140 h 3890010"/>
              <a:gd name="connsiteX19" fmla="*/ 527685 w 3949065"/>
              <a:gd name="connsiteY19" fmla="*/ 2647950 h 3890010"/>
              <a:gd name="connsiteX20" fmla="*/ 683895 w 3949065"/>
              <a:gd name="connsiteY20" fmla="*/ 2815590 h 3890010"/>
              <a:gd name="connsiteX21" fmla="*/ 287655 w 3949065"/>
              <a:gd name="connsiteY21" fmla="*/ 3185160 h 3890010"/>
              <a:gd name="connsiteX22" fmla="*/ 340995 w 3949065"/>
              <a:gd name="connsiteY22" fmla="*/ 3242310 h 3890010"/>
              <a:gd name="connsiteX23" fmla="*/ 150495 w 3949065"/>
              <a:gd name="connsiteY23" fmla="*/ 3425190 h 3890010"/>
              <a:gd name="connsiteX24" fmla="*/ 0 w 3949065"/>
              <a:gd name="connsiteY24" fmla="*/ 3461385 h 3890010"/>
              <a:gd name="connsiteX25" fmla="*/ 352425 w 3949065"/>
              <a:gd name="connsiteY25" fmla="*/ 3890010 h 3890010"/>
              <a:gd name="connsiteX0" fmla="*/ 352425 w 3949065"/>
              <a:gd name="connsiteY0" fmla="*/ 3890010 h 3890010"/>
              <a:gd name="connsiteX1" fmla="*/ 1567815 w 3949065"/>
              <a:gd name="connsiteY1" fmla="*/ 2707005 h 3890010"/>
              <a:gd name="connsiteX2" fmla="*/ 1491615 w 3949065"/>
              <a:gd name="connsiteY2" fmla="*/ 2625090 h 3890010"/>
              <a:gd name="connsiteX3" fmla="*/ 1891665 w 3949065"/>
              <a:gd name="connsiteY3" fmla="*/ 2232660 h 3890010"/>
              <a:gd name="connsiteX4" fmla="*/ 1815465 w 3949065"/>
              <a:gd name="connsiteY4" fmla="*/ 2152650 h 3890010"/>
              <a:gd name="connsiteX5" fmla="*/ 2950845 w 3949065"/>
              <a:gd name="connsiteY5" fmla="*/ 1059180 h 3890010"/>
              <a:gd name="connsiteX6" fmla="*/ 3038475 w 3949065"/>
              <a:gd name="connsiteY6" fmla="*/ 1135380 h 3890010"/>
              <a:gd name="connsiteX7" fmla="*/ 3228975 w 3949065"/>
              <a:gd name="connsiteY7" fmla="*/ 944880 h 3890010"/>
              <a:gd name="connsiteX8" fmla="*/ 3587115 w 3949065"/>
              <a:gd name="connsiteY8" fmla="*/ 1253490 h 3890010"/>
              <a:gd name="connsiteX9" fmla="*/ 3949065 w 3949065"/>
              <a:gd name="connsiteY9" fmla="*/ 874395 h 3890010"/>
              <a:gd name="connsiteX10" fmla="*/ 3387090 w 3949065"/>
              <a:gd name="connsiteY10" fmla="*/ 411480 h 3890010"/>
              <a:gd name="connsiteX11" fmla="*/ 3648075 w 3949065"/>
              <a:gd name="connsiteY11" fmla="*/ 171450 h 3890010"/>
              <a:gd name="connsiteX12" fmla="*/ 3423285 w 3949065"/>
              <a:gd name="connsiteY12" fmla="*/ 0 h 3890010"/>
              <a:gd name="connsiteX13" fmla="*/ 3251835 w 3949065"/>
              <a:gd name="connsiteY13" fmla="*/ 160020 h 3890010"/>
              <a:gd name="connsiteX14" fmla="*/ 3199765 w 3949065"/>
              <a:gd name="connsiteY14" fmla="*/ 114300 h 3890010"/>
              <a:gd name="connsiteX15" fmla="*/ 2718435 w 3949065"/>
              <a:gd name="connsiteY15" fmla="*/ 468630 h 3890010"/>
              <a:gd name="connsiteX16" fmla="*/ 2779395 w 3949065"/>
              <a:gd name="connsiteY16" fmla="*/ 529590 h 3890010"/>
              <a:gd name="connsiteX17" fmla="*/ 1430655 w 3949065"/>
              <a:gd name="connsiteY17" fmla="*/ 1760220 h 3890010"/>
              <a:gd name="connsiteX18" fmla="*/ 1392555 w 3949065"/>
              <a:gd name="connsiteY18" fmla="*/ 1882140 h 3890010"/>
              <a:gd name="connsiteX19" fmla="*/ 527685 w 3949065"/>
              <a:gd name="connsiteY19" fmla="*/ 2647950 h 3890010"/>
              <a:gd name="connsiteX20" fmla="*/ 683895 w 3949065"/>
              <a:gd name="connsiteY20" fmla="*/ 2815590 h 3890010"/>
              <a:gd name="connsiteX21" fmla="*/ 287655 w 3949065"/>
              <a:gd name="connsiteY21" fmla="*/ 3185160 h 3890010"/>
              <a:gd name="connsiteX22" fmla="*/ 340995 w 3949065"/>
              <a:gd name="connsiteY22" fmla="*/ 3242310 h 3890010"/>
              <a:gd name="connsiteX23" fmla="*/ 150495 w 3949065"/>
              <a:gd name="connsiteY23" fmla="*/ 3425190 h 3890010"/>
              <a:gd name="connsiteX24" fmla="*/ 0 w 3949065"/>
              <a:gd name="connsiteY24" fmla="*/ 3461385 h 3890010"/>
              <a:gd name="connsiteX25" fmla="*/ 352425 w 3949065"/>
              <a:gd name="connsiteY25" fmla="*/ 3890010 h 3890010"/>
              <a:gd name="connsiteX0" fmla="*/ 352425 w 3949065"/>
              <a:gd name="connsiteY0" fmla="*/ 3890010 h 3890010"/>
              <a:gd name="connsiteX1" fmla="*/ 1567815 w 3949065"/>
              <a:gd name="connsiteY1" fmla="*/ 2707005 h 3890010"/>
              <a:gd name="connsiteX2" fmla="*/ 1491615 w 3949065"/>
              <a:gd name="connsiteY2" fmla="*/ 2625090 h 3890010"/>
              <a:gd name="connsiteX3" fmla="*/ 1891665 w 3949065"/>
              <a:gd name="connsiteY3" fmla="*/ 2232660 h 3890010"/>
              <a:gd name="connsiteX4" fmla="*/ 1815465 w 3949065"/>
              <a:gd name="connsiteY4" fmla="*/ 2152650 h 3890010"/>
              <a:gd name="connsiteX5" fmla="*/ 2950845 w 3949065"/>
              <a:gd name="connsiteY5" fmla="*/ 1059180 h 3890010"/>
              <a:gd name="connsiteX6" fmla="*/ 3038475 w 3949065"/>
              <a:gd name="connsiteY6" fmla="*/ 1135380 h 3890010"/>
              <a:gd name="connsiteX7" fmla="*/ 3228975 w 3949065"/>
              <a:gd name="connsiteY7" fmla="*/ 944880 h 3890010"/>
              <a:gd name="connsiteX8" fmla="*/ 3587115 w 3949065"/>
              <a:gd name="connsiteY8" fmla="*/ 1253490 h 3890010"/>
              <a:gd name="connsiteX9" fmla="*/ 3949065 w 3949065"/>
              <a:gd name="connsiteY9" fmla="*/ 874395 h 3890010"/>
              <a:gd name="connsiteX10" fmla="*/ 3387090 w 3949065"/>
              <a:gd name="connsiteY10" fmla="*/ 411480 h 3890010"/>
              <a:gd name="connsiteX11" fmla="*/ 3648075 w 3949065"/>
              <a:gd name="connsiteY11" fmla="*/ 171450 h 3890010"/>
              <a:gd name="connsiteX12" fmla="*/ 3423285 w 3949065"/>
              <a:gd name="connsiteY12" fmla="*/ 0 h 3890010"/>
              <a:gd name="connsiteX13" fmla="*/ 3251835 w 3949065"/>
              <a:gd name="connsiteY13" fmla="*/ 160020 h 3890010"/>
              <a:gd name="connsiteX14" fmla="*/ 3199765 w 3949065"/>
              <a:gd name="connsiteY14" fmla="*/ 114300 h 3890010"/>
              <a:gd name="connsiteX15" fmla="*/ 2753995 w 3949065"/>
              <a:gd name="connsiteY15" fmla="*/ 501650 h 3890010"/>
              <a:gd name="connsiteX16" fmla="*/ 2779395 w 3949065"/>
              <a:gd name="connsiteY16" fmla="*/ 529590 h 3890010"/>
              <a:gd name="connsiteX17" fmla="*/ 1430655 w 3949065"/>
              <a:gd name="connsiteY17" fmla="*/ 1760220 h 3890010"/>
              <a:gd name="connsiteX18" fmla="*/ 1392555 w 3949065"/>
              <a:gd name="connsiteY18" fmla="*/ 1882140 h 3890010"/>
              <a:gd name="connsiteX19" fmla="*/ 527685 w 3949065"/>
              <a:gd name="connsiteY19" fmla="*/ 2647950 h 3890010"/>
              <a:gd name="connsiteX20" fmla="*/ 683895 w 3949065"/>
              <a:gd name="connsiteY20" fmla="*/ 2815590 h 3890010"/>
              <a:gd name="connsiteX21" fmla="*/ 287655 w 3949065"/>
              <a:gd name="connsiteY21" fmla="*/ 3185160 h 3890010"/>
              <a:gd name="connsiteX22" fmla="*/ 340995 w 3949065"/>
              <a:gd name="connsiteY22" fmla="*/ 3242310 h 3890010"/>
              <a:gd name="connsiteX23" fmla="*/ 150495 w 3949065"/>
              <a:gd name="connsiteY23" fmla="*/ 3425190 h 3890010"/>
              <a:gd name="connsiteX24" fmla="*/ 0 w 3949065"/>
              <a:gd name="connsiteY24" fmla="*/ 3461385 h 3890010"/>
              <a:gd name="connsiteX25" fmla="*/ 352425 w 3949065"/>
              <a:gd name="connsiteY25" fmla="*/ 3890010 h 389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49065" h="3890010">
                <a:moveTo>
                  <a:pt x="352425" y="3890010"/>
                </a:moveTo>
                <a:lnTo>
                  <a:pt x="1567815" y="2707005"/>
                </a:lnTo>
                <a:lnTo>
                  <a:pt x="1491615" y="2625090"/>
                </a:lnTo>
                <a:lnTo>
                  <a:pt x="1891665" y="2232660"/>
                </a:lnTo>
                <a:lnTo>
                  <a:pt x="1815465" y="2152650"/>
                </a:lnTo>
                <a:lnTo>
                  <a:pt x="2950845" y="1059180"/>
                </a:lnTo>
                <a:lnTo>
                  <a:pt x="3038475" y="1135380"/>
                </a:lnTo>
                <a:lnTo>
                  <a:pt x="3228975" y="944880"/>
                </a:lnTo>
                <a:lnTo>
                  <a:pt x="3587115" y="1253490"/>
                </a:lnTo>
                <a:lnTo>
                  <a:pt x="3949065" y="874395"/>
                </a:lnTo>
                <a:lnTo>
                  <a:pt x="3387090" y="411480"/>
                </a:lnTo>
                <a:lnTo>
                  <a:pt x="3648075" y="171450"/>
                </a:lnTo>
                <a:lnTo>
                  <a:pt x="3423285" y="0"/>
                </a:lnTo>
                <a:lnTo>
                  <a:pt x="3251835" y="160020"/>
                </a:lnTo>
                <a:lnTo>
                  <a:pt x="3199765" y="114300"/>
                </a:lnTo>
                <a:lnTo>
                  <a:pt x="2753995" y="501650"/>
                </a:lnTo>
                <a:lnTo>
                  <a:pt x="2779395" y="529590"/>
                </a:lnTo>
                <a:lnTo>
                  <a:pt x="1430655" y="1760220"/>
                </a:lnTo>
                <a:lnTo>
                  <a:pt x="1392555" y="1882140"/>
                </a:lnTo>
                <a:lnTo>
                  <a:pt x="527685" y="2647950"/>
                </a:lnTo>
                <a:lnTo>
                  <a:pt x="683895" y="2815590"/>
                </a:lnTo>
                <a:lnTo>
                  <a:pt x="287655" y="3185160"/>
                </a:lnTo>
                <a:lnTo>
                  <a:pt x="340995" y="3242310"/>
                </a:lnTo>
                <a:lnTo>
                  <a:pt x="150495" y="3425190"/>
                </a:lnTo>
                <a:lnTo>
                  <a:pt x="0" y="3461385"/>
                </a:lnTo>
                <a:lnTo>
                  <a:pt x="352425" y="3890010"/>
                </a:lnTo>
                <a:close/>
              </a:path>
            </a:pathLst>
          </a:custGeom>
          <a:noFill/>
          <a:ln>
            <a:solidFill>
              <a:schemeClr val="accent2">
                <a:lumMod val="60000"/>
                <a:lumOff val="40000"/>
              </a:schemeClr>
            </a:solidFill>
          </a:ln>
          <a:effectLst>
            <a:glow rad="63500">
              <a:schemeClr val="accent2">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6" dirty="0"/>
          </a:p>
        </p:txBody>
      </p:sp>
      <p:sp>
        <p:nvSpPr>
          <p:cNvPr id="7" name="Forme libre 6"/>
          <p:cNvSpPr/>
          <p:nvPr/>
        </p:nvSpPr>
        <p:spPr>
          <a:xfrm>
            <a:off x="1359353" y="4058920"/>
            <a:ext cx="1232807" cy="1276350"/>
          </a:xfrm>
          <a:custGeom>
            <a:avLst/>
            <a:gdLst>
              <a:gd name="connsiteX0" fmla="*/ 1758315 w 1758315"/>
              <a:gd name="connsiteY0" fmla="*/ 201930 h 1786890"/>
              <a:gd name="connsiteX1" fmla="*/ 1567815 w 1758315"/>
              <a:gd name="connsiteY1" fmla="*/ 0 h 1786890"/>
              <a:gd name="connsiteX2" fmla="*/ 0 w 1758315"/>
              <a:gd name="connsiteY2" fmla="*/ 1400175 h 1786890"/>
              <a:gd name="connsiteX3" fmla="*/ 373380 w 1758315"/>
              <a:gd name="connsiteY3" fmla="*/ 1786890 h 1786890"/>
              <a:gd name="connsiteX4" fmla="*/ 512445 w 1758315"/>
              <a:gd name="connsiteY4" fmla="*/ 1743075 h 1786890"/>
              <a:gd name="connsiteX5" fmla="*/ 683895 w 1758315"/>
              <a:gd name="connsiteY5" fmla="*/ 1573530 h 1786890"/>
              <a:gd name="connsiteX6" fmla="*/ 645795 w 1758315"/>
              <a:gd name="connsiteY6" fmla="*/ 1524000 h 1786890"/>
              <a:gd name="connsiteX7" fmla="*/ 1028700 w 1758315"/>
              <a:gd name="connsiteY7" fmla="*/ 1148715 h 1786890"/>
              <a:gd name="connsiteX8" fmla="*/ 880110 w 1758315"/>
              <a:gd name="connsiteY8" fmla="*/ 988695 h 1786890"/>
              <a:gd name="connsiteX9" fmla="*/ 1758315 w 1758315"/>
              <a:gd name="connsiteY9" fmla="*/ 201930 h 1786890"/>
              <a:gd name="connsiteX0" fmla="*/ 1725930 w 1725930"/>
              <a:gd name="connsiteY0" fmla="*/ 201930 h 1786890"/>
              <a:gd name="connsiteX1" fmla="*/ 1535430 w 1725930"/>
              <a:gd name="connsiteY1" fmla="*/ 0 h 1786890"/>
              <a:gd name="connsiteX2" fmla="*/ 0 w 1725930"/>
              <a:gd name="connsiteY2" fmla="*/ 1363980 h 1786890"/>
              <a:gd name="connsiteX3" fmla="*/ 340995 w 1725930"/>
              <a:gd name="connsiteY3" fmla="*/ 1786890 h 1786890"/>
              <a:gd name="connsiteX4" fmla="*/ 480060 w 1725930"/>
              <a:gd name="connsiteY4" fmla="*/ 1743075 h 1786890"/>
              <a:gd name="connsiteX5" fmla="*/ 651510 w 1725930"/>
              <a:gd name="connsiteY5" fmla="*/ 1573530 h 1786890"/>
              <a:gd name="connsiteX6" fmla="*/ 613410 w 1725930"/>
              <a:gd name="connsiteY6" fmla="*/ 1524000 h 1786890"/>
              <a:gd name="connsiteX7" fmla="*/ 996315 w 1725930"/>
              <a:gd name="connsiteY7" fmla="*/ 1148715 h 1786890"/>
              <a:gd name="connsiteX8" fmla="*/ 847725 w 1725930"/>
              <a:gd name="connsiteY8" fmla="*/ 988695 h 1786890"/>
              <a:gd name="connsiteX9" fmla="*/ 1725930 w 1725930"/>
              <a:gd name="connsiteY9" fmla="*/ 201930 h 178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5930" h="1786890">
                <a:moveTo>
                  <a:pt x="1725930" y="201930"/>
                </a:moveTo>
                <a:lnTo>
                  <a:pt x="1535430" y="0"/>
                </a:lnTo>
                <a:lnTo>
                  <a:pt x="0" y="1363980"/>
                </a:lnTo>
                <a:lnTo>
                  <a:pt x="340995" y="1786890"/>
                </a:lnTo>
                <a:lnTo>
                  <a:pt x="480060" y="1743075"/>
                </a:lnTo>
                <a:lnTo>
                  <a:pt x="651510" y="1573530"/>
                </a:lnTo>
                <a:lnTo>
                  <a:pt x="613410" y="1524000"/>
                </a:lnTo>
                <a:lnTo>
                  <a:pt x="996315" y="1148715"/>
                </a:lnTo>
                <a:lnTo>
                  <a:pt x="847725" y="988695"/>
                </a:lnTo>
                <a:lnTo>
                  <a:pt x="1725930" y="201930"/>
                </a:lnTo>
                <a:close/>
              </a:path>
            </a:pathLst>
          </a:custGeom>
          <a:noFill/>
          <a:ln>
            <a:solidFill>
              <a:schemeClr val="accent2">
                <a:lumMod val="40000"/>
                <a:lumOff val="60000"/>
              </a:schemeClr>
            </a:solidFill>
          </a:ln>
          <a:effectLst>
            <a:glow rad="63500">
              <a:schemeClr val="accent2">
                <a:lumMod val="60000"/>
                <a:lumOff val="40000"/>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6" dirty="0"/>
          </a:p>
        </p:txBody>
      </p:sp>
      <p:sp>
        <p:nvSpPr>
          <p:cNvPr id="8" name="ZoneTexte 7"/>
          <p:cNvSpPr txBox="1"/>
          <p:nvPr/>
        </p:nvSpPr>
        <p:spPr>
          <a:xfrm rot="18960000">
            <a:off x="1647795" y="4593992"/>
            <a:ext cx="3199915" cy="553998"/>
          </a:xfrm>
          <a:prstGeom prst="rect">
            <a:avLst/>
          </a:prstGeom>
          <a:noFill/>
          <a:scene3d>
            <a:camera prst="orthographicFront">
              <a:rot lat="900000" lon="300000" rev="60000"/>
            </a:camera>
            <a:lightRig rig="threePt" dir="t"/>
          </a:scene3d>
        </p:spPr>
        <p:txBody>
          <a:bodyPr wrap="none" rtlCol="0">
            <a:spAutoFit/>
          </a:bodyPr>
          <a:lstStyle/>
          <a:p>
            <a:r>
              <a:rPr lang="en-US" sz="1714" b="1" dirty="0">
                <a:solidFill>
                  <a:srgbClr val="50437C"/>
                </a:solidFill>
                <a:latin typeface="Segoe UI Variable Display" pitchFamily="2" charset="0"/>
              </a:rPr>
              <a:t>SPIRAL2</a:t>
            </a:r>
            <a:r>
              <a:rPr lang="en-US" sz="1714" dirty="0">
                <a:solidFill>
                  <a:srgbClr val="50437C"/>
                </a:solidFill>
                <a:latin typeface="Segoe UI Variable Display" pitchFamily="2" charset="0"/>
              </a:rPr>
              <a:t> </a:t>
            </a:r>
            <a:r>
              <a:rPr lang="en-US" sz="1286" dirty="0">
                <a:solidFill>
                  <a:srgbClr val="50437C"/>
                </a:solidFill>
                <a:latin typeface="Segoe UI Variable Display" pitchFamily="2" charset="0"/>
              </a:rPr>
              <a:t>Superconducting LINAC</a:t>
            </a:r>
          </a:p>
          <a:p>
            <a:r>
              <a:rPr lang="en-US" sz="1000" dirty="0">
                <a:solidFill>
                  <a:srgbClr val="50437C"/>
                </a:solidFill>
                <a:cs typeface="Arial" panose="020B0604020202020204" pitchFamily="34" charset="0"/>
              </a:rPr>
              <a:t>33 MeV p, 40 MeV d (5mA), 14.5A.MeV HI (1mA – A/Q=3</a:t>
            </a:r>
            <a:r>
              <a:rPr lang="en-US" sz="1286" dirty="0">
                <a:solidFill>
                  <a:srgbClr val="50437C"/>
                </a:solidFill>
                <a:cs typeface="Arial" panose="020B0604020202020204" pitchFamily="34" charset="0"/>
              </a:rPr>
              <a:t>)</a:t>
            </a:r>
          </a:p>
        </p:txBody>
      </p:sp>
      <p:sp>
        <p:nvSpPr>
          <p:cNvPr id="9" name="ZoneTexte 8"/>
          <p:cNvSpPr txBox="1"/>
          <p:nvPr/>
        </p:nvSpPr>
        <p:spPr>
          <a:xfrm rot="19081820">
            <a:off x="943159" y="4117200"/>
            <a:ext cx="1653017" cy="510011"/>
          </a:xfrm>
          <a:prstGeom prst="rect">
            <a:avLst/>
          </a:prstGeom>
          <a:noFill/>
          <a:ln w="6350">
            <a:noFill/>
          </a:ln>
          <a:effectLst/>
          <a:scene3d>
            <a:camera prst="orthographicFront">
              <a:rot lat="1800000" lon="300000" rev="120000"/>
            </a:camera>
            <a:lightRig rig="threePt" dir="t"/>
          </a:scene3d>
        </p:spPr>
        <p:txBody>
          <a:bodyPr wrap="none" rtlCol="0">
            <a:spAutoFit/>
          </a:bodyPr>
          <a:lstStyle/>
          <a:p>
            <a:r>
              <a:rPr lang="en-US" sz="1714" b="1" dirty="0">
                <a:ln w="3175">
                  <a:solidFill>
                    <a:schemeClr val="bg1"/>
                  </a:solidFill>
                </a:ln>
                <a:solidFill>
                  <a:srgbClr val="50437C"/>
                </a:solidFill>
                <a:effectLst>
                  <a:outerShdw blurRad="50800" dist="38100" dir="2700000" algn="tl" rotWithShape="0">
                    <a:schemeClr val="bg1">
                      <a:alpha val="40000"/>
                    </a:schemeClr>
                  </a:outerShdw>
                </a:effectLst>
                <a:latin typeface="Segoe UI Variable Display" pitchFamily="2" charset="0"/>
              </a:rPr>
              <a:t>NEWGAIN</a:t>
            </a:r>
            <a:endParaRPr lang="en-US" sz="1714" dirty="0">
              <a:ln w="3175">
                <a:solidFill>
                  <a:schemeClr val="bg1"/>
                </a:solidFill>
              </a:ln>
              <a:solidFill>
                <a:srgbClr val="50437C"/>
              </a:solidFill>
              <a:effectLst>
                <a:outerShdw blurRad="50800" dist="38100" dir="2700000" algn="tl" rotWithShape="0">
                  <a:schemeClr val="bg1">
                    <a:alpha val="40000"/>
                  </a:schemeClr>
                </a:outerShdw>
              </a:effectLst>
              <a:latin typeface="Segoe UI Variable Display" pitchFamily="2" charset="0"/>
            </a:endParaRPr>
          </a:p>
          <a:p>
            <a:r>
              <a:rPr lang="en-US" sz="1000" dirty="0">
                <a:solidFill>
                  <a:srgbClr val="50437C"/>
                </a:solidFill>
                <a:cs typeface="Arial" panose="020B0604020202020204" pitchFamily="34" charset="0"/>
              </a:rPr>
              <a:t>7 A.MeV HI (0.3mA - A/Q=7)</a:t>
            </a:r>
          </a:p>
        </p:txBody>
      </p:sp>
      <p:sp>
        <p:nvSpPr>
          <p:cNvPr id="10" name="Forme libre 9"/>
          <p:cNvSpPr/>
          <p:nvPr/>
        </p:nvSpPr>
        <p:spPr>
          <a:xfrm>
            <a:off x="5058010" y="1237524"/>
            <a:ext cx="1929258" cy="1849005"/>
          </a:xfrm>
          <a:custGeom>
            <a:avLst/>
            <a:gdLst>
              <a:gd name="connsiteX0" fmla="*/ 302607 w 2697151"/>
              <a:gd name="connsiteY0" fmla="*/ 1881428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3137 w 2697151"/>
              <a:gd name="connsiteY20" fmla="*/ 1779462 h 2588607"/>
              <a:gd name="connsiteX21" fmla="*/ 302607 w 2697151"/>
              <a:gd name="connsiteY21" fmla="*/ 1881428 h 2588607"/>
              <a:gd name="connsiteX0" fmla="*/ 281652 w 2697151"/>
              <a:gd name="connsiteY0" fmla="*/ 1896668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3137 w 2697151"/>
              <a:gd name="connsiteY20" fmla="*/ 1779462 h 2588607"/>
              <a:gd name="connsiteX21" fmla="*/ 281652 w 2697151"/>
              <a:gd name="connsiteY21" fmla="*/ 1896668 h 2588607"/>
              <a:gd name="connsiteX0" fmla="*/ 281652 w 2697151"/>
              <a:gd name="connsiteY0" fmla="*/ 1896668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5042 w 2697151"/>
              <a:gd name="connsiteY20" fmla="*/ 1779462 h 2588607"/>
              <a:gd name="connsiteX21" fmla="*/ 281652 w 2697151"/>
              <a:gd name="connsiteY21" fmla="*/ 1896668 h 2588607"/>
              <a:gd name="connsiteX0" fmla="*/ 281652 w 2697151"/>
              <a:gd name="connsiteY0" fmla="*/ 1896668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1232 w 2697151"/>
              <a:gd name="connsiteY20" fmla="*/ 1768032 h 2588607"/>
              <a:gd name="connsiteX21" fmla="*/ 281652 w 2697151"/>
              <a:gd name="connsiteY21" fmla="*/ 1896668 h 2588607"/>
              <a:gd name="connsiteX0" fmla="*/ 287367 w 2697151"/>
              <a:gd name="connsiteY0" fmla="*/ 1921433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1232 w 2697151"/>
              <a:gd name="connsiteY20" fmla="*/ 1768032 h 2588607"/>
              <a:gd name="connsiteX21" fmla="*/ 287367 w 2697151"/>
              <a:gd name="connsiteY21" fmla="*/ 1921433 h 2588607"/>
              <a:gd name="connsiteX0" fmla="*/ 287367 w 2697151"/>
              <a:gd name="connsiteY0" fmla="*/ 1921433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1232 w 2697151"/>
              <a:gd name="connsiteY20" fmla="*/ 1768032 h 2588607"/>
              <a:gd name="connsiteX21" fmla="*/ 287367 w 2697151"/>
              <a:gd name="connsiteY21" fmla="*/ 1921433 h 2588607"/>
              <a:gd name="connsiteX0" fmla="*/ 291177 w 2697151"/>
              <a:gd name="connsiteY0" fmla="*/ 1946198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1232 w 2697151"/>
              <a:gd name="connsiteY20" fmla="*/ 1768032 h 2588607"/>
              <a:gd name="connsiteX21" fmla="*/ 291177 w 2697151"/>
              <a:gd name="connsiteY21" fmla="*/ 1946198 h 2588607"/>
              <a:gd name="connsiteX0" fmla="*/ 291177 w 2697151"/>
              <a:gd name="connsiteY0" fmla="*/ 1946198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91177 w 2697151"/>
              <a:gd name="connsiteY21" fmla="*/ 1946198 h 2588607"/>
              <a:gd name="connsiteX0" fmla="*/ 281652 w 2697151"/>
              <a:gd name="connsiteY0" fmla="*/ 1967153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81652 w 2697151"/>
              <a:gd name="connsiteY21" fmla="*/ 1967153 h 2588607"/>
              <a:gd name="connsiteX0" fmla="*/ 277842 w 2697151"/>
              <a:gd name="connsiteY0" fmla="*/ 1942388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106995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9937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99375 w 2697151"/>
              <a:gd name="connsiteY1" fmla="*/ 2125871 h 2588607"/>
              <a:gd name="connsiteX2" fmla="*/ 192336 w 2697151"/>
              <a:gd name="connsiteY2" fmla="*/ 218247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99375 w 2697151"/>
              <a:gd name="connsiteY1" fmla="*/ 2125871 h 2588607"/>
              <a:gd name="connsiteX2" fmla="*/ 182811 w 2697151"/>
              <a:gd name="connsiteY2" fmla="*/ 218628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101280 w 2697151"/>
              <a:gd name="connsiteY1" fmla="*/ 2122061 h 2588607"/>
              <a:gd name="connsiteX2" fmla="*/ 182811 w 2697151"/>
              <a:gd name="connsiteY2" fmla="*/ 218628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81652 w 2700961"/>
              <a:gd name="connsiteY0" fmla="*/ 1942388 h 2588607"/>
              <a:gd name="connsiteX1" fmla="*/ 105090 w 2700961"/>
              <a:gd name="connsiteY1" fmla="*/ 2122061 h 2588607"/>
              <a:gd name="connsiteX2" fmla="*/ 186621 w 2700961"/>
              <a:gd name="connsiteY2" fmla="*/ 2186282 h 2588607"/>
              <a:gd name="connsiteX3" fmla="*/ 0 w 2700961"/>
              <a:gd name="connsiteY3" fmla="*/ 2374631 h 2588607"/>
              <a:gd name="connsiteX4" fmla="*/ 270236 w 2700961"/>
              <a:gd name="connsiteY4" fmla="*/ 2588607 h 2588607"/>
              <a:gd name="connsiteX5" fmla="*/ 638627 w 2700961"/>
              <a:gd name="connsiteY5" fmla="*/ 2170878 h 2588607"/>
              <a:gd name="connsiteX6" fmla="*/ 625470 w 2700961"/>
              <a:gd name="connsiteY6" fmla="*/ 2072202 h 2588607"/>
              <a:gd name="connsiteX7" fmla="*/ 743882 w 2700961"/>
              <a:gd name="connsiteY7" fmla="*/ 1953790 h 2588607"/>
              <a:gd name="connsiteX8" fmla="*/ 819534 w 2700961"/>
              <a:gd name="connsiteY8" fmla="*/ 1940633 h 2588607"/>
              <a:gd name="connsiteX9" fmla="*/ 1233974 w 2700961"/>
              <a:gd name="connsiteY9" fmla="*/ 2207059 h 2588607"/>
              <a:gd name="connsiteX10" fmla="*/ 2700961 w 2700961"/>
              <a:gd name="connsiteY10" fmla="*/ 575612 h 2588607"/>
              <a:gd name="connsiteX11" fmla="*/ 1674728 w 2700961"/>
              <a:gd name="connsiteY11" fmla="*/ 0 h 2588607"/>
              <a:gd name="connsiteX12" fmla="*/ 1201082 w 2700961"/>
              <a:gd name="connsiteY12" fmla="*/ 457200 h 2588607"/>
              <a:gd name="connsiteX13" fmla="*/ 1030043 w 2700961"/>
              <a:gd name="connsiteY13" fmla="*/ 361813 h 2588607"/>
              <a:gd name="connsiteX14" fmla="*/ 704411 w 2700961"/>
              <a:gd name="connsiteY14" fmla="*/ 674288 h 2588607"/>
              <a:gd name="connsiteX15" fmla="*/ 882029 w 2700961"/>
              <a:gd name="connsiteY15" fmla="*/ 782832 h 2588607"/>
              <a:gd name="connsiteX16" fmla="*/ 391937 w 2700961"/>
              <a:gd name="connsiteY16" fmla="*/ 1243321 h 2588607"/>
              <a:gd name="connsiteX17" fmla="*/ 523505 w 2700961"/>
              <a:gd name="connsiteY17" fmla="*/ 1322262 h 2588607"/>
              <a:gd name="connsiteX18" fmla="*/ 273525 w 2700961"/>
              <a:gd name="connsiteY18" fmla="*/ 1565663 h 2588607"/>
              <a:gd name="connsiteX19" fmla="*/ 395226 w 2700961"/>
              <a:gd name="connsiteY19" fmla="*/ 1647894 h 2588607"/>
              <a:gd name="connsiteX20" fmla="*/ 242182 w 2700961"/>
              <a:gd name="connsiteY20" fmla="*/ 1792797 h 2588607"/>
              <a:gd name="connsiteX21" fmla="*/ 281652 w 2700961"/>
              <a:gd name="connsiteY21" fmla="*/ 1942388 h 258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00961" h="2588607">
                <a:moveTo>
                  <a:pt x="281652" y="1942388"/>
                </a:moveTo>
                <a:lnTo>
                  <a:pt x="105090" y="2122061"/>
                </a:lnTo>
                <a:lnTo>
                  <a:pt x="186621" y="2186282"/>
                </a:lnTo>
                <a:lnTo>
                  <a:pt x="0" y="2374631"/>
                </a:lnTo>
                <a:lnTo>
                  <a:pt x="270236" y="2588607"/>
                </a:lnTo>
                <a:lnTo>
                  <a:pt x="638627" y="2170878"/>
                </a:lnTo>
                <a:lnTo>
                  <a:pt x="625470" y="2072202"/>
                </a:lnTo>
                <a:lnTo>
                  <a:pt x="743882" y="1953790"/>
                </a:lnTo>
                <a:lnTo>
                  <a:pt x="819534" y="1940633"/>
                </a:lnTo>
                <a:lnTo>
                  <a:pt x="1233974" y="2207059"/>
                </a:lnTo>
                <a:lnTo>
                  <a:pt x="2700961" y="575612"/>
                </a:lnTo>
                <a:lnTo>
                  <a:pt x="1674728" y="0"/>
                </a:lnTo>
                <a:lnTo>
                  <a:pt x="1201082" y="457200"/>
                </a:lnTo>
                <a:lnTo>
                  <a:pt x="1030043" y="361813"/>
                </a:lnTo>
                <a:lnTo>
                  <a:pt x="704411" y="674288"/>
                </a:lnTo>
                <a:lnTo>
                  <a:pt x="882029" y="782832"/>
                </a:lnTo>
                <a:lnTo>
                  <a:pt x="391937" y="1243321"/>
                </a:lnTo>
                <a:lnTo>
                  <a:pt x="523505" y="1322262"/>
                </a:lnTo>
                <a:lnTo>
                  <a:pt x="273525" y="1565663"/>
                </a:lnTo>
                <a:lnTo>
                  <a:pt x="395226" y="1647894"/>
                </a:lnTo>
                <a:lnTo>
                  <a:pt x="242182" y="1792797"/>
                </a:lnTo>
                <a:lnTo>
                  <a:pt x="281652" y="1942388"/>
                </a:lnTo>
                <a:close/>
              </a:path>
            </a:pathLst>
          </a:custGeom>
          <a:noFill/>
          <a:ln>
            <a:solidFill>
              <a:schemeClr val="accent2">
                <a:lumMod val="40000"/>
                <a:lumOff val="60000"/>
              </a:schemeClr>
            </a:solidFill>
          </a:ln>
          <a:effectLst>
            <a:glow rad="63500">
              <a:schemeClr val="accent2">
                <a:lumMod val="60000"/>
                <a:lumOff val="40000"/>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6" dirty="0"/>
          </a:p>
        </p:txBody>
      </p:sp>
      <p:sp>
        <p:nvSpPr>
          <p:cNvPr id="11" name="ZoneTexte 10"/>
          <p:cNvSpPr txBox="1"/>
          <p:nvPr/>
        </p:nvSpPr>
        <p:spPr>
          <a:xfrm rot="18960000">
            <a:off x="4551089" y="1099345"/>
            <a:ext cx="1805302" cy="707886"/>
          </a:xfrm>
          <a:prstGeom prst="rect">
            <a:avLst/>
          </a:prstGeom>
          <a:noFill/>
          <a:scene3d>
            <a:camera prst="orthographicFront">
              <a:rot lat="2100000" lon="1200000" rev="600000"/>
            </a:camera>
            <a:lightRig rig="threePt" dir="t"/>
          </a:scene3d>
          <a:sp3d/>
        </p:spPr>
        <p:txBody>
          <a:bodyPr wrap="none" rtlCol="0">
            <a:spAutoFit/>
          </a:bodyPr>
          <a:lstStyle/>
          <a:p>
            <a:pPr algn="ctr"/>
            <a:r>
              <a:rPr lang="en-US" sz="1714" b="1" dirty="0">
                <a:solidFill>
                  <a:srgbClr val="50437C"/>
                </a:solidFill>
                <a:latin typeface="Segoe UI Variable Display" pitchFamily="2" charset="0"/>
              </a:rPr>
              <a:t>DESIR</a:t>
            </a:r>
          </a:p>
          <a:p>
            <a:pPr algn="ctr"/>
            <a:r>
              <a:rPr lang="en-US" sz="1143" dirty="0">
                <a:solidFill>
                  <a:srgbClr val="50437C"/>
                </a:solidFill>
                <a:cs typeface="Arial" panose="020B0604020202020204" pitchFamily="34" charset="0"/>
              </a:rPr>
              <a:t>Decay Excitation and</a:t>
            </a:r>
            <a:br>
              <a:rPr lang="en-US" sz="1143" dirty="0">
                <a:solidFill>
                  <a:srgbClr val="50437C"/>
                </a:solidFill>
                <a:cs typeface="Arial" panose="020B0604020202020204" pitchFamily="34" charset="0"/>
              </a:rPr>
            </a:br>
            <a:r>
              <a:rPr lang="en-US" sz="1143" dirty="0">
                <a:solidFill>
                  <a:srgbClr val="50437C"/>
                </a:solidFill>
                <a:cs typeface="Arial" panose="020B0604020202020204" pitchFamily="34" charset="0"/>
              </a:rPr>
              <a:t>Storage of Radioactive Ions</a:t>
            </a:r>
          </a:p>
        </p:txBody>
      </p:sp>
      <p:sp>
        <p:nvSpPr>
          <p:cNvPr id="44" name="ZoneTexte 43"/>
          <p:cNvSpPr txBox="1"/>
          <p:nvPr/>
        </p:nvSpPr>
        <p:spPr>
          <a:xfrm rot="2220000">
            <a:off x="5677780" y="4412896"/>
            <a:ext cx="3775393" cy="499111"/>
          </a:xfrm>
          <a:prstGeom prst="rect">
            <a:avLst/>
          </a:prstGeom>
          <a:noFill/>
          <a:scene3d>
            <a:camera prst="orthographicFront">
              <a:rot lat="2100000" lon="21480000" rev="60000"/>
            </a:camera>
            <a:lightRig rig="threePt" dir="t"/>
          </a:scene3d>
        </p:spPr>
        <p:txBody>
          <a:bodyPr wrap="none" rtlCol="0">
            <a:spAutoFit/>
          </a:bodyPr>
          <a:lstStyle>
            <a:defPPr>
              <a:defRPr lang="en-US"/>
            </a:defPPr>
            <a:lvl1pPr>
              <a:defRPr sz="2400" b="1">
                <a:solidFill>
                  <a:srgbClr val="50437C"/>
                </a:solidFill>
              </a:defRPr>
            </a:lvl1pPr>
          </a:lstStyle>
          <a:p>
            <a:pPr algn="ctr"/>
            <a:r>
              <a:rPr lang="en-US" sz="1714" dirty="0">
                <a:solidFill>
                  <a:schemeClr val="accent6"/>
                </a:solidFill>
                <a:latin typeface="Segoe UI Variable Display" pitchFamily="2" charset="0"/>
              </a:rPr>
              <a:t>Cyclotrons</a:t>
            </a:r>
          </a:p>
          <a:p>
            <a:pPr algn="ctr"/>
            <a:r>
              <a:rPr lang="en-US" sz="929" b="0" dirty="0">
                <a:solidFill>
                  <a:schemeClr val="accent6"/>
                </a:solidFill>
              </a:rPr>
              <a:t>CIME 25 A.MeV, CSS2 95 A.MeV, CSS1 13.7 A.MeV, C0&amp;C1, C to U 10</a:t>
            </a:r>
            <a:r>
              <a:rPr lang="en-US" sz="929" b="0" baseline="30000" dirty="0">
                <a:solidFill>
                  <a:schemeClr val="accent6"/>
                </a:solidFill>
              </a:rPr>
              <a:t>12</a:t>
            </a:r>
            <a:r>
              <a:rPr lang="en-US" sz="929" b="0" dirty="0">
                <a:solidFill>
                  <a:schemeClr val="accent6"/>
                </a:solidFill>
              </a:rPr>
              <a:t>pps</a:t>
            </a:r>
          </a:p>
        </p:txBody>
      </p:sp>
      <p:sp>
        <p:nvSpPr>
          <p:cNvPr id="45" name="Forme libre 44"/>
          <p:cNvSpPr/>
          <p:nvPr/>
        </p:nvSpPr>
        <p:spPr>
          <a:xfrm>
            <a:off x="2898000" y="2247356"/>
            <a:ext cx="1252311" cy="963839"/>
          </a:xfrm>
          <a:custGeom>
            <a:avLst/>
            <a:gdLst>
              <a:gd name="connsiteX0" fmla="*/ 904240 w 1722120"/>
              <a:gd name="connsiteY0" fmla="*/ 1341120 h 1341120"/>
              <a:gd name="connsiteX1" fmla="*/ 1371600 w 1722120"/>
              <a:gd name="connsiteY1" fmla="*/ 932180 h 1341120"/>
              <a:gd name="connsiteX2" fmla="*/ 1430020 w 1722120"/>
              <a:gd name="connsiteY2" fmla="*/ 982980 h 1341120"/>
              <a:gd name="connsiteX3" fmla="*/ 1722120 w 1722120"/>
              <a:gd name="connsiteY3" fmla="*/ 711200 h 1341120"/>
              <a:gd name="connsiteX4" fmla="*/ 1247140 w 1722120"/>
              <a:gd name="connsiteY4" fmla="*/ 347980 h 1341120"/>
              <a:gd name="connsiteX5" fmla="*/ 998220 w 1722120"/>
              <a:gd name="connsiteY5" fmla="*/ 558800 h 1341120"/>
              <a:gd name="connsiteX6" fmla="*/ 304800 w 1722120"/>
              <a:gd name="connsiteY6" fmla="*/ 0 h 1341120"/>
              <a:gd name="connsiteX7" fmla="*/ 0 w 1722120"/>
              <a:gd name="connsiteY7" fmla="*/ 228600 h 1341120"/>
              <a:gd name="connsiteX8" fmla="*/ 678180 w 1722120"/>
              <a:gd name="connsiteY8" fmla="*/ 825500 h 1341120"/>
              <a:gd name="connsiteX9" fmla="*/ 505460 w 1722120"/>
              <a:gd name="connsiteY9" fmla="*/ 982980 h 1341120"/>
              <a:gd name="connsiteX10" fmla="*/ 904240 w 1722120"/>
              <a:gd name="connsiteY10" fmla="*/ 1341120 h 1341120"/>
              <a:gd name="connsiteX0" fmla="*/ 929640 w 1747520"/>
              <a:gd name="connsiteY0" fmla="*/ 1341120 h 1341120"/>
              <a:gd name="connsiteX1" fmla="*/ 1397000 w 1747520"/>
              <a:gd name="connsiteY1" fmla="*/ 932180 h 1341120"/>
              <a:gd name="connsiteX2" fmla="*/ 1455420 w 1747520"/>
              <a:gd name="connsiteY2" fmla="*/ 982980 h 1341120"/>
              <a:gd name="connsiteX3" fmla="*/ 1747520 w 1747520"/>
              <a:gd name="connsiteY3" fmla="*/ 711200 h 1341120"/>
              <a:gd name="connsiteX4" fmla="*/ 1272540 w 1747520"/>
              <a:gd name="connsiteY4" fmla="*/ 347980 h 1341120"/>
              <a:gd name="connsiteX5" fmla="*/ 1023620 w 1747520"/>
              <a:gd name="connsiteY5" fmla="*/ 558800 h 1341120"/>
              <a:gd name="connsiteX6" fmla="*/ 330200 w 1747520"/>
              <a:gd name="connsiteY6" fmla="*/ 0 h 1341120"/>
              <a:gd name="connsiteX7" fmla="*/ 0 w 1747520"/>
              <a:gd name="connsiteY7" fmla="*/ 243840 h 1341120"/>
              <a:gd name="connsiteX8" fmla="*/ 703580 w 1747520"/>
              <a:gd name="connsiteY8" fmla="*/ 825500 h 1341120"/>
              <a:gd name="connsiteX9" fmla="*/ 530860 w 1747520"/>
              <a:gd name="connsiteY9" fmla="*/ 982980 h 1341120"/>
              <a:gd name="connsiteX10" fmla="*/ 929640 w 1747520"/>
              <a:gd name="connsiteY10" fmla="*/ 1341120 h 1341120"/>
              <a:gd name="connsiteX0" fmla="*/ 929640 w 1747520"/>
              <a:gd name="connsiteY0" fmla="*/ 1341120 h 1341120"/>
              <a:gd name="connsiteX1" fmla="*/ 1397000 w 1747520"/>
              <a:gd name="connsiteY1" fmla="*/ 932180 h 1341120"/>
              <a:gd name="connsiteX2" fmla="*/ 1455420 w 1747520"/>
              <a:gd name="connsiteY2" fmla="*/ 982980 h 1341120"/>
              <a:gd name="connsiteX3" fmla="*/ 1747520 w 1747520"/>
              <a:gd name="connsiteY3" fmla="*/ 711200 h 1341120"/>
              <a:gd name="connsiteX4" fmla="*/ 1272540 w 1747520"/>
              <a:gd name="connsiteY4" fmla="*/ 347980 h 1341120"/>
              <a:gd name="connsiteX5" fmla="*/ 1023620 w 1747520"/>
              <a:gd name="connsiteY5" fmla="*/ 558800 h 1341120"/>
              <a:gd name="connsiteX6" fmla="*/ 330200 w 1747520"/>
              <a:gd name="connsiteY6" fmla="*/ 0 h 1341120"/>
              <a:gd name="connsiteX7" fmla="*/ 0 w 1747520"/>
              <a:gd name="connsiteY7" fmla="*/ 243840 h 1341120"/>
              <a:gd name="connsiteX8" fmla="*/ 688340 w 1747520"/>
              <a:gd name="connsiteY8" fmla="*/ 838200 h 1341120"/>
              <a:gd name="connsiteX9" fmla="*/ 530860 w 1747520"/>
              <a:gd name="connsiteY9" fmla="*/ 982980 h 1341120"/>
              <a:gd name="connsiteX10" fmla="*/ 929640 w 1747520"/>
              <a:gd name="connsiteY10" fmla="*/ 1341120 h 1341120"/>
              <a:gd name="connsiteX0" fmla="*/ 929640 w 1747520"/>
              <a:gd name="connsiteY0" fmla="*/ 1358900 h 1358900"/>
              <a:gd name="connsiteX1" fmla="*/ 1397000 w 1747520"/>
              <a:gd name="connsiteY1" fmla="*/ 949960 h 1358900"/>
              <a:gd name="connsiteX2" fmla="*/ 1455420 w 1747520"/>
              <a:gd name="connsiteY2" fmla="*/ 1000760 h 1358900"/>
              <a:gd name="connsiteX3" fmla="*/ 1747520 w 1747520"/>
              <a:gd name="connsiteY3" fmla="*/ 728980 h 1358900"/>
              <a:gd name="connsiteX4" fmla="*/ 1272540 w 1747520"/>
              <a:gd name="connsiteY4" fmla="*/ 365760 h 1358900"/>
              <a:gd name="connsiteX5" fmla="*/ 1023620 w 1747520"/>
              <a:gd name="connsiteY5" fmla="*/ 576580 h 1358900"/>
              <a:gd name="connsiteX6" fmla="*/ 317500 w 1747520"/>
              <a:gd name="connsiteY6" fmla="*/ 0 h 1358900"/>
              <a:gd name="connsiteX7" fmla="*/ 0 w 1747520"/>
              <a:gd name="connsiteY7" fmla="*/ 261620 h 1358900"/>
              <a:gd name="connsiteX8" fmla="*/ 688340 w 1747520"/>
              <a:gd name="connsiteY8" fmla="*/ 855980 h 1358900"/>
              <a:gd name="connsiteX9" fmla="*/ 530860 w 1747520"/>
              <a:gd name="connsiteY9" fmla="*/ 1000760 h 1358900"/>
              <a:gd name="connsiteX10" fmla="*/ 929640 w 1747520"/>
              <a:gd name="connsiteY10" fmla="*/ 1358900 h 1358900"/>
              <a:gd name="connsiteX0" fmla="*/ 929640 w 1747520"/>
              <a:gd name="connsiteY0" fmla="*/ 1358900 h 1358900"/>
              <a:gd name="connsiteX1" fmla="*/ 1397000 w 1747520"/>
              <a:gd name="connsiteY1" fmla="*/ 949960 h 1358900"/>
              <a:gd name="connsiteX2" fmla="*/ 1455420 w 1747520"/>
              <a:gd name="connsiteY2" fmla="*/ 1000760 h 1358900"/>
              <a:gd name="connsiteX3" fmla="*/ 1747520 w 1747520"/>
              <a:gd name="connsiteY3" fmla="*/ 728980 h 1358900"/>
              <a:gd name="connsiteX4" fmla="*/ 1272540 w 1747520"/>
              <a:gd name="connsiteY4" fmla="*/ 365760 h 1358900"/>
              <a:gd name="connsiteX5" fmla="*/ 1023620 w 1747520"/>
              <a:gd name="connsiteY5" fmla="*/ 576580 h 1358900"/>
              <a:gd name="connsiteX6" fmla="*/ 317500 w 1747520"/>
              <a:gd name="connsiteY6" fmla="*/ 0 h 1358900"/>
              <a:gd name="connsiteX7" fmla="*/ 0 w 1747520"/>
              <a:gd name="connsiteY7" fmla="*/ 261620 h 1358900"/>
              <a:gd name="connsiteX8" fmla="*/ 688340 w 1747520"/>
              <a:gd name="connsiteY8" fmla="*/ 855980 h 1358900"/>
              <a:gd name="connsiteX9" fmla="*/ 515620 w 1747520"/>
              <a:gd name="connsiteY9" fmla="*/ 1005840 h 1358900"/>
              <a:gd name="connsiteX10" fmla="*/ 929640 w 1747520"/>
              <a:gd name="connsiteY10" fmla="*/ 1358900 h 1358900"/>
              <a:gd name="connsiteX0" fmla="*/ 934720 w 1747520"/>
              <a:gd name="connsiteY0" fmla="*/ 1366520 h 1366520"/>
              <a:gd name="connsiteX1" fmla="*/ 1397000 w 1747520"/>
              <a:gd name="connsiteY1" fmla="*/ 949960 h 1366520"/>
              <a:gd name="connsiteX2" fmla="*/ 1455420 w 1747520"/>
              <a:gd name="connsiteY2" fmla="*/ 1000760 h 1366520"/>
              <a:gd name="connsiteX3" fmla="*/ 1747520 w 1747520"/>
              <a:gd name="connsiteY3" fmla="*/ 728980 h 1366520"/>
              <a:gd name="connsiteX4" fmla="*/ 1272540 w 1747520"/>
              <a:gd name="connsiteY4" fmla="*/ 365760 h 1366520"/>
              <a:gd name="connsiteX5" fmla="*/ 1023620 w 1747520"/>
              <a:gd name="connsiteY5" fmla="*/ 576580 h 1366520"/>
              <a:gd name="connsiteX6" fmla="*/ 317500 w 1747520"/>
              <a:gd name="connsiteY6" fmla="*/ 0 h 1366520"/>
              <a:gd name="connsiteX7" fmla="*/ 0 w 1747520"/>
              <a:gd name="connsiteY7" fmla="*/ 261620 h 1366520"/>
              <a:gd name="connsiteX8" fmla="*/ 688340 w 1747520"/>
              <a:gd name="connsiteY8" fmla="*/ 855980 h 1366520"/>
              <a:gd name="connsiteX9" fmla="*/ 515620 w 1747520"/>
              <a:gd name="connsiteY9" fmla="*/ 1005840 h 1366520"/>
              <a:gd name="connsiteX10" fmla="*/ 934720 w 1747520"/>
              <a:gd name="connsiteY10" fmla="*/ 1366520 h 1366520"/>
              <a:gd name="connsiteX0" fmla="*/ 921385 w 1747520"/>
              <a:gd name="connsiteY0" fmla="*/ 1362710 h 1362710"/>
              <a:gd name="connsiteX1" fmla="*/ 1397000 w 1747520"/>
              <a:gd name="connsiteY1" fmla="*/ 949960 h 1362710"/>
              <a:gd name="connsiteX2" fmla="*/ 1455420 w 1747520"/>
              <a:gd name="connsiteY2" fmla="*/ 1000760 h 1362710"/>
              <a:gd name="connsiteX3" fmla="*/ 1747520 w 1747520"/>
              <a:gd name="connsiteY3" fmla="*/ 728980 h 1362710"/>
              <a:gd name="connsiteX4" fmla="*/ 1272540 w 1747520"/>
              <a:gd name="connsiteY4" fmla="*/ 365760 h 1362710"/>
              <a:gd name="connsiteX5" fmla="*/ 1023620 w 1747520"/>
              <a:gd name="connsiteY5" fmla="*/ 576580 h 1362710"/>
              <a:gd name="connsiteX6" fmla="*/ 317500 w 1747520"/>
              <a:gd name="connsiteY6" fmla="*/ 0 h 1362710"/>
              <a:gd name="connsiteX7" fmla="*/ 0 w 1747520"/>
              <a:gd name="connsiteY7" fmla="*/ 261620 h 1362710"/>
              <a:gd name="connsiteX8" fmla="*/ 688340 w 1747520"/>
              <a:gd name="connsiteY8" fmla="*/ 855980 h 1362710"/>
              <a:gd name="connsiteX9" fmla="*/ 515620 w 1747520"/>
              <a:gd name="connsiteY9" fmla="*/ 1005840 h 1362710"/>
              <a:gd name="connsiteX10" fmla="*/ 921385 w 1747520"/>
              <a:gd name="connsiteY10" fmla="*/ 1362710 h 1362710"/>
              <a:gd name="connsiteX0" fmla="*/ 921385 w 1747520"/>
              <a:gd name="connsiteY0" fmla="*/ 1362710 h 1362710"/>
              <a:gd name="connsiteX1" fmla="*/ 1383665 w 1747520"/>
              <a:gd name="connsiteY1" fmla="*/ 942340 h 1362710"/>
              <a:gd name="connsiteX2" fmla="*/ 1455420 w 1747520"/>
              <a:gd name="connsiteY2" fmla="*/ 1000760 h 1362710"/>
              <a:gd name="connsiteX3" fmla="*/ 1747520 w 1747520"/>
              <a:gd name="connsiteY3" fmla="*/ 728980 h 1362710"/>
              <a:gd name="connsiteX4" fmla="*/ 1272540 w 1747520"/>
              <a:gd name="connsiteY4" fmla="*/ 365760 h 1362710"/>
              <a:gd name="connsiteX5" fmla="*/ 1023620 w 1747520"/>
              <a:gd name="connsiteY5" fmla="*/ 576580 h 1362710"/>
              <a:gd name="connsiteX6" fmla="*/ 317500 w 1747520"/>
              <a:gd name="connsiteY6" fmla="*/ 0 h 1362710"/>
              <a:gd name="connsiteX7" fmla="*/ 0 w 1747520"/>
              <a:gd name="connsiteY7" fmla="*/ 261620 h 1362710"/>
              <a:gd name="connsiteX8" fmla="*/ 688340 w 1747520"/>
              <a:gd name="connsiteY8" fmla="*/ 855980 h 1362710"/>
              <a:gd name="connsiteX9" fmla="*/ 515620 w 1747520"/>
              <a:gd name="connsiteY9" fmla="*/ 1005840 h 1362710"/>
              <a:gd name="connsiteX10" fmla="*/ 921385 w 1747520"/>
              <a:gd name="connsiteY10" fmla="*/ 1362710 h 1362710"/>
              <a:gd name="connsiteX0" fmla="*/ 921385 w 1747520"/>
              <a:gd name="connsiteY0" fmla="*/ 1362710 h 1362710"/>
              <a:gd name="connsiteX1" fmla="*/ 1383665 w 1747520"/>
              <a:gd name="connsiteY1" fmla="*/ 942340 h 1362710"/>
              <a:gd name="connsiteX2" fmla="*/ 1455420 w 1747520"/>
              <a:gd name="connsiteY2" fmla="*/ 1000760 h 1362710"/>
              <a:gd name="connsiteX3" fmla="*/ 1747520 w 1747520"/>
              <a:gd name="connsiteY3" fmla="*/ 728980 h 1362710"/>
              <a:gd name="connsiteX4" fmla="*/ 1272540 w 1747520"/>
              <a:gd name="connsiteY4" fmla="*/ 365760 h 1362710"/>
              <a:gd name="connsiteX5" fmla="*/ 1023620 w 1747520"/>
              <a:gd name="connsiteY5" fmla="*/ 576580 h 1362710"/>
              <a:gd name="connsiteX6" fmla="*/ 317500 w 1747520"/>
              <a:gd name="connsiteY6" fmla="*/ 0 h 1362710"/>
              <a:gd name="connsiteX7" fmla="*/ 0 w 1747520"/>
              <a:gd name="connsiteY7" fmla="*/ 261620 h 1362710"/>
              <a:gd name="connsiteX8" fmla="*/ 707390 w 1747520"/>
              <a:gd name="connsiteY8" fmla="*/ 859790 h 1362710"/>
              <a:gd name="connsiteX9" fmla="*/ 515620 w 1747520"/>
              <a:gd name="connsiteY9" fmla="*/ 1005840 h 1362710"/>
              <a:gd name="connsiteX10" fmla="*/ 921385 w 1747520"/>
              <a:gd name="connsiteY10" fmla="*/ 1362710 h 1362710"/>
              <a:gd name="connsiteX0" fmla="*/ 921385 w 1747520"/>
              <a:gd name="connsiteY0" fmla="*/ 1362710 h 1362710"/>
              <a:gd name="connsiteX1" fmla="*/ 1383665 w 1747520"/>
              <a:gd name="connsiteY1" fmla="*/ 942340 h 1362710"/>
              <a:gd name="connsiteX2" fmla="*/ 1455420 w 1747520"/>
              <a:gd name="connsiteY2" fmla="*/ 1000760 h 1362710"/>
              <a:gd name="connsiteX3" fmla="*/ 1747520 w 1747520"/>
              <a:gd name="connsiteY3" fmla="*/ 728980 h 1362710"/>
              <a:gd name="connsiteX4" fmla="*/ 1272540 w 1747520"/>
              <a:gd name="connsiteY4" fmla="*/ 365760 h 1362710"/>
              <a:gd name="connsiteX5" fmla="*/ 1023620 w 1747520"/>
              <a:gd name="connsiteY5" fmla="*/ 576580 h 1362710"/>
              <a:gd name="connsiteX6" fmla="*/ 317500 w 1747520"/>
              <a:gd name="connsiteY6" fmla="*/ 0 h 1362710"/>
              <a:gd name="connsiteX7" fmla="*/ 0 w 1747520"/>
              <a:gd name="connsiteY7" fmla="*/ 261620 h 1362710"/>
              <a:gd name="connsiteX8" fmla="*/ 707390 w 1747520"/>
              <a:gd name="connsiteY8" fmla="*/ 859790 h 1362710"/>
              <a:gd name="connsiteX9" fmla="*/ 530860 w 1747520"/>
              <a:gd name="connsiteY9" fmla="*/ 1019175 h 1362710"/>
              <a:gd name="connsiteX10" fmla="*/ 921385 w 1747520"/>
              <a:gd name="connsiteY10" fmla="*/ 1362710 h 1362710"/>
              <a:gd name="connsiteX0" fmla="*/ 927100 w 1753235"/>
              <a:gd name="connsiteY0" fmla="*/ 1362710 h 1362710"/>
              <a:gd name="connsiteX1" fmla="*/ 1389380 w 1753235"/>
              <a:gd name="connsiteY1" fmla="*/ 942340 h 1362710"/>
              <a:gd name="connsiteX2" fmla="*/ 1461135 w 1753235"/>
              <a:gd name="connsiteY2" fmla="*/ 1000760 h 1362710"/>
              <a:gd name="connsiteX3" fmla="*/ 1753235 w 1753235"/>
              <a:gd name="connsiteY3" fmla="*/ 728980 h 1362710"/>
              <a:gd name="connsiteX4" fmla="*/ 1278255 w 1753235"/>
              <a:gd name="connsiteY4" fmla="*/ 365760 h 1362710"/>
              <a:gd name="connsiteX5" fmla="*/ 1029335 w 1753235"/>
              <a:gd name="connsiteY5" fmla="*/ 576580 h 1362710"/>
              <a:gd name="connsiteX6" fmla="*/ 323215 w 1753235"/>
              <a:gd name="connsiteY6" fmla="*/ 0 h 1362710"/>
              <a:gd name="connsiteX7" fmla="*/ 0 w 1753235"/>
              <a:gd name="connsiteY7" fmla="*/ 257810 h 1362710"/>
              <a:gd name="connsiteX8" fmla="*/ 713105 w 1753235"/>
              <a:gd name="connsiteY8" fmla="*/ 859790 h 1362710"/>
              <a:gd name="connsiteX9" fmla="*/ 536575 w 1753235"/>
              <a:gd name="connsiteY9" fmla="*/ 1019175 h 1362710"/>
              <a:gd name="connsiteX10" fmla="*/ 927100 w 1753235"/>
              <a:gd name="connsiteY10" fmla="*/ 1362710 h 1362710"/>
              <a:gd name="connsiteX0" fmla="*/ 917575 w 1753235"/>
              <a:gd name="connsiteY0" fmla="*/ 1345565 h 1345565"/>
              <a:gd name="connsiteX1" fmla="*/ 1389380 w 1753235"/>
              <a:gd name="connsiteY1" fmla="*/ 942340 h 1345565"/>
              <a:gd name="connsiteX2" fmla="*/ 1461135 w 1753235"/>
              <a:gd name="connsiteY2" fmla="*/ 1000760 h 1345565"/>
              <a:gd name="connsiteX3" fmla="*/ 1753235 w 1753235"/>
              <a:gd name="connsiteY3" fmla="*/ 728980 h 1345565"/>
              <a:gd name="connsiteX4" fmla="*/ 1278255 w 1753235"/>
              <a:gd name="connsiteY4" fmla="*/ 365760 h 1345565"/>
              <a:gd name="connsiteX5" fmla="*/ 1029335 w 1753235"/>
              <a:gd name="connsiteY5" fmla="*/ 576580 h 1345565"/>
              <a:gd name="connsiteX6" fmla="*/ 323215 w 1753235"/>
              <a:gd name="connsiteY6" fmla="*/ 0 h 1345565"/>
              <a:gd name="connsiteX7" fmla="*/ 0 w 1753235"/>
              <a:gd name="connsiteY7" fmla="*/ 257810 h 1345565"/>
              <a:gd name="connsiteX8" fmla="*/ 713105 w 1753235"/>
              <a:gd name="connsiteY8" fmla="*/ 859790 h 1345565"/>
              <a:gd name="connsiteX9" fmla="*/ 536575 w 1753235"/>
              <a:gd name="connsiteY9" fmla="*/ 1019175 h 1345565"/>
              <a:gd name="connsiteX10" fmla="*/ 917575 w 1753235"/>
              <a:gd name="connsiteY10" fmla="*/ 1345565 h 1345565"/>
              <a:gd name="connsiteX0" fmla="*/ 917575 w 1753235"/>
              <a:gd name="connsiteY0" fmla="*/ 1345565 h 1345565"/>
              <a:gd name="connsiteX1" fmla="*/ 1379855 w 1753235"/>
              <a:gd name="connsiteY1" fmla="*/ 936625 h 1345565"/>
              <a:gd name="connsiteX2" fmla="*/ 1461135 w 1753235"/>
              <a:gd name="connsiteY2" fmla="*/ 1000760 h 1345565"/>
              <a:gd name="connsiteX3" fmla="*/ 1753235 w 1753235"/>
              <a:gd name="connsiteY3" fmla="*/ 728980 h 1345565"/>
              <a:gd name="connsiteX4" fmla="*/ 1278255 w 1753235"/>
              <a:gd name="connsiteY4" fmla="*/ 365760 h 1345565"/>
              <a:gd name="connsiteX5" fmla="*/ 1029335 w 1753235"/>
              <a:gd name="connsiteY5" fmla="*/ 576580 h 1345565"/>
              <a:gd name="connsiteX6" fmla="*/ 323215 w 1753235"/>
              <a:gd name="connsiteY6" fmla="*/ 0 h 1345565"/>
              <a:gd name="connsiteX7" fmla="*/ 0 w 1753235"/>
              <a:gd name="connsiteY7" fmla="*/ 257810 h 1345565"/>
              <a:gd name="connsiteX8" fmla="*/ 713105 w 1753235"/>
              <a:gd name="connsiteY8" fmla="*/ 859790 h 1345565"/>
              <a:gd name="connsiteX9" fmla="*/ 536575 w 1753235"/>
              <a:gd name="connsiteY9" fmla="*/ 1019175 h 1345565"/>
              <a:gd name="connsiteX10" fmla="*/ 917575 w 1753235"/>
              <a:gd name="connsiteY10" fmla="*/ 1345565 h 1345565"/>
              <a:gd name="connsiteX0" fmla="*/ 921385 w 1753235"/>
              <a:gd name="connsiteY0" fmla="*/ 1355090 h 1355090"/>
              <a:gd name="connsiteX1" fmla="*/ 1379855 w 1753235"/>
              <a:gd name="connsiteY1" fmla="*/ 936625 h 1355090"/>
              <a:gd name="connsiteX2" fmla="*/ 1461135 w 1753235"/>
              <a:gd name="connsiteY2" fmla="*/ 1000760 h 1355090"/>
              <a:gd name="connsiteX3" fmla="*/ 1753235 w 1753235"/>
              <a:gd name="connsiteY3" fmla="*/ 728980 h 1355090"/>
              <a:gd name="connsiteX4" fmla="*/ 1278255 w 1753235"/>
              <a:gd name="connsiteY4" fmla="*/ 365760 h 1355090"/>
              <a:gd name="connsiteX5" fmla="*/ 1029335 w 1753235"/>
              <a:gd name="connsiteY5" fmla="*/ 576580 h 1355090"/>
              <a:gd name="connsiteX6" fmla="*/ 323215 w 1753235"/>
              <a:gd name="connsiteY6" fmla="*/ 0 h 1355090"/>
              <a:gd name="connsiteX7" fmla="*/ 0 w 1753235"/>
              <a:gd name="connsiteY7" fmla="*/ 257810 h 1355090"/>
              <a:gd name="connsiteX8" fmla="*/ 713105 w 1753235"/>
              <a:gd name="connsiteY8" fmla="*/ 859790 h 1355090"/>
              <a:gd name="connsiteX9" fmla="*/ 536575 w 1753235"/>
              <a:gd name="connsiteY9" fmla="*/ 1019175 h 1355090"/>
              <a:gd name="connsiteX10" fmla="*/ 921385 w 1753235"/>
              <a:gd name="connsiteY10" fmla="*/ 1355090 h 1355090"/>
              <a:gd name="connsiteX0" fmla="*/ 913765 w 1753235"/>
              <a:gd name="connsiteY0" fmla="*/ 1349375 h 1349375"/>
              <a:gd name="connsiteX1" fmla="*/ 1379855 w 1753235"/>
              <a:gd name="connsiteY1" fmla="*/ 936625 h 1349375"/>
              <a:gd name="connsiteX2" fmla="*/ 1461135 w 1753235"/>
              <a:gd name="connsiteY2" fmla="*/ 1000760 h 1349375"/>
              <a:gd name="connsiteX3" fmla="*/ 1753235 w 1753235"/>
              <a:gd name="connsiteY3" fmla="*/ 728980 h 1349375"/>
              <a:gd name="connsiteX4" fmla="*/ 1278255 w 1753235"/>
              <a:gd name="connsiteY4" fmla="*/ 365760 h 1349375"/>
              <a:gd name="connsiteX5" fmla="*/ 1029335 w 1753235"/>
              <a:gd name="connsiteY5" fmla="*/ 576580 h 1349375"/>
              <a:gd name="connsiteX6" fmla="*/ 323215 w 1753235"/>
              <a:gd name="connsiteY6" fmla="*/ 0 h 1349375"/>
              <a:gd name="connsiteX7" fmla="*/ 0 w 1753235"/>
              <a:gd name="connsiteY7" fmla="*/ 257810 h 1349375"/>
              <a:gd name="connsiteX8" fmla="*/ 713105 w 1753235"/>
              <a:gd name="connsiteY8" fmla="*/ 859790 h 1349375"/>
              <a:gd name="connsiteX9" fmla="*/ 536575 w 1753235"/>
              <a:gd name="connsiteY9" fmla="*/ 1019175 h 1349375"/>
              <a:gd name="connsiteX10" fmla="*/ 913765 w 1753235"/>
              <a:gd name="connsiteY10" fmla="*/ 1349375 h 134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235" h="1349375">
                <a:moveTo>
                  <a:pt x="913765" y="1349375"/>
                </a:moveTo>
                <a:lnTo>
                  <a:pt x="1379855" y="936625"/>
                </a:lnTo>
                <a:lnTo>
                  <a:pt x="1461135" y="1000760"/>
                </a:lnTo>
                <a:lnTo>
                  <a:pt x="1753235" y="728980"/>
                </a:lnTo>
                <a:lnTo>
                  <a:pt x="1278255" y="365760"/>
                </a:lnTo>
                <a:lnTo>
                  <a:pt x="1029335" y="576580"/>
                </a:lnTo>
                <a:lnTo>
                  <a:pt x="323215" y="0"/>
                </a:lnTo>
                <a:lnTo>
                  <a:pt x="0" y="257810"/>
                </a:lnTo>
                <a:lnTo>
                  <a:pt x="713105" y="859790"/>
                </a:lnTo>
                <a:lnTo>
                  <a:pt x="536575" y="1019175"/>
                </a:lnTo>
                <a:lnTo>
                  <a:pt x="913765" y="1349375"/>
                </a:lnTo>
                <a:close/>
              </a:path>
            </a:pathLst>
          </a:custGeom>
          <a:noFill/>
          <a:ln>
            <a:solidFill>
              <a:schemeClr val="accent2">
                <a:lumMod val="60000"/>
                <a:lumOff val="40000"/>
              </a:schemeClr>
            </a:solidFill>
          </a:ln>
          <a:effectLst>
            <a:glow rad="63500">
              <a:schemeClr val="accent2">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86"/>
          </a:p>
        </p:txBody>
      </p:sp>
      <p:sp>
        <p:nvSpPr>
          <p:cNvPr id="46" name="ZoneTexte 45"/>
          <p:cNvSpPr txBox="1"/>
          <p:nvPr/>
        </p:nvSpPr>
        <p:spPr>
          <a:xfrm rot="19200000">
            <a:off x="2239558" y="1954607"/>
            <a:ext cx="1244251" cy="510011"/>
          </a:xfrm>
          <a:prstGeom prst="rect">
            <a:avLst/>
          </a:prstGeom>
          <a:noFill/>
          <a:scene3d>
            <a:camera prst="orthographicFront">
              <a:rot lat="2400000" lon="1200000" rev="660000"/>
            </a:camera>
            <a:lightRig rig="threePt" dir="t"/>
          </a:scene3d>
        </p:spPr>
        <p:txBody>
          <a:bodyPr wrap="none" rtlCol="0">
            <a:spAutoFit/>
          </a:bodyPr>
          <a:lstStyle/>
          <a:p>
            <a:pPr algn="ctr"/>
            <a:r>
              <a:rPr lang="en-US" sz="1714" b="1" dirty="0">
                <a:solidFill>
                  <a:srgbClr val="50437C"/>
                </a:solidFill>
                <a:latin typeface="Segoe UI Variable Display" pitchFamily="2" charset="0"/>
              </a:rPr>
              <a:t>NFS</a:t>
            </a:r>
            <a:endParaRPr lang="en-US" sz="1714" dirty="0">
              <a:solidFill>
                <a:srgbClr val="50437C"/>
              </a:solidFill>
              <a:latin typeface="Segoe UI Variable Display" pitchFamily="2" charset="0"/>
            </a:endParaRPr>
          </a:p>
          <a:p>
            <a:pPr algn="ctr"/>
            <a:r>
              <a:rPr lang="en-US" sz="1000" dirty="0">
                <a:solidFill>
                  <a:srgbClr val="50437C"/>
                </a:solidFill>
                <a:cs typeface="Arial" panose="020B0604020202020204" pitchFamily="34" charset="0"/>
              </a:rPr>
              <a:t>Neutron For Science</a:t>
            </a:r>
            <a:endParaRPr lang="en-US" sz="1286" dirty="0">
              <a:solidFill>
                <a:srgbClr val="50437C"/>
              </a:solidFill>
              <a:cs typeface="Arial" panose="020B0604020202020204" pitchFamily="34" charset="0"/>
            </a:endParaRPr>
          </a:p>
        </p:txBody>
      </p:sp>
      <p:sp>
        <p:nvSpPr>
          <p:cNvPr id="48" name="Forme libre 47"/>
          <p:cNvSpPr/>
          <p:nvPr/>
        </p:nvSpPr>
        <p:spPr>
          <a:xfrm>
            <a:off x="4094955" y="2426063"/>
            <a:ext cx="1102179" cy="1043668"/>
          </a:xfrm>
          <a:custGeom>
            <a:avLst/>
            <a:gdLst>
              <a:gd name="connsiteX0" fmla="*/ 0 w 1543050"/>
              <a:gd name="connsiteY0" fmla="*/ 1032510 h 1461135"/>
              <a:gd name="connsiteX1" fmla="*/ 1080135 w 1543050"/>
              <a:gd name="connsiteY1" fmla="*/ 0 h 1461135"/>
              <a:gd name="connsiteX2" fmla="*/ 1543050 w 1543050"/>
              <a:gd name="connsiteY2" fmla="*/ 333375 h 1461135"/>
              <a:gd name="connsiteX3" fmla="*/ 1403985 w 1543050"/>
              <a:gd name="connsiteY3" fmla="*/ 464820 h 1461135"/>
              <a:gd name="connsiteX4" fmla="*/ 1468755 w 1543050"/>
              <a:gd name="connsiteY4" fmla="*/ 521970 h 1461135"/>
              <a:gd name="connsiteX5" fmla="*/ 514350 w 1543050"/>
              <a:gd name="connsiteY5" fmla="*/ 1461135 h 1461135"/>
              <a:gd name="connsiteX6" fmla="*/ 0 w 1543050"/>
              <a:gd name="connsiteY6" fmla="*/ 1032510 h 1461135"/>
              <a:gd name="connsiteX0" fmla="*/ 0 w 1543050"/>
              <a:gd name="connsiteY0" fmla="*/ 1032510 h 1461135"/>
              <a:gd name="connsiteX1" fmla="*/ 1080135 w 1543050"/>
              <a:gd name="connsiteY1" fmla="*/ 0 h 1461135"/>
              <a:gd name="connsiteX2" fmla="*/ 1543050 w 1543050"/>
              <a:gd name="connsiteY2" fmla="*/ 333375 h 1461135"/>
              <a:gd name="connsiteX3" fmla="*/ 1400175 w 1543050"/>
              <a:gd name="connsiteY3" fmla="*/ 470535 h 1461135"/>
              <a:gd name="connsiteX4" fmla="*/ 1468755 w 1543050"/>
              <a:gd name="connsiteY4" fmla="*/ 521970 h 1461135"/>
              <a:gd name="connsiteX5" fmla="*/ 514350 w 1543050"/>
              <a:gd name="connsiteY5" fmla="*/ 1461135 h 1461135"/>
              <a:gd name="connsiteX6" fmla="*/ 0 w 1543050"/>
              <a:gd name="connsiteY6" fmla="*/ 1032510 h 146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1461135">
                <a:moveTo>
                  <a:pt x="0" y="1032510"/>
                </a:moveTo>
                <a:lnTo>
                  <a:pt x="1080135" y="0"/>
                </a:lnTo>
                <a:lnTo>
                  <a:pt x="1543050" y="333375"/>
                </a:lnTo>
                <a:lnTo>
                  <a:pt x="1400175" y="470535"/>
                </a:lnTo>
                <a:lnTo>
                  <a:pt x="1468755" y="521970"/>
                </a:lnTo>
                <a:lnTo>
                  <a:pt x="514350" y="1461135"/>
                </a:lnTo>
                <a:lnTo>
                  <a:pt x="0" y="1032510"/>
                </a:lnTo>
                <a:close/>
              </a:path>
            </a:pathLst>
          </a:custGeom>
          <a:noFill/>
          <a:ln>
            <a:solidFill>
              <a:schemeClr val="accent2">
                <a:lumMod val="40000"/>
                <a:lumOff val="60000"/>
              </a:schemeClr>
            </a:solidFill>
          </a:ln>
          <a:effectLst>
            <a:glow rad="63500">
              <a:schemeClr val="accent2">
                <a:lumMod val="60000"/>
                <a:lumOff val="40000"/>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86"/>
          </a:p>
        </p:txBody>
      </p:sp>
      <p:sp>
        <p:nvSpPr>
          <p:cNvPr id="49" name="ZoneTexte 48"/>
          <p:cNvSpPr txBox="1"/>
          <p:nvPr/>
        </p:nvSpPr>
        <p:spPr>
          <a:xfrm rot="18840000">
            <a:off x="4539097" y="3169212"/>
            <a:ext cx="1003801" cy="646331"/>
          </a:xfrm>
          <a:prstGeom prst="rect">
            <a:avLst/>
          </a:prstGeom>
          <a:noFill/>
          <a:scene3d>
            <a:camera prst="orthographicFront">
              <a:rot lat="1200000" lon="1200000" rev="360000"/>
            </a:camera>
            <a:lightRig rig="threePt" dir="t"/>
          </a:scene3d>
        </p:spPr>
        <p:txBody>
          <a:bodyPr wrap="none" rtlCol="0">
            <a:spAutoFit/>
          </a:bodyPr>
          <a:lstStyle/>
          <a:p>
            <a:pPr algn="ctr">
              <a:lnSpc>
                <a:spcPct val="70000"/>
              </a:lnSpc>
            </a:pPr>
            <a:r>
              <a:rPr lang="en-US" sz="1714" b="1" dirty="0">
                <a:solidFill>
                  <a:srgbClr val="50437C"/>
                </a:solidFill>
                <a:latin typeface="Segoe UI Variable Display" pitchFamily="2" charset="0"/>
              </a:rPr>
              <a:t>S</a:t>
            </a:r>
            <a:r>
              <a:rPr lang="en-US" sz="1714" b="1" baseline="30000" dirty="0">
                <a:solidFill>
                  <a:srgbClr val="50437C"/>
                </a:solidFill>
                <a:latin typeface="Segoe UI Variable Display" pitchFamily="2" charset="0"/>
              </a:rPr>
              <a:t>3</a:t>
            </a:r>
            <a:endParaRPr lang="en-US" sz="1714" baseline="30000" dirty="0">
              <a:solidFill>
                <a:srgbClr val="50437C"/>
              </a:solidFill>
              <a:latin typeface="Segoe UI Variable Display" pitchFamily="2" charset="0"/>
            </a:endParaRPr>
          </a:p>
          <a:p>
            <a:pPr algn="ctr">
              <a:lnSpc>
                <a:spcPct val="70000"/>
              </a:lnSpc>
            </a:pPr>
            <a:r>
              <a:rPr lang="en-US" sz="1143" dirty="0">
                <a:solidFill>
                  <a:srgbClr val="50437C"/>
                </a:solidFill>
                <a:cs typeface="Arial" panose="020B0604020202020204" pitchFamily="34" charset="0"/>
              </a:rPr>
              <a:t>Super </a:t>
            </a:r>
            <a:br>
              <a:rPr lang="en-US" sz="1143" dirty="0">
                <a:solidFill>
                  <a:srgbClr val="50437C"/>
                </a:solidFill>
                <a:cs typeface="Arial" panose="020B0604020202020204" pitchFamily="34" charset="0"/>
              </a:rPr>
            </a:br>
            <a:r>
              <a:rPr lang="en-US" sz="1143" dirty="0">
                <a:solidFill>
                  <a:srgbClr val="50437C"/>
                </a:solidFill>
                <a:cs typeface="Arial" panose="020B0604020202020204" pitchFamily="34" charset="0"/>
              </a:rPr>
              <a:t>Separator </a:t>
            </a:r>
            <a:br>
              <a:rPr lang="en-US" sz="1143" dirty="0">
                <a:solidFill>
                  <a:srgbClr val="50437C"/>
                </a:solidFill>
                <a:cs typeface="Arial" panose="020B0604020202020204" pitchFamily="34" charset="0"/>
              </a:rPr>
            </a:br>
            <a:r>
              <a:rPr lang="en-US" sz="1143" dirty="0">
                <a:solidFill>
                  <a:srgbClr val="50437C"/>
                </a:solidFill>
                <a:cs typeface="Arial" panose="020B0604020202020204" pitchFamily="34" charset="0"/>
              </a:rPr>
              <a:t>Spectrometer</a:t>
            </a:r>
          </a:p>
        </p:txBody>
      </p:sp>
      <p:sp>
        <p:nvSpPr>
          <p:cNvPr id="104" name="ZoneTexte 103"/>
          <p:cNvSpPr txBox="1"/>
          <p:nvPr/>
        </p:nvSpPr>
        <p:spPr>
          <a:xfrm rot="18600000">
            <a:off x="6747866" y="2038049"/>
            <a:ext cx="1295547" cy="268215"/>
          </a:xfrm>
          <a:prstGeom prst="rect">
            <a:avLst/>
          </a:prstGeom>
          <a:noFill/>
          <a:scene3d>
            <a:camera prst="orthographicFront">
              <a:rot lat="900000" lon="1200000" rev="300000"/>
            </a:camera>
            <a:lightRig rig="threePt" dir="t"/>
          </a:scene3d>
        </p:spPr>
        <p:txBody>
          <a:bodyPr wrap="none" rtlCol="0">
            <a:spAutoFit/>
          </a:bodyPr>
          <a:lstStyle>
            <a:defPPr>
              <a:defRPr lang="en-US"/>
            </a:defPPr>
            <a:lvl1pPr>
              <a:defRPr sz="2400" b="1">
                <a:solidFill>
                  <a:srgbClr val="50437C"/>
                </a:solidFill>
              </a:defRPr>
            </a:lvl1pPr>
          </a:lstStyle>
          <a:p>
            <a:pPr algn="ctr"/>
            <a:r>
              <a:rPr lang="en-US" sz="1143" b="0" dirty="0">
                <a:solidFill>
                  <a:schemeClr val="accent6"/>
                </a:solidFill>
              </a:rPr>
              <a:t>Experimental Halls</a:t>
            </a:r>
            <a:endParaRPr lang="en-US" sz="750" b="0" dirty="0">
              <a:solidFill>
                <a:schemeClr val="accent6"/>
              </a:solidFill>
            </a:endParaRPr>
          </a:p>
        </p:txBody>
      </p:sp>
      <p:pic>
        <p:nvPicPr>
          <p:cNvPr id="2" name="Image 1"/>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9412899" y="4117984"/>
            <a:ext cx="804105" cy="1853682"/>
          </a:xfrm>
          <a:prstGeom prst="rect">
            <a:avLst/>
          </a:prstGeom>
        </p:spPr>
      </p:pic>
      <p:sp>
        <p:nvSpPr>
          <p:cNvPr id="12" name="Forme libre 11"/>
          <p:cNvSpPr/>
          <p:nvPr/>
        </p:nvSpPr>
        <p:spPr>
          <a:xfrm>
            <a:off x="5834063" y="1636168"/>
            <a:ext cx="4184196" cy="4054929"/>
          </a:xfrm>
          <a:custGeom>
            <a:avLst/>
            <a:gdLst>
              <a:gd name="connsiteX0" fmla="*/ 0 w 5857875"/>
              <a:gd name="connsiteY0" fmla="*/ 2009775 h 5676900"/>
              <a:gd name="connsiteX1" fmla="*/ 5281612 w 5857875"/>
              <a:gd name="connsiteY1" fmla="*/ 5676900 h 5676900"/>
              <a:gd name="connsiteX2" fmla="*/ 5857875 w 5857875"/>
              <a:gd name="connsiteY2" fmla="*/ 4262437 h 5676900"/>
              <a:gd name="connsiteX3" fmla="*/ 4852987 w 5857875"/>
              <a:gd name="connsiteY3" fmla="*/ 3629025 h 5676900"/>
              <a:gd name="connsiteX4" fmla="*/ 4752975 w 5857875"/>
              <a:gd name="connsiteY4" fmla="*/ 3833812 h 5676900"/>
              <a:gd name="connsiteX5" fmla="*/ 4067175 w 5857875"/>
              <a:gd name="connsiteY5" fmla="*/ 3400425 h 5676900"/>
              <a:gd name="connsiteX6" fmla="*/ 4162425 w 5857875"/>
              <a:gd name="connsiteY6" fmla="*/ 3228975 h 5676900"/>
              <a:gd name="connsiteX7" fmla="*/ 3652837 w 5857875"/>
              <a:gd name="connsiteY7" fmla="*/ 2905125 h 5676900"/>
              <a:gd name="connsiteX8" fmla="*/ 4872037 w 5857875"/>
              <a:gd name="connsiteY8" fmla="*/ 862012 h 5676900"/>
              <a:gd name="connsiteX9" fmla="*/ 3219450 w 5857875"/>
              <a:gd name="connsiteY9" fmla="*/ 0 h 5676900"/>
              <a:gd name="connsiteX10" fmla="*/ 1690687 w 5857875"/>
              <a:gd name="connsiteY10" fmla="*/ 1952625 h 5676900"/>
              <a:gd name="connsiteX11" fmla="*/ 638175 w 5857875"/>
              <a:gd name="connsiteY11" fmla="*/ 1252537 h 5676900"/>
              <a:gd name="connsiteX12" fmla="*/ 0 w 5857875"/>
              <a:gd name="connsiteY12" fmla="*/ 2009775 h 5676900"/>
              <a:gd name="connsiteX0" fmla="*/ 0 w 5857875"/>
              <a:gd name="connsiteY0" fmla="*/ 2009775 h 5676900"/>
              <a:gd name="connsiteX1" fmla="*/ 5281612 w 5857875"/>
              <a:gd name="connsiteY1" fmla="*/ 5676900 h 5676900"/>
              <a:gd name="connsiteX2" fmla="*/ 5639258 w 5857875"/>
              <a:gd name="connsiteY2" fmla="*/ 4795786 h 5676900"/>
              <a:gd name="connsiteX3" fmla="*/ 5857875 w 5857875"/>
              <a:gd name="connsiteY3" fmla="*/ 4262437 h 5676900"/>
              <a:gd name="connsiteX4" fmla="*/ 4852987 w 5857875"/>
              <a:gd name="connsiteY4" fmla="*/ 3629025 h 5676900"/>
              <a:gd name="connsiteX5" fmla="*/ 4752975 w 5857875"/>
              <a:gd name="connsiteY5" fmla="*/ 3833812 h 5676900"/>
              <a:gd name="connsiteX6" fmla="*/ 4067175 w 5857875"/>
              <a:gd name="connsiteY6" fmla="*/ 3400425 h 5676900"/>
              <a:gd name="connsiteX7" fmla="*/ 4162425 w 5857875"/>
              <a:gd name="connsiteY7" fmla="*/ 3228975 h 5676900"/>
              <a:gd name="connsiteX8" fmla="*/ 3652837 w 5857875"/>
              <a:gd name="connsiteY8" fmla="*/ 2905125 h 5676900"/>
              <a:gd name="connsiteX9" fmla="*/ 4872037 w 5857875"/>
              <a:gd name="connsiteY9" fmla="*/ 862012 h 5676900"/>
              <a:gd name="connsiteX10" fmla="*/ 3219450 w 5857875"/>
              <a:gd name="connsiteY10" fmla="*/ 0 h 5676900"/>
              <a:gd name="connsiteX11" fmla="*/ 1690687 w 5857875"/>
              <a:gd name="connsiteY11" fmla="*/ 1952625 h 5676900"/>
              <a:gd name="connsiteX12" fmla="*/ 638175 w 5857875"/>
              <a:gd name="connsiteY12" fmla="*/ 1252537 h 5676900"/>
              <a:gd name="connsiteX13" fmla="*/ 0 w 5857875"/>
              <a:gd name="connsiteY13"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639258 w 5857875"/>
              <a:gd name="connsiteY3" fmla="*/ 4795786 h 5676900"/>
              <a:gd name="connsiteX4" fmla="*/ 5857875 w 5857875"/>
              <a:gd name="connsiteY4" fmla="*/ 4262437 h 5676900"/>
              <a:gd name="connsiteX5" fmla="*/ 4852987 w 5857875"/>
              <a:gd name="connsiteY5" fmla="*/ 3629025 h 5676900"/>
              <a:gd name="connsiteX6" fmla="*/ 4752975 w 5857875"/>
              <a:gd name="connsiteY6" fmla="*/ 3833812 h 5676900"/>
              <a:gd name="connsiteX7" fmla="*/ 4067175 w 5857875"/>
              <a:gd name="connsiteY7" fmla="*/ 3400425 h 5676900"/>
              <a:gd name="connsiteX8" fmla="*/ 4162425 w 5857875"/>
              <a:gd name="connsiteY8" fmla="*/ 3228975 h 5676900"/>
              <a:gd name="connsiteX9" fmla="*/ 3652837 w 5857875"/>
              <a:gd name="connsiteY9" fmla="*/ 2905125 h 5676900"/>
              <a:gd name="connsiteX10" fmla="*/ 4872037 w 5857875"/>
              <a:gd name="connsiteY10" fmla="*/ 862012 h 5676900"/>
              <a:gd name="connsiteX11" fmla="*/ 3219450 w 5857875"/>
              <a:gd name="connsiteY11" fmla="*/ 0 h 5676900"/>
              <a:gd name="connsiteX12" fmla="*/ 1690687 w 5857875"/>
              <a:gd name="connsiteY12" fmla="*/ 1952625 h 5676900"/>
              <a:gd name="connsiteX13" fmla="*/ 638175 w 5857875"/>
              <a:gd name="connsiteY13" fmla="*/ 1252537 h 5676900"/>
              <a:gd name="connsiteX14" fmla="*/ 0 w 5857875"/>
              <a:gd name="connsiteY14"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592302 w 5857875"/>
              <a:gd name="connsiteY3" fmla="*/ 4906996 h 5676900"/>
              <a:gd name="connsiteX4" fmla="*/ 5639258 w 5857875"/>
              <a:gd name="connsiteY4" fmla="*/ 4795786 h 5676900"/>
              <a:gd name="connsiteX5" fmla="*/ 5857875 w 5857875"/>
              <a:gd name="connsiteY5" fmla="*/ 4262437 h 5676900"/>
              <a:gd name="connsiteX6" fmla="*/ 4852987 w 5857875"/>
              <a:gd name="connsiteY6" fmla="*/ 3629025 h 5676900"/>
              <a:gd name="connsiteX7" fmla="*/ 4752975 w 5857875"/>
              <a:gd name="connsiteY7" fmla="*/ 3833812 h 5676900"/>
              <a:gd name="connsiteX8" fmla="*/ 4067175 w 5857875"/>
              <a:gd name="connsiteY8" fmla="*/ 3400425 h 5676900"/>
              <a:gd name="connsiteX9" fmla="*/ 4162425 w 5857875"/>
              <a:gd name="connsiteY9" fmla="*/ 3228975 h 5676900"/>
              <a:gd name="connsiteX10" fmla="*/ 3652837 w 5857875"/>
              <a:gd name="connsiteY10" fmla="*/ 2905125 h 5676900"/>
              <a:gd name="connsiteX11" fmla="*/ 4872037 w 5857875"/>
              <a:gd name="connsiteY11" fmla="*/ 862012 h 5676900"/>
              <a:gd name="connsiteX12" fmla="*/ 3219450 w 5857875"/>
              <a:gd name="connsiteY12" fmla="*/ 0 h 5676900"/>
              <a:gd name="connsiteX13" fmla="*/ 1690687 w 5857875"/>
              <a:gd name="connsiteY13" fmla="*/ 1952625 h 5676900"/>
              <a:gd name="connsiteX14" fmla="*/ 638175 w 5857875"/>
              <a:gd name="connsiteY14" fmla="*/ 1252537 h 5676900"/>
              <a:gd name="connsiteX15" fmla="*/ 0 w 5857875"/>
              <a:gd name="connsiteY15"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812252 w 5857875"/>
              <a:gd name="connsiteY3" fmla="*/ 4906996 h 5676900"/>
              <a:gd name="connsiteX4" fmla="*/ 5639258 w 5857875"/>
              <a:gd name="connsiteY4" fmla="*/ 4795786 h 5676900"/>
              <a:gd name="connsiteX5" fmla="*/ 5857875 w 5857875"/>
              <a:gd name="connsiteY5" fmla="*/ 4262437 h 5676900"/>
              <a:gd name="connsiteX6" fmla="*/ 4852987 w 5857875"/>
              <a:gd name="connsiteY6" fmla="*/ 3629025 h 5676900"/>
              <a:gd name="connsiteX7" fmla="*/ 4752975 w 5857875"/>
              <a:gd name="connsiteY7" fmla="*/ 3833812 h 5676900"/>
              <a:gd name="connsiteX8" fmla="*/ 4067175 w 5857875"/>
              <a:gd name="connsiteY8" fmla="*/ 3400425 h 5676900"/>
              <a:gd name="connsiteX9" fmla="*/ 4162425 w 5857875"/>
              <a:gd name="connsiteY9" fmla="*/ 3228975 h 5676900"/>
              <a:gd name="connsiteX10" fmla="*/ 3652837 w 5857875"/>
              <a:gd name="connsiteY10" fmla="*/ 2905125 h 5676900"/>
              <a:gd name="connsiteX11" fmla="*/ 4872037 w 5857875"/>
              <a:gd name="connsiteY11" fmla="*/ 862012 h 5676900"/>
              <a:gd name="connsiteX12" fmla="*/ 3219450 w 5857875"/>
              <a:gd name="connsiteY12" fmla="*/ 0 h 5676900"/>
              <a:gd name="connsiteX13" fmla="*/ 1690687 w 5857875"/>
              <a:gd name="connsiteY13" fmla="*/ 1952625 h 5676900"/>
              <a:gd name="connsiteX14" fmla="*/ 638175 w 5857875"/>
              <a:gd name="connsiteY14" fmla="*/ 1252537 h 5676900"/>
              <a:gd name="connsiteX15" fmla="*/ 0 w 5857875"/>
              <a:gd name="connsiteY15"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575003 w 5857875"/>
              <a:gd name="connsiteY3" fmla="*/ 5075048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688686 w 5857875"/>
              <a:gd name="connsiteY3" fmla="*/ 5161545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88686 w 5857875"/>
              <a:gd name="connsiteY3" fmla="*/ 5161545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710928 w 5857875"/>
              <a:gd name="connsiteY3" fmla="*/ 5171430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73858 w 5857875"/>
              <a:gd name="connsiteY3" fmla="*/ 5178844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91158 w 5857875"/>
              <a:gd name="connsiteY3" fmla="*/ 5193672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96101 w 5857875"/>
              <a:gd name="connsiteY3" fmla="*/ 5196143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93629 w 5857875"/>
              <a:gd name="connsiteY3" fmla="*/ 5159072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703514 w 5857875"/>
              <a:gd name="connsiteY3" fmla="*/ 5161544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715871 w 5857875"/>
              <a:gd name="connsiteY3" fmla="*/ 5168958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57875" h="5676900">
                <a:moveTo>
                  <a:pt x="0" y="2009775"/>
                </a:moveTo>
                <a:lnTo>
                  <a:pt x="5281612" y="5676900"/>
                </a:lnTo>
                <a:lnTo>
                  <a:pt x="5493448" y="5156603"/>
                </a:lnTo>
                <a:lnTo>
                  <a:pt x="5715871" y="5168958"/>
                </a:lnTo>
                <a:lnTo>
                  <a:pt x="5812252" y="4906996"/>
                </a:lnTo>
                <a:lnTo>
                  <a:pt x="5639258" y="4795786"/>
                </a:lnTo>
                <a:lnTo>
                  <a:pt x="5857875" y="4262437"/>
                </a:lnTo>
                <a:lnTo>
                  <a:pt x="4852987" y="3629025"/>
                </a:lnTo>
                <a:lnTo>
                  <a:pt x="4752975" y="3833812"/>
                </a:lnTo>
                <a:lnTo>
                  <a:pt x="4067175" y="3400425"/>
                </a:lnTo>
                <a:lnTo>
                  <a:pt x="4162425" y="3228975"/>
                </a:lnTo>
                <a:lnTo>
                  <a:pt x="3652837" y="2905125"/>
                </a:lnTo>
                <a:lnTo>
                  <a:pt x="4872037" y="862012"/>
                </a:lnTo>
                <a:lnTo>
                  <a:pt x="3219450" y="0"/>
                </a:lnTo>
                <a:lnTo>
                  <a:pt x="1690687" y="1952625"/>
                </a:lnTo>
                <a:lnTo>
                  <a:pt x="638175" y="1252537"/>
                </a:lnTo>
                <a:lnTo>
                  <a:pt x="0" y="2009775"/>
                </a:lnTo>
                <a:close/>
              </a:path>
            </a:pathLst>
          </a:custGeom>
          <a:noFill/>
          <a:ln>
            <a:solidFill>
              <a:srgbClr val="92D050"/>
            </a:solidFill>
          </a:ln>
          <a:effectLst>
            <a:glow rad="63500">
              <a:schemeClr val="accent6">
                <a:satMod val="175000"/>
                <a:alpha val="40000"/>
              </a:schemeClr>
            </a:glow>
            <a:outerShdw blurRad="50800" dist="50800" dir="5400000" algn="ctr" rotWithShape="0">
              <a:schemeClr val="accent6"/>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en-US" sz="1286" dirty="0"/>
          </a:p>
        </p:txBody>
      </p:sp>
      <p:sp>
        <p:nvSpPr>
          <p:cNvPr id="43" name="ZoneTexte 42"/>
          <p:cNvSpPr txBox="1"/>
          <p:nvPr/>
        </p:nvSpPr>
        <p:spPr>
          <a:xfrm rot="17340000">
            <a:off x="9723249" y="5185673"/>
            <a:ext cx="734496" cy="378117"/>
          </a:xfrm>
          <a:prstGeom prst="rect">
            <a:avLst/>
          </a:prstGeom>
          <a:noFill/>
          <a:scene3d>
            <a:camera prst="orthographicFront">
              <a:rot lat="20400000" lon="1200000" rev="21000000"/>
            </a:camera>
            <a:lightRig rig="threePt" dir="t"/>
          </a:scene3d>
        </p:spPr>
        <p:txBody>
          <a:bodyPr wrap="none" rtlCol="0">
            <a:spAutoFit/>
          </a:bodyPr>
          <a:lstStyle>
            <a:defPPr>
              <a:defRPr lang="en-US"/>
            </a:defPPr>
            <a:lvl1pPr>
              <a:defRPr sz="2400" b="1">
                <a:solidFill>
                  <a:srgbClr val="50437C"/>
                </a:solidFill>
              </a:defRPr>
            </a:lvl1pPr>
          </a:lstStyle>
          <a:p>
            <a:pPr algn="ctr"/>
            <a:r>
              <a:rPr lang="en-US" sz="1000" dirty="0">
                <a:solidFill>
                  <a:schemeClr val="accent6"/>
                </a:solidFill>
                <a:latin typeface="Segoe UI Variable Display" pitchFamily="2" charset="0"/>
              </a:rPr>
              <a:t>IRSSUD</a:t>
            </a:r>
            <a:r>
              <a:rPr lang="en-US" sz="1000" b="0" dirty="0">
                <a:solidFill>
                  <a:schemeClr val="accent6"/>
                </a:solidFill>
                <a:latin typeface="Segoe UI Variable Display" pitchFamily="2" charset="0"/>
              </a:rPr>
              <a:t/>
            </a:r>
            <a:br>
              <a:rPr lang="en-US" sz="1000" b="0" dirty="0">
                <a:solidFill>
                  <a:schemeClr val="accent6"/>
                </a:solidFill>
                <a:latin typeface="Segoe UI Variable Display" pitchFamily="2" charset="0"/>
              </a:rPr>
            </a:br>
            <a:r>
              <a:rPr lang="en-US" sz="857" b="0" dirty="0">
                <a:solidFill>
                  <a:schemeClr val="accent6"/>
                </a:solidFill>
                <a:latin typeface="Segoe UI Variable Display" pitchFamily="2" charset="0"/>
              </a:rPr>
              <a:t>0.1-1 A.MeV</a:t>
            </a:r>
            <a:endParaRPr lang="en-US" sz="714" b="0" dirty="0">
              <a:solidFill>
                <a:schemeClr val="accent6"/>
              </a:solidFill>
              <a:latin typeface="Segoe UI Variable Display" pitchFamily="2" charset="0"/>
            </a:endParaRPr>
          </a:p>
        </p:txBody>
      </p:sp>
      <p:grpSp>
        <p:nvGrpSpPr>
          <p:cNvPr id="5" name="Groupe 4"/>
          <p:cNvGrpSpPr/>
          <p:nvPr/>
        </p:nvGrpSpPr>
        <p:grpSpPr>
          <a:xfrm>
            <a:off x="8736854" y="3406490"/>
            <a:ext cx="514286" cy="514286"/>
            <a:chOff x="9166385" y="7899817"/>
            <a:chExt cx="720000" cy="720000"/>
          </a:xfrm>
        </p:grpSpPr>
        <p:pic>
          <p:nvPicPr>
            <p:cNvPr id="102" name="Image 101"/>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19429847">
              <a:off x="9166385" y="7899817"/>
              <a:ext cx="720000" cy="720000"/>
            </a:xfrm>
            <a:prstGeom prst="rect">
              <a:avLst/>
            </a:prstGeom>
            <a:scene3d>
              <a:camera prst="orthographicFront">
                <a:rot lat="0" lon="0" rev="0"/>
              </a:camera>
              <a:lightRig rig="threePt" dir="t"/>
            </a:scene3d>
          </p:spPr>
        </p:pic>
        <p:sp>
          <p:nvSpPr>
            <p:cNvPr id="103" name="Rectangle 102"/>
            <p:cNvSpPr/>
            <p:nvPr/>
          </p:nvSpPr>
          <p:spPr>
            <a:xfrm>
              <a:off x="9211785" y="7913354"/>
              <a:ext cx="546966" cy="63427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86"/>
            </a:p>
          </p:txBody>
        </p:sp>
      </p:grpSp>
      <p:grpSp>
        <p:nvGrpSpPr>
          <p:cNvPr id="47" name="Groupe 46"/>
          <p:cNvGrpSpPr>
            <a:grpSpLocks noChangeAspect="1"/>
          </p:cNvGrpSpPr>
          <p:nvPr/>
        </p:nvGrpSpPr>
        <p:grpSpPr>
          <a:xfrm>
            <a:off x="8014344" y="1777398"/>
            <a:ext cx="1714914" cy="166378"/>
            <a:chOff x="10108152" y="8018364"/>
            <a:chExt cx="2627508" cy="254915"/>
          </a:xfrm>
          <a:scene3d>
            <a:camera prst="orthographicFront">
              <a:rot lat="19200000" lon="0" rev="19860000"/>
            </a:camera>
            <a:lightRig rig="threePt" dir="t"/>
          </a:scene3d>
        </p:grpSpPr>
        <p:grpSp>
          <p:nvGrpSpPr>
            <p:cNvPr id="51" name="Groupe 50"/>
            <p:cNvGrpSpPr/>
            <p:nvPr/>
          </p:nvGrpSpPr>
          <p:grpSpPr>
            <a:xfrm>
              <a:off x="10108152" y="8018364"/>
              <a:ext cx="2627508" cy="254915"/>
              <a:chOff x="10108152" y="8018364"/>
              <a:chExt cx="2627508" cy="254915"/>
            </a:xfrm>
          </p:grpSpPr>
          <p:cxnSp>
            <p:nvCxnSpPr>
              <p:cNvPr id="55" name="Connecteur droit 54"/>
              <p:cNvCxnSpPr/>
              <p:nvPr/>
            </p:nvCxnSpPr>
            <p:spPr>
              <a:xfrm>
                <a:off x="10135962" y="8237394"/>
                <a:ext cx="2368800" cy="0"/>
              </a:xfrm>
              <a:prstGeom prst="line">
                <a:avLst/>
              </a:prstGeom>
              <a:ln w="76200">
                <a:solidFill>
                  <a:srgbClr val="7030A0"/>
                </a:solidFill>
              </a:ln>
            </p:spPr>
            <p:style>
              <a:lnRef idx="3">
                <a:schemeClr val="dk1"/>
              </a:lnRef>
              <a:fillRef idx="0">
                <a:schemeClr val="dk1"/>
              </a:fillRef>
              <a:effectRef idx="2">
                <a:schemeClr val="dk1"/>
              </a:effectRef>
              <a:fontRef idx="minor">
                <a:schemeClr val="tx1"/>
              </a:fontRef>
            </p:style>
          </p:cxnSp>
          <p:grpSp>
            <p:nvGrpSpPr>
              <p:cNvPr id="57" name="Groupe 56"/>
              <p:cNvGrpSpPr/>
              <p:nvPr/>
            </p:nvGrpSpPr>
            <p:grpSpPr>
              <a:xfrm>
                <a:off x="10108152" y="8018364"/>
                <a:ext cx="2627508" cy="254915"/>
                <a:chOff x="10108152" y="8018364"/>
                <a:chExt cx="2627508" cy="254915"/>
              </a:xfrm>
            </p:grpSpPr>
            <p:cxnSp>
              <p:nvCxnSpPr>
                <p:cNvPr id="58" name="Connecteur droit 57"/>
                <p:cNvCxnSpPr>
                  <a:cxnSpLocks/>
                </p:cNvCxnSpPr>
                <p:nvPr/>
              </p:nvCxnSpPr>
              <p:spPr>
                <a:xfrm flipV="1">
                  <a:off x="1061102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59" name="Groupe 58"/>
                <p:cNvGrpSpPr/>
                <p:nvPr/>
              </p:nvGrpSpPr>
              <p:grpSpPr>
                <a:xfrm>
                  <a:off x="10108152" y="8018364"/>
                  <a:ext cx="2627508" cy="168385"/>
                  <a:chOff x="10108152" y="8018364"/>
                  <a:chExt cx="2627508" cy="168385"/>
                </a:xfrm>
              </p:grpSpPr>
              <p:sp>
                <p:nvSpPr>
                  <p:cNvPr id="82" name="ZoneTexte 81"/>
                  <p:cNvSpPr txBox="1"/>
                  <p:nvPr/>
                </p:nvSpPr>
                <p:spPr>
                  <a:xfrm>
                    <a:off x="10108152" y="8018364"/>
                    <a:ext cx="76139"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0</a:t>
                    </a:r>
                  </a:p>
                </p:txBody>
              </p:sp>
              <p:sp>
                <p:nvSpPr>
                  <p:cNvPr id="83" name="ZoneTexte 82"/>
                  <p:cNvSpPr txBox="1"/>
                  <p:nvPr/>
                </p:nvSpPr>
                <p:spPr>
                  <a:xfrm>
                    <a:off x="10549343" y="8018364"/>
                    <a:ext cx="127714"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10</a:t>
                    </a:r>
                  </a:p>
                </p:txBody>
              </p:sp>
              <p:sp>
                <p:nvSpPr>
                  <p:cNvPr id="84" name="ZoneTexte 83"/>
                  <p:cNvSpPr txBox="1"/>
                  <p:nvPr/>
                </p:nvSpPr>
                <p:spPr>
                  <a:xfrm>
                    <a:off x="11015763" y="8018364"/>
                    <a:ext cx="152274"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20</a:t>
                    </a:r>
                  </a:p>
                </p:txBody>
              </p:sp>
              <p:sp>
                <p:nvSpPr>
                  <p:cNvPr id="85" name="ZoneTexte 84"/>
                  <p:cNvSpPr txBox="1"/>
                  <p:nvPr/>
                </p:nvSpPr>
                <p:spPr>
                  <a:xfrm>
                    <a:off x="11487782" y="8018364"/>
                    <a:ext cx="152274"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30</a:t>
                    </a:r>
                  </a:p>
                </p:txBody>
              </p:sp>
              <p:sp>
                <p:nvSpPr>
                  <p:cNvPr id="86" name="ZoneTexte 85"/>
                  <p:cNvSpPr txBox="1"/>
                  <p:nvPr/>
                </p:nvSpPr>
                <p:spPr>
                  <a:xfrm>
                    <a:off x="11961704" y="8018364"/>
                    <a:ext cx="152274"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40</a:t>
                    </a:r>
                  </a:p>
                </p:txBody>
              </p:sp>
              <p:sp>
                <p:nvSpPr>
                  <p:cNvPr id="87" name="ZoneTexte 86"/>
                  <p:cNvSpPr txBox="1"/>
                  <p:nvPr/>
                </p:nvSpPr>
                <p:spPr>
                  <a:xfrm>
                    <a:off x="12431111" y="8018364"/>
                    <a:ext cx="304549"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50 m</a:t>
                    </a:r>
                  </a:p>
                </p:txBody>
              </p:sp>
            </p:grpSp>
            <p:cxnSp>
              <p:nvCxnSpPr>
                <p:cNvPr id="60" name="Connecteur droit 59"/>
                <p:cNvCxnSpPr>
                  <a:cxnSpLocks/>
                </p:cNvCxnSpPr>
                <p:nvPr/>
              </p:nvCxnSpPr>
              <p:spPr>
                <a:xfrm flipV="1">
                  <a:off x="12500186"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 name="Connecteur droit 67"/>
                <p:cNvCxnSpPr>
                  <a:cxnSpLocks/>
                </p:cNvCxnSpPr>
                <p:nvPr/>
              </p:nvCxnSpPr>
              <p:spPr>
                <a:xfrm flipV="1">
                  <a:off x="1013873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5" name="Connecteur droit 74"/>
                <p:cNvCxnSpPr>
                  <a:cxnSpLocks/>
                </p:cNvCxnSpPr>
                <p:nvPr/>
              </p:nvCxnSpPr>
              <p:spPr>
                <a:xfrm flipV="1">
                  <a:off x="1108331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0" name="Connecteur droit 79"/>
                <p:cNvCxnSpPr>
                  <a:cxnSpLocks/>
                </p:cNvCxnSpPr>
                <p:nvPr/>
              </p:nvCxnSpPr>
              <p:spPr>
                <a:xfrm flipV="1">
                  <a:off x="1155560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a:cxnSpLocks/>
                </p:cNvCxnSpPr>
                <p:nvPr/>
              </p:nvCxnSpPr>
              <p:spPr>
                <a:xfrm flipV="1">
                  <a:off x="1202789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grpSp>
        </p:grpSp>
        <p:cxnSp>
          <p:nvCxnSpPr>
            <p:cNvPr id="52" name="Connecteur droit 51"/>
            <p:cNvCxnSpPr>
              <a:cxnSpLocks/>
            </p:cNvCxnSpPr>
            <p:nvPr/>
          </p:nvCxnSpPr>
          <p:spPr>
            <a:xfrm>
              <a:off x="11560373" y="8236325"/>
              <a:ext cx="468000" cy="0"/>
            </a:xfrm>
            <a:prstGeom prst="line">
              <a:avLst/>
            </a:prstGeom>
            <a:ln w="76200">
              <a:solidFill>
                <a:srgbClr val="E0D6DF"/>
              </a:solidFill>
            </a:ln>
          </p:spPr>
          <p:style>
            <a:lnRef idx="3">
              <a:schemeClr val="dk1"/>
            </a:lnRef>
            <a:fillRef idx="0">
              <a:schemeClr val="dk1"/>
            </a:fillRef>
            <a:effectRef idx="2">
              <a:schemeClr val="dk1"/>
            </a:effectRef>
            <a:fontRef idx="minor">
              <a:schemeClr val="tx1"/>
            </a:fontRef>
          </p:style>
        </p:cxnSp>
        <p:cxnSp>
          <p:nvCxnSpPr>
            <p:cNvPr id="53" name="Connecteur droit 52"/>
            <p:cNvCxnSpPr>
              <a:cxnSpLocks/>
            </p:cNvCxnSpPr>
            <p:nvPr/>
          </p:nvCxnSpPr>
          <p:spPr>
            <a:xfrm>
              <a:off x="10614588" y="8236325"/>
              <a:ext cx="468000" cy="0"/>
            </a:xfrm>
            <a:prstGeom prst="line">
              <a:avLst/>
            </a:prstGeom>
            <a:ln w="76200">
              <a:solidFill>
                <a:srgbClr val="E0D6DF"/>
              </a:solidFill>
            </a:ln>
          </p:spPr>
          <p:style>
            <a:lnRef idx="3">
              <a:schemeClr val="dk1"/>
            </a:lnRef>
            <a:fillRef idx="0">
              <a:schemeClr val="dk1"/>
            </a:fillRef>
            <a:effectRef idx="2">
              <a:schemeClr val="dk1"/>
            </a:effectRef>
            <a:fontRef idx="minor">
              <a:schemeClr val="tx1"/>
            </a:fontRef>
          </p:style>
        </p:cxnSp>
      </p:grpSp>
      <p:sp>
        <p:nvSpPr>
          <p:cNvPr id="3" name="Titre 2"/>
          <p:cNvSpPr>
            <a:spLocks noGrp="1"/>
          </p:cNvSpPr>
          <p:nvPr>
            <p:ph type="title"/>
          </p:nvPr>
        </p:nvSpPr>
        <p:spPr>
          <a:xfrm>
            <a:off x="81777" y="70277"/>
            <a:ext cx="10489580" cy="1040628"/>
          </a:xfrm>
        </p:spPr>
        <p:txBody>
          <a:bodyPr>
            <a:normAutofit/>
          </a:bodyPr>
          <a:lstStyle/>
          <a:p>
            <a:r>
              <a:rPr lang="en-US" sz="3600" dirty="0" smtClean="0"/>
              <a:t>G</a:t>
            </a:r>
            <a:r>
              <a:rPr lang="en-US" sz="3600" dirty="0" smtClean="0">
                <a:solidFill>
                  <a:srgbClr val="1D173D"/>
                </a:solidFill>
              </a:rPr>
              <a:t>rand</a:t>
            </a:r>
            <a:r>
              <a:rPr lang="en-US" sz="3600" dirty="0" smtClean="0"/>
              <a:t> </a:t>
            </a:r>
            <a:r>
              <a:rPr lang="en-US" sz="3600" dirty="0" err="1" smtClean="0"/>
              <a:t>A</a:t>
            </a:r>
            <a:r>
              <a:rPr lang="en-US" sz="3600" dirty="0" err="1" smtClean="0">
                <a:solidFill>
                  <a:srgbClr val="1D173D"/>
                </a:solidFill>
              </a:rPr>
              <a:t>ccélérateur</a:t>
            </a:r>
            <a:r>
              <a:rPr lang="en-US" sz="3600" dirty="0" smtClean="0"/>
              <a:t> N</a:t>
            </a:r>
            <a:r>
              <a:rPr lang="en-US" sz="3600" dirty="0" smtClean="0">
                <a:solidFill>
                  <a:srgbClr val="1D173D"/>
                </a:solidFill>
              </a:rPr>
              <a:t>ational</a:t>
            </a:r>
            <a:r>
              <a:rPr lang="en-US" sz="3600" dirty="0" smtClean="0"/>
              <a:t> </a:t>
            </a:r>
            <a:r>
              <a:rPr lang="en-US" sz="3600" dirty="0" err="1" smtClean="0">
                <a:solidFill>
                  <a:srgbClr val="1D173D"/>
                </a:solidFill>
              </a:rPr>
              <a:t>d’</a:t>
            </a:r>
            <a:r>
              <a:rPr lang="en-US" sz="3600" dirty="0" err="1" smtClean="0"/>
              <a:t>I</a:t>
            </a:r>
            <a:r>
              <a:rPr lang="en-US" sz="3600" dirty="0" err="1" smtClean="0">
                <a:solidFill>
                  <a:srgbClr val="1D173D"/>
                </a:solidFill>
              </a:rPr>
              <a:t>ons</a:t>
            </a:r>
            <a:r>
              <a:rPr lang="en-US" sz="3600" dirty="0" smtClean="0"/>
              <a:t> </a:t>
            </a:r>
            <a:r>
              <a:rPr lang="en-US" sz="3600" dirty="0" err="1" smtClean="0"/>
              <a:t>L</a:t>
            </a:r>
            <a:r>
              <a:rPr lang="en-US" sz="3600" dirty="0" err="1" smtClean="0">
                <a:solidFill>
                  <a:srgbClr val="1D173D"/>
                </a:solidFill>
              </a:rPr>
              <a:t>ourd</a:t>
            </a:r>
            <a:r>
              <a:rPr lang="en-US" sz="3600" dirty="0" err="1" smtClean="0"/>
              <a:t>s</a:t>
            </a:r>
            <a:endParaRPr lang="en-US" sz="3600" dirty="0"/>
          </a:p>
        </p:txBody>
      </p:sp>
      <p:sp>
        <p:nvSpPr>
          <p:cNvPr id="16" name="Espace réservé de la date 15"/>
          <p:cNvSpPr>
            <a:spLocks noGrp="1"/>
          </p:cNvSpPr>
          <p:nvPr>
            <p:ph type="dt" sz="half" idx="10"/>
          </p:nvPr>
        </p:nvSpPr>
        <p:spPr/>
        <p:txBody>
          <a:bodyPr/>
          <a:lstStyle/>
          <a:p>
            <a:r>
              <a:rPr lang="en-US" dirty="0" smtClean="0"/>
              <a:t>May 18, 2026</a:t>
            </a:r>
            <a:endParaRPr lang="en-US" dirty="0"/>
          </a:p>
        </p:txBody>
      </p:sp>
      <p:sp>
        <p:nvSpPr>
          <p:cNvPr id="18" name="Espace réservé du pied de page 17"/>
          <p:cNvSpPr>
            <a:spLocks noGrp="1"/>
          </p:cNvSpPr>
          <p:nvPr>
            <p:ph type="ftr" sz="quarter" idx="11"/>
          </p:nvPr>
        </p:nvSpPr>
        <p:spPr/>
        <p:txBody>
          <a:bodyPr/>
          <a:lstStyle/>
          <a:p>
            <a:r>
              <a:rPr lang="en-US" dirty="0" smtClean="0"/>
              <a:t>R. Ferdinand - GANIL-SPIRAL2 recent achievements - MOI4M01</a:t>
            </a:r>
            <a:endParaRPr lang="en-US" dirty="0"/>
          </a:p>
        </p:txBody>
      </p:sp>
      <p:sp>
        <p:nvSpPr>
          <p:cNvPr id="17" name="Espace réservé du numéro de diapositive 16"/>
          <p:cNvSpPr>
            <a:spLocks noGrp="1"/>
          </p:cNvSpPr>
          <p:nvPr>
            <p:ph type="sldNum" sz="quarter" idx="12"/>
          </p:nvPr>
        </p:nvSpPr>
        <p:spPr/>
        <p:txBody>
          <a:bodyPr/>
          <a:lstStyle/>
          <a:p>
            <a:fld id="{94B63599-5DA0-BE42-AE37-88D1760620F1}" type="slidenum">
              <a:rPr lang="en-US" smtClean="0"/>
              <a:pPr/>
              <a:t>6</a:t>
            </a:fld>
            <a:endParaRPr lang="en-US" dirty="0"/>
          </a:p>
        </p:txBody>
      </p:sp>
      <p:pic>
        <p:nvPicPr>
          <p:cNvPr id="88" name="Image 87"/>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10201593" y="182877"/>
            <a:ext cx="457199" cy="457199"/>
          </a:xfrm>
          <a:prstGeom prst="rect">
            <a:avLst/>
          </a:prstGeom>
        </p:spPr>
      </p:pic>
      <p:pic>
        <p:nvPicPr>
          <p:cNvPr id="89" name="Image 88"/>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9714543" y="182877"/>
            <a:ext cx="463556" cy="457199"/>
          </a:xfrm>
          <a:prstGeom prst="rect">
            <a:avLst/>
          </a:prstGeom>
        </p:spPr>
      </p:pic>
      <p:sp>
        <p:nvSpPr>
          <p:cNvPr id="91" name="Rectangle 90"/>
          <p:cNvSpPr/>
          <p:nvPr/>
        </p:nvSpPr>
        <p:spPr>
          <a:xfrm>
            <a:off x="3223634" y="5125017"/>
            <a:ext cx="5290250" cy="1477328"/>
          </a:xfrm>
          <a:prstGeom prst="rect">
            <a:avLst/>
          </a:prstGeom>
        </p:spPr>
        <p:txBody>
          <a:bodyPr wrap="square">
            <a:spAutoFit/>
          </a:bodyPr>
          <a:lstStyle/>
          <a:p>
            <a:pPr algn="ctr" fontAlgn="base">
              <a:spcBef>
                <a:spcPct val="0"/>
              </a:spcBef>
              <a:spcAft>
                <a:spcPct val="0"/>
              </a:spcAft>
              <a:defRPr/>
            </a:pPr>
            <a: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 multidisciplinary, </a:t>
            </a:r>
            <a:b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multi-users laboratory </a:t>
            </a:r>
            <a: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with up to 6 simultaneous </a:t>
            </a:r>
            <a: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beam production</a:t>
            </a:r>
            <a:endParaRPr lang="en-US" sz="3000" dirty="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63" name="Image 28">
            <a:extLst>
              <a:ext uri="{FF2B5EF4-FFF2-40B4-BE49-F238E27FC236}">
                <a16:creationId xmlns:a16="http://schemas.microsoft.com/office/drawing/2014/main" id="{728F757C-32EC-B8D3-01A5-18EC122F6D56}"/>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10405285" y="5149278"/>
            <a:ext cx="1728000" cy="1088541"/>
          </a:xfrm>
          <a:prstGeom prst="rect">
            <a:avLst/>
          </a:prstGeom>
        </p:spPr>
      </p:pic>
      <p:sp>
        <p:nvSpPr>
          <p:cNvPr id="64" name="ZoneTexte 20">
            <a:extLst>
              <a:ext uri="{FF2B5EF4-FFF2-40B4-BE49-F238E27FC236}">
                <a16:creationId xmlns:a16="http://schemas.microsoft.com/office/drawing/2014/main" id="{CD6DE6A0-E0A2-3E07-B9C8-B106A1901083}"/>
              </a:ext>
            </a:extLst>
          </p:cNvPr>
          <p:cNvSpPr txBox="1"/>
          <p:nvPr/>
        </p:nvSpPr>
        <p:spPr>
          <a:xfrm>
            <a:off x="10690562" y="6210844"/>
            <a:ext cx="1257199"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INDRA + FAZIA</a:t>
            </a:r>
            <a:endParaRPr lang="en-US" sz="1200" dirty="0">
              <a:solidFill>
                <a:schemeClr val="bg1">
                  <a:lumMod val="50000"/>
                </a:schemeClr>
              </a:solidFill>
              <a:latin typeface="Yu Gothic UI Light" panose="020B0300000000000000" pitchFamily="34" charset="-128"/>
            </a:endParaRPr>
          </a:p>
        </p:txBody>
      </p:sp>
      <p:sp>
        <p:nvSpPr>
          <p:cNvPr id="65" name="ZoneTexte 20">
            <a:extLst>
              <a:ext uri="{FF2B5EF4-FFF2-40B4-BE49-F238E27FC236}">
                <a16:creationId xmlns:a16="http://schemas.microsoft.com/office/drawing/2014/main" id="{CD6DE6A0-E0A2-3E07-B9C8-B106A1901083}"/>
              </a:ext>
            </a:extLst>
          </p:cNvPr>
          <p:cNvSpPr txBox="1"/>
          <p:nvPr/>
        </p:nvSpPr>
        <p:spPr>
          <a:xfrm>
            <a:off x="10690562" y="4870991"/>
            <a:ext cx="1257199"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SPIRAL1</a:t>
            </a:r>
            <a:endParaRPr lang="en-US" sz="1200" dirty="0">
              <a:solidFill>
                <a:schemeClr val="bg1">
                  <a:lumMod val="50000"/>
                </a:schemeClr>
              </a:solidFill>
              <a:latin typeface="Yu Gothic UI Light" panose="020B0300000000000000" pitchFamily="34" charset="-128"/>
            </a:endParaRPr>
          </a:p>
        </p:txBody>
      </p:sp>
      <p:sp>
        <p:nvSpPr>
          <p:cNvPr id="66" name="ZoneTexte 20">
            <a:extLst>
              <a:ext uri="{FF2B5EF4-FFF2-40B4-BE49-F238E27FC236}">
                <a16:creationId xmlns:a16="http://schemas.microsoft.com/office/drawing/2014/main" id="{CD6DE6A0-E0A2-3E07-B9C8-B106A1901083}"/>
              </a:ext>
            </a:extLst>
          </p:cNvPr>
          <p:cNvSpPr txBox="1"/>
          <p:nvPr/>
        </p:nvSpPr>
        <p:spPr>
          <a:xfrm>
            <a:off x="10690562" y="3560310"/>
            <a:ext cx="1257199"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CSS2 cavity</a:t>
            </a:r>
            <a:endParaRPr lang="en-US" sz="1200" dirty="0">
              <a:solidFill>
                <a:schemeClr val="bg1">
                  <a:lumMod val="50000"/>
                </a:schemeClr>
              </a:solidFill>
              <a:latin typeface="Yu Gothic UI Light" panose="020B0300000000000000" pitchFamily="34" charset="-128"/>
            </a:endParaRPr>
          </a:p>
        </p:txBody>
      </p:sp>
      <p:sp>
        <p:nvSpPr>
          <p:cNvPr id="67" name="ZoneTexte 20">
            <a:extLst>
              <a:ext uri="{FF2B5EF4-FFF2-40B4-BE49-F238E27FC236}">
                <a16:creationId xmlns:a16="http://schemas.microsoft.com/office/drawing/2014/main" id="{CD6DE6A0-E0A2-3E07-B9C8-B106A1901083}"/>
              </a:ext>
            </a:extLst>
          </p:cNvPr>
          <p:cNvSpPr txBox="1"/>
          <p:nvPr/>
        </p:nvSpPr>
        <p:spPr>
          <a:xfrm>
            <a:off x="10690562" y="1955986"/>
            <a:ext cx="1257199"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C0 cyclotron</a:t>
            </a:r>
            <a:endParaRPr lang="en-US" sz="1200" dirty="0">
              <a:solidFill>
                <a:schemeClr val="bg1">
                  <a:lumMod val="50000"/>
                </a:schemeClr>
              </a:solidFill>
              <a:latin typeface="Yu Gothic UI Light" panose="020B0300000000000000" pitchFamily="34" charset="-128"/>
            </a:endParaRPr>
          </a:p>
        </p:txBody>
      </p:sp>
      <p:pic>
        <p:nvPicPr>
          <p:cNvPr id="69" name="Content Placeholder 4">
            <a:extLst>
              <a:ext uri="{FF2B5EF4-FFF2-40B4-BE49-F238E27FC236}">
                <a16:creationId xmlns:a16="http://schemas.microsoft.com/office/drawing/2014/main" id="{38F1AC54-EE5F-7D4A-91A1-280E5CA7F24D}"/>
              </a:ext>
            </a:extLst>
          </p:cNvPr>
          <p:cNvPicPr>
            <a:picLocks noChangeAspect="1"/>
          </p:cNvPicPr>
          <p:nvPr/>
        </p:nvPicPr>
        <p:blipFill rotWithShape="1">
          <a:blip r:embed="rId16" cstate="hqprint">
            <a:extLst>
              <a:ext uri="{28A0092B-C50C-407E-A947-70E740481C1C}">
                <a14:useLocalDpi xmlns:a14="http://schemas.microsoft.com/office/drawing/2010/main"/>
              </a:ext>
            </a:extLst>
          </a:blip>
          <a:srcRect/>
          <a:stretch/>
        </p:blipFill>
        <p:spPr>
          <a:xfrm>
            <a:off x="1977447" y="695093"/>
            <a:ext cx="1834944" cy="1152000"/>
          </a:xfrm>
          <a:prstGeom prst="rect">
            <a:avLst/>
          </a:prstGeom>
        </p:spPr>
      </p:pic>
      <p:sp>
        <p:nvSpPr>
          <p:cNvPr id="70" name="ZoneTexte 20">
            <a:extLst>
              <a:ext uri="{FF2B5EF4-FFF2-40B4-BE49-F238E27FC236}">
                <a16:creationId xmlns:a16="http://schemas.microsoft.com/office/drawing/2014/main" id="{CD6DE6A0-E0A2-3E07-B9C8-B106A1901083}"/>
              </a:ext>
            </a:extLst>
          </p:cNvPr>
          <p:cNvSpPr txBox="1"/>
          <p:nvPr/>
        </p:nvSpPr>
        <p:spPr>
          <a:xfrm>
            <a:off x="3291612" y="661728"/>
            <a:ext cx="1257199"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NFS</a:t>
            </a:r>
            <a:endParaRPr lang="en-US" sz="1200" dirty="0">
              <a:solidFill>
                <a:schemeClr val="bg1">
                  <a:lumMod val="50000"/>
                </a:schemeClr>
              </a:solidFill>
              <a:latin typeface="Yu Gothic UI Light" panose="020B0300000000000000" pitchFamily="34" charset="-128"/>
            </a:endParaRPr>
          </a:p>
        </p:txBody>
      </p:sp>
      <p:sp>
        <p:nvSpPr>
          <p:cNvPr id="71" name="ZoneTexte 20">
            <a:extLst>
              <a:ext uri="{FF2B5EF4-FFF2-40B4-BE49-F238E27FC236}">
                <a16:creationId xmlns:a16="http://schemas.microsoft.com/office/drawing/2014/main" id="{CD6DE6A0-E0A2-3E07-B9C8-B106A1901083}"/>
              </a:ext>
            </a:extLst>
          </p:cNvPr>
          <p:cNvSpPr txBox="1"/>
          <p:nvPr/>
        </p:nvSpPr>
        <p:spPr>
          <a:xfrm>
            <a:off x="78662" y="4514207"/>
            <a:ext cx="1436349" cy="461665"/>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Ion source </a:t>
            </a:r>
            <a:br>
              <a:rPr lang="en-US" sz="1200" dirty="0" smtClean="0">
                <a:solidFill>
                  <a:schemeClr val="bg1">
                    <a:lumMod val="50000"/>
                  </a:schemeClr>
                </a:solidFill>
                <a:latin typeface="Yu Gothic UI Light" panose="020B0300000000000000" pitchFamily="34" charset="-128"/>
              </a:rPr>
            </a:br>
            <a:r>
              <a:rPr lang="en-US" sz="1200" dirty="0" smtClean="0">
                <a:solidFill>
                  <a:schemeClr val="bg1">
                    <a:lumMod val="50000"/>
                  </a:schemeClr>
                </a:solidFill>
                <a:latin typeface="Yu Gothic UI Light" panose="020B0300000000000000" pitchFamily="34" charset="-128"/>
              </a:rPr>
              <a:t>A/Q=3</a:t>
            </a:r>
            <a:endParaRPr lang="en-US" sz="1200" dirty="0">
              <a:solidFill>
                <a:schemeClr val="bg1">
                  <a:lumMod val="50000"/>
                </a:schemeClr>
              </a:solidFill>
              <a:latin typeface="Yu Gothic UI Light" panose="020B0300000000000000" pitchFamily="34" charset="-128"/>
            </a:endParaRPr>
          </a:p>
        </p:txBody>
      </p:sp>
      <p:sp>
        <p:nvSpPr>
          <p:cNvPr id="72" name="ZoneTexte 20">
            <a:extLst>
              <a:ext uri="{FF2B5EF4-FFF2-40B4-BE49-F238E27FC236}">
                <a16:creationId xmlns:a16="http://schemas.microsoft.com/office/drawing/2014/main" id="{CD6DE6A0-E0A2-3E07-B9C8-B106A1901083}"/>
              </a:ext>
            </a:extLst>
          </p:cNvPr>
          <p:cNvSpPr txBox="1"/>
          <p:nvPr/>
        </p:nvSpPr>
        <p:spPr>
          <a:xfrm>
            <a:off x="78662" y="3152674"/>
            <a:ext cx="737508"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RFQ</a:t>
            </a:r>
            <a:endParaRPr lang="en-US" sz="1200" dirty="0">
              <a:solidFill>
                <a:schemeClr val="bg1">
                  <a:lumMod val="50000"/>
                </a:schemeClr>
              </a:solidFill>
              <a:latin typeface="Yu Gothic UI Light" panose="020B0300000000000000" pitchFamily="34" charset="-128"/>
            </a:endParaRPr>
          </a:p>
        </p:txBody>
      </p:sp>
      <p:sp>
        <p:nvSpPr>
          <p:cNvPr id="73" name="ZoneTexte 20">
            <a:extLst>
              <a:ext uri="{FF2B5EF4-FFF2-40B4-BE49-F238E27FC236}">
                <a16:creationId xmlns:a16="http://schemas.microsoft.com/office/drawing/2014/main" id="{CD6DE6A0-E0A2-3E07-B9C8-B106A1901083}"/>
              </a:ext>
            </a:extLst>
          </p:cNvPr>
          <p:cNvSpPr txBox="1"/>
          <p:nvPr/>
        </p:nvSpPr>
        <p:spPr>
          <a:xfrm>
            <a:off x="78662" y="1806554"/>
            <a:ext cx="884086"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SC LINAC</a:t>
            </a:r>
            <a:endParaRPr lang="en-US" sz="1200" dirty="0">
              <a:solidFill>
                <a:schemeClr val="bg1">
                  <a:lumMod val="50000"/>
                </a:schemeClr>
              </a:solidFill>
              <a:latin typeface="Yu Gothic UI Light" panose="020B0300000000000000" pitchFamily="34" charset="-128"/>
            </a:endParaRPr>
          </a:p>
        </p:txBody>
      </p:sp>
    </p:spTree>
    <p:extLst>
      <p:ext uri="{BB962C8B-B14F-4D97-AF65-F5344CB8AC3E}">
        <p14:creationId xmlns:p14="http://schemas.microsoft.com/office/powerpoint/2010/main" val="166716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withEffect">
                                  <p:stCondLst>
                                    <p:cond delay="0"/>
                                  </p:stCondLst>
                                  <p:childTnLst>
                                    <p:set>
                                      <p:cBhvr>
                                        <p:cTn id="6" dur="1" fill="hold">
                                          <p:stCondLst>
                                            <p:cond delay="0"/>
                                          </p:stCondLst>
                                        </p:cTn>
                                        <p:tgtEl>
                                          <p:spTgt spid="48"/>
                                        </p:tgtEl>
                                        <p:attrNameLst>
                                          <p:attrName>style.visibility</p:attrName>
                                        </p:attrNameLst>
                                      </p:cBhvr>
                                      <p:to>
                                        <p:strVal val="hidden"/>
                                      </p:to>
                                    </p:set>
                                  </p:childTnLst>
                                </p:cTn>
                              </p:par>
                              <p:par>
                                <p:cTn id="7" presetID="1" presetClass="exit" presetSubtype="0" fill="hold" grpId="1" nodeType="withEffect">
                                  <p:stCondLst>
                                    <p:cond delay="0"/>
                                  </p:stCondLst>
                                  <p:childTnLst>
                                    <p:set>
                                      <p:cBhvr>
                                        <p:cTn id="8" dur="1" fill="hold">
                                          <p:stCondLst>
                                            <p:cond delay="0"/>
                                          </p:stCondLst>
                                        </p:cTn>
                                        <p:tgtEl>
                                          <p:spTgt spid="49"/>
                                        </p:tgtEl>
                                        <p:attrNameLst>
                                          <p:attrName>style.visibility</p:attrName>
                                        </p:attrNameLst>
                                      </p:cBhvr>
                                      <p:to>
                                        <p:strVal val="hidden"/>
                                      </p:to>
                                    </p:set>
                                  </p:childTnLst>
                                </p:cTn>
                              </p:par>
                              <p:par>
                                <p:cTn id="9" presetID="1" presetClass="exit" presetSubtype="0" fill="hold" grpId="1" nodeType="with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10"/>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9"/>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1500"/>
                                  </p:stCondLst>
                                  <p:childTnLst>
                                    <p:set>
                                      <p:cBhvr>
                                        <p:cTn id="25" dur="1" fill="hold">
                                          <p:stCondLst>
                                            <p:cond delay="0"/>
                                          </p:stCondLst>
                                        </p:cTn>
                                        <p:tgtEl>
                                          <p:spTgt spid="104"/>
                                        </p:tgtEl>
                                        <p:attrNameLst>
                                          <p:attrName>style.visibility</p:attrName>
                                        </p:attrNameLst>
                                      </p:cBhvr>
                                      <p:to>
                                        <p:strVal val="visible"/>
                                      </p:to>
                                    </p:set>
                                  </p:childTnLst>
                                </p:cTn>
                              </p:par>
                              <p:par>
                                <p:cTn id="26" presetID="1" presetClass="entr" presetSubtype="0" fill="hold" grpId="0" nodeType="withEffect">
                                  <p:stCondLst>
                                    <p:cond delay="1500"/>
                                  </p:stCondLst>
                                  <p:childTnLst>
                                    <p:set>
                                      <p:cBhvr>
                                        <p:cTn id="27" dur="1" fill="hold">
                                          <p:stCondLst>
                                            <p:cond delay="0"/>
                                          </p:stCondLst>
                                        </p:cTn>
                                        <p:tgtEl>
                                          <p:spTgt spid="43"/>
                                        </p:tgtEl>
                                        <p:attrNameLst>
                                          <p:attrName>style.visibility</p:attrName>
                                        </p:attrNameLst>
                                      </p:cBhvr>
                                      <p:to>
                                        <p:strVal val="visible"/>
                                      </p:to>
                                    </p:set>
                                  </p:childTnLst>
                                </p:cTn>
                              </p:par>
                              <p:par>
                                <p:cTn id="28" presetID="1" presetClass="entr" presetSubtype="0" fill="hold" nodeType="withEffect">
                                  <p:stCondLst>
                                    <p:cond delay="1500"/>
                                  </p:stCondLst>
                                  <p:childTnLst>
                                    <p:set>
                                      <p:cBhvr>
                                        <p:cTn id="29" dur="1" fill="hold">
                                          <p:stCondLst>
                                            <p:cond delay="0"/>
                                          </p:stCondLst>
                                        </p:cTn>
                                        <p:tgtEl>
                                          <p:spTgt spid="61"/>
                                        </p:tgtEl>
                                        <p:attrNameLst>
                                          <p:attrName>style.visibility</p:attrName>
                                        </p:attrNameLst>
                                      </p:cBhvr>
                                      <p:to>
                                        <p:strVal val="visible"/>
                                      </p:to>
                                    </p:set>
                                  </p:childTnLst>
                                </p:cTn>
                              </p:par>
                              <p:par>
                                <p:cTn id="30" presetID="1" presetClass="entr" presetSubtype="0" fill="hold" grpId="0" nodeType="withEffect">
                                  <p:stCondLst>
                                    <p:cond delay="1500"/>
                                  </p:stCondLst>
                                  <p:childTnLst>
                                    <p:set>
                                      <p:cBhvr>
                                        <p:cTn id="31" dur="1" fill="hold">
                                          <p:stCondLst>
                                            <p:cond delay="0"/>
                                          </p:stCondLst>
                                        </p:cTn>
                                        <p:tgtEl>
                                          <p:spTgt spid="67"/>
                                        </p:tgtEl>
                                        <p:attrNameLst>
                                          <p:attrName>style.visibility</p:attrName>
                                        </p:attrNameLst>
                                      </p:cBhvr>
                                      <p:to>
                                        <p:strVal val="visible"/>
                                      </p:to>
                                    </p:set>
                                  </p:childTnLst>
                                </p:cTn>
                              </p:par>
                              <p:par>
                                <p:cTn id="32" presetID="1" presetClass="entr" presetSubtype="0" fill="hold" nodeType="withEffect">
                                  <p:stCondLst>
                                    <p:cond delay="1500"/>
                                  </p:stCondLst>
                                  <p:childTnLst>
                                    <p:set>
                                      <p:cBhvr>
                                        <p:cTn id="33" dur="1" fill="hold">
                                          <p:stCondLst>
                                            <p:cond delay="0"/>
                                          </p:stCondLst>
                                        </p:cTn>
                                        <p:tgtEl>
                                          <p:spTgt spid="54"/>
                                        </p:tgtEl>
                                        <p:attrNameLst>
                                          <p:attrName>style.visibility</p:attrName>
                                        </p:attrNameLst>
                                      </p:cBhvr>
                                      <p:to>
                                        <p:strVal val="visible"/>
                                      </p:to>
                                    </p:set>
                                  </p:childTnLst>
                                </p:cTn>
                              </p:par>
                              <p:par>
                                <p:cTn id="34" presetID="1" presetClass="entr" presetSubtype="0" fill="hold" grpId="0" nodeType="withEffect">
                                  <p:stCondLst>
                                    <p:cond delay="1500"/>
                                  </p:stCondLst>
                                  <p:childTnLst>
                                    <p:set>
                                      <p:cBhvr>
                                        <p:cTn id="35" dur="1" fill="hold">
                                          <p:stCondLst>
                                            <p:cond delay="0"/>
                                          </p:stCondLst>
                                        </p:cTn>
                                        <p:tgtEl>
                                          <p:spTgt spid="66"/>
                                        </p:tgtEl>
                                        <p:attrNameLst>
                                          <p:attrName>style.visibility</p:attrName>
                                        </p:attrNameLst>
                                      </p:cBhvr>
                                      <p:to>
                                        <p:strVal val="visible"/>
                                      </p:to>
                                    </p:set>
                                  </p:childTnLst>
                                </p:cTn>
                              </p:par>
                              <p:par>
                                <p:cTn id="36" presetID="1" presetClass="entr" presetSubtype="0" fill="hold" nodeType="withEffect">
                                  <p:stCondLst>
                                    <p:cond delay="1500"/>
                                  </p:stCondLst>
                                  <p:childTnLst>
                                    <p:set>
                                      <p:cBhvr>
                                        <p:cTn id="37" dur="1" fill="hold">
                                          <p:stCondLst>
                                            <p:cond delay="0"/>
                                          </p:stCondLst>
                                        </p:cTn>
                                        <p:tgtEl>
                                          <p:spTgt spid="62"/>
                                        </p:tgtEl>
                                        <p:attrNameLst>
                                          <p:attrName>style.visibility</p:attrName>
                                        </p:attrNameLst>
                                      </p:cBhvr>
                                      <p:to>
                                        <p:strVal val="visible"/>
                                      </p:to>
                                    </p:set>
                                  </p:childTnLst>
                                </p:cTn>
                              </p:par>
                              <p:par>
                                <p:cTn id="38" presetID="1" presetClass="entr" presetSubtype="0" fill="hold" grpId="0" nodeType="withEffect">
                                  <p:stCondLst>
                                    <p:cond delay="1500"/>
                                  </p:stCondLst>
                                  <p:childTnLst>
                                    <p:set>
                                      <p:cBhvr>
                                        <p:cTn id="39" dur="1" fill="hold">
                                          <p:stCondLst>
                                            <p:cond delay="0"/>
                                          </p:stCondLst>
                                        </p:cTn>
                                        <p:tgtEl>
                                          <p:spTgt spid="65"/>
                                        </p:tgtEl>
                                        <p:attrNameLst>
                                          <p:attrName>style.visibility</p:attrName>
                                        </p:attrNameLst>
                                      </p:cBhvr>
                                      <p:to>
                                        <p:strVal val="visible"/>
                                      </p:to>
                                    </p:set>
                                  </p:childTnLst>
                                </p:cTn>
                              </p:par>
                              <p:par>
                                <p:cTn id="40" presetID="1" presetClass="entr" presetSubtype="0" fill="hold" nodeType="withEffect">
                                  <p:stCondLst>
                                    <p:cond delay="1500"/>
                                  </p:stCondLst>
                                  <p:childTnLst>
                                    <p:set>
                                      <p:cBhvr>
                                        <p:cTn id="41" dur="1" fill="hold">
                                          <p:stCondLst>
                                            <p:cond delay="0"/>
                                          </p:stCondLst>
                                        </p:cTn>
                                        <p:tgtEl>
                                          <p:spTgt spid="63"/>
                                        </p:tgtEl>
                                        <p:attrNameLst>
                                          <p:attrName>style.visibility</p:attrName>
                                        </p:attrNameLst>
                                      </p:cBhvr>
                                      <p:to>
                                        <p:strVal val="visible"/>
                                      </p:to>
                                    </p:set>
                                  </p:childTnLst>
                                </p:cTn>
                              </p:par>
                              <p:par>
                                <p:cTn id="42" presetID="1" presetClass="entr" presetSubtype="0" fill="hold" grpId="0" nodeType="withEffect">
                                  <p:stCondLst>
                                    <p:cond delay="1500"/>
                                  </p:stCondLst>
                                  <p:childTnLst>
                                    <p:set>
                                      <p:cBhvr>
                                        <p:cTn id="43" dur="1" fill="hold">
                                          <p:stCondLst>
                                            <p:cond delay="0"/>
                                          </p:stCondLst>
                                        </p:cTn>
                                        <p:tgtEl>
                                          <p:spTgt spid="6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4"/>
                                        </p:tgtEl>
                                        <p:attrNameLst>
                                          <p:attrName>style.visibility</p:attrName>
                                        </p:attrNameLst>
                                      </p:cBhvr>
                                      <p:to>
                                        <p:strVal val="visible"/>
                                      </p:to>
                                    </p:set>
                                  </p:childTnLst>
                                </p:cTn>
                              </p:par>
                              <p:par>
                                <p:cTn id="48" presetID="1" presetClass="exit" presetSubtype="0" fill="hold" nodeType="withEffect">
                                  <p:stCondLst>
                                    <p:cond delay="0"/>
                                  </p:stCondLst>
                                  <p:childTnLst>
                                    <p:set>
                                      <p:cBhvr>
                                        <p:cTn id="49" dur="1" fill="hold">
                                          <p:stCondLst>
                                            <p:cond delay="0"/>
                                          </p:stCondLst>
                                        </p:cTn>
                                        <p:tgtEl>
                                          <p:spTgt spid="61"/>
                                        </p:tgtEl>
                                        <p:attrNameLst>
                                          <p:attrName>style.visibility</p:attrName>
                                        </p:attrNameLst>
                                      </p:cBhvr>
                                      <p:to>
                                        <p:strVal val="hidden"/>
                                      </p:to>
                                    </p:set>
                                  </p:childTnLst>
                                </p:cTn>
                              </p:par>
                              <p:par>
                                <p:cTn id="50" presetID="1" presetClass="exit" presetSubtype="0" fill="hold" grpId="1" nodeType="withEffect">
                                  <p:stCondLst>
                                    <p:cond delay="0"/>
                                  </p:stCondLst>
                                  <p:childTnLst>
                                    <p:set>
                                      <p:cBhvr>
                                        <p:cTn id="51" dur="1" fill="hold">
                                          <p:stCondLst>
                                            <p:cond delay="0"/>
                                          </p:stCondLst>
                                        </p:cTn>
                                        <p:tgtEl>
                                          <p:spTgt spid="67"/>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54"/>
                                        </p:tgtEl>
                                        <p:attrNameLst>
                                          <p:attrName>style.visibility</p:attrName>
                                        </p:attrNameLst>
                                      </p:cBhvr>
                                      <p:to>
                                        <p:strVal val="hidden"/>
                                      </p:to>
                                    </p:set>
                                  </p:childTnLst>
                                </p:cTn>
                              </p:par>
                              <p:par>
                                <p:cTn id="54" presetID="1" presetClass="exit" presetSubtype="0" fill="hold" grpId="1" nodeType="withEffect">
                                  <p:stCondLst>
                                    <p:cond delay="0"/>
                                  </p:stCondLst>
                                  <p:childTnLst>
                                    <p:set>
                                      <p:cBhvr>
                                        <p:cTn id="55" dur="1" fill="hold">
                                          <p:stCondLst>
                                            <p:cond delay="0"/>
                                          </p:stCondLst>
                                        </p:cTn>
                                        <p:tgtEl>
                                          <p:spTgt spid="66"/>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62"/>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65"/>
                                        </p:tgtEl>
                                        <p:attrNameLst>
                                          <p:attrName>style.visibility</p:attrName>
                                        </p:attrNameLst>
                                      </p:cBhvr>
                                      <p:to>
                                        <p:strVal val="hidden"/>
                                      </p:to>
                                    </p:set>
                                  </p:childTnLst>
                                </p:cTn>
                              </p:par>
                              <p:par>
                                <p:cTn id="60" presetID="1" presetClass="exit" presetSubtype="0" fill="hold" nodeType="withEffect">
                                  <p:stCondLst>
                                    <p:cond delay="0"/>
                                  </p:stCondLst>
                                  <p:childTnLst>
                                    <p:set>
                                      <p:cBhvr>
                                        <p:cTn id="61" dur="1" fill="hold">
                                          <p:stCondLst>
                                            <p:cond delay="0"/>
                                          </p:stCondLst>
                                        </p:cTn>
                                        <p:tgtEl>
                                          <p:spTgt spid="63"/>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64"/>
                                        </p:tgtEl>
                                        <p:attrNameLst>
                                          <p:attrName>style.visibility</p:attrName>
                                        </p:attrNameLst>
                                      </p:cBhvr>
                                      <p:to>
                                        <p:strVal val="hidden"/>
                                      </p:to>
                                    </p:set>
                                  </p:childTnLst>
                                </p:cTn>
                              </p:par>
                            </p:childTnLst>
                          </p:cTn>
                        </p:par>
                        <p:par>
                          <p:cTn id="64" fill="hold">
                            <p:stCondLst>
                              <p:cond delay="0"/>
                            </p:stCondLst>
                            <p:childTnLst>
                              <p:par>
                                <p:cTn id="65" presetID="1" presetClass="entr" presetSubtype="0" fill="hold" grpId="0" nodeType="afterEffect">
                                  <p:stCondLst>
                                    <p:cond delay="1000"/>
                                  </p:stCondLst>
                                  <p:childTnLst>
                                    <p:set>
                                      <p:cBhvr>
                                        <p:cTn id="66" dur="1" fill="hold">
                                          <p:stCondLst>
                                            <p:cond delay="0"/>
                                          </p:stCondLst>
                                        </p:cTn>
                                        <p:tgtEl>
                                          <p:spTgt spid="6"/>
                                        </p:tgtEl>
                                        <p:attrNameLst>
                                          <p:attrName>style.visibility</p:attrName>
                                        </p:attrNameLst>
                                      </p:cBhvr>
                                      <p:to>
                                        <p:strVal val="visible"/>
                                      </p:to>
                                    </p:set>
                                  </p:childTnLst>
                                </p:cTn>
                              </p:par>
                            </p:childTnLst>
                          </p:cTn>
                        </p:par>
                        <p:par>
                          <p:cTn id="67" fill="hold">
                            <p:stCondLst>
                              <p:cond delay="1000"/>
                            </p:stCondLst>
                            <p:childTnLst>
                              <p:par>
                                <p:cTn id="68" presetID="1" presetClass="entr" presetSubtype="0" fill="hold" grpId="0" nodeType="afterEffect">
                                  <p:stCondLst>
                                    <p:cond delay="0"/>
                                  </p:stCondLst>
                                  <p:childTnLst>
                                    <p:set>
                                      <p:cBhvr>
                                        <p:cTn id="69" dur="1" fill="hold">
                                          <p:stCondLst>
                                            <p:cond delay="0"/>
                                          </p:stCondLst>
                                        </p:cTn>
                                        <p:tgtEl>
                                          <p:spTgt spid="45"/>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46"/>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70"/>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71"/>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73"/>
                                        </p:tgtEl>
                                        <p:attrNameLst>
                                          <p:attrName>style.visibility</p:attrName>
                                        </p:attrNameLst>
                                      </p:cBhvr>
                                      <p:to>
                                        <p:strVal val="visible"/>
                                      </p:to>
                                    </p:set>
                                  </p:childTnLst>
                                </p:cTn>
                              </p:par>
                              <p:par>
                                <p:cTn id="82" presetID="1" presetClass="entr" presetSubtype="0"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childTnLst>
                                </p:cTn>
                              </p:par>
                              <p:par>
                                <p:cTn id="84" presetID="1" presetClass="entr" presetSubtype="0" fill="hold" nodeType="withEffect">
                                  <p:stCondLst>
                                    <p:cond delay="0"/>
                                  </p:stCondLst>
                                  <p:childTnLst>
                                    <p:set>
                                      <p:cBhvr>
                                        <p:cTn id="85" dur="1" fill="hold">
                                          <p:stCondLst>
                                            <p:cond delay="0"/>
                                          </p:stCondLst>
                                        </p:cTn>
                                        <p:tgtEl>
                                          <p:spTgt spid="20"/>
                                        </p:tgtEl>
                                        <p:attrNameLst>
                                          <p:attrName>style.visibility</p:attrName>
                                        </p:attrNameLst>
                                      </p:cBhvr>
                                      <p:to>
                                        <p:strVal val="visible"/>
                                      </p:to>
                                    </p:set>
                                  </p:childTnLst>
                                </p:cTn>
                              </p:par>
                              <p:par>
                                <p:cTn id="86" presetID="1" presetClass="entr" presetSubtype="0" fill="hold" nodeType="withEffect">
                                  <p:stCondLst>
                                    <p:cond delay="0"/>
                                  </p:stCondLst>
                                  <p:childTnLst>
                                    <p:set>
                                      <p:cBhvr>
                                        <p:cTn id="87" dur="1" fill="hold">
                                          <p:stCondLst>
                                            <p:cond delay="0"/>
                                          </p:stCondLst>
                                        </p:cTn>
                                        <p:tgtEl>
                                          <p:spTgt spid="21"/>
                                        </p:tgtEl>
                                        <p:attrNameLst>
                                          <p:attrName>style.visibility</p:attrName>
                                        </p:attrNameLst>
                                      </p:cBhvr>
                                      <p:to>
                                        <p:strVal val="visible"/>
                                      </p:to>
                                    </p:set>
                                  </p:childTnLst>
                                </p:cTn>
                              </p:par>
                              <p:par>
                                <p:cTn id="88" presetID="1" presetClass="entr" presetSubtype="0" fill="hold" nodeType="withEffect">
                                  <p:stCondLst>
                                    <p:cond delay="0"/>
                                  </p:stCondLst>
                                  <p:childTnLst>
                                    <p:set>
                                      <p:cBhvr>
                                        <p:cTn id="89" dur="1" fill="hold">
                                          <p:stCondLst>
                                            <p:cond delay="0"/>
                                          </p:stCondLst>
                                        </p:cTn>
                                        <p:tgtEl>
                                          <p:spTgt spid="69"/>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xit" presetSubtype="0" fill="hold" grpId="1" nodeType="clickEffect">
                                  <p:stCondLst>
                                    <p:cond delay="0"/>
                                  </p:stCondLst>
                                  <p:childTnLst>
                                    <p:set>
                                      <p:cBhvr>
                                        <p:cTn id="93" dur="1" fill="hold">
                                          <p:stCondLst>
                                            <p:cond delay="0"/>
                                          </p:stCondLst>
                                        </p:cTn>
                                        <p:tgtEl>
                                          <p:spTgt spid="70"/>
                                        </p:tgtEl>
                                        <p:attrNameLst>
                                          <p:attrName>style.visibility</p:attrName>
                                        </p:attrNameLst>
                                      </p:cBhvr>
                                      <p:to>
                                        <p:strVal val="hidden"/>
                                      </p:to>
                                    </p:set>
                                  </p:childTnLst>
                                </p:cTn>
                              </p:par>
                              <p:par>
                                <p:cTn id="94" presetID="1" presetClass="exit" presetSubtype="0" fill="hold" grpId="1" nodeType="withEffect">
                                  <p:stCondLst>
                                    <p:cond delay="0"/>
                                  </p:stCondLst>
                                  <p:childTnLst>
                                    <p:set>
                                      <p:cBhvr>
                                        <p:cTn id="95" dur="1" fill="hold">
                                          <p:stCondLst>
                                            <p:cond delay="0"/>
                                          </p:stCondLst>
                                        </p:cTn>
                                        <p:tgtEl>
                                          <p:spTgt spid="71"/>
                                        </p:tgtEl>
                                        <p:attrNameLst>
                                          <p:attrName>style.visibility</p:attrName>
                                        </p:attrNameLst>
                                      </p:cBhvr>
                                      <p:to>
                                        <p:strVal val="hidden"/>
                                      </p:to>
                                    </p:set>
                                  </p:childTnLst>
                                </p:cTn>
                              </p:par>
                              <p:par>
                                <p:cTn id="96" presetID="1" presetClass="exit" presetSubtype="0" fill="hold" grpId="1" nodeType="withEffect">
                                  <p:stCondLst>
                                    <p:cond delay="0"/>
                                  </p:stCondLst>
                                  <p:childTnLst>
                                    <p:set>
                                      <p:cBhvr>
                                        <p:cTn id="97" dur="1" fill="hold">
                                          <p:stCondLst>
                                            <p:cond delay="0"/>
                                          </p:stCondLst>
                                        </p:cTn>
                                        <p:tgtEl>
                                          <p:spTgt spid="72"/>
                                        </p:tgtEl>
                                        <p:attrNameLst>
                                          <p:attrName>style.visibility</p:attrName>
                                        </p:attrNameLst>
                                      </p:cBhvr>
                                      <p:to>
                                        <p:strVal val="hidden"/>
                                      </p:to>
                                    </p:set>
                                  </p:childTnLst>
                                </p:cTn>
                              </p:par>
                              <p:par>
                                <p:cTn id="98" presetID="1" presetClass="exit" presetSubtype="0" fill="hold" grpId="1" nodeType="withEffect">
                                  <p:stCondLst>
                                    <p:cond delay="0"/>
                                  </p:stCondLst>
                                  <p:childTnLst>
                                    <p:set>
                                      <p:cBhvr>
                                        <p:cTn id="99" dur="1" fill="hold">
                                          <p:stCondLst>
                                            <p:cond delay="0"/>
                                          </p:stCondLst>
                                        </p:cTn>
                                        <p:tgtEl>
                                          <p:spTgt spid="73"/>
                                        </p:tgtEl>
                                        <p:attrNameLst>
                                          <p:attrName>style.visibility</p:attrName>
                                        </p:attrNameLst>
                                      </p:cBhvr>
                                      <p:to>
                                        <p:strVal val="hidden"/>
                                      </p:to>
                                    </p:set>
                                  </p:childTnLst>
                                </p:cTn>
                              </p:par>
                              <p:par>
                                <p:cTn id="100" presetID="1" presetClass="exit" presetSubtype="0" fill="hold" nodeType="withEffect">
                                  <p:stCondLst>
                                    <p:cond delay="0"/>
                                  </p:stCondLst>
                                  <p:childTnLst>
                                    <p:set>
                                      <p:cBhvr>
                                        <p:cTn id="101" dur="1" fill="hold">
                                          <p:stCondLst>
                                            <p:cond delay="0"/>
                                          </p:stCondLst>
                                        </p:cTn>
                                        <p:tgtEl>
                                          <p:spTgt spid="19"/>
                                        </p:tgtEl>
                                        <p:attrNameLst>
                                          <p:attrName>style.visibility</p:attrName>
                                        </p:attrNameLst>
                                      </p:cBhvr>
                                      <p:to>
                                        <p:strVal val="hidden"/>
                                      </p:to>
                                    </p:set>
                                  </p:childTnLst>
                                </p:cTn>
                              </p:par>
                              <p:par>
                                <p:cTn id="102" presetID="1" presetClass="exit" presetSubtype="0" fill="hold" nodeType="withEffect">
                                  <p:stCondLst>
                                    <p:cond delay="0"/>
                                  </p:stCondLst>
                                  <p:childTnLst>
                                    <p:set>
                                      <p:cBhvr>
                                        <p:cTn id="103" dur="1" fill="hold">
                                          <p:stCondLst>
                                            <p:cond delay="0"/>
                                          </p:stCondLst>
                                        </p:cTn>
                                        <p:tgtEl>
                                          <p:spTgt spid="20"/>
                                        </p:tgtEl>
                                        <p:attrNameLst>
                                          <p:attrName>style.visibility</p:attrName>
                                        </p:attrNameLst>
                                      </p:cBhvr>
                                      <p:to>
                                        <p:strVal val="hidden"/>
                                      </p:to>
                                    </p:set>
                                  </p:childTnLst>
                                </p:cTn>
                              </p:par>
                              <p:par>
                                <p:cTn id="104" presetID="1" presetClass="exit" presetSubtype="0" fill="hold" nodeType="withEffect">
                                  <p:stCondLst>
                                    <p:cond delay="0"/>
                                  </p:stCondLst>
                                  <p:childTnLst>
                                    <p:set>
                                      <p:cBhvr>
                                        <p:cTn id="105" dur="1" fill="hold">
                                          <p:stCondLst>
                                            <p:cond delay="0"/>
                                          </p:stCondLst>
                                        </p:cTn>
                                        <p:tgtEl>
                                          <p:spTgt spid="21"/>
                                        </p:tgtEl>
                                        <p:attrNameLst>
                                          <p:attrName>style.visibility</p:attrName>
                                        </p:attrNameLst>
                                      </p:cBhvr>
                                      <p:to>
                                        <p:strVal val="hidden"/>
                                      </p:to>
                                    </p:set>
                                  </p:childTnLst>
                                </p:cTn>
                              </p:par>
                              <p:par>
                                <p:cTn id="106" presetID="1" presetClass="exit" presetSubtype="0" fill="hold" nodeType="withEffect">
                                  <p:stCondLst>
                                    <p:cond delay="0"/>
                                  </p:stCondLst>
                                  <p:childTnLst>
                                    <p:set>
                                      <p:cBhvr>
                                        <p:cTn id="107" dur="1" fill="hold">
                                          <p:stCondLst>
                                            <p:cond delay="0"/>
                                          </p:stCondLst>
                                        </p:cTn>
                                        <p:tgtEl>
                                          <p:spTgt spid="6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1" animBg="1"/>
      <p:bldP spid="8" grpId="0"/>
      <p:bldP spid="9" grpId="1"/>
      <p:bldP spid="10" grpId="1" animBg="1"/>
      <p:bldP spid="11" grpId="1"/>
      <p:bldP spid="44" grpId="0"/>
      <p:bldP spid="45" grpId="0" animBg="1"/>
      <p:bldP spid="46" grpId="0"/>
      <p:bldP spid="48" grpId="1" animBg="1"/>
      <p:bldP spid="49" grpId="1"/>
      <p:bldP spid="104" grpId="0"/>
      <p:bldP spid="12" grpId="0" animBg="1"/>
      <p:bldP spid="43" grpId="0"/>
      <p:bldP spid="64" grpId="0"/>
      <p:bldP spid="64" grpId="1"/>
      <p:bldP spid="65" grpId="0"/>
      <p:bldP spid="65" grpId="1"/>
      <p:bldP spid="66" grpId="0"/>
      <p:bldP spid="66" grpId="1"/>
      <p:bldP spid="67" grpId="0"/>
      <p:bldP spid="67" grpId="1"/>
      <p:bldP spid="70" grpId="0"/>
      <p:bldP spid="70" grpId="1"/>
      <p:bldP spid="71" grpId="0"/>
      <p:bldP spid="71" grpId="1"/>
      <p:bldP spid="72" grpId="0"/>
      <p:bldP spid="72" grpId="1"/>
      <p:bldP spid="73" grpId="0"/>
      <p:bldP spid="73"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 14"/>
          <p:cNvGrpSpPr/>
          <p:nvPr/>
        </p:nvGrpSpPr>
        <p:grpSpPr>
          <a:xfrm>
            <a:off x="1143543" y="896753"/>
            <a:ext cx="9144000" cy="5486400"/>
            <a:chOff x="1558562" y="953557"/>
            <a:chExt cx="9144000" cy="5486400"/>
          </a:xfrm>
        </p:grpSpPr>
        <p:pic>
          <p:nvPicPr>
            <p:cNvPr id="90" name="Image 89"/>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58562" y="953557"/>
              <a:ext cx="9144000" cy="5486400"/>
            </a:xfrm>
            <a:prstGeom prst="rect">
              <a:avLst/>
            </a:prstGeom>
            <a:noFill/>
            <a:ln>
              <a:noFill/>
            </a:ln>
            <a:effectLst/>
          </p:spPr>
        </p:pic>
        <p:sp>
          <p:nvSpPr>
            <p:cNvPr id="14" name="Forme libre 13"/>
            <p:cNvSpPr/>
            <p:nvPr/>
          </p:nvSpPr>
          <p:spPr>
            <a:xfrm>
              <a:off x="1633728" y="1115568"/>
              <a:ext cx="6028944" cy="4907280"/>
            </a:xfrm>
            <a:custGeom>
              <a:avLst/>
              <a:gdLst>
                <a:gd name="connsiteX0" fmla="*/ 4255008 w 6028944"/>
                <a:gd name="connsiteY0" fmla="*/ 2310384 h 4907280"/>
                <a:gd name="connsiteX1" fmla="*/ 5065776 w 6028944"/>
                <a:gd name="connsiteY1" fmla="*/ 1402080 h 4907280"/>
                <a:gd name="connsiteX2" fmla="*/ 5212080 w 6028944"/>
                <a:gd name="connsiteY2" fmla="*/ 1493520 h 4907280"/>
                <a:gd name="connsiteX3" fmla="*/ 6028944 w 6028944"/>
                <a:gd name="connsiteY3" fmla="*/ 548640 h 4907280"/>
                <a:gd name="connsiteX4" fmla="*/ 4913376 w 6028944"/>
                <a:gd name="connsiteY4" fmla="*/ 0 h 4907280"/>
                <a:gd name="connsiteX5" fmla="*/ 3127248 w 6028944"/>
                <a:gd name="connsiteY5" fmla="*/ 1725168 h 4907280"/>
                <a:gd name="connsiteX6" fmla="*/ 2121408 w 6028944"/>
                <a:gd name="connsiteY6" fmla="*/ 938784 h 4907280"/>
                <a:gd name="connsiteX7" fmla="*/ 1377696 w 6028944"/>
                <a:gd name="connsiteY7" fmla="*/ 1578864 h 4907280"/>
                <a:gd name="connsiteX8" fmla="*/ 2072640 w 6028944"/>
                <a:gd name="connsiteY8" fmla="*/ 2206752 h 4907280"/>
                <a:gd name="connsiteX9" fmla="*/ 0 w 6028944"/>
                <a:gd name="connsiteY9" fmla="*/ 4023360 h 4907280"/>
                <a:gd name="connsiteX10" fmla="*/ 713232 w 6028944"/>
                <a:gd name="connsiteY10" fmla="*/ 4907280 h 4907280"/>
                <a:gd name="connsiteX11" fmla="*/ 2773680 w 6028944"/>
                <a:gd name="connsiteY11" fmla="*/ 2791968 h 4907280"/>
                <a:gd name="connsiteX12" fmla="*/ 3005328 w 6028944"/>
                <a:gd name="connsiteY12" fmla="*/ 2987040 h 4907280"/>
                <a:gd name="connsiteX13" fmla="*/ 3742944 w 6028944"/>
                <a:gd name="connsiteY13" fmla="*/ 2176272 h 4907280"/>
                <a:gd name="connsiteX14" fmla="*/ 3980688 w 6028944"/>
                <a:gd name="connsiteY14" fmla="*/ 2340864 h 4907280"/>
                <a:gd name="connsiteX15" fmla="*/ 4108704 w 6028944"/>
                <a:gd name="connsiteY15" fmla="*/ 2176272 h 4907280"/>
                <a:gd name="connsiteX16" fmla="*/ 4255008 w 6028944"/>
                <a:gd name="connsiteY16" fmla="*/ 2310384 h 4907280"/>
                <a:gd name="connsiteX0" fmla="*/ 4255008 w 6028944"/>
                <a:gd name="connsiteY0" fmla="*/ 2310384 h 4907280"/>
                <a:gd name="connsiteX1" fmla="*/ 5065776 w 6028944"/>
                <a:gd name="connsiteY1" fmla="*/ 1402080 h 4907280"/>
                <a:gd name="connsiteX2" fmla="*/ 5097780 w 6028944"/>
                <a:gd name="connsiteY2" fmla="*/ 1413510 h 4907280"/>
                <a:gd name="connsiteX3" fmla="*/ 6028944 w 6028944"/>
                <a:gd name="connsiteY3" fmla="*/ 548640 h 4907280"/>
                <a:gd name="connsiteX4" fmla="*/ 4913376 w 6028944"/>
                <a:gd name="connsiteY4" fmla="*/ 0 h 4907280"/>
                <a:gd name="connsiteX5" fmla="*/ 3127248 w 6028944"/>
                <a:gd name="connsiteY5" fmla="*/ 1725168 h 4907280"/>
                <a:gd name="connsiteX6" fmla="*/ 2121408 w 6028944"/>
                <a:gd name="connsiteY6" fmla="*/ 938784 h 4907280"/>
                <a:gd name="connsiteX7" fmla="*/ 1377696 w 6028944"/>
                <a:gd name="connsiteY7" fmla="*/ 1578864 h 4907280"/>
                <a:gd name="connsiteX8" fmla="*/ 2072640 w 6028944"/>
                <a:gd name="connsiteY8" fmla="*/ 2206752 h 4907280"/>
                <a:gd name="connsiteX9" fmla="*/ 0 w 6028944"/>
                <a:gd name="connsiteY9" fmla="*/ 4023360 h 4907280"/>
                <a:gd name="connsiteX10" fmla="*/ 713232 w 6028944"/>
                <a:gd name="connsiteY10" fmla="*/ 4907280 h 4907280"/>
                <a:gd name="connsiteX11" fmla="*/ 2773680 w 6028944"/>
                <a:gd name="connsiteY11" fmla="*/ 2791968 h 4907280"/>
                <a:gd name="connsiteX12" fmla="*/ 3005328 w 6028944"/>
                <a:gd name="connsiteY12" fmla="*/ 2987040 h 4907280"/>
                <a:gd name="connsiteX13" fmla="*/ 3742944 w 6028944"/>
                <a:gd name="connsiteY13" fmla="*/ 2176272 h 4907280"/>
                <a:gd name="connsiteX14" fmla="*/ 3980688 w 6028944"/>
                <a:gd name="connsiteY14" fmla="*/ 2340864 h 4907280"/>
                <a:gd name="connsiteX15" fmla="*/ 4108704 w 6028944"/>
                <a:gd name="connsiteY15" fmla="*/ 2176272 h 4907280"/>
                <a:gd name="connsiteX16" fmla="*/ 4255008 w 6028944"/>
                <a:gd name="connsiteY16" fmla="*/ 2310384 h 4907280"/>
                <a:gd name="connsiteX0" fmla="*/ 4255008 w 6028944"/>
                <a:gd name="connsiteY0" fmla="*/ 2310384 h 4907280"/>
                <a:gd name="connsiteX1" fmla="*/ 5065776 w 6028944"/>
                <a:gd name="connsiteY1" fmla="*/ 1402080 h 4907280"/>
                <a:gd name="connsiteX2" fmla="*/ 5183505 w 6028944"/>
                <a:gd name="connsiteY2" fmla="*/ 1480185 h 4907280"/>
                <a:gd name="connsiteX3" fmla="*/ 6028944 w 6028944"/>
                <a:gd name="connsiteY3" fmla="*/ 548640 h 4907280"/>
                <a:gd name="connsiteX4" fmla="*/ 4913376 w 6028944"/>
                <a:gd name="connsiteY4" fmla="*/ 0 h 4907280"/>
                <a:gd name="connsiteX5" fmla="*/ 3127248 w 6028944"/>
                <a:gd name="connsiteY5" fmla="*/ 1725168 h 4907280"/>
                <a:gd name="connsiteX6" fmla="*/ 2121408 w 6028944"/>
                <a:gd name="connsiteY6" fmla="*/ 938784 h 4907280"/>
                <a:gd name="connsiteX7" fmla="*/ 1377696 w 6028944"/>
                <a:gd name="connsiteY7" fmla="*/ 1578864 h 4907280"/>
                <a:gd name="connsiteX8" fmla="*/ 2072640 w 6028944"/>
                <a:gd name="connsiteY8" fmla="*/ 2206752 h 4907280"/>
                <a:gd name="connsiteX9" fmla="*/ 0 w 6028944"/>
                <a:gd name="connsiteY9" fmla="*/ 4023360 h 4907280"/>
                <a:gd name="connsiteX10" fmla="*/ 713232 w 6028944"/>
                <a:gd name="connsiteY10" fmla="*/ 4907280 h 4907280"/>
                <a:gd name="connsiteX11" fmla="*/ 2773680 w 6028944"/>
                <a:gd name="connsiteY11" fmla="*/ 2791968 h 4907280"/>
                <a:gd name="connsiteX12" fmla="*/ 3005328 w 6028944"/>
                <a:gd name="connsiteY12" fmla="*/ 2987040 h 4907280"/>
                <a:gd name="connsiteX13" fmla="*/ 3742944 w 6028944"/>
                <a:gd name="connsiteY13" fmla="*/ 2176272 h 4907280"/>
                <a:gd name="connsiteX14" fmla="*/ 3980688 w 6028944"/>
                <a:gd name="connsiteY14" fmla="*/ 2340864 h 4907280"/>
                <a:gd name="connsiteX15" fmla="*/ 4108704 w 6028944"/>
                <a:gd name="connsiteY15" fmla="*/ 2176272 h 4907280"/>
                <a:gd name="connsiteX16" fmla="*/ 4255008 w 6028944"/>
                <a:gd name="connsiteY16" fmla="*/ 2310384 h 4907280"/>
                <a:gd name="connsiteX0" fmla="*/ 4255008 w 6028944"/>
                <a:gd name="connsiteY0" fmla="*/ 2310384 h 4907280"/>
                <a:gd name="connsiteX1" fmla="*/ 5065776 w 6028944"/>
                <a:gd name="connsiteY1" fmla="*/ 1402080 h 4907280"/>
                <a:gd name="connsiteX2" fmla="*/ 5189220 w 6028944"/>
                <a:gd name="connsiteY2" fmla="*/ 1478280 h 4907280"/>
                <a:gd name="connsiteX3" fmla="*/ 6028944 w 6028944"/>
                <a:gd name="connsiteY3" fmla="*/ 548640 h 4907280"/>
                <a:gd name="connsiteX4" fmla="*/ 4913376 w 6028944"/>
                <a:gd name="connsiteY4" fmla="*/ 0 h 4907280"/>
                <a:gd name="connsiteX5" fmla="*/ 3127248 w 6028944"/>
                <a:gd name="connsiteY5" fmla="*/ 1725168 h 4907280"/>
                <a:gd name="connsiteX6" fmla="*/ 2121408 w 6028944"/>
                <a:gd name="connsiteY6" fmla="*/ 938784 h 4907280"/>
                <a:gd name="connsiteX7" fmla="*/ 1377696 w 6028944"/>
                <a:gd name="connsiteY7" fmla="*/ 1578864 h 4907280"/>
                <a:gd name="connsiteX8" fmla="*/ 2072640 w 6028944"/>
                <a:gd name="connsiteY8" fmla="*/ 2206752 h 4907280"/>
                <a:gd name="connsiteX9" fmla="*/ 0 w 6028944"/>
                <a:gd name="connsiteY9" fmla="*/ 4023360 h 4907280"/>
                <a:gd name="connsiteX10" fmla="*/ 713232 w 6028944"/>
                <a:gd name="connsiteY10" fmla="*/ 4907280 h 4907280"/>
                <a:gd name="connsiteX11" fmla="*/ 2773680 w 6028944"/>
                <a:gd name="connsiteY11" fmla="*/ 2791968 h 4907280"/>
                <a:gd name="connsiteX12" fmla="*/ 3005328 w 6028944"/>
                <a:gd name="connsiteY12" fmla="*/ 2987040 h 4907280"/>
                <a:gd name="connsiteX13" fmla="*/ 3742944 w 6028944"/>
                <a:gd name="connsiteY13" fmla="*/ 2176272 h 4907280"/>
                <a:gd name="connsiteX14" fmla="*/ 3980688 w 6028944"/>
                <a:gd name="connsiteY14" fmla="*/ 2340864 h 4907280"/>
                <a:gd name="connsiteX15" fmla="*/ 4108704 w 6028944"/>
                <a:gd name="connsiteY15" fmla="*/ 2176272 h 4907280"/>
                <a:gd name="connsiteX16" fmla="*/ 4255008 w 6028944"/>
                <a:gd name="connsiteY16" fmla="*/ 2310384 h 490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28944" h="4907280">
                  <a:moveTo>
                    <a:pt x="4255008" y="2310384"/>
                  </a:moveTo>
                  <a:lnTo>
                    <a:pt x="5065776" y="1402080"/>
                  </a:lnTo>
                  <a:lnTo>
                    <a:pt x="5189220" y="1478280"/>
                  </a:lnTo>
                  <a:lnTo>
                    <a:pt x="6028944" y="548640"/>
                  </a:lnTo>
                  <a:lnTo>
                    <a:pt x="4913376" y="0"/>
                  </a:lnTo>
                  <a:lnTo>
                    <a:pt x="3127248" y="1725168"/>
                  </a:lnTo>
                  <a:lnTo>
                    <a:pt x="2121408" y="938784"/>
                  </a:lnTo>
                  <a:lnTo>
                    <a:pt x="1377696" y="1578864"/>
                  </a:lnTo>
                  <a:lnTo>
                    <a:pt x="2072640" y="2206752"/>
                  </a:lnTo>
                  <a:lnTo>
                    <a:pt x="0" y="4023360"/>
                  </a:lnTo>
                  <a:lnTo>
                    <a:pt x="713232" y="4907280"/>
                  </a:lnTo>
                  <a:lnTo>
                    <a:pt x="2773680" y="2791968"/>
                  </a:lnTo>
                  <a:lnTo>
                    <a:pt x="3005328" y="2987040"/>
                  </a:lnTo>
                  <a:lnTo>
                    <a:pt x="3742944" y="2176272"/>
                  </a:lnTo>
                  <a:lnTo>
                    <a:pt x="3980688" y="2340864"/>
                  </a:lnTo>
                  <a:lnTo>
                    <a:pt x="4108704" y="2176272"/>
                  </a:lnTo>
                  <a:lnTo>
                    <a:pt x="4255008" y="2310384"/>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4" name="Image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144800" y="896753"/>
            <a:ext cx="9144000" cy="5486400"/>
          </a:xfrm>
          <a:prstGeom prst="rect">
            <a:avLst/>
          </a:prstGeom>
          <a:noFill/>
          <a:ln>
            <a:noFill/>
          </a:ln>
          <a:effectLst/>
        </p:spPr>
      </p:pic>
      <p:sp>
        <p:nvSpPr>
          <p:cNvPr id="42" name="Forme libre 41"/>
          <p:cNvSpPr/>
          <p:nvPr/>
        </p:nvSpPr>
        <p:spPr>
          <a:xfrm>
            <a:off x="5442298" y="3159801"/>
            <a:ext cx="3559298" cy="2811865"/>
          </a:xfrm>
          <a:custGeom>
            <a:avLst/>
            <a:gdLst>
              <a:gd name="connsiteX0" fmla="*/ 54591 w 4954137"/>
              <a:gd name="connsiteY0" fmla="*/ 307075 h 3882789"/>
              <a:gd name="connsiteX1" fmla="*/ 307075 w 4954137"/>
              <a:gd name="connsiteY1" fmla="*/ 0 h 3882789"/>
              <a:gd name="connsiteX2" fmla="*/ 4954137 w 4954137"/>
              <a:gd name="connsiteY2" fmla="*/ 3350526 h 3882789"/>
              <a:gd name="connsiteX3" fmla="*/ 4708478 w 4954137"/>
              <a:gd name="connsiteY3" fmla="*/ 3882789 h 3882789"/>
              <a:gd name="connsiteX4" fmla="*/ 0 w 4954137"/>
              <a:gd name="connsiteY4" fmla="*/ 368490 h 3882789"/>
              <a:gd name="connsiteX5" fmla="*/ 54591 w 4954137"/>
              <a:gd name="connsiteY5" fmla="*/ 307075 h 3882789"/>
              <a:gd name="connsiteX0" fmla="*/ 54591 w 4954137"/>
              <a:gd name="connsiteY0" fmla="*/ 307075 h 3882789"/>
              <a:gd name="connsiteX1" fmla="*/ 307075 w 4954137"/>
              <a:gd name="connsiteY1" fmla="*/ 0 h 3882789"/>
              <a:gd name="connsiteX2" fmla="*/ 4954137 w 4954137"/>
              <a:gd name="connsiteY2" fmla="*/ 3299726 h 3882789"/>
              <a:gd name="connsiteX3" fmla="*/ 4708478 w 4954137"/>
              <a:gd name="connsiteY3" fmla="*/ 3882789 h 3882789"/>
              <a:gd name="connsiteX4" fmla="*/ 0 w 4954137"/>
              <a:gd name="connsiteY4" fmla="*/ 368490 h 3882789"/>
              <a:gd name="connsiteX5" fmla="*/ 54591 w 4954137"/>
              <a:gd name="connsiteY5" fmla="*/ 307075 h 3882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4137" h="3882789">
                <a:moveTo>
                  <a:pt x="54591" y="307075"/>
                </a:moveTo>
                <a:lnTo>
                  <a:pt x="307075" y="0"/>
                </a:lnTo>
                <a:lnTo>
                  <a:pt x="4954137" y="3299726"/>
                </a:lnTo>
                <a:lnTo>
                  <a:pt x="4708478" y="3882789"/>
                </a:lnTo>
                <a:lnTo>
                  <a:pt x="0" y="368490"/>
                </a:lnTo>
                <a:lnTo>
                  <a:pt x="54591" y="3070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en-US" sz="1286" dirty="0"/>
          </a:p>
        </p:txBody>
      </p:sp>
      <p:sp>
        <p:nvSpPr>
          <p:cNvPr id="6" name="Forme libre 5"/>
          <p:cNvSpPr/>
          <p:nvPr/>
        </p:nvSpPr>
        <p:spPr>
          <a:xfrm>
            <a:off x="1608364" y="2869656"/>
            <a:ext cx="2820761" cy="2778579"/>
          </a:xfrm>
          <a:custGeom>
            <a:avLst/>
            <a:gdLst>
              <a:gd name="connsiteX0" fmla="*/ 377190 w 3981450"/>
              <a:gd name="connsiteY0" fmla="*/ 3890010 h 3890010"/>
              <a:gd name="connsiteX1" fmla="*/ 1600200 w 3981450"/>
              <a:gd name="connsiteY1" fmla="*/ 2701290 h 3890010"/>
              <a:gd name="connsiteX2" fmla="*/ 1516380 w 3981450"/>
              <a:gd name="connsiteY2" fmla="*/ 2625090 h 3890010"/>
              <a:gd name="connsiteX3" fmla="*/ 1916430 w 3981450"/>
              <a:gd name="connsiteY3" fmla="*/ 2232660 h 3890010"/>
              <a:gd name="connsiteX4" fmla="*/ 1840230 w 3981450"/>
              <a:gd name="connsiteY4" fmla="*/ 2152650 h 3890010"/>
              <a:gd name="connsiteX5" fmla="*/ 2975610 w 3981450"/>
              <a:gd name="connsiteY5" fmla="*/ 1059180 h 3890010"/>
              <a:gd name="connsiteX6" fmla="*/ 3063240 w 3981450"/>
              <a:gd name="connsiteY6" fmla="*/ 1135380 h 3890010"/>
              <a:gd name="connsiteX7" fmla="*/ 3253740 w 3981450"/>
              <a:gd name="connsiteY7" fmla="*/ 944880 h 3890010"/>
              <a:gd name="connsiteX8" fmla="*/ 3611880 w 3981450"/>
              <a:gd name="connsiteY8" fmla="*/ 1253490 h 3890010"/>
              <a:gd name="connsiteX9" fmla="*/ 3981450 w 3981450"/>
              <a:gd name="connsiteY9" fmla="*/ 864870 h 3890010"/>
              <a:gd name="connsiteX10" fmla="*/ 3429000 w 3981450"/>
              <a:gd name="connsiteY10" fmla="*/ 403860 h 3890010"/>
              <a:gd name="connsiteX11" fmla="*/ 3672840 w 3981450"/>
              <a:gd name="connsiteY11" fmla="*/ 171450 h 3890010"/>
              <a:gd name="connsiteX12" fmla="*/ 3448050 w 3981450"/>
              <a:gd name="connsiteY12" fmla="*/ 0 h 3890010"/>
              <a:gd name="connsiteX13" fmla="*/ 3276600 w 3981450"/>
              <a:gd name="connsiteY13" fmla="*/ 160020 h 3890010"/>
              <a:gd name="connsiteX14" fmla="*/ 3181350 w 3981450"/>
              <a:gd name="connsiteY14" fmla="*/ 76200 h 3890010"/>
              <a:gd name="connsiteX15" fmla="*/ 2743200 w 3981450"/>
              <a:gd name="connsiteY15" fmla="*/ 468630 h 3890010"/>
              <a:gd name="connsiteX16" fmla="*/ 2804160 w 3981450"/>
              <a:gd name="connsiteY16" fmla="*/ 529590 h 3890010"/>
              <a:gd name="connsiteX17" fmla="*/ 1455420 w 3981450"/>
              <a:gd name="connsiteY17" fmla="*/ 1760220 h 3890010"/>
              <a:gd name="connsiteX18" fmla="*/ 1402080 w 3981450"/>
              <a:gd name="connsiteY18" fmla="*/ 1874520 h 3890010"/>
              <a:gd name="connsiteX19" fmla="*/ 544830 w 3981450"/>
              <a:gd name="connsiteY19" fmla="*/ 2644140 h 3890010"/>
              <a:gd name="connsiteX20" fmla="*/ 708660 w 3981450"/>
              <a:gd name="connsiteY20" fmla="*/ 2815590 h 3890010"/>
              <a:gd name="connsiteX21" fmla="*/ 312420 w 3981450"/>
              <a:gd name="connsiteY21" fmla="*/ 3185160 h 3890010"/>
              <a:gd name="connsiteX22" fmla="*/ 365760 w 3981450"/>
              <a:gd name="connsiteY22" fmla="*/ 3242310 h 3890010"/>
              <a:gd name="connsiteX23" fmla="*/ 175260 w 3981450"/>
              <a:gd name="connsiteY23" fmla="*/ 3425190 h 3890010"/>
              <a:gd name="connsiteX24" fmla="*/ 0 w 3981450"/>
              <a:gd name="connsiteY24" fmla="*/ 3463290 h 3890010"/>
              <a:gd name="connsiteX25" fmla="*/ 377190 w 3981450"/>
              <a:gd name="connsiteY25" fmla="*/ 3890010 h 3890010"/>
              <a:gd name="connsiteX0" fmla="*/ 352425 w 3956685"/>
              <a:gd name="connsiteY0" fmla="*/ 3890010 h 3890010"/>
              <a:gd name="connsiteX1" fmla="*/ 1575435 w 3956685"/>
              <a:gd name="connsiteY1" fmla="*/ 2701290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77315 w 3956685"/>
              <a:gd name="connsiteY18" fmla="*/ 1874520 h 3890010"/>
              <a:gd name="connsiteX19" fmla="*/ 520065 w 3956685"/>
              <a:gd name="connsiteY19" fmla="*/ 264414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75435 w 3956685"/>
              <a:gd name="connsiteY1" fmla="*/ 2701290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77315 w 3956685"/>
              <a:gd name="connsiteY18" fmla="*/ 1874520 h 3890010"/>
              <a:gd name="connsiteX19" fmla="*/ 537210 w 3956685"/>
              <a:gd name="connsiteY19" fmla="*/ 264033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75435 w 3956685"/>
              <a:gd name="connsiteY1" fmla="*/ 2701290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77315 w 3956685"/>
              <a:gd name="connsiteY18" fmla="*/ 187452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75435 w 3956685"/>
              <a:gd name="connsiteY1" fmla="*/ 2701290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92555 w 3956685"/>
              <a:gd name="connsiteY18" fmla="*/ 188214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58290 w 3956685"/>
              <a:gd name="connsiteY1" fmla="*/ 2714625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92555 w 3956685"/>
              <a:gd name="connsiteY18" fmla="*/ 188214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67815 w 3956685"/>
              <a:gd name="connsiteY1" fmla="*/ 2707005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404235 w 3956685"/>
              <a:gd name="connsiteY10" fmla="*/ 40386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92555 w 3956685"/>
              <a:gd name="connsiteY18" fmla="*/ 188214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56685"/>
              <a:gd name="connsiteY0" fmla="*/ 3890010 h 3890010"/>
              <a:gd name="connsiteX1" fmla="*/ 1567815 w 3956685"/>
              <a:gd name="connsiteY1" fmla="*/ 2707005 h 3890010"/>
              <a:gd name="connsiteX2" fmla="*/ 1491615 w 3956685"/>
              <a:gd name="connsiteY2" fmla="*/ 2625090 h 3890010"/>
              <a:gd name="connsiteX3" fmla="*/ 1891665 w 3956685"/>
              <a:gd name="connsiteY3" fmla="*/ 2232660 h 3890010"/>
              <a:gd name="connsiteX4" fmla="*/ 1815465 w 3956685"/>
              <a:gd name="connsiteY4" fmla="*/ 2152650 h 3890010"/>
              <a:gd name="connsiteX5" fmla="*/ 2950845 w 3956685"/>
              <a:gd name="connsiteY5" fmla="*/ 1059180 h 3890010"/>
              <a:gd name="connsiteX6" fmla="*/ 3038475 w 3956685"/>
              <a:gd name="connsiteY6" fmla="*/ 1135380 h 3890010"/>
              <a:gd name="connsiteX7" fmla="*/ 3228975 w 3956685"/>
              <a:gd name="connsiteY7" fmla="*/ 944880 h 3890010"/>
              <a:gd name="connsiteX8" fmla="*/ 3587115 w 3956685"/>
              <a:gd name="connsiteY8" fmla="*/ 1253490 h 3890010"/>
              <a:gd name="connsiteX9" fmla="*/ 3956685 w 3956685"/>
              <a:gd name="connsiteY9" fmla="*/ 864870 h 3890010"/>
              <a:gd name="connsiteX10" fmla="*/ 3387090 w 3956685"/>
              <a:gd name="connsiteY10" fmla="*/ 411480 h 3890010"/>
              <a:gd name="connsiteX11" fmla="*/ 3648075 w 3956685"/>
              <a:gd name="connsiteY11" fmla="*/ 171450 h 3890010"/>
              <a:gd name="connsiteX12" fmla="*/ 3423285 w 3956685"/>
              <a:gd name="connsiteY12" fmla="*/ 0 h 3890010"/>
              <a:gd name="connsiteX13" fmla="*/ 3251835 w 3956685"/>
              <a:gd name="connsiteY13" fmla="*/ 160020 h 3890010"/>
              <a:gd name="connsiteX14" fmla="*/ 3156585 w 3956685"/>
              <a:gd name="connsiteY14" fmla="*/ 76200 h 3890010"/>
              <a:gd name="connsiteX15" fmla="*/ 2718435 w 3956685"/>
              <a:gd name="connsiteY15" fmla="*/ 468630 h 3890010"/>
              <a:gd name="connsiteX16" fmla="*/ 2779395 w 3956685"/>
              <a:gd name="connsiteY16" fmla="*/ 529590 h 3890010"/>
              <a:gd name="connsiteX17" fmla="*/ 1430655 w 3956685"/>
              <a:gd name="connsiteY17" fmla="*/ 1760220 h 3890010"/>
              <a:gd name="connsiteX18" fmla="*/ 1392555 w 3956685"/>
              <a:gd name="connsiteY18" fmla="*/ 1882140 h 3890010"/>
              <a:gd name="connsiteX19" fmla="*/ 527685 w 3956685"/>
              <a:gd name="connsiteY19" fmla="*/ 2647950 h 3890010"/>
              <a:gd name="connsiteX20" fmla="*/ 683895 w 3956685"/>
              <a:gd name="connsiteY20" fmla="*/ 2815590 h 3890010"/>
              <a:gd name="connsiteX21" fmla="*/ 287655 w 3956685"/>
              <a:gd name="connsiteY21" fmla="*/ 3185160 h 3890010"/>
              <a:gd name="connsiteX22" fmla="*/ 340995 w 3956685"/>
              <a:gd name="connsiteY22" fmla="*/ 3242310 h 3890010"/>
              <a:gd name="connsiteX23" fmla="*/ 150495 w 3956685"/>
              <a:gd name="connsiteY23" fmla="*/ 3425190 h 3890010"/>
              <a:gd name="connsiteX24" fmla="*/ 0 w 3956685"/>
              <a:gd name="connsiteY24" fmla="*/ 3461385 h 3890010"/>
              <a:gd name="connsiteX25" fmla="*/ 352425 w 3956685"/>
              <a:gd name="connsiteY25" fmla="*/ 3890010 h 3890010"/>
              <a:gd name="connsiteX0" fmla="*/ 352425 w 3949065"/>
              <a:gd name="connsiteY0" fmla="*/ 3890010 h 3890010"/>
              <a:gd name="connsiteX1" fmla="*/ 1567815 w 3949065"/>
              <a:gd name="connsiteY1" fmla="*/ 2707005 h 3890010"/>
              <a:gd name="connsiteX2" fmla="*/ 1491615 w 3949065"/>
              <a:gd name="connsiteY2" fmla="*/ 2625090 h 3890010"/>
              <a:gd name="connsiteX3" fmla="*/ 1891665 w 3949065"/>
              <a:gd name="connsiteY3" fmla="*/ 2232660 h 3890010"/>
              <a:gd name="connsiteX4" fmla="*/ 1815465 w 3949065"/>
              <a:gd name="connsiteY4" fmla="*/ 2152650 h 3890010"/>
              <a:gd name="connsiteX5" fmla="*/ 2950845 w 3949065"/>
              <a:gd name="connsiteY5" fmla="*/ 1059180 h 3890010"/>
              <a:gd name="connsiteX6" fmla="*/ 3038475 w 3949065"/>
              <a:gd name="connsiteY6" fmla="*/ 1135380 h 3890010"/>
              <a:gd name="connsiteX7" fmla="*/ 3228975 w 3949065"/>
              <a:gd name="connsiteY7" fmla="*/ 944880 h 3890010"/>
              <a:gd name="connsiteX8" fmla="*/ 3587115 w 3949065"/>
              <a:gd name="connsiteY8" fmla="*/ 1253490 h 3890010"/>
              <a:gd name="connsiteX9" fmla="*/ 3949065 w 3949065"/>
              <a:gd name="connsiteY9" fmla="*/ 874395 h 3890010"/>
              <a:gd name="connsiteX10" fmla="*/ 3387090 w 3949065"/>
              <a:gd name="connsiteY10" fmla="*/ 411480 h 3890010"/>
              <a:gd name="connsiteX11" fmla="*/ 3648075 w 3949065"/>
              <a:gd name="connsiteY11" fmla="*/ 171450 h 3890010"/>
              <a:gd name="connsiteX12" fmla="*/ 3423285 w 3949065"/>
              <a:gd name="connsiteY12" fmla="*/ 0 h 3890010"/>
              <a:gd name="connsiteX13" fmla="*/ 3251835 w 3949065"/>
              <a:gd name="connsiteY13" fmla="*/ 160020 h 3890010"/>
              <a:gd name="connsiteX14" fmla="*/ 3156585 w 3949065"/>
              <a:gd name="connsiteY14" fmla="*/ 76200 h 3890010"/>
              <a:gd name="connsiteX15" fmla="*/ 2718435 w 3949065"/>
              <a:gd name="connsiteY15" fmla="*/ 468630 h 3890010"/>
              <a:gd name="connsiteX16" fmla="*/ 2779395 w 3949065"/>
              <a:gd name="connsiteY16" fmla="*/ 529590 h 3890010"/>
              <a:gd name="connsiteX17" fmla="*/ 1430655 w 3949065"/>
              <a:gd name="connsiteY17" fmla="*/ 1760220 h 3890010"/>
              <a:gd name="connsiteX18" fmla="*/ 1392555 w 3949065"/>
              <a:gd name="connsiteY18" fmla="*/ 1882140 h 3890010"/>
              <a:gd name="connsiteX19" fmla="*/ 527685 w 3949065"/>
              <a:gd name="connsiteY19" fmla="*/ 2647950 h 3890010"/>
              <a:gd name="connsiteX20" fmla="*/ 683895 w 3949065"/>
              <a:gd name="connsiteY20" fmla="*/ 2815590 h 3890010"/>
              <a:gd name="connsiteX21" fmla="*/ 287655 w 3949065"/>
              <a:gd name="connsiteY21" fmla="*/ 3185160 h 3890010"/>
              <a:gd name="connsiteX22" fmla="*/ 340995 w 3949065"/>
              <a:gd name="connsiteY22" fmla="*/ 3242310 h 3890010"/>
              <a:gd name="connsiteX23" fmla="*/ 150495 w 3949065"/>
              <a:gd name="connsiteY23" fmla="*/ 3425190 h 3890010"/>
              <a:gd name="connsiteX24" fmla="*/ 0 w 3949065"/>
              <a:gd name="connsiteY24" fmla="*/ 3461385 h 3890010"/>
              <a:gd name="connsiteX25" fmla="*/ 352425 w 3949065"/>
              <a:gd name="connsiteY25" fmla="*/ 3890010 h 3890010"/>
              <a:gd name="connsiteX0" fmla="*/ 352425 w 3949065"/>
              <a:gd name="connsiteY0" fmla="*/ 3890010 h 3890010"/>
              <a:gd name="connsiteX1" fmla="*/ 1567815 w 3949065"/>
              <a:gd name="connsiteY1" fmla="*/ 2707005 h 3890010"/>
              <a:gd name="connsiteX2" fmla="*/ 1491615 w 3949065"/>
              <a:gd name="connsiteY2" fmla="*/ 2625090 h 3890010"/>
              <a:gd name="connsiteX3" fmla="*/ 1891665 w 3949065"/>
              <a:gd name="connsiteY3" fmla="*/ 2232660 h 3890010"/>
              <a:gd name="connsiteX4" fmla="*/ 1815465 w 3949065"/>
              <a:gd name="connsiteY4" fmla="*/ 2152650 h 3890010"/>
              <a:gd name="connsiteX5" fmla="*/ 2950845 w 3949065"/>
              <a:gd name="connsiteY5" fmla="*/ 1059180 h 3890010"/>
              <a:gd name="connsiteX6" fmla="*/ 3038475 w 3949065"/>
              <a:gd name="connsiteY6" fmla="*/ 1135380 h 3890010"/>
              <a:gd name="connsiteX7" fmla="*/ 3228975 w 3949065"/>
              <a:gd name="connsiteY7" fmla="*/ 944880 h 3890010"/>
              <a:gd name="connsiteX8" fmla="*/ 3587115 w 3949065"/>
              <a:gd name="connsiteY8" fmla="*/ 1253490 h 3890010"/>
              <a:gd name="connsiteX9" fmla="*/ 3949065 w 3949065"/>
              <a:gd name="connsiteY9" fmla="*/ 874395 h 3890010"/>
              <a:gd name="connsiteX10" fmla="*/ 3387090 w 3949065"/>
              <a:gd name="connsiteY10" fmla="*/ 411480 h 3890010"/>
              <a:gd name="connsiteX11" fmla="*/ 3648075 w 3949065"/>
              <a:gd name="connsiteY11" fmla="*/ 171450 h 3890010"/>
              <a:gd name="connsiteX12" fmla="*/ 3423285 w 3949065"/>
              <a:gd name="connsiteY12" fmla="*/ 0 h 3890010"/>
              <a:gd name="connsiteX13" fmla="*/ 3251835 w 3949065"/>
              <a:gd name="connsiteY13" fmla="*/ 160020 h 3890010"/>
              <a:gd name="connsiteX14" fmla="*/ 3199765 w 3949065"/>
              <a:gd name="connsiteY14" fmla="*/ 114300 h 3890010"/>
              <a:gd name="connsiteX15" fmla="*/ 2718435 w 3949065"/>
              <a:gd name="connsiteY15" fmla="*/ 468630 h 3890010"/>
              <a:gd name="connsiteX16" fmla="*/ 2779395 w 3949065"/>
              <a:gd name="connsiteY16" fmla="*/ 529590 h 3890010"/>
              <a:gd name="connsiteX17" fmla="*/ 1430655 w 3949065"/>
              <a:gd name="connsiteY17" fmla="*/ 1760220 h 3890010"/>
              <a:gd name="connsiteX18" fmla="*/ 1392555 w 3949065"/>
              <a:gd name="connsiteY18" fmla="*/ 1882140 h 3890010"/>
              <a:gd name="connsiteX19" fmla="*/ 527685 w 3949065"/>
              <a:gd name="connsiteY19" fmla="*/ 2647950 h 3890010"/>
              <a:gd name="connsiteX20" fmla="*/ 683895 w 3949065"/>
              <a:gd name="connsiteY20" fmla="*/ 2815590 h 3890010"/>
              <a:gd name="connsiteX21" fmla="*/ 287655 w 3949065"/>
              <a:gd name="connsiteY21" fmla="*/ 3185160 h 3890010"/>
              <a:gd name="connsiteX22" fmla="*/ 340995 w 3949065"/>
              <a:gd name="connsiteY22" fmla="*/ 3242310 h 3890010"/>
              <a:gd name="connsiteX23" fmla="*/ 150495 w 3949065"/>
              <a:gd name="connsiteY23" fmla="*/ 3425190 h 3890010"/>
              <a:gd name="connsiteX24" fmla="*/ 0 w 3949065"/>
              <a:gd name="connsiteY24" fmla="*/ 3461385 h 3890010"/>
              <a:gd name="connsiteX25" fmla="*/ 352425 w 3949065"/>
              <a:gd name="connsiteY25" fmla="*/ 3890010 h 3890010"/>
              <a:gd name="connsiteX0" fmla="*/ 352425 w 3949065"/>
              <a:gd name="connsiteY0" fmla="*/ 3890010 h 3890010"/>
              <a:gd name="connsiteX1" fmla="*/ 1567815 w 3949065"/>
              <a:gd name="connsiteY1" fmla="*/ 2707005 h 3890010"/>
              <a:gd name="connsiteX2" fmla="*/ 1491615 w 3949065"/>
              <a:gd name="connsiteY2" fmla="*/ 2625090 h 3890010"/>
              <a:gd name="connsiteX3" fmla="*/ 1891665 w 3949065"/>
              <a:gd name="connsiteY3" fmla="*/ 2232660 h 3890010"/>
              <a:gd name="connsiteX4" fmla="*/ 1815465 w 3949065"/>
              <a:gd name="connsiteY4" fmla="*/ 2152650 h 3890010"/>
              <a:gd name="connsiteX5" fmla="*/ 2950845 w 3949065"/>
              <a:gd name="connsiteY5" fmla="*/ 1059180 h 3890010"/>
              <a:gd name="connsiteX6" fmla="*/ 3038475 w 3949065"/>
              <a:gd name="connsiteY6" fmla="*/ 1135380 h 3890010"/>
              <a:gd name="connsiteX7" fmla="*/ 3228975 w 3949065"/>
              <a:gd name="connsiteY7" fmla="*/ 944880 h 3890010"/>
              <a:gd name="connsiteX8" fmla="*/ 3587115 w 3949065"/>
              <a:gd name="connsiteY8" fmla="*/ 1253490 h 3890010"/>
              <a:gd name="connsiteX9" fmla="*/ 3949065 w 3949065"/>
              <a:gd name="connsiteY9" fmla="*/ 874395 h 3890010"/>
              <a:gd name="connsiteX10" fmla="*/ 3387090 w 3949065"/>
              <a:gd name="connsiteY10" fmla="*/ 411480 h 3890010"/>
              <a:gd name="connsiteX11" fmla="*/ 3648075 w 3949065"/>
              <a:gd name="connsiteY11" fmla="*/ 171450 h 3890010"/>
              <a:gd name="connsiteX12" fmla="*/ 3423285 w 3949065"/>
              <a:gd name="connsiteY12" fmla="*/ 0 h 3890010"/>
              <a:gd name="connsiteX13" fmla="*/ 3251835 w 3949065"/>
              <a:gd name="connsiteY13" fmla="*/ 160020 h 3890010"/>
              <a:gd name="connsiteX14" fmla="*/ 3199765 w 3949065"/>
              <a:gd name="connsiteY14" fmla="*/ 114300 h 3890010"/>
              <a:gd name="connsiteX15" fmla="*/ 2753995 w 3949065"/>
              <a:gd name="connsiteY15" fmla="*/ 501650 h 3890010"/>
              <a:gd name="connsiteX16" fmla="*/ 2779395 w 3949065"/>
              <a:gd name="connsiteY16" fmla="*/ 529590 h 3890010"/>
              <a:gd name="connsiteX17" fmla="*/ 1430655 w 3949065"/>
              <a:gd name="connsiteY17" fmla="*/ 1760220 h 3890010"/>
              <a:gd name="connsiteX18" fmla="*/ 1392555 w 3949065"/>
              <a:gd name="connsiteY18" fmla="*/ 1882140 h 3890010"/>
              <a:gd name="connsiteX19" fmla="*/ 527685 w 3949065"/>
              <a:gd name="connsiteY19" fmla="*/ 2647950 h 3890010"/>
              <a:gd name="connsiteX20" fmla="*/ 683895 w 3949065"/>
              <a:gd name="connsiteY20" fmla="*/ 2815590 h 3890010"/>
              <a:gd name="connsiteX21" fmla="*/ 287655 w 3949065"/>
              <a:gd name="connsiteY21" fmla="*/ 3185160 h 3890010"/>
              <a:gd name="connsiteX22" fmla="*/ 340995 w 3949065"/>
              <a:gd name="connsiteY22" fmla="*/ 3242310 h 3890010"/>
              <a:gd name="connsiteX23" fmla="*/ 150495 w 3949065"/>
              <a:gd name="connsiteY23" fmla="*/ 3425190 h 3890010"/>
              <a:gd name="connsiteX24" fmla="*/ 0 w 3949065"/>
              <a:gd name="connsiteY24" fmla="*/ 3461385 h 3890010"/>
              <a:gd name="connsiteX25" fmla="*/ 352425 w 3949065"/>
              <a:gd name="connsiteY25" fmla="*/ 3890010 h 389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49065" h="3890010">
                <a:moveTo>
                  <a:pt x="352425" y="3890010"/>
                </a:moveTo>
                <a:lnTo>
                  <a:pt x="1567815" y="2707005"/>
                </a:lnTo>
                <a:lnTo>
                  <a:pt x="1491615" y="2625090"/>
                </a:lnTo>
                <a:lnTo>
                  <a:pt x="1891665" y="2232660"/>
                </a:lnTo>
                <a:lnTo>
                  <a:pt x="1815465" y="2152650"/>
                </a:lnTo>
                <a:lnTo>
                  <a:pt x="2950845" y="1059180"/>
                </a:lnTo>
                <a:lnTo>
                  <a:pt x="3038475" y="1135380"/>
                </a:lnTo>
                <a:lnTo>
                  <a:pt x="3228975" y="944880"/>
                </a:lnTo>
                <a:lnTo>
                  <a:pt x="3587115" y="1253490"/>
                </a:lnTo>
                <a:lnTo>
                  <a:pt x="3949065" y="874395"/>
                </a:lnTo>
                <a:lnTo>
                  <a:pt x="3387090" y="411480"/>
                </a:lnTo>
                <a:lnTo>
                  <a:pt x="3648075" y="171450"/>
                </a:lnTo>
                <a:lnTo>
                  <a:pt x="3423285" y="0"/>
                </a:lnTo>
                <a:lnTo>
                  <a:pt x="3251835" y="160020"/>
                </a:lnTo>
                <a:lnTo>
                  <a:pt x="3199765" y="114300"/>
                </a:lnTo>
                <a:lnTo>
                  <a:pt x="2753995" y="501650"/>
                </a:lnTo>
                <a:lnTo>
                  <a:pt x="2779395" y="529590"/>
                </a:lnTo>
                <a:lnTo>
                  <a:pt x="1430655" y="1760220"/>
                </a:lnTo>
                <a:lnTo>
                  <a:pt x="1392555" y="1882140"/>
                </a:lnTo>
                <a:lnTo>
                  <a:pt x="527685" y="2647950"/>
                </a:lnTo>
                <a:lnTo>
                  <a:pt x="683895" y="2815590"/>
                </a:lnTo>
                <a:lnTo>
                  <a:pt x="287655" y="3185160"/>
                </a:lnTo>
                <a:lnTo>
                  <a:pt x="340995" y="3242310"/>
                </a:lnTo>
                <a:lnTo>
                  <a:pt x="150495" y="3425190"/>
                </a:lnTo>
                <a:lnTo>
                  <a:pt x="0" y="3461385"/>
                </a:lnTo>
                <a:lnTo>
                  <a:pt x="352425" y="3890010"/>
                </a:lnTo>
                <a:close/>
              </a:path>
            </a:pathLst>
          </a:custGeom>
          <a:noFill/>
          <a:ln>
            <a:solidFill>
              <a:schemeClr val="accent2">
                <a:lumMod val="60000"/>
                <a:lumOff val="40000"/>
              </a:schemeClr>
            </a:solidFill>
          </a:ln>
          <a:effectLst>
            <a:glow rad="63500">
              <a:schemeClr val="accent2">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6" dirty="0"/>
          </a:p>
        </p:txBody>
      </p:sp>
      <p:sp>
        <p:nvSpPr>
          <p:cNvPr id="7" name="Forme libre 6"/>
          <p:cNvSpPr/>
          <p:nvPr/>
        </p:nvSpPr>
        <p:spPr>
          <a:xfrm>
            <a:off x="1359353" y="4058920"/>
            <a:ext cx="1232807" cy="1276350"/>
          </a:xfrm>
          <a:custGeom>
            <a:avLst/>
            <a:gdLst>
              <a:gd name="connsiteX0" fmla="*/ 1758315 w 1758315"/>
              <a:gd name="connsiteY0" fmla="*/ 201930 h 1786890"/>
              <a:gd name="connsiteX1" fmla="*/ 1567815 w 1758315"/>
              <a:gd name="connsiteY1" fmla="*/ 0 h 1786890"/>
              <a:gd name="connsiteX2" fmla="*/ 0 w 1758315"/>
              <a:gd name="connsiteY2" fmla="*/ 1400175 h 1786890"/>
              <a:gd name="connsiteX3" fmla="*/ 373380 w 1758315"/>
              <a:gd name="connsiteY3" fmla="*/ 1786890 h 1786890"/>
              <a:gd name="connsiteX4" fmla="*/ 512445 w 1758315"/>
              <a:gd name="connsiteY4" fmla="*/ 1743075 h 1786890"/>
              <a:gd name="connsiteX5" fmla="*/ 683895 w 1758315"/>
              <a:gd name="connsiteY5" fmla="*/ 1573530 h 1786890"/>
              <a:gd name="connsiteX6" fmla="*/ 645795 w 1758315"/>
              <a:gd name="connsiteY6" fmla="*/ 1524000 h 1786890"/>
              <a:gd name="connsiteX7" fmla="*/ 1028700 w 1758315"/>
              <a:gd name="connsiteY7" fmla="*/ 1148715 h 1786890"/>
              <a:gd name="connsiteX8" fmla="*/ 880110 w 1758315"/>
              <a:gd name="connsiteY8" fmla="*/ 988695 h 1786890"/>
              <a:gd name="connsiteX9" fmla="*/ 1758315 w 1758315"/>
              <a:gd name="connsiteY9" fmla="*/ 201930 h 1786890"/>
              <a:gd name="connsiteX0" fmla="*/ 1725930 w 1725930"/>
              <a:gd name="connsiteY0" fmla="*/ 201930 h 1786890"/>
              <a:gd name="connsiteX1" fmla="*/ 1535430 w 1725930"/>
              <a:gd name="connsiteY1" fmla="*/ 0 h 1786890"/>
              <a:gd name="connsiteX2" fmla="*/ 0 w 1725930"/>
              <a:gd name="connsiteY2" fmla="*/ 1363980 h 1786890"/>
              <a:gd name="connsiteX3" fmla="*/ 340995 w 1725930"/>
              <a:gd name="connsiteY3" fmla="*/ 1786890 h 1786890"/>
              <a:gd name="connsiteX4" fmla="*/ 480060 w 1725930"/>
              <a:gd name="connsiteY4" fmla="*/ 1743075 h 1786890"/>
              <a:gd name="connsiteX5" fmla="*/ 651510 w 1725930"/>
              <a:gd name="connsiteY5" fmla="*/ 1573530 h 1786890"/>
              <a:gd name="connsiteX6" fmla="*/ 613410 w 1725930"/>
              <a:gd name="connsiteY6" fmla="*/ 1524000 h 1786890"/>
              <a:gd name="connsiteX7" fmla="*/ 996315 w 1725930"/>
              <a:gd name="connsiteY7" fmla="*/ 1148715 h 1786890"/>
              <a:gd name="connsiteX8" fmla="*/ 847725 w 1725930"/>
              <a:gd name="connsiteY8" fmla="*/ 988695 h 1786890"/>
              <a:gd name="connsiteX9" fmla="*/ 1725930 w 1725930"/>
              <a:gd name="connsiteY9" fmla="*/ 201930 h 178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5930" h="1786890">
                <a:moveTo>
                  <a:pt x="1725930" y="201930"/>
                </a:moveTo>
                <a:lnTo>
                  <a:pt x="1535430" y="0"/>
                </a:lnTo>
                <a:lnTo>
                  <a:pt x="0" y="1363980"/>
                </a:lnTo>
                <a:lnTo>
                  <a:pt x="340995" y="1786890"/>
                </a:lnTo>
                <a:lnTo>
                  <a:pt x="480060" y="1743075"/>
                </a:lnTo>
                <a:lnTo>
                  <a:pt x="651510" y="1573530"/>
                </a:lnTo>
                <a:lnTo>
                  <a:pt x="613410" y="1524000"/>
                </a:lnTo>
                <a:lnTo>
                  <a:pt x="996315" y="1148715"/>
                </a:lnTo>
                <a:lnTo>
                  <a:pt x="847725" y="988695"/>
                </a:lnTo>
                <a:lnTo>
                  <a:pt x="1725930" y="201930"/>
                </a:lnTo>
                <a:close/>
              </a:path>
            </a:pathLst>
          </a:custGeom>
          <a:noFill/>
          <a:ln>
            <a:solidFill>
              <a:schemeClr val="accent2">
                <a:lumMod val="40000"/>
                <a:lumOff val="60000"/>
              </a:schemeClr>
            </a:solidFill>
          </a:ln>
          <a:effectLst>
            <a:glow rad="63500">
              <a:schemeClr val="accent2">
                <a:lumMod val="60000"/>
                <a:lumOff val="40000"/>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6" dirty="0"/>
          </a:p>
        </p:txBody>
      </p:sp>
      <p:sp>
        <p:nvSpPr>
          <p:cNvPr id="8" name="ZoneTexte 7"/>
          <p:cNvSpPr txBox="1"/>
          <p:nvPr/>
        </p:nvSpPr>
        <p:spPr>
          <a:xfrm rot="18960000">
            <a:off x="1647795" y="4593992"/>
            <a:ext cx="3199915" cy="553998"/>
          </a:xfrm>
          <a:prstGeom prst="rect">
            <a:avLst/>
          </a:prstGeom>
          <a:noFill/>
          <a:scene3d>
            <a:camera prst="orthographicFront">
              <a:rot lat="900000" lon="300000" rev="60000"/>
            </a:camera>
            <a:lightRig rig="threePt" dir="t"/>
          </a:scene3d>
        </p:spPr>
        <p:txBody>
          <a:bodyPr wrap="none" rtlCol="0">
            <a:spAutoFit/>
          </a:bodyPr>
          <a:lstStyle/>
          <a:p>
            <a:r>
              <a:rPr lang="en-US" sz="1714" b="1" dirty="0">
                <a:solidFill>
                  <a:srgbClr val="50437C"/>
                </a:solidFill>
                <a:latin typeface="Segoe UI Variable Display" pitchFamily="2" charset="0"/>
              </a:rPr>
              <a:t>SPIRAL2</a:t>
            </a:r>
            <a:r>
              <a:rPr lang="en-US" sz="1714" dirty="0">
                <a:solidFill>
                  <a:srgbClr val="50437C"/>
                </a:solidFill>
                <a:latin typeface="Segoe UI Variable Display" pitchFamily="2" charset="0"/>
              </a:rPr>
              <a:t> </a:t>
            </a:r>
            <a:r>
              <a:rPr lang="en-US" sz="1286" dirty="0">
                <a:solidFill>
                  <a:srgbClr val="50437C"/>
                </a:solidFill>
                <a:latin typeface="Segoe UI Variable Display" pitchFamily="2" charset="0"/>
              </a:rPr>
              <a:t>Superconducting LINAC</a:t>
            </a:r>
          </a:p>
          <a:p>
            <a:r>
              <a:rPr lang="en-US" sz="1000" dirty="0">
                <a:solidFill>
                  <a:srgbClr val="50437C"/>
                </a:solidFill>
                <a:cs typeface="Arial" panose="020B0604020202020204" pitchFamily="34" charset="0"/>
              </a:rPr>
              <a:t>33 MeV p, 40 MeV d (5mA), 14.5A.MeV HI (1mA – A/Q=3</a:t>
            </a:r>
            <a:r>
              <a:rPr lang="en-US" sz="1286" dirty="0">
                <a:solidFill>
                  <a:srgbClr val="50437C"/>
                </a:solidFill>
                <a:cs typeface="Arial" panose="020B0604020202020204" pitchFamily="34" charset="0"/>
              </a:rPr>
              <a:t>)</a:t>
            </a:r>
          </a:p>
        </p:txBody>
      </p:sp>
      <p:sp>
        <p:nvSpPr>
          <p:cNvPr id="9" name="ZoneTexte 8"/>
          <p:cNvSpPr txBox="1"/>
          <p:nvPr/>
        </p:nvSpPr>
        <p:spPr>
          <a:xfrm rot="19081820">
            <a:off x="943159" y="4117200"/>
            <a:ext cx="1653017" cy="510011"/>
          </a:xfrm>
          <a:prstGeom prst="rect">
            <a:avLst/>
          </a:prstGeom>
          <a:noFill/>
          <a:scene3d>
            <a:camera prst="orthographicFront">
              <a:rot lat="1800000" lon="300000" rev="120000"/>
            </a:camera>
            <a:lightRig rig="threePt" dir="t"/>
          </a:scene3d>
        </p:spPr>
        <p:txBody>
          <a:bodyPr wrap="none" rtlCol="0">
            <a:spAutoFit/>
          </a:bodyPr>
          <a:lstStyle/>
          <a:p>
            <a:r>
              <a:rPr lang="en-US" sz="1714" b="1" dirty="0">
                <a:solidFill>
                  <a:srgbClr val="50437C"/>
                </a:solidFill>
                <a:latin typeface="Segoe UI Variable Display" pitchFamily="2" charset="0"/>
              </a:rPr>
              <a:t>NEWGAIN</a:t>
            </a:r>
            <a:endParaRPr lang="en-US" sz="1714" dirty="0">
              <a:solidFill>
                <a:srgbClr val="50437C"/>
              </a:solidFill>
              <a:latin typeface="Segoe UI Variable Display" pitchFamily="2" charset="0"/>
            </a:endParaRPr>
          </a:p>
          <a:p>
            <a:r>
              <a:rPr lang="en-US" sz="1000" dirty="0">
                <a:solidFill>
                  <a:srgbClr val="50437C"/>
                </a:solidFill>
                <a:cs typeface="Arial" panose="020B0604020202020204" pitchFamily="34" charset="0"/>
              </a:rPr>
              <a:t>7 A.MeV HI (0.3mA - A/Q=7)</a:t>
            </a:r>
          </a:p>
        </p:txBody>
      </p:sp>
      <p:sp>
        <p:nvSpPr>
          <p:cNvPr id="10" name="Forme libre 9"/>
          <p:cNvSpPr/>
          <p:nvPr/>
        </p:nvSpPr>
        <p:spPr>
          <a:xfrm>
            <a:off x="5058010" y="1237524"/>
            <a:ext cx="1929258" cy="1849005"/>
          </a:xfrm>
          <a:custGeom>
            <a:avLst/>
            <a:gdLst>
              <a:gd name="connsiteX0" fmla="*/ 302607 w 2697151"/>
              <a:gd name="connsiteY0" fmla="*/ 1881428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3137 w 2697151"/>
              <a:gd name="connsiteY20" fmla="*/ 1779462 h 2588607"/>
              <a:gd name="connsiteX21" fmla="*/ 302607 w 2697151"/>
              <a:gd name="connsiteY21" fmla="*/ 1881428 h 2588607"/>
              <a:gd name="connsiteX0" fmla="*/ 281652 w 2697151"/>
              <a:gd name="connsiteY0" fmla="*/ 1896668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3137 w 2697151"/>
              <a:gd name="connsiteY20" fmla="*/ 1779462 h 2588607"/>
              <a:gd name="connsiteX21" fmla="*/ 281652 w 2697151"/>
              <a:gd name="connsiteY21" fmla="*/ 1896668 h 2588607"/>
              <a:gd name="connsiteX0" fmla="*/ 281652 w 2697151"/>
              <a:gd name="connsiteY0" fmla="*/ 1896668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5042 w 2697151"/>
              <a:gd name="connsiteY20" fmla="*/ 1779462 h 2588607"/>
              <a:gd name="connsiteX21" fmla="*/ 281652 w 2697151"/>
              <a:gd name="connsiteY21" fmla="*/ 1896668 h 2588607"/>
              <a:gd name="connsiteX0" fmla="*/ 281652 w 2697151"/>
              <a:gd name="connsiteY0" fmla="*/ 1896668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1232 w 2697151"/>
              <a:gd name="connsiteY20" fmla="*/ 1768032 h 2588607"/>
              <a:gd name="connsiteX21" fmla="*/ 281652 w 2697151"/>
              <a:gd name="connsiteY21" fmla="*/ 1896668 h 2588607"/>
              <a:gd name="connsiteX0" fmla="*/ 287367 w 2697151"/>
              <a:gd name="connsiteY0" fmla="*/ 1921433 h 2588607"/>
              <a:gd name="connsiteX1" fmla="*/ 82230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1232 w 2697151"/>
              <a:gd name="connsiteY20" fmla="*/ 1768032 h 2588607"/>
              <a:gd name="connsiteX21" fmla="*/ 287367 w 2697151"/>
              <a:gd name="connsiteY21" fmla="*/ 1921433 h 2588607"/>
              <a:gd name="connsiteX0" fmla="*/ 287367 w 2697151"/>
              <a:gd name="connsiteY0" fmla="*/ 1921433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1232 w 2697151"/>
              <a:gd name="connsiteY20" fmla="*/ 1768032 h 2588607"/>
              <a:gd name="connsiteX21" fmla="*/ 287367 w 2697151"/>
              <a:gd name="connsiteY21" fmla="*/ 1921433 h 2588607"/>
              <a:gd name="connsiteX0" fmla="*/ 291177 w 2697151"/>
              <a:gd name="connsiteY0" fmla="*/ 1946198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61232 w 2697151"/>
              <a:gd name="connsiteY20" fmla="*/ 1768032 h 2588607"/>
              <a:gd name="connsiteX21" fmla="*/ 291177 w 2697151"/>
              <a:gd name="connsiteY21" fmla="*/ 1946198 h 2588607"/>
              <a:gd name="connsiteX0" fmla="*/ 291177 w 2697151"/>
              <a:gd name="connsiteY0" fmla="*/ 1946198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91177 w 2697151"/>
              <a:gd name="connsiteY21" fmla="*/ 1946198 h 2588607"/>
              <a:gd name="connsiteX0" fmla="*/ 281652 w 2697151"/>
              <a:gd name="connsiteY0" fmla="*/ 1967153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81652 w 2697151"/>
              <a:gd name="connsiteY21" fmla="*/ 1967153 h 2588607"/>
              <a:gd name="connsiteX0" fmla="*/ 277842 w 2697151"/>
              <a:gd name="connsiteY0" fmla="*/ 1942388 h 2588607"/>
              <a:gd name="connsiteX1" fmla="*/ 10318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106995 w 2697151"/>
              <a:gd name="connsiteY1" fmla="*/ 211825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99375 w 2697151"/>
              <a:gd name="connsiteY1" fmla="*/ 2125871 h 2588607"/>
              <a:gd name="connsiteX2" fmla="*/ 180906 w 2697151"/>
              <a:gd name="connsiteY2" fmla="*/ 219390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99375 w 2697151"/>
              <a:gd name="connsiteY1" fmla="*/ 2125871 h 2588607"/>
              <a:gd name="connsiteX2" fmla="*/ 192336 w 2697151"/>
              <a:gd name="connsiteY2" fmla="*/ 218247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99375 w 2697151"/>
              <a:gd name="connsiteY1" fmla="*/ 2125871 h 2588607"/>
              <a:gd name="connsiteX2" fmla="*/ 182811 w 2697151"/>
              <a:gd name="connsiteY2" fmla="*/ 218628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77842 w 2697151"/>
              <a:gd name="connsiteY0" fmla="*/ 1942388 h 2588607"/>
              <a:gd name="connsiteX1" fmla="*/ 101280 w 2697151"/>
              <a:gd name="connsiteY1" fmla="*/ 2122061 h 2588607"/>
              <a:gd name="connsiteX2" fmla="*/ 182811 w 2697151"/>
              <a:gd name="connsiteY2" fmla="*/ 2186282 h 2588607"/>
              <a:gd name="connsiteX3" fmla="*/ 0 w 2697151"/>
              <a:gd name="connsiteY3" fmla="*/ 2387966 h 2588607"/>
              <a:gd name="connsiteX4" fmla="*/ 266426 w 2697151"/>
              <a:gd name="connsiteY4" fmla="*/ 2588607 h 2588607"/>
              <a:gd name="connsiteX5" fmla="*/ 634817 w 2697151"/>
              <a:gd name="connsiteY5" fmla="*/ 2170878 h 2588607"/>
              <a:gd name="connsiteX6" fmla="*/ 621660 w 2697151"/>
              <a:gd name="connsiteY6" fmla="*/ 2072202 h 2588607"/>
              <a:gd name="connsiteX7" fmla="*/ 740072 w 2697151"/>
              <a:gd name="connsiteY7" fmla="*/ 1953790 h 2588607"/>
              <a:gd name="connsiteX8" fmla="*/ 815724 w 2697151"/>
              <a:gd name="connsiteY8" fmla="*/ 1940633 h 2588607"/>
              <a:gd name="connsiteX9" fmla="*/ 1230164 w 2697151"/>
              <a:gd name="connsiteY9" fmla="*/ 2207059 h 2588607"/>
              <a:gd name="connsiteX10" fmla="*/ 2697151 w 2697151"/>
              <a:gd name="connsiteY10" fmla="*/ 575612 h 2588607"/>
              <a:gd name="connsiteX11" fmla="*/ 1670918 w 2697151"/>
              <a:gd name="connsiteY11" fmla="*/ 0 h 2588607"/>
              <a:gd name="connsiteX12" fmla="*/ 1197272 w 2697151"/>
              <a:gd name="connsiteY12" fmla="*/ 457200 h 2588607"/>
              <a:gd name="connsiteX13" fmla="*/ 1026233 w 2697151"/>
              <a:gd name="connsiteY13" fmla="*/ 361813 h 2588607"/>
              <a:gd name="connsiteX14" fmla="*/ 700601 w 2697151"/>
              <a:gd name="connsiteY14" fmla="*/ 674288 h 2588607"/>
              <a:gd name="connsiteX15" fmla="*/ 878219 w 2697151"/>
              <a:gd name="connsiteY15" fmla="*/ 782832 h 2588607"/>
              <a:gd name="connsiteX16" fmla="*/ 388127 w 2697151"/>
              <a:gd name="connsiteY16" fmla="*/ 1243321 h 2588607"/>
              <a:gd name="connsiteX17" fmla="*/ 519695 w 2697151"/>
              <a:gd name="connsiteY17" fmla="*/ 1322262 h 2588607"/>
              <a:gd name="connsiteX18" fmla="*/ 269715 w 2697151"/>
              <a:gd name="connsiteY18" fmla="*/ 1565663 h 2588607"/>
              <a:gd name="connsiteX19" fmla="*/ 391416 w 2697151"/>
              <a:gd name="connsiteY19" fmla="*/ 1647894 h 2588607"/>
              <a:gd name="connsiteX20" fmla="*/ 238372 w 2697151"/>
              <a:gd name="connsiteY20" fmla="*/ 1792797 h 2588607"/>
              <a:gd name="connsiteX21" fmla="*/ 277842 w 2697151"/>
              <a:gd name="connsiteY21" fmla="*/ 1942388 h 2588607"/>
              <a:gd name="connsiteX0" fmla="*/ 281652 w 2700961"/>
              <a:gd name="connsiteY0" fmla="*/ 1942388 h 2588607"/>
              <a:gd name="connsiteX1" fmla="*/ 105090 w 2700961"/>
              <a:gd name="connsiteY1" fmla="*/ 2122061 h 2588607"/>
              <a:gd name="connsiteX2" fmla="*/ 186621 w 2700961"/>
              <a:gd name="connsiteY2" fmla="*/ 2186282 h 2588607"/>
              <a:gd name="connsiteX3" fmla="*/ 0 w 2700961"/>
              <a:gd name="connsiteY3" fmla="*/ 2374631 h 2588607"/>
              <a:gd name="connsiteX4" fmla="*/ 270236 w 2700961"/>
              <a:gd name="connsiteY4" fmla="*/ 2588607 h 2588607"/>
              <a:gd name="connsiteX5" fmla="*/ 638627 w 2700961"/>
              <a:gd name="connsiteY5" fmla="*/ 2170878 h 2588607"/>
              <a:gd name="connsiteX6" fmla="*/ 625470 w 2700961"/>
              <a:gd name="connsiteY6" fmla="*/ 2072202 h 2588607"/>
              <a:gd name="connsiteX7" fmla="*/ 743882 w 2700961"/>
              <a:gd name="connsiteY7" fmla="*/ 1953790 h 2588607"/>
              <a:gd name="connsiteX8" fmla="*/ 819534 w 2700961"/>
              <a:gd name="connsiteY8" fmla="*/ 1940633 h 2588607"/>
              <a:gd name="connsiteX9" fmla="*/ 1233974 w 2700961"/>
              <a:gd name="connsiteY9" fmla="*/ 2207059 h 2588607"/>
              <a:gd name="connsiteX10" fmla="*/ 2700961 w 2700961"/>
              <a:gd name="connsiteY10" fmla="*/ 575612 h 2588607"/>
              <a:gd name="connsiteX11" fmla="*/ 1674728 w 2700961"/>
              <a:gd name="connsiteY11" fmla="*/ 0 h 2588607"/>
              <a:gd name="connsiteX12" fmla="*/ 1201082 w 2700961"/>
              <a:gd name="connsiteY12" fmla="*/ 457200 h 2588607"/>
              <a:gd name="connsiteX13" fmla="*/ 1030043 w 2700961"/>
              <a:gd name="connsiteY13" fmla="*/ 361813 h 2588607"/>
              <a:gd name="connsiteX14" fmla="*/ 704411 w 2700961"/>
              <a:gd name="connsiteY14" fmla="*/ 674288 h 2588607"/>
              <a:gd name="connsiteX15" fmla="*/ 882029 w 2700961"/>
              <a:gd name="connsiteY15" fmla="*/ 782832 h 2588607"/>
              <a:gd name="connsiteX16" fmla="*/ 391937 w 2700961"/>
              <a:gd name="connsiteY16" fmla="*/ 1243321 h 2588607"/>
              <a:gd name="connsiteX17" fmla="*/ 523505 w 2700961"/>
              <a:gd name="connsiteY17" fmla="*/ 1322262 h 2588607"/>
              <a:gd name="connsiteX18" fmla="*/ 273525 w 2700961"/>
              <a:gd name="connsiteY18" fmla="*/ 1565663 h 2588607"/>
              <a:gd name="connsiteX19" fmla="*/ 395226 w 2700961"/>
              <a:gd name="connsiteY19" fmla="*/ 1647894 h 2588607"/>
              <a:gd name="connsiteX20" fmla="*/ 242182 w 2700961"/>
              <a:gd name="connsiteY20" fmla="*/ 1792797 h 2588607"/>
              <a:gd name="connsiteX21" fmla="*/ 281652 w 2700961"/>
              <a:gd name="connsiteY21" fmla="*/ 1942388 h 258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00961" h="2588607">
                <a:moveTo>
                  <a:pt x="281652" y="1942388"/>
                </a:moveTo>
                <a:lnTo>
                  <a:pt x="105090" y="2122061"/>
                </a:lnTo>
                <a:lnTo>
                  <a:pt x="186621" y="2186282"/>
                </a:lnTo>
                <a:lnTo>
                  <a:pt x="0" y="2374631"/>
                </a:lnTo>
                <a:lnTo>
                  <a:pt x="270236" y="2588607"/>
                </a:lnTo>
                <a:lnTo>
                  <a:pt x="638627" y="2170878"/>
                </a:lnTo>
                <a:lnTo>
                  <a:pt x="625470" y="2072202"/>
                </a:lnTo>
                <a:lnTo>
                  <a:pt x="743882" y="1953790"/>
                </a:lnTo>
                <a:lnTo>
                  <a:pt x="819534" y="1940633"/>
                </a:lnTo>
                <a:lnTo>
                  <a:pt x="1233974" y="2207059"/>
                </a:lnTo>
                <a:lnTo>
                  <a:pt x="2700961" y="575612"/>
                </a:lnTo>
                <a:lnTo>
                  <a:pt x="1674728" y="0"/>
                </a:lnTo>
                <a:lnTo>
                  <a:pt x="1201082" y="457200"/>
                </a:lnTo>
                <a:lnTo>
                  <a:pt x="1030043" y="361813"/>
                </a:lnTo>
                <a:lnTo>
                  <a:pt x="704411" y="674288"/>
                </a:lnTo>
                <a:lnTo>
                  <a:pt x="882029" y="782832"/>
                </a:lnTo>
                <a:lnTo>
                  <a:pt x="391937" y="1243321"/>
                </a:lnTo>
                <a:lnTo>
                  <a:pt x="523505" y="1322262"/>
                </a:lnTo>
                <a:lnTo>
                  <a:pt x="273525" y="1565663"/>
                </a:lnTo>
                <a:lnTo>
                  <a:pt x="395226" y="1647894"/>
                </a:lnTo>
                <a:lnTo>
                  <a:pt x="242182" y="1792797"/>
                </a:lnTo>
                <a:lnTo>
                  <a:pt x="281652" y="1942388"/>
                </a:lnTo>
                <a:close/>
              </a:path>
            </a:pathLst>
          </a:custGeom>
          <a:noFill/>
          <a:ln>
            <a:solidFill>
              <a:schemeClr val="accent2">
                <a:lumMod val="40000"/>
                <a:lumOff val="60000"/>
              </a:schemeClr>
            </a:solidFill>
          </a:ln>
          <a:effectLst>
            <a:glow rad="63500">
              <a:schemeClr val="accent2">
                <a:lumMod val="60000"/>
                <a:lumOff val="40000"/>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6" dirty="0"/>
          </a:p>
        </p:txBody>
      </p:sp>
      <p:sp>
        <p:nvSpPr>
          <p:cNvPr id="11" name="ZoneTexte 10"/>
          <p:cNvSpPr txBox="1"/>
          <p:nvPr/>
        </p:nvSpPr>
        <p:spPr>
          <a:xfrm rot="18960000">
            <a:off x="4551089" y="1099345"/>
            <a:ext cx="1805302" cy="707886"/>
          </a:xfrm>
          <a:prstGeom prst="rect">
            <a:avLst/>
          </a:prstGeom>
          <a:noFill/>
          <a:scene3d>
            <a:camera prst="orthographicFront">
              <a:rot lat="2100000" lon="1200000" rev="600000"/>
            </a:camera>
            <a:lightRig rig="threePt" dir="t"/>
          </a:scene3d>
          <a:sp3d/>
        </p:spPr>
        <p:txBody>
          <a:bodyPr wrap="none" rtlCol="0">
            <a:spAutoFit/>
          </a:bodyPr>
          <a:lstStyle/>
          <a:p>
            <a:pPr algn="ctr"/>
            <a:r>
              <a:rPr lang="en-US" sz="1714" b="1" dirty="0">
                <a:solidFill>
                  <a:srgbClr val="50437C"/>
                </a:solidFill>
                <a:latin typeface="Segoe UI Variable Display" pitchFamily="2" charset="0"/>
              </a:rPr>
              <a:t>DESIR</a:t>
            </a:r>
          </a:p>
          <a:p>
            <a:pPr algn="ctr"/>
            <a:r>
              <a:rPr lang="en-US" sz="1143" dirty="0">
                <a:solidFill>
                  <a:srgbClr val="50437C"/>
                </a:solidFill>
                <a:cs typeface="Arial" panose="020B0604020202020204" pitchFamily="34" charset="0"/>
              </a:rPr>
              <a:t>Decay Excitation and</a:t>
            </a:r>
            <a:br>
              <a:rPr lang="en-US" sz="1143" dirty="0">
                <a:solidFill>
                  <a:srgbClr val="50437C"/>
                </a:solidFill>
                <a:cs typeface="Arial" panose="020B0604020202020204" pitchFamily="34" charset="0"/>
              </a:rPr>
            </a:br>
            <a:r>
              <a:rPr lang="en-US" sz="1143" dirty="0">
                <a:solidFill>
                  <a:srgbClr val="50437C"/>
                </a:solidFill>
                <a:cs typeface="Arial" panose="020B0604020202020204" pitchFamily="34" charset="0"/>
              </a:rPr>
              <a:t>Storage of Radioactive Ions</a:t>
            </a:r>
          </a:p>
        </p:txBody>
      </p:sp>
      <p:sp>
        <p:nvSpPr>
          <p:cNvPr id="44" name="ZoneTexte 43"/>
          <p:cNvSpPr txBox="1"/>
          <p:nvPr/>
        </p:nvSpPr>
        <p:spPr>
          <a:xfrm rot="2220000">
            <a:off x="5677780" y="4412896"/>
            <a:ext cx="3775393" cy="499111"/>
          </a:xfrm>
          <a:prstGeom prst="rect">
            <a:avLst/>
          </a:prstGeom>
          <a:noFill/>
          <a:scene3d>
            <a:camera prst="orthographicFront">
              <a:rot lat="2100000" lon="21480000" rev="60000"/>
            </a:camera>
            <a:lightRig rig="threePt" dir="t"/>
          </a:scene3d>
        </p:spPr>
        <p:txBody>
          <a:bodyPr wrap="none" rtlCol="0">
            <a:spAutoFit/>
          </a:bodyPr>
          <a:lstStyle>
            <a:defPPr>
              <a:defRPr lang="en-US"/>
            </a:defPPr>
            <a:lvl1pPr>
              <a:defRPr sz="2400" b="1">
                <a:solidFill>
                  <a:srgbClr val="50437C"/>
                </a:solidFill>
              </a:defRPr>
            </a:lvl1pPr>
          </a:lstStyle>
          <a:p>
            <a:pPr algn="ctr"/>
            <a:r>
              <a:rPr lang="en-US" sz="1714" dirty="0">
                <a:solidFill>
                  <a:schemeClr val="accent6"/>
                </a:solidFill>
                <a:latin typeface="Segoe UI Variable Display" pitchFamily="2" charset="0"/>
              </a:rPr>
              <a:t>Cyclotrons</a:t>
            </a:r>
          </a:p>
          <a:p>
            <a:pPr algn="ctr"/>
            <a:r>
              <a:rPr lang="en-US" sz="929" b="0" dirty="0">
                <a:solidFill>
                  <a:schemeClr val="accent6"/>
                </a:solidFill>
              </a:rPr>
              <a:t>CIME 25 A.MeV, CSS2 95 A.MeV, CSS1 13.7 A.MeV, C0&amp;C1, C to U 10</a:t>
            </a:r>
            <a:r>
              <a:rPr lang="en-US" sz="929" b="0" baseline="30000" dirty="0">
                <a:solidFill>
                  <a:schemeClr val="accent6"/>
                </a:solidFill>
              </a:rPr>
              <a:t>12</a:t>
            </a:r>
            <a:r>
              <a:rPr lang="en-US" sz="929" b="0" dirty="0">
                <a:solidFill>
                  <a:schemeClr val="accent6"/>
                </a:solidFill>
              </a:rPr>
              <a:t>pps</a:t>
            </a:r>
          </a:p>
        </p:txBody>
      </p:sp>
      <p:sp>
        <p:nvSpPr>
          <p:cNvPr id="45" name="Forme libre 44"/>
          <p:cNvSpPr/>
          <p:nvPr/>
        </p:nvSpPr>
        <p:spPr>
          <a:xfrm>
            <a:off x="2898887" y="2247356"/>
            <a:ext cx="1252311" cy="963839"/>
          </a:xfrm>
          <a:custGeom>
            <a:avLst/>
            <a:gdLst>
              <a:gd name="connsiteX0" fmla="*/ 904240 w 1722120"/>
              <a:gd name="connsiteY0" fmla="*/ 1341120 h 1341120"/>
              <a:gd name="connsiteX1" fmla="*/ 1371600 w 1722120"/>
              <a:gd name="connsiteY1" fmla="*/ 932180 h 1341120"/>
              <a:gd name="connsiteX2" fmla="*/ 1430020 w 1722120"/>
              <a:gd name="connsiteY2" fmla="*/ 982980 h 1341120"/>
              <a:gd name="connsiteX3" fmla="*/ 1722120 w 1722120"/>
              <a:gd name="connsiteY3" fmla="*/ 711200 h 1341120"/>
              <a:gd name="connsiteX4" fmla="*/ 1247140 w 1722120"/>
              <a:gd name="connsiteY4" fmla="*/ 347980 h 1341120"/>
              <a:gd name="connsiteX5" fmla="*/ 998220 w 1722120"/>
              <a:gd name="connsiteY5" fmla="*/ 558800 h 1341120"/>
              <a:gd name="connsiteX6" fmla="*/ 304800 w 1722120"/>
              <a:gd name="connsiteY6" fmla="*/ 0 h 1341120"/>
              <a:gd name="connsiteX7" fmla="*/ 0 w 1722120"/>
              <a:gd name="connsiteY7" fmla="*/ 228600 h 1341120"/>
              <a:gd name="connsiteX8" fmla="*/ 678180 w 1722120"/>
              <a:gd name="connsiteY8" fmla="*/ 825500 h 1341120"/>
              <a:gd name="connsiteX9" fmla="*/ 505460 w 1722120"/>
              <a:gd name="connsiteY9" fmla="*/ 982980 h 1341120"/>
              <a:gd name="connsiteX10" fmla="*/ 904240 w 1722120"/>
              <a:gd name="connsiteY10" fmla="*/ 1341120 h 1341120"/>
              <a:gd name="connsiteX0" fmla="*/ 929640 w 1747520"/>
              <a:gd name="connsiteY0" fmla="*/ 1341120 h 1341120"/>
              <a:gd name="connsiteX1" fmla="*/ 1397000 w 1747520"/>
              <a:gd name="connsiteY1" fmla="*/ 932180 h 1341120"/>
              <a:gd name="connsiteX2" fmla="*/ 1455420 w 1747520"/>
              <a:gd name="connsiteY2" fmla="*/ 982980 h 1341120"/>
              <a:gd name="connsiteX3" fmla="*/ 1747520 w 1747520"/>
              <a:gd name="connsiteY3" fmla="*/ 711200 h 1341120"/>
              <a:gd name="connsiteX4" fmla="*/ 1272540 w 1747520"/>
              <a:gd name="connsiteY4" fmla="*/ 347980 h 1341120"/>
              <a:gd name="connsiteX5" fmla="*/ 1023620 w 1747520"/>
              <a:gd name="connsiteY5" fmla="*/ 558800 h 1341120"/>
              <a:gd name="connsiteX6" fmla="*/ 330200 w 1747520"/>
              <a:gd name="connsiteY6" fmla="*/ 0 h 1341120"/>
              <a:gd name="connsiteX7" fmla="*/ 0 w 1747520"/>
              <a:gd name="connsiteY7" fmla="*/ 243840 h 1341120"/>
              <a:gd name="connsiteX8" fmla="*/ 703580 w 1747520"/>
              <a:gd name="connsiteY8" fmla="*/ 825500 h 1341120"/>
              <a:gd name="connsiteX9" fmla="*/ 530860 w 1747520"/>
              <a:gd name="connsiteY9" fmla="*/ 982980 h 1341120"/>
              <a:gd name="connsiteX10" fmla="*/ 929640 w 1747520"/>
              <a:gd name="connsiteY10" fmla="*/ 1341120 h 1341120"/>
              <a:gd name="connsiteX0" fmla="*/ 929640 w 1747520"/>
              <a:gd name="connsiteY0" fmla="*/ 1341120 h 1341120"/>
              <a:gd name="connsiteX1" fmla="*/ 1397000 w 1747520"/>
              <a:gd name="connsiteY1" fmla="*/ 932180 h 1341120"/>
              <a:gd name="connsiteX2" fmla="*/ 1455420 w 1747520"/>
              <a:gd name="connsiteY2" fmla="*/ 982980 h 1341120"/>
              <a:gd name="connsiteX3" fmla="*/ 1747520 w 1747520"/>
              <a:gd name="connsiteY3" fmla="*/ 711200 h 1341120"/>
              <a:gd name="connsiteX4" fmla="*/ 1272540 w 1747520"/>
              <a:gd name="connsiteY4" fmla="*/ 347980 h 1341120"/>
              <a:gd name="connsiteX5" fmla="*/ 1023620 w 1747520"/>
              <a:gd name="connsiteY5" fmla="*/ 558800 h 1341120"/>
              <a:gd name="connsiteX6" fmla="*/ 330200 w 1747520"/>
              <a:gd name="connsiteY6" fmla="*/ 0 h 1341120"/>
              <a:gd name="connsiteX7" fmla="*/ 0 w 1747520"/>
              <a:gd name="connsiteY7" fmla="*/ 243840 h 1341120"/>
              <a:gd name="connsiteX8" fmla="*/ 688340 w 1747520"/>
              <a:gd name="connsiteY8" fmla="*/ 838200 h 1341120"/>
              <a:gd name="connsiteX9" fmla="*/ 530860 w 1747520"/>
              <a:gd name="connsiteY9" fmla="*/ 982980 h 1341120"/>
              <a:gd name="connsiteX10" fmla="*/ 929640 w 1747520"/>
              <a:gd name="connsiteY10" fmla="*/ 1341120 h 1341120"/>
              <a:gd name="connsiteX0" fmla="*/ 929640 w 1747520"/>
              <a:gd name="connsiteY0" fmla="*/ 1358900 h 1358900"/>
              <a:gd name="connsiteX1" fmla="*/ 1397000 w 1747520"/>
              <a:gd name="connsiteY1" fmla="*/ 949960 h 1358900"/>
              <a:gd name="connsiteX2" fmla="*/ 1455420 w 1747520"/>
              <a:gd name="connsiteY2" fmla="*/ 1000760 h 1358900"/>
              <a:gd name="connsiteX3" fmla="*/ 1747520 w 1747520"/>
              <a:gd name="connsiteY3" fmla="*/ 728980 h 1358900"/>
              <a:gd name="connsiteX4" fmla="*/ 1272540 w 1747520"/>
              <a:gd name="connsiteY4" fmla="*/ 365760 h 1358900"/>
              <a:gd name="connsiteX5" fmla="*/ 1023620 w 1747520"/>
              <a:gd name="connsiteY5" fmla="*/ 576580 h 1358900"/>
              <a:gd name="connsiteX6" fmla="*/ 317500 w 1747520"/>
              <a:gd name="connsiteY6" fmla="*/ 0 h 1358900"/>
              <a:gd name="connsiteX7" fmla="*/ 0 w 1747520"/>
              <a:gd name="connsiteY7" fmla="*/ 261620 h 1358900"/>
              <a:gd name="connsiteX8" fmla="*/ 688340 w 1747520"/>
              <a:gd name="connsiteY8" fmla="*/ 855980 h 1358900"/>
              <a:gd name="connsiteX9" fmla="*/ 530860 w 1747520"/>
              <a:gd name="connsiteY9" fmla="*/ 1000760 h 1358900"/>
              <a:gd name="connsiteX10" fmla="*/ 929640 w 1747520"/>
              <a:gd name="connsiteY10" fmla="*/ 1358900 h 1358900"/>
              <a:gd name="connsiteX0" fmla="*/ 929640 w 1747520"/>
              <a:gd name="connsiteY0" fmla="*/ 1358900 h 1358900"/>
              <a:gd name="connsiteX1" fmla="*/ 1397000 w 1747520"/>
              <a:gd name="connsiteY1" fmla="*/ 949960 h 1358900"/>
              <a:gd name="connsiteX2" fmla="*/ 1455420 w 1747520"/>
              <a:gd name="connsiteY2" fmla="*/ 1000760 h 1358900"/>
              <a:gd name="connsiteX3" fmla="*/ 1747520 w 1747520"/>
              <a:gd name="connsiteY3" fmla="*/ 728980 h 1358900"/>
              <a:gd name="connsiteX4" fmla="*/ 1272540 w 1747520"/>
              <a:gd name="connsiteY4" fmla="*/ 365760 h 1358900"/>
              <a:gd name="connsiteX5" fmla="*/ 1023620 w 1747520"/>
              <a:gd name="connsiteY5" fmla="*/ 576580 h 1358900"/>
              <a:gd name="connsiteX6" fmla="*/ 317500 w 1747520"/>
              <a:gd name="connsiteY6" fmla="*/ 0 h 1358900"/>
              <a:gd name="connsiteX7" fmla="*/ 0 w 1747520"/>
              <a:gd name="connsiteY7" fmla="*/ 261620 h 1358900"/>
              <a:gd name="connsiteX8" fmla="*/ 688340 w 1747520"/>
              <a:gd name="connsiteY8" fmla="*/ 855980 h 1358900"/>
              <a:gd name="connsiteX9" fmla="*/ 515620 w 1747520"/>
              <a:gd name="connsiteY9" fmla="*/ 1005840 h 1358900"/>
              <a:gd name="connsiteX10" fmla="*/ 929640 w 1747520"/>
              <a:gd name="connsiteY10" fmla="*/ 1358900 h 1358900"/>
              <a:gd name="connsiteX0" fmla="*/ 934720 w 1747520"/>
              <a:gd name="connsiteY0" fmla="*/ 1366520 h 1366520"/>
              <a:gd name="connsiteX1" fmla="*/ 1397000 w 1747520"/>
              <a:gd name="connsiteY1" fmla="*/ 949960 h 1366520"/>
              <a:gd name="connsiteX2" fmla="*/ 1455420 w 1747520"/>
              <a:gd name="connsiteY2" fmla="*/ 1000760 h 1366520"/>
              <a:gd name="connsiteX3" fmla="*/ 1747520 w 1747520"/>
              <a:gd name="connsiteY3" fmla="*/ 728980 h 1366520"/>
              <a:gd name="connsiteX4" fmla="*/ 1272540 w 1747520"/>
              <a:gd name="connsiteY4" fmla="*/ 365760 h 1366520"/>
              <a:gd name="connsiteX5" fmla="*/ 1023620 w 1747520"/>
              <a:gd name="connsiteY5" fmla="*/ 576580 h 1366520"/>
              <a:gd name="connsiteX6" fmla="*/ 317500 w 1747520"/>
              <a:gd name="connsiteY6" fmla="*/ 0 h 1366520"/>
              <a:gd name="connsiteX7" fmla="*/ 0 w 1747520"/>
              <a:gd name="connsiteY7" fmla="*/ 261620 h 1366520"/>
              <a:gd name="connsiteX8" fmla="*/ 688340 w 1747520"/>
              <a:gd name="connsiteY8" fmla="*/ 855980 h 1366520"/>
              <a:gd name="connsiteX9" fmla="*/ 515620 w 1747520"/>
              <a:gd name="connsiteY9" fmla="*/ 1005840 h 1366520"/>
              <a:gd name="connsiteX10" fmla="*/ 934720 w 1747520"/>
              <a:gd name="connsiteY10" fmla="*/ 1366520 h 1366520"/>
              <a:gd name="connsiteX0" fmla="*/ 921385 w 1747520"/>
              <a:gd name="connsiteY0" fmla="*/ 1362710 h 1362710"/>
              <a:gd name="connsiteX1" fmla="*/ 1397000 w 1747520"/>
              <a:gd name="connsiteY1" fmla="*/ 949960 h 1362710"/>
              <a:gd name="connsiteX2" fmla="*/ 1455420 w 1747520"/>
              <a:gd name="connsiteY2" fmla="*/ 1000760 h 1362710"/>
              <a:gd name="connsiteX3" fmla="*/ 1747520 w 1747520"/>
              <a:gd name="connsiteY3" fmla="*/ 728980 h 1362710"/>
              <a:gd name="connsiteX4" fmla="*/ 1272540 w 1747520"/>
              <a:gd name="connsiteY4" fmla="*/ 365760 h 1362710"/>
              <a:gd name="connsiteX5" fmla="*/ 1023620 w 1747520"/>
              <a:gd name="connsiteY5" fmla="*/ 576580 h 1362710"/>
              <a:gd name="connsiteX6" fmla="*/ 317500 w 1747520"/>
              <a:gd name="connsiteY6" fmla="*/ 0 h 1362710"/>
              <a:gd name="connsiteX7" fmla="*/ 0 w 1747520"/>
              <a:gd name="connsiteY7" fmla="*/ 261620 h 1362710"/>
              <a:gd name="connsiteX8" fmla="*/ 688340 w 1747520"/>
              <a:gd name="connsiteY8" fmla="*/ 855980 h 1362710"/>
              <a:gd name="connsiteX9" fmla="*/ 515620 w 1747520"/>
              <a:gd name="connsiteY9" fmla="*/ 1005840 h 1362710"/>
              <a:gd name="connsiteX10" fmla="*/ 921385 w 1747520"/>
              <a:gd name="connsiteY10" fmla="*/ 1362710 h 1362710"/>
              <a:gd name="connsiteX0" fmla="*/ 921385 w 1747520"/>
              <a:gd name="connsiteY0" fmla="*/ 1362710 h 1362710"/>
              <a:gd name="connsiteX1" fmla="*/ 1383665 w 1747520"/>
              <a:gd name="connsiteY1" fmla="*/ 942340 h 1362710"/>
              <a:gd name="connsiteX2" fmla="*/ 1455420 w 1747520"/>
              <a:gd name="connsiteY2" fmla="*/ 1000760 h 1362710"/>
              <a:gd name="connsiteX3" fmla="*/ 1747520 w 1747520"/>
              <a:gd name="connsiteY3" fmla="*/ 728980 h 1362710"/>
              <a:gd name="connsiteX4" fmla="*/ 1272540 w 1747520"/>
              <a:gd name="connsiteY4" fmla="*/ 365760 h 1362710"/>
              <a:gd name="connsiteX5" fmla="*/ 1023620 w 1747520"/>
              <a:gd name="connsiteY5" fmla="*/ 576580 h 1362710"/>
              <a:gd name="connsiteX6" fmla="*/ 317500 w 1747520"/>
              <a:gd name="connsiteY6" fmla="*/ 0 h 1362710"/>
              <a:gd name="connsiteX7" fmla="*/ 0 w 1747520"/>
              <a:gd name="connsiteY7" fmla="*/ 261620 h 1362710"/>
              <a:gd name="connsiteX8" fmla="*/ 688340 w 1747520"/>
              <a:gd name="connsiteY8" fmla="*/ 855980 h 1362710"/>
              <a:gd name="connsiteX9" fmla="*/ 515620 w 1747520"/>
              <a:gd name="connsiteY9" fmla="*/ 1005840 h 1362710"/>
              <a:gd name="connsiteX10" fmla="*/ 921385 w 1747520"/>
              <a:gd name="connsiteY10" fmla="*/ 1362710 h 1362710"/>
              <a:gd name="connsiteX0" fmla="*/ 921385 w 1747520"/>
              <a:gd name="connsiteY0" fmla="*/ 1362710 h 1362710"/>
              <a:gd name="connsiteX1" fmla="*/ 1383665 w 1747520"/>
              <a:gd name="connsiteY1" fmla="*/ 942340 h 1362710"/>
              <a:gd name="connsiteX2" fmla="*/ 1455420 w 1747520"/>
              <a:gd name="connsiteY2" fmla="*/ 1000760 h 1362710"/>
              <a:gd name="connsiteX3" fmla="*/ 1747520 w 1747520"/>
              <a:gd name="connsiteY3" fmla="*/ 728980 h 1362710"/>
              <a:gd name="connsiteX4" fmla="*/ 1272540 w 1747520"/>
              <a:gd name="connsiteY4" fmla="*/ 365760 h 1362710"/>
              <a:gd name="connsiteX5" fmla="*/ 1023620 w 1747520"/>
              <a:gd name="connsiteY5" fmla="*/ 576580 h 1362710"/>
              <a:gd name="connsiteX6" fmla="*/ 317500 w 1747520"/>
              <a:gd name="connsiteY6" fmla="*/ 0 h 1362710"/>
              <a:gd name="connsiteX7" fmla="*/ 0 w 1747520"/>
              <a:gd name="connsiteY7" fmla="*/ 261620 h 1362710"/>
              <a:gd name="connsiteX8" fmla="*/ 707390 w 1747520"/>
              <a:gd name="connsiteY8" fmla="*/ 859790 h 1362710"/>
              <a:gd name="connsiteX9" fmla="*/ 515620 w 1747520"/>
              <a:gd name="connsiteY9" fmla="*/ 1005840 h 1362710"/>
              <a:gd name="connsiteX10" fmla="*/ 921385 w 1747520"/>
              <a:gd name="connsiteY10" fmla="*/ 1362710 h 1362710"/>
              <a:gd name="connsiteX0" fmla="*/ 921385 w 1747520"/>
              <a:gd name="connsiteY0" fmla="*/ 1362710 h 1362710"/>
              <a:gd name="connsiteX1" fmla="*/ 1383665 w 1747520"/>
              <a:gd name="connsiteY1" fmla="*/ 942340 h 1362710"/>
              <a:gd name="connsiteX2" fmla="*/ 1455420 w 1747520"/>
              <a:gd name="connsiteY2" fmla="*/ 1000760 h 1362710"/>
              <a:gd name="connsiteX3" fmla="*/ 1747520 w 1747520"/>
              <a:gd name="connsiteY3" fmla="*/ 728980 h 1362710"/>
              <a:gd name="connsiteX4" fmla="*/ 1272540 w 1747520"/>
              <a:gd name="connsiteY4" fmla="*/ 365760 h 1362710"/>
              <a:gd name="connsiteX5" fmla="*/ 1023620 w 1747520"/>
              <a:gd name="connsiteY5" fmla="*/ 576580 h 1362710"/>
              <a:gd name="connsiteX6" fmla="*/ 317500 w 1747520"/>
              <a:gd name="connsiteY6" fmla="*/ 0 h 1362710"/>
              <a:gd name="connsiteX7" fmla="*/ 0 w 1747520"/>
              <a:gd name="connsiteY7" fmla="*/ 261620 h 1362710"/>
              <a:gd name="connsiteX8" fmla="*/ 707390 w 1747520"/>
              <a:gd name="connsiteY8" fmla="*/ 859790 h 1362710"/>
              <a:gd name="connsiteX9" fmla="*/ 530860 w 1747520"/>
              <a:gd name="connsiteY9" fmla="*/ 1019175 h 1362710"/>
              <a:gd name="connsiteX10" fmla="*/ 921385 w 1747520"/>
              <a:gd name="connsiteY10" fmla="*/ 1362710 h 1362710"/>
              <a:gd name="connsiteX0" fmla="*/ 927100 w 1753235"/>
              <a:gd name="connsiteY0" fmla="*/ 1362710 h 1362710"/>
              <a:gd name="connsiteX1" fmla="*/ 1389380 w 1753235"/>
              <a:gd name="connsiteY1" fmla="*/ 942340 h 1362710"/>
              <a:gd name="connsiteX2" fmla="*/ 1461135 w 1753235"/>
              <a:gd name="connsiteY2" fmla="*/ 1000760 h 1362710"/>
              <a:gd name="connsiteX3" fmla="*/ 1753235 w 1753235"/>
              <a:gd name="connsiteY3" fmla="*/ 728980 h 1362710"/>
              <a:gd name="connsiteX4" fmla="*/ 1278255 w 1753235"/>
              <a:gd name="connsiteY4" fmla="*/ 365760 h 1362710"/>
              <a:gd name="connsiteX5" fmla="*/ 1029335 w 1753235"/>
              <a:gd name="connsiteY5" fmla="*/ 576580 h 1362710"/>
              <a:gd name="connsiteX6" fmla="*/ 323215 w 1753235"/>
              <a:gd name="connsiteY6" fmla="*/ 0 h 1362710"/>
              <a:gd name="connsiteX7" fmla="*/ 0 w 1753235"/>
              <a:gd name="connsiteY7" fmla="*/ 257810 h 1362710"/>
              <a:gd name="connsiteX8" fmla="*/ 713105 w 1753235"/>
              <a:gd name="connsiteY8" fmla="*/ 859790 h 1362710"/>
              <a:gd name="connsiteX9" fmla="*/ 536575 w 1753235"/>
              <a:gd name="connsiteY9" fmla="*/ 1019175 h 1362710"/>
              <a:gd name="connsiteX10" fmla="*/ 927100 w 1753235"/>
              <a:gd name="connsiteY10" fmla="*/ 1362710 h 1362710"/>
              <a:gd name="connsiteX0" fmla="*/ 917575 w 1753235"/>
              <a:gd name="connsiteY0" fmla="*/ 1345565 h 1345565"/>
              <a:gd name="connsiteX1" fmla="*/ 1389380 w 1753235"/>
              <a:gd name="connsiteY1" fmla="*/ 942340 h 1345565"/>
              <a:gd name="connsiteX2" fmla="*/ 1461135 w 1753235"/>
              <a:gd name="connsiteY2" fmla="*/ 1000760 h 1345565"/>
              <a:gd name="connsiteX3" fmla="*/ 1753235 w 1753235"/>
              <a:gd name="connsiteY3" fmla="*/ 728980 h 1345565"/>
              <a:gd name="connsiteX4" fmla="*/ 1278255 w 1753235"/>
              <a:gd name="connsiteY4" fmla="*/ 365760 h 1345565"/>
              <a:gd name="connsiteX5" fmla="*/ 1029335 w 1753235"/>
              <a:gd name="connsiteY5" fmla="*/ 576580 h 1345565"/>
              <a:gd name="connsiteX6" fmla="*/ 323215 w 1753235"/>
              <a:gd name="connsiteY6" fmla="*/ 0 h 1345565"/>
              <a:gd name="connsiteX7" fmla="*/ 0 w 1753235"/>
              <a:gd name="connsiteY7" fmla="*/ 257810 h 1345565"/>
              <a:gd name="connsiteX8" fmla="*/ 713105 w 1753235"/>
              <a:gd name="connsiteY8" fmla="*/ 859790 h 1345565"/>
              <a:gd name="connsiteX9" fmla="*/ 536575 w 1753235"/>
              <a:gd name="connsiteY9" fmla="*/ 1019175 h 1345565"/>
              <a:gd name="connsiteX10" fmla="*/ 917575 w 1753235"/>
              <a:gd name="connsiteY10" fmla="*/ 1345565 h 1345565"/>
              <a:gd name="connsiteX0" fmla="*/ 917575 w 1753235"/>
              <a:gd name="connsiteY0" fmla="*/ 1345565 h 1345565"/>
              <a:gd name="connsiteX1" fmla="*/ 1379855 w 1753235"/>
              <a:gd name="connsiteY1" fmla="*/ 936625 h 1345565"/>
              <a:gd name="connsiteX2" fmla="*/ 1461135 w 1753235"/>
              <a:gd name="connsiteY2" fmla="*/ 1000760 h 1345565"/>
              <a:gd name="connsiteX3" fmla="*/ 1753235 w 1753235"/>
              <a:gd name="connsiteY3" fmla="*/ 728980 h 1345565"/>
              <a:gd name="connsiteX4" fmla="*/ 1278255 w 1753235"/>
              <a:gd name="connsiteY4" fmla="*/ 365760 h 1345565"/>
              <a:gd name="connsiteX5" fmla="*/ 1029335 w 1753235"/>
              <a:gd name="connsiteY5" fmla="*/ 576580 h 1345565"/>
              <a:gd name="connsiteX6" fmla="*/ 323215 w 1753235"/>
              <a:gd name="connsiteY6" fmla="*/ 0 h 1345565"/>
              <a:gd name="connsiteX7" fmla="*/ 0 w 1753235"/>
              <a:gd name="connsiteY7" fmla="*/ 257810 h 1345565"/>
              <a:gd name="connsiteX8" fmla="*/ 713105 w 1753235"/>
              <a:gd name="connsiteY8" fmla="*/ 859790 h 1345565"/>
              <a:gd name="connsiteX9" fmla="*/ 536575 w 1753235"/>
              <a:gd name="connsiteY9" fmla="*/ 1019175 h 1345565"/>
              <a:gd name="connsiteX10" fmla="*/ 917575 w 1753235"/>
              <a:gd name="connsiteY10" fmla="*/ 1345565 h 1345565"/>
              <a:gd name="connsiteX0" fmla="*/ 921385 w 1753235"/>
              <a:gd name="connsiteY0" fmla="*/ 1355090 h 1355090"/>
              <a:gd name="connsiteX1" fmla="*/ 1379855 w 1753235"/>
              <a:gd name="connsiteY1" fmla="*/ 936625 h 1355090"/>
              <a:gd name="connsiteX2" fmla="*/ 1461135 w 1753235"/>
              <a:gd name="connsiteY2" fmla="*/ 1000760 h 1355090"/>
              <a:gd name="connsiteX3" fmla="*/ 1753235 w 1753235"/>
              <a:gd name="connsiteY3" fmla="*/ 728980 h 1355090"/>
              <a:gd name="connsiteX4" fmla="*/ 1278255 w 1753235"/>
              <a:gd name="connsiteY4" fmla="*/ 365760 h 1355090"/>
              <a:gd name="connsiteX5" fmla="*/ 1029335 w 1753235"/>
              <a:gd name="connsiteY5" fmla="*/ 576580 h 1355090"/>
              <a:gd name="connsiteX6" fmla="*/ 323215 w 1753235"/>
              <a:gd name="connsiteY6" fmla="*/ 0 h 1355090"/>
              <a:gd name="connsiteX7" fmla="*/ 0 w 1753235"/>
              <a:gd name="connsiteY7" fmla="*/ 257810 h 1355090"/>
              <a:gd name="connsiteX8" fmla="*/ 713105 w 1753235"/>
              <a:gd name="connsiteY8" fmla="*/ 859790 h 1355090"/>
              <a:gd name="connsiteX9" fmla="*/ 536575 w 1753235"/>
              <a:gd name="connsiteY9" fmla="*/ 1019175 h 1355090"/>
              <a:gd name="connsiteX10" fmla="*/ 921385 w 1753235"/>
              <a:gd name="connsiteY10" fmla="*/ 1355090 h 1355090"/>
              <a:gd name="connsiteX0" fmla="*/ 913765 w 1753235"/>
              <a:gd name="connsiteY0" fmla="*/ 1349375 h 1349375"/>
              <a:gd name="connsiteX1" fmla="*/ 1379855 w 1753235"/>
              <a:gd name="connsiteY1" fmla="*/ 936625 h 1349375"/>
              <a:gd name="connsiteX2" fmla="*/ 1461135 w 1753235"/>
              <a:gd name="connsiteY2" fmla="*/ 1000760 h 1349375"/>
              <a:gd name="connsiteX3" fmla="*/ 1753235 w 1753235"/>
              <a:gd name="connsiteY3" fmla="*/ 728980 h 1349375"/>
              <a:gd name="connsiteX4" fmla="*/ 1278255 w 1753235"/>
              <a:gd name="connsiteY4" fmla="*/ 365760 h 1349375"/>
              <a:gd name="connsiteX5" fmla="*/ 1029335 w 1753235"/>
              <a:gd name="connsiteY5" fmla="*/ 576580 h 1349375"/>
              <a:gd name="connsiteX6" fmla="*/ 323215 w 1753235"/>
              <a:gd name="connsiteY6" fmla="*/ 0 h 1349375"/>
              <a:gd name="connsiteX7" fmla="*/ 0 w 1753235"/>
              <a:gd name="connsiteY7" fmla="*/ 257810 h 1349375"/>
              <a:gd name="connsiteX8" fmla="*/ 713105 w 1753235"/>
              <a:gd name="connsiteY8" fmla="*/ 859790 h 1349375"/>
              <a:gd name="connsiteX9" fmla="*/ 536575 w 1753235"/>
              <a:gd name="connsiteY9" fmla="*/ 1019175 h 1349375"/>
              <a:gd name="connsiteX10" fmla="*/ 913765 w 1753235"/>
              <a:gd name="connsiteY10" fmla="*/ 1349375 h 134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235" h="1349375">
                <a:moveTo>
                  <a:pt x="913765" y="1349375"/>
                </a:moveTo>
                <a:lnTo>
                  <a:pt x="1379855" y="936625"/>
                </a:lnTo>
                <a:lnTo>
                  <a:pt x="1461135" y="1000760"/>
                </a:lnTo>
                <a:lnTo>
                  <a:pt x="1753235" y="728980"/>
                </a:lnTo>
                <a:lnTo>
                  <a:pt x="1278255" y="365760"/>
                </a:lnTo>
                <a:lnTo>
                  <a:pt x="1029335" y="576580"/>
                </a:lnTo>
                <a:lnTo>
                  <a:pt x="323215" y="0"/>
                </a:lnTo>
                <a:lnTo>
                  <a:pt x="0" y="257810"/>
                </a:lnTo>
                <a:lnTo>
                  <a:pt x="713105" y="859790"/>
                </a:lnTo>
                <a:lnTo>
                  <a:pt x="536575" y="1019175"/>
                </a:lnTo>
                <a:lnTo>
                  <a:pt x="913765" y="1349375"/>
                </a:lnTo>
                <a:close/>
              </a:path>
            </a:pathLst>
          </a:custGeom>
          <a:noFill/>
          <a:ln>
            <a:solidFill>
              <a:schemeClr val="accent2">
                <a:lumMod val="60000"/>
                <a:lumOff val="40000"/>
              </a:schemeClr>
            </a:solidFill>
          </a:ln>
          <a:effectLst>
            <a:glow rad="63500">
              <a:schemeClr val="accent2">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86"/>
          </a:p>
        </p:txBody>
      </p:sp>
      <p:sp>
        <p:nvSpPr>
          <p:cNvPr id="46" name="ZoneTexte 45"/>
          <p:cNvSpPr txBox="1"/>
          <p:nvPr/>
        </p:nvSpPr>
        <p:spPr>
          <a:xfrm rot="19200000">
            <a:off x="2239558" y="1954607"/>
            <a:ext cx="1244251" cy="510011"/>
          </a:xfrm>
          <a:prstGeom prst="rect">
            <a:avLst/>
          </a:prstGeom>
          <a:noFill/>
          <a:scene3d>
            <a:camera prst="orthographicFront">
              <a:rot lat="2400000" lon="1200000" rev="660000"/>
            </a:camera>
            <a:lightRig rig="threePt" dir="t"/>
          </a:scene3d>
        </p:spPr>
        <p:txBody>
          <a:bodyPr wrap="none" rtlCol="0">
            <a:spAutoFit/>
          </a:bodyPr>
          <a:lstStyle/>
          <a:p>
            <a:pPr algn="ctr"/>
            <a:r>
              <a:rPr lang="en-US" sz="1714" b="1" dirty="0">
                <a:solidFill>
                  <a:srgbClr val="50437C"/>
                </a:solidFill>
                <a:latin typeface="Segoe UI Variable Display" pitchFamily="2" charset="0"/>
              </a:rPr>
              <a:t>NFS</a:t>
            </a:r>
            <a:endParaRPr lang="en-US" sz="1714" dirty="0">
              <a:solidFill>
                <a:srgbClr val="50437C"/>
              </a:solidFill>
              <a:latin typeface="Segoe UI Variable Display" pitchFamily="2" charset="0"/>
            </a:endParaRPr>
          </a:p>
          <a:p>
            <a:pPr algn="ctr"/>
            <a:r>
              <a:rPr lang="en-US" sz="1000" dirty="0">
                <a:solidFill>
                  <a:srgbClr val="50437C"/>
                </a:solidFill>
                <a:cs typeface="Arial" panose="020B0604020202020204" pitchFamily="34" charset="0"/>
              </a:rPr>
              <a:t>Neutron For Science</a:t>
            </a:r>
            <a:endParaRPr lang="en-US" sz="1286" dirty="0">
              <a:solidFill>
                <a:srgbClr val="50437C"/>
              </a:solidFill>
              <a:cs typeface="Arial" panose="020B0604020202020204" pitchFamily="34" charset="0"/>
            </a:endParaRPr>
          </a:p>
        </p:txBody>
      </p:sp>
      <p:sp>
        <p:nvSpPr>
          <p:cNvPr id="48" name="Forme libre 47"/>
          <p:cNvSpPr/>
          <p:nvPr/>
        </p:nvSpPr>
        <p:spPr>
          <a:xfrm>
            <a:off x="4094955" y="2426063"/>
            <a:ext cx="1102179" cy="1043668"/>
          </a:xfrm>
          <a:custGeom>
            <a:avLst/>
            <a:gdLst>
              <a:gd name="connsiteX0" fmla="*/ 0 w 1543050"/>
              <a:gd name="connsiteY0" fmla="*/ 1032510 h 1461135"/>
              <a:gd name="connsiteX1" fmla="*/ 1080135 w 1543050"/>
              <a:gd name="connsiteY1" fmla="*/ 0 h 1461135"/>
              <a:gd name="connsiteX2" fmla="*/ 1543050 w 1543050"/>
              <a:gd name="connsiteY2" fmla="*/ 333375 h 1461135"/>
              <a:gd name="connsiteX3" fmla="*/ 1403985 w 1543050"/>
              <a:gd name="connsiteY3" fmla="*/ 464820 h 1461135"/>
              <a:gd name="connsiteX4" fmla="*/ 1468755 w 1543050"/>
              <a:gd name="connsiteY4" fmla="*/ 521970 h 1461135"/>
              <a:gd name="connsiteX5" fmla="*/ 514350 w 1543050"/>
              <a:gd name="connsiteY5" fmla="*/ 1461135 h 1461135"/>
              <a:gd name="connsiteX6" fmla="*/ 0 w 1543050"/>
              <a:gd name="connsiteY6" fmla="*/ 1032510 h 1461135"/>
              <a:gd name="connsiteX0" fmla="*/ 0 w 1543050"/>
              <a:gd name="connsiteY0" fmla="*/ 1032510 h 1461135"/>
              <a:gd name="connsiteX1" fmla="*/ 1080135 w 1543050"/>
              <a:gd name="connsiteY1" fmla="*/ 0 h 1461135"/>
              <a:gd name="connsiteX2" fmla="*/ 1543050 w 1543050"/>
              <a:gd name="connsiteY2" fmla="*/ 333375 h 1461135"/>
              <a:gd name="connsiteX3" fmla="*/ 1400175 w 1543050"/>
              <a:gd name="connsiteY3" fmla="*/ 470535 h 1461135"/>
              <a:gd name="connsiteX4" fmla="*/ 1468755 w 1543050"/>
              <a:gd name="connsiteY4" fmla="*/ 521970 h 1461135"/>
              <a:gd name="connsiteX5" fmla="*/ 514350 w 1543050"/>
              <a:gd name="connsiteY5" fmla="*/ 1461135 h 1461135"/>
              <a:gd name="connsiteX6" fmla="*/ 0 w 1543050"/>
              <a:gd name="connsiteY6" fmla="*/ 1032510 h 146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1461135">
                <a:moveTo>
                  <a:pt x="0" y="1032510"/>
                </a:moveTo>
                <a:lnTo>
                  <a:pt x="1080135" y="0"/>
                </a:lnTo>
                <a:lnTo>
                  <a:pt x="1543050" y="333375"/>
                </a:lnTo>
                <a:lnTo>
                  <a:pt x="1400175" y="470535"/>
                </a:lnTo>
                <a:lnTo>
                  <a:pt x="1468755" y="521970"/>
                </a:lnTo>
                <a:lnTo>
                  <a:pt x="514350" y="1461135"/>
                </a:lnTo>
                <a:lnTo>
                  <a:pt x="0" y="1032510"/>
                </a:lnTo>
                <a:close/>
              </a:path>
            </a:pathLst>
          </a:custGeom>
          <a:noFill/>
          <a:ln>
            <a:solidFill>
              <a:schemeClr val="accent2">
                <a:lumMod val="40000"/>
                <a:lumOff val="60000"/>
              </a:schemeClr>
            </a:solidFill>
          </a:ln>
          <a:effectLst>
            <a:glow rad="63500">
              <a:schemeClr val="accent2">
                <a:lumMod val="60000"/>
                <a:lumOff val="40000"/>
                <a:alpha val="7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86"/>
          </a:p>
        </p:txBody>
      </p:sp>
      <p:sp>
        <p:nvSpPr>
          <p:cNvPr id="49" name="ZoneTexte 48"/>
          <p:cNvSpPr txBox="1"/>
          <p:nvPr/>
        </p:nvSpPr>
        <p:spPr>
          <a:xfrm rot="18840000">
            <a:off x="4539097" y="3169212"/>
            <a:ext cx="1003801" cy="646331"/>
          </a:xfrm>
          <a:prstGeom prst="rect">
            <a:avLst/>
          </a:prstGeom>
          <a:noFill/>
          <a:scene3d>
            <a:camera prst="orthographicFront">
              <a:rot lat="1200000" lon="1200000" rev="360000"/>
            </a:camera>
            <a:lightRig rig="threePt" dir="t"/>
          </a:scene3d>
        </p:spPr>
        <p:txBody>
          <a:bodyPr wrap="none" rtlCol="0">
            <a:spAutoFit/>
          </a:bodyPr>
          <a:lstStyle/>
          <a:p>
            <a:pPr algn="ctr">
              <a:lnSpc>
                <a:spcPct val="70000"/>
              </a:lnSpc>
            </a:pPr>
            <a:r>
              <a:rPr lang="en-US" sz="1714" b="1" dirty="0">
                <a:solidFill>
                  <a:srgbClr val="50437C"/>
                </a:solidFill>
                <a:latin typeface="Segoe UI Variable Display" pitchFamily="2" charset="0"/>
              </a:rPr>
              <a:t>S</a:t>
            </a:r>
            <a:r>
              <a:rPr lang="en-US" sz="1714" b="1" baseline="30000" dirty="0">
                <a:solidFill>
                  <a:srgbClr val="50437C"/>
                </a:solidFill>
                <a:latin typeface="Segoe UI Variable Display" pitchFamily="2" charset="0"/>
              </a:rPr>
              <a:t>3</a:t>
            </a:r>
            <a:endParaRPr lang="en-US" sz="1714" baseline="30000" dirty="0">
              <a:solidFill>
                <a:srgbClr val="50437C"/>
              </a:solidFill>
              <a:latin typeface="Segoe UI Variable Display" pitchFamily="2" charset="0"/>
            </a:endParaRPr>
          </a:p>
          <a:p>
            <a:pPr algn="ctr">
              <a:lnSpc>
                <a:spcPct val="70000"/>
              </a:lnSpc>
            </a:pPr>
            <a:r>
              <a:rPr lang="en-US" sz="1143" dirty="0">
                <a:solidFill>
                  <a:srgbClr val="50437C"/>
                </a:solidFill>
                <a:cs typeface="Arial" panose="020B0604020202020204" pitchFamily="34" charset="0"/>
              </a:rPr>
              <a:t>Super </a:t>
            </a:r>
            <a:br>
              <a:rPr lang="en-US" sz="1143" dirty="0">
                <a:solidFill>
                  <a:srgbClr val="50437C"/>
                </a:solidFill>
                <a:cs typeface="Arial" panose="020B0604020202020204" pitchFamily="34" charset="0"/>
              </a:rPr>
            </a:br>
            <a:r>
              <a:rPr lang="en-US" sz="1143" dirty="0">
                <a:solidFill>
                  <a:srgbClr val="50437C"/>
                </a:solidFill>
                <a:cs typeface="Arial" panose="020B0604020202020204" pitchFamily="34" charset="0"/>
              </a:rPr>
              <a:t>Separator </a:t>
            </a:r>
            <a:br>
              <a:rPr lang="en-US" sz="1143" dirty="0">
                <a:solidFill>
                  <a:srgbClr val="50437C"/>
                </a:solidFill>
                <a:cs typeface="Arial" panose="020B0604020202020204" pitchFamily="34" charset="0"/>
              </a:rPr>
            </a:br>
            <a:r>
              <a:rPr lang="en-US" sz="1143" dirty="0">
                <a:solidFill>
                  <a:srgbClr val="50437C"/>
                </a:solidFill>
                <a:cs typeface="Arial" panose="020B0604020202020204" pitchFamily="34" charset="0"/>
              </a:rPr>
              <a:t>Spectrometer</a:t>
            </a:r>
          </a:p>
        </p:txBody>
      </p:sp>
      <p:sp>
        <p:nvSpPr>
          <p:cNvPr id="104" name="ZoneTexte 103"/>
          <p:cNvSpPr txBox="1"/>
          <p:nvPr/>
        </p:nvSpPr>
        <p:spPr>
          <a:xfrm rot="18600000">
            <a:off x="6747866" y="2038049"/>
            <a:ext cx="1295547" cy="268215"/>
          </a:xfrm>
          <a:prstGeom prst="rect">
            <a:avLst/>
          </a:prstGeom>
          <a:noFill/>
          <a:scene3d>
            <a:camera prst="orthographicFront">
              <a:rot lat="900000" lon="1200000" rev="300000"/>
            </a:camera>
            <a:lightRig rig="threePt" dir="t"/>
          </a:scene3d>
        </p:spPr>
        <p:txBody>
          <a:bodyPr wrap="none" rtlCol="0">
            <a:spAutoFit/>
          </a:bodyPr>
          <a:lstStyle>
            <a:defPPr>
              <a:defRPr lang="en-US"/>
            </a:defPPr>
            <a:lvl1pPr>
              <a:defRPr sz="2400" b="1">
                <a:solidFill>
                  <a:srgbClr val="50437C"/>
                </a:solidFill>
              </a:defRPr>
            </a:lvl1pPr>
          </a:lstStyle>
          <a:p>
            <a:pPr algn="ctr"/>
            <a:r>
              <a:rPr lang="en-US" sz="1143" b="0" dirty="0">
                <a:solidFill>
                  <a:schemeClr val="accent6"/>
                </a:solidFill>
              </a:rPr>
              <a:t>Experimental Halls</a:t>
            </a:r>
            <a:endParaRPr lang="en-US" sz="750" b="0" dirty="0">
              <a:solidFill>
                <a:schemeClr val="accent6"/>
              </a:solidFill>
            </a:endParaRPr>
          </a:p>
        </p:txBody>
      </p:sp>
      <p:pic>
        <p:nvPicPr>
          <p:cNvPr id="2" name="Image 1"/>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9412899" y="4117984"/>
            <a:ext cx="804105" cy="1853682"/>
          </a:xfrm>
          <a:prstGeom prst="rect">
            <a:avLst/>
          </a:prstGeom>
        </p:spPr>
      </p:pic>
      <p:sp>
        <p:nvSpPr>
          <p:cNvPr id="12" name="Forme libre 11"/>
          <p:cNvSpPr/>
          <p:nvPr/>
        </p:nvSpPr>
        <p:spPr>
          <a:xfrm>
            <a:off x="5834063" y="1636168"/>
            <a:ext cx="4184196" cy="4054929"/>
          </a:xfrm>
          <a:custGeom>
            <a:avLst/>
            <a:gdLst>
              <a:gd name="connsiteX0" fmla="*/ 0 w 5857875"/>
              <a:gd name="connsiteY0" fmla="*/ 2009775 h 5676900"/>
              <a:gd name="connsiteX1" fmla="*/ 5281612 w 5857875"/>
              <a:gd name="connsiteY1" fmla="*/ 5676900 h 5676900"/>
              <a:gd name="connsiteX2" fmla="*/ 5857875 w 5857875"/>
              <a:gd name="connsiteY2" fmla="*/ 4262437 h 5676900"/>
              <a:gd name="connsiteX3" fmla="*/ 4852987 w 5857875"/>
              <a:gd name="connsiteY3" fmla="*/ 3629025 h 5676900"/>
              <a:gd name="connsiteX4" fmla="*/ 4752975 w 5857875"/>
              <a:gd name="connsiteY4" fmla="*/ 3833812 h 5676900"/>
              <a:gd name="connsiteX5" fmla="*/ 4067175 w 5857875"/>
              <a:gd name="connsiteY5" fmla="*/ 3400425 h 5676900"/>
              <a:gd name="connsiteX6" fmla="*/ 4162425 w 5857875"/>
              <a:gd name="connsiteY6" fmla="*/ 3228975 h 5676900"/>
              <a:gd name="connsiteX7" fmla="*/ 3652837 w 5857875"/>
              <a:gd name="connsiteY7" fmla="*/ 2905125 h 5676900"/>
              <a:gd name="connsiteX8" fmla="*/ 4872037 w 5857875"/>
              <a:gd name="connsiteY8" fmla="*/ 862012 h 5676900"/>
              <a:gd name="connsiteX9" fmla="*/ 3219450 w 5857875"/>
              <a:gd name="connsiteY9" fmla="*/ 0 h 5676900"/>
              <a:gd name="connsiteX10" fmla="*/ 1690687 w 5857875"/>
              <a:gd name="connsiteY10" fmla="*/ 1952625 h 5676900"/>
              <a:gd name="connsiteX11" fmla="*/ 638175 w 5857875"/>
              <a:gd name="connsiteY11" fmla="*/ 1252537 h 5676900"/>
              <a:gd name="connsiteX12" fmla="*/ 0 w 5857875"/>
              <a:gd name="connsiteY12" fmla="*/ 2009775 h 5676900"/>
              <a:gd name="connsiteX0" fmla="*/ 0 w 5857875"/>
              <a:gd name="connsiteY0" fmla="*/ 2009775 h 5676900"/>
              <a:gd name="connsiteX1" fmla="*/ 5281612 w 5857875"/>
              <a:gd name="connsiteY1" fmla="*/ 5676900 h 5676900"/>
              <a:gd name="connsiteX2" fmla="*/ 5639258 w 5857875"/>
              <a:gd name="connsiteY2" fmla="*/ 4795786 h 5676900"/>
              <a:gd name="connsiteX3" fmla="*/ 5857875 w 5857875"/>
              <a:gd name="connsiteY3" fmla="*/ 4262437 h 5676900"/>
              <a:gd name="connsiteX4" fmla="*/ 4852987 w 5857875"/>
              <a:gd name="connsiteY4" fmla="*/ 3629025 h 5676900"/>
              <a:gd name="connsiteX5" fmla="*/ 4752975 w 5857875"/>
              <a:gd name="connsiteY5" fmla="*/ 3833812 h 5676900"/>
              <a:gd name="connsiteX6" fmla="*/ 4067175 w 5857875"/>
              <a:gd name="connsiteY6" fmla="*/ 3400425 h 5676900"/>
              <a:gd name="connsiteX7" fmla="*/ 4162425 w 5857875"/>
              <a:gd name="connsiteY7" fmla="*/ 3228975 h 5676900"/>
              <a:gd name="connsiteX8" fmla="*/ 3652837 w 5857875"/>
              <a:gd name="connsiteY8" fmla="*/ 2905125 h 5676900"/>
              <a:gd name="connsiteX9" fmla="*/ 4872037 w 5857875"/>
              <a:gd name="connsiteY9" fmla="*/ 862012 h 5676900"/>
              <a:gd name="connsiteX10" fmla="*/ 3219450 w 5857875"/>
              <a:gd name="connsiteY10" fmla="*/ 0 h 5676900"/>
              <a:gd name="connsiteX11" fmla="*/ 1690687 w 5857875"/>
              <a:gd name="connsiteY11" fmla="*/ 1952625 h 5676900"/>
              <a:gd name="connsiteX12" fmla="*/ 638175 w 5857875"/>
              <a:gd name="connsiteY12" fmla="*/ 1252537 h 5676900"/>
              <a:gd name="connsiteX13" fmla="*/ 0 w 5857875"/>
              <a:gd name="connsiteY13"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639258 w 5857875"/>
              <a:gd name="connsiteY3" fmla="*/ 4795786 h 5676900"/>
              <a:gd name="connsiteX4" fmla="*/ 5857875 w 5857875"/>
              <a:gd name="connsiteY4" fmla="*/ 4262437 h 5676900"/>
              <a:gd name="connsiteX5" fmla="*/ 4852987 w 5857875"/>
              <a:gd name="connsiteY5" fmla="*/ 3629025 h 5676900"/>
              <a:gd name="connsiteX6" fmla="*/ 4752975 w 5857875"/>
              <a:gd name="connsiteY6" fmla="*/ 3833812 h 5676900"/>
              <a:gd name="connsiteX7" fmla="*/ 4067175 w 5857875"/>
              <a:gd name="connsiteY7" fmla="*/ 3400425 h 5676900"/>
              <a:gd name="connsiteX8" fmla="*/ 4162425 w 5857875"/>
              <a:gd name="connsiteY8" fmla="*/ 3228975 h 5676900"/>
              <a:gd name="connsiteX9" fmla="*/ 3652837 w 5857875"/>
              <a:gd name="connsiteY9" fmla="*/ 2905125 h 5676900"/>
              <a:gd name="connsiteX10" fmla="*/ 4872037 w 5857875"/>
              <a:gd name="connsiteY10" fmla="*/ 862012 h 5676900"/>
              <a:gd name="connsiteX11" fmla="*/ 3219450 w 5857875"/>
              <a:gd name="connsiteY11" fmla="*/ 0 h 5676900"/>
              <a:gd name="connsiteX12" fmla="*/ 1690687 w 5857875"/>
              <a:gd name="connsiteY12" fmla="*/ 1952625 h 5676900"/>
              <a:gd name="connsiteX13" fmla="*/ 638175 w 5857875"/>
              <a:gd name="connsiteY13" fmla="*/ 1252537 h 5676900"/>
              <a:gd name="connsiteX14" fmla="*/ 0 w 5857875"/>
              <a:gd name="connsiteY14"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592302 w 5857875"/>
              <a:gd name="connsiteY3" fmla="*/ 4906996 h 5676900"/>
              <a:gd name="connsiteX4" fmla="*/ 5639258 w 5857875"/>
              <a:gd name="connsiteY4" fmla="*/ 4795786 h 5676900"/>
              <a:gd name="connsiteX5" fmla="*/ 5857875 w 5857875"/>
              <a:gd name="connsiteY5" fmla="*/ 4262437 h 5676900"/>
              <a:gd name="connsiteX6" fmla="*/ 4852987 w 5857875"/>
              <a:gd name="connsiteY6" fmla="*/ 3629025 h 5676900"/>
              <a:gd name="connsiteX7" fmla="*/ 4752975 w 5857875"/>
              <a:gd name="connsiteY7" fmla="*/ 3833812 h 5676900"/>
              <a:gd name="connsiteX8" fmla="*/ 4067175 w 5857875"/>
              <a:gd name="connsiteY8" fmla="*/ 3400425 h 5676900"/>
              <a:gd name="connsiteX9" fmla="*/ 4162425 w 5857875"/>
              <a:gd name="connsiteY9" fmla="*/ 3228975 h 5676900"/>
              <a:gd name="connsiteX10" fmla="*/ 3652837 w 5857875"/>
              <a:gd name="connsiteY10" fmla="*/ 2905125 h 5676900"/>
              <a:gd name="connsiteX11" fmla="*/ 4872037 w 5857875"/>
              <a:gd name="connsiteY11" fmla="*/ 862012 h 5676900"/>
              <a:gd name="connsiteX12" fmla="*/ 3219450 w 5857875"/>
              <a:gd name="connsiteY12" fmla="*/ 0 h 5676900"/>
              <a:gd name="connsiteX13" fmla="*/ 1690687 w 5857875"/>
              <a:gd name="connsiteY13" fmla="*/ 1952625 h 5676900"/>
              <a:gd name="connsiteX14" fmla="*/ 638175 w 5857875"/>
              <a:gd name="connsiteY14" fmla="*/ 1252537 h 5676900"/>
              <a:gd name="connsiteX15" fmla="*/ 0 w 5857875"/>
              <a:gd name="connsiteY15"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812252 w 5857875"/>
              <a:gd name="connsiteY3" fmla="*/ 4906996 h 5676900"/>
              <a:gd name="connsiteX4" fmla="*/ 5639258 w 5857875"/>
              <a:gd name="connsiteY4" fmla="*/ 4795786 h 5676900"/>
              <a:gd name="connsiteX5" fmla="*/ 5857875 w 5857875"/>
              <a:gd name="connsiteY5" fmla="*/ 4262437 h 5676900"/>
              <a:gd name="connsiteX6" fmla="*/ 4852987 w 5857875"/>
              <a:gd name="connsiteY6" fmla="*/ 3629025 h 5676900"/>
              <a:gd name="connsiteX7" fmla="*/ 4752975 w 5857875"/>
              <a:gd name="connsiteY7" fmla="*/ 3833812 h 5676900"/>
              <a:gd name="connsiteX8" fmla="*/ 4067175 w 5857875"/>
              <a:gd name="connsiteY8" fmla="*/ 3400425 h 5676900"/>
              <a:gd name="connsiteX9" fmla="*/ 4162425 w 5857875"/>
              <a:gd name="connsiteY9" fmla="*/ 3228975 h 5676900"/>
              <a:gd name="connsiteX10" fmla="*/ 3652837 w 5857875"/>
              <a:gd name="connsiteY10" fmla="*/ 2905125 h 5676900"/>
              <a:gd name="connsiteX11" fmla="*/ 4872037 w 5857875"/>
              <a:gd name="connsiteY11" fmla="*/ 862012 h 5676900"/>
              <a:gd name="connsiteX12" fmla="*/ 3219450 w 5857875"/>
              <a:gd name="connsiteY12" fmla="*/ 0 h 5676900"/>
              <a:gd name="connsiteX13" fmla="*/ 1690687 w 5857875"/>
              <a:gd name="connsiteY13" fmla="*/ 1952625 h 5676900"/>
              <a:gd name="connsiteX14" fmla="*/ 638175 w 5857875"/>
              <a:gd name="connsiteY14" fmla="*/ 1252537 h 5676900"/>
              <a:gd name="connsiteX15" fmla="*/ 0 w 5857875"/>
              <a:gd name="connsiteY15"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575003 w 5857875"/>
              <a:gd name="connsiteY3" fmla="*/ 5075048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503334 w 5857875"/>
              <a:gd name="connsiteY2" fmla="*/ 5131889 h 5676900"/>
              <a:gd name="connsiteX3" fmla="*/ 5688686 w 5857875"/>
              <a:gd name="connsiteY3" fmla="*/ 5161545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88686 w 5857875"/>
              <a:gd name="connsiteY3" fmla="*/ 5161545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710928 w 5857875"/>
              <a:gd name="connsiteY3" fmla="*/ 5171430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73858 w 5857875"/>
              <a:gd name="connsiteY3" fmla="*/ 5178844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91158 w 5857875"/>
              <a:gd name="connsiteY3" fmla="*/ 5193672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96101 w 5857875"/>
              <a:gd name="connsiteY3" fmla="*/ 5196143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693629 w 5857875"/>
              <a:gd name="connsiteY3" fmla="*/ 5159072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703514 w 5857875"/>
              <a:gd name="connsiteY3" fmla="*/ 5161544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 name="connsiteX0" fmla="*/ 0 w 5857875"/>
              <a:gd name="connsiteY0" fmla="*/ 2009775 h 5676900"/>
              <a:gd name="connsiteX1" fmla="*/ 5281612 w 5857875"/>
              <a:gd name="connsiteY1" fmla="*/ 5676900 h 5676900"/>
              <a:gd name="connsiteX2" fmla="*/ 5493448 w 5857875"/>
              <a:gd name="connsiteY2" fmla="*/ 5156603 h 5676900"/>
              <a:gd name="connsiteX3" fmla="*/ 5715871 w 5857875"/>
              <a:gd name="connsiteY3" fmla="*/ 5168958 h 5676900"/>
              <a:gd name="connsiteX4" fmla="*/ 5812252 w 5857875"/>
              <a:gd name="connsiteY4" fmla="*/ 4906996 h 5676900"/>
              <a:gd name="connsiteX5" fmla="*/ 5639258 w 5857875"/>
              <a:gd name="connsiteY5" fmla="*/ 4795786 h 5676900"/>
              <a:gd name="connsiteX6" fmla="*/ 5857875 w 5857875"/>
              <a:gd name="connsiteY6" fmla="*/ 4262437 h 5676900"/>
              <a:gd name="connsiteX7" fmla="*/ 4852987 w 5857875"/>
              <a:gd name="connsiteY7" fmla="*/ 3629025 h 5676900"/>
              <a:gd name="connsiteX8" fmla="*/ 4752975 w 5857875"/>
              <a:gd name="connsiteY8" fmla="*/ 3833812 h 5676900"/>
              <a:gd name="connsiteX9" fmla="*/ 4067175 w 5857875"/>
              <a:gd name="connsiteY9" fmla="*/ 3400425 h 5676900"/>
              <a:gd name="connsiteX10" fmla="*/ 4162425 w 5857875"/>
              <a:gd name="connsiteY10" fmla="*/ 3228975 h 5676900"/>
              <a:gd name="connsiteX11" fmla="*/ 3652837 w 5857875"/>
              <a:gd name="connsiteY11" fmla="*/ 2905125 h 5676900"/>
              <a:gd name="connsiteX12" fmla="*/ 4872037 w 5857875"/>
              <a:gd name="connsiteY12" fmla="*/ 862012 h 5676900"/>
              <a:gd name="connsiteX13" fmla="*/ 3219450 w 5857875"/>
              <a:gd name="connsiteY13" fmla="*/ 0 h 5676900"/>
              <a:gd name="connsiteX14" fmla="*/ 1690687 w 5857875"/>
              <a:gd name="connsiteY14" fmla="*/ 1952625 h 5676900"/>
              <a:gd name="connsiteX15" fmla="*/ 638175 w 5857875"/>
              <a:gd name="connsiteY15" fmla="*/ 1252537 h 5676900"/>
              <a:gd name="connsiteX16" fmla="*/ 0 w 5857875"/>
              <a:gd name="connsiteY16" fmla="*/ 2009775 h 567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57875" h="5676900">
                <a:moveTo>
                  <a:pt x="0" y="2009775"/>
                </a:moveTo>
                <a:lnTo>
                  <a:pt x="5281612" y="5676900"/>
                </a:lnTo>
                <a:lnTo>
                  <a:pt x="5493448" y="5156603"/>
                </a:lnTo>
                <a:lnTo>
                  <a:pt x="5715871" y="5168958"/>
                </a:lnTo>
                <a:lnTo>
                  <a:pt x="5812252" y="4906996"/>
                </a:lnTo>
                <a:lnTo>
                  <a:pt x="5639258" y="4795786"/>
                </a:lnTo>
                <a:lnTo>
                  <a:pt x="5857875" y="4262437"/>
                </a:lnTo>
                <a:lnTo>
                  <a:pt x="4852987" y="3629025"/>
                </a:lnTo>
                <a:lnTo>
                  <a:pt x="4752975" y="3833812"/>
                </a:lnTo>
                <a:lnTo>
                  <a:pt x="4067175" y="3400425"/>
                </a:lnTo>
                <a:lnTo>
                  <a:pt x="4162425" y="3228975"/>
                </a:lnTo>
                <a:lnTo>
                  <a:pt x="3652837" y="2905125"/>
                </a:lnTo>
                <a:lnTo>
                  <a:pt x="4872037" y="862012"/>
                </a:lnTo>
                <a:lnTo>
                  <a:pt x="3219450" y="0"/>
                </a:lnTo>
                <a:lnTo>
                  <a:pt x="1690687" y="1952625"/>
                </a:lnTo>
                <a:lnTo>
                  <a:pt x="638175" y="1252537"/>
                </a:lnTo>
                <a:lnTo>
                  <a:pt x="0" y="2009775"/>
                </a:lnTo>
                <a:close/>
              </a:path>
            </a:pathLst>
          </a:custGeom>
          <a:noFill/>
          <a:ln>
            <a:solidFill>
              <a:srgbClr val="92D050"/>
            </a:solidFill>
          </a:ln>
          <a:effectLst>
            <a:glow rad="63500">
              <a:schemeClr val="accent6">
                <a:satMod val="175000"/>
                <a:alpha val="40000"/>
              </a:schemeClr>
            </a:glow>
            <a:outerShdw blurRad="50800" dist="50800" dir="5400000" algn="ctr" rotWithShape="0">
              <a:schemeClr val="accent6"/>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en-US" sz="1286" dirty="0"/>
          </a:p>
        </p:txBody>
      </p:sp>
      <p:sp>
        <p:nvSpPr>
          <p:cNvPr id="43" name="ZoneTexte 42"/>
          <p:cNvSpPr txBox="1"/>
          <p:nvPr/>
        </p:nvSpPr>
        <p:spPr>
          <a:xfrm rot="17340000">
            <a:off x="9723249" y="5185673"/>
            <a:ext cx="734496" cy="378117"/>
          </a:xfrm>
          <a:prstGeom prst="rect">
            <a:avLst/>
          </a:prstGeom>
          <a:noFill/>
          <a:scene3d>
            <a:camera prst="orthographicFront">
              <a:rot lat="20400000" lon="1200000" rev="21000000"/>
            </a:camera>
            <a:lightRig rig="threePt" dir="t"/>
          </a:scene3d>
        </p:spPr>
        <p:txBody>
          <a:bodyPr wrap="none" rtlCol="0">
            <a:spAutoFit/>
          </a:bodyPr>
          <a:lstStyle>
            <a:defPPr>
              <a:defRPr lang="en-US"/>
            </a:defPPr>
            <a:lvl1pPr>
              <a:defRPr sz="2400" b="1">
                <a:solidFill>
                  <a:srgbClr val="50437C"/>
                </a:solidFill>
              </a:defRPr>
            </a:lvl1pPr>
          </a:lstStyle>
          <a:p>
            <a:pPr algn="ctr"/>
            <a:r>
              <a:rPr lang="en-US" sz="1000" dirty="0">
                <a:solidFill>
                  <a:schemeClr val="accent6"/>
                </a:solidFill>
                <a:latin typeface="Segoe UI Variable Display" pitchFamily="2" charset="0"/>
              </a:rPr>
              <a:t>IRSSUD</a:t>
            </a:r>
            <a:r>
              <a:rPr lang="en-US" sz="1000" b="0" dirty="0">
                <a:solidFill>
                  <a:schemeClr val="accent6"/>
                </a:solidFill>
                <a:latin typeface="Segoe UI Variable Display" pitchFamily="2" charset="0"/>
              </a:rPr>
              <a:t/>
            </a:r>
            <a:br>
              <a:rPr lang="en-US" sz="1000" b="0" dirty="0">
                <a:solidFill>
                  <a:schemeClr val="accent6"/>
                </a:solidFill>
                <a:latin typeface="Segoe UI Variable Display" pitchFamily="2" charset="0"/>
              </a:rPr>
            </a:br>
            <a:r>
              <a:rPr lang="en-US" sz="857" b="0" dirty="0">
                <a:solidFill>
                  <a:schemeClr val="accent6"/>
                </a:solidFill>
                <a:latin typeface="Segoe UI Variable Display" pitchFamily="2" charset="0"/>
              </a:rPr>
              <a:t>0.1-1 A.MeV</a:t>
            </a:r>
            <a:endParaRPr lang="en-US" sz="714" b="0" dirty="0">
              <a:solidFill>
                <a:schemeClr val="accent6"/>
              </a:solidFill>
              <a:latin typeface="Segoe UI Variable Display" pitchFamily="2" charset="0"/>
            </a:endParaRPr>
          </a:p>
        </p:txBody>
      </p:sp>
      <p:grpSp>
        <p:nvGrpSpPr>
          <p:cNvPr id="5" name="Groupe 4"/>
          <p:cNvGrpSpPr/>
          <p:nvPr/>
        </p:nvGrpSpPr>
        <p:grpSpPr>
          <a:xfrm>
            <a:off x="8736854" y="3406490"/>
            <a:ext cx="514286" cy="514286"/>
            <a:chOff x="9166385" y="7899817"/>
            <a:chExt cx="720000" cy="720000"/>
          </a:xfrm>
        </p:grpSpPr>
        <p:pic>
          <p:nvPicPr>
            <p:cNvPr id="102" name="Image 10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9429847">
              <a:off x="9166385" y="7899817"/>
              <a:ext cx="720000" cy="720000"/>
            </a:xfrm>
            <a:prstGeom prst="rect">
              <a:avLst/>
            </a:prstGeom>
            <a:scene3d>
              <a:camera prst="orthographicFront">
                <a:rot lat="0" lon="0" rev="0"/>
              </a:camera>
              <a:lightRig rig="threePt" dir="t"/>
            </a:scene3d>
          </p:spPr>
        </p:pic>
        <p:sp>
          <p:nvSpPr>
            <p:cNvPr id="103" name="Rectangle 102"/>
            <p:cNvSpPr/>
            <p:nvPr/>
          </p:nvSpPr>
          <p:spPr>
            <a:xfrm>
              <a:off x="9211785" y="7913354"/>
              <a:ext cx="546966" cy="63427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86"/>
            </a:p>
          </p:txBody>
        </p:sp>
      </p:grpSp>
      <p:grpSp>
        <p:nvGrpSpPr>
          <p:cNvPr id="47" name="Groupe 46"/>
          <p:cNvGrpSpPr>
            <a:grpSpLocks noChangeAspect="1"/>
          </p:cNvGrpSpPr>
          <p:nvPr/>
        </p:nvGrpSpPr>
        <p:grpSpPr>
          <a:xfrm>
            <a:off x="8014344" y="1777398"/>
            <a:ext cx="1714914" cy="166378"/>
            <a:chOff x="10108152" y="8018364"/>
            <a:chExt cx="2627508" cy="254915"/>
          </a:xfrm>
          <a:scene3d>
            <a:camera prst="orthographicFront">
              <a:rot lat="19200000" lon="0" rev="19860000"/>
            </a:camera>
            <a:lightRig rig="threePt" dir="t"/>
          </a:scene3d>
        </p:grpSpPr>
        <p:grpSp>
          <p:nvGrpSpPr>
            <p:cNvPr id="51" name="Groupe 50"/>
            <p:cNvGrpSpPr/>
            <p:nvPr/>
          </p:nvGrpSpPr>
          <p:grpSpPr>
            <a:xfrm>
              <a:off x="10108152" y="8018364"/>
              <a:ext cx="2627508" cy="254915"/>
              <a:chOff x="10108152" y="8018364"/>
              <a:chExt cx="2627508" cy="254915"/>
            </a:xfrm>
          </p:grpSpPr>
          <p:cxnSp>
            <p:nvCxnSpPr>
              <p:cNvPr id="55" name="Connecteur droit 54"/>
              <p:cNvCxnSpPr/>
              <p:nvPr/>
            </p:nvCxnSpPr>
            <p:spPr>
              <a:xfrm>
                <a:off x="10135962" y="8237394"/>
                <a:ext cx="2368800" cy="0"/>
              </a:xfrm>
              <a:prstGeom prst="line">
                <a:avLst/>
              </a:prstGeom>
              <a:ln w="76200">
                <a:solidFill>
                  <a:srgbClr val="7030A0"/>
                </a:solidFill>
              </a:ln>
            </p:spPr>
            <p:style>
              <a:lnRef idx="3">
                <a:schemeClr val="dk1"/>
              </a:lnRef>
              <a:fillRef idx="0">
                <a:schemeClr val="dk1"/>
              </a:fillRef>
              <a:effectRef idx="2">
                <a:schemeClr val="dk1"/>
              </a:effectRef>
              <a:fontRef idx="minor">
                <a:schemeClr val="tx1"/>
              </a:fontRef>
            </p:style>
          </p:cxnSp>
          <p:grpSp>
            <p:nvGrpSpPr>
              <p:cNvPr id="57" name="Groupe 56"/>
              <p:cNvGrpSpPr/>
              <p:nvPr/>
            </p:nvGrpSpPr>
            <p:grpSpPr>
              <a:xfrm>
                <a:off x="10108152" y="8018364"/>
                <a:ext cx="2627508" cy="254915"/>
                <a:chOff x="10108152" y="8018364"/>
                <a:chExt cx="2627508" cy="254915"/>
              </a:xfrm>
            </p:grpSpPr>
            <p:cxnSp>
              <p:nvCxnSpPr>
                <p:cNvPr id="58" name="Connecteur droit 57"/>
                <p:cNvCxnSpPr>
                  <a:cxnSpLocks/>
                </p:cNvCxnSpPr>
                <p:nvPr/>
              </p:nvCxnSpPr>
              <p:spPr>
                <a:xfrm flipV="1">
                  <a:off x="1061102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59" name="Groupe 58"/>
                <p:cNvGrpSpPr/>
                <p:nvPr/>
              </p:nvGrpSpPr>
              <p:grpSpPr>
                <a:xfrm>
                  <a:off x="10108152" y="8018364"/>
                  <a:ext cx="2627508" cy="168385"/>
                  <a:chOff x="10108152" y="8018364"/>
                  <a:chExt cx="2627508" cy="168385"/>
                </a:xfrm>
              </p:grpSpPr>
              <p:sp>
                <p:nvSpPr>
                  <p:cNvPr id="82" name="ZoneTexte 81"/>
                  <p:cNvSpPr txBox="1"/>
                  <p:nvPr/>
                </p:nvSpPr>
                <p:spPr>
                  <a:xfrm>
                    <a:off x="10108152" y="8018364"/>
                    <a:ext cx="76139"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0</a:t>
                    </a:r>
                  </a:p>
                </p:txBody>
              </p:sp>
              <p:sp>
                <p:nvSpPr>
                  <p:cNvPr id="83" name="ZoneTexte 82"/>
                  <p:cNvSpPr txBox="1"/>
                  <p:nvPr/>
                </p:nvSpPr>
                <p:spPr>
                  <a:xfrm>
                    <a:off x="10549343" y="8018364"/>
                    <a:ext cx="127714"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10</a:t>
                    </a:r>
                  </a:p>
                </p:txBody>
              </p:sp>
              <p:sp>
                <p:nvSpPr>
                  <p:cNvPr id="84" name="ZoneTexte 83"/>
                  <p:cNvSpPr txBox="1"/>
                  <p:nvPr/>
                </p:nvSpPr>
                <p:spPr>
                  <a:xfrm>
                    <a:off x="11015763" y="8018364"/>
                    <a:ext cx="152274"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20</a:t>
                    </a:r>
                  </a:p>
                </p:txBody>
              </p:sp>
              <p:sp>
                <p:nvSpPr>
                  <p:cNvPr id="85" name="ZoneTexte 84"/>
                  <p:cNvSpPr txBox="1"/>
                  <p:nvPr/>
                </p:nvSpPr>
                <p:spPr>
                  <a:xfrm>
                    <a:off x="11487782" y="8018364"/>
                    <a:ext cx="152274"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30</a:t>
                    </a:r>
                  </a:p>
                </p:txBody>
              </p:sp>
              <p:sp>
                <p:nvSpPr>
                  <p:cNvPr id="86" name="ZoneTexte 85"/>
                  <p:cNvSpPr txBox="1"/>
                  <p:nvPr/>
                </p:nvSpPr>
                <p:spPr>
                  <a:xfrm>
                    <a:off x="11961704" y="8018364"/>
                    <a:ext cx="152274"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40</a:t>
                    </a:r>
                  </a:p>
                </p:txBody>
              </p:sp>
              <p:sp>
                <p:nvSpPr>
                  <p:cNvPr id="87" name="ZoneTexte 86"/>
                  <p:cNvSpPr txBox="1"/>
                  <p:nvPr/>
                </p:nvSpPr>
                <p:spPr>
                  <a:xfrm>
                    <a:off x="12431111" y="8018364"/>
                    <a:ext cx="304549" cy="168385"/>
                  </a:xfrm>
                  <a:prstGeom prst="rect">
                    <a:avLst/>
                  </a:prstGeom>
                  <a:noFill/>
                </p:spPr>
                <p:txBody>
                  <a:bodyPr wrap="none" lIns="0" tIns="0" rIns="0" bIns="0" rtlCol="0">
                    <a:spAutoFit/>
                  </a:bodyPr>
                  <a:lstStyle/>
                  <a:p>
                    <a:r>
                      <a:rPr lang="en-US" sz="714" dirty="0">
                        <a:solidFill>
                          <a:srgbClr val="7030A0"/>
                        </a:solidFill>
                        <a:latin typeface="Segoe UI Variable Display" pitchFamily="2" charset="0"/>
                      </a:rPr>
                      <a:t>50 m</a:t>
                    </a:r>
                  </a:p>
                </p:txBody>
              </p:sp>
            </p:grpSp>
            <p:cxnSp>
              <p:nvCxnSpPr>
                <p:cNvPr id="60" name="Connecteur droit 59"/>
                <p:cNvCxnSpPr>
                  <a:cxnSpLocks/>
                </p:cNvCxnSpPr>
                <p:nvPr/>
              </p:nvCxnSpPr>
              <p:spPr>
                <a:xfrm flipV="1">
                  <a:off x="12500186"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 name="Connecteur droit 67"/>
                <p:cNvCxnSpPr>
                  <a:cxnSpLocks/>
                </p:cNvCxnSpPr>
                <p:nvPr/>
              </p:nvCxnSpPr>
              <p:spPr>
                <a:xfrm flipV="1">
                  <a:off x="1013873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5" name="Connecteur droit 74"/>
                <p:cNvCxnSpPr>
                  <a:cxnSpLocks/>
                </p:cNvCxnSpPr>
                <p:nvPr/>
              </p:nvCxnSpPr>
              <p:spPr>
                <a:xfrm flipV="1">
                  <a:off x="1108331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0" name="Connecteur droit 79"/>
                <p:cNvCxnSpPr>
                  <a:cxnSpLocks/>
                </p:cNvCxnSpPr>
                <p:nvPr/>
              </p:nvCxnSpPr>
              <p:spPr>
                <a:xfrm flipV="1">
                  <a:off x="1155560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a:cxnSpLocks/>
                </p:cNvCxnSpPr>
                <p:nvPr/>
              </p:nvCxnSpPr>
              <p:spPr>
                <a:xfrm flipV="1">
                  <a:off x="12027895" y="8165279"/>
                  <a:ext cx="0" cy="10800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grpSp>
        </p:grpSp>
        <p:cxnSp>
          <p:nvCxnSpPr>
            <p:cNvPr id="52" name="Connecteur droit 51"/>
            <p:cNvCxnSpPr>
              <a:cxnSpLocks/>
            </p:cNvCxnSpPr>
            <p:nvPr/>
          </p:nvCxnSpPr>
          <p:spPr>
            <a:xfrm>
              <a:off x="11560373" y="8236325"/>
              <a:ext cx="468000" cy="0"/>
            </a:xfrm>
            <a:prstGeom prst="line">
              <a:avLst/>
            </a:prstGeom>
            <a:ln w="76200">
              <a:solidFill>
                <a:srgbClr val="E0D6DF"/>
              </a:solidFill>
            </a:ln>
          </p:spPr>
          <p:style>
            <a:lnRef idx="3">
              <a:schemeClr val="dk1"/>
            </a:lnRef>
            <a:fillRef idx="0">
              <a:schemeClr val="dk1"/>
            </a:fillRef>
            <a:effectRef idx="2">
              <a:schemeClr val="dk1"/>
            </a:effectRef>
            <a:fontRef idx="minor">
              <a:schemeClr val="tx1"/>
            </a:fontRef>
          </p:style>
        </p:cxnSp>
        <p:cxnSp>
          <p:nvCxnSpPr>
            <p:cNvPr id="53" name="Connecteur droit 52"/>
            <p:cNvCxnSpPr>
              <a:cxnSpLocks/>
            </p:cNvCxnSpPr>
            <p:nvPr/>
          </p:nvCxnSpPr>
          <p:spPr>
            <a:xfrm>
              <a:off x="10614588" y="8236325"/>
              <a:ext cx="468000" cy="0"/>
            </a:xfrm>
            <a:prstGeom prst="line">
              <a:avLst/>
            </a:prstGeom>
            <a:ln w="76200">
              <a:solidFill>
                <a:srgbClr val="E0D6DF"/>
              </a:solidFill>
            </a:ln>
          </p:spPr>
          <p:style>
            <a:lnRef idx="3">
              <a:schemeClr val="dk1"/>
            </a:lnRef>
            <a:fillRef idx="0">
              <a:schemeClr val="dk1"/>
            </a:fillRef>
            <a:effectRef idx="2">
              <a:schemeClr val="dk1"/>
            </a:effectRef>
            <a:fontRef idx="minor">
              <a:schemeClr val="tx1"/>
            </a:fontRef>
          </p:style>
        </p:cxnSp>
      </p:grpSp>
      <p:sp>
        <p:nvSpPr>
          <p:cNvPr id="3" name="Titre 2"/>
          <p:cNvSpPr>
            <a:spLocks noGrp="1"/>
          </p:cNvSpPr>
          <p:nvPr>
            <p:ph type="title"/>
          </p:nvPr>
        </p:nvSpPr>
        <p:spPr>
          <a:xfrm>
            <a:off x="81777" y="70277"/>
            <a:ext cx="10489580" cy="1040628"/>
          </a:xfrm>
        </p:spPr>
        <p:txBody>
          <a:bodyPr>
            <a:normAutofit/>
          </a:bodyPr>
          <a:lstStyle/>
          <a:p>
            <a:r>
              <a:rPr lang="en-US" sz="3600" dirty="0" smtClean="0"/>
              <a:t>G</a:t>
            </a:r>
            <a:r>
              <a:rPr lang="en-US" sz="3600" dirty="0" smtClean="0">
                <a:solidFill>
                  <a:srgbClr val="1D173D"/>
                </a:solidFill>
              </a:rPr>
              <a:t>rand</a:t>
            </a:r>
            <a:r>
              <a:rPr lang="en-US" sz="3600" dirty="0" smtClean="0"/>
              <a:t> </a:t>
            </a:r>
            <a:r>
              <a:rPr lang="en-US" sz="3600" dirty="0" err="1" smtClean="0"/>
              <a:t>A</a:t>
            </a:r>
            <a:r>
              <a:rPr lang="en-US" sz="3600" dirty="0" err="1" smtClean="0">
                <a:solidFill>
                  <a:srgbClr val="1D173D"/>
                </a:solidFill>
              </a:rPr>
              <a:t>ccélérateur</a:t>
            </a:r>
            <a:r>
              <a:rPr lang="en-US" sz="3600" dirty="0" smtClean="0"/>
              <a:t> N</a:t>
            </a:r>
            <a:r>
              <a:rPr lang="en-US" sz="3600" dirty="0" smtClean="0">
                <a:solidFill>
                  <a:srgbClr val="1D173D"/>
                </a:solidFill>
              </a:rPr>
              <a:t>ational</a:t>
            </a:r>
            <a:r>
              <a:rPr lang="en-US" sz="3600" dirty="0" smtClean="0"/>
              <a:t> </a:t>
            </a:r>
            <a:r>
              <a:rPr lang="en-US" sz="3600" dirty="0" err="1" smtClean="0">
                <a:solidFill>
                  <a:srgbClr val="1D173D"/>
                </a:solidFill>
              </a:rPr>
              <a:t>d’</a:t>
            </a:r>
            <a:r>
              <a:rPr lang="en-US" sz="3600" dirty="0" err="1" smtClean="0"/>
              <a:t>I</a:t>
            </a:r>
            <a:r>
              <a:rPr lang="en-US" sz="3600" dirty="0" err="1" smtClean="0">
                <a:solidFill>
                  <a:srgbClr val="1D173D"/>
                </a:solidFill>
              </a:rPr>
              <a:t>ons</a:t>
            </a:r>
            <a:r>
              <a:rPr lang="en-US" sz="3600" dirty="0" smtClean="0"/>
              <a:t> </a:t>
            </a:r>
            <a:r>
              <a:rPr lang="en-US" sz="3600" dirty="0" err="1" smtClean="0"/>
              <a:t>L</a:t>
            </a:r>
            <a:r>
              <a:rPr lang="en-US" sz="3600" dirty="0" err="1" smtClean="0">
                <a:solidFill>
                  <a:srgbClr val="1D173D"/>
                </a:solidFill>
              </a:rPr>
              <a:t>ourd</a:t>
            </a:r>
            <a:r>
              <a:rPr lang="en-US" sz="3600" dirty="0" err="1" smtClean="0"/>
              <a:t>s</a:t>
            </a:r>
            <a:endParaRPr lang="en-US" sz="3600" dirty="0"/>
          </a:p>
        </p:txBody>
      </p:sp>
      <p:sp>
        <p:nvSpPr>
          <p:cNvPr id="16" name="Espace réservé de la date 15"/>
          <p:cNvSpPr>
            <a:spLocks noGrp="1"/>
          </p:cNvSpPr>
          <p:nvPr>
            <p:ph type="dt" sz="half" idx="10"/>
          </p:nvPr>
        </p:nvSpPr>
        <p:spPr/>
        <p:txBody>
          <a:bodyPr/>
          <a:lstStyle/>
          <a:p>
            <a:r>
              <a:rPr lang="en-US" dirty="0" smtClean="0"/>
              <a:t>May 18, 2026</a:t>
            </a:r>
            <a:endParaRPr lang="en-US" dirty="0"/>
          </a:p>
        </p:txBody>
      </p:sp>
      <p:sp>
        <p:nvSpPr>
          <p:cNvPr id="18" name="Espace réservé du pied de page 17"/>
          <p:cNvSpPr>
            <a:spLocks noGrp="1"/>
          </p:cNvSpPr>
          <p:nvPr>
            <p:ph type="ftr" sz="quarter" idx="11"/>
          </p:nvPr>
        </p:nvSpPr>
        <p:spPr/>
        <p:txBody>
          <a:bodyPr/>
          <a:lstStyle/>
          <a:p>
            <a:r>
              <a:rPr lang="en-US" dirty="0" smtClean="0"/>
              <a:t>R. Ferdinand - GANIL-SPIRAL2 recent achievements - MOI4M01</a:t>
            </a:r>
            <a:endParaRPr lang="en-US" dirty="0"/>
          </a:p>
        </p:txBody>
      </p:sp>
      <p:sp>
        <p:nvSpPr>
          <p:cNvPr id="17" name="Espace réservé du numéro de diapositive 16"/>
          <p:cNvSpPr>
            <a:spLocks noGrp="1"/>
          </p:cNvSpPr>
          <p:nvPr>
            <p:ph type="sldNum" sz="quarter" idx="12"/>
          </p:nvPr>
        </p:nvSpPr>
        <p:spPr/>
        <p:txBody>
          <a:bodyPr/>
          <a:lstStyle/>
          <a:p>
            <a:fld id="{94B63599-5DA0-BE42-AE37-88D1760620F1}" type="slidenum">
              <a:rPr lang="en-US" smtClean="0"/>
              <a:pPr/>
              <a:t>7</a:t>
            </a:fld>
            <a:endParaRPr lang="en-US" dirty="0"/>
          </a:p>
        </p:txBody>
      </p:sp>
      <p:pic>
        <p:nvPicPr>
          <p:cNvPr id="88" name="Image 87"/>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201593" y="182877"/>
            <a:ext cx="457199" cy="457199"/>
          </a:xfrm>
          <a:prstGeom prst="rect">
            <a:avLst/>
          </a:prstGeom>
        </p:spPr>
      </p:pic>
      <p:pic>
        <p:nvPicPr>
          <p:cNvPr id="89" name="Image 88"/>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9714543" y="182877"/>
            <a:ext cx="463556" cy="457199"/>
          </a:xfrm>
          <a:prstGeom prst="rect">
            <a:avLst/>
          </a:prstGeom>
        </p:spPr>
      </p:pic>
      <p:sp>
        <p:nvSpPr>
          <p:cNvPr id="91" name="Rectangle 90"/>
          <p:cNvSpPr/>
          <p:nvPr/>
        </p:nvSpPr>
        <p:spPr>
          <a:xfrm>
            <a:off x="3223634" y="5125017"/>
            <a:ext cx="5290250" cy="1477328"/>
          </a:xfrm>
          <a:prstGeom prst="rect">
            <a:avLst/>
          </a:prstGeom>
        </p:spPr>
        <p:txBody>
          <a:bodyPr wrap="square">
            <a:spAutoFit/>
          </a:bodyPr>
          <a:lstStyle/>
          <a:p>
            <a:pPr algn="ctr" fontAlgn="base">
              <a:spcBef>
                <a:spcPct val="0"/>
              </a:spcBef>
              <a:spcAft>
                <a:spcPct val="0"/>
              </a:spcAft>
              <a:defRPr/>
            </a:pPr>
            <a: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 multidisciplinary, </a:t>
            </a:r>
            <a:b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multi-users laboratory with </a:t>
            </a:r>
            <a: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up to 6 simultaneous </a:t>
            </a:r>
            <a:r>
              <a:rPr lang="en-US" sz="3000" dirty="0" smtClean="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beam production</a:t>
            </a:r>
            <a:endParaRPr lang="en-US" sz="3000" dirty="0">
              <a:solidFill>
                <a:srgbClr val="1D173D"/>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66" name="ZoneTexte 20">
            <a:extLst>
              <a:ext uri="{FF2B5EF4-FFF2-40B4-BE49-F238E27FC236}">
                <a16:creationId xmlns:a16="http://schemas.microsoft.com/office/drawing/2014/main" id="{CD6DE6A0-E0A2-3E07-B9C8-B106A1901083}"/>
              </a:ext>
            </a:extLst>
          </p:cNvPr>
          <p:cNvSpPr txBox="1"/>
          <p:nvPr/>
        </p:nvSpPr>
        <p:spPr>
          <a:xfrm>
            <a:off x="10805270" y="3520364"/>
            <a:ext cx="1257199" cy="615553"/>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S</a:t>
            </a:r>
            <a:r>
              <a:rPr lang="en-US" sz="1200" baseline="30000" dirty="0" smtClean="0">
                <a:solidFill>
                  <a:schemeClr val="bg1">
                    <a:lumMod val="50000"/>
                  </a:schemeClr>
                </a:solidFill>
                <a:latin typeface="Yu Gothic UI Light" panose="020B0300000000000000" pitchFamily="34" charset="-128"/>
              </a:rPr>
              <a:t>3</a:t>
            </a:r>
            <a:r>
              <a:rPr lang="en-US" sz="1200" dirty="0" smtClean="0">
                <a:solidFill>
                  <a:schemeClr val="bg1">
                    <a:lumMod val="50000"/>
                  </a:schemeClr>
                </a:solidFill>
                <a:latin typeface="Yu Gothic UI Light" panose="020B0300000000000000" pitchFamily="34" charset="-128"/>
              </a:rPr>
              <a:t> SMT</a:t>
            </a:r>
            <a:br>
              <a:rPr lang="en-US" sz="1200" dirty="0" smtClean="0">
                <a:solidFill>
                  <a:schemeClr val="bg1">
                    <a:lumMod val="50000"/>
                  </a:schemeClr>
                </a:solidFill>
                <a:latin typeface="Yu Gothic UI Light" panose="020B0300000000000000" pitchFamily="34" charset="-128"/>
              </a:rPr>
            </a:br>
            <a:r>
              <a:rPr lang="en-US" sz="1100" dirty="0" smtClean="0">
                <a:solidFill>
                  <a:schemeClr val="bg1">
                    <a:lumMod val="50000"/>
                  </a:schemeClr>
                </a:solidFill>
                <a:latin typeface="Yu Gothic UI Light" panose="020B0300000000000000" pitchFamily="34" charset="-128"/>
              </a:rPr>
              <a:t>Superconducting Multipole Triplet</a:t>
            </a:r>
            <a:endParaRPr lang="en-US" sz="1100" dirty="0">
              <a:solidFill>
                <a:schemeClr val="bg1">
                  <a:lumMod val="50000"/>
                </a:schemeClr>
              </a:solidFill>
              <a:latin typeface="Yu Gothic UI Light" panose="020B0300000000000000" pitchFamily="34" charset="-128"/>
            </a:endParaRPr>
          </a:p>
        </p:txBody>
      </p:sp>
      <p:sp>
        <p:nvSpPr>
          <p:cNvPr id="67" name="ZoneTexte 20">
            <a:extLst>
              <a:ext uri="{FF2B5EF4-FFF2-40B4-BE49-F238E27FC236}">
                <a16:creationId xmlns:a16="http://schemas.microsoft.com/office/drawing/2014/main" id="{CD6DE6A0-E0A2-3E07-B9C8-B106A1901083}"/>
              </a:ext>
            </a:extLst>
          </p:cNvPr>
          <p:cNvSpPr txBox="1"/>
          <p:nvPr/>
        </p:nvSpPr>
        <p:spPr>
          <a:xfrm>
            <a:off x="10350117" y="2188750"/>
            <a:ext cx="1257199"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S</a:t>
            </a:r>
            <a:r>
              <a:rPr lang="en-US" sz="1200" baseline="30000" dirty="0" smtClean="0">
                <a:solidFill>
                  <a:schemeClr val="bg1">
                    <a:lumMod val="50000"/>
                  </a:schemeClr>
                </a:solidFill>
                <a:latin typeface="Yu Gothic UI Light" panose="020B0300000000000000" pitchFamily="34" charset="-128"/>
              </a:rPr>
              <a:t>3</a:t>
            </a:r>
            <a:endParaRPr lang="en-US" sz="1200" baseline="30000" dirty="0">
              <a:solidFill>
                <a:schemeClr val="bg1">
                  <a:lumMod val="50000"/>
                </a:schemeClr>
              </a:solidFill>
              <a:latin typeface="Yu Gothic UI Light" panose="020B0300000000000000" pitchFamily="34" charset="-128"/>
            </a:endParaRPr>
          </a:p>
        </p:txBody>
      </p:sp>
      <p:sp>
        <p:nvSpPr>
          <p:cNvPr id="70" name="ZoneTexte 20">
            <a:extLst>
              <a:ext uri="{FF2B5EF4-FFF2-40B4-BE49-F238E27FC236}">
                <a16:creationId xmlns:a16="http://schemas.microsoft.com/office/drawing/2014/main" id="{CD6DE6A0-E0A2-3E07-B9C8-B106A1901083}"/>
              </a:ext>
            </a:extLst>
          </p:cNvPr>
          <p:cNvSpPr txBox="1"/>
          <p:nvPr/>
        </p:nvSpPr>
        <p:spPr>
          <a:xfrm>
            <a:off x="4858158" y="802797"/>
            <a:ext cx="1257199"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DESIR</a:t>
            </a:r>
            <a:endParaRPr lang="en-US" sz="1200" dirty="0">
              <a:solidFill>
                <a:schemeClr val="bg1">
                  <a:lumMod val="50000"/>
                </a:schemeClr>
              </a:solidFill>
              <a:latin typeface="Yu Gothic UI Light" panose="020B0300000000000000" pitchFamily="34" charset="-128"/>
            </a:endParaRPr>
          </a:p>
        </p:txBody>
      </p:sp>
      <p:sp>
        <p:nvSpPr>
          <p:cNvPr id="71" name="ZoneTexte 20">
            <a:extLst>
              <a:ext uri="{FF2B5EF4-FFF2-40B4-BE49-F238E27FC236}">
                <a16:creationId xmlns:a16="http://schemas.microsoft.com/office/drawing/2014/main" id="{CD6DE6A0-E0A2-3E07-B9C8-B106A1901083}"/>
              </a:ext>
            </a:extLst>
          </p:cNvPr>
          <p:cNvSpPr txBox="1"/>
          <p:nvPr/>
        </p:nvSpPr>
        <p:spPr>
          <a:xfrm>
            <a:off x="213212" y="2219970"/>
            <a:ext cx="1436349" cy="461665"/>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Ion source A/Q=7</a:t>
            </a:r>
            <a:br>
              <a:rPr lang="en-US" sz="1200" dirty="0" smtClean="0">
                <a:solidFill>
                  <a:schemeClr val="bg1">
                    <a:lumMod val="50000"/>
                  </a:schemeClr>
                </a:solidFill>
                <a:latin typeface="Yu Gothic UI Light" panose="020B0300000000000000" pitchFamily="34" charset="-128"/>
              </a:rPr>
            </a:br>
            <a:r>
              <a:rPr lang="en-US" sz="1200" dirty="0" smtClean="0">
                <a:solidFill>
                  <a:schemeClr val="bg1">
                    <a:lumMod val="50000"/>
                  </a:schemeClr>
                </a:solidFill>
                <a:latin typeface="Yu Gothic UI Light" panose="020B0300000000000000" pitchFamily="34" charset="-128"/>
              </a:rPr>
              <a:t>ASTERICS</a:t>
            </a:r>
            <a:endParaRPr lang="en-US" sz="1200" dirty="0">
              <a:solidFill>
                <a:schemeClr val="bg1">
                  <a:lumMod val="50000"/>
                </a:schemeClr>
              </a:solidFill>
              <a:latin typeface="Yu Gothic UI Light" panose="020B0300000000000000" pitchFamily="34" charset="-128"/>
            </a:endParaRPr>
          </a:p>
        </p:txBody>
      </p:sp>
      <p:sp>
        <p:nvSpPr>
          <p:cNvPr id="72" name="ZoneTexte 20">
            <a:extLst>
              <a:ext uri="{FF2B5EF4-FFF2-40B4-BE49-F238E27FC236}">
                <a16:creationId xmlns:a16="http://schemas.microsoft.com/office/drawing/2014/main" id="{CD6DE6A0-E0A2-3E07-B9C8-B106A1901083}"/>
              </a:ext>
            </a:extLst>
          </p:cNvPr>
          <p:cNvSpPr txBox="1"/>
          <p:nvPr/>
        </p:nvSpPr>
        <p:spPr>
          <a:xfrm>
            <a:off x="63472" y="3993070"/>
            <a:ext cx="1381824" cy="276999"/>
          </a:xfrm>
          <a:prstGeom prst="rect">
            <a:avLst/>
          </a:prstGeom>
          <a:noFill/>
        </p:spPr>
        <p:txBody>
          <a:bodyPr wrap="square" rtlCol="0">
            <a:spAutoFit/>
          </a:bodyPr>
          <a:lstStyle/>
          <a:p>
            <a:pPr algn="ctr"/>
            <a:r>
              <a:rPr lang="en-US" sz="1200" dirty="0" smtClean="0">
                <a:solidFill>
                  <a:schemeClr val="bg1">
                    <a:lumMod val="50000"/>
                  </a:schemeClr>
                </a:solidFill>
                <a:latin typeface="Yu Gothic UI Light" panose="020B0300000000000000" pitchFamily="34" charset="-128"/>
              </a:rPr>
              <a:t>New RFQ A/Q=7</a:t>
            </a:r>
            <a:endParaRPr lang="en-US" sz="1200" dirty="0">
              <a:solidFill>
                <a:schemeClr val="bg1">
                  <a:lumMod val="50000"/>
                </a:schemeClr>
              </a:solidFill>
              <a:latin typeface="Yu Gothic UI Light" panose="020B0300000000000000" pitchFamily="34" charset="-128"/>
            </a:endParaRPr>
          </a:p>
        </p:txBody>
      </p:sp>
      <p:pic>
        <p:nvPicPr>
          <p:cNvPr id="13" name="Image 12"/>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10872020" y="2404762"/>
            <a:ext cx="1123698" cy="1165170"/>
          </a:xfrm>
          <a:prstGeom prst="rect">
            <a:avLst/>
          </a:prstGeom>
        </p:spPr>
      </p:pic>
      <p:pic>
        <p:nvPicPr>
          <p:cNvPr id="22" name="Image 21"/>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9851740" y="927741"/>
            <a:ext cx="2253952" cy="1268975"/>
          </a:xfrm>
          <a:prstGeom prst="rect">
            <a:avLst/>
          </a:prstGeom>
        </p:spPr>
      </p:pic>
      <p:pic>
        <p:nvPicPr>
          <p:cNvPr id="23" name="Image 22"/>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157805" y="760435"/>
            <a:ext cx="1547162" cy="1449678"/>
          </a:xfrm>
          <a:prstGeom prst="rect">
            <a:avLst/>
          </a:prstGeom>
        </p:spPr>
      </p:pic>
      <p:pic>
        <p:nvPicPr>
          <p:cNvPr id="24" name="Image 23"/>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135234" y="2685223"/>
            <a:ext cx="1728000" cy="1295614"/>
          </a:xfrm>
          <a:prstGeom prst="rect">
            <a:avLst/>
          </a:prstGeom>
        </p:spPr>
      </p:pic>
      <p:pic>
        <p:nvPicPr>
          <p:cNvPr id="25" name="Image 24"/>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3101598" y="630913"/>
            <a:ext cx="1728000" cy="1080913"/>
          </a:xfrm>
          <a:prstGeom prst="rect">
            <a:avLst/>
          </a:prstGeom>
        </p:spPr>
      </p:pic>
    </p:spTree>
    <p:extLst>
      <p:ext uri="{BB962C8B-B14F-4D97-AF65-F5344CB8AC3E}">
        <p14:creationId xmlns:p14="http://schemas.microsoft.com/office/powerpoint/2010/main" val="3514710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par>
                                <p:cTn id="9" presetID="1" presetClass="entr" presetSubtype="0" fill="hold" nodeType="withEffect">
                                  <p:stCondLst>
                                    <p:cond delay="1000"/>
                                  </p:stCondLst>
                                  <p:childTnLst>
                                    <p:set>
                                      <p:cBhvr>
                                        <p:cTn id="10" dur="1" fill="hold">
                                          <p:stCondLst>
                                            <p:cond delay="0"/>
                                          </p:stCondLst>
                                        </p:cTn>
                                        <p:tgtEl>
                                          <p:spTgt spid="22"/>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6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nodeType="withEffect">
                                  <p:stCondLst>
                                    <p:cond delay="1000"/>
                                  </p:stCondLst>
                                  <p:childTnLst>
                                    <p:set>
                                      <p:cBhvr>
                                        <p:cTn id="25" dur="1" fill="hold">
                                          <p:stCondLst>
                                            <p:cond delay="0"/>
                                          </p:stCondLst>
                                        </p:cTn>
                                        <p:tgtEl>
                                          <p:spTgt spid="23"/>
                                        </p:tgtEl>
                                        <p:attrNameLst>
                                          <p:attrName>style.visibility</p:attrName>
                                        </p:attrNameLst>
                                      </p:cBhvr>
                                      <p:to>
                                        <p:strVal val="visible"/>
                                      </p:to>
                                    </p:se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nodeType="withEffect">
                                  <p:stCondLst>
                                    <p:cond delay="1000"/>
                                  </p:stCondLst>
                                  <p:childTnLst>
                                    <p:set>
                                      <p:cBhvr>
                                        <p:cTn id="40" dur="1" fill="hold">
                                          <p:stCondLst>
                                            <p:cond delay="0"/>
                                          </p:stCondLst>
                                        </p:cTn>
                                        <p:tgtEl>
                                          <p:spTgt spid="25"/>
                                        </p:tgtEl>
                                        <p:attrNameLst>
                                          <p:attrName>style.visibility</p:attrName>
                                        </p:attrNameLst>
                                      </p:cBhvr>
                                      <p:to>
                                        <p:strVal val="visible"/>
                                      </p:to>
                                    </p:set>
                                  </p:childTnLst>
                                </p:cTn>
                              </p:par>
                            </p:childTnLst>
                          </p:cTn>
                        </p:par>
                        <p:par>
                          <p:cTn id="41" fill="hold">
                            <p:stCondLst>
                              <p:cond delay="1000"/>
                            </p:stCondLst>
                            <p:childTnLst>
                              <p:par>
                                <p:cTn id="42" presetID="1" presetClass="entr" presetSubtype="0"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1" grpId="0"/>
      <p:bldP spid="48" grpId="0" animBg="1"/>
      <p:bldP spid="49" grpId="0"/>
      <p:bldP spid="66" grpId="0"/>
      <p:bldP spid="67" grpId="0"/>
      <p:bldP spid="70" grpId="0"/>
      <p:bldP spid="71" grpId="0"/>
      <p:bldP spid="7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4">
            <a:extLst>
              <a:ext uri="{FF2B5EF4-FFF2-40B4-BE49-F238E27FC236}">
                <a16:creationId xmlns:a16="http://schemas.microsoft.com/office/drawing/2014/main" id="{D6847D27-3A55-229D-3EA5-ECAE86D392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05433" y="1174060"/>
            <a:ext cx="1479417" cy="1050082"/>
          </a:xfrm>
          <a:prstGeom prst="rect">
            <a:avLst/>
          </a:prstGeom>
        </p:spPr>
      </p:pic>
      <p:pic>
        <p:nvPicPr>
          <p:cNvPr id="4" name="Image 5">
            <a:extLst>
              <a:ext uri="{FF2B5EF4-FFF2-40B4-BE49-F238E27FC236}">
                <a16:creationId xmlns:a16="http://schemas.microsoft.com/office/drawing/2014/main" id="{7BA360F5-78BE-CBBD-50F7-6D1CE8C4894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5936" y="2234847"/>
            <a:ext cx="4667142" cy="4338293"/>
          </a:xfrm>
          <a:prstGeom prst="rect">
            <a:avLst/>
          </a:prstGeom>
        </p:spPr>
      </p:pic>
      <p:cxnSp>
        <p:nvCxnSpPr>
          <p:cNvPr id="10" name="Connecteur droit 6">
            <a:extLst>
              <a:ext uri="{FF2B5EF4-FFF2-40B4-BE49-F238E27FC236}">
                <a16:creationId xmlns:a16="http://schemas.microsoft.com/office/drawing/2014/main" id="{39F98AD6-664E-2099-F709-39AA9B720517}"/>
              </a:ext>
            </a:extLst>
          </p:cNvPr>
          <p:cNvCxnSpPr>
            <a:cxnSpLocks/>
          </p:cNvCxnSpPr>
          <p:nvPr/>
        </p:nvCxnSpPr>
        <p:spPr bwMode="auto">
          <a:xfrm flipH="1" flipV="1">
            <a:off x="4241796" y="3001128"/>
            <a:ext cx="1519360" cy="792733"/>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1" name="Connecteur droit 7">
            <a:extLst>
              <a:ext uri="{FF2B5EF4-FFF2-40B4-BE49-F238E27FC236}">
                <a16:creationId xmlns:a16="http://schemas.microsoft.com/office/drawing/2014/main" id="{F87170B5-E5A7-FD34-A257-79FF0436FA1C}"/>
              </a:ext>
            </a:extLst>
          </p:cNvPr>
          <p:cNvCxnSpPr>
            <a:cxnSpLocks/>
          </p:cNvCxnSpPr>
          <p:nvPr/>
        </p:nvCxnSpPr>
        <p:spPr bwMode="auto">
          <a:xfrm flipH="1" flipV="1">
            <a:off x="4472707" y="2507798"/>
            <a:ext cx="1418431" cy="943469"/>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2" name="Connecteur droit 8">
            <a:extLst>
              <a:ext uri="{FF2B5EF4-FFF2-40B4-BE49-F238E27FC236}">
                <a16:creationId xmlns:a16="http://schemas.microsoft.com/office/drawing/2014/main" id="{7B997770-311F-C852-4527-2F11BEC35F1E}"/>
              </a:ext>
            </a:extLst>
          </p:cNvPr>
          <p:cNvCxnSpPr>
            <a:cxnSpLocks/>
          </p:cNvCxnSpPr>
          <p:nvPr/>
        </p:nvCxnSpPr>
        <p:spPr bwMode="auto">
          <a:xfrm flipH="1" flipV="1">
            <a:off x="5229781" y="2464228"/>
            <a:ext cx="1111566" cy="793887"/>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3" name="Connecteur droit 9">
            <a:extLst>
              <a:ext uri="{FF2B5EF4-FFF2-40B4-BE49-F238E27FC236}">
                <a16:creationId xmlns:a16="http://schemas.microsoft.com/office/drawing/2014/main" id="{4DC5583F-B514-ECA7-5548-C7EC8A6A8805}"/>
              </a:ext>
            </a:extLst>
          </p:cNvPr>
          <p:cNvCxnSpPr>
            <a:cxnSpLocks/>
          </p:cNvCxnSpPr>
          <p:nvPr/>
        </p:nvCxnSpPr>
        <p:spPr bwMode="auto">
          <a:xfrm>
            <a:off x="7188348" y="3339447"/>
            <a:ext cx="382159" cy="649938"/>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4" name="Connecteur droit 10">
            <a:extLst>
              <a:ext uri="{FF2B5EF4-FFF2-40B4-BE49-F238E27FC236}">
                <a16:creationId xmlns:a16="http://schemas.microsoft.com/office/drawing/2014/main" id="{77744B36-0557-D754-CD72-825FCA682493}"/>
              </a:ext>
            </a:extLst>
          </p:cNvPr>
          <p:cNvCxnSpPr>
            <a:cxnSpLocks/>
            <a:endCxn id="3" idx="1"/>
          </p:cNvCxnSpPr>
          <p:nvPr/>
        </p:nvCxnSpPr>
        <p:spPr bwMode="auto">
          <a:xfrm flipV="1">
            <a:off x="7185094" y="1699101"/>
            <a:ext cx="820339" cy="1304826"/>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5" name="Connecteur droit 11">
            <a:extLst>
              <a:ext uri="{FF2B5EF4-FFF2-40B4-BE49-F238E27FC236}">
                <a16:creationId xmlns:a16="http://schemas.microsoft.com/office/drawing/2014/main" id="{787AE660-99A8-B71B-F756-A9ABA310C050}"/>
              </a:ext>
            </a:extLst>
          </p:cNvPr>
          <p:cNvCxnSpPr>
            <a:cxnSpLocks/>
          </p:cNvCxnSpPr>
          <p:nvPr/>
        </p:nvCxnSpPr>
        <p:spPr bwMode="auto">
          <a:xfrm flipV="1">
            <a:off x="7060961" y="2903160"/>
            <a:ext cx="1044126" cy="270952"/>
          </a:xfrm>
          <a:prstGeom prst="line">
            <a:avLst/>
          </a:prstGeom>
          <a:solidFill>
            <a:schemeClr val="accent1"/>
          </a:solidFill>
          <a:ln w="22225" cap="flat" cmpd="sng" algn="ctr">
            <a:solidFill>
              <a:srgbClr val="FFAA00"/>
            </a:solidFill>
            <a:prstDash val="solid"/>
            <a:round/>
            <a:headEnd type="oval" w="med" len="med"/>
            <a:tailEnd type="none" w="med" len="med"/>
          </a:ln>
          <a:effectLst/>
        </p:spPr>
      </p:cxnSp>
      <p:pic>
        <p:nvPicPr>
          <p:cNvPr id="16" name="Image 12">
            <a:extLst>
              <a:ext uri="{FF2B5EF4-FFF2-40B4-BE49-F238E27FC236}">
                <a16:creationId xmlns:a16="http://schemas.microsoft.com/office/drawing/2014/main" id="{CF32A6C2-919C-B227-D30C-D6FF51583F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24459" y="2641528"/>
            <a:ext cx="837432" cy="1190320"/>
          </a:xfrm>
          <a:prstGeom prst="rect">
            <a:avLst/>
          </a:prstGeom>
        </p:spPr>
      </p:pic>
      <p:pic>
        <p:nvPicPr>
          <p:cNvPr id="17" name="Image 13">
            <a:extLst>
              <a:ext uri="{FF2B5EF4-FFF2-40B4-BE49-F238E27FC236}">
                <a16:creationId xmlns:a16="http://schemas.microsoft.com/office/drawing/2014/main" id="{38E94123-17CB-C183-2D03-83DA12C6259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70538" y="1424632"/>
            <a:ext cx="912384" cy="1114355"/>
          </a:xfrm>
          <a:prstGeom prst="rect">
            <a:avLst/>
          </a:prstGeom>
        </p:spPr>
      </p:pic>
      <p:sp>
        <p:nvSpPr>
          <p:cNvPr id="18" name="ZoneTexte 14">
            <a:extLst>
              <a:ext uri="{FF2B5EF4-FFF2-40B4-BE49-F238E27FC236}">
                <a16:creationId xmlns:a16="http://schemas.microsoft.com/office/drawing/2014/main" id="{8734DE28-9E7E-5AF9-D408-42DF6C33FF69}"/>
              </a:ext>
            </a:extLst>
          </p:cNvPr>
          <p:cNvSpPr txBox="1"/>
          <p:nvPr/>
        </p:nvSpPr>
        <p:spPr>
          <a:xfrm>
            <a:off x="2232844" y="3840100"/>
            <a:ext cx="696024" cy="276999"/>
          </a:xfrm>
          <a:prstGeom prst="rect">
            <a:avLst/>
          </a:prstGeom>
          <a:noFill/>
        </p:spPr>
        <p:txBody>
          <a:bodyPr wrap="none" rtlCol="0">
            <a:spAutoFit/>
          </a:bodyPr>
          <a:lstStyle/>
          <a:p>
            <a:r>
              <a:rPr lang="en-US" sz="1200" dirty="0" smtClean="0">
                <a:solidFill>
                  <a:schemeClr val="bg1">
                    <a:lumMod val="50000"/>
                  </a:schemeClr>
                </a:solidFill>
                <a:latin typeface="Yu Gothic UI Light" panose="020B0300000000000000" pitchFamily="34" charset="-128"/>
              </a:rPr>
              <a:t>VAMOS</a:t>
            </a:r>
            <a:endParaRPr lang="en-US" sz="1200" dirty="0">
              <a:solidFill>
                <a:schemeClr val="bg1">
                  <a:lumMod val="50000"/>
                </a:schemeClr>
              </a:solidFill>
              <a:latin typeface="Yu Gothic UI Light" panose="020B0300000000000000" pitchFamily="34" charset="-128"/>
            </a:endParaRPr>
          </a:p>
        </p:txBody>
      </p:sp>
      <p:sp>
        <p:nvSpPr>
          <p:cNvPr id="33" name="ZoneTexte 15">
            <a:extLst>
              <a:ext uri="{FF2B5EF4-FFF2-40B4-BE49-F238E27FC236}">
                <a16:creationId xmlns:a16="http://schemas.microsoft.com/office/drawing/2014/main" id="{97553B5C-9AF9-1960-BC0D-C4C155C554E1}"/>
              </a:ext>
            </a:extLst>
          </p:cNvPr>
          <p:cNvSpPr txBox="1"/>
          <p:nvPr/>
        </p:nvSpPr>
        <p:spPr>
          <a:xfrm>
            <a:off x="3147139" y="3506557"/>
            <a:ext cx="1130207"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AGATA</a:t>
            </a:r>
            <a:endParaRPr lang="en-US" sz="1200" dirty="0">
              <a:solidFill>
                <a:schemeClr val="bg1">
                  <a:lumMod val="50000"/>
                </a:schemeClr>
              </a:solidFill>
              <a:latin typeface="Yu Gothic UI Light" panose="020B0300000000000000" pitchFamily="34" charset="-128"/>
            </a:endParaRPr>
          </a:p>
        </p:txBody>
      </p:sp>
      <p:sp>
        <p:nvSpPr>
          <p:cNvPr id="34" name="ZoneTexte 16">
            <a:extLst>
              <a:ext uri="{FF2B5EF4-FFF2-40B4-BE49-F238E27FC236}">
                <a16:creationId xmlns:a16="http://schemas.microsoft.com/office/drawing/2014/main" id="{BF55CBD6-79A2-83B2-6DA1-18B3B426B98A}"/>
              </a:ext>
            </a:extLst>
          </p:cNvPr>
          <p:cNvSpPr txBox="1"/>
          <p:nvPr/>
        </p:nvSpPr>
        <p:spPr>
          <a:xfrm>
            <a:off x="3429037" y="1165504"/>
            <a:ext cx="1032158"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EXOGAM</a:t>
            </a:r>
            <a:endParaRPr lang="en-US" sz="1200" dirty="0">
              <a:solidFill>
                <a:schemeClr val="bg1">
                  <a:lumMod val="50000"/>
                </a:schemeClr>
              </a:solidFill>
              <a:latin typeface="Yu Gothic UI Light" panose="020B0300000000000000" pitchFamily="34" charset="-128"/>
            </a:endParaRPr>
          </a:p>
        </p:txBody>
      </p:sp>
      <p:sp>
        <p:nvSpPr>
          <p:cNvPr id="35" name="ZoneTexte 17">
            <a:extLst>
              <a:ext uri="{FF2B5EF4-FFF2-40B4-BE49-F238E27FC236}">
                <a16:creationId xmlns:a16="http://schemas.microsoft.com/office/drawing/2014/main" id="{7DCA78E9-3145-CC18-EC45-9F360042AB2C}"/>
              </a:ext>
            </a:extLst>
          </p:cNvPr>
          <p:cNvSpPr txBox="1"/>
          <p:nvPr/>
        </p:nvSpPr>
        <p:spPr>
          <a:xfrm>
            <a:off x="4548384" y="1030041"/>
            <a:ext cx="1137822"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ACTAR TPC</a:t>
            </a:r>
            <a:endParaRPr lang="en-US" sz="1200" dirty="0">
              <a:solidFill>
                <a:schemeClr val="bg1">
                  <a:lumMod val="50000"/>
                </a:schemeClr>
              </a:solidFill>
              <a:latin typeface="Yu Gothic UI Light" panose="020B0300000000000000" pitchFamily="34" charset="-128"/>
            </a:endParaRPr>
          </a:p>
        </p:txBody>
      </p:sp>
      <p:sp>
        <p:nvSpPr>
          <p:cNvPr id="36" name="ZoneTexte 18">
            <a:extLst>
              <a:ext uri="{FF2B5EF4-FFF2-40B4-BE49-F238E27FC236}">
                <a16:creationId xmlns:a16="http://schemas.microsoft.com/office/drawing/2014/main" id="{F4A20C42-56D2-BD32-93E1-4E2F9AA6E977}"/>
              </a:ext>
            </a:extLst>
          </p:cNvPr>
          <p:cNvSpPr txBox="1"/>
          <p:nvPr/>
        </p:nvSpPr>
        <p:spPr>
          <a:xfrm>
            <a:off x="8385617" y="2228896"/>
            <a:ext cx="979157"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MUGAST</a:t>
            </a:r>
            <a:endParaRPr lang="en-US" sz="1200" dirty="0">
              <a:solidFill>
                <a:schemeClr val="bg1">
                  <a:lumMod val="50000"/>
                </a:schemeClr>
              </a:solidFill>
              <a:latin typeface="Yu Gothic UI Light" panose="020B0300000000000000" pitchFamily="34" charset="-128"/>
            </a:endParaRPr>
          </a:p>
        </p:txBody>
      </p:sp>
      <p:sp>
        <p:nvSpPr>
          <p:cNvPr id="37" name="ZoneTexte 19">
            <a:extLst>
              <a:ext uri="{FF2B5EF4-FFF2-40B4-BE49-F238E27FC236}">
                <a16:creationId xmlns:a16="http://schemas.microsoft.com/office/drawing/2014/main" id="{06EC7D3B-E59E-0D1C-C038-5C0F4DA7FDE1}"/>
              </a:ext>
            </a:extLst>
          </p:cNvPr>
          <p:cNvSpPr txBox="1"/>
          <p:nvPr/>
        </p:nvSpPr>
        <p:spPr>
          <a:xfrm>
            <a:off x="8067429" y="3613725"/>
            <a:ext cx="1949490"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LISE SPECTROMETER</a:t>
            </a:r>
            <a:endParaRPr lang="en-US" sz="1200" dirty="0">
              <a:solidFill>
                <a:schemeClr val="bg1">
                  <a:lumMod val="50000"/>
                </a:schemeClr>
              </a:solidFill>
              <a:latin typeface="Yu Gothic UI Light" panose="020B0300000000000000" pitchFamily="34" charset="-128"/>
            </a:endParaRPr>
          </a:p>
        </p:txBody>
      </p:sp>
      <p:sp>
        <p:nvSpPr>
          <p:cNvPr id="38" name="ZoneTexte 20">
            <a:extLst>
              <a:ext uri="{FF2B5EF4-FFF2-40B4-BE49-F238E27FC236}">
                <a16:creationId xmlns:a16="http://schemas.microsoft.com/office/drawing/2014/main" id="{CD6DE6A0-E0A2-3E07-B9C8-B106A1901083}"/>
              </a:ext>
            </a:extLst>
          </p:cNvPr>
          <p:cNvSpPr txBox="1"/>
          <p:nvPr/>
        </p:nvSpPr>
        <p:spPr>
          <a:xfrm>
            <a:off x="7757018" y="4804130"/>
            <a:ext cx="1257199"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INDRA + FAZIA</a:t>
            </a:r>
            <a:endParaRPr lang="en-US" sz="1200" dirty="0">
              <a:solidFill>
                <a:schemeClr val="bg1">
                  <a:lumMod val="50000"/>
                </a:schemeClr>
              </a:solidFill>
              <a:latin typeface="Yu Gothic UI Light" panose="020B0300000000000000" pitchFamily="34" charset="-128"/>
            </a:endParaRPr>
          </a:p>
        </p:txBody>
      </p:sp>
      <p:cxnSp>
        <p:nvCxnSpPr>
          <p:cNvPr id="39" name="Connecteur droit 21">
            <a:extLst>
              <a:ext uri="{FF2B5EF4-FFF2-40B4-BE49-F238E27FC236}">
                <a16:creationId xmlns:a16="http://schemas.microsoft.com/office/drawing/2014/main" id="{42C652CE-420C-35B9-E6DF-EE4334EC670E}"/>
              </a:ext>
            </a:extLst>
          </p:cNvPr>
          <p:cNvCxnSpPr>
            <a:cxnSpLocks/>
            <a:endCxn id="41" idx="2"/>
          </p:cNvCxnSpPr>
          <p:nvPr/>
        </p:nvCxnSpPr>
        <p:spPr bwMode="auto">
          <a:xfrm flipV="1">
            <a:off x="6668908" y="2315929"/>
            <a:ext cx="9563" cy="454698"/>
          </a:xfrm>
          <a:prstGeom prst="line">
            <a:avLst/>
          </a:prstGeom>
          <a:solidFill>
            <a:schemeClr val="accent1"/>
          </a:solidFill>
          <a:ln w="22225" cap="flat" cmpd="sng" algn="ctr">
            <a:solidFill>
              <a:srgbClr val="FFAA00"/>
            </a:solidFill>
            <a:prstDash val="solid"/>
            <a:round/>
            <a:headEnd type="oval" w="med" len="med"/>
            <a:tailEnd type="none" w="med" len="med"/>
          </a:ln>
          <a:effectLst/>
        </p:spPr>
      </p:cxnSp>
      <p:sp>
        <p:nvSpPr>
          <p:cNvPr id="40" name="ZoneTexte 22">
            <a:extLst>
              <a:ext uri="{FF2B5EF4-FFF2-40B4-BE49-F238E27FC236}">
                <a16:creationId xmlns:a16="http://schemas.microsoft.com/office/drawing/2014/main" id="{D10E989C-7B27-03E9-BF07-F7D5F8DFA0A9}"/>
              </a:ext>
            </a:extLst>
          </p:cNvPr>
          <p:cNvSpPr txBox="1"/>
          <p:nvPr/>
        </p:nvSpPr>
        <p:spPr>
          <a:xfrm rot="1616580">
            <a:off x="6458391" y="2558709"/>
            <a:ext cx="1284326" cy="253916"/>
          </a:xfrm>
          <a:prstGeom prst="rect">
            <a:avLst/>
          </a:prstGeom>
          <a:noFill/>
        </p:spPr>
        <p:txBody>
          <a:bodyPr wrap="none" rtlCol="0">
            <a:spAutoFit/>
          </a:bodyPr>
          <a:lstStyle/>
          <a:p>
            <a:pPr defTabSz="457200" eaLnBrk="0" hangingPunct="0"/>
            <a:r>
              <a:rPr lang="en-US" sz="1050" b="1" dirty="0" smtClean="0">
                <a:solidFill>
                  <a:schemeClr val="bg1">
                    <a:lumMod val="50000"/>
                  </a:schemeClr>
                </a:solidFill>
                <a:latin typeface="Yu Gothic UI Light" panose="020B0300000000000000" pitchFamily="34" charset="-128"/>
                <a:ea typeface="Yu Gothic UI Light" panose="020B0300000000000000" pitchFamily="34" charset="-128"/>
                <a:cs typeface="Arial" panose="020B0604020202020204" pitchFamily="34" charset="0"/>
              </a:rPr>
              <a:t>Experimental rooms</a:t>
            </a:r>
            <a:endParaRPr lang="en-US" sz="1050" b="1" dirty="0">
              <a:solidFill>
                <a:schemeClr val="bg1">
                  <a:lumMod val="50000"/>
                </a:schemeClr>
              </a:solidFill>
              <a:latin typeface="Yu Gothic UI Light" panose="020B0300000000000000" pitchFamily="34" charset="-128"/>
              <a:ea typeface="Yu Gothic UI Light" panose="020B0300000000000000" pitchFamily="34" charset="-128"/>
              <a:cs typeface="Arial" panose="020B0604020202020204" pitchFamily="34" charset="0"/>
            </a:endParaRPr>
          </a:p>
        </p:txBody>
      </p:sp>
      <p:sp>
        <p:nvSpPr>
          <p:cNvPr id="41" name="ZoneTexte 23">
            <a:extLst>
              <a:ext uri="{FF2B5EF4-FFF2-40B4-BE49-F238E27FC236}">
                <a16:creationId xmlns:a16="http://schemas.microsoft.com/office/drawing/2014/main" id="{AF064048-756B-DA72-C059-D172B255B36F}"/>
              </a:ext>
            </a:extLst>
          </p:cNvPr>
          <p:cNvSpPr txBox="1"/>
          <p:nvPr/>
        </p:nvSpPr>
        <p:spPr>
          <a:xfrm>
            <a:off x="5848631" y="1854265"/>
            <a:ext cx="1659679"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Industrial irradiation</a:t>
            </a:r>
            <a:endParaRPr lang="en-US" sz="1200" dirty="0">
              <a:solidFill>
                <a:schemeClr val="bg1">
                  <a:lumMod val="50000"/>
                </a:schemeClr>
              </a:solidFill>
              <a:latin typeface="Yu Gothic UI Light" panose="020B0300000000000000" pitchFamily="34" charset="-128"/>
            </a:endParaRPr>
          </a:p>
        </p:txBody>
      </p:sp>
      <p:pic>
        <p:nvPicPr>
          <p:cNvPr id="42" name="Image 24">
            <a:extLst>
              <a:ext uri="{FF2B5EF4-FFF2-40B4-BE49-F238E27FC236}">
                <a16:creationId xmlns:a16="http://schemas.microsoft.com/office/drawing/2014/main" id="{EA7EA8DA-D6B4-1EFF-9378-B84B5ABF1C2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97792" y="908721"/>
            <a:ext cx="1385591" cy="982817"/>
          </a:xfrm>
          <a:prstGeom prst="rect">
            <a:avLst/>
          </a:prstGeom>
        </p:spPr>
      </p:pic>
      <p:pic>
        <p:nvPicPr>
          <p:cNvPr id="43" name="Image 25">
            <a:extLst>
              <a:ext uri="{FF2B5EF4-FFF2-40B4-BE49-F238E27FC236}">
                <a16:creationId xmlns:a16="http://schemas.microsoft.com/office/drawing/2014/main" id="{5CC32C37-3FDE-E963-5805-3FD6752CFE7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481423" y="920651"/>
            <a:ext cx="354229" cy="350250"/>
          </a:xfrm>
          <a:prstGeom prst="rect">
            <a:avLst/>
          </a:prstGeom>
        </p:spPr>
      </p:pic>
      <p:pic>
        <p:nvPicPr>
          <p:cNvPr id="44" name="Image 26">
            <a:extLst>
              <a:ext uri="{FF2B5EF4-FFF2-40B4-BE49-F238E27FC236}">
                <a16:creationId xmlns:a16="http://schemas.microsoft.com/office/drawing/2014/main" id="{ACAD3A33-2F86-8A0B-D207-FCEE717607C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811079" y="1267273"/>
            <a:ext cx="847458" cy="1203043"/>
          </a:xfrm>
          <a:prstGeom prst="rect">
            <a:avLst/>
          </a:prstGeom>
        </p:spPr>
      </p:pic>
      <p:pic>
        <p:nvPicPr>
          <p:cNvPr id="45" name="Image 27">
            <a:extLst>
              <a:ext uri="{FF2B5EF4-FFF2-40B4-BE49-F238E27FC236}">
                <a16:creationId xmlns:a16="http://schemas.microsoft.com/office/drawing/2014/main" id="{3351F727-CB4D-96CD-2707-AC70790302E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056594" y="2523363"/>
            <a:ext cx="1721442" cy="1084410"/>
          </a:xfrm>
          <a:prstGeom prst="rect">
            <a:avLst/>
          </a:prstGeom>
        </p:spPr>
      </p:pic>
      <p:pic>
        <p:nvPicPr>
          <p:cNvPr id="46" name="Image 28">
            <a:extLst>
              <a:ext uri="{FF2B5EF4-FFF2-40B4-BE49-F238E27FC236}">
                <a16:creationId xmlns:a16="http://schemas.microsoft.com/office/drawing/2014/main" id="{728F757C-32EC-B8D3-01A5-18EC122F6D5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570755" y="3935816"/>
            <a:ext cx="1368955" cy="862363"/>
          </a:xfrm>
          <a:prstGeom prst="rect">
            <a:avLst/>
          </a:prstGeom>
        </p:spPr>
      </p:pic>
      <p:pic>
        <p:nvPicPr>
          <p:cNvPr id="47" name="Image 29">
            <a:extLst>
              <a:ext uri="{FF2B5EF4-FFF2-40B4-BE49-F238E27FC236}">
                <a16:creationId xmlns:a16="http://schemas.microsoft.com/office/drawing/2014/main" id="{E252F791-318D-3EB4-7CD3-2D53571EFCF5}"/>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3901249" y="5260112"/>
            <a:ext cx="1710337" cy="994814"/>
          </a:xfrm>
          <a:prstGeom prst="rect">
            <a:avLst/>
          </a:prstGeom>
        </p:spPr>
      </p:pic>
      <p:sp>
        <p:nvSpPr>
          <p:cNvPr id="48" name="ZoneTexte 30">
            <a:extLst>
              <a:ext uri="{FF2B5EF4-FFF2-40B4-BE49-F238E27FC236}">
                <a16:creationId xmlns:a16="http://schemas.microsoft.com/office/drawing/2014/main" id="{B00FCA39-9AEA-73BD-B2C1-93699070CE35}"/>
              </a:ext>
            </a:extLst>
          </p:cNvPr>
          <p:cNvSpPr txBox="1"/>
          <p:nvPr/>
        </p:nvSpPr>
        <p:spPr>
          <a:xfrm>
            <a:off x="3737145" y="5036009"/>
            <a:ext cx="1452044"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CYCLOTRON</a:t>
            </a:r>
            <a:endParaRPr lang="en-US" sz="1200" dirty="0">
              <a:solidFill>
                <a:schemeClr val="bg1">
                  <a:lumMod val="50000"/>
                </a:schemeClr>
              </a:solidFill>
              <a:latin typeface="Yu Gothic UI Light" panose="020B0300000000000000" pitchFamily="34" charset="-128"/>
            </a:endParaRPr>
          </a:p>
        </p:txBody>
      </p:sp>
      <p:cxnSp>
        <p:nvCxnSpPr>
          <p:cNvPr id="49" name="Connecteur droit 31">
            <a:extLst>
              <a:ext uri="{FF2B5EF4-FFF2-40B4-BE49-F238E27FC236}">
                <a16:creationId xmlns:a16="http://schemas.microsoft.com/office/drawing/2014/main" id="{3409BA0A-C74E-6C5C-69E3-94FCA7231EE1}"/>
              </a:ext>
            </a:extLst>
          </p:cNvPr>
          <p:cNvCxnSpPr>
            <a:cxnSpLocks/>
          </p:cNvCxnSpPr>
          <p:nvPr/>
        </p:nvCxnSpPr>
        <p:spPr bwMode="auto">
          <a:xfrm flipH="1">
            <a:off x="5604830" y="5342983"/>
            <a:ext cx="1233970" cy="362860"/>
          </a:xfrm>
          <a:prstGeom prst="line">
            <a:avLst/>
          </a:prstGeom>
          <a:solidFill>
            <a:schemeClr val="accent1"/>
          </a:solidFill>
          <a:ln w="22225" cap="flat" cmpd="sng" algn="ctr">
            <a:solidFill>
              <a:srgbClr val="FFAA00"/>
            </a:solidFill>
            <a:prstDash val="solid"/>
            <a:round/>
            <a:headEnd type="oval" w="med" len="med"/>
            <a:tailEnd type="none" w="med" len="med"/>
          </a:ln>
          <a:effectLst/>
        </p:spPr>
      </p:cxnSp>
      <p:sp>
        <p:nvSpPr>
          <p:cNvPr id="50" name="ZoneTexte 32">
            <a:extLst>
              <a:ext uri="{FF2B5EF4-FFF2-40B4-BE49-F238E27FC236}">
                <a16:creationId xmlns:a16="http://schemas.microsoft.com/office/drawing/2014/main" id="{33E3121D-ACFF-EFC1-EB1C-1DFAB792DBED}"/>
              </a:ext>
            </a:extLst>
          </p:cNvPr>
          <p:cNvSpPr txBox="1"/>
          <p:nvPr/>
        </p:nvSpPr>
        <p:spPr>
          <a:xfrm rot="2025009">
            <a:off x="3932818" y="4821076"/>
            <a:ext cx="3409137" cy="253916"/>
          </a:xfrm>
          <a:prstGeom prst="rect">
            <a:avLst/>
          </a:prstGeom>
          <a:noFill/>
        </p:spPr>
        <p:txBody>
          <a:bodyPr wrap="square" rtlCol="0">
            <a:spAutoFit/>
          </a:bodyPr>
          <a:lstStyle/>
          <a:p>
            <a:pPr defTabSz="457200" eaLnBrk="0" hangingPunct="0"/>
            <a:r>
              <a:rPr lang="en-US" sz="1050" b="1" dirty="0" smtClean="0">
                <a:solidFill>
                  <a:schemeClr val="bg1">
                    <a:lumMod val="50000"/>
                  </a:schemeClr>
                </a:solidFill>
                <a:latin typeface="Yu Gothic UI Light" panose="020B0300000000000000" pitchFamily="34" charset="-128"/>
                <a:ea typeface="Yu Gothic UI Light" panose="020B0300000000000000" pitchFamily="34" charset="-128"/>
                <a:cs typeface="Arial" panose="020B0604020202020204" pitchFamily="34" charset="0"/>
              </a:rPr>
              <a:t>GANIL CYCLOTRONS</a:t>
            </a:r>
            <a:endParaRPr lang="en-US" sz="1050" b="1" dirty="0">
              <a:solidFill>
                <a:schemeClr val="bg1">
                  <a:lumMod val="50000"/>
                </a:schemeClr>
              </a:solidFill>
              <a:latin typeface="Yu Gothic UI Light" panose="020B0300000000000000" pitchFamily="34" charset="-128"/>
              <a:ea typeface="Yu Gothic UI Light" panose="020B0300000000000000" pitchFamily="34" charset="-128"/>
              <a:cs typeface="Arial" panose="020B0604020202020204" pitchFamily="34" charset="0"/>
            </a:endParaRPr>
          </a:p>
        </p:txBody>
      </p:sp>
      <p:pic>
        <p:nvPicPr>
          <p:cNvPr id="51" name="Image 33">
            <a:extLst>
              <a:ext uri="{FF2B5EF4-FFF2-40B4-BE49-F238E27FC236}">
                <a16:creationId xmlns:a16="http://schemas.microsoft.com/office/drawing/2014/main" id="{5B0AF420-A35E-8926-FAAC-9B5F1A7F7D9E}"/>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8429269" y="5311067"/>
            <a:ext cx="1304055" cy="1012776"/>
          </a:xfrm>
          <a:prstGeom prst="rect">
            <a:avLst/>
          </a:prstGeom>
        </p:spPr>
      </p:pic>
      <p:cxnSp>
        <p:nvCxnSpPr>
          <p:cNvPr id="52" name="Connecteur droit 34">
            <a:extLst>
              <a:ext uri="{FF2B5EF4-FFF2-40B4-BE49-F238E27FC236}">
                <a16:creationId xmlns:a16="http://schemas.microsoft.com/office/drawing/2014/main" id="{7D0C462B-09B2-1C7A-BC0D-3DA6D95FB771}"/>
              </a:ext>
            </a:extLst>
          </p:cNvPr>
          <p:cNvCxnSpPr>
            <a:cxnSpLocks/>
          </p:cNvCxnSpPr>
          <p:nvPr/>
        </p:nvCxnSpPr>
        <p:spPr bwMode="auto">
          <a:xfrm>
            <a:off x="8005432" y="5463649"/>
            <a:ext cx="423836" cy="508148"/>
          </a:xfrm>
          <a:prstGeom prst="line">
            <a:avLst/>
          </a:prstGeom>
          <a:solidFill>
            <a:schemeClr val="accent1"/>
          </a:solidFill>
          <a:ln w="22225" cap="flat" cmpd="sng" algn="ctr">
            <a:solidFill>
              <a:srgbClr val="FFAA00"/>
            </a:solidFill>
            <a:prstDash val="solid"/>
            <a:round/>
            <a:headEnd type="oval" w="med" len="med"/>
            <a:tailEnd type="none" w="med" len="med"/>
          </a:ln>
          <a:effectLst/>
        </p:spPr>
      </p:cxnSp>
      <p:sp>
        <p:nvSpPr>
          <p:cNvPr id="53" name="ZoneTexte 35">
            <a:extLst>
              <a:ext uri="{FF2B5EF4-FFF2-40B4-BE49-F238E27FC236}">
                <a16:creationId xmlns:a16="http://schemas.microsoft.com/office/drawing/2014/main" id="{D5972305-F921-FF4B-5B57-60E8EBDA1F42}"/>
              </a:ext>
            </a:extLst>
          </p:cNvPr>
          <p:cNvSpPr txBox="1"/>
          <p:nvPr/>
        </p:nvSpPr>
        <p:spPr>
          <a:xfrm>
            <a:off x="8550099" y="5087604"/>
            <a:ext cx="1130207" cy="276999"/>
          </a:xfrm>
          <a:prstGeom prst="rect">
            <a:avLst/>
          </a:prstGeom>
          <a:noFill/>
        </p:spPr>
        <p:txBody>
          <a:bodyPr wrap="square" rtlCol="0">
            <a:spAutoFit/>
          </a:bodyPr>
          <a:lstStyle/>
          <a:p>
            <a:r>
              <a:rPr lang="en-US" sz="1200" dirty="0" smtClean="0">
                <a:solidFill>
                  <a:schemeClr val="bg1">
                    <a:lumMod val="50000"/>
                  </a:schemeClr>
                </a:solidFill>
                <a:latin typeface="Yu Gothic UI Light" panose="020B0300000000000000" pitchFamily="34" charset="-128"/>
              </a:rPr>
              <a:t>SOURCES</a:t>
            </a:r>
            <a:endParaRPr lang="en-US" sz="1200" dirty="0">
              <a:solidFill>
                <a:schemeClr val="bg1">
                  <a:lumMod val="50000"/>
                </a:schemeClr>
              </a:solidFill>
              <a:latin typeface="Yu Gothic UI Light" panose="020B0300000000000000" pitchFamily="34" charset="-128"/>
            </a:endParaRPr>
          </a:p>
        </p:txBody>
      </p:sp>
      <p:pic>
        <p:nvPicPr>
          <p:cNvPr id="54" name="Image 36">
            <a:extLst>
              <a:ext uri="{FF2B5EF4-FFF2-40B4-BE49-F238E27FC236}">
                <a16:creationId xmlns:a16="http://schemas.microsoft.com/office/drawing/2014/main" id="{8E9C3AFD-85BF-9A17-C3BD-A6A75E99772B}"/>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087965" y="2648141"/>
            <a:ext cx="1288310" cy="811561"/>
          </a:xfrm>
          <a:prstGeom prst="rect">
            <a:avLst/>
          </a:prstGeom>
        </p:spPr>
      </p:pic>
      <p:sp>
        <p:nvSpPr>
          <p:cNvPr id="55" name="ZoneTexte 1">
            <a:extLst>
              <a:ext uri="{FF2B5EF4-FFF2-40B4-BE49-F238E27FC236}">
                <a16:creationId xmlns:a16="http://schemas.microsoft.com/office/drawing/2014/main" id="{E64AF6A5-1A26-53F5-70A3-9F9B53727B18}"/>
              </a:ext>
            </a:extLst>
          </p:cNvPr>
          <p:cNvSpPr txBox="1"/>
          <p:nvPr/>
        </p:nvSpPr>
        <p:spPr>
          <a:xfrm>
            <a:off x="322612" y="4176155"/>
            <a:ext cx="4200402" cy="1569660"/>
          </a:xfrm>
          <a:prstGeom prst="rect">
            <a:avLst/>
          </a:prstGeom>
          <a:noFill/>
        </p:spPr>
        <p:txBody>
          <a:bodyPr wrap="square" rtlCol="0">
            <a:spAutoFit/>
          </a:bodyPr>
          <a:lstStyle/>
          <a:p>
            <a:pPr marL="108000" indent="-108000">
              <a:buFont typeface="Arial" panose="020B0604020202020204" pitchFamily="34" charset="0"/>
              <a:buChar char="•"/>
            </a:pPr>
            <a:r>
              <a:rPr lang="en-US" sz="1600" dirty="0" smtClean="0">
                <a:latin typeface="Yu Gothic UI Light" panose="020B0300000000000000" pitchFamily="34" charset="-128"/>
                <a:cs typeface="Arial" panose="020B0604020202020204" pitchFamily="34" charset="0"/>
              </a:rPr>
              <a:t>5 cyclotrons </a:t>
            </a:r>
          </a:p>
          <a:p>
            <a:pPr marL="108000" indent="-108000">
              <a:buFont typeface="Arial" panose="020B0604020202020204" pitchFamily="34" charset="0"/>
              <a:buChar char="•"/>
            </a:pPr>
            <a:r>
              <a:rPr lang="en-US" sz="1600" dirty="0" smtClean="0">
                <a:latin typeface="Yu Gothic UI Light" panose="020B0300000000000000" pitchFamily="34" charset="-128"/>
                <a:cs typeface="Arial" panose="020B0604020202020204" pitchFamily="34" charset="0"/>
              </a:rPr>
              <a:t>Stable beams: </a:t>
            </a:r>
            <a:r>
              <a:rPr lang="en-US" sz="1600" baseline="30000" dirty="0" smtClean="0">
                <a:latin typeface="Yu Gothic UI Light" panose="020B0300000000000000" pitchFamily="34" charset="-128"/>
                <a:cs typeface="Arial" panose="020B0604020202020204" pitchFamily="34" charset="0"/>
              </a:rPr>
              <a:t>12</a:t>
            </a:r>
            <a:r>
              <a:rPr lang="en-US" sz="1600" dirty="0" smtClean="0">
                <a:latin typeface="Yu Gothic UI Light" panose="020B0300000000000000" pitchFamily="34" charset="-128"/>
                <a:cs typeface="Arial" panose="020B0604020202020204" pitchFamily="34" charset="0"/>
              </a:rPr>
              <a:t>C à U</a:t>
            </a:r>
          </a:p>
          <a:p>
            <a:pPr marL="108000" indent="-108000">
              <a:buFont typeface="Arial" panose="020B0604020202020204" pitchFamily="34" charset="0"/>
              <a:buChar char="•"/>
            </a:pPr>
            <a:r>
              <a:rPr lang="en-US" sz="1600" dirty="0" smtClean="0">
                <a:latin typeface="Yu Gothic UI Light" panose="020B0300000000000000" pitchFamily="34" charset="-128"/>
                <a:cs typeface="Arial" panose="020B0604020202020204" pitchFamily="34" charset="0"/>
              </a:rPr>
              <a:t>Energy : from &lt;1 MeV/u up to 95MeV/u</a:t>
            </a:r>
          </a:p>
          <a:p>
            <a:pPr marL="108000" indent="-108000">
              <a:buFont typeface="Arial" panose="020B0604020202020204" pitchFamily="34" charset="0"/>
              <a:buChar char="•"/>
            </a:pPr>
            <a:r>
              <a:rPr lang="en-US" sz="1600" dirty="0" smtClean="0">
                <a:latin typeface="Yu Gothic UI Light" panose="020B0300000000000000" pitchFamily="34" charset="-128"/>
                <a:cs typeface="Arial" panose="020B0604020202020204" pitchFamily="34" charset="0"/>
              </a:rPr>
              <a:t>SPIRAL1 radioactive ion beams</a:t>
            </a:r>
          </a:p>
          <a:p>
            <a:pPr marL="108000" indent="-108000">
              <a:buFont typeface="Arial" panose="020B0604020202020204" pitchFamily="34" charset="0"/>
              <a:buChar char="•"/>
            </a:pPr>
            <a:r>
              <a:rPr lang="en-US" sz="1600" dirty="0" smtClean="0">
                <a:latin typeface="Yu Gothic UI Light" panose="020B0300000000000000" pitchFamily="34" charset="-128"/>
                <a:cs typeface="Arial" panose="020B0604020202020204" pitchFamily="34" charset="0"/>
              </a:rPr>
              <a:t>Up to 4 experiments in parallel</a:t>
            </a:r>
          </a:p>
          <a:p>
            <a:pPr marL="108000" indent="-108000"/>
            <a:endParaRPr lang="en-US" sz="1600" dirty="0">
              <a:latin typeface="Yu Gothic UI Light" panose="020B0300000000000000" pitchFamily="34" charset="-128"/>
              <a:cs typeface="Arial" panose="020B0604020202020204" pitchFamily="34" charset="0"/>
            </a:endParaRPr>
          </a:p>
        </p:txBody>
      </p:sp>
      <p:sp>
        <p:nvSpPr>
          <p:cNvPr id="2" name="Titre 1"/>
          <p:cNvSpPr>
            <a:spLocks noGrp="1"/>
          </p:cNvSpPr>
          <p:nvPr>
            <p:ph type="title"/>
          </p:nvPr>
        </p:nvSpPr>
        <p:spPr/>
        <p:txBody>
          <a:bodyPr>
            <a:normAutofit/>
          </a:bodyPr>
          <a:lstStyle/>
          <a:p>
            <a:r>
              <a:rPr lang="en-US" dirty="0" smtClean="0"/>
              <a:t>GANIL cyclotrons and experimental rooms</a:t>
            </a:r>
            <a:endParaRPr lang="en-US" dirty="0"/>
          </a:p>
        </p:txBody>
      </p:sp>
      <p:sp>
        <p:nvSpPr>
          <p:cNvPr id="6" name="Espace réservé de la date 5"/>
          <p:cNvSpPr>
            <a:spLocks noGrp="1"/>
          </p:cNvSpPr>
          <p:nvPr>
            <p:ph type="dt" sz="half" idx="10"/>
          </p:nvPr>
        </p:nvSpPr>
        <p:spPr/>
        <p:txBody>
          <a:bodyPr/>
          <a:lstStyle/>
          <a:p>
            <a:r>
              <a:rPr lang="en-US" dirty="0" smtClean="0"/>
              <a:t>May 18, 2026</a:t>
            </a:r>
            <a:endParaRPr lang="en-US" dirty="0"/>
          </a:p>
        </p:txBody>
      </p:sp>
      <p:sp>
        <p:nvSpPr>
          <p:cNvPr id="7" name="Espace réservé du numéro de diapositive 6"/>
          <p:cNvSpPr>
            <a:spLocks noGrp="1"/>
          </p:cNvSpPr>
          <p:nvPr>
            <p:ph type="sldNum" sz="quarter" idx="12"/>
          </p:nvPr>
        </p:nvSpPr>
        <p:spPr/>
        <p:txBody>
          <a:bodyPr/>
          <a:lstStyle/>
          <a:p>
            <a:fld id="{94B63599-5DA0-BE42-AE37-88D1760620F1}" type="slidenum">
              <a:rPr lang="en-US" smtClean="0"/>
              <a:pPr/>
              <a:t>8</a:t>
            </a:fld>
            <a:endParaRPr lang="en-US" dirty="0"/>
          </a:p>
        </p:txBody>
      </p:sp>
      <p:sp>
        <p:nvSpPr>
          <p:cNvPr id="8" name="Espace réservé du pied de page 7"/>
          <p:cNvSpPr>
            <a:spLocks noGrp="1"/>
          </p:cNvSpPr>
          <p:nvPr>
            <p:ph type="ftr" sz="quarter" idx="11"/>
          </p:nvPr>
        </p:nvSpPr>
        <p:spPr/>
        <p:txBody>
          <a:bodyPr/>
          <a:lstStyle/>
          <a:p>
            <a:r>
              <a:rPr lang="en-US" dirty="0" smtClean="0"/>
              <a:t>R. Ferdinand - GANIL-SPIRAL2 recent achievements - MOI4M01</a:t>
            </a:r>
            <a:endParaRPr lang="en-US" dirty="0"/>
          </a:p>
        </p:txBody>
      </p:sp>
    </p:spTree>
    <p:extLst>
      <p:ext uri="{BB962C8B-B14F-4D97-AF65-F5344CB8AC3E}">
        <p14:creationId xmlns:p14="http://schemas.microsoft.com/office/powerpoint/2010/main" val="5192137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Cyclotrons operational experience</a:t>
            </a:r>
            <a:endParaRPr lang="en-US" dirty="0"/>
          </a:p>
        </p:txBody>
      </p:sp>
      <p:sp>
        <p:nvSpPr>
          <p:cNvPr id="3" name="Espace réservé de la date 2"/>
          <p:cNvSpPr>
            <a:spLocks noGrp="1"/>
          </p:cNvSpPr>
          <p:nvPr>
            <p:ph type="dt" sz="half" idx="10"/>
          </p:nvPr>
        </p:nvSpPr>
        <p:spPr/>
        <p:txBody>
          <a:bodyPr/>
          <a:lstStyle/>
          <a:p>
            <a:r>
              <a:rPr lang="en-US" dirty="0" smtClean="0"/>
              <a:t>May 18, 2026</a:t>
            </a:r>
            <a:endParaRPr lang="en-US" dirty="0"/>
          </a:p>
        </p:txBody>
      </p:sp>
      <p:sp>
        <p:nvSpPr>
          <p:cNvPr id="4" name="Espace réservé du pied de page 3"/>
          <p:cNvSpPr>
            <a:spLocks noGrp="1"/>
          </p:cNvSpPr>
          <p:nvPr>
            <p:ph type="ftr" sz="quarter" idx="11"/>
          </p:nvPr>
        </p:nvSpPr>
        <p:spPr/>
        <p:txBody>
          <a:bodyPr/>
          <a:lstStyle/>
          <a:p>
            <a:r>
              <a:rPr lang="en-US" dirty="0" smtClean="0"/>
              <a:t>R. Ferdinand - GANIL-SPIRAL2 recent achievements - MOI4M01</a:t>
            </a:r>
            <a:endParaRPr lang="en-US" dirty="0"/>
          </a:p>
        </p:txBody>
      </p:sp>
      <p:sp>
        <p:nvSpPr>
          <p:cNvPr id="5" name="Espace réservé du numéro de diapositive 4"/>
          <p:cNvSpPr>
            <a:spLocks noGrp="1"/>
          </p:cNvSpPr>
          <p:nvPr>
            <p:ph type="sldNum" sz="quarter" idx="12"/>
          </p:nvPr>
        </p:nvSpPr>
        <p:spPr/>
        <p:txBody>
          <a:bodyPr/>
          <a:lstStyle/>
          <a:p>
            <a:fld id="{94B63599-5DA0-BE42-AE37-88D1760620F1}" type="slidenum">
              <a:rPr lang="en-US" smtClean="0"/>
              <a:pPr/>
              <a:t>9</a:t>
            </a:fld>
            <a:endParaRPr lang="en-US" dirty="0"/>
          </a:p>
        </p:txBody>
      </p:sp>
      <p:sp>
        <p:nvSpPr>
          <p:cNvPr id="8" name="Espace réservé du contenu 7"/>
          <p:cNvSpPr>
            <a:spLocks noGrp="1"/>
          </p:cNvSpPr>
          <p:nvPr>
            <p:ph sz="quarter" idx="14"/>
          </p:nvPr>
        </p:nvSpPr>
        <p:spPr>
          <a:xfrm>
            <a:off x="108000" y="1195000"/>
            <a:ext cx="6226125" cy="2714311"/>
          </a:xfrm>
        </p:spPr>
        <p:txBody>
          <a:bodyPr>
            <a:normAutofit lnSpcReduction="10000"/>
          </a:bodyPr>
          <a:lstStyle/>
          <a:p>
            <a:r>
              <a:rPr lang="en-US" dirty="0" smtClean="0"/>
              <a:t>GANIL typically delivered ≈4000 hours of beam per year</a:t>
            </a:r>
          </a:p>
          <a:p>
            <a:r>
              <a:rPr lang="en-US" dirty="0" smtClean="0"/>
              <a:t>Maintenance reduced during SPIRAL2 </a:t>
            </a:r>
            <a:br>
              <a:rPr lang="en-US" dirty="0" smtClean="0"/>
            </a:br>
            <a:r>
              <a:rPr lang="en-US" dirty="0" smtClean="0"/>
              <a:t>installation and commissioning</a:t>
            </a:r>
          </a:p>
          <a:p>
            <a:r>
              <a:rPr lang="en-US" dirty="0" smtClean="0"/>
              <a:t>Aging of the cyclotron systems</a:t>
            </a:r>
          </a:p>
          <a:p>
            <a:pPr lvl="1"/>
            <a:r>
              <a:rPr lang="en-US" dirty="0" smtClean="0"/>
              <a:t>In particular, water leaks</a:t>
            </a:r>
          </a:p>
          <a:p>
            <a:pPr lvl="1"/>
            <a:r>
              <a:rPr lang="en-US" dirty="0" smtClean="0"/>
              <a:t>CSS coil short </a:t>
            </a:r>
            <a:r>
              <a:rPr lang="en-US" dirty="0" smtClean="0"/>
              <a:t>circuit</a:t>
            </a:r>
          </a:p>
          <a:p>
            <a:pPr lvl="1"/>
            <a:r>
              <a:rPr lang="en-US" dirty="0" smtClean="0"/>
              <a:t>Most of the equipment's </a:t>
            </a:r>
            <a:r>
              <a:rPr lang="en-US" dirty="0" smtClean="0"/>
              <a:t> </a:t>
            </a:r>
            <a:endParaRPr lang="en-US" dirty="0" smtClean="0"/>
          </a:p>
          <a:p>
            <a:r>
              <a:rPr lang="en-US" dirty="0" smtClean="0">
                <a:sym typeface="Symbol" panose="05050102010706020507" pitchFamily="18" charset="2"/>
              </a:rPr>
              <a:t> Renovation program “CYREN” </a:t>
            </a:r>
            <a:endParaRPr lang="en-US" dirty="0"/>
          </a:p>
        </p:txBody>
      </p:sp>
      <p:grpSp>
        <p:nvGrpSpPr>
          <p:cNvPr id="13" name="Groupe 12"/>
          <p:cNvGrpSpPr/>
          <p:nvPr/>
        </p:nvGrpSpPr>
        <p:grpSpPr>
          <a:xfrm>
            <a:off x="784275" y="3911984"/>
            <a:ext cx="5460134" cy="2264402"/>
            <a:chOff x="108000" y="3911984"/>
            <a:chExt cx="5460134" cy="2264402"/>
          </a:xfrm>
        </p:grpSpPr>
        <p:pic>
          <p:nvPicPr>
            <p:cNvPr id="9" name="Image 8"/>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08000" y="3911984"/>
              <a:ext cx="4019550" cy="2263006"/>
            </a:xfrm>
            <a:prstGeom prst="rect">
              <a:avLst/>
            </a:prstGeom>
          </p:spPr>
        </p:pic>
        <p:pic>
          <p:nvPicPr>
            <p:cNvPr id="10" name="Image 9"/>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rot="5400000">
              <a:off x="3798506" y="4406757"/>
              <a:ext cx="2264400" cy="1274857"/>
            </a:xfrm>
            <a:prstGeom prst="rect">
              <a:avLst/>
            </a:prstGeom>
          </p:spPr>
        </p:pic>
      </p:grpSp>
      <p:pic>
        <p:nvPicPr>
          <p:cNvPr id="11" name="Image 10"/>
          <p:cNvPicPr>
            <a:picLocks noChangeAspect="1"/>
          </p:cNvPicPr>
          <p:nvPr/>
        </p:nvPicPr>
        <p:blipFill>
          <a:blip r:embed="rId5"/>
          <a:stretch>
            <a:fillRect/>
          </a:stretch>
        </p:blipFill>
        <p:spPr>
          <a:xfrm>
            <a:off x="6810653" y="3646369"/>
            <a:ext cx="5186373" cy="2794235"/>
          </a:xfrm>
          <a:prstGeom prst="rect">
            <a:avLst/>
          </a:prstGeom>
        </p:spPr>
      </p:pic>
      <p:sp>
        <p:nvSpPr>
          <p:cNvPr id="12" name="ZoneTexte 11"/>
          <p:cNvSpPr txBox="1"/>
          <p:nvPr/>
        </p:nvSpPr>
        <p:spPr>
          <a:xfrm>
            <a:off x="2081899" y="6159578"/>
            <a:ext cx="2864887" cy="307777"/>
          </a:xfrm>
          <a:prstGeom prst="rect">
            <a:avLst/>
          </a:prstGeom>
          <a:noFill/>
        </p:spPr>
        <p:txBody>
          <a:bodyPr wrap="none" rtlCol="0">
            <a:spAutoFit/>
          </a:bodyPr>
          <a:lstStyle/>
          <a:p>
            <a:r>
              <a:rPr lang="en-US" sz="1400" i="1" dirty="0" smtClean="0">
                <a:latin typeface="Segoe UI Light" panose="020B0502040204020203" pitchFamily="34" charset="0"/>
                <a:cs typeface="Segoe UI Light" panose="020B0502040204020203" pitchFamily="34" charset="0"/>
              </a:rPr>
              <a:t>CSS2 Cavity opened : last water leak</a:t>
            </a:r>
            <a:endParaRPr lang="en-US" sz="1400" i="1" dirty="0">
              <a:latin typeface="Segoe UI Light" panose="020B0502040204020203" pitchFamily="34" charset="0"/>
              <a:cs typeface="Segoe UI Light" panose="020B0502040204020203" pitchFamily="34" charset="0"/>
            </a:endParaRPr>
          </a:p>
        </p:txBody>
      </p:sp>
      <p:pic>
        <p:nvPicPr>
          <p:cNvPr id="14" name="Image 13"/>
          <p:cNvPicPr>
            <a:picLocks noChangeAspect="1"/>
          </p:cNvPicPr>
          <p:nvPr/>
        </p:nvPicPr>
        <p:blipFill>
          <a:blip r:embed="rId6"/>
          <a:stretch>
            <a:fillRect/>
          </a:stretch>
        </p:blipFill>
        <p:spPr>
          <a:xfrm>
            <a:off x="6829787" y="841309"/>
            <a:ext cx="5298028" cy="2854391"/>
          </a:xfrm>
          <a:prstGeom prst="rect">
            <a:avLst/>
          </a:prstGeom>
        </p:spPr>
      </p:pic>
      <p:sp>
        <p:nvSpPr>
          <p:cNvPr id="15" name="Accolade fermante 14"/>
          <p:cNvSpPr/>
          <p:nvPr/>
        </p:nvSpPr>
        <p:spPr>
          <a:xfrm>
            <a:off x="4127550" y="1628775"/>
            <a:ext cx="165727" cy="8763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6" name="Rectangle 15"/>
          <p:cNvSpPr/>
          <p:nvPr/>
        </p:nvSpPr>
        <p:spPr>
          <a:xfrm>
            <a:off x="4415501" y="1732305"/>
            <a:ext cx="2194850" cy="646331"/>
          </a:xfrm>
          <a:prstGeom prst="rect">
            <a:avLst/>
          </a:prstGeom>
        </p:spPr>
        <p:txBody>
          <a:bodyPr wrap="square">
            <a:spAutoFit/>
          </a:bodyPr>
          <a:lstStyle/>
          <a:p>
            <a:r>
              <a:rPr lang="en-US" dirty="0" smtClean="0">
                <a:latin typeface="Segoe UI Light" panose="020B0502040204020203" pitchFamily="34" charset="0"/>
                <a:cs typeface="Segoe UI Light" panose="020B0502040204020203" pitchFamily="34" charset="0"/>
              </a:rPr>
              <a:t>Downtime becoming significant </a:t>
            </a:r>
            <a:endParaRPr lang="en-US" dirty="0">
              <a:latin typeface="Segoe UI Light" panose="020B0502040204020203" pitchFamily="34" charset="0"/>
              <a:cs typeface="Segoe UI Light" panose="020B0502040204020203" pitchFamily="34" charset="0"/>
            </a:endParaRPr>
          </a:p>
        </p:txBody>
      </p:sp>
      <p:sp>
        <p:nvSpPr>
          <p:cNvPr id="18" name="ZoneTexte 17"/>
          <p:cNvSpPr txBox="1"/>
          <p:nvPr/>
        </p:nvSpPr>
        <p:spPr>
          <a:xfrm>
            <a:off x="3881027" y="3243474"/>
            <a:ext cx="2099357" cy="369332"/>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rtlCol="0">
            <a:spAutoFit/>
          </a:bodyPr>
          <a:lstStyle/>
          <a:p>
            <a:r>
              <a:rPr lang="en-US" dirty="0" smtClean="0">
                <a:latin typeface="Segoe UI Light" panose="020B0502040204020203" pitchFamily="34" charset="0"/>
                <a:cs typeface="Segoe UI Light" panose="020B0502040204020203" pitchFamily="34" charset="0"/>
              </a:rPr>
              <a:t>MOP7142 : P. Anger</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27059499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GANIL">
      <a:dk1>
        <a:srgbClr val="000000"/>
      </a:dk1>
      <a:lt1>
        <a:srgbClr val="FFFFFF"/>
      </a:lt1>
      <a:dk2>
        <a:srgbClr val="261F4D"/>
      </a:dk2>
      <a:lt2>
        <a:srgbClr val="CACDDE"/>
      </a:lt2>
      <a:accent1>
        <a:srgbClr val="60A3B3"/>
      </a:accent1>
      <a:accent2>
        <a:srgbClr val="ED7D31"/>
      </a:accent2>
      <a:accent3>
        <a:srgbClr val="A5A5A5"/>
      </a:accent3>
      <a:accent4>
        <a:srgbClr val="FFC000"/>
      </a:accent4>
      <a:accent5>
        <a:srgbClr val="5B9BD5"/>
      </a:accent5>
      <a:accent6>
        <a:srgbClr val="70AD47"/>
      </a:accent6>
      <a:hlink>
        <a:srgbClr val="60A3B3"/>
      </a:hlink>
      <a:folHlink>
        <a:srgbClr val="C9582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MS - modèle.potx" id="{FB60972F-D8D0-4D72-B937-ABA940B98189}" vid="{BF5DA3E7-74B9-48B9-8359-858631E074A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SIMS - modèle</Template>
  <TotalTime>22301</TotalTime>
  <Words>3708</Words>
  <Application>Microsoft Office PowerPoint</Application>
  <PresentationFormat>Grand écran</PresentationFormat>
  <Paragraphs>589</Paragraphs>
  <Slides>29</Slides>
  <Notes>8</Notes>
  <HiddenSlides>0</HiddenSlides>
  <MMClips>0</MMClips>
  <ScaleCrop>false</ScaleCrop>
  <HeadingPairs>
    <vt:vector size="6" baseType="variant">
      <vt:variant>
        <vt:lpstr>Polices utilisées</vt:lpstr>
      </vt:variant>
      <vt:variant>
        <vt:i4>18</vt:i4>
      </vt:variant>
      <vt:variant>
        <vt:lpstr>Thème</vt:lpstr>
      </vt:variant>
      <vt:variant>
        <vt:i4>1</vt:i4>
      </vt:variant>
      <vt:variant>
        <vt:lpstr>Titres des diapositives</vt:lpstr>
      </vt:variant>
      <vt:variant>
        <vt:i4>29</vt:i4>
      </vt:variant>
    </vt:vector>
  </HeadingPairs>
  <TitlesOfParts>
    <vt:vector size="48" baseType="lpstr">
      <vt:lpstr>Segoe UI Light</vt:lpstr>
      <vt:lpstr>Yu Gothic UI</vt:lpstr>
      <vt:lpstr>Yu Gothic UI Light</vt:lpstr>
      <vt:lpstr>Symbol</vt:lpstr>
      <vt:lpstr>MS PGothic</vt:lpstr>
      <vt:lpstr>Arial</vt:lpstr>
      <vt:lpstr>Yu Gothic Medium</vt:lpstr>
      <vt:lpstr>Wingdings</vt:lpstr>
      <vt:lpstr>Cambria Math</vt:lpstr>
      <vt:lpstr>Yu Gothic Light</vt:lpstr>
      <vt:lpstr>Vrinda</vt:lpstr>
      <vt:lpstr>Times New Roman</vt:lpstr>
      <vt:lpstr>Verdana</vt:lpstr>
      <vt:lpstr>72 Black</vt:lpstr>
      <vt:lpstr>Arial Black</vt:lpstr>
      <vt:lpstr>Segoe UI Variable Display</vt:lpstr>
      <vt:lpstr>Calibri</vt:lpstr>
      <vt:lpstr>Yu Gothic UI Semibold</vt:lpstr>
      <vt:lpstr>Thème Office</vt:lpstr>
      <vt:lpstr>GANIL-SPIRAL2 facility - recent achievements and upgrades</vt:lpstr>
      <vt:lpstr>Grand Accélérateur National d’ions Lourds</vt:lpstr>
      <vt:lpstr>Grand Accélérateur National d’Ions Lourds</vt:lpstr>
      <vt:lpstr>European Landscape of Nuclear Physics Infrastructures </vt:lpstr>
      <vt:lpstr>Grand Accélérateur National d’Ions Lourds</vt:lpstr>
      <vt:lpstr>Grand Accélérateur National d’Ions Lourds</vt:lpstr>
      <vt:lpstr>Grand Accélérateur National d’Ions Lourds</vt:lpstr>
      <vt:lpstr>GANIL cyclotrons and experimental rooms</vt:lpstr>
      <vt:lpstr>Cyclotrons operational experience</vt:lpstr>
      <vt:lpstr>SPIRAL2 commissioning</vt:lpstr>
      <vt:lpstr>Présentation PowerPoint</vt:lpstr>
      <vt:lpstr>Beam Commissioning Time Line </vt:lpstr>
      <vt:lpstr>Beam commissioning main results</vt:lpstr>
      <vt:lpstr>Heavy ions beam commissioning</vt:lpstr>
      <vt:lpstr>SPIRAL2 feedback for the community and operation</vt:lpstr>
      <vt:lpstr>SPIRAL2 feedback for the community (1/3)</vt:lpstr>
      <vt:lpstr>Tuning time  tuning methods  (2/3) Continuous improvements required for low energy beams</vt:lpstr>
      <vt:lpstr>SPIRAL2 feedback for the community (3/3)</vt:lpstr>
      <vt:lpstr>SPIRAL2 operation feed back</vt:lpstr>
      <vt:lpstr>LINAC in operation since 2022 Four years of operational experience</vt:lpstr>
      <vt:lpstr>Futur of GANIL</vt:lpstr>
      <vt:lpstr>Super Separator Spectrometer</vt:lpstr>
      <vt:lpstr>DESIR (Decay, Excitation and Storage of Radioactive Ions) </vt:lpstr>
      <vt:lpstr>NEWGAIN SPIRAL2 second injector, A/Q ≤ 7 up to Uranium</vt:lpstr>
      <vt:lpstr>SAGA Project</vt:lpstr>
      <vt:lpstr>Conclusion</vt:lpstr>
      <vt:lpstr>Conclusion</vt:lpstr>
      <vt:lpstr>IPAC26 contributions relevant to GANIL An exceptional opportunity to witness all the good job done for GANIL</vt:lpstr>
      <vt:lpstr>Présentation PowerPoint</vt:lpstr>
    </vt:vector>
  </TitlesOfParts>
  <Company>Ganil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GANIL-SPIRAL2 facility - recent achievements and upgrades</dc:title>
  <dc:creator>Ferdinand Robin</dc:creator>
  <cp:lastModifiedBy>Ferdinand Robin</cp:lastModifiedBy>
  <cp:revision>188</cp:revision>
  <cp:lastPrinted>2026-05-13T09:19:07Z</cp:lastPrinted>
  <dcterms:created xsi:type="dcterms:W3CDTF">2026-04-27T14:14:54Z</dcterms:created>
  <dcterms:modified xsi:type="dcterms:W3CDTF">2026-05-13T16:38:47Z</dcterms:modified>
</cp:coreProperties>
</file>