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4"/>
  </p:sldMasterIdLst>
  <p:notesMasterIdLst>
    <p:notesMasterId r:id="rId18"/>
  </p:notesMasterIdLst>
  <p:sldIdLst>
    <p:sldId id="5216" r:id="rId5"/>
    <p:sldId id="5208" r:id="rId6"/>
    <p:sldId id="5085" r:id="rId7"/>
    <p:sldId id="2371" r:id="rId8"/>
    <p:sldId id="5512" r:id="rId9"/>
    <p:sldId id="5513" r:id="rId10"/>
    <p:sldId id="5210" r:id="rId11"/>
    <p:sldId id="5209" r:id="rId12"/>
    <p:sldId id="5211" r:id="rId13"/>
    <p:sldId id="5212" r:id="rId14"/>
    <p:sldId id="5213" r:id="rId15"/>
    <p:sldId id="5214" r:id="rId16"/>
    <p:sldId id="50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4" autoAdjust="0"/>
    <p:restoredTop sz="94660"/>
  </p:normalViewPr>
  <p:slideViewPr>
    <p:cSldViewPr snapToGrid="0">
      <p:cViewPr varScale="1">
        <p:scale>
          <a:sx n="138" d="100"/>
          <a:sy n="138" d="100"/>
        </p:scale>
        <p:origin x="270" y="15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abe, Toshiya" userId="2ec337f0-837b-436c-be43-ed1176b59a0e" providerId="ADAL" clId="{EFD1DAE7-B53E-4743-BDF7-65B917AC7ABB}"/>
    <pc:docChg chg="custSel modSld">
      <pc:chgData name="Tanabe, Toshiya" userId="2ec337f0-837b-436c-be43-ed1176b59a0e" providerId="ADAL" clId="{EFD1DAE7-B53E-4743-BDF7-65B917AC7ABB}" dt="2025-05-29T12:22:46.995" v="13" actId="1076"/>
      <pc:docMkLst>
        <pc:docMk/>
      </pc:docMkLst>
      <pc:sldChg chg="modSp mod">
        <pc:chgData name="Tanabe, Toshiya" userId="2ec337f0-837b-436c-be43-ed1176b59a0e" providerId="ADAL" clId="{EFD1DAE7-B53E-4743-BDF7-65B917AC7ABB}" dt="2025-05-29T12:22:46.995" v="13" actId="1076"/>
        <pc:sldMkLst>
          <pc:docMk/>
          <pc:sldMk cId="3381665762" sldId="5209"/>
        </pc:sldMkLst>
        <pc:spChg chg="mod">
          <ac:chgData name="Tanabe, Toshiya" userId="2ec337f0-837b-436c-be43-ed1176b59a0e" providerId="ADAL" clId="{EFD1DAE7-B53E-4743-BDF7-65B917AC7ABB}" dt="2025-05-29T12:22:42.428" v="12" actId="27636"/>
          <ac:spMkLst>
            <pc:docMk/>
            <pc:sldMk cId="3381665762" sldId="5209"/>
            <ac:spMk id="17412" creationId="{00000000-0000-0000-0000-000000000000}"/>
          </ac:spMkLst>
        </pc:spChg>
        <pc:picChg chg="mod">
          <ac:chgData name="Tanabe, Toshiya" userId="2ec337f0-837b-436c-be43-ed1176b59a0e" providerId="ADAL" clId="{EFD1DAE7-B53E-4743-BDF7-65B917AC7ABB}" dt="2025-05-29T12:22:46.995" v="13" actId="1076"/>
          <ac:picMkLst>
            <pc:docMk/>
            <pc:sldMk cId="3381665762" sldId="5209"/>
            <ac:picMk id="9" creationId="{7B1EA3C1-2D71-3E0B-B37A-04448A5145A2}"/>
          </ac:picMkLst>
        </pc:picChg>
      </pc:sldChg>
      <pc:sldChg chg="modSp mod">
        <pc:chgData name="Tanabe, Toshiya" userId="2ec337f0-837b-436c-be43-ed1176b59a0e" providerId="ADAL" clId="{EFD1DAE7-B53E-4743-BDF7-65B917AC7ABB}" dt="2025-05-29T12:21:10.640" v="8" actId="20577"/>
        <pc:sldMkLst>
          <pc:docMk/>
          <pc:sldMk cId="2473455192" sldId="5211"/>
        </pc:sldMkLst>
        <pc:spChg chg="mod">
          <ac:chgData name="Tanabe, Toshiya" userId="2ec337f0-837b-436c-be43-ed1176b59a0e" providerId="ADAL" clId="{EFD1DAE7-B53E-4743-BDF7-65B917AC7ABB}" dt="2025-05-29T12:20:41.059" v="0" actId="207"/>
          <ac:spMkLst>
            <pc:docMk/>
            <pc:sldMk cId="2473455192" sldId="5211"/>
            <ac:spMk id="27" creationId="{4EDB00BF-1DCC-935C-2E74-91859786ED75}"/>
          </ac:spMkLst>
        </pc:spChg>
        <pc:spChg chg="mod">
          <ac:chgData name="Tanabe, Toshiya" userId="2ec337f0-837b-436c-be43-ed1176b59a0e" providerId="ADAL" clId="{EFD1DAE7-B53E-4743-BDF7-65B917AC7ABB}" dt="2025-05-29T12:21:10.640" v="8" actId="20577"/>
          <ac:spMkLst>
            <pc:docMk/>
            <pc:sldMk cId="2473455192" sldId="5211"/>
            <ac:spMk id="17412" creationId="{B90E254A-5694-D89E-112B-B30A1C8EC3A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2BD34F-4073-45C2-973B-18FB0997D3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20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85326"/>
            <a:ext cx="10334625" cy="1803939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106612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7540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39377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1304427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24511757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650602"/>
            <a:ext cx="10334625" cy="1838663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84646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47099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543105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628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9087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415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5611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7593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01B2B85-C84F-4884-065B-9B14A0C7A768}"/>
              </a:ext>
            </a:extLst>
          </p:cNvPr>
          <p:cNvSpPr txBox="1">
            <a:spLocks/>
          </p:cNvSpPr>
          <p:nvPr userDrawn="1"/>
        </p:nvSpPr>
        <p:spPr>
          <a:xfrm>
            <a:off x="11188014" y="6224489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1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3" orient="horz" pos="2160" userDrawn="1">
          <p15:clr>
            <a:srgbClr val="F26B43"/>
          </p15:clr>
        </p15:guide>
        <p15:guide id="14" pos="3840" userDrawn="1">
          <p15:clr>
            <a:srgbClr val="F26B43"/>
          </p15:clr>
        </p15:guide>
        <p15:guide id="15" pos="360" userDrawn="1">
          <p15:clr>
            <a:srgbClr val="F26B43"/>
          </p15:clr>
        </p15:guide>
        <p15:guide id="16" orient="horz" pos="3888" userDrawn="1">
          <p15:clr>
            <a:srgbClr val="F26B43"/>
          </p15:clr>
        </p15:guide>
        <p15:guide id="17" pos="7320" userDrawn="1">
          <p15:clr>
            <a:srgbClr val="F26B43"/>
          </p15:clr>
        </p15:guide>
        <p15:guide id="18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jp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2EA7C8C-C675-FBB2-0138-573120F33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7748" y="2420594"/>
            <a:ext cx="10334625" cy="970828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Comparison of magnetic field simulation programs for superconducting insertion devices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FBEDA2B-1631-E662-21A0-C71D82B5E2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/>
          <a:lstStyle/>
          <a:p>
            <a:r>
              <a:rPr lang="en-US" dirty="0"/>
              <a:t>May 31</a:t>
            </a:r>
            <a:r>
              <a:rPr lang="en-US" baseline="30000" dirty="0"/>
              <a:t>st</a:t>
            </a:r>
            <a:r>
              <a:rPr lang="en-US" dirty="0"/>
              <a:t> , 2025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074D130-5BE3-D815-DFE6-C34E713832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6193" y="1284728"/>
            <a:ext cx="10334625" cy="1092820"/>
          </a:xfrm>
        </p:spPr>
        <p:txBody>
          <a:bodyPr/>
          <a:lstStyle/>
          <a:p>
            <a:r>
              <a:rPr lang="en-US" dirty="0"/>
              <a:t>REPM 2025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8C3E28BD-6C68-F0FB-35C1-9BC63FE01A7F}"/>
              </a:ext>
            </a:extLst>
          </p:cNvPr>
          <p:cNvSpPr txBox="1">
            <a:spLocks/>
          </p:cNvSpPr>
          <p:nvPr/>
        </p:nvSpPr>
        <p:spPr>
          <a:xfrm>
            <a:off x="837748" y="4209142"/>
            <a:ext cx="10541077" cy="8215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en-US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Toshi Tanabe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(NSLS-II I</a:t>
            </a:r>
            <a:r>
              <a:rPr lang="en-US" sz="1800" i="1" dirty="0">
                <a:solidFill>
                  <a:srgbClr val="000000"/>
                </a:solidFill>
                <a:latin typeface="Calibri" panose="020F0502020204030204" pitchFamily="34" charset="0"/>
              </a:rPr>
              <a:t>nsertion Devices Group Leader),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Yu Mincho" panose="02020400000000000000" pitchFamily="18" charset="-128"/>
              </a:rPr>
              <a:t> </a:t>
            </a:r>
            <a:r>
              <a:rPr lang="en-US" sz="1800" i="1" dirty="0">
                <a:effectLst/>
                <a:ea typeface="Yu Mincho" panose="02020400000000000000" pitchFamily="18" charset="-128"/>
              </a:rPr>
              <a:t>Marco Musardo, Brian Eipper, Thomas and Patrick N’Gotta</a:t>
            </a:r>
            <a:r>
              <a:rPr lang="en-US" sz="1800" i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E0CA42-A9EA-B9B0-0CDC-ED86D94276D7}"/>
              </a:ext>
            </a:extLst>
          </p:cNvPr>
          <p:cNvSpPr txBox="1"/>
          <p:nvPr/>
        </p:nvSpPr>
        <p:spPr>
          <a:xfrm>
            <a:off x="9102436" y="520394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Export Controlled</a:t>
            </a:r>
          </a:p>
        </p:txBody>
      </p:sp>
    </p:spTree>
    <p:extLst>
      <p:ext uri="{BB962C8B-B14F-4D97-AF65-F5344CB8AC3E}">
        <p14:creationId xmlns:p14="http://schemas.microsoft.com/office/powerpoint/2010/main" val="404480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60E5E-DE41-5B0D-ABD9-605D9B299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>
            <a:extLst>
              <a:ext uri="{FF2B5EF4-FFF2-40B4-BE49-F238E27FC236}">
                <a16:creationId xmlns:a16="http://schemas.microsoft.com/office/drawing/2014/main" id="{4EE01539-3CD1-BECB-0544-1293544FA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987" y="46957"/>
            <a:ext cx="11528613" cy="856177"/>
          </a:xfrm>
        </p:spPr>
        <p:txBody>
          <a:bodyPr anchor="ctr">
            <a:normAutofit/>
          </a:bodyPr>
          <a:lstStyle/>
          <a:p>
            <a:r>
              <a:rPr lang="en-US" altLang="en-US" sz="3600" dirty="0"/>
              <a:t>Attractive Force Calculation</a:t>
            </a:r>
          </a:p>
        </p:txBody>
      </p:sp>
      <p:sp>
        <p:nvSpPr>
          <p:cNvPr id="17412" name="Content Placeholder 1">
            <a:extLst>
              <a:ext uri="{FF2B5EF4-FFF2-40B4-BE49-F238E27FC236}">
                <a16:creationId xmlns:a16="http://schemas.microsoft.com/office/drawing/2014/main" id="{0317CFE3-B4C8-E4D8-76AA-1F631AE7C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705" y="903134"/>
            <a:ext cx="11528613" cy="195783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000" dirty="0">
                <a:solidFill>
                  <a:srgbClr val="FF0000"/>
                </a:solidFill>
              </a:rPr>
              <a:t>Radia</a:t>
            </a:r>
            <a:r>
              <a:rPr lang="en-US" sz="3000" dirty="0"/>
              <a:t>: 287 </a:t>
            </a:r>
            <a:r>
              <a:rPr lang="en-US" sz="3000" dirty="0" err="1"/>
              <a:t>kN</a:t>
            </a:r>
            <a:r>
              <a:rPr lang="en-US" sz="3000" dirty="0"/>
              <a:t>, Solved in 8997 seconds</a:t>
            </a:r>
          </a:p>
          <a:p>
            <a:pPr marL="457200" lvl="1" indent="0">
              <a:buNone/>
            </a:pPr>
            <a:r>
              <a:rPr lang="en-US" altLang="en-US" sz="3000" dirty="0">
                <a:solidFill>
                  <a:srgbClr val="FF0000"/>
                </a:solidFill>
              </a:rPr>
              <a:t>Opera23</a:t>
            </a:r>
            <a:r>
              <a:rPr lang="en-US" altLang="en-US" sz="3000" dirty="0"/>
              <a:t>: 273 </a:t>
            </a:r>
            <a:r>
              <a:rPr lang="en-US" altLang="en-US" sz="3000" dirty="0" err="1"/>
              <a:t>kN</a:t>
            </a:r>
            <a:r>
              <a:rPr lang="en-US" altLang="en-US" sz="3000" dirty="0"/>
              <a:t> (Vendor model), 283 </a:t>
            </a:r>
            <a:r>
              <a:rPr lang="en-US" altLang="en-US" sz="3000" dirty="0" err="1"/>
              <a:t>kN</a:t>
            </a:r>
            <a:r>
              <a:rPr lang="en-US" altLang="en-US" sz="3000" dirty="0"/>
              <a:t> (BNL model), Solved only a few minutes after completing calculation</a:t>
            </a:r>
          </a:p>
          <a:p>
            <a:pPr marL="457200" lvl="1" indent="0">
              <a:buNone/>
            </a:pPr>
            <a:r>
              <a:rPr lang="en-US" altLang="en-US" sz="3000" dirty="0">
                <a:solidFill>
                  <a:srgbClr val="FF0000"/>
                </a:solidFill>
              </a:rPr>
              <a:t>Maxwell</a:t>
            </a:r>
            <a:r>
              <a:rPr lang="en-US" altLang="en-US" sz="3000" dirty="0"/>
              <a:t>:274 </a:t>
            </a:r>
            <a:r>
              <a:rPr lang="en-US" altLang="en-US" sz="3000" dirty="0" err="1"/>
              <a:t>kN</a:t>
            </a:r>
            <a:r>
              <a:rPr lang="en-US" altLang="en-US" sz="3000" dirty="0"/>
              <a:t>, solves as part of the main solution </a:t>
            </a:r>
          </a:p>
          <a:p>
            <a:pPr marL="457200" lvl="1" indent="0">
              <a:buNone/>
            </a:pPr>
            <a:endParaRPr lang="en-US" alt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8E55E0-1C77-0A7C-B599-3DB2EC468883}"/>
              </a:ext>
            </a:extLst>
          </p:cNvPr>
          <p:cNvSpPr txBox="1">
            <a:spLocks/>
          </p:cNvSpPr>
          <p:nvPr/>
        </p:nvSpPr>
        <p:spPr>
          <a:xfrm>
            <a:off x="580258" y="3140860"/>
            <a:ext cx="11528613" cy="85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Stored Energy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EFEF9D6-85C9-B67C-F31B-E1B791CD2041}"/>
              </a:ext>
            </a:extLst>
          </p:cNvPr>
          <p:cNvSpPr txBox="1">
            <a:spLocks/>
          </p:cNvSpPr>
          <p:nvPr/>
        </p:nvSpPr>
        <p:spPr>
          <a:xfrm>
            <a:off x="262234" y="4111996"/>
            <a:ext cx="11777365" cy="235807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92150" indent="-234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9963" indent="-2778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475" indent="-2841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 panose="020B0604020202020204" pitchFamily="34" charset="0"/>
              <a:buNone/>
            </a:pPr>
            <a:r>
              <a:rPr lang="en-US" sz="9800" dirty="0">
                <a:solidFill>
                  <a:srgbClr val="FF0000"/>
                </a:solidFill>
              </a:rPr>
              <a:t>Radia</a:t>
            </a:r>
            <a:r>
              <a:rPr lang="en-US" sz="9800" dirty="0"/>
              <a:t>: </a:t>
            </a:r>
            <a:r>
              <a:rPr lang="en-US" sz="9800" u="sng" dirty="0"/>
              <a:t>114 kJ </a:t>
            </a:r>
            <a:r>
              <a:rPr lang="en-US" sz="9800" dirty="0"/>
              <a:t>(Solve in 500 seconds w/o segmentation, 5000 seconds with {8,8,8} segmentation)</a:t>
            </a:r>
          </a:p>
          <a:p>
            <a:pPr lvl="1" indent="0">
              <a:buFont typeface="Arial" panose="020B0604020202020204" pitchFamily="34" charset="0"/>
              <a:buNone/>
            </a:pPr>
            <a:r>
              <a:rPr lang="en-US" altLang="en-US" sz="9800" dirty="0">
                <a:solidFill>
                  <a:srgbClr val="FF0000"/>
                </a:solidFill>
              </a:rPr>
              <a:t>Opera23</a:t>
            </a:r>
            <a:r>
              <a:rPr lang="en-US" altLang="en-US" sz="9800" dirty="0"/>
              <a:t>: 42.3 kJ(Vendor model), 43.6 kJ (BNL model), Solved only a few minutes after completing calculation</a:t>
            </a:r>
          </a:p>
          <a:p>
            <a:pPr lvl="1" indent="0">
              <a:buFont typeface="Arial" panose="020B0604020202020204" pitchFamily="34" charset="0"/>
              <a:buNone/>
            </a:pPr>
            <a:r>
              <a:rPr lang="en-US" altLang="en-US" sz="9800" dirty="0">
                <a:solidFill>
                  <a:srgbClr val="FF0000"/>
                </a:solidFill>
              </a:rPr>
              <a:t>Maxwell</a:t>
            </a:r>
            <a:r>
              <a:rPr lang="en-US" altLang="en-US" sz="9800" dirty="0"/>
              <a:t>:40.4 kJ, solves as part of the main solution</a:t>
            </a:r>
          </a:p>
          <a:p>
            <a:pPr lvl="1" indent="0">
              <a:buFont typeface="Arial" panose="020B0604020202020204" pitchFamily="34" charset="0"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853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3D6DC-2269-90F9-C0CC-230B0262F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>
            <a:extLst>
              <a:ext uri="{FF2B5EF4-FFF2-40B4-BE49-F238E27FC236}">
                <a16:creationId xmlns:a16="http://schemas.microsoft.com/office/drawing/2014/main" id="{16090CD1-89AF-290C-C620-4ACE515A4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988" y="46957"/>
            <a:ext cx="9505848" cy="856177"/>
          </a:xfrm>
        </p:spPr>
        <p:txBody>
          <a:bodyPr anchor="ctr">
            <a:normAutofit/>
          </a:bodyPr>
          <a:lstStyle/>
          <a:p>
            <a:r>
              <a:rPr lang="en-US" altLang="en-US" dirty="0"/>
              <a:t>Radia Update (Parallel Processing)</a:t>
            </a:r>
          </a:p>
        </p:txBody>
      </p:sp>
      <p:sp>
        <p:nvSpPr>
          <p:cNvPr id="17412" name="Content Placeholder 1">
            <a:extLst>
              <a:ext uri="{FF2B5EF4-FFF2-40B4-BE49-F238E27FC236}">
                <a16:creationId xmlns:a16="http://schemas.microsoft.com/office/drawing/2014/main" id="{25C65C51-C77B-9D76-8CCA-4E9A07FAC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12" y="903134"/>
            <a:ext cx="11354800" cy="1085283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r>
              <a:rPr lang="en-US" sz="2600" dirty="0"/>
              <a:t>Python version now has parallel processing capability</a:t>
            </a:r>
          </a:p>
          <a:p>
            <a:pPr marL="457200" lvl="1" indent="0">
              <a:buNone/>
            </a:pPr>
            <a:r>
              <a:rPr lang="en-US" sz="2600" dirty="0"/>
              <a:t>Call to: rank = </a:t>
            </a:r>
            <a:r>
              <a:rPr lang="en-US" sz="2600" dirty="0" err="1"/>
              <a:t>rad.UtiMPI</a:t>
            </a:r>
            <a:r>
              <a:rPr lang="en-US" sz="2600" dirty="0"/>
              <a:t>('on’) to turn it on, and at the </a:t>
            </a:r>
            <a:r>
              <a:rPr lang="en-US" sz="2600" dirty="0" err="1"/>
              <a:t>end:rad.UtiMPI</a:t>
            </a:r>
            <a:r>
              <a:rPr lang="en-US" sz="2600" dirty="0"/>
              <a:t>('off’) to turn it off. </a:t>
            </a:r>
          </a:p>
          <a:p>
            <a:pPr marL="457200" lvl="1" indent="0">
              <a:buNone/>
            </a:pPr>
            <a:r>
              <a:rPr lang="en-US" sz="2600" dirty="0"/>
              <a:t>Unfortunately force calculation is not parallelized yet.</a:t>
            </a:r>
          </a:p>
          <a:p>
            <a:pPr marL="457200" lvl="1" indent="0">
              <a:buNone/>
            </a:pPr>
            <a:endParaRPr lang="en-US" sz="2600" dirty="0"/>
          </a:p>
          <a:p>
            <a:endParaRPr lang="en-US" alt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314FE2-2435-712B-3973-7A302161CC3F}"/>
              </a:ext>
            </a:extLst>
          </p:cNvPr>
          <p:cNvSpPr txBox="1"/>
          <p:nvPr/>
        </p:nvSpPr>
        <p:spPr>
          <a:xfrm>
            <a:off x="810491" y="2292927"/>
            <a:ext cx="974068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1 core: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Interaction Matrix was set up in </a:t>
            </a:r>
            <a:r>
              <a:rPr lang="en-U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869.71 s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Relaxation took 25.4 s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Relaxation Results: [6.378355928585586e-05, 1.2647994068388093, 1.1830286610524638, 2.0]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Force calculated in </a:t>
            </a:r>
            <a:r>
              <a:rPr lang="en-U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585.45 s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Force [-1.0910383707596338e-05, -14000.493286432204, -0.0004182081170256424]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10 cores: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Interaction Matrix was set up in </a:t>
            </a:r>
            <a:r>
              <a:rPr lang="en-U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91.25 s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Relaxation took 36.61 s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Relaxation Results: [6.378355928585586e-05, 1.2647994068388093, 1.1830286610524638, 2.0]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Force calculated in </a:t>
            </a:r>
            <a:r>
              <a:rPr lang="en-US" sz="1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584.78 s</a:t>
            </a:r>
            <a:endParaRPr lang="en-US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pPr marL="0" marR="0"/>
            <a:r>
              <a:rPr lang="en-US" sz="1800" dirty="0">
                <a:effectLst/>
                <a:latin typeface="Aptos" panose="020B0004020202020204" pitchFamily="34" charset="0"/>
                <a:ea typeface="Yu Gothic" panose="020B0400000000000000" pitchFamily="34" charset="-128"/>
              </a:rPr>
              <a:t>Force [-1.0910383707596338e-05, -14000.493286432204, -0.0004182081170256424]</a:t>
            </a:r>
            <a:endParaRPr lang="en-US" sz="1800" dirty="0">
              <a:effectLst/>
              <a:latin typeface="Calibri" panose="020F0502020204030204" pitchFamily="34" charset="0"/>
              <a:ea typeface="Yu Gothic" panose="020B0400000000000000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73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731A05-0A7F-1153-9329-67D55B46F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>
            <a:extLst>
              <a:ext uri="{FF2B5EF4-FFF2-40B4-BE49-F238E27FC236}">
                <a16:creationId xmlns:a16="http://schemas.microsoft.com/office/drawing/2014/main" id="{935B5089-8695-7822-6C52-94347A72E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988" y="46957"/>
            <a:ext cx="9505848" cy="856177"/>
          </a:xfrm>
        </p:spPr>
        <p:txBody>
          <a:bodyPr anchor="ctr">
            <a:normAutofit/>
          </a:bodyPr>
          <a:lstStyle/>
          <a:p>
            <a:r>
              <a:rPr lang="en-US" altLang="en-US" dirty="0"/>
              <a:t>Radia Update (Persistent Object)</a:t>
            </a:r>
          </a:p>
        </p:txBody>
      </p:sp>
      <p:sp>
        <p:nvSpPr>
          <p:cNvPr id="17412" name="Content Placeholder 1">
            <a:extLst>
              <a:ext uri="{FF2B5EF4-FFF2-40B4-BE49-F238E27FC236}">
                <a16:creationId xmlns:a16="http://schemas.microsoft.com/office/drawing/2014/main" id="{2D59B3B2-2499-553D-46A9-9F1C4DBB9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875314"/>
            <a:ext cx="5988943" cy="2138050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r>
              <a:rPr lang="en-US" sz="2600" dirty="0"/>
              <a:t>Recent version has persistent object capability</a:t>
            </a:r>
          </a:p>
          <a:p>
            <a:pPr marL="457200" lvl="1" indent="0">
              <a:buNone/>
            </a:pPr>
            <a:endParaRPr lang="en-US" sz="2600" dirty="0"/>
          </a:p>
          <a:p>
            <a:pPr marL="457200" lvl="1" indent="0">
              <a:buNone/>
            </a:pPr>
            <a:r>
              <a:rPr lang="en-US" sz="2600" dirty="0" err="1"/>
              <a:t>FilePath</a:t>
            </a:r>
            <a:r>
              <a:rPr lang="en-US" sz="2600" dirty="0"/>
              <a:t> =  "C:\\UndSolved_dump01.bin";</a:t>
            </a:r>
          </a:p>
          <a:p>
            <a:pPr marL="457200" lvl="1" indent="0">
              <a:buNone/>
            </a:pPr>
            <a:r>
              <a:rPr lang="en-US" sz="2600" dirty="0" err="1"/>
              <a:t>RadUtiSave</a:t>
            </a:r>
            <a:r>
              <a:rPr lang="en-US" sz="2600" dirty="0"/>
              <a:t>[Obj, </a:t>
            </a:r>
            <a:r>
              <a:rPr lang="en-US" sz="2600" dirty="0" err="1"/>
              <a:t>FilePath</a:t>
            </a:r>
            <a:r>
              <a:rPr lang="en-US" sz="2600" dirty="0"/>
              <a:t>];</a:t>
            </a:r>
          </a:p>
          <a:p>
            <a:pPr marL="457200" lvl="1" indent="0">
              <a:buNone/>
            </a:pPr>
            <a:r>
              <a:rPr lang="en-US" sz="2600" dirty="0" err="1"/>
              <a:t>ObjFromFile</a:t>
            </a:r>
            <a:r>
              <a:rPr lang="en-US" sz="2600" dirty="0"/>
              <a:t> = </a:t>
            </a:r>
            <a:r>
              <a:rPr lang="en-US" sz="2600" dirty="0" err="1"/>
              <a:t>RadUtiLoad</a:t>
            </a:r>
            <a:r>
              <a:rPr lang="en-US" sz="2600" dirty="0"/>
              <a:t>[</a:t>
            </a:r>
            <a:r>
              <a:rPr lang="en-US" sz="2600" dirty="0" err="1"/>
              <a:t>FilePath</a:t>
            </a:r>
            <a:r>
              <a:rPr lang="en-US" sz="2600" dirty="0"/>
              <a:t>]</a:t>
            </a:r>
          </a:p>
          <a:p>
            <a:pPr marL="457200" lvl="1" indent="0">
              <a:buNone/>
            </a:pPr>
            <a:endParaRPr lang="en-US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A159B5-DA59-80A9-BD69-FAE26882F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86" y="3920785"/>
            <a:ext cx="5772956" cy="10574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8C52A2-2A0D-954C-1652-FB595718475E}"/>
              </a:ext>
            </a:extLst>
          </p:cNvPr>
          <p:cNvSpPr txBox="1"/>
          <p:nvPr/>
        </p:nvSpPr>
        <p:spPr>
          <a:xfrm>
            <a:off x="607969" y="3244334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the end of “Example 3”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2C3388-89DF-66D4-48D9-305EFAC92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879" y="1759310"/>
            <a:ext cx="5427195" cy="50986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79EF39-6794-0329-FA51-29340CA57BDF}"/>
              </a:ext>
            </a:extLst>
          </p:cNvPr>
          <p:cNvSpPr txBox="1"/>
          <p:nvPr/>
        </p:nvSpPr>
        <p:spPr>
          <a:xfrm>
            <a:off x="6107011" y="879546"/>
            <a:ext cx="6084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another notebook, you can reuse the calculation result of Example 3</a:t>
            </a:r>
          </a:p>
        </p:txBody>
      </p:sp>
    </p:spTree>
    <p:extLst>
      <p:ext uri="{BB962C8B-B14F-4D97-AF65-F5344CB8AC3E}">
        <p14:creationId xmlns:p14="http://schemas.microsoft.com/office/powerpoint/2010/main" val="1976182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335386" y="1"/>
            <a:ext cx="11521227" cy="616226"/>
          </a:xfrm>
        </p:spPr>
        <p:txBody>
          <a:bodyPr anchor="ctr">
            <a:normAutofit fontScale="90000"/>
          </a:bodyPr>
          <a:lstStyle/>
          <a:p>
            <a:r>
              <a:rPr lang="en-US" altLang="en-US" dirty="0"/>
              <a:t>Summary</a:t>
            </a: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46706" y="616227"/>
            <a:ext cx="12098588" cy="5760528"/>
          </a:xfrm>
        </p:spPr>
        <p:txBody>
          <a:bodyPr>
            <a:normAutofit fontScale="77500" lnSpcReduction="20000"/>
          </a:bodyPr>
          <a:lstStyle/>
          <a:p>
            <a:pPr marL="914400" lvl="1" indent="-457200">
              <a:spcAft>
                <a:spcPts val="600"/>
              </a:spcAft>
            </a:pPr>
            <a:r>
              <a:rPr lang="en-US" sz="3000" dirty="0"/>
              <a:t>Once the model is built, magnetic flux density calculation is straightforward for all three programs.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Radia needs manual model building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Opera can import a CAD file for yoke, but not coils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Maxwell can use both yoke and coil from a CAD file </a:t>
            </a:r>
            <a:r>
              <a:rPr lang="en-US" sz="2600" dirty="0">
                <a:sym typeface="Wingdings" panose="05000000000000000000" pitchFamily="2" charset="2"/>
              </a:rPr>
              <a:t> </a:t>
            </a:r>
            <a:r>
              <a:rPr lang="en-US" sz="2600" dirty="0">
                <a:solidFill>
                  <a:srgbClr val="FF0000"/>
                </a:solidFill>
                <a:sym typeface="Wingdings" panose="05000000000000000000" pitchFamily="2" charset="2"/>
              </a:rPr>
              <a:t>Best candidate for complicated coil structure</a:t>
            </a:r>
            <a:endParaRPr lang="en-US" sz="2600" dirty="0">
              <a:solidFill>
                <a:srgbClr val="FF0000"/>
              </a:solidFill>
            </a:endParaRPr>
          </a:p>
          <a:p>
            <a:pPr marL="914400" lvl="1" indent="-457200">
              <a:spcAft>
                <a:spcPts val="600"/>
              </a:spcAft>
            </a:pPr>
            <a:r>
              <a:rPr lang="en-US" sz="3000" dirty="0"/>
              <a:t>Force Calculation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Radia requires fair amount of calculation time if the model has fine segments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Opera and Maxwell require relatively short time after all model calculations were done</a:t>
            </a:r>
          </a:p>
          <a:p>
            <a:pPr marL="914400" lvl="1" indent="-457200">
              <a:spcAft>
                <a:spcPts val="600"/>
              </a:spcAft>
            </a:pPr>
            <a:r>
              <a:rPr lang="en-US" sz="3000" dirty="0"/>
              <a:t>Stored Energy Calculation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Radia’s built-in routine appears to be inaccurate  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Discrepancy between Opera and Maxwell is small but still non-negligible</a:t>
            </a:r>
            <a:r>
              <a:rPr lang="en-US" sz="2600" dirty="0">
                <a:sym typeface="Wingdings" panose="05000000000000000000" pitchFamily="2" charset="2"/>
              </a:rPr>
              <a:t> require further investigation</a:t>
            </a:r>
            <a:endParaRPr lang="en-US" sz="3000" dirty="0"/>
          </a:p>
          <a:p>
            <a:pPr marL="914400" lvl="1" indent="-457200">
              <a:spcAft>
                <a:spcPts val="600"/>
              </a:spcAft>
            </a:pPr>
            <a:r>
              <a:rPr lang="en-US" sz="3000" dirty="0"/>
              <a:t>Radia’s New Features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Parallel Processing for Python Version (force calculation is not implemented yet)</a:t>
            </a:r>
          </a:p>
          <a:p>
            <a:pPr marL="1149350" lvl="2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600" dirty="0"/>
              <a:t>Persistent Object </a:t>
            </a:r>
            <a:r>
              <a:rPr lang="en-US" sz="2600" dirty="0">
                <a:sym typeface="Wingdings" panose="05000000000000000000" pitchFamily="2" charset="2"/>
              </a:rPr>
              <a:t> </a:t>
            </a:r>
            <a:r>
              <a:rPr lang="en-US" sz="2600" dirty="0">
                <a:solidFill>
                  <a:srgbClr val="FF0000"/>
                </a:solidFill>
                <a:sym typeface="Wingdings" panose="05000000000000000000" pitchFamily="2" charset="2"/>
              </a:rPr>
              <a:t>One can reuse calculated results</a:t>
            </a:r>
          </a:p>
          <a:p>
            <a:pPr lvl="2" indent="0">
              <a:buNone/>
            </a:pPr>
            <a:endParaRPr lang="en-US" sz="2600" dirty="0"/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6540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smiling for the camera&#10;&#10;AI-generated content may be incorrect.">
            <a:extLst>
              <a:ext uri="{FF2B5EF4-FFF2-40B4-BE49-F238E27FC236}">
                <a16:creationId xmlns:a16="http://schemas.microsoft.com/office/drawing/2014/main" id="{CA4C2B72-B96F-77F1-28DF-858ACB419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443" y="63312"/>
            <a:ext cx="1163456" cy="1721915"/>
          </a:xfrm>
          <a:prstGeom prst="rect">
            <a:avLst/>
          </a:prstGeom>
        </p:spPr>
      </p:pic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241523" y="26293"/>
            <a:ext cx="8640920" cy="857250"/>
          </a:xfrm>
        </p:spPr>
        <p:txBody>
          <a:bodyPr anchor="ctr">
            <a:normAutofit/>
          </a:bodyPr>
          <a:lstStyle/>
          <a:p>
            <a:r>
              <a:rPr lang="en-US" altLang="en-US" sz="3200" dirty="0"/>
              <a:t>ID Group Staff</a:t>
            </a:r>
            <a:endParaRPr lang="en-US" altLang="en-US" sz="32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-2548" y="590805"/>
            <a:ext cx="4721158" cy="5852390"/>
          </a:xfrm>
        </p:spPr>
        <p:txBody>
          <a:bodyPr>
            <a:normAutofit/>
          </a:bodyPr>
          <a:lstStyle/>
          <a:p>
            <a:pPr marL="685800" lvl="1" indent="-342900"/>
            <a:r>
              <a:rPr lang="en-US" sz="2100" dirty="0"/>
              <a:t>Sr. Physicist (Group Leader)</a:t>
            </a:r>
          </a:p>
          <a:p>
            <a:pPr marL="920750" lvl="2" indent="-342900"/>
            <a:r>
              <a:rPr lang="en-US" sz="1700" dirty="0" err="1"/>
              <a:t>Toshi</a:t>
            </a:r>
            <a:r>
              <a:rPr lang="en-US" sz="1700" dirty="0"/>
              <a:t> Tanabe Ph.D.</a:t>
            </a:r>
          </a:p>
          <a:p>
            <a:pPr marL="920750" lvl="2" indent="-342900"/>
            <a:endParaRPr lang="en-US" sz="1700" dirty="0"/>
          </a:p>
          <a:p>
            <a:pPr marL="685800" lvl="1" indent="-342900"/>
            <a:r>
              <a:rPr lang="en-US" sz="2100" dirty="0"/>
              <a:t>Sr. Physicist (Deputy)</a:t>
            </a:r>
          </a:p>
          <a:p>
            <a:pPr marL="800100" lvl="2" indent="0">
              <a:buNone/>
            </a:pPr>
            <a:r>
              <a:rPr lang="en-US" sz="1700" dirty="0"/>
              <a:t>Dean </a:t>
            </a:r>
            <a:r>
              <a:rPr lang="en-US" sz="1700" dirty="0" err="1"/>
              <a:t>Hidas</a:t>
            </a:r>
            <a:r>
              <a:rPr lang="en-US" sz="1700" dirty="0"/>
              <a:t> Ph.D.</a:t>
            </a:r>
          </a:p>
          <a:p>
            <a:pPr marL="800100" lvl="2" indent="0">
              <a:buNone/>
            </a:pPr>
            <a:r>
              <a:rPr lang="en-US" sz="1700" dirty="0"/>
              <a:t>(Spectral calc., Controls)</a:t>
            </a:r>
          </a:p>
          <a:p>
            <a:pPr marL="800100" lvl="2" indent="0">
              <a:buNone/>
            </a:pPr>
            <a:r>
              <a:rPr lang="en-US" sz="1600" dirty="0">
                <a:solidFill>
                  <a:srgbClr val="0070C0"/>
                </a:solidFill>
              </a:rPr>
              <a:t>Tech Rep CDI IVU</a:t>
            </a:r>
          </a:p>
          <a:p>
            <a:pPr marL="800100" lvl="2" indent="0">
              <a:buNone/>
            </a:pPr>
            <a:endParaRPr lang="en-US" sz="900" dirty="0"/>
          </a:p>
          <a:p>
            <a:pPr marL="685800" lvl="1" indent="-342900"/>
            <a:r>
              <a:rPr lang="en-US" sz="2100" dirty="0"/>
              <a:t>Physicist</a:t>
            </a:r>
          </a:p>
          <a:p>
            <a:pPr marL="800100" lvl="2" indent="0">
              <a:buNone/>
            </a:pPr>
            <a:r>
              <a:rPr lang="en-US" sz="1700" dirty="0"/>
              <a:t>Marco </a:t>
            </a:r>
            <a:r>
              <a:rPr lang="en-US" sz="1700" dirty="0" err="1"/>
              <a:t>Musardo</a:t>
            </a:r>
            <a:r>
              <a:rPr lang="en-US" sz="1700" dirty="0"/>
              <a:t> (Mag. </a:t>
            </a:r>
            <a:r>
              <a:rPr lang="en-US" sz="1700" dirty="0" err="1"/>
              <a:t>Meas</a:t>
            </a:r>
            <a:r>
              <a:rPr lang="en-US" sz="1700" dirty="0"/>
              <a:t>)</a:t>
            </a:r>
          </a:p>
          <a:p>
            <a:pPr marL="800100" lvl="2" indent="0">
              <a:buNone/>
            </a:pPr>
            <a:r>
              <a:rPr lang="en-US" sz="1800" dirty="0">
                <a:solidFill>
                  <a:srgbClr val="0070C0"/>
                </a:solidFill>
              </a:rPr>
              <a:t>Tech Rep ARI/SXN EPUs</a:t>
            </a:r>
            <a:endParaRPr lang="en-US" sz="1700" dirty="0"/>
          </a:p>
          <a:p>
            <a:pPr marL="557213" lvl="1" indent="-214313">
              <a:buFont typeface="Courier New" panose="02070309020205020404" pitchFamily="49" charset="0"/>
              <a:buChar char="o"/>
            </a:pPr>
            <a:endParaRPr lang="en-US" sz="900" dirty="0"/>
          </a:p>
          <a:p>
            <a:pPr marL="557213" lvl="1" indent="-214313">
              <a:buFont typeface="Courier New" panose="02070309020205020404" pitchFamily="49" charset="0"/>
              <a:buChar char="o"/>
            </a:pPr>
            <a:endParaRPr lang="en-US" sz="900" dirty="0"/>
          </a:p>
          <a:p>
            <a:pPr marL="685800" lvl="1" indent="-342900"/>
            <a:r>
              <a:rPr lang="en-US" sz="2100" dirty="0"/>
              <a:t>Mechanical Engineer</a:t>
            </a:r>
          </a:p>
          <a:p>
            <a:pPr marL="577850" lvl="2" indent="0">
              <a:buNone/>
            </a:pPr>
            <a:r>
              <a:rPr lang="en-US" sz="1700" dirty="0"/>
              <a:t>    James Rank (Ring WCC, LOTO, Maintenance)</a:t>
            </a:r>
          </a:p>
          <a:p>
            <a:pPr marL="685800" lvl="1" indent="-342900"/>
            <a:endParaRPr lang="en-US" sz="2100" dirty="0"/>
          </a:p>
          <a:p>
            <a:endParaRPr lang="en-US" altLang="en-US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BC112C-36E7-484A-9930-970D83D5541E}"/>
              </a:ext>
            </a:extLst>
          </p:cNvPr>
          <p:cNvSpPr txBox="1"/>
          <p:nvPr/>
        </p:nvSpPr>
        <p:spPr>
          <a:xfrm>
            <a:off x="1559030" y="1195781"/>
            <a:ext cx="2117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8" name="Picture 7" descr="A person standing next to a machine&#10;&#10;Description automatically generated with low confidence">
            <a:extLst>
              <a:ext uri="{FF2B5EF4-FFF2-40B4-BE49-F238E27FC236}">
                <a16:creationId xmlns:a16="http://schemas.microsoft.com/office/drawing/2014/main" id="{B2D62FCA-37D6-4001-9E3C-A5D3363ED1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223" y="2949739"/>
            <a:ext cx="2440797" cy="1627198"/>
          </a:xfrm>
          <a:prstGeom prst="rect">
            <a:avLst/>
          </a:prstGeom>
        </p:spPr>
      </p:pic>
      <p:pic>
        <p:nvPicPr>
          <p:cNvPr id="3" name="Picture 2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437FE840-B0EE-5230-59BB-0E8EF212842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4" b="17834"/>
          <a:stretch/>
        </p:blipFill>
        <p:spPr>
          <a:xfrm>
            <a:off x="4348027" y="4489767"/>
            <a:ext cx="1497653" cy="16576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015642B-983F-098D-409C-BAB1FB75BB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240" y="27359"/>
            <a:ext cx="1497653" cy="2061704"/>
          </a:xfrm>
          <a:prstGeom prst="rect">
            <a:avLst/>
          </a:prstGeom>
        </p:spPr>
      </p:pic>
      <p:pic>
        <p:nvPicPr>
          <p:cNvPr id="4" name="Picture 3" descr="A person standing in a factory&#10;&#10;Description automatically generated with low confidence">
            <a:extLst>
              <a:ext uri="{FF2B5EF4-FFF2-40B4-BE49-F238E27FC236}">
                <a16:creationId xmlns:a16="http://schemas.microsoft.com/office/drawing/2014/main" id="{4D85C289-9277-431B-AA3A-53779B56449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7" r="29903"/>
          <a:stretch/>
        </p:blipFill>
        <p:spPr>
          <a:xfrm>
            <a:off x="3439427" y="1486372"/>
            <a:ext cx="1348344" cy="1581734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32FA113-8105-AF62-493D-9AF86BA668E5}"/>
              </a:ext>
            </a:extLst>
          </p:cNvPr>
          <p:cNvSpPr txBox="1">
            <a:spLocks/>
          </p:cNvSpPr>
          <p:nvPr/>
        </p:nvSpPr>
        <p:spPr>
          <a:xfrm>
            <a:off x="8171243" y="67020"/>
            <a:ext cx="4454076" cy="57845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22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92150" indent="-234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9963" indent="-2778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475" indent="-2841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1" indent="-342900"/>
            <a:r>
              <a:rPr lang="en-US" sz="2100" dirty="0"/>
              <a:t>Mechanical Engineer</a:t>
            </a:r>
          </a:p>
          <a:p>
            <a:pPr marL="800100" lvl="2" indent="0">
              <a:buNone/>
            </a:pPr>
            <a:r>
              <a:rPr lang="en-US" sz="1700" dirty="0"/>
              <a:t>Thomas Brookbank</a:t>
            </a:r>
            <a:endParaRPr lang="en-US" sz="1800" dirty="0">
              <a:solidFill>
                <a:srgbClr val="FF0000"/>
              </a:solidFill>
            </a:endParaRPr>
          </a:p>
          <a:p>
            <a:pPr marL="800100" lvl="2" indent="0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900" dirty="0"/>
          </a:p>
          <a:p>
            <a:pPr marL="685800" lvl="1" indent="-342900"/>
            <a:r>
              <a:rPr lang="en-US" sz="2100" dirty="0"/>
              <a:t>Electrical Engineer</a:t>
            </a:r>
          </a:p>
          <a:p>
            <a:pPr marL="577850" lvl="2" indent="0">
              <a:buNone/>
            </a:pPr>
            <a:r>
              <a:rPr lang="en-US" sz="1700" dirty="0"/>
              <a:t>   Brian </a:t>
            </a:r>
            <a:r>
              <a:rPr lang="en-US" sz="1700" dirty="0" err="1"/>
              <a:t>Eipper</a:t>
            </a:r>
            <a:endParaRPr lang="en-US" sz="1700" dirty="0"/>
          </a:p>
          <a:p>
            <a:pPr marL="920750" lvl="2" indent="-342900"/>
            <a:endParaRPr lang="en-US" sz="100" dirty="0"/>
          </a:p>
          <a:p>
            <a:pPr marL="685800" lvl="1" indent="-342900"/>
            <a:endParaRPr lang="en-US" sz="17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900" dirty="0"/>
          </a:p>
          <a:p>
            <a:pPr marL="685800" lvl="1" indent="-342900"/>
            <a:r>
              <a:rPr lang="en-US" sz="2100" dirty="0"/>
              <a:t>Electro-mechanical Technician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700" dirty="0"/>
              <a:t>Dan </a:t>
            </a:r>
            <a:r>
              <a:rPr lang="en-US" sz="1700" dirty="0" err="1"/>
              <a:t>Migliorino</a:t>
            </a:r>
            <a:r>
              <a:rPr lang="en-US" sz="1700" dirty="0"/>
              <a:t> </a:t>
            </a:r>
          </a:p>
          <a:p>
            <a:pPr marL="685800" lvl="1" indent="-342900"/>
            <a:endParaRPr lang="en-US" sz="2100" dirty="0"/>
          </a:p>
          <a:p>
            <a:pPr marL="685800" lvl="1" indent="-342900"/>
            <a:r>
              <a:rPr lang="en-US" sz="2100" dirty="0"/>
              <a:t>Electro-mechanical Technician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700" dirty="0"/>
              <a:t>Bryan Holland</a:t>
            </a:r>
          </a:p>
        </p:txBody>
      </p:sp>
      <p:pic>
        <p:nvPicPr>
          <p:cNvPr id="9" name="Picture 8" descr="A person standing with his hands in his pockets&#10;&#10;Description automatically generated">
            <a:extLst>
              <a:ext uri="{FF2B5EF4-FFF2-40B4-BE49-F238E27FC236}">
                <a16:creationId xmlns:a16="http://schemas.microsoft.com/office/drawing/2014/main" id="{3E048DCF-6371-35EE-9256-68B2DB62330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46" t="25714" r="52062" b="25380"/>
          <a:stretch/>
        </p:blipFill>
        <p:spPr>
          <a:xfrm rot="5400000">
            <a:off x="6959563" y="1420739"/>
            <a:ext cx="1499448" cy="1737989"/>
          </a:xfrm>
          <a:prstGeom prst="rect">
            <a:avLst/>
          </a:prstGeom>
        </p:spPr>
      </p:pic>
      <p:pic>
        <p:nvPicPr>
          <p:cNvPr id="6" name="Picture 5" descr="A person with a beard and glasses&#10;&#10;Description automatically generated with medium confidence">
            <a:extLst>
              <a:ext uri="{FF2B5EF4-FFF2-40B4-BE49-F238E27FC236}">
                <a16:creationId xmlns:a16="http://schemas.microsoft.com/office/drawing/2014/main" id="{8AE102AE-FD8A-B1B5-7B1B-D958EB7A840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40"/>
          <a:stretch/>
        </p:blipFill>
        <p:spPr>
          <a:xfrm>
            <a:off x="6519581" y="2848945"/>
            <a:ext cx="1348344" cy="1576920"/>
          </a:xfrm>
          <a:prstGeom prst="rect">
            <a:avLst/>
          </a:prstGeom>
        </p:spPr>
      </p:pic>
      <p:pic>
        <p:nvPicPr>
          <p:cNvPr id="12" name="Picture 11" descr="A person in a blue shirt&#10;&#10;Description automatically generated">
            <a:extLst>
              <a:ext uri="{FF2B5EF4-FFF2-40B4-BE49-F238E27FC236}">
                <a16:creationId xmlns:a16="http://schemas.microsoft.com/office/drawing/2014/main" id="{2595B888-0D8D-661D-E4B6-C45F008CACD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5502" t="43283" r="38491" b="13435"/>
          <a:stretch/>
        </p:blipFill>
        <p:spPr>
          <a:xfrm>
            <a:off x="6669432" y="4392107"/>
            <a:ext cx="1784849" cy="16708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3F3E99-74D4-FA75-7228-9E2C973DD3FC}"/>
              </a:ext>
            </a:extLst>
          </p:cNvPr>
          <p:cNvSpPr txBox="1"/>
          <p:nvPr/>
        </p:nvSpPr>
        <p:spPr>
          <a:xfrm>
            <a:off x="9074754" y="6209742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Patrick N’Gotta</a:t>
            </a:r>
          </a:p>
        </p:txBody>
      </p:sp>
      <p:pic>
        <p:nvPicPr>
          <p:cNvPr id="15" name="Picture 14" descr="A person with a beard&#10;&#10;AI-generated content may be incorrect.">
            <a:extLst>
              <a:ext uri="{FF2B5EF4-FFF2-40B4-BE49-F238E27FC236}">
                <a16:creationId xmlns:a16="http://schemas.microsoft.com/office/drawing/2014/main" id="{B645D3BA-2ABF-E7D4-101C-84F2EA62A2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67925" y="5442799"/>
            <a:ext cx="1147882" cy="14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62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510987" y="46957"/>
            <a:ext cx="11521227" cy="683088"/>
          </a:xfrm>
        </p:spPr>
        <p:txBody>
          <a:bodyPr anchor="ctr">
            <a:normAutofit fontScale="90000"/>
          </a:bodyPr>
          <a:lstStyle/>
          <a:p>
            <a:r>
              <a:rPr lang="en-US" altLang="en-US" dirty="0"/>
              <a:t>Outline</a:t>
            </a: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159786" y="798646"/>
            <a:ext cx="11872428" cy="572247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800" i="1" dirty="0">
                <a:solidFill>
                  <a:srgbClr val="0070C0"/>
                </a:solidFill>
              </a:rPr>
              <a:t>3D Magnetostatic Simulation Program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Radia: Developed at ESRF, the main author is Oleg </a:t>
            </a:r>
            <a:r>
              <a:rPr lang="en-US" sz="2200" dirty="0" err="1"/>
              <a:t>Chuber</a:t>
            </a:r>
            <a:r>
              <a:rPr lang="en-US" sz="2200" dirty="0"/>
              <a:t> (currently at NSLS-II)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CST Studio: Now contains Opera 3D, BNL has only Opera 23 (currently ver. 25)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ANSYS: Very popular for structural and thermal analysis in mechanical engineering.  Contains MAXWELL which can conduct magnetic analysis both in static and dynamic problems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COMSOL: Multiphysics software (</a:t>
            </a:r>
            <a:r>
              <a:rPr lang="en-US" sz="2200" dirty="0">
                <a:solidFill>
                  <a:srgbClr val="FF0000"/>
                </a:solidFill>
              </a:rPr>
              <a:t>NOT USED FOR THIS TIME</a:t>
            </a:r>
            <a:r>
              <a:rPr lang="en-US" sz="2200" dirty="0"/>
              <a:t>)</a:t>
            </a:r>
          </a:p>
          <a:p>
            <a:pPr marL="457200" lvl="1" indent="0">
              <a:buNone/>
            </a:pPr>
            <a:endParaRPr lang="en-US" sz="2200" dirty="0"/>
          </a:p>
          <a:p>
            <a:pPr marL="457200" lvl="1" indent="0">
              <a:buNone/>
            </a:pPr>
            <a:r>
              <a:rPr lang="en-US" sz="2800" i="1" dirty="0">
                <a:solidFill>
                  <a:srgbClr val="0070C0"/>
                </a:solidFill>
              </a:rPr>
              <a:t>The High energy Engineering X-ray (HEX) Diffraction beamline</a:t>
            </a:r>
          </a:p>
          <a:p>
            <a:pPr marL="457200" lvl="1" indent="0">
              <a:buNone/>
            </a:pPr>
            <a:r>
              <a:rPr lang="en-US" sz="2800" i="1" dirty="0">
                <a:solidFill>
                  <a:srgbClr val="0070C0"/>
                </a:solidFill>
              </a:rPr>
              <a:t>-Super Conducting Wiggler (SCW) Simulation and Field Measurement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1.2 m-long 4.3 T superconducting wiggler (Period Length=70 mm, Pole Gap = 12 mm)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Radia and Opera23 compared in the same PC (Intel Xeon w7-2495X, 2.5 GHz, 128 GB RAM, 24 cores)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200" dirty="0"/>
              <a:t>ANSYS runs limited by license and runs in another PC (Intel Xenon W-2295, 3.0GHz 64 GB RAM, 18 cores)</a:t>
            </a:r>
          </a:p>
          <a:p>
            <a:pPr lvl="1" indent="0">
              <a:buNone/>
            </a:pP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A21ED5-4A6F-4AF8-BB65-23C505491D47}"/>
              </a:ext>
            </a:extLst>
          </p:cNvPr>
          <p:cNvSpPr txBox="1"/>
          <p:nvPr/>
        </p:nvSpPr>
        <p:spPr>
          <a:xfrm>
            <a:off x="46706" y="451375"/>
            <a:ext cx="28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95925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E270B-1EBB-FE69-B8D6-3FF812B3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57" y="10169"/>
            <a:ext cx="11049000" cy="815021"/>
          </a:xfrm>
        </p:spPr>
        <p:txBody>
          <a:bodyPr/>
          <a:lstStyle/>
          <a:p>
            <a:r>
              <a:rPr lang="en-US" dirty="0"/>
              <a:t>HEX-SCW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C107E-DE9B-DFDC-7B25-92665EC58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157" y="853708"/>
            <a:ext cx="4578399" cy="1479577"/>
          </a:xfrm>
        </p:spPr>
        <p:txBody>
          <a:bodyPr>
            <a:normAutofit/>
          </a:bodyPr>
          <a:lstStyle/>
          <a:p>
            <a:r>
              <a:rPr lang="en-US" sz="1800" dirty="0"/>
              <a:t>Vertically wound coils (1.2m long)</a:t>
            </a:r>
          </a:p>
          <a:p>
            <a:r>
              <a:rPr lang="en-US" sz="1800" dirty="0"/>
              <a:t>Conduction cooled (4 coolers)</a:t>
            </a:r>
          </a:p>
          <a:p>
            <a:r>
              <a:rPr lang="en-US" sz="1800" dirty="0"/>
              <a:t>Max field: 4.3T with 440 A of current</a:t>
            </a:r>
          </a:p>
          <a:p>
            <a:r>
              <a:rPr lang="en-US" sz="1800" dirty="0"/>
              <a:t>Vacuum Aperture: 8mm (Pole Gap=12mm)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B0170-48D6-D55B-1A1A-1C2DFEE0B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493E5F-3ACB-9B26-1F78-91CABAE15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620" y="96003"/>
            <a:ext cx="7546980" cy="6135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DE229F-892C-E23A-B37C-5D32DBA79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1102" y="2873520"/>
            <a:ext cx="4403188" cy="33023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242DFC-444E-FB83-56BB-D0913FC2C3E8}"/>
              </a:ext>
            </a:extLst>
          </p:cNvPr>
          <p:cNvSpPr txBox="1"/>
          <p:nvPr/>
        </p:nvSpPr>
        <p:spPr>
          <a:xfrm>
            <a:off x="4128236" y="6135575"/>
            <a:ext cx="7168122" cy="461665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Yu Gothic" panose="020B0400000000000000" pitchFamily="34" charset="-128"/>
              </a:rPr>
              <a:t>Ref: </a:t>
            </a:r>
            <a:r>
              <a:rPr lang="en-US" sz="1200" b="1" dirty="0">
                <a:effectLst/>
                <a:latin typeface="Arial" panose="020B0604020202020204" pitchFamily="34" charset="0"/>
                <a:ea typeface="Yu Gothic" panose="020B0400000000000000" pitchFamily="34" charset="-128"/>
              </a:rPr>
              <a:t>T. Tanabe, D. A. Hidas, M. Musardo, J. Rank, R. Todd, M. Seegitz, M. Breitenbach, A. Hobl, and H. Wu, IEEE Transactions on </a:t>
            </a:r>
            <a:r>
              <a:rPr lang="en-US" sz="1200" b="1">
                <a:effectLst/>
                <a:latin typeface="Arial" panose="020B0604020202020204" pitchFamily="34" charset="0"/>
                <a:ea typeface="Yu Gothic" panose="020B0400000000000000" pitchFamily="34" charset="-128"/>
              </a:rPr>
              <a:t>Applied Superconductivity </a:t>
            </a:r>
            <a:r>
              <a:rPr lang="en-US" sz="1200" b="1" dirty="0">
                <a:effectLst/>
                <a:latin typeface="Arial" panose="020B0604020202020204" pitchFamily="34" charset="0"/>
                <a:ea typeface="Yu Gothic" panose="020B0400000000000000" pitchFamily="34" charset="-128"/>
              </a:rPr>
              <a:t>32 (2022).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76141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BE832-CE72-C731-6F5B-25C84A297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82" y="60325"/>
            <a:ext cx="10562167" cy="708025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HEX-SCW Mag. Meas. by In-Vacuum Hall Probe Bench</a:t>
            </a:r>
            <a:endParaRPr lang="en-US" sz="3200" dirty="0"/>
          </a:p>
        </p:txBody>
      </p:sp>
      <p:pic>
        <p:nvPicPr>
          <p:cNvPr id="5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F5862E82-912E-30F4-23CD-A26C0917D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6400" y="1806575"/>
            <a:ext cx="5877983" cy="4408488"/>
          </a:xfrm>
        </p:spPr>
      </p:pic>
      <p:pic>
        <p:nvPicPr>
          <p:cNvPr id="3" name="Content Placeholder 4" descr="A brown metal object with holes and screws&#10;&#10;Description automatically generated">
            <a:extLst>
              <a:ext uri="{FF2B5EF4-FFF2-40B4-BE49-F238E27FC236}">
                <a16:creationId xmlns:a16="http://schemas.microsoft.com/office/drawing/2014/main" id="{2D6FC32B-9C81-6988-4920-88358F5D2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67" y="1806575"/>
            <a:ext cx="4986866" cy="37401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F71E70-D6F1-484E-1E0A-EA5417B4D872}"/>
              </a:ext>
            </a:extLst>
          </p:cNvPr>
          <p:cNvSpPr txBox="1"/>
          <p:nvPr/>
        </p:nvSpPr>
        <p:spPr>
          <a:xfrm>
            <a:off x="462120" y="733463"/>
            <a:ext cx="11196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T. Tanabe, </a:t>
            </a:r>
            <a:r>
              <a:rPr lang="en-US" sz="1600" i="1" dirty="0"/>
              <a:t>et. </a:t>
            </a:r>
            <a:r>
              <a:rPr lang="en-US" sz="1600" i="1" dirty="0" err="1"/>
              <a:t>al</a:t>
            </a:r>
            <a:r>
              <a:rPr lang="en-US" sz="1600" dirty="0" err="1"/>
              <a:t>.,”Development</a:t>
            </a:r>
            <a:r>
              <a:rPr lang="en-US" sz="1600" dirty="0"/>
              <a:t> of the high energy engineering X-ray (HEX) superconducting wiggler, magnetic measurement, installation, and commissioning”,  Review of Scientific Instruments 94, (2023): https://doi.org/10.1063/5.0146964 </a:t>
            </a:r>
          </a:p>
        </p:txBody>
      </p:sp>
    </p:spTree>
    <p:extLst>
      <p:ext uri="{BB962C8B-B14F-4D97-AF65-F5344CB8AC3E}">
        <p14:creationId xmlns:p14="http://schemas.microsoft.com/office/powerpoint/2010/main" val="1499253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5DBE8-E657-BE19-EE1B-8CF785074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046" y="67252"/>
            <a:ext cx="11049000" cy="632403"/>
          </a:xfrm>
        </p:spPr>
        <p:txBody>
          <a:bodyPr>
            <a:normAutofit fontScale="90000"/>
          </a:bodyPr>
          <a:lstStyle/>
          <a:p>
            <a:r>
              <a:rPr lang="en-US" dirty="0"/>
              <a:t>Measurement Results</a:t>
            </a:r>
          </a:p>
        </p:txBody>
      </p:sp>
      <p:pic>
        <p:nvPicPr>
          <p:cNvPr id="5" name="Picture 4" descr="Chart, bar chart&#10;&#10;AI-generated content may be incorrect.">
            <a:extLst>
              <a:ext uri="{FF2B5EF4-FFF2-40B4-BE49-F238E27FC236}">
                <a16:creationId xmlns:a16="http://schemas.microsoft.com/office/drawing/2014/main" id="{0CA76E7F-B9B2-8AA4-41EB-2076E9814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2921" y="205343"/>
            <a:ext cx="5220033" cy="3223657"/>
          </a:xfrm>
          <a:prstGeom prst="rect">
            <a:avLst/>
          </a:prstGeom>
        </p:spPr>
      </p:pic>
      <p:pic>
        <p:nvPicPr>
          <p:cNvPr id="7" name="Picture 6" descr="Chart, bar chart&#10;&#10;AI-generated content may be incorrect.">
            <a:extLst>
              <a:ext uri="{FF2B5EF4-FFF2-40B4-BE49-F238E27FC236}">
                <a16:creationId xmlns:a16="http://schemas.microsoft.com/office/drawing/2014/main" id="{A6CC414B-EDCE-42A0-8B8E-3793A8467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64" y="3746308"/>
            <a:ext cx="5638800" cy="2989757"/>
          </a:xfrm>
          <a:prstGeom prst="rect">
            <a:avLst/>
          </a:prstGeom>
        </p:spPr>
      </p:pic>
      <p:pic>
        <p:nvPicPr>
          <p:cNvPr id="9" name="Picture 8" descr="Chart, line chart&#10;&#10;AI-generated content may be incorrect.">
            <a:extLst>
              <a:ext uri="{FF2B5EF4-FFF2-40B4-BE49-F238E27FC236}">
                <a16:creationId xmlns:a16="http://schemas.microsoft.com/office/drawing/2014/main" id="{8BD7F73B-2DA2-8DBE-83AD-53963E56D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5164" y="3664311"/>
            <a:ext cx="5638800" cy="30717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B39EFC-5941-C1F0-631B-4C1A6B08AC97}"/>
              </a:ext>
            </a:extLst>
          </p:cNvPr>
          <p:cNvSpPr txBox="1"/>
          <p:nvPr/>
        </p:nvSpPr>
        <p:spPr>
          <a:xfrm>
            <a:off x="505691" y="1295326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The second integral includes effect of </a:t>
            </a:r>
            <a:r>
              <a:rPr lang="en-US" dirty="0" err="1"/>
              <a:t>Helmholz</a:t>
            </a:r>
            <a:r>
              <a:rPr lang="en-US" dirty="0"/>
              <a:t> coils which are not included in the simulation</a:t>
            </a:r>
          </a:p>
        </p:txBody>
      </p:sp>
    </p:spTree>
    <p:extLst>
      <p:ext uri="{BB962C8B-B14F-4D97-AF65-F5344CB8AC3E}">
        <p14:creationId xmlns:p14="http://schemas.microsoft.com/office/powerpoint/2010/main" val="361742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AB4EE-077B-690D-74DD-FF26538C5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>
            <a:extLst>
              <a:ext uri="{FF2B5EF4-FFF2-40B4-BE49-F238E27FC236}">
                <a16:creationId xmlns:a16="http://schemas.microsoft.com/office/drawing/2014/main" id="{5597C8DC-E7F2-FCE1-41A0-FA0FDDBDB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999" y="22253"/>
            <a:ext cx="11528613" cy="856177"/>
          </a:xfrm>
        </p:spPr>
        <p:txBody>
          <a:bodyPr anchor="ctr">
            <a:normAutofit/>
          </a:bodyPr>
          <a:lstStyle/>
          <a:p>
            <a:r>
              <a:rPr lang="en-US" altLang="en-US" sz="3600" dirty="0"/>
              <a:t>Magnetic Field Comparison (1)</a:t>
            </a:r>
          </a:p>
        </p:txBody>
      </p:sp>
      <p:sp>
        <p:nvSpPr>
          <p:cNvPr id="17412" name="Content Placeholder 1">
            <a:extLst>
              <a:ext uri="{FF2B5EF4-FFF2-40B4-BE49-F238E27FC236}">
                <a16:creationId xmlns:a16="http://schemas.microsoft.com/office/drawing/2014/main" id="{F523FA14-FB2C-6F50-26E0-EC0AFF73D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049" y="755489"/>
            <a:ext cx="6482377" cy="1121802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Radia</a:t>
            </a:r>
            <a:r>
              <a:rPr lang="en-US" sz="2600" dirty="0"/>
              <a:t>: Solved in 219 seconds using 8</a:t>
            </a:r>
            <a:r>
              <a:rPr lang="en-US" sz="2600" baseline="30000" dirty="0"/>
              <a:t>th</a:t>
            </a:r>
            <a:r>
              <a:rPr lang="en-US" sz="2600" dirty="0"/>
              <a:t> fold symmetry consuming ~3 GB of RAM</a:t>
            </a:r>
          </a:p>
          <a:p>
            <a:pPr marL="457200" lvl="1" indent="0">
              <a:buNone/>
            </a:pPr>
            <a:r>
              <a:rPr lang="en-US" sz="2600" dirty="0"/>
              <a:t>1006 Steel (RadMatXc06[];)</a:t>
            </a:r>
          </a:p>
          <a:p>
            <a:endParaRPr lang="en-US" alt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9A0CC0-FF03-229E-65E6-1BBE2BA3C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99" y="1759310"/>
            <a:ext cx="7207778" cy="231913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29BF0272-0FDB-1CEE-2479-235C09AA76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28671" y="730481"/>
            <a:ext cx="5157625" cy="286892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6DD87AB-9AD7-4BC4-6C1F-1F773B51A3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9423" y="3928171"/>
            <a:ext cx="5148595" cy="272330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25588A8-9A7F-DA18-E583-F413C3B33D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96000" y="3968037"/>
            <a:ext cx="5410200" cy="2743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9F8101-228F-6106-BFED-68474B8906AA}"/>
              </a:ext>
            </a:extLst>
          </p:cNvPr>
          <p:cNvSpPr txBox="1"/>
          <p:nvPr/>
        </p:nvSpPr>
        <p:spPr>
          <a:xfrm>
            <a:off x="8444345" y="265675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Peak By=4.34 T</a:t>
            </a:r>
          </a:p>
        </p:txBody>
      </p:sp>
    </p:spTree>
    <p:extLst>
      <p:ext uri="{BB962C8B-B14F-4D97-AF65-F5344CB8AC3E}">
        <p14:creationId xmlns:p14="http://schemas.microsoft.com/office/powerpoint/2010/main" val="70772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158137" y="0"/>
            <a:ext cx="7787885" cy="629309"/>
          </a:xfrm>
        </p:spPr>
        <p:txBody>
          <a:bodyPr anchor="ctr">
            <a:normAutofit/>
          </a:bodyPr>
          <a:lstStyle/>
          <a:p>
            <a:r>
              <a:rPr lang="en-US" altLang="en-US" sz="3600" dirty="0"/>
              <a:t>Magnetic Field Comparison (2)</a:t>
            </a:r>
          </a:p>
        </p:txBody>
      </p:sp>
      <p:sp>
        <p:nvSpPr>
          <p:cNvPr id="17412" name="Content Placeholder 1"/>
          <p:cNvSpPr>
            <a:spLocks noGrp="1"/>
          </p:cNvSpPr>
          <p:nvPr>
            <p:ph idx="1"/>
          </p:nvPr>
        </p:nvSpPr>
        <p:spPr>
          <a:xfrm>
            <a:off x="194593" y="710905"/>
            <a:ext cx="6808339" cy="144347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Opera23</a:t>
            </a:r>
            <a:r>
              <a:rPr lang="en-US" sz="2600" dirty="0"/>
              <a:t>: Max surface mesh=10mm,1006 Steel Tolerance=10E-6, consuming 2 GB, Solved in 1560 seconds</a:t>
            </a:r>
          </a:p>
          <a:p>
            <a:pPr marL="457200" lvl="1" indent="0">
              <a:buNone/>
            </a:pPr>
            <a:endParaRPr lang="en-US" sz="2600" dirty="0"/>
          </a:p>
          <a:p>
            <a:endParaRPr lang="en-US" alt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1EA3C1-2D71-3E0B-B37A-04448A514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86" y="2183288"/>
            <a:ext cx="6040579" cy="4162926"/>
          </a:xfrm>
          <a:prstGeom prst="rect">
            <a:avLst/>
          </a:prstGeom>
        </p:spPr>
      </p:pic>
      <p:pic>
        <p:nvPicPr>
          <p:cNvPr id="11" name="Picture 10" descr="Chart, bar chart, histogram&#10;&#10;AI-generated content may be incorrect.">
            <a:extLst>
              <a:ext uri="{FF2B5EF4-FFF2-40B4-BE49-F238E27FC236}">
                <a16:creationId xmlns:a16="http://schemas.microsoft.com/office/drawing/2014/main" id="{711567B4-5265-2C22-A9A0-8C63BEE6D9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453" y="154793"/>
            <a:ext cx="3993483" cy="2128234"/>
          </a:xfrm>
          <a:prstGeom prst="rect">
            <a:avLst/>
          </a:prstGeom>
        </p:spPr>
      </p:pic>
      <p:pic>
        <p:nvPicPr>
          <p:cNvPr id="13" name="Picture 12" descr="Chart, bar chart, histogram&#10;&#10;AI-generated content may be incorrect.">
            <a:extLst>
              <a:ext uri="{FF2B5EF4-FFF2-40B4-BE49-F238E27FC236}">
                <a16:creationId xmlns:a16="http://schemas.microsoft.com/office/drawing/2014/main" id="{A1FB93A8-877E-3E20-F673-7692883AC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4106" y="2340838"/>
            <a:ext cx="4132658" cy="2129583"/>
          </a:xfrm>
          <a:prstGeom prst="rect">
            <a:avLst/>
          </a:prstGeom>
        </p:spPr>
      </p:pic>
      <p:pic>
        <p:nvPicPr>
          <p:cNvPr id="15" name="Picture 14" descr="Chart, line chart&#10;&#10;AI-generated content may be incorrect.">
            <a:extLst>
              <a:ext uri="{FF2B5EF4-FFF2-40B4-BE49-F238E27FC236}">
                <a16:creationId xmlns:a16="http://schemas.microsoft.com/office/drawing/2014/main" id="{D00AAB43-40AB-497F-E931-2E4C83C96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933" y="4470421"/>
            <a:ext cx="4195003" cy="23288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6236AF-C0FC-5C97-2C96-D46A4D651BA5}"/>
              </a:ext>
            </a:extLst>
          </p:cNvPr>
          <p:cNvSpPr txBox="1"/>
          <p:nvPr/>
        </p:nvSpPr>
        <p:spPr>
          <a:xfrm>
            <a:off x="5482748" y="1813956"/>
            <a:ext cx="193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Peak By=4.37 T</a:t>
            </a:r>
          </a:p>
        </p:txBody>
      </p:sp>
    </p:spTree>
    <p:extLst>
      <p:ext uri="{BB962C8B-B14F-4D97-AF65-F5344CB8AC3E}">
        <p14:creationId xmlns:p14="http://schemas.microsoft.com/office/powerpoint/2010/main" val="3381665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9A2DE4-D7C3-2539-F8B4-BF72F209F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>
            <a:extLst>
              <a:ext uri="{FF2B5EF4-FFF2-40B4-BE49-F238E27FC236}">
                <a16:creationId xmlns:a16="http://schemas.microsoft.com/office/drawing/2014/main" id="{E64C62F9-0204-CC32-2531-1E63BFD68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987" y="46958"/>
            <a:ext cx="6977633" cy="523598"/>
          </a:xfrm>
        </p:spPr>
        <p:txBody>
          <a:bodyPr anchor="ctr">
            <a:normAutofit fontScale="90000"/>
          </a:bodyPr>
          <a:lstStyle/>
          <a:p>
            <a:r>
              <a:rPr lang="en-US" altLang="en-US" sz="3600" dirty="0"/>
              <a:t>Magnetic Field Comparison (3)</a:t>
            </a:r>
          </a:p>
        </p:txBody>
      </p:sp>
      <p:sp>
        <p:nvSpPr>
          <p:cNvPr id="17412" name="Content Placeholder 1">
            <a:extLst>
              <a:ext uri="{FF2B5EF4-FFF2-40B4-BE49-F238E27FC236}">
                <a16:creationId xmlns:a16="http://schemas.microsoft.com/office/drawing/2014/main" id="{B90E254A-5694-D89E-112B-B30A1C8EC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46" y="570557"/>
            <a:ext cx="6891145" cy="129288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Maxwell</a:t>
            </a:r>
            <a:r>
              <a:rPr lang="en-US" sz="2600" dirty="0"/>
              <a:t>: </a:t>
            </a:r>
            <a:r>
              <a:rPr lang="en-US" dirty="0"/>
              <a:t>All coils (</a:t>
            </a:r>
            <a:r>
              <a:rPr lang="en-US" dirty="0">
                <a:solidFill>
                  <a:srgbClr val="0070C0"/>
                </a:solidFill>
              </a:rPr>
              <a:t>meshed</a:t>
            </a:r>
            <a:r>
              <a:rPr lang="en-US" dirty="0"/>
              <a:t>) and yokes are made from a 3D-CAD file. </a:t>
            </a:r>
          </a:p>
          <a:p>
            <a:pPr marL="457200" lvl="1" indent="0">
              <a:buNone/>
            </a:pPr>
            <a:r>
              <a:rPr lang="en-US" dirty="0"/>
              <a:t>2h to finish using 12.9 GB</a:t>
            </a:r>
            <a:endParaRPr lang="en-US" alt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3F650C-8A6C-28D8-B276-2E88DD59FFFF}"/>
              </a:ext>
            </a:extLst>
          </p:cNvPr>
          <p:cNvSpPr txBox="1"/>
          <p:nvPr/>
        </p:nvSpPr>
        <p:spPr>
          <a:xfrm>
            <a:off x="5976125" y="2037665"/>
            <a:ext cx="193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Peak By=4.38 T</a:t>
            </a:r>
          </a:p>
        </p:txBody>
      </p:sp>
      <p:pic>
        <p:nvPicPr>
          <p:cNvPr id="16" name="Picture 15" descr="A picture containing text, music&#10;&#10;AI-generated content may be incorrect.">
            <a:extLst>
              <a:ext uri="{FF2B5EF4-FFF2-40B4-BE49-F238E27FC236}">
                <a16:creationId xmlns:a16="http://schemas.microsoft.com/office/drawing/2014/main" id="{4E3A2675-6847-0979-D5C9-78876837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857" y="3950326"/>
            <a:ext cx="5370268" cy="28607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3731CC7-60CE-76DD-C5C9-C2FB3739B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57" y="1713981"/>
            <a:ext cx="3532096" cy="2167072"/>
          </a:xfrm>
          <a:prstGeom prst="rect">
            <a:avLst/>
          </a:prstGeom>
        </p:spPr>
      </p:pic>
      <p:pic>
        <p:nvPicPr>
          <p:cNvPr id="22" name="Picture 21" descr="Chart, bar chart, histogram&#10;&#10;AI-generated content may be incorrect.">
            <a:extLst>
              <a:ext uri="{FF2B5EF4-FFF2-40B4-BE49-F238E27FC236}">
                <a16:creationId xmlns:a16="http://schemas.microsoft.com/office/drawing/2014/main" id="{EE015FDC-A04D-AACF-8FDC-94B979C8E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2898" y="0"/>
            <a:ext cx="3598115" cy="2169998"/>
          </a:xfrm>
          <a:prstGeom prst="rect">
            <a:avLst/>
          </a:prstGeom>
        </p:spPr>
      </p:pic>
      <p:pic>
        <p:nvPicPr>
          <p:cNvPr id="24" name="Picture 23" descr="Chart&#10;&#10;AI-generated content may be incorrect.">
            <a:extLst>
              <a:ext uri="{FF2B5EF4-FFF2-40B4-BE49-F238E27FC236}">
                <a16:creationId xmlns:a16="http://schemas.microsoft.com/office/drawing/2014/main" id="{FAF18651-14C0-304E-B29A-ED7F61297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6668" y="4407853"/>
            <a:ext cx="4188724" cy="2450147"/>
          </a:xfrm>
          <a:prstGeom prst="rect">
            <a:avLst/>
          </a:prstGeom>
        </p:spPr>
      </p:pic>
      <p:pic>
        <p:nvPicPr>
          <p:cNvPr id="26" name="Picture 25" descr="Chart&#10;&#10;AI-generated content may be incorrect.">
            <a:extLst>
              <a:ext uri="{FF2B5EF4-FFF2-40B4-BE49-F238E27FC236}">
                <a16:creationId xmlns:a16="http://schemas.microsoft.com/office/drawing/2014/main" id="{AB871B3C-4144-02C9-2449-C31025F37A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7215" y="2131668"/>
            <a:ext cx="4028177" cy="2363281"/>
          </a:xfrm>
          <a:prstGeom prst="rect">
            <a:avLst/>
          </a:prstGeom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4EDB00BF-1DCC-935C-2E74-91859786ED75}"/>
              </a:ext>
            </a:extLst>
          </p:cNvPr>
          <p:cNvSpPr/>
          <p:nvPr/>
        </p:nvSpPr>
        <p:spPr>
          <a:xfrm rot="6060679">
            <a:off x="4332106" y="2470858"/>
            <a:ext cx="185359" cy="1386935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8F4E3DF-77D2-513F-8F97-5E7F25D75BD0}"/>
              </a:ext>
            </a:extLst>
          </p:cNvPr>
          <p:cNvSpPr txBox="1"/>
          <p:nvPr/>
        </p:nvSpPr>
        <p:spPr>
          <a:xfrm>
            <a:off x="5086440" y="314588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Coils are meshed!</a:t>
            </a:r>
          </a:p>
        </p:txBody>
      </p:sp>
    </p:spTree>
    <p:extLst>
      <p:ext uri="{BB962C8B-B14F-4D97-AF65-F5344CB8AC3E}">
        <p14:creationId xmlns:p14="http://schemas.microsoft.com/office/powerpoint/2010/main" val="247345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65"/>
    </mc:Choice>
    <mc:Fallback xmlns="">
      <p:transition spd="slow" advTm="7865"/>
    </mc:Fallback>
  </mc:AlternateContent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5" id="{02B1611D-C42F-0A41-BAED-D3B41970EBE3}" vid="{7E203859-C242-EE45-BB6D-C700A593D7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c3bc600e-ad1a-46ea-9664-a5515df38174">
      <Value>UF</Value>
    </Topics>
    <Issue_x0020_Date xmlns="c3bc600e-ad1a-46ea-9664-a5515df38174" xsi:nil="true"/>
    <Status xmlns="c3bc600e-ad1a-46ea-9664-a5515df38174">
      <Value>Draft</Value>
    </Status>
    <Document_x0020_name xmlns="c3bc600e-ad1a-46ea-9664-a5515df38174" xsi:nil="true"/>
    <Category xmlns="c3bc600e-ad1a-46ea-9664-a5515df38174">
      <Value>UF</Value>
    </Category>
    <Content xmlns="c3bc600e-ad1a-46ea-9664-a5515df38174" xsi:nil="true"/>
    <lcf76f155ced4ddcb4097134ff3c332f xmlns="c3bc600e-ad1a-46ea-9664-a5515df38174">
      <Terms xmlns="http://schemas.microsoft.com/office/infopath/2007/PartnerControls"/>
    </lcf76f155ced4ddcb4097134ff3c332f>
    <TaxCatchAll xmlns="3bfd71d5-c7ac-4dca-b865-a609d1eb407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54E03C2660744EB8152C8DD6CA0ADB" ma:contentTypeVersion="28" ma:contentTypeDescription="Create a new document." ma:contentTypeScope="" ma:versionID="9097d49cd7a7e25d097fc9db30c1e985">
  <xsd:schema xmlns:xsd="http://www.w3.org/2001/XMLSchema" xmlns:xs="http://www.w3.org/2001/XMLSchema" xmlns:p="http://schemas.microsoft.com/office/2006/metadata/properties" xmlns:ns2="c3bc600e-ad1a-46ea-9664-a5515df38174" xmlns:ns3="f9e15542-8fed-4f72-8e2a-d87728e526a5" xmlns:ns4="3bfd71d5-c7ac-4dca-b865-a609d1eb4074" targetNamespace="http://schemas.microsoft.com/office/2006/metadata/properties" ma:root="true" ma:fieldsID="c9974df04bf88b2b16e8e680fc55fd52" ns2:_="" ns3:_="" ns4:_="">
    <xsd:import namespace="c3bc600e-ad1a-46ea-9664-a5515df38174"/>
    <xsd:import namespace="f9e15542-8fed-4f72-8e2a-d87728e526a5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Topics" minOccurs="0"/>
                <xsd:element ref="ns2:Category" minOccurs="0"/>
                <xsd:element ref="ns2:Issue_x0020_Date" minOccurs="0"/>
                <xsd:element ref="ns2:Content" minOccurs="0"/>
                <xsd:element ref="ns2:Document_x0020_name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lcf76f155ced4ddcb4097134ff3c332f" minOccurs="0"/>
                <xsd:element ref="ns4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c600e-ad1a-46ea-9664-a5515df38174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Draft" ma:description="Document category - set this to help people decide the status of your document. - Multiple attributes are possible- say a draft ABD (Authorization Basis Document)" ma:internalName="Status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ference"/>
                    <xsd:enumeration value="Draft"/>
                    <xsd:enumeration value="Final"/>
                    <xsd:enumeration value="Obsolete"/>
                    <xsd:enumeration value="ABD"/>
                  </xsd:restriction>
                </xsd:simpleType>
              </xsd:element>
            </xsd:sequence>
          </xsd:extension>
        </xsd:complexContent>
      </xsd:complexType>
    </xsd:element>
    <xsd:element name="Topics" ma:index="3" nillable="true" ma:displayName="Topics" ma:default="UF" ma:description="Topical area for the document - multiple selections are possible - Default is UF (Unfiled) to easily find documents that were just added." ma:internalName="Topics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DI"/>
                    <xsd:enumeration value="ARI"/>
                    <xsd:enumeration value="SXN"/>
                    <xsd:enumeration value="Project"/>
                    <xsd:enumeration value="ES&amp;H"/>
                    <xsd:enumeration value="UF"/>
                  </xsd:restriction>
                </xsd:simpleType>
              </xsd:element>
            </xsd:sequence>
          </xsd:extension>
        </xsd:complexContent>
      </xsd:complexType>
    </xsd:element>
    <xsd:element name="Category" ma:index="4" nillable="true" ma:displayName="Category" ma:default="UF" ma:description="Systems to which the document applies - Multiple selections are possible" ma:internalName="Category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DS"/>
                    <xsd:enumeration value="End Station"/>
                    <xsd:enumeration value="Beamline Infrastructure"/>
                    <xsd:enumeration value="Acc"/>
                    <xsd:enumeration value="Basic Controls"/>
                    <xsd:enumeration value="Conventional Construction"/>
                    <xsd:enumeration value="Meeting"/>
                    <xsd:enumeration value="Memo"/>
                    <xsd:enumeration value="Calendar/Schedule"/>
                    <xsd:enumeration value="SPEC"/>
                    <xsd:enumeration value="SOW"/>
                    <xsd:enumeration value="Quote"/>
                    <xsd:enumeration value="UF"/>
                  </xsd:restriction>
                </xsd:simpleType>
              </xsd:element>
            </xsd:sequence>
          </xsd:extension>
        </xsd:complexContent>
      </xsd:complexType>
    </xsd:element>
    <xsd:element name="Issue_x0020_Date" ma:index="5" nillable="true" ma:displayName="Issue Date" ma:description="Enter Date the document was issued (which may not be when it was deposited)" ma:format="DateOnly" ma:internalName="Issue_x0020_Date" ma:readOnly="false">
      <xsd:simpleType>
        <xsd:restriction base="dms:DateTime"/>
      </xsd:simpleType>
    </xsd:element>
    <xsd:element name="Content" ma:index="6" nillable="true" ma:displayName="Content" ma:description="Short free-form description of what is in the document.   Not required but sometimes helpful." ma:internalName="Content" ma:readOnly="false">
      <xsd:simpleType>
        <xsd:restriction base="dms:Text">
          <xsd:maxLength value="255"/>
        </xsd:restriction>
      </xsd:simpleType>
    </xsd:element>
    <xsd:element name="Document_x0020_name" ma:index="7" nillable="true" ma:displayName="Document name" ma:internalName="Document_x0020_name" ma:readOnly="false">
      <xsd:simpleType>
        <xsd:restriction base="dms:Text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0" nillable="true" ma:displayName="Tags" ma:hidden="true" ma:internalName="MediaServiceAutoTags" ma:readOnly="true">
      <xsd:simpleType>
        <xsd:restriction base="dms:Text"/>
      </xsd:simpleType>
    </xsd:element>
    <xsd:element name="MediaServiceOCR" ma:index="2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4" nillable="true" ma:displayName="Location" ma:hidden="true" ma:internalName="MediaServiceLocation" ma:readOnly="true">
      <xsd:simpleType>
        <xsd:restriction base="dms:Text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3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e15542-8fed-4f72-8e2a-d87728e526a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19b4372c-d2b7-418e-a997-25f62c443405}" ma:internalName="TaxCatchAll" ma:showField="CatchAllData" ma:web="f9e15542-8fed-4f72-8e2a-d87728e526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6CE3EA-5883-4F17-BB4E-ADE318DA911F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3bfd71d5-c7ac-4dca-b865-a609d1eb4074"/>
    <ds:schemaRef ds:uri="f9e15542-8fed-4f72-8e2a-d87728e526a5"/>
    <ds:schemaRef ds:uri="c3bc600e-ad1a-46ea-9664-a5515df3817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8655C8B-6B99-4640-BF21-1FD98A7F25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bc600e-ad1a-46ea-9664-a5515df38174"/>
    <ds:schemaRef ds:uri="f9e15542-8fed-4f72-8e2a-d87728e526a5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382C84-F57C-4651-904A-38F089CD60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Title</Template>
  <TotalTime>70706</TotalTime>
  <Words>976</Words>
  <Application>Microsoft Office PowerPoint</Application>
  <PresentationFormat>Widescreen</PresentationFormat>
  <Paragraphs>121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Yu Mincho</vt:lpstr>
      <vt:lpstr>Aptos</vt:lpstr>
      <vt:lpstr>Arial</vt:lpstr>
      <vt:lpstr>Calibri</vt:lpstr>
      <vt:lpstr>Courier New</vt:lpstr>
      <vt:lpstr>Times New Roman</vt:lpstr>
      <vt:lpstr>Wingdings</vt:lpstr>
      <vt:lpstr>BNL</vt:lpstr>
      <vt:lpstr>Comparison of magnetic field simulation programs for superconducting insertion devices</vt:lpstr>
      <vt:lpstr>ID Group Staff</vt:lpstr>
      <vt:lpstr>Outline</vt:lpstr>
      <vt:lpstr>HEX-SCW</vt:lpstr>
      <vt:lpstr>HEX-SCW Mag. Meas. by In-Vacuum Hall Probe Bench</vt:lpstr>
      <vt:lpstr>Measurement Results</vt:lpstr>
      <vt:lpstr>Magnetic Field Comparison (1)</vt:lpstr>
      <vt:lpstr>Magnetic Field Comparison (2)</vt:lpstr>
      <vt:lpstr>Magnetic Field Comparison (3)</vt:lpstr>
      <vt:lpstr>Attractive Force Calculation</vt:lpstr>
      <vt:lpstr>Radia Update (Parallel Processing)</vt:lpstr>
      <vt:lpstr>Radia Update (Persistent Object)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Laasch, Ricarda</dc:creator>
  <cp:keywords/>
  <dc:description/>
  <cp:lastModifiedBy>Tanabe, Toshiya</cp:lastModifiedBy>
  <cp:revision>23</cp:revision>
  <dcterms:created xsi:type="dcterms:W3CDTF">2022-01-24T21:38:03Z</dcterms:created>
  <dcterms:modified xsi:type="dcterms:W3CDTF">2025-05-29T12:22:49Z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0x0101003A54E03C2660744EB8152C8DD6CA0ADB</vt:lpwstr>
  </property>
  <property fmtid="{D5CDD505-2E9C-101B-9397-08002B2CF9AE}" pid="3" name="MediaServiceImageTags">
    <vt:lpwstr/>
  </property>
</Properties>
</file>