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57"/>
  </p:notesMasterIdLst>
  <p:handoutMasterIdLst>
    <p:handoutMasterId r:id="rId58"/>
  </p:handoutMasterIdLst>
  <p:sldIdLst>
    <p:sldId id="1284" r:id="rId5"/>
    <p:sldId id="1395" r:id="rId6"/>
    <p:sldId id="557" r:id="rId7"/>
    <p:sldId id="1193" r:id="rId8"/>
    <p:sldId id="1112" r:id="rId9"/>
    <p:sldId id="1110" r:id="rId10"/>
    <p:sldId id="549" r:id="rId11"/>
    <p:sldId id="1153" r:id="rId12"/>
    <p:sldId id="1073" r:id="rId13"/>
    <p:sldId id="1257" r:id="rId14"/>
    <p:sldId id="1198" r:id="rId15"/>
    <p:sldId id="1246" r:id="rId16"/>
    <p:sldId id="398" r:id="rId17"/>
    <p:sldId id="1150" r:id="rId18"/>
    <p:sldId id="1149" r:id="rId19"/>
    <p:sldId id="1184" r:id="rId20"/>
    <p:sldId id="641" r:id="rId21"/>
    <p:sldId id="643" r:id="rId22"/>
    <p:sldId id="1227" r:id="rId23"/>
    <p:sldId id="335" r:id="rId24"/>
    <p:sldId id="1225" r:id="rId25"/>
    <p:sldId id="1245" r:id="rId26"/>
    <p:sldId id="1243" r:id="rId27"/>
    <p:sldId id="1244" r:id="rId28"/>
    <p:sldId id="1234" r:id="rId29"/>
    <p:sldId id="1256" r:id="rId30"/>
    <p:sldId id="1233" r:id="rId31"/>
    <p:sldId id="1255" r:id="rId32"/>
    <p:sldId id="1396" r:id="rId33"/>
    <p:sldId id="1364" r:id="rId34"/>
    <p:sldId id="1185" r:id="rId35"/>
    <p:sldId id="1387" r:id="rId36"/>
    <p:sldId id="1388" r:id="rId37"/>
    <p:sldId id="1187" r:id="rId38"/>
    <p:sldId id="1186" r:id="rId39"/>
    <p:sldId id="1175" r:id="rId40"/>
    <p:sldId id="1176" r:id="rId41"/>
    <p:sldId id="1163" r:id="rId42"/>
    <p:sldId id="1177" r:id="rId43"/>
    <p:sldId id="1392" r:id="rId44"/>
    <p:sldId id="1179" r:id="rId45"/>
    <p:sldId id="1180" r:id="rId46"/>
    <p:sldId id="1181" r:id="rId47"/>
    <p:sldId id="1182" r:id="rId48"/>
    <p:sldId id="1365" r:id="rId49"/>
    <p:sldId id="1375" r:id="rId50"/>
    <p:sldId id="1376" r:id="rId51"/>
    <p:sldId id="1397" r:id="rId52"/>
    <p:sldId id="1398" r:id="rId53"/>
    <p:sldId id="1194" r:id="rId54"/>
    <p:sldId id="1393" r:id="rId55"/>
    <p:sldId id="1254" r:id="rId5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9F94EA6-0643-BE4C-B81E-EEEFA83BCD36}">
          <p14:sldIdLst>
            <p14:sldId id="1284"/>
            <p14:sldId id="1395"/>
            <p14:sldId id="557"/>
            <p14:sldId id="1193"/>
            <p14:sldId id="1112"/>
            <p14:sldId id="1110"/>
            <p14:sldId id="549"/>
            <p14:sldId id="1153"/>
            <p14:sldId id="1073"/>
            <p14:sldId id="1257"/>
            <p14:sldId id="1198"/>
            <p14:sldId id="1246"/>
            <p14:sldId id="398"/>
            <p14:sldId id="1150"/>
            <p14:sldId id="1149"/>
            <p14:sldId id="1184"/>
            <p14:sldId id="641"/>
            <p14:sldId id="643"/>
            <p14:sldId id="1227"/>
            <p14:sldId id="335"/>
            <p14:sldId id="1225"/>
            <p14:sldId id="1245"/>
            <p14:sldId id="1243"/>
            <p14:sldId id="1244"/>
            <p14:sldId id="1234"/>
            <p14:sldId id="1256"/>
            <p14:sldId id="1233"/>
            <p14:sldId id="1255"/>
            <p14:sldId id="1396"/>
            <p14:sldId id="1364"/>
            <p14:sldId id="1185"/>
            <p14:sldId id="1387"/>
            <p14:sldId id="1388"/>
            <p14:sldId id="1187"/>
            <p14:sldId id="1186"/>
            <p14:sldId id="1175"/>
            <p14:sldId id="1176"/>
            <p14:sldId id="1163"/>
            <p14:sldId id="1177"/>
            <p14:sldId id="1392"/>
            <p14:sldId id="1179"/>
            <p14:sldId id="1180"/>
            <p14:sldId id="1181"/>
            <p14:sldId id="1182"/>
            <p14:sldId id="1365"/>
            <p14:sldId id="1375"/>
            <p14:sldId id="1376"/>
            <p14:sldId id="1397"/>
            <p14:sldId id="1398"/>
            <p14:sldId id="1194"/>
            <p14:sldId id="1393"/>
            <p14:sldId id="125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687C1"/>
    <a:srgbClr val="CFEAF1"/>
    <a:srgbClr val="B4B5D4"/>
    <a:srgbClr val="FFFFFF"/>
    <a:srgbClr val="D0E9F0"/>
    <a:srgbClr val="C0E4C8"/>
    <a:srgbClr val="FEBEBE"/>
    <a:srgbClr val="AFDAFF"/>
    <a:srgbClr val="FFDDC9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41" autoAdjust="0"/>
    <p:restoredTop sz="96197" autoAdjust="0"/>
  </p:normalViewPr>
  <p:slideViewPr>
    <p:cSldViewPr showGuides="1">
      <p:cViewPr varScale="1">
        <p:scale>
          <a:sx n="151" d="100"/>
          <a:sy n="151" d="100"/>
        </p:scale>
        <p:origin x="224" y="1264"/>
      </p:cViewPr>
      <p:guideLst/>
    </p:cSldViewPr>
  </p:slideViewPr>
  <p:outlineViewPr>
    <p:cViewPr>
      <p:scale>
        <a:sx n="33" d="100"/>
        <a:sy n="33" d="100"/>
      </p:scale>
      <p:origin x="0" y="-497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6" d="100"/>
        <a:sy n="56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61" Type="http://schemas.openxmlformats.org/officeDocument/2006/relationships/theme" Target="theme/them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29.05.25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29.05.25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32419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570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876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0486" marR="0" lvl="0" indent="-90486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dirty="0">
                <a:effectLst/>
                <a:latin typeface="AdvPS_SCAF"/>
              </a:rPr>
              <a:t>The time dependence of the persistent current in the collective creep model is given by the so-called “interpolation formula”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9734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0486" marR="0" lvl="0" indent="-90486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dirty="0">
                <a:effectLst/>
                <a:latin typeface="AdvPS_SCAF"/>
              </a:rPr>
              <a:t>The time dependence of the persistent current in the collective creep model is given by the so-called “interpolation formula”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5608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0486" marR="0" lvl="0" indent="-90486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dirty="0">
                <a:effectLst/>
                <a:latin typeface="AdvPS_SCAF"/>
              </a:rPr>
              <a:t>The time dependence of the persistent current in the collective creep model is given by the so-called “interpolation formula”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7047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.emf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F0F17EE9-29C0-2141-A489-2A4BA5A347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563"/>
          <a:stretch/>
        </p:blipFill>
        <p:spPr>
          <a:xfrm>
            <a:off x="631137" y="358671"/>
            <a:ext cx="983351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0D22868-1576-071B-E02E-9CD70D5B494D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689"/>
          <a:stretch/>
        </p:blipFill>
        <p:spPr>
          <a:xfrm>
            <a:off x="2532062" y="536705"/>
            <a:ext cx="1110909" cy="37939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57BAB254-92A5-7C1F-983C-107CA02125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030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7746-BF37-40AC-8B77-B619BAD1863E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734B-DFD3-455F-8A3E-5A3CB93F3A10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9E96-FFC2-4A0C-AF60-FB50CB155CB3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E0460-3422-481A-8E84-F3E4B2CA3C0E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E9ABE-E0E0-4CCB-8396-932D3DE870C1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E0637-B87A-49E3-AD5F-E613C67EE3D3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6461-0AED-472A-BD73-728DCA428EBA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2FFE62A-5853-4C3D-82C7-AF58B0C54D8D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A121-F1C6-4266-99BF-A1D91CBD9323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1C2B3-4A89-48A7-9787-1F00220C8AA5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8F70078A-CA75-6E51-EAF3-607D965A52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13A16A8-CDB6-176A-AF4C-BA6EAABE01B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689"/>
          <a:stretch/>
        </p:blipFill>
        <p:spPr>
          <a:xfrm>
            <a:off x="2532062" y="536705"/>
            <a:ext cx="1110909" cy="37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9965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48FE3-7217-40C9-849D-7AD527778AAB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C0827-3E06-493D-930C-1E45C8D0F45A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539F-740B-40CC-ADDB-0396BA218BD4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531E-C764-4B51-9A6E-20FAD9DE85E8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BFBA-A6AC-4DE6-B714-70B32052EFEA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D0772-9396-4BF2-8DB8-A2945763C939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FB52-F702-4809-8F9B-2F72C617B315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B5D56-C3D3-4AC5-8C3E-A7E7B22ADE6B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76CB0-FECC-48CA-B9BA-8FAA3855801E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F5EED-6066-42D9-8A29-51ADB10AB9A7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D61A34A1-2093-78E5-BDC0-6F5FCE1849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1FEE30C-2586-654A-BF54-CCEAD6C813D2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689"/>
          <a:stretch/>
        </p:blipFill>
        <p:spPr>
          <a:xfrm>
            <a:off x="2532062" y="536705"/>
            <a:ext cx="1110909" cy="37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9977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F998-1E8C-4D58-AFA0-82C5DF4AD287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860C-4767-4D45-9F8C-51FCF48D8AAA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EA20-1531-4CB2-A523-B37CFD4CEC22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3D8B-4F9A-468E-AF60-68991D42DEDE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PSI </a:t>
            </a:r>
            <a:r>
              <a:rPr lang="en-GB" noProof="0" dirty="0" err="1"/>
              <a:t>Center</a:t>
            </a:r>
            <a:r>
              <a:rPr lang="en-GB" noProof="0" dirty="0"/>
              <a:t> for Photon Science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26C9-455A-48F0-9E5E-EAFC4E008CE3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Logo Animation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2534825-AABF-5A0A-793A-B3DFFBE903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785"/>
          <a:stretch/>
        </p:blipFill>
        <p:spPr>
          <a:xfrm>
            <a:off x="2532061" y="532547"/>
            <a:ext cx="1113065" cy="386410"/>
          </a:xfrm>
          <a:prstGeom prst="rect">
            <a:avLst/>
          </a:prstGeom>
        </p:spPr>
      </p:pic>
      <p:pic>
        <p:nvPicPr>
          <p:cNvPr id="4" name="PSI_Logoanimation_Loop_G_Positive_500px_03">
            <a:hlinkClick r:id="" action="ppaction://media"/>
            <a:extLst>
              <a:ext uri="{FF2B5EF4-FFF2-40B4-BE49-F238E27FC236}">
                <a16:creationId xmlns:a16="http://schemas.microsoft.com/office/drawing/2014/main" id="{769793E3-8E2A-17B5-BF9B-4962CB446B4A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71516" y="39706"/>
            <a:ext cx="1368000" cy="1368000"/>
          </a:xfrm>
          <a:prstGeom prst="rect">
            <a:avLst/>
          </a:prstGeom>
          <a:ln>
            <a:noFill/>
          </a:ln>
        </p:spPr>
      </p:pic>
      <p:pic>
        <p:nvPicPr>
          <p:cNvPr id="6" name="Grafik 12">
            <a:extLst>
              <a:ext uri="{FF2B5EF4-FFF2-40B4-BE49-F238E27FC236}">
                <a16:creationId xmlns:a16="http://schemas.microsoft.com/office/drawing/2014/main" id="{FDA8DE2A-8024-EDC1-400D-394312C19C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986" r="-1"/>
          <a:stretch/>
        </p:blipFill>
        <p:spPr>
          <a:xfrm>
            <a:off x="1659698" y="358671"/>
            <a:ext cx="745261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677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6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591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37" marR="0" indent="-18414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33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28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12" indent="-179384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269" indent="-18255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52" indent="-179384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48" indent="-177796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D707D1-00E5-D447-8E47-16E8B7C094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4638"/>
            <a:ext cx="1056117" cy="1056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11627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9307267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5" name="Espace réservé du numéro de diapositive 5">
            <a:extLst>
              <a:ext uri="{FF2B5EF4-FFF2-40B4-BE49-F238E27FC236}">
                <a16:creationId xmlns:a16="http://schemas.microsoft.com/office/drawing/2014/main" id="{4592B079-AA67-9F45-A08E-A19F0BE83A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91618"/>
            <a:ext cx="15783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9B2FE738-146D-49F4-AF37-EE8327504D71}" type="slidenum">
              <a:rPr lang="en-GB" smtClean="0"/>
              <a:pPr algn="ctr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302696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390658" y="1341442"/>
            <a:ext cx="5041900" cy="4679951"/>
          </a:xfrm>
        </p:spPr>
        <p:txBody>
          <a:bodyPr/>
          <a:lstStyle>
            <a:lvl1pPr marL="237050" indent="-237050">
              <a:buClr>
                <a:schemeClr val="tx1"/>
              </a:buClr>
              <a:buFont typeface="Arial" panose="020B0604020202020204" pitchFamily="34" charset="0"/>
              <a:buChar char="•"/>
              <a:defRPr sz="2267"/>
            </a:lvl1pPr>
            <a:lvl2pPr marL="474097" indent="-237050">
              <a:buSzPct val="100000"/>
              <a:buFont typeface="Symbol" panose="05050102010706020507" pitchFamily="18" charset="2"/>
              <a:buChar char="-"/>
              <a:defRPr sz="2267"/>
            </a:lvl2pPr>
            <a:lvl3pPr marL="719614" indent="-245517">
              <a:buFont typeface="Symbol" panose="05050102010706020507" pitchFamily="18" charset="2"/>
              <a:buChar char="-"/>
              <a:defRPr sz="2267"/>
            </a:lvl3pPr>
            <a:lvl4pPr marL="956663" indent="-237050">
              <a:buFont typeface="Symbol" panose="05050102010706020507" pitchFamily="18" charset="2"/>
              <a:buChar char="-"/>
              <a:defRPr sz="2267"/>
            </a:lvl4pPr>
            <a:lvl5pPr marL="1193711" indent="-237050">
              <a:buFont typeface="Symbol" panose="05050102010706020507" pitchFamily="18" charset="2"/>
              <a:buChar char="-"/>
              <a:defRPr sz="2267"/>
            </a:lvl5pPr>
            <a:lvl6pPr marL="1432878" indent="-239167">
              <a:buFont typeface="Symbol" panose="05050102010706020507" pitchFamily="18" charset="2"/>
              <a:buChar char="-"/>
              <a:defRPr sz="2000"/>
            </a:lvl6pPr>
            <a:lvl7pPr marL="1676275" indent="-243399">
              <a:buFont typeface="Symbol" panose="05050102010706020507" pitchFamily="18" charset="2"/>
              <a:buChar char="-"/>
              <a:defRPr sz="2000"/>
            </a:lvl7pPr>
            <a:lvl8pPr marL="1915440" indent="-239167">
              <a:buFont typeface="Symbol" panose="05050102010706020507" pitchFamily="18" charset="2"/>
              <a:buChar char="-"/>
              <a:defRPr sz="2000"/>
            </a:lvl8pPr>
            <a:lvl9pPr marL="2152490" indent="-237050"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6671742" y="1337875"/>
            <a:ext cx="5041900" cy="4679951"/>
          </a:xfrm>
        </p:spPr>
        <p:txBody>
          <a:bodyPr/>
          <a:lstStyle>
            <a:lvl1pPr marL="237050" indent="-237050">
              <a:buClr>
                <a:schemeClr val="tx1"/>
              </a:buClr>
              <a:buFont typeface="Arial" panose="020B0604020202020204" pitchFamily="34" charset="0"/>
              <a:buChar char="•"/>
              <a:defRPr sz="2267"/>
            </a:lvl1pPr>
            <a:lvl2pPr marL="474097" indent="-237050">
              <a:buSzPct val="100000"/>
              <a:buFont typeface="Symbol" panose="05050102010706020507" pitchFamily="18" charset="2"/>
              <a:buChar char="-"/>
              <a:defRPr sz="2267"/>
            </a:lvl2pPr>
            <a:lvl3pPr marL="719614" indent="-245517">
              <a:buFont typeface="Symbol" panose="05050102010706020507" pitchFamily="18" charset="2"/>
              <a:buChar char="-"/>
              <a:defRPr sz="2267"/>
            </a:lvl3pPr>
            <a:lvl4pPr marL="956663" indent="-237050">
              <a:buFont typeface="Symbol" panose="05050102010706020507" pitchFamily="18" charset="2"/>
              <a:buChar char="-"/>
              <a:defRPr sz="2267"/>
            </a:lvl4pPr>
            <a:lvl5pPr marL="1193711" indent="-237050">
              <a:buFont typeface="Symbol" panose="05050102010706020507" pitchFamily="18" charset="2"/>
              <a:buChar char="-"/>
              <a:defRPr sz="2267"/>
            </a:lvl5pPr>
            <a:lvl6pPr marL="1432878" indent="-239167">
              <a:buFont typeface="Symbol" panose="05050102010706020507" pitchFamily="18" charset="2"/>
              <a:buChar char="-"/>
              <a:defRPr sz="2000"/>
            </a:lvl6pPr>
            <a:lvl7pPr marL="1676275" indent="-243399">
              <a:buFont typeface="Symbol" panose="05050102010706020507" pitchFamily="18" charset="2"/>
              <a:buChar char="-"/>
              <a:defRPr sz="2000"/>
            </a:lvl7pPr>
            <a:lvl8pPr marL="1915440" indent="-239167">
              <a:buFont typeface="Symbol" panose="05050102010706020507" pitchFamily="18" charset="2"/>
              <a:buChar char="-"/>
              <a:defRPr sz="2000"/>
            </a:lvl8pPr>
            <a:lvl9pPr marL="2152490" indent="-237050"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194744747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88630E5-6617-6EC8-B1AA-7FE318E4A7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785"/>
          <a:stretch/>
        </p:blipFill>
        <p:spPr>
          <a:xfrm>
            <a:off x="2532061" y="532547"/>
            <a:ext cx="1113065" cy="38641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8309751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0602106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29CEAA5-5F9D-F7C3-AF88-8662AFFE97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785"/>
          <a:stretch/>
        </p:blipFill>
        <p:spPr>
          <a:xfrm>
            <a:off x="2532061" y="532547"/>
            <a:ext cx="1113065" cy="38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6998C08-46AF-EBED-4A96-23C91C0A4A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785"/>
          <a:stretch/>
        </p:blipFill>
        <p:spPr>
          <a:xfrm>
            <a:off x="2532061" y="532547"/>
            <a:ext cx="1113065" cy="38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637C6E0-D112-01A6-5C12-D3A0AB6D6A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785"/>
          <a:stretch/>
        </p:blipFill>
        <p:spPr>
          <a:xfrm>
            <a:off x="2532061" y="532547"/>
            <a:ext cx="1113065" cy="38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B3026D-1F74-4A46-A0F7-6F2450BC8849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DC89DF-B58D-4DCA-BF14-448085CB752A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CCBC205-8E73-4BA4-AF4A-AA08EA2787AD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10" r:id="rId2"/>
    <p:sldLayoutId id="2147483718" r:id="rId3"/>
    <p:sldLayoutId id="2147483726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  <p:sldLayoutId id="2147483741" r:id="rId35"/>
    <p:sldLayoutId id="2147483742" r:id="rId36"/>
    <p:sldLayoutId id="2147483745" r:id="rId37"/>
    <p:sldLayoutId id="2147483746" r:id="rId38"/>
    <p:sldLayoutId id="2147483747" r:id="rId39"/>
    <p:sldLayoutId id="2147483748" r:id="rId40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3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3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3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3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51.emf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49.png"/><Relationship Id="rId5" Type="http://schemas.openxmlformats.org/officeDocument/2006/relationships/image" Target="../media/image52.png"/><Relationship Id="rId4" Type="http://schemas.openxmlformats.org/officeDocument/2006/relationships/image" Target="../media/image47.png"/><Relationship Id="rId9" Type="http://schemas.openxmlformats.org/officeDocument/2006/relationships/image" Target="../media/image5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3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3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61.jpeg"/><Relationship Id="rId5" Type="http://schemas.openxmlformats.org/officeDocument/2006/relationships/image" Target="../media/image60.png"/><Relationship Id="rId4" Type="http://schemas.openxmlformats.org/officeDocument/2006/relationships/image" Target="../media/image59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3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3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66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3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3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3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3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3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21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27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4F702-78A4-7D61-ECDA-865D6E5BF0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A4084C3-F61D-808D-7075-F29DFC45886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94867" y="0"/>
            <a:ext cx="8012848" cy="371703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EDAE1BE-7FFA-E941-2CBC-9466A0B59E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35560" y="2772714"/>
            <a:ext cx="7416824" cy="2006436"/>
          </a:xfrm>
        </p:spPr>
        <p:txBody>
          <a:bodyPr/>
          <a:lstStyle/>
          <a:p>
            <a:r>
              <a:rPr lang="en-GB" sz="3600" noProof="0" dirty="0"/>
              <a:t>A REBCO Bulk</a:t>
            </a:r>
            <a:br>
              <a:rPr lang="en-GB" sz="3600" noProof="0" dirty="0"/>
            </a:br>
            <a:r>
              <a:rPr lang="en-GB" sz="3600" noProof="0" dirty="0"/>
              <a:t>Superconducting </a:t>
            </a:r>
            <a:br>
              <a:rPr lang="en-GB" sz="3600" noProof="0" dirty="0"/>
            </a:br>
            <a:r>
              <a:rPr lang="en-GB" sz="3600" noProof="0" dirty="0"/>
              <a:t>Undulator </a:t>
            </a:r>
            <a:r>
              <a:rPr lang="en-GB" sz="3600" noProof="0" dirty="0">
                <a:solidFill>
                  <a:schemeClr val="bg1">
                    <a:lumMod val="75000"/>
                  </a:schemeClr>
                </a:solidFill>
              </a:rPr>
              <a:t>for the Microscopic</a:t>
            </a:r>
            <a:br>
              <a:rPr lang="en-GB" sz="3600" noProof="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3600" noProof="0" dirty="0">
                <a:solidFill>
                  <a:schemeClr val="bg1">
                    <a:lumMod val="75000"/>
                  </a:schemeClr>
                </a:solidFill>
              </a:rPr>
              <a:t>Tomography Beamline at SLS 2.0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FF01932-EDD5-B3A9-3BCF-7528AC5AF0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4" y="5445224"/>
            <a:ext cx="5292725" cy="288032"/>
          </a:xfrm>
        </p:spPr>
        <p:txBody>
          <a:bodyPr/>
          <a:lstStyle/>
          <a:p>
            <a:r>
              <a:rPr lang="en-GB" noProof="0" dirty="0"/>
              <a:t>Marco </a:t>
            </a:r>
            <a:r>
              <a:rPr lang="en-GB" noProof="0" dirty="0" err="1"/>
              <a:t>Calvi</a:t>
            </a:r>
            <a:endParaRPr lang="en-GB" noProof="0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B71F1302-2AEB-A375-59D4-AC5F059412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5324" y="5805264"/>
            <a:ext cx="5292725" cy="252028"/>
          </a:xfrm>
        </p:spPr>
        <p:txBody>
          <a:bodyPr/>
          <a:lstStyle/>
          <a:p>
            <a:r>
              <a:rPr lang="en-GB" dirty="0"/>
              <a:t>Insertion Devices for Future Light Sources Workshop (ID25)</a:t>
            </a:r>
          </a:p>
          <a:p>
            <a:r>
              <a:rPr lang="en-GB" noProof="0" dirty="0"/>
              <a:t>31 May 2025 to 1 June 2025 - Taipei World Trade </a:t>
            </a:r>
            <a:r>
              <a:rPr lang="en-GB" noProof="0" dirty="0" err="1"/>
              <a:t>Center</a:t>
            </a:r>
            <a:endParaRPr lang="en-GB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2E5452-C20F-1BF3-0B56-088353BDDC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248" y="1861452"/>
            <a:ext cx="4017761" cy="270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269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E1C264E-E378-394D-9695-F5CE8D2F6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results - YBCO from ATZ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FC545C-416F-214F-8FB7-EDA31BC8A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DDD9AF-4113-874A-852C-051C873FE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435" y="1289413"/>
            <a:ext cx="9783551" cy="5280587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27259870-5826-CF4C-8034-B2EEB86F4EAA}"/>
              </a:ext>
            </a:extLst>
          </p:cNvPr>
          <p:cNvGrpSpPr/>
          <p:nvPr/>
        </p:nvGrpSpPr>
        <p:grpSpPr>
          <a:xfrm>
            <a:off x="5423926" y="989326"/>
            <a:ext cx="6206333" cy="5691277"/>
            <a:chOff x="4139952" y="915566"/>
            <a:chExt cx="3964058" cy="410445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3CC25D1-4BD8-7C4E-9943-AC1BEAE76378}"/>
                </a:ext>
              </a:extLst>
            </p:cNvPr>
            <p:cNvSpPr/>
            <p:nvPr/>
          </p:nvSpPr>
          <p:spPr bwMode="auto">
            <a:xfrm>
              <a:off x="4139952" y="915566"/>
              <a:ext cx="3964058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200">
                <a:latin typeface="Times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1126E3C-9E1D-544E-8076-FA2E2C33792F}"/>
                </a:ext>
              </a:extLst>
            </p:cNvPr>
            <p:cNvSpPr/>
            <p:nvPr/>
          </p:nvSpPr>
          <p:spPr bwMode="auto">
            <a:xfrm>
              <a:off x="4471445" y="1131590"/>
              <a:ext cx="3045959" cy="388843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3200" dirty="0">
                <a:latin typeface="Times" charset="0"/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146ECC99-F7AF-E54E-FD23-C14D0549FD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920" y="566393"/>
            <a:ext cx="6816080" cy="626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46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E1C264E-E378-394D-9695-F5CE8D2F6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results - YBCO from ATZ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FC545C-416F-214F-8FB7-EDA31BC8A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DDD9AF-4113-874A-852C-051C873FE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435" y="1289413"/>
            <a:ext cx="9783551" cy="5280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2864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E1C264E-E378-394D-9695-F5CE8D2F6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results - YBCO from ATZ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FC545C-416F-214F-8FB7-EDA31BC8A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DDD9AF-4113-874A-852C-051C873FE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435" y="1289413"/>
            <a:ext cx="9783551" cy="528058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1A03298-C884-3B5B-04CD-D9F85D35D7B5}"/>
              </a:ext>
            </a:extLst>
          </p:cNvPr>
          <p:cNvSpPr/>
          <p:nvPr/>
        </p:nvSpPr>
        <p:spPr bwMode="auto">
          <a:xfrm>
            <a:off x="1007435" y="1700808"/>
            <a:ext cx="4800533" cy="49231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200">
              <a:latin typeface="Times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5959CA-1C1A-CF1E-A29F-0E6481ABC7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9510" y="1604798"/>
            <a:ext cx="3681348" cy="482256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DAEDA4E5-9E77-BB31-0BEA-4A36A23398C6}"/>
              </a:ext>
            </a:extLst>
          </p:cNvPr>
          <p:cNvGrpSpPr/>
          <p:nvPr/>
        </p:nvGrpSpPr>
        <p:grpSpPr>
          <a:xfrm>
            <a:off x="4655840" y="4485117"/>
            <a:ext cx="576064" cy="864096"/>
            <a:chOff x="3491880" y="3363838"/>
            <a:chExt cx="432048" cy="648072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C9588257-4300-DB54-9DF1-2589C5FFDF5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91880" y="3363838"/>
              <a:ext cx="0" cy="64807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4766241-2886-A978-5AFB-AFBF1C983E27}"/>
                </a:ext>
              </a:extLst>
            </p:cNvPr>
            <p:cNvSpPr txBox="1"/>
            <p:nvPr/>
          </p:nvSpPr>
          <p:spPr>
            <a:xfrm>
              <a:off x="3563888" y="3507854"/>
              <a:ext cx="360040" cy="3291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7745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3E4AA0-05F9-FD7C-76CD-897E97F3C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7448" y="1412776"/>
            <a:ext cx="8964613" cy="85569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Simulating 200 bulks in 3D requires ~6 hours on a powerful workstation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On the new Merlin7 HPC cluster, this takes ~3 hours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32199B-DD2D-B31D-1046-66A840BDC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9E96-FFC2-4A0C-AF60-FB50CB155CB3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1ACB0C-84D8-2E8B-FF87-C6B4A8F36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24946" y="6417559"/>
            <a:ext cx="8045451" cy="144016"/>
          </a:xfrm>
        </p:spPr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EEC9E4-ADC7-DFE6-8FE4-9EF2D16E1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C131AD2-CA2B-0C46-A2A9-B34D16494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200 bulk simulations</a:t>
            </a:r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3825FB-B474-5DAE-42AC-6F4C0A3386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16600"/>
            <a:ext cx="12192000" cy="35009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9530D5-056F-E874-9664-A5FD666A25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0896" y="45215"/>
            <a:ext cx="1747312" cy="276105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77C89544-328A-C43C-8826-4EB7835F9F2D}"/>
              </a:ext>
            </a:extLst>
          </p:cNvPr>
          <p:cNvGrpSpPr/>
          <p:nvPr/>
        </p:nvGrpSpPr>
        <p:grpSpPr>
          <a:xfrm>
            <a:off x="6814125" y="401148"/>
            <a:ext cx="3234710" cy="471342"/>
            <a:chOff x="6814125" y="401148"/>
            <a:chExt cx="3234710" cy="471342"/>
          </a:xfrm>
        </p:grpSpPr>
        <p:sp>
          <p:nvSpPr>
            <p:cNvPr id="11" name="Left Arrow 10">
              <a:extLst>
                <a:ext uri="{FF2B5EF4-FFF2-40B4-BE49-F238E27FC236}">
                  <a16:creationId xmlns:a16="http://schemas.microsoft.com/office/drawing/2014/main" id="{860AEBA0-82BD-D6C7-605F-BB7A6D346617}"/>
                </a:ext>
              </a:extLst>
            </p:cNvPr>
            <p:cNvSpPr/>
            <p:nvPr/>
          </p:nvSpPr>
          <p:spPr>
            <a:xfrm>
              <a:off x="8933094" y="401148"/>
              <a:ext cx="1115741" cy="432048"/>
            </a:xfrm>
            <a:prstGeom prst="lef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 err="1"/>
            </a:p>
          </p:txBody>
        </p:sp>
        <p:sp>
          <p:nvSpPr>
            <p:cNvPr id="13" name="Content Placeholder 1">
              <a:extLst>
                <a:ext uri="{FF2B5EF4-FFF2-40B4-BE49-F238E27FC236}">
                  <a16:creationId xmlns:a16="http://schemas.microsoft.com/office/drawing/2014/main" id="{8AB1D71D-7332-5ABE-1AE3-CFFC8528B9D1}"/>
                </a:ext>
              </a:extLst>
            </p:cNvPr>
            <p:cNvSpPr txBox="1">
              <a:spLocks/>
            </p:cNvSpPr>
            <p:nvPr/>
          </p:nvSpPr>
          <p:spPr>
            <a:xfrm>
              <a:off x="6814125" y="440441"/>
              <a:ext cx="2378219" cy="432049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84250" rtl="0" eaLnBrk="1" latinLnBrk="0" hangingPunct="1">
                <a:lnSpc>
                  <a:spcPct val="100000"/>
                </a:lnSpc>
                <a:spcBef>
                  <a:spcPts val="600"/>
                </a:spcBef>
                <a:buFont typeface="+mj-lt"/>
                <a:buNone/>
                <a:tabLst>
                  <a:tab pos="536575" algn="l"/>
                </a:tabLst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52000" indent="-252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 typeface="Aptos" panose="020B0004020202020204" pitchFamily="34" charset="0"/>
                <a:buChar char="•"/>
                <a:tabLst>
                  <a:tab pos="536575" algn="l"/>
                </a:tabLst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04000" indent="-252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 typeface="Aptos" panose="020B00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56000" indent="-252000" algn="l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Font typeface="Aptos" panose="020B00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08000" indent="-252000" algn="l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Font typeface="Aptos" panose="020B00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this takes ~</a:t>
              </a:r>
              <a:r>
                <a:rPr lang="en-US" b="1" dirty="0"/>
                <a:t>0.2 </a:t>
              </a:r>
              <a:r>
                <a:rPr lang="en-US" b="1" dirty="0" err="1"/>
                <a:t>ms</a:t>
              </a:r>
              <a:endParaRPr lang="de-CH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79774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0DFDDFB-6E2E-E143-B4B0-643FFD53CB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430" y="2756925"/>
            <a:ext cx="10273141" cy="36019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B634FFC-101D-6741-AD28-15A1724FB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Single Disk characterisation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79A11F-E7E6-394F-8881-5E029C0A5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3662D8-A773-5045-A864-DAFAB7B8AD72}"/>
              </a:ext>
            </a:extLst>
          </p:cNvPr>
          <p:cNvSpPr txBox="1"/>
          <p:nvPr/>
        </p:nvSpPr>
        <p:spPr>
          <a:xfrm>
            <a:off x="1145631" y="1316765"/>
            <a:ext cx="10230957" cy="1323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667" dirty="0"/>
              <a:t>The Cu-REBCO disks were individually cooled in 1T magnetic field from room temperature down to LN2 and 2D field mapped, on both sides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B2EEF0-6DEB-FB42-93C4-8DD56A343354}"/>
              </a:ext>
            </a:extLst>
          </p:cNvPr>
          <p:cNvSpPr txBox="1"/>
          <p:nvPr/>
        </p:nvSpPr>
        <p:spPr>
          <a:xfrm>
            <a:off x="1073864" y="6059743"/>
            <a:ext cx="10230957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67" baseline="30000" dirty="0">
                <a:solidFill>
                  <a:srgbClr val="FF0000"/>
                </a:solidFill>
              </a:rPr>
              <a:t>1</a:t>
            </a:r>
            <a:r>
              <a:rPr lang="en-GB" sz="1867" dirty="0"/>
              <a:t>the disk  </a:t>
            </a:r>
            <a:r>
              <a:rPr lang="en-GB" sz="1867" baseline="30000" dirty="0">
                <a:solidFill>
                  <a:srgbClr val="FF0000"/>
                </a:solidFill>
              </a:rPr>
              <a:t>2</a:t>
            </a:r>
            <a:r>
              <a:rPr lang="en-GB" sz="1867" dirty="0"/>
              <a:t>pre-cooling  </a:t>
            </a:r>
            <a:r>
              <a:rPr lang="en-GB" sz="1867" baseline="30000" dirty="0">
                <a:solidFill>
                  <a:srgbClr val="FF0000"/>
                </a:solidFill>
              </a:rPr>
              <a:t>3</a:t>
            </a:r>
            <a:r>
              <a:rPr lang="en-GB" sz="1867" dirty="0"/>
              <a:t>field Cooling  </a:t>
            </a:r>
            <a:r>
              <a:rPr lang="en-GB" sz="1867" baseline="30000" dirty="0">
                <a:solidFill>
                  <a:srgbClr val="FF0000"/>
                </a:solidFill>
              </a:rPr>
              <a:t>4</a:t>
            </a:r>
            <a:r>
              <a:rPr lang="en-GB" sz="1867" dirty="0"/>
              <a:t>flux creep  </a:t>
            </a:r>
            <a:r>
              <a:rPr lang="en-GB" sz="1867" baseline="30000" dirty="0">
                <a:solidFill>
                  <a:srgbClr val="FF0000"/>
                </a:solidFill>
              </a:rPr>
              <a:t>5</a:t>
            </a:r>
            <a:r>
              <a:rPr lang="en-GB" sz="1867" dirty="0"/>
              <a:t>disk support  </a:t>
            </a:r>
            <a:r>
              <a:rPr lang="en-GB" sz="1867" baseline="30000" dirty="0">
                <a:solidFill>
                  <a:srgbClr val="FF0000"/>
                </a:solidFill>
              </a:rPr>
              <a:t>6</a:t>
            </a:r>
            <a:r>
              <a:rPr lang="en-GB" sz="1867" dirty="0"/>
              <a:t>2D field map  </a:t>
            </a:r>
            <a:r>
              <a:rPr lang="en-GB" sz="1867" baseline="30000" dirty="0">
                <a:solidFill>
                  <a:srgbClr val="FF0000"/>
                </a:solidFill>
              </a:rPr>
              <a:t>7</a:t>
            </a:r>
            <a:r>
              <a:rPr lang="en-GB" sz="1867" dirty="0"/>
              <a:t>drying </a:t>
            </a:r>
          </a:p>
        </p:txBody>
      </p:sp>
    </p:spTree>
    <p:extLst>
      <p:ext uri="{BB962C8B-B14F-4D97-AF65-F5344CB8AC3E}">
        <p14:creationId xmlns:p14="http://schemas.microsoft.com/office/powerpoint/2010/main" val="1168616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9FB0B2B-9D93-2E45-946B-8D19C4D35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2D Field map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728D01-0CE9-4A49-A494-344A2564D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8CFBE9-4C26-FB46-93F8-EC1AE97D05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456" y="1095813"/>
            <a:ext cx="9697077" cy="550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4606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D3140-7BB9-0DBF-FC36-9AA053366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Planar Hybrid: Nippon Steel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43374E-2732-6A8B-C425-6C201F3E7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C95E8C-9D83-9B97-01EF-3692392CC0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488" y="1172465"/>
            <a:ext cx="5220584" cy="50755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26432D-7B38-0104-78F1-D9311F11D9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136" y="1667269"/>
            <a:ext cx="3264363" cy="3777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9777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FEB332F-A2A5-DCA6-1EA5-571544CA71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7759" y="1028733"/>
            <a:ext cx="4983395" cy="55772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7778D9-BFD0-6CAB-C65A-6903917B0C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4979" y="1220755"/>
            <a:ext cx="2635491" cy="485594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D6E8218-1866-B4B5-EB04-6D1BE92A4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Planar Hybrid: Nippon Steel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2D9291-BE82-A629-008C-7C43B9B01F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2875824" y="3022759"/>
            <a:ext cx="6792887" cy="76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4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F8572E5-D409-5D89-94C6-DAA418AD01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0223" y="644691"/>
            <a:ext cx="8758279" cy="61481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D8542C7-DE44-7D0C-40A0-CE88E49EAC60}"/>
              </a:ext>
            </a:extLst>
          </p:cNvPr>
          <p:cNvSpPr txBox="1"/>
          <p:nvPr/>
        </p:nvSpPr>
        <p:spPr>
          <a:xfrm>
            <a:off x="3119267" y="1619509"/>
            <a:ext cx="1344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gap = 4mm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F811E90B-AD7B-C680-83E5-1FB3E1AF278A}"/>
              </a:ext>
            </a:extLst>
          </p:cNvPr>
          <p:cNvSpPr txBox="1">
            <a:spLocks/>
          </p:cNvSpPr>
          <p:nvPr/>
        </p:nvSpPr>
        <p:spPr>
          <a:xfrm>
            <a:off x="1" y="6492876"/>
            <a:ext cx="15625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EBC07571-3134-BB4B-B83F-1A9FE18D34F3}" type="slidenum">
              <a:rPr lang="de-DE">
                <a:solidFill>
                  <a:schemeClr val="bg1"/>
                </a:solidFill>
              </a:rPr>
              <a:pPr algn="ctr">
                <a:defRPr/>
              </a:pPr>
              <a:t>18</a:t>
            </a:fld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E4301534-B1E0-306F-98C5-3E9334DD3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Planar Hybrid: Nippon Steel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7D87348-0267-2FE6-6B99-4A67DCF997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2875824" y="3022759"/>
            <a:ext cx="6792887" cy="76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934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4925D-2C27-96D5-F848-EF434E33B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the poles</a:t>
            </a:r>
            <a:endParaRPr lang="en-GB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00FE58-31DF-20E9-68E6-A8F7A21A7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889A24-A689-5D7D-4717-CDBB19F81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1124744"/>
            <a:ext cx="5699760" cy="5181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23C957F-054D-C475-1597-4960004921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4621" y="1124744"/>
            <a:ext cx="531114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446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5C4D8-1288-EE1F-FD2E-8A1092A34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F7260D-EB23-6A3F-A3B9-8877899C1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798" y="1340768"/>
            <a:ext cx="7227578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Results of the short sample experimental campaign: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Sample preparation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Magnetic measurements: </a:t>
            </a:r>
            <a:br>
              <a:rPr lang="en-GB" sz="2400" dirty="0"/>
            </a:br>
            <a:r>
              <a:rPr lang="en-GB" sz="2400" dirty="0">
                <a:solidFill>
                  <a:srgbClr val="0070C0"/>
                </a:solidFill>
              </a:rPr>
              <a:t>Field optimisation</a:t>
            </a:r>
            <a:r>
              <a:rPr lang="en-GB" sz="2400" dirty="0"/>
              <a:t>, </a:t>
            </a:r>
            <a:r>
              <a:rPr lang="en-GB" sz="2400" dirty="0" err="1">
                <a:solidFill>
                  <a:srgbClr val="C00000"/>
                </a:solidFill>
              </a:rPr>
              <a:t>CoFe</a:t>
            </a:r>
            <a:r>
              <a:rPr lang="en-GB" sz="2400" dirty="0">
                <a:solidFill>
                  <a:srgbClr val="C00000"/>
                </a:solidFill>
              </a:rPr>
              <a:t> versus Ho poles</a:t>
            </a:r>
            <a:r>
              <a:rPr lang="en-GB" sz="2400" dirty="0"/>
              <a:t>, </a:t>
            </a:r>
            <a:br>
              <a:rPr lang="en-GB" sz="2400" dirty="0"/>
            </a:br>
            <a:r>
              <a:rPr lang="en-GB" sz="2400" dirty="0">
                <a:solidFill>
                  <a:srgbClr val="C00000"/>
                </a:solidFill>
              </a:rPr>
              <a:t>FCM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C00000"/>
                </a:solidFill>
              </a:rPr>
              <a:t>Reproducibility</a:t>
            </a:r>
            <a:r>
              <a:rPr lang="en-GB" sz="2400" dirty="0"/>
              <a:t>, </a:t>
            </a:r>
            <a:r>
              <a:rPr lang="en-GB" sz="2400" dirty="0">
                <a:solidFill>
                  <a:srgbClr val="0070C0"/>
                </a:solidFill>
              </a:rPr>
              <a:t>Charging time</a:t>
            </a:r>
            <a:r>
              <a:rPr lang="en-GB" sz="2400" dirty="0"/>
              <a:t>,</a:t>
            </a:r>
            <a:br>
              <a:rPr lang="en-GB" sz="2400" dirty="0"/>
            </a:br>
            <a:r>
              <a:rPr lang="en-GB" sz="2400" dirty="0">
                <a:solidFill>
                  <a:srgbClr val="0070C0"/>
                </a:solidFill>
              </a:rPr>
              <a:t>Flux creep &amp; flux freezing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The meter-long prototype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Design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Status of the production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Conclusions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6462F1-E07A-4993-E200-BAC4B4110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E0460-3422-481A-8E84-F3E4B2CA3C0E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7AFBA-56D8-859C-DABC-FF3FE48A3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0E09FD-8A3E-EF5C-3AA6-2266BE3B6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175734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FD8F8-EF85-B0B3-941B-7AD8217A3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FCM reproducibility study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C2876E-EC07-8090-3716-7F1476082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69F6CD-6C6B-6D63-AB3F-21D927C1E8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436" y="1028734"/>
            <a:ext cx="9025003" cy="5264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6161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C9194-3ECA-B5C9-912E-5D66730B6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Towards a quasi-optimum charging time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1F5E92-7166-1CE6-93EC-8D1B490AC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4B7310-0433-8C28-362E-864B84092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1028734"/>
            <a:ext cx="5184576" cy="52244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0FB9D0-3BA1-20EC-4FB8-EB2443F928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043" y="1412777"/>
            <a:ext cx="4704523" cy="47045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0E14F93-3754-F4D1-E058-E14C9DC12D26}"/>
              </a:ext>
            </a:extLst>
          </p:cNvPr>
          <p:cNvSpPr txBox="1"/>
          <p:nvPr/>
        </p:nvSpPr>
        <p:spPr>
          <a:xfrm>
            <a:off x="7872197" y="2796972"/>
            <a:ext cx="960107" cy="6320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2400" dirty="0">
                <a:solidFill>
                  <a:srgbClr val="1400FF"/>
                </a:solidFill>
                <a:latin typeface="Calibri"/>
              </a:rPr>
              <a:t>-4T/h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5B69D1-1C81-D75F-6A1E-75A57F7D23CB}"/>
              </a:ext>
            </a:extLst>
          </p:cNvPr>
          <p:cNvSpPr txBox="1"/>
          <p:nvPr/>
        </p:nvSpPr>
        <p:spPr>
          <a:xfrm>
            <a:off x="8688288" y="4185000"/>
            <a:ext cx="960107" cy="6320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2400" dirty="0">
                <a:solidFill>
                  <a:srgbClr val="1400FF"/>
                </a:solidFill>
                <a:latin typeface="Calibri"/>
              </a:rPr>
              <a:t>-3T/h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B69B5E-7065-019D-E286-CB3926E43C6B}"/>
              </a:ext>
            </a:extLst>
          </p:cNvPr>
          <p:cNvSpPr txBox="1"/>
          <p:nvPr/>
        </p:nvSpPr>
        <p:spPr>
          <a:xfrm>
            <a:off x="9456373" y="4707936"/>
            <a:ext cx="960107" cy="6320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2400" dirty="0">
                <a:solidFill>
                  <a:srgbClr val="1400FF"/>
                </a:solidFill>
                <a:latin typeface="Calibri"/>
              </a:rPr>
              <a:t>-1T/h</a:t>
            </a:r>
          </a:p>
        </p:txBody>
      </p:sp>
    </p:spTree>
    <p:extLst>
      <p:ext uri="{BB962C8B-B14F-4D97-AF65-F5344CB8AC3E}">
        <p14:creationId xmlns:p14="http://schemas.microsoft.com/office/powerpoint/2010/main" val="40849198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16357-E545-8F16-4014-573CFBFFB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Flux creep and flux freezing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A7F4FC-7EB3-7ED7-1BD0-B36F6E2F2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9FD835-B2CF-5619-CC7C-D7106B6CF1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000" y="1680000"/>
            <a:ext cx="5181600" cy="50088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F6D7BB8-341E-C0EF-3277-5230C635E2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5521" y="1220755"/>
            <a:ext cx="3928364" cy="68173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71B696B-802A-98B8-EEE7-1AD39563C409}"/>
              </a:ext>
            </a:extLst>
          </p:cNvPr>
          <p:cNvSpPr/>
          <p:nvPr/>
        </p:nvSpPr>
        <p:spPr bwMode="auto">
          <a:xfrm>
            <a:off x="1391477" y="1604797"/>
            <a:ext cx="4608512" cy="38404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3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288725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74EE701-5349-12CA-251C-46D3D2805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Flux creep and flux freezing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7C0959-67C2-CBF8-38CC-5F6E57905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642F2E-75F4-76C7-6CA2-B774447E57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000" y="1680000"/>
            <a:ext cx="5181600" cy="50088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D28ACB-6DE7-66BA-93A8-6907E47A44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5521" y="1220755"/>
            <a:ext cx="3928364" cy="6817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FC85304-94BB-EEE8-D155-DEC07AFC3F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7861" y="4769077"/>
            <a:ext cx="894080" cy="67614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8DE95BE-88FD-BB0E-0A31-17CF96CCE724}"/>
              </a:ext>
            </a:extLst>
          </p:cNvPr>
          <p:cNvGrpSpPr/>
          <p:nvPr/>
        </p:nvGrpSpPr>
        <p:grpSpPr>
          <a:xfrm>
            <a:off x="3767518" y="5178002"/>
            <a:ext cx="1273413" cy="612913"/>
            <a:chOff x="2825638" y="3883501"/>
            <a:chExt cx="955060" cy="45968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EB66E94-AE3A-341E-2D63-BFD2A4340C9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25638" y="4112681"/>
              <a:ext cx="938784" cy="230505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BF22B96-B949-04D4-514B-1C0D6D46278C}"/>
                </a:ext>
              </a:extLst>
            </p:cNvPr>
            <p:cNvSpPr txBox="1"/>
            <p:nvPr/>
          </p:nvSpPr>
          <p:spPr>
            <a:xfrm>
              <a:off x="2841914" y="3883501"/>
              <a:ext cx="938784" cy="3444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1867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µ</a:t>
              </a:r>
              <a:r>
                <a:rPr lang="en-GB" sz="1867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= 1.1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7103034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15B13-4AEA-2983-0AD1-B4D43C400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Flux creep and flux freezing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EAB12D-2142-6403-709D-C483DE00B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6257C0-2B99-AD35-0C09-6CC7C6AFCD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000" y="1680000"/>
            <a:ext cx="5181600" cy="50088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1E7C6FE-2349-81E9-AA3F-3554334682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5521" y="1220755"/>
            <a:ext cx="3928364" cy="6817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C879682-B39F-AC1D-F75F-5FFD0F26F9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9263" y="2326745"/>
            <a:ext cx="949960" cy="51409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528C012-CC33-C78B-DF1F-28428361F4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47861" y="4769077"/>
            <a:ext cx="894080" cy="676148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8453DCA1-F836-F07C-1814-7E76EC1C2399}"/>
              </a:ext>
            </a:extLst>
          </p:cNvPr>
          <p:cNvGrpSpPr/>
          <p:nvPr/>
        </p:nvGrpSpPr>
        <p:grpSpPr>
          <a:xfrm>
            <a:off x="4123407" y="2756927"/>
            <a:ext cx="1300519" cy="661839"/>
            <a:chOff x="3092555" y="2067695"/>
            <a:chExt cx="975389" cy="49637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3A45C80-0506-CF6F-0657-D0E1A373316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92555" y="2333569"/>
              <a:ext cx="938784" cy="230505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EB273AC-914C-AB60-D234-92FC5790A1DE}"/>
                </a:ext>
              </a:extLst>
            </p:cNvPr>
            <p:cNvSpPr txBox="1"/>
            <p:nvPr/>
          </p:nvSpPr>
          <p:spPr>
            <a:xfrm>
              <a:off x="3129160" y="2067695"/>
              <a:ext cx="938784" cy="2921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1867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µ</a:t>
              </a:r>
              <a:r>
                <a:rPr lang="en-GB" sz="1867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= 6.3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C9BDCB4-DE56-B2AD-F646-EC01D4C7AD04}"/>
              </a:ext>
            </a:extLst>
          </p:cNvPr>
          <p:cNvGrpSpPr/>
          <p:nvPr/>
        </p:nvGrpSpPr>
        <p:grpSpPr>
          <a:xfrm>
            <a:off x="3767518" y="5178002"/>
            <a:ext cx="1273413" cy="612913"/>
            <a:chOff x="2825638" y="3883501"/>
            <a:chExt cx="955060" cy="459685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BCFD585-699A-3DD1-DED7-D2832FFD4B1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825638" y="4112681"/>
              <a:ext cx="938784" cy="230505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46049D4-7106-E972-2650-849826B041BB}"/>
                </a:ext>
              </a:extLst>
            </p:cNvPr>
            <p:cNvSpPr txBox="1"/>
            <p:nvPr/>
          </p:nvSpPr>
          <p:spPr>
            <a:xfrm>
              <a:off x="2841914" y="3883501"/>
              <a:ext cx="938784" cy="3444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1867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µ</a:t>
              </a:r>
              <a:r>
                <a:rPr lang="en-GB" sz="1867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= 1.1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576779A-F14C-D312-426E-A6562CE523B3}"/>
              </a:ext>
            </a:extLst>
          </p:cNvPr>
          <p:cNvGrpSpPr/>
          <p:nvPr/>
        </p:nvGrpSpPr>
        <p:grpSpPr>
          <a:xfrm>
            <a:off x="5378480" y="2852936"/>
            <a:ext cx="7054224" cy="2208245"/>
            <a:chOff x="4114410" y="2139702"/>
            <a:chExt cx="5290668" cy="1656184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618E0B3-96CD-5023-C6CF-436FD70163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14410" y="2139702"/>
              <a:ext cx="5290668" cy="165618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DB0B754-06F4-9189-3F8D-C4BAADFF405E}"/>
                </a:ext>
              </a:extLst>
            </p:cNvPr>
            <p:cNvSpPr txBox="1"/>
            <p:nvPr/>
          </p:nvSpPr>
          <p:spPr>
            <a:xfrm rot="1053402">
              <a:off x="4976149" y="2801483"/>
              <a:ext cx="3996881" cy="5605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1867" i="1" dirty="0">
                  <a:solidFill>
                    <a:srgbClr val="FF0000"/>
                  </a:solidFill>
                  <a:latin typeface="Calibri"/>
                </a:rPr>
                <a:t>Extrapolate to 1 year the field would be around 1.82T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B4D419DF-CC8F-A21A-D261-CE1A90309A38}"/>
              </a:ext>
            </a:extLst>
          </p:cNvPr>
          <p:cNvSpPr txBox="1"/>
          <p:nvPr/>
        </p:nvSpPr>
        <p:spPr>
          <a:xfrm>
            <a:off x="6401584" y="4855351"/>
            <a:ext cx="3758837" cy="126194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2400" b="1" i="1" u="sng" dirty="0">
                <a:solidFill>
                  <a:srgbClr val="FF0000"/>
                </a:solidFill>
                <a:latin typeface="Calibri"/>
              </a:rPr>
              <a:t>NB</a:t>
            </a:r>
            <a:r>
              <a:rPr lang="en-GB" sz="2400" i="1" dirty="0">
                <a:solidFill>
                  <a:srgbClr val="FF0000"/>
                </a:solidFill>
                <a:latin typeface="Calibri"/>
              </a:rPr>
              <a:t>: </a:t>
            </a:r>
            <a:r>
              <a:rPr lang="en-GB" sz="1867" dirty="0">
                <a:solidFill>
                  <a:srgbClr val="FF0000"/>
                </a:solidFill>
                <a:latin typeface="Calibri"/>
              </a:rPr>
              <a:t>Experiment in preparation to actively stabilise the field amplitude introducing an “acceptable” solenoidal field component.</a:t>
            </a:r>
            <a:endParaRPr lang="en-GB" sz="2400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8FCF56-1F67-A5CF-98FB-2CDEF96353A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64984" y="1"/>
            <a:ext cx="2627016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1102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85FC95D-6495-818A-EC89-891EBE879E26}"/>
              </a:ext>
            </a:extLst>
          </p:cNvPr>
          <p:cNvSpPr txBox="1"/>
          <p:nvPr/>
        </p:nvSpPr>
        <p:spPr>
          <a:xfrm>
            <a:off x="335359" y="6213309"/>
            <a:ext cx="10626108" cy="4155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600">
                <a:solidFill>
                  <a:srgbClr val="000000"/>
                </a:solidFill>
                <a:latin typeface="Calibri"/>
              </a:rPr>
              <a:t>*The two ATZ samples are not the same thus the one with and the one w/o poles are not directly comparable  </a:t>
            </a:r>
            <a:endParaRPr lang="en-GB" sz="16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488CF7-D4FB-EA63-9D39-96EF9C6D5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t">
            <a:noAutofit/>
          </a:bodyPr>
          <a:lstStyle/>
          <a:p>
            <a:pPr>
              <a:lnSpc>
                <a:spcPct val="90000"/>
              </a:lnSpc>
            </a:pPr>
            <a:r>
              <a:rPr lang="en-GB"/>
              <a:t>Summary of the planar staggered array with:</a:t>
            </a:r>
            <a:br>
              <a:rPr lang="en-GB"/>
            </a:br>
            <a:r>
              <a:rPr lang="en-GB"/>
              <a:t>𝜆</a:t>
            </a:r>
            <a:r>
              <a:rPr lang="en-GB" baseline="-25000"/>
              <a:t>u</a:t>
            </a:r>
            <a:r>
              <a:rPr lang="en-GB"/>
              <a:t>=10mm &amp; gap=4.0mm</a:t>
            </a:r>
            <a:endParaRPr lang="en-GB" baseline="-250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D0C93FC-016B-14D3-CD65-8DEF056539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394055"/>
              </p:ext>
            </p:extLst>
          </p:nvPr>
        </p:nvGraphicFramePr>
        <p:xfrm>
          <a:off x="1295467" y="1316765"/>
          <a:ext cx="9502584" cy="46799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09311">
                  <a:extLst>
                    <a:ext uri="{9D8B030D-6E8A-4147-A177-3AD203B41FA5}">
                      <a16:colId xmlns:a16="http://schemas.microsoft.com/office/drawing/2014/main" val="3388908030"/>
                    </a:ext>
                  </a:extLst>
                </a:gridCol>
                <a:gridCol w="1553479">
                  <a:extLst>
                    <a:ext uri="{9D8B030D-6E8A-4147-A177-3AD203B41FA5}">
                      <a16:colId xmlns:a16="http://schemas.microsoft.com/office/drawing/2014/main" val="2584523182"/>
                    </a:ext>
                  </a:extLst>
                </a:gridCol>
                <a:gridCol w="1197176">
                  <a:extLst>
                    <a:ext uri="{9D8B030D-6E8A-4147-A177-3AD203B41FA5}">
                      <a16:colId xmlns:a16="http://schemas.microsoft.com/office/drawing/2014/main" val="2472710014"/>
                    </a:ext>
                  </a:extLst>
                </a:gridCol>
                <a:gridCol w="1271999">
                  <a:extLst>
                    <a:ext uri="{9D8B030D-6E8A-4147-A177-3AD203B41FA5}">
                      <a16:colId xmlns:a16="http://schemas.microsoft.com/office/drawing/2014/main" val="1207866919"/>
                    </a:ext>
                  </a:extLst>
                </a:gridCol>
                <a:gridCol w="1271999">
                  <a:extLst>
                    <a:ext uri="{9D8B030D-6E8A-4147-A177-3AD203B41FA5}">
                      <a16:colId xmlns:a16="http://schemas.microsoft.com/office/drawing/2014/main" val="2367892269"/>
                    </a:ext>
                  </a:extLst>
                </a:gridCol>
                <a:gridCol w="1271999">
                  <a:extLst>
                    <a:ext uri="{9D8B030D-6E8A-4147-A177-3AD203B41FA5}">
                      <a16:colId xmlns:a16="http://schemas.microsoft.com/office/drawing/2014/main" val="1399779321"/>
                    </a:ext>
                  </a:extLst>
                </a:gridCol>
                <a:gridCol w="826621">
                  <a:extLst>
                    <a:ext uri="{9D8B030D-6E8A-4147-A177-3AD203B41FA5}">
                      <a16:colId xmlns:a16="http://schemas.microsoft.com/office/drawing/2014/main" val="2355039970"/>
                    </a:ext>
                  </a:extLst>
                </a:gridCol>
              </a:tblGrid>
              <a:tr h="741944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Company</a:t>
                      </a:r>
                      <a:endParaRPr lang="en-GB" sz="2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RE</a:t>
                      </a:r>
                      <a:endParaRPr lang="en-GB" sz="2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type</a:t>
                      </a:r>
                      <a:endParaRPr lang="en-GB" sz="2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Undulator field, B (T)</a:t>
                      </a:r>
                      <a:endParaRPr lang="en-GB" sz="2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𝜎/B</a:t>
                      </a:r>
                      <a:endParaRPr lang="en-GB" sz="2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521381"/>
                  </a:ext>
                </a:extLst>
              </a:tr>
              <a:tr h="3995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with different pole's material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64749"/>
                  </a:ext>
                </a:extLst>
              </a:tr>
              <a:tr h="3995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w/o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FeCo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Ho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503641"/>
                  </a:ext>
                </a:extLst>
              </a:tr>
              <a:tr h="342436">
                <a:tc>
                  <a:txBody>
                    <a:bodyPr/>
                    <a:lstStyle/>
                    <a:p>
                      <a:pPr algn="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8418836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ATZ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>
                          <a:effectLst/>
                        </a:rPr>
                        <a:t>Y</a:t>
                      </a:r>
                      <a:r>
                        <a:rPr lang="en-GB" sz="2300" u="none" strike="noStrike" dirty="0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TSMG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1.67*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1.90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23%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8879181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 dirty="0">
                          <a:solidFill>
                            <a:schemeClr val="tx1"/>
                          </a:solidFill>
                          <a:effectLst/>
                        </a:rPr>
                        <a:t>Nippon</a:t>
                      </a:r>
                      <a:endParaRPr lang="en-GB" sz="23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Gd</a:t>
                      </a:r>
                      <a:r>
                        <a:rPr lang="en-GB" sz="23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TSMG</a:t>
                      </a:r>
                      <a:endParaRPr lang="en-GB" sz="2300" b="0" i="1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CH" sz="23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2.10</a:t>
                      </a:r>
                      <a:endParaRPr lang="en-CH" sz="2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CH" sz="2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3%</a:t>
                      </a:r>
                      <a:endParaRPr lang="en-CH" sz="23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797868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CAN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 err="1">
                          <a:effectLst/>
                        </a:rPr>
                        <a:t>Gd</a:t>
                      </a:r>
                      <a:r>
                        <a:rPr lang="en-GB" sz="2300" u="none" strike="noStrike" dirty="0" err="1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TSMG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2.02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7%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4355728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CAN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 err="1">
                          <a:effectLst/>
                        </a:rPr>
                        <a:t>Eu</a:t>
                      </a:r>
                      <a:r>
                        <a:rPr lang="en-GB" sz="2300" u="none" strike="noStrike" dirty="0" err="1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TSMG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1.90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6%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463236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CAN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 err="1">
                          <a:effectLst/>
                        </a:rPr>
                        <a:t>Gd</a:t>
                      </a:r>
                      <a:r>
                        <a:rPr lang="en-GB" sz="2300" u="none" strike="noStrike" dirty="0" err="1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SDMG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effectLst/>
                        </a:rPr>
                        <a:t>1.69</a:t>
                      </a:r>
                      <a:endParaRPr lang="en-CH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effectLst/>
                        </a:rPr>
                        <a:t>1.89</a:t>
                      </a:r>
                      <a:endParaRPr lang="en-CH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effectLst/>
                        </a:rPr>
                        <a:t>2.01</a:t>
                      </a:r>
                      <a:endParaRPr lang="en-CH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5%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811809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THEVA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 err="1">
                          <a:effectLst/>
                        </a:rPr>
                        <a:t>Gd</a:t>
                      </a:r>
                      <a:r>
                        <a:rPr lang="en-GB" sz="2300" u="none" strike="noStrike" dirty="0" err="1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tape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0.78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0.88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8%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524526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SuperOx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>
                          <a:effectLst/>
                        </a:rPr>
                        <a:t>Y</a:t>
                      </a:r>
                      <a:r>
                        <a:rPr lang="en-GB" sz="2300" u="none" strike="noStrike" dirty="0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tape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0.74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effectLst/>
                        </a:rPr>
                        <a:t>8%</a:t>
                      </a:r>
                      <a:endParaRPr lang="en-CH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9019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87887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85FC95D-6495-818A-EC89-891EBE879E26}"/>
              </a:ext>
            </a:extLst>
          </p:cNvPr>
          <p:cNvSpPr txBox="1"/>
          <p:nvPr/>
        </p:nvSpPr>
        <p:spPr>
          <a:xfrm>
            <a:off x="335359" y="6213309"/>
            <a:ext cx="10626108" cy="4155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600" dirty="0">
                <a:solidFill>
                  <a:srgbClr val="000000"/>
                </a:solidFill>
                <a:latin typeface="Calibri"/>
              </a:rPr>
              <a:t>*The two ATZ samples are not the same thus the one with and the one w/o poles are not directly comparable 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488CF7-D4FB-EA63-9D39-96EF9C6D5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t">
            <a:no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Summary of the planar staggered array with:</a:t>
            </a:r>
            <a:br>
              <a:rPr lang="en-GB" dirty="0"/>
            </a:br>
            <a:r>
              <a:rPr lang="en-GB" dirty="0"/>
              <a:t>𝜆</a:t>
            </a:r>
            <a:r>
              <a:rPr lang="en-GB" baseline="-25000" dirty="0"/>
              <a:t>u</a:t>
            </a:r>
            <a:r>
              <a:rPr lang="en-GB" dirty="0"/>
              <a:t>=10mm &amp; gap=4.0mm</a:t>
            </a:r>
            <a:endParaRPr lang="en-GB" baseline="-250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D0C93FC-016B-14D3-CD65-8DEF056539C6}"/>
              </a:ext>
            </a:extLst>
          </p:cNvPr>
          <p:cNvGraphicFramePr>
            <a:graphicFrameLocks noGrp="1"/>
          </p:cNvGraphicFramePr>
          <p:nvPr/>
        </p:nvGraphicFramePr>
        <p:xfrm>
          <a:off x="1295467" y="1316765"/>
          <a:ext cx="9502584" cy="46799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09311">
                  <a:extLst>
                    <a:ext uri="{9D8B030D-6E8A-4147-A177-3AD203B41FA5}">
                      <a16:colId xmlns:a16="http://schemas.microsoft.com/office/drawing/2014/main" val="3388908030"/>
                    </a:ext>
                  </a:extLst>
                </a:gridCol>
                <a:gridCol w="1553479">
                  <a:extLst>
                    <a:ext uri="{9D8B030D-6E8A-4147-A177-3AD203B41FA5}">
                      <a16:colId xmlns:a16="http://schemas.microsoft.com/office/drawing/2014/main" val="2584523182"/>
                    </a:ext>
                  </a:extLst>
                </a:gridCol>
                <a:gridCol w="1197176">
                  <a:extLst>
                    <a:ext uri="{9D8B030D-6E8A-4147-A177-3AD203B41FA5}">
                      <a16:colId xmlns:a16="http://schemas.microsoft.com/office/drawing/2014/main" val="2472710014"/>
                    </a:ext>
                  </a:extLst>
                </a:gridCol>
                <a:gridCol w="1271999">
                  <a:extLst>
                    <a:ext uri="{9D8B030D-6E8A-4147-A177-3AD203B41FA5}">
                      <a16:colId xmlns:a16="http://schemas.microsoft.com/office/drawing/2014/main" val="1207866919"/>
                    </a:ext>
                  </a:extLst>
                </a:gridCol>
                <a:gridCol w="1271999">
                  <a:extLst>
                    <a:ext uri="{9D8B030D-6E8A-4147-A177-3AD203B41FA5}">
                      <a16:colId xmlns:a16="http://schemas.microsoft.com/office/drawing/2014/main" val="2367892269"/>
                    </a:ext>
                  </a:extLst>
                </a:gridCol>
                <a:gridCol w="1271999">
                  <a:extLst>
                    <a:ext uri="{9D8B030D-6E8A-4147-A177-3AD203B41FA5}">
                      <a16:colId xmlns:a16="http://schemas.microsoft.com/office/drawing/2014/main" val="1399779321"/>
                    </a:ext>
                  </a:extLst>
                </a:gridCol>
                <a:gridCol w="826621">
                  <a:extLst>
                    <a:ext uri="{9D8B030D-6E8A-4147-A177-3AD203B41FA5}">
                      <a16:colId xmlns:a16="http://schemas.microsoft.com/office/drawing/2014/main" val="2355039970"/>
                    </a:ext>
                  </a:extLst>
                </a:gridCol>
              </a:tblGrid>
              <a:tr h="741944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Company</a:t>
                      </a:r>
                      <a:endParaRPr lang="en-GB" sz="2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RE</a:t>
                      </a:r>
                      <a:endParaRPr lang="en-GB" sz="2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type</a:t>
                      </a:r>
                      <a:endParaRPr lang="en-GB" sz="2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Undulator field, B (T)</a:t>
                      </a:r>
                      <a:endParaRPr lang="en-GB" sz="2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𝜎/B</a:t>
                      </a:r>
                      <a:endParaRPr lang="en-GB" sz="2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521381"/>
                  </a:ext>
                </a:extLst>
              </a:tr>
              <a:tr h="3995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with different pole's material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64749"/>
                  </a:ext>
                </a:extLst>
              </a:tr>
              <a:tr h="3995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w/o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FeCo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Ho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503641"/>
                  </a:ext>
                </a:extLst>
              </a:tr>
              <a:tr h="342436">
                <a:tc>
                  <a:txBody>
                    <a:bodyPr/>
                    <a:lstStyle/>
                    <a:p>
                      <a:pPr algn="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8418836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ATZ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>
                          <a:effectLst/>
                        </a:rPr>
                        <a:t>Y</a:t>
                      </a:r>
                      <a:r>
                        <a:rPr lang="en-GB" sz="2300" u="none" strike="noStrike" dirty="0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TSMG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1.67*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1.90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23%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8879181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Nippon</a:t>
                      </a:r>
                      <a:endParaRPr lang="en-GB" sz="2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Gd</a:t>
                      </a:r>
                      <a:r>
                        <a:rPr lang="en-GB" sz="23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TSMG</a:t>
                      </a:r>
                      <a:endParaRPr lang="en-GB" sz="23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</a:t>
                      </a:r>
                      <a:endParaRPr lang="en-CH" sz="2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2.10</a:t>
                      </a:r>
                      <a:endParaRPr lang="en-CH" sz="23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</a:t>
                      </a:r>
                      <a:endParaRPr lang="en-CH" sz="23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3%</a:t>
                      </a:r>
                      <a:endParaRPr lang="en-CH" sz="2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797868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CAN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 err="1">
                          <a:effectLst/>
                        </a:rPr>
                        <a:t>Gd</a:t>
                      </a:r>
                      <a:r>
                        <a:rPr lang="en-GB" sz="2300" u="none" strike="noStrike" dirty="0" err="1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TSMG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2.02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7%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4355728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CAN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 err="1">
                          <a:effectLst/>
                        </a:rPr>
                        <a:t>Eu</a:t>
                      </a:r>
                      <a:r>
                        <a:rPr lang="en-GB" sz="2300" u="none" strike="noStrike" dirty="0" err="1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TSMG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1.90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6%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463236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CAN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 err="1">
                          <a:effectLst/>
                        </a:rPr>
                        <a:t>Gd</a:t>
                      </a:r>
                      <a:r>
                        <a:rPr lang="en-GB" sz="2300" u="none" strike="noStrike" dirty="0" err="1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SDMG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effectLst/>
                        </a:rPr>
                        <a:t>1.69</a:t>
                      </a:r>
                      <a:endParaRPr lang="en-CH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effectLst/>
                        </a:rPr>
                        <a:t>1.89</a:t>
                      </a:r>
                      <a:endParaRPr lang="en-CH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effectLst/>
                        </a:rPr>
                        <a:t>2.01</a:t>
                      </a:r>
                      <a:endParaRPr lang="en-CH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5%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811809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THEVA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 err="1">
                          <a:effectLst/>
                        </a:rPr>
                        <a:t>Gd</a:t>
                      </a:r>
                      <a:r>
                        <a:rPr lang="en-GB" sz="2300" u="none" strike="noStrike" dirty="0" err="1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tape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0.78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0.88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8%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524526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SuperOx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>
                          <a:effectLst/>
                        </a:rPr>
                        <a:t>Y</a:t>
                      </a:r>
                      <a:r>
                        <a:rPr lang="en-GB" sz="2300" u="none" strike="noStrike" dirty="0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tape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0.74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effectLst/>
                        </a:rPr>
                        <a:t>8%</a:t>
                      </a:r>
                      <a:endParaRPr lang="en-CH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9019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11728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564FEBE-7A8A-B5D5-3028-DAABCDC42387}"/>
              </a:ext>
            </a:extLst>
          </p:cNvPr>
          <p:cNvSpPr txBox="1"/>
          <p:nvPr/>
        </p:nvSpPr>
        <p:spPr>
          <a:xfrm>
            <a:off x="335359" y="6213309"/>
            <a:ext cx="10626108" cy="4155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600" dirty="0">
                <a:solidFill>
                  <a:srgbClr val="000000"/>
                </a:solidFill>
                <a:latin typeface="Calibri"/>
              </a:rPr>
              <a:t>*The two ATZ samples are not the same thus the one with and the one w/o poles are not directly comparable 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488CF7-D4FB-EA63-9D39-96EF9C6D5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t">
            <a:no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Summary of the planar staggered array with:</a:t>
            </a:r>
            <a:br>
              <a:rPr lang="en-GB" dirty="0"/>
            </a:br>
            <a:r>
              <a:rPr lang="en-GB" dirty="0"/>
              <a:t>𝜆</a:t>
            </a:r>
            <a:r>
              <a:rPr lang="en-GB" baseline="-25000" dirty="0"/>
              <a:t>u</a:t>
            </a:r>
            <a:r>
              <a:rPr lang="en-GB" dirty="0"/>
              <a:t>=10mm &amp; gap=4.0mm</a:t>
            </a:r>
            <a:endParaRPr lang="en-GB" baseline="-250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D0C93FC-016B-14D3-CD65-8DEF056539C6}"/>
              </a:ext>
            </a:extLst>
          </p:cNvPr>
          <p:cNvGraphicFramePr>
            <a:graphicFrameLocks noGrp="1"/>
          </p:cNvGraphicFramePr>
          <p:nvPr/>
        </p:nvGraphicFramePr>
        <p:xfrm>
          <a:off x="1295467" y="1316765"/>
          <a:ext cx="9502584" cy="46799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09311">
                  <a:extLst>
                    <a:ext uri="{9D8B030D-6E8A-4147-A177-3AD203B41FA5}">
                      <a16:colId xmlns:a16="http://schemas.microsoft.com/office/drawing/2014/main" val="3388908030"/>
                    </a:ext>
                  </a:extLst>
                </a:gridCol>
                <a:gridCol w="1553479">
                  <a:extLst>
                    <a:ext uri="{9D8B030D-6E8A-4147-A177-3AD203B41FA5}">
                      <a16:colId xmlns:a16="http://schemas.microsoft.com/office/drawing/2014/main" val="2584523182"/>
                    </a:ext>
                  </a:extLst>
                </a:gridCol>
                <a:gridCol w="1197176">
                  <a:extLst>
                    <a:ext uri="{9D8B030D-6E8A-4147-A177-3AD203B41FA5}">
                      <a16:colId xmlns:a16="http://schemas.microsoft.com/office/drawing/2014/main" val="2472710014"/>
                    </a:ext>
                  </a:extLst>
                </a:gridCol>
                <a:gridCol w="1271999">
                  <a:extLst>
                    <a:ext uri="{9D8B030D-6E8A-4147-A177-3AD203B41FA5}">
                      <a16:colId xmlns:a16="http://schemas.microsoft.com/office/drawing/2014/main" val="1207866919"/>
                    </a:ext>
                  </a:extLst>
                </a:gridCol>
                <a:gridCol w="1271999">
                  <a:extLst>
                    <a:ext uri="{9D8B030D-6E8A-4147-A177-3AD203B41FA5}">
                      <a16:colId xmlns:a16="http://schemas.microsoft.com/office/drawing/2014/main" val="2367892269"/>
                    </a:ext>
                  </a:extLst>
                </a:gridCol>
                <a:gridCol w="1271999">
                  <a:extLst>
                    <a:ext uri="{9D8B030D-6E8A-4147-A177-3AD203B41FA5}">
                      <a16:colId xmlns:a16="http://schemas.microsoft.com/office/drawing/2014/main" val="1399779321"/>
                    </a:ext>
                  </a:extLst>
                </a:gridCol>
                <a:gridCol w="826621">
                  <a:extLst>
                    <a:ext uri="{9D8B030D-6E8A-4147-A177-3AD203B41FA5}">
                      <a16:colId xmlns:a16="http://schemas.microsoft.com/office/drawing/2014/main" val="2355039970"/>
                    </a:ext>
                  </a:extLst>
                </a:gridCol>
              </a:tblGrid>
              <a:tr h="741944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Company</a:t>
                      </a:r>
                      <a:endParaRPr lang="en-GB" sz="2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RE</a:t>
                      </a:r>
                      <a:endParaRPr lang="en-GB" sz="2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type</a:t>
                      </a:r>
                      <a:endParaRPr lang="en-GB" sz="2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Undulator field, B (T)</a:t>
                      </a:r>
                      <a:endParaRPr lang="en-GB" sz="2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𝜎/B</a:t>
                      </a:r>
                      <a:endParaRPr lang="en-GB" sz="2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521381"/>
                  </a:ext>
                </a:extLst>
              </a:tr>
              <a:tr h="3995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with different pole's material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64749"/>
                  </a:ext>
                </a:extLst>
              </a:tr>
              <a:tr h="3995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w/o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FeCo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Ho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503641"/>
                  </a:ext>
                </a:extLst>
              </a:tr>
              <a:tr h="342436">
                <a:tc>
                  <a:txBody>
                    <a:bodyPr/>
                    <a:lstStyle/>
                    <a:p>
                      <a:pPr algn="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8418836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ATZ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>
                          <a:effectLst/>
                        </a:rPr>
                        <a:t>Y</a:t>
                      </a:r>
                      <a:r>
                        <a:rPr lang="en-GB" sz="2300" u="none" strike="noStrike" dirty="0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TSMG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1.67*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1.90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23%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8879181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Nippon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 err="1">
                          <a:effectLst/>
                        </a:rPr>
                        <a:t>Gd</a:t>
                      </a:r>
                      <a:r>
                        <a:rPr lang="en-GB" sz="2300" u="none" strike="noStrike" dirty="0" err="1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TSMG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2.10</a:t>
                      </a:r>
                      <a:endParaRPr lang="en-CH" sz="23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3%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797868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CAN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 err="1">
                          <a:effectLst/>
                        </a:rPr>
                        <a:t>Gd</a:t>
                      </a:r>
                      <a:r>
                        <a:rPr lang="en-GB" sz="2300" u="none" strike="noStrike" dirty="0" err="1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TSMG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2.02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7%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4355728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CAN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 err="1">
                          <a:effectLst/>
                        </a:rPr>
                        <a:t>Eu</a:t>
                      </a:r>
                      <a:r>
                        <a:rPr lang="en-GB" sz="2300" u="none" strike="noStrike" dirty="0" err="1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TSMG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1.90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6%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463236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CAN</a:t>
                      </a:r>
                      <a:endParaRPr lang="en-GB" sz="2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GdBCO</a:t>
                      </a:r>
                      <a:endParaRPr lang="en-GB" sz="23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SDMG</a:t>
                      </a:r>
                      <a:endParaRPr lang="en-GB" sz="23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1.69</a:t>
                      </a:r>
                      <a:endParaRPr lang="en-CH" sz="2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1.89</a:t>
                      </a:r>
                      <a:endParaRPr lang="en-CH" sz="2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2.01</a:t>
                      </a:r>
                      <a:endParaRPr lang="en-CH" sz="2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5%</a:t>
                      </a:r>
                      <a:endParaRPr lang="en-CH" sz="2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811809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THEVA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 err="1">
                          <a:effectLst/>
                        </a:rPr>
                        <a:t>Gd</a:t>
                      </a:r>
                      <a:r>
                        <a:rPr lang="en-GB" sz="2300" u="none" strike="noStrike" dirty="0" err="1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tape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0.78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0.88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8%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524526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SuperOx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>
                          <a:effectLst/>
                        </a:rPr>
                        <a:t>Y</a:t>
                      </a:r>
                      <a:r>
                        <a:rPr lang="en-GB" sz="2300" u="none" strike="noStrike" dirty="0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tape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0.74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effectLst/>
                        </a:rPr>
                        <a:t>8%</a:t>
                      </a:r>
                      <a:endParaRPr lang="en-CH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9019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35201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43248F4-3713-6256-7D92-CD3443BBE2EB}"/>
              </a:ext>
            </a:extLst>
          </p:cNvPr>
          <p:cNvSpPr txBox="1"/>
          <p:nvPr/>
        </p:nvSpPr>
        <p:spPr>
          <a:xfrm>
            <a:off x="335359" y="6213309"/>
            <a:ext cx="10626108" cy="35669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600" dirty="0">
                <a:solidFill>
                  <a:srgbClr val="000000"/>
                </a:solidFill>
                <a:latin typeface="Calibri"/>
              </a:rPr>
              <a:t>*The two ATZ samples are not the same thus the one with and the one w/o poles are not directly comparable 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488CF7-D4FB-EA63-9D39-96EF9C6D5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t">
            <a:no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Summary of the planar staggered array with:</a:t>
            </a:r>
            <a:br>
              <a:rPr lang="en-GB" dirty="0"/>
            </a:br>
            <a:r>
              <a:rPr lang="en-GB" dirty="0"/>
              <a:t>𝜆</a:t>
            </a:r>
            <a:r>
              <a:rPr lang="en-GB" baseline="-25000" dirty="0"/>
              <a:t>u</a:t>
            </a:r>
            <a:r>
              <a:rPr lang="en-GB" dirty="0"/>
              <a:t>=10mm &amp; gap=4.0mm</a:t>
            </a:r>
            <a:endParaRPr lang="en-GB" baseline="-25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64FEBE-7A8A-B5D5-3028-DAABCDC42387}"/>
              </a:ext>
            </a:extLst>
          </p:cNvPr>
          <p:cNvSpPr txBox="1"/>
          <p:nvPr/>
        </p:nvSpPr>
        <p:spPr>
          <a:xfrm>
            <a:off x="366437" y="6501341"/>
            <a:ext cx="10626108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CH" sz="1600" baseline="30000" dirty="0">
                <a:solidFill>
                  <a:srgbClr val="0070C0"/>
                </a:solidFill>
                <a:latin typeface="Calibri" panose="020F0502020204030204" pitchFamily="34" charset="0"/>
              </a:rPr>
              <a:t>†</a:t>
            </a:r>
            <a:r>
              <a:rPr lang="en-GB" sz="1600" dirty="0">
                <a:solidFill>
                  <a:srgbClr val="0070C0"/>
                </a:solidFill>
                <a:latin typeface="Calibri"/>
              </a:rPr>
              <a:t>Those are not measurements but just extrapolations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D0C93FC-016B-14D3-CD65-8DEF056539C6}"/>
              </a:ext>
            </a:extLst>
          </p:cNvPr>
          <p:cNvGraphicFramePr>
            <a:graphicFrameLocks noGrp="1"/>
          </p:cNvGraphicFramePr>
          <p:nvPr/>
        </p:nvGraphicFramePr>
        <p:xfrm>
          <a:off x="1295467" y="1316765"/>
          <a:ext cx="9502584" cy="46799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09311">
                  <a:extLst>
                    <a:ext uri="{9D8B030D-6E8A-4147-A177-3AD203B41FA5}">
                      <a16:colId xmlns:a16="http://schemas.microsoft.com/office/drawing/2014/main" val="3388908030"/>
                    </a:ext>
                  </a:extLst>
                </a:gridCol>
                <a:gridCol w="1553479">
                  <a:extLst>
                    <a:ext uri="{9D8B030D-6E8A-4147-A177-3AD203B41FA5}">
                      <a16:colId xmlns:a16="http://schemas.microsoft.com/office/drawing/2014/main" val="2584523182"/>
                    </a:ext>
                  </a:extLst>
                </a:gridCol>
                <a:gridCol w="1197176">
                  <a:extLst>
                    <a:ext uri="{9D8B030D-6E8A-4147-A177-3AD203B41FA5}">
                      <a16:colId xmlns:a16="http://schemas.microsoft.com/office/drawing/2014/main" val="2472710014"/>
                    </a:ext>
                  </a:extLst>
                </a:gridCol>
                <a:gridCol w="1271999">
                  <a:extLst>
                    <a:ext uri="{9D8B030D-6E8A-4147-A177-3AD203B41FA5}">
                      <a16:colId xmlns:a16="http://schemas.microsoft.com/office/drawing/2014/main" val="1207866919"/>
                    </a:ext>
                  </a:extLst>
                </a:gridCol>
                <a:gridCol w="1271999">
                  <a:extLst>
                    <a:ext uri="{9D8B030D-6E8A-4147-A177-3AD203B41FA5}">
                      <a16:colId xmlns:a16="http://schemas.microsoft.com/office/drawing/2014/main" val="2367892269"/>
                    </a:ext>
                  </a:extLst>
                </a:gridCol>
                <a:gridCol w="1271999">
                  <a:extLst>
                    <a:ext uri="{9D8B030D-6E8A-4147-A177-3AD203B41FA5}">
                      <a16:colId xmlns:a16="http://schemas.microsoft.com/office/drawing/2014/main" val="1399779321"/>
                    </a:ext>
                  </a:extLst>
                </a:gridCol>
                <a:gridCol w="826621">
                  <a:extLst>
                    <a:ext uri="{9D8B030D-6E8A-4147-A177-3AD203B41FA5}">
                      <a16:colId xmlns:a16="http://schemas.microsoft.com/office/drawing/2014/main" val="2355039970"/>
                    </a:ext>
                  </a:extLst>
                </a:gridCol>
              </a:tblGrid>
              <a:tr h="741944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Company</a:t>
                      </a:r>
                      <a:endParaRPr lang="en-GB" sz="2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RE</a:t>
                      </a:r>
                      <a:endParaRPr lang="en-GB" sz="2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type</a:t>
                      </a:r>
                      <a:endParaRPr lang="en-GB" sz="2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Undulator field, B (T)</a:t>
                      </a:r>
                      <a:endParaRPr lang="en-GB" sz="2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𝜎/B</a:t>
                      </a:r>
                      <a:endParaRPr lang="en-GB" sz="2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521381"/>
                  </a:ext>
                </a:extLst>
              </a:tr>
              <a:tr h="3995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with different pole's material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64749"/>
                  </a:ext>
                </a:extLst>
              </a:tr>
              <a:tr h="3995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w/o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FeCo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Ho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503641"/>
                  </a:ext>
                </a:extLst>
              </a:tr>
              <a:tr h="342436">
                <a:tc>
                  <a:txBody>
                    <a:bodyPr/>
                    <a:lstStyle/>
                    <a:p>
                      <a:pPr algn="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2000" u="none" strike="noStrike">
                          <a:effectLst/>
                        </a:rPr>
                        <a:t> 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8418836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ATZ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>
                          <a:effectLst/>
                        </a:rPr>
                        <a:t>Y</a:t>
                      </a:r>
                      <a:r>
                        <a:rPr lang="en-GB" sz="2300" u="none" strike="noStrike" dirty="0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TSMG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effectLst/>
                        </a:rPr>
                        <a:t>1.67*</a:t>
                      </a:r>
                      <a:endParaRPr lang="en-CH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1.90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23%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8879181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Nippon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 err="1">
                          <a:effectLst/>
                        </a:rPr>
                        <a:t>Gd</a:t>
                      </a:r>
                      <a:r>
                        <a:rPr lang="en-GB" sz="2300" u="none" strike="noStrike" dirty="0" err="1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TSMG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2.10</a:t>
                      </a:r>
                      <a:endParaRPr lang="en-CH" sz="23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2.20</a:t>
                      </a:r>
                      <a:r>
                        <a:rPr lang="en-CH" sz="2300" b="0" i="0" u="none" strike="noStrike" baseline="300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†</a:t>
                      </a: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3%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797868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CAN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 err="1">
                          <a:effectLst/>
                        </a:rPr>
                        <a:t>Gd</a:t>
                      </a:r>
                      <a:r>
                        <a:rPr lang="en-GB" sz="2300" u="none" strike="noStrike" dirty="0" err="1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TSMG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2.02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2.12</a:t>
                      </a:r>
                      <a:r>
                        <a:rPr lang="en-CH" sz="2300" b="0" i="0" u="none" strike="noStrike" baseline="300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†</a:t>
                      </a:r>
                      <a:endParaRPr lang="en-CH" sz="23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7%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4355728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CAN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 err="1">
                          <a:effectLst/>
                        </a:rPr>
                        <a:t>Eu</a:t>
                      </a:r>
                      <a:r>
                        <a:rPr lang="en-GB" sz="2300" u="none" strike="noStrike" dirty="0" err="1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TSMG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1.90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2.00</a:t>
                      </a:r>
                      <a:r>
                        <a:rPr lang="en-CH" sz="2300" b="0" i="0" u="none" strike="noStrike" baseline="300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†</a:t>
                      </a:r>
                      <a:endParaRPr lang="en-CH" sz="23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6%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463236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CAN</a:t>
                      </a:r>
                      <a:endParaRPr lang="en-GB" sz="2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GdBCO</a:t>
                      </a:r>
                      <a:endParaRPr lang="en-GB" sz="23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SDMG</a:t>
                      </a:r>
                      <a:endParaRPr lang="en-GB" sz="2300" b="0" i="1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1.69</a:t>
                      </a:r>
                      <a:endParaRPr lang="en-CH" sz="2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1.89</a:t>
                      </a:r>
                      <a:endParaRPr lang="en-CH" sz="2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2.01</a:t>
                      </a:r>
                      <a:endParaRPr lang="en-CH" sz="2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5%</a:t>
                      </a:r>
                      <a:endParaRPr lang="en-CH" sz="23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811809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THEVA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 err="1">
                          <a:effectLst/>
                        </a:rPr>
                        <a:t>Gd</a:t>
                      </a:r>
                      <a:r>
                        <a:rPr lang="en-GB" sz="2300" u="none" strike="noStrike" dirty="0" err="1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tape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0.78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0.88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8%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524526"/>
                  </a:ext>
                </a:extLst>
              </a:tr>
              <a:tr h="399508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2300" u="none" strike="noStrike">
                          <a:effectLst/>
                        </a:rPr>
                        <a:t>SuperOx</a:t>
                      </a:r>
                      <a:endParaRPr lang="en-GB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b="1" u="none" strike="noStrike" dirty="0">
                          <a:effectLst/>
                        </a:rPr>
                        <a:t>Y</a:t>
                      </a:r>
                      <a:r>
                        <a:rPr lang="en-GB" sz="2300" u="none" strike="noStrike" dirty="0">
                          <a:effectLst/>
                        </a:rPr>
                        <a:t>BCO</a:t>
                      </a:r>
                      <a:endParaRPr lang="en-GB" sz="2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300" u="none" strike="noStrike">
                          <a:effectLst/>
                        </a:rPr>
                        <a:t>tape</a:t>
                      </a:r>
                      <a:endParaRPr lang="en-GB" sz="23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0.74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>
                          <a:effectLst/>
                        </a:rPr>
                        <a:t>-</a:t>
                      </a:r>
                      <a:endParaRPr lang="en-CH" sz="2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2300" u="none" strike="noStrike" dirty="0">
                          <a:effectLst/>
                        </a:rPr>
                        <a:t>8%</a:t>
                      </a:r>
                      <a:endParaRPr lang="en-CH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01" marR="10701" marT="1070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9019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69499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5C4D8-1288-EE1F-FD2E-8A1092A34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F7260D-EB23-6A3F-A3B9-8877899C1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798" y="1340768"/>
            <a:ext cx="7227578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Results of the short sample experimental campaign: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Sample preparation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Magnetic measurements: </a:t>
            </a:r>
            <a:br>
              <a:rPr lang="en-GB" sz="240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Field optimisation, </a:t>
            </a:r>
            <a:r>
              <a:rPr lang="en-GB" sz="2400" dirty="0" err="1">
                <a:solidFill>
                  <a:schemeClr val="bg1">
                    <a:lumMod val="85000"/>
                  </a:schemeClr>
                </a:solidFill>
              </a:rPr>
              <a:t>CoFe</a:t>
            </a: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 versus Ho poles, </a:t>
            </a:r>
            <a:br>
              <a:rPr lang="en-GB" sz="240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FCM Reproducibility, Charging time,</a:t>
            </a:r>
            <a:br>
              <a:rPr lang="en-GB" sz="240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Flux creep &amp; flux freezing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The meter-long prototype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Design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Status of the production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Conclusions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6462F1-E07A-4993-E200-BAC4B4110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E0460-3422-481A-8E84-F3E4B2CA3C0E}" type="datetime1">
              <a:rPr lang="de-CH" noProof="0" smtClean="0"/>
              <a:t>29.05.25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7AFBA-56D8-859C-DABC-FF3FE48A3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0E09FD-8A3E-EF5C-3AA6-2266BE3B6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29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20411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774AA9F-D947-9C45-A33E-6B3982AEEB36}"/>
              </a:ext>
            </a:extLst>
          </p:cNvPr>
          <p:cNvGrpSpPr/>
          <p:nvPr/>
        </p:nvGrpSpPr>
        <p:grpSpPr>
          <a:xfrm>
            <a:off x="719403" y="1207589"/>
            <a:ext cx="10753194" cy="5197864"/>
            <a:chOff x="539552" y="905692"/>
            <a:chExt cx="8064895" cy="389839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97EC57F5-30CA-E54A-A716-7D9329430EA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39552" y="905692"/>
              <a:ext cx="8064895" cy="3898398"/>
              <a:chOff x="2957217" y="764511"/>
              <a:chExt cx="6518791" cy="3151043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2336CC82-1CE1-8247-964C-011A3FB1D2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957217" y="764511"/>
                <a:ext cx="6111366" cy="3151043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066A3B1-4B05-EC48-AADE-89F1261EF844}"/>
                  </a:ext>
                </a:extLst>
              </p:cNvPr>
              <p:cNvSpPr txBox="1"/>
              <p:nvPr/>
            </p:nvSpPr>
            <p:spPr>
              <a:xfrm>
                <a:off x="6274816" y="947102"/>
                <a:ext cx="3201192" cy="36004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CH" sz="2200" kern="1000" spc="31" dirty="0">
                    <a:cs typeface="Franklin Gothic Book"/>
                  </a:rPr>
                  <a:t>Example of </a:t>
                </a:r>
                <a:r>
                  <a:rPr lang="en-CH" sz="2200" i="1" kern="1000" spc="31" dirty="0">
                    <a:cs typeface="Franklin Gothic Book"/>
                  </a:rPr>
                  <a:t>field cooling </a:t>
                </a:r>
                <a:r>
                  <a:rPr lang="en-CH" sz="2200" kern="1000" spc="31" dirty="0">
                    <a:cs typeface="Franklin Gothic Book"/>
                  </a:rPr>
                  <a:t>magnetisation </a:t>
                </a:r>
              </a:p>
            </p:txBody>
          </p:sp>
        </p:grp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DD18378-3255-5F46-B9F9-4D001D74B6A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499992" y="1923678"/>
              <a:ext cx="396046" cy="156617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032D818-B2FC-0A4A-B10A-01287B3A2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bulk High Temperature Superconducting undulator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4ABBD01-5F89-0943-A585-AA437B281B47}"/>
              </a:ext>
            </a:extLst>
          </p:cNvPr>
          <p:cNvSpPr txBox="1"/>
          <p:nvPr/>
        </p:nvSpPr>
        <p:spPr>
          <a:xfrm>
            <a:off x="9437235" y="4365105"/>
            <a:ext cx="580948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400" kern="1000" spc="31">
                <a:cs typeface="Franklin Gothic Book"/>
              </a:rPr>
              <a:t>time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736436-7BC2-CD42-AB67-AF49CD69D1C4}"/>
              </a:ext>
            </a:extLst>
          </p:cNvPr>
          <p:cNvSpPr txBox="1"/>
          <p:nvPr/>
        </p:nvSpPr>
        <p:spPr>
          <a:xfrm>
            <a:off x="70867" y="6484083"/>
            <a:ext cx="9961571" cy="3324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67" i="1" dirty="0">
                <a:solidFill>
                  <a:srgbClr val="000000"/>
                </a:solidFill>
                <a:latin typeface="Calibri"/>
              </a:rPr>
              <a:t>T. </a:t>
            </a:r>
            <a:r>
              <a:rPr lang="en-GB" sz="1867" i="1" dirty="0" err="1">
                <a:solidFill>
                  <a:srgbClr val="000000"/>
                </a:solidFill>
                <a:latin typeface="Calibri"/>
              </a:rPr>
              <a:t>Kii</a:t>
            </a:r>
            <a:r>
              <a:rPr lang="en-GB" sz="1867" i="1" dirty="0">
                <a:solidFill>
                  <a:srgbClr val="000000"/>
                </a:solidFill>
                <a:latin typeface="Calibri"/>
              </a:rPr>
              <a:t>, et al.: Proc. FEL2006 (2006) p. 653.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5581A4-EED7-79F3-5132-432FBDE1D2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5560" y="3212976"/>
            <a:ext cx="2835114" cy="86409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6BD17D0-C896-9770-585A-7C0BBA0B24BC}"/>
              </a:ext>
            </a:extLst>
          </p:cNvPr>
          <p:cNvSpPr/>
          <p:nvPr/>
        </p:nvSpPr>
        <p:spPr>
          <a:xfrm>
            <a:off x="5735960" y="1207589"/>
            <a:ext cx="5736637" cy="4165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</p:spTree>
    <p:extLst>
      <p:ext uri="{BB962C8B-B14F-4D97-AF65-F5344CB8AC3E}">
        <p14:creationId xmlns:p14="http://schemas.microsoft.com/office/powerpoint/2010/main" val="400539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3BA92D-19DC-3918-B534-4F47D494E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EBC07571-3134-BB4B-B83F-1A9FE18D34F3}" type="slidenum">
              <a:rPr lang="de-DE" smtClean="0"/>
              <a:pPr algn="ctr">
                <a:defRPr/>
              </a:pPr>
              <a:t>30</a:t>
            </a:fld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142FD9-6F89-B7A9-CA10-4212095B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55868" y="0"/>
            <a:ext cx="7949867" cy="741459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8BD52D-C6CC-E50D-1D0D-8EE4907CF1B2}"/>
              </a:ext>
            </a:extLst>
          </p:cNvPr>
          <p:cNvSpPr txBox="1"/>
          <p:nvPr/>
        </p:nvSpPr>
        <p:spPr>
          <a:xfrm rot="16200000">
            <a:off x="-2636520" y="310583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Meter long HTS Insert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4AD5DF-D7E6-11B4-6B53-172CDC0668DE}"/>
              </a:ext>
            </a:extLst>
          </p:cNvPr>
          <p:cNvSpPr txBox="1"/>
          <p:nvPr/>
        </p:nvSpPr>
        <p:spPr>
          <a:xfrm>
            <a:off x="8650368" y="1174389"/>
            <a:ext cx="34232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Specifications:</a:t>
            </a:r>
          </a:p>
          <a:p>
            <a:r>
              <a:rPr lang="en-GB" sz="2400" dirty="0"/>
              <a:t>active length = 1.0 m</a:t>
            </a:r>
            <a:endParaRPr lang="en-GB" sz="1333" dirty="0"/>
          </a:p>
          <a:p>
            <a:r>
              <a:rPr lang="en-GB" sz="2400" dirty="0"/>
              <a:t>period length = 10.5 mm</a:t>
            </a:r>
            <a:endParaRPr lang="en-GB" sz="1333" dirty="0"/>
          </a:p>
          <a:p>
            <a:r>
              <a:rPr lang="en-GB" sz="2400" dirty="0"/>
              <a:t>total length &lt; 2.0m</a:t>
            </a:r>
          </a:p>
          <a:p>
            <a:r>
              <a:rPr lang="en-GB" sz="2400" dirty="0"/>
              <a:t>period length = 10.5mm</a:t>
            </a:r>
          </a:p>
          <a:p>
            <a:r>
              <a:rPr lang="en-GB" sz="2400" dirty="0"/>
              <a:t>magnetic gap : 4.5mm</a:t>
            </a:r>
            <a:endParaRPr lang="en-GB" sz="1333" dirty="0"/>
          </a:p>
          <a:p>
            <a:r>
              <a:rPr lang="en-GB" sz="2400" dirty="0"/>
              <a:t>B</a:t>
            </a:r>
            <a:r>
              <a:rPr lang="en-GB" sz="2400" baseline="-25000" dirty="0"/>
              <a:t>0</a:t>
            </a:r>
            <a:r>
              <a:rPr lang="en-GB" sz="2400" dirty="0"/>
              <a:t> ∼ 1.8 T</a:t>
            </a:r>
            <a:endParaRPr lang="en-GB" sz="1333" dirty="0"/>
          </a:p>
          <a:p>
            <a:r>
              <a:rPr lang="en-GB" sz="2400" dirty="0"/>
              <a:t>Cryocoolers</a:t>
            </a:r>
            <a:endParaRPr lang="en-GB" sz="1333" dirty="0"/>
          </a:p>
          <a:p>
            <a:r>
              <a:rPr lang="en-GB" sz="2400" dirty="0"/>
              <a:t>HTS temp 10K</a:t>
            </a:r>
            <a:endParaRPr lang="en-GB" sz="1333" dirty="0"/>
          </a:p>
          <a:p>
            <a:r>
              <a:rPr lang="en-GB" sz="2400" dirty="0"/>
              <a:t>LTS temp 4.0K</a:t>
            </a:r>
          </a:p>
        </p:txBody>
      </p:sp>
    </p:spTree>
    <p:extLst>
      <p:ext uri="{BB962C8B-B14F-4D97-AF65-F5344CB8AC3E}">
        <p14:creationId xmlns:p14="http://schemas.microsoft.com/office/powerpoint/2010/main" val="3399082131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D1E2F7F-2A92-835F-71AA-90999FF3D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918" y="437321"/>
            <a:ext cx="10633140" cy="572493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49349D-5A55-2453-60E7-21835AF15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EBC07571-3134-BB4B-B83F-1A9FE18D34F3}" type="slidenum">
              <a:rPr lang="de-DE" smtClean="0"/>
              <a:pPr algn="ctr">
                <a:defRPr/>
              </a:pPr>
              <a:t>31</a:t>
            </a:fld>
            <a:endParaRPr lang="de-DE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9B78D7-A5B9-563E-FDE3-98E6F6B98AFA}"/>
              </a:ext>
            </a:extLst>
          </p:cNvPr>
          <p:cNvSpPr txBox="1"/>
          <p:nvPr/>
        </p:nvSpPr>
        <p:spPr>
          <a:xfrm rot="16200000">
            <a:off x="-2636520" y="310583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Meter long HTS Insert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51F225A-220D-C7A3-4EED-331039A2635C}"/>
              </a:ext>
            </a:extLst>
          </p:cNvPr>
          <p:cNvGrpSpPr/>
          <p:nvPr/>
        </p:nvGrpSpPr>
        <p:grpSpPr>
          <a:xfrm>
            <a:off x="2554881" y="169525"/>
            <a:ext cx="8546850" cy="5596691"/>
            <a:chOff x="2554881" y="169525"/>
            <a:chExt cx="8546850" cy="559669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BF3BA1B-E440-277F-4458-144C0437645F}"/>
                </a:ext>
              </a:extLst>
            </p:cNvPr>
            <p:cNvSpPr txBox="1"/>
            <p:nvPr/>
          </p:nvSpPr>
          <p:spPr>
            <a:xfrm>
              <a:off x="4690332" y="3506989"/>
              <a:ext cx="3872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98AD612-ACD3-CAC6-6908-BC5ABCE608CC}"/>
                </a:ext>
              </a:extLst>
            </p:cNvPr>
            <p:cNvSpPr txBox="1"/>
            <p:nvPr/>
          </p:nvSpPr>
          <p:spPr>
            <a:xfrm>
              <a:off x="6096000" y="3506989"/>
              <a:ext cx="3872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B3731B5-D647-8D41-511B-D4CB40E421DA}"/>
                </a:ext>
              </a:extLst>
            </p:cNvPr>
            <p:cNvSpPr txBox="1"/>
            <p:nvPr/>
          </p:nvSpPr>
          <p:spPr>
            <a:xfrm>
              <a:off x="7517805" y="3498022"/>
              <a:ext cx="3872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73ACDCD-4D6F-B331-15EB-F28FB10A42D4}"/>
                </a:ext>
              </a:extLst>
            </p:cNvPr>
            <p:cNvSpPr txBox="1"/>
            <p:nvPr/>
          </p:nvSpPr>
          <p:spPr>
            <a:xfrm>
              <a:off x="8842791" y="3499813"/>
              <a:ext cx="3872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7C03723-73E1-F9CA-979D-AD8D0D82FB96}"/>
                </a:ext>
              </a:extLst>
            </p:cNvPr>
            <p:cNvSpPr txBox="1"/>
            <p:nvPr/>
          </p:nvSpPr>
          <p:spPr>
            <a:xfrm>
              <a:off x="4141691" y="2110288"/>
              <a:ext cx="1484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12T Solenoid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812BEC5B-C063-EAB5-1EE1-C8ED125500B9}"/>
                </a:ext>
              </a:extLst>
            </p:cNvPr>
            <p:cNvCxnSpPr/>
            <p:nvPr/>
          </p:nvCxnSpPr>
          <p:spPr>
            <a:xfrm>
              <a:off x="4883970" y="2506532"/>
              <a:ext cx="376519" cy="1185123"/>
            </a:xfrm>
            <a:prstGeom prst="straightConnector1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B53719B-53B7-DEED-7A21-D9B9FFC63D78}"/>
                </a:ext>
              </a:extLst>
            </p:cNvPr>
            <p:cNvSpPr txBox="1"/>
            <p:nvPr/>
          </p:nvSpPr>
          <p:spPr>
            <a:xfrm>
              <a:off x="5428640" y="5396884"/>
              <a:ext cx="1484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HTS Insert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ECAE39F-5935-2CBB-F136-75E2BBF914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89638" y="4003964"/>
              <a:ext cx="595850" cy="1368943"/>
            </a:xfrm>
            <a:prstGeom prst="straightConnector1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A1E7369-8EE8-E1F1-6E5A-385CFA7F621C}"/>
                </a:ext>
              </a:extLst>
            </p:cNvPr>
            <p:cNvSpPr txBox="1"/>
            <p:nvPr/>
          </p:nvSpPr>
          <p:spPr>
            <a:xfrm>
              <a:off x="6157064" y="169525"/>
              <a:ext cx="1484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/>
                <a:t>Cryo</a:t>
              </a:r>
              <a:r>
                <a:rPr lang="en-GB" dirty="0"/>
                <a:t> 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78166B9-7951-CE48-BAD1-2F3175184E43}"/>
                </a:ext>
              </a:extLst>
            </p:cNvPr>
            <p:cNvSpPr txBox="1"/>
            <p:nvPr/>
          </p:nvSpPr>
          <p:spPr>
            <a:xfrm>
              <a:off x="2554881" y="695740"/>
              <a:ext cx="1484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/>
                <a:t>Cryo</a:t>
              </a:r>
              <a:r>
                <a:rPr lang="en-GB" dirty="0"/>
                <a:t> 2a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64ECE3C-F042-B4E8-3CC8-435E1E999485}"/>
                </a:ext>
              </a:extLst>
            </p:cNvPr>
            <p:cNvSpPr txBox="1"/>
            <p:nvPr/>
          </p:nvSpPr>
          <p:spPr>
            <a:xfrm>
              <a:off x="9617173" y="674467"/>
              <a:ext cx="1484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/>
                <a:t>Cryo</a:t>
              </a:r>
              <a:r>
                <a:rPr lang="en-GB" dirty="0"/>
                <a:t> 2b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1A77852-E4E7-8343-CDE6-2FA40ECCBE2D}"/>
              </a:ext>
            </a:extLst>
          </p:cNvPr>
          <p:cNvSpPr txBox="1"/>
          <p:nvPr/>
        </p:nvSpPr>
        <p:spPr>
          <a:xfrm>
            <a:off x="7824192" y="649118"/>
            <a:ext cx="100811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Current leads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5C3ABCC-A727-4BE8-268B-B79977E0809D}"/>
              </a:ext>
            </a:extLst>
          </p:cNvPr>
          <p:cNvSpPr txBox="1"/>
          <p:nvPr/>
        </p:nvSpPr>
        <p:spPr>
          <a:xfrm>
            <a:off x="4943872" y="649118"/>
            <a:ext cx="100811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dirty="0"/>
              <a:t>Current leads </a:t>
            </a:r>
          </a:p>
        </p:txBody>
      </p:sp>
    </p:spTree>
    <p:extLst>
      <p:ext uri="{BB962C8B-B14F-4D97-AF65-F5344CB8AC3E}">
        <p14:creationId xmlns:p14="http://schemas.microsoft.com/office/powerpoint/2010/main" val="3492601875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D1E2F7F-2A92-835F-71AA-90999FF3D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918" y="437321"/>
            <a:ext cx="10633140" cy="572493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49349D-5A55-2453-60E7-21835AF15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EBC07571-3134-BB4B-B83F-1A9FE18D34F3}" type="slidenum">
              <a:rPr lang="de-DE" smtClean="0"/>
              <a:pPr algn="ctr">
                <a:defRPr/>
              </a:pPr>
              <a:t>32</a:t>
            </a:fld>
            <a:endParaRPr lang="de-DE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9B78D7-A5B9-563E-FDE3-98E6F6B98AFA}"/>
              </a:ext>
            </a:extLst>
          </p:cNvPr>
          <p:cNvSpPr txBox="1"/>
          <p:nvPr/>
        </p:nvSpPr>
        <p:spPr>
          <a:xfrm rot="16200000">
            <a:off x="-2636520" y="310583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Meter long HTS Insert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51F225A-220D-C7A3-4EED-331039A2635C}"/>
              </a:ext>
            </a:extLst>
          </p:cNvPr>
          <p:cNvGrpSpPr/>
          <p:nvPr/>
        </p:nvGrpSpPr>
        <p:grpSpPr>
          <a:xfrm>
            <a:off x="2554881" y="169525"/>
            <a:ext cx="8546850" cy="5596691"/>
            <a:chOff x="2554881" y="169525"/>
            <a:chExt cx="8546850" cy="559669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BF3BA1B-E440-277F-4458-144C0437645F}"/>
                </a:ext>
              </a:extLst>
            </p:cNvPr>
            <p:cNvSpPr txBox="1"/>
            <p:nvPr/>
          </p:nvSpPr>
          <p:spPr>
            <a:xfrm>
              <a:off x="4690332" y="3506989"/>
              <a:ext cx="3872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98AD612-ACD3-CAC6-6908-BC5ABCE608CC}"/>
                </a:ext>
              </a:extLst>
            </p:cNvPr>
            <p:cNvSpPr txBox="1"/>
            <p:nvPr/>
          </p:nvSpPr>
          <p:spPr>
            <a:xfrm>
              <a:off x="6096000" y="3506989"/>
              <a:ext cx="3872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B3731B5-D647-8D41-511B-D4CB40E421DA}"/>
                </a:ext>
              </a:extLst>
            </p:cNvPr>
            <p:cNvSpPr txBox="1"/>
            <p:nvPr/>
          </p:nvSpPr>
          <p:spPr>
            <a:xfrm>
              <a:off x="7517805" y="3498022"/>
              <a:ext cx="3872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73ACDCD-4D6F-B331-15EB-F28FB10A42D4}"/>
                </a:ext>
              </a:extLst>
            </p:cNvPr>
            <p:cNvSpPr txBox="1"/>
            <p:nvPr/>
          </p:nvSpPr>
          <p:spPr>
            <a:xfrm>
              <a:off x="8842791" y="3499813"/>
              <a:ext cx="3872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7C03723-73E1-F9CA-979D-AD8D0D82FB96}"/>
                </a:ext>
              </a:extLst>
            </p:cNvPr>
            <p:cNvSpPr txBox="1"/>
            <p:nvPr/>
          </p:nvSpPr>
          <p:spPr>
            <a:xfrm>
              <a:off x="4141691" y="2110288"/>
              <a:ext cx="1484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12T Solenoid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812BEC5B-C063-EAB5-1EE1-C8ED125500B9}"/>
                </a:ext>
              </a:extLst>
            </p:cNvPr>
            <p:cNvCxnSpPr/>
            <p:nvPr/>
          </p:nvCxnSpPr>
          <p:spPr>
            <a:xfrm>
              <a:off x="4883970" y="2506532"/>
              <a:ext cx="376519" cy="1185123"/>
            </a:xfrm>
            <a:prstGeom prst="straightConnector1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B53719B-53B7-DEED-7A21-D9B9FFC63D78}"/>
                </a:ext>
              </a:extLst>
            </p:cNvPr>
            <p:cNvSpPr txBox="1"/>
            <p:nvPr/>
          </p:nvSpPr>
          <p:spPr>
            <a:xfrm>
              <a:off x="5428640" y="5396884"/>
              <a:ext cx="1484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HTS Insert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ECAE39F-5935-2CBB-F136-75E2BBF914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89638" y="4003964"/>
              <a:ext cx="595850" cy="1368943"/>
            </a:xfrm>
            <a:prstGeom prst="straightConnector1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A1E7369-8EE8-E1F1-6E5A-385CFA7F621C}"/>
                </a:ext>
              </a:extLst>
            </p:cNvPr>
            <p:cNvSpPr txBox="1"/>
            <p:nvPr/>
          </p:nvSpPr>
          <p:spPr>
            <a:xfrm>
              <a:off x="6157064" y="169525"/>
              <a:ext cx="1484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/>
                <a:t>Cryo</a:t>
              </a:r>
              <a:r>
                <a:rPr lang="en-GB" dirty="0"/>
                <a:t> 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78166B9-7951-CE48-BAD1-2F3175184E43}"/>
                </a:ext>
              </a:extLst>
            </p:cNvPr>
            <p:cNvSpPr txBox="1"/>
            <p:nvPr/>
          </p:nvSpPr>
          <p:spPr>
            <a:xfrm>
              <a:off x="2554881" y="695740"/>
              <a:ext cx="1484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/>
                <a:t>Cryo</a:t>
              </a:r>
              <a:r>
                <a:rPr lang="en-GB" dirty="0"/>
                <a:t> 2a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64ECE3C-F042-B4E8-3CC8-435E1E999485}"/>
                </a:ext>
              </a:extLst>
            </p:cNvPr>
            <p:cNvSpPr txBox="1"/>
            <p:nvPr/>
          </p:nvSpPr>
          <p:spPr>
            <a:xfrm>
              <a:off x="9617173" y="674467"/>
              <a:ext cx="1484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/>
                <a:t>Cryo</a:t>
              </a:r>
              <a:r>
                <a:rPr lang="en-GB" dirty="0"/>
                <a:t> 2b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1A77852-E4E7-8343-CDE6-2FA40ECCBE2D}"/>
              </a:ext>
            </a:extLst>
          </p:cNvPr>
          <p:cNvSpPr txBox="1"/>
          <p:nvPr/>
        </p:nvSpPr>
        <p:spPr>
          <a:xfrm>
            <a:off x="7824192" y="649118"/>
            <a:ext cx="100811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Current leads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5C3ABCC-A727-4BE8-268B-B79977E0809D}"/>
              </a:ext>
            </a:extLst>
          </p:cNvPr>
          <p:cNvSpPr txBox="1"/>
          <p:nvPr/>
        </p:nvSpPr>
        <p:spPr>
          <a:xfrm>
            <a:off x="4943872" y="649118"/>
            <a:ext cx="100811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dirty="0"/>
              <a:t>Current leads </a:t>
            </a:r>
          </a:p>
        </p:txBody>
      </p:sp>
    </p:spTree>
    <p:extLst>
      <p:ext uri="{BB962C8B-B14F-4D97-AF65-F5344CB8AC3E}">
        <p14:creationId xmlns:p14="http://schemas.microsoft.com/office/powerpoint/2010/main" val="3923437550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D1E2F7F-2A92-835F-71AA-90999FF3D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918" y="437321"/>
            <a:ext cx="10633140" cy="572493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49349D-5A55-2453-60E7-21835AF15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EBC07571-3134-BB4B-B83F-1A9FE18D34F3}" type="slidenum">
              <a:rPr lang="de-DE" smtClean="0"/>
              <a:pPr algn="ctr">
                <a:defRPr/>
              </a:pPr>
              <a:t>33</a:t>
            </a:fld>
            <a:endParaRPr lang="de-DE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9B78D7-A5B9-563E-FDE3-98E6F6B98AFA}"/>
              </a:ext>
            </a:extLst>
          </p:cNvPr>
          <p:cNvSpPr txBox="1"/>
          <p:nvPr/>
        </p:nvSpPr>
        <p:spPr>
          <a:xfrm rot="16200000">
            <a:off x="-2636520" y="310583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Meter long HTS Insert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51F225A-220D-C7A3-4EED-331039A2635C}"/>
              </a:ext>
            </a:extLst>
          </p:cNvPr>
          <p:cNvGrpSpPr/>
          <p:nvPr/>
        </p:nvGrpSpPr>
        <p:grpSpPr>
          <a:xfrm>
            <a:off x="2554881" y="169525"/>
            <a:ext cx="8546850" cy="5596691"/>
            <a:chOff x="2554881" y="169525"/>
            <a:chExt cx="8546850" cy="559669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BF3BA1B-E440-277F-4458-144C0437645F}"/>
                </a:ext>
              </a:extLst>
            </p:cNvPr>
            <p:cNvSpPr txBox="1"/>
            <p:nvPr/>
          </p:nvSpPr>
          <p:spPr>
            <a:xfrm>
              <a:off x="4690332" y="3506989"/>
              <a:ext cx="3872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98AD612-ACD3-CAC6-6908-BC5ABCE608CC}"/>
                </a:ext>
              </a:extLst>
            </p:cNvPr>
            <p:cNvSpPr txBox="1"/>
            <p:nvPr/>
          </p:nvSpPr>
          <p:spPr>
            <a:xfrm>
              <a:off x="6096000" y="3506989"/>
              <a:ext cx="3872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B3731B5-D647-8D41-511B-D4CB40E421DA}"/>
                </a:ext>
              </a:extLst>
            </p:cNvPr>
            <p:cNvSpPr txBox="1"/>
            <p:nvPr/>
          </p:nvSpPr>
          <p:spPr>
            <a:xfrm>
              <a:off x="7517805" y="3498022"/>
              <a:ext cx="3872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73ACDCD-4D6F-B331-15EB-F28FB10A42D4}"/>
                </a:ext>
              </a:extLst>
            </p:cNvPr>
            <p:cNvSpPr txBox="1"/>
            <p:nvPr/>
          </p:nvSpPr>
          <p:spPr>
            <a:xfrm>
              <a:off x="8842791" y="3499813"/>
              <a:ext cx="3872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7C03723-73E1-F9CA-979D-AD8D0D82FB96}"/>
                </a:ext>
              </a:extLst>
            </p:cNvPr>
            <p:cNvSpPr txBox="1"/>
            <p:nvPr/>
          </p:nvSpPr>
          <p:spPr>
            <a:xfrm>
              <a:off x="4141690" y="2110288"/>
              <a:ext cx="15222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12T Solenoid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812BEC5B-C063-EAB5-1EE1-C8ED125500B9}"/>
                </a:ext>
              </a:extLst>
            </p:cNvPr>
            <p:cNvCxnSpPr/>
            <p:nvPr/>
          </p:nvCxnSpPr>
          <p:spPr>
            <a:xfrm>
              <a:off x="4883970" y="2506532"/>
              <a:ext cx="376519" cy="1185123"/>
            </a:xfrm>
            <a:prstGeom prst="straightConnector1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B53719B-53B7-DEED-7A21-D9B9FFC63D78}"/>
                </a:ext>
              </a:extLst>
            </p:cNvPr>
            <p:cNvSpPr txBox="1"/>
            <p:nvPr/>
          </p:nvSpPr>
          <p:spPr>
            <a:xfrm>
              <a:off x="5428640" y="5396884"/>
              <a:ext cx="1484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HTS Insert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ECAE39F-5935-2CBB-F136-75E2BBF914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89638" y="4003964"/>
              <a:ext cx="595850" cy="1368943"/>
            </a:xfrm>
            <a:prstGeom prst="straightConnector1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A1E7369-8EE8-E1F1-6E5A-385CFA7F621C}"/>
                </a:ext>
              </a:extLst>
            </p:cNvPr>
            <p:cNvSpPr txBox="1"/>
            <p:nvPr/>
          </p:nvSpPr>
          <p:spPr>
            <a:xfrm>
              <a:off x="6157064" y="169525"/>
              <a:ext cx="1484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/>
                <a:t>Cryo</a:t>
              </a:r>
              <a:r>
                <a:rPr lang="en-GB" dirty="0"/>
                <a:t> 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78166B9-7951-CE48-BAD1-2F3175184E43}"/>
                </a:ext>
              </a:extLst>
            </p:cNvPr>
            <p:cNvSpPr txBox="1"/>
            <p:nvPr/>
          </p:nvSpPr>
          <p:spPr>
            <a:xfrm>
              <a:off x="2554881" y="695740"/>
              <a:ext cx="1484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/>
                <a:t>Cryo</a:t>
              </a:r>
              <a:r>
                <a:rPr lang="en-GB" dirty="0"/>
                <a:t> 2a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64ECE3C-F042-B4E8-3CC8-435E1E999485}"/>
                </a:ext>
              </a:extLst>
            </p:cNvPr>
            <p:cNvSpPr txBox="1"/>
            <p:nvPr/>
          </p:nvSpPr>
          <p:spPr>
            <a:xfrm>
              <a:off x="9617173" y="674467"/>
              <a:ext cx="1484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/>
                <a:t>Cryo</a:t>
              </a:r>
              <a:r>
                <a:rPr lang="en-GB" dirty="0"/>
                <a:t> 2b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1A77852-E4E7-8343-CDE6-2FA40ECCBE2D}"/>
              </a:ext>
            </a:extLst>
          </p:cNvPr>
          <p:cNvSpPr txBox="1"/>
          <p:nvPr/>
        </p:nvSpPr>
        <p:spPr>
          <a:xfrm>
            <a:off x="7824192" y="649118"/>
            <a:ext cx="100811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Current leads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5C3ABCC-A727-4BE8-268B-B79977E0809D}"/>
              </a:ext>
            </a:extLst>
          </p:cNvPr>
          <p:cNvSpPr txBox="1"/>
          <p:nvPr/>
        </p:nvSpPr>
        <p:spPr>
          <a:xfrm>
            <a:off x="4943872" y="649118"/>
            <a:ext cx="100811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dirty="0"/>
              <a:t>Current leads </a:t>
            </a:r>
          </a:p>
        </p:txBody>
      </p:sp>
    </p:spTree>
    <p:extLst>
      <p:ext uri="{BB962C8B-B14F-4D97-AF65-F5344CB8AC3E}">
        <p14:creationId xmlns:p14="http://schemas.microsoft.com/office/powerpoint/2010/main" val="3091137492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AEA21C-1CCA-952A-7828-D570F5E91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EBC07571-3134-BB4B-B83F-1A9FE18D34F3}" type="slidenum">
              <a:rPr lang="de-DE" smtClean="0"/>
              <a:pPr algn="ctr">
                <a:defRPr/>
              </a:pPr>
              <a:t>34</a:t>
            </a:fld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F4F46D-410D-5216-5D73-839A7ACFAB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9676" y="2112338"/>
            <a:ext cx="10623082" cy="2629005"/>
          </a:xfrm>
          <a:prstGeom prst="rect">
            <a:avLst/>
          </a:prstGeom>
        </p:spPr>
      </p:pic>
      <p:sp>
        <p:nvSpPr>
          <p:cNvPr id="6" name="Callout: Bent Line 11">
            <a:extLst>
              <a:ext uri="{FF2B5EF4-FFF2-40B4-BE49-F238E27FC236}">
                <a16:creationId xmlns:a16="http://schemas.microsoft.com/office/drawing/2014/main" id="{058A4277-1876-7F48-8351-2AA26C13DD1C}"/>
              </a:ext>
            </a:extLst>
          </p:cNvPr>
          <p:cNvSpPr/>
          <p:nvPr/>
        </p:nvSpPr>
        <p:spPr>
          <a:xfrm>
            <a:off x="5710740" y="2419063"/>
            <a:ext cx="2592288" cy="432048"/>
          </a:xfrm>
          <a:prstGeom prst="borderCallout2">
            <a:avLst>
              <a:gd name="adj1" fmla="val 21514"/>
              <a:gd name="adj2" fmla="val -1340"/>
              <a:gd name="adj3" fmla="val 21514"/>
              <a:gd name="adj4" fmla="val -16084"/>
              <a:gd name="adj5" fmla="val 222647"/>
              <a:gd name="adj6" fmla="val -1598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>
                <a:solidFill>
                  <a:schemeClr val="tx1"/>
                </a:solidFill>
              </a:rPr>
              <a:t>GdBCO</a:t>
            </a:r>
            <a:r>
              <a:rPr lang="en-GB" sz="1400" dirty="0">
                <a:solidFill>
                  <a:schemeClr val="tx1"/>
                </a:solidFill>
              </a:rPr>
              <a:t>-Cu disks (190 pieces)</a:t>
            </a:r>
            <a:br>
              <a:rPr lang="en-GB" sz="1400" dirty="0">
                <a:solidFill>
                  <a:schemeClr val="tx1"/>
                </a:solidFill>
              </a:rPr>
            </a:br>
            <a:r>
              <a:rPr lang="en-GB" sz="1400" dirty="0">
                <a:solidFill>
                  <a:schemeClr val="tx1"/>
                </a:solidFill>
              </a:rPr>
              <a:t>Ho-Cu disks (187 pieces)</a:t>
            </a:r>
          </a:p>
        </p:txBody>
      </p:sp>
      <p:sp>
        <p:nvSpPr>
          <p:cNvPr id="7" name="Callout: Bent Line 12">
            <a:extLst>
              <a:ext uri="{FF2B5EF4-FFF2-40B4-BE49-F238E27FC236}">
                <a16:creationId xmlns:a16="http://schemas.microsoft.com/office/drawing/2014/main" id="{922DCA85-5F25-950E-BAEF-4C0293FFD981}"/>
              </a:ext>
            </a:extLst>
          </p:cNvPr>
          <p:cNvSpPr/>
          <p:nvPr/>
        </p:nvSpPr>
        <p:spPr>
          <a:xfrm>
            <a:off x="3406484" y="5285774"/>
            <a:ext cx="2304256" cy="432048"/>
          </a:xfrm>
          <a:prstGeom prst="borderCallout2">
            <a:avLst>
              <a:gd name="adj1" fmla="val 21514"/>
              <a:gd name="adj2" fmla="val -1340"/>
              <a:gd name="adj3" fmla="val 21514"/>
              <a:gd name="adj4" fmla="val -16084"/>
              <a:gd name="adj5" fmla="val -153608"/>
              <a:gd name="adj6" fmla="val -1598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Flexor support</a:t>
            </a:r>
          </a:p>
        </p:txBody>
      </p:sp>
      <p:sp>
        <p:nvSpPr>
          <p:cNvPr id="8" name="Callout: Bent Line 13">
            <a:extLst>
              <a:ext uri="{FF2B5EF4-FFF2-40B4-BE49-F238E27FC236}">
                <a16:creationId xmlns:a16="http://schemas.microsoft.com/office/drawing/2014/main" id="{70DDBF77-D914-C783-D93C-D860E6926BD9}"/>
              </a:ext>
            </a:extLst>
          </p:cNvPr>
          <p:cNvSpPr/>
          <p:nvPr/>
        </p:nvSpPr>
        <p:spPr>
          <a:xfrm>
            <a:off x="7863130" y="5233453"/>
            <a:ext cx="2304256" cy="432048"/>
          </a:xfrm>
          <a:prstGeom prst="borderCallout2">
            <a:avLst>
              <a:gd name="adj1" fmla="val 46990"/>
              <a:gd name="adj2" fmla="val 100072"/>
              <a:gd name="adj3" fmla="val 46989"/>
              <a:gd name="adj4" fmla="val 109579"/>
              <a:gd name="adj5" fmla="val -145769"/>
              <a:gd name="adj6" fmla="val 11004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Flexor support</a:t>
            </a:r>
          </a:p>
        </p:txBody>
      </p:sp>
      <p:sp>
        <p:nvSpPr>
          <p:cNvPr id="9" name="Callout: Bent Line 14">
            <a:extLst>
              <a:ext uri="{FF2B5EF4-FFF2-40B4-BE49-F238E27FC236}">
                <a16:creationId xmlns:a16="http://schemas.microsoft.com/office/drawing/2014/main" id="{0E2810A8-3E09-EA14-169E-FB447D057031}"/>
              </a:ext>
            </a:extLst>
          </p:cNvPr>
          <p:cNvSpPr/>
          <p:nvPr/>
        </p:nvSpPr>
        <p:spPr>
          <a:xfrm>
            <a:off x="2828545" y="1749814"/>
            <a:ext cx="1539263" cy="276619"/>
          </a:xfrm>
          <a:prstGeom prst="borderCallout2">
            <a:avLst>
              <a:gd name="adj1" fmla="val 21514"/>
              <a:gd name="adj2" fmla="val -1340"/>
              <a:gd name="adj3" fmla="val 21514"/>
              <a:gd name="adj4" fmla="val -29835"/>
              <a:gd name="adj5" fmla="val 492537"/>
              <a:gd name="adj6" fmla="val -297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Cu-Cooling strap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B8F1C8-4633-4A78-F199-45B91FF0FDE3}"/>
              </a:ext>
            </a:extLst>
          </p:cNvPr>
          <p:cNvSpPr txBox="1"/>
          <p:nvPr/>
        </p:nvSpPr>
        <p:spPr>
          <a:xfrm rot="16200000">
            <a:off x="-2636520" y="310583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Meter long HTS Insert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AD761B-6B58-1A1B-5316-B9147C76009C}"/>
              </a:ext>
            </a:extLst>
          </p:cNvPr>
          <p:cNvSpPr txBox="1"/>
          <p:nvPr/>
        </p:nvSpPr>
        <p:spPr>
          <a:xfrm>
            <a:off x="9336360" y="6548589"/>
            <a:ext cx="266429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600" dirty="0"/>
              <a:t>Designed by Mike Giger</a:t>
            </a:r>
          </a:p>
        </p:txBody>
      </p:sp>
    </p:spTree>
    <p:extLst>
      <p:ext uri="{BB962C8B-B14F-4D97-AF65-F5344CB8AC3E}">
        <p14:creationId xmlns:p14="http://schemas.microsoft.com/office/powerpoint/2010/main" val="685818340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BBACFD-6ADB-32FE-3927-5F65B9E22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EBC07571-3134-BB4B-B83F-1A9FE18D34F3}" type="slidenum">
              <a:rPr lang="de-DE" smtClean="0"/>
              <a:pPr algn="ctr">
                <a:defRPr/>
              </a:pPr>
              <a:t>35</a:t>
            </a:fld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010CA3-8DF4-5DB1-4D25-15D35D3F4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9138" y="980780"/>
            <a:ext cx="10344472" cy="4975162"/>
          </a:xfrm>
          <a:prstGeom prst="rect">
            <a:avLst/>
          </a:prstGeom>
        </p:spPr>
      </p:pic>
      <p:sp>
        <p:nvSpPr>
          <p:cNvPr id="5" name="Callout: Bent Line 9">
            <a:extLst>
              <a:ext uri="{FF2B5EF4-FFF2-40B4-BE49-F238E27FC236}">
                <a16:creationId xmlns:a16="http://schemas.microsoft.com/office/drawing/2014/main" id="{D285817B-EDB0-6B42-62ED-AEDC928EB308}"/>
              </a:ext>
            </a:extLst>
          </p:cNvPr>
          <p:cNvSpPr/>
          <p:nvPr/>
        </p:nvSpPr>
        <p:spPr>
          <a:xfrm>
            <a:off x="6203302" y="4302833"/>
            <a:ext cx="1512168" cy="288032"/>
          </a:xfrm>
          <a:prstGeom prst="borderCallout2">
            <a:avLst>
              <a:gd name="adj1" fmla="val 21514"/>
              <a:gd name="adj2" fmla="val -1340"/>
              <a:gd name="adj3" fmla="val 21514"/>
              <a:gd name="adj4" fmla="val -16084"/>
              <a:gd name="adj5" fmla="val -153608"/>
              <a:gd name="adj6" fmla="val -1598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Bulk structure</a:t>
            </a:r>
          </a:p>
        </p:txBody>
      </p:sp>
      <p:sp>
        <p:nvSpPr>
          <p:cNvPr id="6" name="Callout: Bent Line 10">
            <a:extLst>
              <a:ext uri="{FF2B5EF4-FFF2-40B4-BE49-F238E27FC236}">
                <a16:creationId xmlns:a16="http://schemas.microsoft.com/office/drawing/2014/main" id="{8F012A80-3D26-E440-9381-AA6279189601}"/>
              </a:ext>
            </a:extLst>
          </p:cNvPr>
          <p:cNvSpPr/>
          <p:nvPr/>
        </p:nvSpPr>
        <p:spPr>
          <a:xfrm>
            <a:off x="5051174" y="1276959"/>
            <a:ext cx="2304256" cy="432048"/>
          </a:xfrm>
          <a:prstGeom prst="borderCallout2">
            <a:avLst>
              <a:gd name="adj1" fmla="val 25433"/>
              <a:gd name="adj2" fmla="val 497"/>
              <a:gd name="adj3" fmla="val 23474"/>
              <a:gd name="adj4" fmla="val -16819"/>
              <a:gd name="adj5" fmla="val 236364"/>
              <a:gd name="adj6" fmla="val -5162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Flexor support</a:t>
            </a:r>
          </a:p>
        </p:txBody>
      </p:sp>
      <p:sp>
        <p:nvSpPr>
          <p:cNvPr id="7" name="Callout: Bent Line 11">
            <a:extLst>
              <a:ext uri="{FF2B5EF4-FFF2-40B4-BE49-F238E27FC236}">
                <a16:creationId xmlns:a16="http://schemas.microsoft.com/office/drawing/2014/main" id="{D15645FA-95C3-FA69-4EA6-4D57E2DE37C2}"/>
              </a:ext>
            </a:extLst>
          </p:cNvPr>
          <p:cNvSpPr/>
          <p:nvPr/>
        </p:nvSpPr>
        <p:spPr>
          <a:xfrm>
            <a:off x="1663999" y="1432388"/>
            <a:ext cx="1539263" cy="276619"/>
          </a:xfrm>
          <a:prstGeom prst="borderCallout2">
            <a:avLst>
              <a:gd name="adj1" fmla="val 98033"/>
              <a:gd name="adj2" fmla="val 13511"/>
              <a:gd name="adj3" fmla="val 569392"/>
              <a:gd name="adj4" fmla="val 13618"/>
              <a:gd name="adj5" fmla="val 703730"/>
              <a:gd name="adj6" fmla="val 6322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Cu-Cooling strap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25736D-813E-F599-79FA-43B39C1E64D9}"/>
              </a:ext>
            </a:extLst>
          </p:cNvPr>
          <p:cNvSpPr txBox="1"/>
          <p:nvPr/>
        </p:nvSpPr>
        <p:spPr>
          <a:xfrm rot="16200000">
            <a:off x="-2636520" y="3105835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Meter long HTS Insert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9BFEFA-07F2-F982-D4F1-C8D7294C1D37}"/>
              </a:ext>
            </a:extLst>
          </p:cNvPr>
          <p:cNvSpPr txBox="1"/>
          <p:nvPr/>
        </p:nvSpPr>
        <p:spPr>
          <a:xfrm>
            <a:off x="9336360" y="6548589"/>
            <a:ext cx="266429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600" dirty="0"/>
              <a:t>Designed by Mike Giger</a:t>
            </a:r>
          </a:p>
        </p:txBody>
      </p:sp>
    </p:spTree>
    <p:extLst>
      <p:ext uri="{BB962C8B-B14F-4D97-AF65-F5344CB8AC3E}">
        <p14:creationId xmlns:p14="http://schemas.microsoft.com/office/powerpoint/2010/main" val="281665349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264A25-6458-10F6-61AE-E33C999942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B2FE738-146D-49F4-AF37-EE8327504D71}" type="slidenum">
              <a:rPr lang="en-GB" smtClean="0"/>
              <a:pPr algn="ctr"/>
              <a:t>36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032CF2-ABAA-F72D-F108-36E5B05B27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451" y="145395"/>
            <a:ext cx="4778333" cy="634622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59D11F6-6BA4-7743-3179-4AF6BD9016B8}"/>
              </a:ext>
            </a:extLst>
          </p:cNvPr>
          <p:cNvSpPr txBox="1"/>
          <p:nvPr/>
        </p:nvSpPr>
        <p:spPr>
          <a:xfrm rot="16200000">
            <a:off x="-2636520" y="310583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Meter long HTS Insert</a:t>
            </a:r>
          </a:p>
        </p:txBody>
      </p:sp>
    </p:spTree>
    <p:extLst>
      <p:ext uri="{BB962C8B-B14F-4D97-AF65-F5344CB8AC3E}">
        <p14:creationId xmlns:p14="http://schemas.microsoft.com/office/powerpoint/2010/main" val="22705783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264A25-6458-10F6-61AE-E33C999942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B2FE738-146D-49F4-AF37-EE8327504D71}" type="slidenum">
              <a:rPr lang="en-GB" smtClean="0"/>
              <a:pPr algn="ctr"/>
              <a:t>37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032CF2-ABAA-F72D-F108-36E5B05B27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6451" y="145395"/>
            <a:ext cx="4778333" cy="6346223"/>
          </a:xfrm>
          <a:prstGeom prst="rect">
            <a:avLst/>
          </a:prstGeom>
        </p:spPr>
      </p:pic>
      <p:pic>
        <p:nvPicPr>
          <p:cNvPr id="6" name="Messenger_creation_19390A76-0EBF-444E-9DFE-5ACC14942B09">
            <a:hlinkClick r:id="" action="ppaction://media"/>
            <a:extLst>
              <a:ext uri="{FF2B5EF4-FFF2-40B4-BE49-F238E27FC236}">
                <a16:creationId xmlns:a16="http://schemas.microsoft.com/office/drawing/2014/main" id="{82F15A78-E28D-4CD4-B707-7323B28492D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10261" r="6078"/>
          <a:stretch/>
        </p:blipFill>
        <p:spPr>
          <a:xfrm>
            <a:off x="6631903" y="157669"/>
            <a:ext cx="5163671" cy="347181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09CE4C-A95C-4038-95BB-B9D5BD6B1F78}"/>
              </a:ext>
            </a:extLst>
          </p:cNvPr>
          <p:cNvSpPr txBox="1"/>
          <p:nvPr/>
        </p:nvSpPr>
        <p:spPr>
          <a:xfrm rot="16200000">
            <a:off x="-2636520" y="310583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Meter long HTS Insert</a:t>
            </a:r>
          </a:p>
        </p:txBody>
      </p:sp>
      <p:pic>
        <p:nvPicPr>
          <p:cNvPr id="3" name="Picture 2" descr="A close-up of a machine&#10;&#10;Description automatically generated">
            <a:extLst>
              <a:ext uri="{FF2B5EF4-FFF2-40B4-BE49-F238E27FC236}">
                <a16:creationId xmlns:a16="http://schemas.microsoft.com/office/drawing/2014/main" id="{7508F720-DF6C-7522-33DD-860A4203956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1" b="23610"/>
          <a:stretch/>
        </p:blipFill>
        <p:spPr>
          <a:xfrm>
            <a:off x="6631903" y="3713602"/>
            <a:ext cx="5163671" cy="27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217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3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 id="11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C80189D-2FBA-BA30-B706-49D201EEB9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839152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744246-56B4-8A1F-0485-2FE6C9DA24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B2FE738-146D-49F4-AF37-EE8327504D71}" type="slidenum">
              <a:rPr lang="en-GB" smtClean="0"/>
              <a:pPr algn="ctr"/>
              <a:t>38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546571-2236-DFE8-832E-3DC88DF365C8}"/>
              </a:ext>
            </a:extLst>
          </p:cNvPr>
          <p:cNvSpPr txBox="1"/>
          <p:nvPr/>
        </p:nvSpPr>
        <p:spPr>
          <a:xfrm>
            <a:off x="7752184" y="188640"/>
            <a:ext cx="410445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2800" dirty="0">
                <a:solidFill>
                  <a:schemeClr val="bg1"/>
                </a:solidFill>
              </a:rPr>
              <a:t>Batavia, October 18</a:t>
            </a:r>
            <a:r>
              <a:rPr lang="en-GB" sz="2800" baseline="30000" dirty="0">
                <a:solidFill>
                  <a:schemeClr val="bg1"/>
                </a:solidFill>
              </a:rPr>
              <a:t>th</a:t>
            </a:r>
            <a:r>
              <a:rPr lang="en-GB" sz="2800" dirty="0">
                <a:solidFill>
                  <a:schemeClr val="bg1"/>
                </a:solidFill>
              </a:rPr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9597267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DD5A76-AB11-3A0A-BE4A-82D9BE05F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EBC07571-3134-BB4B-B83F-1A9FE18D34F3}" type="slidenum">
              <a:rPr lang="de-DE" smtClean="0"/>
              <a:pPr algn="ctr">
                <a:defRPr/>
              </a:pPr>
              <a:t>39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4A9C8FA-E4FB-CD0A-23CE-596E886F8B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17" y="114563"/>
            <a:ext cx="5518532" cy="413561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81D3A8A-1233-E7FA-37D9-D39EBC31224D}"/>
              </a:ext>
            </a:extLst>
          </p:cNvPr>
          <p:cNvSpPr txBox="1"/>
          <p:nvPr/>
        </p:nvSpPr>
        <p:spPr>
          <a:xfrm rot="16200000">
            <a:off x="-2636520" y="3105835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12T Nb</a:t>
            </a:r>
            <a:r>
              <a:rPr lang="en-GB" sz="3600" baseline="-25000" dirty="0"/>
              <a:t>3</a:t>
            </a:r>
            <a:r>
              <a:rPr lang="en-GB" sz="3600" dirty="0"/>
              <a:t>Sn Solenoid</a:t>
            </a:r>
          </a:p>
        </p:txBody>
      </p:sp>
    </p:spTree>
    <p:extLst>
      <p:ext uri="{BB962C8B-B14F-4D97-AF65-F5344CB8AC3E}">
        <p14:creationId xmlns:p14="http://schemas.microsoft.com/office/powerpoint/2010/main" val="395637268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CBC8C-9000-2D4B-A3B6-0B51D791B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Samples Overview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07E3ACC-DDE9-D240-AFB4-87E21740F24A}"/>
              </a:ext>
            </a:extLst>
          </p:cNvPr>
          <p:cNvGrpSpPr/>
          <p:nvPr/>
        </p:nvGrpSpPr>
        <p:grpSpPr>
          <a:xfrm>
            <a:off x="1007435" y="1415441"/>
            <a:ext cx="1710469" cy="3937619"/>
            <a:chOff x="755576" y="1061581"/>
            <a:chExt cx="1282852" cy="29532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4FCD45C-3985-9749-850C-1E19DA017A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3875" y="1300795"/>
              <a:ext cx="1174553" cy="248034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C86095A-FB4A-9940-AAB6-E6C80D5E99B7}"/>
                </a:ext>
              </a:extLst>
            </p:cNvPr>
            <p:cNvSpPr txBox="1"/>
            <p:nvPr/>
          </p:nvSpPr>
          <p:spPr>
            <a:xfrm>
              <a:off x="756232" y="1061581"/>
              <a:ext cx="1174553" cy="223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33" dirty="0"/>
                <a:t>1</a:t>
              </a:r>
              <a:r>
                <a:rPr lang="en-GB" sz="1333" baseline="30000" dirty="0"/>
                <a:t>st</a:t>
              </a:r>
              <a:r>
                <a:rPr lang="en-GB" sz="1333" dirty="0"/>
                <a:t> Bulk Sample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601E980-C5F1-8848-B3D3-7F828F30F850}"/>
                </a:ext>
              </a:extLst>
            </p:cNvPr>
            <p:cNvSpPr txBox="1"/>
            <p:nvPr/>
          </p:nvSpPr>
          <p:spPr>
            <a:xfrm>
              <a:off x="755576" y="3791705"/>
              <a:ext cx="1272708" cy="223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33" dirty="0"/>
                <a:t>6mm gap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409A575-E40E-C244-BC04-866DBD66D814}"/>
              </a:ext>
            </a:extLst>
          </p:cNvPr>
          <p:cNvGrpSpPr/>
          <p:nvPr/>
        </p:nvGrpSpPr>
        <p:grpSpPr>
          <a:xfrm>
            <a:off x="4655840" y="1412776"/>
            <a:ext cx="2112235" cy="3906126"/>
            <a:chOff x="4932040" y="1059582"/>
            <a:chExt cx="1584176" cy="292959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AB45F18-02D1-BC46-8B61-06066A3D50FC}"/>
                </a:ext>
              </a:extLst>
            </p:cNvPr>
            <p:cNvSpPr txBox="1"/>
            <p:nvPr/>
          </p:nvSpPr>
          <p:spPr>
            <a:xfrm>
              <a:off x="4932040" y="1059582"/>
              <a:ext cx="1584176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33" dirty="0"/>
                <a:t>Bulk Industrial Sample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49B6CAF-F0F0-C84B-856C-A58698A5192F}"/>
                </a:ext>
              </a:extLst>
            </p:cNvPr>
            <p:cNvSpPr txBox="1"/>
            <p:nvPr/>
          </p:nvSpPr>
          <p:spPr>
            <a:xfrm>
              <a:off x="5024769" y="3766086"/>
              <a:ext cx="1347150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33" dirty="0"/>
                <a:t>4mm gap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913893E-B237-364F-81C3-D09E7F52B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24769" y="1290651"/>
              <a:ext cx="1347150" cy="2480341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6D22C87-9487-5140-BF42-DA1A110EAA52}"/>
              </a:ext>
            </a:extLst>
          </p:cNvPr>
          <p:cNvGrpSpPr/>
          <p:nvPr/>
        </p:nvGrpSpPr>
        <p:grpSpPr>
          <a:xfrm>
            <a:off x="7015692" y="1415442"/>
            <a:ext cx="2120203" cy="2973665"/>
            <a:chOff x="6701929" y="1061581"/>
            <a:chExt cx="1590152" cy="2230249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380A7CC-D104-6E46-825E-CA31C691C1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01930" y="1300795"/>
              <a:ext cx="1590151" cy="1991035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9340450-B949-374C-B723-DCEEA2E07336}"/>
                </a:ext>
              </a:extLst>
            </p:cNvPr>
            <p:cNvSpPr txBox="1"/>
            <p:nvPr/>
          </p:nvSpPr>
          <p:spPr>
            <a:xfrm>
              <a:off x="6701929" y="1061581"/>
              <a:ext cx="1590151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33" dirty="0"/>
                <a:t>Bulk Simplified Sample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0026CFB-E87F-9E44-AFBF-ACE4C4C89594}"/>
              </a:ext>
            </a:extLst>
          </p:cNvPr>
          <p:cNvGrpSpPr/>
          <p:nvPr/>
        </p:nvGrpSpPr>
        <p:grpSpPr>
          <a:xfrm>
            <a:off x="3015308" y="1415441"/>
            <a:ext cx="1502211" cy="4800289"/>
            <a:chOff x="2261481" y="1061581"/>
            <a:chExt cx="1126658" cy="360021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5B5930A-87A3-7C44-9487-1FE934882CD9}"/>
                </a:ext>
              </a:extLst>
            </p:cNvPr>
            <p:cNvGrpSpPr/>
            <p:nvPr/>
          </p:nvGrpSpPr>
          <p:grpSpPr>
            <a:xfrm>
              <a:off x="2267744" y="1061581"/>
              <a:ext cx="1120395" cy="3383256"/>
              <a:chOff x="2267744" y="1061581"/>
              <a:chExt cx="1120395" cy="3383256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787C2C3-79F8-804E-BB10-2820CC5DF4E8}"/>
                  </a:ext>
                </a:extLst>
              </p:cNvPr>
              <p:cNvSpPr txBox="1"/>
              <p:nvPr/>
            </p:nvSpPr>
            <p:spPr>
              <a:xfrm>
                <a:off x="2267744" y="1061581"/>
                <a:ext cx="1120395" cy="2230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33" dirty="0"/>
                  <a:t>2</a:t>
                </a:r>
                <a:r>
                  <a:rPr lang="en-GB" sz="1333" baseline="30000" dirty="0"/>
                  <a:t>nd</a:t>
                </a:r>
                <a:r>
                  <a:rPr lang="en-GB" sz="1333" dirty="0"/>
                  <a:t> Bulk Sample</a:t>
                </a:r>
              </a:p>
            </p:txBody>
          </p: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AAB31807-74D7-F14D-AC8A-5B081071CC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1249656" y="2393049"/>
                <a:ext cx="3143164" cy="960411"/>
              </a:xfrm>
              <a:prstGeom prst="rect">
                <a:avLst/>
              </a:prstGeom>
            </p:spPr>
          </p:pic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BF85654-E43E-AB4C-BF15-1510E29D591D}"/>
                </a:ext>
              </a:extLst>
            </p:cNvPr>
            <p:cNvSpPr txBox="1"/>
            <p:nvPr/>
          </p:nvSpPr>
          <p:spPr>
            <a:xfrm>
              <a:off x="2261481" y="4438707"/>
              <a:ext cx="1081223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33" dirty="0"/>
                <a:t>4mm gap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CF3E7C6-7DBF-9E46-A748-6D31FBBFDAB9}"/>
              </a:ext>
            </a:extLst>
          </p:cNvPr>
          <p:cNvGrpSpPr/>
          <p:nvPr/>
        </p:nvGrpSpPr>
        <p:grpSpPr>
          <a:xfrm>
            <a:off x="527381" y="6255726"/>
            <a:ext cx="11041227" cy="645769"/>
            <a:chOff x="395536" y="4691794"/>
            <a:chExt cx="8280920" cy="484327"/>
          </a:xfrm>
        </p:grpSpPr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4E5DBC3C-0054-6A44-B20C-AA895A7DC794}"/>
                </a:ext>
              </a:extLst>
            </p:cNvPr>
            <p:cNvCxnSpPr/>
            <p:nvPr/>
          </p:nvCxnSpPr>
          <p:spPr bwMode="auto">
            <a:xfrm>
              <a:off x="395536" y="4803998"/>
              <a:ext cx="828092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C737AEB4-0F91-214A-9C56-B44D37126EC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71600" y="4691794"/>
              <a:ext cx="0" cy="18421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475C5672-1EDE-6740-AB1D-864661DB13A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668344" y="4712937"/>
              <a:ext cx="0" cy="18421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0AE15FF-78C8-F749-91D3-5DB6FC213A3F}"/>
                </a:ext>
              </a:extLst>
            </p:cNvPr>
            <p:cNvSpPr txBox="1"/>
            <p:nvPr/>
          </p:nvSpPr>
          <p:spPr>
            <a:xfrm>
              <a:off x="467544" y="4876005"/>
              <a:ext cx="1008112" cy="2881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2400" dirty="0">
                  <a:solidFill>
                    <a:srgbClr val="000000"/>
                  </a:solidFill>
                  <a:latin typeface="Calibri"/>
                </a:rPr>
                <a:t>2019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D18AE3A-FA06-6048-8F98-D2AB265846B1}"/>
                </a:ext>
              </a:extLst>
            </p:cNvPr>
            <p:cNvSpPr txBox="1"/>
            <p:nvPr/>
          </p:nvSpPr>
          <p:spPr>
            <a:xfrm>
              <a:off x="7164288" y="4888002"/>
              <a:ext cx="1008112" cy="2881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2400" dirty="0">
                  <a:solidFill>
                    <a:srgbClr val="000000"/>
                  </a:solidFill>
                  <a:latin typeface="Calibri"/>
                </a:rPr>
                <a:t>2023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B0B8918A-6D9E-6DAA-41C1-11A043C00D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9467" y="1743736"/>
            <a:ext cx="1710615" cy="31518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05F303F-DF6A-558D-F308-D43C9DDFBF0D}"/>
              </a:ext>
            </a:extLst>
          </p:cNvPr>
          <p:cNvSpPr txBox="1"/>
          <p:nvPr/>
        </p:nvSpPr>
        <p:spPr>
          <a:xfrm>
            <a:off x="9374673" y="1392574"/>
            <a:ext cx="2120201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33" dirty="0"/>
              <a:t>The baseline Sample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D88DC0-146D-015B-B16A-AD4D1D550B40}"/>
              </a:ext>
            </a:extLst>
          </p:cNvPr>
          <p:cNvSpPr txBox="1"/>
          <p:nvPr/>
        </p:nvSpPr>
        <p:spPr>
          <a:xfrm>
            <a:off x="7015693" y="4389107"/>
            <a:ext cx="2120201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33" dirty="0"/>
              <a:t>4mm gap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3EC4A64-64F5-7253-494D-909E570FED01}"/>
              </a:ext>
            </a:extLst>
          </p:cNvPr>
          <p:cNvSpPr txBox="1"/>
          <p:nvPr/>
        </p:nvSpPr>
        <p:spPr>
          <a:xfrm>
            <a:off x="9360364" y="4922331"/>
            <a:ext cx="2120201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33" dirty="0"/>
              <a:t>4mm gap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CB839C7-C305-E6D0-EA19-0C7844428490}"/>
              </a:ext>
            </a:extLst>
          </p:cNvPr>
          <p:cNvGrpSpPr/>
          <p:nvPr/>
        </p:nvGrpSpPr>
        <p:grpSpPr>
          <a:xfrm>
            <a:off x="5039883" y="6299219"/>
            <a:ext cx="1344149" cy="586280"/>
            <a:chOff x="3779912" y="4724414"/>
            <a:chExt cx="1008112" cy="43971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138E0DD-7E73-C3FB-62FB-34665A8BEAE3}"/>
                </a:ext>
              </a:extLst>
            </p:cNvPr>
            <p:cNvSpPr txBox="1"/>
            <p:nvPr/>
          </p:nvSpPr>
          <p:spPr>
            <a:xfrm>
              <a:off x="3779912" y="4876005"/>
              <a:ext cx="1008112" cy="2881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2400" dirty="0">
                  <a:latin typeface="Calibri"/>
                </a:rPr>
                <a:t>2021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E399C3D-B3CD-8147-E256-C4ED85B39C1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264408" y="4724414"/>
              <a:ext cx="0" cy="18421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649500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DD5A76-AB11-3A0A-BE4A-82D9BE05F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EBC07571-3134-BB4B-B83F-1A9FE18D34F3}" type="slidenum">
              <a:rPr lang="de-DE" smtClean="0"/>
              <a:pPr algn="ctr">
                <a:defRPr/>
              </a:pPr>
              <a:t>40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4A9C8FA-E4FB-CD0A-23CE-596E886F8B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17" y="114563"/>
            <a:ext cx="5518532" cy="413561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C5C09F5-1AEC-767E-9667-76A0D491C95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83" t="13478" r="24431" b="21505"/>
          <a:stretch/>
        </p:blipFill>
        <p:spPr bwMode="auto">
          <a:xfrm rot="5400000">
            <a:off x="6571497" y="1000364"/>
            <a:ext cx="5992183" cy="42205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81D3A8A-1233-E7FA-37D9-D39EBC31224D}"/>
              </a:ext>
            </a:extLst>
          </p:cNvPr>
          <p:cNvSpPr txBox="1"/>
          <p:nvPr/>
        </p:nvSpPr>
        <p:spPr>
          <a:xfrm rot="16200000">
            <a:off x="-2636520" y="3105835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12T Nb</a:t>
            </a:r>
            <a:r>
              <a:rPr lang="en-GB" sz="3600" baseline="-25000" dirty="0"/>
              <a:t>3</a:t>
            </a:r>
            <a:r>
              <a:rPr lang="en-GB" sz="3600" dirty="0"/>
              <a:t>Sn Solenoid</a:t>
            </a:r>
          </a:p>
        </p:txBody>
      </p:sp>
    </p:spTree>
    <p:extLst>
      <p:ext uri="{BB962C8B-B14F-4D97-AF65-F5344CB8AC3E}">
        <p14:creationId xmlns:p14="http://schemas.microsoft.com/office/powerpoint/2010/main" val="243237390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EC6B6D-2063-2645-5F7E-46E073318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EBC07571-3134-BB4B-B83F-1A9FE18D34F3}" type="slidenum">
              <a:rPr lang="de-DE" smtClean="0"/>
              <a:pPr algn="ctr">
                <a:defRPr/>
              </a:pPr>
              <a:t>41</a:t>
            </a:fld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46F2DB-36E3-22DD-2E73-C01AB29F12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13553" r="29755" b="3941"/>
          <a:stretch/>
        </p:blipFill>
        <p:spPr bwMode="auto">
          <a:xfrm rot="5400000">
            <a:off x="1668503" y="473162"/>
            <a:ext cx="5993757" cy="5276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D5C32E-3788-20F7-5F34-57AB7FA0A8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83" t="13478" r="24431" b="21505"/>
          <a:stretch/>
        </p:blipFill>
        <p:spPr bwMode="auto">
          <a:xfrm rot="5400000">
            <a:off x="6571497" y="1000364"/>
            <a:ext cx="5992183" cy="42205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7BDAAC8-B526-D014-5606-7CA26FE22CB0}"/>
              </a:ext>
            </a:extLst>
          </p:cNvPr>
          <p:cNvSpPr txBox="1"/>
          <p:nvPr/>
        </p:nvSpPr>
        <p:spPr>
          <a:xfrm rot="16200000">
            <a:off x="-2636520" y="3105835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12T Nb</a:t>
            </a:r>
            <a:r>
              <a:rPr lang="en-GB" sz="3600" baseline="-25000" dirty="0"/>
              <a:t>3</a:t>
            </a:r>
            <a:r>
              <a:rPr lang="en-GB" sz="3600" dirty="0"/>
              <a:t>Sn Solenoid</a:t>
            </a:r>
          </a:p>
        </p:txBody>
      </p:sp>
    </p:spTree>
    <p:extLst>
      <p:ext uri="{BB962C8B-B14F-4D97-AF65-F5344CB8AC3E}">
        <p14:creationId xmlns:p14="http://schemas.microsoft.com/office/powerpoint/2010/main" val="857943300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EC6B6D-2063-2645-5F7E-46E073318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EBC07571-3134-BB4B-B83F-1A9FE18D34F3}" type="slidenum">
              <a:rPr lang="de-DE" smtClean="0"/>
              <a:pPr algn="ctr">
                <a:defRPr/>
              </a:pPr>
              <a:t>42</a:t>
            </a:fld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46F2DB-36E3-22DD-2E73-C01AB29F12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13553" r="29755" b="3941"/>
          <a:stretch/>
        </p:blipFill>
        <p:spPr bwMode="auto">
          <a:xfrm rot="5400000">
            <a:off x="1668503" y="473162"/>
            <a:ext cx="5993757" cy="5276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D5C32E-3788-20F7-5F34-57AB7FA0A8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83" t="13478" r="24431" b="21505"/>
          <a:stretch/>
        </p:blipFill>
        <p:spPr bwMode="auto">
          <a:xfrm rot="5400000">
            <a:off x="6571497" y="1000364"/>
            <a:ext cx="5992183" cy="422058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C7012D0-1F53-F4FD-224F-DDB2B598423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292"/>
          <a:stretch/>
        </p:blipFill>
        <p:spPr bwMode="auto">
          <a:xfrm rot="5400000">
            <a:off x="6570711" y="999580"/>
            <a:ext cx="5993755" cy="422058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78D0440-0538-C002-3D59-F16DF69CEE0A}"/>
              </a:ext>
            </a:extLst>
          </p:cNvPr>
          <p:cNvSpPr txBox="1"/>
          <p:nvPr/>
        </p:nvSpPr>
        <p:spPr>
          <a:xfrm rot="16200000">
            <a:off x="-2636520" y="3105835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12T Nb</a:t>
            </a:r>
            <a:r>
              <a:rPr lang="en-GB" sz="3600" baseline="-25000" dirty="0"/>
              <a:t>3</a:t>
            </a:r>
            <a:r>
              <a:rPr lang="en-GB" sz="3600" dirty="0"/>
              <a:t>Sn Solenoid</a:t>
            </a:r>
          </a:p>
        </p:txBody>
      </p:sp>
    </p:spTree>
    <p:extLst>
      <p:ext uri="{BB962C8B-B14F-4D97-AF65-F5344CB8AC3E}">
        <p14:creationId xmlns:p14="http://schemas.microsoft.com/office/powerpoint/2010/main" val="2848044588"/>
      </p:ext>
    </p:extLst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EC6B6D-2063-2645-5F7E-46E073318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EBC07571-3134-BB4B-B83F-1A9FE18D34F3}" type="slidenum">
              <a:rPr lang="de-DE" smtClean="0"/>
              <a:pPr algn="ctr">
                <a:defRPr/>
              </a:pPr>
              <a:t>43</a:t>
            </a:fld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46F2DB-36E3-22DD-2E73-C01AB29F12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13553" r="29755" b="3941"/>
          <a:stretch/>
        </p:blipFill>
        <p:spPr bwMode="auto">
          <a:xfrm rot="5400000">
            <a:off x="1668503" y="473162"/>
            <a:ext cx="5993757" cy="5276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4F21A48-F872-D079-3A14-F439D76EB8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151" t="23555" r="31249" b="25355"/>
          <a:stretch/>
        </p:blipFill>
        <p:spPr bwMode="auto">
          <a:xfrm rot="5400000">
            <a:off x="6747333" y="842400"/>
            <a:ext cx="5993756" cy="453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468801-7F34-BDEA-0FDF-491186DCD8AF}"/>
              </a:ext>
            </a:extLst>
          </p:cNvPr>
          <p:cNvSpPr txBox="1"/>
          <p:nvPr/>
        </p:nvSpPr>
        <p:spPr>
          <a:xfrm rot="16200000">
            <a:off x="-2636520" y="3105835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12T Nb</a:t>
            </a:r>
            <a:r>
              <a:rPr lang="en-GB" sz="3600" baseline="-25000" dirty="0"/>
              <a:t>3</a:t>
            </a:r>
            <a:r>
              <a:rPr lang="en-GB" sz="3600" dirty="0"/>
              <a:t>Sn Solenoid</a:t>
            </a:r>
          </a:p>
        </p:txBody>
      </p:sp>
    </p:spTree>
    <p:extLst>
      <p:ext uri="{BB962C8B-B14F-4D97-AF65-F5344CB8AC3E}">
        <p14:creationId xmlns:p14="http://schemas.microsoft.com/office/powerpoint/2010/main" val="2480830419"/>
      </p:ext>
    </p:extLst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EC6B6D-2063-2645-5F7E-46E073318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EBC07571-3134-BB4B-B83F-1A9FE18D34F3}" type="slidenum">
              <a:rPr lang="de-DE" smtClean="0"/>
              <a:pPr algn="ctr">
                <a:defRPr/>
              </a:pPr>
              <a:t>44</a:t>
            </a:fld>
            <a:endParaRPr lang="de-D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F21A48-F872-D079-3A14-F439D76EB8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151" t="23555" r="31249" b="25355"/>
          <a:stretch/>
        </p:blipFill>
        <p:spPr bwMode="auto">
          <a:xfrm rot="5400000">
            <a:off x="6747333" y="842400"/>
            <a:ext cx="5993756" cy="45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D485CB-DCEA-AC97-C0D0-DD80BFD9F31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159" t="9932" r="13359" b="13137"/>
          <a:stretch/>
        </p:blipFill>
        <p:spPr bwMode="auto">
          <a:xfrm rot="5400000">
            <a:off x="1955650" y="790905"/>
            <a:ext cx="5999672" cy="464490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437276-A404-3DF4-2F98-501763A6E986}"/>
              </a:ext>
            </a:extLst>
          </p:cNvPr>
          <p:cNvSpPr txBox="1"/>
          <p:nvPr/>
        </p:nvSpPr>
        <p:spPr>
          <a:xfrm rot="16200000">
            <a:off x="-2636520" y="3105835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12T Nb</a:t>
            </a:r>
            <a:r>
              <a:rPr lang="en-GB" sz="3600" baseline="-25000" dirty="0"/>
              <a:t>3</a:t>
            </a:r>
            <a:r>
              <a:rPr lang="en-GB" sz="3600" dirty="0"/>
              <a:t>Sn Solenoid</a:t>
            </a:r>
          </a:p>
        </p:txBody>
      </p:sp>
    </p:spTree>
    <p:extLst>
      <p:ext uri="{BB962C8B-B14F-4D97-AF65-F5344CB8AC3E}">
        <p14:creationId xmlns:p14="http://schemas.microsoft.com/office/powerpoint/2010/main" val="1723036652"/>
      </p:ext>
    </p:extLst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EC6B6D-2063-2645-5F7E-46E073318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EBC07571-3134-BB4B-B83F-1A9FE18D34F3}" type="slidenum">
              <a:rPr lang="de-DE" smtClean="0"/>
              <a:pPr algn="ctr">
                <a:defRPr/>
              </a:pPr>
              <a:t>45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D485CB-DCEA-AC97-C0D0-DD80BFD9F3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159" t="9932" r="13359" b="13137"/>
          <a:stretch/>
        </p:blipFill>
        <p:spPr bwMode="auto">
          <a:xfrm rot="5400000">
            <a:off x="1955650" y="790905"/>
            <a:ext cx="5999672" cy="4644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51D78093-5257-CF38-C60B-BD9C6C2703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8" r="4025"/>
          <a:stretch/>
        </p:blipFill>
        <p:spPr>
          <a:xfrm>
            <a:off x="7415420" y="113522"/>
            <a:ext cx="4464000" cy="59996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4911DA4-3295-124B-1135-05895D0E7D2F}"/>
              </a:ext>
            </a:extLst>
          </p:cNvPr>
          <p:cNvSpPr txBox="1"/>
          <p:nvPr/>
        </p:nvSpPr>
        <p:spPr>
          <a:xfrm rot="16200000">
            <a:off x="-2636520" y="3105835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12T Nb</a:t>
            </a:r>
            <a:r>
              <a:rPr lang="en-GB" sz="3600" baseline="-25000" dirty="0"/>
              <a:t>3</a:t>
            </a:r>
            <a:r>
              <a:rPr lang="en-GB" sz="3600" dirty="0"/>
              <a:t>Sn Solenoid</a:t>
            </a:r>
          </a:p>
        </p:txBody>
      </p:sp>
    </p:spTree>
    <p:extLst>
      <p:ext uri="{BB962C8B-B14F-4D97-AF65-F5344CB8AC3E}">
        <p14:creationId xmlns:p14="http://schemas.microsoft.com/office/powerpoint/2010/main" val="2300607532"/>
      </p:ext>
    </p:extLst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EC6B6D-2063-2645-5F7E-46E073318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EBC07571-3134-BB4B-B83F-1A9FE18D34F3}" type="slidenum">
              <a:rPr lang="de-DE" smtClean="0"/>
              <a:pPr algn="ctr">
                <a:defRPr/>
              </a:pPr>
              <a:t>46</a:t>
            </a:fld>
            <a:endParaRPr lang="de-DE" dirty="0"/>
          </a:p>
        </p:txBody>
      </p:sp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51D78093-5257-CF38-C60B-BD9C6C2703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8" r="4025"/>
          <a:stretch/>
        </p:blipFill>
        <p:spPr>
          <a:xfrm>
            <a:off x="7415420" y="113522"/>
            <a:ext cx="4464000" cy="59996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4911DA4-3295-124B-1135-05895D0E7D2F}"/>
              </a:ext>
            </a:extLst>
          </p:cNvPr>
          <p:cNvSpPr txBox="1"/>
          <p:nvPr/>
        </p:nvSpPr>
        <p:spPr>
          <a:xfrm rot="16200000">
            <a:off x="-2636520" y="3105835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12T Nb</a:t>
            </a:r>
            <a:r>
              <a:rPr lang="en-GB" sz="3600" baseline="-25000" dirty="0"/>
              <a:t>3</a:t>
            </a:r>
            <a:r>
              <a:rPr lang="en-GB" sz="3600" dirty="0"/>
              <a:t>Sn Solenoid</a:t>
            </a:r>
          </a:p>
        </p:txBody>
      </p:sp>
      <p:pic>
        <p:nvPicPr>
          <p:cNvPr id="4" name="Picture 3" descr="A metal cylinder on a table&#10;&#10;Description automatically generated">
            <a:extLst>
              <a:ext uri="{FF2B5EF4-FFF2-40B4-BE49-F238E27FC236}">
                <a16:creationId xmlns:a16="http://schemas.microsoft.com/office/drawing/2014/main" id="{F53F4672-BA34-D37B-0CE5-1EECCF8DC0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632" y="119291"/>
            <a:ext cx="4495428" cy="599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515909"/>
      </p:ext>
    </p:extLst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EC6B6D-2063-2645-5F7E-46E073318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EBC07571-3134-BB4B-B83F-1A9FE18D34F3}" type="slidenum">
              <a:rPr lang="de-DE" smtClean="0"/>
              <a:pPr algn="ctr">
                <a:defRPr/>
              </a:pPr>
              <a:t>47</a:t>
            </a:fld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911DA4-3295-124B-1135-05895D0E7D2F}"/>
              </a:ext>
            </a:extLst>
          </p:cNvPr>
          <p:cNvSpPr txBox="1"/>
          <p:nvPr/>
        </p:nvSpPr>
        <p:spPr>
          <a:xfrm rot="16200000">
            <a:off x="-2636520" y="3105835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12T Nb</a:t>
            </a:r>
            <a:r>
              <a:rPr lang="en-GB" sz="3600" baseline="-25000" dirty="0"/>
              <a:t>3</a:t>
            </a:r>
            <a:r>
              <a:rPr lang="en-GB" sz="3600" dirty="0"/>
              <a:t>Sn Solenoid</a:t>
            </a:r>
          </a:p>
        </p:txBody>
      </p:sp>
      <p:pic>
        <p:nvPicPr>
          <p:cNvPr id="4" name="Picture 3" descr="A metal cylinder on a table&#10;&#10;Description automatically generated">
            <a:extLst>
              <a:ext uri="{FF2B5EF4-FFF2-40B4-BE49-F238E27FC236}">
                <a16:creationId xmlns:a16="http://schemas.microsoft.com/office/drawing/2014/main" id="{F53F4672-BA34-D37B-0CE5-1EECCF8DC00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6" r="6570"/>
          <a:stretch/>
        </p:blipFill>
        <p:spPr>
          <a:xfrm>
            <a:off x="2783632" y="119291"/>
            <a:ext cx="3600000" cy="599390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69D4072-5EC2-3DDB-BFDC-F7A44463BF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8553" y="119291"/>
            <a:ext cx="5379728" cy="59939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BDEA7F5-9151-BF50-6695-108EB0B55673}"/>
              </a:ext>
            </a:extLst>
          </p:cNvPr>
          <p:cNvSpPr txBox="1"/>
          <p:nvPr/>
        </p:nvSpPr>
        <p:spPr>
          <a:xfrm>
            <a:off x="2855640" y="6127026"/>
            <a:ext cx="907300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2400" dirty="0"/>
              <a:t>The thermal treatment of two out of four coils has been completed.</a:t>
            </a:r>
          </a:p>
        </p:txBody>
      </p:sp>
    </p:spTree>
    <p:extLst>
      <p:ext uri="{BB962C8B-B14F-4D97-AF65-F5344CB8AC3E}">
        <p14:creationId xmlns:p14="http://schemas.microsoft.com/office/powerpoint/2010/main" val="771426278"/>
      </p:ext>
    </p:extLst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EC6B6D-2063-2645-5F7E-46E073318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EBC07571-3134-BB4B-B83F-1A9FE18D34F3}" type="slidenum">
              <a:rPr lang="de-DE" smtClean="0"/>
              <a:pPr algn="ctr">
                <a:defRPr/>
              </a:pPr>
              <a:t>48</a:t>
            </a:fld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911DA4-3295-124B-1135-05895D0E7D2F}"/>
              </a:ext>
            </a:extLst>
          </p:cNvPr>
          <p:cNvSpPr txBox="1"/>
          <p:nvPr/>
        </p:nvSpPr>
        <p:spPr>
          <a:xfrm rot="16200000">
            <a:off x="-2636520" y="3105835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12T Nb</a:t>
            </a:r>
            <a:r>
              <a:rPr lang="en-GB" sz="3600" baseline="-25000" dirty="0"/>
              <a:t>3</a:t>
            </a:r>
            <a:r>
              <a:rPr lang="en-GB" sz="3600" dirty="0"/>
              <a:t>Sn Solenoid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69D4072-5EC2-3DDB-BFDC-F7A44463B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8553" y="119291"/>
            <a:ext cx="5379728" cy="5993904"/>
          </a:xfrm>
          <a:prstGeom prst="rect">
            <a:avLst/>
          </a:prstGeom>
        </p:spPr>
      </p:pic>
      <p:pic>
        <p:nvPicPr>
          <p:cNvPr id="6" name="Picture 5" descr="A close up of a metal cylinder&#10;&#10;Description automatically generated">
            <a:extLst>
              <a:ext uri="{FF2B5EF4-FFF2-40B4-BE49-F238E27FC236}">
                <a16:creationId xmlns:a16="http://schemas.microsoft.com/office/drawing/2014/main" id="{C1DF9B16-15F5-57E9-25D7-EECD36AF28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54632" y="880471"/>
            <a:ext cx="5993904" cy="44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187355"/>
      </p:ext>
    </p:extLst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EC6B6D-2063-2645-5F7E-46E073318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EBC07571-3134-BB4B-B83F-1A9FE18D34F3}" type="slidenum">
              <a:rPr lang="de-DE" smtClean="0"/>
              <a:pPr algn="ctr">
                <a:defRPr/>
              </a:pPr>
              <a:t>49</a:t>
            </a:fld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911DA4-3295-124B-1135-05895D0E7D2F}"/>
              </a:ext>
            </a:extLst>
          </p:cNvPr>
          <p:cNvSpPr txBox="1"/>
          <p:nvPr/>
        </p:nvSpPr>
        <p:spPr>
          <a:xfrm rot="16200000">
            <a:off x="-2636520" y="3105835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12T Nb</a:t>
            </a:r>
            <a:r>
              <a:rPr lang="en-GB" sz="3600" baseline="-25000" dirty="0"/>
              <a:t>3</a:t>
            </a:r>
            <a:r>
              <a:rPr lang="en-GB" sz="3600" dirty="0"/>
              <a:t>Sn Solenoid</a:t>
            </a:r>
          </a:p>
        </p:txBody>
      </p:sp>
      <p:pic>
        <p:nvPicPr>
          <p:cNvPr id="6" name="Picture 5" descr="A close up of a metal cylinder&#10;&#10;Description automatically generated">
            <a:extLst>
              <a:ext uri="{FF2B5EF4-FFF2-40B4-BE49-F238E27FC236}">
                <a16:creationId xmlns:a16="http://schemas.microsoft.com/office/drawing/2014/main" id="{C1DF9B16-15F5-57E9-25D7-EECD36AF28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54632" y="880471"/>
            <a:ext cx="5993904" cy="4464096"/>
          </a:xfrm>
          <a:prstGeom prst="rect">
            <a:avLst/>
          </a:prstGeom>
        </p:spPr>
      </p:pic>
      <p:pic>
        <p:nvPicPr>
          <p:cNvPr id="5" name="Picture 4" descr="A close-up of a device&#10;&#10;Description automatically generated">
            <a:extLst>
              <a:ext uri="{FF2B5EF4-FFF2-40B4-BE49-F238E27FC236}">
                <a16:creationId xmlns:a16="http://schemas.microsoft.com/office/drawing/2014/main" id="{DCF3AE8D-C266-2C0D-309E-C51C4E8F7BC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65" r="105"/>
          <a:stretch/>
        </p:blipFill>
        <p:spPr>
          <a:xfrm rot="10800000">
            <a:off x="6528048" y="115567"/>
            <a:ext cx="5040000" cy="6006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7384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C554B87-3FBF-0243-BA6F-9F0C702616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8148" y="932723"/>
            <a:ext cx="5486833" cy="2829148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9285782-1720-A446-8079-D1B58ED21B1E}"/>
              </a:ext>
            </a:extLst>
          </p:cNvPr>
          <p:cNvGrpSpPr/>
          <p:nvPr/>
        </p:nvGrpSpPr>
        <p:grpSpPr>
          <a:xfrm>
            <a:off x="7144352" y="932723"/>
            <a:ext cx="3903969" cy="2706380"/>
            <a:chOff x="5286254" y="843558"/>
            <a:chExt cx="2927977" cy="202978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0D3AB16-8809-0D45-9FB0-426FD072FE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86254" y="843558"/>
              <a:ext cx="2927977" cy="202978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F773478-9B02-5A46-9264-13C9498E228A}"/>
                </a:ext>
              </a:extLst>
            </p:cNvPr>
            <p:cNvSpPr txBox="1"/>
            <p:nvPr/>
          </p:nvSpPr>
          <p:spPr>
            <a:xfrm>
              <a:off x="5405919" y="925157"/>
              <a:ext cx="1728192" cy="7560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CH" sz="1600" kern="1000" spc="31" dirty="0">
                  <a:solidFill>
                    <a:schemeClr val="bg1"/>
                  </a:solidFill>
                  <a:cs typeface="Franklin Gothic Book"/>
                </a:rPr>
                <a:t>Laser Micro Jet</a:t>
              </a:r>
              <a:br>
                <a:rPr lang="en-CH" sz="1600" kern="1000" spc="31" dirty="0">
                  <a:solidFill>
                    <a:schemeClr val="bg1"/>
                  </a:solidFill>
                  <a:cs typeface="Franklin Gothic Book"/>
                </a:rPr>
              </a:br>
              <a:r>
                <a:rPr lang="en-CH" sz="1600" kern="1000" spc="31" dirty="0">
                  <a:solidFill>
                    <a:schemeClr val="bg1"/>
                  </a:solidFill>
                  <a:cs typeface="Franklin Gothic Book"/>
                </a:rPr>
                <a:t>SYNOVA</a:t>
              </a:r>
            </a:p>
            <a:p>
              <a:pPr>
                <a:lnSpc>
                  <a:spcPct val="110000"/>
                </a:lnSpc>
              </a:pPr>
              <a:r>
                <a:rPr lang="en-CH" sz="1600" kern="1000" spc="31" dirty="0">
                  <a:solidFill>
                    <a:schemeClr val="bg1"/>
                  </a:solidFill>
                  <a:cs typeface="Franklin Gothic Book"/>
                </a:rPr>
                <a:t>CH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D17C4770-358A-2947-A740-9AA2557744CF}"/>
              </a:ext>
            </a:extLst>
          </p:cNvPr>
          <p:cNvSpPr txBox="1"/>
          <p:nvPr/>
        </p:nvSpPr>
        <p:spPr>
          <a:xfrm>
            <a:off x="1487488" y="3761870"/>
            <a:ext cx="5336363" cy="28291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GB" sz="2300" kern="1000" spc="31" dirty="0">
                <a:cs typeface="Franklin Gothic Book"/>
              </a:rPr>
              <a:t>The HTS crystals are embedded (</a:t>
            </a:r>
            <a:r>
              <a:rPr lang="en-GB" sz="2300" kern="1000" spc="31" dirty="0" err="1">
                <a:cs typeface="Franklin Gothic Book"/>
              </a:rPr>
              <a:t>schrink</a:t>
            </a:r>
            <a:r>
              <a:rPr lang="en-GB" sz="2300" kern="1000" spc="31" dirty="0">
                <a:cs typeface="Franklin Gothic Book"/>
              </a:rPr>
              <a:t>-fit) into a copper matrix with micro-meter accuracy, to be mechanical and thermally stabilised. An additional Aluminium shrinking cylinder is used to precisely assemble the undulator array </a:t>
            </a:r>
            <a:br>
              <a:rPr lang="en-GB" sz="2300" kern="1000" spc="31" dirty="0">
                <a:cs typeface="Franklin Gothic Book"/>
              </a:rPr>
            </a:br>
            <a:r>
              <a:rPr lang="en-GB" sz="2300" kern="1000" spc="31" dirty="0">
                <a:cs typeface="Franklin Gothic Book"/>
              </a:rPr>
              <a:t>(in the picture only a cross section)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8CC40F1-B263-5246-A292-2A3AD640263A}"/>
              </a:ext>
            </a:extLst>
          </p:cNvPr>
          <p:cNvGrpSpPr/>
          <p:nvPr/>
        </p:nvGrpSpPr>
        <p:grpSpPr>
          <a:xfrm>
            <a:off x="7144352" y="3835218"/>
            <a:ext cx="3903969" cy="2570113"/>
            <a:chOff x="5286254" y="2930204"/>
            <a:chExt cx="2927977" cy="192758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075D8B1-4B38-F74B-AB72-E4DB909F2B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86254" y="2930204"/>
              <a:ext cx="2927977" cy="1927585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69BBD73-6F99-E341-B172-B2B1B3E281F6}"/>
                </a:ext>
              </a:extLst>
            </p:cNvPr>
            <p:cNvSpPr txBox="1"/>
            <p:nvPr/>
          </p:nvSpPr>
          <p:spPr>
            <a:xfrm>
              <a:off x="6876256" y="3795886"/>
              <a:ext cx="1296144" cy="7560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CH" sz="1600" kern="1000" spc="31" dirty="0">
                  <a:solidFill>
                    <a:schemeClr val="bg1"/>
                  </a:solidFill>
                  <a:cs typeface="Franklin Gothic Book"/>
                </a:rPr>
                <a:t>EDM Wire Erosion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177788B-D25F-6245-9748-53AA1A7D5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Industrial Sample</a:t>
            </a:r>
          </a:p>
        </p:txBody>
      </p:sp>
    </p:spTree>
    <p:extLst>
      <p:ext uri="{BB962C8B-B14F-4D97-AF65-F5344CB8AC3E}">
        <p14:creationId xmlns:p14="http://schemas.microsoft.com/office/powerpoint/2010/main" val="1005063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99A99E2-FD8E-CCC1-FB81-37AC5BC73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&amp; Outlooks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369C58-82D2-FDB2-9397-490818C64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7448" y="1272672"/>
            <a:ext cx="9289070" cy="4947969"/>
          </a:xfrm>
        </p:spPr>
        <p:txBody>
          <a:bodyPr/>
          <a:lstStyle/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We demonstrated </a:t>
            </a:r>
            <a:r>
              <a:rPr lang="en-GB" b="1" dirty="0"/>
              <a:t>high magnetic fields (2T)</a:t>
            </a:r>
            <a:r>
              <a:rPr lang="en-GB" dirty="0"/>
              <a:t> and algorithms for the optimisation.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Holmium poles </a:t>
            </a:r>
            <a:r>
              <a:rPr lang="en-GB" dirty="0"/>
              <a:t>deliver higher fields than </a:t>
            </a:r>
            <a:r>
              <a:rPr lang="en-GB" dirty="0" err="1"/>
              <a:t>FeCo</a:t>
            </a:r>
            <a:r>
              <a:rPr lang="en-GB" dirty="0"/>
              <a:t> even if they are not single crystals.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The reproducibility of the </a:t>
            </a:r>
            <a:r>
              <a:rPr lang="en-GB" b="1" dirty="0"/>
              <a:t>F</a:t>
            </a:r>
            <a:r>
              <a:rPr lang="en-GB" dirty="0"/>
              <a:t>ield </a:t>
            </a:r>
            <a:r>
              <a:rPr lang="en-GB" b="1" dirty="0"/>
              <a:t>C</a:t>
            </a:r>
            <a:r>
              <a:rPr lang="en-GB" dirty="0"/>
              <a:t>ooling </a:t>
            </a:r>
            <a:r>
              <a:rPr lang="en-GB" b="1" dirty="0"/>
              <a:t>M</a:t>
            </a:r>
            <a:r>
              <a:rPr lang="en-GB" dirty="0"/>
              <a:t>agnetisation is within our measurement accuracy (0.1%) 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A preliminary optimisation of the magnet </a:t>
            </a:r>
            <a:r>
              <a:rPr lang="en-GB" b="1" dirty="0"/>
              <a:t>charging process</a:t>
            </a:r>
            <a:r>
              <a:rPr lang="en-GB" dirty="0"/>
              <a:t> has reduced the required time from 10 hours to 4 hours.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Flux freezing </a:t>
            </a:r>
            <a:r>
              <a:rPr lang="en-GB" dirty="0"/>
              <a:t>helps to significantly reduce magnetic creep, although it does not eliminate it completely.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Delivery of the “Cryo-Solenoid” to PSI is expected in Q1 2026, after an intensive measurement campaign will follow, aiming to demonstrate phase errors as low as a few degrees and the device is planned for installation in SLS2.0 in early 2027.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2964E5-0DE8-C07A-7F2E-DA7F9F113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189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377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566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754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5943" algn="l" defTabSz="45718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131" algn="l" defTabSz="45718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320" algn="l" defTabSz="45718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509" algn="l" defTabSz="45718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12969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ack round object with a red line and blue arrow&#10;&#10;Description automatically generated">
            <a:extLst>
              <a:ext uri="{FF2B5EF4-FFF2-40B4-BE49-F238E27FC236}">
                <a16:creationId xmlns:a16="http://schemas.microsoft.com/office/drawing/2014/main" id="{38BF1BFC-218B-6D17-9890-10979746FD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428" r="8579"/>
          <a:stretch/>
        </p:blipFill>
        <p:spPr>
          <a:xfrm>
            <a:off x="1390658" y="1341442"/>
            <a:ext cx="5041900" cy="4679951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E4CE2BD-A8FD-B866-543A-45240AB5B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dirty="0"/>
              <a:t>CAN-SUPERCONDUCTOR: SDMG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C5E3C0-2FA2-667C-B1A0-D6D7CDD70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pPr algn="r">
              <a:spcAft>
                <a:spcPts val="800"/>
              </a:spcAft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spcAft>
                  <a:spcPts val="800"/>
                </a:spcAft>
                <a:defRPr/>
              </a:pPr>
              <a:t>51</a:t>
            </a:fld>
            <a:endParaRPr lang="de-D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A5779D-6571-8A07-CB5D-14E736776EC4}"/>
              </a:ext>
            </a:extLst>
          </p:cNvPr>
          <p:cNvSpPr txBox="1"/>
          <p:nvPr/>
        </p:nvSpPr>
        <p:spPr>
          <a:xfrm>
            <a:off x="6671742" y="1337875"/>
            <a:ext cx="5041900" cy="4679951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/>
          <a:p>
            <a:pPr marL="237050" indent="-237050">
              <a:spcBef>
                <a:spcPct val="0"/>
              </a:spcBef>
              <a:spcAft>
                <a:spcPts val="8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/>
              <a:t>Single-direction Melt Growth </a:t>
            </a:r>
            <a:r>
              <a:rPr lang="en-GB" sz="2400" dirty="0"/>
              <a:t>(SDMG) is a novel approach for REBCO single-domain bulk growth, where a grown bulk from a REBCO system with higher peritectic temperature is used to seed the grown bulk (instead of a </a:t>
            </a:r>
            <a:r>
              <a:rPr lang="en-GB" sz="2400" dirty="0" err="1"/>
              <a:t>NdBCO</a:t>
            </a:r>
            <a:r>
              <a:rPr lang="en-GB" sz="2400" dirty="0"/>
              <a:t> thin-film seed, which is used for both TSMG and TSIG). The main advantage of this approach is that the bulk is composed exclusively of the c-growth region, unlike TSMG-grown bulks. Therefore, the expected homogeneity is significantly higher in SDMG-grown bulks, as no growth interfaces are present in the bulks.</a:t>
            </a:r>
          </a:p>
          <a:p>
            <a:pPr marL="237050" indent="-237050">
              <a:spcBef>
                <a:spcPct val="0"/>
              </a:spcBef>
              <a:spcAft>
                <a:spcPts val="8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41BEAB-CAD3-AB77-129B-B397BDCA40D0}"/>
              </a:ext>
            </a:extLst>
          </p:cNvPr>
          <p:cNvSpPr txBox="1"/>
          <p:nvPr/>
        </p:nvSpPr>
        <p:spPr>
          <a:xfrm>
            <a:off x="3071664" y="6026707"/>
            <a:ext cx="6337524" cy="4131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67" i="1" dirty="0">
                <a:solidFill>
                  <a:srgbClr val="000000"/>
                </a:solidFill>
                <a:latin typeface="Calibri"/>
              </a:rPr>
              <a:t>Courtesy of Dr </a:t>
            </a:r>
            <a:r>
              <a:rPr lang="en-GB" sz="1867" i="1" dirty="0" err="1">
                <a:solidFill>
                  <a:srgbClr val="000000"/>
                </a:solidFill>
                <a:latin typeface="Calibri"/>
              </a:rPr>
              <a:t>Tomáš</a:t>
            </a:r>
            <a:r>
              <a:rPr lang="en-GB" sz="1867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1867" i="1" dirty="0" err="1">
                <a:solidFill>
                  <a:srgbClr val="000000"/>
                </a:solidFill>
                <a:latin typeface="Calibri"/>
              </a:rPr>
              <a:t>Hlásek</a:t>
            </a:r>
            <a:r>
              <a:rPr lang="en-GB" sz="1867" i="1" dirty="0">
                <a:solidFill>
                  <a:srgbClr val="000000"/>
                </a:solidFill>
                <a:latin typeface="Calibri"/>
              </a:rPr>
              <a:t> (CAN)</a:t>
            </a:r>
          </a:p>
        </p:txBody>
      </p:sp>
    </p:spTree>
    <p:extLst>
      <p:ext uri="{BB962C8B-B14F-4D97-AF65-F5344CB8AC3E}">
        <p14:creationId xmlns:p14="http://schemas.microsoft.com/office/powerpoint/2010/main" val="10185551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DAD86-DAEC-7274-981A-8FF15C6D6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ym typeface="Wingdings" pitchFamily="2" charset="2"/>
              </a:rPr>
              <a:t>CAN / SDMG + Ho poles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58E837-C54D-326C-D594-691D8CB75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52</a:t>
            </a:fld>
            <a:endParaRPr lang="de-D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02949A-C1D2-F695-38DD-4E0B3361E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809" y="1085498"/>
            <a:ext cx="5442636" cy="54845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270570-366C-D023-DF04-A4759F14DB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05304" y="2339817"/>
            <a:ext cx="4761897" cy="2795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343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ony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2318" y="836713"/>
            <a:ext cx="3976077" cy="5980020"/>
          </a:xfrm>
          <a:prstGeom prst="rect">
            <a:avLst/>
          </a:prstGeom>
        </p:spPr>
      </p:pic>
      <p:pic>
        <p:nvPicPr>
          <p:cNvPr id="6" name="Picture 5" descr="solenoid_12T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2898" y="839771"/>
            <a:ext cx="2904236" cy="59759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37443" y="4777037"/>
            <a:ext cx="1440160" cy="11521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3600" b="1" kern="1000" spc="31" dirty="0">
                <a:solidFill>
                  <a:schemeClr val="bg1"/>
                </a:solidFill>
                <a:cs typeface="Franklin Gothic Book"/>
              </a:rPr>
              <a:t>±12T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1836067" y="5617869"/>
            <a:ext cx="1440160" cy="62259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600" b="1" kern="1000" spc="31" dirty="0">
                <a:solidFill>
                  <a:schemeClr val="bg1"/>
                </a:solidFill>
                <a:cs typeface="Franklin Gothic Book"/>
              </a:rPr>
              <a:t>the solenoid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832FA080-A9C3-5345-AC1C-EA0618554037}"/>
              </a:ext>
            </a:extLst>
          </p:cNvPr>
          <p:cNvSpPr txBox="1">
            <a:spLocks/>
          </p:cNvSpPr>
          <p:nvPr/>
        </p:nvSpPr>
        <p:spPr>
          <a:xfrm>
            <a:off x="1" y="6492876"/>
            <a:ext cx="15689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EBC07571-3134-BB4B-B83F-1A9FE18D34F3}" type="slidenum">
              <a:rPr lang="de-DE" sz="1800">
                <a:solidFill>
                  <a:schemeClr val="bg1"/>
                </a:solidFill>
              </a:rPr>
              <a:pPr algn="ctr">
                <a:defRPr/>
              </a:pPr>
              <a:t>6</a:t>
            </a:fld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9" name="Picture 8" descr="Screenshot 2019-11-14 at 11.21.55.png">
            <a:extLst>
              <a:ext uri="{FF2B5EF4-FFF2-40B4-BE49-F238E27FC236}">
                <a16:creationId xmlns:a16="http://schemas.microsoft.com/office/drawing/2014/main" id="{D60DE322-3EF1-2B45-A3B5-07792D35E6C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5558" y="356795"/>
            <a:ext cx="2222837" cy="457269"/>
          </a:xfrm>
          <a:prstGeom prst="rect">
            <a:avLst/>
          </a:prstGeom>
        </p:spPr>
      </p:pic>
      <p:sp>
        <p:nvSpPr>
          <p:cNvPr id="2" name="Title 3">
            <a:extLst>
              <a:ext uri="{FF2B5EF4-FFF2-40B4-BE49-F238E27FC236}">
                <a16:creationId xmlns:a16="http://schemas.microsoft.com/office/drawing/2014/main" id="{D9832871-63DD-15C8-4D35-68FF1207F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facility</a:t>
            </a:r>
          </a:p>
        </p:txBody>
      </p:sp>
    </p:spTree>
    <p:extLst>
      <p:ext uri="{BB962C8B-B14F-4D97-AF65-F5344CB8AC3E}">
        <p14:creationId xmlns:p14="http://schemas.microsoft.com/office/powerpoint/2010/main" val="3383002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D3643-2593-D345-979A-3C6234BDE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 probe with 5 Hall elements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1B35FD-31F7-2F46-B679-469DD145B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F6A8A1-60D3-D34A-869E-42E4BC04AF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3485" y="964202"/>
            <a:ext cx="8325016" cy="5647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8B16840-E1EC-5D80-64DA-253D54DEF371}"/>
              </a:ext>
            </a:extLst>
          </p:cNvPr>
          <p:cNvSpPr/>
          <p:nvPr/>
        </p:nvSpPr>
        <p:spPr>
          <a:xfrm>
            <a:off x="2567608" y="964202"/>
            <a:ext cx="3312368" cy="3040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698E02-F68B-ADFC-A642-7435970F226A}"/>
              </a:ext>
            </a:extLst>
          </p:cNvPr>
          <p:cNvSpPr/>
          <p:nvPr/>
        </p:nvSpPr>
        <p:spPr>
          <a:xfrm>
            <a:off x="5735960" y="763205"/>
            <a:ext cx="4968552" cy="5641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</p:spTree>
    <p:extLst>
      <p:ext uri="{BB962C8B-B14F-4D97-AF65-F5344CB8AC3E}">
        <p14:creationId xmlns:p14="http://schemas.microsoft.com/office/powerpoint/2010/main" val="303481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A2CC7-85D8-5B48-AEB7-02E2EE1F5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Staggered Array With </a:t>
            </a:r>
            <a:r>
              <a:rPr lang="en-GB" dirty="0" err="1"/>
              <a:t>CoFe</a:t>
            </a:r>
            <a:r>
              <a:rPr lang="en-GB" dirty="0"/>
              <a:t> Poles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61C4A2-EBE6-184A-89CD-AC2F9D619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C98E507-0A35-F44A-BFC2-FE49B272F2D3}"/>
              </a:ext>
            </a:extLst>
          </p:cNvPr>
          <p:cNvGrpSpPr/>
          <p:nvPr/>
        </p:nvGrpSpPr>
        <p:grpSpPr>
          <a:xfrm>
            <a:off x="6672064" y="1508787"/>
            <a:ext cx="5184576" cy="4896544"/>
            <a:chOff x="5004048" y="1131590"/>
            <a:chExt cx="3888432" cy="367240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CE305B6-BDFD-E749-84BD-B52075D198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4048" y="1131590"/>
              <a:ext cx="3454400" cy="24892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96AE5B2-7664-7942-A865-733C2A5EF77D}"/>
                </a:ext>
              </a:extLst>
            </p:cNvPr>
            <p:cNvSpPr txBox="1"/>
            <p:nvPr/>
          </p:nvSpPr>
          <p:spPr>
            <a:xfrm>
              <a:off x="5076056" y="3631884"/>
              <a:ext cx="3816424" cy="117211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2400" dirty="0">
                  <a:solidFill>
                    <a:srgbClr val="000000"/>
                  </a:solidFill>
                  <a:latin typeface="Calibri"/>
                </a:rPr>
                <a:t>With additional ferromagnetic poles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2400" dirty="0">
                  <a:solidFill>
                    <a:srgbClr val="000000"/>
                  </a:solidFill>
                  <a:latin typeface="Calibri"/>
                </a:rPr>
                <a:t> 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2400" dirty="0">
                  <a:solidFill>
                    <a:srgbClr val="000000"/>
                  </a:solidFill>
                  <a:latin typeface="Calibri"/>
                </a:rPr>
                <a:t>	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endParaRPr lang="en-GB" sz="2400" dirty="0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38EDB75-4CAA-2F41-AD79-EE8522659AC4}"/>
              </a:ext>
            </a:extLst>
          </p:cNvPr>
          <p:cNvGrpSpPr/>
          <p:nvPr/>
        </p:nvGrpSpPr>
        <p:grpSpPr>
          <a:xfrm>
            <a:off x="431373" y="999433"/>
            <a:ext cx="4861353" cy="5722992"/>
            <a:chOff x="323529" y="749575"/>
            <a:chExt cx="3646015" cy="429224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A5327E8-9B55-4140-9410-FF0F1F61C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684490" y="1756765"/>
              <a:ext cx="4292244" cy="227786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32EB93A-2A07-E648-9A05-16B0F92BF797}"/>
                </a:ext>
              </a:extLst>
            </p:cNvPr>
            <p:cNvSpPr txBox="1"/>
            <p:nvPr/>
          </p:nvSpPr>
          <p:spPr>
            <a:xfrm>
              <a:off x="323529" y="2139702"/>
              <a:ext cx="2088231" cy="117211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2400" dirty="0">
                  <a:solidFill>
                    <a:srgbClr val="000000"/>
                  </a:solidFill>
                  <a:latin typeface="Calibri"/>
                </a:rPr>
                <a:t>4mm gap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2400" dirty="0">
                  <a:solidFill>
                    <a:srgbClr val="000000"/>
                  </a:solidFill>
                  <a:latin typeface="Calibri"/>
                </a:rPr>
                <a:t>10 mm period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endParaRPr lang="en-GB" sz="2400" dirty="0">
                <a:solidFill>
                  <a:srgbClr val="000000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3173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0753CE34-0D94-DE47-BA09-03BD4DABE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414" y="0"/>
            <a:ext cx="108585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AB4A4C-7CA9-F66A-3238-9FE06D503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C8AFC68F-CE5B-A845-B46E-0D6F87721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EBC07571-3134-BB4B-B83F-1A9FE18D34F3}" type="slidenum">
              <a:rPr lang="de-DE" smtClean="0">
                <a:solidFill>
                  <a:schemeClr val="bg1"/>
                </a:solidFill>
              </a:rPr>
              <a:pPr algn="ctr">
                <a:defRPr/>
              </a:pPr>
              <a:t>9</a:t>
            </a:fld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810504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PS V8" id="{60DDCA37-A5CA-4154-8A04-26FD2C76E200}" vid="{8247A4F9-EBED-457E-B191-EE93C80CA4F5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3169</TotalTime>
  <Words>1576</Words>
  <Application>Microsoft Macintosh PowerPoint</Application>
  <PresentationFormat>Widescreen</PresentationFormat>
  <Paragraphs>491</Paragraphs>
  <Slides>52</Slides>
  <Notes>6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1" baseType="lpstr">
      <vt:lpstr>AdvPS_SCAF</vt:lpstr>
      <vt:lpstr>Aptos</vt:lpstr>
      <vt:lpstr>Arial</vt:lpstr>
      <vt:lpstr>Calibri</vt:lpstr>
      <vt:lpstr>Rockwell</vt:lpstr>
      <vt:lpstr>Symbol</vt:lpstr>
      <vt:lpstr>Times</vt:lpstr>
      <vt:lpstr>Times New Roman</vt:lpstr>
      <vt:lpstr>Benutzerdefiniertes Design</vt:lpstr>
      <vt:lpstr>A REBCO Bulk Superconducting  Undulator for the Microscopic Tomography Beamline at SLS 2.0</vt:lpstr>
      <vt:lpstr>Overview</vt:lpstr>
      <vt:lpstr>The bulk High Temperature Superconducting undulator</vt:lpstr>
      <vt:lpstr>Samples Overview</vt:lpstr>
      <vt:lpstr>Industrial Sample</vt:lpstr>
      <vt:lpstr>The facility</vt:lpstr>
      <vt:lpstr>Cryogenic probe with 5 Hall elements</vt:lpstr>
      <vt:lpstr>Staggered Array With CoFe Poles</vt:lpstr>
      <vt:lpstr>PowerPoint Presentation</vt:lpstr>
      <vt:lpstr>Experimental results - YBCO from ATZ</vt:lpstr>
      <vt:lpstr>Experimental results - YBCO from ATZ</vt:lpstr>
      <vt:lpstr>Experimental results - YBCO from ATZ</vt:lpstr>
      <vt:lpstr>200 bulk simulations</vt:lpstr>
      <vt:lpstr>Single Disk characterisation </vt:lpstr>
      <vt:lpstr>2D Field map</vt:lpstr>
      <vt:lpstr>Planar Hybrid: Nippon Steel</vt:lpstr>
      <vt:lpstr>Planar Hybrid: Nippon Steel</vt:lpstr>
      <vt:lpstr>Planar Hybrid: Nippon Steel</vt:lpstr>
      <vt:lpstr>Impact of the poles</vt:lpstr>
      <vt:lpstr>FCM reproducibility study</vt:lpstr>
      <vt:lpstr>Towards a quasi-optimum charging time</vt:lpstr>
      <vt:lpstr>Flux creep and flux freezing</vt:lpstr>
      <vt:lpstr>Flux creep and flux freezing</vt:lpstr>
      <vt:lpstr>Flux creep and flux freezing</vt:lpstr>
      <vt:lpstr>Summary of the planar staggered array with: 𝜆u=10mm &amp; gap=4.0mm</vt:lpstr>
      <vt:lpstr>Summary of the planar staggered array with: 𝜆u=10mm &amp; gap=4.0mm</vt:lpstr>
      <vt:lpstr>Summary of the planar staggered array with: 𝜆u=10mm &amp; gap=4.0mm</vt:lpstr>
      <vt:lpstr>Summary of the planar staggered array with: 𝜆u=10mm &amp; gap=4.0mm</vt:lpstr>
      <vt:lpstr>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 &amp; Outlooks</vt:lpstr>
      <vt:lpstr>CAN-SUPERCONDUCTOR: SDMG</vt:lpstr>
      <vt:lpstr>CAN / SDMG + Ho poles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Calvi Marco</dc:creator>
  <dc:description>erstellt durch Vorlagenbauer.ch</dc:description>
  <cp:lastModifiedBy>Calvi Marco</cp:lastModifiedBy>
  <cp:revision>184</cp:revision>
  <dcterms:created xsi:type="dcterms:W3CDTF">2024-07-06T08:47:50Z</dcterms:created>
  <dcterms:modified xsi:type="dcterms:W3CDTF">2025-05-29T09:53:14Z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