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1" r:id="rId4"/>
    <p:sldMasterId id="2147483700" r:id="rId5"/>
  </p:sldMasterIdLst>
  <p:notesMasterIdLst>
    <p:notesMasterId r:id="rId45"/>
  </p:notesMasterIdLst>
  <p:sldIdLst>
    <p:sldId id="257" r:id="rId6"/>
    <p:sldId id="263" r:id="rId7"/>
    <p:sldId id="312" r:id="rId8"/>
    <p:sldId id="301" r:id="rId9"/>
    <p:sldId id="285" r:id="rId10"/>
    <p:sldId id="294" r:id="rId11"/>
    <p:sldId id="313" r:id="rId12"/>
    <p:sldId id="316" r:id="rId13"/>
    <p:sldId id="289" r:id="rId14"/>
    <p:sldId id="317" r:id="rId15"/>
    <p:sldId id="302" r:id="rId16"/>
    <p:sldId id="324" r:id="rId17"/>
    <p:sldId id="318" r:id="rId18"/>
    <p:sldId id="343" r:id="rId19"/>
    <p:sldId id="291" r:id="rId20"/>
    <p:sldId id="322" r:id="rId21"/>
    <p:sldId id="309" r:id="rId22"/>
    <p:sldId id="258" r:id="rId23"/>
    <p:sldId id="325" r:id="rId24"/>
    <p:sldId id="328" r:id="rId25"/>
    <p:sldId id="326" r:id="rId26"/>
    <p:sldId id="329" r:id="rId27"/>
    <p:sldId id="332" r:id="rId28"/>
    <p:sldId id="330" r:id="rId29"/>
    <p:sldId id="331" r:id="rId30"/>
    <p:sldId id="327" r:id="rId31"/>
    <p:sldId id="333" r:id="rId32"/>
    <p:sldId id="334" r:id="rId33"/>
    <p:sldId id="335" r:id="rId34"/>
    <p:sldId id="344" r:id="rId35"/>
    <p:sldId id="337" r:id="rId36"/>
    <p:sldId id="338" r:id="rId37"/>
    <p:sldId id="339" r:id="rId38"/>
    <p:sldId id="340" r:id="rId39"/>
    <p:sldId id="341" r:id="rId40"/>
    <p:sldId id="342" r:id="rId41"/>
    <p:sldId id="323" r:id="rId42"/>
    <p:sldId id="310" r:id="rId43"/>
    <p:sldId id="283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613"/>
    <a:srgbClr val="FF6900"/>
    <a:srgbClr val="003088"/>
    <a:srgbClr val="F08900"/>
    <a:srgbClr val="1E5DF8"/>
    <a:srgbClr val="626262"/>
    <a:srgbClr val="FFFFFF"/>
    <a:srgbClr val="00BED5"/>
    <a:srgbClr val="C13D33"/>
    <a:srgbClr val="E94D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25"/>
    <p:restoredTop sz="94422"/>
  </p:normalViewPr>
  <p:slideViewPr>
    <p:cSldViewPr snapToGrid="0" snapToObjects="1">
      <p:cViewPr varScale="1">
        <p:scale>
          <a:sx n="116" d="100"/>
          <a:sy n="116" d="100"/>
        </p:scale>
        <p:origin x="1037" y="72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presProps" Target="pres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nton, Alex (STFC,DL,AST)" userId="6e61efc1-9609-4ecc-a9d6-f0604c9a6d76" providerId="ADAL" clId="{D08F4C05-3E62-4346-B781-ABE328CFFF98}"/>
    <pc:docChg chg="modSld">
      <pc:chgData name="Hinton, Alex (STFC,DL,AST)" userId="6e61efc1-9609-4ecc-a9d6-f0604c9a6d76" providerId="ADAL" clId="{D08F4C05-3E62-4346-B781-ABE328CFFF98}" dt="2025-05-28T09:50:38.713" v="37" actId="20577"/>
      <pc:docMkLst>
        <pc:docMk/>
      </pc:docMkLst>
      <pc:sldChg chg="modSp mod">
        <pc:chgData name="Hinton, Alex (STFC,DL,AST)" userId="6e61efc1-9609-4ecc-a9d6-f0604c9a6d76" providerId="ADAL" clId="{D08F4C05-3E62-4346-B781-ABE328CFFF98}" dt="2025-05-28T09:32:50.449" v="1" actId="20577"/>
        <pc:sldMkLst>
          <pc:docMk/>
          <pc:sldMk cId="3224382533" sldId="257"/>
        </pc:sldMkLst>
        <pc:spChg chg="mod">
          <ac:chgData name="Hinton, Alex (STFC,DL,AST)" userId="6e61efc1-9609-4ecc-a9d6-f0604c9a6d76" providerId="ADAL" clId="{D08F4C05-3E62-4346-B781-ABE328CFFF98}" dt="2025-05-28T09:32:50.449" v="1" actId="20577"/>
          <ac:spMkLst>
            <pc:docMk/>
            <pc:sldMk cId="3224382533" sldId="257"/>
            <ac:spMk id="5" creationId="{0BEB0AE4-391E-6F41-84C6-D4EEDF519A31}"/>
          </ac:spMkLst>
        </pc:spChg>
      </pc:sldChg>
      <pc:sldChg chg="modNotesTx">
        <pc:chgData name="Hinton, Alex (STFC,DL,AST)" userId="6e61efc1-9609-4ecc-a9d6-f0604c9a6d76" providerId="ADAL" clId="{D08F4C05-3E62-4346-B781-ABE328CFFF98}" dt="2025-05-28T09:42:44.884" v="18" actId="20577"/>
        <pc:sldMkLst>
          <pc:docMk/>
          <pc:sldMk cId="1901376485" sldId="258"/>
        </pc:sldMkLst>
      </pc:sldChg>
      <pc:sldChg chg="modNotesTx">
        <pc:chgData name="Hinton, Alex (STFC,DL,AST)" userId="6e61efc1-9609-4ecc-a9d6-f0604c9a6d76" providerId="ADAL" clId="{D08F4C05-3E62-4346-B781-ABE328CFFF98}" dt="2025-05-28T09:33:46.064" v="2" actId="20577"/>
        <pc:sldMkLst>
          <pc:docMk/>
          <pc:sldMk cId="1275542076" sldId="263"/>
        </pc:sldMkLst>
      </pc:sldChg>
      <pc:sldChg chg="modNotesTx">
        <pc:chgData name="Hinton, Alex (STFC,DL,AST)" userId="6e61efc1-9609-4ecc-a9d6-f0604c9a6d76" providerId="ADAL" clId="{D08F4C05-3E62-4346-B781-ABE328CFFF98}" dt="2025-05-28T09:34:26.973" v="5" actId="20577"/>
        <pc:sldMkLst>
          <pc:docMk/>
          <pc:sldMk cId="2584315885" sldId="285"/>
        </pc:sldMkLst>
      </pc:sldChg>
      <pc:sldChg chg="modNotesTx">
        <pc:chgData name="Hinton, Alex (STFC,DL,AST)" userId="6e61efc1-9609-4ecc-a9d6-f0604c9a6d76" providerId="ADAL" clId="{D08F4C05-3E62-4346-B781-ABE328CFFF98}" dt="2025-05-28T09:37:54.551" v="9" actId="20577"/>
        <pc:sldMkLst>
          <pc:docMk/>
          <pc:sldMk cId="616173671" sldId="289"/>
        </pc:sldMkLst>
      </pc:sldChg>
      <pc:sldChg chg="modNotesTx">
        <pc:chgData name="Hinton, Alex (STFC,DL,AST)" userId="6e61efc1-9609-4ecc-a9d6-f0604c9a6d76" providerId="ADAL" clId="{D08F4C05-3E62-4346-B781-ABE328CFFF98}" dt="2025-05-28T09:39:39.994" v="15" actId="20577"/>
        <pc:sldMkLst>
          <pc:docMk/>
          <pc:sldMk cId="3772339039" sldId="291"/>
        </pc:sldMkLst>
      </pc:sldChg>
      <pc:sldChg chg="modNotesTx">
        <pc:chgData name="Hinton, Alex (STFC,DL,AST)" userId="6e61efc1-9609-4ecc-a9d6-f0604c9a6d76" providerId="ADAL" clId="{D08F4C05-3E62-4346-B781-ABE328CFFF98}" dt="2025-05-28T09:36:53.430" v="6" actId="20577"/>
        <pc:sldMkLst>
          <pc:docMk/>
          <pc:sldMk cId="3555590711" sldId="294"/>
        </pc:sldMkLst>
      </pc:sldChg>
      <pc:sldChg chg="modNotesTx">
        <pc:chgData name="Hinton, Alex (STFC,DL,AST)" userId="6e61efc1-9609-4ecc-a9d6-f0604c9a6d76" providerId="ADAL" clId="{D08F4C05-3E62-4346-B781-ABE328CFFF98}" dt="2025-05-28T09:34:16.895" v="4" actId="20577"/>
        <pc:sldMkLst>
          <pc:docMk/>
          <pc:sldMk cId="2546496365" sldId="301"/>
        </pc:sldMkLst>
      </pc:sldChg>
      <pc:sldChg chg="modNotesTx">
        <pc:chgData name="Hinton, Alex (STFC,DL,AST)" userId="6e61efc1-9609-4ecc-a9d6-f0604c9a6d76" providerId="ADAL" clId="{D08F4C05-3E62-4346-B781-ABE328CFFF98}" dt="2025-05-28T09:38:07.412" v="11" actId="20577"/>
        <pc:sldMkLst>
          <pc:docMk/>
          <pc:sldMk cId="2100462721" sldId="302"/>
        </pc:sldMkLst>
      </pc:sldChg>
      <pc:sldChg chg="modNotesTx">
        <pc:chgData name="Hinton, Alex (STFC,DL,AST)" userId="6e61efc1-9609-4ecc-a9d6-f0604c9a6d76" providerId="ADAL" clId="{D08F4C05-3E62-4346-B781-ABE328CFFF98}" dt="2025-05-28T09:42:30.539" v="17" actId="20577"/>
        <pc:sldMkLst>
          <pc:docMk/>
          <pc:sldMk cId="1181397185" sldId="309"/>
        </pc:sldMkLst>
      </pc:sldChg>
      <pc:sldChg chg="modNotesTx">
        <pc:chgData name="Hinton, Alex (STFC,DL,AST)" userId="6e61efc1-9609-4ecc-a9d6-f0604c9a6d76" providerId="ADAL" clId="{D08F4C05-3E62-4346-B781-ABE328CFFF98}" dt="2025-05-28T09:34:01.831" v="3" actId="20577"/>
        <pc:sldMkLst>
          <pc:docMk/>
          <pc:sldMk cId="2054969417" sldId="312"/>
        </pc:sldMkLst>
      </pc:sldChg>
      <pc:sldChg chg="modNotesTx">
        <pc:chgData name="Hinton, Alex (STFC,DL,AST)" userId="6e61efc1-9609-4ecc-a9d6-f0604c9a6d76" providerId="ADAL" clId="{D08F4C05-3E62-4346-B781-ABE328CFFF98}" dt="2025-05-28T09:37:12.833" v="7" actId="20577"/>
        <pc:sldMkLst>
          <pc:docMk/>
          <pc:sldMk cId="810761387" sldId="313"/>
        </pc:sldMkLst>
      </pc:sldChg>
      <pc:sldChg chg="modNotesTx">
        <pc:chgData name="Hinton, Alex (STFC,DL,AST)" userId="6e61efc1-9609-4ecc-a9d6-f0604c9a6d76" providerId="ADAL" clId="{D08F4C05-3E62-4346-B781-ABE328CFFF98}" dt="2025-05-28T09:37:48.246" v="8" actId="20577"/>
        <pc:sldMkLst>
          <pc:docMk/>
          <pc:sldMk cId="3540858874" sldId="316"/>
        </pc:sldMkLst>
      </pc:sldChg>
      <pc:sldChg chg="modNotesTx">
        <pc:chgData name="Hinton, Alex (STFC,DL,AST)" userId="6e61efc1-9609-4ecc-a9d6-f0604c9a6d76" providerId="ADAL" clId="{D08F4C05-3E62-4346-B781-ABE328CFFF98}" dt="2025-05-28T09:38:00.135" v="10" actId="20577"/>
        <pc:sldMkLst>
          <pc:docMk/>
          <pc:sldMk cId="3930154483" sldId="317"/>
        </pc:sldMkLst>
      </pc:sldChg>
      <pc:sldChg chg="modNotesTx">
        <pc:chgData name="Hinton, Alex (STFC,DL,AST)" userId="6e61efc1-9609-4ecc-a9d6-f0604c9a6d76" providerId="ADAL" clId="{D08F4C05-3E62-4346-B781-ABE328CFFF98}" dt="2025-05-28T09:38:33.048" v="13" actId="20577"/>
        <pc:sldMkLst>
          <pc:docMk/>
          <pc:sldMk cId="2552353245" sldId="318"/>
        </pc:sldMkLst>
      </pc:sldChg>
      <pc:sldChg chg="modNotesTx">
        <pc:chgData name="Hinton, Alex (STFC,DL,AST)" userId="6e61efc1-9609-4ecc-a9d6-f0604c9a6d76" providerId="ADAL" clId="{D08F4C05-3E62-4346-B781-ABE328CFFF98}" dt="2025-05-28T09:39:49.058" v="16" actId="20577"/>
        <pc:sldMkLst>
          <pc:docMk/>
          <pc:sldMk cId="1089281543" sldId="322"/>
        </pc:sldMkLst>
      </pc:sldChg>
      <pc:sldChg chg="modNotesTx">
        <pc:chgData name="Hinton, Alex (STFC,DL,AST)" userId="6e61efc1-9609-4ecc-a9d6-f0604c9a6d76" providerId="ADAL" clId="{D08F4C05-3E62-4346-B781-ABE328CFFF98}" dt="2025-05-28T09:50:38.713" v="37" actId="20577"/>
        <pc:sldMkLst>
          <pc:docMk/>
          <pc:sldMk cId="1229658896" sldId="323"/>
        </pc:sldMkLst>
      </pc:sldChg>
      <pc:sldChg chg="modNotesTx">
        <pc:chgData name="Hinton, Alex (STFC,DL,AST)" userId="6e61efc1-9609-4ecc-a9d6-f0604c9a6d76" providerId="ADAL" clId="{D08F4C05-3E62-4346-B781-ABE328CFFF98}" dt="2025-05-28T09:38:13.716" v="12" actId="20577"/>
        <pc:sldMkLst>
          <pc:docMk/>
          <pc:sldMk cId="2556421538" sldId="324"/>
        </pc:sldMkLst>
      </pc:sldChg>
      <pc:sldChg chg="modNotesTx">
        <pc:chgData name="Hinton, Alex (STFC,DL,AST)" userId="6e61efc1-9609-4ecc-a9d6-f0604c9a6d76" providerId="ADAL" clId="{D08F4C05-3E62-4346-B781-ABE328CFFF98}" dt="2025-05-28T09:42:50.741" v="19" actId="20577"/>
        <pc:sldMkLst>
          <pc:docMk/>
          <pc:sldMk cId="922270886" sldId="325"/>
        </pc:sldMkLst>
      </pc:sldChg>
      <pc:sldChg chg="modNotesTx">
        <pc:chgData name="Hinton, Alex (STFC,DL,AST)" userId="6e61efc1-9609-4ecc-a9d6-f0604c9a6d76" providerId="ADAL" clId="{D08F4C05-3E62-4346-B781-ABE328CFFF98}" dt="2025-05-28T09:43:13.076" v="21" actId="20577"/>
        <pc:sldMkLst>
          <pc:docMk/>
          <pc:sldMk cId="3366617028" sldId="326"/>
        </pc:sldMkLst>
      </pc:sldChg>
      <pc:sldChg chg="modNotesTx">
        <pc:chgData name="Hinton, Alex (STFC,DL,AST)" userId="6e61efc1-9609-4ecc-a9d6-f0604c9a6d76" providerId="ADAL" clId="{D08F4C05-3E62-4346-B781-ABE328CFFF98}" dt="2025-05-28T09:44:32.816" v="26" actId="20577"/>
        <pc:sldMkLst>
          <pc:docMk/>
          <pc:sldMk cId="1050477872" sldId="327"/>
        </pc:sldMkLst>
      </pc:sldChg>
      <pc:sldChg chg="modNotesTx">
        <pc:chgData name="Hinton, Alex (STFC,DL,AST)" userId="6e61efc1-9609-4ecc-a9d6-f0604c9a6d76" providerId="ADAL" clId="{D08F4C05-3E62-4346-B781-ABE328CFFF98}" dt="2025-05-28T09:42:59.044" v="20" actId="20577"/>
        <pc:sldMkLst>
          <pc:docMk/>
          <pc:sldMk cId="3764995164" sldId="328"/>
        </pc:sldMkLst>
      </pc:sldChg>
      <pc:sldChg chg="modNotesTx">
        <pc:chgData name="Hinton, Alex (STFC,DL,AST)" userId="6e61efc1-9609-4ecc-a9d6-f0604c9a6d76" providerId="ADAL" clId="{D08F4C05-3E62-4346-B781-ABE328CFFF98}" dt="2025-05-28T09:43:19.932" v="22" actId="20577"/>
        <pc:sldMkLst>
          <pc:docMk/>
          <pc:sldMk cId="388697421" sldId="329"/>
        </pc:sldMkLst>
      </pc:sldChg>
      <pc:sldChg chg="modNotesTx">
        <pc:chgData name="Hinton, Alex (STFC,DL,AST)" userId="6e61efc1-9609-4ecc-a9d6-f0604c9a6d76" providerId="ADAL" clId="{D08F4C05-3E62-4346-B781-ABE328CFFF98}" dt="2025-05-28T09:43:56.546" v="24" actId="20577"/>
        <pc:sldMkLst>
          <pc:docMk/>
          <pc:sldMk cId="2169471679" sldId="330"/>
        </pc:sldMkLst>
      </pc:sldChg>
      <pc:sldChg chg="modNotesTx">
        <pc:chgData name="Hinton, Alex (STFC,DL,AST)" userId="6e61efc1-9609-4ecc-a9d6-f0604c9a6d76" providerId="ADAL" clId="{D08F4C05-3E62-4346-B781-ABE328CFFF98}" dt="2025-05-28T09:44:02.201" v="25" actId="20577"/>
        <pc:sldMkLst>
          <pc:docMk/>
          <pc:sldMk cId="3584939638" sldId="331"/>
        </pc:sldMkLst>
      </pc:sldChg>
      <pc:sldChg chg="modNotesTx">
        <pc:chgData name="Hinton, Alex (STFC,DL,AST)" userId="6e61efc1-9609-4ecc-a9d6-f0604c9a6d76" providerId="ADAL" clId="{D08F4C05-3E62-4346-B781-ABE328CFFF98}" dt="2025-05-28T09:43:25.652" v="23" actId="20577"/>
        <pc:sldMkLst>
          <pc:docMk/>
          <pc:sldMk cId="2818467272" sldId="332"/>
        </pc:sldMkLst>
      </pc:sldChg>
      <pc:sldChg chg="modNotesTx">
        <pc:chgData name="Hinton, Alex (STFC,DL,AST)" userId="6e61efc1-9609-4ecc-a9d6-f0604c9a6d76" providerId="ADAL" clId="{D08F4C05-3E62-4346-B781-ABE328CFFF98}" dt="2025-05-28T09:47:43.532" v="27" actId="20577"/>
        <pc:sldMkLst>
          <pc:docMk/>
          <pc:sldMk cId="3140526957" sldId="333"/>
        </pc:sldMkLst>
      </pc:sldChg>
      <pc:sldChg chg="modNotesTx">
        <pc:chgData name="Hinton, Alex (STFC,DL,AST)" userId="6e61efc1-9609-4ecc-a9d6-f0604c9a6d76" providerId="ADAL" clId="{D08F4C05-3E62-4346-B781-ABE328CFFF98}" dt="2025-05-28T09:48:11.411" v="28" actId="20577"/>
        <pc:sldMkLst>
          <pc:docMk/>
          <pc:sldMk cId="3941239914" sldId="334"/>
        </pc:sldMkLst>
      </pc:sldChg>
      <pc:sldChg chg="modNotesTx">
        <pc:chgData name="Hinton, Alex (STFC,DL,AST)" userId="6e61efc1-9609-4ecc-a9d6-f0604c9a6d76" providerId="ADAL" clId="{D08F4C05-3E62-4346-B781-ABE328CFFF98}" dt="2025-05-28T09:48:15.692" v="29" actId="20577"/>
        <pc:sldMkLst>
          <pc:docMk/>
          <pc:sldMk cId="1045193259" sldId="335"/>
        </pc:sldMkLst>
      </pc:sldChg>
      <pc:sldChg chg="modNotesTx">
        <pc:chgData name="Hinton, Alex (STFC,DL,AST)" userId="6e61efc1-9609-4ecc-a9d6-f0604c9a6d76" providerId="ADAL" clId="{D08F4C05-3E62-4346-B781-ABE328CFFF98}" dt="2025-05-28T09:48:28.001" v="31" actId="20577"/>
        <pc:sldMkLst>
          <pc:docMk/>
          <pc:sldMk cId="3232857205" sldId="337"/>
        </pc:sldMkLst>
      </pc:sldChg>
      <pc:sldChg chg="modNotesTx">
        <pc:chgData name="Hinton, Alex (STFC,DL,AST)" userId="6e61efc1-9609-4ecc-a9d6-f0604c9a6d76" providerId="ADAL" clId="{D08F4C05-3E62-4346-B781-ABE328CFFF98}" dt="2025-05-28T09:50:20.487" v="32" actId="20577"/>
        <pc:sldMkLst>
          <pc:docMk/>
          <pc:sldMk cId="1151823247" sldId="338"/>
        </pc:sldMkLst>
      </pc:sldChg>
      <pc:sldChg chg="modNotesTx">
        <pc:chgData name="Hinton, Alex (STFC,DL,AST)" userId="6e61efc1-9609-4ecc-a9d6-f0604c9a6d76" providerId="ADAL" clId="{D08F4C05-3E62-4346-B781-ABE328CFFF98}" dt="2025-05-28T09:50:23.957" v="33" actId="20577"/>
        <pc:sldMkLst>
          <pc:docMk/>
          <pc:sldMk cId="4016321027" sldId="339"/>
        </pc:sldMkLst>
      </pc:sldChg>
      <pc:sldChg chg="modNotesTx">
        <pc:chgData name="Hinton, Alex (STFC,DL,AST)" userId="6e61efc1-9609-4ecc-a9d6-f0604c9a6d76" providerId="ADAL" clId="{D08F4C05-3E62-4346-B781-ABE328CFFF98}" dt="2025-05-28T09:50:30.086" v="34" actId="20577"/>
        <pc:sldMkLst>
          <pc:docMk/>
          <pc:sldMk cId="2324424378" sldId="340"/>
        </pc:sldMkLst>
      </pc:sldChg>
      <pc:sldChg chg="modNotesTx">
        <pc:chgData name="Hinton, Alex (STFC,DL,AST)" userId="6e61efc1-9609-4ecc-a9d6-f0604c9a6d76" providerId="ADAL" clId="{D08F4C05-3E62-4346-B781-ABE328CFFF98}" dt="2025-05-28T09:50:33.166" v="35" actId="20577"/>
        <pc:sldMkLst>
          <pc:docMk/>
          <pc:sldMk cId="2348537310" sldId="341"/>
        </pc:sldMkLst>
      </pc:sldChg>
      <pc:sldChg chg="modNotesTx">
        <pc:chgData name="Hinton, Alex (STFC,DL,AST)" userId="6e61efc1-9609-4ecc-a9d6-f0604c9a6d76" providerId="ADAL" clId="{D08F4C05-3E62-4346-B781-ABE328CFFF98}" dt="2025-05-28T09:50:35.174" v="36" actId="20577"/>
        <pc:sldMkLst>
          <pc:docMk/>
          <pc:sldMk cId="148117498" sldId="342"/>
        </pc:sldMkLst>
      </pc:sldChg>
      <pc:sldChg chg="modNotesTx">
        <pc:chgData name="Hinton, Alex (STFC,DL,AST)" userId="6e61efc1-9609-4ecc-a9d6-f0604c9a6d76" providerId="ADAL" clId="{D08F4C05-3E62-4346-B781-ABE328CFFF98}" dt="2025-05-28T09:38:48.954" v="14" actId="20577"/>
        <pc:sldMkLst>
          <pc:docMk/>
          <pc:sldMk cId="2387981002" sldId="343"/>
        </pc:sldMkLst>
      </pc:sldChg>
      <pc:sldChg chg="modNotesTx">
        <pc:chgData name="Hinton, Alex (STFC,DL,AST)" userId="6e61efc1-9609-4ecc-a9d6-f0604c9a6d76" providerId="ADAL" clId="{D08F4C05-3E62-4346-B781-ABE328CFFF98}" dt="2025-05-28T09:48:18.166" v="30" actId="20577"/>
        <pc:sldMkLst>
          <pc:docMk/>
          <pc:sldMk cId="2619653204" sldId="34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5/28/2025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0860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1088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4585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467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50B3AD-871A-DA92-F094-AA45AE9AA1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5FA79F-110B-8D4E-D9C4-14B7F01A41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19B4B4-602A-EB12-EB36-740D603D90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B74C6A-E608-67D3-33F6-0DE0192122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3297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3378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1804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2592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8442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910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47759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7815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2460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3700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6382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49695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6742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0719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1027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51432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653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94541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7B6C79-F04A-E327-9E3A-39DA7E1050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E4A4D9-BD72-FCC5-D995-0B55ED5961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D465EC-6A13-C7B5-DB17-5EE250929C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3DED5C-7F02-5523-53CD-7EA646A753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06276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92125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7B5719-6FEE-91EF-3B45-639FA572D3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B6E0DEF-66E9-176B-2872-B63C915D25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9A4445F-2CD5-681F-2751-C87F6A825D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2053C8-FF7B-4208-A2E4-B5BB2E5002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159605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4A01F4-79EE-7857-AECE-3E89590767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1FA3F2-8DFC-969A-79A4-5B075C296D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6207A7A-4321-0CDB-8F55-C7805BAD93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510E3C-6D47-F787-24C9-2A7B58F9B0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905675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3268D9-98BC-BAC7-3806-8A9A59DE2F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78F8AEE-1A78-5164-8EAC-7B0CE730D0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AFD369-E96B-B0A8-D675-AA5065BD49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537334-4794-E640-0208-F7B1FC2B52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846742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AC7188-DE50-B392-FB5F-BAF00594B8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BB5EAC1-5444-338D-A4CC-B17048A69A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0B304FC-0B84-01A8-28BC-806ED270C9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137AE1-9907-406A-B5F5-8D57DDE0F6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457312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BAC020-A16E-41D1-CC20-19210951DA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A1F6D0E-D57C-9D89-ADD7-F713E712DC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E196D0-9191-286A-827B-6A0E1528D5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F7F604-C9AA-FB66-D2DC-5FDD703C5A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082110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35641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412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095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3889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1218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2613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8974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110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6E78A-AAF2-4B07-9AC4-67DC0A7F25D4}" type="datetime1">
              <a:rPr lang="en-US" smtClean="0"/>
              <a:t>5/28/2025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9C08E-79C3-4FE9-987B-CE105E75CC80}" type="datetime1">
              <a:rPr lang="en-US" smtClean="0"/>
              <a:t>5/28/2025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A9FB2-0378-4BB5-A03F-B0AFE8F36287}" type="datetime1">
              <a:rPr lang="en-US" smtClean="0"/>
              <a:t>5/28/2025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EEE37-627B-41A4-B319-939A0D3D8666}" type="datetime1">
              <a:rPr lang="en-US" smtClean="0"/>
              <a:t>5/28/2025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4EF9D-C110-4C84-947C-7F3DE248A135}" type="datetime1">
              <a:rPr lang="en-US" smtClean="0"/>
              <a:t>5/28/2025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7766-4328-4457-A362-3D1D8D242E9A}" type="datetime1">
              <a:rPr lang="en-US" smtClean="0"/>
              <a:t>5/28/2025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08F3-2A19-49C8-8440-481C4CD61EC4}" type="datetime1">
              <a:rPr lang="en-US" smtClean="0"/>
              <a:t>5/28/2025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CDD3-D4B4-441B-A090-F63AEE0FA33E}" type="datetime1">
              <a:rPr lang="en-US" smtClean="0"/>
              <a:t>5/28/2025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B826C-169B-497E-9E16-B120F19BAC40}" type="datetime1">
              <a:rPr lang="en-US" smtClean="0"/>
              <a:t>5/28/2025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212D1-3DB0-40C8-9D65-FD402C9E7C08}" type="datetime1">
              <a:rPr lang="en-US" smtClean="0"/>
              <a:t>5/28/2025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6B1C0-C6F2-41F5-940E-668E668E7F30}" type="datetime1">
              <a:rPr lang="en-US" smtClean="0"/>
              <a:t>5/28/2025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8693-BB36-4DD9-A9E9-0FCBAE3EAD38}" type="datetime1">
              <a:rPr lang="en-US" smtClean="0"/>
              <a:t>5/28/2025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34760-7D4D-46A1-A4C0-E5F2771B1784}" type="datetime1">
              <a:rPr lang="en-US" smtClean="0"/>
              <a:t>5/28/2025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ABD4D-3927-4F24-A859-FD28CB02777C}" type="datetime1">
              <a:rPr lang="en-US" smtClean="0"/>
              <a:t>5/28/2025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11EF3-72C6-448C-998B-B5F28E6B717B}" type="datetime1">
              <a:rPr lang="en-US" smtClean="0"/>
              <a:t>5/28/2025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A3E01-9D5A-41A9-9D80-0F2EAC03CA71}" type="datetime1">
              <a:rPr lang="en-US" smtClean="0"/>
              <a:t>5/28/2025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9367F-1CAA-4329-8855-6FE702A5F983}" type="datetime1">
              <a:rPr lang="en-US" smtClean="0"/>
              <a:t>5/28/2025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A392E-3C8E-4B31-8205-0DA3E5EB1296}" type="datetime1">
              <a:rPr lang="en-US" smtClean="0"/>
              <a:t>5/28/2025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62647-448B-42F2-B3FE-75099BE5E4D5}" type="datetime1">
              <a:rPr lang="en-US" smtClean="0"/>
              <a:t>5/28/2025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3D6E3-293D-469D-8BA6-0BD4BB5E7C63}" type="datetime1">
              <a:rPr lang="en-US" smtClean="0"/>
              <a:t>5/28/2025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B4927-92ED-4B4A-A2BA-46657847B58A}" type="datetime1">
              <a:rPr lang="en-US" smtClean="0"/>
              <a:t>5/28/2025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B3A16-CB2E-4E47-957B-30ECCFB3D1B6}" type="datetime1">
              <a:rPr lang="en-US" smtClean="0"/>
              <a:t>5/28/2025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64545-372B-46B6-AFE3-F865669AE6E5}" type="datetime1">
              <a:rPr lang="en-US" smtClean="0"/>
              <a:t>5/28/2025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AA676-B9D9-4D72-93F9-8BE5F3514042}" type="datetime1">
              <a:rPr lang="en-US" smtClean="0"/>
              <a:t>5/28/2025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g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7" y="2160730"/>
            <a:ext cx="10493567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/>
                <a:cs typeface="Arial"/>
              </a:rPr>
              <a:t>The Helical Superconducting Undulator (HSCU) Project at STFC</a:t>
            </a:r>
          </a:p>
          <a:p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1255197" y="3951163"/>
            <a:ext cx="9594386" cy="230832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Alex Hinton, Magnetics and Radiation Sources Group, </a:t>
            </a:r>
            <a:r>
              <a:rPr lang="en-GB" sz="2400" dirty="0" err="1">
                <a:solidFill>
                  <a:srgbClr val="626262"/>
                </a:solidFill>
                <a:latin typeface="Arial"/>
                <a:cs typeface="Arial"/>
              </a:rPr>
              <a:t>ASTeC</a:t>
            </a:r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, STFC Daresbury Laboratory, on behalf of the HSCU collaboration</a:t>
            </a:r>
          </a:p>
          <a:p>
            <a:endParaRPr lang="en-GB" sz="2400" dirty="0">
              <a:solidFill>
                <a:srgbClr val="626262"/>
              </a:solidFill>
              <a:latin typeface="Arial"/>
              <a:cs typeface="Arial"/>
            </a:endParaRPr>
          </a:p>
          <a:p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Insertion Devices for Future Light Sources Workshop (ID25)</a:t>
            </a:r>
          </a:p>
          <a:p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Taipei, Taiwan</a:t>
            </a:r>
          </a:p>
          <a:p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31 May – 1 June 2025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420797" y="1393952"/>
            <a:ext cx="49553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Positioning of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individual wire turns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within the former grooves impacts the field quality.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Wires wound closer to the HSCU axis need to be wound with greater precision.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Winding tolerance on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layer 1 &lt; 20 </a:t>
            </a:r>
            <a:r>
              <a:rPr lang="en-GB" b="1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Winding tolerance on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layer 10 &lt; 90 </a:t>
            </a:r>
            <a:r>
              <a:rPr lang="en-GB" b="1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Sag of the HSCU former under gravity will lead to a spread in the peak field values on axis.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Sag &lt; 100 </a:t>
            </a:r>
            <a:r>
              <a:rPr lang="en-GB" b="1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 1 m required to keep spread below 1E-3.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Tolerance Studies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pic>
        <p:nvPicPr>
          <p:cNvPr id="13" name="Picture 12" descr="A graph of a layer number&#10;&#10;Description automatically generated">
            <a:extLst>
              <a:ext uri="{FF2B5EF4-FFF2-40B4-BE49-F238E27FC236}">
                <a16:creationId xmlns:a16="http://schemas.microsoft.com/office/drawing/2014/main" id="{CC9AE095-2AFE-4172-DF76-8734BFEEA6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8023" y="588858"/>
            <a:ext cx="4713492" cy="2870946"/>
          </a:xfrm>
          <a:prstGeom prst="rect">
            <a:avLst/>
          </a:prstGeom>
        </p:spPr>
      </p:pic>
      <p:pic>
        <p:nvPicPr>
          <p:cNvPr id="15" name="Picture 14" descr="A graph of a red line&#10;&#10;Description automatically generated">
            <a:extLst>
              <a:ext uri="{FF2B5EF4-FFF2-40B4-BE49-F238E27FC236}">
                <a16:creationId xmlns:a16="http://schemas.microsoft.com/office/drawing/2014/main" id="{7960F993-26EA-4314-54D5-D64303E813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6221" y="3703480"/>
            <a:ext cx="5234500" cy="2634028"/>
          </a:xfrm>
          <a:prstGeom prst="rect">
            <a:avLst/>
          </a:prstGeom>
        </p:spPr>
      </p:pic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2DA2B29D-807B-41AC-FEB9-05B485888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D648F6F7-EC57-25E2-395C-DF4B572FC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1544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420797" y="1277222"/>
            <a:ext cx="56752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Smoother tolerances modelled using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Perlin (gradient) noise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this a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realistic model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machining tolerances?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Mixing Perlin and white noise gives best visually representative results.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Perlin Tolerances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44D19DF-2056-461A-5C58-6F67ED3087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7524" y="844453"/>
            <a:ext cx="1195548" cy="152261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04443E2-C95A-1F19-BCF3-ED6F84107E80}"/>
              </a:ext>
            </a:extLst>
          </p:cNvPr>
          <p:cNvSpPr txBox="1"/>
          <p:nvPr/>
        </p:nvSpPr>
        <p:spPr>
          <a:xfrm>
            <a:off x="5289558" y="699402"/>
            <a:ext cx="15911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rgbClr val="010613"/>
                </a:solidFill>
              </a:rPr>
              <a:t>Perlin noise is used to model realistic textures in computer graphics.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43796A3-C3D1-4533-4982-795C2C5BFB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999" y="3016379"/>
            <a:ext cx="11806001" cy="337226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9603244-78CC-2D49-48C1-74E247F8D6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6995" y="345182"/>
            <a:ext cx="3722005" cy="2229487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17DB15-9AF9-D41B-9E77-FA9FFE916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2DD7D5F-759B-F722-C199-8B11346F1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627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420797" y="1277222"/>
            <a:ext cx="58697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Predicted machining tolerances calculated using Perlin and white noise models compared.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given machining tolerances (on former pitch and inner winding diameter),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Perlin noise predicts lower rms peak field errors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Uncertainty on peak field error is larger with Perlin noise.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Perlin noise predicts lower peak trajectory displacement errors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 models using white noise.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Perlin noise models can be used to define smoother varying machining tolerances along the HSCU length.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Smoother deviations give rise to less conservative predictions for required machining tolerances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Perlin vs White Noise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17DB15-9AF9-D41B-9E77-FA9FFE916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2DD7D5F-759B-F722-C199-8B11346F1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12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4A6691E-3BEA-6E78-12A0-EDD6835DD0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2136" y="345182"/>
            <a:ext cx="4914117" cy="30335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5C272D6-F434-29D4-AC92-94CE97A36A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4559" y="3426879"/>
            <a:ext cx="4914117" cy="288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215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420797" y="1393952"/>
            <a:ext cx="4649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Prototype aluminium formers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been machined.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325 mm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prototypes and full length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 m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8656353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Prototype Former Manufacture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pic>
        <p:nvPicPr>
          <p:cNvPr id="4" name="Picture 3" descr="C:\Users\tmh98\AppData\Local\Microsoft\Windows\INetCache\Content.Word\TD-2630-0133_A Steady Set up.jpg">
            <a:extLst>
              <a:ext uri="{FF2B5EF4-FFF2-40B4-BE49-F238E27FC236}">
                <a16:creationId xmlns:a16="http://schemas.microsoft.com/office/drawing/2014/main" id="{A838898E-C348-F2D3-1066-C1DDBBC7BCB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915" y="2730230"/>
            <a:ext cx="4533801" cy="3002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56D0DE8-F9DD-F8BC-BB15-DEBCF30A146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255594" y="1284051"/>
            <a:ext cx="6098205" cy="4591821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177688-BC7E-99F6-5982-89201932A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E5C8EA7-2BDC-4E14-3F98-9938BC833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3532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D1AB4E-9489-4739-C046-155F6B51D7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7049332-9F8B-76FE-D3EA-00510468E76A}"/>
              </a:ext>
            </a:extLst>
          </p:cNvPr>
          <p:cNvSpPr/>
          <p:nvPr/>
        </p:nvSpPr>
        <p:spPr>
          <a:xfrm>
            <a:off x="420797" y="1393952"/>
            <a:ext cx="272368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Metrology report on pitches from latest former.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Rms difference from nominal = 10 µm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Rms spread = 6 µm.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2BDD64-7443-2F73-84E1-440846A586AD}"/>
              </a:ext>
            </a:extLst>
          </p:cNvPr>
          <p:cNvSpPr txBox="1"/>
          <p:nvPr/>
        </p:nvSpPr>
        <p:spPr>
          <a:xfrm>
            <a:off x="403340" y="345182"/>
            <a:ext cx="8656353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Prototype Former Manufacture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B91BA2-6F11-A54A-A879-B59D17A25A0C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375AF7-132F-725F-43E0-DC5B728519E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255594" y="1284051"/>
            <a:ext cx="6098205" cy="4591821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DF585-66D1-F81E-8CC0-CCFC1F980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5B59AEE-1E94-0AC0-8E5F-0E6C36551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14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517541-6D61-BA91-37AF-0E93098CF1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9422" y="1284051"/>
            <a:ext cx="8439926" cy="4591821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6FA3AA3B-BED8-93EF-D761-AA2319388E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63792" y="2838863"/>
            <a:ext cx="2343946" cy="312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79810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420797" y="1393952"/>
            <a:ext cx="402420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Winding trials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been ongoing to improve the process of winding the undulator and to optimise the turnaround design and former groove widths.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Accurately winding the wire is key to maintaining good field quality.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Wires potted in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epoxy resin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better thermal contact with cooled former.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back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provides increased mechanical stability and minimises sag.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Wound formers sectioned with wire cutter to show internal wire stack.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Winding Trials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54C64A-3CBC-42C5-94BD-BD6C36E612E9}"/>
              </a:ext>
            </a:extLst>
          </p:cNvPr>
          <p:cNvSpPr txBox="1"/>
          <p:nvPr/>
        </p:nvSpPr>
        <p:spPr>
          <a:xfrm>
            <a:off x="4884412" y="3405259"/>
            <a:ext cx="6720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>
                <a:solidFill>
                  <a:srgbClr val="070711"/>
                </a:solidFill>
              </a:rPr>
              <a:t>Wound 325 mm HSCU in strong back; 1- Wound HSCU former, 2- Turnaround pins, 3-Potting jig strong back, 4- Potting jig turnaround section.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0E6807E-74C9-4315-80F1-71BE5051DC5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817829" y="273360"/>
            <a:ext cx="6720847" cy="31556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2483872-D7DF-470E-A90A-D013B9FD48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9636" y="4133996"/>
            <a:ext cx="3505200" cy="22885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C3DC843-2B29-49D7-8DEC-F0645D0393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44836" y="4108630"/>
            <a:ext cx="3340377" cy="2313885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8BA21F-1578-5455-6F54-E926AD9E4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C3192DF-20D7-6DBC-686D-B5D28AEF9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3390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344975" y="1185350"/>
            <a:ext cx="47847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cryostat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 been designed to cool prototype 325 mm HSCUs to &lt; 4 K over 48 hours.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measured prototype has been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successfully cooled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cryostat.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HSCU was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powered to the design current of 250 A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performed stably for several hours.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7177748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Cryostat</a:t>
            </a:r>
          </a:p>
        </p:txBody>
      </p:sp>
      <p:pic>
        <p:nvPicPr>
          <p:cNvPr id="4" name="Picture 3" descr="A picture containing indoor&#10;&#10;Description automatically generated">
            <a:extLst>
              <a:ext uri="{FF2B5EF4-FFF2-40B4-BE49-F238E27FC236}">
                <a16:creationId xmlns:a16="http://schemas.microsoft.com/office/drawing/2014/main" id="{25B0CADB-36AB-DA8C-72C4-8DBA33CD58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0336" y="1181321"/>
            <a:ext cx="6608323" cy="4956243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425CCB-D4EF-EEC7-3A5B-ACDF9B1BC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F126FD0-0AFC-3A8C-C181-6D044F90A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16</a:t>
            </a:fld>
            <a:endParaRPr lang="en-US"/>
          </a:p>
        </p:txBody>
      </p:sp>
      <p:pic>
        <p:nvPicPr>
          <p:cNvPr id="2" name="Content Placeholder 3">
            <a:extLst>
              <a:ext uri="{FF2B5EF4-FFF2-40B4-BE49-F238E27FC236}">
                <a16:creationId xmlns:a16="http://schemas.microsoft.com/office/drawing/2014/main" id="{CDC7F6D1-4822-06EC-EC3A-3FEB956EA4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8EAED"/>
              </a:clrFrom>
              <a:clrTo>
                <a:srgbClr val="E8EAE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57720" y="2939676"/>
            <a:ext cx="2455009" cy="2917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2815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344975" y="1185350"/>
            <a:ext cx="478474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measurements must be taken of the SCU at full current at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cryogenic temperatures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profiles measured to quantify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quality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trajectory errors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Arepoc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HHP-VU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cryogenic Hall sensor mounted to stainless steel tube.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Probe actuated through length of undulator by motion stage.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Clamped holder allows probe to be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rotated in 90 degree steps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measure transverse field components.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profiles measured at different combinations of HSCU current, corrector currents, probe orientations.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7177748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Cryogenic Testing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425CCB-D4EF-EEC7-3A5B-ACDF9B1BC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F126FD0-0AFC-3A8C-C181-6D044F90A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17</a:t>
            </a:fld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0DE0A4F2-9639-2DCC-06EC-8881CB5443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878" y="448347"/>
            <a:ext cx="3633382" cy="271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>
            <a:extLst>
              <a:ext uri="{FF2B5EF4-FFF2-40B4-BE49-F238E27FC236}">
                <a16:creationId xmlns:a16="http://schemas.microsoft.com/office/drawing/2014/main" id="{5B802C37-917D-2BC9-0E37-A06F76DBC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878" y="3292637"/>
            <a:ext cx="3633382" cy="2722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932D2B29-8BBF-358F-540F-1BF56866BE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6748" y="3308601"/>
            <a:ext cx="2053140" cy="273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Close-up of a broken pencil&#10;&#10;AI-generated content may be incorrect.">
            <a:extLst>
              <a:ext uri="{FF2B5EF4-FFF2-40B4-BE49-F238E27FC236}">
                <a16:creationId xmlns:a16="http://schemas.microsoft.com/office/drawing/2014/main" id="{20A5FCBF-7B16-E015-2F48-99F78A8CE0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89419" y="448347"/>
            <a:ext cx="2053140" cy="273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3971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EED4C-9CD6-8505-5B67-3C64391F1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Peak Fields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2633C9-00BC-0F57-5405-CC5F5FA0DA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3560181" cy="353345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Peak fields increase linearly with current.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Measured peak fields are ~11% larger than Opera model prediction.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1FD88F-118C-11C1-2118-8D780FE32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DE0A-40DF-4B7F-A4D0-781226FEAAF4}" type="slidenum">
              <a:rPr lang="en-GB" smtClean="0"/>
              <a:t>18</a:t>
            </a:fld>
            <a:endParaRPr lang="en-GB"/>
          </a:p>
        </p:txBody>
      </p:sp>
      <p:pic>
        <p:nvPicPr>
          <p:cNvPr id="6" name="Picture 5" descr="A graph with blue dots and white lines&#10;&#10;AI-generated content may be incorrect.">
            <a:extLst>
              <a:ext uri="{FF2B5EF4-FFF2-40B4-BE49-F238E27FC236}">
                <a16:creationId xmlns:a16="http://schemas.microsoft.com/office/drawing/2014/main" id="{9046C9D0-7D59-8E2D-388F-17C430D383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8380" y="568890"/>
            <a:ext cx="7288781" cy="560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3764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6B8AA6-8AA9-E6DA-0B3A-94D6ABD14E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4BE9E-F454-A84C-3419-D89DA4D98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Peak Fields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3C13A-F456-8FEC-7D2C-EC6D35C656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3560181" cy="3533453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Could be partially explained by probe radial offset from magnetic axis.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Machining and winding tolerances?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Hall probe calibration?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E25DB-A16C-B3AF-B22A-C4783CECB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DE0A-40DF-4B7F-A4D0-781226FEAAF4}" type="slidenum">
              <a:rPr lang="en-GB" smtClean="0"/>
              <a:t>19</a:t>
            </a:fld>
            <a:endParaRPr lang="en-GB"/>
          </a:p>
        </p:txBody>
      </p:sp>
      <p:pic>
        <p:nvPicPr>
          <p:cNvPr id="6" name="Picture 5" descr="A graph with blue dots and white lines&#10;&#10;AI-generated content may be incorrect.">
            <a:extLst>
              <a:ext uri="{FF2B5EF4-FFF2-40B4-BE49-F238E27FC236}">
                <a16:creationId xmlns:a16="http://schemas.microsoft.com/office/drawing/2014/main" id="{723CFA8C-5093-D6CB-11ED-DECEC90EEE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8380" y="568890"/>
            <a:ext cx="7288781" cy="5608074"/>
          </a:xfrm>
          <a:prstGeom prst="rect">
            <a:avLst/>
          </a:prstGeom>
        </p:spPr>
      </p:pic>
      <p:pic>
        <p:nvPicPr>
          <p:cNvPr id="4" name="Picture 3" descr="A graph with a line&#10;&#10;AI-generated content may be incorrect.">
            <a:extLst>
              <a:ext uri="{FF2B5EF4-FFF2-40B4-BE49-F238E27FC236}">
                <a16:creationId xmlns:a16="http://schemas.microsoft.com/office/drawing/2014/main" id="{B33A889B-9105-5201-C9DF-20DC4EE359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8379" y="568890"/>
            <a:ext cx="7291017" cy="546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270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HSCU collaboration</a:t>
            </a:r>
            <a:endParaRPr kumimoji="0" lang="en-US" sz="36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Image © STFC John Dawson </a:t>
            </a:r>
          </a:p>
        </p:txBody>
      </p:sp>
      <p:sp>
        <p:nvSpPr>
          <p:cNvPr id="2" name="Rectangle 1"/>
          <p:cNvSpPr/>
          <p:nvPr/>
        </p:nvSpPr>
        <p:spPr>
          <a:xfrm>
            <a:off x="518160" y="1063823"/>
            <a:ext cx="1102051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Sam Allum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Josef Boehm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[2],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Peter Brixey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Simon Canfer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[3]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Liam Cooper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[4]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Ben Green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[2]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Tim Hayler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[4]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Chris Herbert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Joel Hodder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[3]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Muhammad Imam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[4]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Phillip Jeffery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[4]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Craig Macwaters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[5]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Barnaby Matthews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[4]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Stephen Milward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[6]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Zsuzsanna Mozsary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[3]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Harry Plaisted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Richard Smith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Richard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Wadiun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Dave Wilsher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STFC, Rutherford Appleton Laboratory (RAL), Harwell Science and Innovation Campus, OX11 0QX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[1] TECH/ASD/TD Manufacturing Facilities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[2] </a:t>
            </a:r>
            <a:r>
              <a:rPr lang="en-US" sz="1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TECH/ASD/TD Cryogenics</a:t>
            </a:r>
          </a:p>
          <a:p>
            <a:r>
              <a:rPr lang="en-US" sz="1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[3] TECH/ASD/TD Composites and Materials Testing</a:t>
            </a:r>
          </a:p>
          <a:p>
            <a:r>
              <a:rPr lang="en-US" sz="1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[4] TECH/ASD/TD Projects and Mechanical Engineering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[5] </a:t>
            </a:r>
            <a:r>
              <a:rPr lang="en-US" sz="1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TECH/DED/TD Electronic Systems Support </a:t>
            </a:r>
          </a:p>
          <a:p>
            <a:r>
              <a:rPr lang="en-US" sz="1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[6] Diamond Light Source (DLS) (Head of insertion devices)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Jim Clarke (Director of ASTeC &amp; Project Sponsor), Alex Hinton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[7]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Kiril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Marinov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[7]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Ben Shepherd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[7]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Neil Thompson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[7]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STFC, Daresbury Laboratory (DL), Daresbury Science and Innovation Campus, WA4 4AD</a:t>
            </a:r>
          </a:p>
          <a:p>
            <a:pPr lvl="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[7] Accelerator Science and Technology Centre (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ASTeC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 - </a:t>
            </a:r>
            <a:r>
              <a:rPr lang="en-US" sz="1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Magnetics and Radiation Sources (</a:t>
            </a:r>
            <a:r>
              <a:rPr lang="en-US" sz="1400" dirty="0" err="1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MaRS</a:t>
            </a:r>
            <a:r>
              <a:rPr lang="en-US" sz="1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Group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8A2F16-7E7B-F590-7752-4F23C8131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708DAA-B808-9574-F196-2FF4B66C8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5420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505873-CDD7-CF09-EB43-424CA74D66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C5C51-908B-6E05-746D-CC7E544D0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Peak Fields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738933-2EF0-1EB3-7EFD-CD84731DB2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3560181" cy="3533453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Could be partially explained by probe radial offset from magnetic axis.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Machining and winding tolerances?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Hall probe calibration?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8ACFE6-8001-57BC-C98A-53343FE79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DE0A-40DF-4B7F-A4D0-781226FEAAF4}" type="slidenum">
              <a:rPr lang="en-GB" smtClean="0"/>
              <a:t>20</a:t>
            </a:fld>
            <a:endParaRPr lang="en-GB"/>
          </a:p>
        </p:txBody>
      </p:sp>
      <p:pic>
        <p:nvPicPr>
          <p:cNvPr id="6" name="Picture 5" descr="A graph with blue dots and white lines&#10;&#10;AI-generated content may be incorrect.">
            <a:extLst>
              <a:ext uri="{FF2B5EF4-FFF2-40B4-BE49-F238E27FC236}">
                <a16:creationId xmlns:a16="http://schemas.microsoft.com/office/drawing/2014/main" id="{D366E04A-445F-56FE-2BEA-402653FDD2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8380" y="568890"/>
            <a:ext cx="7288781" cy="5608074"/>
          </a:xfrm>
          <a:prstGeom prst="rect">
            <a:avLst/>
          </a:prstGeom>
        </p:spPr>
      </p:pic>
      <p:pic>
        <p:nvPicPr>
          <p:cNvPr id="4" name="Picture 3" descr="A graph with a line&#10;&#10;AI-generated content may be incorrect.">
            <a:extLst>
              <a:ext uri="{FF2B5EF4-FFF2-40B4-BE49-F238E27FC236}">
                <a16:creationId xmlns:a16="http://schemas.microsoft.com/office/drawing/2014/main" id="{AAD4BE21-5731-2ED5-0438-2AACB7A8DE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8379" y="568890"/>
            <a:ext cx="7291017" cy="5466150"/>
          </a:xfrm>
          <a:prstGeom prst="rect">
            <a:avLst/>
          </a:prstGeom>
        </p:spPr>
      </p:pic>
      <p:pic>
        <p:nvPicPr>
          <p:cNvPr id="8" name="Picture 7" descr="Close-up of a broken pencil&#10;&#10;AI-generated content may be incorrect.">
            <a:extLst>
              <a:ext uri="{FF2B5EF4-FFF2-40B4-BE49-F238E27FC236}">
                <a16:creationId xmlns:a16="http://schemas.microsoft.com/office/drawing/2014/main" id="{55C6D674-AC30-7EF2-6921-0426B3576B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9120" y="1403452"/>
            <a:ext cx="2966720" cy="3955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9951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3570B8-65D1-A51F-1DDD-1942B8F650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FC44C-095B-824A-7CBB-633A1AF6D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Peak Quality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350B36-9849-9B05-9C9D-635A376A07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3560181" cy="3533453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Field errors result in a degradation of the FEL power produced by an undulator.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Target ΔB/B &lt; 10</a:t>
            </a:r>
            <a:r>
              <a:rPr lang="en-GB" b="1" baseline="30000" dirty="0"/>
              <a:t>-3</a:t>
            </a:r>
            <a:r>
              <a:rPr lang="en-GB" b="1" dirty="0"/>
              <a:t> </a:t>
            </a:r>
            <a:r>
              <a:rPr lang="en-GB" dirty="0"/>
              <a:t>to keep the FEL power produced within 5% of nominal.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Measured ΔB/B = (6.67 ± 0.06) x 10</a:t>
            </a:r>
            <a:r>
              <a:rPr lang="en-GB" b="1" baseline="30000" dirty="0"/>
              <a:t>-3</a:t>
            </a:r>
            <a:r>
              <a:rPr lang="en-GB" b="1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84BB30-EC45-E6E5-000F-C3B46BFC8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DE0A-40DF-4B7F-A4D0-781226FEAAF4}" type="slidenum">
              <a:rPr lang="en-GB" smtClean="0"/>
              <a:t>21</a:t>
            </a:fld>
            <a:endParaRPr lang="en-GB"/>
          </a:p>
        </p:txBody>
      </p:sp>
      <p:pic>
        <p:nvPicPr>
          <p:cNvPr id="4" name="Picture 3" descr="A graph with blue dots&#10;&#10;AI-generated content may be incorrect.">
            <a:extLst>
              <a:ext uri="{FF2B5EF4-FFF2-40B4-BE49-F238E27FC236}">
                <a16:creationId xmlns:a16="http://schemas.microsoft.com/office/drawing/2014/main" id="{A66C7077-5F9D-3FF6-6E2B-F0FBB2A445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9572" y="1154656"/>
            <a:ext cx="7034228" cy="5083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6170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B7DBE8-5B4D-F632-B96B-592F90ABA1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FDD3C-DC9A-2508-91E0-E15615D5F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Angled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B0FA9B-C6B2-DA83-9BDC-D6732E722D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4578963" cy="3533453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Opera models indicate that a slope in the peak fields is observed if measurements are taken along a line at an angle to the magnetic axis.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Plot shows </a:t>
            </a:r>
            <a:r>
              <a:rPr lang="en-GB" dirty="0" err="1"/>
              <a:t>Bx</a:t>
            </a:r>
            <a:r>
              <a:rPr lang="en-GB" dirty="0"/>
              <a:t> and By field peaks for measurements along line with 0.1° angle relative to magnetic axis in </a:t>
            </a:r>
            <a:r>
              <a:rPr lang="en-GB" i="1" dirty="0" err="1"/>
              <a:t>xz</a:t>
            </a:r>
            <a:r>
              <a:rPr lang="en-GB" dirty="0"/>
              <a:t> plane.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1D9E99-8601-F852-941F-CF40E53DF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DE0A-40DF-4B7F-A4D0-781226FEAAF4}" type="slidenum">
              <a:rPr lang="en-GB" smtClean="0"/>
              <a:t>22</a:t>
            </a:fld>
            <a:endParaRPr lang="en-GB"/>
          </a:p>
        </p:txBody>
      </p:sp>
      <p:pic>
        <p:nvPicPr>
          <p:cNvPr id="6" name="Picture 5" descr="A graph of a line graph&#10;&#10;AI-generated content may be incorrect.">
            <a:extLst>
              <a:ext uri="{FF2B5EF4-FFF2-40B4-BE49-F238E27FC236}">
                <a16:creationId xmlns:a16="http://schemas.microsoft.com/office/drawing/2014/main" id="{2BA52503-AED7-3919-5167-FA5C2ED346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7162" y="1690688"/>
            <a:ext cx="5936638" cy="437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974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0FDBC-3325-6776-AA85-8969124314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7BCC5-D909-A27D-3BA6-2B34029EB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Linear Fit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E8FA6-7AD6-52A8-D42E-85809E0FA6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4578963" cy="3533453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Can fit a linear slope to the peak to peak field distribution.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Is the slope of the line dependent on the field component measured?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E1BC15-DE35-DD7A-6375-9DB3D70CD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DE0A-40DF-4B7F-A4D0-781226FEAAF4}" type="slidenum">
              <a:rPr lang="en-GB" smtClean="0"/>
              <a:t>23</a:t>
            </a:fld>
            <a:endParaRPr lang="en-GB"/>
          </a:p>
        </p:txBody>
      </p:sp>
      <p:pic>
        <p:nvPicPr>
          <p:cNvPr id="7" name="Picture 6" descr="A line graph with blue dots&#10;&#10;AI-generated content may be incorrect.">
            <a:extLst>
              <a:ext uri="{FF2B5EF4-FFF2-40B4-BE49-F238E27FC236}">
                <a16:creationId xmlns:a16="http://schemas.microsoft.com/office/drawing/2014/main" id="{151FBEFF-0B21-F7DD-1AC3-525805A521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0562" y="1690688"/>
            <a:ext cx="6821438" cy="395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4672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C38EE5-630D-3CC5-8B57-A970113DEC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FA545-75CC-E025-527E-B603E7827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Measured Slope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36D7BD-2399-7C6B-33D4-11902D9E0F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4578963" cy="3533453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Slope in peak to peak field deviation measured for different probe orientations i.e. different field components.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Slope dependent on orientation.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Suggests some angle between mechanical bore and magnetic axis.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BD367-56E6-CE5C-F081-61B7041CE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DE0A-40DF-4B7F-A4D0-781226FEAAF4}" type="slidenum">
              <a:rPr lang="en-GB" smtClean="0"/>
              <a:t>24</a:t>
            </a:fld>
            <a:endParaRPr lang="en-GB"/>
          </a:p>
        </p:txBody>
      </p:sp>
      <p:pic>
        <p:nvPicPr>
          <p:cNvPr id="4" name="Picture 3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53F768D9-8E06-04E8-C8A4-F49F0C0251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8486" y="1509192"/>
            <a:ext cx="5881673" cy="461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4716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6E584A-654D-82C3-6AA3-7572354094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D4D4B-9AFC-13B5-F83A-43364B70B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Linear Fit Removed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BC240-D1DF-BCF0-6440-E49D0B7937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4578963" cy="3533453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Slope subtracted from peak to peak field distribution.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ΔB/B with slope = </a:t>
            </a:r>
            <a:br>
              <a:rPr lang="en-GB" dirty="0"/>
            </a:br>
            <a:r>
              <a:rPr lang="en-GB" dirty="0"/>
              <a:t>(6.67 ± 0.06) x 10</a:t>
            </a:r>
            <a:r>
              <a:rPr lang="en-GB" baseline="30000" dirty="0"/>
              <a:t>-3</a:t>
            </a:r>
            <a:r>
              <a:rPr lang="en-GB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ΔB/B without slope =</a:t>
            </a:r>
            <a:br>
              <a:rPr lang="en-GB" b="1" dirty="0"/>
            </a:br>
            <a:r>
              <a:rPr lang="en-GB" b="1" dirty="0"/>
              <a:t>(4.2 ± 0.9) x 10</a:t>
            </a:r>
            <a:r>
              <a:rPr lang="en-GB" b="1" baseline="30000" dirty="0"/>
              <a:t>-3</a:t>
            </a:r>
            <a:r>
              <a:rPr lang="en-GB" b="1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ED061C-E570-1EEA-95CE-FE4251313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DE0A-40DF-4B7F-A4D0-781226FEAAF4}" type="slidenum">
              <a:rPr lang="en-GB" smtClean="0"/>
              <a:t>25</a:t>
            </a:fld>
            <a:endParaRPr lang="en-GB"/>
          </a:p>
        </p:txBody>
      </p:sp>
      <p:pic>
        <p:nvPicPr>
          <p:cNvPr id="9" name="Picture 8" descr="A line graph with blue and orange dots&#10;&#10;AI-generated content may be incorrect.">
            <a:extLst>
              <a:ext uri="{FF2B5EF4-FFF2-40B4-BE49-F238E27FC236}">
                <a16:creationId xmlns:a16="http://schemas.microsoft.com/office/drawing/2014/main" id="{7C877F1C-951D-6616-8169-AECCDD7D1A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7162" y="1690688"/>
            <a:ext cx="6774838" cy="3929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9396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71F93A-888B-8C72-58E3-7994B299CC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154B0-3018-37F5-5CDB-34005A607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Trajectory wander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A3389-4E83-D5D7-FBDC-3ED26D0EBD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3560181" cy="353345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Trajectories of 5.5 GeV electron calculated from 2</a:t>
            </a:r>
            <a:r>
              <a:rPr lang="en-GB" baseline="30000" dirty="0"/>
              <a:t>nd</a:t>
            </a:r>
            <a:r>
              <a:rPr lang="en-GB" dirty="0"/>
              <a:t> field integrals.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Target trajectory wander </a:t>
            </a:r>
            <a:r>
              <a:rPr lang="en-GB" b="1" dirty="0"/>
              <a:t>&lt; 5 µm.</a:t>
            </a:r>
          </a:p>
          <a:p>
            <a:pPr>
              <a:buFont typeface="Arial" panose="020B0604020202020204" pitchFamily="34" charset="0"/>
              <a:buChar char="•"/>
            </a:pPr>
            <a:endParaRPr lang="en-GB" b="1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16C20D-E427-9B46-52BD-1EB53574F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DE0A-40DF-4B7F-A4D0-781226FEAAF4}" type="slidenum">
              <a:rPr lang="en-GB" smtClean="0"/>
              <a:t>26</a:t>
            </a:fld>
            <a:endParaRPr lang="en-GB"/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E0D21B0E-27E9-9156-3052-315E5353F6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08" r="54101"/>
          <a:stretch/>
        </p:blipFill>
        <p:spPr bwMode="auto">
          <a:xfrm>
            <a:off x="9982200" y="33546"/>
            <a:ext cx="1852597" cy="1514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385A74CD-D328-5F96-E059-B186A828F8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7166" y="1690687"/>
            <a:ext cx="6267714" cy="4819605"/>
          </a:xfrm>
          <a:prstGeom prst="rect">
            <a:avLst/>
          </a:prstGeom>
        </p:spPr>
      </p:pic>
      <p:pic>
        <p:nvPicPr>
          <p:cNvPr id="1026" name="Picture 2" descr="A close up of a machine&#10;&#10;Description automatically generated, Picture">
            <a:extLst>
              <a:ext uri="{FF2B5EF4-FFF2-40B4-BE49-F238E27FC236}">
                <a16:creationId xmlns:a16="http://schemas.microsoft.com/office/drawing/2014/main" id="{B5781EDD-86FD-0503-1B87-A973CFCFAE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4976" y="136525"/>
            <a:ext cx="1556982" cy="1514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04778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45763-BD01-8085-76FB-15D6C565F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Measured field integrals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2AF691-BFA1-B4BF-0431-F7AEAC3CAA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162005" cy="3853815"/>
          </a:xfrm>
        </p:spPr>
        <p:txBody>
          <a:bodyPr>
            <a:normAutofit fontScale="77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Measured integrals as function of corrector coil currents @ 150 A SCU current.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Can use linear simultaneous equations to predict currents for 0 first and second field integrals.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At 150 A SCU, predicted corrector currents: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Lx = 50 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Rx = 50 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Ly = -12 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Ry = -30 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Much larger than</a:t>
            </a:r>
            <a:br>
              <a:rPr lang="en-GB" dirty="0"/>
            </a:br>
            <a:r>
              <a:rPr lang="en-GB" dirty="0"/>
              <a:t>initial spec of ±5A.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FF9CAC-B49A-4A3F-1F25-EB4401DEF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DE0A-40DF-4B7F-A4D0-781226FEAAF4}" type="slidenum">
              <a:rPr lang="en-GB" smtClean="0"/>
              <a:t>27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1BE70F-ABD8-490E-F7AD-F5C38E56A1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205" y="1421061"/>
            <a:ext cx="5044462" cy="22506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80DC4C8-25BB-087C-0983-E2E1D93940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9778" y="3723781"/>
            <a:ext cx="5024889" cy="2632569"/>
          </a:xfrm>
          <a:prstGeom prst="rect">
            <a:avLst/>
          </a:prstGeom>
        </p:spPr>
      </p:pic>
      <p:pic>
        <p:nvPicPr>
          <p:cNvPr id="2050" name="Picture 2" descr="A close up of a machine&#10;&#10;Description automatically generated, Picture">
            <a:extLst>
              <a:ext uri="{FF2B5EF4-FFF2-40B4-BE49-F238E27FC236}">
                <a16:creationId xmlns:a16="http://schemas.microsoft.com/office/drawing/2014/main" id="{818AB813-D94E-EF0F-DBFD-3ECF5C9813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1" y="3798569"/>
            <a:ext cx="3342965" cy="2740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05269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7D710E-C720-E17A-A213-1A5FD537ED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EA2D4-5A95-3D07-4ABA-9DCD83908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Trajectory wander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38444E-191F-A15A-E175-69D92B8AEC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3560181" cy="353345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Measured kick to beam upon entering device is much larger than that predicted from Opera model.</a:t>
            </a:r>
            <a:endParaRPr lang="en-GB" b="1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A6D90C-4397-1F69-6B44-F119EB7D3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DE0A-40DF-4B7F-A4D0-781226FEAAF4}" type="slidenum">
              <a:rPr lang="en-GB" smtClean="0"/>
              <a:t>28</a:t>
            </a:fld>
            <a:endParaRPr lang="en-GB"/>
          </a:p>
        </p:txBody>
      </p:sp>
      <p:pic>
        <p:nvPicPr>
          <p:cNvPr id="8" name="Picture 7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DCD8DB3B-5E59-BE98-702C-FE94D37CEE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1104" y="1690687"/>
            <a:ext cx="6132695" cy="4715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2399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4BAD78-9C7B-634F-B110-AC86253F29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12772-1574-ADD6-55D5-90D9C4971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End fields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5279AC-42C6-7B0D-AFC1-CEA177328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3560181" cy="353345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Measured and Opera model fields normalised.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Small differences in field profiles at ends of device.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ADF69B-1FF1-E957-DE68-4623C36A0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DE0A-40DF-4B7F-A4D0-781226FEAAF4}" type="slidenum">
              <a:rPr lang="en-GB" smtClean="0"/>
              <a:t>29</a:t>
            </a:fld>
            <a:endParaRPr lang="en-GB"/>
          </a:p>
        </p:txBody>
      </p:sp>
      <p:pic>
        <p:nvPicPr>
          <p:cNvPr id="6" name="Picture 5" descr="A graph of a function&#10;&#10;AI-generated content may be incorrect.">
            <a:extLst>
              <a:ext uri="{FF2B5EF4-FFF2-40B4-BE49-F238E27FC236}">
                <a16:creationId xmlns:a16="http://schemas.microsoft.com/office/drawing/2014/main" id="{35D0C11D-9158-D1EB-A80E-7ED970F777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754" y="1027906"/>
            <a:ext cx="7106926" cy="515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193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91EA5705-9B67-53E7-9A5C-F7CB406377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31"/>
          <a:stretch/>
        </p:blipFill>
        <p:spPr bwMode="auto">
          <a:xfrm>
            <a:off x="10155675" y="5715000"/>
            <a:ext cx="1908293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420796" y="1251273"/>
            <a:ext cx="509802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study for a Free Electron Laser (FEL) facility aimed at producing higher energy photons from lower electron beam energies than possible with current machines.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SCUs produce higher magnetic fields than permanent magnet undulators at short periods.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 peak FEL brilliance and greater range of available photon wavelengths at given beam energy.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Helical undulators have more efficient FEL coupling between electron beam and radiation field.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results in a reduction of FEL saturation length and can lead to decreases in undulator length.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0335995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CompactLight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8EDBE4-7A40-470A-487F-120C1F07D2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5775" y="3266959"/>
            <a:ext cx="5778025" cy="28235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8AB211-BCC5-1265-BFBE-360169A089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5775" y="251126"/>
            <a:ext cx="5778024" cy="2879174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D98E21C-D375-661C-40E7-BB32FA63F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0A74E8E-44A6-091B-D7FE-2F53F39CA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694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A6B6C8-DF35-D0CF-9E05-E9C893E810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CB865-EC21-F843-87F9-47E5098BE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End fields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08BB97-0065-AEB8-98A6-8FDC9375D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3560181" cy="353345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Measured and Opera model fields normalised.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Small differences in field profiles at ends of device.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364E52-6551-A295-BFBE-B81D271A3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DE0A-40DF-4B7F-A4D0-781226FEAAF4}" type="slidenum">
              <a:rPr lang="en-GB" smtClean="0"/>
              <a:t>30</a:t>
            </a:fld>
            <a:endParaRPr lang="en-GB"/>
          </a:p>
        </p:txBody>
      </p:sp>
      <p:pic>
        <p:nvPicPr>
          <p:cNvPr id="6" name="Picture 5" descr="A graph of a function&#10;&#10;AI-generated content may be incorrect.">
            <a:extLst>
              <a:ext uri="{FF2B5EF4-FFF2-40B4-BE49-F238E27FC236}">
                <a16:creationId xmlns:a16="http://schemas.microsoft.com/office/drawing/2014/main" id="{2E76B96B-0230-C9FD-317C-6C0E98AF08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754" y="1027906"/>
            <a:ext cx="7106926" cy="51535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03D4016-2223-601F-8AB9-E6D8BAC629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621" y="516662"/>
            <a:ext cx="11151059" cy="5737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6532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5FB4A-0E2A-A2D3-5A9A-B0D310A1BE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88126-BE64-FC46-5747-8C2BFD52F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End field integrals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DCBF91-7C83-CFB5-87A7-327EF0C45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3560181" cy="3533453"/>
          </a:xfrm>
        </p:spPr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Profile of integrals of measured fields different at entrance to device.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Measured integrals are not centred about zero </a:t>
            </a:r>
            <a:r>
              <a:rPr lang="en-GB" dirty="0"/>
              <a:t>– accounts for kick to trajectory.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Stronger corrector coils required.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6B9BDA-0F6D-8220-4F97-C5FDCECDE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DE0A-40DF-4B7F-A4D0-781226FEAAF4}" type="slidenum">
              <a:rPr lang="en-GB" smtClean="0"/>
              <a:t>31</a:t>
            </a:fld>
            <a:endParaRPr lang="en-GB"/>
          </a:p>
        </p:txBody>
      </p:sp>
      <p:pic>
        <p:nvPicPr>
          <p:cNvPr id="8" name="Picture 7" descr="A graph of a function&#10;&#10;AI-generated content may be incorrect.">
            <a:extLst>
              <a:ext uri="{FF2B5EF4-FFF2-40B4-BE49-F238E27FC236}">
                <a16:creationId xmlns:a16="http://schemas.microsoft.com/office/drawing/2014/main" id="{ED60C6E0-C5F1-BAC5-3BE9-78DC4477AF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0782" y="1498922"/>
            <a:ext cx="6573018" cy="4951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8572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E2B554-D731-2F04-80B3-334F7CA4C5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AFE675F-69E6-714A-DD1B-911C33F45847}"/>
              </a:ext>
            </a:extLst>
          </p:cNvPr>
          <p:cNvSpPr txBox="1"/>
          <p:nvPr/>
        </p:nvSpPr>
        <p:spPr>
          <a:xfrm>
            <a:off x="958144" y="252715"/>
            <a:ext cx="945985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Manufacturing the 1.1m long magnet former</a:t>
            </a:r>
            <a:endParaRPr kumimoji="0" lang="en-US" sz="36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9D01B3-A2E9-2F7F-5B8D-DEDADFCB9115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Image © STFC John Dawson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47769E8-97CD-A428-3A21-F0B960D50C7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800" y="1114623"/>
            <a:ext cx="9705534" cy="4587534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3AE7B3-F32D-C164-F5A6-319AB2607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DF2DC3-4362-F985-4CBC-D87E70FB1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8232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DD479E-EDD8-1E91-5735-CB88A7518B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7370C3F-AAD1-BB1F-A728-7F6E539D238D}"/>
              </a:ext>
            </a:extLst>
          </p:cNvPr>
          <p:cNvSpPr txBox="1"/>
          <p:nvPr/>
        </p:nvSpPr>
        <p:spPr>
          <a:xfrm>
            <a:off x="958144" y="252715"/>
            <a:ext cx="945985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Manufacturing the 1.1m long magnet former</a:t>
            </a:r>
            <a:endParaRPr kumimoji="0" lang="en-US" sz="36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982931-5700-B6E6-9498-11659D59BB78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Image © STFC John Dawson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BFAAED8-23D9-0137-3253-B41E950EA9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475" y="899046"/>
            <a:ext cx="9945588" cy="4858364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7D4265-EFDF-2317-5849-F8CE11DC8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9700C1-92A2-5BDB-0C01-C725E2792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3210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270084-5326-ADFD-864B-1785E41210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AAE1D81-6C51-A75F-649E-ACAEF722DF23}"/>
              </a:ext>
            </a:extLst>
          </p:cNvPr>
          <p:cNvSpPr txBox="1"/>
          <p:nvPr/>
        </p:nvSpPr>
        <p:spPr>
          <a:xfrm>
            <a:off x="958144" y="252715"/>
            <a:ext cx="945985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Winding the 1.1m long magnet former</a:t>
            </a:r>
            <a:endParaRPr kumimoji="0" lang="en-US" sz="36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2C0219-6548-10AB-B63B-97732DA26DD9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Image © STFC John Dawson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2E09E7-3924-BE4B-85E2-FE04DB5D8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FD85A2-35B3-4F8D-4F72-CDBC57EDA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D66723-B959-8219-C871-056872D442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16" y="1270000"/>
            <a:ext cx="11519004" cy="400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4243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BBEFB4-D005-7C48-AA4D-6FC559C19B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8A7F1C6-734F-E6EF-5FA2-B4F1DF5F2771}"/>
              </a:ext>
            </a:extLst>
          </p:cNvPr>
          <p:cNvSpPr txBox="1"/>
          <p:nvPr/>
        </p:nvSpPr>
        <p:spPr>
          <a:xfrm>
            <a:off x="958144" y="252715"/>
            <a:ext cx="945985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Winding the 1.1m long magnet former</a:t>
            </a:r>
            <a:endParaRPr kumimoji="0" lang="en-US" sz="36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99A053-8234-BB5B-49CE-1A6BDDE30B96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Image © STFC John Dawson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BB1C93-9952-BBCC-366A-CE03DC0AB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6382F9-5EF8-1E30-AB35-37EC620E7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594B7F-E0B7-425E-2EF0-840322360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16" y="1270000"/>
            <a:ext cx="11519004" cy="40030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1866DB-8E6F-61BF-F9E0-49E7D1DBDE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116" y="1270000"/>
            <a:ext cx="8139068" cy="414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5373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556E10-D9C3-9948-6D84-0AC7D6075F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2785550-86C8-18E0-F4A5-3EBD92245251}"/>
              </a:ext>
            </a:extLst>
          </p:cNvPr>
          <p:cNvSpPr txBox="1"/>
          <p:nvPr/>
        </p:nvSpPr>
        <p:spPr>
          <a:xfrm>
            <a:off x="958144" y="252715"/>
            <a:ext cx="945985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Winding the 1.1m long magnet former</a:t>
            </a:r>
            <a:endParaRPr kumimoji="0" lang="en-US" sz="36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5633FD-89B7-EEFE-A035-65A4EE27FFDC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Image © STFC John Dawson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A7C22B-D37C-C2D7-DB82-044F79C01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F1C1F6-2EC9-D5B8-BABC-00A3230E3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A9FC96-84C0-BB13-EC5C-6296FE24C4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16" y="1270000"/>
            <a:ext cx="11519004" cy="40030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7425CED-B216-1D9C-1217-E04B9F9BD4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116" y="1270000"/>
            <a:ext cx="8139068" cy="414528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7755841-F644-2254-57DD-180A2285BA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16124" y="1270000"/>
            <a:ext cx="9388893" cy="4605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1749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344974" y="1185350"/>
            <a:ext cx="115600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design for the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 arrangement model of a 1.1 m long HSCU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ongoing.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Lessons learned from 325 mm prototypes implemented.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9907978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Outer Vacuum Chamber Design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425CCB-D4EF-EEC7-3A5B-ACDF9B1BC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F126FD0-0AFC-3A8C-C181-6D044F90A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37</a:t>
            </a:fld>
            <a:endParaRPr lang="en-US"/>
          </a:p>
        </p:txBody>
      </p:sp>
      <p:pic>
        <p:nvPicPr>
          <p:cNvPr id="2" name="Picture 2" descr="image001">
            <a:extLst>
              <a:ext uri="{FF2B5EF4-FFF2-40B4-BE49-F238E27FC236}">
                <a16:creationId xmlns:a16="http://schemas.microsoft.com/office/drawing/2014/main" id="{F0AC0AF8-0368-E4C5-07DD-037DD41EBE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41" y="1902408"/>
            <a:ext cx="10391775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96588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344975" y="1217775"/>
            <a:ext cx="1135415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sz="22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 mm period helical SCU </a:t>
            </a: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 been designed as a technology demonstrator for future light sources.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Techniques to machine formers and wind coils are constantly being improved by an iterative R&amp;D process.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prototype former has reached the full operational current of </a:t>
            </a:r>
            <a:r>
              <a:rPr lang="en-GB" sz="22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250 A </a:t>
            </a: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test cryostat.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Hall sensor has been used to map the fields of a prototype HSCU.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Difficulties with knowing the position of the probe in the former make interpretation of results difficult.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 manufacturing and testing 325 mm formers will be applied to </a:t>
            </a:r>
            <a:r>
              <a:rPr lang="en-GB" sz="22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m long formers </a:t>
            </a: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will need to be tested.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Ultimate goal of the project is to develop full SCU units which could be used in an undulator line on an XFEL facility.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7177748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Helical SCU Summary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8A8EDE-B4BA-5DFB-AF19-B2726C065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B4015-8550-5742-A410-761B46066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8758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7" y="2160730"/>
            <a:ext cx="456483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969D5D6-9CBF-2F47-ABA6-C44F092862B7}"/>
              </a:ext>
            </a:extLst>
          </p:cNvPr>
          <p:cNvSpPr/>
          <p:nvPr/>
        </p:nvSpPr>
        <p:spPr>
          <a:xfrm>
            <a:off x="973969" y="5904254"/>
            <a:ext cx="3556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Facebook: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FD539E4-64DB-C141-80BC-DC0282462C17}"/>
              </a:ext>
            </a:extLst>
          </p:cNvPr>
          <p:cNvSpPr/>
          <p:nvPr/>
        </p:nvSpPr>
        <p:spPr>
          <a:xfrm>
            <a:off x="4286723" y="5904254"/>
            <a:ext cx="27346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Twitter:@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STFC_matters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AEB0994-2D52-2647-9C24-1B83B0A77782}"/>
              </a:ext>
            </a:extLst>
          </p:cNvPr>
          <p:cNvSpPr/>
          <p:nvPr/>
        </p:nvSpPr>
        <p:spPr>
          <a:xfrm>
            <a:off x="7265120" y="5904254"/>
            <a:ext cx="3319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YouTube: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729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420797" y="1834932"/>
            <a:ext cx="440412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to develop a short period, small bore helical superconducting bifilar undulator (HSCU).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includes design of undulator and supporting cryogenic and vacuum systems required for operation.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parameters based on CompactLight study.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targeted to meet the requirements of future x-ray light sources e.g. UK-XFEL.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0335995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Helical Superconducting Undulator (HSCU) Project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pic>
        <p:nvPicPr>
          <p:cNvPr id="2050" name="Picture 2" descr="CLF UK XFEL - Scientific Case Project">
            <a:extLst>
              <a:ext uri="{FF2B5EF4-FFF2-40B4-BE49-F238E27FC236}">
                <a16:creationId xmlns:a16="http://schemas.microsoft.com/office/drawing/2014/main" id="{A760D47B-92BA-03A6-6F3E-BB76143553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80" y="5263205"/>
            <a:ext cx="2504435" cy="448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3BA711D-5214-5FD1-C249-E95E7BA53C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0828032"/>
              </p:ext>
            </p:extLst>
          </p:nvPr>
        </p:nvGraphicFramePr>
        <p:xfrm>
          <a:off x="4824919" y="1579191"/>
          <a:ext cx="7171028" cy="42229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66448">
                  <a:extLst>
                    <a:ext uri="{9D8B030D-6E8A-4147-A177-3AD203B41FA5}">
                      <a16:colId xmlns:a16="http://schemas.microsoft.com/office/drawing/2014/main" val="266155845"/>
                    </a:ext>
                  </a:extLst>
                </a:gridCol>
                <a:gridCol w="1305358">
                  <a:extLst>
                    <a:ext uri="{9D8B030D-6E8A-4147-A177-3AD203B41FA5}">
                      <a16:colId xmlns:a16="http://schemas.microsoft.com/office/drawing/2014/main" val="2603208486"/>
                    </a:ext>
                  </a:extLst>
                </a:gridCol>
                <a:gridCol w="1299222">
                  <a:extLst>
                    <a:ext uri="{9D8B030D-6E8A-4147-A177-3AD203B41FA5}">
                      <a16:colId xmlns:a16="http://schemas.microsoft.com/office/drawing/2014/main" val="2854279020"/>
                    </a:ext>
                  </a:extLst>
                </a:gridCol>
              </a:tblGrid>
              <a:tr h="129605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 kern="800" dirty="0">
                          <a:solidFill>
                            <a:srgbClr val="010613"/>
                          </a:solidFill>
                          <a:effectLst/>
                        </a:rPr>
                        <a:t>Parameter</a:t>
                      </a:r>
                      <a:endParaRPr lang="en-GB" sz="1800" b="1" kern="800" dirty="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57591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23495"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 kern="800" dirty="0">
                          <a:solidFill>
                            <a:srgbClr val="010613"/>
                          </a:solidFill>
                          <a:effectLst/>
                        </a:rPr>
                        <a:t>Value</a:t>
                      </a:r>
                      <a:endParaRPr lang="en-GB" sz="1800" b="1" kern="800" dirty="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57591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 kern="800" dirty="0">
                          <a:solidFill>
                            <a:srgbClr val="010613"/>
                          </a:solidFill>
                          <a:effectLst/>
                        </a:rPr>
                        <a:t>Units  </a:t>
                      </a:r>
                      <a:endParaRPr lang="en-GB" sz="1800" b="1" kern="800" dirty="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57591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9375713"/>
                  </a:ext>
                </a:extLst>
              </a:tr>
              <a:tr h="259209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 dirty="0">
                          <a:solidFill>
                            <a:srgbClr val="010613"/>
                          </a:solidFill>
                          <a:effectLst/>
                        </a:rPr>
                        <a:t>Period Length</a:t>
                      </a:r>
                      <a:endParaRPr lang="en-GB" sz="1800" kern="800" dirty="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57591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09245" algn="l"/>
                        </a:tabLst>
                      </a:pPr>
                      <a:r>
                        <a:rPr lang="en-GB" sz="1800" kern="800">
                          <a:solidFill>
                            <a:srgbClr val="010613"/>
                          </a:solidFill>
                          <a:effectLst/>
                        </a:rPr>
                        <a:t>13</a:t>
                      </a:r>
                      <a:endParaRPr lang="en-GB" sz="1800" kern="80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317285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>
                          <a:solidFill>
                            <a:srgbClr val="010613"/>
                          </a:solidFill>
                          <a:effectLst/>
                        </a:rPr>
                        <a:t>mm</a:t>
                      </a:r>
                      <a:endParaRPr lang="en-GB" sz="1800" kern="80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317285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593580"/>
                  </a:ext>
                </a:extLst>
              </a:tr>
              <a:tr h="259209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 dirty="0">
                          <a:solidFill>
                            <a:srgbClr val="010613"/>
                          </a:solidFill>
                          <a:effectLst/>
                        </a:rPr>
                        <a:t>Inner Winding Diameter</a:t>
                      </a:r>
                      <a:endParaRPr lang="en-GB" sz="1800" kern="800" dirty="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57591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09245" algn="l"/>
                        </a:tabLst>
                      </a:pPr>
                      <a:r>
                        <a:rPr lang="en-GB" sz="1800" kern="800">
                          <a:solidFill>
                            <a:srgbClr val="010613"/>
                          </a:solidFill>
                          <a:effectLst/>
                        </a:rPr>
                        <a:t>5</a:t>
                      </a:r>
                      <a:endParaRPr lang="en-GB" sz="1800" kern="80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317285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>
                          <a:solidFill>
                            <a:srgbClr val="010613"/>
                          </a:solidFill>
                          <a:effectLst/>
                        </a:rPr>
                        <a:t>mm</a:t>
                      </a:r>
                      <a:endParaRPr lang="en-GB" sz="1800" kern="80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317285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8848516"/>
                  </a:ext>
                </a:extLst>
              </a:tr>
              <a:tr h="259209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 dirty="0">
                          <a:solidFill>
                            <a:srgbClr val="010613"/>
                          </a:solidFill>
                          <a:effectLst/>
                        </a:rPr>
                        <a:t>Beam Pipe Inner Diameter</a:t>
                      </a:r>
                      <a:endParaRPr lang="en-GB" sz="1800" kern="800" dirty="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57591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09245" algn="l"/>
                        </a:tabLst>
                      </a:pPr>
                      <a:r>
                        <a:rPr lang="en-GB" sz="1800" kern="800">
                          <a:solidFill>
                            <a:srgbClr val="010613"/>
                          </a:solidFill>
                          <a:effectLst/>
                        </a:rPr>
                        <a:t>4</a:t>
                      </a:r>
                      <a:endParaRPr lang="en-GB" sz="1800" kern="80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317285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>
                          <a:solidFill>
                            <a:srgbClr val="010613"/>
                          </a:solidFill>
                          <a:effectLst/>
                        </a:rPr>
                        <a:t>mm</a:t>
                      </a:r>
                      <a:endParaRPr lang="en-GB" sz="1800" kern="80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317285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7428137"/>
                  </a:ext>
                </a:extLst>
              </a:tr>
              <a:tr h="518419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 dirty="0">
                          <a:solidFill>
                            <a:srgbClr val="010613"/>
                          </a:solidFill>
                          <a:effectLst/>
                        </a:rPr>
                        <a:t>Photon Energy Range</a:t>
                      </a:r>
                      <a:endParaRPr lang="en-GB" sz="1800" kern="800" dirty="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57591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09245" algn="l"/>
                        </a:tabLst>
                      </a:pPr>
                      <a:r>
                        <a:rPr lang="en-GB" sz="1800" kern="800">
                          <a:solidFill>
                            <a:srgbClr val="010613"/>
                          </a:solidFill>
                          <a:effectLst/>
                        </a:rPr>
                        <a:t>8-16</a:t>
                      </a:r>
                      <a:endParaRPr lang="en-GB" sz="1800" kern="80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317285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>
                          <a:solidFill>
                            <a:srgbClr val="010613"/>
                          </a:solidFill>
                          <a:effectLst/>
                        </a:rPr>
                        <a:t>keV</a:t>
                      </a:r>
                      <a:endParaRPr lang="en-GB" sz="1800" kern="80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317285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315608"/>
                  </a:ext>
                </a:extLst>
              </a:tr>
              <a:tr h="518419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 dirty="0">
                          <a:solidFill>
                            <a:srgbClr val="010613"/>
                          </a:solidFill>
                          <a:effectLst/>
                        </a:rPr>
                        <a:t>Deflection Parameter K (8 keV)</a:t>
                      </a:r>
                      <a:endParaRPr lang="en-GB" sz="1800" kern="800" dirty="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57591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09245" algn="l"/>
                        </a:tabLst>
                      </a:pPr>
                      <a:r>
                        <a:rPr lang="en-GB" sz="1800" kern="800">
                          <a:solidFill>
                            <a:srgbClr val="010613"/>
                          </a:solidFill>
                          <a:effectLst/>
                        </a:rPr>
                        <a:t>1.33</a:t>
                      </a:r>
                      <a:endParaRPr lang="en-GB" sz="1800" kern="80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317285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 dirty="0">
                          <a:solidFill>
                            <a:srgbClr val="010613"/>
                          </a:solidFill>
                          <a:effectLst/>
                        </a:rPr>
                        <a:t> </a:t>
                      </a:r>
                      <a:endParaRPr lang="en-GB" sz="1800" kern="800" dirty="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317285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870268"/>
                  </a:ext>
                </a:extLst>
              </a:tr>
              <a:tr h="518419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 dirty="0">
                          <a:solidFill>
                            <a:srgbClr val="010613"/>
                          </a:solidFill>
                          <a:effectLst/>
                        </a:rPr>
                        <a:t>Deflection Parameter K (16 keV)</a:t>
                      </a:r>
                      <a:endParaRPr lang="en-GB" sz="1800" kern="800" dirty="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57591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09245" algn="l"/>
                        </a:tabLst>
                      </a:pPr>
                      <a:r>
                        <a:rPr lang="en-GB" sz="1800" kern="800">
                          <a:solidFill>
                            <a:srgbClr val="010613"/>
                          </a:solidFill>
                          <a:effectLst/>
                        </a:rPr>
                        <a:t>0.62</a:t>
                      </a:r>
                      <a:endParaRPr lang="en-GB" sz="1800" kern="80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317285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>
                          <a:solidFill>
                            <a:srgbClr val="010613"/>
                          </a:solidFill>
                          <a:effectLst/>
                        </a:rPr>
                        <a:t> </a:t>
                      </a:r>
                      <a:endParaRPr lang="en-GB" sz="1800" kern="80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317285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7370435"/>
                  </a:ext>
                </a:extLst>
              </a:tr>
              <a:tr h="518419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>
                          <a:solidFill>
                            <a:srgbClr val="010613"/>
                          </a:solidFill>
                          <a:effectLst/>
                        </a:rPr>
                        <a:t>Peak Field on Axis</a:t>
                      </a:r>
                      <a:endParaRPr lang="en-GB" sz="1800" kern="80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57591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09245" algn="l"/>
                        </a:tabLst>
                      </a:pPr>
                      <a:r>
                        <a:rPr lang="en-GB" sz="1800" kern="800" dirty="0">
                          <a:solidFill>
                            <a:srgbClr val="010613"/>
                          </a:solidFill>
                          <a:effectLst/>
                        </a:rPr>
                        <a:t>1.09</a:t>
                      </a:r>
                      <a:endParaRPr lang="en-GB" sz="1800" kern="800" dirty="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317285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>
                          <a:solidFill>
                            <a:srgbClr val="010613"/>
                          </a:solidFill>
                          <a:effectLst/>
                        </a:rPr>
                        <a:t>T</a:t>
                      </a:r>
                      <a:endParaRPr lang="en-GB" sz="1800" kern="80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317285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372680"/>
                  </a:ext>
                </a:extLst>
              </a:tr>
              <a:tr h="388815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>
                          <a:solidFill>
                            <a:srgbClr val="010613"/>
                          </a:solidFill>
                          <a:effectLst/>
                        </a:rPr>
                        <a:t>Electron Beam Energy</a:t>
                      </a:r>
                      <a:endParaRPr lang="en-GB" sz="1800" kern="80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57591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09245" algn="l"/>
                        </a:tabLst>
                      </a:pPr>
                      <a:r>
                        <a:rPr lang="en-GB" sz="1800" kern="800" dirty="0">
                          <a:solidFill>
                            <a:srgbClr val="010613"/>
                          </a:solidFill>
                          <a:effectLst/>
                        </a:rPr>
                        <a:t>5.5</a:t>
                      </a:r>
                      <a:endParaRPr lang="en-GB" sz="1800" kern="800" dirty="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317285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>
                          <a:solidFill>
                            <a:srgbClr val="010613"/>
                          </a:solidFill>
                          <a:effectLst/>
                        </a:rPr>
                        <a:t>GeV</a:t>
                      </a:r>
                      <a:endParaRPr lang="en-GB" sz="1800" kern="80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317285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95853"/>
                  </a:ext>
                </a:extLst>
              </a:tr>
              <a:tr h="388815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 dirty="0">
                          <a:solidFill>
                            <a:srgbClr val="010613"/>
                          </a:solidFill>
                          <a:effectLst/>
                        </a:rPr>
                        <a:t>Undulator length</a:t>
                      </a:r>
                      <a:endParaRPr lang="en-GB" sz="1800" kern="800" dirty="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57591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09245" algn="l"/>
                        </a:tabLst>
                      </a:pPr>
                      <a:r>
                        <a:rPr lang="en-GB" sz="1800" kern="800" dirty="0">
                          <a:solidFill>
                            <a:srgbClr val="010613"/>
                          </a:solidFill>
                          <a:effectLst/>
                        </a:rPr>
                        <a:t>1.1</a:t>
                      </a:r>
                      <a:endParaRPr lang="en-GB" sz="1800" kern="800" dirty="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317285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>
                          <a:solidFill>
                            <a:srgbClr val="010613"/>
                          </a:solidFill>
                          <a:effectLst/>
                        </a:rPr>
                        <a:t>m</a:t>
                      </a:r>
                      <a:endParaRPr lang="en-GB" sz="1800" kern="80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317285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8511822"/>
                  </a:ext>
                </a:extLst>
              </a:tr>
              <a:tr h="259209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>
                          <a:solidFill>
                            <a:srgbClr val="010613"/>
                          </a:solidFill>
                          <a:effectLst/>
                        </a:rPr>
                        <a:t>Total number of modules</a:t>
                      </a:r>
                      <a:endParaRPr lang="en-GB" sz="1800" kern="80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57591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09245" algn="l"/>
                        </a:tabLst>
                      </a:pPr>
                      <a:r>
                        <a:rPr lang="en-GB" sz="1800" kern="800">
                          <a:solidFill>
                            <a:srgbClr val="010613"/>
                          </a:solidFill>
                          <a:effectLst/>
                        </a:rPr>
                        <a:t>16</a:t>
                      </a:r>
                      <a:endParaRPr lang="en-GB" sz="1800" kern="80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317285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 dirty="0">
                          <a:solidFill>
                            <a:srgbClr val="010613"/>
                          </a:solidFill>
                          <a:effectLst/>
                        </a:rPr>
                        <a:t> </a:t>
                      </a:r>
                      <a:endParaRPr lang="en-GB" sz="1800" kern="800" dirty="0">
                        <a:solidFill>
                          <a:srgbClr val="01061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591" marR="317285" marT="0" marB="0">
                    <a:lnL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06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0976049"/>
                  </a:ext>
                </a:extLst>
              </a:tr>
            </a:tbl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0DAA89-6DE3-44B5-6588-8D61FBF33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8CAFBA2-2CAF-B590-E907-8B182DF44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496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420796" y="1393952"/>
            <a:ext cx="454607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Choice of superconducting wire –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0.44 mm insulated diameter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VSF-642 very small filament niobium titanium (</a:t>
            </a:r>
            <a:r>
              <a:rPr lang="en-GB" b="1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NbTi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wire from Supercon Inc.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 lines for different wire stack configurations evaluated at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4.2 K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peak field of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1.09 T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could be achieved at lower operating point without iron poles.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design used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aluminium former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eased mechanical and cryogenic design as well as superconductor load lines.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field achieved at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79% of critical current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stack configuration of 10 layers alternating 9 and 8 turns per coil.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Design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F116ADF-7339-4E27-986C-8DFCC90549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133" t="5325" r="6531"/>
          <a:stretch/>
        </p:blipFill>
        <p:spPr>
          <a:xfrm>
            <a:off x="5276161" y="742578"/>
            <a:ext cx="6787246" cy="209975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98A8D17-8069-3F70-2A8D-D25E0D6D7E5E}"/>
              </a:ext>
            </a:extLst>
          </p:cNvPr>
          <p:cNvSpPr txBox="1"/>
          <p:nvPr/>
        </p:nvSpPr>
        <p:spPr>
          <a:xfrm>
            <a:off x="5421868" y="501331"/>
            <a:ext cx="3534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10613"/>
                </a:solidFill>
              </a:rPr>
              <a:t>One period of iron pole modelled.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B1B635C-2F48-9680-3872-B674701749D1}"/>
              </a:ext>
            </a:extLst>
          </p:cNvPr>
          <p:cNvCxnSpPr/>
          <p:nvPr/>
        </p:nvCxnSpPr>
        <p:spPr>
          <a:xfrm>
            <a:off x="7198468" y="870663"/>
            <a:ext cx="784698" cy="348537"/>
          </a:xfrm>
          <a:prstGeom prst="straightConnector1">
            <a:avLst/>
          </a:prstGeom>
          <a:ln w="28575">
            <a:solidFill>
              <a:srgbClr val="01061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DADAB7A-65C0-3108-6FA3-0A2FABB6AAB4}"/>
              </a:ext>
            </a:extLst>
          </p:cNvPr>
          <p:cNvSpPr txBox="1"/>
          <p:nvPr/>
        </p:nvSpPr>
        <p:spPr>
          <a:xfrm>
            <a:off x="9622953" y="330348"/>
            <a:ext cx="2231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10613"/>
                </a:solidFill>
              </a:rPr>
              <a:t>Two wire stacks, offset by half period.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0CE7A68-D07C-FF29-9321-8CE6213504E3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10738864" y="976679"/>
            <a:ext cx="45868" cy="241247"/>
          </a:xfrm>
          <a:prstGeom prst="straightConnector1">
            <a:avLst/>
          </a:prstGeom>
          <a:ln w="28575">
            <a:solidFill>
              <a:srgbClr val="01061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1EE0FCD-9715-1769-D7A7-5AB742FD9721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10393452" y="976679"/>
            <a:ext cx="345412" cy="242521"/>
          </a:xfrm>
          <a:prstGeom prst="straightConnector1">
            <a:avLst/>
          </a:prstGeom>
          <a:ln w="28575">
            <a:solidFill>
              <a:srgbClr val="01061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85461425-1243-190E-241B-0344500E17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6673" y="2635886"/>
            <a:ext cx="4526280" cy="34975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E693789-C00C-23A6-48B8-4577572FD1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13360" y="2635886"/>
            <a:ext cx="2552700" cy="3497580"/>
          </a:xfrm>
          <a:prstGeom prst="rect">
            <a:avLst/>
          </a:prstGeom>
        </p:spPr>
      </p:pic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7AF138FE-6A8F-9D98-D353-9C3E29668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BA0A1CD8-2085-07EF-276D-F7B9A6F15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315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3" y="1387942"/>
            <a:ext cx="549843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Turnaround scheme developed to wind the undulator from a </a:t>
            </a:r>
            <a:r>
              <a:rPr lang="en-GB" sz="16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continuous</a:t>
            </a:r>
            <a:r>
              <a:rPr lang="en-GB" sz="16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length of superconducting wire.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resistive joints </a:t>
            </a:r>
            <a:r>
              <a:rPr lang="en-GB" sz="16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removes potential heat source in the cryostat.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Winding radius flared</a:t>
            </a:r>
            <a:r>
              <a:rPr lang="en-GB" sz="16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out over final winding period.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from turnarounds gives undesired kick to electron beam at either end.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must include </a:t>
            </a:r>
            <a:r>
              <a:rPr lang="en-GB" sz="16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dipole corrector coils</a:t>
            </a:r>
            <a:r>
              <a:rPr lang="en-GB" sz="16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minimise beam trajectory wander.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Maximum predicted integral correction = 0.25 T.mm.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Turnaround Design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F2BC19-48FB-4A8B-B331-78DE0EA2F9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251" y="284967"/>
            <a:ext cx="4980894" cy="37356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D039C4D-E1AB-58ED-173E-46F9FE7BA8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577" y="4304189"/>
            <a:ext cx="2931984" cy="2001500"/>
          </a:xfrm>
          <a:prstGeom prst="rect">
            <a:avLst/>
          </a:prstGeom>
          <a:noFill/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7E7BED2A-2E47-9620-101D-FF79A00A1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1A0C03F-D866-7642-E215-0741851F1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6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E12822C-304C-CB69-57F5-0098B8E840B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50449"/>
          <a:stretch/>
        </p:blipFill>
        <p:spPr>
          <a:xfrm>
            <a:off x="8510156" y="4367868"/>
            <a:ext cx="3511419" cy="198848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7A96247-F959-55BB-3A69-9E822D0D9DD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50713"/>
          <a:stretch/>
        </p:blipFill>
        <p:spPr>
          <a:xfrm>
            <a:off x="5173403" y="4367868"/>
            <a:ext cx="3350317" cy="188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590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B376A26-8D8B-4D21-9CF3-790553D4C1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000"/>
          <a:stretch/>
        </p:blipFill>
        <p:spPr>
          <a:xfrm>
            <a:off x="7854137" y="1253156"/>
            <a:ext cx="2974348" cy="233124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3" y="1387942"/>
            <a:ext cx="70869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must include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dipole corrector coils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minimise beam trajectory wander.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pairs of coils wound from 0.44 mm diameter </a:t>
            </a:r>
            <a:r>
              <a:rPr lang="en-GB" b="1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NbTi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superconducting wire for correction of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and second field integrals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horizontal and vertical planes.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Required first integral &lt; 18x10</a:t>
            </a:r>
            <a:r>
              <a:rPr lang="en-GB" baseline="30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-3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T.mm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Required second integral &lt; 9 T.mm</a:t>
            </a:r>
            <a:r>
              <a:rPr lang="en-GB" baseline="30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Predicted maximum integral correction = 0.25 T.mm.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857204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Integrated Corrector Coil Design</a:t>
            </a:r>
          </a:p>
        </p:txBody>
      </p:sp>
      <p:pic>
        <p:nvPicPr>
          <p:cNvPr id="1026" name="Picture 1">
            <a:extLst>
              <a:ext uri="{FF2B5EF4-FFF2-40B4-BE49-F238E27FC236}">
                <a16:creationId xmlns:a16="http://schemas.microsoft.com/office/drawing/2014/main" id="{DED00B82-EB70-D77D-A2BC-C52BD350AC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08" r="54101"/>
          <a:stretch/>
        </p:blipFill>
        <p:spPr bwMode="auto">
          <a:xfrm>
            <a:off x="7854137" y="3621202"/>
            <a:ext cx="3254850" cy="266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1">
            <a:extLst>
              <a:ext uri="{FF2B5EF4-FFF2-40B4-BE49-F238E27FC236}">
                <a16:creationId xmlns:a16="http://schemas.microsoft.com/office/drawing/2014/main" id="{73E92F51-77E2-0E26-2E06-3695D1A733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31" y="3769864"/>
            <a:ext cx="6940464" cy="1953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01F41D-E26A-34C5-8720-7EFCE8EB3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807D58-92D3-1265-D494-D8A184AE6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761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4" y="1387942"/>
            <a:ext cx="324128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Tight </a:t>
            </a: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manufacturing tolerances 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required to achieve </a:t>
            </a: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 field quality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optimal light production.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Normalised peak field errors &lt; 1E-3 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avoid 5% change in output power.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Trajectory wander must be &lt; 5 </a:t>
            </a:r>
            <a:r>
              <a:rPr lang="el-GR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 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avoid 10% degradation in output power.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Tolerances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2BCC020-B29F-4DD3-B696-A6BB5A88FD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916" y="1108940"/>
            <a:ext cx="4547167" cy="3402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987CC37-B66B-46D2-9103-9D4573275667}"/>
              </a:ext>
            </a:extLst>
          </p:cNvPr>
          <p:cNvSpPr txBox="1"/>
          <p:nvPr/>
        </p:nvSpPr>
        <p:spPr>
          <a:xfrm>
            <a:off x="8871626" y="6072423"/>
            <a:ext cx="3249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aseline="30000" dirty="0">
                <a:solidFill>
                  <a:schemeClr val="accent4"/>
                </a:solidFill>
              </a:rPr>
              <a:t>Ɨ </a:t>
            </a:r>
            <a:r>
              <a:rPr lang="en-GB" dirty="0">
                <a:solidFill>
                  <a:schemeClr val="accent4"/>
                </a:solidFill>
              </a:rPr>
              <a:t>Figures courtesy Neil Thompson</a:t>
            </a:r>
            <a:endParaRPr lang="en-GB" baseline="30000" dirty="0">
              <a:solidFill>
                <a:schemeClr val="accent4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11EABD-D87C-4A4D-873D-4819870D75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600" y="489936"/>
            <a:ext cx="4264959" cy="46401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206869-56A6-4FEF-9265-3BE4AD28C0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0879" y="5213030"/>
            <a:ext cx="2438400" cy="122872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6A3AF78-4130-B445-33DF-E792EAD65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0EB4BE-CBB3-A8A6-F908-9482A9B80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58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420797" y="1393952"/>
            <a:ext cx="43617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Tight manufacturing tolerances are required to achieve good field quality and optimal light production.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Normalised peak field errors &lt; 1E-3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avoid 5% change in output power.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Trajectory wander must be &lt; 5 </a:t>
            </a:r>
            <a:r>
              <a:rPr lang="en-GB" b="1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avoid 10% degradation in output power.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Machining and winding tolerances simulated in Opera 3D models.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Correction coils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 be used to correct trajectory errors.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Tolerance Studies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A4B0E3-C73F-45C9-B0DC-15791D128D5A}"/>
              </a:ext>
            </a:extLst>
          </p:cNvPr>
          <p:cNvSpPr txBox="1"/>
          <p:nvPr/>
        </p:nvSpPr>
        <p:spPr>
          <a:xfrm>
            <a:off x="5285896" y="3471444"/>
            <a:ext cx="6468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>
                <a:solidFill>
                  <a:srgbClr val="070711"/>
                </a:solidFill>
              </a:rPr>
              <a:t>Electron trajectory through an example model with ±50 </a:t>
            </a:r>
            <a:r>
              <a:rPr lang="el-GR" sz="1600" dirty="0">
                <a:solidFill>
                  <a:srgbClr val="070711"/>
                </a:solidFill>
              </a:rPr>
              <a:t>μ</a:t>
            </a:r>
            <a:r>
              <a:rPr lang="en-GB" sz="1600" dirty="0">
                <a:solidFill>
                  <a:srgbClr val="070711"/>
                </a:solidFill>
              </a:rPr>
              <a:t>m manufacturing tolerances and corresponding corrected trajectory.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9AF3B6E-FA8F-4492-BE60-9858EE2CE2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5896" y="55958"/>
            <a:ext cx="6485307" cy="3400824"/>
          </a:xfrm>
          <a:prstGeom prst="rect">
            <a:avLst/>
          </a:prstGeom>
        </p:spPr>
      </p:pic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4C92DECD-3C4D-4333-A3D6-BCA4F2FE74F2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0" t="7910" r="5370"/>
          <a:stretch/>
        </p:blipFill>
        <p:spPr>
          <a:xfrm>
            <a:off x="7536504" y="4185181"/>
            <a:ext cx="3411976" cy="24213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0185EE2-2F9B-44F0-BA25-393BF16F382E}"/>
              </a:ext>
            </a:extLst>
          </p:cNvPr>
          <p:cNvSpPr txBox="1"/>
          <p:nvPr/>
        </p:nvSpPr>
        <p:spPr>
          <a:xfrm>
            <a:off x="4692833" y="4306211"/>
            <a:ext cx="2743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>
                <a:solidFill>
                  <a:srgbClr val="000000"/>
                </a:solidFill>
              </a:rPr>
              <a:t>Measured pitches on a 1.1 m long former are within a tolerance of ±10 </a:t>
            </a:r>
            <a:r>
              <a:rPr lang="el-GR" sz="1600" dirty="0">
                <a:solidFill>
                  <a:srgbClr val="000000"/>
                </a:solidFill>
              </a:rPr>
              <a:t>μ</a:t>
            </a:r>
            <a:r>
              <a:rPr lang="en-GB" sz="1600" dirty="0">
                <a:solidFill>
                  <a:srgbClr val="000000"/>
                </a:solidFill>
              </a:rPr>
              <a:t>m. The corresponding allowable </a:t>
            </a:r>
            <a:r>
              <a:rPr lang="en-GB" sz="1600" b="1" dirty="0">
                <a:solidFill>
                  <a:srgbClr val="000000"/>
                </a:solidFill>
              </a:rPr>
              <a:t>tolerance on the groove depth is ±15 μm</a:t>
            </a:r>
            <a:r>
              <a:rPr lang="en-GB" sz="1600" dirty="0">
                <a:solidFill>
                  <a:srgbClr val="000000"/>
                </a:solidFill>
              </a:rPr>
              <a:t>, which is greater than the design tolerance of ±10 </a:t>
            </a:r>
            <a:r>
              <a:rPr lang="el-GR" sz="1600" dirty="0">
                <a:solidFill>
                  <a:srgbClr val="000000"/>
                </a:solidFill>
              </a:rPr>
              <a:t>μ</a:t>
            </a:r>
            <a:r>
              <a:rPr lang="en-GB" sz="1600" dirty="0">
                <a:solidFill>
                  <a:srgbClr val="000000"/>
                </a:solidFill>
              </a:rPr>
              <a:t>m.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D2C277-8560-A14B-F141-98CA09196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HSCU Project at STFC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31E857-F3D3-08A2-57B2-5BF9B80F0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173671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1e0c0f35-d0b2-43fb-b8b8-147d937ebf45">2022</Year>
    <TaxCatchAll xmlns="2e24dfb7-a69e-40eb-b94f-44b9ca9c25ed" xsi:nil="true"/>
    <lcf76f155ced4ddcb4097134ff3c332f xmlns="1e0c0f35-d0b2-43fb-b8b8-147d937ebf45">
      <Terms xmlns="http://schemas.microsoft.com/office/infopath/2007/PartnerControls"/>
    </lcf76f155ced4ddcb4097134ff3c332f>
    <_Flow_SignoffStatus xmlns="1e0c0f35-d0b2-43fb-b8b8-147d937ebf4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5CDD6A94A459459C297F10E8F74457" ma:contentTypeVersion="15" ma:contentTypeDescription="Create a new document." ma:contentTypeScope="" ma:versionID="2e696916cb5eb299c606c488704fba07">
  <xsd:schema xmlns:xsd="http://www.w3.org/2001/XMLSchema" xmlns:xs="http://www.w3.org/2001/XMLSchema" xmlns:p="http://schemas.microsoft.com/office/2006/metadata/properties" xmlns:ns2="1e0c0f35-d0b2-43fb-b8b8-147d937ebf45" xmlns:ns3="2e24dfb7-a69e-40eb-b94f-44b9ca9c25ed" targetNamespace="http://schemas.microsoft.com/office/2006/metadata/properties" ma:root="true" ma:fieldsID="7c5a0c85d3b3ca82c6f0644b3efe9d0b" ns2:_="" ns3:_="">
    <xsd:import namespace="1e0c0f35-d0b2-43fb-b8b8-147d937ebf45"/>
    <xsd:import namespace="2e24dfb7-a69e-40eb-b94f-44b9ca9c25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Year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0c0f35-d0b2-43fb-b8b8-147d937ebf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Year" ma:index="12" nillable="true" ma:displayName="Year" ma:default="2023" ma:format="Dropdown" ma:internalName="Year">
      <xsd:simpleType>
        <xsd:restriction base="dms:Choice">
          <xsd:enumeration value="2007"/>
          <xsd:enumeration value="2008"/>
          <xsd:enumeration value="2009"/>
          <xsd:enumeration value="2010"/>
          <xsd:enumeration value="2011"/>
          <xsd:enumeration value="2012"/>
          <xsd:enumeration value="2013"/>
          <xsd:enumeration value="2014"/>
          <xsd:enumeration value="2015"/>
          <xsd:enumeration value="2016"/>
          <xsd:enumeration value="2017"/>
          <xsd:enumeration value="2018"/>
          <xsd:enumeration value="2019"/>
          <xsd:enumeration value="2020"/>
          <xsd:enumeration value="2021"/>
          <xsd:enumeration value="2022"/>
          <xsd:enumeration value="2023"/>
          <xsd:enumeration value="2024"/>
          <xsd:enumeration value="2025"/>
          <xsd:enumeration value="2026"/>
          <xsd:enumeration value="N/A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2f5dd817-92c5-4985-aefa-795407915ae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2" nillable="true" ma:displayName="Sign-off status" ma:internalName="Sign_x002d_off_x0020_status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24dfb7-a69e-40eb-b94f-44b9ca9c25ed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b5ce2244-f3a2-4f8c-9fdd-a2abf5b0a3d3}" ma:internalName="TaxCatchAll" ma:showField="CatchAllData" ma:web="834c96a2-eb0c-4033-b35f-0261faddef2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5FE28F-E808-4D13-89A4-C40B1B8D9C60}">
  <ds:schemaRefs>
    <ds:schemaRef ds:uri="http://schemas.microsoft.com/office/2006/metadata/properties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1e0c0f35-d0b2-43fb-b8b8-147d937ebf45"/>
    <ds:schemaRef ds:uri="http://schemas.microsoft.com/office/infopath/2007/PartnerControls"/>
    <ds:schemaRef ds:uri="2e24dfb7-a69e-40eb-b94f-44b9ca9c25ed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2343E82-7DC5-4DF1-896D-E8C717438D0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EF69100-78D3-456B-A8CF-D1B5819B59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0c0f35-d0b2-43fb-b8b8-147d937ebf45"/>
    <ds:schemaRef ds:uri="2e24dfb7-a69e-40eb-b94f-44b9ca9c25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33015</TotalTime>
  <Words>2434</Words>
  <Application>Microsoft Office PowerPoint</Application>
  <PresentationFormat>Widescreen</PresentationFormat>
  <Paragraphs>332</Paragraphs>
  <Slides>39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Arial</vt:lpstr>
      <vt:lpstr>Arial Regular</vt:lpstr>
      <vt:lpstr>Calibri</vt:lpstr>
      <vt:lpstr>Times New Roman</vt:lpstr>
      <vt:lpstr>Wingdings</vt:lpstr>
      <vt:lpstr>Font and logo master</vt:lpstr>
      <vt:lpstr>Font WITHOUT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Peak Fields</vt:lpstr>
      <vt:lpstr>Peak Fields</vt:lpstr>
      <vt:lpstr>Peak Fields</vt:lpstr>
      <vt:lpstr>Peak Quality</vt:lpstr>
      <vt:lpstr>Angled Measurements</vt:lpstr>
      <vt:lpstr>Linear Fit</vt:lpstr>
      <vt:lpstr>Measured Slope</vt:lpstr>
      <vt:lpstr>Linear Fit Removed</vt:lpstr>
      <vt:lpstr>Trajectory wander</vt:lpstr>
      <vt:lpstr>Measured field integrals</vt:lpstr>
      <vt:lpstr>Trajectory wander</vt:lpstr>
      <vt:lpstr>End fields</vt:lpstr>
      <vt:lpstr>End fields</vt:lpstr>
      <vt:lpstr>End field integrals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PowerPoint template - basic</dc:title>
  <dc:creator>Philip Millard</dc:creator>
  <cp:lastModifiedBy>Hinton, Alex (STFC,DL,AST)</cp:lastModifiedBy>
  <cp:revision>233</cp:revision>
  <cp:lastPrinted>2019-10-02T08:27:37Z</cp:lastPrinted>
  <dcterms:created xsi:type="dcterms:W3CDTF">2019-09-17T08:04:08Z</dcterms:created>
  <dcterms:modified xsi:type="dcterms:W3CDTF">2025-05-28T09:50:38Z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0x0101000D5CDD6A94A459459C297F10E8F74457</vt:lpwstr>
  </property>
  <property fmtid="{D5CDD505-2E9C-101B-9397-08002B2CF9AE}" pid="3" name="MediaServiceImageTags">
    <vt:lpwstr/>
  </property>
</Properties>
</file>