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5" r:id="rId3"/>
    <p:sldMasterId id="2147483679" r:id="rId4"/>
  </p:sldMasterIdLst>
  <p:notesMasterIdLst>
    <p:notesMasterId r:id="rId16"/>
  </p:notesMasterIdLst>
  <p:sldIdLst>
    <p:sldId id="446" r:id="rId5"/>
    <p:sldId id="297" r:id="rId6"/>
    <p:sldId id="419" r:id="rId7"/>
    <p:sldId id="420" r:id="rId8"/>
    <p:sldId id="448" r:id="rId9"/>
    <p:sldId id="423" r:id="rId10"/>
    <p:sldId id="455" r:id="rId11"/>
    <p:sldId id="426" r:id="rId12"/>
    <p:sldId id="427" r:id="rId13"/>
    <p:sldId id="429" r:id="rId14"/>
    <p:sldId id="323" r:id="rId15"/>
    <p:sldId id="408" r:id="rId17"/>
    <p:sldId id="489" r:id="rId18"/>
    <p:sldId id="512" r:id="rId19"/>
    <p:sldId id="491" r:id="rId20"/>
    <p:sldId id="492" r:id="rId21"/>
    <p:sldId id="493" r:id="rId22"/>
    <p:sldId id="497" r:id="rId23"/>
    <p:sldId id="441" r:id="rId24"/>
    <p:sldId id="505" r:id="rId25"/>
    <p:sldId id="509" r:id="rId26"/>
    <p:sldId id="495" r:id="rId27"/>
    <p:sldId id="504" r:id="rId28"/>
    <p:sldId id="513" r:id="rId29"/>
    <p:sldId id="516" r:id="rId30"/>
    <p:sldId id="517" r:id="rId31"/>
    <p:sldId id="518" r:id="rId32"/>
    <p:sldId id="452" r:id="rId33"/>
    <p:sldId id="300" r:id="rId34"/>
  </p:sldIdLst>
  <p:sldSz cx="12192000" cy="6858000"/>
  <p:notesSz cx="6858000" cy="9144000"/>
  <p:custDataLst>
    <p:tags r:id="rId3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4" userDrawn="1">
          <p15:clr>
            <a:srgbClr val="A4A3A4"/>
          </p15:clr>
        </p15:guide>
        <p15:guide id="2" pos="378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rosoft Office 用户" initials="Office" lastIdx="1" clrIdx="0"/>
  <p:cmAuthor id="1" name="Teaman" initials="T" lastIdx="1" clrIdx="0"/>
  <p:cmAuthor id="2" name="作者" initials="A" lastIdx="0" clrIdx="1"/>
  <p:cmAuthor id="3" name="86138" initials="8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0258A2B-FF0A-4153-A706-BDEF60823750}" styleName="表样式 1 25">
    <a:wholeTbl>
      <a:tcTxStyle>
        <a:fontRef idx="none">
          <a:srgbClr val="000000"/>
        </a:fontRef>
      </a:tcTxStyle>
      <a:tcStyle>
        <a:tcBdr>
          <a:left>
            <a:ln w="9525" cmpd="sng">
              <a:solidFill>
                <a:schemeClr val="accent6"/>
              </a:solidFill>
            </a:ln>
          </a:left>
          <a:right>
            <a:ln w="9525" cmpd="sng">
              <a:solidFill>
                <a:schemeClr val="accent6"/>
              </a:solidFill>
            </a:ln>
          </a:right>
          <a:top>
            <a:ln w="9525" cmpd="sng">
              <a:solidFill>
                <a:schemeClr val="accent6"/>
              </a:solidFill>
            </a:ln>
          </a:top>
          <a:bottom>
            <a:ln w="9525" cmpd="sng">
              <a:solidFill>
                <a:schemeClr val="accent6"/>
              </a:solidFill>
            </a:ln>
          </a:bottom>
          <a:insideH>
            <a:ln w="9525" cmpd="sng">
              <a:solidFill>
                <a:schemeClr val="accent6">
                  <a:lumMod val="40000"/>
                  <a:lumOff val="60000"/>
                </a:schemeClr>
              </a:solidFill>
            </a:ln>
          </a:insideH>
          <a:insideV>
            <a:ln w="9525" cmpd="sng">
              <a:solidFill>
                <a:schemeClr val="accent6">
                  <a:lumMod val="40000"/>
                  <a:lumOff val="60000"/>
                </a:schemeClr>
              </a:solidFill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6">
              <a:lumMod val="10000"/>
              <a:lumOff val="90000"/>
            </a:schemeClr>
          </a:solidFill>
        </a:fill>
      </a:tcStyle>
    </a:band2H>
    <a:band1V>
      <a:tcStyle>
        <a:tcBdr>
          <a:left>
            <a:ln w="9525" cmpd="sng">
              <a:solidFill>
                <a:schemeClr val="accent6"/>
              </a:solidFill>
            </a:ln>
          </a:left>
          <a:right>
            <a:ln w="9525" cmpd="sng">
              <a:solidFill>
                <a:schemeClr val="accent6"/>
              </a:solidFill>
            </a:ln>
          </a:right>
          <a:top>
            <a:ln w="9525" cmpd="sng">
              <a:solidFill>
                <a:schemeClr val="accent6"/>
              </a:solidFill>
            </a:ln>
          </a:top>
          <a:bottom>
            <a:ln w="9525" cmpd="sng">
              <a:solidFill>
                <a:schemeClr val="accent6"/>
              </a:solidFill>
            </a:ln>
          </a:bottom>
          <a:insideH>
            <a:ln w="9525" cmpd="sng">
              <a:solidFill>
                <a:schemeClr val="accent6">
                  <a:lumMod val="40000"/>
                  <a:lumOff val="60000"/>
                </a:schemeClr>
              </a:solidFill>
            </a:ln>
          </a:insideH>
          <a:insideV>
            <a:ln w="9525" cmpd="sng">
              <a:solidFill>
                <a:schemeClr val="accent6">
                  <a:lumMod val="40000"/>
                  <a:lumOff val="60000"/>
                </a:schemeClr>
              </a:solidFill>
            </a:ln>
          </a:insideV>
        </a:tcBdr>
        <a:fill>
          <a:solidFill>
            <a:schemeClr val="accent6">
              <a:lumMod val="10000"/>
              <a:lumOff val="90000"/>
            </a:schemeClr>
          </a:solidFill>
        </a:fill>
      </a:tcStyle>
    </a:band1V>
    <a:band2V>
      <a:tcStyle>
        <a:tcBdr>
          <a:left>
            <a:ln w="9525" cmpd="sng">
              <a:solidFill>
                <a:schemeClr val="accent6">
                  <a:lumMod val="40000"/>
                  <a:lumOff val="60000"/>
                </a:schemeClr>
              </a:solidFill>
            </a:ln>
          </a:left>
          <a:right>
            <a:ln w="9525" cmpd="sng">
              <a:solidFill>
                <a:schemeClr val="accent6">
                  <a:lumMod val="40000"/>
                  <a:lumOff val="60000"/>
                </a:schemeClr>
              </a:solidFill>
            </a:ln>
          </a:right>
          <a:top>
            <a:ln w="9525" cmpd="sng">
              <a:solidFill>
                <a:schemeClr val="accent6"/>
              </a:solidFill>
            </a:ln>
          </a:top>
          <a:bottom>
            <a:ln w="9525" cmpd="sng">
              <a:solidFill>
                <a:schemeClr val="accent6"/>
              </a:solidFill>
            </a:ln>
          </a:bottom>
          <a:insideH>
            <a:ln w="9525" cmpd="sng">
              <a:solidFill>
                <a:schemeClr val="accent6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</a:tcStyle>
    </a:band2V>
    <a:lastCol>
      <a:tcTxStyle b="on">
        <a:fontRef idx="none">
          <a:srgbClr val="08090C"/>
        </a:fontRef>
      </a:tcTxStyle>
      <a:tcStyle>
        <a:tcBdr>
          <a:left>
            <a:ln w="9525" cmpd="sng">
              <a:solidFill>
                <a:schemeClr val="accent6">
                  <a:lumMod val="40000"/>
                  <a:lumOff val="60000"/>
                </a:schemeClr>
              </a:solidFill>
            </a:ln>
          </a:left>
          <a:right>
            <a:ln w="9525" cmpd="sng">
              <a:solidFill>
                <a:schemeClr val="accent6"/>
              </a:solidFill>
            </a:ln>
          </a:right>
          <a:top>
            <a:ln w="9525" cmpd="sng">
              <a:solidFill>
                <a:schemeClr val="accent6"/>
              </a:solidFill>
            </a:ln>
          </a:top>
          <a:bottom>
            <a:ln w="9525" cmpd="sng">
              <a:solidFill>
                <a:schemeClr val="accent6"/>
              </a:solidFill>
            </a:ln>
          </a:bottom>
          <a:insideH>
            <a:ln w="9525" cmpd="sng">
              <a:solidFill>
                <a:schemeClr val="accent6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6">
              <a:lumMod val="20000"/>
              <a:lumOff val="80000"/>
            </a:schemeClr>
          </a:solidFill>
        </a:fill>
      </a:tcStyle>
    </a:lastCol>
    <a:firstCol>
      <a:tcTxStyle b="on">
        <a:fontRef idx="none">
          <a:srgbClr val="FFFFFF"/>
        </a:fontRef>
      </a:tcTxStyle>
      <a:tcStyle>
        <a:tcBdr>
          <a:left>
            <a:ln w="9525" cmpd="sng">
              <a:solidFill>
                <a:schemeClr val="accent6"/>
              </a:solidFill>
            </a:ln>
          </a:left>
          <a:right>
            <a:ln w="9525" cmpd="sng">
              <a:solidFill>
                <a:schemeClr val="accent6">
                  <a:lumMod val="60000"/>
                  <a:lumOff val="40000"/>
                </a:schemeClr>
              </a:solidFill>
            </a:ln>
          </a:right>
          <a:top>
            <a:ln w="9525" cmpd="sng">
              <a:solidFill>
                <a:schemeClr val="accent6"/>
              </a:solidFill>
            </a:ln>
          </a:top>
          <a:bottom>
            <a:ln w="9525" cmpd="sng">
              <a:solidFill>
                <a:schemeClr val="accent6"/>
              </a:solidFill>
            </a:ln>
          </a:bottom>
          <a:insideH>
            <a:ln w="9525" cmpd="sng">
              <a:solidFill>
                <a:schemeClr val="accent6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Col>
    <a:lastRow>
      <a:tcTxStyle b="on">
        <a:fontRef idx="none">
          <a:schemeClr val="accent6"/>
        </a:fontRef>
      </a:tcTxStyle>
      <a:tcStyle>
        <a:tcBdr>
          <a:left>
            <a:ln w="9525" cmpd="sng">
              <a:solidFill>
                <a:schemeClr val="accent6"/>
              </a:solidFill>
            </a:ln>
          </a:left>
          <a:right>
            <a:ln w="9525" cmpd="sng">
              <a:solidFill>
                <a:schemeClr val="accent6"/>
              </a:solidFill>
            </a:ln>
          </a:right>
          <a:top>
            <a:ln w="9525" cmpd="sng">
              <a:solidFill>
                <a:schemeClr val="accent6"/>
              </a:solidFill>
            </a:ln>
          </a:top>
          <a:bottom>
            <a:ln w="9525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rgbClr val="FFFFFF"/>
        </a:fontRef>
      </a:tcTxStyle>
      <a:tcStyle>
        <a:tcBdr>
          <a:left>
            <a:ln w="9525" cmpd="sng">
              <a:solidFill>
                <a:schemeClr val="accent6"/>
              </a:solidFill>
            </a:ln>
          </a:left>
          <a:right>
            <a:ln w="9525" cmpd="sng">
              <a:solidFill>
                <a:schemeClr val="accent6"/>
              </a:solidFill>
            </a:ln>
          </a:right>
          <a:top>
            <a:ln w="9525" cmpd="sng">
              <a:solidFill>
                <a:schemeClr val="accent6"/>
              </a:solidFill>
            </a:ln>
          </a:top>
          <a:bottom>
            <a:ln w="9525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 w="9525" cmpd="sng">
              <a:solidFill>
                <a:schemeClr val="accent6">
                  <a:lumMod val="40000"/>
                  <a:lumOff val="60000"/>
                </a:schemeClr>
              </a:solidFill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25"/>
    <p:restoredTop sz="93702"/>
  </p:normalViewPr>
  <p:slideViewPr>
    <p:cSldViewPr showGuides="1">
      <p:cViewPr varScale="1">
        <p:scale>
          <a:sx n="103" d="100"/>
          <a:sy n="103" d="100"/>
        </p:scale>
        <p:origin x="656" y="176"/>
      </p:cViewPr>
      <p:guideLst>
        <p:guide orient="horz" pos="2114"/>
        <p:guide pos="37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9" Type="http://schemas.openxmlformats.org/officeDocument/2006/relationships/tags" Target="tags/tag128.xml"/><Relationship Id="rId38" Type="http://schemas.openxmlformats.org/officeDocument/2006/relationships/commentAuthors" Target="commentAuthors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9DF928-ABDE-4B81-8AE2-C77872C367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r>
              <a:rPr lang="en-US" altLang="zh-CN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The SHINE timing system needs to realize two important functions: beam-synchronous trigger signal distribution and random-event trigger signal distribution.</a:t>
            </a:r>
            <a:endParaRPr lang="en-US" altLang="zh-CN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en-US" altLang="zh-CN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According to the priority from highest to lowest,  becasue SHINE requires precise distribution and synchronization of the 1.003086MHz (1300/1296) timing signals over a long distance of about 3.1 km. Therefore, the beam- synchronous trigger signal distribution is the basic and priority function.</a:t>
            </a:r>
            <a:endParaRPr lang="en-US" altLang="zh-CN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en-US" altLang="zh-CN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en-US" altLang="zh-CN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For Random-event trigger signal distribution, it is the extension function of the timing system for the distribution of various event signals, such as beam loss, machine snapshot, and so on.</a:t>
            </a:r>
            <a:endParaRPr lang="en-US" altLang="zh-CN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en-US" altLang="zh-CN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en-US" altLang="zh-CN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pPr>
              <a:defRPr/>
            </a:pPr>
            <a:fld id="{0F5EE554-385A-4E86-B792-31CD2BFE176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5EE554-385A-4E86-B792-31CD2BFE1765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5EE554-385A-4E86-B792-31CD2BFE1765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7" Type="http://schemas.openxmlformats.org/officeDocument/2006/relationships/image" Target="../media/image3.png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5" Type="http://schemas.openxmlformats.org/officeDocument/2006/relationships/image" Target="../media/image3.png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7" Type="http://schemas.openxmlformats.org/officeDocument/2006/relationships/tags" Target="../tags/tag19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tags" Target="../tags/tag27.xml"/><Relationship Id="rId8" Type="http://schemas.openxmlformats.org/officeDocument/2006/relationships/tags" Target="../tags/tag26.xml"/><Relationship Id="rId7" Type="http://schemas.openxmlformats.org/officeDocument/2006/relationships/tags" Target="../tags/tag25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7" Type="http://schemas.openxmlformats.org/officeDocument/2006/relationships/tags" Target="../tags/tag40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6" Type="http://schemas.openxmlformats.org/officeDocument/2006/relationships/tags" Target="../tags/tag45.xml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332656"/>
            <a:ext cx="12192000" cy="936104"/>
          </a:xfrm>
          <a:prstGeom prst="rect">
            <a:avLst/>
          </a:prstGeom>
        </p:spPr>
        <p:txBody>
          <a:bodyPr anchor="ctr"/>
          <a:lstStyle>
            <a:lvl1pPr marL="0" indent="0"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Pct val="90000"/>
              <a:buFont typeface="Wingdings" panose="05000000000000000000" pitchFamily="2" charset="2"/>
              <a:buNone/>
              <a:defRPr lang="zh-CN" altLang="en-US" sz="3200" b="1" kern="1200" dirty="0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 panose="02010600000101010101" charset="-122"/>
              </a:defRPr>
            </a:lvl1pPr>
          </a:lstStyle>
          <a:p>
            <a:pPr lvl="0"/>
            <a:r>
              <a:rPr lang="zh-CN" altLang="en-US" dirty="0"/>
              <a:t>单击此处编辑标题样式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95400" y="548680"/>
            <a:ext cx="6193904" cy="1008112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Pct val="90000"/>
              <a:buFont typeface="Wingdings" panose="05000000000000000000" pitchFamily="2" charset="2"/>
              <a:buNone/>
              <a:defRPr lang="zh-CN" altLang="en-US" sz="4000" b="1" kern="1200" dirty="0">
                <a:solidFill>
                  <a:srgbClr val="1F6CF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/>
              <a:t>单击此处编辑标题样式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 hasCustomPrompt="1"/>
          </p:nvPr>
        </p:nvSpPr>
        <p:spPr>
          <a:xfrm>
            <a:off x="1703388" y="1916832"/>
            <a:ext cx="8634412" cy="4104456"/>
          </a:xfrm>
          <a:prstGeom prst="rect">
            <a:avLst/>
          </a:prstGeom>
        </p:spPr>
        <p:txBody>
          <a:bodyPr/>
          <a:lstStyle>
            <a:lvl1pPr indent="-45720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1F6CF1"/>
              </a:buClr>
              <a:buSzPct val="90000"/>
              <a:buFont typeface="Wingdings" panose="05000000000000000000" pitchFamily="2" charset="2"/>
              <a:buChar char="n"/>
              <a:defRPr lang="zh-CN" altLang="en-US" sz="3600" b="1" kern="1200" dirty="0">
                <a:solidFill>
                  <a:srgbClr val="1F6CF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  <a:lvl2pPr indent="-45720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Pct val="90000"/>
              <a:buFont typeface="Wingdings" panose="05000000000000000000" pitchFamily="2" charset="2"/>
              <a:buChar char="n"/>
              <a:defRPr lang="zh-CN" altLang="en-US" sz="2800" b="1" kern="12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汉仪中圆简" panose="02010600000101010101" charset="-122"/>
              </a:defRPr>
            </a:lvl2pPr>
            <a:lvl3pPr indent="-45720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Pct val="90000"/>
              <a:buFont typeface="Wingdings" panose="05000000000000000000" pitchFamily="2" charset="2"/>
              <a:buChar char="n"/>
              <a:defRPr lang="zh-CN" altLang="en-US" sz="2800" b="1" kern="12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汉仪中圆简" panose="02010600000101010101" charset="-122"/>
              </a:defRPr>
            </a:lvl3pPr>
            <a:lvl4pPr indent="-45720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Pct val="90000"/>
              <a:buFont typeface="Wingdings" panose="05000000000000000000" pitchFamily="2" charset="2"/>
              <a:buChar char="n"/>
              <a:defRPr lang="zh-CN" altLang="en-US" sz="2800" b="1" kern="12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汉仪中圆简" panose="02010600000101010101" charset="-122"/>
              </a:defRPr>
            </a:lvl4pPr>
            <a:lvl5pPr indent="-45720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Pct val="90000"/>
              <a:buFont typeface="Wingdings" panose="05000000000000000000" pitchFamily="2" charset="2"/>
              <a:buChar char="n"/>
              <a:defRPr lang="zh-CN" altLang="en-US" sz="2800" b="1" kern="12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汉仪中圆简" panose="02010600000101010101" charset="-122"/>
              </a:defRPr>
            </a:lvl5pPr>
          </a:lstStyle>
          <a:p>
            <a:pPr lvl="0"/>
            <a:r>
              <a:rPr lang="zh-CN" altLang="en-US" dirty="0"/>
              <a:t>单击此处添加目录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286EB3-C8A8-4ABE-B039-AB05B4DEA7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981075"/>
            <a:ext cx="12192000" cy="0"/>
          </a:xfrm>
          <a:prstGeom prst="line">
            <a:avLst/>
          </a:prstGeom>
          <a:ln w="28575">
            <a:solidFill>
              <a:srgbClr val="0040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7" descr="sari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752" y="6119814"/>
            <a:ext cx="4032249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内容占位符 9"/>
          <p:cNvSpPr>
            <a:spLocks noGrp="1"/>
          </p:cNvSpPr>
          <p:nvPr>
            <p:ph sz="quarter" idx="13"/>
          </p:nvPr>
        </p:nvSpPr>
        <p:spPr>
          <a:xfrm>
            <a:off x="1775521" y="1412776"/>
            <a:ext cx="8928100" cy="432048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63408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838200" y="1825626"/>
            <a:ext cx="51816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72200" y="1825626"/>
            <a:ext cx="51816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838200" y="4076701"/>
            <a:ext cx="51816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4076701"/>
            <a:ext cx="51816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加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 descr="中国科学院院徽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353800" y="165531"/>
            <a:ext cx="699084" cy="699084"/>
          </a:xfrm>
          <a:prstGeom prst="rect">
            <a:avLst/>
          </a:prstGeom>
        </p:spPr>
      </p:pic>
      <p:sp>
        <p:nvSpPr>
          <p:cNvPr id="36" name="标题 35"/>
          <p:cNvSpPr>
            <a:spLocks noGrp="1"/>
          </p:cNvSpPr>
          <p:nvPr>
            <p:ph type="title"/>
          </p:nvPr>
        </p:nvSpPr>
        <p:spPr>
          <a:xfrm>
            <a:off x="306000" y="115747"/>
            <a:ext cx="11386962" cy="798653"/>
          </a:xfrm>
        </p:spPr>
        <p:txBody>
          <a:bodyPr/>
          <a:lstStyle>
            <a:lvl1pPr algn="l">
              <a:defRPr b="1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cxnSp>
        <p:nvCxnSpPr>
          <p:cNvPr id="35" name="直接连接符 34"/>
          <p:cNvCxnSpPr/>
          <p:nvPr userDrawn="1"/>
        </p:nvCxnSpPr>
        <p:spPr>
          <a:xfrm>
            <a:off x="0" y="914400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A340-E504-459E-A671-83317CEE05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B3B8-45FB-49E9-9CFC-1BF5031AEF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A340-E504-459E-A671-83317CEE05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B3B8-45FB-49E9-9CFC-1BF5031AEF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A340-E504-459E-A671-83317CEE05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B3B8-45FB-49E9-9CFC-1BF5031AEF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A340-E504-459E-A671-83317CEE05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B3B8-45FB-49E9-9CFC-1BF5031AEF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A340-E504-459E-A671-83317CEE05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B3B8-45FB-49E9-9CFC-1BF5031AEF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A340-E504-459E-A671-83317CEE05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B3B8-45FB-49E9-9CFC-1BF5031AEF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A340-E504-459E-A671-83317CEE05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B3B8-45FB-49E9-9CFC-1BF5031AEF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A340-E504-459E-A671-83317CEE05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B3B8-45FB-49E9-9CFC-1BF5031AEF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A340-E504-459E-A671-83317CEE05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B3B8-45FB-49E9-9CFC-1BF5031AEF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A340-E504-459E-A671-83317CEE05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B3B8-45FB-49E9-9CFC-1BF5031AEF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A340-E504-459E-A671-83317CEE05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B3B8-45FB-49E9-9CFC-1BF5031AEF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95400" y="548680"/>
            <a:ext cx="6193904" cy="1008112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Pct val="90000"/>
              <a:buFont typeface="Wingdings" panose="05000000000000000000" pitchFamily="2" charset="2"/>
              <a:buNone/>
              <a:defRPr lang="zh-CN" altLang="en-US" sz="4000" b="1" kern="1200" dirty="0">
                <a:solidFill>
                  <a:srgbClr val="1F6CF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/>
              <a:t>单击此处编辑标题样式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 hasCustomPrompt="1"/>
          </p:nvPr>
        </p:nvSpPr>
        <p:spPr>
          <a:xfrm>
            <a:off x="1703388" y="1916832"/>
            <a:ext cx="8634412" cy="4104456"/>
          </a:xfrm>
          <a:prstGeom prst="rect">
            <a:avLst/>
          </a:prstGeom>
        </p:spPr>
        <p:txBody>
          <a:bodyPr/>
          <a:lstStyle>
            <a:lvl1pPr indent="-45720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1F6CF1"/>
              </a:buClr>
              <a:buSzPct val="90000"/>
              <a:buFont typeface="Wingdings" panose="05000000000000000000" pitchFamily="2" charset="2"/>
              <a:buChar char="n"/>
              <a:defRPr lang="zh-CN" altLang="en-US" sz="3600" b="1" kern="1200" dirty="0">
                <a:solidFill>
                  <a:srgbClr val="1F6CF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  <a:lvl2pPr indent="-45720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Pct val="90000"/>
              <a:buFont typeface="Wingdings" panose="05000000000000000000" pitchFamily="2" charset="2"/>
              <a:buChar char="n"/>
              <a:defRPr lang="zh-CN" altLang="en-US" sz="2800" b="1" kern="12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</a:defRPr>
            </a:lvl2pPr>
            <a:lvl3pPr indent="-45720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Pct val="90000"/>
              <a:buFont typeface="Wingdings" panose="05000000000000000000" pitchFamily="2" charset="2"/>
              <a:buChar char="n"/>
              <a:defRPr lang="zh-CN" altLang="en-US" sz="2800" b="1" kern="12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</a:defRPr>
            </a:lvl3pPr>
            <a:lvl4pPr indent="-45720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Pct val="90000"/>
              <a:buFont typeface="Wingdings" panose="05000000000000000000" pitchFamily="2" charset="2"/>
              <a:buChar char="n"/>
              <a:defRPr lang="zh-CN" altLang="en-US" sz="2800" b="1" kern="12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</a:defRPr>
            </a:lvl4pPr>
            <a:lvl5pPr indent="-45720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Pct val="90000"/>
              <a:buFont typeface="Wingdings" panose="05000000000000000000" pitchFamily="2" charset="2"/>
              <a:buChar char="n"/>
              <a:defRPr lang="zh-CN" altLang="en-US" sz="2800" b="1" kern="12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</a:defRPr>
            </a:lvl5pPr>
          </a:lstStyle>
          <a:p>
            <a:pPr lvl="0"/>
            <a:r>
              <a:rPr lang="zh-CN" altLang="en-US" dirty="0"/>
              <a:t>单击此处添加目录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332656"/>
            <a:ext cx="12192000" cy="936104"/>
          </a:xfrm>
          <a:prstGeom prst="rect">
            <a:avLst/>
          </a:prstGeom>
        </p:spPr>
        <p:txBody>
          <a:bodyPr anchor="ctr"/>
          <a:lstStyle>
            <a:lvl1pPr marL="0" indent="0"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Pct val="90000"/>
              <a:buFont typeface="Wingdings" panose="05000000000000000000" pitchFamily="2" charset="2"/>
              <a:buNone/>
              <a:defRPr lang="zh-CN" altLang="en-US" sz="3200" b="1" kern="1200" dirty="0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 panose="02010600000101010101" charset="-122"/>
              </a:defRPr>
            </a:lvl1pPr>
          </a:lstStyle>
          <a:p>
            <a:pPr lvl="0"/>
            <a:r>
              <a:rPr lang="zh-CN" altLang="en-US" dirty="0"/>
              <a:t>单击此处编辑标题样式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WeiZhang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3720465" y="1675130"/>
            <a:ext cx="7226935" cy="1480185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7" name="图片 6" descr="图片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73785" y="1527175"/>
            <a:ext cx="1776730" cy="1776730"/>
          </a:xfrm>
          <a:prstGeom prst="rect">
            <a:avLst/>
          </a:prstGeom>
        </p:spPr>
      </p:pic>
      <p:cxnSp>
        <p:nvCxnSpPr>
          <p:cNvPr id="8" name="直接连接符 7"/>
          <p:cNvCxnSpPr/>
          <p:nvPr userDrawn="1"/>
        </p:nvCxnSpPr>
        <p:spPr>
          <a:xfrm>
            <a:off x="612140" y="3554095"/>
            <a:ext cx="1121029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3161665" y="760730"/>
            <a:ext cx="6350" cy="5113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1070610" y="6314440"/>
            <a:ext cx="10506710" cy="316865"/>
          </a:xfrm>
        </p:spPr>
        <p:txBody>
          <a:bodyPr/>
          <a:lstStyle>
            <a:lvl1pPr algn="ctr">
              <a:defRPr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</a:lstStyle>
          <a:p>
            <a:pPr algn="r"/>
            <a:r>
              <a:rPr lang="zh-CN" altLang="en-US" smtClean="0"/>
              <a:t>Shanghai Advanced Research Institute, Chinese Academy of Sciences</a:t>
            </a:r>
            <a:endParaRPr lang="zh-CN" altLang="en-US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2083435" y="176530"/>
            <a:ext cx="9271635" cy="705485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rgbClr val="0070C0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rgbClr val="0070C0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rgbClr val="0070C0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rgbClr val="0070C0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rgbClr val="0070C0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pic>
        <p:nvPicPr>
          <p:cNvPr id="7" name="图片 6" descr="图片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46100" y="176530"/>
            <a:ext cx="864870" cy="864870"/>
          </a:xfrm>
          <a:prstGeom prst="rect">
            <a:avLst/>
          </a:prstGeom>
        </p:spPr>
      </p:pic>
      <p:cxnSp>
        <p:nvCxnSpPr>
          <p:cNvPr id="8" name="直接连接符 7"/>
          <p:cNvCxnSpPr/>
          <p:nvPr userDrawn="1"/>
        </p:nvCxnSpPr>
        <p:spPr>
          <a:xfrm>
            <a:off x="531495" y="1091565"/>
            <a:ext cx="1121029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>
            <a:off x="487680" y="6308090"/>
            <a:ext cx="1121029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02784" y="260350"/>
            <a:ext cx="10494433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557338"/>
            <a:ext cx="10972800" cy="4319587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4" Type="http://schemas.openxmlformats.org/officeDocument/2006/relationships/theme" Target="../theme/theme2.xml"/><Relationship Id="rId13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9" Type="http://schemas.openxmlformats.org/officeDocument/2006/relationships/theme" Target="../theme/theme3.xml"/><Relationship Id="rId18" Type="http://schemas.openxmlformats.org/officeDocument/2006/relationships/tags" Target="../tags/tag60.xml"/><Relationship Id="rId17" Type="http://schemas.openxmlformats.org/officeDocument/2006/relationships/tags" Target="../tags/tag59.xml"/><Relationship Id="rId16" Type="http://schemas.openxmlformats.org/officeDocument/2006/relationships/tags" Target="../tags/tag58.xml"/><Relationship Id="rId15" Type="http://schemas.openxmlformats.org/officeDocument/2006/relationships/tags" Target="../tags/tag57.xml"/><Relationship Id="rId14" Type="http://schemas.openxmlformats.org/officeDocument/2006/relationships/tags" Target="../tags/tag56.xml"/><Relationship Id="rId13" Type="http://schemas.openxmlformats.org/officeDocument/2006/relationships/tags" Target="../tags/tag55.xml"/><Relationship Id="rId12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0A340-E504-459E-A671-83317CEE05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EB3B8-45FB-49E9-9CFC-1BF5031AEFF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tags" Target="../tags/tag62.xml"/><Relationship Id="rId1" Type="http://schemas.openxmlformats.org/officeDocument/2006/relationships/tags" Target="../tags/tag61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3.png"/><Relationship Id="rId8" Type="http://schemas.openxmlformats.org/officeDocument/2006/relationships/image" Target="../media/image32.jpeg"/><Relationship Id="rId7" Type="http://schemas.openxmlformats.org/officeDocument/2006/relationships/tags" Target="../tags/tag8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tags" Target="../tags/tag82.xml"/><Relationship Id="rId3" Type="http://schemas.openxmlformats.org/officeDocument/2006/relationships/image" Target="../media/image29.jpeg"/><Relationship Id="rId2" Type="http://schemas.openxmlformats.org/officeDocument/2006/relationships/tags" Target="../tags/tag81.xml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18.xml"/><Relationship Id="rId1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tags" Target="../tags/tag8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tags" Target="../tags/tag85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43.png"/><Relationship Id="rId8" Type="http://schemas.openxmlformats.org/officeDocument/2006/relationships/image" Target="../media/image42.png"/><Relationship Id="rId7" Type="http://schemas.openxmlformats.org/officeDocument/2006/relationships/image" Target="../media/image41.png"/><Relationship Id="rId6" Type="http://schemas.openxmlformats.org/officeDocument/2006/relationships/image" Target="../media/image40.png"/><Relationship Id="rId5" Type="http://schemas.openxmlformats.org/officeDocument/2006/relationships/tags" Target="../tags/tag90.xml"/><Relationship Id="rId4" Type="http://schemas.openxmlformats.org/officeDocument/2006/relationships/image" Target="../media/image39.png"/><Relationship Id="rId3" Type="http://schemas.openxmlformats.org/officeDocument/2006/relationships/tags" Target="../tags/tag89.xml"/><Relationship Id="rId2" Type="http://schemas.openxmlformats.org/officeDocument/2006/relationships/image" Target="../media/image38.png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91.xml"/><Relationship Id="rId1" Type="http://schemas.openxmlformats.org/officeDocument/2006/relationships/tags" Target="../tags/tag88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38.png"/><Relationship Id="rId8" Type="http://schemas.openxmlformats.org/officeDocument/2006/relationships/tags" Target="../tags/tag96.xml"/><Relationship Id="rId7" Type="http://schemas.openxmlformats.org/officeDocument/2006/relationships/image" Target="../media/image46.png"/><Relationship Id="rId6" Type="http://schemas.openxmlformats.org/officeDocument/2006/relationships/tags" Target="../tags/tag95.xml"/><Relationship Id="rId5" Type="http://schemas.openxmlformats.org/officeDocument/2006/relationships/image" Target="../media/image45.png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image" Target="../media/image44.png"/><Relationship Id="rId12" Type="http://schemas.openxmlformats.org/officeDocument/2006/relationships/notesSlide" Target="../notesSlides/notesSlide3.xml"/><Relationship Id="rId11" Type="http://schemas.openxmlformats.org/officeDocument/2006/relationships/slideLayout" Target="../slideLayouts/slideLayout12.xml"/><Relationship Id="rId10" Type="http://schemas.openxmlformats.org/officeDocument/2006/relationships/image" Target="../media/image47.png"/><Relationship Id="rId1" Type="http://schemas.openxmlformats.org/officeDocument/2006/relationships/tags" Target="../tags/tag92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103.xml"/><Relationship Id="rId8" Type="http://schemas.openxmlformats.org/officeDocument/2006/relationships/tags" Target="../tags/tag102.xml"/><Relationship Id="rId7" Type="http://schemas.openxmlformats.org/officeDocument/2006/relationships/tags" Target="../tags/tag101.xml"/><Relationship Id="rId6" Type="http://schemas.openxmlformats.org/officeDocument/2006/relationships/tags" Target="../tags/tag100.xml"/><Relationship Id="rId5" Type="http://schemas.openxmlformats.org/officeDocument/2006/relationships/image" Target="../media/image48.png"/><Relationship Id="rId4" Type="http://schemas.openxmlformats.org/officeDocument/2006/relationships/tags" Target="../tags/tag99.xml"/><Relationship Id="rId3" Type="http://schemas.openxmlformats.org/officeDocument/2006/relationships/image" Target="../media/image44.png"/><Relationship Id="rId2" Type="http://schemas.openxmlformats.org/officeDocument/2006/relationships/tags" Target="../tags/tag98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49.png"/><Relationship Id="rId1" Type="http://schemas.openxmlformats.org/officeDocument/2006/relationships/tags" Target="../tags/tag97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52.png"/><Relationship Id="rId8" Type="http://schemas.openxmlformats.org/officeDocument/2006/relationships/tags" Target="../tags/tag108.xml"/><Relationship Id="rId7" Type="http://schemas.openxmlformats.org/officeDocument/2006/relationships/tags" Target="../tags/tag107.xml"/><Relationship Id="rId6" Type="http://schemas.openxmlformats.org/officeDocument/2006/relationships/tags" Target="../tags/tag106.xml"/><Relationship Id="rId5" Type="http://schemas.openxmlformats.org/officeDocument/2006/relationships/image" Target="../media/image18.png"/><Relationship Id="rId4" Type="http://schemas.openxmlformats.org/officeDocument/2006/relationships/tags" Target="../tags/tag105.xml"/><Relationship Id="rId3" Type="http://schemas.openxmlformats.org/officeDocument/2006/relationships/tags" Target="../tags/tag104.xml"/><Relationship Id="rId2" Type="http://schemas.openxmlformats.org/officeDocument/2006/relationships/image" Target="../media/image51.png"/><Relationship Id="rId11" Type="http://schemas.openxmlformats.org/officeDocument/2006/relationships/notesSlide" Target="../notesSlides/notesSlide4.xml"/><Relationship Id="rId10" Type="http://schemas.openxmlformats.org/officeDocument/2006/relationships/slideLayout" Target="../slideLayouts/slideLayout12.xml"/><Relationship Id="rId1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111.xml"/><Relationship Id="rId8" Type="http://schemas.openxmlformats.org/officeDocument/2006/relationships/image" Target="../media/image58.png"/><Relationship Id="rId7" Type="http://schemas.openxmlformats.org/officeDocument/2006/relationships/tags" Target="../tags/tag110.xml"/><Relationship Id="rId6" Type="http://schemas.openxmlformats.org/officeDocument/2006/relationships/image" Target="../media/image57.png"/><Relationship Id="rId5" Type="http://schemas.openxmlformats.org/officeDocument/2006/relationships/tags" Target="../tags/tag109.xml"/><Relationship Id="rId4" Type="http://schemas.openxmlformats.org/officeDocument/2006/relationships/image" Target="../media/image56.png"/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113.xml"/><Relationship Id="rId11" Type="http://schemas.openxmlformats.org/officeDocument/2006/relationships/tags" Target="../tags/tag112.xml"/><Relationship Id="rId10" Type="http://schemas.openxmlformats.org/officeDocument/2006/relationships/image" Target="../media/image59.png"/><Relationship Id="rId1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4.jpeg"/><Relationship Id="rId1" Type="http://schemas.openxmlformats.org/officeDocument/2006/relationships/tags" Target="../tags/tag6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7" Type="http://schemas.openxmlformats.org/officeDocument/2006/relationships/tags" Target="../tags/tag116.xml"/><Relationship Id="rId6" Type="http://schemas.openxmlformats.org/officeDocument/2006/relationships/image" Target="../media/image63.jpeg"/><Relationship Id="rId5" Type="http://schemas.openxmlformats.org/officeDocument/2006/relationships/image" Target="../media/image62.png"/><Relationship Id="rId4" Type="http://schemas.openxmlformats.org/officeDocument/2006/relationships/tags" Target="../tags/tag115.xml"/><Relationship Id="rId3" Type="http://schemas.openxmlformats.org/officeDocument/2006/relationships/image" Target="../media/image61.png"/><Relationship Id="rId2" Type="http://schemas.openxmlformats.org/officeDocument/2006/relationships/tags" Target="../tags/tag114.xml"/><Relationship Id="rId1" Type="http://schemas.openxmlformats.org/officeDocument/2006/relationships/image" Target="../media/image60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17.xml"/><Relationship Id="rId2" Type="http://schemas.openxmlformats.org/officeDocument/2006/relationships/image" Target="../media/image65.png"/><Relationship Id="rId1" Type="http://schemas.openxmlformats.org/officeDocument/2006/relationships/image" Target="../media/image64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69.png"/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18.xml"/><Relationship Id="rId1" Type="http://schemas.openxmlformats.org/officeDocument/2006/relationships/image" Target="../media/image70.jpe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hemeOverride" Target="../theme/themeOverride1.xml"/><Relationship Id="rId8" Type="http://schemas.openxmlformats.org/officeDocument/2006/relationships/tags" Target="../tags/tag123.xml"/><Relationship Id="rId7" Type="http://schemas.openxmlformats.org/officeDocument/2006/relationships/image" Target="../media/image73.jpeg"/><Relationship Id="rId6" Type="http://schemas.openxmlformats.org/officeDocument/2006/relationships/tags" Target="../tags/tag122.xml"/><Relationship Id="rId5" Type="http://schemas.openxmlformats.org/officeDocument/2006/relationships/image" Target="../media/image72.jpeg"/><Relationship Id="rId4" Type="http://schemas.openxmlformats.org/officeDocument/2006/relationships/tags" Target="../tags/tag121.xml"/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0" Type="http://schemas.openxmlformats.org/officeDocument/2006/relationships/slideLayout" Target="../slideLayouts/slideLayout12.xml"/><Relationship Id="rId1" Type="http://schemas.openxmlformats.org/officeDocument/2006/relationships/image" Target="../media/image71.png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125.xml"/><Relationship Id="rId8" Type="http://schemas.openxmlformats.org/officeDocument/2006/relationships/image" Target="../media/image80.png"/><Relationship Id="rId7" Type="http://schemas.openxmlformats.org/officeDocument/2006/relationships/tags" Target="../tags/tag124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1" Type="http://schemas.openxmlformats.org/officeDocument/2006/relationships/slideLayout" Target="../slideLayouts/slideLayout2.xml"/><Relationship Id="rId10" Type="http://schemas.openxmlformats.org/officeDocument/2006/relationships/themeOverride" Target="../theme/themeOverride2.xml"/><Relationship Id="rId1" Type="http://schemas.openxmlformats.org/officeDocument/2006/relationships/image" Target="../media/image7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26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image" Target="../media/image81.pn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7.xml"/><Relationship Id="rId3" Type="http://schemas.openxmlformats.org/officeDocument/2006/relationships/image" Target="../media/image17.png"/><Relationship Id="rId2" Type="http://schemas.openxmlformats.org/officeDocument/2006/relationships/image" Target="../media/image88.emf"/><Relationship Id="rId1" Type="http://schemas.openxmlformats.org/officeDocument/2006/relationships/image" Target="../media/image87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8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90.tiff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9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image" Target="../media/image10.png"/><Relationship Id="rId7" Type="http://schemas.openxmlformats.org/officeDocument/2006/relationships/tags" Target="../tags/tag69.xml"/><Relationship Id="rId6" Type="http://schemas.openxmlformats.org/officeDocument/2006/relationships/image" Target="../media/image9.png"/><Relationship Id="rId5" Type="http://schemas.openxmlformats.org/officeDocument/2006/relationships/tags" Target="../tags/tag68.xml"/><Relationship Id="rId4" Type="http://schemas.openxmlformats.org/officeDocument/2006/relationships/tags" Target="../tags/tag67.xml"/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tags" Target="../tags/tag66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7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3" Type="http://schemas.openxmlformats.org/officeDocument/2006/relationships/image" Target="../media/image16.jpeg"/><Relationship Id="rId2" Type="http://schemas.openxmlformats.org/officeDocument/2006/relationships/tags" Target="../tags/tag72.xml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tags" Target="../tags/tag75.xml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tags" Target="../tags/tag76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215640" y="1341120"/>
            <a:ext cx="8674100" cy="1978025"/>
          </a:xfrm>
        </p:spPr>
        <p:txBody>
          <a:bodyPr>
            <a:normAutofit/>
          </a:bodyPr>
          <a:p>
            <a:r>
              <a:rPr lang="en-US" altLang="zh-CN" sz="3200" spc="0" dirty="0">
                <a:solidFill>
                  <a:srgbClr val="1F6CF1"/>
                </a:solidFill>
                <a:latin typeface="微软雅黑" panose="020B0503020204020204" charset="-122"/>
                <a:cs typeface="微软雅黑" panose="020B0503020204020204" charset="-122"/>
                <a:sym typeface="黑体" panose="02010609060101010101" charset="-122"/>
              </a:rPr>
              <a:t>Undulators Development for Synchrotron Light Sources and Free Electron Lasers</a:t>
            </a:r>
            <a:endParaRPr lang="en-US" altLang="zh-CN" sz="3200" spc="0" dirty="0">
              <a:solidFill>
                <a:srgbClr val="1F6CF1"/>
              </a:solidFill>
              <a:latin typeface="微软雅黑" panose="020B0503020204020204" charset="-122"/>
              <a:cs typeface="微软雅黑" panose="020B0503020204020204" charset="-122"/>
              <a:sym typeface="黑体" panose="02010609060101010101" charset="-122"/>
            </a:endParaRPr>
          </a:p>
        </p:txBody>
      </p:sp>
      <p:sp>
        <p:nvSpPr>
          <p:cNvPr id="12291" name="矩形 1"/>
          <p:cNvSpPr/>
          <p:nvPr/>
        </p:nvSpPr>
        <p:spPr>
          <a:xfrm>
            <a:off x="4799965" y="4004628"/>
            <a:ext cx="4572000" cy="11233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rgbClr val="C00000"/>
              </a:buClr>
              <a:buSzPct val="60000"/>
            </a:pP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方正大黑简体" panose="02000000000000000000" charset="-122"/>
                <a:sym typeface="方正大黑简体" panose="02000000000000000000" charset="-122"/>
              </a:rPr>
              <a:t>Wei  Zhang</a:t>
            </a:r>
            <a:endParaRPr lang="en-US" altLang="zh-CN" sz="2400" b="1" dirty="0">
              <a:solidFill>
                <a:srgbClr val="002060"/>
              </a:solidFill>
              <a:latin typeface="Times New Roman" panose="02020603050405020304" pitchFamily="18" charset="0"/>
              <a:ea typeface="方正大黑简体" panose="02000000000000000000" charset="-122"/>
              <a:sym typeface="方正大黑简体" panose="02000000000000000000" charset="-122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rgbClr val="C00000"/>
              </a:buClr>
              <a:buSzPct val="60000"/>
            </a:pP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方正大黑简体" panose="02000000000000000000" charset="-122"/>
                <a:sym typeface="方正大黑简体" panose="02000000000000000000" charset="-122"/>
              </a:rPr>
              <a:t>On Behalf of SSRF ID Team</a:t>
            </a:r>
            <a:endParaRPr lang="en-US" altLang="zh-CN" sz="2400" b="1" dirty="0">
              <a:solidFill>
                <a:srgbClr val="002060"/>
              </a:solidFill>
              <a:latin typeface="Times New Roman" panose="02020603050405020304" pitchFamily="18" charset="0"/>
              <a:ea typeface="方正大黑简体" panose="02000000000000000000" charset="-122"/>
              <a:sym typeface="方正大黑简体" panose="02000000000000000000" charset="-122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rgbClr val="C00000"/>
              </a:buClr>
              <a:buSzPct val="60000"/>
            </a:pP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方正大黑简体" panose="02000000000000000000" charset="-122"/>
                <a:sym typeface="方正大黑简体" panose="02000000000000000000" charset="-122"/>
              </a:rPr>
              <a:t>2025.05.31 </a:t>
            </a:r>
            <a:endParaRPr lang="en-US" altLang="zh-CN" sz="2400" b="1" dirty="0">
              <a:solidFill>
                <a:srgbClr val="002060"/>
              </a:solidFill>
              <a:latin typeface="Times New Roman" panose="02020603050405020304" pitchFamily="18" charset="0"/>
              <a:ea typeface="方正大黑简体" panose="02000000000000000000" charset="-122"/>
              <a:sym typeface="方正大黑简体" panose="02000000000000000000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625600" y="208915"/>
            <a:ext cx="9957435" cy="705485"/>
          </a:xfrm>
        </p:spPr>
        <p:txBody>
          <a:bodyPr>
            <a:normAutofit/>
          </a:bodyPr>
          <a:lstStyle/>
          <a:p>
            <a:r>
              <a:rPr lang="en-US" altLang="zh-CN" sz="3200" b="1" dirty="0" err="1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 panose="02010600000101010101" charset="-122"/>
              </a:rPr>
              <a:t>Small bore EPU</a:t>
            </a:r>
            <a:endParaRPr sz="2665" dirty="0"/>
          </a:p>
        </p:txBody>
      </p:sp>
      <p:sp>
        <p:nvSpPr>
          <p:cNvPr id="9" name="文本框 8"/>
          <p:cNvSpPr txBox="1"/>
          <p:nvPr/>
        </p:nvSpPr>
        <p:spPr>
          <a:xfrm>
            <a:off x="623570" y="895350"/>
            <a:ext cx="8107045" cy="21666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C00000"/>
                </a:solidFill>
              </a:rPr>
              <a:t>2018 first vertical gap 4mm, vacuum bore 8mm</a:t>
            </a:r>
            <a:r>
              <a:rPr lang="zh-CN" altLang="en-US" dirty="0">
                <a:solidFill>
                  <a:srgbClr val="C00000"/>
                </a:solidFill>
              </a:rPr>
              <a:t>，</a:t>
            </a:r>
            <a:r>
              <a:rPr lang="en-US" altLang="zh-CN" dirty="0">
                <a:solidFill>
                  <a:srgbClr val="C00000"/>
                </a:solidFill>
              </a:rPr>
              <a:t> APPLE-II</a:t>
            </a:r>
            <a:r>
              <a:rPr lang="en-US" altLang="zh-CN" dirty="0"/>
              <a:t> EPU30</a:t>
            </a:r>
            <a:endParaRPr lang="zh-CN" altLang="en-US" dirty="0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2020, four EPU30 were installed into </a:t>
            </a:r>
            <a:r>
              <a:rPr lang="en-US" altLang="zh-CN" dirty="0" smtClean="0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DCLS tunnel</a:t>
            </a:r>
            <a:endParaRPr lang="en-US" altLang="zh-CN" dirty="0" smtClean="0"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2021, two </a:t>
            </a:r>
            <a:r>
              <a:rPr lang="en-US" altLang="zh-CN" dirty="0" smtClean="0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EPU30 were installed into SXFEl tunnel</a:t>
            </a:r>
            <a:endParaRPr lang="en-US" altLang="zh-CN" dirty="0" smtClean="0"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>
                <a:sym typeface="+mn-ea"/>
              </a:rPr>
              <a:t>2024, APPLE-III EPU20 was installed into SXFEL tunnel at Aug </a:t>
            </a:r>
            <a:endParaRPr>
              <a:sym typeface="+mn-ea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altLang="zh-CN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1" name="矩形 30"/>
          <p:cNvSpPr/>
          <p:nvPr>
            <p:custDataLst>
              <p:tags r:id="rId1"/>
            </p:custDataLst>
          </p:nvPr>
        </p:nvSpPr>
        <p:spPr>
          <a:xfrm>
            <a:off x="7579995" y="5877560"/>
            <a:ext cx="4539615" cy="3683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noAutofit/>
          </a:bodyPr>
          <a:p>
            <a:pPr lvl="0" algn="ctr">
              <a:buClr>
                <a:srgbClr val="C00000"/>
              </a:buClr>
              <a:buSzPct val="90000"/>
              <a:buFont typeface="Wingdings" panose="05000000000000000000" pitchFamily="2" charset="2"/>
            </a:pPr>
            <a:r>
              <a:rPr lang="en-US" sz="16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2mm thickness Hall sennor is travelling in EPU20</a:t>
            </a:r>
            <a:endParaRPr lang="en-US" sz="16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1127760" y="5877560"/>
            <a:ext cx="3966845" cy="3683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noAutofit/>
          </a:bodyPr>
          <a:p>
            <a:pPr lvl="0" algn="ctr">
              <a:buClr>
                <a:srgbClr val="C00000"/>
              </a:buClr>
              <a:buSzPct val="90000"/>
              <a:buFont typeface="Wingdings" panose="05000000000000000000" pitchFamily="2" charset="2"/>
            </a:pPr>
            <a:r>
              <a:rPr lang="en-US" sz="18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2021.07, EPU30 in DCLS tunnel</a:t>
            </a:r>
            <a:endParaRPr lang="en-US" sz="18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9" name="下箭头 18"/>
          <p:cNvSpPr/>
          <p:nvPr>
            <p:custDataLst>
              <p:tags r:id="rId3"/>
            </p:custDataLst>
          </p:nvPr>
        </p:nvSpPr>
        <p:spPr>
          <a:xfrm rot="16200000">
            <a:off x="5870575" y="2286000"/>
            <a:ext cx="2364740" cy="3838575"/>
          </a:xfrm>
          <a:prstGeom prst="downArrow">
            <a:avLst>
              <a:gd name="adj1" fmla="val 73084"/>
              <a:gd name="adj2" fmla="val 583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5133975" y="3501390"/>
            <a:ext cx="3492500" cy="137350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400" b="1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 panose="02010600000101010101" charset="-122"/>
                <a:sym typeface="+mn-ea"/>
              </a:rPr>
              <a:t>From EPU30 to EPU20</a:t>
            </a:r>
            <a:endParaRPr lang="en-US" altLang="zh-CN" sz="1400" b="1">
              <a:solidFill>
                <a:srgbClr val="1F6CF1"/>
              </a:solidFill>
              <a:latin typeface="微软雅黑" panose="020B0503020204020204" charset="-122"/>
              <a:ea typeface="微软雅黑" panose="020B0503020204020204" charset="-122"/>
              <a:cs typeface="汉仪中圆简" panose="02010600000101010101" charset="-122"/>
              <a:sym typeface="+mn-ea"/>
            </a:endParaRPr>
          </a:p>
          <a:p>
            <a:pPr marL="285750" indent="-285750">
              <a:buFont typeface="Wingdings" panose="05000000000000000000" charset="0"/>
              <a:buChar char="ü"/>
            </a:pPr>
            <a:r>
              <a:rPr lang="en-US" sz="1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length: form 3m to 4m</a:t>
            </a:r>
            <a:endParaRPr lang="zh-CN" altLang="en-US" sz="1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>
              <a:buFont typeface="Wingdings" panose="05000000000000000000" charset="0"/>
              <a:buChar char="ü"/>
            </a:pPr>
            <a:r>
              <a:rPr lang="en-US" altLang="zh-CN" sz="1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vertical gap:  4mm to 3mm</a:t>
            </a:r>
            <a:endParaRPr lang="en-US" altLang="zh-CN" sz="1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>
              <a:buFont typeface="Wingdings" panose="05000000000000000000" charset="0"/>
              <a:buChar char="ü"/>
            </a:pPr>
            <a:r>
              <a:rPr lang="en-US" altLang="zh-CN" sz="1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period length: from 30mm to 20mm</a:t>
            </a:r>
            <a:endParaRPr lang="en-US" altLang="zh-CN" sz="1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>
              <a:buFont typeface="Wingdings" panose="05000000000000000000" charset="0"/>
              <a:buChar char="ü"/>
            </a:pPr>
            <a:r>
              <a:rPr lang="en-US" altLang="zh-CN" sz="1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APPLE-II  to APPLE-III</a:t>
            </a:r>
            <a:endParaRPr lang="zh-CN" altLang="en-US" sz="1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0460" y="2564765"/>
            <a:ext cx="3046730" cy="31076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615" y="2853055"/>
            <a:ext cx="4085590" cy="267906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0776585" y="2654935"/>
            <a:ext cx="1023620" cy="36830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p>
            <a:r>
              <a:rPr lang="en-US" altLang="zh-CN"/>
              <a:t>2024.07</a:t>
            </a:r>
            <a:endParaRPr lang="en-US" altLang="zh-CN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2063750" y="116840"/>
            <a:ext cx="10800000" cy="720000"/>
          </a:xfrm>
        </p:spPr>
        <p:txBody>
          <a:bodyPr>
            <a:normAutofit/>
          </a:bodyPr>
          <a:lstStyle/>
          <a:p>
            <a:r>
              <a:rPr lang="en-US" altLang="zh-CN" sz="3200" b="1" dirty="0" smtClean="0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 panose="02010600000101010101" charset="-122"/>
                <a:sym typeface="+mn-ea"/>
              </a:rPr>
              <a:t>THz wiggler </a:t>
            </a:r>
            <a:r>
              <a:rPr lang="zh-CN" altLang="en-US" sz="3200" b="1" dirty="0" smtClean="0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 panose="02010600000101010101" charset="-122"/>
              </a:rPr>
              <a:t>EMW280 </a:t>
            </a:r>
            <a:r>
              <a:rPr lang="en-US" altLang="zh-CN" sz="3200" b="1" dirty="0" smtClean="0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 panose="02010600000101010101" charset="-122"/>
              </a:rPr>
              <a:t>for SXFEL</a:t>
            </a:r>
            <a:endParaRPr lang="en-US" altLang="zh-CN" sz="3200" b="1" dirty="0" smtClean="0">
              <a:solidFill>
                <a:srgbClr val="1F6CF1"/>
              </a:solidFill>
              <a:latin typeface="微软雅黑" panose="020B0503020204020204" charset="-122"/>
              <a:ea typeface="微软雅黑" panose="020B0503020204020204" charset="-122"/>
              <a:cs typeface="汉仪中圆简" panose="02010600000101010101" charset="-122"/>
            </a:endParaRPr>
          </a:p>
        </p:txBody>
      </p:sp>
      <p:pic>
        <p:nvPicPr>
          <p:cNvPr id="3" name="内容占位符 2"/>
          <p:cNvPicPr>
            <a:picLocks noGrp="1" noChangeAspect="1"/>
          </p:cNvPicPr>
          <p:nvPr>
            <p:ph idx="1"/>
          </p:nvPr>
        </p:nvPicPr>
        <p:blipFill rotWithShape="1">
          <a:blip r:embed="rId1"/>
          <a:srcRect t="11822"/>
          <a:stretch>
            <a:fillRect/>
          </a:stretch>
        </p:blipFill>
        <p:spPr>
          <a:xfrm>
            <a:off x="623570" y="952500"/>
            <a:ext cx="7592060" cy="115633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79425" y="2005330"/>
            <a:ext cx="378079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sz="1800" dirty="0">
                <a:solidFill>
                  <a:srgbClr val="000000"/>
                </a:solidFill>
                <a:sym typeface="+mn-ea"/>
              </a:rPr>
              <a:t>electromagnetic</a:t>
            </a:r>
            <a:r>
              <a:rPr lang="en-US" altLang="zh-CN" sz="1800" dirty="0">
                <a:solidFill>
                  <a:srgbClr val="000000"/>
                </a:solidFill>
                <a:sym typeface="+mn-ea"/>
              </a:rPr>
              <a:t> wiggler</a:t>
            </a:r>
            <a:endParaRPr lang="en-US" altLang="zh-CN" sz="1800" dirty="0"/>
          </a:p>
          <a:p>
            <a:pPr marL="285750" lvl="0" indent="-28575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n"/>
            </a:pPr>
            <a:r>
              <a:rPr lang="en-US" altLang="zh-CN" sz="1800" dirty="0"/>
              <a:t>vertical polarization</a:t>
            </a:r>
            <a:r>
              <a:rPr lang="zh-CN" altLang="en-US" sz="1800" dirty="0"/>
              <a:t>：</a:t>
            </a:r>
            <a:r>
              <a:rPr lang="en-US" sz="1800" dirty="0"/>
              <a:t>5m long</a:t>
            </a:r>
            <a:endParaRPr lang="zh-CN" altLang="en-US" sz="1800" dirty="0"/>
          </a:p>
          <a:p>
            <a:pPr marL="285750" lvl="0" indent="-28575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n"/>
            </a:pPr>
            <a:r>
              <a:rPr lang="en-US" altLang="zh-CN" sz="1800" dirty="0"/>
              <a:t>period</a:t>
            </a:r>
            <a:r>
              <a:rPr lang="zh-CN" altLang="en-US" sz="1800" dirty="0"/>
              <a:t>：</a:t>
            </a:r>
            <a:r>
              <a:rPr lang="en-US" altLang="zh-CN" sz="1800" dirty="0"/>
              <a:t>280mm/560mm</a:t>
            </a:r>
            <a:endParaRPr lang="en-US" altLang="zh-CN" sz="1800" dirty="0"/>
          </a:p>
          <a:p>
            <a:pPr marL="285750" lvl="0" indent="-28575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n"/>
            </a:pPr>
            <a:r>
              <a:rPr lang="en-US" altLang="zh-CN" sz="1800" dirty="0"/>
              <a:t>hori. gap</a:t>
            </a:r>
            <a:r>
              <a:rPr lang="zh-CN" altLang="en-US" sz="1800" dirty="0"/>
              <a:t>：</a:t>
            </a:r>
            <a:r>
              <a:rPr lang="en-US" altLang="zh-CN" sz="1800" dirty="0"/>
              <a:t>14mm</a:t>
            </a:r>
            <a:endParaRPr lang="en-US" altLang="zh-CN" sz="1800" dirty="0"/>
          </a:p>
          <a:p>
            <a:pPr marL="285750" lvl="0" indent="-28575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n"/>
            </a:pPr>
            <a:r>
              <a:rPr lang="en-US" altLang="zh-CN" sz="1800" dirty="0"/>
              <a:t>peak field</a:t>
            </a:r>
            <a:r>
              <a:rPr lang="zh-CN" altLang="en-US" sz="1800" dirty="0"/>
              <a:t>：</a:t>
            </a:r>
            <a:r>
              <a:rPr lang="en-US" altLang="zh-CN" sz="1800" dirty="0"/>
              <a:t>&gt;1.75T</a:t>
            </a:r>
            <a:endParaRPr lang="en-US" altLang="zh-CN" sz="1800" dirty="0"/>
          </a:p>
          <a:p>
            <a:pPr marL="285750" lvl="0" indent="-28575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sz="1800" dirty="0"/>
              <a:t>Frequency switching</a:t>
            </a:r>
            <a:endParaRPr lang="zh-CN" altLang="en-US" sz="1800" dirty="0"/>
          </a:p>
          <a:p>
            <a:pPr marL="742950" lvl="1" indent="-28575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n"/>
            </a:pPr>
            <a:endParaRPr lang="en-US" altLang="zh-CN" sz="1800" dirty="0"/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n"/>
            </a:pPr>
            <a:endParaRPr lang="en-US" altLang="zh-CN" sz="1800" dirty="0"/>
          </a:p>
        </p:txBody>
      </p:sp>
      <p:grpSp>
        <p:nvGrpSpPr>
          <p:cNvPr id="8" name="组合 7"/>
          <p:cNvGrpSpPr/>
          <p:nvPr/>
        </p:nvGrpSpPr>
        <p:grpSpPr>
          <a:xfrm>
            <a:off x="8157210" y="693420"/>
            <a:ext cx="3857625" cy="1688465"/>
            <a:chOff x="1623579" y="763734"/>
            <a:chExt cx="9394175" cy="4983915"/>
          </a:xfrm>
        </p:grpSpPr>
        <p:grpSp>
          <p:nvGrpSpPr>
            <p:cNvPr id="9" name="组合 8"/>
            <p:cNvGrpSpPr/>
            <p:nvPr/>
          </p:nvGrpSpPr>
          <p:grpSpPr>
            <a:xfrm>
              <a:off x="4176693" y="763734"/>
              <a:ext cx="4321444" cy="2160000"/>
              <a:chOff x="4176693" y="763734"/>
              <a:chExt cx="4321444" cy="2160000"/>
            </a:xfrm>
          </p:grpSpPr>
          <p:grpSp>
            <p:nvGrpSpPr>
              <p:cNvPr id="67" name="组合 66"/>
              <p:cNvGrpSpPr/>
              <p:nvPr/>
            </p:nvGrpSpPr>
            <p:grpSpPr>
              <a:xfrm>
                <a:off x="4176693" y="763734"/>
                <a:ext cx="4321444" cy="2160000"/>
                <a:chOff x="7137259" y="1312171"/>
                <a:chExt cx="4321444" cy="2160000"/>
              </a:xfrm>
            </p:grpSpPr>
            <p:sp>
              <p:nvSpPr>
                <p:cNvPr id="69" name="矩形 68"/>
                <p:cNvSpPr/>
                <p:nvPr/>
              </p:nvSpPr>
              <p:spPr>
                <a:xfrm>
                  <a:off x="7137259" y="1312172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en-US" altLang="zh-CN" sz="1800" dirty="0"/>
                    <a:t>N</a:t>
                  </a:r>
                  <a:endParaRPr lang="en-US" altLang="zh-CN" sz="1800" dirty="0"/>
                </a:p>
              </p:txBody>
            </p:sp>
            <p:sp>
              <p:nvSpPr>
                <p:cNvPr id="70" name="矩形 69"/>
                <p:cNvSpPr/>
                <p:nvPr/>
              </p:nvSpPr>
              <p:spPr>
                <a:xfrm>
                  <a:off x="7142759" y="2572171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en-US" altLang="zh-CN" sz="1800" dirty="0"/>
                    <a:t>S</a:t>
                  </a:r>
                  <a:endParaRPr lang="en-US" altLang="zh-CN" sz="1800" dirty="0"/>
                </a:p>
              </p:txBody>
            </p:sp>
            <p:sp>
              <p:nvSpPr>
                <p:cNvPr id="71" name="矩形 70"/>
                <p:cNvSpPr/>
                <p:nvPr/>
              </p:nvSpPr>
              <p:spPr>
                <a:xfrm>
                  <a:off x="8032084" y="2572171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en-US" altLang="zh-CN" sz="1800" dirty="0"/>
                    <a:t>N</a:t>
                  </a:r>
                  <a:endParaRPr lang="en-US" altLang="zh-CN" sz="1800" dirty="0"/>
                </a:p>
              </p:txBody>
            </p:sp>
            <p:sp>
              <p:nvSpPr>
                <p:cNvPr id="72" name="矩形 71"/>
                <p:cNvSpPr/>
                <p:nvPr/>
              </p:nvSpPr>
              <p:spPr>
                <a:xfrm>
                  <a:off x="8036610" y="1312171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en-US" altLang="zh-CN" sz="1800" dirty="0"/>
                    <a:t>S</a:t>
                  </a:r>
                  <a:endParaRPr lang="en-US" altLang="zh-CN" sz="1800" dirty="0"/>
                </a:p>
              </p:txBody>
            </p:sp>
            <p:sp>
              <p:nvSpPr>
                <p:cNvPr id="73" name="矩形 72"/>
                <p:cNvSpPr/>
                <p:nvPr/>
              </p:nvSpPr>
              <p:spPr>
                <a:xfrm>
                  <a:off x="8937981" y="1312171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en-US" altLang="zh-CN" sz="1800" dirty="0"/>
                    <a:t>N</a:t>
                  </a:r>
                  <a:endParaRPr lang="en-US" altLang="zh-CN" sz="1800" dirty="0"/>
                </a:p>
              </p:txBody>
            </p:sp>
            <p:sp>
              <p:nvSpPr>
                <p:cNvPr id="74" name="矩形 73"/>
                <p:cNvSpPr/>
                <p:nvPr/>
              </p:nvSpPr>
              <p:spPr>
                <a:xfrm>
                  <a:off x="8937981" y="2572171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en-US" altLang="zh-CN" sz="1800" dirty="0"/>
                    <a:t>S</a:t>
                  </a:r>
                  <a:endParaRPr lang="en-US" altLang="zh-CN" sz="1800" dirty="0"/>
                </a:p>
              </p:txBody>
            </p:sp>
            <p:sp>
              <p:nvSpPr>
                <p:cNvPr id="75" name="矩形 74"/>
                <p:cNvSpPr/>
                <p:nvPr/>
              </p:nvSpPr>
              <p:spPr>
                <a:xfrm>
                  <a:off x="9839352" y="1316230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en-US" altLang="zh-CN" sz="1800" dirty="0"/>
                    <a:t>S</a:t>
                  </a:r>
                  <a:endParaRPr lang="en-US" altLang="zh-CN" sz="1800" dirty="0"/>
                </a:p>
              </p:txBody>
            </p:sp>
            <p:sp>
              <p:nvSpPr>
                <p:cNvPr id="76" name="矩形 75"/>
                <p:cNvSpPr/>
                <p:nvPr/>
              </p:nvSpPr>
              <p:spPr>
                <a:xfrm>
                  <a:off x="10738703" y="1312171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en-US" altLang="zh-CN" sz="1800" dirty="0"/>
                    <a:t>N</a:t>
                  </a:r>
                  <a:endParaRPr lang="en-US" altLang="zh-CN" sz="1800" dirty="0"/>
                </a:p>
              </p:txBody>
            </p:sp>
            <p:sp>
              <p:nvSpPr>
                <p:cNvPr id="77" name="矩形 76"/>
                <p:cNvSpPr/>
                <p:nvPr/>
              </p:nvSpPr>
              <p:spPr>
                <a:xfrm>
                  <a:off x="9839352" y="2572171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en-US" altLang="zh-CN" sz="1800" dirty="0"/>
                    <a:t>N</a:t>
                  </a:r>
                  <a:endParaRPr lang="en-US" altLang="zh-CN" sz="1800" dirty="0"/>
                </a:p>
              </p:txBody>
            </p:sp>
            <p:sp>
              <p:nvSpPr>
                <p:cNvPr id="78" name="矩形 77"/>
                <p:cNvSpPr/>
                <p:nvPr/>
              </p:nvSpPr>
              <p:spPr>
                <a:xfrm>
                  <a:off x="10738703" y="2569855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en-US" altLang="zh-CN" sz="1800" dirty="0"/>
                    <a:t>S</a:t>
                  </a:r>
                  <a:endParaRPr lang="en-US" altLang="zh-CN" sz="1800" dirty="0"/>
                </a:p>
              </p:txBody>
            </p:sp>
          </p:grpSp>
          <p:sp>
            <p:nvSpPr>
              <p:cNvPr id="68" name="任意多边形: 形状 67"/>
              <p:cNvSpPr/>
              <p:nvPr/>
            </p:nvSpPr>
            <p:spPr>
              <a:xfrm>
                <a:off x="4535285" y="1733549"/>
                <a:ext cx="3604260" cy="220981"/>
              </a:xfrm>
              <a:custGeom>
                <a:avLst/>
                <a:gdLst>
                  <a:gd name="connsiteX0" fmla="*/ 0 w 3604260"/>
                  <a:gd name="connsiteY0" fmla="*/ 1 h 220981"/>
                  <a:gd name="connsiteX1" fmla="*/ 902970 w 3604260"/>
                  <a:gd name="connsiteY1" fmla="*/ 217171 h 220981"/>
                  <a:gd name="connsiteX2" fmla="*/ 1802130 w 3604260"/>
                  <a:gd name="connsiteY2" fmla="*/ 1 h 220981"/>
                  <a:gd name="connsiteX3" fmla="*/ 2705100 w 3604260"/>
                  <a:gd name="connsiteY3" fmla="*/ 220981 h 220981"/>
                  <a:gd name="connsiteX4" fmla="*/ 3604260 w 3604260"/>
                  <a:gd name="connsiteY4" fmla="*/ 1 h 220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4260" h="220981">
                    <a:moveTo>
                      <a:pt x="0" y="1"/>
                    </a:moveTo>
                    <a:cubicBezTo>
                      <a:pt x="301307" y="108586"/>
                      <a:pt x="602615" y="217171"/>
                      <a:pt x="902970" y="217171"/>
                    </a:cubicBezTo>
                    <a:cubicBezTo>
                      <a:pt x="1203325" y="217171"/>
                      <a:pt x="1501775" y="-634"/>
                      <a:pt x="1802130" y="1"/>
                    </a:cubicBezTo>
                    <a:cubicBezTo>
                      <a:pt x="2102485" y="636"/>
                      <a:pt x="2404745" y="220981"/>
                      <a:pt x="2705100" y="220981"/>
                    </a:cubicBezTo>
                    <a:cubicBezTo>
                      <a:pt x="3005455" y="220981"/>
                      <a:pt x="3382645" y="28576"/>
                      <a:pt x="3604260" y="1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1623579" y="3581400"/>
              <a:ext cx="4320339" cy="2166249"/>
              <a:chOff x="4177246" y="3666286"/>
              <a:chExt cx="4320339" cy="2166249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4177246" y="3666286"/>
                <a:ext cx="4320339" cy="2166249"/>
                <a:chOff x="7136610" y="1305923"/>
                <a:chExt cx="4320339" cy="2166249"/>
              </a:xfrm>
            </p:grpSpPr>
            <p:sp>
              <p:nvSpPr>
                <p:cNvPr id="57" name="矩形 56"/>
                <p:cNvSpPr/>
                <p:nvPr/>
              </p:nvSpPr>
              <p:spPr>
                <a:xfrm>
                  <a:off x="7137259" y="1312173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en-US" altLang="zh-CN" sz="1800"/>
                    <a:t>N</a:t>
                  </a:r>
                  <a:endParaRPr lang="en-US" altLang="zh-CN" sz="1800" dirty="0"/>
                </a:p>
              </p:txBody>
            </p:sp>
            <p:sp>
              <p:nvSpPr>
                <p:cNvPr id="58" name="矩形 57"/>
                <p:cNvSpPr/>
                <p:nvPr/>
              </p:nvSpPr>
              <p:spPr>
                <a:xfrm>
                  <a:off x="7136610" y="2572172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en-US" altLang="zh-CN" sz="1800" dirty="0"/>
                    <a:t>S</a:t>
                  </a:r>
                  <a:endParaRPr lang="en-US" altLang="zh-CN" sz="1800" dirty="0"/>
                </a:p>
              </p:txBody>
            </p:sp>
            <p:sp>
              <p:nvSpPr>
                <p:cNvPr id="59" name="矩形 58"/>
                <p:cNvSpPr/>
                <p:nvPr/>
              </p:nvSpPr>
              <p:spPr>
                <a:xfrm>
                  <a:off x="8032084" y="2572172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t"/>
                <a:lstStyle/>
                <a:p>
                  <a:pPr algn="ctr"/>
                  <a:endParaRPr lang="zh-CN" altLang="en-US" sz="1800" dirty="0"/>
                </a:p>
              </p:txBody>
            </p:sp>
            <p:sp>
              <p:nvSpPr>
                <p:cNvPr id="60" name="矩形 59"/>
                <p:cNvSpPr/>
                <p:nvPr/>
              </p:nvSpPr>
              <p:spPr>
                <a:xfrm>
                  <a:off x="8036610" y="1312172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b"/>
                <a:lstStyle/>
                <a:p>
                  <a:pPr algn="ctr"/>
                  <a:endParaRPr lang="zh-CN" altLang="en-US" sz="1800" dirty="0"/>
                </a:p>
              </p:txBody>
            </p:sp>
            <p:sp>
              <p:nvSpPr>
                <p:cNvPr id="61" name="矩形 60"/>
                <p:cNvSpPr/>
                <p:nvPr/>
              </p:nvSpPr>
              <p:spPr>
                <a:xfrm>
                  <a:off x="8941755" y="1308239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en-US" altLang="zh-CN" sz="1800" dirty="0"/>
                    <a:t>S</a:t>
                  </a:r>
                  <a:endParaRPr lang="en-US" altLang="zh-CN" sz="1800" dirty="0"/>
                </a:p>
              </p:txBody>
            </p:sp>
            <p:sp>
              <p:nvSpPr>
                <p:cNvPr id="62" name="矩形 61"/>
                <p:cNvSpPr/>
                <p:nvPr/>
              </p:nvSpPr>
              <p:spPr>
                <a:xfrm>
                  <a:off x="8937981" y="2572172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en-US" altLang="zh-CN" sz="1800" dirty="0"/>
                    <a:t>N</a:t>
                  </a:r>
                  <a:endParaRPr lang="en-US" altLang="zh-CN" sz="1800" dirty="0"/>
                </a:p>
              </p:txBody>
            </p:sp>
            <p:sp>
              <p:nvSpPr>
                <p:cNvPr id="63" name="矩形 62"/>
                <p:cNvSpPr/>
                <p:nvPr/>
              </p:nvSpPr>
              <p:spPr>
                <a:xfrm>
                  <a:off x="9839352" y="1308239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b"/>
                <a:lstStyle/>
                <a:p>
                  <a:pPr algn="ctr"/>
                  <a:endParaRPr lang="zh-CN" altLang="en-US" sz="1800" dirty="0">
                    <a:solidFill>
                      <a:schemeClr val="dk1"/>
                    </a:solidFill>
                  </a:endParaRPr>
                </a:p>
              </p:txBody>
            </p:sp>
            <p:sp>
              <p:nvSpPr>
                <p:cNvPr id="64" name="矩形 63"/>
                <p:cNvSpPr/>
                <p:nvPr/>
              </p:nvSpPr>
              <p:spPr>
                <a:xfrm>
                  <a:off x="10736949" y="1305923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en-US" altLang="zh-CN" sz="1800" dirty="0"/>
                    <a:t>N</a:t>
                  </a:r>
                  <a:endParaRPr lang="en-US" altLang="zh-CN" sz="1800" dirty="0"/>
                </a:p>
              </p:txBody>
            </p:sp>
            <p:sp>
              <p:nvSpPr>
                <p:cNvPr id="65" name="矩形 64"/>
                <p:cNvSpPr/>
                <p:nvPr/>
              </p:nvSpPr>
              <p:spPr>
                <a:xfrm>
                  <a:off x="9839352" y="2572172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t"/>
                <a:lstStyle/>
                <a:p>
                  <a:pPr algn="ctr"/>
                  <a:endParaRPr lang="zh-CN" altLang="en-US" sz="1800" dirty="0">
                    <a:solidFill>
                      <a:schemeClr val="dk1"/>
                    </a:solidFill>
                  </a:endParaRPr>
                </a:p>
              </p:txBody>
            </p:sp>
            <p:sp>
              <p:nvSpPr>
                <p:cNvPr id="66" name="矩形 65"/>
                <p:cNvSpPr/>
                <p:nvPr/>
              </p:nvSpPr>
              <p:spPr>
                <a:xfrm>
                  <a:off x="10736949" y="2572172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en-US" altLang="zh-CN" sz="1800"/>
                    <a:t>S</a:t>
                  </a:r>
                  <a:endParaRPr lang="en-US" altLang="zh-CN" sz="1800" dirty="0"/>
                </a:p>
              </p:txBody>
            </p:sp>
          </p:grpSp>
          <p:sp>
            <p:nvSpPr>
              <p:cNvPr id="51" name="任意多边形: 形状 50"/>
              <p:cNvSpPr/>
              <p:nvPr/>
            </p:nvSpPr>
            <p:spPr>
              <a:xfrm>
                <a:off x="4537855" y="4644759"/>
                <a:ext cx="3599121" cy="219641"/>
              </a:xfrm>
              <a:custGeom>
                <a:avLst/>
                <a:gdLst>
                  <a:gd name="connsiteX0" fmla="*/ 0 w 3599121"/>
                  <a:gd name="connsiteY0" fmla="*/ 6985 h 219641"/>
                  <a:gd name="connsiteX1" fmla="*/ 1802219 w 3599121"/>
                  <a:gd name="connsiteY1" fmla="*/ 219636 h 219641"/>
                  <a:gd name="connsiteX2" fmla="*/ 3599121 w 3599121"/>
                  <a:gd name="connsiteY2" fmla="*/ 1669 h 21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99121" h="219641">
                    <a:moveTo>
                      <a:pt x="0" y="6985"/>
                    </a:moveTo>
                    <a:cubicBezTo>
                      <a:pt x="601183" y="113753"/>
                      <a:pt x="1202366" y="220522"/>
                      <a:pt x="1802219" y="219636"/>
                    </a:cubicBezTo>
                    <a:cubicBezTo>
                      <a:pt x="2402072" y="218750"/>
                      <a:pt x="3112682" y="-22254"/>
                      <a:pt x="3599121" y="1669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6697415" y="3581400"/>
              <a:ext cx="4320339" cy="2166249"/>
              <a:chOff x="6697415" y="3581400"/>
              <a:chExt cx="4320339" cy="2166249"/>
            </a:xfrm>
          </p:grpSpPr>
          <p:grpSp>
            <p:nvGrpSpPr>
              <p:cNvPr id="32" name="组合 31"/>
              <p:cNvGrpSpPr/>
              <p:nvPr/>
            </p:nvGrpSpPr>
            <p:grpSpPr>
              <a:xfrm>
                <a:off x="6697415" y="3581400"/>
                <a:ext cx="4320339" cy="2166249"/>
                <a:chOff x="7136610" y="1305923"/>
                <a:chExt cx="4320339" cy="2166249"/>
              </a:xfrm>
            </p:grpSpPr>
            <p:sp>
              <p:nvSpPr>
                <p:cNvPr id="39" name="矩形 38"/>
                <p:cNvSpPr/>
                <p:nvPr/>
              </p:nvSpPr>
              <p:spPr>
                <a:xfrm>
                  <a:off x="7137259" y="1312173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en-US" altLang="zh-CN" sz="1800" dirty="0"/>
                    <a:t>N</a:t>
                  </a:r>
                  <a:endParaRPr lang="en-US" altLang="zh-CN" sz="1800" dirty="0"/>
                </a:p>
              </p:txBody>
            </p:sp>
            <p:sp>
              <p:nvSpPr>
                <p:cNvPr id="40" name="矩形 39"/>
                <p:cNvSpPr/>
                <p:nvPr/>
              </p:nvSpPr>
              <p:spPr>
                <a:xfrm>
                  <a:off x="7136610" y="2572172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en-US" altLang="zh-CN" sz="1800" dirty="0"/>
                    <a:t>S</a:t>
                  </a:r>
                  <a:endParaRPr lang="en-US" altLang="zh-CN" sz="1800" dirty="0"/>
                </a:p>
              </p:txBody>
            </p:sp>
            <p:sp>
              <p:nvSpPr>
                <p:cNvPr id="41" name="矩形 40"/>
                <p:cNvSpPr/>
                <p:nvPr/>
              </p:nvSpPr>
              <p:spPr>
                <a:xfrm>
                  <a:off x="8032084" y="2572172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en-US" altLang="zh-CN" sz="1800" dirty="0">
                      <a:solidFill>
                        <a:schemeClr val="lt1"/>
                      </a:solidFill>
                    </a:rPr>
                    <a:t>S</a:t>
                  </a:r>
                  <a:endParaRPr lang="en-US" altLang="zh-CN" sz="1800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2" name="矩形 41"/>
                <p:cNvSpPr/>
                <p:nvPr/>
              </p:nvSpPr>
              <p:spPr>
                <a:xfrm>
                  <a:off x="8036610" y="1312172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en-US" altLang="zh-CN" sz="1800" dirty="0">
                      <a:solidFill>
                        <a:schemeClr val="lt1"/>
                      </a:solidFill>
                    </a:rPr>
                    <a:t>N</a:t>
                  </a:r>
                  <a:endParaRPr lang="en-US" altLang="zh-CN" sz="1800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3" name="矩形 42"/>
                <p:cNvSpPr/>
                <p:nvPr/>
              </p:nvSpPr>
              <p:spPr>
                <a:xfrm>
                  <a:off x="8941755" y="1308239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en-US" altLang="zh-CN" sz="1800" dirty="0"/>
                    <a:t>S</a:t>
                  </a:r>
                  <a:endParaRPr lang="en-US" altLang="zh-CN" sz="1800" dirty="0"/>
                </a:p>
              </p:txBody>
            </p:sp>
            <p:sp>
              <p:nvSpPr>
                <p:cNvPr id="44" name="矩形 43"/>
                <p:cNvSpPr/>
                <p:nvPr/>
              </p:nvSpPr>
              <p:spPr>
                <a:xfrm>
                  <a:off x="8937981" y="2572172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en-US" altLang="zh-CN" sz="1800" dirty="0"/>
                    <a:t>N</a:t>
                  </a:r>
                  <a:endParaRPr lang="en-US" altLang="zh-CN" sz="1800" dirty="0"/>
                </a:p>
              </p:txBody>
            </p:sp>
            <p:sp>
              <p:nvSpPr>
                <p:cNvPr id="45" name="矩形 44"/>
                <p:cNvSpPr/>
                <p:nvPr/>
              </p:nvSpPr>
              <p:spPr>
                <a:xfrm>
                  <a:off x="9839352" y="1308239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en-US" altLang="zh-CN" sz="1800" dirty="0">
                      <a:solidFill>
                        <a:schemeClr val="lt1"/>
                      </a:solidFill>
                    </a:rPr>
                    <a:t>S</a:t>
                  </a:r>
                  <a:endParaRPr lang="en-US" altLang="zh-CN" sz="1800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6" name="矩形 45"/>
                <p:cNvSpPr/>
                <p:nvPr/>
              </p:nvSpPr>
              <p:spPr>
                <a:xfrm>
                  <a:off x="10736949" y="1305923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en-US" altLang="zh-CN" sz="1800"/>
                    <a:t>N</a:t>
                  </a:r>
                  <a:endParaRPr lang="en-US" altLang="zh-CN" sz="1800" dirty="0"/>
                </a:p>
              </p:txBody>
            </p:sp>
            <p:sp>
              <p:nvSpPr>
                <p:cNvPr id="47" name="矩形 46"/>
                <p:cNvSpPr/>
                <p:nvPr/>
              </p:nvSpPr>
              <p:spPr>
                <a:xfrm>
                  <a:off x="9839352" y="2572172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en-US" altLang="zh-CN" sz="1800" dirty="0">
                      <a:solidFill>
                        <a:schemeClr val="lt1"/>
                      </a:solidFill>
                    </a:rPr>
                    <a:t>N</a:t>
                  </a:r>
                  <a:endParaRPr lang="en-US" altLang="zh-CN" sz="1800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8" name="矩形 47"/>
                <p:cNvSpPr/>
                <p:nvPr/>
              </p:nvSpPr>
              <p:spPr>
                <a:xfrm>
                  <a:off x="10736949" y="2572172"/>
                  <a:ext cx="720000" cy="9000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en-US" altLang="zh-CN" sz="1800"/>
                    <a:t>S</a:t>
                  </a:r>
                  <a:endParaRPr lang="en-US" altLang="zh-CN" sz="1800" dirty="0"/>
                </a:p>
              </p:txBody>
            </p:sp>
          </p:grpSp>
          <p:sp>
            <p:nvSpPr>
              <p:cNvPr id="31" name="任意多边形: 形状 30"/>
              <p:cNvSpPr/>
              <p:nvPr/>
            </p:nvSpPr>
            <p:spPr>
              <a:xfrm>
                <a:off x="7058212" y="4555718"/>
                <a:ext cx="3603812" cy="222903"/>
              </a:xfrm>
              <a:custGeom>
                <a:avLst/>
                <a:gdLst>
                  <a:gd name="connsiteX0" fmla="*/ 0 w 3603812"/>
                  <a:gd name="connsiteY0" fmla="*/ 4329 h 222903"/>
                  <a:gd name="connsiteX1" fmla="*/ 454212 w 3603812"/>
                  <a:gd name="connsiteY1" fmla="*/ 70070 h 222903"/>
                  <a:gd name="connsiteX2" fmla="*/ 902447 w 3603812"/>
                  <a:gd name="connsiteY2" fmla="*/ 4329 h 222903"/>
                  <a:gd name="connsiteX3" fmla="*/ 1804894 w 3603812"/>
                  <a:gd name="connsiteY3" fmla="*/ 219482 h 222903"/>
                  <a:gd name="connsiteX4" fmla="*/ 2271059 w 3603812"/>
                  <a:gd name="connsiteY4" fmla="*/ 141788 h 222903"/>
                  <a:gd name="connsiteX5" fmla="*/ 2701364 w 3603812"/>
                  <a:gd name="connsiteY5" fmla="*/ 213506 h 222903"/>
                  <a:gd name="connsiteX6" fmla="*/ 3603812 w 3603812"/>
                  <a:gd name="connsiteY6" fmla="*/ 4329 h 222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3812" h="222903">
                    <a:moveTo>
                      <a:pt x="0" y="4329"/>
                    </a:moveTo>
                    <a:cubicBezTo>
                      <a:pt x="151902" y="37199"/>
                      <a:pt x="303804" y="70070"/>
                      <a:pt x="454212" y="70070"/>
                    </a:cubicBezTo>
                    <a:cubicBezTo>
                      <a:pt x="604620" y="70070"/>
                      <a:pt x="677333" y="-20573"/>
                      <a:pt x="902447" y="4329"/>
                    </a:cubicBezTo>
                    <a:cubicBezTo>
                      <a:pt x="1127561" y="29231"/>
                      <a:pt x="1576792" y="196572"/>
                      <a:pt x="1804894" y="219482"/>
                    </a:cubicBezTo>
                    <a:cubicBezTo>
                      <a:pt x="2032996" y="242392"/>
                      <a:pt x="2121647" y="142784"/>
                      <a:pt x="2271059" y="141788"/>
                    </a:cubicBezTo>
                    <a:cubicBezTo>
                      <a:pt x="2420471" y="140792"/>
                      <a:pt x="2479239" y="236416"/>
                      <a:pt x="2701364" y="213506"/>
                    </a:cubicBezTo>
                    <a:cubicBezTo>
                      <a:pt x="2923489" y="190596"/>
                      <a:pt x="3420534" y="35207"/>
                      <a:pt x="3603812" y="4329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sp>
          <p:nvSpPr>
            <p:cNvPr id="12" name="箭头: 下 11"/>
            <p:cNvSpPr/>
            <p:nvPr/>
          </p:nvSpPr>
          <p:spPr>
            <a:xfrm rot="2700000">
              <a:off x="5581413" y="3030274"/>
              <a:ext cx="230438" cy="519418"/>
            </a:xfrm>
            <a:prstGeom prst="down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3" name="箭头: 下 12"/>
            <p:cNvSpPr/>
            <p:nvPr/>
          </p:nvSpPr>
          <p:spPr>
            <a:xfrm rot="18900000">
              <a:off x="6847309" y="3036008"/>
              <a:ext cx="230438" cy="519418"/>
            </a:xfrm>
            <a:prstGeom prst="down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30530" y="4204970"/>
            <a:ext cx="4421505" cy="2324100"/>
            <a:chOff x="6893" y="6622"/>
            <a:chExt cx="6963" cy="3660"/>
          </a:xfrm>
        </p:grpSpPr>
        <p:sp>
          <p:nvSpPr>
            <p:cNvPr id="91" name="文本框 90"/>
            <p:cNvSpPr txBox="1"/>
            <p:nvPr/>
          </p:nvSpPr>
          <p:spPr>
            <a:xfrm>
              <a:off x="6893" y="6761"/>
              <a:ext cx="727" cy="3155"/>
            </a:xfrm>
            <a:prstGeom prst="rect">
              <a:avLst/>
            </a:prstGeom>
            <a:noFill/>
            <a:ln w="38100">
              <a:solidFill>
                <a:schemeClr val="bg2">
                  <a:lumMod val="50000"/>
                </a:schemeClr>
              </a:solidFill>
            </a:ln>
          </p:spPr>
          <p:txBody>
            <a:bodyPr vert="eaVert"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r>
                <a:rPr lang="zh-CN" altLang="en-US" sz="18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开路方案两倍周期</a:t>
              </a:r>
              <a:endParaRPr lang="zh-CN" altLang="en-US" sz="1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13130" y="6648"/>
              <a:ext cx="727" cy="3155"/>
            </a:xfrm>
            <a:prstGeom prst="rect">
              <a:avLst/>
            </a:prstGeom>
            <a:noFill/>
            <a:ln w="38100">
              <a:solidFill>
                <a:schemeClr val="bg2">
                  <a:lumMod val="50000"/>
                </a:schemeClr>
              </a:solidFill>
            </a:ln>
          </p:spPr>
          <p:txBody>
            <a:bodyPr vert="eaVert"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r>
                <a:rPr lang="zh-CN" altLang="en-US" sz="1800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</a:rPr>
                <a:t>反接方案两倍周期</a:t>
              </a:r>
              <a:endParaRPr lang="zh-CN" altLang="en-US" sz="18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06" y="6622"/>
              <a:ext cx="4655" cy="3661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296410" y="1988820"/>
            <a:ext cx="3833495" cy="211010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13655" y="4292600"/>
            <a:ext cx="2752725" cy="2193925"/>
          </a:xfrm>
          <a:prstGeom prst="rect">
            <a:avLst/>
          </a:prstGeom>
        </p:spPr>
      </p:pic>
      <p:pic>
        <p:nvPicPr>
          <p:cNvPr id="351792898" name="图片 9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165" y="4204970"/>
            <a:ext cx="2879725" cy="226568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11870" y="2421255"/>
            <a:ext cx="2573020" cy="169735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4296410" y="3750310"/>
            <a:ext cx="1023620" cy="36830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p>
            <a:r>
              <a:rPr lang="en-US" altLang="zh-CN"/>
              <a:t>2023.08</a:t>
            </a:r>
            <a:endParaRPr lang="en-US" altLang="zh-CN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99515" y="692785"/>
            <a:ext cx="9799320" cy="1138555"/>
          </a:xfrm>
        </p:spPr>
        <p:txBody>
          <a:bodyPr/>
          <a:p>
            <a:r>
              <a:rPr lang="en-US" altLang="zh-CN" sz="4800" spc="150" dirty="0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</a:rPr>
              <a:t>SHINE Undulator Project</a:t>
            </a:r>
            <a:endParaRPr lang="en-US" altLang="zh-CN" sz="4800" spc="150" dirty="0">
              <a:solidFill>
                <a:srgbClr val="1F6CF1"/>
              </a:solidFill>
              <a:latin typeface="微软雅黑" panose="020B0503020204020204" charset="-122"/>
              <a:ea typeface="微软雅黑" panose="020B0503020204020204" charset="-122"/>
              <a:cs typeface="汉仪中圆简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67080" y="3859530"/>
            <a:ext cx="11047095" cy="2747010"/>
            <a:chOff x="1208" y="5287"/>
            <a:chExt cx="17397" cy="4326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/>
            <a:srcRect t="46118"/>
            <a:stretch>
              <a:fillRect/>
            </a:stretch>
          </p:blipFill>
          <p:spPr>
            <a:xfrm>
              <a:off x="1208" y="5967"/>
              <a:ext cx="17397" cy="1588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12548" y="5287"/>
              <a:ext cx="5914" cy="2127"/>
            </a:xfrm>
            <a:prstGeom prst="rect">
              <a:avLst/>
            </a:prstGeom>
            <a:solidFill>
              <a:srgbClr val="0070C0">
                <a:alpha val="29000"/>
              </a:srgbClr>
            </a:solidFill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"/>
            <a:srcRect l="51124" r="32426" b="73574"/>
            <a:stretch>
              <a:fillRect/>
            </a:stretch>
          </p:blipFill>
          <p:spPr>
            <a:xfrm>
              <a:off x="9713" y="5316"/>
              <a:ext cx="3062" cy="651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/>
            <a:srcRect l="68835" b="57448"/>
            <a:stretch>
              <a:fillRect/>
            </a:stretch>
          </p:blipFill>
          <p:spPr>
            <a:xfrm>
              <a:off x="12775" y="5316"/>
              <a:ext cx="5587" cy="1056"/>
            </a:xfrm>
            <a:prstGeom prst="rect">
              <a:avLst/>
            </a:prstGeom>
          </p:spPr>
        </p:pic>
        <p:sp>
          <p:nvSpPr>
            <p:cNvPr id="17" name="矩形 16"/>
            <p:cNvSpPr/>
            <p:nvPr/>
          </p:nvSpPr>
          <p:spPr>
            <a:xfrm>
              <a:off x="12548" y="7555"/>
              <a:ext cx="5914" cy="2058"/>
            </a:xfrm>
            <a:prstGeom prst="rect">
              <a:avLst/>
            </a:prstGeom>
            <a:solidFill>
              <a:schemeClr val="accent1">
                <a:alpha val="29000"/>
              </a:schemeClr>
            </a:solidFill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9" name="矩形 18"/>
          <p:cNvSpPr/>
          <p:nvPr/>
        </p:nvSpPr>
        <p:spPr>
          <a:xfrm>
            <a:off x="7967980" y="2349500"/>
            <a:ext cx="3755390" cy="1306830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8400415" y="2886075"/>
            <a:ext cx="24003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East tunnel for future</a:t>
            </a:r>
            <a:endParaRPr lang="en-US" altLang="zh-CN"/>
          </a:p>
        </p:txBody>
      </p:sp>
      <p:sp>
        <p:nvSpPr>
          <p:cNvPr id="12" name="文本框 11"/>
          <p:cNvSpPr txBox="1"/>
          <p:nvPr/>
        </p:nvSpPr>
        <p:spPr>
          <a:xfrm>
            <a:off x="8527415" y="5688330"/>
            <a:ext cx="27755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West tunnel for FEL-III</a:t>
            </a:r>
            <a:endParaRPr lang="en-US" altLang="zh-CN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609600" y="1124585"/>
            <a:ext cx="10972800" cy="1810385"/>
          </a:xfrm>
        </p:spPr>
        <p:txBody>
          <a:bodyPr/>
          <a:lstStyle/>
          <a:p>
            <a:r>
              <a:rPr lang="en-US" altLang="zh-CN" sz="2000" dirty="0" smtClean="0"/>
              <a:t>Nominal beam parameters</a:t>
            </a:r>
            <a:endParaRPr lang="en-US" altLang="zh-CN" sz="2000" dirty="0" smtClean="0"/>
          </a:p>
          <a:p>
            <a:pPr lvl="1"/>
            <a:r>
              <a:rPr lang="en-US" altLang="zh-CN" sz="1800" dirty="0" smtClean="0">
                <a:ea typeface="华文楷体" panose="02010600040101010101" pitchFamily="2" charset="-122"/>
              </a:rPr>
              <a:t>8GeV</a:t>
            </a:r>
            <a:r>
              <a:rPr lang="zh-CN" altLang="en-US" sz="1800" dirty="0" smtClean="0">
                <a:ea typeface="华文楷体" panose="02010600040101010101" pitchFamily="2" charset="-122"/>
              </a:rPr>
              <a:t>，</a:t>
            </a:r>
            <a:r>
              <a:rPr lang="en-US" altLang="zh-CN" sz="1800" dirty="0" smtClean="0">
                <a:ea typeface="华文楷体" panose="02010600040101010101" pitchFamily="2" charset="-122"/>
              </a:rPr>
              <a:t>1MHz</a:t>
            </a:r>
            <a:r>
              <a:rPr lang="zh-CN" altLang="en-US" sz="1800" dirty="0" smtClean="0">
                <a:ea typeface="华文楷体" panose="02010600040101010101" pitchFamily="2" charset="-122"/>
              </a:rPr>
              <a:t>，</a:t>
            </a:r>
            <a:r>
              <a:rPr lang="en-US" altLang="zh-CN" sz="1800" dirty="0" smtClean="0">
                <a:ea typeface="华文楷体" panose="02010600040101010101" pitchFamily="2" charset="-122"/>
              </a:rPr>
              <a:t>1.5kA</a:t>
            </a:r>
            <a:r>
              <a:rPr lang="zh-CN" altLang="en-US" sz="1800" dirty="0" smtClean="0">
                <a:ea typeface="华文楷体" panose="02010600040101010101" pitchFamily="2" charset="-122"/>
              </a:rPr>
              <a:t>，</a:t>
            </a:r>
            <a:r>
              <a:rPr lang="en-US" altLang="zh-CN" sz="1800" dirty="0" smtClean="0">
                <a:ea typeface="华文楷体" panose="02010600040101010101" pitchFamily="2" charset="-122"/>
              </a:rPr>
              <a:t>100pC</a:t>
            </a:r>
            <a:r>
              <a:rPr lang="zh-CN" altLang="en-US" sz="1800" dirty="0" smtClean="0">
                <a:ea typeface="华文楷体" panose="02010600040101010101" pitchFamily="2" charset="-122"/>
              </a:rPr>
              <a:t>，</a:t>
            </a:r>
            <a:r>
              <a:rPr lang="en-US" altLang="zh-CN" sz="1800" dirty="0" smtClean="0">
                <a:ea typeface="华文楷体" panose="02010600040101010101" pitchFamily="2" charset="-122"/>
              </a:rPr>
              <a:t>0.45mm-mrad</a:t>
            </a:r>
            <a:r>
              <a:rPr lang="zh-CN" altLang="en-US" sz="1800" dirty="0" smtClean="0">
                <a:ea typeface="华文楷体" panose="02010600040101010101" pitchFamily="2" charset="-122"/>
              </a:rPr>
              <a:t>，</a:t>
            </a:r>
            <a:r>
              <a:rPr lang="en-US" altLang="zh-CN" sz="1800" dirty="0" smtClean="0">
                <a:ea typeface="华文楷体" panose="02010600040101010101" pitchFamily="2" charset="-122"/>
              </a:rPr>
              <a:t>0.01%</a:t>
            </a:r>
            <a:r>
              <a:rPr lang="zh-CN" altLang="en-US" sz="1800" dirty="0">
                <a:ea typeface="华文楷体" panose="02010600040101010101" pitchFamily="2" charset="-122"/>
              </a:rPr>
              <a:t> </a:t>
            </a:r>
            <a:r>
              <a:rPr lang="en-US" altLang="zh-CN" sz="1800" dirty="0" smtClean="0">
                <a:ea typeface="华文楷体" panose="02010600040101010101" pitchFamily="2" charset="-122"/>
              </a:rPr>
              <a:t>sliced energy spread</a:t>
            </a:r>
            <a:endParaRPr lang="en-US" altLang="zh-CN" sz="1800" dirty="0" smtClean="0">
              <a:ea typeface="华文楷体" panose="02010600040101010101" pitchFamily="2" charset="-122"/>
            </a:endParaRPr>
          </a:p>
          <a:p>
            <a:r>
              <a:rPr lang="en-US" dirty="0" smtClean="0"/>
              <a:t>FEL design </a:t>
            </a:r>
            <a:r>
              <a:rPr lang="en-US" dirty="0"/>
              <a:t>requirements</a:t>
            </a:r>
            <a:endParaRPr lang="en-US" dirty="0"/>
          </a:p>
          <a:p>
            <a:pPr lvl="1"/>
            <a:r>
              <a:rPr lang="en-US" altLang="zh-CN" sz="1800" dirty="0" smtClean="0">
                <a:ea typeface="华文楷体" panose="02010600040101010101" pitchFamily="2" charset="-122"/>
              </a:rPr>
              <a:t>Three undulator lines</a:t>
            </a:r>
            <a:r>
              <a:rPr lang="zh-CN" altLang="en-US" sz="1800" dirty="0">
                <a:ea typeface="华文楷体" panose="02010600040101010101" pitchFamily="2" charset="-122"/>
              </a:rPr>
              <a:t> </a:t>
            </a:r>
            <a:r>
              <a:rPr lang="en-US" altLang="zh-CN" sz="1800" dirty="0" smtClean="0">
                <a:ea typeface="华文楷体" panose="02010600040101010101" pitchFamily="2" charset="-122"/>
              </a:rPr>
              <a:t>for the FEL realization from </a:t>
            </a:r>
            <a:r>
              <a:rPr lang="en-US" altLang="zh-CN" sz="1800" dirty="0" smtClean="0">
                <a:solidFill>
                  <a:srgbClr val="FF0000"/>
                </a:solidFill>
                <a:ea typeface="华文楷体" panose="02010600040101010101" pitchFamily="2" charset="-122"/>
              </a:rPr>
              <a:t>0.4 to 25keV</a:t>
            </a:r>
            <a:endParaRPr lang="en-US" sz="2000" dirty="0"/>
          </a:p>
          <a:p>
            <a:pPr lvl="1"/>
            <a:endParaRPr lang="en-US" sz="1600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638175" y="263525"/>
            <a:ext cx="10018395" cy="746760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800" b="1" dirty="0">
                <a:solidFill>
                  <a:srgbClr val="1F6CF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Overview of FEL Design and Requirements</a:t>
            </a:r>
            <a:endParaRPr lang="en-US" altLang="zh-CN" sz="2800" b="1" dirty="0">
              <a:solidFill>
                <a:srgbClr val="1F6CF1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304925" y="3789045"/>
            <a:ext cx="8989060" cy="2024380"/>
            <a:chOff x="2522" y="6988"/>
            <a:chExt cx="14156" cy="3188"/>
          </a:xfrm>
        </p:grpSpPr>
        <p:grpSp>
          <p:nvGrpSpPr>
            <p:cNvPr id="23" name="组合 22"/>
            <p:cNvGrpSpPr/>
            <p:nvPr/>
          </p:nvGrpSpPr>
          <p:grpSpPr>
            <a:xfrm>
              <a:off x="2522" y="6988"/>
              <a:ext cx="14156" cy="3188"/>
              <a:chOff x="2522" y="6988"/>
              <a:chExt cx="14156" cy="3188"/>
            </a:xfrm>
          </p:grpSpPr>
          <p:pic>
            <p:nvPicPr>
              <p:cNvPr id="24" name="图片 23"/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 rotWithShape="1">
              <a:blip r:embed="rId2"/>
              <a:srcRect t="8110" r="661"/>
              <a:stretch>
                <a:fillRect/>
              </a:stretch>
            </p:blipFill>
            <p:spPr>
              <a:xfrm>
                <a:off x="2522" y="6988"/>
                <a:ext cx="14156" cy="3188"/>
              </a:xfrm>
              <a:prstGeom prst="rect">
                <a:avLst/>
              </a:prstGeom>
            </p:spPr>
          </p:pic>
          <p:sp>
            <p:nvSpPr>
              <p:cNvPr id="25" name="矩形 24"/>
              <p:cNvSpPr/>
              <p:nvPr/>
            </p:nvSpPr>
            <p:spPr>
              <a:xfrm rot="540000">
                <a:off x="8665" y="7002"/>
                <a:ext cx="146" cy="1927"/>
              </a:xfrm>
              <a:prstGeom prst="rect">
                <a:avLst/>
              </a:prstGeom>
              <a:noFill/>
              <a:ln>
                <a:solidFill>
                  <a:srgbClr val="FFFF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26" name="矩形 25"/>
            <p:cNvSpPr/>
            <p:nvPr/>
          </p:nvSpPr>
          <p:spPr>
            <a:xfrm>
              <a:off x="5518" y="9369"/>
              <a:ext cx="1144" cy="483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none" rtlCol="0" anchor="t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p>
              <a:pPr algn="ctr"/>
              <a:r>
                <a:rPr lang="en-US" altLang="zh-CN" sz="1400" b="1">
                  <a:solidFill>
                    <a:schemeClr val="accent4"/>
                  </a:solidFill>
                  <a:effectLst/>
                </a:rPr>
                <a:t>SHINE</a:t>
              </a:r>
              <a:endParaRPr lang="en-US" altLang="zh-CN" sz="1400" b="1">
                <a:solidFill>
                  <a:schemeClr val="accent4"/>
                </a:solidFill>
                <a:effectLst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9995" y="7328"/>
              <a:ext cx="1035" cy="483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none" rtlCol="0" anchor="t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p>
              <a:pPr algn="ctr"/>
              <a:r>
                <a:rPr lang="en-US" altLang="zh-CN" sz="1400" b="1">
                  <a:solidFill>
                    <a:schemeClr val="accent4"/>
                  </a:solidFill>
                  <a:effectLst/>
                </a:rPr>
                <a:t>SSRF</a:t>
              </a:r>
              <a:endParaRPr lang="en-US" altLang="zh-CN" sz="1400" b="1">
                <a:solidFill>
                  <a:schemeClr val="accent4"/>
                </a:solidFill>
                <a:effectLst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7348" y="7328"/>
              <a:ext cx="1191" cy="483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none" rtlCol="0" anchor="t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p>
              <a:pPr algn="ctr"/>
              <a:r>
                <a:rPr lang="en-US" altLang="zh-CN" sz="1400" b="1">
                  <a:solidFill>
                    <a:schemeClr val="accent4"/>
                  </a:solidFill>
                  <a:effectLst/>
                </a:rPr>
                <a:t>SXFEL</a:t>
              </a:r>
              <a:endParaRPr lang="en-US" altLang="zh-CN" sz="1400" b="1">
                <a:solidFill>
                  <a:schemeClr val="accent4"/>
                </a:solidFill>
                <a:effectLst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3"/>
          <p:cNvSpPr txBox="1"/>
          <p:nvPr>
            <p:custDataLst>
              <p:tags r:id="rId1"/>
            </p:custDataLst>
          </p:nvPr>
        </p:nvSpPr>
        <p:spPr>
          <a:xfrm>
            <a:off x="767080" y="-27305"/>
            <a:ext cx="9549765" cy="86423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Clr>
                <a:srgbClr val="C00000"/>
              </a:buClr>
              <a:buSzPct val="90000"/>
              <a:buFont typeface="Wingdings" panose="05000000000000000000" pitchFamily="2" charset="2"/>
              <a:buNone/>
              <a:defRPr lang="zh-CN" altLang="en-US" sz="3200" b="1" dirty="0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 panose="02010600000101010101" charset="-122"/>
              </a:defRPr>
            </a:lvl1pPr>
            <a:lvl2pPr marL="742950" indent="-285750">
              <a:spcBef>
                <a:spcPct val="20000"/>
              </a:spcBef>
              <a:buClr>
                <a:srgbClr val="C00000"/>
              </a:buClr>
              <a:buSzPct val="60000"/>
              <a:buFont typeface="Wingdings" panose="05000000000000000000" pitchFamily="2" charset="2"/>
              <a:buChar char="l"/>
              <a:defRPr sz="2400">
                <a:latin typeface="+mn-lt"/>
                <a:ea typeface="+mn-ea"/>
                <a:cs typeface="汉仪中圆简" panose="02010600000101010101" charset="-122"/>
              </a:defRPr>
            </a:lvl2pPr>
            <a:lvl3pPr marL="1143000" indent="-228600">
              <a:spcBef>
                <a:spcPct val="20000"/>
              </a:spcBef>
              <a:buClr>
                <a:srgbClr val="C00000"/>
              </a:buClr>
              <a:buSzPct val="80000"/>
              <a:buFont typeface="华文中宋" panose="02010600040101010101" pitchFamily="2" charset="-122"/>
              <a:buChar char="–"/>
              <a:defRPr sz="2000">
                <a:latin typeface="+mn-lt"/>
                <a:ea typeface="+mn-ea"/>
                <a:cs typeface="汉仪中圆简" panose="02010600000101010101" charset="-122"/>
              </a:defRPr>
            </a:lvl3pPr>
            <a:lvl4pPr marL="1600200" indent="-228600">
              <a:spcBef>
                <a:spcPct val="200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>
                <a:latin typeface="+mn-lt"/>
                <a:ea typeface="+mn-ea"/>
                <a:cs typeface="汉仪中圆简" panose="02010600000101010101" charset="-122"/>
              </a:defRPr>
            </a:lvl4pPr>
            <a:lvl5pPr marL="2057400" indent="-228600">
              <a:spcBef>
                <a:spcPct val="200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>
                <a:latin typeface="+mn-lt"/>
                <a:ea typeface="+mn-ea"/>
                <a:cs typeface="汉仪中圆简" panose="02010600000101010101" charset="-122"/>
              </a:defRPr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algn="ctr">
              <a:defRPr/>
            </a:pPr>
            <a:r>
              <a:rPr kumimoji="1" lang="en-US" altLang="zh-CN" sz="3200" kern="0" noProof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  <a:sym typeface="+mn-ea"/>
              </a:rPr>
              <a:t>Undulator layout in SHINE middle tunnel</a:t>
            </a:r>
            <a:endParaRPr kumimoji="1" lang="en-US" altLang="zh-CN" sz="3200" kern="0" noProof="0">
              <a:ln>
                <a:noFill/>
              </a:ln>
              <a:effectLst/>
              <a:uLnTx/>
              <a:uFillTx/>
              <a:cs typeface="Arial" panose="020B0604020202020204" pitchFamily="34" charset="0"/>
              <a:sym typeface="+mn-ea"/>
            </a:endParaRPr>
          </a:p>
        </p:txBody>
      </p:sp>
      <p:pic>
        <p:nvPicPr>
          <p:cNvPr id="2" name="图片 1" descr="FEL2-门阀-调转-含管路-20240927 A.1工艺修改_副本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5775" y="2996565"/>
            <a:ext cx="1829435" cy="2539365"/>
          </a:xfrm>
          <a:prstGeom prst="rect">
            <a:avLst/>
          </a:prstGeom>
        </p:spPr>
      </p:pic>
      <p:sp>
        <p:nvSpPr>
          <p:cNvPr id="17" name="内容占位符 1"/>
          <p:cNvSpPr>
            <a:spLocks noGrp="1"/>
          </p:cNvSpPr>
          <p:nvPr/>
        </p:nvSpPr>
        <p:spPr>
          <a:xfrm>
            <a:off x="368300" y="981075"/>
            <a:ext cx="11149330" cy="247586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 algn="just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"/>
            </a:pPr>
            <a:r>
              <a:rPr lang="en-US" altLang="zh-CN" sz="1600" kern="1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 unique design scheme of</a:t>
            </a:r>
            <a:r>
              <a:rPr lang="en-US" altLang="zh-CN" sz="1600" b="1" kern="1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two beamlines for one tunnel</a:t>
            </a:r>
            <a:r>
              <a:rPr lang="en-US" altLang="zh-CN" sz="1600" kern="1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was created.</a:t>
            </a:r>
            <a:endParaRPr lang="en-US" altLang="zh-CN" sz="1600" kern="1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800100" lvl="1" indent="-342900" algn="just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"/>
            </a:pPr>
            <a:r>
              <a:rPr lang="en-US" altLang="zh-CN" sz="1600" kern="1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Complete the simulation installation of the sample section and </a:t>
            </a:r>
            <a:r>
              <a:rPr lang="en-US" altLang="zh-CN" sz="1600" b="1" kern="1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form the optimized process layout</a:t>
            </a:r>
            <a:r>
              <a:rPr lang="en-US" altLang="zh-CN" sz="1600" kern="1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endParaRPr lang="en-US" altLang="zh-CN" sz="1600" kern="1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rcRect l="2168" r="4677"/>
          <a:stretch>
            <a:fillRect/>
          </a:stretch>
        </p:blipFill>
        <p:spPr>
          <a:xfrm>
            <a:off x="695325" y="2708910"/>
            <a:ext cx="3098800" cy="310578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rcRect r="4681" b="2731"/>
          <a:stretch>
            <a:fillRect/>
          </a:stretch>
        </p:blipFill>
        <p:spPr>
          <a:xfrm>
            <a:off x="6384290" y="3141345"/>
            <a:ext cx="5320030" cy="2445385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" name="直接连接符 2"/>
          <p:cNvCxnSpPr/>
          <p:nvPr/>
        </p:nvCxnSpPr>
        <p:spPr>
          <a:xfrm flipH="1">
            <a:off x="983615" y="4457065"/>
            <a:ext cx="748030" cy="1564005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12470" y="5923280"/>
            <a:ext cx="776605" cy="368300"/>
          </a:xfrm>
          <a:prstGeom prst="rect">
            <a:avLst/>
          </a:prstGeom>
          <a:gradFill>
            <a:gsLst>
              <a:gs pos="100000">
                <a:srgbClr val="007BD3"/>
              </a:gs>
              <a:gs pos="100000">
                <a:srgbClr val="034373"/>
              </a:gs>
            </a:gsLst>
            <a:lin ang="5400000" scaled="0"/>
          </a:gradFill>
          <a:effectLst>
            <a:softEdge rad="25400"/>
          </a:effectLst>
        </p:spPr>
        <p:txBody>
          <a:bodyPr wrap="square" rtlCol="0">
            <a:spAutoFit/>
          </a:bodyPr>
          <a:p>
            <a:pPr lvl="0" algn="ctr">
              <a:spcAft>
                <a:spcPts val="0"/>
              </a:spcAft>
              <a:buClrTx/>
              <a:buSzTx/>
              <a:buFontTx/>
            </a:pPr>
            <a:r>
              <a:rPr lang="en-US" sz="16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FEL-I</a:t>
            </a:r>
            <a:endParaRPr lang="en-US" sz="16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927350" y="4580890"/>
            <a:ext cx="648335" cy="1368425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119755" y="5949950"/>
            <a:ext cx="872490" cy="368300"/>
          </a:xfrm>
          <a:prstGeom prst="rect">
            <a:avLst/>
          </a:prstGeom>
          <a:gradFill>
            <a:gsLst>
              <a:gs pos="100000">
                <a:srgbClr val="007BD3"/>
              </a:gs>
              <a:gs pos="100000">
                <a:srgbClr val="034373"/>
              </a:gs>
            </a:gsLst>
            <a:lin ang="5400000" scaled="0"/>
          </a:gradFill>
          <a:effectLst>
            <a:softEdge rad="25400"/>
          </a:effectLst>
        </p:spPr>
        <p:txBody>
          <a:bodyPr wrap="square" rtlCol="0">
            <a:spAutoFit/>
          </a:bodyPr>
          <a:p>
            <a:pPr lvl="0" algn="ctr">
              <a:spcAft>
                <a:spcPts val="0"/>
              </a:spcAft>
              <a:buClrTx/>
              <a:buSzTx/>
              <a:buFontTx/>
            </a:pPr>
            <a:r>
              <a:rPr lang="en-US" sz="16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FEL-II</a:t>
            </a:r>
            <a:endParaRPr lang="en-US" sz="16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2" name="文本框 6"/>
          <p:cNvSpPr txBox="1"/>
          <p:nvPr>
            <p:custDataLst>
              <p:tags r:id="rId5"/>
            </p:custDataLst>
          </p:nvPr>
        </p:nvSpPr>
        <p:spPr>
          <a:xfrm>
            <a:off x="4551045" y="5949315"/>
            <a:ext cx="1606550" cy="337185"/>
          </a:xfrm>
          <a:prstGeom prst="rect">
            <a:avLst/>
          </a:prstGeom>
          <a:gradFill>
            <a:gsLst>
              <a:gs pos="100000">
                <a:srgbClr val="007BD3"/>
              </a:gs>
              <a:gs pos="100000">
                <a:srgbClr val="034373"/>
              </a:gs>
            </a:gsLst>
            <a:lin ang="5400000" scaled="0"/>
          </a:gradFill>
          <a:effectLst>
            <a:softEdge rad="25400"/>
          </a:effectLst>
        </p:spPr>
        <p:txBody>
          <a:bodyPr wrap="square" rtlCol="0">
            <a:spAutoFit/>
          </a:bodyPr>
          <a:p>
            <a:pPr algn="ctr">
              <a:spcAft>
                <a:spcPts val="0"/>
              </a:spcAft>
            </a:pPr>
            <a:r>
              <a:rPr lang="en-US" sz="16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insertsection</a:t>
            </a:r>
            <a:endParaRPr lang="en-US" sz="16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6"/>
          <p:cNvSpPr txBox="1"/>
          <p:nvPr>
            <p:custDataLst>
              <p:tags r:id="rId6"/>
            </p:custDataLst>
          </p:nvPr>
        </p:nvSpPr>
        <p:spPr>
          <a:xfrm>
            <a:off x="7239000" y="5949315"/>
            <a:ext cx="2695575" cy="337185"/>
          </a:xfrm>
          <a:prstGeom prst="rect">
            <a:avLst/>
          </a:prstGeom>
          <a:gradFill>
            <a:gsLst>
              <a:gs pos="100000">
                <a:srgbClr val="007BD3"/>
              </a:gs>
              <a:gs pos="100000">
                <a:srgbClr val="034373"/>
              </a:gs>
            </a:gsLst>
            <a:lin ang="5400000" scaled="0"/>
          </a:gradFill>
          <a:effectLst>
            <a:softEdge rad="25400"/>
          </a:effectLst>
        </p:spPr>
        <p:txBody>
          <a:bodyPr wrap="square" rtlCol="0">
            <a:spAutoFit/>
          </a:bodyPr>
          <a:p>
            <a:pPr algn="ctr">
              <a:spcAft>
                <a:spcPts val="0"/>
              </a:spcAft>
            </a:pPr>
            <a:r>
              <a:rPr lang="en-US" sz="16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undulator arrays</a:t>
            </a:r>
            <a:endParaRPr lang="en-US" sz="16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50395"/>
    </mc:Choice>
    <mc:Fallback>
      <p:transition advTm="50395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6840"/>
            <a:ext cx="10972800" cy="794385"/>
          </a:xfrm>
          <a:noFill/>
          <a:ln w="9525">
            <a:noFill/>
          </a:ln>
        </p:spPr>
        <p:txBody>
          <a:bodyPr vert="horz" rtlCol="0" anchor="ctr" anchorCtr="0">
            <a:normAutofit/>
          </a:bodyPr>
          <a:lstStyle/>
          <a:p>
            <a:pPr lvl="0" algn="ctr" eaLnBrk="0" hangingPunct="0">
              <a:buClr>
                <a:srgbClr val="C00000"/>
              </a:buClr>
              <a:buSzPct val="90000"/>
              <a:buFont typeface="Wingdings" panose="05000000000000000000" pitchFamily="2" charset="2"/>
            </a:pPr>
            <a:r>
              <a:rPr lang="en-US" altLang="zh-CN" sz="3200" b="1" dirty="0" err="1" smtClean="0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 panose="02010600000101010101" charset="-122"/>
                <a:sym typeface="+mn-ea"/>
              </a:rPr>
              <a:t>Overview of SHINE FEL-I&amp;II </a:t>
            </a:r>
            <a:r>
              <a:rPr lang="en-US" altLang="zh-CN" sz="3200" b="1" dirty="0" err="1" smtClean="0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 panose="02010600000101010101" charset="-122"/>
                <a:sym typeface="+mn-ea"/>
              </a:rPr>
              <a:t>undulators</a:t>
            </a:r>
            <a:endParaRPr lang="en-US" altLang="zh-CN" sz="3200" b="1" dirty="0" err="1" smtClean="0">
              <a:solidFill>
                <a:srgbClr val="1F6CF1"/>
              </a:solidFill>
              <a:latin typeface="微软雅黑" panose="020B0503020204020204" charset="-122"/>
              <a:ea typeface="微软雅黑" panose="020B0503020204020204" charset="-122"/>
              <a:cs typeface="汉仪中圆简" panose="0201060000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256270" y="1124585"/>
            <a:ext cx="2173605" cy="142684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887845" y="2551430"/>
            <a:ext cx="2292350" cy="15875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30775" r="40950"/>
          <a:stretch>
            <a:fillRect/>
          </a:stretch>
        </p:blipFill>
        <p:spPr>
          <a:xfrm>
            <a:off x="6600190" y="1052830"/>
            <a:ext cx="942340" cy="1873885"/>
          </a:xfrm>
          <a:prstGeom prst="rect">
            <a:avLst/>
          </a:prstGeom>
        </p:spPr>
      </p:pic>
      <p:pic>
        <p:nvPicPr>
          <p:cNvPr id="460886190" name="图片 1"/>
          <p:cNvPicPr>
            <a:picLocks noChangeAspect="1"/>
          </p:cNvPicPr>
          <p:nvPr/>
        </p:nvPicPr>
        <p:blipFill>
          <a:blip r:embed="rId7"/>
          <a:srcRect l="12031" r="14554"/>
          <a:stretch>
            <a:fillRect/>
          </a:stretch>
        </p:blipFill>
        <p:spPr>
          <a:xfrm>
            <a:off x="10632440" y="981075"/>
            <a:ext cx="1149985" cy="1841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71270" y="4293235"/>
            <a:ext cx="8831580" cy="2106930"/>
          </a:xfrm>
          <a:prstGeom prst="rect">
            <a:avLst/>
          </a:prstGeom>
        </p:spPr>
      </p:pic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455295" y="981075"/>
            <a:ext cx="6365875" cy="2660015"/>
          </a:xfrm>
        </p:spPr>
        <p:txBody>
          <a:bodyPr/>
          <a:p>
            <a:pPr mar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None/>
            </a:pPr>
            <a:r>
              <a:rPr lang="en-US" altLang="zh-CN" sz="1600" b="1" kern="100" dirty="0">
                <a:solidFill>
                  <a:srgbClr val="002060"/>
                </a:solidFill>
                <a:highlight>
                  <a:srgbClr val="00FFFF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Time line</a:t>
            </a:r>
            <a:endParaRPr lang="en-US" altLang="zh-CN" sz="1600" b="1" kern="100" dirty="0">
              <a:solidFill>
                <a:srgbClr val="002060"/>
              </a:solidFill>
              <a:highlight>
                <a:srgbClr val="00FFFF"/>
              </a:highligh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None/>
            </a:pPr>
            <a:r>
              <a:rPr lang="en-US" sz="1600" dirty="0" smtClean="0"/>
              <a:t>      11/2023</a:t>
            </a:r>
            <a:r>
              <a:rPr lang="en-US" sz="1600" b="0" dirty="0" smtClean="0"/>
              <a:t> starts production plan U26 and U55 </a:t>
            </a:r>
            <a:endParaRPr lang="en-US" sz="1600" b="0" dirty="0" smtClean="0"/>
          </a:p>
          <a:p>
            <a:pPr>
              <a:lnSpc>
                <a:spcPct val="120000"/>
              </a:lnSpc>
            </a:pPr>
            <a:r>
              <a:rPr lang="en-US" sz="1600" b="0" dirty="0" smtClean="0"/>
              <a:t>12/2023 parts procurement</a:t>
            </a:r>
            <a:endParaRPr lang="en-US" sz="1600" b="0" dirty="0" smtClean="0"/>
          </a:p>
          <a:p>
            <a:pPr>
              <a:lnSpc>
                <a:spcPct val="120000"/>
              </a:lnSpc>
            </a:pPr>
            <a:r>
              <a:rPr lang="en-US" sz="1600" b="0" dirty="0" smtClean="0"/>
              <a:t>06/2024 first set delivery</a:t>
            </a:r>
            <a:endParaRPr lang="en-US" sz="1600" b="0" dirty="0" smtClean="0"/>
          </a:p>
          <a:p>
            <a:pPr>
              <a:lnSpc>
                <a:spcPct val="120000"/>
              </a:lnSpc>
            </a:pPr>
            <a:r>
              <a:rPr lang="en-US" sz="1600" b="0" dirty="0" smtClean="0"/>
              <a:t>12/2024 15+ U55</a:t>
            </a:r>
            <a:r>
              <a:rPr lang="en-US" sz="1600" b="0" dirty="0" smtClean="0">
                <a:sym typeface="+mn-ea"/>
              </a:rPr>
              <a:t> installation finished</a:t>
            </a:r>
            <a:endParaRPr lang="en-US" sz="1600" b="0" dirty="0" smtClean="0"/>
          </a:p>
          <a:p>
            <a:pPr>
              <a:lnSpc>
                <a:spcPct val="120000"/>
              </a:lnSpc>
            </a:pPr>
            <a:r>
              <a:rPr lang="en-US" sz="1600" b="0" dirty="0" smtClean="0"/>
              <a:t>12/2025 FEL-II undualtors finished without EPUs</a:t>
            </a:r>
            <a:endParaRPr lang="en-US" sz="1600" b="0" dirty="0" smtClean="0"/>
          </a:p>
          <a:p>
            <a:pPr>
              <a:lnSpc>
                <a:spcPct val="120000"/>
              </a:lnSpc>
            </a:pPr>
            <a:r>
              <a:rPr lang="en-US" sz="1600" b="0" dirty="0" smtClean="0"/>
              <a:t>03/2026 </a:t>
            </a:r>
            <a:r>
              <a:rPr lang="en-US" sz="1600" b="0" dirty="0" smtClean="0">
                <a:solidFill>
                  <a:srgbClr val="FF0000"/>
                </a:solidFill>
              </a:rPr>
              <a:t>First lasing @ 400eV (SASE)</a:t>
            </a:r>
            <a:endParaRPr lang="en-US" sz="1600" b="0" dirty="0" smtClean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600" b="0" dirty="0" smtClean="0">
                <a:highlight>
                  <a:srgbClr val="FFFF00"/>
                </a:highlight>
                <a:sym typeface="+mn-ea"/>
              </a:rPr>
              <a:t>06/2026 FEL-I undualtors installation finished</a:t>
            </a:r>
            <a:endParaRPr 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9"/>
          <a:srcRect l="1431" t="10480"/>
          <a:stretch>
            <a:fillRect/>
          </a:stretch>
        </p:blipFill>
        <p:spPr>
          <a:xfrm>
            <a:off x="9260205" y="2741930"/>
            <a:ext cx="2498725" cy="1478915"/>
          </a:xfrm>
          <a:prstGeom prst="rect">
            <a:avLst/>
          </a:prstGeom>
        </p:spPr>
      </p:pic>
      <p:sp>
        <p:nvSpPr>
          <p:cNvPr id="11" name="文本框 6"/>
          <p:cNvSpPr txBox="1"/>
          <p:nvPr>
            <p:custDataLst>
              <p:tags r:id="rId10"/>
            </p:custDataLst>
          </p:nvPr>
        </p:nvSpPr>
        <p:spPr>
          <a:xfrm>
            <a:off x="4007485" y="3956050"/>
            <a:ext cx="3034665" cy="337185"/>
          </a:xfrm>
          <a:prstGeom prst="rect">
            <a:avLst/>
          </a:prstGeom>
          <a:gradFill>
            <a:gsLst>
              <a:gs pos="100000">
                <a:srgbClr val="007BD3"/>
              </a:gs>
              <a:gs pos="100000">
                <a:srgbClr val="034373"/>
              </a:gs>
            </a:gsLst>
            <a:lin ang="5400000" scaled="0"/>
          </a:gradFill>
          <a:effectLst>
            <a:softEdge rad="25400"/>
          </a:effectLst>
        </p:spPr>
        <p:txBody>
          <a:bodyPr wrap="square" rtlCol="0">
            <a:spAutoFit/>
          </a:bodyPr>
          <a:p>
            <a:pPr algn="ctr">
              <a:spcAft>
                <a:spcPts val="0"/>
              </a:spcAft>
            </a:pPr>
            <a:r>
              <a:rPr lang="en-US" sz="16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real-time </a:t>
            </a:r>
            <a:r>
              <a:rPr lang="en-US" altLang="zh-CN" sz="16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status</a:t>
            </a:r>
            <a:endParaRPr lang="en-US" altLang="zh-CN" sz="16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723265" y="116840"/>
            <a:ext cx="10831830" cy="935990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3600" b="1" dirty="0" smtClean="0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General Undulators for SHINE</a:t>
            </a:r>
            <a:endParaRPr lang="en-US" altLang="zh-CN" sz="3600" b="1" dirty="0" smtClean="0">
              <a:solidFill>
                <a:srgbClr val="1F6CF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/>
          <p:nvPr/>
        </p:nvSpPr>
        <p:spPr>
          <a:xfrm>
            <a:off x="652780" y="3721735"/>
            <a:ext cx="6053455" cy="212344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60000"/>
              <a:buFont typeface="Wingdings" panose="05000000000000000000" pitchFamily="2" charset="2"/>
              <a:buChar char="u"/>
              <a:defRPr sz="3000" kern="1200">
                <a:solidFill>
                  <a:schemeClr val="tx1"/>
                </a:solidFill>
                <a:latin typeface="+mn-lt"/>
                <a:ea typeface="+mn-ea"/>
                <a:cs typeface="汉仪中圆简" panose="02010600000101010101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60000"/>
              <a:buFont typeface="Wingdings" panose="05000000000000000000" pitchFamily="2" charset="2"/>
              <a:buChar char="l"/>
              <a:defRPr sz="2400" kern="1200">
                <a:solidFill>
                  <a:schemeClr val="tx1"/>
                </a:solidFill>
                <a:latin typeface="+mn-lt"/>
                <a:ea typeface="+mn-ea"/>
                <a:cs typeface="汉仪中圆简" panose="02010600000101010101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华文中宋" panose="02010600040101010101" pitchFamily="2" charset="-12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汉仪中圆简" panose="02010600000101010101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汉仪中圆简" panose="02010600000101010101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汉仪中圆简" panose="02010600000101010101" charset="-122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altLang="zh-CN" sz="1600" b="1" dirty="0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Magntic structure: 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NdFeB+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cobalt vanadium iron(CoVFe)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Strongback: Material 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2CrMo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Same mechanical structure for U26 and U55</a:t>
            </a:r>
            <a:endParaRPr lang="zh-CN" altLang="en-US" sz="1600" dirty="0"/>
          </a:p>
          <a:p>
            <a:pPr>
              <a:lnSpc>
                <a:spcPct val="110000"/>
              </a:lnSpc>
            </a:pPr>
            <a:r>
              <a:rPr lang="de-DE" sz="1600" b="1" dirty="0" err="1">
                <a:ea typeface="MS PGothic" panose="020B0600070205080204" pitchFamily="112" charset="-128"/>
                <a:sym typeface="+mn-ea"/>
              </a:rPr>
              <a:t>Four</a:t>
            </a:r>
            <a:r>
              <a:rPr lang="de-DE" sz="1600" b="1" dirty="0">
                <a:ea typeface="MS PGothic" panose="020B0600070205080204" pitchFamily="112" charset="-128"/>
                <a:sym typeface="+mn-ea"/>
              </a:rPr>
              <a:t> Motors, electronic </a:t>
            </a:r>
            <a:r>
              <a:rPr lang="de-DE" sz="1600" b="1" dirty="0" err="1">
                <a:ea typeface="MS PGothic" panose="020B0600070205080204" pitchFamily="112" charset="-128"/>
                <a:sym typeface="+mn-ea"/>
              </a:rPr>
              <a:t>gears</a:t>
            </a:r>
            <a:r>
              <a:rPr lang="de-DE" sz="1600" b="1" dirty="0">
                <a:ea typeface="MS PGothic" panose="020B0600070205080204" pitchFamily="112" charset="-128"/>
                <a:sym typeface="+mn-ea"/>
              </a:rPr>
              <a:t> </a:t>
            </a:r>
            <a:endParaRPr lang="de-DE" sz="1600" b="1" dirty="0">
              <a:ea typeface="MS PGothic" panose="020B0600070205080204" pitchFamily="112" charset="-128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1600" b="1" dirty="0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Magnetic measurement: Hall probe</a:t>
            </a:r>
            <a:r>
              <a:rPr lang="en-US" altLang="zh-CN" sz="1600" dirty="0">
                <a:sym typeface="+mn-ea"/>
              </a:rPr>
              <a:t>+flipping coil</a:t>
            </a:r>
            <a:endParaRPr lang="en-US" altLang="zh-CN" sz="1600" dirty="0"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1600" dirty="0">
                <a:sym typeface="+mn-ea"/>
              </a:rPr>
              <a:t>Transfer magnetic axis to undulator frame</a:t>
            </a:r>
            <a:endParaRPr lang="en-US" altLang="zh-CN" sz="1600" dirty="0"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de-DE" sz="1500" b="1" dirty="0">
                <a:ea typeface="MS PGothic" panose="020B0600070205080204" pitchFamily="112" charset="-128"/>
                <a:sym typeface="+mn-ea"/>
              </a:rPr>
              <a:t>Precision </a:t>
            </a:r>
            <a:r>
              <a:rPr lang="de-DE" sz="1500" b="1" dirty="0" err="1">
                <a:ea typeface="MS PGothic" panose="020B0600070205080204" pitchFamily="112" charset="-128"/>
                <a:sym typeface="+mn-ea"/>
              </a:rPr>
              <a:t>measurement</a:t>
            </a:r>
            <a:r>
              <a:rPr lang="de-DE" sz="1500" b="1" dirty="0">
                <a:ea typeface="MS PGothic" panose="020B0600070205080204" pitchFamily="112" charset="-128"/>
                <a:sym typeface="+mn-ea"/>
              </a:rPr>
              <a:t> </a:t>
            </a:r>
            <a:r>
              <a:rPr lang="de-DE" sz="1500" b="1" dirty="0" err="1">
                <a:ea typeface="MS PGothic" panose="020B0600070205080204" pitchFamily="112" charset="-128"/>
                <a:sym typeface="+mn-ea"/>
              </a:rPr>
              <a:t>of</a:t>
            </a:r>
            <a:r>
              <a:rPr lang="de-DE" sz="1500" b="1" dirty="0">
                <a:ea typeface="MS PGothic" panose="020B0600070205080204" pitchFamily="112" charset="-128"/>
                <a:sym typeface="+mn-ea"/>
              </a:rPr>
              <a:t> </a:t>
            </a:r>
            <a:r>
              <a:rPr lang="de-DE" sz="1500" b="1" dirty="0" err="1">
                <a:ea typeface="MS PGothic" panose="020B0600070205080204" pitchFamily="112" charset="-128"/>
                <a:sym typeface="+mn-ea"/>
              </a:rPr>
              <a:t>gap</a:t>
            </a:r>
            <a:r>
              <a:rPr lang="de-DE" sz="1500" b="1" dirty="0">
                <a:ea typeface="MS PGothic" panose="020B0600070205080204" pitchFamily="112" charset="-128"/>
                <a:sym typeface="+mn-ea"/>
              </a:rPr>
              <a:t> / Motor </a:t>
            </a:r>
            <a:r>
              <a:rPr lang="de-DE" sz="1500" b="1" dirty="0" err="1">
                <a:ea typeface="MS PGothic" panose="020B0600070205080204" pitchFamily="112" charset="-128"/>
                <a:sym typeface="+mn-ea"/>
              </a:rPr>
              <a:t>feedback</a:t>
            </a:r>
            <a:r>
              <a:rPr lang="de-DE" sz="1500" b="1" dirty="0">
                <a:ea typeface="MS PGothic" panose="020B0600070205080204" pitchFamily="112" charset="-128"/>
                <a:sym typeface="+mn-ea"/>
              </a:rPr>
              <a:t> </a:t>
            </a:r>
            <a:r>
              <a:rPr lang="de-DE" sz="1500" b="1" dirty="0" err="1">
                <a:ea typeface="MS PGothic" panose="020B0600070205080204" pitchFamily="112" charset="-128"/>
                <a:sym typeface="+mn-ea"/>
              </a:rPr>
              <a:t>to</a:t>
            </a:r>
            <a:r>
              <a:rPr lang="de-DE" sz="1500" b="1" dirty="0">
                <a:ea typeface="MS PGothic" panose="020B0600070205080204" pitchFamily="112" charset="-128"/>
                <a:sym typeface="+mn-ea"/>
              </a:rPr>
              <a:t> </a:t>
            </a:r>
            <a:r>
              <a:rPr lang="en-US" sz="1500" b="1" dirty="0">
                <a:ea typeface="MS PGothic" panose="020B0600070205080204" pitchFamily="112" charset="-128"/>
                <a:sym typeface="+mn-ea"/>
              </a:rPr>
              <a:t>±0.5µm</a:t>
            </a:r>
            <a:endParaRPr lang="zh-CN" altLang="en-US" sz="15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lvl="1" algn="just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endParaRPr lang="en-US" altLang="zh-CN" sz="18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endParaRPr lang="en-US" altLang="zh-CN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600190" y="2804795"/>
            <a:ext cx="2468245" cy="3288665"/>
          </a:xfrm>
          <a:prstGeom prst="rect">
            <a:avLst/>
          </a:prstGeom>
        </p:spPr>
      </p:pic>
      <p:sp>
        <p:nvSpPr>
          <p:cNvPr id="17" name="文本框 16"/>
          <p:cNvSpPr txBox="1"/>
          <p:nvPr>
            <p:custDataLst>
              <p:tags r:id="rId3"/>
            </p:custDataLst>
          </p:nvPr>
        </p:nvSpPr>
        <p:spPr>
          <a:xfrm>
            <a:off x="6802755" y="6093460"/>
            <a:ext cx="2121535" cy="27559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p>
            <a:r>
              <a:rPr lang="en-US" altLang="zh-CN" sz="1200" kern="1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U26 prototype in MMS lab</a:t>
            </a:r>
            <a:endParaRPr lang="en-US" altLang="zh-CN" sz="1200" kern="1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905" y="3062605"/>
            <a:ext cx="2727960" cy="14325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290" y="840740"/>
            <a:ext cx="2409825" cy="222186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432290" y="4603750"/>
            <a:ext cx="267398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>
              <a:buNone/>
            </a:pPr>
            <a:r>
              <a:rPr lang="zh-CN" altLang="en-US" sz="1200" b="1" dirty="0">
                <a:latin typeface="Arial" panose="020B0604020202020204" pitchFamily="34" charset="0"/>
                <a:sym typeface="+mn-ea"/>
              </a:rPr>
              <a:t>Screw to Change Pole Height</a:t>
            </a:r>
            <a:endParaRPr lang="zh-CN" altLang="en-US" sz="1200" b="1" dirty="0">
              <a:latin typeface="Arial" panose="020B0604020202020204" pitchFamily="34" charset="0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490970" y="981075"/>
            <a:ext cx="2433320" cy="15976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27125" y="908685"/>
            <a:ext cx="4333240" cy="28257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占位符 2"/>
          <p:cNvSpPr txBox="1"/>
          <p:nvPr>
            <p:custDataLst>
              <p:tags r:id="rId1"/>
            </p:custDataLst>
          </p:nvPr>
        </p:nvSpPr>
        <p:spPr>
          <a:xfrm>
            <a:off x="335280" y="134620"/>
            <a:ext cx="7366635" cy="74676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60000"/>
              <a:buFont typeface="Wingdings" panose="05000000000000000000" pitchFamily="2" charset="2"/>
              <a:buChar char="u"/>
              <a:defRPr sz="3000" kern="1200">
                <a:solidFill>
                  <a:schemeClr val="tx1"/>
                </a:solidFill>
                <a:latin typeface="+mn-lt"/>
                <a:ea typeface="+mn-ea"/>
                <a:cs typeface="汉仪中圆简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60000"/>
              <a:buFont typeface="Wingdings" panose="05000000000000000000" pitchFamily="2" charset="2"/>
              <a:buChar char="l"/>
              <a:defRPr sz="2400" kern="1200">
                <a:solidFill>
                  <a:schemeClr val="tx1"/>
                </a:solidFill>
                <a:latin typeface="+mn-lt"/>
                <a:ea typeface="+mn-ea"/>
                <a:cs typeface="汉仪中圆简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华文中宋" panose="02010600040101010101" pitchFamily="2" charset="-12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汉仪中圆简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汉仪中圆简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汉仪中圆简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sz="3200" b="1" kern="0" noProof="0" dirty="0">
                <a:ln>
                  <a:noFill/>
                </a:ln>
                <a:solidFill>
                  <a:srgbClr val="1F6CF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Permanent Undulator </a:t>
            </a:r>
            <a:r>
              <a:rPr kumimoji="1" lang="en-US" altLang="zh-CN" sz="3200" b="1" kern="0" noProof="0" dirty="0">
                <a:ln>
                  <a:noFill/>
                </a:ln>
                <a:solidFill>
                  <a:srgbClr val="1F6CF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Prototypes</a:t>
            </a:r>
            <a:endParaRPr kumimoji="1" lang="en-US" altLang="zh-CN" sz="3200" b="1" kern="0" noProof="0" dirty="0">
              <a:ln>
                <a:noFill/>
              </a:ln>
              <a:solidFill>
                <a:srgbClr val="1F6CF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55650" y="1207770"/>
            <a:ext cx="11075035" cy="4922520"/>
            <a:chOff x="1190" y="1902"/>
            <a:chExt cx="17441" cy="7752"/>
          </a:xfrm>
        </p:grpSpPr>
        <p:pic>
          <p:nvPicPr>
            <p:cNvPr id="13" name="图片 12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2019" y="2017"/>
              <a:ext cx="3305" cy="4895"/>
            </a:xfrm>
            <a:prstGeom prst="rect">
              <a:avLst/>
            </a:prstGeom>
          </p:spPr>
        </p:pic>
        <p:pic>
          <p:nvPicPr>
            <p:cNvPr id="14" name="图片 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>
              <a:lum bright="18000"/>
            </a:blip>
            <a:srcRect b="13907"/>
            <a:stretch>
              <a:fillRect/>
            </a:stretch>
          </p:blipFill>
          <p:spPr>
            <a:xfrm>
              <a:off x="12673" y="1902"/>
              <a:ext cx="5959" cy="435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文本框 14"/>
            <p:cNvSpPr txBox="1"/>
            <p:nvPr/>
          </p:nvSpPr>
          <p:spPr>
            <a:xfrm>
              <a:off x="1549" y="6526"/>
              <a:ext cx="4127" cy="386"/>
            </a:xfrm>
            <a:prstGeom prst="rect">
              <a:avLst/>
            </a:prstGeom>
          </p:spPr>
          <p:style>
            <a:lnRef idx="2">
              <a:schemeClr val="accent3"/>
            </a:lnRef>
            <a:fillRef idx="2">
              <a:schemeClr val="accent3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r>
                <a:rPr lang="en-US" altLang="zh-CN" sz="1000" b="1" dirty="0">
                  <a:solidFill>
                    <a:srgbClr val="0000FF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Conventional  planar  undulator</a:t>
              </a:r>
              <a:endParaRPr lang="en-US" altLang="zh-CN" sz="1000">
                <a:solidFill>
                  <a:schemeClr val="tx2"/>
                </a:solidFill>
              </a:endParaRPr>
            </a:p>
          </p:txBody>
        </p:sp>
        <p:sp>
          <p:nvSpPr>
            <p:cNvPr id="16" name="文本框 15"/>
            <p:cNvSpPr txBox="1"/>
            <p:nvPr>
              <p:custDataLst>
                <p:tags r:id="rId6"/>
              </p:custDataLst>
            </p:nvPr>
          </p:nvSpPr>
          <p:spPr>
            <a:xfrm>
              <a:off x="12727" y="6278"/>
              <a:ext cx="5599" cy="483"/>
            </a:xfrm>
            <a:prstGeom prst="rect">
              <a:avLst/>
            </a:prstGeom>
          </p:spPr>
          <p:style>
            <a:lnRef idx="2">
              <a:schemeClr val="accent3"/>
            </a:lnRef>
            <a:fillRef idx="2">
              <a:schemeClr val="accent3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r>
                <a:rPr lang="en-US" altLang="zh-CN" sz="1400" b="1" dirty="0">
                  <a:solidFill>
                    <a:srgbClr val="0000FF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Elliptical Polar. Undulator Prototype</a:t>
              </a:r>
              <a:endParaRPr lang="en-US" altLang="zh-CN" sz="1400">
                <a:solidFill>
                  <a:schemeClr val="tx2"/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190" y="7184"/>
              <a:ext cx="5743" cy="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600">
                  <a:cs typeface="Arial" panose="020B0604020202020204" pitchFamily="34" charset="0"/>
                </a:rPr>
                <a:t>Length</a:t>
              </a:r>
              <a:r>
                <a:rPr lang="zh-CN" altLang="en-US" sz="1600">
                  <a:cs typeface="Arial" panose="020B0604020202020204" pitchFamily="34" charset="0"/>
                </a:rPr>
                <a:t>：</a:t>
              </a:r>
              <a:r>
                <a:rPr lang="en-US" sz="1600">
                  <a:cs typeface="Arial" panose="020B0604020202020204" pitchFamily="34" charset="0"/>
                </a:rPr>
                <a:t>4 m</a:t>
              </a:r>
              <a:endParaRPr lang="en-US" sz="1600">
                <a:cs typeface="Arial" panose="020B0604020202020204" pitchFamily="34" charset="0"/>
              </a:endParaRPr>
            </a:p>
            <a:p>
              <a:r>
                <a:rPr lang="en-US" sz="1600">
                  <a:cs typeface="Arial" panose="020B0604020202020204" pitchFamily="34" charset="0"/>
                </a:rPr>
                <a:t>Period:  26mm</a:t>
              </a:r>
              <a:endParaRPr lang="en-US" sz="1600">
                <a:cs typeface="Arial" panose="020B0604020202020204" pitchFamily="34" charset="0"/>
              </a:endParaRPr>
            </a:p>
            <a:p>
              <a:r>
                <a:rPr lang="en-US" altLang="zh-CN" sz="1600">
                  <a:cs typeface="Arial" panose="020B0604020202020204" pitchFamily="34" charset="0"/>
                </a:rPr>
                <a:t>Peak field</a:t>
              </a:r>
              <a:r>
                <a:rPr lang="zh-CN" altLang="en-US" sz="1600">
                  <a:cs typeface="Arial" panose="020B0604020202020204" pitchFamily="34" charset="0"/>
                </a:rPr>
                <a:t>：</a:t>
              </a:r>
              <a:r>
                <a:rPr lang="en-US" altLang="zh-CN" sz="1600">
                  <a:cs typeface="Arial" panose="020B0604020202020204" pitchFamily="34" charset="0"/>
                </a:rPr>
                <a:t>1.0T</a:t>
              </a:r>
              <a:endParaRPr lang="en-US" altLang="zh-CN" sz="1600">
                <a:cs typeface="Arial" panose="020B0604020202020204" pitchFamily="34" charset="0"/>
              </a:endParaRPr>
            </a:p>
            <a:p>
              <a:r>
                <a:rPr lang="en-US" altLang="zh-CN" sz="1600">
                  <a:cs typeface="Arial" panose="020B0604020202020204" pitchFamily="34" charset="0"/>
                </a:rPr>
                <a:t>Gap range</a:t>
              </a:r>
              <a:r>
                <a:rPr lang="zh-CN" altLang="en-US" sz="1600">
                  <a:cs typeface="Arial" panose="020B0604020202020204" pitchFamily="34" charset="0"/>
                </a:rPr>
                <a:t>：</a:t>
              </a:r>
              <a:r>
                <a:rPr lang="en-US" altLang="zh-CN" sz="1600">
                  <a:cs typeface="Arial" panose="020B0604020202020204" pitchFamily="34" charset="0"/>
                </a:rPr>
                <a:t>7.2--200mm</a:t>
              </a:r>
              <a:endParaRPr lang="en-US" altLang="zh-CN" sz="1600">
                <a:cs typeface="Arial" panose="020B0604020202020204" pitchFamily="34" charset="0"/>
              </a:endParaRPr>
            </a:p>
            <a:p>
              <a:r>
                <a:rPr lang="en-US" sz="1600">
                  <a:cs typeface="Arial" panose="020B0604020202020204" pitchFamily="34" charset="0"/>
                </a:rPr>
                <a:t>rms Phase error</a:t>
              </a:r>
              <a:r>
                <a:rPr lang="en-US" altLang="zh-CN" sz="1600">
                  <a:cs typeface="Arial" panose="020B0604020202020204" pitchFamily="34" charset="0"/>
                </a:rPr>
                <a:t>:  &lt;6 deg</a:t>
              </a:r>
              <a:endParaRPr lang="en-US" altLang="zh-CN" sz="1600">
                <a:cs typeface="Arial" panose="020B0604020202020204" pitchFamily="34" charset="0"/>
              </a:endParaRPr>
            </a:p>
            <a:p>
              <a:r>
                <a:rPr lang="en-US" altLang="zh-CN" sz="1600">
                  <a:highlight>
                    <a:srgbClr val="00FF00"/>
                  </a:highlight>
                  <a:cs typeface="Arial" panose="020B0604020202020204" pitchFamily="34" charset="0"/>
                </a:rPr>
                <a:t>Field integral </a:t>
              </a:r>
              <a:r>
                <a:rPr lang="en-US" altLang="zh-CN" sz="1600">
                  <a:highlight>
                    <a:srgbClr val="00FF00"/>
                  </a:highlight>
                  <a:cs typeface="Arial" panose="020B0604020202020204" pitchFamily="34" charset="0"/>
                  <a:sym typeface="+mn-ea"/>
                </a:rPr>
                <a:t>&lt;50 </a:t>
              </a:r>
              <a:r>
                <a:rPr lang="en-US" altLang="zh-CN" sz="1600">
                  <a:highlight>
                    <a:srgbClr val="00FF00"/>
                  </a:highlight>
                  <a:cs typeface="Arial" panose="020B0604020202020204" pitchFamily="34" charset="0"/>
                  <a:sym typeface="+mn-ea"/>
                </a:rPr>
                <a:t>Gs.cm</a:t>
              </a:r>
              <a:endParaRPr lang="en-US" altLang="zh-CN" sz="1600">
                <a:highlight>
                  <a:srgbClr val="00FF00"/>
                </a:highlight>
                <a:cs typeface="Arial" panose="020B0604020202020204" pitchFamily="34" charset="0"/>
                <a:sym typeface="+mn-ea"/>
              </a:endParaRPr>
            </a:p>
          </p:txBody>
        </p:sp>
        <p:sp>
          <p:nvSpPr>
            <p:cNvPr id="18" name="文本框 17"/>
            <p:cNvSpPr txBox="1"/>
            <p:nvPr>
              <p:custDataLst>
                <p:tags r:id="rId7"/>
              </p:custDataLst>
            </p:nvPr>
          </p:nvSpPr>
          <p:spPr>
            <a:xfrm>
              <a:off x="6526" y="7184"/>
              <a:ext cx="6684" cy="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buClrTx/>
                <a:buSzTx/>
                <a:buFontTx/>
              </a:pPr>
              <a:r>
                <a:rPr lang="en-US" altLang="zh-CN" sz="1600">
                  <a:sym typeface="+mn-ea"/>
                </a:rPr>
                <a:t>Length</a:t>
              </a:r>
              <a:r>
                <a:rPr lang="zh-CN" altLang="en-US" sz="1600">
                  <a:sym typeface="+mn-ea"/>
                </a:rPr>
                <a:t>：</a:t>
              </a:r>
              <a:r>
                <a:rPr lang="en-US" sz="1600">
                  <a:sym typeface="+mn-ea"/>
                </a:rPr>
                <a:t>4 m </a:t>
              </a:r>
              <a:endParaRPr lang="en-US" sz="1600">
                <a:sym typeface="+mn-ea"/>
              </a:endParaRPr>
            </a:p>
            <a:p>
              <a:pPr algn="l">
                <a:buClrTx/>
                <a:buSzTx/>
                <a:buFontTx/>
              </a:pPr>
              <a:r>
                <a:rPr lang="en-US" sz="1600">
                  <a:sym typeface="+mn-ea"/>
                </a:rPr>
                <a:t>Double Period: 55mm and 75mm</a:t>
              </a:r>
              <a:endParaRPr lang="en-US" sz="1600"/>
            </a:p>
            <a:p>
              <a:pPr algn="l">
                <a:buClrTx/>
                <a:buSzTx/>
                <a:buFontTx/>
              </a:pPr>
              <a:r>
                <a:rPr lang="en-US" altLang="zh-CN" sz="1600">
                  <a:sym typeface="+mn-ea"/>
                </a:rPr>
                <a:t>Peak field</a:t>
              </a:r>
              <a:r>
                <a:rPr lang="zh-CN" altLang="en-US" sz="1600">
                  <a:sym typeface="+mn-ea"/>
                </a:rPr>
                <a:t>：</a:t>
              </a:r>
              <a:r>
                <a:rPr lang="en-US" altLang="zh-CN" sz="1600">
                  <a:sym typeface="+mn-ea"/>
                </a:rPr>
                <a:t>1.25T&amp;1.5T</a:t>
              </a:r>
              <a:endParaRPr lang="en-US" altLang="zh-CN" sz="1600"/>
            </a:p>
            <a:p>
              <a:pPr algn="l">
                <a:buClrTx/>
                <a:buSzTx/>
                <a:buFontTx/>
              </a:pPr>
              <a:r>
                <a:rPr lang="en-US" altLang="zh-CN" sz="1600">
                  <a:sym typeface="+mn-ea"/>
                </a:rPr>
                <a:t>Gap range</a:t>
              </a:r>
              <a:r>
                <a:rPr lang="zh-CN" altLang="en-US" sz="1600">
                  <a:sym typeface="+mn-ea"/>
                </a:rPr>
                <a:t>：</a:t>
              </a:r>
              <a:r>
                <a:rPr lang="en-US" altLang="zh-CN" sz="1600">
                  <a:sym typeface="+mn-ea"/>
                </a:rPr>
                <a:t>10.4--200mm</a:t>
              </a:r>
              <a:endParaRPr lang="en-US" altLang="zh-CN" sz="1600"/>
            </a:p>
            <a:p>
              <a:pPr algn="l">
                <a:buClrTx/>
                <a:buSzTx/>
                <a:buFontTx/>
              </a:pPr>
              <a:r>
                <a:rPr lang="en-US" sz="1600">
                  <a:sym typeface="+mn-ea"/>
                </a:rPr>
                <a:t>rms Phase error</a:t>
              </a:r>
              <a:r>
                <a:rPr lang="en-US" altLang="zh-CN" sz="1600">
                  <a:sym typeface="+mn-ea"/>
                </a:rPr>
                <a:t>:  &lt;6 deg</a:t>
              </a:r>
              <a:endParaRPr lang="en-US" altLang="zh-CN" sz="1600"/>
            </a:p>
            <a:p>
              <a:pPr algn="l">
                <a:buClrTx/>
                <a:buSzTx/>
                <a:buFontTx/>
              </a:pPr>
              <a:r>
                <a:rPr lang="en-US" altLang="zh-CN" sz="1600">
                  <a:highlight>
                    <a:srgbClr val="00FF00"/>
                  </a:highlight>
                  <a:cs typeface="Arial" panose="020B0604020202020204" pitchFamily="34" charset="0"/>
                  <a:sym typeface="+mn-ea"/>
                </a:rPr>
                <a:t>Field integral </a:t>
              </a:r>
              <a:r>
                <a:rPr lang="en-US" altLang="zh-CN" sz="1600">
                  <a:highlight>
                    <a:srgbClr val="00FF00"/>
                  </a:highlight>
                  <a:cs typeface="Arial" panose="020B0604020202020204" pitchFamily="34" charset="0"/>
                  <a:sym typeface="+mn-ea"/>
                </a:rPr>
                <a:t>&lt;100 Gs.cm</a:t>
              </a:r>
              <a:endParaRPr lang="en-US" altLang="zh-CN" sz="1600" dirty="0">
                <a:highlight>
                  <a:srgbClr val="00FF00"/>
                </a:highlight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9" name="文本框 18"/>
            <p:cNvSpPr txBox="1"/>
            <p:nvPr>
              <p:custDataLst>
                <p:tags r:id="rId8"/>
              </p:custDataLst>
            </p:nvPr>
          </p:nvSpPr>
          <p:spPr>
            <a:xfrm>
              <a:off x="12861" y="7184"/>
              <a:ext cx="5465" cy="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buClrTx/>
                <a:buSzTx/>
                <a:buFontTx/>
              </a:pPr>
              <a:r>
                <a:rPr lang="en-US" altLang="zh-CN" sz="1600">
                  <a:sym typeface="+mn-ea"/>
                </a:rPr>
                <a:t>Length</a:t>
              </a:r>
              <a:r>
                <a:rPr lang="zh-CN" altLang="en-US" sz="1600">
                  <a:sym typeface="+mn-ea"/>
                </a:rPr>
                <a:t>：</a:t>
              </a:r>
              <a:r>
                <a:rPr lang="en-US" sz="1600">
                  <a:sym typeface="+mn-ea"/>
                </a:rPr>
                <a:t>4 m</a:t>
              </a:r>
              <a:endParaRPr lang="en-US" sz="1600">
                <a:sym typeface="+mn-ea"/>
              </a:endParaRPr>
            </a:p>
            <a:p>
              <a:pPr algn="l">
                <a:buClrTx/>
                <a:buSzTx/>
                <a:buFontTx/>
              </a:pPr>
              <a:r>
                <a:rPr lang="en-US" sz="1600">
                  <a:sym typeface="+mn-ea"/>
                </a:rPr>
                <a:t>Period: 68mm</a:t>
              </a:r>
              <a:endParaRPr lang="en-US" sz="1600"/>
            </a:p>
            <a:p>
              <a:pPr algn="l">
                <a:buClrTx/>
                <a:buSzTx/>
                <a:buFontTx/>
              </a:pPr>
              <a:r>
                <a:rPr lang="en-US" altLang="zh-CN" sz="1600">
                  <a:sym typeface="+mn-ea"/>
                </a:rPr>
                <a:t>Peak field</a:t>
              </a:r>
              <a:r>
                <a:rPr lang="zh-CN" altLang="en-US" sz="1600">
                  <a:sym typeface="+mn-ea"/>
                </a:rPr>
                <a:t>：</a:t>
              </a:r>
              <a:r>
                <a:rPr lang="en-US" altLang="zh-CN" sz="1600">
                  <a:sym typeface="+mn-ea"/>
                </a:rPr>
                <a:t>1.5T</a:t>
              </a:r>
              <a:endParaRPr lang="en-US" altLang="zh-CN" sz="1600"/>
            </a:p>
            <a:p>
              <a:pPr algn="l">
                <a:buClrTx/>
                <a:buSzTx/>
                <a:buFontTx/>
              </a:pPr>
              <a:r>
                <a:rPr lang="en-US" altLang="zh-CN" sz="1600">
                  <a:sym typeface="+mn-ea"/>
                </a:rPr>
                <a:t>Vertical Gap range</a:t>
              </a:r>
              <a:r>
                <a:rPr lang="zh-CN" altLang="en-US" sz="1600">
                  <a:sym typeface="+mn-ea"/>
                </a:rPr>
                <a:t>：</a:t>
              </a:r>
              <a:r>
                <a:rPr lang="en-US" altLang="zh-CN" sz="1600">
                  <a:sym typeface="+mn-ea"/>
                </a:rPr>
                <a:t>3.2--150mm</a:t>
              </a:r>
              <a:endParaRPr lang="en-US" altLang="zh-CN" sz="1600"/>
            </a:p>
            <a:p>
              <a:pPr algn="l">
                <a:buClrTx/>
                <a:buSzTx/>
                <a:buFontTx/>
              </a:pPr>
              <a:r>
                <a:rPr lang="en-US" sz="1600">
                  <a:sym typeface="+mn-ea"/>
                </a:rPr>
                <a:t>rms Phase error</a:t>
              </a:r>
              <a:r>
                <a:rPr lang="en-US" altLang="zh-CN" sz="1600">
                  <a:sym typeface="+mn-ea"/>
                </a:rPr>
                <a:t>:  &lt;12 deg</a:t>
              </a:r>
              <a:endParaRPr lang="en-US" altLang="zh-CN" sz="1600">
                <a:sym typeface="+mn-ea"/>
              </a:endParaRPr>
            </a:p>
            <a:p>
              <a:pPr algn="l">
                <a:buClrTx/>
                <a:buSzTx/>
                <a:buFontTx/>
              </a:pPr>
              <a:r>
                <a:rPr kumimoji="1" lang="en-US" altLang="zh-CN" sz="1600" b="1" kern="0" noProof="0" dirty="0">
                  <a:ln>
                    <a:noFill/>
                  </a:ln>
                  <a:solidFill>
                    <a:srgbClr val="1F6CF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  <a:sym typeface="+mn-ea"/>
                </a:rPr>
                <a:t>New EPU55 in technical design </a:t>
              </a:r>
              <a:endParaRPr kumimoji="1" lang="en-US" altLang="zh-CN" sz="1600" b="1" kern="0" noProof="0" dirty="0">
                <a:ln>
                  <a:noFill/>
                </a:ln>
                <a:solidFill>
                  <a:srgbClr val="1F6CF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endParaRPr>
            </a:p>
          </p:txBody>
        </p:sp>
        <p:sp>
          <p:nvSpPr>
            <p:cNvPr id="20" name="文本框 19"/>
            <p:cNvSpPr txBox="1"/>
            <p:nvPr>
              <p:custDataLst>
                <p:tags r:id="rId9"/>
              </p:custDataLst>
            </p:nvPr>
          </p:nvSpPr>
          <p:spPr>
            <a:xfrm>
              <a:off x="7899" y="6421"/>
              <a:ext cx="3193" cy="386"/>
            </a:xfrm>
            <a:prstGeom prst="rect">
              <a:avLst/>
            </a:prstGeom>
          </p:spPr>
          <p:style>
            <a:lnRef idx="2">
              <a:schemeClr val="accent3"/>
            </a:lnRef>
            <a:fillRef idx="2">
              <a:schemeClr val="accent3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p>
              <a:r>
                <a:rPr lang="en-US" altLang="zh-CN" sz="1000" b="1" dirty="0">
                  <a:solidFill>
                    <a:srgbClr val="0000FF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Double period Undulator</a:t>
              </a:r>
              <a:endParaRPr lang="en-US" altLang="zh-CN" sz="1000">
                <a:solidFill>
                  <a:schemeClr val="tx2"/>
                </a:solidFill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765" y="2017"/>
              <a:ext cx="5510" cy="4396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1775460" y="912495"/>
            <a:ext cx="1326515" cy="337185"/>
          </a:xfrm>
          <a:prstGeom prst="rect">
            <a:avLst/>
          </a:prstGeom>
          <a:gradFill>
            <a:gsLst>
              <a:gs pos="100000">
                <a:srgbClr val="007BD3"/>
              </a:gs>
              <a:gs pos="100000">
                <a:srgbClr val="034373"/>
              </a:gs>
            </a:gsLst>
            <a:lin ang="5400000" scaled="0"/>
          </a:gradFill>
          <a:effectLst>
            <a:softEdge rad="25400"/>
          </a:effectLst>
        </p:spPr>
        <p:txBody>
          <a:bodyPr wrap="square" rtlCol="0">
            <a:spAutoFit/>
          </a:bodyPr>
          <a:p>
            <a:pPr lvl="0" algn="ctr">
              <a:spcAft>
                <a:spcPts val="0"/>
              </a:spcAft>
              <a:buClrTx/>
              <a:buSzTx/>
              <a:buFontTx/>
            </a:pPr>
            <a:r>
              <a:rPr lang="en-US" sz="16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FEL-I,2023</a:t>
            </a:r>
            <a:endParaRPr lang="en-US" sz="16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31765" y="943610"/>
            <a:ext cx="1326515" cy="337185"/>
          </a:xfrm>
          <a:prstGeom prst="rect">
            <a:avLst/>
          </a:prstGeom>
          <a:gradFill>
            <a:gsLst>
              <a:gs pos="100000">
                <a:srgbClr val="007BD3"/>
              </a:gs>
              <a:gs pos="100000">
                <a:srgbClr val="034373"/>
              </a:gs>
            </a:gsLst>
            <a:lin ang="5400000" scaled="0"/>
          </a:gradFill>
          <a:effectLst>
            <a:softEdge rad="25400"/>
          </a:effectLst>
        </p:spPr>
        <p:txBody>
          <a:bodyPr wrap="square" rtlCol="0">
            <a:spAutoFit/>
          </a:bodyPr>
          <a:p>
            <a:pPr lvl="0" algn="ctr">
              <a:spcAft>
                <a:spcPts val="0"/>
              </a:spcAft>
              <a:buClrTx/>
              <a:buSzTx/>
              <a:buFontTx/>
            </a:pPr>
            <a:r>
              <a:rPr lang="en-US" sz="16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FEL-II,2023</a:t>
            </a:r>
            <a:endParaRPr lang="en-US" sz="16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336405" y="855345"/>
            <a:ext cx="1326515" cy="337185"/>
          </a:xfrm>
          <a:prstGeom prst="rect">
            <a:avLst/>
          </a:prstGeom>
          <a:gradFill>
            <a:gsLst>
              <a:gs pos="100000">
                <a:srgbClr val="007BD3"/>
              </a:gs>
              <a:gs pos="100000">
                <a:srgbClr val="034373"/>
              </a:gs>
            </a:gsLst>
            <a:lin ang="5400000" scaled="0"/>
          </a:gradFill>
          <a:effectLst>
            <a:softEdge rad="25400"/>
          </a:effectLst>
        </p:spPr>
        <p:txBody>
          <a:bodyPr wrap="square" rtlCol="0">
            <a:spAutoFit/>
          </a:bodyPr>
          <a:p>
            <a:pPr lvl="0" algn="ctr">
              <a:spcAft>
                <a:spcPts val="0"/>
              </a:spcAft>
              <a:buClrTx/>
              <a:buSzTx/>
              <a:buFontTx/>
            </a:pPr>
            <a:r>
              <a:rPr lang="en-US" sz="16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FEL-II,2022</a:t>
            </a:r>
            <a:endParaRPr lang="en-US" sz="16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695960" y="0"/>
            <a:ext cx="10831830" cy="935990"/>
          </a:xfrm>
        </p:spPr>
        <p:txBody>
          <a:bodyPr/>
          <a:lstStyle/>
          <a:p>
            <a:pPr marL="0" algn="l">
              <a:lnSpc>
                <a:spcPct val="150000"/>
              </a:lnSpc>
              <a:buNone/>
              <a:defRPr/>
            </a:pPr>
            <a:r>
              <a:rPr lang="en-US" altLang="zh-CN" sz="3600" b="1" dirty="0">
                <a:solidFill>
                  <a:srgbClr val="1F6CF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Double-Period Undulator U55/75 Prototype</a:t>
            </a:r>
            <a:endParaRPr lang="en-US" altLang="zh-CN" sz="3600" b="1" dirty="0">
              <a:solidFill>
                <a:srgbClr val="1F6CF1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/>
          <p:nvPr/>
        </p:nvSpPr>
        <p:spPr>
          <a:xfrm>
            <a:off x="6278245" y="1042035"/>
            <a:ext cx="6311900" cy="230060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60000"/>
              <a:buFont typeface="Wingdings" panose="05000000000000000000" pitchFamily="2" charset="2"/>
              <a:buChar char="u"/>
              <a:defRPr sz="3000" kern="1200">
                <a:solidFill>
                  <a:schemeClr val="tx1"/>
                </a:solidFill>
                <a:latin typeface="+mn-lt"/>
                <a:ea typeface="+mn-ea"/>
                <a:cs typeface="汉仪中圆简" panose="02010600000101010101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60000"/>
              <a:buFont typeface="Wingdings" panose="05000000000000000000" pitchFamily="2" charset="2"/>
              <a:buChar char="l"/>
              <a:defRPr sz="2400" kern="1200">
                <a:solidFill>
                  <a:schemeClr val="tx1"/>
                </a:solidFill>
                <a:latin typeface="+mn-lt"/>
                <a:ea typeface="+mn-ea"/>
                <a:cs typeface="汉仪中圆简" panose="02010600000101010101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华文中宋" panose="02010600040101010101" pitchFamily="2" charset="-12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汉仪中圆简" panose="02010600000101010101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汉仪中圆简" panose="02010600000101010101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汉仪中圆简" panose="02010600000101010101" charset="-122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lnSpc>
                <a:spcPct val="110000"/>
              </a:lnSpc>
              <a:spcBef>
                <a:spcPts val="600"/>
              </a:spcBef>
              <a:buSzPct val="100000"/>
              <a:buFont typeface="Wingdings" panose="05000000000000000000" charset="0"/>
              <a:buNone/>
            </a:pPr>
            <a:r>
              <a:rPr lang="en-US" altLang="zh-CN" sz="1800" b="1" dirty="0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</a:rPr>
              <a:t>Double-period planner undulator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lvl="0" algn="l">
              <a:lnSpc>
                <a:spcPct val="110000"/>
              </a:lnSpc>
              <a:spcBef>
                <a:spcPts val="600"/>
              </a:spcBef>
              <a:buSzPct val="100000"/>
              <a:buFont typeface="Wingdings" panose="05000000000000000000" charset="0"/>
              <a:buChar char="Ø"/>
            </a:pP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two undulator fix on same girder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lvl="0" algn="l">
              <a:lnSpc>
                <a:spcPct val="110000"/>
              </a:lnSpc>
              <a:spcBef>
                <a:spcPts val="600"/>
              </a:spcBef>
              <a:buSzPct val="100000"/>
              <a:buFont typeface="Wingdings" panose="05000000000000000000" charset="0"/>
              <a:buChar char="Ø"/>
            </a:pP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U55 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switch horizontall to U75</a:t>
            </a:r>
            <a:endParaRPr lang="en-US" altLang="zh-CN" sz="18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lvl="0" algn="l">
              <a:lnSpc>
                <a:spcPct val="110000"/>
              </a:lnSpc>
              <a:spcBef>
                <a:spcPts val="600"/>
              </a:spcBef>
              <a:buSzPct val="100000"/>
              <a:buFont typeface="Wingdings" panose="05000000000000000000" charset="0"/>
              <a:buChar char="Ø"/>
            </a:pPr>
            <a:r>
              <a:rPr sz="18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The longitudinal motor</a:t>
            </a:r>
            <a:r>
              <a:rPr lang="en-US" sz="18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s</a:t>
            </a:r>
            <a:r>
              <a:rPr sz="18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sz="18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produce</a:t>
            </a:r>
            <a:r>
              <a:rPr sz="18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phase change</a:t>
            </a:r>
            <a:endParaRPr sz="18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lvl="0" algn="l">
              <a:lnSpc>
                <a:spcPct val="110000"/>
              </a:lnSpc>
              <a:spcBef>
                <a:spcPts val="600"/>
              </a:spcBef>
              <a:buSzPct val="100000"/>
              <a:buFont typeface="Wingdings" panose="05000000000000000000" charset="0"/>
              <a:buChar char="Ø"/>
            </a:pP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compact mechanical structure</a:t>
            </a:r>
            <a:endParaRPr lang="en-US" altLang="zh-CN" sz="18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endParaRPr lang="en-US" altLang="zh-CN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056882" y="921713"/>
            <a:ext cx="4696132" cy="1586946"/>
            <a:chOff x="-1335" y="4287"/>
            <a:chExt cx="11478" cy="3738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342" y="4287"/>
              <a:ext cx="5801" cy="3738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335" y="5335"/>
              <a:ext cx="4393" cy="1134"/>
            </a:xfrm>
            <a:prstGeom prst="rect">
              <a:avLst/>
            </a:prstGeom>
          </p:spPr>
        </p:pic>
      </p:grpSp>
      <p:sp>
        <p:nvSpPr>
          <p:cNvPr id="14" name="文本框 13"/>
          <p:cNvSpPr txBox="1"/>
          <p:nvPr>
            <p:custDataLst>
              <p:tags r:id="rId3"/>
            </p:custDataLst>
          </p:nvPr>
        </p:nvSpPr>
        <p:spPr>
          <a:xfrm>
            <a:off x="368642" y="5915889"/>
            <a:ext cx="5152390" cy="27559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p>
            <a:r>
              <a:rPr lang="en-US" altLang="zh-CN" sz="1200" kern="1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2019, The first double-period planner undualtor developed at SXFEL</a:t>
            </a:r>
            <a:endParaRPr lang="zh-CN" altLang="en-US" sz="1200" kern="1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717550" y="3413125"/>
            <a:ext cx="5114925" cy="2253615"/>
            <a:chOff x="1139" y="2957"/>
            <a:chExt cx="8055" cy="3549"/>
          </a:xfrm>
        </p:grpSpPr>
        <p:pic>
          <p:nvPicPr>
            <p:cNvPr id="6" name="图片 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rcRect l="55271"/>
            <a:stretch>
              <a:fillRect/>
            </a:stretch>
          </p:blipFill>
          <p:spPr>
            <a:xfrm>
              <a:off x="1139" y="2957"/>
              <a:ext cx="3720" cy="3549"/>
            </a:xfrm>
            <a:prstGeom prst="rect">
              <a:avLst/>
            </a:prstGeom>
          </p:spPr>
        </p:pic>
        <p:sp>
          <p:nvSpPr>
            <p:cNvPr id="8" name="右箭头 7"/>
            <p:cNvSpPr/>
            <p:nvPr/>
          </p:nvSpPr>
          <p:spPr>
            <a:xfrm>
              <a:off x="4859" y="3443"/>
              <a:ext cx="4335" cy="3063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>
              <p:custDataLst>
                <p:tags r:id="rId6"/>
              </p:custDataLst>
            </p:nvPr>
          </p:nvSpPr>
          <p:spPr>
            <a:xfrm>
              <a:off x="4911" y="4515"/>
              <a:ext cx="4079" cy="9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00B050"/>
                  </a:solidFill>
                </a14:hiddenFill>
              </a:ext>
            </a:extLst>
          </p:spPr>
          <p:txBody>
            <a:bodyPr wrap="none" rtlCol="0">
              <a:spAutoFit/>
            </a:bodyPr>
            <a:p>
              <a:pPr algn="l"/>
              <a:r>
                <a:rPr lang="en-US" altLang="zh-CN" sz="1600" kern="1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magnetic force </a:t>
              </a:r>
              <a:endParaRPr lang="en-US" altLang="zh-CN" sz="1600" kern="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algn="l"/>
              <a:r>
                <a:rPr lang="en-US" altLang="zh-CN" sz="1600" kern="1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compensation technique</a:t>
              </a:r>
              <a:endParaRPr lang="en-US" altLang="zh-CN" sz="1600" kern="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532130" y="2388870"/>
            <a:ext cx="5803265" cy="829945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l"/>
            <a:r>
              <a:rPr lang="zh-CN" altLang="en-US" sz="1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When the phase </a:t>
            </a:r>
            <a:r>
              <a:rPr lang="en-US" altLang="zh-CN" sz="1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between up arrays and down arrays </a:t>
            </a:r>
            <a:r>
              <a:rPr lang="zh-CN" altLang="en-US" sz="1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changes, the magnitude and direction of the magnetic force will also change</a:t>
            </a:r>
            <a:endParaRPr lang="zh-CN" altLang="en-US" sz="16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" name="文本框 11"/>
          <p:cNvSpPr txBox="1"/>
          <p:nvPr>
            <p:custDataLst>
              <p:tags r:id="rId7"/>
            </p:custDataLst>
          </p:nvPr>
        </p:nvSpPr>
        <p:spPr>
          <a:xfrm>
            <a:off x="7885430" y="5915660"/>
            <a:ext cx="2780665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en-US" altLang="zh-CN" sz="1200" kern="1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Prototype in </a:t>
            </a:r>
            <a:r>
              <a:rPr lang="en-US" altLang="zh-CN" sz="1200" kern="1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MML.</a:t>
            </a:r>
            <a:endParaRPr lang="en-US" altLang="zh-CN" sz="1200" kern="1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" name="图片 4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7680325" y="3068955"/>
            <a:ext cx="3190875" cy="27063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1" y="119931"/>
            <a:ext cx="12192000" cy="936104"/>
          </a:xfrm>
        </p:spPr>
        <p:txBody>
          <a:bodyPr/>
          <a:lstStyle/>
          <a:p>
            <a:r>
              <a:rPr lang="zh-CN" altLang="en-US" dirty="0"/>
              <a:t>APPLE III undulator prototype</a:t>
            </a:r>
            <a:r>
              <a:rPr lang="en-US" altLang="zh-CN" dirty="0"/>
              <a:t> (2022)</a:t>
            </a:r>
            <a:endParaRPr lang="en-US" altLang="zh-CN" dirty="0"/>
          </a:p>
        </p:txBody>
      </p:sp>
      <p:sp>
        <p:nvSpPr>
          <p:cNvPr id="3" name="内容占位符 1"/>
          <p:cNvSpPr txBox="1"/>
          <p:nvPr/>
        </p:nvSpPr>
        <p:spPr>
          <a:xfrm>
            <a:off x="479425" y="908685"/>
            <a:ext cx="7449185" cy="213931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60000"/>
              <a:buFont typeface="Wingdings" panose="05000000000000000000" pitchFamily="2" charset="2"/>
              <a:buChar char="u"/>
              <a:defRPr sz="3000" kern="1200">
                <a:solidFill>
                  <a:schemeClr val="tx1"/>
                </a:solidFill>
                <a:latin typeface="+mn-lt"/>
                <a:ea typeface="+mn-ea"/>
                <a:cs typeface="汉仪中圆简" panose="02010600000101010101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60000"/>
              <a:buFont typeface="Wingdings" panose="05000000000000000000" pitchFamily="2" charset="2"/>
              <a:buChar char="l"/>
              <a:defRPr sz="2400" kern="1200">
                <a:solidFill>
                  <a:schemeClr val="tx1"/>
                </a:solidFill>
                <a:latin typeface="+mn-lt"/>
                <a:ea typeface="+mn-ea"/>
                <a:cs typeface="汉仪中圆简" panose="02010600000101010101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华文中宋" panose="02010600040101010101" pitchFamily="2" charset="-12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汉仪中圆简" panose="02010600000101010101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汉仪中圆简" panose="02010600000101010101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汉仪中圆简" panose="02010600000101010101" charset="-122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90000"/>
              </a:lnSpc>
              <a:spcBef>
                <a:spcPts val="600"/>
              </a:spcBef>
              <a:buSzTx/>
              <a:buChar char="p"/>
            </a:pPr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</a:rPr>
              <a:t>Max magnetic field 1.5T in L.P and 1.06T in C.P</a:t>
            </a:r>
            <a:endParaRPr lang="en-US" altLang="zh-CN" sz="18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lvl="0" algn="just">
              <a:lnSpc>
                <a:spcPct val="90000"/>
              </a:lnSpc>
              <a:spcBef>
                <a:spcPts val="600"/>
              </a:spcBef>
              <a:buSzTx/>
              <a:buChar char="p"/>
            </a:pPr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</a:rPr>
              <a:t>Vertical and Horizontal gap 3mm</a:t>
            </a:r>
            <a:endParaRPr lang="en-US" altLang="zh-CN" sz="18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lvl="0" algn="just">
              <a:lnSpc>
                <a:spcPct val="90000"/>
              </a:lnSpc>
              <a:spcBef>
                <a:spcPts val="600"/>
              </a:spcBef>
              <a:buSzTx/>
              <a:buChar char="p"/>
            </a:pPr>
            <a:r>
              <a:rPr 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Full force compensation: </a:t>
            </a:r>
            <a:endParaRPr lang="en-US" sz="1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lvl="0" indent="0" algn="just">
              <a:lnSpc>
                <a:spcPct val="90000"/>
              </a:lnSpc>
              <a:spcBef>
                <a:spcPts val="600"/>
              </a:spcBef>
              <a:buSzTx/>
              <a:buNone/>
            </a:pPr>
            <a:r>
              <a:rPr lang="en-US" sz="1800" b="1" dirty="0">
                <a:latin typeface="微软雅黑" panose="020B0503020204020204" charset="-122"/>
                <a:ea typeface="微软雅黑" panose="020B0503020204020204" charset="-122"/>
              </a:rPr>
              <a:t>     magnetic force reduction from 60kN to </a:t>
            </a:r>
            <a:r>
              <a:rPr lang="en-US" sz="1800" b="1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12kN for each girder </a:t>
            </a:r>
            <a:endParaRPr lang="en-US" sz="1800" b="1" dirty="0"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  <a:p>
            <a:pPr lvl="0" algn="just">
              <a:lnSpc>
                <a:spcPct val="90000"/>
              </a:lnSpc>
              <a:spcBef>
                <a:spcPts val="600"/>
              </a:spcBef>
              <a:buSzTx/>
              <a:buChar char="p"/>
            </a:pPr>
            <a:r>
              <a:rPr lang="en-US" sz="1800" b="1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Phase error less than 12 degree</a:t>
            </a:r>
            <a:r>
              <a:rPr lang="en-US" sz="18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en-US" sz="1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43100" y="4433570"/>
            <a:ext cx="1640205" cy="136080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164080" y="5974080"/>
            <a:ext cx="1774190" cy="337185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spAutoFit/>
          </a:bodyPr>
          <a:p>
            <a:pPr lvl="0" algn="l">
              <a:buClrTx/>
              <a:buSzTx/>
              <a:buFontTx/>
            </a:pPr>
            <a:r>
              <a:rPr lang="en-US" altLang="zh-CN" sz="1600">
                <a:sym typeface="+mn-ea"/>
              </a:rPr>
              <a:t>EPU in MMS lab</a:t>
            </a:r>
            <a:endParaRPr lang="en-US" altLang="zh-CN" sz="1600"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648066" y="4174972"/>
            <a:ext cx="5080359" cy="2153669"/>
            <a:chOff x="8107" y="5545"/>
            <a:chExt cx="8913" cy="3861"/>
          </a:xfrm>
        </p:grpSpPr>
        <p:pic>
          <p:nvPicPr>
            <p:cNvPr id="8" name="文本框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07" y="5641"/>
              <a:ext cx="4844" cy="3087"/>
            </a:xfrm>
            <a:prstGeom prst="rect">
              <a:avLst/>
            </a:prstGeom>
            <a:solidFill>
              <a:srgbClr val="FFC000"/>
            </a:solidFill>
          </p:spPr>
        </p:pic>
        <p:pic>
          <p:nvPicPr>
            <p:cNvPr id="10" name="文本框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064" y="5545"/>
              <a:ext cx="3956" cy="3280"/>
            </a:xfrm>
            <a:prstGeom prst="rect">
              <a:avLst/>
            </a:prstGeom>
            <a:solidFill>
              <a:srgbClr val="FFC000"/>
            </a:solidFill>
          </p:spPr>
        </p:pic>
        <p:sp>
          <p:nvSpPr>
            <p:cNvPr id="13" name="文本框 12"/>
            <p:cNvSpPr txBox="1"/>
            <p:nvPr/>
          </p:nvSpPr>
          <p:spPr>
            <a:xfrm>
              <a:off x="9130" y="8912"/>
              <a:ext cx="2796" cy="494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spAutoFit/>
            </a:bodyPr>
            <a:p>
              <a:pPr lvl="0" algn="l">
                <a:buClrTx/>
                <a:buSzTx/>
                <a:buFontTx/>
              </a:pPr>
              <a:r>
                <a:rPr lang="en-US" altLang="zh-CN" sz="1600">
                  <a:sym typeface="+mn-ea"/>
                </a:rPr>
                <a:t>The landmark</a:t>
              </a:r>
              <a:endParaRPr lang="en-US" altLang="zh-CN" sz="1600">
                <a:sym typeface="+mn-ea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3740" y="8912"/>
              <a:ext cx="2117" cy="494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spAutoFit/>
            </a:bodyPr>
            <a:p>
              <a:pPr lvl="0" algn="l">
                <a:buClrTx/>
                <a:buSzTx/>
                <a:buFontTx/>
              </a:pPr>
              <a:r>
                <a:rPr lang="en-US" altLang="zh-CN" sz="1600">
                  <a:sym typeface="+mn-ea"/>
                </a:rPr>
                <a:t>flipping coil</a:t>
              </a:r>
              <a:endParaRPr lang="en-US" altLang="zh-CN" sz="1600">
                <a:sym typeface="+mn-ea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425" y="4548505"/>
            <a:ext cx="1539240" cy="150495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7771130" y="1183005"/>
            <a:ext cx="3928745" cy="236664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099550" y="3918585"/>
            <a:ext cx="2520950" cy="220281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416560" y="2530475"/>
            <a:ext cx="6057265" cy="1720215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11"/>
            </p:custDataLst>
          </p:nvPr>
        </p:nvSpPr>
        <p:spPr>
          <a:xfrm>
            <a:off x="417195" y="6022658"/>
            <a:ext cx="1680845" cy="337185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spAutoFit/>
          </a:bodyPr>
          <a:p>
            <a:pPr lvl="0" algn="l">
              <a:buClrTx/>
              <a:buSzTx/>
              <a:buFontTx/>
            </a:pPr>
            <a:r>
              <a:rPr lang="en-US" altLang="zh-CN" sz="1600">
                <a:sym typeface="+mn-ea"/>
              </a:rPr>
              <a:t>magnet design </a:t>
            </a:r>
            <a:endParaRPr lang="en-US" altLang="zh-CN" sz="1600">
              <a:sym typeface="+mn-ea"/>
            </a:endParaRPr>
          </a:p>
        </p:txBody>
      </p:sp>
      <p:sp>
        <p:nvSpPr>
          <p:cNvPr id="12" name="文本框 11"/>
          <p:cNvSpPr txBox="1"/>
          <p:nvPr>
            <p:custDataLst>
              <p:tags r:id="rId12"/>
            </p:custDataLst>
          </p:nvPr>
        </p:nvSpPr>
        <p:spPr>
          <a:xfrm>
            <a:off x="9215120" y="6184900"/>
            <a:ext cx="2282825" cy="337185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spAutoFit/>
          </a:bodyPr>
          <a:p>
            <a:pPr lvl="0" algn="l">
              <a:buClrTx/>
              <a:buSzTx/>
              <a:buFontTx/>
            </a:pPr>
            <a:r>
              <a:rPr lang="en-US" altLang="zh-CN" sz="1600">
                <a:sym typeface="+mn-ea"/>
              </a:rPr>
              <a:t>SHINE FEL-I&amp;II tunnel</a:t>
            </a:r>
            <a:endParaRPr lang="en-US" altLang="zh-CN" sz="1600"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 txBox="1"/>
          <p:nvPr/>
        </p:nvSpPr>
        <p:spPr>
          <a:xfrm>
            <a:off x="1487805" y="1268730"/>
            <a:ext cx="9618980" cy="272351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60000"/>
              <a:buFont typeface="Wingdings" panose="05000000000000000000" pitchFamily="2" charset="2"/>
              <a:buChar char="u"/>
              <a:defRPr sz="3000" kern="1200">
                <a:solidFill>
                  <a:schemeClr val="tx1"/>
                </a:solidFill>
                <a:latin typeface="+mn-lt"/>
                <a:ea typeface="+mn-ea"/>
                <a:cs typeface="汉仪中圆简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60000"/>
              <a:buFont typeface="Wingdings" panose="05000000000000000000" pitchFamily="2" charset="2"/>
              <a:buChar char="l"/>
              <a:defRPr sz="2400" kern="1200">
                <a:solidFill>
                  <a:schemeClr val="tx1"/>
                </a:solidFill>
                <a:latin typeface="+mn-lt"/>
                <a:ea typeface="+mn-ea"/>
                <a:cs typeface="汉仪中圆简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华文中宋" panose="02010600040101010101" pitchFamily="2" charset="-12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汉仪中圆简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汉仪中圆简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汉仪中圆简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SzPct val="100000"/>
              <a:buFont typeface="Wingdings" panose="05000000000000000000" pitchFamily="2" charset="2"/>
              <a:buChar char="p"/>
            </a:pPr>
            <a:r>
              <a:rPr lang="en-US" sz="2400" b="1" dirty="0">
                <a:latin typeface="微软雅黑" panose="020B0503020204020204" charset="-122"/>
                <a:ea typeface="微软雅黑" panose="020B0503020204020204" charset="-122"/>
              </a:rPr>
              <a:t>Undulators in SSRF and SSRF-II</a:t>
            </a:r>
            <a:endParaRPr 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ts val="1200"/>
              </a:spcBef>
              <a:buSzPct val="100000"/>
              <a:buFont typeface="Wingdings" panose="05000000000000000000" pitchFamily="2" charset="2"/>
              <a:buChar char="p"/>
            </a:pPr>
            <a:r>
              <a:rPr lang="en-US" sz="2400" b="1" dirty="0">
                <a:latin typeface="微软雅黑" panose="020B0503020204020204" charset="-122"/>
                <a:ea typeface="微软雅黑" panose="020B0503020204020204" charset="-122"/>
              </a:rPr>
              <a:t>Undulators in SXFEL</a:t>
            </a:r>
            <a:endParaRPr 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ts val="1200"/>
              </a:spcBef>
              <a:buSzPct val="100000"/>
              <a:buFont typeface="Wingdings" panose="05000000000000000000" pitchFamily="2" charset="2"/>
              <a:buChar char="p"/>
            </a:pPr>
            <a:r>
              <a:rPr lang="en-US" sz="2400" b="1" dirty="0">
                <a:latin typeface="微软雅黑" panose="020B0503020204020204" charset="-122"/>
                <a:ea typeface="微软雅黑" panose="020B0503020204020204" charset="-122"/>
              </a:rPr>
              <a:t>SHINE undulator project</a:t>
            </a:r>
            <a:endParaRPr 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ts val="1200"/>
              </a:spcBef>
              <a:buSzPct val="100000"/>
              <a:buFont typeface="Wingdings" panose="05000000000000000000" pitchFamily="2" charset="2"/>
              <a:buChar char="p"/>
            </a:pPr>
            <a:r>
              <a:rPr lang="en-US" sz="2400" b="1" dirty="0">
                <a:latin typeface="微软雅黑" panose="020B0503020204020204" charset="-122"/>
                <a:ea typeface="微软雅黑" panose="020B0503020204020204" charset="-122"/>
              </a:rPr>
              <a:t>Undulators for other units</a:t>
            </a:r>
            <a:endParaRPr 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ts val="1200"/>
              </a:spcBef>
              <a:buSzPct val="100000"/>
              <a:buFont typeface="Wingdings" panose="05000000000000000000" pitchFamily="2" charset="2"/>
              <a:buChar char="p"/>
            </a:pPr>
            <a:r>
              <a:rPr lang="en-US" sz="2400" b="1" dirty="0">
                <a:latin typeface="微软雅黑" panose="020B0503020204020204" charset="-122"/>
                <a:ea typeface="微软雅黑" panose="020B0503020204020204" charset="-122"/>
              </a:rPr>
              <a:t>S</a:t>
            </a:r>
            <a:r>
              <a:rPr sz="2400" b="1" dirty="0">
                <a:latin typeface="微软雅黑" panose="020B0503020204020204" charset="-122"/>
                <a:ea typeface="微软雅黑" panose="020B0503020204020204" charset="-122"/>
              </a:rPr>
              <a:t>ummary</a:t>
            </a:r>
            <a:endParaRPr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占位符 3"/>
          <p:cNvSpPr txBox="1"/>
          <p:nvPr/>
        </p:nvSpPr>
        <p:spPr>
          <a:xfrm>
            <a:off x="263526" y="116756"/>
            <a:ext cx="12192000" cy="936104"/>
          </a:xfrm>
          <a:prstGeom prst="rect">
            <a:avLst/>
          </a:prstGeom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60000"/>
              <a:buFont typeface="Wingdings" panose="05000000000000000000" pitchFamily="2" charset="2"/>
              <a:buChar char="u"/>
              <a:defRPr sz="3000" kern="1200">
                <a:solidFill>
                  <a:schemeClr val="tx1"/>
                </a:solidFill>
                <a:latin typeface="+mn-lt"/>
                <a:ea typeface="+mn-ea"/>
                <a:cs typeface="汉仪中圆简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60000"/>
              <a:buFont typeface="Wingdings" panose="05000000000000000000" pitchFamily="2" charset="2"/>
              <a:buChar char="l"/>
              <a:defRPr sz="2400" kern="1200">
                <a:solidFill>
                  <a:schemeClr val="tx1"/>
                </a:solidFill>
                <a:latin typeface="+mn-lt"/>
                <a:ea typeface="+mn-ea"/>
                <a:cs typeface="汉仪中圆简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华文中宋" panose="02010600040101010101" pitchFamily="2" charset="-122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汉仪中圆简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汉仪中圆简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汉仪中圆简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SzPct val="90000"/>
              <a:buNone/>
            </a:pPr>
            <a:r>
              <a:rPr kumimoji="1" lang="en-US" altLang="zh-CN" sz="3200" b="1" kern="0" dirty="0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Content</a:t>
            </a:r>
            <a:endParaRPr kumimoji="1" lang="en-US" altLang="zh-CN" sz="3200" b="1" kern="0" dirty="0">
              <a:solidFill>
                <a:srgbClr val="1F6CF1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601470" y="4437380"/>
            <a:ext cx="8989060" cy="2024380"/>
            <a:chOff x="2522" y="6988"/>
            <a:chExt cx="14156" cy="3188"/>
          </a:xfrm>
        </p:grpSpPr>
        <p:grpSp>
          <p:nvGrpSpPr>
            <p:cNvPr id="11" name="组合 10"/>
            <p:cNvGrpSpPr/>
            <p:nvPr/>
          </p:nvGrpSpPr>
          <p:grpSpPr>
            <a:xfrm>
              <a:off x="2522" y="6988"/>
              <a:ext cx="14156" cy="3188"/>
              <a:chOff x="2522" y="6988"/>
              <a:chExt cx="14156" cy="3188"/>
            </a:xfrm>
          </p:grpSpPr>
          <p:pic>
            <p:nvPicPr>
              <p:cNvPr id="12" name="图片 11"/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 rotWithShape="1">
              <a:blip r:embed="rId2"/>
              <a:srcRect t="8110" r="661"/>
              <a:stretch>
                <a:fillRect/>
              </a:stretch>
            </p:blipFill>
            <p:spPr>
              <a:xfrm>
                <a:off x="2522" y="6988"/>
                <a:ext cx="14156" cy="3188"/>
              </a:xfrm>
              <a:prstGeom prst="rect">
                <a:avLst/>
              </a:prstGeom>
            </p:spPr>
          </p:pic>
          <p:sp>
            <p:nvSpPr>
              <p:cNvPr id="13" name="矩形 12"/>
              <p:cNvSpPr/>
              <p:nvPr/>
            </p:nvSpPr>
            <p:spPr>
              <a:xfrm rot="540000">
                <a:off x="8665" y="7002"/>
                <a:ext cx="146" cy="1927"/>
              </a:xfrm>
              <a:prstGeom prst="rect">
                <a:avLst/>
              </a:prstGeom>
              <a:noFill/>
              <a:ln>
                <a:solidFill>
                  <a:srgbClr val="FFFF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5518" y="9369"/>
              <a:ext cx="1144" cy="483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none" rtlCol="0" anchor="t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p>
              <a:pPr algn="ctr"/>
              <a:r>
                <a:rPr lang="en-US" altLang="zh-CN" sz="1400" b="1">
                  <a:solidFill>
                    <a:schemeClr val="accent4"/>
                  </a:solidFill>
                  <a:effectLst/>
                </a:rPr>
                <a:t>SHINE</a:t>
              </a:r>
              <a:endParaRPr lang="en-US" altLang="zh-CN" sz="1400" b="1">
                <a:solidFill>
                  <a:schemeClr val="accent4"/>
                </a:solidFill>
                <a:effectLst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9995" y="7328"/>
              <a:ext cx="1035" cy="483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none" rtlCol="0" anchor="t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p>
              <a:pPr algn="ctr"/>
              <a:r>
                <a:rPr lang="en-US" altLang="zh-CN" sz="1400" b="1">
                  <a:solidFill>
                    <a:schemeClr val="accent4"/>
                  </a:solidFill>
                  <a:effectLst/>
                </a:rPr>
                <a:t>SSRF</a:t>
              </a:r>
              <a:endParaRPr lang="en-US" altLang="zh-CN" sz="1400" b="1">
                <a:solidFill>
                  <a:schemeClr val="accent4"/>
                </a:solidFill>
                <a:effectLst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7348" y="7328"/>
              <a:ext cx="1191" cy="483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none" rtlCol="0" anchor="t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p>
              <a:pPr algn="ctr"/>
              <a:r>
                <a:rPr lang="en-US" altLang="zh-CN" sz="1400" b="1">
                  <a:solidFill>
                    <a:schemeClr val="accent4"/>
                  </a:solidFill>
                  <a:effectLst/>
                </a:rPr>
                <a:t>SXFEL</a:t>
              </a:r>
              <a:endParaRPr lang="en-US" altLang="zh-CN" sz="1400" b="1">
                <a:solidFill>
                  <a:schemeClr val="accent4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8290560" y="4478655"/>
            <a:ext cx="1995170" cy="306705"/>
          </a:xfrm>
          <a:prstGeom prst="rect">
            <a:avLst/>
          </a:prstGeom>
          <a:solidFill>
            <a:srgbClr val="FFFF00"/>
          </a:solidFill>
        </p:spPr>
        <p:txBody>
          <a:bodyPr vert="horz" wrap="none" numCol="1" spcCol="0" rtlCol="0" fromWordArt="0" anchor="t" anchorCtr="0" forceAA="0" compatLnSpc="0">
            <a:no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1600" kern="1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flipping c</a:t>
            </a:r>
            <a:r>
              <a:rPr lang="en-US" altLang="zh-CN" sz="1600" kern="1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o</a:t>
            </a:r>
            <a:r>
              <a:rPr lang="en-US" altLang="zh-CN" sz="1600" kern="1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il system</a:t>
            </a:r>
            <a:endParaRPr lang="en-US" altLang="zh-CN" sz="1600" kern="1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290560" y="2528570"/>
            <a:ext cx="2422525" cy="306705"/>
          </a:xfrm>
          <a:prstGeom prst="rect">
            <a:avLst/>
          </a:prstGeom>
          <a:solidFill>
            <a:srgbClr val="FFFF00"/>
          </a:solidFill>
        </p:spPr>
        <p:txBody>
          <a:bodyPr vert="horz" wrap="none" numCol="1" spcCol="0" rtlCol="0" fromWordArt="0" anchor="t" anchorCtr="0" forceAA="0" compatLnSpc="0">
            <a:no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1600" kern="1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Hall ptobe scan system</a:t>
            </a:r>
            <a:endParaRPr lang="en-US" altLang="zh-CN" sz="1600" kern="1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394335" y="75565"/>
            <a:ext cx="10360025" cy="744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1F6CF1"/>
                </a:solidFill>
              </a14:hiddenFill>
            </a:ext>
          </a:extLst>
        </p:spPr>
        <p:txBody>
          <a:bodyPr vert="horz" lIns="91440" tIns="45720" rIns="91440" bIns="45720" numCol="1" rtlCol="0" anchor="ctr" anchorCtr="0" compatLnSpc="0">
            <a:normAutofit/>
          </a:bodyPr>
          <a:lstStyle/>
          <a:p>
            <a:pPr lvl="0" algn="ctr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SzPct val="90000"/>
            </a:pPr>
            <a:r>
              <a:rPr lang="en-US" altLang="zh-CN" sz="3200" b="1" kern="1200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  <a:sym typeface="+mn-ea"/>
              </a:rPr>
              <a:t>Measurement facilities for Undulator project</a:t>
            </a:r>
            <a:endParaRPr lang="en-US" altLang="zh-CN" sz="3200" b="1" kern="1200">
              <a:solidFill>
                <a:srgbClr val="1F6CF1"/>
              </a:solidFill>
              <a:latin typeface="微软雅黑" panose="020B0503020204020204" charset="-122"/>
              <a:ea typeface="微软雅黑" panose="020B0503020204020204" charset="-122"/>
              <a:cs typeface="汉仪中圆简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3415" y="820420"/>
            <a:ext cx="6682740" cy="54775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</a:rPr>
              <a:t>1、</a:t>
            </a:r>
            <a:r>
              <a:rPr lang="en-US" altLang="zh-CN" sz="2000" b="1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</a:rPr>
              <a:t>Hall probe system (4</a:t>
            </a:r>
            <a:r>
              <a:rPr lang="en-US" altLang="zh-CN" sz="2000" b="1">
                <a:solidFill>
                  <a:srgbClr val="1F6CF1"/>
                </a:solidFill>
                <a:latin typeface="Arial" panose="020B0604020202020204" pitchFamily="34" charset="0"/>
                <a:ea typeface="微软雅黑" panose="020B0503020204020204" charset="-122"/>
                <a:cs typeface="汉仪中圆简"/>
              </a:rPr>
              <a:t>×6.5m</a:t>
            </a:r>
            <a:r>
              <a:rPr lang="en-US" altLang="zh-CN" sz="2000" b="1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</a:rPr>
              <a:t>)</a:t>
            </a:r>
            <a:endParaRPr lang="zh-CN" altLang="en-US" sz="2000" b="1">
              <a:solidFill>
                <a:srgbClr val="1F6CF1"/>
              </a:solidFill>
              <a:latin typeface="微软雅黑" panose="020B0503020204020204" charset="-122"/>
              <a:ea typeface="微软雅黑" panose="020B0503020204020204" charset="-122"/>
              <a:cs typeface="汉仪中圆简"/>
            </a:endParaRPr>
          </a:p>
          <a:p>
            <a:r>
              <a:rPr lang="en-US" altLang="zh-CN" dirty="0"/>
              <a:t>probe</a:t>
            </a:r>
            <a:r>
              <a:rPr lang="zh-CN" altLang="en-US" dirty="0"/>
              <a:t>：</a:t>
            </a:r>
            <a:r>
              <a:rPr lang="en-US" altLang="zh-CN" dirty="0"/>
              <a:t>SENIS H3A</a:t>
            </a:r>
            <a:r>
              <a:rPr lang="zh-CN" altLang="en-US" dirty="0"/>
              <a:t>，Resolution</a:t>
            </a:r>
            <a:r>
              <a:rPr lang="en-US" altLang="zh-CN" dirty="0"/>
              <a:t> 0.02GS</a:t>
            </a:r>
            <a:endParaRPr lang="en-US" altLang="zh-CN" dirty="0"/>
          </a:p>
          <a:p>
            <a:r>
              <a:rPr lang="en-US" dirty="0">
                <a:sym typeface="+mn-ea"/>
              </a:rPr>
              <a:t>granite </a:t>
            </a:r>
            <a:r>
              <a:rPr lang="en-US" dirty="0"/>
              <a:t>scan range in z 6500/5000mm, 300mm in x /y</a:t>
            </a:r>
            <a:endParaRPr lang="en-US" dirty="0"/>
          </a:p>
          <a:p>
            <a:r>
              <a:rPr lang="en-US" altLang="zh-CN" dirty="0"/>
              <a:t>Field strengh/ phase error/ trajectory</a:t>
            </a:r>
            <a:endParaRPr lang="en-US" altLang="zh-CN" dirty="0"/>
          </a:p>
          <a:p>
            <a:endParaRPr lang="en-US" altLang="zh-CN" dirty="0"/>
          </a:p>
          <a:p>
            <a:pPr algn="l">
              <a:buClrTx/>
              <a:buSzTx/>
              <a:buFontTx/>
            </a:pPr>
            <a:r>
              <a:rPr lang="zh-CN" altLang="en-US" sz="2000" b="1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</a:rPr>
              <a:t>2、</a:t>
            </a:r>
            <a:r>
              <a:rPr lang="en-US" altLang="zh-CN" sz="2000" b="1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</a:rPr>
              <a:t>Flipping coil </a:t>
            </a:r>
            <a:r>
              <a:rPr lang="en-US" altLang="zh-CN" sz="2000" b="1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  <a:sym typeface="+mn-ea"/>
              </a:rPr>
              <a:t>(3</a:t>
            </a:r>
            <a:r>
              <a:rPr lang="en-US" altLang="zh-CN" sz="2000" b="1">
                <a:solidFill>
                  <a:srgbClr val="1F6CF1"/>
                </a:solidFill>
                <a:latin typeface="Arial" panose="020B0604020202020204" pitchFamily="34" charset="0"/>
                <a:ea typeface="微软雅黑" panose="020B0503020204020204" charset="-122"/>
                <a:cs typeface="汉仪中圆简"/>
                <a:sym typeface="+mn-ea"/>
              </a:rPr>
              <a:t>×</a:t>
            </a:r>
            <a:r>
              <a:rPr lang="en-US" altLang="zh-CN" sz="2000" b="1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  <a:sym typeface="+mn-ea"/>
              </a:rPr>
              <a:t>)</a:t>
            </a:r>
            <a:endParaRPr lang="en-US" altLang="zh-CN" sz="2000" b="1">
              <a:solidFill>
                <a:srgbClr val="1F6CF1"/>
              </a:solidFill>
              <a:latin typeface="微软雅黑" panose="020B0503020204020204" charset="-122"/>
              <a:ea typeface="微软雅黑" panose="020B0503020204020204" charset="-122"/>
              <a:cs typeface="汉仪中圆简"/>
              <a:sym typeface="+mn-ea"/>
            </a:endParaRPr>
          </a:p>
          <a:p>
            <a:pPr algn="l">
              <a:buClrTx/>
              <a:buSzTx/>
              <a:buFontTx/>
            </a:pPr>
            <a:r>
              <a:rPr lang="en-US" altLang="zh-CN" dirty="0"/>
              <a:t>coil length</a:t>
            </a:r>
            <a:r>
              <a:rPr lang="zh-CN" altLang="en-US" dirty="0"/>
              <a:t>：</a:t>
            </a:r>
            <a:r>
              <a:rPr lang="en-US" altLang="zh-CN" dirty="0"/>
              <a:t>Max 5m</a:t>
            </a:r>
            <a:r>
              <a:rPr lang="zh-CN" altLang="en-US" dirty="0"/>
              <a:t>，</a:t>
            </a:r>
            <a:r>
              <a:rPr lang="en-US" altLang="zh-CN" dirty="0"/>
              <a:t>coil width 2.8mm</a:t>
            </a:r>
            <a:r>
              <a:rPr lang="zh-CN" altLang="en-US" dirty="0"/>
              <a:t>，</a:t>
            </a:r>
            <a:r>
              <a:rPr lang="zh-CN" altLang="en-US" dirty="0">
                <a:sym typeface="+mn-ea"/>
              </a:rPr>
              <a:t>repeatability</a:t>
            </a:r>
            <a:r>
              <a:rPr lang="en-US" altLang="zh-CN" dirty="0">
                <a:sym typeface="+mn-ea"/>
              </a:rPr>
              <a:t> </a:t>
            </a:r>
            <a:r>
              <a:rPr lang="en-US" altLang="zh-CN" dirty="0"/>
              <a:t>3Gs.cm</a:t>
            </a:r>
            <a:endParaRPr lang="en-US" altLang="zh-CN" dirty="0"/>
          </a:p>
          <a:p>
            <a:r>
              <a:rPr lang="en-US" altLang="zh-CN" dirty="0"/>
              <a:t>First and second field integral, kick value for undulator</a:t>
            </a:r>
            <a:endParaRPr lang="en-US" altLang="zh-CN" dirty="0"/>
          </a:p>
          <a:p>
            <a:endParaRPr lang="en-US" altLang="zh-CN" dirty="0"/>
          </a:p>
          <a:p>
            <a:pPr algn="l">
              <a:buClrTx/>
              <a:buSzTx/>
              <a:buFontTx/>
            </a:pPr>
            <a:r>
              <a:rPr lang="zh-CN" altLang="en-US" sz="2000" b="1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</a:rPr>
              <a:t>3、Capacitance sensor</a:t>
            </a:r>
            <a:endParaRPr lang="zh-CN" altLang="en-US" sz="2000" b="1">
              <a:solidFill>
                <a:srgbClr val="1F6CF1"/>
              </a:solidFill>
              <a:latin typeface="微软雅黑" panose="020B0503020204020204" charset="-122"/>
              <a:ea typeface="微软雅黑" panose="020B0503020204020204" charset="-122"/>
              <a:cs typeface="汉仪中圆简"/>
            </a:endParaRPr>
          </a:p>
          <a:p>
            <a:r>
              <a:rPr lang="en-US" altLang="zh-CN" dirty="0"/>
              <a:t>can be integrated in the Hall probe scan system</a:t>
            </a:r>
            <a:endParaRPr lang="en-US" altLang="zh-CN" dirty="0"/>
          </a:p>
          <a:p>
            <a:r>
              <a:rPr lang="zh-CN" altLang="en-US" dirty="0"/>
              <a:t>precision：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~</a:t>
            </a:r>
            <a:r>
              <a:rPr lang="en-US" altLang="zh-CN" dirty="0"/>
              <a:t>5</a:t>
            </a:r>
            <a:r>
              <a:rPr lang="el-GR" altLang="zh-CN" dirty="0"/>
              <a:t>μ</a:t>
            </a:r>
            <a:r>
              <a:rPr lang="en-US" altLang="zh-CN" dirty="0"/>
              <a:t>m</a:t>
            </a:r>
            <a:endParaRPr lang="en-US" altLang="zh-CN" dirty="0"/>
          </a:p>
          <a:p>
            <a:r>
              <a:rPr lang="zh-CN" altLang="en-US" dirty="0"/>
              <a:t>Measured magnetic gap</a:t>
            </a:r>
            <a:endParaRPr lang="zh-CN" altLang="en-US" dirty="0"/>
          </a:p>
          <a:p>
            <a:endParaRPr lang="en-US" altLang="zh-CN" dirty="0"/>
          </a:p>
          <a:p>
            <a:r>
              <a:rPr lang="zh-CN" altLang="en-US" sz="2000" b="1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</a:rPr>
              <a:t>4、Optical displacement meter</a:t>
            </a:r>
            <a:r>
              <a:rPr lang="en-US" altLang="zh-CN" sz="2000" b="1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</a:rPr>
              <a:t> </a:t>
            </a:r>
            <a:r>
              <a:rPr lang="en-US" altLang="zh-CN" sz="2000" b="1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  <a:sym typeface="+mn-ea"/>
              </a:rPr>
              <a:t>(3</a:t>
            </a:r>
            <a:r>
              <a:rPr lang="en-US" altLang="zh-CN" sz="2000" b="1">
                <a:solidFill>
                  <a:srgbClr val="1F6CF1"/>
                </a:solidFill>
                <a:latin typeface="Arial" panose="020B0604020202020204" pitchFamily="34" charset="0"/>
                <a:ea typeface="微软雅黑" panose="020B0503020204020204" charset="-122"/>
                <a:cs typeface="汉仪中圆简"/>
                <a:sym typeface="+mn-ea"/>
              </a:rPr>
              <a:t>×</a:t>
            </a:r>
            <a:r>
              <a:rPr lang="en-US" altLang="zh-CN" sz="2000" b="1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  <a:sym typeface="+mn-ea"/>
              </a:rPr>
              <a:t>)</a:t>
            </a:r>
            <a:endParaRPr lang="zh-CN" altLang="en-US" sz="2000" b="1">
              <a:solidFill>
                <a:srgbClr val="1F6CF1"/>
              </a:solidFill>
              <a:latin typeface="微软雅黑" panose="020B0503020204020204" charset="-122"/>
              <a:ea typeface="微软雅黑" panose="020B0503020204020204" charset="-122"/>
              <a:cs typeface="汉仪中圆简"/>
            </a:endParaRPr>
          </a:p>
          <a:p>
            <a:r>
              <a:rPr lang="en-US" altLang="zh-CN" dirty="0">
                <a:sym typeface="+mn-ea"/>
              </a:rPr>
              <a:t>can be integrated in the Hall probe scan system</a:t>
            </a:r>
            <a:endParaRPr lang="en-US" altLang="zh-CN" dirty="0"/>
          </a:p>
          <a:p>
            <a:r>
              <a:rPr lang="zh-CN" altLang="en-US" dirty="0">
                <a:sym typeface="+mn-ea"/>
              </a:rPr>
              <a:t>precision：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~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el-GR" altLang="zh-CN" dirty="0">
                <a:sym typeface="+mn-ea"/>
              </a:rPr>
              <a:t>μ</a:t>
            </a:r>
            <a:r>
              <a:rPr lang="en-US" altLang="zh-CN" dirty="0">
                <a:sym typeface="+mn-ea"/>
              </a:rPr>
              <a:t>m</a:t>
            </a:r>
            <a:endParaRPr lang="en-US" altLang="zh-CN" dirty="0"/>
          </a:p>
          <a:p>
            <a:r>
              <a:rPr lang="zh-CN" altLang="en-US" dirty="0">
                <a:sym typeface="+mn-ea"/>
              </a:rPr>
              <a:t>Measured </a:t>
            </a:r>
            <a:r>
              <a:rPr lang="en-US" altLang="zh-CN" dirty="0">
                <a:sym typeface="+mn-ea"/>
              </a:rPr>
              <a:t>girder deformation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718257" y="6298112"/>
            <a:ext cx="1894840" cy="306705"/>
          </a:xfrm>
          <a:prstGeom prst="rect">
            <a:avLst/>
          </a:prstGeom>
          <a:solidFill>
            <a:srgbClr val="FFFF00"/>
          </a:solidFill>
        </p:spPr>
        <p:txBody>
          <a:bodyPr vert="horz" wrap="none" numCol="1" spcCol="0" rtlCol="0" fromWordArt="0" anchor="t" anchorCtr="0" forceAA="0" compatLnSpc="0">
            <a:no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1600" kern="1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Capacitance sensor</a:t>
            </a:r>
            <a:endParaRPr lang="en-US" altLang="zh-CN" sz="1600" kern="1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051423" y="6366691"/>
            <a:ext cx="2649855" cy="306705"/>
          </a:xfrm>
          <a:prstGeom prst="rect">
            <a:avLst/>
          </a:prstGeom>
          <a:solidFill>
            <a:srgbClr val="FFFF00"/>
          </a:solidFill>
        </p:spPr>
        <p:txBody>
          <a:bodyPr vert="horz" wrap="none" numCol="1" spcCol="0" rtlCol="0" fromWordArt="0" anchor="t" anchorCtr="0" forceAA="0" compatLnSpc="0">
            <a:no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1600" kern="1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Optical displacement meter</a:t>
            </a:r>
            <a:endParaRPr lang="en-US" altLang="zh-CN" sz="1600" kern="1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8" name="图片 7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00"/>
          <a:stretch>
            <a:fillRect/>
          </a:stretch>
        </p:blipFill>
        <p:spPr>
          <a:xfrm>
            <a:off x="8183880" y="2835275"/>
            <a:ext cx="2375535" cy="168656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040370" y="734060"/>
            <a:ext cx="2596515" cy="182562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696450" y="4941570"/>
            <a:ext cx="1150620" cy="111315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7665" y="4919980"/>
            <a:ext cx="1849120" cy="138684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sz="3200" b="1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</a:rPr>
              <a:t>Magnetic Measurement Lab Location</a:t>
            </a:r>
            <a:endParaRPr lang="en-US" altLang="zh-CN" sz="3200" b="1">
              <a:solidFill>
                <a:srgbClr val="1F6CF1"/>
              </a:solidFill>
              <a:latin typeface="微软雅黑" panose="020B0503020204020204" charset="-122"/>
              <a:ea typeface="微软雅黑" panose="020B0503020204020204" charset="-122"/>
              <a:cs typeface="汉仪中圆简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44335" y="2473325"/>
            <a:ext cx="3643630" cy="3329305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370" y="2493010"/>
            <a:ext cx="5157470" cy="3720465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983615" y="1417955"/>
            <a:ext cx="804989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+mn-ea"/>
              </a:rPr>
              <a:t>MML #1-#3 located in SSRF campus, #3 used for CPMUs measurement</a:t>
            </a:r>
            <a:endParaRPr lang="en-US" dirty="0"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ym typeface="+mn-ea"/>
              </a:rPr>
              <a:t>One MML at SHINE shaft #3 </a:t>
            </a:r>
            <a:endParaRPr lang="en-US" altLang="zh-CN" dirty="0"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ym typeface="+mn-ea"/>
              </a:rPr>
              <a:t>Two satellite MMLs in the suburbs of Shanghai</a:t>
            </a:r>
            <a:endParaRPr lang="en-US" altLang="zh-CN" dirty="0">
              <a:sym typeface="+mn-ea"/>
            </a:endParaRPr>
          </a:p>
        </p:txBody>
      </p:sp>
      <p:sp>
        <p:nvSpPr>
          <p:cNvPr id="28" name="矩形 27"/>
          <p:cNvSpPr/>
          <p:nvPr/>
        </p:nvSpPr>
        <p:spPr>
          <a:xfrm rot="21000000">
            <a:off x="7543165" y="2144395"/>
            <a:ext cx="288290" cy="4119245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 rot="4740000">
            <a:off x="5697855" y="4069715"/>
            <a:ext cx="4017645" cy="306705"/>
          </a:xfrm>
          <a:prstGeom prst="rect">
            <a:avLst/>
          </a:prstGeom>
          <a:solidFill>
            <a:srgbClr val="FFFF00">
              <a:alpha val="37000"/>
            </a:srgbClr>
          </a:solidFill>
        </p:spPr>
        <p:txBody>
          <a:bodyPr vert="horz" wrap="none" numCol="1" spcCol="0" rtlCol="0" fromWordArt="0" anchor="t" anchorCtr="0" forceAA="0" compatLnSpc="0">
            <a:noAutofit/>
          </a:bodyPr>
          <a:p>
            <a:pPr lvl="0" algn="l">
              <a:buClrTx/>
              <a:buSzTx/>
              <a:buFontTx/>
            </a:pPr>
            <a:r>
              <a:rPr lang="en-US" altLang="zh-CN" sz="1600" kern="1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SHINE tunnel</a:t>
            </a:r>
            <a:endParaRPr lang="en-US" altLang="zh-CN" sz="1600" kern="1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7625" y="44450"/>
            <a:ext cx="7371080" cy="822960"/>
          </a:xfrm>
        </p:spPr>
        <p:txBody>
          <a:bodyPr/>
          <a:p>
            <a:r>
              <a:rPr lang="zh-CN" altLang="en-US" sz="3600"/>
              <a:t>Lifting and Transportation Test</a:t>
            </a:r>
            <a:endParaRPr lang="zh-CN" altLang="en-US" sz="36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5325" y="1049020"/>
            <a:ext cx="3709035" cy="508571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8472170" y="939800"/>
            <a:ext cx="3413125" cy="4934585"/>
            <a:chOff x="7446" y="2213"/>
            <a:chExt cx="4605" cy="7139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rcRect b="25669"/>
            <a:stretch>
              <a:fillRect/>
            </a:stretch>
          </p:blipFill>
          <p:spPr>
            <a:xfrm>
              <a:off x="7446" y="2213"/>
              <a:ext cx="4493" cy="5001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59" y="7214"/>
              <a:ext cx="4493" cy="2138"/>
            </a:xfrm>
            <a:prstGeom prst="rect">
              <a:avLst/>
            </a:prstGeom>
          </p:spPr>
        </p:pic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rcRect l="20187" t="74153" r="21745"/>
          <a:stretch>
            <a:fillRect/>
          </a:stretch>
        </p:blipFill>
        <p:spPr>
          <a:xfrm>
            <a:off x="4295775" y="3500755"/>
            <a:ext cx="4104640" cy="273621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9965" y="1412875"/>
            <a:ext cx="2946400" cy="192722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" name="矩形 25"/>
          <p:cNvSpPr/>
          <p:nvPr/>
        </p:nvSpPr>
        <p:spPr>
          <a:xfrm>
            <a:off x="891540" y="1124585"/>
            <a:ext cx="3010535" cy="50406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91770" y="44450"/>
            <a:ext cx="6193790" cy="931545"/>
          </a:xfrm>
        </p:spPr>
        <p:txBody>
          <a:bodyPr/>
          <a:p>
            <a:r>
              <a:rPr lang="en-US" altLang="zh-CN"/>
              <a:t>Mass </a:t>
            </a:r>
            <a:r>
              <a:rPr lang="en-US" altLang="zh-CN"/>
              <a:t>production strategy</a:t>
            </a:r>
            <a:endParaRPr lang="en-US" altLang="zh-CN"/>
          </a:p>
        </p:txBody>
      </p:sp>
      <p:sp>
        <p:nvSpPr>
          <p:cNvPr id="23" name="文本框 20"/>
          <p:cNvSpPr txBox="1"/>
          <p:nvPr/>
        </p:nvSpPr>
        <p:spPr>
          <a:xfrm>
            <a:off x="7216775" y="3644900"/>
            <a:ext cx="4089400" cy="1443355"/>
          </a:xfrm>
          <a:prstGeom prst="rect">
            <a:avLst/>
          </a:prstGeom>
          <a:noFill/>
          <a:ln w="28575" cap="rnd" cmpd="sng">
            <a:solidFill>
              <a:srgbClr val="00B050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numCol="1" spcCol="0" rtlCol="0" fromWordArt="0" anchor="ctr" anchorCtr="0" forceAA="0" compatLnSpc="1">
            <a:noAutofit/>
          </a:bodyPr>
          <a:p>
            <a:pPr marL="285750" lvl="0" indent="-285750" algn="l">
              <a:lnSpc>
                <a:spcPct val="150000"/>
              </a:lnSpc>
              <a:buClrTx/>
              <a:buSzTx/>
              <a:buFont typeface="Wingdings" panose="05000000000000000000" pitchFamily="2" charset="2"/>
              <a:buChar char="l"/>
            </a:pPr>
            <a:r>
              <a:rPr lang="en-US" altLang="zh-CN" sz="1600" dirty="0">
                <a:highlight>
                  <a:srgbClr val="00FF00"/>
                </a:highlight>
                <a:sym typeface="+mn-ea"/>
              </a:rPr>
              <a:t>Provide space and manpower</a:t>
            </a:r>
            <a:endParaRPr lang="en-US" altLang="zh-CN" sz="1600" dirty="0">
              <a:highlight>
                <a:srgbClr val="00FF00"/>
              </a:highlight>
              <a:sym typeface="+mn-ea"/>
            </a:endParaRPr>
          </a:p>
          <a:p>
            <a:pPr marL="285750" lvl="0" indent="-285750" algn="l">
              <a:lnSpc>
                <a:spcPct val="150000"/>
              </a:lnSpc>
              <a:buClrTx/>
              <a:buSzTx/>
              <a:buFont typeface="Wingdings" panose="05000000000000000000" pitchFamily="2" charset="2"/>
              <a:buChar char="l"/>
            </a:pPr>
            <a:r>
              <a:rPr lang="en-US" altLang="zh-CN" sz="1600" dirty="0">
                <a:highlight>
                  <a:srgbClr val="00FF00"/>
                </a:highlight>
                <a:sym typeface="+mn-ea"/>
              </a:rPr>
              <a:t>FAT on </a:t>
            </a:r>
            <a:r>
              <a:rPr lang="zh-CN" altLang="en-US" sz="1600" dirty="0">
                <a:highlight>
                  <a:srgbClr val="00FF00"/>
                </a:highlight>
                <a:sym typeface="+mn-ea"/>
              </a:rPr>
              <a:t>Mechanical</a:t>
            </a:r>
            <a:r>
              <a:rPr lang="en-US" altLang="zh-CN" sz="1600" dirty="0">
                <a:highlight>
                  <a:srgbClr val="00FF00"/>
                </a:highlight>
                <a:sym typeface="+mn-ea"/>
              </a:rPr>
              <a:t> and control</a:t>
            </a:r>
            <a:endParaRPr lang="zh-CN" altLang="en-US" sz="1600" dirty="0">
              <a:highlight>
                <a:srgbClr val="00FF00"/>
              </a:highlight>
              <a:sym typeface="+mn-ea"/>
            </a:endParaRPr>
          </a:p>
          <a:p>
            <a:pPr marL="285750" lvl="0" indent="-285750" algn="l">
              <a:lnSpc>
                <a:spcPct val="150000"/>
              </a:lnSpc>
              <a:buClrTx/>
              <a:buSzTx/>
              <a:buFont typeface="Wingdings" panose="05000000000000000000" pitchFamily="2" charset="2"/>
              <a:buChar char="l"/>
            </a:pPr>
            <a:r>
              <a:rPr lang="en-US" altLang="zh-CN" sz="1600" dirty="0">
                <a:highlight>
                  <a:srgbClr val="00FF00"/>
                </a:highlight>
                <a:sym typeface="+mn-ea"/>
              </a:rPr>
              <a:t>Execute on measurement and shimming</a:t>
            </a:r>
            <a:endParaRPr lang="en-US" altLang="zh-CN" sz="1600" dirty="0">
              <a:highlight>
                <a:srgbClr val="00FF00"/>
              </a:highlight>
              <a:sym typeface="+mn-ea"/>
            </a:endParaRPr>
          </a:p>
          <a:p>
            <a:pPr marL="285750" lvl="0" indent="-285750" algn="l">
              <a:lnSpc>
                <a:spcPct val="150000"/>
              </a:lnSpc>
              <a:buClrTx/>
              <a:buSzTx/>
              <a:buFont typeface="Wingdings" panose="05000000000000000000" pitchFamily="2" charset="2"/>
              <a:buChar char="l"/>
            </a:pPr>
            <a:r>
              <a:rPr lang="en-US" altLang="zh-CN" sz="1600" dirty="0">
                <a:highlight>
                  <a:srgbClr val="00FF00"/>
                </a:highlight>
                <a:sym typeface="+mn-ea"/>
              </a:rPr>
              <a:t>Te</a:t>
            </a:r>
            <a:r>
              <a:rPr lang="en-US" altLang="zh-CN" sz="1600" dirty="0">
                <a:highlight>
                  <a:srgbClr val="00FF00"/>
                </a:highlight>
                <a:sym typeface="+mn-ea"/>
              </a:rPr>
              <a:t>st reports</a:t>
            </a:r>
            <a:endParaRPr lang="en-US" altLang="zh-CN" sz="1600" dirty="0">
              <a:highlight>
                <a:srgbClr val="00FF00"/>
              </a:highlight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 rot="0">
            <a:off x="1066166" y="1173480"/>
            <a:ext cx="10245089" cy="4981575"/>
            <a:chOff x="-877124" y="127025"/>
            <a:chExt cx="9896866" cy="5560479"/>
          </a:xfrm>
        </p:grpSpPr>
        <p:grpSp>
          <p:nvGrpSpPr>
            <p:cNvPr id="7" name="组合 6"/>
            <p:cNvGrpSpPr/>
            <p:nvPr/>
          </p:nvGrpSpPr>
          <p:grpSpPr>
            <a:xfrm>
              <a:off x="2063896" y="127025"/>
              <a:ext cx="2378217" cy="5560479"/>
              <a:chOff x="680393" y="425096"/>
              <a:chExt cx="2378217" cy="5560479"/>
            </a:xfrm>
          </p:grpSpPr>
          <p:sp>
            <p:nvSpPr>
              <p:cNvPr id="8" name="箭头: 右 12"/>
              <p:cNvSpPr/>
              <p:nvPr/>
            </p:nvSpPr>
            <p:spPr>
              <a:xfrm rot="5400000">
                <a:off x="1555776" y="4732706"/>
                <a:ext cx="546479" cy="322657"/>
              </a:xfrm>
              <a:prstGeom prst="rightArrow">
                <a:avLst/>
              </a:prstGeom>
              <a:solidFill>
                <a:srgbClr val="B81D33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680393" y="3451641"/>
                <a:ext cx="2378217" cy="1160294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0">
                <a:srgbClr val="FFFFFF"/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r>
                  <a:rPr lang="en-US" altLang="zh-CN" sz="1800" b="1" dirty="0">
                    <a:solidFill>
                      <a:schemeClr val="bg1"/>
                    </a:solidFill>
                    <a:sym typeface="+mn-ea"/>
                  </a:rPr>
                  <a:t>Magnetic </a:t>
                </a:r>
                <a:r>
                  <a:rPr lang="en-US" altLang="zh-CN" sz="1800" b="1" dirty="0">
                    <a:solidFill>
                      <a:schemeClr val="bg1"/>
                    </a:solidFill>
                    <a:sym typeface="+mn-ea"/>
                  </a:rPr>
                  <a:t>measurement</a:t>
                </a:r>
                <a:endParaRPr lang="en-US" altLang="zh-CN" sz="1800" b="1" dirty="0">
                  <a:solidFill>
                    <a:schemeClr val="bg1"/>
                  </a:solidFill>
                  <a:sym typeface="+mn-ea"/>
                </a:endParaRPr>
              </a:p>
              <a:p>
                <a:pPr lvl="0" algn="ctr">
                  <a:buClrTx/>
                  <a:buSzTx/>
                  <a:buFontTx/>
                </a:pPr>
                <a:r>
                  <a:rPr lang="en-US" altLang="zh-CN" sz="1800" b="1" dirty="0">
                    <a:solidFill>
                      <a:schemeClr val="bg1"/>
                    </a:solidFill>
                    <a:sym typeface="+mn-ea"/>
                  </a:rPr>
                  <a:t>Shim</a:t>
                </a:r>
                <a:r>
                  <a:rPr lang="en-US" altLang="zh-CN" sz="1800" b="1" dirty="0">
                    <a:solidFill>
                      <a:schemeClr val="bg1"/>
                    </a:solidFill>
                    <a:sym typeface="+mn-ea"/>
                  </a:rPr>
                  <a:t>ming</a:t>
                </a:r>
                <a:endParaRPr lang="en-US" altLang="zh-CN" sz="1800" b="1" dirty="0">
                  <a:solidFill>
                    <a:schemeClr val="bg1"/>
                  </a:solidFill>
                  <a:sym typeface="+mn-ea"/>
                </a:endParaRPr>
              </a:p>
            </p:txBody>
          </p:sp>
          <p:sp>
            <p:nvSpPr>
              <p:cNvPr id="10" name="箭头: 右 4"/>
              <p:cNvSpPr/>
              <p:nvPr/>
            </p:nvSpPr>
            <p:spPr>
              <a:xfrm rot="5400000">
                <a:off x="1594712" y="1382951"/>
                <a:ext cx="469221" cy="322657"/>
              </a:xfrm>
              <a:prstGeom prst="rightArrow">
                <a:avLst/>
              </a:prstGeom>
              <a:solidFill>
                <a:srgbClr val="B81D33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1112828" y="425096"/>
                <a:ext cx="1460500" cy="838502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0">
                <a:srgbClr val="FFFFFF"/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800" b="1" i="0" u="none" strike="noStrike" kern="1200" baseline="0" dirty="0">
                    <a:solidFill>
                      <a:schemeClr val="bg1"/>
                    </a:solidFill>
                  </a:rPr>
                  <a:t>D</a:t>
                </a:r>
                <a:r>
                  <a:rPr lang="en-US" altLang="zh-CN" sz="1800" b="1" i="0" u="none" strike="noStrike" kern="1200" baseline="0" dirty="0">
                    <a:solidFill>
                      <a:schemeClr val="bg1"/>
                    </a:solidFill>
                  </a:rPr>
                  <a:t>esign</a:t>
                </a:r>
                <a:endParaRPr lang="en-US" altLang="zh-CN" sz="1800" b="1" i="0" u="none" strike="noStrike" kern="1200" baseline="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箭头: 右 6"/>
              <p:cNvSpPr/>
              <p:nvPr/>
            </p:nvSpPr>
            <p:spPr>
              <a:xfrm rot="5400000">
                <a:off x="1600478" y="3061372"/>
                <a:ext cx="456463" cy="322657"/>
              </a:xfrm>
              <a:prstGeom prst="rightArrow">
                <a:avLst/>
              </a:prstGeom>
              <a:solidFill>
                <a:srgbClr val="B81D33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901" y="1778890"/>
                <a:ext cx="2167202" cy="1243931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0">
                <a:srgbClr val="FFFFFF"/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algn="ctr"/>
                <a:r>
                  <a:rPr lang="en-US" altLang="zh-CN" sz="1600" b="1" dirty="0">
                    <a:solidFill>
                      <a:schemeClr val="bg1"/>
                    </a:solidFill>
                    <a:sym typeface="+mn-ea"/>
                  </a:rPr>
                  <a:t>Manufactured</a:t>
                </a:r>
                <a:endParaRPr lang="en-US" altLang="zh-CN" sz="1600" b="1" dirty="0">
                  <a:solidFill>
                    <a:schemeClr val="bg1"/>
                  </a:solidFill>
                  <a:sym typeface="+mn-ea"/>
                </a:endParaRPr>
              </a:p>
              <a:p>
                <a:pPr algn="ctr"/>
                <a:r>
                  <a:rPr lang="en-US" altLang="zh-CN" sz="1600" b="1" dirty="0">
                    <a:solidFill>
                      <a:schemeClr val="bg1"/>
                    </a:solidFill>
                    <a:sym typeface="+mn-ea"/>
                  </a:rPr>
                  <a:t>Assembly</a:t>
                </a:r>
                <a:endParaRPr lang="en-US" altLang="zh-CN" sz="1600" b="1" dirty="0">
                  <a:solidFill>
                    <a:schemeClr val="bg1"/>
                  </a:solidFill>
                  <a:sym typeface="+mn-ea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90707" y="5232837"/>
                <a:ext cx="2041525" cy="752738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0">
                <a:srgbClr val="FFFFFF"/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r>
                  <a:rPr lang="zh-CN" altLang="en-US" sz="1800" b="1" dirty="0">
                    <a:solidFill>
                      <a:schemeClr val="bg1"/>
                    </a:solidFill>
                    <a:sym typeface="+mn-ea"/>
                  </a:rPr>
                  <a:t>Acceptance delivery</a:t>
                </a:r>
                <a:endParaRPr lang="zh-CN" altLang="en-US" sz="1800" b="1" dirty="0">
                  <a:solidFill>
                    <a:schemeClr val="bg1"/>
                  </a:solidFill>
                  <a:sym typeface="+mn-ea"/>
                </a:endParaRPr>
              </a:p>
            </p:txBody>
          </p:sp>
        </p:grpSp>
        <p:sp>
          <p:nvSpPr>
            <p:cNvPr id="15" name="文本框 19"/>
            <p:cNvSpPr txBox="1"/>
            <p:nvPr/>
          </p:nvSpPr>
          <p:spPr>
            <a:xfrm>
              <a:off x="-877124" y="1016206"/>
              <a:ext cx="2456734" cy="926392"/>
            </a:xfrm>
            <a:prstGeom prst="rect">
              <a:avLst/>
            </a:prstGeom>
            <a:noFill/>
            <a:ln cap="rnd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rtlCol="0" anchor="ctr" anchorCtr="0">
              <a:spAutoFit/>
            </a:bodyPr>
            <a:lstStyle/>
            <a:p>
              <a:pPr marL="285750" indent="-285750" algn="l">
                <a:lnSpc>
                  <a:spcPct val="150000"/>
                </a:lnSpc>
                <a:buFont typeface="Wingdings" panose="05000000000000000000" pitchFamily="2" charset="2"/>
                <a:buChar char="l"/>
              </a:pPr>
              <a:r>
                <a:rPr lang="en-US" altLang="zh-CN" sz="1600" dirty="0"/>
                <a:t>Technology design</a:t>
              </a:r>
              <a:endParaRPr lang="en-US" altLang="zh-CN" sz="1600" dirty="0"/>
            </a:p>
            <a:p>
              <a:pPr marL="285750" indent="-285750" algn="l">
                <a:lnSpc>
                  <a:spcPct val="150000"/>
                </a:lnSpc>
                <a:buFont typeface="Wingdings" panose="05000000000000000000" pitchFamily="2" charset="2"/>
                <a:buChar char="l"/>
              </a:pPr>
              <a:r>
                <a:rPr lang="zh-CN" altLang="en-US" sz="1600" dirty="0"/>
                <a:t>Interface validation</a:t>
              </a:r>
              <a:endParaRPr lang="en-US" altLang="zh-CN" sz="1600" dirty="0"/>
            </a:p>
          </p:txBody>
        </p:sp>
        <p:sp>
          <p:nvSpPr>
            <p:cNvPr id="16" name="文本框 20"/>
            <p:cNvSpPr txBox="1"/>
            <p:nvPr/>
          </p:nvSpPr>
          <p:spPr>
            <a:xfrm>
              <a:off x="5024558" y="1226363"/>
              <a:ext cx="3995184" cy="1338201"/>
            </a:xfrm>
            <a:prstGeom prst="rect">
              <a:avLst/>
            </a:prstGeom>
            <a:solidFill>
              <a:srgbClr val="FFC000"/>
            </a:solidFill>
            <a:ln cap="rnd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spAutoFit/>
            </a:bodyPr>
            <a:lstStyle/>
            <a:p>
              <a:pPr marL="285750" lvl="0" indent="-285750" algn="l">
                <a:lnSpc>
                  <a:spcPct val="150000"/>
                </a:lnSpc>
                <a:buClrTx/>
                <a:buSzTx/>
                <a:buFont typeface="Wingdings" panose="05000000000000000000" pitchFamily="2" charset="2"/>
                <a:buChar char="l"/>
              </a:pPr>
              <a:r>
                <a:rPr lang="zh-CN" altLang="en-US" sz="1600" dirty="0">
                  <a:sym typeface="+mn-ea"/>
                </a:rPr>
                <a:t>Mechanical component</a:t>
              </a:r>
              <a:r>
                <a:rPr lang="en-US" altLang="zh-CN" sz="1600" dirty="0">
                  <a:sym typeface="+mn-ea"/>
                </a:rPr>
                <a:t> manufacted</a:t>
              </a:r>
              <a:endParaRPr lang="zh-CN" altLang="en-US" sz="1600" dirty="0">
                <a:sym typeface="+mn-ea"/>
              </a:endParaRPr>
            </a:p>
            <a:p>
              <a:pPr marL="285750" lvl="0" indent="-285750" algn="l">
                <a:lnSpc>
                  <a:spcPct val="150000"/>
                </a:lnSpc>
                <a:buClrTx/>
                <a:buSzTx/>
                <a:buFont typeface="Wingdings" panose="05000000000000000000" pitchFamily="2" charset="2"/>
                <a:buChar char="l"/>
              </a:pPr>
              <a:r>
                <a:rPr lang="en-US" altLang="zh-CN" sz="1600" dirty="0">
                  <a:sym typeface="+mn-ea"/>
                </a:rPr>
                <a:t>Control electrical integration</a:t>
              </a:r>
              <a:endParaRPr lang="en-US" altLang="zh-CN" sz="1600" dirty="0">
                <a:sym typeface="+mn-ea"/>
              </a:endParaRPr>
            </a:p>
            <a:p>
              <a:pPr marL="285750" lvl="0" indent="-285750" algn="l">
                <a:lnSpc>
                  <a:spcPct val="150000"/>
                </a:lnSpc>
                <a:buClrTx/>
                <a:buSzTx/>
                <a:buFont typeface="Wingdings" panose="05000000000000000000" pitchFamily="2" charset="2"/>
                <a:buChar char="l"/>
              </a:pPr>
              <a:r>
                <a:rPr lang="en-US" altLang="zh-CN" sz="1600" b="1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D</a:t>
              </a:r>
              <a:r>
                <a:rPr lang="zh-CN" altLang="en-US" sz="1600" b="1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elivery</a:t>
              </a:r>
              <a:r>
                <a:rPr lang="en-US" altLang="zh-CN" sz="1600" b="1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 to next step</a:t>
              </a:r>
              <a:endParaRPr lang="en-US" altLang="zh-CN" sz="1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endParaRPr>
            </a:p>
          </p:txBody>
        </p:sp>
        <p:sp>
          <p:nvSpPr>
            <p:cNvPr id="17" name="文本框 21"/>
            <p:cNvSpPr txBox="1"/>
            <p:nvPr/>
          </p:nvSpPr>
          <p:spPr>
            <a:xfrm>
              <a:off x="-837252" y="2939512"/>
              <a:ext cx="2416862" cy="1338201"/>
            </a:xfrm>
            <a:prstGeom prst="rect">
              <a:avLst/>
            </a:prstGeom>
            <a:noFill/>
            <a:ln cap="rnd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spAutoFit/>
            </a:bodyPr>
            <a:lstStyle/>
            <a:p>
              <a:pPr marL="285750" lvl="0" indent="-285750" algn="l">
                <a:lnSpc>
                  <a:spcPct val="150000"/>
                </a:lnSpc>
                <a:buClrTx/>
                <a:buSzTx/>
                <a:buFont typeface="Wingdings" panose="05000000000000000000" pitchFamily="2" charset="2"/>
                <a:buChar char="l"/>
              </a:pPr>
              <a:r>
                <a:rPr lang="en-US" altLang="zh-CN" sz="1600" dirty="0">
                  <a:sym typeface="+mn-ea"/>
                </a:rPr>
                <a:t>MMS bench</a:t>
              </a:r>
              <a:endParaRPr lang="zh-CN" altLang="en-US" sz="1600" dirty="0">
                <a:sym typeface="+mn-ea"/>
              </a:endParaRPr>
            </a:p>
            <a:p>
              <a:pPr marL="285750" lvl="0" indent="-285750" algn="l">
                <a:lnSpc>
                  <a:spcPct val="150000"/>
                </a:lnSpc>
                <a:buClrTx/>
                <a:buSzTx/>
                <a:buFont typeface="Wingdings" panose="05000000000000000000" pitchFamily="2" charset="2"/>
                <a:buChar char="l"/>
              </a:pPr>
              <a:r>
                <a:rPr lang="en-US" altLang="zh-CN" sz="1600" dirty="0">
                  <a:sym typeface="+mn-ea"/>
                </a:rPr>
                <a:t>Program</a:t>
              </a:r>
              <a:endParaRPr lang="en-US" altLang="zh-CN" sz="1600" dirty="0">
                <a:sym typeface="+mn-ea"/>
              </a:endParaRPr>
            </a:p>
            <a:p>
              <a:pPr marL="285750" lvl="0" indent="-285750" algn="l">
                <a:lnSpc>
                  <a:spcPct val="150000"/>
                </a:lnSpc>
                <a:buClrTx/>
                <a:buSzTx/>
                <a:buFont typeface="Wingdings" panose="05000000000000000000" pitchFamily="2" charset="2"/>
                <a:buChar char="l"/>
              </a:pPr>
              <a:r>
                <a:rPr lang="en-US" altLang="zh-CN" sz="1600" dirty="0">
                  <a:sym typeface="+mn-ea"/>
                </a:rPr>
                <a:t>Technical guidance</a:t>
              </a:r>
              <a:endParaRPr lang="en-US" altLang="zh-CN" sz="1600" dirty="0">
                <a:sym typeface="+mn-ea"/>
              </a:endParaRPr>
            </a:p>
          </p:txBody>
        </p:sp>
      </p:grpSp>
      <p:pic>
        <p:nvPicPr>
          <p:cNvPr id="1026" name="图片 22" descr="高研院logo"/>
          <p:cNvPicPr/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963295" y="1196340"/>
            <a:ext cx="2905760" cy="683895"/>
          </a:xfrm>
          <a:prstGeom prst="rect">
            <a:avLst/>
          </a:prstGeom>
        </p:spPr>
      </p:pic>
      <p:sp>
        <p:nvSpPr>
          <p:cNvPr id="2" name="右箭头 1"/>
          <p:cNvSpPr/>
          <p:nvPr/>
        </p:nvSpPr>
        <p:spPr>
          <a:xfrm>
            <a:off x="6600190" y="2708910"/>
            <a:ext cx="431800" cy="5041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右箭头 2"/>
          <p:cNvSpPr/>
          <p:nvPr/>
        </p:nvSpPr>
        <p:spPr>
          <a:xfrm>
            <a:off x="6671945" y="4114165"/>
            <a:ext cx="431800" cy="50419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右箭头 4"/>
          <p:cNvSpPr/>
          <p:nvPr/>
        </p:nvSpPr>
        <p:spPr>
          <a:xfrm rot="10800000">
            <a:off x="3896995" y="1296670"/>
            <a:ext cx="431800" cy="50419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右箭头 17"/>
          <p:cNvSpPr/>
          <p:nvPr/>
        </p:nvSpPr>
        <p:spPr>
          <a:xfrm rot="10800000">
            <a:off x="3863975" y="5516880"/>
            <a:ext cx="431800" cy="50419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>
            <p:custDataLst>
              <p:tags r:id="rId2"/>
            </p:custDataLst>
          </p:nvPr>
        </p:nvSpPr>
        <p:spPr>
          <a:xfrm>
            <a:off x="7536180" y="1556385"/>
            <a:ext cx="3497580" cy="39878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en-US" altLang="zh-CN" sz="2000" kern="1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Company assistance.</a:t>
            </a:r>
            <a:endParaRPr lang="en-US" altLang="zh-CN" sz="2000" kern="1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551180" y="693420"/>
            <a:ext cx="10296525" cy="27692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lvl="0" algn="just" defTabSz="9144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</a:pPr>
            <a:r>
              <a:rPr lang="en-US" altLang="zh-CN" sz="1600" b="1" kern="100" dirty="0">
                <a:solidFill>
                  <a:srgbClr val="002060"/>
                </a:solidFill>
                <a:highlight>
                  <a:srgbClr val="00FFFF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FEL-I SASE-Line&gt;</a:t>
            </a:r>
            <a:endParaRPr lang="en-US" altLang="zh-CN" sz="1600" b="1" kern="100" dirty="0">
              <a:solidFill>
                <a:srgbClr val="002060"/>
              </a:solidFill>
              <a:highlight>
                <a:srgbClr val="00FFFF"/>
              </a:highligh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lvl="0" indent="-28575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1F6CF1"/>
              </a:buClr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zh-CN" sz="1800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rPr>
              <a:t>Magnet, mechanics and control integration of 36 sets of FEL-U26 have been completed</a:t>
            </a:r>
            <a:endParaRPr lang="en-US" altLang="zh-CN" sz="1800" kern="100" dirty="0">
              <a:effectLst/>
              <a:latin typeface="等线" panose="02010600030101010101" charset="-122"/>
              <a:ea typeface="等线" panose="02010600030101010101" charset="-122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1F6CF1"/>
              </a:buClr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zh-CN" sz="1800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rPr>
              <a:t>12 sets of U26 finished their magnetic measurements and are installed in the tunnel</a:t>
            </a:r>
            <a:endParaRPr lang="en-US" altLang="zh-CN" sz="1800" kern="100" dirty="0">
              <a:effectLst/>
              <a:latin typeface="等线" panose="02010600030101010101" charset="-122"/>
              <a:ea typeface="等线" panose="02010600030101010101" charset="-122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</a:pPr>
            <a:r>
              <a:rPr lang="en-US" altLang="zh-CN" sz="1600" b="1" kern="100" dirty="0">
                <a:solidFill>
                  <a:srgbClr val="002060"/>
                </a:solidFill>
                <a:highlight>
                  <a:srgbClr val="00FFFF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FEL-Il Seeding-Line</a:t>
            </a:r>
            <a:endParaRPr lang="en-US" altLang="zh-CN" sz="1600" b="1" kern="100" dirty="0">
              <a:solidFill>
                <a:srgbClr val="002060"/>
              </a:solidFill>
              <a:highlight>
                <a:srgbClr val="00FFFF"/>
              </a:highligh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lvl="0" indent="-28575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1F6CF1"/>
              </a:buClr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zh-CN" sz="1800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rPr>
              <a:t>Magnet, mechanics and control integration of  total 18 sets of FEL-U55 has been completed</a:t>
            </a:r>
            <a:endParaRPr lang="en-US" altLang="zh-CN" sz="1800" kern="100" dirty="0">
              <a:effectLst/>
              <a:latin typeface="等线" panose="02010600030101010101" charset="-122"/>
              <a:ea typeface="等线" panose="02010600030101010101" charset="-122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1F6CF1"/>
              </a:buClr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zh-CN" sz="1800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rPr>
              <a:t>12 sets of U55 finished their magnetic measurements and are installed in the tunnel</a:t>
            </a:r>
            <a:endParaRPr lang="en-US" altLang="zh-CN" sz="1800" kern="100" dirty="0">
              <a:effectLst/>
              <a:latin typeface="等线" panose="02010600030101010101" charset="-122"/>
              <a:ea typeface="等线" panose="02010600030101010101" charset="-122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1F6CF1"/>
              </a:buClr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zh-CN" sz="1800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rPr>
              <a:t>One double-period U55/75 has been installed in the tunnel and 13 sets are in integration</a:t>
            </a:r>
            <a:endParaRPr lang="en-US" altLang="zh-CN" sz="1800" kern="100" dirty="0">
              <a:effectLst/>
              <a:latin typeface="等线" panose="02010600030101010101" charset="-122"/>
              <a:ea typeface="等线" panose="02010600030101010101" charset="-122"/>
              <a:cs typeface="Times New Roman" panose="02020603050405020304" pitchFamily="18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80"/>
          <a:stretch>
            <a:fillRect/>
          </a:stretch>
        </p:blipFill>
        <p:spPr bwMode="auto">
          <a:xfrm>
            <a:off x="7895590" y="3488055"/>
            <a:ext cx="3383915" cy="2435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1776095" y="188595"/>
            <a:ext cx="84867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</a:rPr>
              <a:t>Statas of  Undulators </a:t>
            </a:r>
            <a:r>
              <a:rPr lang="zh-CN" altLang="en-US" sz="3200" b="1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</a:rPr>
              <a:t>Mass production</a:t>
            </a:r>
            <a:r>
              <a:rPr lang="en-US" altLang="zh-CN" sz="3200" b="1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</a:rPr>
              <a:t> </a:t>
            </a:r>
            <a:endParaRPr kumimoji="1" lang="zh-CN" altLang="en-US" sz="2400" dirty="0">
              <a:solidFill>
                <a:srgbClr val="0F366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文本框 6"/>
          <p:cNvSpPr txBox="1"/>
          <p:nvPr>
            <p:custDataLst>
              <p:tags r:id="rId2"/>
            </p:custDataLst>
          </p:nvPr>
        </p:nvSpPr>
        <p:spPr>
          <a:xfrm>
            <a:off x="846455" y="6039485"/>
            <a:ext cx="3034665" cy="337185"/>
          </a:xfrm>
          <a:prstGeom prst="rect">
            <a:avLst/>
          </a:prstGeom>
          <a:gradFill>
            <a:gsLst>
              <a:gs pos="100000">
                <a:srgbClr val="007BD3"/>
              </a:gs>
              <a:gs pos="100000">
                <a:srgbClr val="034373"/>
              </a:gs>
            </a:gsLst>
            <a:lin ang="5400000" scaled="0"/>
          </a:gradFill>
          <a:effectLst>
            <a:softEdge rad="25400"/>
          </a:effectLst>
        </p:spPr>
        <p:txBody>
          <a:bodyPr wrap="square" rtlCol="0">
            <a:spAutoFit/>
          </a:bodyPr>
          <a:p>
            <a:pPr algn="ctr">
              <a:spcAft>
                <a:spcPts val="0"/>
              </a:spcAft>
            </a:pPr>
            <a:r>
              <a:rPr lang="en-US" sz="16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undulators waiting to test</a:t>
            </a:r>
            <a:endParaRPr lang="en-US" sz="16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15" name="文本框 6"/>
          <p:cNvSpPr txBox="1"/>
          <p:nvPr>
            <p:custDataLst>
              <p:tags r:id="rId3"/>
            </p:custDataLst>
          </p:nvPr>
        </p:nvSpPr>
        <p:spPr>
          <a:xfrm>
            <a:off x="4752906" y="6039397"/>
            <a:ext cx="2695716" cy="337185"/>
          </a:xfrm>
          <a:prstGeom prst="rect">
            <a:avLst/>
          </a:prstGeom>
          <a:gradFill>
            <a:gsLst>
              <a:gs pos="100000">
                <a:srgbClr val="007BD3"/>
              </a:gs>
              <a:gs pos="100000">
                <a:srgbClr val="034373"/>
              </a:gs>
            </a:gsLst>
            <a:lin ang="5400000" scaled="0"/>
          </a:gradFill>
          <a:effectLst>
            <a:softEdge rad="25400"/>
          </a:effectLst>
        </p:spPr>
        <p:txBody>
          <a:bodyPr wrap="square" rtlCol="0">
            <a:spAutoFit/>
          </a:bodyPr>
          <a:p>
            <a:pPr algn="ctr">
              <a:spcAft>
                <a:spcPts val="0"/>
              </a:spcAft>
            </a:pPr>
            <a:r>
              <a:rPr lang="en-US" altLang="zh-CN" sz="16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FEL-I&amp;II</a:t>
            </a:r>
            <a:r>
              <a:rPr lang="en-US" altLang="zh-CN" sz="16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 phase shifters</a:t>
            </a:r>
            <a:endParaRPr lang="en-US" altLang="zh-CN" sz="16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pic>
        <p:nvPicPr>
          <p:cNvPr id="13" name="图片 12" descr="微信图片_2024120208154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78269" y="3526155"/>
            <a:ext cx="3275153" cy="2302672"/>
          </a:xfrm>
          <a:prstGeom prst="rect">
            <a:avLst/>
          </a:prstGeom>
        </p:spPr>
      </p:pic>
      <p:pic>
        <p:nvPicPr>
          <p:cNvPr id="14" name="图片 13" descr="微信图片_20241104080418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 rot="10800000">
            <a:off x="4293653" y="3534317"/>
            <a:ext cx="3263541" cy="2294510"/>
          </a:xfrm>
          <a:prstGeom prst="rect">
            <a:avLst/>
          </a:prstGeom>
        </p:spPr>
      </p:pic>
      <p:sp>
        <p:nvSpPr>
          <p:cNvPr id="17" name="文本框 6"/>
          <p:cNvSpPr txBox="1"/>
          <p:nvPr>
            <p:custDataLst>
              <p:tags r:id="rId8"/>
            </p:custDataLst>
          </p:nvPr>
        </p:nvSpPr>
        <p:spPr>
          <a:xfrm>
            <a:off x="8183880" y="6022340"/>
            <a:ext cx="3157855" cy="337185"/>
          </a:xfrm>
          <a:prstGeom prst="rect">
            <a:avLst/>
          </a:prstGeom>
          <a:gradFill>
            <a:gsLst>
              <a:gs pos="100000">
                <a:srgbClr val="007BD3"/>
              </a:gs>
              <a:gs pos="100000">
                <a:srgbClr val="034373"/>
              </a:gs>
            </a:gsLst>
            <a:lin ang="5400000" scaled="0"/>
          </a:gradFill>
          <a:effectLst>
            <a:softEdge rad="25400"/>
          </a:effectLst>
        </p:spPr>
        <p:txBody>
          <a:bodyPr wrap="square" rtlCol="0">
            <a:spAutoFit/>
          </a:bodyPr>
          <a:p>
            <a:pPr algn="ctr">
              <a:spcAft>
                <a:spcPts val="0"/>
              </a:spcAft>
            </a:pPr>
            <a:r>
              <a:rPr lang="en-US" altLang="zh-CN" sz="16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FEL-I&amp;II</a:t>
            </a:r>
            <a:r>
              <a:rPr lang="en-US" altLang="zh-CN" sz="16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 in tunnel.2025.05</a:t>
            </a:r>
            <a:endParaRPr lang="en-US" altLang="zh-CN" sz="16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 txBox="1">
            <a:spLocks noGrp="1"/>
          </p:cNvSpPr>
          <p:nvPr>
            <p:ph type="title"/>
          </p:nvPr>
        </p:nvSpPr>
        <p:spPr>
          <a:xfrm>
            <a:off x="572770" y="0"/>
            <a:ext cx="10972800" cy="902970"/>
          </a:xfrm>
        </p:spPr>
        <p:txBody>
          <a:bodyPr>
            <a:noAutofit/>
          </a:bodyPr>
          <a:lstStyle>
            <a:lvl1pPr marL="0" indent="0">
              <a:lnSpc>
                <a:spcPct val="150000"/>
              </a:lnSpc>
              <a:buClr>
                <a:srgbClr val="C00000"/>
              </a:buClr>
              <a:buSzPct val="90000"/>
              <a:buFont typeface="Wingdings" panose="05000000000000000000" pitchFamily="2" charset="2"/>
              <a:buNone/>
              <a:defRPr lang="zh-CN" altLang="en-US" sz="3200" b="1" dirty="0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 panose="02010600000101010101" charset="-122"/>
              </a:defRPr>
            </a:lvl1pPr>
            <a:lvl2pPr marL="742950" indent="-285750">
              <a:spcBef>
                <a:spcPct val="20000"/>
              </a:spcBef>
              <a:buClr>
                <a:srgbClr val="C00000"/>
              </a:buClr>
              <a:buSzPct val="60000"/>
              <a:buFont typeface="Wingdings" panose="05000000000000000000" pitchFamily="2" charset="2"/>
              <a:buChar char="l"/>
              <a:defRPr sz="2400">
                <a:latin typeface="+mn-lt"/>
                <a:ea typeface="+mn-ea"/>
                <a:cs typeface="汉仪中圆简" panose="02010600000101010101" charset="-122"/>
              </a:defRPr>
            </a:lvl2pPr>
            <a:lvl3pPr marL="1143000" indent="-228600">
              <a:spcBef>
                <a:spcPct val="20000"/>
              </a:spcBef>
              <a:buClr>
                <a:srgbClr val="C00000"/>
              </a:buClr>
              <a:buSzPct val="80000"/>
              <a:buFont typeface="华文中宋" panose="02010600040101010101" pitchFamily="2" charset="-122"/>
              <a:buChar char="–"/>
              <a:defRPr sz="2000">
                <a:latin typeface="+mn-lt"/>
                <a:ea typeface="+mn-ea"/>
                <a:cs typeface="汉仪中圆简" panose="02010600000101010101" charset="-122"/>
              </a:defRPr>
            </a:lvl3pPr>
            <a:lvl4pPr marL="1600200" indent="-228600">
              <a:spcBef>
                <a:spcPct val="200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>
                <a:latin typeface="+mn-lt"/>
                <a:ea typeface="+mn-ea"/>
                <a:cs typeface="汉仪中圆简" panose="02010600000101010101" charset="-122"/>
              </a:defRPr>
            </a:lvl4pPr>
            <a:lvl5pPr marL="2057400" indent="-228600">
              <a:spcBef>
                <a:spcPct val="200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>
                <a:latin typeface="+mn-lt"/>
                <a:ea typeface="+mn-ea"/>
                <a:cs typeface="汉仪中圆简" panose="02010600000101010101" charset="-122"/>
              </a:defRPr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lvl="0" algn="ctr">
              <a:defRPr/>
            </a:pPr>
            <a:r>
              <a:rPr kumimoji="1" lang="en-US" altLang="zh-CN" kern="0" noProof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  <a:sym typeface="+mn-ea"/>
              </a:rPr>
              <a:t>Cooperation with Sirius on IVUs </a:t>
            </a:r>
            <a:endParaRPr kumimoji="1" lang="en-US" altLang="zh-CN" kern="0" noProof="0">
              <a:ln>
                <a:noFill/>
              </a:ln>
              <a:effectLst/>
              <a:uLnTx/>
              <a:uFillTx/>
              <a:cs typeface="Arial" panose="020B0604020202020204" pitchFamily="34" charset="0"/>
              <a:sym typeface="+mn-ea"/>
            </a:endParaRPr>
          </a:p>
        </p:txBody>
      </p:sp>
      <p:pic>
        <p:nvPicPr>
          <p:cNvPr id="9" name="图片 9" descr="545a5c08cf2cd27bada00cb693069f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9515" y="4368800"/>
            <a:ext cx="3011170" cy="1924050"/>
          </a:xfrm>
          <a:prstGeom prst="rect">
            <a:avLst/>
          </a:prstGeom>
        </p:spPr>
      </p:pic>
      <p:pic>
        <p:nvPicPr>
          <p:cNvPr id="10" name="图片 10" descr="03273e534b575adbdc48a42ae68c6b2"/>
          <p:cNvPicPr>
            <a:picLocks noChangeAspect="1"/>
          </p:cNvPicPr>
          <p:nvPr/>
        </p:nvPicPr>
        <p:blipFill>
          <a:blip r:embed="rId2"/>
          <a:srcRect r="23406"/>
          <a:stretch>
            <a:fillRect/>
          </a:stretch>
        </p:blipFill>
        <p:spPr>
          <a:xfrm>
            <a:off x="8183880" y="4292600"/>
            <a:ext cx="2828290" cy="1940560"/>
          </a:xfrm>
          <a:prstGeom prst="rect">
            <a:avLst/>
          </a:prstGeom>
        </p:spPr>
      </p:pic>
      <p:pic>
        <p:nvPicPr>
          <p:cNvPr id="11" name="图片 11" descr="8fde81badd2bc549d9e1f14f582070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9920" y="4328160"/>
            <a:ext cx="3641725" cy="19646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5370" y="1120140"/>
            <a:ext cx="2762250" cy="308737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9970" y="234950"/>
            <a:ext cx="1625600" cy="88963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/>
          <a:srcRect t="2995"/>
          <a:stretch>
            <a:fillRect/>
          </a:stretch>
        </p:blipFill>
        <p:spPr>
          <a:xfrm>
            <a:off x="3863975" y="958215"/>
            <a:ext cx="4839970" cy="324231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1870075" y="6266815"/>
            <a:ext cx="8417560" cy="406400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t">
            <a:noAutofit/>
          </a:bodyPr>
          <a:p>
            <a:r>
              <a:rPr lang="en-US" altLang="zh-CN" sz="2265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+mn-ea"/>
              </a:rPr>
              <a:t>Comparison of Magnetic Field Properties Before and After Baking</a:t>
            </a:r>
            <a:r>
              <a:rPr lang="en-US" sz="2265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+mn-ea"/>
              </a:rPr>
              <a:t> </a:t>
            </a:r>
            <a:endParaRPr lang="en-US" sz="2265" kern="0" spc="40" dirty="0">
              <a:solidFill>
                <a:srgbClr val="000000">
                  <a:alpha val="100000"/>
                </a:srgbClr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+mn-ea"/>
            </a:endParaRPr>
          </a:p>
        </p:txBody>
      </p:sp>
      <p:sp>
        <p:nvSpPr>
          <p:cNvPr id="20" name="文本框 6"/>
          <p:cNvSpPr txBox="1"/>
          <p:nvPr>
            <p:custDataLst>
              <p:tags r:id="rId7"/>
            </p:custDataLst>
          </p:nvPr>
        </p:nvSpPr>
        <p:spPr>
          <a:xfrm>
            <a:off x="983615" y="3955415"/>
            <a:ext cx="2834005" cy="337185"/>
          </a:xfrm>
          <a:prstGeom prst="rect">
            <a:avLst/>
          </a:prstGeom>
          <a:solidFill>
            <a:srgbClr val="FFC000"/>
          </a:solidFill>
          <a:effectLst>
            <a:softEdge rad="25400"/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algn="ctr">
              <a:spcAft>
                <a:spcPts val="0"/>
              </a:spcAft>
            </a:pPr>
            <a:r>
              <a:rPr lang="en-US" altLang="zh-CN" sz="1600" b="1" kern="1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2024.06, shanghai</a:t>
            </a:r>
            <a:endParaRPr lang="en-US" altLang="zh-CN" sz="1600" b="1" kern="100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32215" y="1065530"/>
            <a:ext cx="2632075" cy="3193415"/>
          </a:xfrm>
          <a:prstGeom prst="rect">
            <a:avLst/>
          </a:prstGeom>
        </p:spPr>
      </p:pic>
      <p:sp>
        <p:nvSpPr>
          <p:cNvPr id="22" name="文本框 6"/>
          <p:cNvSpPr txBox="1"/>
          <p:nvPr>
            <p:custDataLst>
              <p:tags r:id="rId9"/>
            </p:custDataLst>
          </p:nvPr>
        </p:nvSpPr>
        <p:spPr>
          <a:xfrm>
            <a:off x="8703945" y="3921760"/>
            <a:ext cx="2834005" cy="337185"/>
          </a:xfrm>
          <a:prstGeom prst="rect">
            <a:avLst/>
          </a:prstGeom>
          <a:solidFill>
            <a:srgbClr val="FFC000"/>
          </a:solidFill>
          <a:effectLst>
            <a:softEdge rad="25400"/>
          </a:effectLst>
        </p:spPr>
        <p:txBody>
          <a:bodyPr wrap="square" rtlCol="0">
            <a:spAutoFit/>
          </a:bodyPr>
          <a:p>
            <a:pPr algn="ctr">
              <a:spcAft>
                <a:spcPts val="0"/>
              </a:spcAft>
            </a:pPr>
            <a:r>
              <a:rPr lang="en-US" altLang="zh-CN" sz="1600" b="1" kern="1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2024.09, Campinas</a:t>
            </a:r>
            <a:endParaRPr lang="en-US" altLang="zh-CN" sz="1600" b="1" kern="100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67980" y="1124585"/>
            <a:ext cx="2726690" cy="197294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055370" y="260350"/>
            <a:ext cx="10304780" cy="39878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rtlCol="0" anchor="ctr" anchorCtr="0">
            <a:noAutofit/>
          </a:bodyPr>
          <a:lstStyle>
            <a:lvl1pPr marL="0" indent="0">
              <a:lnSpc>
                <a:spcPct val="150000"/>
              </a:lnSpc>
              <a:buClr>
                <a:srgbClr val="C00000"/>
              </a:buClr>
              <a:buSzPct val="90000"/>
              <a:buFont typeface="Wingdings" panose="05000000000000000000" pitchFamily="2" charset="2"/>
              <a:buNone/>
              <a:defRPr lang="zh-CN" altLang="en-US" sz="3200" b="1" dirty="0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 panose="02010600000101010101" charset="-122"/>
              </a:defRPr>
            </a:lvl1pPr>
            <a:lvl2pPr marL="742950" indent="-285750">
              <a:spcBef>
                <a:spcPct val="20000"/>
              </a:spcBef>
              <a:buClr>
                <a:srgbClr val="C00000"/>
              </a:buClr>
              <a:buSzPct val="60000"/>
              <a:buFont typeface="Wingdings" panose="05000000000000000000" pitchFamily="2" charset="2"/>
              <a:buChar char="l"/>
              <a:defRPr sz="2400">
                <a:latin typeface="+mn-lt"/>
                <a:ea typeface="+mn-ea"/>
                <a:cs typeface="汉仪中圆简" panose="02010600000101010101" charset="-122"/>
              </a:defRPr>
            </a:lvl2pPr>
            <a:lvl3pPr marL="1143000" indent="-228600">
              <a:spcBef>
                <a:spcPct val="20000"/>
              </a:spcBef>
              <a:buClr>
                <a:srgbClr val="C00000"/>
              </a:buClr>
              <a:buSzPct val="80000"/>
              <a:buFont typeface="华文中宋" panose="02010600040101010101" pitchFamily="2" charset="-122"/>
              <a:buChar char="–"/>
              <a:defRPr sz="2000">
                <a:latin typeface="+mn-lt"/>
                <a:ea typeface="+mn-ea"/>
                <a:cs typeface="汉仪中圆简" panose="02010600000101010101" charset="-122"/>
              </a:defRPr>
            </a:lvl3pPr>
            <a:lvl4pPr marL="1600200" indent="-228600">
              <a:spcBef>
                <a:spcPct val="200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>
                <a:latin typeface="+mn-lt"/>
                <a:ea typeface="+mn-ea"/>
                <a:cs typeface="汉仪中圆简" panose="02010600000101010101" charset="-122"/>
              </a:defRPr>
            </a:lvl4pPr>
            <a:lvl5pPr marL="2057400" indent="-228600">
              <a:spcBef>
                <a:spcPct val="200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600">
                <a:latin typeface="+mn-lt"/>
                <a:ea typeface="+mn-ea"/>
                <a:cs typeface="汉仪中圆简" panose="02010600000101010101" charset="-122"/>
              </a:defRPr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lvl="0" algn="ctr">
              <a:defRPr/>
            </a:pPr>
            <a:r>
              <a:rPr kumimoji="1" lang="en-US" altLang="zh-CN" kern="0" noProof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  <a:sym typeface="+mn-ea"/>
              </a:rPr>
              <a:t>HALF undulators-  Work in progress  </a:t>
            </a:r>
            <a:endParaRPr kumimoji="1" lang="en-US" altLang="zh-CN" kern="0" noProof="0">
              <a:ln>
                <a:noFill/>
              </a:ln>
              <a:effectLst/>
              <a:uLnTx/>
              <a:uFillTx/>
              <a:cs typeface="Arial" panose="020B0604020202020204" pitchFamily="34" charset="0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80" y="5733415"/>
            <a:ext cx="5434330" cy="9956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180" y="1268730"/>
            <a:ext cx="6910705" cy="196723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7935" y="3284855"/>
            <a:ext cx="3533775" cy="26162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7680325" y="5901055"/>
            <a:ext cx="3286125" cy="306705"/>
          </a:xfrm>
          <a:prstGeom prst="rect">
            <a:avLst/>
          </a:prstGeom>
          <a:solidFill>
            <a:srgbClr val="FFFF00"/>
          </a:solidFill>
        </p:spPr>
        <p:txBody>
          <a:bodyPr vert="horz" wrap="none" numCol="1" spcCol="0" rtlCol="0" fromWordArt="0" anchor="t" anchorCtr="0" forceAA="0" compatLnSpc="0">
            <a:noAutofit/>
          </a:bodyPr>
          <a:p>
            <a:pPr lvl="0" algn="l">
              <a:buClrTx/>
              <a:buSzTx/>
              <a:buFontTx/>
            </a:pPr>
            <a:r>
              <a:rPr lang="en-US" altLang="zh-CN" sz="1600" kern="1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2025.05 First 4.2m EPU42 in MML</a:t>
            </a:r>
            <a:endParaRPr lang="en-US" altLang="zh-CN" sz="1600" kern="1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311275" y="3766185"/>
            <a:ext cx="5895975" cy="1948180"/>
            <a:chOff x="2065" y="5931"/>
            <a:chExt cx="9285" cy="3068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58" y="5931"/>
              <a:ext cx="4393" cy="2743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65" y="5967"/>
              <a:ext cx="4804" cy="3033"/>
            </a:xfrm>
            <a:prstGeom prst="rect">
              <a:avLst/>
            </a:prstGeom>
          </p:spPr>
        </p:pic>
      </p:grpSp>
      <p:sp>
        <p:nvSpPr>
          <p:cNvPr id="15" name="文本框 14"/>
          <p:cNvSpPr txBox="1"/>
          <p:nvPr/>
        </p:nvSpPr>
        <p:spPr>
          <a:xfrm>
            <a:off x="2974340" y="3500755"/>
            <a:ext cx="2579370" cy="306705"/>
          </a:xfrm>
          <a:prstGeom prst="rect">
            <a:avLst/>
          </a:prstGeom>
          <a:solidFill>
            <a:srgbClr val="FFFF00"/>
          </a:solidFill>
        </p:spPr>
        <p:txBody>
          <a:bodyPr vert="horz" wrap="none" numCol="1" spcCol="0" rtlCol="0" fromWordArt="0" anchor="t" anchorCtr="0" forceAA="0" compatLnSpc="0">
            <a:noAutofit/>
          </a:bodyPr>
          <a:p>
            <a:pPr lvl="0" algn="l">
              <a:buClrTx/>
              <a:buSzTx/>
              <a:buFontTx/>
            </a:pPr>
            <a:r>
              <a:rPr lang="en-US" altLang="zh-CN" sz="1600" kern="1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4.2m EPU 3D Figure</a:t>
            </a:r>
            <a:endParaRPr lang="en-US" altLang="zh-CN" sz="1600" kern="1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25730"/>
            <a:ext cx="11289030" cy="1143000"/>
          </a:xfrm>
        </p:spPr>
        <p:txBody>
          <a:bodyPr/>
          <a:p>
            <a:r>
              <a:rPr lang="en-US" altLang="zh-CN" sz="4000" b="1">
                <a:solidFill>
                  <a:srgbClr val="1F6CF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Problem: radiation damage in SXFEL seeding line</a:t>
            </a:r>
            <a:endParaRPr lang="en-US" altLang="zh-CN" sz="4000" b="1">
              <a:solidFill>
                <a:srgbClr val="1F6CF1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pic>
        <p:nvPicPr>
          <p:cNvPr id="45" name="图片 43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935" y="1268730"/>
            <a:ext cx="3808730" cy="2443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839470" y="1196975"/>
            <a:ext cx="6096000" cy="3242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just" defTabSz="9144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</a:pPr>
            <a:r>
              <a:rPr lang="en-US" altLang="zh-CN" sz="1600" b="1" kern="100" dirty="0">
                <a:solidFill>
                  <a:srgbClr val="002060"/>
                </a:solidFill>
                <a:highlight>
                  <a:srgbClr val="00FFFF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Debugging initial stage 2018-2020</a:t>
            </a:r>
            <a:endParaRPr lang="en-US" altLang="zh-CN" sz="1600" b="1" kern="100" dirty="0">
              <a:solidFill>
                <a:srgbClr val="002060"/>
              </a:solidFill>
              <a:highlight>
                <a:srgbClr val="00FFFF"/>
              </a:highligh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lvl="0" indent="-28575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1F6CF1"/>
              </a:buClr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zh-CN" sz="1800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  <a:sym typeface="+mn-ea"/>
              </a:rPr>
              <a:t>Several undulators have been detected with severe magnet demagnetization, including U30 and U23.5. </a:t>
            </a:r>
            <a:endParaRPr lang="en-US" altLang="zh-CN" sz="1800" kern="100" dirty="0">
              <a:effectLst/>
              <a:latin typeface="等线" panose="02010600030101010101" charset="-122"/>
              <a:ea typeface="等线" panose="02010600030101010101" charset="-122"/>
              <a:cs typeface="Times New Roman" panose="02020603050405020304" pitchFamily="18" charset="0"/>
              <a:sym typeface="+mn-ea"/>
            </a:endParaRPr>
          </a:p>
          <a:p>
            <a:pPr marL="285750" lvl="0" indent="-28575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1F6CF1"/>
              </a:buClr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zh-CN" sz="1800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  <a:sym typeface="+mn-ea"/>
              </a:rPr>
              <a:t>The most significant contributing factor is the profiles  during the operational debugging. </a:t>
            </a:r>
            <a:endParaRPr lang="en-US" altLang="zh-CN" sz="1800" kern="100" dirty="0">
              <a:effectLst/>
              <a:latin typeface="等线" panose="02010600030101010101" charset="-122"/>
              <a:ea typeface="等线" panose="02010600030101010101" charset="-122"/>
              <a:cs typeface="Times New Roman" panose="02020603050405020304" pitchFamily="18" charset="0"/>
              <a:sym typeface="+mn-ea"/>
            </a:endParaRPr>
          </a:p>
          <a:p>
            <a:pPr marL="285750" lvl="0" indent="-28575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1F6CF1"/>
              </a:buClr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zh-CN" sz="1800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  <a:sym typeface="+mn-ea"/>
              </a:rPr>
              <a:t>The most severe case occurred at the entrance of the first radiation undulator, resulting in radiation damage.</a:t>
            </a:r>
            <a:endParaRPr lang="en-US" altLang="zh-CN" sz="1800" kern="100" dirty="0">
              <a:effectLst/>
              <a:latin typeface="等线" panose="02010600030101010101" charset="-122"/>
              <a:ea typeface="等线" panose="02010600030101010101" charset="-122"/>
              <a:cs typeface="Times New Roman" panose="02020603050405020304" pitchFamily="18" charset="0"/>
              <a:sym typeface="+mn-ea"/>
            </a:endParaRPr>
          </a:p>
          <a:p>
            <a:pPr lvl="0" algn="just" defTabSz="9144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</a:pPr>
            <a:r>
              <a:rPr lang="en-US" altLang="zh-CN" sz="1600" b="1" kern="100" dirty="0">
                <a:solidFill>
                  <a:srgbClr val="002060"/>
                </a:solidFill>
                <a:highlight>
                  <a:srgbClr val="00FFFF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Strategy in SHINE</a:t>
            </a:r>
            <a:endParaRPr lang="en-US" altLang="zh-CN" sz="1600" b="1" kern="100" dirty="0">
              <a:solidFill>
                <a:srgbClr val="002060"/>
              </a:solidFill>
              <a:highlight>
                <a:srgbClr val="00FFFF"/>
              </a:highligh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lvl="0" indent="-28575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1F6CF1"/>
              </a:buClr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zh-CN" sz="1800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  <a:sym typeface="+mn-ea"/>
              </a:rPr>
              <a:t>CBPM</a:t>
            </a:r>
            <a:r>
              <a:rPr lang="en-US" altLang="zh-CN" sz="1800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  <a:sym typeface="+mn-ea"/>
              </a:rPr>
              <a:t>s </a:t>
            </a:r>
            <a:endParaRPr lang="en-US" altLang="zh-CN" sz="1800" kern="100" dirty="0">
              <a:effectLst/>
              <a:latin typeface="等线" panose="02010600030101010101" charset="-122"/>
              <a:ea typeface="等线" panose="02010600030101010101" charset="-122"/>
              <a:cs typeface="Times New Roman" panose="02020603050405020304" pitchFamily="18" charset="0"/>
              <a:sym typeface="+mn-ea"/>
            </a:endParaRPr>
          </a:p>
          <a:p>
            <a:pPr marL="285750" lvl="0" indent="-28575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1F6CF1"/>
              </a:buClr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zh-CN" sz="1800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  <a:sym typeface="+mn-ea"/>
              </a:rPr>
              <a:t>Collimator</a:t>
            </a:r>
            <a:endParaRPr lang="en-US" altLang="zh-CN" sz="1800" kern="100" dirty="0">
              <a:effectLst/>
              <a:latin typeface="等线" panose="02010600030101010101" charset="-122"/>
              <a:ea typeface="等线" panose="02010600030101010101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43" name="图片 3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449" y="3788914"/>
            <a:ext cx="4192351" cy="257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/>
          <p:nvPr/>
        </p:nvPicPr>
        <p:blipFill>
          <a:blip r:embed="rId3"/>
          <a:srcRect t="41020"/>
        </p:blipFill>
        <p:spPr>
          <a:xfrm>
            <a:off x="735330" y="4323715"/>
            <a:ext cx="6800850" cy="1504950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cxnSp>
        <p:nvCxnSpPr>
          <p:cNvPr id="6" name="直接箭头连接符 5"/>
          <p:cNvCxnSpPr/>
          <p:nvPr/>
        </p:nvCxnSpPr>
        <p:spPr>
          <a:xfrm flipV="1">
            <a:off x="5039360" y="2997200"/>
            <a:ext cx="2496820" cy="176657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4944110" y="4725035"/>
            <a:ext cx="215900" cy="431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6096000" y="4763770"/>
            <a:ext cx="215900" cy="431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0" name="直接箭头连接符 9"/>
          <p:cNvCxnSpPr/>
          <p:nvPr/>
        </p:nvCxnSpPr>
        <p:spPr>
          <a:xfrm flipV="1">
            <a:off x="6311900" y="4797425"/>
            <a:ext cx="1728470" cy="717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  <p:custDataLst>
      <p:tags r:id="rId4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p>
            <a:r>
              <a:rPr lang="zh-CN" altLang="en-US"/>
              <a:t>Summary</a:t>
            </a:r>
            <a:endParaRPr lang="zh-CN" altLang="en-US"/>
          </a:p>
        </p:txBody>
      </p:sp>
      <p:sp>
        <p:nvSpPr>
          <p:cNvPr id="1394" name="textbox 1394"/>
          <p:cNvSpPr/>
          <p:nvPr/>
        </p:nvSpPr>
        <p:spPr>
          <a:xfrm>
            <a:off x="983615" y="1484630"/>
            <a:ext cx="10108565" cy="4705350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4000"/>
              </a:lnSpc>
            </a:pPr>
            <a:endParaRPr lang="en-US" altLang="en-US" sz="135" dirty="0"/>
          </a:p>
          <a:p>
            <a:pPr marL="352425" indent="-339725" algn="l" rtl="0" eaLnBrk="0">
              <a:lnSpc>
                <a:spcPct val="94000"/>
              </a:lnSpc>
              <a:buFont typeface="Wingdings" panose="05000000000000000000" charset="0"/>
              <a:buChar char="l"/>
            </a:pPr>
            <a:r>
              <a:rPr lang="en-US" sz="2265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There are </a:t>
            </a:r>
            <a:r>
              <a:rPr sz="2265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2</a:t>
            </a:r>
            <a:r>
              <a:rPr lang="en-US" sz="2265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5 insertion device</a:t>
            </a:r>
            <a:r>
              <a:rPr sz="2265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s </a:t>
            </a:r>
            <a:r>
              <a:rPr lang="en-US" sz="2265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in operation</a:t>
            </a:r>
            <a:r>
              <a:rPr sz="2265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 in</a:t>
            </a:r>
            <a:r>
              <a:rPr sz="2265" kern="0" spc="13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 </a:t>
            </a:r>
            <a:r>
              <a:rPr sz="2265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SSRF</a:t>
            </a:r>
            <a:r>
              <a:rPr lang="en-US" sz="2265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,still one short </a:t>
            </a:r>
            <a:r>
              <a:rPr lang="en-US" altLang="zh-CN" sz="2265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straight section</a:t>
            </a:r>
            <a:r>
              <a:rPr lang="en-US" sz="2265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 </a:t>
            </a:r>
            <a:r>
              <a:rPr lang="en-US" altLang="zh-CN" sz="2265" kern="0" spc="3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not being in use</a:t>
            </a:r>
            <a:r>
              <a:rPr sz="2265" kern="0" spc="3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.</a:t>
            </a:r>
            <a:endParaRPr lang="en-US" altLang="en-US" sz="2265" dirty="0"/>
          </a:p>
          <a:p>
            <a:pPr marL="350520" indent="-338455" algn="l" rtl="0" eaLnBrk="0">
              <a:lnSpc>
                <a:spcPct val="94000"/>
              </a:lnSpc>
              <a:spcBef>
                <a:spcPts val="915"/>
              </a:spcBef>
              <a:buFont typeface="Wingdings" panose="05000000000000000000" charset="0"/>
              <a:buChar char="l"/>
            </a:pPr>
            <a:r>
              <a:rPr sz="2265" kern="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The new design IVU16s with long side flange and small core EPUs have been successfully developed and operated well in SXFEL tunnel.</a:t>
            </a:r>
            <a:endParaRPr sz="2265" kern="0" dirty="0">
              <a:solidFill>
                <a:srgbClr val="000000">
                  <a:alpha val="100000"/>
                </a:srgbClr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</a:endParaRPr>
          </a:p>
          <a:p>
            <a:pPr marL="354965" indent="-342900" algn="l" rtl="0" eaLnBrk="0">
              <a:lnSpc>
                <a:spcPct val="94000"/>
              </a:lnSpc>
              <a:spcBef>
                <a:spcPts val="915"/>
              </a:spcBef>
              <a:buFont typeface="Wingdings" panose="05000000000000000000" charset="0"/>
              <a:buChar char="l"/>
            </a:pPr>
            <a:r>
              <a:rPr lang="en-US" sz="2265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SHINE unulator project is a huge work will be finished in next year</a:t>
            </a:r>
            <a:endParaRPr lang="en-US" sz="2265" kern="0" spc="40" dirty="0">
              <a:solidFill>
                <a:srgbClr val="000000">
                  <a:alpha val="100000"/>
                </a:srgbClr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</a:endParaRPr>
          </a:p>
          <a:p>
            <a:pPr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</a:pPr>
            <a:endParaRPr lang="en-US" altLang="zh-CN" sz="2000" b="1" kern="100" dirty="0">
              <a:solidFill>
                <a:srgbClr val="002060"/>
              </a:solidFill>
              <a:highlight>
                <a:srgbClr val="00FFFF"/>
              </a:highligh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</a:pPr>
            <a:r>
              <a:rPr lang="en-US" altLang="zh-CN" sz="2000" b="1" kern="100" dirty="0">
                <a:solidFill>
                  <a:srgbClr val="002060"/>
                </a:solidFill>
                <a:highlight>
                  <a:srgbClr val="00FFFF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Other next work</a:t>
            </a:r>
            <a:endParaRPr lang="en-US" altLang="zh-CN" sz="2000" b="1" kern="100" dirty="0">
              <a:solidFill>
                <a:srgbClr val="002060"/>
              </a:solidFill>
              <a:highlight>
                <a:srgbClr val="00FFFF"/>
              </a:highligh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54965" indent="-342900" algn="l" rtl="0" eaLnBrk="0">
              <a:lnSpc>
                <a:spcPct val="94000"/>
              </a:lnSpc>
              <a:spcBef>
                <a:spcPts val="915"/>
              </a:spcBef>
              <a:buFont typeface="Wingdings" panose="05000000000000000000" charset="0"/>
              <a:buChar char="l"/>
            </a:pPr>
            <a:r>
              <a:rPr lang="en-US" sz="2265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Undulators for  </a:t>
            </a:r>
            <a:r>
              <a:rPr lang="en-US" sz="2265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HALF</a:t>
            </a:r>
            <a:endParaRPr lang="en-US" sz="2265" kern="0" spc="40" dirty="0">
              <a:solidFill>
                <a:srgbClr val="000000">
                  <a:alpha val="100000"/>
                </a:srgbClr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</a:endParaRPr>
          </a:p>
          <a:p>
            <a:pPr marL="354965" indent="-342900" algn="l" rtl="0" eaLnBrk="0">
              <a:lnSpc>
                <a:spcPct val="94000"/>
              </a:lnSpc>
              <a:spcBef>
                <a:spcPts val="915"/>
              </a:spcBef>
              <a:buFont typeface="Wingdings" panose="05000000000000000000" charset="0"/>
              <a:buChar char="l"/>
            </a:pPr>
            <a:r>
              <a:rPr lang="en-US" altLang="zh-CN" sz="2265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Technical Research on Radiation Damage and Online Magnetic Measurement</a:t>
            </a:r>
            <a:endParaRPr lang="en-US" altLang="zh-CN" sz="2265" kern="0" spc="40" dirty="0">
              <a:solidFill>
                <a:srgbClr val="000000">
                  <a:alpha val="100000"/>
                </a:srgbClr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</a:endParaRPr>
          </a:p>
          <a:p>
            <a:pPr marL="354965" indent="-342900" algn="l" rtl="0" eaLnBrk="0">
              <a:lnSpc>
                <a:spcPct val="94000"/>
              </a:lnSpc>
              <a:spcBef>
                <a:spcPts val="915"/>
              </a:spcBef>
              <a:buFont typeface="Wingdings" panose="05000000000000000000" charset="0"/>
              <a:buChar char="l"/>
            </a:pPr>
            <a:r>
              <a:rPr lang="en-US" altLang="zh-CN" sz="2265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Compact Structure Undulator</a:t>
            </a:r>
            <a:r>
              <a:rPr lang="zh-CN" altLang="en-US" sz="2265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cs typeface="Times New Roman" panose="02020603050405020304"/>
              </a:rPr>
              <a:t>：</a:t>
            </a:r>
            <a:r>
              <a:rPr lang="en-US" altLang="zh-CN" sz="2265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cs typeface="Times New Roman" panose="02020603050405020304"/>
              </a:rPr>
              <a:t>EPU</a:t>
            </a:r>
            <a:r>
              <a:rPr lang="zh-CN" altLang="en-US" sz="2265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cs typeface="Times New Roman" panose="02020603050405020304"/>
              </a:rPr>
              <a:t>、</a:t>
            </a:r>
            <a:r>
              <a:rPr lang="en-US" altLang="zh-CN" sz="2265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cs typeface="Times New Roman" panose="02020603050405020304"/>
              </a:rPr>
              <a:t>D</a:t>
            </a:r>
            <a:r>
              <a:rPr lang="en-US" altLang="zh-CN" sz="2265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/>
                <a:cs typeface="Times New Roman" panose="02020603050405020304"/>
              </a:rPr>
              <a:t>oulbe-period IVU</a:t>
            </a:r>
            <a:endParaRPr lang="en-US" altLang="zh-CN" sz="2265" kern="0" spc="40" dirty="0">
              <a:solidFill>
                <a:srgbClr val="000000">
                  <a:alpha val="100000"/>
                </a:srgbClr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</a:endParaRPr>
          </a:p>
          <a:p>
            <a:pPr marL="354965" indent="-342900" algn="l" rtl="0" eaLnBrk="0">
              <a:lnSpc>
                <a:spcPct val="94000"/>
              </a:lnSpc>
              <a:spcBef>
                <a:spcPts val="915"/>
              </a:spcBef>
              <a:buFont typeface="Wingdings" panose="05000000000000000000" charset="0"/>
              <a:buChar char="l"/>
            </a:pPr>
            <a:endParaRPr lang="en-US" altLang="en-US" sz="2265" dirty="0"/>
          </a:p>
          <a:p>
            <a:pPr marL="298450" indent="-285750" algn="l" rtl="0" eaLnBrk="0">
              <a:lnSpc>
                <a:spcPct val="83000"/>
              </a:lnSpc>
              <a:spcBef>
                <a:spcPts val="895"/>
              </a:spcBef>
              <a:buFont typeface="Wingdings" panose="05000000000000000000" charset="0"/>
              <a:buChar char="l"/>
            </a:pPr>
            <a:endParaRPr lang="en-US" altLang="en-US" sz="2265" dirty="0"/>
          </a:p>
        </p:txBody>
      </p:sp>
      <p:sp>
        <p:nvSpPr>
          <p:cNvPr id="1398" name="textbox 1398"/>
          <p:cNvSpPr/>
          <p:nvPr/>
        </p:nvSpPr>
        <p:spPr>
          <a:xfrm>
            <a:off x="1140740" y="-250501"/>
            <a:ext cx="2294467" cy="536787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93000"/>
              </a:lnSpc>
            </a:pPr>
            <a:endParaRPr lang="en-US" altLang="en-US" sz="135" dirty="0"/>
          </a:p>
          <a:p>
            <a:pPr marL="12700" algn="l" rtl="0" eaLnBrk="0">
              <a:lnSpc>
                <a:spcPct val="77000"/>
              </a:lnSpc>
            </a:pPr>
            <a:endParaRPr lang="en-US" altLang="en-US" sz="4265" dirty="0"/>
          </a:p>
        </p:txBody>
      </p:sp>
      <p:pic>
        <p:nvPicPr>
          <p:cNvPr id="1400" name="picture 14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319024" y="7271512"/>
            <a:ext cx="1725168" cy="477519"/>
          </a:xfrm>
          <a:prstGeom prst="rect">
            <a:avLst/>
          </a:prstGeom>
        </p:spPr>
      </p:pic>
      <p:sp>
        <p:nvSpPr>
          <p:cNvPr id="1406" name="textbox 1406"/>
          <p:cNvSpPr/>
          <p:nvPr/>
        </p:nvSpPr>
        <p:spPr>
          <a:xfrm>
            <a:off x="11022279" y="7445739"/>
            <a:ext cx="993140" cy="312420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76000"/>
              </a:lnSpc>
            </a:pPr>
            <a:endParaRPr lang="en-US" altLang="en-US" sz="135" dirty="0"/>
          </a:p>
          <a:p>
            <a:pPr marL="12700" algn="l" rtl="0" eaLnBrk="0">
              <a:lnSpc>
                <a:spcPct val="81000"/>
              </a:lnSpc>
            </a:pPr>
            <a:r>
              <a:rPr sz="2265" b="1" i="1" kern="0" spc="80" dirty="0">
                <a:solidFill>
                  <a:srgbClr val="7F7F7F">
                    <a:alpha val="100000"/>
                  </a:srgbClr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SHINE</a:t>
            </a:r>
            <a:endParaRPr lang="en-US" altLang="en-US" sz="2265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135560" y="941643"/>
            <a:ext cx="828091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sz="3600" b="1" dirty="0">
                <a:solidFill>
                  <a:srgbClr val="1F6CF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Thank You for Your Attention</a:t>
            </a:r>
            <a:r>
              <a:rPr kumimoji="1" lang="zh-CN" altLang="en-US" sz="3600" b="1" dirty="0">
                <a:solidFill>
                  <a:srgbClr val="1F6CF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！</a:t>
            </a:r>
            <a:endParaRPr kumimoji="1" lang="en-US" altLang="zh-CN" sz="3600" b="1" dirty="0">
              <a:solidFill>
                <a:srgbClr val="1F6CF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075869" y="1772816"/>
            <a:ext cx="240030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zh-CN" altLang="en-US" sz="6600" b="1" dirty="0">
                <a:solidFill>
                  <a:srgbClr val="C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谢谢</a:t>
            </a:r>
            <a:r>
              <a:rPr kumimoji="1" lang="en-US" altLang="zh-CN" sz="6600" b="1" dirty="0">
                <a:solidFill>
                  <a:srgbClr val="C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!</a:t>
            </a:r>
            <a:endParaRPr kumimoji="1" lang="zh-CN" altLang="en-US" sz="6600" b="1" dirty="0">
              <a:solidFill>
                <a:srgbClr val="C0000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alphaModFix amt="70000"/>
          </a:blip>
          <a:srcRect/>
          <a:stretch>
            <a:fillRect/>
          </a:stretch>
        </p:blipFill>
        <p:spPr>
          <a:xfrm>
            <a:off x="17267" y="3212976"/>
            <a:ext cx="12157466" cy="29268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23640" y="332810"/>
            <a:ext cx="10969200" cy="705600"/>
          </a:xfrm>
        </p:spPr>
        <p:txBody>
          <a:bodyPr/>
          <a:p>
            <a:r>
              <a:rPr lang="en-US" altLang="zh-CN" sz="3200" b="1" spc="150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</a:rPr>
              <a:t>Beamlines and Undulator at SSRF</a:t>
            </a:r>
            <a:endParaRPr lang="en-US" altLang="zh-CN" sz="3200" b="1" spc="150">
              <a:solidFill>
                <a:srgbClr val="1F6CF1"/>
              </a:solidFill>
              <a:latin typeface="微软雅黑" panose="020B0503020204020204" charset="-122"/>
              <a:ea typeface="微软雅黑" panose="020B0503020204020204" charset="-122"/>
              <a:cs typeface="汉仪中圆简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1"/>
          <a:stretch>
            <a:fillRect/>
          </a:stretch>
        </p:blipFill>
        <p:spPr>
          <a:xfrm>
            <a:off x="623570" y="4869180"/>
            <a:ext cx="10883265" cy="15246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rcRect b="8828"/>
          <a:stretch>
            <a:fillRect/>
          </a:stretch>
        </p:blipFill>
        <p:spPr>
          <a:xfrm>
            <a:off x="551180" y="1512570"/>
            <a:ext cx="7186930" cy="2882265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7749540" y="1557020"/>
          <a:ext cx="3699510" cy="2885440"/>
        </p:xfrm>
        <a:graphic>
          <a:graphicData uri="http://schemas.openxmlformats.org/drawingml/2006/table">
            <a:tbl>
              <a:tblPr firstRow="1" bandCol="1">
                <a:tableStyleId>{912C8C85-51F0-491E-9774-3900AFEF0FD7}</a:tableStyleId>
              </a:tblPr>
              <a:tblGrid>
                <a:gridCol w="2206625"/>
                <a:gridCol w="1492885"/>
              </a:tblGrid>
              <a:tr h="360680">
                <a:tc>
                  <a:txBody>
                    <a:bodyPr/>
                    <a:p>
                      <a:pPr algn="ctr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spc="120" dirty="0">
                          <a:cs typeface="+mn-lt"/>
                        </a:rPr>
                        <a:t>ID type</a:t>
                      </a:r>
                      <a:endParaRPr lang="en-US" altLang="zh-CN" sz="1600" spc="120" dirty="0">
                        <a:cs typeface="+mn-lt"/>
                      </a:endParaRPr>
                    </a:p>
                  </a:txBody>
                  <a:tcPr marL="177800" marR="177800" marT="57150" marB="57150" anchor="ctr"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spc="120" dirty="0">
                          <a:cs typeface="+mn-lt"/>
                        </a:rPr>
                        <a:t>Number</a:t>
                      </a:r>
                      <a:endParaRPr lang="en-US" altLang="zh-CN" sz="1600" spc="120" dirty="0">
                        <a:cs typeface="+mn-lt"/>
                      </a:endParaRPr>
                    </a:p>
                  </a:txBody>
                  <a:tcPr marL="177800" marR="177800" marT="57150" marB="57150" anchor="ctr"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60680">
                <a:tc>
                  <a:txBody>
                    <a:bodyPr/>
                    <a:p>
                      <a:pPr algn="l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spc="120" dirty="0">
                          <a:cs typeface="+mn-lt"/>
                        </a:rPr>
                        <a:t>IVU</a:t>
                      </a:r>
                      <a:endParaRPr lang="en-US" altLang="zh-CN" sz="1600" spc="120" dirty="0">
                        <a:cs typeface="+mn-lt"/>
                      </a:endParaRPr>
                    </a:p>
                  </a:txBody>
                  <a:tcPr marL="177800" marR="177800" marT="57150" marB="57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spc="120" dirty="0">
                          <a:cs typeface="+mn-lt"/>
                        </a:rPr>
                        <a:t>12</a:t>
                      </a:r>
                      <a:endParaRPr lang="en-US" altLang="zh-CN" sz="1600" spc="120" dirty="0">
                        <a:cs typeface="+mn-lt"/>
                      </a:endParaRPr>
                    </a:p>
                  </a:txBody>
                  <a:tcPr marL="177800" marR="177800" marT="57150" marB="57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60680">
                <a:tc>
                  <a:txBody>
                    <a:bodyPr/>
                    <a:p>
                      <a:pPr algn="l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spc="120" dirty="0">
                          <a:cs typeface="+mn-lt"/>
                        </a:rPr>
                        <a:t>CPMU</a:t>
                      </a:r>
                      <a:endParaRPr lang="en-US" altLang="zh-CN" sz="1600" spc="120" dirty="0">
                        <a:cs typeface="+mn-lt"/>
                      </a:endParaRPr>
                    </a:p>
                  </a:txBody>
                  <a:tcPr marL="177800" marR="177800" marT="57150" marB="57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spc="120" dirty="0">
                          <a:cs typeface="+mn-lt"/>
                        </a:rPr>
                        <a:t>4</a:t>
                      </a:r>
                      <a:endParaRPr lang="en-US" altLang="zh-CN" sz="1600" spc="120" dirty="0">
                        <a:cs typeface="+mn-lt"/>
                      </a:endParaRPr>
                    </a:p>
                  </a:txBody>
                  <a:tcPr marL="177800" marR="177800" marT="57150" marB="57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60680">
                <a:tc>
                  <a:txBody>
                    <a:bodyPr/>
                    <a:p>
                      <a:pPr algn="l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spc="120" dirty="0">
                          <a:cs typeface="+mn-lt"/>
                        </a:rPr>
                        <a:t>Wiggler</a:t>
                      </a:r>
                      <a:endParaRPr lang="en-US" altLang="zh-CN" sz="1600" spc="120" dirty="0">
                        <a:cs typeface="+mn-lt"/>
                      </a:endParaRPr>
                    </a:p>
                  </a:txBody>
                  <a:tcPr marL="177800" marR="177800" marT="57150" marB="57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spc="120" dirty="0">
                          <a:cs typeface="+mn-lt"/>
                        </a:rPr>
                        <a:t>3</a:t>
                      </a:r>
                      <a:endParaRPr lang="en-US" altLang="zh-CN" sz="1600" spc="120" dirty="0">
                        <a:cs typeface="+mn-lt"/>
                      </a:endParaRPr>
                    </a:p>
                  </a:txBody>
                  <a:tcPr marL="177800" marR="177800" marT="57150" marB="57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60680">
                <a:tc>
                  <a:txBody>
                    <a:bodyPr/>
                    <a:p>
                      <a:pPr algn="l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spc="120" dirty="0">
                          <a:cs typeface="+mn-lt"/>
                        </a:rPr>
                        <a:t>EPU</a:t>
                      </a:r>
                      <a:endParaRPr lang="en-US" altLang="zh-CN" sz="1600" spc="120" dirty="0">
                        <a:cs typeface="+mn-lt"/>
                      </a:endParaRPr>
                    </a:p>
                  </a:txBody>
                  <a:tcPr marL="177800" marR="177800" marT="57150" marB="57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spc="120" dirty="0">
                          <a:cs typeface="+mn-lt"/>
                        </a:rPr>
                        <a:t>4 (+2)</a:t>
                      </a:r>
                      <a:endParaRPr lang="en-US" altLang="zh-CN" sz="1600" spc="120" dirty="0">
                        <a:cs typeface="+mn-lt"/>
                      </a:endParaRPr>
                    </a:p>
                  </a:txBody>
                  <a:tcPr marL="177800" marR="177800" marT="57150" marB="57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60680">
                <a:tc>
                  <a:txBody>
                    <a:bodyPr/>
                    <a:p>
                      <a:pPr algn="l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spc="120" dirty="0">
                          <a:cs typeface="+mn-lt"/>
                        </a:rPr>
                        <a:t>AppleKnot</a:t>
                      </a:r>
                      <a:r>
                        <a:rPr lang="zh-CN" altLang="en-US" sz="1600" spc="120" dirty="0">
                          <a:cs typeface="+mn-lt"/>
                        </a:rPr>
                        <a:t> </a:t>
                      </a:r>
                      <a:r>
                        <a:rPr lang="en-US" altLang="zh-CN" sz="1600" spc="120" dirty="0">
                          <a:cs typeface="+mn-lt"/>
                        </a:rPr>
                        <a:t>EPU</a:t>
                      </a:r>
                      <a:endParaRPr lang="en-US" altLang="zh-CN" sz="1600" spc="120" dirty="0">
                        <a:cs typeface="+mn-lt"/>
                      </a:endParaRPr>
                    </a:p>
                  </a:txBody>
                  <a:tcPr marL="177800" marR="177800" marT="57150" marB="57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spc="120" dirty="0">
                          <a:cs typeface="+mn-lt"/>
                        </a:rPr>
                        <a:t>1</a:t>
                      </a:r>
                      <a:endParaRPr lang="en-US" altLang="zh-CN" sz="1600" spc="120" dirty="0">
                        <a:cs typeface="+mn-lt"/>
                      </a:endParaRPr>
                    </a:p>
                  </a:txBody>
                  <a:tcPr marL="177800" marR="177800" marT="57150" marB="57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60680">
                <a:tc>
                  <a:txBody>
                    <a:bodyPr/>
                    <a:p>
                      <a:pPr algn="l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spc="120" dirty="0">
                          <a:cs typeface="+mn-lt"/>
                        </a:rPr>
                        <a:t>SCW</a:t>
                      </a:r>
                      <a:endParaRPr lang="en-US" altLang="zh-CN" sz="1600" spc="120" dirty="0">
                        <a:cs typeface="+mn-lt"/>
                      </a:endParaRPr>
                    </a:p>
                  </a:txBody>
                  <a:tcPr marL="177800" marR="177800" marT="57150" marB="57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spc="120" dirty="0">
                          <a:cs typeface="+mn-lt"/>
                        </a:rPr>
                        <a:t>1</a:t>
                      </a:r>
                      <a:endParaRPr lang="en-US" altLang="zh-CN" sz="1600" spc="120" dirty="0">
                        <a:cs typeface="+mn-lt"/>
                      </a:endParaRPr>
                    </a:p>
                  </a:txBody>
                  <a:tcPr marL="177800" marR="177800" marT="57150" marB="57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60680">
                <a:tc>
                  <a:txBody>
                    <a:bodyPr/>
                    <a:p>
                      <a:pPr algn="l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spc="120" dirty="0">
                          <a:cs typeface="+mn-lt"/>
                        </a:rPr>
                        <a:t>Dual-Canted</a:t>
                      </a:r>
                      <a:endParaRPr lang="en-US" altLang="zh-CN" sz="1600" spc="120" dirty="0">
                        <a:cs typeface="+mn-lt"/>
                      </a:endParaRPr>
                    </a:p>
                  </a:txBody>
                  <a:tcPr marL="177800" marR="177800" marT="57150" marB="57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spc="120" dirty="0">
                          <a:cs typeface="+mn-lt"/>
                        </a:rPr>
                        <a:t>5+2</a:t>
                      </a:r>
                      <a:endParaRPr lang="en-US" altLang="zh-CN" sz="1600" spc="120" dirty="0">
                        <a:cs typeface="+mn-lt"/>
                      </a:endParaRPr>
                    </a:p>
                  </a:txBody>
                  <a:tcPr marL="177800" marR="177800" marT="57150" marB="57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B>
                  </a:tcPr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占位符 1"/>
          <p:cNvSpPr>
            <a:spLocks noGrp="1"/>
          </p:cNvSpPr>
          <p:nvPr>
            <p:ph type="body" sz="quarter" idx="11"/>
            <p:custDataLst>
              <p:tags r:id="rId1"/>
            </p:custDataLst>
          </p:nvPr>
        </p:nvSpPr>
        <p:spPr>
          <a:xfrm>
            <a:off x="47626" y="65956"/>
            <a:ext cx="12192000" cy="936104"/>
          </a:xfrm>
        </p:spPr>
        <p:txBody>
          <a:bodyPr/>
          <a:p>
            <a:r>
              <a:rPr lang="en-US" altLang="zh-CN"/>
              <a:t>IVUs and CPMUs</a:t>
            </a:r>
            <a:r>
              <a:t>（</a:t>
            </a:r>
            <a:r>
              <a:rPr lang="en-US" altLang="zh-CN"/>
              <a:t>2016-2021.04</a:t>
            </a:r>
            <a:r>
              <a:t>）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615" y="3573145"/>
            <a:ext cx="7571105" cy="2837815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9192260" y="1002030"/>
            <a:ext cx="1985645" cy="1961515"/>
            <a:chOff x="695" y="2562"/>
            <a:chExt cx="5429" cy="6717"/>
          </a:xfrm>
        </p:grpSpPr>
        <p:pic>
          <p:nvPicPr>
            <p:cNvPr id="12" name="图片 11" descr="DSC02751"/>
            <p:cNvPicPr>
              <a:picLocks noChangeAspect="1"/>
            </p:cNvPicPr>
            <p:nvPr/>
          </p:nvPicPr>
          <p:blipFill>
            <a:blip r:embed="rId3" cstate="print"/>
            <a:srcRect l="12604" r="26776"/>
            <a:stretch>
              <a:fillRect/>
            </a:stretch>
          </p:blipFill>
          <p:spPr>
            <a:xfrm>
              <a:off x="695" y="2562"/>
              <a:ext cx="5429" cy="6717"/>
            </a:xfrm>
            <a:prstGeom prst="rect">
              <a:avLst/>
            </a:prstGeom>
          </p:spPr>
        </p:pic>
        <p:cxnSp>
          <p:nvCxnSpPr>
            <p:cNvPr id="14" name="直接箭头连接符 13"/>
            <p:cNvCxnSpPr/>
            <p:nvPr/>
          </p:nvCxnSpPr>
          <p:spPr>
            <a:xfrm flipH="1" flipV="1">
              <a:off x="3477" y="5938"/>
              <a:ext cx="2163" cy="224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框 14"/>
          <p:cNvSpPr txBox="1"/>
          <p:nvPr/>
        </p:nvSpPr>
        <p:spPr>
          <a:xfrm>
            <a:off x="9264015" y="2877185"/>
            <a:ext cx="1792605" cy="30670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zh-CN" altLang="en-US" sz="1400">
                <a:sym typeface="+mn-ea"/>
              </a:rPr>
              <a:t>2008-2009</a:t>
            </a:r>
            <a:r>
              <a:rPr lang="en-US" altLang="zh-CN" sz="1400">
                <a:sym typeface="+mn-ea"/>
              </a:rPr>
              <a:t> first IVU </a:t>
            </a:r>
            <a:endParaRPr lang="zh-CN" altLang="en-US" sz="1400">
              <a:sym typeface="+mn-ea"/>
            </a:endParaRPr>
          </a:p>
        </p:txBody>
      </p:sp>
      <p:sp>
        <p:nvSpPr>
          <p:cNvPr id="16" name="文本框 15"/>
          <p:cNvSpPr txBox="1"/>
          <p:nvPr>
            <p:custDataLst>
              <p:tags r:id="rId4"/>
            </p:custDataLst>
          </p:nvPr>
        </p:nvSpPr>
        <p:spPr>
          <a:xfrm>
            <a:off x="8938895" y="6207760"/>
            <a:ext cx="2753995" cy="33718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en-US" sz="1600">
                <a:sym typeface="+mn-ea"/>
              </a:rPr>
              <a:t>last 3.2m CPMU in MMS</a:t>
            </a:r>
            <a:r>
              <a:rPr lang="en-US" altLang="zh-CN" sz="1600">
                <a:sym typeface="+mn-ea"/>
              </a:rPr>
              <a:t> </a:t>
            </a:r>
            <a:endParaRPr lang="en-US" altLang="zh-CN" sz="1600">
              <a:sym typeface="+mn-ea"/>
            </a:endParaRPr>
          </a:p>
        </p:txBody>
      </p:sp>
      <p:pic>
        <p:nvPicPr>
          <p:cNvPr id="17" name="图片 1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192260" y="3133725"/>
            <a:ext cx="2021840" cy="1384935"/>
          </a:xfrm>
          <a:prstGeom prst="rect">
            <a:avLst/>
          </a:prstGeom>
        </p:spPr>
      </p:pic>
      <p:sp>
        <p:nvSpPr>
          <p:cNvPr id="18" name="文本框 17"/>
          <p:cNvSpPr txBox="1"/>
          <p:nvPr>
            <p:custDataLst>
              <p:tags r:id="rId7"/>
            </p:custDataLst>
          </p:nvPr>
        </p:nvSpPr>
        <p:spPr>
          <a:xfrm>
            <a:off x="9192260" y="4437380"/>
            <a:ext cx="1958975" cy="33718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en-US" sz="1600">
                <a:sym typeface="+mn-ea"/>
              </a:rPr>
              <a:t>last 4m </a:t>
            </a:r>
            <a:r>
              <a:rPr lang="en-US" altLang="zh-CN" sz="1600">
                <a:sym typeface="+mn-ea"/>
              </a:rPr>
              <a:t> IVU  </a:t>
            </a:r>
            <a:endParaRPr lang="en-US" altLang="zh-CN" sz="1600">
              <a:sym typeface="+mn-ea"/>
            </a:endParaRPr>
          </a:p>
        </p:txBody>
      </p:sp>
      <p:pic>
        <p:nvPicPr>
          <p:cNvPr id="2051" name="图片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92260" y="4688840"/>
            <a:ext cx="2023745" cy="15189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" name="文本框 20"/>
          <p:cNvSpPr txBox="1"/>
          <p:nvPr/>
        </p:nvSpPr>
        <p:spPr>
          <a:xfrm>
            <a:off x="653415" y="908685"/>
            <a:ext cx="7356475" cy="2869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90000"/>
              </a:lnSpc>
              <a:spcBef>
                <a:spcPts val="600"/>
              </a:spcBef>
              <a:buSzPct val="100000"/>
              <a:buFont typeface="Wingdings" panose="05000000000000000000" pitchFamily="2" charset="2"/>
            </a:pPr>
            <a:r>
              <a:rPr lang="en-US" sz="1800" b="1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 panose="02010600000101010101" charset="-122"/>
                <a:sym typeface="+mn-ea"/>
              </a:rPr>
              <a:t>Histroy</a:t>
            </a:r>
            <a:endParaRPr lang="en-US" sz="1800" b="1">
              <a:solidFill>
                <a:srgbClr val="1F6CF1"/>
              </a:solidFill>
              <a:latin typeface="微软雅黑" panose="020B0503020204020204" charset="-122"/>
              <a:ea typeface="微软雅黑" panose="020B0503020204020204" charset="-122"/>
              <a:cs typeface="汉仪中圆简" panose="02010600000101010101" charset="-122"/>
              <a:sym typeface="+mn-ea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buSzPct val="100000"/>
              <a:buFont typeface="Wingdings" panose="05000000000000000000" charset="0"/>
              <a:buChar char="l"/>
            </a:pPr>
            <a:r>
              <a:rPr 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2009. </a:t>
            </a:r>
            <a:r>
              <a:rPr lang="en-US" altLang="zh-CN" sz="1600">
                <a:sym typeface="+mn-ea"/>
              </a:rPr>
              <a:t>F</a:t>
            </a:r>
            <a:r>
              <a:rPr lang="en-US" altLang="zh-CN" sz="1600">
                <a:sym typeface="+mn-ea"/>
              </a:rPr>
              <a:t>irst IVU developed at SSRF 1.5 m long, 25mm period, minimum gap 6mm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buSzPct val="100000"/>
              <a:buFont typeface="Wingdings" panose="05000000000000000000" charset="0"/>
              <a:buChar char="l"/>
            </a:pPr>
            <a:r>
              <a:rPr 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2021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.04 </a:t>
            </a:r>
            <a:r>
              <a:rPr 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The last 4 m IVU (gap 6-12mm, period 20mm) installed into SSRF-II tunnel</a:t>
            </a:r>
            <a:endParaRPr lang="en-US" sz="16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SzPct val="100000"/>
              <a:buFont typeface="Wingdings" panose="05000000000000000000" pitchFamily="2" charset="2"/>
            </a:pPr>
            <a:r>
              <a:rPr lang="en-US" altLang="zh-CN" sz="1600" b="1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 panose="02010600000101010101" charset="-122"/>
                <a:sym typeface="+mn-ea"/>
              </a:rPr>
              <a:t>T</a:t>
            </a:r>
            <a:r>
              <a:rPr lang="zh-CN" altLang="en-US" sz="1600" b="1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 panose="02010600000101010101" charset="-122"/>
                <a:sym typeface="+mn-ea"/>
              </a:rPr>
              <a:t>echnical progress</a:t>
            </a:r>
            <a:endParaRPr lang="zh-CN" altLang="en-US" sz="1600" b="1">
              <a:solidFill>
                <a:srgbClr val="1F6CF1"/>
              </a:solidFill>
              <a:latin typeface="微软雅黑" panose="020B0503020204020204" charset="-122"/>
              <a:ea typeface="微软雅黑" panose="020B0503020204020204" charset="-122"/>
              <a:cs typeface="汉仪中圆简" panose="02010600000101010101" charset="-122"/>
              <a:sym typeface="+mn-ea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buSzPct val="100000"/>
              <a:buFont typeface="Wingdings" panose="05000000000000000000" charset="0"/>
              <a:buChar char="l"/>
            </a:pPr>
            <a:r>
              <a:rPr 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period length: 25mm  to 18mm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buSzPct val="100000"/>
              <a:buFont typeface="Wingdings" panose="05000000000000000000" charset="0"/>
              <a:buChar char="l"/>
            </a:pP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Multipole reduction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：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100Gs.cm to 50Gs.cm for x: -12mm</a:t>
            </a:r>
            <a:r>
              <a:rPr lang="en-US" altLang="zh-CN" sz="1600" dirty="0"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≤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x</a:t>
            </a:r>
            <a:r>
              <a:rPr lang="en-US" altLang="zh-CN" sz="1600" dirty="0"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≤12mm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buSzPct val="100000"/>
              <a:buFont typeface="Wingdings" panose="05000000000000000000" charset="0"/>
              <a:buChar char="l"/>
            </a:pPr>
            <a:r>
              <a:rPr 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phase error: 5 degree to less than 4 for 200 periods for gap: 6-20mm</a:t>
            </a:r>
            <a:endParaRPr lang="en-US" sz="16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buSzPct val="100000"/>
              <a:buFont typeface="Wingdings" panose="05000000000000000000" charset="0"/>
              <a:buChar char="l"/>
            </a:pPr>
            <a:endParaRPr lang="en-US" sz="16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671830" y="-317"/>
            <a:ext cx="10972800" cy="1143000"/>
          </a:xfrm>
        </p:spPr>
        <p:txBody>
          <a:bodyPr vert="horz" wrap="square" lIns="91440" tIns="45720" rIns="91440" bIns="45720" rtlCol="0" anchor="ctr" anchorCtr="0">
            <a:norm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3200" b="1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 panose="02010600000101010101" charset="-122"/>
                <a:sym typeface="+mn-ea"/>
              </a:rPr>
              <a:t>CPMUs developed for SSRF_II</a:t>
            </a:r>
            <a:endParaRPr lang="en-US" altLang="zh-CN" sz="3200" b="1">
              <a:solidFill>
                <a:srgbClr val="1F6CF1"/>
              </a:solidFill>
              <a:latin typeface="微软雅黑" panose="020B0503020204020204" charset="-122"/>
              <a:ea typeface="微软雅黑" panose="020B0503020204020204" charset="-122"/>
              <a:cs typeface="汉仪中圆简" panose="02010600000101010101" charset="-122"/>
              <a:sym typeface="+mn-ea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6528435" y="956945"/>
          <a:ext cx="5237480" cy="2636520"/>
        </p:xfrm>
        <a:graphic>
          <a:graphicData uri="http://schemas.openxmlformats.org/drawingml/2006/table">
            <a:tbl>
              <a:tblPr firstRow="1" firstCol="1" bandRow="1">
                <a:tableStyleId>{F0258A2B-FF0A-4153-A706-BDEF60823750}</a:tableStyleId>
              </a:tblPr>
              <a:tblGrid>
                <a:gridCol w="1565910"/>
                <a:gridCol w="899795"/>
                <a:gridCol w="913765"/>
                <a:gridCol w="907415"/>
                <a:gridCol w="950595"/>
              </a:tblGrid>
              <a:tr h="596900"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600" b="1" spc="120">
                        <a:solidFill>
                          <a:schemeClr val="tx2"/>
                        </a:solidFill>
                        <a:latin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b="1" spc="120">
                          <a:solidFill>
                            <a:schemeClr val="tx2"/>
                          </a:solidFill>
                          <a:latin typeface="Calibri" panose="020F0502020204030204" charset="0"/>
                          <a:cs typeface="Calibri" panose="020F0502020204030204" charset="0"/>
                        </a:rPr>
                        <a:t>BL16U2</a:t>
                      </a:r>
                      <a:endParaRPr lang="en-US" altLang="zh-CN" sz="1600" b="1" spc="120">
                        <a:solidFill>
                          <a:schemeClr val="tx2"/>
                        </a:solidFill>
                        <a:latin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b="1" spc="120">
                          <a:solidFill>
                            <a:schemeClr val="tx2"/>
                          </a:solidFill>
                          <a:latin typeface="Calibri" panose="020F0502020204030204" charset="0"/>
                          <a:cs typeface="Calibri" panose="020F0502020204030204" charset="0"/>
                        </a:rPr>
                        <a:t>BL02U2</a:t>
                      </a:r>
                      <a:endParaRPr lang="en-US" altLang="zh-CN" sz="1600" b="1" spc="120">
                        <a:solidFill>
                          <a:schemeClr val="tx2"/>
                        </a:solidFill>
                        <a:latin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b="1" spc="120">
                          <a:solidFill>
                            <a:schemeClr val="tx2"/>
                          </a:solidFill>
                          <a:latin typeface="Calibri" panose="020F0502020204030204" charset="0"/>
                          <a:cs typeface="Calibri" panose="020F0502020204030204" charset="0"/>
                        </a:rPr>
                        <a:t>BL02U1</a:t>
                      </a:r>
                      <a:endParaRPr lang="en-US" altLang="zh-CN" sz="1600" b="1" spc="120">
                        <a:solidFill>
                          <a:schemeClr val="tx2"/>
                        </a:solidFill>
                        <a:latin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b="1" spc="120">
                          <a:solidFill>
                            <a:schemeClr val="tx2"/>
                          </a:solidFill>
                          <a:latin typeface="Calibri" panose="020F0502020204030204" charset="0"/>
                          <a:cs typeface="Calibri" panose="020F0502020204030204" charset="0"/>
                        </a:rPr>
                        <a:t>sino-pec</a:t>
                      </a:r>
                      <a:endParaRPr lang="en-US" altLang="zh-CN" sz="1600" b="1" spc="120">
                        <a:solidFill>
                          <a:schemeClr val="tx2"/>
                        </a:solidFill>
                        <a:latin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</a:tr>
              <a:tr h="266700"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200" b="0" spc="120">
                          <a:solidFill>
                            <a:schemeClr val="tx2"/>
                          </a:solidFill>
                          <a:cs typeface="+mn-lt"/>
                          <a:sym typeface="+mn-ea"/>
                        </a:rPr>
                        <a:t>Magnet material</a:t>
                      </a:r>
                      <a:endParaRPr lang="en-US" altLang="zh-CN" sz="1200" b="0" spc="120">
                        <a:solidFill>
                          <a:schemeClr val="tx2"/>
                        </a:solidFill>
                        <a:cs typeface="+mn-lt"/>
                        <a:sym typeface="+mn-ea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  <a:tc gridSpan="4"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200" dirty="0" err="1" smtClean="0">
                          <a:ln>
                            <a:noFill/>
                          </a:ln>
                          <a:effectLst/>
                          <a:cs typeface="+mn-lt"/>
                          <a:sym typeface="+mn-ea"/>
                        </a:rPr>
                        <a:t>PrFeB</a:t>
                      </a:r>
                      <a:r>
                        <a:rPr lang="en-US" altLang="zh-CN" sz="1200" dirty="0" smtClean="0">
                          <a:ln>
                            <a:noFill/>
                          </a:ln>
                          <a:effectLst/>
                          <a:cs typeface="+mn-lt"/>
                          <a:sym typeface="+mn-ea"/>
                        </a:rPr>
                        <a:t> / P46H</a:t>
                      </a:r>
                      <a:endParaRPr lang="en-US" altLang="zh-CN" sz="1200" b="0" spc="12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cs typeface="+mn-lt"/>
                        <a:sym typeface="+mn-ea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  <a:tc hMerge="1">
                  <a:tcPr marL="76200" marR="76200" marT="6350" marB="6350" anchor="ctr">
                    <a:noFill/>
                  </a:tcPr>
                </a:tc>
                <a:tc hMerge="1">
                  <a:tcPr marL="76200" marR="76200" marT="6350" marB="6350" anchor="ctr">
                    <a:noFill/>
                  </a:tcPr>
                </a:tc>
                <a:tc hMerge="1">
                  <a:tcPr marL="76200" marR="76200" marT="6350" marB="6350" anchor="ctr">
                    <a:noFill/>
                  </a:tcPr>
                </a:tc>
              </a:tr>
              <a:tr h="450850"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200" b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cs typeface="+mn-lt"/>
                          <a:sym typeface="+mn-ea"/>
                        </a:rPr>
                        <a:t>Operating temperature</a:t>
                      </a:r>
                      <a:endParaRPr lang="en-US" altLang="zh-CN" sz="1200" b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cs typeface="+mn-lt"/>
                        <a:sym typeface="+mn-ea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  <a:tc gridSpan="4">
                  <a:txBody>
                    <a:bodyPr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200" u="none" strike="noStrike" cap="none" normalizeH="0" baseline="0" smtClean="0">
                          <a:ln>
                            <a:noFill/>
                          </a:ln>
                          <a:effectLst/>
                          <a:cs typeface="+mn-lt"/>
                        </a:rPr>
                        <a:t>~80K</a:t>
                      </a:r>
                      <a:endParaRPr kumimoji="0" lang="en-US" altLang="zh-CN" sz="1200" u="none" strike="noStrike" cap="none" normalizeH="0" baseline="0" smtClean="0">
                        <a:ln>
                          <a:noFill/>
                        </a:ln>
                        <a:effectLst/>
                        <a:cs typeface="+mn-lt"/>
                      </a:endParaRPr>
                    </a:p>
                  </a:txBody>
                  <a:tcPr marL="68580" marR="68580" marT="0" marB="0" anchor="ctr" anchorCtr="0" horzOverflow="overflow">
                    <a:noFill/>
                  </a:tcPr>
                </a:tc>
                <a:tc hMerge="1">
                  <a:tcPr marL="76200" marR="76200" marT="6350" marB="6350" anchor="ctr">
                    <a:noFill/>
                  </a:tcPr>
                </a:tc>
                <a:tc hMerge="1">
                  <a:tcPr marL="76200" marR="76200" marT="6350" marB="6350" anchor="ctr">
                    <a:noFill/>
                  </a:tcPr>
                </a:tc>
                <a:tc hMerge="1">
                  <a:tcPr marL="76200" marR="76200" marT="6350" marB="6350" anchor="ctr">
                    <a:noFill/>
                  </a:tcPr>
                </a:tc>
              </a:tr>
              <a:tr h="266700">
                <a:tc>
                  <a:txBody>
                    <a:bodyPr/>
                    <a:p>
                      <a:pPr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chemeClr val="tx2"/>
                          </a:solidFill>
                          <a:cs typeface="+mn-lt"/>
                        </a:rPr>
                        <a:t>numbers</a:t>
                      </a:r>
                      <a:endParaRPr lang="en-US" altLang="zh-CN" sz="1200" b="0" spc="120">
                        <a:solidFill>
                          <a:schemeClr val="tx2"/>
                        </a:solidFill>
                        <a:cs typeface="+mn-lt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chemeClr val="tx2"/>
                          </a:solidFill>
                          <a:cs typeface="+mn-lt"/>
                        </a:rPr>
                        <a:t>170</a:t>
                      </a:r>
                      <a:endParaRPr lang="en-US" altLang="zh-CN" sz="1200" b="0" spc="120">
                        <a:solidFill>
                          <a:schemeClr val="tx2"/>
                        </a:solidFill>
                        <a:cs typeface="+mn-lt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chemeClr val="tx2"/>
                          </a:solidFill>
                          <a:cs typeface="+mn-lt"/>
                        </a:rPr>
                        <a:t>75</a:t>
                      </a:r>
                      <a:endParaRPr lang="en-US" altLang="zh-CN" sz="1200" b="0" spc="120">
                        <a:solidFill>
                          <a:schemeClr val="tx2"/>
                        </a:solidFill>
                        <a:cs typeface="+mn-lt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chemeClr val="tx2"/>
                          </a:solidFill>
                          <a:cs typeface="+mn-lt"/>
                        </a:rPr>
                        <a:t>160</a:t>
                      </a:r>
                      <a:endParaRPr lang="en-US" altLang="zh-CN" sz="1200" b="0" spc="120">
                        <a:solidFill>
                          <a:schemeClr val="tx2"/>
                        </a:solidFill>
                        <a:cs typeface="+mn-lt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chemeClr val="tx2"/>
                          </a:solidFill>
                          <a:cs typeface="+mn-lt"/>
                        </a:rPr>
                        <a:t>144</a:t>
                      </a:r>
                      <a:endParaRPr lang="en-US" altLang="zh-CN" sz="1200" b="0" spc="120">
                        <a:solidFill>
                          <a:schemeClr val="tx2"/>
                        </a:solidFill>
                        <a:cs typeface="+mn-lt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</a:tr>
              <a:tr h="267335">
                <a:tc>
                  <a:txBody>
                    <a:bodyPr/>
                    <a:p>
                      <a:pPr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chemeClr val="tx2"/>
                          </a:solidFill>
                          <a:cs typeface="+mn-lt"/>
                        </a:rPr>
                        <a:t>period (mm)</a:t>
                      </a:r>
                      <a:endParaRPr lang="en-US" altLang="zh-CN" sz="1200" b="0" spc="120">
                        <a:solidFill>
                          <a:schemeClr val="tx2"/>
                        </a:solidFill>
                        <a:cs typeface="+mn-lt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chemeClr val="tx2"/>
                          </a:solidFill>
                          <a:cs typeface="+mn-lt"/>
                        </a:rPr>
                        <a:t>18</a:t>
                      </a:r>
                      <a:endParaRPr lang="en-US" altLang="zh-CN" sz="1200" b="0" spc="120">
                        <a:solidFill>
                          <a:schemeClr val="tx2"/>
                        </a:solidFill>
                        <a:cs typeface="+mn-lt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chemeClr val="tx2"/>
                          </a:solidFill>
                          <a:cs typeface="+mn-lt"/>
                        </a:rPr>
                        <a:t>20</a:t>
                      </a:r>
                      <a:endParaRPr lang="en-US" altLang="zh-CN" sz="1200" b="0" spc="120">
                        <a:solidFill>
                          <a:schemeClr val="tx2"/>
                        </a:solidFill>
                        <a:cs typeface="+mn-lt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chemeClr val="tx2"/>
                          </a:solidFill>
                          <a:cs typeface="+mn-lt"/>
                        </a:rPr>
                        <a:t>20</a:t>
                      </a:r>
                      <a:endParaRPr lang="en-US" altLang="zh-CN" sz="1200" b="0" spc="120">
                        <a:solidFill>
                          <a:schemeClr val="tx2"/>
                        </a:solidFill>
                        <a:cs typeface="+mn-lt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chemeClr val="tx2"/>
                          </a:solidFill>
                          <a:cs typeface="+mn-lt"/>
                        </a:rPr>
                        <a:t>18</a:t>
                      </a:r>
                      <a:endParaRPr lang="en-US" altLang="zh-CN" sz="1200" b="0" spc="120">
                        <a:solidFill>
                          <a:schemeClr val="tx2"/>
                        </a:solidFill>
                        <a:cs typeface="+mn-lt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</a:tr>
              <a:tr h="266700">
                <a:tc>
                  <a:txBody>
                    <a:bodyPr/>
                    <a:p>
                      <a:pPr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chemeClr val="tx2"/>
                          </a:solidFill>
                          <a:cs typeface="+mn-lt"/>
                        </a:rPr>
                        <a:t>peak field (T)</a:t>
                      </a:r>
                      <a:endParaRPr lang="en-US" altLang="zh-CN" sz="1200" b="0" spc="120">
                        <a:solidFill>
                          <a:schemeClr val="tx2"/>
                        </a:solidFill>
                        <a:cs typeface="+mn-lt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chemeClr val="tx2"/>
                          </a:solidFill>
                          <a:cs typeface="+mn-lt"/>
                        </a:rPr>
                        <a:t>1.02</a:t>
                      </a:r>
                      <a:endParaRPr lang="en-US" altLang="zh-CN" sz="1200" b="0" spc="120">
                        <a:solidFill>
                          <a:schemeClr val="tx2"/>
                        </a:solidFill>
                        <a:cs typeface="+mn-lt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chemeClr val="tx2"/>
                          </a:solidFill>
                          <a:cs typeface="+mn-lt"/>
                        </a:rPr>
                        <a:t>1.09</a:t>
                      </a:r>
                      <a:endParaRPr lang="en-US" altLang="zh-CN" sz="1200" b="0" spc="120">
                        <a:solidFill>
                          <a:schemeClr val="tx2"/>
                        </a:solidFill>
                        <a:cs typeface="+mn-lt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chemeClr val="tx2"/>
                          </a:solidFill>
                          <a:cs typeface="+mn-lt"/>
                        </a:rPr>
                        <a:t>1.09</a:t>
                      </a:r>
                      <a:endParaRPr lang="en-US" altLang="zh-CN" sz="1200" b="0" spc="120">
                        <a:solidFill>
                          <a:schemeClr val="tx2"/>
                        </a:solidFill>
                        <a:cs typeface="+mn-lt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chemeClr val="tx2"/>
                          </a:solidFill>
                          <a:cs typeface="+mn-lt"/>
                          <a:sym typeface="+mn-ea"/>
                        </a:rPr>
                        <a:t>1.02</a:t>
                      </a:r>
                      <a:endParaRPr lang="en-US" altLang="zh-CN" sz="1200" b="0" spc="120">
                        <a:solidFill>
                          <a:schemeClr val="tx2"/>
                        </a:solidFill>
                        <a:cs typeface="+mn-lt"/>
                        <a:sym typeface="+mn-ea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</a:tr>
              <a:tr h="521335">
                <a:tc>
                  <a:txBody>
                    <a:bodyPr/>
                    <a:p>
                      <a:pPr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chemeClr val="tx2"/>
                          </a:solidFill>
                          <a:cs typeface="+mn-lt"/>
                        </a:rPr>
                        <a:t>rms phase error</a:t>
                      </a:r>
                      <a:endParaRPr lang="en-US" altLang="zh-CN" sz="1200" b="0" spc="120">
                        <a:solidFill>
                          <a:schemeClr val="tx2"/>
                        </a:solidFill>
                        <a:cs typeface="+mn-lt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chemeClr val="tx2"/>
                          </a:solidFill>
                          <a:cs typeface="+mn-lt"/>
                        </a:rPr>
                        <a:t>&lt;3.5</a:t>
                      </a:r>
                      <a:endParaRPr lang="en-US" altLang="zh-CN" sz="1200" b="0" spc="120">
                        <a:solidFill>
                          <a:schemeClr val="tx2"/>
                        </a:solidFill>
                        <a:cs typeface="+mn-lt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chemeClr val="tx2"/>
                          </a:solidFill>
                          <a:cs typeface="+mn-lt"/>
                        </a:rPr>
                        <a:t>&lt;3.0</a:t>
                      </a:r>
                      <a:endParaRPr lang="en-US" altLang="zh-CN" sz="1200" b="0" spc="120">
                        <a:solidFill>
                          <a:schemeClr val="tx2"/>
                        </a:solidFill>
                        <a:cs typeface="+mn-lt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chemeClr val="tx2"/>
                          </a:solidFill>
                          <a:cs typeface="+mn-lt"/>
                        </a:rPr>
                        <a:t>&lt;3.5</a:t>
                      </a:r>
                      <a:endParaRPr lang="en-US" altLang="zh-CN" sz="1200" b="0" spc="120">
                        <a:solidFill>
                          <a:schemeClr val="tx2"/>
                        </a:solidFill>
                        <a:cs typeface="+mn-lt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chemeClr val="tx2"/>
                          </a:solidFill>
                          <a:cs typeface="+mn-lt"/>
                          <a:sym typeface="+mn-ea"/>
                        </a:rPr>
                        <a:t>&lt;4.5</a:t>
                      </a:r>
                      <a:endParaRPr lang="en-US" altLang="zh-CN" sz="1200" b="0" spc="120">
                        <a:solidFill>
                          <a:schemeClr val="tx2"/>
                        </a:solidFill>
                        <a:cs typeface="+mn-lt"/>
                        <a:sym typeface="+mn-ea"/>
                      </a:endParaRPr>
                    </a:p>
                  </a:txBody>
                  <a:tcPr marL="76200" marR="76200" marT="6350" marB="6350" anchor="ctr">
                    <a:noFill/>
                  </a:tcPr>
                </a:tc>
              </a:tr>
            </a:tbl>
          </a:graphicData>
        </a:graphic>
      </p:graphicFrame>
      <p:sp>
        <p:nvSpPr>
          <p:cNvPr id="12328" name="文本框 99"/>
          <p:cNvSpPr txBox="1"/>
          <p:nvPr/>
        </p:nvSpPr>
        <p:spPr>
          <a:xfrm>
            <a:off x="551180" y="1153160"/>
            <a:ext cx="5879465" cy="178054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noAutofit/>
          </a:bodyPr>
          <a:p>
            <a:pPr marL="228600" indent="-228600" algn="just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en-US" altLang="zh-CN" sz="2000" dirty="0"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Four PrFeB CPMUs </a:t>
            </a:r>
            <a:r>
              <a:rPr lang="en-US" altLang="zh-CN" sz="2000" dirty="0"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were built for SSRF-II. </a:t>
            </a:r>
            <a:endParaRPr lang="en-US" altLang="zh-CN" sz="2000" dirty="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  <a:p>
            <a:pPr marL="228600" indent="-228600" algn="just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en-US" altLang="zh-CN" sz="2000" dirty="0"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The magnet works in the liquid nitrogen temperature zone, which can improve the peak magnetic field of the undulators.</a:t>
            </a:r>
            <a:endParaRPr lang="en-US" altLang="zh-CN" sz="2000" dirty="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  <a:p>
            <a:pPr marL="228600" indent="-228600" algn="just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en-US" altLang="zh-CN" sz="2000" dirty="0"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From 2016-2021</a:t>
            </a:r>
            <a:endParaRPr lang="en-US" altLang="zh-CN" sz="2000" dirty="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  <a:p>
            <a:pPr algn="just">
              <a:buClr>
                <a:srgbClr val="FF0000"/>
              </a:buClr>
              <a:buFont typeface="Wingdings" panose="05000000000000000000" pitchFamily="2" charset="2"/>
            </a:pPr>
            <a:endParaRPr lang="en-US" altLang="zh-CN" sz="2000" dirty="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  <a:p>
            <a:pPr marL="228600" indent="-228600" algn="just">
              <a:buClr>
                <a:srgbClr val="FF0000"/>
              </a:buClr>
              <a:buFont typeface="Wingdings" panose="05000000000000000000" pitchFamily="2" charset="2"/>
              <a:buChar char="l"/>
            </a:pPr>
            <a:endParaRPr lang="zh-CN" altLang="en-US" sz="2000" dirty="0">
              <a:latin typeface="Calibri" panose="020F0502020204030204" charset="0"/>
              <a:ea typeface="Times New Roman" panose="02020603050405020304" pitchFamily="18" charset="0"/>
              <a:cs typeface="Calibri" panose="020F0502020204030204" charset="0"/>
            </a:endParaRPr>
          </a:p>
        </p:txBody>
      </p:sp>
      <p:pic>
        <p:nvPicPr>
          <p:cNvPr id="18436" name="图片 3"/>
          <p:cNvPicPr>
            <a:picLocks noChangeAspect="1"/>
          </p:cNvPicPr>
          <p:nvPr/>
        </p:nvPicPr>
        <p:blipFill>
          <a:blip r:embed="rId2">
            <a:lum bright="6000"/>
          </a:blip>
          <a:stretch>
            <a:fillRect/>
          </a:stretch>
        </p:blipFill>
        <p:spPr>
          <a:xfrm>
            <a:off x="7836535" y="3860800"/>
            <a:ext cx="3191510" cy="2393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1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9920" y="3933190"/>
            <a:ext cx="3027680" cy="22650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1199515" y="6033135"/>
            <a:ext cx="1866900" cy="245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Layout of CPMU and MMS </a:t>
            </a:r>
            <a:endParaRPr kumimoji="0" lang="zh-CN" altLang="zh-CN" sz="1000" b="0" i="0" u="none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28210" y="6021070"/>
            <a:ext cx="1866900" cy="245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BL02u2-CPMU20 </a:t>
            </a:r>
            <a:endParaRPr kumimoji="0" lang="zh-CN" altLang="zh-CN" sz="1000" b="0" i="0" u="none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72170" y="6033135"/>
            <a:ext cx="1866900" cy="245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BL02u1-CPMU20 </a:t>
            </a:r>
            <a:endParaRPr kumimoji="0" lang="zh-CN" altLang="zh-CN" sz="1000" b="0" i="0" u="none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050" name="组合 32"/>
          <p:cNvGrpSpPr/>
          <p:nvPr/>
        </p:nvGrpSpPr>
        <p:grpSpPr>
          <a:xfrm>
            <a:off x="695008" y="3778885"/>
            <a:ext cx="3051175" cy="2254250"/>
            <a:chOff x="5724715" y="3718920"/>
            <a:chExt cx="4359673" cy="3220803"/>
          </a:xfrm>
        </p:grpSpPr>
        <p:pic>
          <p:nvPicPr>
            <p:cNvPr id="2072" name="图片 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24715" y="3718920"/>
              <a:ext cx="4359673" cy="322080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73" name="图片 29"/>
            <p:cNvPicPr>
              <a:picLocks noChangeAspect="1"/>
            </p:cNvPicPr>
            <p:nvPr/>
          </p:nvPicPr>
          <p:blipFill>
            <a:blip r:embed="rId5"/>
            <a:srcRect r="68073" b="59518"/>
            <a:stretch>
              <a:fillRect/>
            </a:stretch>
          </p:blipFill>
          <p:spPr>
            <a:xfrm>
              <a:off x="5728863" y="3718920"/>
              <a:ext cx="1251028" cy="114484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  <p:custDataLst>
      <p:tags r:id="rId6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695325" y="44450"/>
            <a:ext cx="9902190" cy="969010"/>
          </a:xfrm>
        </p:spPr>
        <p:txBody>
          <a:bodyPr vert="horz" wrap="square" anchor="ctr" anchorCtr="0"/>
          <a:p>
            <a:pPr eaLnBrk="1" hangingPunct="1">
              <a:buNone/>
            </a:pPr>
            <a:r>
              <a:rPr lang="en-US" sz="3200" b="1" kern="1200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 panose="02010600000101010101" charset="-122"/>
                <a:sym typeface="Times New Roman" panose="02020603050405020304" pitchFamily="18" charset="0"/>
              </a:rPr>
              <a:t>New Double-period EPU for SSRF-II</a:t>
            </a:r>
            <a:endParaRPr lang="en-US" sz="3200" b="1" kern="1200">
              <a:solidFill>
                <a:srgbClr val="1F6CF1"/>
              </a:solidFill>
              <a:latin typeface="微软雅黑" panose="020B0503020204020204" charset="-122"/>
              <a:ea typeface="微软雅黑" panose="020B0503020204020204" charset="-122"/>
              <a:cs typeface="汉仪中圆简" panose="02010600000101010101" charset="-122"/>
              <a:sym typeface="Arial" panose="020B0604020202020204" pitchFamily="34" charset="0"/>
            </a:endParaRPr>
          </a:p>
        </p:txBody>
      </p:sp>
      <p:sp>
        <p:nvSpPr>
          <p:cNvPr id="9219" name="Text Box 4"/>
          <p:cNvSpPr/>
          <p:nvPr/>
        </p:nvSpPr>
        <p:spPr>
          <a:xfrm>
            <a:off x="909320" y="4643120"/>
            <a:ext cx="10328275" cy="1351915"/>
          </a:xfrm>
          <a:prstGeom prst="rect">
            <a:avLst/>
          </a:prstGeom>
          <a:solidFill>
            <a:schemeClr val="accent5"/>
          </a:solidFill>
          <a:ln w="9525">
            <a:noFill/>
          </a:ln>
        </p:spPr>
        <p:txBody>
          <a:bodyPr wrap="square">
            <a:noAutofit/>
          </a:bodyPr>
          <a:p>
            <a:pPr marL="285750" indent="-285750" algn="just" eaLnBrk="1" hangingPunct="1">
              <a:lnSpc>
                <a:spcPct val="8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CN" altLang="en-US" sz="1400" dirty="0">
                <a:ea typeface="宋体" panose="02010600030101010101" pitchFamily="2" charset="-122"/>
                <a:cs typeface="Arial" panose="020B0604020202020204" pitchFamily="34" charset="0"/>
                <a:sym typeface="Times New Roman" panose="02020603050405020304" pitchFamily="18" charset="0"/>
              </a:rPr>
              <a:t>The </a:t>
            </a:r>
            <a:r>
              <a:rPr lang="en-US" altLang="zh-CN" sz="1400" dirty="0">
                <a:ea typeface="宋体" panose="02010600030101010101" pitchFamily="2" charset="-122"/>
                <a:cs typeface="Arial" panose="020B0604020202020204" pitchFamily="34" charset="0"/>
                <a:sym typeface="Times New Roman" panose="02020603050405020304" pitchFamily="18" charset="0"/>
              </a:rPr>
              <a:t>D</a:t>
            </a:r>
            <a:r>
              <a:rPr lang="zh-CN" altLang="en-US" sz="1400" dirty="0">
                <a:ea typeface="宋体" panose="02010600030101010101" pitchFamily="2" charset="-122"/>
                <a:cs typeface="Arial" panose="020B0604020202020204" pitchFamily="34" charset="0"/>
                <a:sym typeface="Times New Roman" panose="02020603050405020304" pitchFamily="18" charset="0"/>
              </a:rPr>
              <a:t>EPU consists of two APPLE-II variable elliptically polarized undulators LEID and HEID, which have roughly the same total length and different </a:t>
            </a:r>
            <a:r>
              <a:rPr lang="en-US" altLang="zh-CN" sz="1400" dirty="0">
                <a:ea typeface="宋体" panose="02010600030101010101" pitchFamily="2" charset="-122"/>
                <a:cs typeface="Arial" panose="020B0604020202020204" pitchFamily="34" charset="0"/>
                <a:sym typeface="Times New Roman" panose="02020603050405020304" pitchFamily="18" charset="0"/>
              </a:rPr>
              <a:t>period</a:t>
            </a:r>
            <a:r>
              <a:rPr lang="zh-CN" altLang="en-US" sz="1400" dirty="0">
                <a:ea typeface="宋体" panose="02010600030101010101" pitchFamily="2" charset="-122"/>
                <a:cs typeface="Arial" panose="020B0604020202020204" pitchFamily="34" charset="0"/>
                <a:sym typeface="Times New Roman" panose="02020603050405020304" pitchFamily="18" charset="0"/>
              </a:rPr>
              <a:t> length.</a:t>
            </a:r>
            <a:endParaRPr lang="zh-CN" altLang="en-US" sz="1400" dirty="0">
              <a:ea typeface="宋体" panose="02010600030101010101" pitchFamily="2" charset="-122"/>
              <a:cs typeface="Arial" panose="020B0604020202020204" pitchFamily="34" charset="0"/>
              <a:sym typeface="Times New Roman" panose="02020603050405020304" pitchFamily="18" charset="0"/>
            </a:endParaRPr>
          </a:p>
          <a:p>
            <a:pPr marL="285750" indent="-285750" algn="just" eaLnBrk="1" hangingPunct="1">
              <a:lnSpc>
                <a:spcPct val="8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CN" altLang="en-US" sz="1400" dirty="0">
                <a:ea typeface="宋体" panose="02010600030101010101" pitchFamily="2" charset="-122"/>
                <a:cs typeface="Arial" panose="020B0604020202020204" pitchFamily="34" charset="0"/>
                <a:sym typeface="Times New Roman" panose="02020603050405020304" pitchFamily="18" charset="0"/>
              </a:rPr>
              <a:t>The two undulators are placed side by side and share an H-frame, which can be moved laterally to switch between the two undulators.</a:t>
            </a:r>
            <a:endParaRPr lang="zh-CN" altLang="en-US" sz="1400" dirty="0">
              <a:ea typeface="宋体" panose="02010600030101010101" pitchFamily="2" charset="-122"/>
              <a:cs typeface="Arial" panose="020B0604020202020204" pitchFamily="34" charset="0"/>
              <a:sym typeface="Times New Roman" panose="02020603050405020304" pitchFamily="18" charset="0"/>
            </a:endParaRPr>
          </a:p>
          <a:p>
            <a:pPr marL="285750" indent="-285750" algn="just" eaLnBrk="1" hangingPunct="1">
              <a:lnSpc>
                <a:spcPct val="8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CN" altLang="en-US" sz="1400" dirty="0">
                <a:ea typeface="宋体" panose="02010600030101010101" pitchFamily="2" charset="-122"/>
                <a:cs typeface="Arial" panose="020B0604020202020204" pitchFamily="34" charset="0"/>
                <a:sym typeface="Times New Roman" panose="02020603050405020304" pitchFamily="18" charset="0"/>
              </a:rPr>
              <a:t>The low energy undulator LEID uses a quasi-periodic magnet arrangement to effectively suppress higher harmonics.</a:t>
            </a:r>
            <a:endParaRPr lang="zh-CN" altLang="en-US" sz="1400" dirty="0">
              <a:ea typeface="宋体" panose="02010600030101010101" pitchFamily="2" charset="-122"/>
              <a:cs typeface="Arial" panose="020B0604020202020204" pitchFamily="34" charset="0"/>
              <a:sym typeface="Times New Roman" panose="02020603050405020304" pitchFamily="18" charset="0"/>
            </a:endParaRPr>
          </a:p>
          <a:p>
            <a:pPr marL="285750" indent="-285750" algn="just" eaLnBrk="1" hangingPunct="1">
              <a:lnSpc>
                <a:spcPct val="8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CN" altLang="en-US" sz="1400" dirty="0">
                <a:ea typeface="宋体" panose="02010600030101010101" pitchFamily="2" charset="-122"/>
                <a:cs typeface="Arial" panose="020B0604020202020204" pitchFamily="34" charset="0"/>
                <a:sym typeface="Times New Roman" panose="02020603050405020304" pitchFamily="18" charset="0"/>
              </a:rPr>
              <a:t>13 servo motors are used to independently control the air gap, phase shift and switching of the two </a:t>
            </a:r>
            <a:r>
              <a:rPr lang="en-US" altLang="zh-CN" sz="1400" dirty="0">
                <a:ea typeface="宋体" panose="02010600030101010101" pitchFamily="2" charset="-122"/>
                <a:cs typeface="Arial" panose="020B0604020202020204" pitchFamily="34" charset="0"/>
                <a:sym typeface="Times New Roman" panose="02020603050405020304" pitchFamily="18" charset="0"/>
              </a:rPr>
              <a:t>undulator</a:t>
            </a:r>
            <a:r>
              <a:rPr lang="zh-CN" altLang="en-US" sz="1400" dirty="0">
                <a:ea typeface="宋体" panose="02010600030101010101" pitchFamily="2" charset="-122"/>
                <a:cs typeface="Arial" panose="020B0604020202020204" pitchFamily="34" charset="0"/>
                <a:sym typeface="Times New Roman" panose="02020603050405020304" pitchFamily="18" charset="0"/>
              </a:rPr>
              <a:t>s.</a:t>
            </a:r>
            <a:endParaRPr lang="zh-CN" altLang="en-US" sz="1400" dirty="0">
              <a:ea typeface="宋体" panose="02010600030101010101" pitchFamily="2" charset="-122"/>
              <a:cs typeface="Arial" panose="020B0604020202020204" pitchFamily="34" charset="0"/>
              <a:sym typeface="Times New Roman" panose="02020603050405020304" pitchFamily="18" charset="0"/>
            </a:endParaRPr>
          </a:p>
        </p:txBody>
      </p:sp>
      <p:pic>
        <p:nvPicPr>
          <p:cNvPr id="9220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3298" y="1891030"/>
            <a:ext cx="3359150" cy="2520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991360" y="2026920"/>
            <a:ext cx="2188845" cy="318135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t">
            <a:no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1400">
                <a:sym typeface="Times New Roman" panose="02020603050405020304" pitchFamily="18" charset="0"/>
              </a:rPr>
              <a:t>2013.2</a:t>
            </a:r>
            <a:r>
              <a:rPr lang="en-US" altLang="zh-CN" sz="1400">
                <a:sym typeface="Times New Roman" panose="02020603050405020304" pitchFamily="18" charset="0"/>
              </a:rPr>
              <a:t> Dream line </a:t>
            </a:r>
            <a:r>
              <a:rPr lang="zh-CN" altLang="en-US" sz="1400">
                <a:sym typeface="Times New Roman" panose="02020603050405020304" pitchFamily="18" charset="0"/>
              </a:rPr>
              <a:t>DEPU</a:t>
            </a:r>
            <a:endParaRPr lang="zh-CN" altLang="en-US" sz="1400">
              <a:sym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370" y="1666240"/>
            <a:ext cx="3304540" cy="258572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7896225" y="1708785"/>
            <a:ext cx="2338070" cy="318135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t">
            <a:noAutofit/>
          </a:bodyPr>
          <a:p>
            <a:pPr lvl="0" algn="l">
              <a:buClrTx/>
              <a:buSzTx/>
              <a:buFontTx/>
            </a:pPr>
            <a:r>
              <a:rPr lang="zh-CN" altLang="en-US" sz="1400">
                <a:sym typeface="Times New Roman" panose="02020603050405020304" pitchFamily="18" charset="0"/>
              </a:rPr>
              <a:t>201</a:t>
            </a:r>
            <a:r>
              <a:rPr lang="en-US" altLang="zh-CN" sz="1400">
                <a:sym typeface="Times New Roman" panose="02020603050405020304" pitchFamily="18" charset="0"/>
              </a:rPr>
              <a:t>9 SSRF-II </a:t>
            </a:r>
            <a:r>
              <a:rPr lang="zh-CN" altLang="en-US" sz="1400">
                <a:sym typeface="Times New Roman" panose="02020603050405020304" pitchFamily="18" charset="0"/>
              </a:rPr>
              <a:t>DEPU</a:t>
            </a:r>
            <a:r>
              <a:rPr lang="en-US" altLang="zh-CN" sz="1400">
                <a:sym typeface="Times New Roman" panose="02020603050405020304" pitchFamily="18" charset="0"/>
              </a:rPr>
              <a:t>58&amp;90</a:t>
            </a:r>
            <a:endParaRPr lang="en-US" altLang="zh-CN" sz="1400">
              <a:sym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1565" y="907415"/>
            <a:ext cx="6096000" cy="9836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 algn="just" eaLnBrk="1" hangingPunct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 pitchFamily="18" charset="0"/>
              </a:rPr>
              <a:t>In 2013, the first DEPU was developed at SSRF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 pitchFamily="18" charset="0"/>
            </a:endParaRPr>
          </a:p>
          <a:p>
            <a:pPr marL="285750" indent="-285750" algn="just" eaLnBrk="1" hangingPunct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 pitchFamily="18" charset="0"/>
              </a:rPr>
              <a:t>20-200eV EPU148 </a:t>
            </a:r>
            <a:r>
              <a:rPr 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 pitchFamily="18" charset="0"/>
              </a:rPr>
              <a:t>quasi-periodic</a:t>
            </a:r>
            <a:endParaRPr 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 pitchFamily="18" charset="0"/>
            </a:endParaRPr>
          </a:p>
          <a:p>
            <a:pPr marL="285750" indent="-285750" algn="just" eaLnBrk="1" hangingPunct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 pitchFamily="18" charset="0"/>
              </a:rPr>
              <a:t>200-2000eV EPU58 </a:t>
            </a:r>
            <a:endParaRPr 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13" name="右箭头 12"/>
          <p:cNvSpPr/>
          <p:nvPr>
            <p:custDataLst>
              <p:tags r:id="rId5"/>
            </p:custDataLst>
          </p:nvPr>
        </p:nvSpPr>
        <p:spPr>
          <a:xfrm>
            <a:off x="4286250" y="1490345"/>
            <a:ext cx="4038600" cy="2761615"/>
          </a:xfrm>
          <a:prstGeom prst="rightArrow">
            <a:avLst>
              <a:gd name="adj1" fmla="val 50000"/>
              <a:gd name="adj2" fmla="val 461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225925" y="2421255"/>
            <a:ext cx="45656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rgbClr val="FF0000"/>
                </a:solidFill>
              </a:rPr>
              <a:t>LEID period from 148--90mm</a:t>
            </a:r>
            <a:endParaRPr lang="zh-CN" altLang="en-US">
              <a:solidFill>
                <a:srgbClr val="FF0000"/>
              </a:solidFill>
            </a:endParaRPr>
          </a:p>
          <a:p>
            <a:r>
              <a:rPr lang="en-US" altLang="zh-CN">
                <a:solidFill>
                  <a:srgbClr val="FF0000"/>
                </a:solidFill>
              </a:rPr>
              <a:t>more robust for magnetic force Fz</a:t>
            </a:r>
            <a:endParaRPr lang="en-US" altLang="zh-CN">
              <a:solidFill>
                <a:srgbClr val="FF0000"/>
              </a:solidFill>
            </a:endParaRPr>
          </a:p>
          <a:p>
            <a:r>
              <a:rPr lang="en-US" altLang="zh-CN">
                <a:solidFill>
                  <a:srgbClr val="FF0000"/>
                </a:solidFill>
              </a:rPr>
              <a:t>PSD </a:t>
            </a:r>
            <a:r>
              <a:rPr lang="en-US" altLang="zh-CN">
                <a:solidFill>
                  <a:srgbClr val="FF0000"/>
                </a:solidFill>
              </a:rPr>
              <a:t>to measure lateral position</a:t>
            </a:r>
            <a:endParaRPr lang="en-US" altLang="zh-CN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5325" y="1484313"/>
            <a:ext cx="10972800" cy="1143000"/>
          </a:xfrm>
        </p:spPr>
        <p:txBody>
          <a:bodyPr/>
          <a:p>
            <a:r>
              <a:rPr lang="en-US" altLang="zh-CN" spc="150" dirty="0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/>
                <a:sym typeface="+mn-ea"/>
              </a:rPr>
              <a:t>SXFEL Undulator Project</a:t>
            </a:r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1"/>
          <a:srcRect t="41020"/>
        </p:blipFill>
        <p:spPr>
          <a:xfrm>
            <a:off x="1127760" y="4241800"/>
            <a:ext cx="9926955" cy="1504950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4" name="文本框 3"/>
          <p:cNvSpPr txBox="1"/>
          <p:nvPr/>
        </p:nvSpPr>
        <p:spPr>
          <a:xfrm>
            <a:off x="1026160" y="387350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East</a:t>
            </a:r>
            <a:endParaRPr lang="en-US" altLang="zh-CN"/>
          </a:p>
        </p:txBody>
      </p:sp>
      <p:sp>
        <p:nvSpPr>
          <p:cNvPr id="5" name="文本框 4"/>
          <p:cNvSpPr txBox="1"/>
          <p:nvPr/>
        </p:nvSpPr>
        <p:spPr>
          <a:xfrm>
            <a:off x="10090785" y="3860800"/>
            <a:ext cx="10293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West</a:t>
            </a:r>
            <a:endParaRPr lang="en-US" altLang="zh-CN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47626" y="116756"/>
            <a:ext cx="12192000" cy="936104"/>
          </a:xfrm>
        </p:spPr>
        <p:txBody>
          <a:bodyPr/>
          <a:p>
            <a:r>
              <a:rPr lang="en-US" altLang="zh-CN"/>
              <a:t>SXFEL-undulators</a:t>
            </a:r>
            <a:r>
              <a:t>（</a:t>
            </a:r>
            <a:r>
              <a:rPr lang="en-US" altLang="zh-CN"/>
              <a:t>2016-2022</a:t>
            </a:r>
            <a:r>
              <a:t>）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7080" y="4004945"/>
            <a:ext cx="4544695" cy="203454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148580" y="6149340"/>
            <a:ext cx="2868930" cy="36830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p>
            <a:r>
              <a:rPr lang="en-US"/>
              <a:t>undulator in tunnel</a:t>
            </a:r>
            <a:endParaRPr lang="en-US"/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311775" y="4004945"/>
            <a:ext cx="3097530" cy="20580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4650" y="829310"/>
            <a:ext cx="8867775" cy="294640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5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9305" y="3994785"/>
            <a:ext cx="2796540" cy="20986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12265" y="176530"/>
            <a:ext cx="9742805" cy="705485"/>
          </a:xfrm>
        </p:spPr>
        <p:txBody>
          <a:bodyPr>
            <a:normAutofit/>
          </a:bodyPr>
          <a:lstStyle/>
          <a:p>
            <a:r>
              <a:rPr lang="en-US" altLang="zh-CN" sz="3200" b="1" dirty="0" err="1">
                <a:solidFill>
                  <a:srgbClr val="1F6CF1"/>
                </a:solidFill>
                <a:latin typeface="微软雅黑" panose="020B0503020204020204" charset="-122"/>
                <a:ea typeface="微软雅黑" panose="020B0503020204020204" charset="-122"/>
                <a:cs typeface="汉仪中圆简" panose="02010600000101010101" charset="-122"/>
                <a:sym typeface="+mn-ea"/>
              </a:rPr>
              <a:t>4m long &amp; 3.6mm gap IVUs (2018-2019)</a:t>
            </a:r>
            <a:endParaRPr lang="en-US" altLang="zh-CN" sz="3200" b="1" dirty="0" err="1">
              <a:solidFill>
                <a:srgbClr val="1F6CF1"/>
              </a:solidFill>
              <a:latin typeface="微软雅黑" panose="020B0503020204020204" charset="-122"/>
              <a:ea typeface="微软雅黑" panose="020B0503020204020204" charset="-122"/>
              <a:cs typeface="汉仪中圆简" panose="02010600000101010101" charset="-122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977900" y="3754755"/>
            <a:ext cx="1085088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2" charset="0"/>
              <a:cs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84225" y="1149985"/>
            <a:ext cx="7091045" cy="1529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lumMod val="95000"/>
                  </a:schemeClr>
                </a:solidFill>
              </a14:hiddenFill>
            </a:ext>
          </a:ex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marL="285750" indent="-2857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4m long with minimum gap 3.6mm, near 250 periods</a:t>
            </a:r>
            <a:endParaRPr lang="en-US" altLang="zh-CN" dirty="0" smtClean="0"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285750" indent="-2857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S</a:t>
            </a:r>
            <a:r>
              <a:rPr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ide open cavity design, integration test to improve efficiency</a:t>
            </a:r>
            <a:r>
              <a:rPr lang="en-US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,easy to measure and shimming</a:t>
            </a:r>
            <a:r>
              <a:rPr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;</a:t>
            </a:r>
            <a:endParaRPr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285750" indent="-2857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10 IVUs  : from Augest  to December by two sets MMS</a:t>
            </a:r>
            <a:endParaRPr lang="en-US" altLang="zh-CN" dirty="0"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44110" y="3326765"/>
            <a:ext cx="1755775" cy="131572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5592445" y="3404870"/>
            <a:ext cx="1203960" cy="245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rgbClr val="0070C0"/>
                </a:solidFill>
              </a:rPr>
              <a:t>IVU16 </a:t>
            </a:r>
            <a:r>
              <a:rPr lang="zh-CN" altLang="en-US" sz="1000" b="1" dirty="0">
                <a:solidFill>
                  <a:srgbClr val="0070C0"/>
                </a:solidFill>
              </a:rPr>
              <a:t>测试现场</a:t>
            </a:r>
            <a:endParaRPr lang="zh-CN" altLang="en-US" sz="1000" b="1" dirty="0">
              <a:solidFill>
                <a:srgbClr val="0070C0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4110" y="4878070"/>
            <a:ext cx="1692910" cy="85788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5501005" y="5735955"/>
            <a:ext cx="641350" cy="31051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noAutofit/>
          </a:bodyPr>
          <a:p>
            <a:r>
              <a:rPr lang="en-US" sz="1000" b="1" dirty="0">
                <a:solidFill>
                  <a:srgbClr val="0070C0"/>
                </a:solidFill>
              </a:rPr>
              <a:t>CuNi </a:t>
            </a:r>
            <a:endParaRPr lang="en-US" sz="1000" b="1" dirty="0">
              <a:solidFill>
                <a:srgbClr val="0070C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" y="3429635"/>
            <a:ext cx="2263140" cy="2165350"/>
          </a:xfrm>
          <a:prstGeom prst="rect">
            <a:avLst/>
          </a:prstGeom>
        </p:spPr>
      </p:pic>
      <p:sp>
        <p:nvSpPr>
          <p:cNvPr id="24" name="右箭头 23"/>
          <p:cNvSpPr/>
          <p:nvPr/>
        </p:nvSpPr>
        <p:spPr>
          <a:xfrm>
            <a:off x="2489835" y="3820795"/>
            <a:ext cx="2385695" cy="1696085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txBody>
          <a:bodyPr vert="horz" wrap="square" lIns="91440" tIns="45720" rIns="91440" bIns="45720" numCol="1" anchor="t" anchorCtr="0" compatLnSpc="1">
            <a:noAutofit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2" charset="0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489835" y="4221480"/>
            <a:ext cx="26009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200" b="1">
                <a:solidFill>
                  <a:srgbClr val="FF0000"/>
                </a:solidFill>
              </a:rPr>
              <a:t>Direct measurement and shimming </a:t>
            </a:r>
            <a:endParaRPr lang="en-US" altLang="zh-CN" sz="1200" b="1">
              <a:solidFill>
                <a:srgbClr val="FF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200" b="1">
                <a:solidFill>
                  <a:srgbClr val="FF0000"/>
                </a:solidFill>
              </a:rPr>
              <a:t>Integration testing efficiency improvement</a:t>
            </a:r>
            <a:endParaRPr lang="en-US" altLang="zh-CN" sz="1200" b="1">
              <a:solidFill>
                <a:srgbClr val="FF0000"/>
              </a:solidFill>
            </a:endParaRPr>
          </a:p>
        </p:txBody>
      </p:sp>
      <p:graphicFrame>
        <p:nvGraphicFramePr>
          <p:cNvPr id="5" name="表格 4"/>
          <p:cNvGraphicFramePr/>
          <p:nvPr>
            <p:custDataLst>
              <p:tags r:id="rId4"/>
            </p:custDataLst>
          </p:nvPr>
        </p:nvGraphicFramePr>
        <p:xfrm>
          <a:off x="7967980" y="1196975"/>
          <a:ext cx="3662045" cy="2393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5075"/>
                <a:gridCol w="701675"/>
                <a:gridCol w="817245"/>
                <a:gridCol w="908050"/>
              </a:tblGrid>
              <a:tr h="55689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等线" panose="02010600030101010101" charset="-122"/>
                        </a:rPr>
                        <a:t>F</a:t>
                      </a:r>
                      <a:r>
                        <a:rPr lang="en-US" altLang="zh-CN" sz="12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等线" panose="02010600030101010101" charset="-122"/>
                        </a:rPr>
                        <a:t>acility</a:t>
                      </a:r>
                      <a:endParaRPr lang="en-US" altLang="zh-CN" sz="1200" b="1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B6E5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2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等线" panose="02010600030101010101" charset="-122"/>
                        </a:rPr>
                        <a:t>日本</a:t>
                      </a:r>
                      <a:endParaRPr lang="zh-CN" sz="12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等线" panose="02010600030101010101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zh-CN" sz="12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等线" panose="02010600030101010101" charset="-122"/>
                        </a:rPr>
                        <a:t>SACLA</a:t>
                      </a:r>
                      <a:endParaRPr lang="zh-CN" altLang="en-US" sz="12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5F5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2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等线" panose="02010600030101010101" charset="-122"/>
                        </a:rPr>
                        <a:t>瑞士</a:t>
                      </a:r>
                      <a:endParaRPr lang="zh-CN" sz="12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等线" panose="02010600030101010101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zh-CN" sz="12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等线" panose="02010600030101010101" charset="-122"/>
                        </a:rPr>
                        <a:t>Swiss-FEL</a:t>
                      </a:r>
                      <a:endParaRPr lang="zh-CN" altLang="en-US" sz="12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2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等线" panose="02010600030101010101" charset="-122"/>
                        </a:rPr>
                        <a:t>上海</a:t>
                      </a:r>
                      <a:endParaRPr lang="zh-CN" sz="12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等线" panose="02010600030101010101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zh-CN" sz="12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等线" panose="02010600030101010101" charset="-122"/>
                        </a:rPr>
                        <a:t>SXFEL-SBP</a:t>
                      </a:r>
                      <a:endParaRPr lang="zh-CN" altLang="en-US" sz="12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5F5"/>
                    </a:solidFill>
                  </a:tcPr>
                </a:tc>
              </a:tr>
              <a:tr h="2413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等线" panose="02010600030101010101" charset="-122"/>
                        </a:rPr>
                        <a:t>length</a:t>
                      </a:r>
                      <a:r>
                        <a:rPr lang="zh-CN" sz="12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等线" panose="02010600030101010101" charset="-122"/>
                        </a:rPr>
                        <a:t>（m）</a:t>
                      </a:r>
                      <a:endParaRPr lang="zh-CN" altLang="en-US" sz="1200" b="1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B6E5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FF0000"/>
                          </a:solidFill>
                          <a:latin typeface="等线" panose="02010600030101010101" charset="-122"/>
                        </a:rPr>
                        <a:t>5</a:t>
                      </a:r>
                      <a:endParaRPr lang="en-US" altLang="en-US" sz="1200" b="1">
                        <a:solidFill>
                          <a:srgbClr val="FF0000"/>
                        </a:solidFill>
                        <a:latin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5F5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FF0000"/>
                          </a:solidFill>
                          <a:latin typeface="等线" panose="02010600030101010101" charset="-122"/>
                        </a:rPr>
                        <a:t>4</a:t>
                      </a:r>
                      <a:endParaRPr lang="en-US" altLang="en-US" sz="1200" b="1">
                        <a:solidFill>
                          <a:srgbClr val="FF0000"/>
                        </a:solidFill>
                        <a:latin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FF0000"/>
                          </a:solidFill>
                          <a:latin typeface="等线" panose="02010600030101010101" charset="-122"/>
                        </a:rPr>
                        <a:t>4</a:t>
                      </a:r>
                      <a:endParaRPr lang="en-US" altLang="en-US" sz="1200" b="1">
                        <a:solidFill>
                          <a:srgbClr val="FF0000"/>
                        </a:solidFill>
                        <a:latin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5F5"/>
                    </a:solidFill>
                  </a:tcPr>
                </a:tc>
              </a:tr>
              <a:tr h="35433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等线" panose="02010600030101010101" charset="-122"/>
                        </a:rPr>
                        <a:t>period </a:t>
                      </a:r>
                      <a:r>
                        <a:rPr lang="zh-CN" sz="12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等线" panose="02010600030101010101" charset="-122"/>
                        </a:rPr>
                        <a:t>（mm）</a:t>
                      </a:r>
                      <a:endParaRPr lang="zh-CN" altLang="en-US" sz="1200" b="1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B6E5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等线" panose="02010600030101010101" charset="-122"/>
                        </a:rPr>
                        <a:t>18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5F5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等线" panose="02010600030101010101" charset="-122"/>
                        </a:rPr>
                        <a:t>15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等线" panose="02010600030101010101" charset="-122"/>
                        </a:rPr>
                        <a:t>16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5F5"/>
                    </a:solidFill>
                  </a:tcPr>
                </a:tc>
              </a:tr>
              <a:tr h="2413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等线" panose="02010600030101010101" charset="-122"/>
                        </a:rPr>
                        <a:t>number</a:t>
                      </a:r>
                      <a:endParaRPr lang="en-US" altLang="zh-CN" sz="1200" b="1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B6E5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等线" panose="02010600030101010101" charset="-122"/>
                        </a:rPr>
                        <a:t>277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5F5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等线" panose="02010600030101010101" charset="-122"/>
                        </a:rPr>
                        <a:t>266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等线" panose="02010600030101010101" charset="-122"/>
                        </a:rPr>
                        <a:t>243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5F5"/>
                    </a:solidFill>
                  </a:tcPr>
                </a:tc>
              </a:tr>
              <a:tr h="3238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等线" panose="02010600030101010101" charset="-122"/>
                        </a:rPr>
                        <a:t>gap</a:t>
                      </a:r>
                      <a:r>
                        <a:rPr lang="zh-CN" sz="12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等线" panose="02010600030101010101" charset="-122"/>
                        </a:rPr>
                        <a:t>（mm）</a:t>
                      </a:r>
                      <a:endParaRPr lang="zh-CN" altLang="en-US" sz="1200" b="1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B6E5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FF0000"/>
                          </a:solidFill>
                          <a:latin typeface="等线" panose="02010600030101010101" charset="-122"/>
                        </a:rPr>
                        <a:t>3.5</a:t>
                      </a:r>
                      <a:endParaRPr lang="en-US" altLang="en-US" sz="1200" b="1">
                        <a:solidFill>
                          <a:srgbClr val="FF0000"/>
                        </a:solidFill>
                        <a:latin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5F5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FF0000"/>
                          </a:solidFill>
                          <a:latin typeface="等线" panose="02010600030101010101" charset="-122"/>
                        </a:rPr>
                        <a:t>3.2</a:t>
                      </a:r>
                      <a:endParaRPr lang="en-US" altLang="en-US" sz="1200" b="1">
                        <a:solidFill>
                          <a:srgbClr val="FF0000"/>
                        </a:solidFill>
                        <a:latin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FF0000"/>
                          </a:solidFill>
                          <a:latin typeface="等线" panose="02010600030101010101" charset="-122"/>
                        </a:rPr>
                        <a:t>3.6</a:t>
                      </a:r>
                      <a:endParaRPr lang="en-US" altLang="en-US" sz="1200" b="1">
                        <a:solidFill>
                          <a:srgbClr val="FF0000"/>
                        </a:solidFill>
                        <a:latin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5F5"/>
                    </a:solidFill>
                  </a:tcPr>
                </a:tc>
              </a:tr>
              <a:tr h="3238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等线" panose="02010600030101010101" charset="-122"/>
                        </a:rPr>
                        <a:t>peak field</a:t>
                      </a:r>
                      <a:r>
                        <a:rPr lang="zh-CN" sz="12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等线" panose="02010600030101010101" charset="-122"/>
                        </a:rPr>
                        <a:t>（T）</a:t>
                      </a:r>
                      <a:endParaRPr lang="zh-CN" altLang="en-US" sz="1200" b="1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B6E5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等线" panose="02010600030101010101" charset="-122"/>
                        </a:rPr>
                        <a:t>1.57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5F5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等线" panose="02010600030101010101" charset="-122"/>
                        </a:rPr>
                        <a:t>1.27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等线" panose="02010600030101010101" charset="-122"/>
                        </a:rPr>
                        <a:t>1.22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5F5"/>
                    </a:solidFill>
                  </a:tcPr>
                </a:tc>
              </a:tr>
              <a:tr h="35179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altLang="zh-CN" sz="12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等线" panose="02010600030101010101" charset="-122"/>
                        </a:rPr>
                        <a:t>Magnet</a:t>
                      </a:r>
                      <a:endParaRPr lang="en-US" altLang="zh-CN" sz="1200" b="1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B6E5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等线" panose="02010600030101010101" charset="-122"/>
                        </a:rPr>
                        <a:t>NdFeB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5F5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等线" panose="02010600030101010101" charset="-122"/>
                        </a:rPr>
                        <a:t>NdFeB+Dy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等线" panose="02010600030101010101" charset="-122"/>
                        </a:rPr>
                        <a:t>SmCo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等线" panose="02010600030101010101" charset="-122"/>
                      </a:endParaRPr>
                    </a:p>
                  </a:txBody>
                  <a:tcPr marL="12700" marR="12700" marT="12700" vert="horz" anchor="t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5F5"/>
                    </a:solidFill>
                  </a:tcPr>
                </a:tc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5954" y="3644770"/>
            <a:ext cx="4427134" cy="2536416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BEAUTIFY_FLAG" val="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BEAUTIFY_FLAG" val=""/>
</p:tagLst>
</file>

<file path=ppt/tags/tag113.xml><?xml version="1.0" encoding="utf-8"?>
<p:tagLst xmlns:p="http://schemas.openxmlformats.org/presentationml/2006/main">
  <p:tag name="KSO_WM_BEAUTIFY_FLAG" val=""/>
</p:tagLst>
</file>

<file path=ppt/tags/tag114.xml><?xml version="1.0" encoding="utf-8"?>
<p:tagLst xmlns:p="http://schemas.openxmlformats.org/presentationml/2006/main">
  <p:tag name="KSO_WM_UNIT_PLACING_PICTURE_USER_VIEWPORT" val="{&quot;height&quot;:6248,&quot;width&quot;:8888}"/>
</p:tagLst>
</file>

<file path=ppt/tags/tag115.xml><?xml version="1.0" encoding="utf-8"?>
<p:tagLst xmlns:p="http://schemas.openxmlformats.org/presentationml/2006/main">
  <p:tag name="KSO_WM_UNIT_PLACING_PICTURE_USER_VIEWPORT" val="{&quot;height&quot;:4569,&quot;width&quot;:4722}"/>
</p:tagLst>
</file>

<file path=ppt/tags/tag116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1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18.xml><?xml version="1.0" encoding="utf-8"?>
<p:tagLst xmlns:p="http://schemas.openxmlformats.org/presentationml/2006/main">
  <p:tag name="KSO_WM_BEAUTIFY_FLAG" val=""/>
</p:tagLst>
</file>

<file path=ppt/tags/tag119.xml><?xml version="1.0" encoding="utf-8"?>
<p:tagLst xmlns:p="http://schemas.openxmlformats.org/presentationml/2006/main">
  <p:tag name="KSO_WM_DIAGRAM_VIRTUALLY_FRAME" val="{&quot;height&quot;:280.7138959021169,&quot;left&quot;:53.4,&quot;top&quot;:229.5,&quot;width&quot;:855}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DIAGRAM_VIRTUALLY_FRAME" val="{&quot;height&quot;:280.7138959021169,&quot;left&quot;:53.4,&quot;top&quot;:229.5,&quot;width&quot;:855}"/>
</p:tagLst>
</file>

<file path=ppt/tags/tag121.xml><?xml version="1.0" encoding="utf-8"?>
<p:tagLst xmlns:p="http://schemas.openxmlformats.org/presentationml/2006/main">
  <p:tag name="KSO_WM_DIAGRAM_VIRTUALLY_FRAME" val="{&quot;height&quot;:280.7138959021169,&quot;left&quot;:53.4,&quot;top&quot;:229.5,&quot;width&quot;:855}"/>
  <p:tag name="picid" val="{cfb259cc-bb61-4773-86ae-3a7760e1e177}"/>
</p:tagLst>
</file>

<file path=ppt/tags/tag122.xml><?xml version="1.0" encoding="utf-8"?>
<p:tagLst xmlns:p="http://schemas.openxmlformats.org/presentationml/2006/main">
  <p:tag name="KSO_WM_DIAGRAM_VIRTUALLY_FRAME" val="{&quot;height&quot;:280.7138959021169,&quot;left&quot;:53.4,&quot;top&quot;:229.5,&quot;width&quot;:855}"/>
  <p:tag name="picid" val="{5f48541f-600b-406c-8265-d4257027868d}"/>
</p:tagLst>
</file>

<file path=ppt/tags/tag123.xml><?xml version="1.0" encoding="utf-8"?>
<p:tagLst xmlns:p="http://schemas.openxmlformats.org/presentationml/2006/main">
  <p:tag name="KSO_WM_DIAGRAM_VIRTUALLY_FRAME" val="{&quot;height&quot;:280.7138959021169,&quot;left&quot;:53.4,&quot;top&quot;:229.5,&quot;width&quot;:855}"/>
</p:tagLst>
</file>

<file path=ppt/tags/tag124.xml><?xml version="1.0" encoding="utf-8"?>
<p:tagLst xmlns:p="http://schemas.openxmlformats.org/presentationml/2006/main">
  <p:tag name="KSO_WM_DIAGRAM_VIRTUALLY_FRAME" val="{&quot;height&quot;:280.7138959021169,&quot;left&quot;:53.4,&quot;top&quot;:229.5,&quot;width&quot;:855}"/>
</p:tagLst>
</file>

<file path=ppt/tags/tag125.xml><?xml version="1.0" encoding="utf-8"?>
<p:tagLst xmlns:p="http://schemas.openxmlformats.org/presentationml/2006/main">
  <p:tag name="KSO_WM_DIAGRAM_VIRTUALLY_FRAME" val="{&quot;height&quot;:280.7138959021169,&quot;left&quot;:53.4,&quot;top&quot;:229.5,&quot;width&quot;:855}"/>
</p:tagLst>
</file>

<file path=ppt/tags/tag126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2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28.xml><?xml version="1.0" encoding="utf-8"?>
<p:tagLst xmlns:p="http://schemas.openxmlformats.org/presentationml/2006/main">
  <p:tag name="COMMONDATA" val="eyJoZGlkIjoiMDdhNmRhMWY1ZGQwZGY0MWE4YWEyZjMyOWVlZjhkMDkifQ=="/>
  <p:tag name="KSO_WPP_MARK_KEY" val="72b85478-a66d-447d-a429-7017e3452e22"/>
  <p:tag name="resource_record_key" val="{&quot;13&quot;:[4364886],&quot;29&quot;:[50000069,50053017],&quot;65&quot;:[20205176]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1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*a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TABLE_ENDDRAG_ORIGIN_RECT" val="291*226"/>
  <p:tag name="TABLE_ENDDRAG_RECT" val="610*112*291*226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resource_record_key" val="{&quot;29&quot;:[50053017],&quot;65&quot;:[20205176]}"/>
</p:tagLst>
</file>

<file path=ppt/tags/tag66.xml><?xml version="1.0" encoding="utf-8"?>
<p:tagLst xmlns:p="http://schemas.openxmlformats.org/presentationml/2006/main">
  <p:tag name="KSO_WM_UNIT_PLACING_PICTURE_USER_VIEWPORT" val="{&quot;height&quot;:1474.179527559055,&quot;width&quot;:19200}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TABLE_BEAUTIFY" val="smartTable{4424ea00-8017-4c30-aff6-1c5100abbd7e}"/>
  <p:tag name="TABLE_ENDDRAG_ORIGIN_RECT" val="412*207"/>
  <p:tag name="TABLE_ENDDRAG_RECT" val="514*75*412*207"/>
</p:tagLst>
</file>

<file path=ppt/tags/tag71.xml><?xml version="1.0" encoding="utf-8"?>
<p:tagLst xmlns:p="http://schemas.openxmlformats.org/presentationml/2006/main">
  <p:tag name="RESOURCE_RECORD_KEY" val="{&quot;29&quot;:[50000069]}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UNIT_TABLE_BEAUTIFY" val="smartTable{96a0f1ec-98b5-4437-bf6a-940d286d9972}"/>
  <p:tag name="TABLE_ENDDRAG_ORIGIN_RECT" val="288*185"/>
  <p:tag name="TABLE_ENDDRAG_RECT" val="627*114*288*185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DIAGRAM_VIRTUALLY_FRAME" val="{&quot;height&quot;:280.7138959021169,&quot;left&quot;:53.4,&quot;top&quot;:229.5,&quot;width&quot;:855}"/>
</p:tagLst>
</file>

<file path=ppt/tags/tag87.xml><?xml version="1.0" encoding="utf-8"?>
<p:tagLst xmlns:p="http://schemas.openxmlformats.org/presentationml/2006/main">
  <p:tag name="KSO_WM_DIAGRAM_VIRTUALLY_FRAME" val="{&quot;height&quot;:280.7138959021169,&quot;left&quot;:53.4,&quot;top&quot;:229.5,&quot;width&quot;:855}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PLACING_PICTURE_USER_VIEWPORT" val="{&quot;height&quot;:6743,&quot;width&quot;:12000}"/>
  <p:tag name="KSO_WM_BEAUTIFY_FLAG" val=""/>
</p:tagLst>
</file>

<file path=ppt/tags/tag91.xml><?xml version="1.0" encoding="utf-8"?>
<p:tagLst xmlns:p="http://schemas.openxmlformats.org/presentationml/2006/main">
  <p:tag name="KSO_WM_DIAGRAM_VIRTUALLY_FRAME" val="{&quot;height&quot;:280.7138959021169,&quot;left&quot;:53.4,&quot;top&quot;:229.5,&quot;width&quot;:855}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9EDEE"/>
    </a:accent5>
    <a:accent6>
      <a:srgbClr val="2D2D89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9EDEE"/>
    </a:accent5>
    <a:accent6>
      <a:srgbClr val="2D2D89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8608</Words>
  <Application>WPS 演示</Application>
  <PresentationFormat>宽屏</PresentationFormat>
  <Paragraphs>608</Paragraphs>
  <Slides>29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26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29</vt:i4>
      </vt:variant>
    </vt:vector>
  </HeadingPairs>
  <TitlesOfParts>
    <vt:vector size="58" baseType="lpstr">
      <vt:lpstr>Arial</vt:lpstr>
      <vt:lpstr>宋体</vt:lpstr>
      <vt:lpstr>Wingdings</vt:lpstr>
      <vt:lpstr>微软雅黑</vt:lpstr>
      <vt:lpstr>汉仪中圆简</vt:lpstr>
      <vt:lpstr>Times New Roman</vt:lpstr>
      <vt:lpstr>汉仪中圆简</vt:lpstr>
      <vt:lpstr>Segoe Print</vt:lpstr>
      <vt:lpstr>Wingdings</vt:lpstr>
      <vt:lpstr>黑体</vt:lpstr>
      <vt:lpstr>方正大黑简体</vt:lpstr>
      <vt:lpstr>华文中宋</vt:lpstr>
      <vt:lpstr>Calibri</vt:lpstr>
      <vt:lpstr>等线</vt:lpstr>
      <vt:lpstr>Arial Unicode MS</vt:lpstr>
      <vt:lpstr>Tahoma</vt:lpstr>
      <vt:lpstr>华文楷体</vt:lpstr>
      <vt:lpstr>MS PGothic</vt:lpstr>
      <vt:lpstr>Cambria Math</vt:lpstr>
      <vt:lpstr>方正兰亭黑_GBK</vt:lpstr>
      <vt:lpstr>Times New Roman</vt:lpstr>
      <vt:lpstr>Cambria</vt:lpstr>
      <vt:lpstr>华文隶书</vt:lpstr>
      <vt:lpstr>等线 Light</vt:lpstr>
      <vt:lpstr>仿宋</vt:lpstr>
      <vt:lpstr>Arial</vt:lpstr>
      <vt:lpstr>默认设计模板</vt:lpstr>
      <vt:lpstr>1_Office 主题​​</vt:lpstr>
      <vt:lpstr>2_Office 主题​​</vt:lpstr>
      <vt:lpstr>Undulators Development at SSRF</vt:lpstr>
      <vt:lpstr>PowerPoint 演示文稿</vt:lpstr>
      <vt:lpstr>Undulator Developement for SSRF</vt:lpstr>
      <vt:lpstr>PowerPoint 演示文稿</vt:lpstr>
      <vt:lpstr>CPMUs developed for SSRF_II</vt:lpstr>
      <vt:lpstr>Double-period EPU</vt:lpstr>
      <vt:lpstr>SXFEL Undulator Project</vt:lpstr>
      <vt:lpstr>PowerPoint 演示文稿</vt:lpstr>
      <vt:lpstr>4m long &amp; 3.6mm gap IVUs</vt:lpstr>
      <vt:lpstr>Small bore EPU</vt:lpstr>
      <vt:lpstr>THz wiggler EMW280 for SXFEL</vt:lpstr>
      <vt:lpstr>SHINE Undulator Project</vt:lpstr>
      <vt:lpstr>PowerPoint 演示文稿</vt:lpstr>
      <vt:lpstr>PowerPoint 演示文稿</vt:lpstr>
      <vt:lpstr>Overview of SHINE undulators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Magnetic Measurement Lab Location</vt:lpstr>
      <vt:lpstr>Lifting and Transportation Test</vt:lpstr>
      <vt:lpstr>Mass production strategy</vt:lpstr>
      <vt:lpstr>PowerPoint 演示文稿</vt:lpstr>
      <vt:lpstr>国内高性能永磁体烘烤性能测试</vt:lpstr>
      <vt:lpstr>重点工作：合肥先进光源插入件项目委托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SHINE永磁波荡器批量研制</dc:title>
  <dc:creator/>
  <cp:lastModifiedBy>甜瓜</cp:lastModifiedBy>
  <cp:revision>195</cp:revision>
  <dcterms:created xsi:type="dcterms:W3CDTF">2022-07-20T00:35:00Z</dcterms:created>
  <dcterms:modified xsi:type="dcterms:W3CDTF">2025-05-30T14:50:59Z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2052-12.1.0.20784</vt:lpwstr>
  </property>
  <property fmtid="{D5CDD505-2E9C-101B-9397-08002B2CF9AE}" pid="3" name="ICV">
    <vt:lpwstr>9E523320A6AE4428A319826969143EA8_13</vt:lpwstr>
  </property>
</Properties>
</file>