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80" r:id="rId2"/>
    <p:sldId id="439" r:id="rId3"/>
    <p:sldId id="364" r:id="rId4"/>
    <p:sldId id="294" r:id="rId5"/>
    <p:sldId id="336" r:id="rId6"/>
    <p:sldId id="337" r:id="rId7"/>
    <p:sldId id="437" r:id="rId8"/>
    <p:sldId id="258" r:id="rId9"/>
    <p:sldId id="421" r:id="rId10"/>
    <p:sldId id="424" r:id="rId11"/>
    <p:sldId id="425" r:id="rId12"/>
    <p:sldId id="426" r:id="rId13"/>
    <p:sldId id="427" r:id="rId14"/>
    <p:sldId id="428" r:id="rId15"/>
    <p:sldId id="429" r:id="rId16"/>
    <p:sldId id="431" r:id="rId17"/>
    <p:sldId id="432" r:id="rId18"/>
    <p:sldId id="430" r:id="rId19"/>
    <p:sldId id="434" r:id="rId20"/>
    <p:sldId id="43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5" userDrawn="1">
          <p15:clr>
            <a:srgbClr val="A4A3A4"/>
          </p15:clr>
        </p15:guide>
        <p15:guide id="2" pos="3727" userDrawn="1">
          <p15:clr>
            <a:srgbClr val="A4A3A4"/>
          </p15:clr>
        </p15:guide>
        <p15:guide id="3" pos="3953" userDrawn="1">
          <p15:clr>
            <a:srgbClr val="A4A3A4"/>
          </p15:clr>
        </p15:guide>
        <p15:guide id="4" pos="7287" userDrawn="1">
          <p15:clr>
            <a:srgbClr val="A4A3A4"/>
          </p15:clr>
        </p15:guide>
        <p15:guide id="5" pos="393" userDrawn="1">
          <p15:clr>
            <a:srgbClr val="A4A3A4"/>
          </p15:clr>
        </p15:guide>
        <p15:guide id="6" orient="horz" pos="372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3A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8" autoAdjust="0"/>
    <p:restoredTop sz="94660"/>
  </p:normalViewPr>
  <p:slideViewPr>
    <p:cSldViewPr snapToGrid="0" showGuides="1">
      <p:cViewPr varScale="1">
        <p:scale>
          <a:sx n="114" d="100"/>
          <a:sy n="114" d="100"/>
        </p:scale>
        <p:origin x="200" y="288"/>
      </p:cViewPr>
      <p:guideLst>
        <p:guide orient="horz" pos="1275"/>
        <p:guide pos="3727"/>
        <p:guide pos="3953"/>
        <p:guide pos="7287"/>
        <p:guide pos="393"/>
        <p:guide orient="horz" pos="3725"/>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97" d="100"/>
          <a:sy n="97" d="100"/>
        </p:scale>
        <p:origin x="25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250AC80-9589-41A1-8ED2-EC2076B0E8E8}" type="datetimeFigureOut">
              <a:rPr lang="de-DE" smtClean="0"/>
              <a:t>29.05.25</a:t>
            </a:fld>
            <a:endParaRPr lang="de-DE" dirty="0"/>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83A726-01A3-41A5-8C71-74C8A626EA48}" type="slidenum">
              <a:rPr lang="de-DE" smtClean="0"/>
              <a:t>‹#›</a:t>
            </a:fld>
            <a:endParaRPr lang="de-DE" dirty="0"/>
          </a:p>
        </p:txBody>
      </p:sp>
    </p:spTree>
    <p:extLst>
      <p:ext uri="{BB962C8B-B14F-4D97-AF65-F5344CB8AC3E}">
        <p14:creationId xmlns:p14="http://schemas.microsoft.com/office/powerpoint/2010/main" val="7261616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92030-5346-4222-B1C0-77ABA51E04BA}" type="datetimeFigureOut">
              <a:rPr lang="de-DE" smtClean="0"/>
              <a:t>29.05.25</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B39C8-6D5D-40E8-8D83-C1E41A39F5E0}" type="slidenum">
              <a:rPr lang="de-DE" smtClean="0"/>
              <a:t>‹#›</a:t>
            </a:fld>
            <a:endParaRPr lang="de-DE" dirty="0"/>
          </a:p>
        </p:txBody>
      </p:sp>
    </p:spTree>
    <p:extLst>
      <p:ext uri="{BB962C8B-B14F-4D97-AF65-F5344CB8AC3E}">
        <p14:creationId xmlns:p14="http://schemas.microsoft.com/office/powerpoint/2010/main" val="3164387999"/>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2000" y="1120776"/>
            <a:ext cx="8039624" cy="1050925"/>
          </a:xfrm>
        </p:spPr>
        <p:txBody>
          <a:bodyPr anchor="b"/>
          <a:lstStyle>
            <a:lvl1pPr algn="l">
              <a:defRPr sz="2800"/>
            </a:lvl1pPr>
          </a:lstStyle>
          <a:p>
            <a:r>
              <a:rPr lang="en-GB" noProof="0" dirty="0"/>
              <a:t>Click to edit Master title style</a:t>
            </a:r>
            <a:endParaRPr lang="en-US" noProof="0" dirty="0"/>
          </a:p>
        </p:txBody>
      </p:sp>
      <p:sp>
        <p:nvSpPr>
          <p:cNvPr id="3" name="Subtitle 2"/>
          <p:cNvSpPr>
            <a:spLocks noGrp="1"/>
          </p:cNvSpPr>
          <p:nvPr>
            <p:ph type="subTitle" idx="1"/>
          </p:nvPr>
        </p:nvSpPr>
        <p:spPr>
          <a:xfrm>
            <a:off x="623889" y="2583180"/>
            <a:ext cx="8039624" cy="3330258"/>
          </a:xfrm>
        </p:spPr>
        <p:txBody>
          <a:bodyPr/>
          <a:lstStyle>
            <a:lvl1pPr marL="0" indent="0" algn="l">
              <a:spcBef>
                <a:spcPts val="0"/>
              </a:spcBef>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endParaRPr lang="en-US" noProof="0" dirty="0"/>
          </a:p>
        </p:txBody>
      </p:sp>
      <p:pic>
        <p:nvPicPr>
          <p:cNvPr id="7" name="Grafik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44125" y="771527"/>
            <a:ext cx="1423988" cy="1422341"/>
          </a:xfrm>
          <a:prstGeom prst="rect">
            <a:avLst/>
          </a:prstGeom>
        </p:spPr>
      </p:pic>
      <p:pic>
        <p:nvPicPr>
          <p:cNvPr id="6" name="Grafik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3888" y="6413956"/>
            <a:ext cx="2275200" cy="120448"/>
          </a:xfrm>
          <a:prstGeom prst="rect">
            <a:avLst/>
          </a:prstGeom>
        </p:spPr>
      </p:pic>
    </p:spTree>
    <p:extLst>
      <p:ext uri="{BB962C8B-B14F-4D97-AF65-F5344CB8AC3E}">
        <p14:creationId xmlns:p14="http://schemas.microsoft.com/office/powerpoint/2010/main" val="3518376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Picture,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Click to edit Master title style</a:t>
            </a:r>
            <a:endParaRPr lang="en-US" noProof="0" dirty="0"/>
          </a:p>
        </p:txBody>
      </p:sp>
      <p:sp>
        <p:nvSpPr>
          <p:cNvPr id="6" name="Picture Placeholder 5"/>
          <p:cNvSpPr>
            <a:spLocks noGrp="1"/>
          </p:cNvSpPr>
          <p:nvPr>
            <p:ph type="pic" sz="quarter" idx="12"/>
          </p:nvPr>
        </p:nvSpPr>
        <p:spPr>
          <a:xfrm>
            <a:off x="623888" y="2024064"/>
            <a:ext cx="8101013" cy="3889375"/>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7" name="Textplatzhalter 4"/>
          <p:cNvSpPr>
            <a:spLocks noGrp="1"/>
          </p:cNvSpPr>
          <p:nvPr>
            <p:ph type="body" sz="quarter" idx="14" hasCustomPrompt="1"/>
          </p:nvPr>
        </p:nvSpPr>
        <p:spPr>
          <a:xfrm>
            <a:off x="623887" y="5913438"/>
            <a:ext cx="8101013"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4" name="Textplatzhalter 3"/>
          <p:cNvSpPr>
            <a:spLocks noGrp="1"/>
          </p:cNvSpPr>
          <p:nvPr>
            <p:ph type="body" sz="quarter" idx="15"/>
          </p:nvPr>
        </p:nvSpPr>
        <p:spPr>
          <a:xfrm>
            <a:off x="8934451" y="2033590"/>
            <a:ext cx="2633662" cy="3879847"/>
          </a:xfrm>
        </p:spPr>
        <p:txBody>
          <a:bodyPr/>
          <a:lstStyle>
            <a:lvl1pPr marL="266700" indent="-266700">
              <a:defRPr sz="1400"/>
            </a:lvl1pPr>
            <a:lvl2pPr marL="542925" indent="-276225">
              <a:defRPr sz="1400"/>
            </a:lvl2pPr>
            <a:lvl3pPr marL="809625" indent="-266700">
              <a:defRPr sz="1400"/>
            </a:lvl3pPr>
            <a:lvl4pPr marL="990600" indent="-180975">
              <a:defRPr sz="1400"/>
            </a:lvl4pPr>
            <a:lvl5pPr marL="1162050" indent="-171450">
              <a:defRPr sz="14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de-DE" dirty="0"/>
          </a:p>
        </p:txBody>
      </p:sp>
    </p:spTree>
    <p:extLst>
      <p:ext uri="{BB962C8B-B14F-4D97-AF65-F5344CB8AC3E}">
        <p14:creationId xmlns:p14="http://schemas.microsoft.com/office/powerpoint/2010/main" val="690024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GB" noProof="0" dirty="0"/>
              <a:t>Click to edit Master title style</a:t>
            </a:r>
            <a:endParaRPr lang="en-US" noProof="0" dirty="0"/>
          </a:p>
        </p:txBody>
      </p:sp>
      <p:sp>
        <p:nvSpPr>
          <p:cNvPr id="3" name="Content Placeholder 2"/>
          <p:cNvSpPr>
            <a:spLocks noGrp="1"/>
          </p:cNvSpPr>
          <p:nvPr>
            <p:ph idx="1"/>
          </p:nvPr>
        </p:nvSpPr>
        <p:spPr/>
        <p:txBody>
          <a:bodyPr/>
          <a:lstStyle>
            <a:lvl1pPr>
              <a:defRPr>
                <a:solidFill>
                  <a:schemeClr val="tx1"/>
                </a:solidFill>
              </a:defRPr>
            </a:lvl1pPr>
          </a:lstStyle>
          <a:p>
            <a:pPr lvl="0"/>
            <a:r>
              <a:rPr lang="en-GB" noProof="0" dirty="0"/>
              <a:t>Click to edit Master text styles</a:t>
            </a:r>
          </a:p>
        </p:txBody>
      </p:sp>
    </p:spTree>
    <p:extLst>
      <p:ext uri="{BB962C8B-B14F-4D97-AF65-F5344CB8AC3E}">
        <p14:creationId xmlns:p14="http://schemas.microsoft.com/office/powerpoint/2010/main" val="4023036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606635" y="1552576"/>
            <a:ext cx="10961477" cy="3814764"/>
          </a:xfrm>
        </p:spPr>
        <p:txBody>
          <a:bodyPr anchor="ctr"/>
          <a:lstStyle>
            <a:lvl1pPr>
              <a:defRPr sz="6300">
                <a:solidFill>
                  <a:schemeClr val="tx1"/>
                </a:solidFill>
              </a:defRPr>
            </a:lvl1pPr>
          </a:lstStyle>
          <a:p>
            <a:r>
              <a:rPr lang="en-GB" noProof="0" dirty="0"/>
              <a:t>Click to edit Master title style</a:t>
            </a:r>
            <a:endParaRPr lang="en-US" noProof="0" dirty="0"/>
          </a:p>
        </p:txBody>
      </p:sp>
      <p:sp>
        <p:nvSpPr>
          <p:cNvPr id="3" name="Text Placeholder 2"/>
          <p:cNvSpPr>
            <a:spLocks noGrp="1"/>
          </p:cNvSpPr>
          <p:nvPr>
            <p:ph type="body" idx="1"/>
          </p:nvPr>
        </p:nvSpPr>
        <p:spPr>
          <a:xfrm>
            <a:off x="623887" y="5448300"/>
            <a:ext cx="10944225" cy="574676"/>
          </a:xfrm>
        </p:spPr>
        <p:txBody>
          <a:bodyPr anchor="b"/>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edit Master text styles</a:t>
            </a:r>
          </a:p>
        </p:txBody>
      </p:sp>
    </p:spTree>
    <p:extLst>
      <p:ext uri="{BB962C8B-B14F-4D97-AF65-F5344CB8AC3E}">
        <p14:creationId xmlns:p14="http://schemas.microsoft.com/office/powerpoint/2010/main" val="2224229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Click to edit Master title style</a:t>
            </a:r>
            <a:endParaRPr lang="en-US" noProof="0" dirty="0"/>
          </a:p>
        </p:txBody>
      </p:sp>
    </p:spTree>
    <p:extLst>
      <p:ext uri="{BB962C8B-B14F-4D97-AF65-F5344CB8AC3E}">
        <p14:creationId xmlns:p14="http://schemas.microsoft.com/office/powerpoint/2010/main" val="364116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614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Click to edit Master title style</a:t>
            </a:r>
            <a:endParaRPr lang="en-US" noProof="0" dirty="0"/>
          </a:p>
        </p:txBody>
      </p:sp>
      <p:sp>
        <p:nvSpPr>
          <p:cNvPr id="5" name="Picture Placeholder 5"/>
          <p:cNvSpPr>
            <a:spLocks noGrp="1"/>
          </p:cNvSpPr>
          <p:nvPr>
            <p:ph type="pic" sz="quarter" idx="12"/>
          </p:nvPr>
        </p:nvSpPr>
        <p:spPr>
          <a:xfrm>
            <a:off x="623888" y="2024063"/>
            <a:ext cx="10944224" cy="3889375"/>
          </a:xfrm>
          <a:noFill/>
        </p:spPr>
        <p:txBody>
          <a:bodyPr anchor="ctr"/>
          <a:lstStyle>
            <a:lvl1pPr marL="0" indent="0" algn="ctr">
              <a:buFont typeface="Arial" panose="020B0604020202020204" pitchFamily="34" charset="0"/>
              <a:buNone/>
              <a:defRPr/>
            </a:lvl1pPr>
          </a:lstStyle>
          <a:p>
            <a:r>
              <a:rPr lang="en-GB" dirty="0"/>
              <a:t>Click icon to add picture</a:t>
            </a:r>
          </a:p>
        </p:txBody>
      </p:sp>
    </p:spTree>
    <p:extLst>
      <p:ext uri="{BB962C8B-B14F-4D97-AF65-F5344CB8AC3E}">
        <p14:creationId xmlns:p14="http://schemas.microsoft.com/office/powerpoint/2010/main" val="209135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23888" y="828675"/>
            <a:ext cx="10944224" cy="5084763"/>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5" name="Textplatzhalter 4"/>
          <p:cNvSpPr>
            <a:spLocks noGrp="1"/>
          </p:cNvSpPr>
          <p:nvPr>
            <p:ph type="body" sz="quarter" idx="13" hasCustomPrompt="1"/>
          </p:nvPr>
        </p:nvSpPr>
        <p:spPr>
          <a:xfrm>
            <a:off x="623887" y="5913438"/>
            <a:ext cx="10944225"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2124035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23889" y="1196976"/>
            <a:ext cx="5292723" cy="4716463"/>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7" name="Picture Placeholder 5"/>
          <p:cNvSpPr>
            <a:spLocks noGrp="1"/>
          </p:cNvSpPr>
          <p:nvPr>
            <p:ph type="pic" sz="quarter" idx="13"/>
          </p:nvPr>
        </p:nvSpPr>
        <p:spPr>
          <a:xfrm>
            <a:off x="6275388" y="1196976"/>
            <a:ext cx="5292725" cy="4716463"/>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8" name="Textplatzhalter 4"/>
          <p:cNvSpPr>
            <a:spLocks noGrp="1"/>
          </p:cNvSpPr>
          <p:nvPr>
            <p:ph type="body" sz="quarter" idx="14" hasCustomPrompt="1"/>
          </p:nvPr>
        </p:nvSpPr>
        <p:spPr>
          <a:xfrm>
            <a:off x="623888" y="5913438"/>
            <a:ext cx="5292726"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9" name="Textplatzhalter 4"/>
          <p:cNvSpPr>
            <a:spLocks noGrp="1"/>
          </p:cNvSpPr>
          <p:nvPr>
            <p:ph type="body" sz="quarter" idx="15" hasCustomPrompt="1"/>
          </p:nvPr>
        </p:nvSpPr>
        <p:spPr>
          <a:xfrm>
            <a:off x="6275385" y="5913438"/>
            <a:ext cx="5292727"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1700034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dirty="0"/>
              <a:t>Click to edit Master title style</a:t>
            </a:r>
            <a:endParaRPr lang="en-US" noProof="0" dirty="0"/>
          </a:p>
        </p:txBody>
      </p:sp>
      <p:sp>
        <p:nvSpPr>
          <p:cNvPr id="6" name="Picture Placeholder 5"/>
          <p:cNvSpPr>
            <a:spLocks noGrp="1"/>
          </p:cNvSpPr>
          <p:nvPr>
            <p:ph type="pic" sz="quarter" idx="12"/>
          </p:nvPr>
        </p:nvSpPr>
        <p:spPr>
          <a:xfrm>
            <a:off x="623887" y="2024063"/>
            <a:ext cx="5292725" cy="3062288"/>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7" name="Picture Placeholder 5"/>
          <p:cNvSpPr>
            <a:spLocks noGrp="1"/>
          </p:cNvSpPr>
          <p:nvPr>
            <p:ph type="pic" sz="quarter" idx="13"/>
          </p:nvPr>
        </p:nvSpPr>
        <p:spPr>
          <a:xfrm>
            <a:off x="6275389" y="2024063"/>
            <a:ext cx="5292724" cy="3062288"/>
          </a:xfrm>
          <a:noFill/>
        </p:spPr>
        <p:txBody>
          <a:bodyPr anchor="ctr"/>
          <a:lstStyle>
            <a:lvl1pPr marL="0" indent="0" algn="ctr">
              <a:buFont typeface="Arial" panose="020B0604020202020204" pitchFamily="34" charset="0"/>
              <a:buNone/>
              <a:defRPr/>
            </a:lvl1pPr>
          </a:lstStyle>
          <a:p>
            <a:r>
              <a:rPr lang="en-GB" dirty="0"/>
              <a:t>Click icon to add picture</a:t>
            </a:r>
          </a:p>
        </p:txBody>
      </p:sp>
      <p:sp>
        <p:nvSpPr>
          <p:cNvPr id="8" name="Textplatzhalter 4"/>
          <p:cNvSpPr>
            <a:spLocks noGrp="1"/>
          </p:cNvSpPr>
          <p:nvPr>
            <p:ph type="body" sz="quarter" idx="14" hasCustomPrompt="1"/>
          </p:nvPr>
        </p:nvSpPr>
        <p:spPr>
          <a:xfrm>
            <a:off x="623888" y="5086351"/>
            <a:ext cx="5292726"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9" name="Textplatzhalter 4"/>
          <p:cNvSpPr>
            <a:spLocks noGrp="1"/>
          </p:cNvSpPr>
          <p:nvPr>
            <p:ph type="body" sz="quarter" idx="15" hasCustomPrompt="1"/>
          </p:nvPr>
        </p:nvSpPr>
        <p:spPr>
          <a:xfrm>
            <a:off x="6275385" y="5086351"/>
            <a:ext cx="5292727"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3008234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1189" y="712232"/>
            <a:ext cx="10956924" cy="780540"/>
          </a:xfrm>
          <a:prstGeom prst="rect">
            <a:avLst/>
          </a:prstGeom>
        </p:spPr>
        <p:txBody>
          <a:bodyPr vert="horz" lIns="0" tIns="0" rIns="0" bIns="0" rtlCol="0" anchor="b" anchorCtr="0">
            <a:noAutofit/>
          </a:bodyPr>
          <a:lstStyle/>
          <a:p>
            <a:endParaRPr lang="en-US" noProof="0" dirty="0"/>
          </a:p>
        </p:txBody>
      </p:sp>
      <p:sp>
        <p:nvSpPr>
          <p:cNvPr id="3" name="Text Placeholder 2"/>
          <p:cNvSpPr>
            <a:spLocks noGrp="1"/>
          </p:cNvSpPr>
          <p:nvPr>
            <p:ph type="body" idx="1"/>
          </p:nvPr>
        </p:nvSpPr>
        <p:spPr>
          <a:xfrm>
            <a:off x="623889" y="2024064"/>
            <a:ext cx="10944224" cy="3889375"/>
          </a:xfrm>
          <a:prstGeom prst="rect">
            <a:avLst/>
          </a:prstGeom>
        </p:spPr>
        <p:txBody>
          <a:bodyPr vert="horz" lIns="0" tIns="0" rIns="0" bIns="0" rtlCol="0" anchor="t" anchorCtr="0">
            <a:noAutofit/>
          </a:bodyPr>
          <a:lstStyle/>
          <a:p>
            <a:pPr lvl="0"/>
            <a:r>
              <a:rPr lang="en-US" noProof="0" dirty="0"/>
              <a:t>Level 1</a:t>
            </a:r>
          </a:p>
          <a:p>
            <a:pPr lvl="1"/>
            <a:r>
              <a:rPr lang="en-US" noProof="0" dirty="0"/>
              <a:t>Level 2</a:t>
            </a:r>
          </a:p>
          <a:p>
            <a:pPr lvl="2"/>
            <a:r>
              <a:rPr lang="en-US" noProof="0" dirty="0"/>
              <a:t>Level 3</a:t>
            </a:r>
          </a:p>
          <a:p>
            <a:pPr lvl="3"/>
            <a:r>
              <a:rPr lang="en-US" noProof="0" dirty="0"/>
              <a:t>Level 4</a:t>
            </a:r>
          </a:p>
          <a:p>
            <a:pPr lvl="4"/>
            <a:r>
              <a:rPr lang="en-US" noProof="0" dirty="0"/>
              <a:t>Level 5</a:t>
            </a:r>
          </a:p>
        </p:txBody>
      </p:sp>
      <p:sp>
        <p:nvSpPr>
          <p:cNvPr id="9" name="Textfeld 8"/>
          <p:cNvSpPr txBox="1"/>
          <p:nvPr userDrawn="1"/>
        </p:nvSpPr>
        <p:spPr>
          <a:xfrm>
            <a:off x="11377083" y="293577"/>
            <a:ext cx="514351" cy="293798"/>
          </a:xfrm>
          <a:prstGeom prst="rect">
            <a:avLst/>
          </a:prstGeom>
          <a:noFill/>
        </p:spPr>
        <p:txBody>
          <a:bodyPr wrap="none" lIns="0" tIns="0" rIns="0" bIns="0" rtlCol="0">
            <a:noAutofit/>
          </a:bodyPr>
          <a:lstStyle/>
          <a:p>
            <a:pPr algn="r"/>
            <a:fld id="{A5DEC3FA-4FB7-4309-A077-6BB31CA8E81A}" type="slidenum">
              <a:rPr lang="en-US" sz="1600" noProof="0" smtClean="0"/>
              <a:pPr algn="r"/>
              <a:t>‹#›</a:t>
            </a:fld>
            <a:endParaRPr lang="en-US" sz="1600" noProof="0" dirty="0"/>
          </a:p>
        </p:txBody>
      </p:sp>
      <p:cxnSp>
        <p:nvCxnSpPr>
          <p:cNvPr id="11" name="Gerader Verbinder 10"/>
          <p:cNvCxnSpPr/>
          <p:nvPr userDrawn="1"/>
        </p:nvCxnSpPr>
        <p:spPr>
          <a:xfrm>
            <a:off x="623889" y="339297"/>
            <a:ext cx="5292724"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userDrawn="1"/>
        </p:nvCxnSpPr>
        <p:spPr>
          <a:xfrm>
            <a:off x="6275389" y="339297"/>
            <a:ext cx="5292726"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623888" y="6413956"/>
            <a:ext cx="2275200" cy="120448"/>
          </a:xfrm>
          <a:prstGeom prst="rect">
            <a:avLst/>
          </a:prstGeom>
        </p:spPr>
      </p:pic>
      <p:sp>
        <p:nvSpPr>
          <p:cNvPr id="7" name="Rechteck 6"/>
          <p:cNvSpPr/>
          <p:nvPr userDrawn="1"/>
        </p:nvSpPr>
        <p:spPr>
          <a:xfrm>
            <a:off x="623888" y="381001"/>
            <a:ext cx="5292725" cy="216000"/>
          </a:xfrm>
          <a:prstGeom prst="rect">
            <a:avLst/>
          </a:prstGeom>
        </p:spPr>
        <p:txBody>
          <a:bodyPr vert="horz" lIns="0" tIns="0" rIns="0" bIns="0" rtlCol="0" anchor="t" anchorCtr="0">
            <a:noAutofit/>
          </a:bodyPr>
          <a:lstStyle/>
          <a:p>
            <a:pPr lvl="0"/>
            <a:r>
              <a:rPr lang="en-US" sz="900" dirty="0"/>
              <a:t>Commissioning of the APPLE-X afterburner at the European XFEL</a:t>
            </a:r>
          </a:p>
        </p:txBody>
      </p:sp>
      <p:sp>
        <p:nvSpPr>
          <p:cNvPr id="8" name="Rechteck 7"/>
          <p:cNvSpPr/>
          <p:nvPr userDrawn="1"/>
        </p:nvSpPr>
        <p:spPr>
          <a:xfrm>
            <a:off x="6275389" y="381001"/>
            <a:ext cx="5292724" cy="216000"/>
          </a:xfrm>
          <a:prstGeom prst="rect">
            <a:avLst/>
          </a:prstGeom>
        </p:spPr>
        <p:txBody>
          <a:bodyPr vert="horz" lIns="0" tIns="0" rIns="0" bIns="0" rtlCol="0" anchor="t" anchorCtr="0">
            <a:noAutofit/>
          </a:bodyPr>
          <a:lstStyle/>
          <a:p>
            <a:pPr lvl="0"/>
            <a:r>
              <a:rPr lang="en-US" sz="900" dirty="0"/>
              <a:t>Suren Karabekyan and Evgeny Schneidmiller, Taipei, 31 May 2025</a:t>
            </a:r>
          </a:p>
          <a:p>
            <a:pPr lvl="0"/>
            <a:endParaRPr lang="en-US" sz="900" dirty="0"/>
          </a:p>
          <a:p>
            <a:pPr lvl="0"/>
            <a:endParaRPr lang="en-US" sz="900" dirty="0"/>
          </a:p>
        </p:txBody>
      </p:sp>
    </p:spTree>
    <p:extLst>
      <p:ext uri="{BB962C8B-B14F-4D97-AF65-F5344CB8AC3E}">
        <p14:creationId xmlns:p14="http://schemas.microsoft.com/office/powerpoint/2010/main" val="926006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 id="2147483667" r:id="rId5"/>
    <p:sldLayoutId id="2147483673" r:id="rId6"/>
    <p:sldLayoutId id="2147483668" r:id="rId7"/>
    <p:sldLayoutId id="2147483669" r:id="rId8"/>
    <p:sldLayoutId id="2147483670" r:id="rId9"/>
    <p:sldLayoutId id="2147483671" r:id="rId10"/>
  </p:sldLayoutIdLst>
  <p:hf sldNum="0" hdr="0" ftr="0" dt="0"/>
  <p:txStyles>
    <p:titleStyle>
      <a:lvl1pPr algn="l" defTabSz="914400" rtl="0" eaLnBrk="1" latinLnBrk="0" hangingPunct="1">
        <a:lnSpc>
          <a:spcPct val="100000"/>
        </a:lnSpc>
        <a:spcBef>
          <a:spcPct val="0"/>
        </a:spcBef>
        <a:buNone/>
        <a:defRPr sz="2200" b="1" kern="1200">
          <a:solidFill>
            <a:schemeClr val="tx1"/>
          </a:solidFill>
          <a:latin typeface="+mj-lt"/>
          <a:ea typeface="+mj-ea"/>
          <a:cs typeface="+mj-cs"/>
        </a:defRPr>
      </a:lvl1pPr>
    </p:titleStyle>
    <p:bodyStyle>
      <a:lvl1pPr marL="357188" indent="-357188" algn="l" defTabSz="914400" rtl="0" eaLnBrk="1" latinLnBrk="0" hangingPunct="1">
        <a:lnSpc>
          <a:spcPct val="114000"/>
        </a:lnSpc>
        <a:spcBef>
          <a:spcPts val="1800"/>
        </a:spcBef>
        <a:buClr>
          <a:schemeClr val="bg2"/>
        </a:buClr>
        <a:buFontTx/>
        <a:buBlip>
          <a:blip r:embed="rId1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1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275" userDrawn="1">
          <p15:clr>
            <a:srgbClr val="F26B43"/>
          </p15:clr>
        </p15:guide>
        <p15:guide id="2" pos="3727" userDrawn="1">
          <p15:clr>
            <a:srgbClr val="F26B43"/>
          </p15:clr>
        </p15:guide>
        <p15:guide id="3" pos="3953" userDrawn="1">
          <p15:clr>
            <a:srgbClr val="F26B43"/>
          </p15:clr>
        </p15:guide>
        <p15:guide id="4" pos="393" userDrawn="1">
          <p15:clr>
            <a:srgbClr val="F26B43"/>
          </p15:clr>
        </p15:guide>
        <p15:guide id="5" pos="7287" userDrawn="1">
          <p15:clr>
            <a:srgbClr val="F26B43"/>
          </p15:clr>
        </p15:guide>
        <p15:guide id="6"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34.pn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1.emf"/><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3.emf"/><Relationship Id="rId4" Type="http://schemas.openxmlformats.org/officeDocument/2006/relationships/image" Target="../media/image1.emf"/></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1.emf"/><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emf"/><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emf"/><Relationship Id="rId4" Type="http://schemas.openxmlformats.org/officeDocument/2006/relationships/package" Target="../embeddings/Microsoft_Excel_Worksheet.xlsx"/><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2000" y="922777"/>
            <a:ext cx="8039624" cy="1050925"/>
          </a:xfrm>
        </p:spPr>
        <p:txBody>
          <a:bodyPr/>
          <a:lstStyle/>
          <a:p>
            <a:r>
              <a:rPr lang="en-GB" dirty="0"/>
              <a:t>Commissioning of the APPLE-X afterburner at the European XFEL</a:t>
            </a:r>
          </a:p>
        </p:txBody>
      </p:sp>
      <p:sp>
        <p:nvSpPr>
          <p:cNvPr id="3" name="Subtitle 2"/>
          <p:cNvSpPr>
            <a:spLocks noGrp="1"/>
          </p:cNvSpPr>
          <p:nvPr>
            <p:ph type="subTitle" idx="1"/>
          </p:nvPr>
        </p:nvSpPr>
        <p:spPr>
          <a:xfrm>
            <a:off x="612000" y="3237230"/>
            <a:ext cx="10806111" cy="2499994"/>
          </a:xfrm>
        </p:spPr>
        <p:txBody>
          <a:bodyPr/>
          <a:lstStyle/>
          <a:p>
            <a:r>
              <a:rPr lang="en-GB" i="1" dirty="0"/>
              <a:t>Suren Karabekyan (Eu.XFEL) and Evgeny Schneidmiller (DESY)</a:t>
            </a:r>
          </a:p>
          <a:p>
            <a:r>
              <a:rPr lang="en-GB" i="1" dirty="0"/>
              <a:t>on behalf of the SASE3 variable polarization project team</a:t>
            </a:r>
          </a:p>
          <a:p>
            <a:endParaRPr lang="en-GB" dirty="0"/>
          </a:p>
          <a:p>
            <a:r>
              <a:rPr lang="en-GB" dirty="0"/>
              <a:t>Insertion Devices for Future Light Sources Workshop</a:t>
            </a:r>
          </a:p>
          <a:p>
            <a:r>
              <a:rPr lang="en-GB" dirty="0"/>
              <a:t>Taipei, 31 May 2025</a:t>
            </a:r>
          </a:p>
        </p:txBody>
      </p:sp>
      <p:pic>
        <p:nvPicPr>
          <p:cNvPr id="5"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1624" y="724780"/>
            <a:ext cx="1446921" cy="1446921"/>
          </a:xfrm>
          <a:prstGeom prst="rect">
            <a:avLst/>
          </a:prstGeom>
        </p:spPr>
      </p:pic>
    </p:spTree>
    <p:extLst>
      <p:ext uri="{BB962C8B-B14F-4D97-AF65-F5344CB8AC3E}">
        <p14:creationId xmlns:p14="http://schemas.microsoft.com/office/powerpoint/2010/main" val="680303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693CC-2AC3-28D4-394D-113C441C009B}"/>
              </a:ext>
            </a:extLst>
          </p:cNvPr>
          <p:cNvSpPr>
            <a:spLocks noGrp="1"/>
          </p:cNvSpPr>
          <p:nvPr>
            <p:ph type="title"/>
          </p:nvPr>
        </p:nvSpPr>
        <p:spPr/>
        <p:txBody>
          <a:bodyPr/>
          <a:lstStyle/>
          <a:p>
            <a:r>
              <a:rPr lang="en-US" dirty="0"/>
              <a:t>Afterburner optimization goals</a:t>
            </a:r>
            <a:br>
              <a:rPr lang="en-US" dirty="0"/>
            </a:br>
            <a:endParaRPr lang="en-US" dirty="0"/>
          </a:p>
        </p:txBody>
      </p:sp>
      <p:sp>
        <p:nvSpPr>
          <p:cNvPr id="3" name="Content Placeholder 2">
            <a:extLst>
              <a:ext uri="{FF2B5EF4-FFF2-40B4-BE49-F238E27FC236}">
                <a16:creationId xmlns:a16="http://schemas.microsoft.com/office/drawing/2014/main" id="{D426BE26-0A0F-7315-12D0-D4C142D53481}"/>
              </a:ext>
            </a:extLst>
          </p:cNvPr>
          <p:cNvSpPr>
            <a:spLocks noGrp="1"/>
          </p:cNvSpPr>
          <p:nvPr>
            <p:ph idx="1"/>
          </p:nvPr>
        </p:nvSpPr>
        <p:spPr/>
        <p:txBody>
          <a:bodyPr/>
          <a:lstStyle/>
          <a:p>
            <a:r>
              <a:rPr lang="en-US" dirty="0"/>
              <a:t>The most important property is polarization purity, which is defined by contrast</a:t>
            </a:r>
          </a:p>
          <a:p>
            <a:r>
              <a:rPr lang="en-US" dirty="0"/>
              <a:t>Contrast is the ratio of the pulse energy when APPLE-X undulators are brought into or out of resonance</a:t>
            </a:r>
          </a:p>
          <a:p>
            <a:r>
              <a:rPr lang="en-US" dirty="0"/>
              <a:t>Pulse energy from SASE3 planar undulators must be minimized</a:t>
            </a:r>
          </a:p>
          <a:p>
            <a:r>
              <a:rPr lang="en-US" dirty="0"/>
              <a:t>Pulse energy from APPLE-X as high as possible</a:t>
            </a:r>
          </a:p>
          <a:p>
            <a:r>
              <a:rPr lang="en-US" dirty="0"/>
              <a:t>Good transverse shape and pointing of the photon beam</a:t>
            </a:r>
          </a:p>
        </p:txBody>
      </p:sp>
    </p:spTree>
    <p:extLst>
      <p:ext uri="{BB962C8B-B14F-4D97-AF65-F5344CB8AC3E}">
        <p14:creationId xmlns:p14="http://schemas.microsoft.com/office/powerpoint/2010/main" val="865496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EC23C-3A78-8ACE-5CB3-251924F97858}"/>
              </a:ext>
            </a:extLst>
          </p:cNvPr>
          <p:cNvSpPr>
            <a:spLocks noGrp="1"/>
          </p:cNvSpPr>
          <p:nvPr>
            <p:ph type="title"/>
          </p:nvPr>
        </p:nvSpPr>
        <p:spPr>
          <a:xfrm>
            <a:off x="611189" y="712232"/>
            <a:ext cx="10956924" cy="494268"/>
          </a:xfrm>
        </p:spPr>
        <p:txBody>
          <a:bodyPr/>
          <a:lstStyle/>
          <a:p>
            <a:r>
              <a:rPr lang="en-US" dirty="0"/>
              <a:t>Tuning strategy</a:t>
            </a:r>
          </a:p>
        </p:txBody>
      </p:sp>
      <p:sp>
        <p:nvSpPr>
          <p:cNvPr id="3" name="Content Placeholder 2">
            <a:extLst>
              <a:ext uri="{FF2B5EF4-FFF2-40B4-BE49-F238E27FC236}">
                <a16:creationId xmlns:a16="http://schemas.microsoft.com/office/drawing/2014/main" id="{2BE56F18-3DF3-8F92-FA43-EF789C05389A}"/>
              </a:ext>
            </a:extLst>
          </p:cNvPr>
          <p:cNvSpPr>
            <a:spLocks noGrp="1"/>
          </p:cNvSpPr>
          <p:nvPr>
            <p:ph idx="1"/>
          </p:nvPr>
        </p:nvSpPr>
        <p:spPr/>
        <p:txBody>
          <a:bodyPr/>
          <a:lstStyle/>
          <a:p>
            <a:r>
              <a:rPr lang="en-US" dirty="0"/>
              <a:t>Coarse tuning of SASE3 planar undulators:</a:t>
            </a:r>
          </a:p>
          <a:p>
            <a:pPr lvl="1"/>
            <a:r>
              <a:rPr lang="en-US" dirty="0"/>
              <a:t>The main goal is to establish proper suppression of SASE3 intensity keeping bunching preservation</a:t>
            </a:r>
          </a:p>
          <a:p>
            <a:pPr lvl="1"/>
            <a:r>
              <a:rPr lang="en-US" dirty="0"/>
              <a:t>APPLE-X in “no light” mode or far from resonance</a:t>
            </a:r>
          </a:p>
          <a:p>
            <a:r>
              <a:rPr lang="en-US" dirty="0"/>
              <a:t>Coarse tuning of APPLE-X: optimize orbit and K-value</a:t>
            </a:r>
          </a:p>
          <a:p>
            <a:r>
              <a:rPr lang="en-US" dirty="0"/>
              <a:t>Fine tuning of SASE3 planar undulators: optimize reverse taper strength and number of segments</a:t>
            </a:r>
          </a:p>
          <a:p>
            <a:r>
              <a:rPr lang="en-US" dirty="0"/>
              <a:t>Fine tuning of APPLE-X undulators: further orbit improvement, phase shifters optimization, vary positive linear or quadratic taper</a:t>
            </a:r>
          </a:p>
        </p:txBody>
      </p:sp>
    </p:spTree>
    <p:extLst>
      <p:ext uri="{BB962C8B-B14F-4D97-AF65-F5344CB8AC3E}">
        <p14:creationId xmlns:p14="http://schemas.microsoft.com/office/powerpoint/2010/main" val="516976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DA88A-E3C7-3035-8E4E-E0977C47C92D}"/>
              </a:ext>
            </a:extLst>
          </p:cNvPr>
          <p:cNvSpPr>
            <a:spLocks noGrp="1"/>
          </p:cNvSpPr>
          <p:nvPr>
            <p:ph type="title"/>
          </p:nvPr>
        </p:nvSpPr>
        <p:spPr/>
        <p:txBody>
          <a:bodyPr/>
          <a:lstStyle/>
          <a:p>
            <a:r>
              <a:rPr lang="en-US" dirty="0"/>
              <a:t>Coarse tuning of SASE3 planar undulators</a:t>
            </a:r>
            <a:br>
              <a:rPr lang="en-US" dirty="0"/>
            </a:br>
            <a:endParaRPr lang="en-US" dirty="0"/>
          </a:p>
        </p:txBody>
      </p:sp>
      <p:sp>
        <p:nvSpPr>
          <p:cNvPr id="3" name="Content Placeholder 2">
            <a:extLst>
              <a:ext uri="{FF2B5EF4-FFF2-40B4-BE49-F238E27FC236}">
                <a16:creationId xmlns:a16="http://schemas.microsoft.com/office/drawing/2014/main" id="{734E9E3F-DC82-BA87-4013-7254B45EA9C6}"/>
              </a:ext>
            </a:extLst>
          </p:cNvPr>
          <p:cNvSpPr>
            <a:spLocks noGrp="1"/>
          </p:cNvSpPr>
          <p:nvPr>
            <p:ph idx="1"/>
          </p:nvPr>
        </p:nvSpPr>
        <p:spPr>
          <a:xfrm>
            <a:off x="611189" y="1492771"/>
            <a:ext cx="6637104" cy="4751911"/>
          </a:xfrm>
        </p:spPr>
        <p:txBody>
          <a:bodyPr/>
          <a:lstStyle/>
          <a:p>
            <a:r>
              <a:rPr lang="en-US" dirty="0"/>
              <a:t>Start with normal SASE tuning without APPLE-X undulators.</a:t>
            </a:r>
          </a:p>
          <a:p>
            <a:r>
              <a:rPr lang="en-US" dirty="0"/>
              <a:t>Vary number of segments to be roughly at saturation aim at </a:t>
            </a:r>
            <a:br>
              <a:rPr lang="en-US" dirty="0"/>
            </a:br>
            <a:r>
              <a:rPr lang="en-US" dirty="0"/>
              <a:t>~2 mJ (typically 9 – 12 segments);</a:t>
            </a:r>
          </a:p>
          <a:p>
            <a:r>
              <a:rPr lang="en-US"/>
              <a:t>The beam compression must be relaxed. This can be achieved by reducing the energy chirp in Linac 1 or Linac 2 from the optimum SASE settings</a:t>
            </a:r>
            <a:r>
              <a:rPr lang="en-DE">
                <a:effectLst/>
              </a:rPr>
              <a:t> </a:t>
            </a:r>
            <a:r>
              <a:rPr lang="en-US" dirty="0"/>
              <a:t>(it usually reduses the puls energy by up to 10%;</a:t>
            </a:r>
          </a:p>
          <a:p>
            <a:r>
              <a:rPr lang="en-US" dirty="0"/>
              <a:t>Make sure that the beam is not far from the center on FEL imager;</a:t>
            </a:r>
          </a:p>
          <a:p>
            <a:r>
              <a:rPr lang="en-US" dirty="0"/>
              <a:t>Apply reverse linear taper (</a:t>
            </a:r>
            <a:r>
              <a:rPr lang="en-US"/>
              <a:t>can vary from</a:t>
            </a:r>
            <a:r>
              <a:rPr lang="en-US" dirty="0"/>
              <a:t> </a:t>
            </a:r>
            <a:r>
              <a:rPr lang="en-US"/>
              <a:t>-150x10</a:t>
            </a:r>
            <a:r>
              <a:rPr lang="en-US" baseline="30000"/>
              <a:t>-5</a:t>
            </a:r>
            <a:r>
              <a:rPr lang="en-US"/>
              <a:t> to </a:t>
            </a:r>
            <a:br>
              <a:rPr lang="en-US"/>
            </a:br>
            <a:r>
              <a:rPr lang="en-US"/>
              <a:t>-240x10</a:t>
            </a:r>
            <a:r>
              <a:rPr lang="en-US" baseline="30000"/>
              <a:t>-5</a:t>
            </a:r>
            <a:r>
              <a:rPr lang="en-US"/>
              <a:t> in terms of ΔK/K per cell</a:t>
            </a:r>
            <a:r>
              <a:rPr lang="en-US" dirty="0"/>
              <a:t>). The pulse energy should be ~ a couple of tens µJ.</a:t>
            </a:r>
          </a:p>
        </p:txBody>
      </p:sp>
      <p:pic>
        <p:nvPicPr>
          <p:cNvPr id="4" name="Picture 3">
            <a:extLst>
              <a:ext uri="{FF2B5EF4-FFF2-40B4-BE49-F238E27FC236}">
                <a16:creationId xmlns:a16="http://schemas.microsoft.com/office/drawing/2014/main" id="{00AB0A9B-C3DC-56E7-7CE8-236152F290AC}"/>
              </a:ext>
            </a:extLst>
          </p:cNvPr>
          <p:cNvPicPr>
            <a:picLocks noChangeAspect="1"/>
          </p:cNvPicPr>
          <p:nvPr/>
        </p:nvPicPr>
        <p:blipFill>
          <a:blip r:embed="rId2"/>
          <a:stretch>
            <a:fillRect/>
          </a:stretch>
        </p:blipFill>
        <p:spPr>
          <a:xfrm>
            <a:off x="7447086" y="2251075"/>
            <a:ext cx="4133725" cy="2635250"/>
          </a:xfrm>
          <a:prstGeom prst="rect">
            <a:avLst/>
          </a:prstGeom>
        </p:spPr>
      </p:pic>
    </p:spTree>
    <p:extLst>
      <p:ext uri="{BB962C8B-B14F-4D97-AF65-F5344CB8AC3E}">
        <p14:creationId xmlns:p14="http://schemas.microsoft.com/office/powerpoint/2010/main" val="102295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4342A-9B0D-11BD-FE55-A1A332275FB3}"/>
              </a:ext>
            </a:extLst>
          </p:cNvPr>
          <p:cNvSpPr>
            <a:spLocks noGrp="1"/>
          </p:cNvSpPr>
          <p:nvPr>
            <p:ph type="title"/>
          </p:nvPr>
        </p:nvSpPr>
        <p:spPr/>
        <p:txBody>
          <a:bodyPr/>
          <a:lstStyle/>
          <a:p>
            <a:r>
              <a:rPr lang="en-US" dirty="0"/>
              <a:t>Coarse tuning of APPLE-X: optimize orbit and K-value</a:t>
            </a:r>
            <a:br>
              <a:rPr lang="en-US" dirty="0"/>
            </a:br>
            <a:endParaRPr lang="en-US" dirty="0"/>
          </a:p>
        </p:txBody>
      </p:sp>
      <p:sp>
        <p:nvSpPr>
          <p:cNvPr id="3" name="Content Placeholder 2">
            <a:extLst>
              <a:ext uri="{FF2B5EF4-FFF2-40B4-BE49-F238E27FC236}">
                <a16:creationId xmlns:a16="http://schemas.microsoft.com/office/drawing/2014/main" id="{2DA82E94-41EA-F25F-2650-95EFB6C755AD}"/>
              </a:ext>
            </a:extLst>
          </p:cNvPr>
          <p:cNvSpPr>
            <a:spLocks noGrp="1"/>
          </p:cNvSpPr>
          <p:nvPr>
            <p:ph idx="1"/>
          </p:nvPr>
        </p:nvSpPr>
        <p:spPr>
          <a:xfrm>
            <a:off x="623889" y="1693864"/>
            <a:ext cx="4341811" cy="4451903"/>
          </a:xfrm>
        </p:spPr>
        <p:txBody>
          <a:bodyPr/>
          <a:lstStyle/>
          <a:p>
            <a:r>
              <a:rPr lang="en-US" dirty="0"/>
              <a:t>Put in the resonance all 4 segments in C+ (or C-) mode and optimize photon energy (the optimal photon energy value is usually lower than planar undulators by roughly 10 eV)</a:t>
            </a:r>
          </a:p>
          <a:p>
            <a:r>
              <a:rPr lang="en-US" dirty="0"/>
              <a:t>Close APPLE-X segments one by one and optimize steerers in front of the each segment using correction coils and quadrupoles if needed.</a:t>
            </a:r>
          </a:p>
          <a:p>
            <a:r>
              <a:rPr lang="en-US" dirty="0"/>
              <a:t>Watch FEL imager to get a homogeneous and symmetric central spot</a:t>
            </a:r>
          </a:p>
        </p:txBody>
      </p:sp>
      <p:pic>
        <p:nvPicPr>
          <p:cNvPr id="5" name="Picture 4">
            <a:extLst>
              <a:ext uri="{FF2B5EF4-FFF2-40B4-BE49-F238E27FC236}">
                <a16:creationId xmlns:a16="http://schemas.microsoft.com/office/drawing/2014/main" id="{691C64DE-D4D5-E8B2-2F4D-CC0085E30BD5}"/>
              </a:ext>
            </a:extLst>
          </p:cNvPr>
          <p:cNvPicPr>
            <a:picLocks noChangeAspect="1"/>
          </p:cNvPicPr>
          <p:nvPr/>
        </p:nvPicPr>
        <p:blipFill>
          <a:blip r:embed="rId2"/>
          <a:srcRect b="22264"/>
          <a:stretch/>
        </p:blipFill>
        <p:spPr>
          <a:xfrm>
            <a:off x="5251451" y="4228068"/>
            <a:ext cx="3390900" cy="2099984"/>
          </a:xfrm>
          <a:prstGeom prst="rect">
            <a:avLst/>
          </a:prstGeom>
        </p:spPr>
      </p:pic>
      <p:pic>
        <p:nvPicPr>
          <p:cNvPr id="6" name="Picture 5">
            <a:extLst>
              <a:ext uri="{FF2B5EF4-FFF2-40B4-BE49-F238E27FC236}">
                <a16:creationId xmlns:a16="http://schemas.microsoft.com/office/drawing/2014/main" id="{69B7FA90-999D-D09C-242E-834BBCD1D4F4}"/>
              </a:ext>
            </a:extLst>
          </p:cNvPr>
          <p:cNvPicPr>
            <a:picLocks noChangeAspect="1"/>
          </p:cNvPicPr>
          <p:nvPr/>
        </p:nvPicPr>
        <p:blipFill>
          <a:blip r:embed="rId3"/>
          <a:stretch>
            <a:fillRect/>
          </a:stretch>
        </p:blipFill>
        <p:spPr>
          <a:xfrm>
            <a:off x="6096001" y="1341715"/>
            <a:ext cx="5092700" cy="2578100"/>
          </a:xfrm>
          <a:prstGeom prst="rect">
            <a:avLst/>
          </a:prstGeom>
        </p:spPr>
      </p:pic>
    </p:spTree>
    <p:extLst>
      <p:ext uri="{BB962C8B-B14F-4D97-AF65-F5344CB8AC3E}">
        <p14:creationId xmlns:p14="http://schemas.microsoft.com/office/powerpoint/2010/main" val="3523563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B44D0-269A-5C04-AE82-51DB801A9F51}"/>
              </a:ext>
            </a:extLst>
          </p:cNvPr>
          <p:cNvSpPr>
            <a:spLocks noGrp="1"/>
          </p:cNvSpPr>
          <p:nvPr>
            <p:ph type="title"/>
          </p:nvPr>
        </p:nvSpPr>
        <p:spPr/>
        <p:txBody>
          <a:bodyPr/>
          <a:lstStyle/>
          <a:p>
            <a:r>
              <a:rPr lang="en-US" dirty="0"/>
              <a:t>Fine tuning</a:t>
            </a:r>
            <a:br>
              <a:rPr lang="en-US" dirty="0"/>
            </a:br>
            <a:endParaRPr lang="en-US" dirty="0"/>
          </a:p>
        </p:txBody>
      </p:sp>
      <p:sp>
        <p:nvSpPr>
          <p:cNvPr id="3" name="Content Placeholder 2">
            <a:extLst>
              <a:ext uri="{FF2B5EF4-FFF2-40B4-BE49-F238E27FC236}">
                <a16:creationId xmlns:a16="http://schemas.microsoft.com/office/drawing/2014/main" id="{36D0F39B-C4C1-B812-E048-6801A98720AA}"/>
              </a:ext>
            </a:extLst>
          </p:cNvPr>
          <p:cNvSpPr>
            <a:spLocks noGrp="1"/>
          </p:cNvSpPr>
          <p:nvPr>
            <p:ph idx="1"/>
          </p:nvPr>
        </p:nvSpPr>
        <p:spPr/>
        <p:txBody>
          <a:bodyPr/>
          <a:lstStyle/>
          <a:p>
            <a:r>
              <a:rPr lang="en-US" dirty="0"/>
              <a:t>SASE3 planar undulators:</a:t>
            </a:r>
          </a:p>
          <a:p>
            <a:pPr lvl="1"/>
            <a:r>
              <a:rPr lang="en-US" dirty="0"/>
              <a:t>Optimize both the contrast and the pulse energy from APPLE-X</a:t>
            </a:r>
          </a:p>
          <a:p>
            <a:pPr lvl="1"/>
            <a:r>
              <a:rPr lang="en-US" dirty="0"/>
              <a:t>Vary two main parameters: number of segments and linear or </a:t>
            </a:r>
            <a:r>
              <a:rPr lang="en-GB"/>
              <a:t>quadratic </a:t>
            </a:r>
            <a:r>
              <a:rPr lang="en-US" dirty="0"/>
              <a:t>negative taper strength</a:t>
            </a:r>
          </a:p>
          <a:p>
            <a:pPr lvl="1"/>
            <a:r>
              <a:rPr lang="en-US" dirty="0"/>
              <a:t>As a refinement, play with phase shifter in front of the last planar segment, and with K-offset of this segment</a:t>
            </a:r>
          </a:p>
          <a:p>
            <a:r>
              <a:rPr lang="en-US" dirty="0"/>
              <a:t>APPLE-X undulators:</a:t>
            </a:r>
          </a:p>
          <a:p>
            <a:pPr lvl="1"/>
            <a:r>
              <a:rPr lang="en-US"/>
              <a:t>Perform the phase shifter scan in the afterburner area</a:t>
            </a:r>
            <a:endParaRPr lang="en-US" dirty="0"/>
          </a:p>
          <a:p>
            <a:pPr lvl="1"/>
            <a:r>
              <a:rPr lang="en-US" dirty="0"/>
              <a:t>Vary linear or quadratic positive taper</a:t>
            </a:r>
          </a:p>
          <a:p>
            <a:pPr lvl="1"/>
            <a:r>
              <a:rPr lang="en-US" dirty="0"/>
              <a:t>Do fine adjustment of orbit and photon energy</a:t>
            </a:r>
          </a:p>
        </p:txBody>
      </p:sp>
    </p:spTree>
    <p:extLst>
      <p:ext uri="{BB962C8B-B14F-4D97-AF65-F5344CB8AC3E}">
        <p14:creationId xmlns:p14="http://schemas.microsoft.com/office/powerpoint/2010/main" val="188381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329FC-82AF-0FA8-0A2D-4A9A9A0FDA86}"/>
              </a:ext>
            </a:extLst>
          </p:cNvPr>
          <p:cNvSpPr>
            <a:spLocks noGrp="1"/>
          </p:cNvSpPr>
          <p:nvPr>
            <p:ph type="title"/>
          </p:nvPr>
        </p:nvSpPr>
        <p:spPr/>
        <p:txBody>
          <a:bodyPr/>
          <a:lstStyle/>
          <a:p>
            <a:r>
              <a:rPr lang="en-US" dirty="0"/>
              <a:t>Achieved performance</a:t>
            </a:r>
            <a:br>
              <a:rPr lang="en-US" dirty="0"/>
            </a:br>
            <a:endParaRPr lang="en-US" dirty="0"/>
          </a:p>
        </p:txBody>
      </p:sp>
      <p:sp>
        <p:nvSpPr>
          <p:cNvPr id="3" name="Content Placeholder 2">
            <a:extLst>
              <a:ext uri="{FF2B5EF4-FFF2-40B4-BE49-F238E27FC236}">
                <a16:creationId xmlns:a16="http://schemas.microsoft.com/office/drawing/2014/main" id="{904746D4-22C4-53AD-C78C-9A7C5A2CE347}"/>
              </a:ext>
            </a:extLst>
          </p:cNvPr>
          <p:cNvSpPr>
            <a:spLocks noGrp="1"/>
          </p:cNvSpPr>
          <p:nvPr>
            <p:ph idx="1"/>
          </p:nvPr>
        </p:nvSpPr>
        <p:spPr>
          <a:xfrm>
            <a:off x="587881" y="1287006"/>
            <a:ext cx="4091874" cy="3547827"/>
          </a:xfrm>
        </p:spPr>
        <p:txBody>
          <a:bodyPr/>
          <a:lstStyle/>
          <a:p>
            <a:r>
              <a:rPr lang="en-US" dirty="0"/>
              <a:t>Number of segments and reverse taper strength are close to simulations from 2013;</a:t>
            </a:r>
          </a:p>
          <a:p>
            <a:r>
              <a:rPr lang="en-US" dirty="0"/>
              <a:t>Usual achieved pulse energy </a:t>
            </a:r>
            <a:br>
              <a:rPr lang="en-US" dirty="0"/>
            </a:br>
            <a:r>
              <a:rPr lang="en-US" dirty="0"/>
              <a:t>@</a:t>
            </a:r>
            <a:r>
              <a:rPr lang="en-US" b="1" dirty="0"/>
              <a:t>1 keV </a:t>
            </a:r>
            <a:r>
              <a:rPr lang="en-US" dirty="0"/>
              <a:t>is </a:t>
            </a:r>
            <a:r>
              <a:rPr lang="en-US" b="1" dirty="0"/>
              <a:t>1</a:t>
            </a:r>
            <a:r>
              <a:rPr lang="en-US" dirty="0"/>
              <a:t> – </a:t>
            </a:r>
            <a:r>
              <a:rPr lang="en-US" b="1" dirty="0"/>
              <a:t>1.5 mJ. </a:t>
            </a:r>
            <a:r>
              <a:rPr lang="en-US" dirty="0"/>
              <a:t>Reliable contrast between linear and circular polarization is ~ </a:t>
            </a:r>
            <a:r>
              <a:rPr lang="en-US" b="1" dirty="0"/>
              <a:t>100</a:t>
            </a:r>
          </a:p>
          <a:p>
            <a:r>
              <a:rPr lang="en-US"/>
              <a:t>Presently, the best contrast is </a:t>
            </a:r>
            <a:r>
              <a:rPr lang="en-GB" b="1" dirty="0"/>
              <a:t>160 </a:t>
            </a:r>
            <a:r>
              <a:rPr lang="en-GB" dirty="0"/>
              <a:t>@ </a:t>
            </a:r>
            <a:r>
              <a:rPr lang="en-GB" b="1" dirty="0"/>
              <a:t>1keV</a:t>
            </a:r>
            <a:r>
              <a:rPr lang="en-GB" dirty="0"/>
              <a:t> in </a:t>
            </a:r>
            <a:r>
              <a:rPr lang="en-GB" b="1" dirty="0"/>
              <a:t>C+</a:t>
            </a:r>
            <a:r>
              <a:rPr lang="en-GB" dirty="0"/>
              <a:t> mode. Puls energy </a:t>
            </a:r>
            <a:r>
              <a:rPr lang="en-GB" b="1" dirty="0"/>
              <a:t>700µJ </a:t>
            </a:r>
            <a:r>
              <a:rPr lang="en-GB"/>
              <a:t>with quadratic reverse taper </a:t>
            </a:r>
            <a:endParaRPr lang="en-GB" b="1" dirty="0"/>
          </a:p>
        </p:txBody>
      </p:sp>
      <p:grpSp>
        <p:nvGrpSpPr>
          <p:cNvPr id="4" name="Group 3">
            <a:extLst>
              <a:ext uri="{FF2B5EF4-FFF2-40B4-BE49-F238E27FC236}">
                <a16:creationId xmlns:a16="http://schemas.microsoft.com/office/drawing/2014/main" id="{7AB8B627-B2A6-FAD8-B969-AA455E69AA88}"/>
              </a:ext>
            </a:extLst>
          </p:cNvPr>
          <p:cNvGrpSpPr/>
          <p:nvPr/>
        </p:nvGrpSpPr>
        <p:grpSpPr>
          <a:xfrm>
            <a:off x="4788698" y="674132"/>
            <a:ext cx="6792113" cy="3615968"/>
            <a:chOff x="4793664" y="843107"/>
            <a:chExt cx="6792113" cy="3615968"/>
          </a:xfrm>
        </p:grpSpPr>
        <p:pic>
          <p:nvPicPr>
            <p:cNvPr id="5" name="Picture 2">
              <a:extLst>
                <a:ext uri="{FF2B5EF4-FFF2-40B4-BE49-F238E27FC236}">
                  <a16:creationId xmlns:a16="http://schemas.microsoft.com/office/drawing/2014/main" id="{D94ECF7B-1036-23ED-E19D-38B007EBC3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33" t="23090" r="11760" b="8780"/>
            <a:stretch/>
          </p:blipFill>
          <p:spPr bwMode="auto">
            <a:xfrm>
              <a:off x="4793664" y="843107"/>
              <a:ext cx="6756401" cy="361596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5A3346E-AB95-FBBE-FE31-E63D7C8782FF}"/>
                </a:ext>
              </a:extLst>
            </p:cNvPr>
            <p:cNvSpPr txBox="1"/>
            <p:nvPr/>
          </p:nvSpPr>
          <p:spPr>
            <a:xfrm>
              <a:off x="6647865" y="3769631"/>
              <a:ext cx="1524000" cy="646331"/>
            </a:xfrm>
            <a:prstGeom prst="rect">
              <a:avLst/>
            </a:prstGeom>
            <a:noFill/>
          </p:spPr>
          <p:txBody>
            <a:bodyPr wrap="square" rtlCol="0">
              <a:spAutoFit/>
            </a:bodyPr>
            <a:lstStyle/>
            <a:p>
              <a:r>
                <a:rPr lang="en-US" dirty="0"/>
                <a:t>APPLE-X 1</a:t>
              </a:r>
              <a:br>
                <a:rPr lang="en-US" dirty="0"/>
              </a:br>
              <a:r>
                <a:rPr lang="en-US" dirty="0"/>
                <a:t>in resonance</a:t>
              </a:r>
            </a:p>
          </p:txBody>
        </p:sp>
        <p:sp>
          <p:nvSpPr>
            <p:cNvPr id="7" name="TextBox 6">
              <a:extLst>
                <a:ext uri="{FF2B5EF4-FFF2-40B4-BE49-F238E27FC236}">
                  <a16:creationId xmlns:a16="http://schemas.microsoft.com/office/drawing/2014/main" id="{2B8DC847-4863-5CD2-12B8-A27F155B7221}"/>
                </a:ext>
              </a:extLst>
            </p:cNvPr>
            <p:cNvSpPr txBox="1"/>
            <p:nvPr/>
          </p:nvSpPr>
          <p:spPr>
            <a:xfrm>
              <a:off x="7875547" y="3229895"/>
              <a:ext cx="1524000" cy="646331"/>
            </a:xfrm>
            <a:prstGeom prst="rect">
              <a:avLst/>
            </a:prstGeom>
            <a:noFill/>
          </p:spPr>
          <p:txBody>
            <a:bodyPr wrap="square" rtlCol="0">
              <a:spAutoFit/>
            </a:bodyPr>
            <a:lstStyle/>
            <a:p>
              <a:r>
                <a:rPr lang="en-US" dirty="0"/>
                <a:t>APPLE-X 2</a:t>
              </a:r>
              <a:br>
                <a:rPr lang="en-US" dirty="0"/>
              </a:br>
              <a:r>
                <a:rPr lang="en-US" dirty="0"/>
                <a:t>in resonance</a:t>
              </a:r>
            </a:p>
          </p:txBody>
        </p:sp>
        <p:sp>
          <p:nvSpPr>
            <p:cNvPr id="8" name="TextBox 7">
              <a:extLst>
                <a:ext uri="{FF2B5EF4-FFF2-40B4-BE49-F238E27FC236}">
                  <a16:creationId xmlns:a16="http://schemas.microsoft.com/office/drawing/2014/main" id="{5F3B508F-BD27-E8FB-17EF-0A6555025274}"/>
                </a:ext>
              </a:extLst>
            </p:cNvPr>
            <p:cNvSpPr txBox="1"/>
            <p:nvPr/>
          </p:nvSpPr>
          <p:spPr>
            <a:xfrm>
              <a:off x="8990640" y="2536267"/>
              <a:ext cx="1524000" cy="646331"/>
            </a:xfrm>
            <a:prstGeom prst="rect">
              <a:avLst/>
            </a:prstGeom>
            <a:noFill/>
          </p:spPr>
          <p:txBody>
            <a:bodyPr wrap="square" rtlCol="0">
              <a:spAutoFit/>
            </a:bodyPr>
            <a:lstStyle/>
            <a:p>
              <a:r>
                <a:rPr lang="en-US" dirty="0"/>
                <a:t>APPLE-X 3</a:t>
              </a:r>
              <a:br>
                <a:rPr lang="en-US" dirty="0"/>
              </a:br>
              <a:r>
                <a:rPr lang="en-US" dirty="0"/>
                <a:t>in resonance</a:t>
              </a:r>
            </a:p>
          </p:txBody>
        </p:sp>
        <p:sp>
          <p:nvSpPr>
            <p:cNvPr id="9" name="TextBox 8">
              <a:extLst>
                <a:ext uri="{FF2B5EF4-FFF2-40B4-BE49-F238E27FC236}">
                  <a16:creationId xmlns:a16="http://schemas.microsoft.com/office/drawing/2014/main" id="{C163D07A-0237-2D19-4ECC-E28A8834016B}"/>
                </a:ext>
              </a:extLst>
            </p:cNvPr>
            <p:cNvSpPr txBox="1"/>
            <p:nvPr/>
          </p:nvSpPr>
          <p:spPr>
            <a:xfrm>
              <a:off x="10061777" y="1828237"/>
              <a:ext cx="1524000" cy="646331"/>
            </a:xfrm>
            <a:prstGeom prst="rect">
              <a:avLst/>
            </a:prstGeom>
            <a:noFill/>
          </p:spPr>
          <p:txBody>
            <a:bodyPr wrap="square" rtlCol="0">
              <a:spAutoFit/>
            </a:bodyPr>
            <a:lstStyle/>
            <a:p>
              <a:r>
                <a:rPr lang="en-US" dirty="0"/>
                <a:t>APPLE-X 4</a:t>
              </a:r>
              <a:br>
                <a:rPr lang="en-US" dirty="0"/>
              </a:br>
              <a:r>
                <a:rPr lang="en-US" dirty="0"/>
                <a:t>in resonance</a:t>
              </a:r>
            </a:p>
          </p:txBody>
        </p:sp>
        <p:sp>
          <p:nvSpPr>
            <p:cNvPr id="10" name="TextBox 9">
              <a:extLst>
                <a:ext uri="{FF2B5EF4-FFF2-40B4-BE49-F238E27FC236}">
                  <a16:creationId xmlns:a16="http://schemas.microsoft.com/office/drawing/2014/main" id="{7AB364F0-D0A5-27DB-70AF-478DBE89F9CA}"/>
                </a:ext>
              </a:extLst>
            </p:cNvPr>
            <p:cNvSpPr txBox="1"/>
            <p:nvPr/>
          </p:nvSpPr>
          <p:spPr>
            <a:xfrm>
              <a:off x="5197110" y="3014452"/>
              <a:ext cx="1524000" cy="1077218"/>
            </a:xfrm>
            <a:prstGeom prst="rect">
              <a:avLst/>
            </a:prstGeom>
            <a:noFill/>
          </p:spPr>
          <p:txBody>
            <a:bodyPr wrap="square" rtlCol="0">
              <a:spAutoFit/>
            </a:bodyPr>
            <a:lstStyle/>
            <a:p>
              <a:r>
                <a:rPr lang="en-US" sz="1600" dirty="0">
                  <a:solidFill>
                    <a:srgbClr val="FF0000"/>
                  </a:solidFill>
                </a:rPr>
                <a:t>Last 12 planar undulators</a:t>
              </a:r>
              <a:br>
                <a:rPr lang="en-US" sz="1600" dirty="0">
                  <a:solidFill>
                    <a:srgbClr val="FF0000"/>
                  </a:solidFill>
                </a:rPr>
              </a:br>
              <a:r>
                <a:rPr lang="en-US" sz="1600" dirty="0">
                  <a:solidFill>
                    <a:srgbClr val="FF0000"/>
                  </a:solidFill>
                </a:rPr>
                <a:t>in reverse taper mode</a:t>
              </a:r>
            </a:p>
          </p:txBody>
        </p:sp>
      </p:grpSp>
      <p:sp>
        <p:nvSpPr>
          <p:cNvPr id="16" name="Content Placeholder 2">
            <a:extLst>
              <a:ext uri="{FF2B5EF4-FFF2-40B4-BE49-F238E27FC236}">
                <a16:creationId xmlns:a16="http://schemas.microsoft.com/office/drawing/2014/main" id="{479B0ACC-047B-665C-7CB1-E7974D968A4C}"/>
              </a:ext>
            </a:extLst>
          </p:cNvPr>
          <p:cNvSpPr txBox="1">
            <a:spLocks/>
          </p:cNvSpPr>
          <p:nvPr/>
        </p:nvSpPr>
        <p:spPr>
          <a:xfrm>
            <a:off x="587881" y="5021699"/>
            <a:ext cx="4879181" cy="995186"/>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The purity of the different polarization modes is controled (LH, C+, -45°, LV, C-, +45°) using pulse-resolved polarization detector</a:t>
            </a:r>
          </a:p>
        </p:txBody>
      </p:sp>
      <p:grpSp>
        <p:nvGrpSpPr>
          <p:cNvPr id="19" name="Group 18">
            <a:extLst>
              <a:ext uri="{FF2B5EF4-FFF2-40B4-BE49-F238E27FC236}">
                <a16:creationId xmlns:a16="http://schemas.microsoft.com/office/drawing/2014/main" id="{07F5BA80-4DD8-D910-7816-4FBEEC5C93A2}"/>
              </a:ext>
            </a:extLst>
          </p:cNvPr>
          <p:cNvGrpSpPr/>
          <p:nvPr/>
        </p:nvGrpSpPr>
        <p:grpSpPr>
          <a:xfrm>
            <a:off x="6201714" y="1413413"/>
            <a:ext cx="3800860" cy="4772722"/>
            <a:chOff x="5794635" y="1530872"/>
            <a:chExt cx="3800860" cy="4772722"/>
          </a:xfrm>
        </p:grpSpPr>
        <p:pic>
          <p:nvPicPr>
            <p:cNvPr id="15" name="Picture 14">
              <a:extLst>
                <a:ext uri="{FF2B5EF4-FFF2-40B4-BE49-F238E27FC236}">
                  <a16:creationId xmlns:a16="http://schemas.microsoft.com/office/drawing/2014/main" id="{8A68140C-5962-AFEB-3F75-8BD54DD45593}"/>
                </a:ext>
              </a:extLst>
            </p:cNvPr>
            <p:cNvPicPr>
              <a:picLocks noChangeAspect="1"/>
            </p:cNvPicPr>
            <p:nvPr/>
          </p:nvPicPr>
          <p:blipFill>
            <a:blip r:embed="rId5"/>
            <a:stretch>
              <a:fillRect/>
            </a:stretch>
          </p:blipFill>
          <p:spPr>
            <a:xfrm>
              <a:off x="5794635" y="1530872"/>
              <a:ext cx="3767214" cy="4772722"/>
            </a:xfrm>
            <a:prstGeom prst="rect">
              <a:avLst/>
            </a:prstGeom>
          </p:spPr>
        </p:pic>
        <p:pic>
          <p:nvPicPr>
            <p:cNvPr id="11" name="Picture 10">
              <a:extLst>
                <a:ext uri="{FF2B5EF4-FFF2-40B4-BE49-F238E27FC236}">
                  <a16:creationId xmlns:a16="http://schemas.microsoft.com/office/drawing/2014/main" id="{59F03141-A19A-538C-3E00-8F5DDC1AE039}"/>
                </a:ext>
              </a:extLst>
            </p:cNvPr>
            <p:cNvPicPr>
              <a:picLocks noChangeAspect="1"/>
            </p:cNvPicPr>
            <p:nvPr/>
          </p:nvPicPr>
          <p:blipFill>
            <a:blip r:embed="rId6"/>
            <a:stretch>
              <a:fillRect/>
            </a:stretch>
          </p:blipFill>
          <p:spPr>
            <a:xfrm>
              <a:off x="7929107" y="4598718"/>
              <a:ext cx="1253482" cy="1330226"/>
            </a:xfrm>
            <a:prstGeom prst="rect">
              <a:avLst/>
            </a:prstGeom>
          </p:spPr>
        </p:pic>
        <p:pic>
          <p:nvPicPr>
            <p:cNvPr id="17" name="Picture 16">
              <a:extLst>
                <a:ext uri="{FF2B5EF4-FFF2-40B4-BE49-F238E27FC236}">
                  <a16:creationId xmlns:a16="http://schemas.microsoft.com/office/drawing/2014/main" id="{029E6B92-59B6-38F9-9F47-E80D152CDB32}"/>
                </a:ext>
              </a:extLst>
            </p:cNvPr>
            <p:cNvPicPr>
              <a:picLocks noChangeAspect="1"/>
            </p:cNvPicPr>
            <p:nvPr/>
          </p:nvPicPr>
          <p:blipFill>
            <a:blip r:embed="rId7"/>
            <a:stretch>
              <a:fillRect/>
            </a:stretch>
          </p:blipFill>
          <p:spPr>
            <a:xfrm>
              <a:off x="7360295" y="5895491"/>
              <a:ext cx="2235200" cy="374650"/>
            </a:xfrm>
            <a:prstGeom prst="rect">
              <a:avLst/>
            </a:prstGeom>
          </p:spPr>
        </p:pic>
      </p:grpSp>
    </p:spTree>
    <p:extLst>
      <p:ext uri="{BB962C8B-B14F-4D97-AF65-F5344CB8AC3E}">
        <p14:creationId xmlns:p14="http://schemas.microsoft.com/office/powerpoint/2010/main" val="995083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7FC3FFA3-4778-73EC-A9BA-4762A78A81CF}"/>
              </a:ext>
            </a:extLst>
          </p:cNvPr>
          <p:cNvSpPr/>
          <p:nvPr/>
        </p:nvSpPr>
        <p:spPr>
          <a:xfrm>
            <a:off x="7195877" y="1822799"/>
            <a:ext cx="1945887" cy="780540"/>
          </a:xfrm>
          <a:prstGeom prst="rect">
            <a:avLst/>
          </a:prstGeom>
          <a:solidFill>
            <a:schemeClr val="accent6">
              <a:lumMod val="90000"/>
            </a:schemeClr>
          </a:solidFill>
        </p:spPr>
        <p:txBody>
          <a:bodyPr rtlCol="0" anchor="ctr">
            <a:noAutofit/>
          </a:bodyPr>
          <a:lstStyle/>
          <a:p>
            <a:pPr algn="ctr">
              <a:lnSpc>
                <a:spcPct val="113000"/>
              </a:lnSpc>
            </a:pPr>
            <a:endParaRPr lang="en-US" sz="1400" dirty="0"/>
          </a:p>
        </p:txBody>
      </p:sp>
      <p:sp>
        <p:nvSpPr>
          <p:cNvPr id="35" name="Rectangle 34">
            <a:extLst>
              <a:ext uri="{FF2B5EF4-FFF2-40B4-BE49-F238E27FC236}">
                <a16:creationId xmlns:a16="http://schemas.microsoft.com/office/drawing/2014/main" id="{391E0C51-5381-43E1-CD18-784553FD9B09}"/>
              </a:ext>
            </a:extLst>
          </p:cNvPr>
          <p:cNvSpPr/>
          <p:nvPr/>
        </p:nvSpPr>
        <p:spPr>
          <a:xfrm>
            <a:off x="5246691" y="1822799"/>
            <a:ext cx="1945887" cy="780540"/>
          </a:xfrm>
          <a:prstGeom prst="rect">
            <a:avLst/>
          </a:prstGeom>
          <a:solidFill>
            <a:schemeClr val="tx2"/>
          </a:solidFill>
        </p:spPr>
        <p:txBody>
          <a:bodyPr rtlCol="0" anchor="ctr">
            <a:noAutofit/>
          </a:bodyPr>
          <a:lstStyle/>
          <a:p>
            <a:pPr algn="ctr">
              <a:lnSpc>
                <a:spcPct val="113000"/>
              </a:lnSpc>
            </a:pPr>
            <a:endParaRPr lang="en-US" sz="1400" dirty="0"/>
          </a:p>
        </p:txBody>
      </p:sp>
      <p:sp>
        <p:nvSpPr>
          <p:cNvPr id="29" name="Oval 28">
            <a:extLst>
              <a:ext uri="{FF2B5EF4-FFF2-40B4-BE49-F238E27FC236}">
                <a16:creationId xmlns:a16="http://schemas.microsoft.com/office/drawing/2014/main" id="{2A7747FF-A80B-DC6C-C682-F040B0843822}"/>
              </a:ext>
            </a:extLst>
          </p:cNvPr>
          <p:cNvSpPr/>
          <p:nvPr/>
        </p:nvSpPr>
        <p:spPr>
          <a:xfrm>
            <a:off x="9181334" y="1813753"/>
            <a:ext cx="234091" cy="798633"/>
          </a:xfrm>
          <a:prstGeom prst="ellipse">
            <a:avLst/>
          </a:prstGeom>
          <a:solidFill>
            <a:schemeClr val="accent6"/>
          </a:solidFill>
        </p:spPr>
        <p:txBody>
          <a:bodyPr rtlCol="0" anchor="ctr">
            <a:noAutofit/>
          </a:bodyPr>
          <a:lstStyle/>
          <a:p>
            <a:pPr algn="ctr">
              <a:lnSpc>
                <a:spcPct val="113000"/>
              </a:lnSpc>
            </a:pPr>
            <a:endParaRPr lang="en-US" sz="1400" dirty="0"/>
          </a:p>
        </p:txBody>
      </p:sp>
      <p:sp>
        <p:nvSpPr>
          <p:cNvPr id="2" name="Title 1">
            <a:extLst>
              <a:ext uri="{FF2B5EF4-FFF2-40B4-BE49-F238E27FC236}">
                <a16:creationId xmlns:a16="http://schemas.microsoft.com/office/drawing/2014/main" id="{C2EFA50F-4A21-80D2-603A-E6BAD1C53A86}"/>
              </a:ext>
            </a:extLst>
          </p:cNvPr>
          <p:cNvSpPr>
            <a:spLocks noGrp="1"/>
          </p:cNvSpPr>
          <p:nvPr>
            <p:ph type="title"/>
          </p:nvPr>
        </p:nvSpPr>
        <p:spPr/>
        <p:txBody>
          <a:bodyPr/>
          <a:lstStyle/>
          <a:p>
            <a:r>
              <a:rPr lang="en-US" dirty="0"/>
              <a:t>Attempt to implement a </a:t>
            </a:r>
            <a:r>
              <a:rPr lang="en-GB" dirty="0"/>
              <a:t>microbunch</a:t>
            </a:r>
            <a:r>
              <a:rPr lang="en-US" dirty="0"/>
              <a:t> rotation</a:t>
            </a:r>
            <a:br>
              <a:rPr lang="en-US" dirty="0"/>
            </a:br>
            <a:endParaRPr lang="en-US" dirty="0"/>
          </a:p>
        </p:txBody>
      </p:sp>
      <p:sp>
        <p:nvSpPr>
          <p:cNvPr id="3" name="Content Placeholder 2">
            <a:extLst>
              <a:ext uri="{FF2B5EF4-FFF2-40B4-BE49-F238E27FC236}">
                <a16:creationId xmlns:a16="http://schemas.microsoft.com/office/drawing/2014/main" id="{4455F3DE-9622-AB7E-97B0-AFFCAF0956E5}"/>
              </a:ext>
            </a:extLst>
          </p:cNvPr>
          <p:cNvSpPr>
            <a:spLocks noGrp="1"/>
          </p:cNvSpPr>
          <p:nvPr>
            <p:ph idx="1"/>
          </p:nvPr>
        </p:nvSpPr>
        <p:spPr>
          <a:xfrm>
            <a:off x="607646" y="1423916"/>
            <a:ext cx="4388594" cy="4538945"/>
          </a:xfrm>
        </p:spPr>
        <p:txBody>
          <a:bodyPr/>
          <a:lstStyle/>
          <a:p>
            <a:r>
              <a:rPr lang="en-US" dirty="0"/>
              <a:t>To increase the contrast, the </a:t>
            </a:r>
            <a:r>
              <a:rPr lang="en-GB" dirty="0"/>
              <a:t>micro-bunch</a:t>
            </a:r>
            <a:r>
              <a:rPr lang="en-US" dirty="0"/>
              <a:t> rotation experiment* was reproduced</a:t>
            </a:r>
          </a:p>
          <a:p>
            <a:pPr lvl="1"/>
            <a:r>
              <a:rPr lang="en-GB" dirty="0"/>
              <a:t>The e-beam orbit is set to a triangular form with a peak of ~1.4 mm in the centre of the SASE3</a:t>
            </a:r>
          </a:p>
          <a:p>
            <a:pPr lvl="1"/>
            <a:r>
              <a:rPr lang="en-GB" dirty="0"/>
              <a:t>Only the second half is in resonance</a:t>
            </a:r>
          </a:p>
          <a:p>
            <a:pPr lvl="1"/>
            <a:r>
              <a:rPr lang="en-GB" dirty="0"/>
              <a:t>Quadrupole is used to deflect the beam back and direct it to the APPLE-X undulators</a:t>
            </a:r>
          </a:p>
          <a:p>
            <a:pPr lvl="1"/>
            <a:r>
              <a:rPr lang="en-GB" sz="1800" kern="1200" dirty="0">
                <a:solidFill>
                  <a:srgbClr val="000000"/>
                </a:solidFill>
                <a:effectLst/>
                <a:latin typeface="Arial" panose="020B0604020202020204" pitchFamily="34" charset="0"/>
                <a:ea typeface="+mn-ea"/>
                <a:cs typeface="+mn-cs"/>
              </a:rPr>
              <a:t>Spontaneous Radiation Aperture </a:t>
            </a:r>
            <a:r>
              <a:rPr lang="en-GB" dirty="0"/>
              <a:t>(SRA) slits are used to shield the radiation from the planar undulators</a:t>
            </a:r>
            <a:endParaRPr lang="en-US" dirty="0"/>
          </a:p>
        </p:txBody>
      </p:sp>
      <p:pic>
        <p:nvPicPr>
          <p:cNvPr id="4" name="Picture 3">
            <a:extLst>
              <a:ext uri="{FF2B5EF4-FFF2-40B4-BE49-F238E27FC236}">
                <a16:creationId xmlns:a16="http://schemas.microsoft.com/office/drawing/2014/main" id="{F8767551-9A6E-F1FA-8348-A54DCE82BA5B}"/>
              </a:ext>
            </a:extLst>
          </p:cNvPr>
          <p:cNvPicPr>
            <a:picLocks noChangeAspect="1"/>
          </p:cNvPicPr>
          <p:nvPr/>
        </p:nvPicPr>
        <p:blipFill>
          <a:blip r:embed="rId2"/>
          <a:stretch>
            <a:fillRect/>
          </a:stretch>
        </p:blipFill>
        <p:spPr>
          <a:xfrm>
            <a:off x="5220595" y="3158469"/>
            <a:ext cx="4782015" cy="3448847"/>
          </a:xfrm>
          <a:prstGeom prst="rect">
            <a:avLst/>
          </a:prstGeom>
        </p:spPr>
      </p:pic>
      <p:sp>
        <p:nvSpPr>
          <p:cNvPr id="6" name="Rectangle 5">
            <a:extLst>
              <a:ext uri="{FF2B5EF4-FFF2-40B4-BE49-F238E27FC236}">
                <a16:creationId xmlns:a16="http://schemas.microsoft.com/office/drawing/2014/main" id="{1C02EBCC-7FFD-CBB2-FC79-6B473C117A02}"/>
              </a:ext>
            </a:extLst>
          </p:cNvPr>
          <p:cNvSpPr/>
          <p:nvPr/>
        </p:nvSpPr>
        <p:spPr>
          <a:xfrm>
            <a:off x="9437420" y="1822799"/>
            <a:ext cx="551891" cy="780540"/>
          </a:xfrm>
          <a:prstGeom prst="rect">
            <a:avLst/>
          </a:prstGeom>
          <a:solidFill>
            <a:schemeClr val="accent6"/>
          </a:solidFill>
          <a:ln>
            <a:solidFill>
              <a:schemeClr val="tx1"/>
            </a:solidFill>
          </a:ln>
        </p:spPr>
        <p:txBody>
          <a:bodyPr rtlCol="0" anchor="ctr">
            <a:noAutofit/>
          </a:bodyPr>
          <a:lstStyle/>
          <a:p>
            <a:pPr algn="ctr">
              <a:lnSpc>
                <a:spcPct val="113000"/>
              </a:lnSpc>
            </a:pPr>
            <a:endParaRPr lang="en-US" sz="1400" dirty="0"/>
          </a:p>
        </p:txBody>
      </p:sp>
      <p:cxnSp>
        <p:nvCxnSpPr>
          <p:cNvPr id="8" name="Straight Connector 7">
            <a:extLst>
              <a:ext uri="{FF2B5EF4-FFF2-40B4-BE49-F238E27FC236}">
                <a16:creationId xmlns:a16="http://schemas.microsoft.com/office/drawing/2014/main" id="{6489C97B-0294-8FC5-9090-79458EE1A017}"/>
              </a:ext>
            </a:extLst>
          </p:cNvPr>
          <p:cNvCxnSpPr>
            <a:cxnSpLocks/>
          </p:cNvCxnSpPr>
          <p:nvPr/>
        </p:nvCxnSpPr>
        <p:spPr>
          <a:xfrm flipV="1">
            <a:off x="5259658" y="1822800"/>
            <a:ext cx="1945887" cy="39027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5A6E17-7B9C-A034-D60D-10D251039C45}"/>
              </a:ext>
            </a:extLst>
          </p:cNvPr>
          <p:cNvCxnSpPr>
            <a:cxnSpLocks/>
            <a:endCxn id="29" idx="2"/>
          </p:cNvCxnSpPr>
          <p:nvPr/>
        </p:nvCxnSpPr>
        <p:spPr>
          <a:xfrm>
            <a:off x="7205545" y="1822800"/>
            <a:ext cx="1975789" cy="39027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58A5C99-AFD5-26F1-3300-469D0BE6473F}"/>
              </a:ext>
            </a:extLst>
          </p:cNvPr>
          <p:cNvCxnSpPr>
            <a:cxnSpLocks/>
          </p:cNvCxnSpPr>
          <p:nvPr/>
        </p:nvCxnSpPr>
        <p:spPr>
          <a:xfrm flipH="1">
            <a:off x="9151432" y="2213070"/>
            <a:ext cx="2239822" cy="0"/>
          </a:xfrm>
          <a:prstGeom prst="line">
            <a:avLst/>
          </a:prstGeom>
          <a:ln w="38100">
            <a:solidFill>
              <a:schemeClr val="accent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DDE568DE-40F3-9695-0063-E3A4CF5BD39A}"/>
              </a:ext>
            </a:extLst>
          </p:cNvPr>
          <p:cNvSpPr/>
          <p:nvPr/>
        </p:nvSpPr>
        <p:spPr>
          <a:xfrm>
            <a:off x="11327784" y="1471618"/>
            <a:ext cx="250776" cy="1482903"/>
          </a:xfrm>
          <a:prstGeom prst="rect">
            <a:avLst/>
          </a:prstGeom>
          <a:solidFill>
            <a:schemeClr val="accent6"/>
          </a:solidFill>
        </p:spPr>
        <p:txBody>
          <a:bodyPr rtlCol="0" anchor="ctr">
            <a:noAutofit/>
          </a:bodyPr>
          <a:lstStyle/>
          <a:p>
            <a:pPr algn="ctr">
              <a:lnSpc>
                <a:spcPct val="113000"/>
              </a:lnSpc>
            </a:pPr>
            <a:endParaRPr lang="en-US" sz="1400" dirty="0"/>
          </a:p>
        </p:txBody>
      </p:sp>
      <p:cxnSp>
        <p:nvCxnSpPr>
          <p:cNvPr id="22" name="Straight Connector 21">
            <a:extLst>
              <a:ext uri="{FF2B5EF4-FFF2-40B4-BE49-F238E27FC236}">
                <a16:creationId xmlns:a16="http://schemas.microsoft.com/office/drawing/2014/main" id="{FF649895-F105-461B-5D79-716BC966EFA5}"/>
              </a:ext>
            </a:extLst>
          </p:cNvPr>
          <p:cNvCxnSpPr>
            <a:cxnSpLocks/>
          </p:cNvCxnSpPr>
          <p:nvPr/>
        </p:nvCxnSpPr>
        <p:spPr>
          <a:xfrm>
            <a:off x="4572000" y="2213070"/>
            <a:ext cx="687658" cy="0"/>
          </a:xfrm>
          <a:prstGeom prst="line">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5C1D42AC-15A7-4F77-7DD7-8D257FB49EDD}"/>
              </a:ext>
            </a:extLst>
          </p:cNvPr>
          <p:cNvSpPr txBox="1"/>
          <p:nvPr/>
        </p:nvSpPr>
        <p:spPr>
          <a:xfrm>
            <a:off x="4434481" y="1804707"/>
            <a:ext cx="795275" cy="390268"/>
          </a:xfrm>
          <a:prstGeom prst="rect">
            <a:avLst/>
          </a:prstGeom>
          <a:noFill/>
        </p:spPr>
        <p:txBody>
          <a:bodyPr wrap="none" rtlCol="0">
            <a:noAutofit/>
          </a:bodyPr>
          <a:lstStyle/>
          <a:p>
            <a:pPr>
              <a:lnSpc>
                <a:spcPct val="112000"/>
              </a:lnSpc>
            </a:pPr>
            <a:r>
              <a:rPr lang="en-US" sz="1400" dirty="0"/>
              <a:t>e-beam</a:t>
            </a:r>
          </a:p>
        </p:txBody>
      </p:sp>
      <p:sp>
        <p:nvSpPr>
          <p:cNvPr id="31" name="TextBox 30">
            <a:extLst>
              <a:ext uri="{FF2B5EF4-FFF2-40B4-BE49-F238E27FC236}">
                <a16:creationId xmlns:a16="http://schemas.microsoft.com/office/drawing/2014/main" id="{054232A9-06F4-A306-B8FC-E7DE7021A68F}"/>
              </a:ext>
            </a:extLst>
          </p:cNvPr>
          <p:cNvSpPr txBox="1"/>
          <p:nvPr/>
        </p:nvSpPr>
        <p:spPr>
          <a:xfrm>
            <a:off x="6077638" y="1474557"/>
            <a:ext cx="2093344" cy="295780"/>
          </a:xfrm>
          <a:prstGeom prst="rect">
            <a:avLst/>
          </a:prstGeom>
          <a:noFill/>
        </p:spPr>
        <p:txBody>
          <a:bodyPr wrap="none" rtlCol="0">
            <a:noAutofit/>
          </a:bodyPr>
          <a:lstStyle/>
          <a:p>
            <a:pPr>
              <a:lnSpc>
                <a:spcPct val="112000"/>
              </a:lnSpc>
            </a:pPr>
            <a:r>
              <a:rPr lang="en-US" sz="1400" dirty="0"/>
              <a:t>SASE3 planar undulators</a:t>
            </a:r>
          </a:p>
        </p:txBody>
      </p:sp>
      <p:sp>
        <p:nvSpPr>
          <p:cNvPr id="32" name="TextBox 31">
            <a:extLst>
              <a:ext uri="{FF2B5EF4-FFF2-40B4-BE49-F238E27FC236}">
                <a16:creationId xmlns:a16="http://schemas.microsoft.com/office/drawing/2014/main" id="{DFC10302-32A2-98E0-CEC4-A989520631D5}"/>
              </a:ext>
            </a:extLst>
          </p:cNvPr>
          <p:cNvSpPr txBox="1"/>
          <p:nvPr/>
        </p:nvSpPr>
        <p:spPr>
          <a:xfrm rot="16200000">
            <a:off x="9271150" y="1074154"/>
            <a:ext cx="840444" cy="551894"/>
          </a:xfrm>
          <a:prstGeom prst="rect">
            <a:avLst/>
          </a:prstGeom>
          <a:noFill/>
        </p:spPr>
        <p:txBody>
          <a:bodyPr wrap="none" rtlCol="0">
            <a:noAutofit/>
          </a:bodyPr>
          <a:lstStyle/>
          <a:p>
            <a:pPr algn="ctr">
              <a:lnSpc>
                <a:spcPct val="112000"/>
              </a:lnSpc>
            </a:pPr>
            <a:r>
              <a:rPr lang="en-US" sz="1400" dirty="0"/>
              <a:t>Apple-X </a:t>
            </a:r>
            <a:br>
              <a:rPr lang="en-US" sz="1400" dirty="0"/>
            </a:br>
            <a:r>
              <a:rPr lang="en-US" sz="1400" dirty="0"/>
              <a:t>undulators</a:t>
            </a:r>
          </a:p>
        </p:txBody>
      </p:sp>
      <p:sp>
        <p:nvSpPr>
          <p:cNvPr id="33" name="TextBox 32">
            <a:extLst>
              <a:ext uri="{FF2B5EF4-FFF2-40B4-BE49-F238E27FC236}">
                <a16:creationId xmlns:a16="http://schemas.microsoft.com/office/drawing/2014/main" id="{5C64B14C-9417-58E0-B557-C7DFA3A0BFA7}"/>
              </a:ext>
            </a:extLst>
          </p:cNvPr>
          <p:cNvSpPr txBox="1"/>
          <p:nvPr/>
        </p:nvSpPr>
        <p:spPr>
          <a:xfrm rot="16200000">
            <a:off x="8878157" y="1102889"/>
            <a:ext cx="840444" cy="335592"/>
          </a:xfrm>
          <a:prstGeom prst="rect">
            <a:avLst/>
          </a:prstGeom>
          <a:noFill/>
        </p:spPr>
        <p:txBody>
          <a:bodyPr wrap="none" rtlCol="0">
            <a:noAutofit/>
          </a:bodyPr>
          <a:lstStyle/>
          <a:p>
            <a:pPr algn="ctr">
              <a:lnSpc>
                <a:spcPct val="112000"/>
              </a:lnSpc>
            </a:pPr>
            <a:r>
              <a:rPr lang="en-US" sz="1400" dirty="0"/>
              <a:t>Quadrupole</a:t>
            </a:r>
          </a:p>
        </p:txBody>
      </p:sp>
      <p:sp>
        <p:nvSpPr>
          <p:cNvPr id="34" name="TextBox 33">
            <a:extLst>
              <a:ext uri="{FF2B5EF4-FFF2-40B4-BE49-F238E27FC236}">
                <a16:creationId xmlns:a16="http://schemas.microsoft.com/office/drawing/2014/main" id="{119156ED-B7CE-43FB-44EC-817838D68E94}"/>
              </a:ext>
            </a:extLst>
          </p:cNvPr>
          <p:cNvSpPr txBox="1"/>
          <p:nvPr/>
        </p:nvSpPr>
        <p:spPr>
          <a:xfrm rot="16200000">
            <a:off x="11032950" y="2045273"/>
            <a:ext cx="840444" cy="335592"/>
          </a:xfrm>
          <a:prstGeom prst="rect">
            <a:avLst/>
          </a:prstGeom>
          <a:noFill/>
        </p:spPr>
        <p:txBody>
          <a:bodyPr wrap="none" rtlCol="0">
            <a:noAutofit/>
          </a:bodyPr>
          <a:lstStyle/>
          <a:p>
            <a:pPr algn="ctr">
              <a:lnSpc>
                <a:spcPct val="112000"/>
              </a:lnSpc>
            </a:pPr>
            <a:r>
              <a:rPr lang="en-US" sz="1400" dirty="0"/>
              <a:t>FEL imager</a:t>
            </a:r>
          </a:p>
        </p:txBody>
      </p:sp>
      <p:sp>
        <p:nvSpPr>
          <p:cNvPr id="42" name="TextBox 41">
            <a:extLst>
              <a:ext uri="{FF2B5EF4-FFF2-40B4-BE49-F238E27FC236}">
                <a16:creationId xmlns:a16="http://schemas.microsoft.com/office/drawing/2014/main" id="{6C13171D-7DBE-4BE3-5713-A819AFC1EB11}"/>
              </a:ext>
            </a:extLst>
          </p:cNvPr>
          <p:cNvSpPr txBox="1"/>
          <p:nvPr/>
        </p:nvSpPr>
        <p:spPr>
          <a:xfrm>
            <a:off x="7646319" y="2292267"/>
            <a:ext cx="1321850" cy="262335"/>
          </a:xfrm>
          <a:prstGeom prst="rect">
            <a:avLst/>
          </a:prstGeom>
          <a:noFill/>
        </p:spPr>
        <p:txBody>
          <a:bodyPr wrap="none" rtlCol="0">
            <a:noAutofit/>
          </a:bodyPr>
          <a:lstStyle/>
          <a:p>
            <a:pPr>
              <a:lnSpc>
                <a:spcPct val="112000"/>
              </a:lnSpc>
            </a:pPr>
            <a:r>
              <a:rPr lang="en-US" sz="1400" dirty="0"/>
              <a:t>In resonance</a:t>
            </a:r>
          </a:p>
        </p:txBody>
      </p:sp>
      <p:sp>
        <p:nvSpPr>
          <p:cNvPr id="43" name="TextBox 42">
            <a:extLst>
              <a:ext uri="{FF2B5EF4-FFF2-40B4-BE49-F238E27FC236}">
                <a16:creationId xmlns:a16="http://schemas.microsoft.com/office/drawing/2014/main" id="{0BA29658-A4B4-492A-1D89-33647835F29B}"/>
              </a:ext>
            </a:extLst>
          </p:cNvPr>
          <p:cNvSpPr txBox="1"/>
          <p:nvPr/>
        </p:nvSpPr>
        <p:spPr>
          <a:xfrm>
            <a:off x="5536426" y="2277037"/>
            <a:ext cx="1321850" cy="262335"/>
          </a:xfrm>
          <a:prstGeom prst="rect">
            <a:avLst/>
          </a:prstGeom>
          <a:noFill/>
        </p:spPr>
        <p:txBody>
          <a:bodyPr wrap="none" rtlCol="0">
            <a:noAutofit/>
          </a:bodyPr>
          <a:lstStyle/>
          <a:p>
            <a:pPr>
              <a:lnSpc>
                <a:spcPct val="112000"/>
              </a:lnSpc>
            </a:pPr>
            <a:r>
              <a:rPr lang="en-US" sz="1400" dirty="0"/>
              <a:t>Out of resonance</a:t>
            </a:r>
          </a:p>
        </p:txBody>
      </p:sp>
      <p:sp>
        <p:nvSpPr>
          <p:cNvPr id="44" name="TextBox 43">
            <a:extLst>
              <a:ext uri="{FF2B5EF4-FFF2-40B4-BE49-F238E27FC236}">
                <a16:creationId xmlns:a16="http://schemas.microsoft.com/office/drawing/2014/main" id="{04762E84-45D8-D745-A0A6-98B496F7B509}"/>
              </a:ext>
            </a:extLst>
          </p:cNvPr>
          <p:cNvSpPr txBox="1"/>
          <p:nvPr/>
        </p:nvSpPr>
        <p:spPr>
          <a:xfrm rot="16200000">
            <a:off x="10347494" y="1145341"/>
            <a:ext cx="840444" cy="335592"/>
          </a:xfrm>
          <a:prstGeom prst="rect">
            <a:avLst/>
          </a:prstGeom>
          <a:noFill/>
        </p:spPr>
        <p:txBody>
          <a:bodyPr wrap="none" rtlCol="0">
            <a:noAutofit/>
          </a:bodyPr>
          <a:lstStyle/>
          <a:p>
            <a:pPr algn="ctr">
              <a:lnSpc>
                <a:spcPct val="112000"/>
              </a:lnSpc>
            </a:pPr>
            <a:r>
              <a:rPr lang="en-GB" sz="1400" dirty="0"/>
              <a:t>SRA Slits</a:t>
            </a:r>
            <a:endParaRPr lang="en-US" sz="1400" dirty="0"/>
          </a:p>
        </p:txBody>
      </p:sp>
      <p:cxnSp>
        <p:nvCxnSpPr>
          <p:cNvPr id="45" name="Straight Connector 44">
            <a:extLst>
              <a:ext uri="{FF2B5EF4-FFF2-40B4-BE49-F238E27FC236}">
                <a16:creationId xmlns:a16="http://schemas.microsoft.com/office/drawing/2014/main" id="{B0354EB8-3ABD-0854-009D-63F87EDFB65D}"/>
              </a:ext>
            </a:extLst>
          </p:cNvPr>
          <p:cNvCxnSpPr>
            <a:cxnSpLocks/>
          </p:cNvCxnSpPr>
          <p:nvPr/>
        </p:nvCxnSpPr>
        <p:spPr>
          <a:xfrm>
            <a:off x="10767716" y="1770323"/>
            <a:ext cx="0" cy="3646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468BBDB-E5DA-10A4-E33C-508CFFC31CB0}"/>
              </a:ext>
            </a:extLst>
          </p:cNvPr>
          <p:cNvCxnSpPr>
            <a:cxnSpLocks/>
          </p:cNvCxnSpPr>
          <p:nvPr/>
        </p:nvCxnSpPr>
        <p:spPr>
          <a:xfrm>
            <a:off x="10773647" y="2615794"/>
            <a:ext cx="0" cy="3646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761758AE-A1E1-1860-439C-52392C554188}"/>
              </a:ext>
            </a:extLst>
          </p:cNvPr>
          <p:cNvSpPr txBox="1"/>
          <p:nvPr/>
        </p:nvSpPr>
        <p:spPr>
          <a:xfrm>
            <a:off x="438373" y="5962861"/>
            <a:ext cx="4942470" cy="430887"/>
          </a:xfrm>
          <a:prstGeom prst="rect">
            <a:avLst/>
          </a:prstGeom>
          <a:noFill/>
        </p:spPr>
        <p:txBody>
          <a:bodyPr wrap="square">
            <a:spAutoFit/>
          </a:bodyPr>
          <a:lstStyle/>
          <a:p>
            <a:r>
              <a:rPr lang="en-GB" sz="1100" dirty="0"/>
              <a:t>*Lutman, A., MacArthur, J., Ilchen, M. </a:t>
            </a:r>
            <a:r>
              <a:rPr lang="en-GB" sz="1100" i="1" dirty="0"/>
              <a:t>et al.</a:t>
            </a:r>
            <a:r>
              <a:rPr lang="en-GB" sz="1100" dirty="0"/>
              <a:t> Polarization control in an X-ray free-electron laser. </a:t>
            </a:r>
            <a:r>
              <a:rPr lang="en-GB" sz="1100" i="1" dirty="0"/>
              <a:t>Nature Photon</a:t>
            </a:r>
            <a:r>
              <a:rPr lang="en-GB" sz="1100" dirty="0"/>
              <a:t> </a:t>
            </a:r>
            <a:r>
              <a:rPr lang="en-GB" sz="1100" b="1" dirty="0"/>
              <a:t>10</a:t>
            </a:r>
            <a:r>
              <a:rPr lang="en-GB" sz="1100" dirty="0"/>
              <a:t>, 468–472 (2016). </a:t>
            </a:r>
            <a:endParaRPr lang="en-US" sz="1100" dirty="0"/>
          </a:p>
        </p:txBody>
      </p:sp>
      <p:cxnSp>
        <p:nvCxnSpPr>
          <p:cNvPr id="52" name="Straight Connector 51">
            <a:extLst>
              <a:ext uri="{FF2B5EF4-FFF2-40B4-BE49-F238E27FC236}">
                <a16:creationId xmlns:a16="http://schemas.microsoft.com/office/drawing/2014/main" id="{28053728-ECB5-801E-8640-4CEBE62FF995}"/>
              </a:ext>
            </a:extLst>
          </p:cNvPr>
          <p:cNvCxnSpPr>
            <a:cxnSpLocks/>
          </p:cNvCxnSpPr>
          <p:nvPr/>
        </p:nvCxnSpPr>
        <p:spPr>
          <a:xfrm>
            <a:off x="7202246" y="1848637"/>
            <a:ext cx="4128727" cy="816212"/>
          </a:xfrm>
          <a:prstGeom prst="line">
            <a:avLst/>
          </a:prstGeom>
          <a:ln w="38100">
            <a:solidFill>
              <a:schemeClr val="accent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2AB57D4-FB7F-1221-8C50-096881E09A92}"/>
              </a:ext>
            </a:extLst>
          </p:cNvPr>
          <p:cNvCxnSpPr>
            <a:cxnSpLocks/>
          </p:cNvCxnSpPr>
          <p:nvPr/>
        </p:nvCxnSpPr>
        <p:spPr>
          <a:xfrm flipV="1">
            <a:off x="10056642" y="1869600"/>
            <a:ext cx="296412" cy="340773"/>
          </a:xfrm>
          <a:prstGeom prst="line">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DC451AC-4F98-4B10-6D0B-EE156EA32929}"/>
              </a:ext>
            </a:extLst>
          </p:cNvPr>
          <p:cNvCxnSpPr>
            <a:cxnSpLocks/>
          </p:cNvCxnSpPr>
          <p:nvPr/>
        </p:nvCxnSpPr>
        <p:spPr>
          <a:xfrm>
            <a:off x="9148833" y="2194975"/>
            <a:ext cx="907809" cy="0"/>
          </a:xfrm>
          <a:prstGeom prst="line">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C83D598B-DCA2-4BE0-D94F-8079C6465D3B}"/>
              </a:ext>
            </a:extLst>
          </p:cNvPr>
          <p:cNvCxnSpPr>
            <a:cxnSpLocks/>
          </p:cNvCxnSpPr>
          <p:nvPr/>
        </p:nvCxnSpPr>
        <p:spPr>
          <a:xfrm>
            <a:off x="7315200" y="3606800"/>
            <a:ext cx="0" cy="2554592"/>
          </a:xfrm>
          <a:prstGeom prst="straightConnector1">
            <a:avLst/>
          </a:prstGeom>
          <a:ln w="254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61ECD04B-FD9A-8DE9-47AF-79EF0D0C76BB}"/>
              </a:ext>
            </a:extLst>
          </p:cNvPr>
          <p:cNvSpPr txBox="1"/>
          <p:nvPr/>
        </p:nvSpPr>
        <p:spPr>
          <a:xfrm rot="16200000">
            <a:off x="6700740" y="4938289"/>
            <a:ext cx="840444" cy="335592"/>
          </a:xfrm>
          <a:prstGeom prst="rect">
            <a:avLst/>
          </a:prstGeom>
          <a:noFill/>
        </p:spPr>
        <p:txBody>
          <a:bodyPr wrap="none" rtlCol="0">
            <a:noAutofit/>
          </a:bodyPr>
          <a:lstStyle/>
          <a:p>
            <a:pPr algn="ctr">
              <a:lnSpc>
                <a:spcPct val="112000"/>
              </a:lnSpc>
            </a:pPr>
            <a:r>
              <a:rPr lang="en-US" sz="1400" dirty="0"/>
              <a:t>1.4 mm</a:t>
            </a:r>
          </a:p>
        </p:txBody>
      </p:sp>
    </p:spTree>
    <p:extLst>
      <p:ext uri="{BB962C8B-B14F-4D97-AF65-F5344CB8AC3E}">
        <p14:creationId xmlns:p14="http://schemas.microsoft.com/office/powerpoint/2010/main" val="4181868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741671-64C0-8FC7-9618-C98862DBC417}"/>
              </a:ext>
            </a:extLst>
          </p:cNvPr>
          <p:cNvSpPr>
            <a:spLocks noGrp="1"/>
          </p:cNvSpPr>
          <p:nvPr>
            <p:ph type="title"/>
          </p:nvPr>
        </p:nvSpPr>
        <p:spPr/>
        <p:txBody>
          <a:bodyPr/>
          <a:lstStyle/>
          <a:p>
            <a:r>
              <a:rPr lang="en-US" dirty="0"/>
              <a:t>Attempt to implement </a:t>
            </a:r>
            <a:r>
              <a:rPr lang="en-GB" dirty="0"/>
              <a:t>microbunch</a:t>
            </a:r>
            <a:r>
              <a:rPr lang="en-US" dirty="0"/>
              <a:t> rotation mode</a:t>
            </a:r>
            <a:br>
              <a:rPr lang="en-US" dirty="0"/>
            </a:br>
            <a:endParaRPr lang="en-US" dirty="0"/>
          </a:p>
        </p:txBody>
      </p:sp>
      <p:sp>
        <p:nvSpPr>
          <p:cNvPr id="3" name="Content Placeholder 2">
            <a:extLst>
              <a:ext uri="{FF2B5EF4-FFF2-40B4-BE49-F238E27FC236}">
                <a16:creationId xmlns:a16="http://schemas.microsoft.com/office/drawing/2014/main" id="{01B507CB-EB91-CCF1-A88F-EB9E874361ED}"/>
              </a:ext>
            </a:extLst>
          </p:cNvPr>
          <p:cNvSpPr>
            <a:spLocks noGrp="1"/>
          </p:cNvSpPr>
          <p:nvPr>
            <p:ph idx="1"/>
          </p:nvPr>
        </p:nvSpPr>
        <p:spPr>
          <a:xfrm>
            <a:off x="579230" y="1513274"/>
            <a:ext cx="4148833" cy="1063141"/>
          </a:xfrm>
        </p:spPr>
        <p:txBody>
          <a:bodyPr/>
          <a:lstStyle/>
          <a:p>
            <a:r>
              <a:rPr lang="en-GB" dirty="0"/>
              <a:t>The circularly polarized photon beam was separated from the linearly polarized.</a:t>
            </a:r>
            <a:endParaRPr lang="en-US" dirty="0"/>
          </a:p>
        </p:txBody>
      </p:sp>
      <p:pic>
        <p:nvPicPr>
          <p:cNvPr id="4" name="Picture 3">
            <a:extLst>
              <a:ext uri="{FF2B5EF4-FFF2-40B4-BE49-F238E27FC236}">
                <a16:creationId xmlns:a16="http://schemas.microsoft.com/office/drawing/2014/main" id="{F2E7C6A5-61E9-1005-26C2-0176D9656363}"/>
              </a:ext>
            </a:extLst>
          </p:cNvPr>
          <p:cNvPicPr>
            <a:picLocks noChangeAspect="1"/>
          </p:cNvPicPr>
          <p:nvPr/>
        </p:nvPicPr>
        <p:blipFill>
          <a:blip r:embed="rId2"/>
          <a:stretch>
            <a:fillRect/>
          </a:stretch>
        </p:blipFill>
        <p:spPr>
          <a:xfrm>
            <a:off x="8153399" y="712232"/>
            <a:ext cx="3765776" cy="2964002"/>
          </a:xfrm>
          <a:prstGeom prst="rect">
            <a:avLst/>
          </a:prstGeom>
        </p:spPr>
      </p:pic>
      <p:pic>
        <p:nvPicPr>
          <p:cNvPr id="5" name="Picture 4">
            <a:extLst>
              <a:ext uri="{FF2B5EF4-FFF2-40B4-BE49-F238E27FC236}">
                <a16:creationId xmlns:a16="http://schemas.microsoft.com/office/drawing/2014/main" id="{93751727-3357-7E3B-9866-6FA01A60A117}"/>
              </a:ext>
            </a:extLst>
          </p:cNvPr>
          <p:cNvPicPr>
            <a:picLocks noChangeAspect="1"/>
          </p:cNvPicPr>
          <p:nvPr/>
        </p:nvPicPr>
        <p:blipFill>
          <a:blip r:embed="rId3"/>
          <a:stretch>
            <a:fillRect/>
          </a:stretch>
        </p:blipFill>
        <p:spPr>
          <a:xfrm>
            <a:off x="4908261" y="1823382"/>
            <a:ext cx="3765776" cy="2964002"/>
          </a:xfrm>
          <a:prstGeom prst="rect">
            <a:avLst/>
          </a:prstGeom>
        </p:spPr>
      </p:pic>
      <p:pic>
        <p:nvPicPr>
          <p:cNvPr id="6" name="Picture 5">
            <a:extLst>
              <a:ext uri="{FF2B5EF4-FFF2-40B4-BE49-F238E27FC236}">
                <a16:creationId xmlns:a16="http://schemas.microsoft.com/office/drawing/2014/main" id="{A2846E19-946C-A75B-1D9F-20DC0CAB060E}"/>
              </a:ext>
            </a:extLst>
          </p:cNvPr>
          <p:cNvPicPr>
            <a:picLocks noChangeAspect="1"/>
          </p:cNvPicPr>
          <p:nvPr/>
        </p:nvPicPr>
        <p:blipFill>
          <a:blip r:embed="rId4"/>
          <a:stretch>
            <a:fillRect/>
          </a:stretch>
        </p:blipFill>
        <p:spPr>
          <a:xfrm>
            <a:off x="8108740" y="3305383"/>
            <a:ext cx="3765776" cy="2964002"/>
          </a:xfrm>
          <a:prstGeom prst="rect">
            <a:avLst/>
          </a:prstGeom>
        </p:spPr>
      </p:pic>
      <p:sp>
        <p:nvSpPr>
          <p:cNvPr id="7" name="Content Placeholder 2">
            <a:extLst>
              <a:ext uri="{FF2B5EF4-FFF2-40B4-BE49-F238E27FC236}">
                <a16:creationId xmlns:a16="http://schemas.microsoft.com/office/drawing/2014/main" id="{7416CEDD-7C09-60D6-E4F9-13BA69D81056}"/>
              </a:ext>
            </a:extLst>
          </p:cNvPr>
          <p:cNvSpPr txBox="1">
            <a:spLocks/>
          </p:cNvSpPr>
          <p:nvPr/>
        </p:nvSpPr>
        <p:spPr>
          <a:xfrm>
            <a:off x="579230" y="2555913"/>
            <a:ext cx="4148833" cy="1063141"/>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linear polarization was suppressed by a reverse taper</a:t>
            </a:r>
            <a:endParaRPr lang="en-US" dirty="0"/>
          </a:p>
        </p:txBody>
      </p:sp>
      <p:sp>
        <p:nvSpPr>
          <p:cNvPr id="8" name="Content Placeholder 2">
            <a:extLst>
              <a:ext uri="{FF2B5EF4-FFF2-40B4-BE49-F238E27FC236}">
                <a16:creationId xmlns:a16="http://schemas.microsoft.com/office/drawing/2014/main" id="{542C9429-DADA-5A9E-29FC-E0FB2A4EE37E}"/>
              </a:ext>
            </a:extLst>
          </p:cNvPr>
          <p:cNvSpPr txBox="1">
            <a:spLocks/>
          </p:cNvSpPr>
          <p:nvPr/>
        </p:nvSpPr>
        <p:spPr>
          <a:xfrm>
            <a:off x="579230" y="3429000"/>
            <a:ext cx="4148833" cy="1063141"/>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right-hand blade of SRA slits was used to shield the spot area of the linearly polarized light</a:t>
            </a:r>
          </a:p>
          <a:p>
            <a:endParaRPr lang="en-US" dirty="0"/>
          </a:p>
        </p:txBody>
      </p:sp>
      <p:pic>
        <p:nvPicPr>
          <p:cNvPr id="9" name="Picture 8">
            <a:extLst>
              <a:ext uri="{FF2B5EF4-FFF2-40B4-BE49-F238E27FC236}">
                <a16:creationId xmlns:a16="http://schemas.microsoft.com/office/drawing/2014/main" id="{9A485326-04BB-35D5-69FB-427241AC2424}"/>
              </a:ext>
            </a:extLst>
          </p:cNvPr>
          <p:cNvPicPr>
            <a:picLocks noChangeAspect="1"/>
          </p:cNvPicPr>
          <p:nvPr/>
        </p:nvPicPr>
        <p:blipFill>
          <a:blip r:embed="rId7"/>
          <a:stretch>
            <a:fillRect/>
          </a:stretch>
        </p:blipFill>
        <p:spPr>
          <a:xfrm>
            <a:off x="4930591" y="3883523"/>
            <a:ext cx="3765776" cy="2964002"/>
          </a:xfrm>
          <a:prstGeom prst="rect">
            <a:avLst/>
          </a:prstGeom>
        </p:spPr>
      </p:pic>
      <p:sp>
        <p:nvSpPr>
          <p:cNvPr id="11" name="Content Placeholder 2">
            <a:extLst>
              <a:ext uri="{FF2B5EF4-FFF2-40B4-BE49-F238E27FC236}">
                <a16:creationId xmlns:a16="http://schemas.microsoft.com/office/drawing/2014/main" id="{A5F30202-9F41-F8B7-777B-F458281EB94E}"/>
              </a:ext>
            </a:extLst>
          </p:cNvPr>
          <p:cNvSpPr txBox="1">
            <a:spLocks/>
          </p:cNvSpPr>
          <p:nvPr/>
        </p:nvSpPr>
        <p:spPr>
          <a:xfrm>
            <a:off x="579230" y="4512643"/>
            <a:ext cx="4148833" cy="780540"/>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The contrast is measured by setting APPLE-X in or out of resonance.</a:t>
            </a:r>
            <a:endParaRPr lang="en-GB" b="1" dirty="0"/>
          </a:p>
        </p:txBody>
      </p:sp>
      <p:sp>
        <p:nvSpPr>
          <p:cNvPr id="13" name="Content Placeholder 2">
            <a:extLst>
              <a:ext uri="{FF2B5EF4-FFF2-40B4-BE49-F238E27FC236}">
                <a16:creationId xmlns:a16="http://schemas.microsoft.com/office/drawing/2014/main" id="{A72DA67C-B2EE-B205-8AE6-87C0FB1E88B9}"/>
              </a:ext>
            </a:extLst>
          </p:cNvPr>
          <p:cNvSpPr txBox="1">
            <a:spLocks/>
          </p:cNvSpPr>
          <p:nvPr/>
        </p:nvSpPr>
        <p:spPr>
          <a:xfrm>
            <a:off x="579230" y="5293183"/>
            <a:ext cx="4284372" cy="780540"/>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Presently, the best contrast is </a:t>
            </a:r>
            <a:r>
              <a:rPr lang="en-GB" b="1" dirty="0"/>
              <a:t>170 </a:t>
            </a:r>
            <a:r>
              <a:rPr lang="en-GB" dirty="0"/>
              <a:t>@ </a:t>
            </a:r>
            <a:r>
              <a:rPr lang="en-GB" b="1" dirty="0"/>
              <a:t>1keV</a:t>
            </a:r>
            <a:r>
              <a:rPr lang="en-GB" dirty="0"/>
              <a:t> in </a:t>
            </a:r>
            <a:r>
              <a:rPr lang="en-GB" b="1" dirty="0"/>
              <a:t>C+</a:t>
            </a:r>
            <a:r>
              <a:rPr lang="en-GB" dirty="0"/>
              <a:t> mode. Puls energy </a:t>
            </a:r>
            <a:r>
              <a:rPr lang="en-GB" b="1" dirty="0"/>
              <a:t>700 µJ</a:t>
            </a:r>
          </a:p>
        </p:txBody>
      </p:sp>
    </p:spTree>
    <p:extLst>
      <p:ext uri="{BB962C8B-B14F-4D97-AF65-F5344CB8AC3E}">
        <p14:creationId xmlns:p14="http://schemas.microsoft.com/office/powerpoint/2010/main" val="1112411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E1341-E5BD-D73F-3326-615C038D122E}"/>
              </a:ext>
            </a:extLst>
          </p:cNvPr>
          <p:cNvSpPr>
            <a:spLocks noGrp="1"/>
          </p:cNvSpPr>
          <p:nvPr>
            <p:ph type="title"/>
          </p:nvPr>
        </p:nvSpPr>
        <p:spPr/>
        <p:txBody>
          <a:bodyPr/>
          <a:lstStyle/>
          <a:p>
            <a:r>
              <a:rPr lang="en-US" dirty="0"/>
              <a:t>Typical operation modes</a:t>
            </a:r>
            <a:br>
              <a:rPr lang="en-US" dirty="0"/>
            </a:br>
            <a:endParaRPr lang="en-US" dirty="0"/>
          </a:p>
        </p:txBody>
      </p:sp>
      <p:sp>
        <p:nvSpPr>
          <p:cNvPr id="3" name="Content Placeholder 2">
            <a:extLst>
              <a:ext uri="{FF2B5EF4-FFF2-40B4-BE49-F238E27FC236}">
                <a16:creationId xmlns:a16="http://schemas.microsoft.com/office/drawing/2014/main" id="{F7686B4E-38CB-2F25-7910-D2B530E66892}"/>
              </a:ext>
            </a:extLst>
          </p:cNvPr>
          <p:cNvSpPr>
            <a:spLocks noGrp="1"/>
          </p:cNvSpPr>
          <p:nvPr>
            <p:ph idx="1"/>
          </p:nvPr>
        </p:nvSpPr>
        <p:spPr>
          <a:xfrm>
            <a:off x="623888" y="1322787"/>
            <a:ext cx="4710968" cy="2205859"/>
          </a:xfrm>
        </p:spPr>
        <p:txBody>
          <a:bodyPr/>
          <a:lstStyle/>
          <a:p>
            <a:r>
              <a:rPr lang="en-US" dirty="0"/>
              <a:t>Most common operation mode is circularly polarized mode (C+ or C-)</a:t>
            </a:r>
          </a:p>
          <a:p>
            <a:r>
              <a:rPr lang="en-US" dirty="0"/>
              <a:t>Switching from C+ to C-, which normally takes a few seconds. </a:t>
            </a:r>
          </a:p>
          <a:p>
            <a:pPr lvl="1"/>
            <a:r>
              <a:rPr lang="en-US" dirty="0"/>
              <a:t>Automatic kicks compensation is necessary and very effective</a:t>
            </a:r>
          </a:p>
        </p:txBody>
      </p:sp>
      <p:grpSp>
        <p:nvGrpSpPr>
          <p:cNvPr id="13" name="Group 12">
            <a:extLst>
              <a:ext uri="{FF2B5EF4-FFF2-40B4-BE49-F238E27FC236}">
                <a16:creationId xmlns:a16="http://schemas.microsoft.com/office/drawing/2014/main" id="{C326E0D0-DD92-C12A-D4DB-E263FE53EACE}"/>
              </a:ext>
            </a:extLst>
          </p:cNvPr>
          <p:cNvGrpSpPr/>
          <p:nvPr/>
        </p:nvGrpSpPr>
        <p:grpSpPr>
          <a:xfrm>
            <a:off x="6042741" y="976958"/>
            <a:ext cx="4817486" cy="1847360"/>
            <a:chOff x="6096000" y="871788"/>
            <a:chExt cx="4817486" cy="1847360"/>
          </a:xfrm>
        </p:grpSpPr>
        <p:pic>
          <p:nvPicPr>
            <p:cNvPr id="4" name="Picture 3">
              <a:extLst>
                <a:ext uri="{FF2B5EF4-FFF2-40B4-BE49-F238E27FC236}">
                  <a16:creationId xmlns:a16="http://schemas.microsoft.com/office/drawing/2014/main" id="{F1A128A9-B098-3017-4941-2DF8D57209A7}"/>
                </a:ext>
              </a:extLst>
            </p:cNvPr>
            <p:cNvPicPr>
              <a:picLocks noChangeAspect="1"/>
            </p:cNvPicPr>
            <p:nvPr/>
          </p:nvPicPr>
          <p:blipFill>
            <a:blip r:embed="rId2"/>
            <a:stretch>
              <a:fillRect/>
            </a:stretch>
          </p:blipFill>
          <p:spPr>
            <a:xfrm>
              <a:off x="6096000" y="995259"/>
              <a:ext cx="4599723" cy="1723889"/>
            </a:xfrm>
            <a:prstGeom prst="rect">
              <a:avLst/>
            </a:prstGeom>
          </p:spPr>
        </p:pic>
        <p:sp>
          <p:nvSpPr>
            <p:cNvPr id="5" name="TextBox 4">
              <a:extLst>
                <a:ext uri="{FF2B5EF4-FFF2-40B4-BE49-F238E27FC236}">
                  <a16:creationId xmlns:a16="http://schemas.microsoft.com/office/drawing/2014/main" id="{520F5D66-BC4A-F5D9-08AC-2716D2218CE8}"/>
                </a:ext>
              </a:extLst>
            </p:cNvPr>
            <p:cNvSpPr txBox="1"/>
            <p:nvPr/>
          </p:nvSpPr>
          <p:spPr>
            <a:xfrm>
              <a:off x="8198237" y="1656107"/>
              <a:ext cx="1212853" cy="369332"/>
            </a:xfrm>
            <a:prstGeom prst="rect">
              <a:avLst/>
            </a:prstGeom>
            <a:noFill/>
          </p:spPr>
          <p:txBody>
            <a:bodyPr wrap="square" rtlCol="0">
              <a:spAutoFit/>
            </a:bodyPr>
            <a:lstStyle/>
            <a:p>
              <a:r>
                <a:rPr lang="en-US" dirty="0"/>
                <a:t>C+ mode</a:t>
              </a:r>
            </a:p>
          </p:txBody>
        </p:sp>
        <p:sp>
          <p:nvSpPr>
            <p:cNvPr id="6" name="TextBox 5">
              <a:extLst>
                <a:ext uri="{FF2B5EF4-FFF2-40B4-BE49-F238E27FC236}">
                  <a16:creationId xmlns:a16="http://schemas.microsoft.com/office/drawing/2014/main" id="{BAF09584-56B7-EB7C-AB4E-94AD10C0E669}"/>
                </a:ext>
              </a:extLst>
            </p:cNvPr>
            <p:cNvSpPr txBox="1"/>
            <p:nvPr/>
          </p:nvSpPr>
          <p:spPr>
            <a:xfrm>
              <a:off x="9845225" y="1672537"/>
              <a:ext cx="1068261" cy="369332"/>
            </a:xfrm>
            <a:prstGeom prst="rect">
              <a:avLst/>
            </a:prstGeom>
            <a:noFill/>
          </p:spPr>
          <p:txBody>
            <a:bodyPr wrap="square" rtlCol="0">
              <a:spAutoFit/>
            </a:bodyPr>
            <a:lstStyle/>
            <a:p>
              <a:r>
                <a:rPr lang="en-US" dirty="0"/>
                <a:t>C- mode</a:t>
              </a:r>
            </a:p>
          </p:txBody>
        </p:sp>
        <p:cxnSp>
          <p:nvCxnSpPr>
            <p:cNvPr id="11" name="Straight Arrow Connector 10">
              <a:extLst>
                <a:ext uri="{FF2B5EF4-FFF2-40B4-BE49-F238E27FC236}">
                  <a16:creationId xmlns:a16="http://schemas.microsoft.com/office/drawing/2014/main" id="{B32CAA9B-2955-8A25-A5E3-32B8C085F1EE}"/>
                </a:ext>
              </a:extLst>
            </p:cNvPr>
            <p:cNvCxnSpPr/>
            <p:nvPr/>
          </p:nvCxnSpPr>
          <p:spPr>
            <a:xfrm>
              <a:off x="9233210" y="1322787"/>
              <a:ext cx="73598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5FB13AE-C870-A247-981B-A01EC9BE1DD3}"/>
                </a:ext>
              </a:extLst>
            </p:cNvPr>
            <p:cNvSpPr txBox="1"/>
            <p:nvPr/>
          </p:nvSpPr>
          <p:spPr>
            <a:xfrm>
              <a:off x="9148510" y="871788"/>
              <a:ext cx="905379" cy="369332"/>
            </a:xfrm>
            <a:prstGeom prst="rect">
              <a:avLst/>
            </a:prstGeom>
            <a:noFill/>
          </p:spPr>
          <p:txBody>
            <a:bodyPr wrap="square" rtlCol="0">
              <a:spAutoFit/>
            </a:bodyPr>
            <a:lstStyle/>
            <a:p>
              <a:r>
                <a:rPr lang="en-US" dirty="0"/>
                <a:t>25 sec</a:t>
              </a:r>
            </a:p>
          </p:txBody>
        </p:sp>
      </p:grpSp>
      <p:pic>
        <p:nvPicPr>
          <p:cNvPr id="14" name="Picture 13">
            <a:extLst>
              <a:ext uri="{FF2B5EF4-FFF2-40B4-BE49-F238E27FC236}">
                <a16:creationId xmlns:a16="http://schemas.microsoft.com/office/drawing/2014/main" id="{93882ED5-D86B-0EB9-7DFA-3C27C334C52E}"/>
              </a:ext>
            </a:extLst>
          </p:cNvPr>
          <p:cNvPicPr>
            <a:picLocks noChangeAspect="1"/>
          </p:cNvPicPr>
          <p:nvPr/>
        </p:nvPicPr>
        <p:blipFill>
          <a:blip r:embed="rId3"/>
          <a:stretch>
            <a:fillRect/>
          </a:stretch>
        </p:blipFill>
        <p:spPr>
          <a:xfrm>
            <a:off x="5988085" y="3184496"/>
            <a:ext cx="5468858" cy="3336596"/>
          </a:xfrm>
          <a:prstGeom prst="rect">
            <a:avLst/>
          </a:prstGeom>
        </p:spPr>
      </p:pic>
      <p:sp>
        <p:nvSpPr>
          <p:cNvPr id="15" name="Content Placeholder 2">
            <a:extLst>
              <a:ext uri="{FF2B5EF4-FFF2-40B4-BE49-F238E27FC236}">
                <a16:creationId xmlns:a16="http://schemas.microsoft.com/office/drawing/2014/main" id="{C36F79F9-DEFE-6509-7D2E-6355A083DF2F}"/>
              </a:ext>
            </a:extLst>
          </p:cNvPr>
          <p:cNvSpPr txBox="1">
            <a:spLocks/>
          </p:cNvSpPr>
          <p:nvPr/>
        </p:nvSpPr>
        <p:spPr>
          <a:xfrm>
            <a:off x="616130" y="3563219"/>
            <a:ext cx="4710968" cy="964176"/>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4"/>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5"/>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Linear Vertical (LV) mode for optimization of R</a:t>
            </a:r>
            <a:r>
              <a:rPr lang="en-GB" dirty="0"/>
              <a:t>esonant Inelastic X-ray Scattering (RIXS) </a:t>
            </a:r>
            <a:r>
              <a:rPr lang="en-US" dirty="0"/>
              <a:t>spectrometer</a:t>
            </a:r>
          </a:p>
        </p:txBody>
      </p:sp>
      <p:sp>
        <p:nvSpPr>
          <p:cNvPr id="7" name="Content Placeholder 2">
            <a:extLst>
              <a:ext uri="{FF2B5EF4-FFF2-40B4-BE49-F238E27FC236}">
                <a16:creationId xmlns:a16="http://schemas.microsoft.com/office/drawing/2014/main" id="{D820E26F-D3D0-91C0-5072-90CCB8FE607D}"/>
              </a:ext>
            </a:extLst>
          </p:cNvPr>
          <p:cNvSpPr txBox="1">
            <a:spLocks/>
          </p:cNvSpPr>
          <p:nvPr/>
        </p:nvSpPr>
        <p:spPr>
          <a:xfrm>
            <a:off x="623888" y="5177504"/>
            <a:ext cx="4710968" cy="1049302"/>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4"/>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5"/>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Fine optimization must be carried out for each energy and each scattering angel before the experiment starts.</a:t>
            </a:r>
          </a:p>
        </p:txBody>
      </p:sp>
      <p:sp>
        <p:nvSpPr>
          <p:cNvPr id="8" name="Content Placeholder 2">
            <a:extLst>
              <a:ext uri="{FF2B5EF4-FFF2-40B4-BE49-F238E27FC236}">
                <a16:creationId xmlns:a16="http://schemas.microsoft.com/office/drawing/2014/main" id="{69768BE5-6CA7-4C86-9BFE-DE97AC50E089}"/>
              </a:ext>
            </a:extLst>
          </p:cNvPr>
          <p:cNvSpPr txBox="1">
            <a:spLocks/>
          </p:cNvSpPr>
          <p:nvPr/>
        </p:nvSpPr>
        <p:spPr>
          <a:xfrm>
            <a:off x="623888" y="4527395"/>
            <a:ext cx="4710968" cy="676318"/>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4"/>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5"/>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a:t>LV polarization is used to obtain a strong elastic line ➝ best S/N ratio</a:t>
            </a:r>
          </a:p>
        </p:txBody>
      </p:sp>
      <p:grpSp>
        <p:nvGrpSpPr>
          <p:cNvPr id="39" name="Group 38">
            <a:extLst>
              <a:ext uri="{FF2B5EF4-FFF2-40B4-BE49-F238E27FC236}">
                <a16:creationId xmlns:a16="http://schemas.microsoft.com/office/drawing/2014/main" id="{FFFD5A70-786D-2001-73A0-B32BAE2DF4A5}"/>
              </a:ext>
            </a:extLst>
          </p:cNvPr>
          <p:cNvGrpSpPr/>
          <p:nvPr/>
        </p:nvGrpSpPr>
        <p:grpSpPr>
          <a:xfrm>
            <a:off x="5327098" y="2905985"/>
            <a:ext cx="6633071" cy="3681975"/>
            <a:chOff x="5498820" y="2998102"/>
            <a:chExt cx="6633071" cy="3681975"/>
          </a:xfrm>
        </p:grpSpPr>
        <p:pic>
          <p:nvPicPr>
            <p:cNvPr id="10" name="Picture 9">
              <a:extLst>
                <a:ext uri="{FF2B5EF4-FFF2-40B4-BE49-F238E27FC236}">
                  <a16:creationId xmlns:a16="http://schemas.microsoft.com/office/drawing/2014/main" id="{2F52EE53-008D-407B-58AB-611822FC37A0}"/>
                </a:ext>
              </a:extLst>
            </p:cNvPr>
            <p:cNvPicPr>
              <a:picLocks noChangeAspect="1"/>
            </p:cNvPicPr>
            <p:nvPr/>
          </p:nvPicPr>
          <p:blipFill>
            <a:blip r:embed="rId6"/>
            <a:stretch>
              <a:fillRect/>
            </a:stretch>
          </p:blipFill>
          <p:spPr>
            <a:xfrm>
              <a:off x="8982778" y="4204010"/>
              <a:ext cx="3149113" cy="2476067"/>
            </a:xfrm>
            <a:prstGeom prst="rect">
              <a:avLst/>
            </a:prstGeom>
          </p:spPr>
        </p:pic>
        <p:pic>
          <p:nvPicPr>
            <p:cNvPr id="9" name="Picture 8">
              <a:extLst>
                <a:ext uri="{FF2B5EF4-FFF2-40B4-BE49-F238E27FC236}">
                  <a16:creationId xmlns:a16="http://schemas.microsoft.com/office/drawing/2014/main" id="{9E74A125-371B-D555-69D4-4A1E18DE3BEA}"/>
                </a:ext>
              </a:extLst>
            </p:cNvPr>
            <p:cNvPicPr>
              <a:picLocks noChangeAspect="1"/>
            </p:cNvPicPr>
            <p:nvPr/>
          </p:nvPicPr>
          <p:blipFill>
            <a:blip r:embed="rId7"/>
            <a:stretch>
              <a:fillRect/>
            </a:stretch>
          </p:blipFill>
          <p:spPr>
            <a:xfrm>
              <a:off x="5498820" y="2998102"/>
              <a:ext cx="3483958" cy="2677844"/>
            </a:xfrm>
            <a:prstGeom prst="rect">
              <a:avLst/>
            </a:prstGeom>
          </p:spPr>
        </p:pic>
        <p:cxnSp>
          <p:nvCxnSpPr>
            <p:cNvPr id="17" name="Straight Arrow Connector 16">
              <a:extLst>
                <a:ext uri="{FF2B5EF4-FFF2-40B4-BE49-F238E27FC236}">
                  <a16:creationId xmlns:a16="http://schemas.microsoft.com/office/drawing/2014/main" id="{BC74564E-05EC-E3F9-5781-024E91F817A2}"/>
                </a:ext>
              </a:extLst>
            </p:cNvPr>
            <p:cNvCxnSpPr>
              <a:cxnSpLocks/>
            </p:cNvCxnSpPr>
            <p:nvPr/>
          </p:nvCxnSpPr>
          <p:spPr>
            <a:xfrm>
              <a:off x="8499119" y="5290234"/>
              <a:ext cx="1618171" cy="0"/>
            </a:xfrm>
            <a:prstGeom prst="straightConnector1">
              <a:avLst/>
            </a:prstGeom>
            <a:ln w="12700">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F48B0AA-A6ED-8724-A47D-D2910B88E1FF}"/>
                </a:ext>
              </a:extLst>
            </p:cNvPr>
            <p:cNvCxnSpPr/>
            <p:nvPr/>
          </p:nvCxnSpPr>
          <p:spPr>
            <a:xfrm flipH="1">
              <a:off x="10680724" y="5360760"/>
              <a:ext cx="499225"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F8B2C29-7340-E96E-A671-D7361D6A5135}"/>
                </a:ext>
              </a:extLst>
            </p:cNvPr>
            <p:cNvCxnSpPr>
              <a:cxnSpLocks/>
            </p:cNvCxnSpPr>
            <p:nvPr/>
          </p:nvCxnSpPr>
          <p:spPr>
            <a:xfrm>
              <a:off x="10149627" y="5360760"/>
              <a:ext cx="461719"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71C5BE9D-BB0C-C87A-2262-3E7736F8838D}"/>
                </a:ext>
              </a:extLst>
            </p:cNvPr>
            <p:cNvSpPr txBox="1"/>
            <p:nvPr/>
          </p:nvSpPr>
          <p:spPr>
            <a:xfrm>
              <a:off x="7978027" y="5097160"/>
              <a:ext cx="476126" cy="298422"/>
            </a:xfrm>
            <a:prstGeom prst="rect">
              <a:avLst/>
            </a:prstGeom>
            <a:noFill/>
          </p:spPr>
          <p:txBody>
            <a:bodyPr wrap="none" rtlCol="0">
              <a:noAutofit/>
            </a:bodyPr>
            <a:lstStyle/>
            <a:p>
              <a:pPr>
                <a:lnSpc>
                  <a:spcPct val="112000"/>
                </a:lnSpc>
              </a:pPr>
              <a:r>
                <a:rPr lang="en-US" sz="1400" dirty="0"/>
                <a:t>min.</a:t>
              </a:r>
            </a:p>
          </p:txBody>
        </p:sp>
        <p:cxnSp>
          <p:nvCxnSpPr>
            <p:cNvPr id="35" name="Straight Arrow Connector 34">
              <a:extLst>
                <a:ext uri="{FF2B5EF4-FFF2-40B4-BE49-F238E27FC236}">
                  <a16:creationId xmlns:a16="http://schemas.microsoft.com/office/drawing/2014/main" id="{54F4A2A7-E681-BA0B-56BD-6D829CB3A769}"/>
                </a:ext>
              </a:extLst>
            </p:cNvPr>
            <p:cNvCxnSpPr/>
            <p:nvPr/>
          </p:nvCxnSpPr>
          <p:spPr>
            <a:xfrm flipH="1">
              <a:off x="7508381" y="5290234"/>
              <a:ext cx="499225" cy="0"/>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472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9C420-5F22-4F01-BE45-8FBFFF63631A}"/>
              </a:ext>
            </a:extLst>
          </p:cNvPr>
          <p:cNvSpPr>
            <a:spLocks noGrp="1"/>
          </p:cNvSpPr>
          <p:nvPr>
            <p:ph type="title"/>
          </p:nvPr>
        </p:nvSpPr>
        <p:spPr/>
        <p:txBody>
          <a:bodyPr/>
          <a:lstStyle/>
          <a:p>
            <a:r>
              <a:rPr lang="en-US" dirty="0"/>
              <a:t>Typical operation modes</a:t>
            </a:r>
          </a:p>
        </p:txBody>
      </p:sp>
      <p:sp>
        <p:nvSpPr>
          <p:cNvPr id="3" name="Content Placeholder 2">
            <a:extLst>
              <a:ext uri="{FF2B5EF4-FFF2-40B4-BE49-F238E27FC236}">
                <a16:creationId xmlns:a16="http://schemas.microsoft.com/office/drawing/2014/main" id="{67814128-C20B-6FD8-182A-1CFCAA76A011}"/>
              </a:ext>
            </a:extLst>
          </p:cNvPr>
          <p:cNvSpPr>
            <a:spLocks noGrp="1"/>
          </p:cNvSpPr>
          <p:nvPr>
            <p:ph idx="1"/>
          </p:nvPr>
        </p:nvSpPr>
        <p:spPr>
          <a:xfrm>
            <a:off x="611189" y="1702600"/>
            <a:ext cx="3390550" cy="780541"/>
          </a:xfrm>
        </p:spPr>
        <p:txBody>
          <a:bodyPr/>
          <a:lstStyle/>
          <a:p>
            <a:r>
              <a:rPr lang="en-US" dirty="0"/>
              <a:t>Two colors </a:t>
            </a:r>
          </a:p>
          <a:p>
            <a:pPr lvl="1"/>
            <a:r>
              <a:rPr lang="en-US" dirty="0"/>
              <a:t>+ variable polarization</a:t>
            </a:r>
          </a:p>
          <a:p>
            <a:pPr marL="0" indent="0">
              <a:buNone/>
            </a:pPr>
            <a:endParaRPr lang="en-US" dirty="0"/>
          </a:p>
        </p:txBody>
      </p:sp>
      <p:pic>
        <p:nvPicPr>
          <p:cNvPr id="6" name="Picture 5">
            <a:extLst>
              <a:ext uri="{FF2B5EF4-FFF2-40B4-BE49-F238E27FC236}">
                <a16:creationId xmlns:a16="http://schemas.microsoft.com/office/drawing/2014/main" id="{D52EE48D-914B-8A99-6832-4142FFA98CB9}"/>
              </a:ext>
            </a:extLst>
          </p:cNvPr>
          <p:cNvPicPr>
            <a:picLocks noChangeAspect="1"/>
          </p:cNvPicPr>
          <p:nvPr/>
        </p:nvPicPr>
        <p:blipFill>
          <a:blip r:embed="rId2"/>
          <a:stretch>
            <a:fillRect/>
          </a:stretch>
        </p:blipFill>
        <p:spPr>
          <a:xfrm>
            <a:off x="4534128" y="555881"/>
            <a:ext cx="7033985" cy="3613886"/>
          </a:xfrm>
          <a:prstGeom prst="rect">
            <a:avLst/>
          </a:prstGeom>
        </p:spPr>
      </p:pic>
      <p:sp>
        <p:nvSpPr>
          <p:cNvPr id="7" name="Content Placeholder 2">
            <a:extLst>
              <a:ext uri="{FF2B5EF4-FFF2-40B4-BE49-F238E27FC236}">
                <a16:creationId xmlns:a16="http://schemas.microsoft.com/office/drawing/2014/main" id="{EDE3366C-6A72-C6A8-8550-A944032E9CF7}"/>
              </a:ext>
            </a:extLst>
          </p:cNvPr>
          <p:cNvSpPr txBox="1">
            <a:spLocks/>
          </p:cNvSpPr>
          <p:nvPr/>
        </p:nvSpPr>
        <p:spPr>
          <a:xfrm>
            <a:off x="611189" y="2692969"/>
            <a:ext cx="3390550" cy="3212071"/>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Energy scan mode</a:t>
            </a:r>
          </a:p>
          <a:p>
            <a:pPr lvl="1"/>
            <a:r>
              <a:rPr lang="en-US" dirty="0"/>
              <a:t>The afterburner is set to main color #1, while the planar undulators are following the photon energy of the color #1</a:t>
            </a:r>
          </a:p>
          <a:p>
            <a:pPr lvl="1"/>
            <a:r>
              <a:rPr lang="en-US" dirty="0"/>
              <a:t>Typical energy- </a:t>
            </a:r>
          </a:p>
          <a:p>
            <a:pPr lvl="2"/>
            <a:r>
              <a:rPr lang="en-US" dirty="0"/>
              <a:t>scan range - 50 eV</a:t>
            </a:r>
          </a:p>
        </p:txBody>
      </p:sp>
      <p:sp>
        <p:nvSpPr>
          <p:cNvPr id="17" name="Content Placeholder 2">
            <a:extLst>
              <a:ext uri="{FF2B5EF4-FFF2-40B4-BE49-F238E27FC236}">
                <a16:creationId xmlns:a16="http://schemas.microsoft.com/office/drawing/2014/main" id="{B9224811-27BA-9D9F-73BC-7233CFB6C10A}"/>
              </a:ext>
            </a:extLst>
          </p:cNvPr>
          <p:cNvSpPr txBox="1">
            <a:spLocks/>
          </p:cNvSpPr>
          <p:nvPr/>
        </p:nvSpPr>
        <p:spPr>
          <a:xfrm>
            <a:off x="611189" y="5219791"/>
            <a:ext cx="3390550" cy="309323"/>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2"/>
            <a:r>
              <a:rPr lang="en-US" dirty="0"/>
              <a:t>step - 0.5 eV</a:t>
            </a:r>
          </a:p>
        </p:txBody>
      </p:sp>
      <p:grpSp>
        <p:nvGrpSpPr>
          <p:cNvPr id="23" name="Group 22">
            <a:extLst>
              <a:ext uri="{FF2B5EF4-FFF2-40B4-BE49-F238E27FC236}">
                <a16:creationId xmlns:a16="http://schemas.microsoft.com/office/drawing/2014/main" id="{E93B3430-43FD-FC73-B6D2-27B9A5598528}"/>
              </a:ext>
            </a:extLst>
          </p:cNvPr>
          <p:cNvGrpSpPr/>
          <p:nvPr/>
        </p:nvGrpSpPr>
        <p:grpSpPr>
          <a:xfrm>
            <a:off x="4862207" y="1666163"/>
            <a:ext cx="7033985" cy="4045403"/>
            <a:chOff x="4862207" y="1666163"/>
            <a:chExt cx="7033985" cy="4045403"/>
          </a:xfrm>
        </p:grpSpPr>
        <p:grpSp>
          <p:nvGrpSpPr>
            <p:cNvPr id="20" name="Group 19">
              <a:extLst>
                <a:ext uri="{FF2B5EF4-FFF2-40B4-BE49-F238E27FC236}">
                  <a16:creationId xmlns:a16="http://schemas.microsoft.com/office/drawing/2014/main" id="{93AD5729-0231-664E-9A4D-13C9AB142B82}"/>
                </a:ext>
              </a:extLst>
            </p:cNvPr>
            <p:cNvGrpSpPr/>
            <p:nvPr/>
          </p:nvGrpSpPr>
          <p:grpSpPr>
            <a:xfrm>
              <a:off x="4862207" y="1666163"/>
              <a:ext cx="7033985" cy="4045403"/>
              <a:chOff x="4862207" y="1666163"/>
              <a:chExt cx="7033985" cy="4045403"/>
            </a:xfrm>
          </p:grpSpPr>
          <p:grpSp>
            <p:nvGrpSpPr>
              <p:cNvPr id="16" name="Group 15">
                <a:extLst>
                  <a:ext uri="{FF2B5EF4-FFF2-40B4-BE49-F238E27FC236}">
                    <a16:creationId xmlns:a16="http://schemas.microsoft.com/office/drawing/2014/main" id="{1BBE2E79-5070-86F8-D6F3-D22C82E8DEA3}"/>
                  </a:ext>
                </a:extLst>
              </p:cNvPr>
              <p:cNvGrpSpPr/>
              <p:nvPr/>
            </p:nvGrpSpPr>
            <p:grpSpPr>
              <a:xfrm>
                <a:off x="4862207" y="2298681"/>
                <a:ext cx="7033985" cy="3412885"/>
                <a:chOff x="4908701" y="1492772"/>
                <a:chExt cx="7033985" cy="3412885"/>
              </a:xfrm>
            </p:grpSpPr>
            <p:pic>
              <p:nvPicPr>
                <p:cNvPr id="4" name="Picture 3">
                  <a:extLst>
                    <a:ext uri="{FF2B5EF4-FFF2-40B4-BE49-F238E27FC236}">
                      <a16:creationId xmlns:a16="http://schemas.microsoft.com/office/drawing/2014/main" id="{115CEC25-2510-AFFA-233C-56D2ECDABF78}"/>
                    </a:ext>
                  </a:extLst>
                </p:cNvPr>
                <p:cNvPicPr>
                  <a:picLocks noChangeAspect="1"/>
                </p:cNvPicPr>
                <p:nvPr/>
              </p:nvPicPr>
              <p:blipFill>
                <a:blip r:embed="rId5"/>
                <a:stretch>
                  <a:fillRect/>
                </a:stretch>
              </p:blipFill>
              <p:spPr>
                <a:xfrm>
                  <a:off x="4908701" y="1492772"/>
                  <a:ext cx="7033985" cy="3412885"/>
                </a:xfrm>
                <a:prstGeom prst="rect">
                  <a:avLst/>
                </a:prstGeom>
                <a:ln>
                  <a:noFill/>
                </a:ln>
              </p:spPr>
            </p:pic>
            <p:sp>
              <p:nvSpPr>
                <p:cNvPr id="9" name="TextBox 8">
                  <a:extLst>
                    <a:ext uri="{FF2B5EF4-FFF2-40B4-BE49-F238E27FC236}">
                      <a16:creationId xmlns:a16="http://schemas.microsoft.com/office/drawing/2014/main" id="{DEE68794-BED2-F48F-C3AB-DD8D651BB7AB}"/>
                    </a:ext>
                  </a:extLst>
                </p:cNvPr>
                <p:cNvSpPr txBox="1"/>
                <p:nvPr/>
              </p:nvSpPr>
              <p:spPr>
                <a:xfrm rot="16200000">
                  <a:off x="11426812" y="3263512"/>
                  <a:ext cx="700773" cy="330975"/>
                </a:xfrm>
                <a:prstGeom prst="rect">
                  <a:avLst/>
                </a:prstGeom>
                <a:noFill/>
                <a:ln>
                  <a:noFill/>
                </a:ln>
              </p:spPr>
              <p:txBody>
                <a:bodyPr wrap="none" rtlCol="0">
                  <a:noAutofit/>
                </a:bodyPr>
                <a:lstStyle/>
                <a:p>
                  <a:pPr>
                    <a:lnSpc>
                      <a:spcPct val="112000"/>
                    </a:lnSpc>
                  </a:pPr>
                  <a:r>
                    <a:rPr lang="en-US" sz="1400" dirty="0">
                      <a:solidFill>
                        <a:schemeClr val="bg1"/>
                      </a:solidFill>
                    </a:rPr>
                    <a:t>50 eV</a:t>
                  </a:r>
                </a:p>
              </p:txBody>
            </p:sp>
            <p:cxnSp>
              <p:nvCxnSpPr>
                <p:cNvPr id="12" name="Straight Arrow Connector 11">
                  <a:extLst>
                    <a:ext uri="{FF2B5EF4-FFF2-40B4-BE49-F238E27FC236}">
                      <a16:creationId xmlns:a16="http://schemas.microsoft.com/office/drawing/2014/main" id="{AE7D1D15-9CAC-5852-8703-7EA3B8A13905}"/>
                    </a:ext>
                  </a:extLst>
                </p:cNvPr>
                <p:cNvCxnSpPr>
                  <a:cxnSpLocks/>
                </p:cNvCxnSpPr>
                <p:nvPr/>
              </p:nvCxnSpPr>
              <p:spPr>
                <a:xfrm>
                  <a:off x="11520723" y="2059417"/>
                  <a:ext cx="0" cy="2451678"/>
                </a:xfrm>
                <a:prstGeom prst="straightConnector1">
                  <a:avLst/>
                </a:prstGeom>
                <a:ln w="34925">
                  <a:noFill/>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18" name="Picture 17">
                <a:extLst>
                  <a:ext uri="{FF2B5EF4-FFF2-40B4-BE49-F238E27FC236}">
                    <a16:creationId xmlns:a16="http://schemas.microsoft.com/office/drawing/2014/main" id="{151EDC4B-7C81-4FD3-2177-55ED884B9755}"/>
                  </a:ext>
                </a:extLst>
              </p:cNvPr>
              <p:cNvPicPr>
                <a:picLocks noChangeAspect="1"/>
              </p:cNvPicPr>
              <p:nvPr/>
            </p:nvPicPr>
            <p:blipFill>
              <a:blip r:embed="rId2"/>
              <a:srcRect t="65281" b="16836"/>
              <a:stretch/>
            </p:blipFill>
            <p:spPr>
              <a:xfrm>
                <a:off x="4862207" y="1666163"/>
                <a:ext cx="7033985" cy="646268"/>
              </a:xfrm>
              <a:prstGeom prst="rect">
                <a:avLst/>
              </a:prstGeom>
              <a:ln w="44450">
                <a:solidFill>
                  <a:srgbClr val="C00000"/>
                </a:solidFill>
              </a:ln>
            </p:spPr>
          </p:pic>
        </p:grpSp>
        <p:cxnSp>
          <p:nvCxnSpPr>
            <p:cNvPr id="21" name="Straight Arrow Connector 20">
              <a:extLst>
                <a:ext uri="{FF2B5EF4-FFF2-40B4-BE49-F238E27FC236}">
                  <a16:creationId xmlns:a16="http://schemas.microsoft.com/office/drawing/2014/main" id="{81590EB1-620E-DC83-4B26-462EA7330E7B}"/>
                </a:ext>
              </a:extLst>
            </p:cNvPr>
            <p:cNvCxnSpPr>
              <a:cxnSpLocks/>
            </p:cNvCxnSpPr>
            <p:nvPr/>
          </p:nvCxnSpPr>
          <p:spPr>
            <a:xfrm>
              <a:off x="11474229" y="2878852"/>
              <a:ext cx="9394" cy="2450164"/>
            </a:xfrm>
            <a:prstGeom prst="straightConnector1">
              <a:avLst/>
            </a:prstGeom>
            <a:ln w="317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EF076141-BBD5-F30B-044E-78FDE5D89810}"/>
              </a:ext>
            </a:extLst>
          </p:cNvPr>
          <p:cNvGrpSpPr/>
          <p:nvPr/>
        </p:nvGrpSpPr>
        <p:grpSpPr>
          <a:xfrm>
            <a:off x="5150849" y="3677676"/>
            <a:ext cx="4201054" cy="2596000"/>
            <a:chOff x="5150849" y="3677676"/>
            <a:chExt cx="4201054" cy="2596000"/>
          </a:xfrm>
        </p:grpSpPr>
        <p:pic>
          <p:nvPicPr>
            <p:cNvPr id="5" name="Picture 4">
              <a:extLst>
                <a:ext uri="{FF2B5EF4-FFF2-40B4-BE49-F238E27FC236}">
                  <a16:creationId xmlns:a16="http://schemas.microsoft.com/office/drawing/2014/main" id="{C96E79BA-E727-E75F-B24C-30844E069A56}"/>
                </a:ext>
              </a:extLst>
            </p:cNvPr>
            <p:cNvPicPr>
              <a:picLocks noChangeAspect="1"/>
            </p:cNvPicPr>
            <p:nvPr/>
          </p:nvPicPr>
          <p:blipFill>
            <a:blip r:embed="rId6"/>
            <a:stretch>
              <a:fillRect/>
            </a:stretch>
          </p:blipFill>
          <p:spPr>
            <a:xfrm>
              <a:off x="5150849" y="3677676"/>
              <a:ext cx="4201054" cy="2596000"/>
            </a:xfrm>
            <a:prstGeom prst="rect">
              <a:avLst/>
            </a:prstGeom>
          </p:spPr>
        </p:pic>
        <p:sp>
          <p:nvSpPr>
            <p:cNvPr id="8" name="TextBox 7">
              <a:extLst>
                <a:ext uri="{FF2B5EF4-FFF2-40B4-BE49-F238E27FC236}">
                  <a16:creationId xmlns:a16="http://schemas.microsoft.com/office/drawing/2014/main" id="{DB26B996-EC55-9838-699E-E07CEA020F43}"/>
                </a:ext>
              </a:extLst>
            </p:cNvPr>
            <p:cNvSpPr txBox="1"/>
            <p:nvPr/>
          </p:nvSpPr>
          <p:spPr>
            <a:xfrm rot="16200000">
              <a:off x="6015052" y="5056238"/>
              <a:ext cx="700773" cy="330975"/>
            </a:xfrm>
            <a:prstGeom prst="rect">
              <a:avLst/>
            </a:prstGeom>
            <a:noFill/>
          </p:spPr>
          <p:txBody>
            <a:bodyPr wrap="none" rtlCol="0">
              <a:noAutofit/>
            </a:bodyPr>
            <a:lstStyle/>
            <a:p>
              <a:pPr>
                <a:lnSpc>
                  <a:spcPct val="112000"/>
                </a:lnSpc>
              </a:pPr>
              <a:r>
                <a:rPr lang="en-US" sz="1400" dirty="0">
                  <a:solidFill>
                    <a:schemeClr val="bg1"/>
                  </a:solidFill>
                </a:rPr>
                <a:t>0.5 eV</a:t>
              </a:r>
            </a:p>
          </p:txBody>
        </p:sp>
        <p:cxnSp>
          <p:nvCxnSpPr>
            <p:cNvPr id="11" name="Straight Arrow Connector 10">
              <a:extLst>
                <a:ext uri="{FF2B5EF4-FFF2-40B4-BE49-F238E27FC236}">
                  <a16:creationId xmlns:a16="http://schemas.microsoft.com/office/drawing/2014/main" id="{ED5474AB-0EA8-4A2B-9C03-A23159C0FD6A}"/>
                </a:ext>
              </a:extLst>
            </p:cNvPr>
            <p:cNvCxnSpPr>
              <a:cxnSpLocks/>
            </p:cNvCxnSpPr>
            <p:nvPr/>
          </p:nvCxnSpPr>
          <p:spPr>
            <a:xfrm>
              <a:off x="6530926" y="4997978"/>
              <a:ext cx="0" cy="509581"/>
            </a:xfrm>
            <a:prstGeom prst="straightConnector1">
              <a:avLst/>
            </a:prstGeom>
            <a:ln w="317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9910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2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edg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30455-DE0C-DCBD-EF6D-E1099F258DA3}"/>
              </a:ext>
            </a:extLst>
          </p:cNvPr>
          <p:cNvSpPr>
            <a:spLocks noGrp="1"/>
          </p:cNvSpPr>
          <p:nvPr>
            <p:ph type="title"/>
          </p:nvPr>
        </p:nvSpPr>
        <p:spPr/>
        <p:txBody>
          <a:bodyPr/>
          <a:lstStyle/>
          <a:p>
            <a:r>
              <a:rPr lang="en-DE"/>
              <a:t>Overview</a:t>
            </a:r>
          </a:p>
        </p:txBody>
      </p:sp>
      <p:sp>
        <p:nvSpPr>
          <p:cNvPr id="3" name="Content Placeholder 2">
            <a:extLst>
              <a:ext uri="{FF2B5EF4-FFF2-40B4-BE49-F238E27FC236}">
                <a16:creationId xmlns:a16="http://schemas.microsoft.com/office/drawing/2014/main" id="{0A3625B9-BDE2-7218-D298-D0E0349A1771}"/>
              </a:ext>
            </a:extLst>
          </p:cNvPr>
          <p:cNvSpPr>
            <a:spLocks noGrp="1"/>
          </p:cNvSpPr>
          <p:nvPr>
            <p:ph idx="1"/>
          </p:nvPr>
        </p:nvSpPr>
        <p:spPr/>
        <p:txBody>
          <a:bodyPr/>
          <a:lstStyle/>
          <a:p>
            <a:r>
              <a:rPr lang="en-GB" dirty="0"/>
              <a:t>Helical afterburner: Concept, implementation, parameters</a:t>
            </a:r>
          </a:p>
          <a:p>
            <a:r>
              <a:rPr lang="en-GB" dirty="0"/>
              <a:t>Installation campaniges of APPLE-X undulators</a:t>
            </a:r>
          </a:p>
          <a:p>
            <a:r>
              <a:rPr lang="en-GB" dirty="0"/>
              <a:t>Commissioning and optimization strategy</a:t>
            </a:r>
          </a:p>
          <a:p>
            <a:r>
              <a:rPr lang="en-DE"/>
              <a:t>Common operation modes</a:t>
            </a:r>
          </a:p>
        </p:txBody>
      </p:sp>
    </p:spTree>
    <p:extLst>
      <p:ext uri="{BB962C8B-B14F-4D97-AF65-F5344CB8AC3E}">
        <p14:creationId xmlns:p14="http://schemas.microsoft.com/office/powerpoint/2010/main" val="1215006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8F89-5E75-87BD-82C3-C6B6F354C4F3}"/>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42C8C223-00FB-BFA9-73A2-2C6AF41675A5}"/>
              </a:ext>
            </a:extLst>
          </p:cNvPr>
          <p:cNvSpPr>
            <a:spLocks noGrp="1"/>
          </p:cNvSpPr>
          <p:nvPr>
            <p:ph idx="1"/>
          </p:nvPr>
        </p:nvSpPr>
        <p:spPr>
          <a:xfrm>
            <a:off x="623889" y="2024065"/>
            <a:ext cx="10944224" cy="2426750"/>
          </a:xfrm>
        </p:spPr>
        <p:txBody>
          <a:bodyPr/>
          <a:lstStyle/>
          <a:p>
            <a:r>
              <a:rPr lang="en-US" dirty="0"/>
              <a:t>After final commissioning in 2024, the variable polarization afterburner is in stable operation</a:t>
            </a:r>
          </a:p>
          <a:p>
            <a:r>
              <a:rPr lang="en-US" dirty="0"/>
              <a:t>Number of segments and reverse taper strength are close to simulations from 2013</a:t>
            </a:r>
          </a:p>
          <a:p>
            <a:r>
              <a:rPr lang="en-GB" dirty="0"/>
              <a:t>Maximum achieved contrast is 170 </a:t>
            </a:r>
          </a:p>
          <a:p>
            <a:r>
              <a:rPr lang="en-GB" dirty="0"/>
              <a:t>We are working on improving the contrast parameter, in particular using the microbunch rotation method</a:t>
            </a:r>
            <a:endParaRPr lang="en-US" dirty="0"/>
          </a:p>
        </p:txBody>
      </p:sp>
      <p:sp>
        <p:nvSpPr>
          <p:cNvPr id="4" name="Content Placeholder 2">
            <a:extLst>
              <a:ext uri="{FF2B5EF4-FFF2-40B4-BE49-F238E27FC236}">
                <a16:creationId xmlns:a16="http://schemas.microsoft.com/office/drawing/2014/main" id="{6951DCFB-5E39-41E5-6D10-F8363B35A492}"/>
              </a:ext>
            </a:extLst>
          </p:cNvPr>
          <p:cNvSpPr txBox="1">
            <a:spLocks/>
          </p:cNvSpPr>
          <p:nvPr/>
        </p:nvSpPr>
        <p:spPr>
          <a:xfrm>
            <a:off x="483100" y="4843183"/>
            <a:ext cx="10944224" cy="784628"/>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2"/>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3"/>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Tx/>
              <a:buNone/>
            </a:pPr>
            <a:r>
              <a:rPr lang="en-US" sz="4400" dirty="0">
                <a:solidFill>
                  <a:srgbClr val="FF9900"/>
                </a:solidFill>
              </a:rPr>
              <a:t>Thank you for your attention!</a:t>
            </a:r>
          </a:p>
        </p:txBody>
      </p:sp>
    </p:spTree>
    <p:extLst>
      <p:ext uri="{BB962C8B-B14F-4D97-AF65-F5344CB8AC3E}">
        <p14:creationId xmlns:p14="http://schemas.microsoft.com/office/powerpoint/2010/main" val="6462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A0E1D-656A-48F2-937E-1A9A2B2B390E}"/>
              </a:ext>
            </a:extLst>
          </p:cNvPr>
          <p:cNvSpPr>
            <a:spLocks noGrp="1"/>
          </p:cNvSpPr>
          <p:nvPr>
            <p:ph type="title"/>
          </p:nvPr>
        </p:nvSpPr>
        <p:spPr>
          <a:xfrm>
            <a:off x="611189" y="786762"/>
            <a:ext cx="10956924" cy="388509"/>
          </a:xfrm>
        </p:spPr>
        <p:txBody>
          <a:bodyPr/>
          <a:lstStyle/>
          <a:p>
            <a:r>
              <a:rPr lang="en-GB" kern="0" dirty="0">
                <a:solidFill>
                  <a:schemeClr val="accent5">
                    <a:lumMod val="10000"/>
                  </a:schemeClr>
                </a:solidFill>
              </a:rPr>
              <a:t>Undulator Systems</a:t>
            </a:r>
            <a:endParaRPr lang="en-US" b="0" dirty="0"/>
          </a:p>
        </p:txBody>
      </p:sp>
      <p:grpSp>
        <p:nvGrpSpPr>
          <p:cNvPr id="5" name="Gruppieren 20483">
            <a:extLst>
              <a:ext uri="{FF2B5EF4-FFF2-40B4-BE49-F238E27FC236}">
                <a16:creationId xmlns:a16="http://schemas.microsoft.com/office/drawing/2014/main" id="{0365E7D2-F859-4870-A78D-11BF45294917}"/>
              </a:ext>
            </a:extLst>
          </p:cNvPr>
          <p:cNvGrpSpPr/>
          <p:nvPr/>
        </p:nvGrpSpPr>
        <p:grpSpPr>
          <a:xfrm>
            <a:off x="4142515" y="4025438"/>
            <a:ext cx="7731148" cy="1800000"/>
            <a:chOff x="718597" y="4515975"/>
            <a:chExt cx="7731148" cy="1800000"/>
          </a:xfrm>
        </p:grpSpPr>
        <p:pic>
          <p:nvPicPr>
            <p:cNvPr id="7" name="Picture 6">
              <a:extLst>
                <a:ext uri="{FF2B5EF4-FFF2-40B4-BE49-F238E27FC236}">
                  <a16:creationId xmlns:a16="http://schemas.microsoft.com/office/drawing/2014/main" id="{F7E57280-27D2-4DA7-AE05-8675A0FEF59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597" y="4515975"/>
              <a:ext cx="773114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ieren 7">
              <a:extLst>
                <a:ext uri="{FF2B5EF4-FFF2-40B4-BE49-F238E27FC236}">
                  <a16:creationId xmlns:a16="http://schemas.microsoft.com/office/drawing/2014/main" id="{0EA28DEB-5F80-4EEE-999A-40FA19E5F788}"/>
                </a:ext>
              </a:extLst>
            </p:cNvPr>
            <p:cNvGrpSpPr/>
            <p:nvPr/>
          </p:nvGrpSpPr>
          <p:grpSpPr>
            <a:xfrm>
              <a:off x="1722860" y="4569315"/>
              <a:ext cx="6489716" cy="1087252"/>
              <a:chOff x="1722860" y="4569315"/>
              <a:chExt cx="6489716" cy="1087252"/>
            </a:xfrm>
          </p:grpSpPr>
          <p:sp>
            <p:nvSpPr>
              <p:cNvPr id="13" name="Textfeld 4">
                <a:extLst>
                  <a:ext uri="{FF2B5EF4-FFF2-40B4-BE49-F238E27FC236}">
                    <a16:creationId xmlns:a16="http://schemas.microsoft.com/office/drawing/2014/main" id="{D670A874-70EB-42B3-846B-FE10CB498CA9}"/>
                  </a:ext>
                </a:extLst>
              </p:cNvPr>
              <p:cNvSpPr txBox="1"/>
              <p:nvPr/>
            </p:nvSpPr>
            <p:spPr>
              <a:xfrm>
                <a:off x="6311930" y="5117958"/>
                <a:ext cx="1196161"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SC Accelerator</a:t>
                </a:r>
              </a:p>
            </p:txBody>
          </p:sp>
          <p:sp>
            <p:nvSpPr>
              <p:cNvPr id="14" name="Textfeld 10">
                <a:extLst>
                  <a:ext uri="{FF2B5EF4-FFF2-40B4-BE49-F238E27FC236}">
                    <a16:creationId xmlns:a16="http://schemas.microsoft.com/office/drawing/2014/main" id="{3BA7BD1E-172E-4C4F-B981-54518B16A6F1}"/>
                  </a:ext>
                </a:extLst>
              </p:cNvPr>
              <p:cNvSpPr txBox="1"/>
              <p:nvPr/>
            </p:nvSpPr>
            <p:spPr>
              <a:xfrm>
                <a:off x="4503738" y="5284304"/>
                <a:ext cx="663964"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Dogleg</a:t>
                </a:r>
              </a:p>
            </p:txBody>
          </p:sp>
          <p:sp>
            <p:nvSpPr>
              <p:cNvPr id="15" name="Textfeld 11">
                <a:extLst>
                  <a:ext uri="{FF2B5EF4-FFF2-40B4-BE49-F238E27FC236}">
                    <a16:creationId xmlns:a16="http://schemas.microsoft.com/office/drawing/2014/main" id="{AE78B73F-6946-4447-A7DD-AAD638DFABC3}"/>
                  </a:ext>
                </a:extLst>
              </p:cNvPr>
              <p:cNvSpPr txBox="1"/>
              <p:nvPr/>
            </p:nvSpPr>
            <p:spPr>
              <a:xfrm>
                <a:off x="4081469" y="4840959"/>
                <a:ext cx="936475"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Switchyard</a:t>
                </a:r>
              </a:p>
            </p:txBody>
          </p:sp>
          <p:sp>
            <p:nvSpPr>
              <p:cNvPr id="16" name="Textfeld 12">
                <a:extLst>
                  <a:ext uri="{FF2B5EF4-FFF2-40B4-BE49-F238E27FC236}">
                    <a16:creationId xmlns:a16="http://schemas.microsoft.com/office/drawing/2014/main" id="{FA3060C6-0611-4B6C-900C-D8D8A0990C61}"/>
                  </a:ext>
                </a:extLst>
              </p:cNvPr>
              <p:cNvSpPr txBox="1"/>
              <p:nvPr/>
            </p:nvSpPr>
            <p:spPr>
              <a:xfrm>
                <a:off x="3521614" y="4838619"/>
                <a:ext cx="688009"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SASE 1</a:t>
                </a:r>
              </a:p>
            </p:txBody>
          </p:sp>
          <p:sp>
            <p:nvSpPr>
              <p:cNvPr id="17" name="Textfeld 13">
                <a:extLst>
                  <a:ext uri="{FF2B5EF4-FFF2-40B4-BE49-F238E27FC236}">
                    <a16:creationId xmlns:a16="http://schemas.microsoft.com/office/drawing/2014/main" id="{8220237E-6DB9-45E2-9BB0-7E162CD92EF9}"/>
                  </a:ext>
                </a:extLst>
              </p:cNvPr>
              <p:cNvSpPr txBox="1"/>
              <p:nvPr/>
            </p:nvSpPr>
            <p:spPr>
              <a:xfrm>
                <a:off x="3350178" y="5167429"/>
                <a:ext cx="688009"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SASE 2</a:t>
                </a:r>
              </a:p>
            </p:txBody>
          </p:sp>
          <p:sp>
            <p:nvSpPr>
              <p:cNvPr id="18" name="Textfeld 14">
                <a:extLst>
                  <a:ext uri="{FF2B5EF4-FFF2-40B4-BE49-F238E27FC236}">
                    <a16:creationId xmlns:a16="http://schemas.microsoft.com/office/drawing/2014/main" id="{C320CCA7-5D77-44D7-B309-FC92262DFF5C}"/>
                  </a:ext>
                </a:extLst>
              </p:cNvPr>
              <p:cNvSpPr txBox="1"/>
              <p:nvPr/>
            </p:nvSpPr>
            <p:spPr>
              <a:xfrm>
                <a:off x="2701875" y="4569315"/>
                <a:ext cx="726481"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SASE 3 </a:t>
                </a:r>
              </a:p>
            </p:txBody>
          </p:sp>
          <p:sp>
            <p:nvSpPr>
              <p:cNvPr id="19" name="Textfeld 15">
                <a:extLst>
                  <a:ext uri="{FF2B5EF4-FFF2-40B4-BE49-F238E27FC236}">
                    <a16:creationId xmlns:a16="http://schemas.microsoft.com/office/drawing/2014/main" id="{F16B983F-51E9-45A1-A565-F8974F1B87B5}"/>
                  </a:ext>
                </a:extLst>
              </p:cNvPr>
              <p:cNvSpPr txBox="1"/>
              <p:nvPr/>
            </p:nvSpPr>
            <p:spPr>
              <a:xfrm>
                <a:off x="1722860" y="4601236"/>
                <a:ext cx="663964"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Dumps</a:t>
                </a:r>
              </a:p>
            </p:txBody>
          </p:sp>
          <p:sp>
            <p:nvSpPr>
              <p:cNvPr id="20" name="Textfeld 16">
                <a:extLst>
                  <a:ext uri="{FF2B5EF4-FFF2-40B4-BE49-F238E27FC236}">
                    <a16:creationId xmlns:a16="http://schemas.microsoft.com/office/drawing/2014/main" id="{54853218-7664-42FE-ADE2-CCD8691D35B8}"/>
                  </a:ext>
                </a:extLst>
              </p:cNvPr>
              <p:cNvSpPr txBox="1"/>
              <p:nvPr/>
            </p:nvSpPr>
            <p:spPr>
              <a:xfrm>
                <a:off x="7519758" y="5394957"/>
                <a:ext cx="692818" cy="261610"/>
              </a:xfrm>
              <a:prstGeom prst="rect">
                <a:avLst/>
              </a:prstGeom>
              <a:noFill/>
            </p:spPr>
            <p:txBody>
              <a:bodyPr wrap="none" rtlCol="0">
                <a:spAutoFit/>
              </a:bodyPr>
              <a:lstStyle>
                <a:defPPr>
                  <a:defRPr lang="de-DE"/>
                </a:defPPr>
                <a:lvl1pPr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1pPr>
                <a:lvl2pPr marL="4572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2pPr>
                <a:lvl3pPr marL="9144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3pPr>
                <a:lvl4pPr marL="13716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4pPr>
                <a:lvl5pPr marL="1828800" algn="l" rtl="0" fontAlgn="base">
                  <a:spcBef>
                    <a:spcPct val="20000"/>
                  </a:spcBef>
                  <a:spcAft>
                    <a:spcPct val="0"/>
                  </a:spcAft>
                  <a:buClr>
                    <a:srgbClr val="F8B323"/>
                  </a:buClr>
                  <a:buFont typeface="Wingdings" pitchFamily="2" charset="2"/>
                  <a:buChar char="n"/>
                  <a:defRPr sz="900" kern="1200">
                    <a:solidFill>
                      <a:schemeClr val="tx1"/>
                    </a:solidFill>
                    <a:latin typeface="Arial" charset="0"/>
                    <a:ea typeface="ＭＳ Ｐゴシック" pitchFamily="112" charset="-128"/>
                    <a:cs typeface="+mn-cs"/>
                  </a:defRPr>
                </a:lvl5pPr>
                <a:lvl6pPr marL="2286000" algn="l" defTabSz="914400" rtl="0" eaLnBrk="1" latinLnBrk="0" hangingPunct="1">
                  <a:defRPr sz="900" kern="1200">
                    <a:solidFill>
                      <a:schemeClr val="tx1"/>
                    </a:solidFill>
                    <a:latin typeface="Arial" charset="0"/>
                    <a:ea typeface="ＭＳ Ｐゴシック" pitchFamily="112" charset="-128"/>
                    <a:cs typeface="+mn-cs"/>
                  </a:defRPr>
                </a:lvl6pPr>
                <a:lvl7pPr marL="2743200" algn="l" defTabSz="914400" rtl="0" eaLnBrk="1" latinLnBrk="0" hangingPunct="1">
                  <a:defRPr sz="900" kern="1200">
                    <a:solidFill>
                      <a:schemeClr val="tx1"/>
                    </a:solidFill>
                    <a:latin typeface="Arial" charset="0"/>
                    <a:ea typeface="ＭＳ Ｐゴシック" pitchFamily="112" charset="-128"/>
                    <a:cs typeface="+mn-cs"/>
                  </a:defRPr>
                </a:lvl7pPr>
                <a:lvl8pPr marL="3200400" algn="l" defTabSz="914400" rtl="0" eaLnBrk="1" latinLnBrk="0" hangingPunct="1">
                  <a:defRPr sz="900" kern="1200">
                    <a:solidFill>
                      <a:schemeClr val="tx1"/>
                    </a:solidFill>
                    <a:latin typeface="Arial" charset="0"/>
                    <a:ea typeface="ＭＳ Ｐゴシック" pitchFamily="112" charset="-128"/>
                    <a:cs typeface="+mn-cs"/>
                  </a:defRPr>
                </a:lvl8pPr>
                <a:lvl9pPr marL="3657600" algn="l" defTabSz="914400" rtl="0" eaLnBrk="1" latinLnBrk="0" hangingPunct="1">
                  <a:defRPr sz="900" kern="1200">
                    <a:solidFill>
                      <a:schemeClr val="tx1"/>
                    </a:solidFill>
                    <a:latin typeface="Arial" charset="0"/>
                    <a:ea typeface="ＭＳ Ｐゴシック" pitchFamily="112" charset="-128"/>
                    <a:cs typeface="+mn-cs"/>
                  </a:defRPr>
                </a:lvl9pPr>
              </a:lstStyle>
              <a:p>
                <a:pPr>
                  <a:spcBef>
                    <a:spcPts val="600"/>
                  </a:spcBef>
                  <a:buClr>
                    <a:schemeClr val="accent2"/>
                  </a:buClr>
                  <a:buSzPct val="80000"/>
                  <a:buNone/>
                </a:pPr>
                <a:r>
                  <a:rPr lang="en-US" sz="1100" b="1" dirty="0">
                    <a:solidFill>
                      <a:schemeClr val="accent3"/>
                    </a:solidFill>
                  </a:rPr>
                  <a:t>Injector</a:t>
                </a:r>
              </a:p>
            </p:txBody>
          </p:sp>
        </p:grpSp>
        <p:cxnSp>
          <p:nvCxnSpPr>
            <p:cNvPr id="11" name="Gerade Verbindung 18">
              <a:extLst>
                <a:ext uri="{FF2B5EF4-FFF2-40B4-BE49-F238E27FC236}">
                  <a16:creationId xmlns:a16="http://schemas.microsoft.com/office/drawing/2014/main" id="{E6C81264-DA0B-46DD-8DF9-D64A7DB5B315}"/>
                </a:ext>
              </a:extLst>
            </p:cNvPr>
            <p:cNvCxnSpPr/>
            <p:nvPr/>
          </p:nvCxnSpPr>
          <p:spPr bwMode="auto">
            <a:xfrm flipH="1">
              <a:off x="1536701" y="4830925"/>
              <a:ext cx="292100" cy="287033"/>
            </a:xfrm>
            <a:prstGeom prst="line">
              <a:avLst/>
            </a:prstGeom>
            <a:noFill/>
            <a:ln w="12700" cap="flat" cmpd="sng" algn="ctr">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12" name="Gerade Verbindung 25">
              <a:extLst>
                <a:ext uri="{FF2B5EF4-FFF2-40B4-BE49-F238E27FC236}">
                  <a16:creationId xmlns:a16="http://schemas.microsoft.com/office/drawing/2014/main" id="{6567A528-4086-49D1-8414-51F44639777E}"/>
                </a:ext>
              </a:extLst>
            </p:cNvPr>
            <p:cNvCxnSpPr/>
            <p:nvPr/>
          </p:nvCxnSpPr>
          <p:spPr bwMode="auto">
            <a:xfrm flipH="1" flipV="1">
              <a:off x="2238037" y="4830925"/>
              <a:ext cx="181464" cy="50971"/>
            </a:xfrm>
            <a:prstGeom prst="line">
              <a:avLst/>
            </a:prstGeom>
            <a:noFill/>
            <a:ln w="12700" cap="flat" cmpd="sng" algn="ctr">
              <a:solidFill>
                <a:schemeClr val="fo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grpSp>
      <p:pic>
        <p:nvPicPr>
          <p:cNvPr id="24" name="Picture 23">
            <a:extLst>
              <a:ext uri="{FF2B5EF4-FFF2-40B4-BE49-F238E27FC236}">
                <a16:creationId xmlns:a16="http://schemas.microsoft.com/office/drawing/2014/main" id="{F8D495B8-208B-41C1-80F3-A4E9F0EED596}"/>
              </a:ext>
            </a:extLst>
          </p:cNvPr>
          <p:cNvPicPr>
            <a:picLocks noChangeAspect="1"/>
          </p:cNvPicPr>
          <p:nvPr/>
        </p:nvPicPr>
        <p:blipFill>
          <a:blip r:embed="rId3"/>
          <a:stretch>
            <a:fillRect/>
          </a:stretch>
        </p:blipFill>
        <p:spPr>
          <a:xfrm>
            <a:off x="478567" y="1532743"/>
            <a:ext cx="5183388" cy="2249654"/>
          </a:xfrm>
          <a:prstGeom prst="rect">
            <a:avLst/>
          </a:prstGeom>
        </p:spPr>
      </p:pic>
      <p:pic>
        <p:nvPicPr>
          <p:cNvPr id="26" name="Content Placeholder 5">
            <a:extLst>
              <a:ext uri="{FF2B5EF4-FFF2-40B4-BE49-F238E27FC236}">
                <a16:creationId xmlns:a16="http://schemas.microsoft.com/office/drawing/2014/main" id="{66A77DEF-11F9-4C98-B65A-27F64006ABA5}"/>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795929" y="4202189"/>
            <a:ext cx="2892337" cy="1927681"/>
          </a:xfrm>
        </p:spPr>
      </p:pic>
      <p:sp>
        <p:nvSpPr>
          <p:cNvPr id="27" name="ZoneTexte 13">
            <a:extLst>
              <a:ext uri="{FF2B5EF4-FFF2-40B4-BE49-F238E27FC236}">
                <a16:creationId xmlns:a16="http://schemas.microsoft.com/office/drawing/2014/main" id="{41AC73A0-67A7-4508-B718-B2F74FAEF82D}"/>
              </a:ext>
            </a:extLst>
          </p:cNvPr>
          <p:cNvSpPr txBox="1">
            <a:spLocks noChangeArrowheads="1"/>
          </p:cNvSpPr>
          <p:nvPr/>
        </p:nvSpPr>
        <p:spPr bwMode="auto">
          <a:xfrm>
            <a:off x="2007704" y="3718640"/>
            <a:ext cx="23794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900">
                <a:solidFill>
                  <a:schemeClr val="tx1"/>
                </a:solidFill>
                <a:latin typeface="Arial" charset="0"/>
                <a:ea typeface="ＭＳ Ｐゴシック" charset="0"/>
                <a:cs typeface="ＭＳ Ｐゴシック" charset="0"/>
              </a:defRPr>
            </a:lvl1pPr>
            <a:lvl2pPr marL="742950" indent="-285750" eaLnBrk="0" hangingPunct="0">
              <a:defRPr sz="900">
                <a:solidFill>
                  <a:schemeClr val="tx1"/>
                </a:solidFill>
                <a:latin typeface="Arial" charset="0"/>
                <a:ea typeface="ＭＳ Ｐゴシック" charset="0"/>
              </a:defRPr>
            </a:lvl2pPr>
            <a:lvl3pPr marL="1143000" indent="-228600" eaLnBrk="0" hangingPunct="0">
              <a:defRPr sz="900">
                <a:solidFill>
                  <a:schemeClr val="tx1"/>
                </a:solidFill>
                <a:latin typeface="Arial" charset="0"/>
                <a:ea typeface="ＭＳ Ｐゴシック" charset="0"/>
              </a:defRPr>
            </a:lvl3pPr>
            <a:lvl4pPr marL="1600200" indent="-228600" eaLnBrk="0" hangingPunct="0">
              <a:defRPr sz="900">
                <a:solidFill>
                  <a:schemeClr val="tx1"/>
                </a:solidFill>
                <a:latin typeface="Arial" charset="0"/>
                <a:ea typeface="ＭＳ Ｐゴシック" charset="0"/>
              </a:defRPr>
            </a:lvl4pPr>
            <a:lvl5pPr marL="2057400" indent="-228600" eaLnBrk="0" hangingPunct="0">
              <a:defRPr sz="900">
                <a:solidFill>
                  <a:schemeClr val="tx1"/>
                </a:solidFill>
                <a:latin typeface="Arial" charset="0"/>
                <a:ea typeface="ＭＳ Ｐゴシック" charset="0"/>
              </a:defRPr>
            </a:lvl5pPr>
            <a:lvl6pPr marL="2514600" indent="-228600" eaLnBrk="0" fontAlgn="base" hangingPunct="0">
              <a:spcBef>
                <a:spcPct val="20000"/>
              </a:spcBef>
              <a:spcAft>
                <a:spcPct val="0"/>
              </a:spcAft>
              <a:buClr>
                <a:srgbClr val="F8B323"/>
              </a:buClr>
              <a:buFont typeface="Wingdings" charset="0"/>
              <a:buChar char="n"/>
              <a:defRPr sz="900">
                <a:solidFill>
                  <a:schemeClr val="tx1"/>
                </a:solidFill>
                <a:latin typeface="Arial" charset="0"/>
                <a:ea typeface="ＭＳ Ｐゴシック" charset="0"/>
              </a:defRPr>
            </a:lvl6pPr>
            <a:lvl7pPr marL="2971800" indent="-228600" eaLnBrk="0" fontAlgn="base" hangingPunct="0">
              <a:spcBef>
                <a:spcPct val="20000"/>
              </a:spcBef>
              <a:spcAft>
                <a:spcPct val="0"/>
              </a:spcAft>
              <a:buClr>
                <a:srgbClr val="F8B323"/>
              </a:buClr>
              <a:buFont typeface="Wingdings" charset="0"/>
              <a:buChar char="n"/>
              <a:defRPr sz="900">
                <a:solidFill>
                  <a:schemeClr val="tx1"/>
                </a:solidFill>
                <a:latin typeface="Arial" charset="0"/>
                <a:ea typeface="ＭＳ Ｐゴシック" charset="0"/>
              </a:defRPr>
            </a:lvl7pPr>
            <a:lvl8pPr marL="3429000" indent="-228600" eaLnBrk="0" fontAlgn="base" hangingPunct="0">
              <a:spcBef>
                <a:spcPct val="20000"/>
              </a:spcBef>
              <a:spcAft>
                <a:spcPct val="0"/>
              </a:spcAft>
              <a:buClr>
                <a:srgbClr val="F8B323"/>
              </a:buClr>
              <a:buFont typeface="Wingdings" charset="0"/>
              <a:buChar char="n"/>
              <a:defRPr sz="900">
                <a:solidFill>
                  <a:schemeClr val="tx1"/>
                </a:solidFill>
                <a:latin typeface="Arial" charset="0"/>
                <a:ea typeface="ＭＳ Ｐゴシック" charset="0"/>
              </a:defRPr>
            </a:lvl8pPr>
            <a:lvl9pPr marL="3886200" indent="-228600" eaLnBrk="0" fontAlgn="base" hangingPunct="0">
              <a:spcBef>
                <a:spcPct val="20000"/>
              </a:spcBef>
              <a:spcAft>
                <a:spcPct val="0"/>
              </a:spcAft>
              <a:buClr>
                <a:srgbClr val="F8B323"/>
              </a:buClr>
              <a:buFont typeface="Wingdings" charset="0"/>
              <a:buChar char="n"/>
              <a:defRPr sz="900">
                <a:solidFill>
                  <a:schemeClr val="tx1"/>
                </a:solidFill>
                <a:latin typeface="Arial" charset="0"/>
                <a:ea typeface="ＭＳ Ｐゴシック" charset="0"/>
              </a:defRPr>
            </a:lvl9pPr>
          </a:lstStyle>
          <a:p>
            <a:pPr eaLnBrk="1" fontAlgn="base" hangingPunct="1">
              <a:spcBef>
                <a:spcPts val="600"/>
              </a:spcBef>
              <a:spcAft>
                <a:spcPct val="0"/>
              </a:spcAft>
              <a:buClr>
                <a:srgbClr val="F8B323"/>
              </a:buClr>
              <a:buFont typeface="Wingdings" charset="0"/>
              <a:buNone/>
            </a:pPr>
            <a:r>
              <a:rPr lang="en-US" sz="1600" b="1" dirty="0">
                <a:solidFill>
                  <a:srgbClr val="000090"/>
                </a:solidFill>
              </a:rPr>
              <a:t>  </a:t>
            </a:r>
            <a:r>
              <a:rPr lang="en-GB" sz="1600" dirty="0"/>
              <a:t>Photon Energy Range</a:t>
            </a:r>
            <a:endParaRPr lang="en-US" sz="1600" dirty="0">
              <a:solidFill>
                <a:srgbClr val="000090"/>
              </a:solidFill>
            </a:endParaRPr>
          </a:p>
        </p:txBody>
      </p:sp>
      <p:sp>
        <p:nvSpPr>
          <p:cNvPr id="9" name="TextBox 8">
            <a:extLst>
              <a:ext uri="{FF2B5EF4-FFF2-40B4-BE49-F238E27FC236}">
                <a16:creationId xmlns:a16="http://schemas.microsoft.com/office/drawing/2014/main" id="{74EB64AC-5254-2213-70FF-ED683DAF648C}"/>
              </a:ext>
            </a:extLst>
          </p:cNvPr>
          <p:cNvSpPr txBox="1"/>
          <p:nvPr/>
        </p:nvSpPr>
        <p:spPr>
          <a:xfrm>
            <a:off x="3893212" y="5936269"/>
            <a:ext cx="8108288" cy="646331"/>
          </a:xfrm>
          <a:prstGeom prst="rect">
            <a:avLst/>
          </a:prstGeom>
          <a:noFill/>
        </p:spPr>
        <p:txBody>
          <a:bodyPr wrap="square">
            <a:spAutoFit/>
          </a:bodyPr>
          <a:lstStyle/>
          <a:p>
            <a:r>
              <a:rPr lang="en-GB" sz="1800" i="1" dirty="0">
                <a:solidFill>
                  <a:srgbClr val="000000"/>
                </a:solidFill>
                <a:effectLst/>
                <a:latin typeface="arial" panose="020B0604020202020204" pitchFamily="34" charset="0"/>
              </a:rPr>
              <a:t>At the beginning the SASE1, SASE2 and SASE3 undulator systems were equipped with planar undulators that deliver a linearly polarized photon beam.</a:t>
            </a:r>
            <a:endParaRPr lang="en-US" dirty="0"/>
          </a:p>
        </p:txBody>
      </p:sp>
      <p:sp>
        <p:nvSpPr>
          <p:cNvPr id="3" name="Content Placeholder 2">
            <a:extLst>
              <a:ext uri="{FF2B5EF4-FFF2-40B4-BE49-F238E27FC236}">
                <a16:creationId xmlns:a16="http://schemas.microsoft.com/office/drawing/2014/main" id="{FBC92C01-43CE-8540-7EEF-5381EDC625C8}"/>
              </a:ext>
            </a:extLst>
          </p:cNvPr>
          <p:cNvSpPr txBox="1">
            <a:spLocks/>
          </p:cNvSpPr>
          <p:nvPr/>
        </p:nvSpPr>
        <p:spPr>
          <a:xfrm>
            <a:off x="6241807" y="1357006"/>
            <a:ext cx="5283154" cy="2446203"/>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One of the requirements of the soft X-ray user community is the possibility to obtain variable polarization modes. </a:t>
            </a:r>
          </a:p>
          <a:p>
            <a:r>
              <a:rPr lang="en-US" dirty="0"/>
              <a:t>As a result, it was decided to build a helical afterburner in collaboration with </a:t>
            </a:r>
            <a:r>
              <a:rPr lang="en-GB"/>
              <a:t>Paul Scherrer Institute (PSI)</a:t>
            </a:r>
            <a:r>
              <a:rPr lang="en-US" dirty="0"/>
              <a:t>, using APPLE-X undulators</a:t>
            </a:r>
          </a:p>
          <a:p>
            <a:pPr marL="0" indent="0">
              <a:buNone/>
            </a:pPr>
            <a:endParaRPr lang="en-US" dirty="0"/>
          </a:p>
        </p:txBody>
      </p:sp>
    </p:spTree>
    <p:extLst>
      <p:ext uri="{BB962C8B-B14F-4D97-AF65-F5344CB8AC3E}">
        <p14:creationId xmlns:p14="http://schemas.microsoft.com/office/powerpoint/2010/main" val="3393570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9" y="712232"/>
            <a:ext cx="9313099" cy="372856"/>
          </a:xfrm>
        </p:spPr>
        <p:txBody>
          <a:bodyPr/>
          <a:lstStyle/>
          <a:p>
            <a:r>
              <a:rPr lang="en-US" sz="2400" dirty="0"/>
              <a:t>The method: reverse tapering of SASE3 planar undulators</a:t>
            </a:r>
            <a:endParaRPr lang="en-US" dirty="0"/>
          </a:p>
        </p:txBody>
      </p:sp>
      <p:sp>
        <p:nvSpPr>
          <p:cNvPr id="3" name="Content Placeholder 2"/>
          <p:cNvSpPr>
            <a:spLocks noGrp="1"/>
          </p:cNvSpPr>
          <p:nvPr>
            <p:ph idx="1"/>
          </p:nvPr>
        </p:nvSpPr>
        <p:spPr>
          <a:xfrm>
            <a:off x="582304" y="1574078"/>
            <a:ext cx="3485930" cy="4571690"/>
          </a:xfrm>
        </p:spPr>
        <p:txBody>
          <a:bodyPr/>
          <a:lstStyle/>
          <a:p>
            <a:pPr marL="269875" indent="-269875">
              <a:lnSpc>
                <a:spcPct val="112000"/>
              </a:lnSpc>
            </a:pPr>
            <a:r>
              <a:rPr lang="en-US" sz="1600" dirty="0"/>
              <a:t>Use the planar undulators in the reverse tapering mode to produce micro bunching but maximally suppress linearly polarized radiation power at the exit of the planar undulators</a:t>
            </a:r>
          </a:p>
          <a:p>
            <a:pPr marL="269875" indent="-269875">
              <a:lnSpc>
                <a:spcPct val="112000"/>
              </a:lnSpc>
            </a:pPr>
            <a:r>
              <a:rPr lang="en-US" sz="1600" dirty="0"/>
              <a:t>Once the micro bunching is saturated the beam radiates at full power in the helical afterburner tuned to the resonance </a:t>
            </a:r>
            <a:br>
              <a:rPr lang="en-US" sz="1600" dirty="0"/>
            </a:br>
            <a:r>
              <a:rPr lang="en-US" sz="1600" i="1" dirty="0"/>
              <a:t>(E. A. Schneidmiller and M. V. Yurkov, Phys. Rev. ST+AB 2013, 16: 110702)</a:t>
            </a:r>
            <a:endParaRPr lang="en-US" sz="1600" dirty="0"/>
          </a:p>
        </p:txBody>
      </p:sp>
      <p:sp>
        <p:nvSpPr>
          <p:cNvPr id="7" name="Rectangle 6"/>
          <p:cNvSpPr/>
          <p:nvPr/>
        </p:nvSpPr>
        <p:spPr>
          <a:xfrm>
            <a:off x="7597867" y="6279027"/>
            <a:ext cx="4118855" cy="215444"/>
          </a:xfrm>
          <a:prstGeom prst="rect">
            <a:avLst/>
          </a:prstGeom>
        </p:spPr>
        <p:txBody>
          <a:bodyPr wrap="square">
            <a:spAutoFit/>
          </a:bodyPr>
          <a:lstStyle/>
          <a:p>
            <a:r>
              <a:rPr lang="en-US" sz="800" dirty="0"/>
              <a:t>Tao Wei, Peng Li, Yuhui Li, Joachim Pflueger, </a:t>
            </a:r>
            <a:r>
              <a:rPr lang="nl-NL" sz="800" dirty="0"/>
              <a:t>Proc. of SPIE Vol. 10237 102370J-1</a:t>
            </a:r>
            <a:endParaRPr lang="en-US" sz="800" dirty="0"/>
          </a:p>
        </p:txBody>
      </p:sp>
      <p:pic>
        <p:nvPicPr>
          <p:cNvPr id="16" name="Picture 15">
            <a:extLst>
              <a:ext uri="{FF2B5EF4-FFF2-40B4-BE49-F238E27FC236}">
                <a16:creationId xmlns:a16="http://schemas.microsoft.com/office/drawing/2014/main" id="{64C6F7D7-B8DC-4881-B455-08E36295A6F5}"/>
              </a:ext>
            </a:extLst>
          </p:cNvPr>
          <p:cNvPicPr>
            <a:picLocks noChangeAspect="1"/>
          </p:cNvPicPr>
          <p:nvPr/>
        </p:nvPicPr>
        <p:blipFill>
          <a:blip r:embed="rId2"/>
          <a:stretch>
            <a:fillRect/>
          </a:stretch>
        </p:blipFill>
        <p:spPr>
          <a:xfrm>
            <a:off x="4792411" y="1409996"/>
            <a:ext cx="6829666" cy="279062"/>
          </a:xfrm>
          <a:prstGeom prst="rect">
            <a:avLst/>
          </a:prstGeom>
        </p:spPr>
      </p:pic>
      <p:sp>
        <p:nvSpPr>
          <p:cNvPr id="9" name="Rectangle 8">
            <a:extLst>
              <a:ext uri="{FF2B5EF4-FFF2-40B4-BE49-F238E27FC236}">
                <a16:creationId xmlns:a16="http://schemas.microsoft.com/office/drawing/2014/main" id="{5381E667-013D-4091-AFEA-DEECFBFEECCD}"/>
              </a:ext>
            </a:extLst>
          </p:cNvPr>
          <p:cNvSpPr/>
          <p:nvPr/>
        </p:nvSpPr>
        <p:spPr>
          <a:xfrm>
            <a:off x="10230105" y="888920"/>
            <a:ext cx="1081000" cy="523220"/>
          </a:xfrm>
          <a:prstGeom prst="rect">
            <a:avLst/>
          </a:prstGeom>
        </p:spPr>
        <p:txBody>
          <a:bodyPr wrap="square">
            <a:spAutoFit/>
          </a:bodyPr>
          <a:lstStyle/>
          <a:p>
            <a:pPr algn="ctr"/>
            <a:r>
              <a:rPr lang="en-US" sz="1400" dirty="0"/>
              <a:t>Helical Undulators </a:t>
            </a:r>
          </a:p>
        </p:txBody>
      </p:sp>
      <p:sp>
        <p:nvSpPr>
          <p:cNvPr id="19" name="Rectangle 18">
            <a:extLst>
              <a:ext uri="{FF2B5EF4-FFF2-40B4-BE49-F238E27FC236}">
                <a16:creationId xmlns:a16="http://schemas.microsoft.com/office/drawing/2014/main" id="{F0CB87E1-56F3-49B7-8AD2-9F04588C1DDB}"/>
              </a:ext>
            </a:extLst>
          </p:cNvPr>
          <p:cNvSpPr/>
          <p:nvPr/>
        </p:nvSpPr>
        <p:spPr>
          <a:xfrm>
            <a:off x="6457915" y="1077225"/>
            <a:ext cx="2279904" cy="307777"/>
          </a:xfrm>
          <a:prstGeom prst="rect">
            <a:avLst/>
          </a:prstGeom>
        </p:spPr>
        <p:txBody>
          <a:bodyPr wrap="square">
            <a:spAutoFit/>
          </a:bodyPr>
          <a:lstStyle/>
          <a:p>
            <a:pPr algn="ctr"/>
            <a:r>
              <a:rPr lang="en-US" sz="1400" dirty="0"/>
              <a:t>Planar Undulators </a:t>
            </a:r>
          </a:p>
        </p:txBody>
      </p:sp>
      <p:sp>
        <p:nvSpPr>
          <p:cNvPr id="8" name="TextBox 7">
            <a:extLst>
              <a:ext uri="{FF2B5EF4-FFF2-40B4-BE49-F238E27FC236}">
                <a16:creationId xmlns:a16="http://schemas.microsoft.com/office/drawing/2014/main" id="{190B5D52-EA83-B8F3-0005-B31C465B0BAA}"/>
              </a:ext>
            </a:extLst>
          </p:cNvPr>
          <p:cNvSpPr txBox="1"/>
          <p:nvPr/>
        </p:nvSpPr>
        <p:spPr>
          <a:xfrm>
            <a:off x="11747500" y="5981700"/>
            <a:ext cx="0" cy="0"/>
          </a:xfrm>
          <a:prstGeom prst="rect">
            <a:avLst/>
          </a:prstGeom>
          <a:noFill/>
        </p:spPr>
        <p:txBody>
          <a:bodyPr wrap="none" rtlCol="0">
            <a:noAutofit/>
          </a:bodyPr>
          <a:lstStyle/>
          <a:p>
            <a:pPr marL="269875" indent="-269875">
              <a:lnSpc>
                <a:spcPct val="112000"/>
              </a:lnSpc>
              <a:buBlip>
                <a:blip r:embed="rId3"/>
              </a:buBlip>
            </a:pPr>
            <a:endParaRPr lang="en-US" sz="1400" dirty="0"/>
          </a:p>
        </p:txBody>
      </p:sp>
      <p:sp>
        <p:nvSpPr>
          <p:cNvPr id="13" name="Rectangle 12">
            <a:extLst>
              <a:ext uri="{FF2B5EF4-FFF2-40B4-BE49-F238E27FC236}">
                <a16:creationId xmlns:a16="http://schemas.microsoft.com/office/drawing/2014/main" id="{9C74CDE1-5196-B0C5-F20C-45ACABED71E2}"/>
              </a:ext>
            </a:extLst>
          </p:cNvPr>
          <p:cNvSpPr/>
          <p:nvPr/>
        </p:nvSpPr>
        <p:spPr>
          <a:xfrm>
            <a:off x="7597867" y="4040882"/>
            <a:ext cx="3977190" cy="400110"/>
          </a:xfrm>
          <a:prstGeom prst="rect">
            <a:avLst/>
          </a:prstGeom>
        </p:spPr>
        <p:txBody>
          <a:bodyPr wrap="square">
            <a:spAutoFit/>
          </a:bodyPr>
          <a:lstStyle/>
          <a:p>
            <a:r>
              <a:rPr lang="en-US" sz="1000" i="1" dirty="0"/>
              <a:t>Evolution of the radiation power from reverse taper and afterburner. </a:t>
            </a:r>
            <a:br>
              <a:rPr lang="en-US" sz="1000" i="1" dirty="0"/>
            </a:br>
            <a:r>
              <a:rPr lang="en-US" sz="1000" i="1" dirty="0"/>
              <a:t>FEL simulations - E. Schneidmiller and M. Yurkov, 2013.</a:t>
            </a:r>
            <a:endParaRPr lang="en-US" sz="800" dirty="0"/>
          </a:p>
        </p:txBody>
      </p:sp>
      <p:graphicFrame>
        <p:nvGraphicFramePr>
          <p:cNvPr id="14" name="Object 13">
            <a:extLst>
              <a:ext uri="{FF2B5EF4-FFF2-40B4-BE49-F238E27FC236}">
                <a16:creationId xmlns:a16="http://schemas.microsoft.com/office/drawing/2014/main" id="{209A7242-D455-A660-6D6B-C7D48163B2F7}"/>
              </a:ext>
            </a:extLst>
          </p:cNvPr>
          <p:cNvGraphicFramePr>
            <a:graphicFrameLocks noChangeAspect="1"/>
          </p:cNvGraphicFramePr>
          <p:nvPr>
            <p:extLst>
              <p:ext uri="{D42A27DB-BD31-4B8C-83A1-F6EECF244321}">
                <p14:modId xmlns:p14="http://schemas.microsoft.com/office/powerpoint/2010/main" val="3806155425"/>
              </p:ext>
            </p:extLst>
          </p:nvPr>
        </p:nvGraphicFramePr>
        <p:xfrm>
          <a:off x="7644887" y="4660889"/>
          <a:ext cx="3977190" cy="1505963"/>
        </p:xfrm>
        <a:graphic>
          <a:graphicData uri="http://schemas.openxmlformats.org/presentationml/2006/ole">
            <mc:AlternateContent xmlns:mc="http://schemas.openxmlformats.org/markup-compatibility/2006">
              <mc:Choice xmlns:v="urn:schemas-microsoft-com:vml" Requires="v">
                <p:oleObj name="Worksheet" r:id="rId4" imgW="3840401" imgH="1455473" progId="Excel.Sheet.12">
                  <p:embed/>
                </p:oleObj>
              </mc:Choice>
              <mc:Fallback>
                <p:oleObj name="Worksheet" r:id="rId4" imgW="3840401" imgH="1455473" progId="Excel.Sheet.12">
                  <p:embed/>
                  <p:pic>
                    <p:nvPicPr>
                      <p:cNvPr id="18" name="Object 17">
                        <a:extLst>
                          <a:ext uri="{FF2B5EF4-FFF2-40B4-BE49-F238E27FC236}">
                            <a16:creationId xmlns:a16="http://schemas.microsoft.com/office/drawing/2014/main" id="{5F4AAE0F-ED27-4253-BE3E-6018D37D3C02}"/>
                          </a:ext>
                        </a:extLst>
                      </p:cNvPr>
                      <p:cNvPicPr/>
                      <p:nvPr/>
                    </p:nvPicPr>
                    <p:blipFill>
                      <a:blip r:embed="rId5"/>
                      <a:stretch>
                        <a:fillRect/>
                      </a:stretch>
                    </p:blipFill>
                    <p:spPr>
                      <a:xfrm>
                        <a:off x="7644887" y="4660889"/>
                        <a:ext cx="3977190" cy="1505963"/>
                      </a:xfrm>
                      <a:prstGeom prst="rect">
                        <a:avLst/>
                      </a:prstGeom>
                    </p:spPr>
                  </p:pic>
                </p:oleObj>
              </mc:Fallback>
            </mc:AlternateContent>
          </a:graphicData>
        </a:graphic>
      </p:graphicFrame>
      <p:pic>
        <p:nvPicPr>
          <p:cNvPr id="20" name="Picture 19">
            <a:extLst>
              <a:ext uri="{FF2B5EF4-FFF2-40B4-BE49-F238E27FC236}">
                <a16:creationId xmlns:a16="http://schemas.microsoft.com/office/drawing/2014/main" id="{D81CA445-DD5C-0363-5E8D-2262070887D2}"/>
              </a:ext>
            </a:extLst>
          </p:cNvPr>
          <p:cNvPicPr>
            <a:picLocks noChangeAspect="1"/>
          </p:cNvPicPr>
          <p:nvPr/>
        </p:nvPicPr>
        <p:blipFill>
          <a:blip r:embed="rId6"/>
          <a:srcRect l="3532" t="4611" r="11196" b="1496"/>
          <a:stretch/>
        </p:blipFill>
        <p:spPr>
          <a:xfrm>
            <a:off x="4226325" y="1815408"/>
            <a:ext cx="2856854" cy="2208035"/>
          </a:xfrm>
          <a:prstGeom prst="rect">
            <a:avLst/>
          </a:prstGeom>
        </p:spPr>
      </p:pic>
      <p:pic>
        <p:nvPicPr>
          <p:cNvPr id="21" name="Picture 20">
            <a:extLst>
              <a:ext uri="{FF2B5EF4-FFF2-40B4-BE49-F238E27FC236}">
                <a16:creationId xmlns:a16="http://schemas.microsoft.com/office/drawing/2014/main" id="{0C47C15D-BC09-6373-C8CE-F69840EFE5DE}"/>
              </a:ext>
            </a:extLst>
          </p:cNvPr>
          <p:cNvPicPr>
            <a:picLocks noChangeAspect="1"/>
          </p:cNvPicPr>
          <p:nvPr/>
        </p:nvPicPr>
        <p:blipFill>
          <a:blip r:embed="rId7"/>
          <a:srcRect l="4134" t="3996" r="13278" b="8317"/>
          <a:stretch/>
        </p:blipFill>
        <p:spPr>
          <a:xfrm>
            <a:off x="4277596" y="3961311"/>
            <a:ext cx="2922089" cy="2147887"/>
          </a:xfrm>
          <a:prstGeom prst="rect">
            <a:avLst/>
          </a:prstGeom>
        </p:spPr>
      </p:pic>
      <p:pic>
        <p:nvPicPr>
          <p:cNvPr id="22" name="Picture 21">
            <a:extLst>
              <a:ext uri="{FF2B5EF4-FFF2-40B4-BE49-F238E27FC236}">
                <a16:creationId xmlns:a16="http://schemas.microsoft.com/office/drawing/2014/main" id="{DF1EE012-96C9-434B-C046-4C69F5E5A9B0}"/>
              </a:ext>
            </a:extLst>
          </p:cNvPr>
          <p:cNvPicPr>
            <a:picLocks noChangeAspect="1"/>
          </p:cNvPicPr>
          <p:nvPr/>
        </p:nvPicPr>
        <p:blipFill>
          <a:blip r:embed="rId8"/>
          <a:srcRect l="3629" t="7416" r="10077" b="2522"/>
          <a:stretch/>
        </p:blipFill>
        <p:spPr>
          <a:xfrm>
            <a:off x="7597867" y="1845481"/>
            <a:ext cx="2856854" cy="2147888"/>
          </a:xfrm>
          <a:prstGeom prst="rect">
            <a:avLst/>
          </a:prstGeom>
        </p:spPr>
      </p:pic>
      <p:pic>
        <p:nvPicPr>
          <p:cNvPr id="23" name="Picture 22">
            <a:extLst>
              <a:ext uri="{FF2B5EF4-FFF2-40B4-BE49-F238E27FC236}">
                <a16:creationId xmlns:a16="http://schemas.microsoft.com/office/drawing/2014/main" id="{CD8CA6DC-A92F-22E8-7EA9-5D78E97AE106}"/>
              </a:ext>
            </a:extLst>
          </p:cNvPr>
          <p:cNvPicPr>
            <a:picLocks noChangeAspect="1"/>
          </p:cNvPicPr>
          <p:nvPr/>
        </p:nvPicPr>
        <p:blipFill>
          <a:blip r:embed="rId9"/>
          <a:stretch>
            <a:fillRect/>
          </a:stretch>
        </p:blipFill>
        <p:spPr>
          <a:xfrm>
            <a:off x="10488226" y="1977039"/>
            <a:ext cx="1011708" cy="645771"/>
          </a:xfrm>
          <a:prstGeom prst="rect">
            <a:avLst/>
          </a:prstGeom>
        </p:spPr>
      </p:pic>
      <p:sp>
        <p:nvSpPr>
          <p:cNvPr id="24" name="Rectangle 23">
            <a:extLst>
              <a:ext uri="{FF2B5EF4-FFF2-40B4-BE49-F238E27FC236}">
                <a16:creationId xmlns:a16="http://schemas.microsoft.com/office/drawing/2014/main" id="{94BBD68A-7E81-D10C-D975-73971745767E}"/>
              </a:ext>
            </a:extLst>
          </p:cNvPr>
          <p:cNvSpPr/>
          <p:nvPr/>
        </p:nvSpPr>
        <p:spPr>
          <a:xfrm>
            <a:off x="4594134" y="6166852"/>
            <a:ext cx="2680760" cy="400110"/>
          </a:xfrm>
          <a:prstGeom prst="rect">
            <a:avLst/>
          </a:prstGeom>
        </p:spPr>
        <p:txBody>
          <a:bodyPr wrap="square">
            <a:spAutoFit/>
          </a:bodyPr>
          <a:lstStyle/>
          <a:p>
            <a:r>
              <a:rPr lang="en-US" sz="1000" i="1" dirty="0"/>
              <a:t>Evolution of the micro bunching. Saturation length is ~55 - 60 m, i.e. 11 - 12 segments</a:t>
            </a:r>
            <a:endParaRPr lang="en-US" sz="800" dirty="0"/>
          </a:p>
        </p:txBody>
      </p:sp>
    </p:spTree>
    <p:extLst>
      <p:ext uri="{BB962C8B-B14F-4D97-AF65-F5344CB8AC3E}">
        <p14:creationId xmlns:p14="http://schemas.microsoft.com/office/powerpoint/2010/main" val="207650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FDBF3-A618-467B-A682-94BEB0A1920D}"/>
              </a:ext>
            </a:extLst>
          </p:cNvPr>
          <p:cNvSpPr>
            <a:spLocks noGrp="1"/>
          </p:cNvSpPr>
          <p:nvPr>
            <p:ph type="title"/>
          </p:nvPr>
        </p:nvSpPr>
        <p:spPr>
          <a:xfrm>
            <a:off x="611189" y="712232"/>
            <a:ext cx="10956924" cy="365941"/>
          </a:xfrm>
        </p:spPr>
        <p:txBody>
          <a:bodyPr/>
          <a:lstStyle/>
          <a:p>
            <a:r>
              <a:rPr lang="en-US" dirty="0"/>
              <a:t>Photon beam parameters generated by the UE90 undulator</a:t>
            </a:r>
          </a:p>
        </p:txBody>
      </p:sp>
      <p:sp>
        <p:nvSpPr>
          <p:cNvPr id="11" name="Rectangle 10">
            <a:extLst>
              <a:ext uri="{FF2B5EF4-FFF2-40B4-BE49-F238E27FC236}">
                <a16:creationId xmlns:a16="http://schemas.microsoft.com/office/drawing/2014/main" id="{9D0766CD-3791-45BC-BCD7-C99283AA5ABD}"/>
              </a:ext>
            </a:extLst>
          </p:cNvPr>
          <p:cNvSpPr/>
          <p:nvPr/>
        </p:nvSpPr>
        <p:spPr>
          <a:xfrm>
            <a:off x="5387506" y="5302773"/>
            <a:ext cx="6473425" cy="954107"/>
          </a:xfrm>
          <a:prstGeom prst="rect">
            <a:avLst/>
          </a:prstGeom>
        </p:spPr>
        <p:txBody>
          <a:bodyPr wrap="square">
            <a:spAutoFit/>
          </a:bodyPr>
          <a:lstStyle/>
          <a:p>
            <a:r>
              <a:rPr lang="en-US" sz="1400" dirty="0"/>
              <a:t>Photon energies generated by helical UE90 and planar U68 undulators (gap variation only). The upper figure shows the case of vertically and horizontally as well as circularly polarized modes. The lower figure illustrates the case with linear polarization at an angle of 45°.</a:t>
            </a:r>
          </a:p>
        </p:txBody>
      </p:sp>
      <p:sp>
        <p:nvSpPr>
          <p:cNvPr id="12" name="Rectangle 11">
            <a:extLst>
              <a:ext uri="{FF2B5EF4-FFF2-40B4-BE49-F238E27FC236}">
                <a16:creationId xmlns:a16="http://schemas.microsoft.com/office/drawing/2014/main" id="{4F7B5B98-091F-4FD6-B170-6242E9BBED19}"/>
              </a:ext>
            </a:extLst>
          </p:cNvPr>
          <p:cNvSpPr/>
          <p:nvPr/>
        </p:nvSpPr>
        <p:spPr>
          <a:xfrm>
            <a:off x="748970" y="3275111"/>
            <a:ext cx="4490112" cy="307777"/>
          </a:xfrm>
          <a:prstGeom prst="rect">
            <a:avLst/>
          </a:prstGeom>
        </p:spPr>
        <p:txBody>
          <a:bodyPr wrap="square">
            <a:spAutoFit/>
          </a:bodyPr>
          <a:lstStyle/>
          <a:p>
            <a:r>
              <a:rPr lang="en-US" sz="1400" dirty="0"/>
              <a:t>Calculated parameters based on measured K values.</a:t>
            </a:r>
          </a:p>
        </p:txBody>
      </p:sp>
      <p:graphicFrame>
        <p:nvGraphicFramePr>
          <p:cNvPr id="13" name="Table 12">
            <a:extLst>
              <a:ext uri="{FF2B5EF4-FFF2-40B4-BE49-F238E27FC236}">
                <a16:creationId xmlns:a16="http://schemas.microsoft.com/office/drawing/2014/main" id="{16FD7FBD-F72F-442C-AACC-4B624EFEA2B6}"/>
              </a:ext>
            </a:extLst>
          </p:cNvPr>
          <p:cNvGraphicFramePr>
            <a:graphicFrameLocks noGrp="1"/>
          </p:cNvGraphicFramePr>
          <p:nvPr/>
        </p:nvGraphicFramePr>
        <p:xfrm>
          <a:off x="691001" y="1403259"/>
          <a:ext cx="4490112" cy="1862918"/>
        </p:xfrm>
        <a:graphic>
          <a:graphicData uri="http://schemas.openxmlformats.org/drawingml/2006/table">
            <a:tbl>
              <a:tblPr firstCol="1" bandRow="1"/>
              <a:tblGrid>
                <a:gridCol w="1496704">
                  <a:extLst>
                    <a:ext uri="{9D8B030D-6E8A-4147-A177-3AD203B41FA5}">
                      <a16:colId xmlns:a16="http://schemas.microsoft.com/office/drawing/2014/main" val="36763807"/>
                    </a:ext>
                  </a:extLst>
                </a:gridCol>
                <a:gridCol w="1496704">
                  <a:extLst>
                    <a:ext uri="{9D8B030D-6E8A-4147-A177-3AD203B41FA5}">
                      <a16:colId xmlns:a16="http://schemas.microsoft.com/office/drawing/2014/main" val="1756781663"/>
                    </a:ext>
                  </a:extLst>
                </a:gridCol>
                <a:gridCol w="1496704">
                  <a:extLst>
                    <a:ext uri="{9D8B030D-6E8A-4147-A177-3AD203B41FA5}">
                      <a16:colId xmlns:a16="http://schemas.microsoft.com/office/drawing/2014/main" val="3270107229"/>
                    </a:ext>
                  </a:extLst>
                </a:gridCol>
              </a:tblGrid>
              <a:tr h="41398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Polarization mode</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mpd="sng">
                      <a:solidFill>
                        <a:srgbClr val="559DBB"/>
                      </a:solid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b="1" kern="800" dirty="0">
                          <a:effectLst/>
                        </a:rPr>
                        <a:t>LH/LV/C+/C-</a:t>
                      </a:r>
                      <a:endParaRPr lang="en-US" sz="11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mpd="sng">
                      <a:solidFill>
                        <a:srgbClr val="559DBB"/>
                      </a:solid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b="1" kern="800" dirty="0">
                          <a:effectLst/>
                        </a:rPr>
                        <a:t>Linear 45°/135°</a:t>
                      </a:r>
                      <a:endParaRPr lang="en-US" sz="11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mpd="sng">
                      <a:solidFill>
                        <a:srgbClr val="559DBB"/>
                      </a:solidFill>
                    </a:lnT>
                    <a:lnB>
                      <a:noFill/>
                    </a:lnB>
                    <a:lnTlToBr w="12700" cmpd="sng">
                      <a:noFill/>
                      <a:prstDash val="solid"/>
                    </a:lnTlToBr>
                    <a:lnBlToTr w="12700" cmpd="sng">
                      <a:noFill/>
                      <a:prstDash val="solid"/>
                    </a:lnBlToTr>
                    <a:solidFill>
                      <a:srgbClr val="559DBB">
                        <a:alpha val="20000"/>
                      </a:srgbClr>
                    </a:solidFill>
                  </a:tcPr>
                </a:tc>
                <a:extLst>
                  <a:ext uri="{0D108BD9-81ED-4DB2-BD59-A6C34878D82A}">
                    <a16:rowId xmlns:a16="http://schemas.microsoft.com/office/drawing/2014/main" val="1095686320"/>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b="1" kern="800" dirty="0">
                          <a:effectLst/>
                        </a:rPr>
                        <a:t>K-Range</a:t>
                      </a:r>
                      <a:endParaRPr lang="en-US" sz="11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b="1" kern="800" dirty="0">
                          <a:effectLst/>
                        </a:rPr>
                        <a:t>9.4</a:t>
                      </a:r>
                      <a:r>
                        <a:rPr lang="en-GB" sz="1100" b="1" dirty="0">
                          <a:effectLst/>
                        </a:rPr>
                        <a:t>0</a:t>
                      </a:r>
                      <a:r>
                        <a:rPr lang="en-GB" sz="1100" b="1" kern="800" dirty="0">
                          <a:effectLst/>
                        </a:rPr>
                        <a:t> </a:t>
                      </a:r>
                      <a:r>
                        <a:rPr lang="en-GB" sz="1100" b="1" dirty="0">
                          <a:effectLst/>
                        </a:rPr>
                        <a:t>− </a:t>
                      </a:r>
                      <a:r>
                        <a:rPr lang="en-GB" sz="1100" b="1" kern="800" dirty="0">
                          <a:effectLst/>
                        </a:rPr>
                        <a:t>3.3</a:t>
                      </a:r>
                      <a:r>
                        <a:rPr lang="en-GB" sz="1100" b="1" dirty="0">
                          <a:effectLst/>
                        </a:rPr>
                        <a:t>7</a:t>
                      </a:r>
                      <a:endParaRPr lang="en-US" sz="11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b="1" kern="800" dirty="0">
                          <a:effectLst/>
                        </a:rPr>
                        <a:t>6.6</a:t>
                      </a:r>
                      <a:r>
                        <a:rPr lang="en-GB" sz="1100" b="1" dirty="0">
                          <a:effectLst/>
                        </a:rPr>
                        <a:t>2</a:t>
                      </a:r>
                      <a:r>
                        <a:rPr lang="en-GB" sz="1100" b="1" kern="800" dirty="0">
                          <a:effectLst/>
                        </a:rPr>
                        <a:t> </a:t>
                      </a:r>
                      <a:r>
                        <a:rPr lang="en-GB" sz="1100" b="1" dirty="0">
                          <a:effectLst/>
                        </a:rPr>
                        <a:t>−</a:t>
                      </a:r>
                      <a:r>
                        <a:rPr lang="en-GB" sz="1100" b="1" kern="800" dirty="0">
                          <a:effectLst/>
                        </a:rPr>
                        <a:t> 2.36</a:t>
                      </a:r>
                      <a:endParaRPr lang="en-US" sz="1100" b="1"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10206856"/>
                  </a:ext>
                </a:extLst>
              </a:tr>
              <a:tr h="206991">
                <a:tc gridSpan="3">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Photon Energy Range [keV]</a:t>
                      </a:r>
                      <a:endParaRPr lang="en-US" sz="1100"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solidFill>
                      <a:srgbClr val="559DBB">
                        <a:alpha val="20000"/>
                      </a:srgbClr>
                    </a:solidFill>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2872134305"/>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@8.5 GeV</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0.169 </a:t>
                      </a:r>
                      <a:r>
                        <a:rPr lang="en-GB" sz="1100" dirty="0">
                          <a:effectLst/>
                        </a:rPr>
                        <a:t>−</a:t>
                      </a:r>
                      <a:r>
                        <a:rPr lang="en-GB" sz="1100" kern="800" dirty="0">
                          <a:effectLst/>
                        </a:rPr>
                        <a:t> 1.141</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0.332 </a:t>
                      </a:r>
                      <a:r>
                        <a:rPr lang="en-GB" sz="1100" dirty="0">
                          <a:effectLst/>
                        </a:rPr>
                        <a:t>−</a:t>
                      </a:r>
                      <a:r>
                        <a:rPr lang="en-GB" sz="1100" kern="800" dirty="0">
                          <a:effectLst/>
                        </a:rPr>
                        <a:t> 2.012</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B>
                      <a:noFill/>
                    </a:lnB>
                    <a:lnTlToBr w="12700" cmpd="sng">
                      <a:noFill/>
                      <a:prstDash val="solid"/>
                    </a:lnTlToBr>
                    <a:lnBlToTr w="12700" cmpd="sng">
                      <a:noFill/>
                      <a:prstDash val="solid"/>
                    </a:lnBlToTr>
                    <a:noFill/>
                  </a:tcPr>
                </a:tc>
                <a:extLst>
                  <a:ext uri="{0D108BD9-81ED-4DB2-BD59-A6C34878D82A}">
                    <a16:rowId xmlns:a16="http://schemas.microsoft.com/office/drawing/2014/main" val="945812595"/>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@11.5 GeV</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0.309 </a:t>
                      </a:r>
                      <a:r>
                        <a:rPr lang="en-GB" sz="1100" dirty="0">
                          <a:effectLst/>
                        </a:rPr>
                        <a:t>−</a:t>
                      </a:r>
                      <a:r>
                        <a:rPr lang="en-GB" sz="1100" kern="800" dirty="0">
                          <a:effectLst/>
                        </a:rPr>
                        <a:t> 2.088</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0.608 </a:t>
                      </a:r>
                      <a:r>
                        <a:rPr lang="en-GB" sz="1100" dirty="0">
                          <a:effectLst/>
                        </a:rPr>
                        <a:t>−</a:t>
                      </a:r>
                      <a:r>
                        <a:rPr lang="en-GB" sz="1100" kern="800" dirty="0">
                          <a:effectLst/>
                        </a:rPr>
                        <a:t> 3.684</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extLst>
                  <a:ext uri="{0D108BD9-81ED-4DB2-BD59-A6C34878D82A}">
                    <a16:rowId xmlns:a16="http://schemas.microsoft.com/office/drawing/2014/main" val="187187613"/>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@14 GeV</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0.457 </a:t>
                      </a:r>
                      <a:r>
                        <a:rPr lang="en-GB" sz="1100" dirty="0">
                          <a:effectLst/>
                        </a:rPr>
                        <a:t>−</a:t>
                      </a:r>
                      <a:r>
                        <a:rPr lang="en-GB" sz="1100" kern="800" dirty="0">
                          <a:effectLst/>
                        </a:rPr>
                        <a:t> 3.095</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0.902 </a:t>
                      </a:r>
                      <a:r>
                        <a:rPr lang="en-GB" sz="1100" dirty="0">
                          <a:effectLst/>
                        </a:rPr>
                        <a:t>−</a:t>
                      </a:r>
                      <a:r>
                        <a:rPr lang="en-GB" sz="1100" kern="800" dirty="0">
                          <a:effectLst/>
                        </a:rPr>
                        <a:t> 5.459</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0962271"/>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@16.5 GeV</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0.635 </a:t>
                      </a:r>
                      <a:r>
                        <a:rPr lang="en-GB" sz="1100" dirty="0">
                          <a:effectLst/>
                        </a:rPr>
                        <a:t>−</a:t>
                      </a:r>
                      <a:r>
                        <a:rPr lang="en-GB" sz="1100" kern="800" dirty="0">
                          <a:effectLst/>
                        </a:rPr>
                        <a:t> 4.299</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1.252 </a:t>
                      </a:r>
                      <a:r>
                        <a:rPr lang="en-GB" sz="1100" dirty="0">
                          <a:effectLst/>
                        </a:rPr>
                        <a:t>−</a:t>
                      </a:r>
                      <a:r>
                        <a:rPr lang="en-GB" sz="1100" kern="800" dirty="0">
                          <a:effectLst/>
                        </a:rPr>
                        <a:t> 7.583</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lnTlToBr w="12700" cmpd="sng">
                      <a:noFill/>
                      <a:prstDash val="solid"/>
                    </a:lnTlToBr>
                    <a:lnBlToTr w="12700" cmpd="sng">
                      <a:noFill/>
                      <a:prstDash val="solid"/>
                    </a:lnBlToTr>
                    <a:solidFill>
                      <a:srgbClr val="559DBB">
                        <a:alpha val="20000"/>
                      </a:srgbClr>
                    </a:solidFill>
                  </a:tcPr>
                </a:tc>
                <a:extLst>
                  <a:ext uri="{0D108BD9-81ED-4DB2-BD59-A6C34878D82A}">
                    <a16:rowId xmlns:a16="http://schemas.microsoft.com/office/drawing/2014/main" val="4073398501"/>
                  </a:ext>
                </a:extLst>
              </a:tr>
              <a:tr h="206991">
                <a:tc>
                  <a:txBody>
                    <a:bodyPr/>
                    <a:lstStyle>
                      <a:lvl1pPr marL="0" algn="l" defTabSz="914400" rtl="0" eaLnBrk="1" latinLnBrk="0" hangingPunct="1">
                        <a:defRPr sz="1800" b="1" kern="1200">
                          <a:solidFill>
                            <a:schemeClr val="tx1"/>
                          </a:solidFill>
                          <a:latin typeface="Arial"/>
                        </a:defRPr>
                      </a:lvl1pPr>
                      <a:lvl2pPr marL="457200" algn="l" defTabSz="914400" rtl="0" eaLnBrk="1" latinLnBrk="0" hangingPunct="1">
                        <a:defRPr sz="1800" b="1" kern="1200">
                          <a:solidFill>
                            <a:schemeClr val="tx1"/>
                          </a:solidFill>
                          <a:latin typeface="Arial"/>
                        </a:defRPr>
                      </a:lvl2pPr>
                      <a:lvl3pPr marL="914400" algn="l" defTabSz="914400" rtl="0" eaLnBrk="1" latinLnBrk="0" hangingPunct="1">
                        <a:defRPr sz="1800" b="1" kern="1200">
                          <a:solidFill>
                            <a:schemeClr val="tx1"/>
                          </a:solidFill>
                          <a:latin typeface="Arial"/>
                        </a:defRPr>
                      </a:lvl3pPr>
                      <a:lvl4pPr marL="1371600" algn="l" defTabSz="914400" rtl="0" eaLnBrk="1" latinLnBrk="0" hangingPunct="1">
                        <a:defRPr sz="1800" b="1" kern="1200">
                          <a:solidFill>
                            <a:schemeClr val="tx1"/>
                          </a:solidFill>
                          <a:latin typeface="Arial"/>
                        </a:defRPr>
                      </a:lvl4pPr>
                      <a:lvl5pPr marL="1828800" algn="l" defTabSz="914400" rtl="0" eaLnBrk="1" latinLnBrk="0" hangingPunct="1">
                        <a:defRPr sz="1800" b="1" kern="1200">
                          <a:solidFill>
                            <a:schemeClr val="tx1"/>
                          </a:solidFill>
                          <a:latin typeface="Arial"/>
                        </a:defRPr>
                      </a:lvl5pPr>
                      <a:lvl6pPr marL="2286000" algn="l" defTabSz="914400" rtl="0" eaLnBrk="1" latinLnBrk="0" hangingPunct="1">
                        <a:defRPr sz="1800" b="1" kern="1200">
                          <a:solidFill>
                            <a:schemeClr val="tx1"/>
                          </a:solidFill>
                          <a:latin typeface="Arial"/>
                        </a:defRPr>
                      </a:lvl6pPr>
                      <a:lvl7pPr marL="2743200" algn="l" defTabSz="914400" rtl="0" eaLnBrk="1" latinLnBrk="0" hangingPunct="1">
                        <a:defRPr sz="1800" b="1" kern="1200">
                          <a:solidFill>
                            <a:schemeClr val="tx1"/>
                          </a:solidFill>
                          <a:latin typeface="Arial"/>
                        </a:defRPr>
                      </a:lvl7pPr>
                      <a:lvl8pPr marL="3200400" algn="l" defTabSz="914400" rtl="0" eaLnBrk="1" latinLnBrk="0" hangingPunct="1">
                        <a:defRPr sz="1800" b="1" kern="1200">
                          <a:solidFill>
                            <a:schemeClr val="tx1"/>
                          </a:solidFill>
                          <a:latin typeface="Arial"/>
                        </a:defRPr>
                      </a:lvl8pPr>
                      <a:lvl9pPr marL="3657600" algn="l" defTabSz="914400" rtl="0" eaLnBrk="1" latinLnBrk="0" hangingPunct="1">
                        <a:defRPr sz="1800" b="1" kern="1200">
                          <a:solidFill>
                            <a:schemeClr val="tx1"/>
                          </a:solidFill>
                          <a:latin typeface="Arial"/>
                        </a:defRPr>
                      </a:lvl9pPr>
                    </a:lstStyle>
                    <a:p>
                      <a:pPr algn="l">
                        <a:spcBef>
                          <a:spcPts val="100"/>
                        </a:spcBef>
                        <a:spcAft>
                          <a:spcPts val="100"/>
                        </a:spcAft>
                      </a:pPr>
                      <a:r>
                        <a:rPr lang="en-GB" sz="1100" kern="800" dirty="0">
                          <a:effectLst/>
                        </a:rPr>
                        <a:t>@17.5 GeV</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2700" cmpd="sng">
                      <a:solidFill>
                        <a:srgbClr val="559DBB"/>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0.715 </a:t>
                      </a:r>
                      <a:r>
                        <a:rPr lang="en-GB" sz="1100" dirty="0">
                          <a:effectLst/>
                        </a:rPr>
                        <a:t>−</a:t>
                      </a:r>
                      <a:r>
                        <a:rPr lang="en-GB" sz="1100" kern="800" dirty="0">
                          <a:effectLst/>
                        </a:rPr>
                        <a:t> 4.835</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2700" cmpd="sng">
                      <a:solidFill>
                        <a:srgbClr val="559DBB"/>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spcBef>
                          <a:spcPts val="100"/>
                        </a:spcBef>
                        <a:spcAft>
                          <a:spcPts val="100"/>
                        </a:spcAft>
                      </a:pPr>
                      <a:r>
                        <a:rPr lang="en-GB" sz="1100" kern="800" dirty="0">
                          <a:effectLst/>
                        </a:rPr>
                        <a:t>1.409 </a:t>
                      </a:r>
                      <a:r>
                        <a:rPr lang="en-GB" sz="1100" dirty="0">
                          <a:effectLst/>
                        </a:rPr>
                        <a:t>−</a:t>
                      </a:r>
                      <a:r>
                        <a:rPr lang="en-GB" sz="1100" kern="800" dirty="0">
                          <a:effectLst/>
                        </a:rPr>
                        <a:t> 8.530</a:t>
                      </a:r>
                      <a:endParaRPr lang="en-US" sz="11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2700" cmpd="sng">
                      <a:solidFill>
                        <a:srgbClr val="559DBB"/>
                      </a:solidFill>
                    </a:lnB>
                    <a:lnTlToBr w="12700" cmpd="sng">
                      <a:noFill/>
                      <a:prstDash val="solid"/>
                    </a:lnTlToBr>
                    <a:lnBlToTr w="12700" cmpd="sng">
                      <a:noFill/>
                      <a:prstDash val="solid"/>
                    </a:lnBlToTr>
                    <a:noFill/>
                  </a:tcPr>
                </a:tc>
                <a:extLst>
                  <a:ext uri="{0D108BD9-81ED-4DB2-BD59-A6C34878D82A}">
                    <a16:rowId xmlns:a16="http://schemas.microsoft.com/office/drawing/2014/main" val="1510332746"/>
                  </a:ext>
                </a:extLst>
              </a:tr>
            </a:tbl>
          </a:graphicData>
        </a:graphic>
      </p:graphicFrame>
      <p:pic>
        <p:nvPicPr>
          <p:cNvPr id="4" name="Picture 3">
            <a:extLst>
              <a:ext uri="{FF2B5EF4-FFF2-40B4-BE49-F238E27FC236}">
                <a16:creationId xmlns:a16="http://schemas.microsoft.com/office/drawing/2014/main" id="{4B828E48-C1DE-4D49-BF41-706C467C7047}"/>
              </a:ext>
            </a:extLst>
          </p:cNvPr>
          <p:cNvPicPr>
            <a:picLocks noChangeAspect="1"/>
          </p:cNvPicPr>
          <p:nvPr/>
        </p:nvPicPr>
        <p:blipFill>
          <a:blip r:embed="rId2"/>
          <a:stretch>
            <a:fillRect/>
          </a:stretch>
        </p:blipFill>
        <p:spPr>
          <a:xfrm>
            <a:off x="5297051" y="1368027"/>
            <a:ext cx="6319789" cy="3796300"/>
          </a:xfrm>
          <a:prstGeom prst="rect">
            <a:avLst/>
          </a:prstGeom>
        </p:spPr>
      </p:pic>
      <p:sp>
        <p:nvSpPr>
          <p:cNvPr id="3" name="Content Placeholder 2">
            <a:extLst>
              <a:ext uri="{FF2B5EF4-FFF2-40B4-BE49-F238E27FC236}">
                <a16:creationId xmlns:a16="http://schemas.microsoft.com/office/drawing/2014/main" id="{3C2C9FBC-0F76-F2B4-EEAF-435D11E99EE4}"/>
              </a:ext>
            </a:extLst>
          </p:cNvPr>
          <p:cNvSpPr>
            <a:spLocks noGrp="1"/>
          </p:cNvSpPr>
          <p:nvPr>
            <p:ph idx="1"/>
          </p:nvPr>
        </p:nvSpPr>
        <p:spPr>
          <a:xfrm>
            <a:off x="827029" y="3735612"/>
            <a:ext cx="3953142" cy="2604174"/>
          </a:xfrm>
        </p:spPr>
        <p:txBody>
          <a:bodyPr/>
          <a:lstStyle/>
          <a:p>
            <a:pPr marL="266700" indent="-266700">
              <a:spcBef>
                <a:spcPts val="600"/>
              </a:spcBef>
              <a:buClr>
                <a:srgbClr val="F39200"/>
              </a:buClr>
            </a:pPr>
            <a:r>
              <a:rPr lang="en-US" dirty="0"/>
              <a:t>Divergence of the radiation is about 4.7</a:t>
            </a:r>
            <a:r>
              <a:rPr lang="el-GR" dirty="0"/>
              <a:t>μ</a:t>
            </a:r>
            <a:r>
              <a:rPr lang="en-US" dirty="0"/>
              <a:t>rad</a:t>
            </a:r>
          </a:p>
          <a:p>
            <a:pPr marL="266700" indent="-266700">
              <a:spcBef>
                <a:spcPts val="600"/>
              </a:spcBef>
              <a:buClr>
                <a:srgbClr val="F39200"/>
              </a:buClr>
            </a:pPr>
            <a:r>
              <a:rPr lang="en-US" sz="1800" dirty="0"/>
              <a:t>The radiation beam size is about 30</a:t>
            </a:r>
            <a:r>
              <a:rPr lang="el-GR" sz="1800" dirty="0"/>
              <a:t>μ</a:t>
            </a:r>
            <a:r>
              <a:rPr lang="en-US" sz="1800" dirty="0"/>
              <a:t>m</a:t>
            </a:r>
            <a:endParaRPr lang="en-US" dirty="0"/>
          </a:p>
          <a:p>
            <a:pPr marL="266700" indent="-266700">
              <a:spcBef>
                <a:spcPts val="600"/>
              </a:spcBef>
              <a:buClr>
                <a:srgbClr val="F39200"/>
              </a:buClr>
            </a:pPr>
            <a:r>
              <a:rPr lang="en-US" dirty="0"/>
              <a:t>The source point is shifted downstream relative to the last SASE3 planar undulator by 14.8 m</a:t>
            </a:r>
          </a:p>
          <a:p>
            <a:endParaRPr lang="en-US" dirty="0"/>
          </a:p>
        </p:txBody>
      </p:sp>
    </p:spTree>
    <p:extLst>
      <p:ext uri="{BB962C8B-B14F-4D97-AF65-F5344CB8AC3E}">
        <p14:creationId xmlns:p14="http://schemas.microsoft.com/office/powerpoint/2010/main" val="1346638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C3609-8B95-4B2E-8A20-731211015AFC}"/>
              </a:ext>
            </a:extLst>
          </p:cNvPr>
          <p:cNvSpPr>
            <a:spLocks noGrp="1"/>
          </p:cNvSpPr>
          <p:nvPr>
            <p:ph type="title"/>
          </p:nvPr>
        </p:nvSpPr>
        <p:spPr>
          <a:xfrm>
            <a:off x="611189" y="712232"/>
            <a:ext cx="10956924" cy="372856"/>
          </a:xfrm>
        </p:spPr>
        <p:txBody>
          <a:bodyPr/>
          <a:lstStyle/>
          <a:p>
            <a:br>
              <a:rPr lang="en-US" dirty="0"/>
            </a:br>
            <a:r>
              <a:rPr lang="en-US" dirty="0"/>
              <a:t>Mechanical and magnetic parameters of the EuXFEL APPLE-X (UE90) undulator </a:t>
            </a:r>
          </a:p>
        </p:txBody>
      </p:sp>
      <p:graphicFrame>
        <p:nvGraphicFramePr>
          <p:cNvPr id="6" name="Table 5">
            <a:extLst>
              <a:ext uri="{FF2B5EF4-FFF2-40B4-BE49-F238E27FC236}">
                <a16:creationId xmlns:a16="http://schemas.microsoft.com/office/drawing/2014/main" id="{D286EF1D-E803-43C6-A2C8-740C2D8E6CA5}"/>
              </a:ext>
            </a:extLst>
          </p:cNvPr>
          <p:cNvGraphicFramePr>
            <a:graphicFrameLocks noGrp="1"/>
          </p:cNvGraphicFramePr>
          <p:nvPr>
            <p:extLst>
              <p:ext uri="{D42A27DB-BD31-4B8C-83A1-F6EECF244321}">
                <p14:modId xmlns:p14="http://schemas.microsoft.com/office/powerpoint/2010/main" val="3757540181"/>
              </p:ext>
            </p:extLst>
          </p:nvPr>
        </p:nvGraphicFramePr>
        <p:xfrm>
          <a:off x="5945988" y="1261872"/>
          <a:ext cx="5394706" cy="5205431"/>
        </p:xfrm>
        <a:graphic>
          <a:graphicData uri="http://schemas.openxmlformats.org/drawingml/2006/table">
            <a:tbl>
              <a:tblPr firstRow="1" firstCol="1" bandRow="1">
                <a:tableStyleId>{0E3FDE45-AF77-4B5C-9715-49D594BDF05E}</a:tableStyleId>
              </a:tblPr>
              <a:tblGrid>
                <a:gridCol w="3134868">
                  <a:extLst>
                    <a:ext uri="{9D8B030D-6E8A-4147-A177-3AD203B41FA5}">
                      <a16:colId xmlns:a16="http://schemas.microsoft.com/office/drawing/2014/main" val="1693709974"/>
                    </a:ext>
                  </a:extLst>
                </a:gridCol>
                <a:gridCol w="2259838">
                  <a:extLst>
                    <a:ext uri="{9D8B030D-6E8A-4147-A177-3AD203B41FA5}">
                      <a16:colId xmlns:a16="http://schemas.microsoft.com/office/drawing/2014/main" val="2008343887"/>
                    </a:ext>
                  </a:extLst>
                </a:gridCol>
              </a:tblGrid>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Undulator period length </a:t>
                      </a:r>
                      <a:r>
                        <a:rPr lang="en-US" sz="1400" b="0" i="1" dirty="0">
                          <a:effectLst/>
                          <a:latin typeface="Calibri" panose="020F0502020204030204" pitchFamily="34" charset="0"/>
                          <a:cs typeface="Calibri" panose="020F0502020204030204" pitchFamily="34" charset="0"/>
                        </a:rPr>
                        <a:t>λ</a:t>
                      </a:r>
                      <a:r>
                        <a:rPr lang="en-US" sz="1400" b="0" i="1" baseline="-25000" dirty="0">
                          <a:effectLst/>
                          <a:latin typeface="Calibri" panose="020F0502020204030204" pitchFamily="34" charset="0"/>
                          <a:cs typeface="Calibri" panose="020F0502020204030204" pitchFamily="34" charset="0"/>
                        </a:rPr>
                        <a:t>u</a:t>
                      </a:r>
                      <a:r>
                        <a:rPr lang="en-US" sz="1400" b="0" dirty="0">
                          <a:effectLst/>
                          <a:latin typeface="Calibri" panose="020F0502020204030204" pitchFamily="34" charset="0"/>
                          <a:cs typeface="Calibri" panose="020F0502020204030204" pitchFamily="34" charset="0"/>
                        </a:rPr>
                        <a:t>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90</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3863244963"/>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Undulator magnetic length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marL="0" algn="ctr" defTabSz="914400" rtl="0" eaLnBrk="1" latinLnBrk="0" hangingPunct="1">
                        <a:lnSpc>
                          <a:spcPct val="107000"/>
                        </a:lnSpc>
                        <a:spcAft>
                          <a:spcPts val="0"/>
                        </a:spcAft>
                      </a:pPr>
                      <a:r>
                        <a:rPr lang="en-US" sz="1400" b="0" kern="1200" dirty="0">
                          <a:solidFill>
                            <a:schemeClr val="tx1"/>
                          </a:solidFill>
                          <a:effectLst/>
                          <a:latin typeface="Calibri" panose="020F0502020204030204" pitchFamily="34" charset="0"/>
                          <a:ea typeface="+mn-ea"/>
                          <a:cs typeface="Calibri" panose="020F0502020204030204" pitchFamily="34" charset="0"/>
                        </a:rPr>
                        <a:t>1957.5</a:t>
                      </a:r>
                    </a:p>
                  </a:txBody>
                  <a:tcPr marL="68580" marR="68580" marT="36000" marB="36000" anchor="b"/>
                </a:tc>
                <a:extLst>
                  <a:ext uri="{0D108BD9-81ED-4DB2-BD59-A6C34878D82A}">
                    <a16:rowId xmlns:a16="http://schemas.microsoft.com/office/drawing/2014/main" val="568156949"/>
                  </a:ext>
                </a:extLst>
              </a:tr>
              <a:tr h="243030">
                <a:tc>
                  <a:txBody>
                    <a:bodyPr/>
                    <a:lstStyle/>
                    <a:p>
                      <a:pPr>
                        <a:lnSpc>
                          <a:spcPct val="107000"/>
                        </a:lnSpc>
                        <a:spcAft>
                          <a:spcPts val="0"/>
                        </a:spcAft>
                      </a:pPr>
                      <a:r>
                        <a:rPr lang="en-US" sz="1400" b="0" kern="1200" dirty="0">
                          <a:solidFill>
                            <a:schemeClr val="tx1"/>
                          </a:solidFill>
                          <a:effectLst/>
                          <a:latin typeface="Calibri" panose="020F0502020204030204" pitchFamily="34" charset="0"/>
                          <a:ea typeface="+mn-ea"/>
                          <a:cs typeface="Calibri" panose="020F0502020204030204" pitchFamily="34" charset="0"/>
                        </a:rPr>
                        <a:t>Full periods per undulator</a:t>
                      </a: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20</a:t>
                      </a:r>
                    </a:p>
                  </a:txBody>
                  <a:tcPr marL="68580" marR="68580" marT="36000" marB="36000" anchor="b"/>
                </a:tc>
                <a:extLst>
                  <a:ext uri="{0D108BD9-81ED-4DB2-BD59-A6C34878D82A}">
                    <a16:rowId xmlns:a16="http://schemas.microsoft.com/office/drawing/2014/main" val="4235454258"/>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Gap variation range </a:t>
                      </a:r>
                      <a:r>
                        <a:rPr lang="en-US" sz="1400" b="0" i="1" dirty="0">
                          <a:effectLst/>
                          <a:latin typeface="Calibri" panose="020F0502020204030204" pitchFamily="34" charset="0"/>
                          <a:cs typeface="Calibri" panose="020F0502020204030204" pitchFamily="34" charset="0"/>
                        </a:rPr>
                        <a:t>g</a:t>
                      </a:r>
                      <a:r>
                        <a:rPr lang="en-US" sz="1400" b="0" dirty="0">
                          <a:effectLst/>
                          <a:latin typeface="Calibri" panose="020F0502020204030204" pitchFamily="34" charset="0"/>
                          <a:cs typeface="Calibri" panose="020F0502020204030204" pitchFamily="34" charset="0"/>
                        </a:rPr>
                        <a:t>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12.5 − 31.6</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4021701989"/>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Shift range of each quarter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±45</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42502051"/>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PM material</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NdFeB</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2989123365"/>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PM remanent field </a:t>
                      </a:r>
                      <a:r>
                        <a:rPr lang="en-US" sz="1400" b="0" i="1" dirty="0">
                          <a:effectLst/>
                          <a:latin typeface="Calibri" panose="020F0502020204030204" pitchFamily="34" charset="0"/>
                          <a:cs typeface="Calibri" panose="020F0502020204030204" pitchFamily="34" charset="0"/>
                        </a:rPr>
                        <a:t>B</a:t>
                      </a:r>
                      <a:r>
                        <a:rPr lang="en-US" sz="1400" b="0" i="1" baseline="-25000" dirty="0">
                          <a:effectLst/>
                          <a:latin typeface="Calibri" panose="020F0502020204030204" pitchFamily="34" charset="0"/>
                          <a:cs typeface="Calibri" panose="020F0502020204030204" pitchFamily="34" charset="0"/>
                        </a:rPr>
                        <a:t>r</a:t>
                      </a:r>
                      <a:r>
                        <a:rPr lang="en-US" sz="1400" b="0" dirty="0">
                          <a:effectLst/>
                          <a:latin typeface="Calibri" panose="020F0502020204030204" pitchFamily="34" charset="0"/>
                          <a:cs typeface="Calibri" panose="020F0502020204030204" pitchFamily="34" charset="0"/>
                        </a:rPr>
                        <a:t> (T)</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1.26</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876288268"/>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Inner radius for beam pipe </a:t>
                      </a:r>
                      <a:r>
                        <a:rPr lang="en-US" sz="1400" b="0" i="1" dirty="0">
                          <a:effectLst/>
                          <a:latin typeface="Calibri" panose="020F0502020204030204" pitchFamily="34" charset="0"/>
                          <a:cs typeface="Calibri" panose="020F0502020204030204" pitchFamily="34" charset="0"/>
                        </a:rPr>
                        <a:t>R</a:t>
                      </a:r>
                      <a:r>
                        <a:rPr lang="en-US" sz="1400" b="0" i="1" baseline="-25000" dirty="0">
                          <a:effectLst/>
                          <a:latin typeface="Calibri" panose="020F0502020204030204" pitchFamily="34" charset="0"/>
                          <a:cs typeface="Calibri" panose="020F0502020204030204" pitchFamily="34" charset="0"/>
                        </a:rPr>
                        <a:t>in</a:t>
                      </a:r>
                      <a:r>
                        <a:rPr lang="en-US" sz="1400" b="0" dirty="0">
                          <a:effectLst/>
                          <a:latin typeface="Calibri" panose="020F0502020204030204" pitchFamily="34" charset="0"/>
                          <a:cs typeface="Calibri" panose="020F0502020204030204" pitchFamily="34" charset="0"/>
                        </a:rPr>
                        <a:t>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5.25</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3141021438"/>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Outer radius </a:t>
                      </a:r>
                      <a:r>
                        <a:rPr lang="en-US" sz="1400" b="0" i="1" dirty="0">
                          <a:effectLst/>
                          <a:latin typeface="Calibri" panose="020F0502020204030204" pitchFamily="34" charset="0"/>
                          <a:cs typeface="Calibri" panose="020F0502020204030204" pitchFamily="34" charset="0"/>
                        </a:rPr>
                        <a:t>R</a:t>
                      </a:r>
                      <a:r>
                        <a:rPr lang="en-US" sz="1400" b="0" i="1" baseline="-25000" dirty="0">
                          <a:effectLst/>
                          <a:latin typeface="Calibri" panose="020F0502020204030204" pitchFamily="34" charset="0"/>
                          <a:cs typeface="Calibri" panose="020F0502020204030204" pitchFamily="34" charset="0"/>
                        </a:rPr>
                        <a:t>out</a:t>
                      </a:r>
                      <a:r>
                        <a:rPr lang="en-US" sz="1400" b="0" dirty="0">
                          <a:effectLst/>
                          <a:latin typeface="Calibri" panose="020F0502020204030204" pitchFamily="34" charset="0"/>
                          <a:cs typeface="Calibri" panose="020F0502020204030204" pitchFamily="34" charset="0"/>
                        </a:rPr>
                        <a:t>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23.5</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996918100"/>
                  </a:ext>
                </a:extLst>
              </a:tr>
              <a:tr h="243030">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Minimum slit </a:t>
                      </a:r>
                      <a:r>
                        <a:rPr lang="en-US" sz="1400" b="0" i="1" dirty="0">
                          <a:effectLst/>
                          <a:latin typeface="Calibri" panose="020F0502020204030204" pitchFamily="34" charset="0"/>
                          <a:cs typeface="Calibri" panose="020F0502020204030204" pitchFamily="34" charset="0"/>
                        </a:rPr>
                        <a:t>L</a:t>
                      </a:r>
                      <a:r>
                        <a:rPr lang="en-US" sz="1400" b="0" i="1" baseline="-25000" dirty="0">
                          <a:effectLst/>
                          <a:latin typeface="Calibri" panose="020F0502020204030204" pitchFamily="34" charset="0"/>
                          <a:cs typeface="Calibri" panose="020F0502020204030204" pitchFamily="34" charset="0"/>
                        </a:rPr>
                        <a:t>slit</a:t>
                      </a:r>
                      <a:r>
                        <a:rPr lang="en-US" sz="1400" b="0" dirty="0">
                          <a:effectLst/>
                          <a:latin typeface="Calibri" panose="020F0502020204030204" pitchFamily="34" charset="0"/>
                          <a:cs typeface="Calibri" panose="020F0502020204030204" pitchFamily="34" charset="0"/>
                        </a:rPr>
                        <a:t> (mm)</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4.4</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29053457"/>
                  </a:ext>
                </a:extLst>
              </a:tr>
              <a:tr h="434216">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Undulator parameter </a:t>
                      </a:r>
                      <a:r>
                        <a:rPr lang="en-US" sz="1400" b="0" i="1" dirty="0">
                          <a:effectLst/>
                          <a:latin typeface="Calibri" panose="020F0502020204030204" pitchFamily="34" charset="0"/>
                          <a:cs typeface="Calibri" panose="020F0502020204030204" pitchFamily="34" charset="0"/>
                        </a:rPr>
                        <a:t>K</a:t>
                      </a:r>
                      <a:r>
                        <a:rPr lang="en-US" sz="1400" b="0" i="1" baseline="-25000" dirty="0">
                          <a:effectLst/>
                          <a:latin typeface="Calibri" panose="020F0502020204030204" pitchFamily="34" charset="0"/>
                          <a:cs typeface="Calibri" panose="020F0502020204030204" pitchFamily="34" charset="0"/>
                        </a:rPr>
                        <a:t>eff</a:t>
                      </a:r>
                      <a:r>
                        <a:rPr lang="en-US" sz="1400" b="0" baseline="-25000" dirty="0">
                          <a:effectLst/>
                          <a:latin typeface="Calibri" panose="020F0502020204030204" pitchFamily="34" charset="0"/>
                          <a:cs typeface="Calibri" panose="020F0502020204030204" pitchFamily="34" charset="0"/>
                        </a:rPr>
                        <a:t> </a:t>
                      </a:r>
                      <a:r>
                        <a:rPr lang="en-US" sz="1400" b="0" dirty="0">
                          <a:effectLst/>
                          <a:latin typeface="Calibri" panose="020F0502020204030204" pitchFamily="34" charset="0"/>
                          <a:cs typeface="Calibri" panose="020F0502020204030204" pitchFamily="34" charset="0"/>
                        </a:rPr>
                        <a:t>for circular mode (Gap variation only)</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3.38 − 9.59</a:t>
                      </a:r>
                    </a:p>
                    <a:p>
                      <a:pPr algn="ctr">
                        <a:lnSpc>
                          <a:spcPct val="107000"/>
                        </a:lnSpc>
                        <a:spcAft>
                          <a:spcPts val="0"/>
                        </a:spcAft>
                      </a:pPr>
                      <a:r>
                        <a:rPr lang="en-US" sz="1400" b="0" dirty="0">
                          <a:effectLst/>
                          <a:latin typeface="Calibri" panose="020F0502020204030204" pitchFamily="34" charset="0"/>
                          <a:cs typeface="Calibri" panose="020F0502020204030204" pitchFamily="34" charset="0"/>
                        </a:rPr>
                        <a:t> </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728501318"/>
                  </a:ext>
                </a:extLst>
              </a:tr>
              <a:tr h="625401">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Undulator parameter </a:t>
                      </a:r>
                      <a:r>
                        <a:rPr lang="en-US" sz="1400" b="0" i="1" dirty="0">
                          <a:effectLst/>
                          <a:latin typeface="Calibri" panose="020F0502020204030204" pitchFamily="34" charset="0"/>
                          <a:cs typeface="Calibri" panose="020F0502020204030204" pitchFamily="34" charset="0"/>
                        </a:rPr>
                        <a:t>K</a:t>
                      </a:r>
                      <a:r>
                        <a:rPr lang="en-US" sz="1400" b="0" i="1" baseline="-25000" dirty="0">
                          <a:effectLst/>
                          <a:latin typeface="Calibri" panose="020F0502020204030204" pitchFamily="34" charset="0"/>
                          <a:cs typeface="Calibri" panose="020F0502020204030204" pitchFamily="34" charset="0"/>
                        </a:rPr>
                        <a:t>eff</a:t>
                      </a:r>
                      <a:r>
                        <a:rPr lang="en-US" sz="1400" b="0" dirty="0">
                          <a:effectLst/>
                          <a:latin typeface="Calibri" panose="020F0502020204030204" pitchFamily="34" charset="0"/>
                          <a:cs typeface="Calibri" panose="020F0502020204030204" pitchFamily="34" charset="0"/>
                        </a:rPr>
                        <a:t> for linear horizontal/vertical mode</a:t>
                      </a:r>
                    </a:p>
                    <a:p>
                      <a:pPr>
                        <a:lnSpc>
                          <a:spcPct val="107000"/>
                        </a:lnSpc>
                        <a:spcAft>
                          <a:spcPts val="0"/>
                        </a:spcAft>
                      </a:pPr>
                      <a:r>
                        <a:rPr lang="en-US" sz="1400" b="0" dirty="0">
                          <a:effectLst/>
                          <a:latin typeface="Calibri" panose="020F0502020204030204" pitchFamily="34" charset="0"/>
                          <a:cs typeface="Calibri" panose="020F0502020204030204" pitchFamily="34" charset="0"/>
                        </a:rPr>
                        <a:t>(Either amplitude shift or gap variation)</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algn="ctr">
                        <a:lnSpc>
                          <a:spcPct val="107000"/>
                        </a:lnSpc>
                        <a:spcAft>
                          <a:spcPts val="0"/>
                        </a:spcAft>
                      </a:pPr>
                      <a:r>
                        <a:rPr lang="en-US" sz="1400" b="0" dirty="0">
                          <a:effectLst/>
                          <a:latin typeface="Calibri" panose="020F0502020204030204" pitchFamily="34" charset="0"/>
                          <a:cs typeface="Calibri" panose="020F0502020204030204" pitchFamily="34" charset="0"/>
                        </a:rPr>
                        <a:t>0 − 9.59</a:t>
                      </a:r>
                    </a:p>
                    <a:p>
                      <a:pPr algn="ctr">
                        <a:lnSpc>
                          <a:spcPct val="107000"/>
                        </a:lnSpc>
                        <a:spcAft>
                          <a:spcPts val="0"/>
                        </a:spcAft>
                      </a:pPr>
                      <a:r>
                        <a:rPr lang="en-US" sz="1400" b="0" dirty="0">
                          <a:effectLst/>
                          <a:latin typeface="Calibri" panose="020F0502020204030204" pitchFamily="34" charset="0"/>
                          <a:cs typeface="Calibri" panose="020F0502020204030204" pitchFamily="34" charset="0"/>
                        </a:rPr>
                        <a:t> </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158767314"/>
                  </a:ext>
                </a:extLst>
              </a:tr>
              <a:tr h="625401">
                <a:tc>
                  <a:txBody>
                    <a:bodyPr/>
                    <a:lstStyle/>
                    <a:p>
                      <a:pPr>
                        <a:lnSpc>
                          <a:spcPct val="107000"/>
                        </a:lnSpc>
                        <a:spcAft>
                          <a:spcPts val="0"/>
                        </a:spcAft>
                      </a:pPr>
                      <a:r>
                        <a:rPr lang="en-US" sz="1400" b="0" dirty="0">
                          <a:effectLst/>
                          <a:latin typeface="Calibri" panose="020F0502020204030204" pitchFamily="34" charset="0"/>
                          <a:cs typeface="Calibri" panose="020F0502020204030204" pitchFamily="34" charset="0"/>
                        </a:rPr>
                        <a:t>Undulator parameter </a:t>
                      </a:r>
                      <a:r>
                        <a:rPr lang="en-US" sz="1400" b="0" i="1" dirty="0">
                          <a:effectLst/>
                          <a:latin typeface="Calibri" panose="020F0502020204030204" pitchFamily="34" charset="0"/>
                          <a:cs typeface="Calibri" panose="020F0502020204030204" pitchFamily="34" charset="0"/>
                        </a:rPr>
                        <a:t>K</a:t>
                      </a:r>
                      <a:r>
                        <a:rPr lang="en-US" sz="1400" b="0" i="1" baseline="-25000" dirty="0">
                          <a:effectLst/>
                          <a:latin typeface="Calibri" panose="020F0502020204030204" pitchFamily="34" charset="0"/>
                          <a:cs typeface="Calibri" panose="020F0502020204030204" pitchFamily="34" charset="0"/>
                        </a:rPr>
                        <a:t>eff</a:t>
                      </a:r>
                      <a:r>
                        <a:rPr lang="en-US" sz="1400" b="0" dirty="0">
                          <a:effectLst/>
                          <a:latin typeface="Calibri" panose="020F0502020204030204" pitchFamily="34" charset="0"/>
                          <a:cs typeface="Calibri" panose="020F0502020204030204" pitchFamily="34" charset="0"/>
                        </a:rPr>
                        <a:t> for linear45° mode</a:t>
                      </a:r>
                    </a:p>
                    <a:p>
                      <a:pPr>
                        <a:lnSpc>
                          <a:spcPct val="107000"/>
                        </a:lnSpc>
                        <a:spcAft>
                          <a:spcPts val="0"/>
                        </a:spcAft>
                      </a:pPr>
                      <a:r>
                        <a:rPr lang="en-US" sz="1400" b="0" dirty="0">
                          <a:effectLst/>
                          <a:latin typeface="Calibri" panose="020F0502020204030204" pitchFamily="34" charset="0"/>
                          <a:cs typeface="Calibri" panose="020F0502020204030204" pitchFamily="34" charset="0"/>
                        </a:rPr>
                        <a:t>(Either amplitude shift or gap variation)</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effectLst/>
                          <a:latin typeface="Calibri" panose="020F0502020204030204" pitchFamily="34" charset="0"/>
                          <a:cs typeface="Calibri" panose="020F0502020204030204" pitchFamily="34" charset="0"/>
                        </a:rPr>
                        <a:t>0 − 6.76</a:t>
                      </a:r>
                    </a:p>
                    <a:p>
                      <a:pPr algn="ctr">
                        <a:lnSpc>
                          <a:spcPct val="107000"/>
                        </a:lnSpc>
                        <a:spcAft>
                          <a:spcPts val="0"/>
                        </a:spcAft>
                      </a:pP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1092728875"/>
                  </a:ext>
                </a:extLst>
              </a:tr>
              <a:tr h="291600">
                <a:tc>
                  <a:txBody>
                    <a:bodyPr/>
                    <a:lstStyle/>
                    <a:p>
                      <a:pPr>
                        <a:lnSpc>
                          <a:spcPct val="107000"/>
                        </a:lnSpc>
                        <a:spcAft>
                          <a:spcPts val="0"/>
                        </a:spcAft>
                      </a:pPr>
                      <a:r>
                        <a:rPr lang="en-US" sz="1400" b="0" dirty="0">
                          <a:effectLst/>
                          <a:latin typeface="Calibri" panose="020F0502020204030204" pitchFamily="34" charset="0"/>
                          <a:ea typeface="Calibri" panose="020F0502020204030204" pitchFamily="34" charset="0"/>
                          <a:cs typeface="Calibri" panose="020F0502020204030204" pitchFamily="34" charset="0"/>
                        </a:rPr>
                        <a:t>Good field region (µm)</a:t>
                      </a:r>
                    </a:p>
                  </a:txBody>
                  <a:tcPr marL="68580" marR="68580" marT="36000" marB="36000" anchor="b"/>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b="0" dirty="0">
                          <a:effectLst/>
                          <a:latin typeface="Calibri" panose="020F0502020204030204" pitchFamily="34" charset="0"/>
                          <a:cs typeface="Calibri" panose="020F0502020204030204" pitchFamily="34" charset="0"/>
                        </a:rPr>
                        <a:t>±300</a:t>
                      </a:r>
                      <a:endParaRPr lang="en-US" sz="1400" b="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36000" marB="36000" anchor="b"/>
                </a:tc>
                <a:extLst>
                  <a:ext uri="{0D108BD9-81ED-4DB2-BD59-A6C34878D82A}">
                    <a16:rowId xmlns:a16="http://schemas.microsoft.com/office/drawing/2014/main" val="2711330737"/>
                  </a:ext>
                </a:extLst>
              </a:tr>
            </a:tbl>
          </a:graphicData>
        </a:graphic>
      </p:graphicFrame>
      <p:pic>
        <p:nvPicPr>
          <p:cNvPr id="10" name="Picture 9">
            <a:extLst>
              <a:ext uri="{FF2B5EF4-FFF2-40B4-BE49-F238E27FC236}">
                <a16:creationId xmlns:a16="http://schemas.microsoft.com/office/drawing/2014/main" id="{2E3D0A2C-57B9-420F-9F45-767945943F5D}"/>
              </a:ext>
            </a:extLst>
          </p:cNvPr>
          <p:cNvPicPr>
            <a:picLocks noChangeAspect="1"/>
          </p:cNvPicPr>
          <p:nvPr/>
        </p:nvPicPr>
        <p:blipFill>
          <a:blip r:embed="rId2"/>
          <a:stretch>
            <a:fillRect/>
          </a:stretch>
        </p:blipFill>
        <p:spPr>
          <a:xfrm>
            <a:off x="1815323" y="1611459"/>
            <a:ext cx="2654630" cy="1819065"/>
          </a:xfrm>
          <a:prstGeom prst="rect">
            <a:avLst/>
          </a:prstGeom>
        </p:spPr>
      </p:pic>
      <p:sp>
        <p:nvSpPr>
          <p:cNvPr id="11" name="Rectangle 10">
            <a:extLst>
              <a:ext uri="{FF2B5EF4-FFF2-40B4-BE49-F238E27FC236}">
                <a16:creationId xmlns:a16="http://schemas.microsoft.com/office/drawing/2014/main" id="{96E43380-7748-4B42-AE8D-6D4E089025C8}"/>
              </a:ext>
            </a:extLst>
          </p:cNvPr>
          <p:cNvSpPr/>
          <p:nvPr/>
        </p:nvSpPr>
        <p:spPr>
          <a:xfrm>
            <a:off x="950547" y="1649144"/>
            <a:ext cx="423514" cy="369332"/>
          </a:xfrm>
          <a:prstGeom prst="rect">
            <a:avLst/>
          </a:prstGeom>
        </p:spPr>
        <p:txBody>
          <a:bodyPr wrap="square">
            <a:spAutoFit/>
          </a:bodyPr>
          <a:lstStyle/>
          <a:p>
            <a:r>
              <a:rPr lang="en-US" i="1" dirty="0">
                <a:latin typeface="Calibri" panose="020F0502020204030204" pitchFamily="34" charset="0"/>
                <a:cs typeface="Calibri" panose="020F0502020204030204" pitchFamily="34" charset="0"/>
              </a:rPr>
              <a:t>R</a:t>
            </a:r>
            <a:r>
              <a:rPr lang="en-US" i="1" baseline="-25000" dirty="0">
                <a:latin typeface="Calibri" panose="020F0502020204030204" pitchFamily="34" charset="0"/>
                <a:cs typeface="Calibri" panose="020F0502020204030204" pitchFamily="34" charset="0"/>
              </a:rPr>
              <a:t>in</a:t>
            </a:r>
            <a:endParaRPr lang="en-US" dirty="0"/>
          </a:p>
        </p:txBody>
      </p:sp>
      <p:sp>
        <p:nvSpPr>
          <p:cNvPr id="12" name="Rectangle 11">
            <a:extLst>
              <a:ext uri="{FF2B5EF4-FFF2-40B4-BE49-F238E27FC236}">
                <a16:creationId xmlns:a16="http://schemas.microsoft.com/office/drawing/2014/main" id="{19C8F2F9-9546-45E9-9E16-ABE5F7A76CF3}"/>
              </a:ext>
            </a:extLst>
          </p:cNvPr>
          <p:cNvSpPr/>
          <p:nvPr/>
        </p:nvSpPr>
        <p:spPr>
          <a:xfrm>
            <a:off x="4911215" y="1611459"/>
            <a:ext cx="513346" cy="369332"/>
          </a:xfrm>
          <a:prstGeom prst="rect">
            <a:avLst/>
          </a:prstGeom>
        </p:spPr>
        <p:txBody>
          <a:bodyPr wrap="none">
            <a:spAutoFit/>
          </a:bodyPr>
          <a:lstStyle/>
          <a:p>
            <a:r>
              <a:rPr lang="en-US" i="1" dirty="0">
                <a:latin typeface="Calibri" panose="020F0502020204030204" pitchFamily="34" charset="0"/>
                <a:cs typeface="Calibri" panose="020F0502020204030204" pitchFamily="34" charset="0"/>
              </a:rPr>
              <a:t>R</a:t>
            </a:r>
            <a:r>
              <a:rPr lang="en-US" i="1" baseline="-25000" dirty="0">
                <a:latin typeface="Calibri" panose="020F0502020204030204" pitchFamily="34" charset="0"/>
                <a:cs typeface="Calibri" panose="020F0502020204030204" pitchFamily="34" charset="0"/>
              </a:rPr>
              <a:t>out</a:t>
            </a:r>
            <a:endParaRPr lang="en-US" dirty="0"/>
          </a:p>
        </p:txBody>
      </p:sp>
      <p:sp>
        <p:nvSpPr>
          <p:cNvPr id="13" name="Rectangle 12">
            <a:extLst>
              <a:ext uri="{FF2B5EF4-FFF2-40B4-BE49-F238E27FC236}">
                <a16:creationId xmlns:a16="http://schemas.microsoft.com/office/drawing/2014/main" id="{1695D43F-ABA3-4E1F-AD70-BE048A980716}"/>
              </a:ext>
            </a:extLst>
          </p:cNvPr>
          <p:cNvSpPr/>
          <p:nvPr/>
        </p:nvSpPr>
        <p:spPr>
          <a:xfrm>
            <a:off x="1011393" y="2249162"/>
            <a:ext cx="463588" cy="369332"/>
          </a:xfrm>
          <a:prstGeom prst="rect">
            <a:avLst/>
          </a:prstGeom>
        </p:spPr>
        <p:txBody>
          <a:bodyPr wrap="none">
            <a:spAutoFit/>
          </a:bodyPr>
          <a:lstStyle/>
          <a:p>
            <a:r>
              <a:rPr lang="en-US" i="1" dirty="0">
                <a:latin typeface="Calibri" panose="020F0502020204030204" pitchFamily="34" charset="0"/>
                <a:cs typeface="Calibri" panose="020F0502020204030204" pitchFamily="34" charset="0"/>
              </a:rPr>
              <a:t>L</a:t>
            </a:r>
            <a:r>
              <a:rPr lang="en-US" i="1" baseline="-25000" dirty="0">
                <a:latin typeface="Calibri" panose="020F0502020204030204" pitchFamily="34" charset="0"/>
                <a:cs typeface="Calibri" panose="020F0502020204030204" pitchFamily="34" charset="0"/>
              </a:rPr>
              <a:t>slit</a:t>
            </a:r>
            <a:endParaRPr lang="en-US" dirty="0"/>
          </a:p>
        </p:txBody>
      </p:sp>
      <p:sp>
        <p:nvSpPr>
          <p:cNvPr id="14" name="Rectangle 13">
            <a:extLst>
              <a:ext uri="{FF2B5EF4-FFF2-40B4-BE49-F238E27FC236}">
                <a16:creationId xmlns:a16="http://schemas.microsoft.com/office/drawing/2014/main" id="{6CE3090D-4EC3-4FC8-9E6B-622854C5ABE5}"/>
              </a:ext>
            </a:extLst>
          </p:cNvPr>
          <p:cNvSpPr/>
          <p:nvPr/>
        </p:nvSpPr>
        <p:spPr>
          <a:xfrm>
            <a:off x="4753941" y="3177574"/>
            <a:ext cx="303288" cy="369332"/>
          </a:xfrm>
          <a:prstGeom prst="rect">
            <a:avLst/>
          </a:prstGeom>
        </p:spPr>
        <p:txBody>
          <a:bodyPr wrap="none">
            <a:spAutoFit/>
          </a:bodyPr>
          <a:lstStyle/>
          <a:p>
            <a:r>
              <a:rPr lang="en-US" i="1" dirty="0">
                <a:latin typeface="Calibri" panose="020F0502020204030204" pitchFamily="34" charset="0"/>
                <a:cs typeface="Calibri" panose="020F0502020204030204" pitchFamily="34" charset="0"/>
              </a:rPr>
              <a:t>g</a:t>
            </a:r>
            <a:endParaRPr lang="en-US" dirty="0"/>
          </a:p>
        </p:txBody>
      </p:sp>
      <p:cxnSp>
        <p:nvCxnSpPr>
          <p:cNvPr id="16" name="Straight Connector 15">
            <a:extLst>
              <a:ext uri="{FF2B5EF4-FFF2-40B4-BE49-F238E27FC236}">
                <a16:creationId xmlns:a16="http://schemas.microsoft.com/office/drawing/2014/main" id="{9F5AA6E2-C133-4B29-ABD0-DA4D5E1FCDA0}"/>
              </a:ext>
            </a:extLst>
          </p:cNvPr>
          <p:cNvCxnSpPr>
            <a:cxnSpLocks/>
          </p:cNvCxnSpPr>
          <p:nvPr/>
        </p:nvCxnSpPr>
        <p:spPr>
          <a:xfrm>
            <a:off x="1564640" y="2375916"/>
            <a:ext cx="1428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3FADA43-E115-4DAB-8CC9-297CE72EBA04}"/>
              </a:ext>
            </a:extLst>
          </p:cNvPr>
          <p:cNvCxnSpPr>
            <a:cxnSpLocks/>
          </p:cNvCxnSpPr>
          <p:nvPr/>
        </p:nvCxnSpPr>
        <p:spPr>
          <a:xfrm>
            <a:off x="1564640" y="2571464"/>
            <a:ext cx="142875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711943E6-0035-4318-BF05-D0853A7F3C1B}"/>
              </a:ext>
            </a:extLst>
          </p:cNvPr>
          <p:cNvCxnSpPr>
            <a:cxnSpLocks/>
            <a:stCxn id="11" idx="3"/>
          </p:cNvCxnSpPr>
          <p:nvPr/>
        </p:nvCxnSpPr>
        <p:spPr>
          <a:xfrm>
            <a:off x="1374061" y="1833810"/>
            <a:ext cx="1640703" cy="509096"/>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FC13144-BF44-4B8A-8392-FA7628FD2763}"/>
              </a:ext>
            </a:extLst>
          </p:cNvPr>
          <p:cNvCxnSpPr>
            <a:cxnSpLocks/>
            <a:stCxn id="12" idx="1"/>
          </p:cNvCxnSpPr>
          <p:nvPr/>
        </p:nvCxnSpPr>
        <p:spPr>
          <a:xfrm flipH="1">
            <a:off x="3456026" y="1796125"/>
            <a:ext cx="1455189" cy="52607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598B3BCF-F215-4E6E-8BBE-6003F8DBAEAB}"/>
              </a:ext>
            </a:extLst>
          </p:cNvPr>
          <p:cNvCxnSpPr>
            <a:cxnSpLocks/>
          </p:cNvCxnSpPr>
          <p:nvPr/>
        </p:nvCxnSpPr>
        <p:spPr>
          <a:xfrm>
            <a:off x="3240006" y="2342906"/>
            <a:ext cx="1570289" cy="85558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F8B8C36F-99E5-40B2-8C10-F2FC3D24FF5B}"/>
              </a:ext>
            </a:extLst>
          </p:cNvPr>
          <p:cNvCxnSpPr>
            <a:cxnSpLocks/>
          </p:cNvCxnSpPr>
          <p:nvPr/>
        </p:nvCxnSpPr>
        <p:spPr>
          <a:xfrm>
            <a:off x="3014764" y="2571464"/>
            <a:ext cx="1705872" cy="92975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9E1A0CC-5841-40A4-9AA9-406EF021B307}"/>
              </a:ext>
            </a:extLst>
          </p:cNvPr>
          <p:cNvCxnSpPr>
            <a:cxnSpLocks/>
          </p:cNvCxnSpPr>
          <p:nvPr/>
        </p:nvCxnSpPr>
        <p:spPr>
          <a:xfrm>
            <a:off x="1716585" y="2375916"/>
            <a:ext cx="0" cy="195548"/>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9B6BDDAB-52BA-489D-8648-93054BF8BA5C}"/>
              </a:ext>
            </a:extLst>
          </p:cNvPr>
          <p:cNvCxnSpPr>
            <a:cxnSpLocks/>
          </p:cNvCxnSpPr>
          <p:nvPr/>
        </p:nvCxnSpPr>
        <p:spPr>
          <a:xfrm flipH="1">
            <a:off x="4528820" y="3143250"/>
            <a:ext cx="151499" cy="24574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87747B28-F4F4-19D0-1958-408B7A4C5EC0}"/>
              </a:ext>
            </a:extLst>
          </p:cNvPr>
          <p:cNvPicPr>
            <a:picLocks noChangeAspect="1"/>
          </p:cNvPicPr>
          <p:nvPr/>
        </p:nvPicPr>
        <p:blipFill>
          <a:blip r:embed="rId3"/>
          <a:stretch>
            <a:fillRect/>
          </a:stretch>
        </p:blipFill>
        <p:spPr>
          <a:xfrm>
            <a:off x="3065564" y="3938361"/>
            <a:ext cx="2549529" cy="2720311"/>
          </a:xfrm>
          <a:prstGeom prst="rect">
            <a:avLst/>
          </a:prstGeom>
        </p:spPr>
      </p:pic>
      <p:pic>
        <p:nvPicPr>
          <p:cNvPr id="7" name="Picture 6">
            <a:extLst>
              <a:ext uri="{FF2B5EF4-FFF2-40B4-BE49-F238E27FC236}">
                <a16:creationId xmlns:a16="http://schemas.microsoft.com/office/drawing/2014/main" id="{44CF48D0-7D31-0D1A-CA48-A01A7B2CAD13}"/>
              </a:ext>
            </a:extLst>
          </p:cNvPr>
          <p:cNvPicPr>
            <a:picLocks noChangeAspect="1"/>
          </p:cNvPicPr>
          <p:nvPr/>
        </p:nvPicPr>
        <p:blipFill>
          <a:blip r:embed="rId4"/>
          <a:stretch>
            <a:fillRect/>
          </a:stretch>
        </p:blipFill>
        <p:spPr>
          <a:xfrm>
            <a:off x="173850" y="3676750"/>
            <a:ext cx="2781580" cy="2388185"/>
          </a:xfrm>
          <a:prstGeom prst="rect">
            <a:avLst/>
          </a:prstGeom>
        </p:spPr>
      </p:pic>
    </p:spTree>
    <p:extLst>
      <p:ext uri="{BB962C8B-B14F-4D97-AF65-F5344CB8AC3E}">
        <p14:creationId xmlns:p14="http://schemas.microsoft.com/office/powerpoint/2010/main" val="30034939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F1987-C2AB-0B3D-98BB-42493A9B7ABC}"/>
              </a:ext>
            </a:extLst>
          </p:cNvPr>
          <p:cNvSpPr>
            <a:spLocks noGrp="1"/>
          </p:cNvSpPr>
          <p:nvPr>
            <p:ph type="title"/>
          </p:nvPr>
        </p:nvSpPr>
        <p:spPr>
          <a:xfrm>
            <a:off x="611189" y="712232"/>
            <a:ext cx="10956924" cy="659368"/>
          </a:xfrm>
        </p:spPr>
        <p:txBody>
          <a:bodyPr/>
          <a:lstStyle/>
          <a:p>
            <a:r>
              <a:rPr lang="en-US" dirty="0"/>
              <a:t>Apple-X undulator installation </a:t>
            </a:r>
            <a:r>
              <a:rPr lang="en-GB" dirty="0"/>
              <a:t>campaigns</a:t>
            </a:r>
            <a:br>
              <a:rPr lang="en-US" dirty="0"/>
            </a:br>
            <a:endParaRPr lang="en-US" dirty="0"/>
          </a:p>
        </p:txBody>
      </p:sp>
      <p:sp>
        <p:nvSpPr>
          <p:cNvPr id="3" name="Content Placeholder 2">
            <a:extLst>
              <a:ext uri="{FF2B5EF4-FFF2-40B4-BE49-F238E27FC236}">
                <a16:creationId xmlns:a16="http://schemas.microsoft.com/office/drawing/2014/main" id="{0A7AE694-1C2A-1D8F-1421-B7EFB60ED9BD}"/>
              </a:ext>
            </a:extLst>
          </p:cNvPr>
          <p:cNvSpPr>
            <a:spLocks noGrp="1"/>
          </p:cNvSpPr>
          <p:nvPr>
            <p:ph idx="1"/>
          </p:nvPr>
        </p:nvSpPr>
        <p:spPr>
          <a:xfrm>
            <a:off x="692555" y="1484312"/>
            <a:ext cx="6815456" cy="4789488"/>
          </a:xfrm>
        </p:spPr>
        <p:txBody>
          <a:bodyPr/>
          <a:lstStyle/>
          <a:p>
            <a:r>
              <a:rPr lang="en-US" dirty="0"/>
              <a:t>First installation in winter shutdown 21/22 and lasing in April 5</a:t>
            </a:r>
            <a:r>
              <a:rPr lang="en-US" baseline="30000" dirty="0"/>
              <a:t>th</a:t>
            </a:r>
            <a:endParaRPr lang="en-US" dirty="0"/>
          </a:p>
          <a:p>
            <a:r>
              <a:rPr lang="en-US" dirty="0"/>
              <a:t>Radiation damages of the control components – spring 2022</a:t>
            </a:r>
          </a:p>
          <a:p>
            <a:r>
              <a:rPr lang="en-US" dirty="0"/>
              <a:t>Removing from the tunnel – summer 2022</a:t>
            </a:r>
          </a:p>
          <a:p>
            <a:r>
              <a:rPr lang="en-US" dirty="0"/>
              <a:t>Repair, investigation of the damage reasons – 2022-2023</a:t>
            </a:r>
          </a:p>
          <a:p>
            <a:pPr lvl="1"/>
            <a:r>
              <a:rPr lang="en-US" dirty="0"/>
              <a:t>Reason – high-energy Compton scattering from the smaller diameter vacuum chamber of the APPLE-X undulator.</a:t>
            </a:r>
          </a:p>
          <a:p>
            <a:pPr lvl="1"/>
            <a:r>
              <a:rPr lang="en-US" dirty="0"/>
              <a:t>Solution – a new absorber design</a:t>
            </a:r>
          </a:p>
          <a:p>
            <a:r>
              <a:rPr lang="en-US" dirty="0"/>
              <a:t>Re-installation in the tunnel –  23/24</a:t>
            </a:r>
          </a:p>
          <a:p>
            <a:r>
              <a:rPr lang="en-US" dirty="0"/>
              <a:t>Commissioning – 2024</a:t>
            </a:r>
          </a:p>
        </p:txBody>
      </p:sp>
      <p:pic>
        <p:nvPicPr>
          <p:cNvPr id="4" name="Picture 3">
            <a:extLst>
              <a:ext uri="{FF2B5EF4-FFF2-40B4-BE49-F238E27FC236}">
                <a16:creationId xmlns:a16="http://schemas.microsoft.com/office/drawing/2014/main" id="{A4BF2233-4865-488C-107F-55B85EA3ADB8}"/>
              </a:ext>
            </a:extLst>
          </p:cNvPr>
          <p:cNvPicPr>
            <a:picLocks noChangeAspect="1"/>
          </p:cNvPicPr>
          <p:nvPr/>
        </p:nvPicPr>
        <p:blipFill>
          <a:blip r:embed="rId2"/>
          <a:stretch>
            <a:fillRect/>
          </a:stretch>
        </p:blipFill>
        <p:spPr>
          <a:xfrm>
            <a:off x="8024032" y="944561"/>
            <a:ext cx="4060100" cy="2611480"/>
          </a:xfrm>
          <a:prstGeom prst="rect">
            <a:avLst/>
          </a:prstGeom>
        </p:spPr>
      </p:pic>
      <p:pic>
        <p:nvPicPr>
          <p:cNvPr id="5" name="Picture 4">
            <a:extLst>
              <a:ext uri="{FF2B5EF4-FFF2-40B4-BE49-F238E27FC236}">
                <a16:creationId xmlns:a16="http://schemas.microsoft.com/office/drawing/2014/main" id="{C0063F39-BFF6-3437-A376-6C2958E0C7BD}"/>
              </a:ext>
            </a:extLst>
          </p:cNvPr>
          <p:cNvPicPr>
            <a:picLocks noChangeAspect="1"/>
          </p:cNvPicPr>
          <p:nvPr/>
        </p:nvPicPr>
        <p:blipFill>
          <a:blip r:embed="rId3"/>
          <a:stretch>
            <a:fillRect/>
          </a:stretch>
        </p:blipFill>
        <p:spPr>
          <a:xfrm>
            <a:off x="9818143" y="1782179"/>
            <a:ext cx="1749968" cy="1365305"/>
          </a:xfrm>
          <a:prstGeom prst="rect">
            <a:avLst/>
          </a:prstGeom>
        </p:spPr>
      </p:pic>
      <p:pic>
        <p:nvPicPr>
          <p:cNvPr id="7" name="Picture 6">
            <a:extLst>
              <a:ext uri="{FF2B5EF4-FFF2-40B4-BE49-F238E27FC236}">
                <a16:creationId xmlns:a16="http://schemas.microsoft.com/office/drawing/2014/main" id="{211AB64E-3CE4-5C9A-A455-B55CBFD6DA01}"/>
              </a:ext>
            </a:extLst>
          </p:cNvPr>
          <p:cNvPicPr>
            <a:picLocks noChangeAspect="1"/>
          </p:cNvPicPr>
          <p:nvPr/>
        </p:nvPicPr>
        <p:blipFill rotWithShape="1">
          <a:blip r:embed="rId4">
            <a:extLst>
              <a:ext uri="{28A0092B-C50C-407E-A947-70E740481C1C}">
                <a14:useLocalDpi xmlns:a14="http://schemas.microsoft.com/office/drawing/2010/main" val="0"/>
              </a:ext>
            </a:extLst>
          </a:blip>
          <a:srcRect l="14542" r="8887"/>
          <a:stretch/>
        </p:blipFill>
        <p:spPr>
          <a:xfrm>
            <a:off x="4736264" y="4811628"/>
            <a:ext cx="2630574" cy="1625684"/>
          </a:xfrm>
          <a:prstGeom prst="rect">
            <a:avLst/>
          </a:prstGeom>
        </p:spPr>
      </p:pic>
      <p:pic>
        <p:nvPicPr>
          <p:cNvPr id="8" name="Picture 7">
            <a:extLst>
              <a:ext uri="{FF2B5EF4-FFF2-40B4-BE49-F238E27FC236}">
                <a16:creationId xmlns:a16="http://schemas.microsoft.com/office/drawing/2014/main" id="{BC87C4FA-5FDC-40C6-334A-2EC2829AF154}"/>
              </a:ext>
            </a:extLst>
          </p:cNvPr>
          <p:cNvPicPr>
            <a:picLocks noChangeAspect="1"/>
          </p:cNvPicPr>
          <p:nvPr/>
        </p:nvPicPr>
        <p:blipFill>
          <a:blip r:embed="rId5"/>
          <a:stretch>
            <a:fillRect/>
          </a:stretch>
        </p:blipFill>
        <p:spPr>
          <a:xfrm>
            <a:off x="7508011" y="3966620"/>
            <a:ext cx="4658981" cy="2611481"/>
          </a:xfrm>
          <a:prstGeom prst="rect">
            <a:avLst/>
          </a:prstGeom>
        </p:spPr>
      </p:pic>
    </p:spTree>
    <p:extLst>
      <p:ext uri="{BB962C8B-B14F-4D97-AF65-F5344CB8AC3E}">
        <p14:creationId xmlns:p14="http://schemas.microsoft.com/office/powerpoint/2010/main" val="80861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05B6B2-0D2A-7FED-B5E0-0BD1EE953FB6}"/>
              </a:ext>
            </a:extLst>
          </p:cNvPr>
          <p:cNvPicPr>
            <a:picLocks noChangeAspect="1"/>
          </p:cNvPicPr>
          <p:nvPr/>
        </p:nvPicPr>
        <p:blipFill rotWithShape="1">
          <a:blip r:embed="rId2">
            <a:alphaModFix/>
          </a:blip>
          <a:srcRect l="901" t="14671" r="1077" b="47296"/>
          <a:stretch/>
        </p:blipFill>
        <p:spPr>
          <a:xfrm>
            <a:off x="251460" y="1390124"/>
            <a:ext cx="11181398" cy="3712490"/>
          </a:xfrm>
          <a:prstGeom prst="rect">
            <a:avLst/>
          </a:prstGeom>
          <a:effectLst/>
        </p:spPr>
      </p:pic>
      <p:pic>
        <p:nvPicPr>
          <p:cNvPr id="7" name="Picture 6">
            <a:extLst>
              <a:ext uri="{FF2B5EF4-FFF2-40B4-BE49-F238E27FC236}">
                <a16:creationId xmlns:a16="http://schemas.microsoft.com/office/drawing/2014/main" id="{09DC062B-B7CB-20CC-5C86-5C2C6240012C}"/>
              </a:ext>
            </a:extLst>
          </p:cNvPr>
          <p:cNvPicPr>
            <a:picLocks noChangeAspect="1"/>
          </p:cNvPicPr>
          <p:nvPr/>
        </p:nvPicPr>
        <p:blipFill rotWithShape="1">
          <a:blip r:embed="rId3">
            <a:clrChange>
              <a:clrFrom>
                <a:srgbClr val="FFFFFF"/>
              </a:clrFrom>
              <a:clrTo>
                <a:srgbClr val="FFFFFF">
                  <a:alpha val="0"/>
                </a:srgbClr>
              </a:clrTo>
            </a:clrChange>
            <a:alphaModFix/>
          </a:blip>
          <a:srcRect l="5064" t="19231" b="52150"/>
          <a:stretch/>
        </p:blipFill>
        <p:spPr>
          <a:xfrm>
            <a:off x="845820" y="1608844"/>
            <a:ext cx="10655617" cy="2934970"/>
          </a:xfrm>
          <a:prstGeom prst="rect">
            <a:avLst/>
          </a:prstGeom>
        </p:spPr>
      </p:pic>
      <p:sp>
        <p:nvSpPr>
          <p:cNvPr id="8" name="Title 1">
            <a:extLst>
              <a:ext uri="{FF2B5EF4-FFF2-40B4-BE49-F238E27FC236}">
                <a16:creationId xmlns:a16="http://schemas.microsoft.com/office/drawing/2014/main" id="{5076B8FE-F9AC-B049-CF6D-32E2EE7E135C}"/>
              </a:ext>
            </a:extLst>
          </p:cNvPr>
          <p:cNvSpPr>
            <a:spLocks noGrp="1"/>
          </p:cNvSpPr>
          <p:nvPr>
            <p:ph type="title"/>
          </p:nvPr>
        </p:nvSpPr>
        <p:spPr>
          <a:xfrm>
            <a:off x="759142" y="613086"/>
            <a:ext cx="10673716" cy="685458"/>
          </a:xfrm>
        </p:spPr>
        <p:txBody>
          <a:bodyPr/>
          <a:lstStyle/>
          <a:p>
            <a:r>
              <a:rPr lang="en-US" dirty="0"/>
              <a:t>Commissioning of the kicks corrections using electron beam </a:t>
            </a:r>
            <a:br>
              <a:rPr lang="en-US" dirty="0"/>
            </a:br>
            <a:r>
              <a:rPr lang="en-US" dirty="0"/>
              <a:t>and based on the magnetic measurement results</a:t>
            </a:r>
          </a:p>
        </p:txBody>
      </p:sp>
      <p:sp>
        <p:nvSpPr>
          <p:cNvPr id="9" name="TextBox 8">
            <a:extLst>
              <a:ext uri="{FF2B5EF4-FFF2-40B4-BE49-F238E27FC236}">
                <a16:creationId xmlns:a16="http://schemas.microsoft.com/office/drawing/2014/main" id="{435B46B9-1432-75BC-F4A2-AA448D1CBE28}"/>
              </a:ext>
            </a:extLst>
          </p:cNvPr>
          <p:cNvSpPr txBox="1"/>
          <p:nvPr/>
        </p:nvSpPr>
        <p:spPr>
          <a:xfrm>
            <a:off x="1904414" y="2051439"/>
            <a:ext cx="3937745" cy="369332"/>
          </a:xfrm>
          <a:prstGeom prst="rect">
            <a:avLst/>
          </a:prstGeom>
          <a:noFill/>
        </p:spPr>
        <p:txBody>
          <a:bodyPr wrap="none" rtlCol="0">
            <a:spAutoFit/>
          </a:bodyPr>
          <a:lstStyle/>
          <a:p>
            <a:r>
              <a:rPr lang="en-US" dirty="0">
                <a:solidFill>
                  <a:srgbClr val="FF0000"/>
                </a:solidFill>
              </a:rPr>
              <a:t>Horizontal kick without auto corrections</a:t>
            </a:r>
          </a:p>
        </p:txBody>
      </p:sp>
      <p:sp>
        <p:nvSpPr>
          <p:cNvPr id="10" name="TextBox 9">
            <a:extLst>
              <a:ext uri="{FF2B5EF4-FFF2-40B4-BE49-F238E27FC236}">
                <a16:creationId xmlns:a16="http://schemas.microsoft.com/office/drawing/2014/main" id="{41CFFB27-3E9D-A939-9556-4D8CFB05A425}"/>
              </a:ext>
            </a:extLst>
          </p:cNvPr>
          <p:cNvSpPr txBox="1"/>
          <p:nvPr/>
        </p:nvSpPr>
        <p:spPr>
          <a:xfrm>
            <a:off x="7238414" y="3083314"/>
            <a:ext cx="3617144" cy="369332"/>
          </a:xfrm>
          <a:prstGeom prst="rect">
            <a:avLst/>
          </a:prstGeom>
          <a:noFill/>
        </p:spPr>
        <p:txBody>
          <a:bodyPr wrap="none" rtlCol="0">
            <a:spAutoFit/>
          </a:bodyPr>
          <a:lstStyle/>
          <a:p>
            <a:r>
              <a:rPr lang="en-US" dirty="0">
                <a:solidFill>
                  <a:srgbClr val="FF0000"/>
                </a:solidFill>
              </a:rPr>
              <a:t>Horizontal kick with auto corrections</a:t>
            </a:r>
          </a:p>
        </p:txBody>
      </p:sp>
      <p:sp>
        <p:nvSpPr>
          <p:cNvPr id="11" name="TextBox 10">
            <a:extLst>
              <a:ext uri="{FF2B5EF4-FFF2-40B4-BE49-F238E27FC236}">
                <a16:creationId xmlns:a16="http://schemas.microsoft.com/office/drawing/2014/main" id="{E3574C62-32F1-6511-9E4D-19F777917987}"/>
              </a:ext>
            </a:extLst>
          </p:cNvPr>
          <p:cNvSpPr txBox="1"/>
          <p:nvPr/>
        </p:nvSpPr>
        <p:spPr>
          <a:xfrm>
            <a:off x="845820" y="5102614"/>
            <a:ext cx="3677866" cy="369332"/>
          </a:xfrm>
          <a:prstGeom prst="rect">
            <a:avLst/>
          </a:prstGeom>
          <a:noFill/>
        </p:spPr>
        <p:txBody>
          <a:bodyPr wrap="none" rtlCol="0">
            <a:spAutoFit/>
          </a:bodyPr>
          <a:lstStyle/>
          <a:p>
            <a:r>
              <a:rPr lang="en-US" dirty="0">
                <a:solidFill>
                  <a:srgbClr val="0070C0"/>
                </a:solidFill>
              </a:rPr>
              <a:t>Vertical kick without auto corrections</a:t>
            </a:r>
          </a:p>
        </p:txBody>
      </p:sp>
      <p:sp>
        <p:nvSpPr>
          <p:cNvPr id="12" name="TextBox 11">
            <a:extLst>
              <a:ext uri="{FF2B5EF4-FFF2-40B4-BE49-F238E27FC236}">
                <a16:creationId xmlns:a16="http://schemas.microsoft.com/office/drawing/2014/main" id="{4FAA3369-FA1E-104C-FD28-6A98A50F2452}"/>
              </a:ext>
            </a:extLst>
          </p:cNvPr>
          <p:cNvSpPr txBox="1"/>
          <p:nvPr/>
        </p:nvSpPr>
        <p:spPr>
          <a:xfrm>
            <a:off x="7917476" y="5067984"/>
            <a:ext cx="3357266" cy="369332"/>
          </a:xfrm>
          <a:prstGeom prst="rect">
            <a:avLst/>
          </a:prstGeom>
          <a:noFill/>
        </p:spPr>
        <p:txBody>
          <a:bodyPr wrap="none" rtlCol="0">
            <a:spAutoFit/>
          </a:bodyPr>
          <a:lstStyle/>
          <a:p>
            <a:r>
              <a:rPr lang="en-US" dirty="0">
                <a:solidFill>
                  <a:srgbClr val="0070C0"/>
                </a:solidFill>
              </a:rPr>
              <a:t>Vertical kick with auto corrections</a:t>
            </a:r>
          </a:p>
        </p:txBody>
      </p:sp>
      <p:cxnSp>
        <p:nvCxnSpPr>
          <p:cNvPr id="14" name="Straight Arrow Connector 13">
            <a:extLst>
              <a:ext uri="{FF2B5EF4-FFF2-40B4-BE49-F238E27FC236}">
                <a16:creationId xmlns:a16="http://schemas.microsoft.com/office/drawing/2014/main" id="{C62710A4-1866-C109-4492-F84362E58EE3}"/>
              </a:ext>
            </a:extLst>
          </p:cNvPr>
          <p:cNvCxnSpPr>
            <a:stCxn id="9" idx="3"/>
          </p:cNvCxnSpPr>
          <p:nvPr/>
        </p:nvCxnSpPr>
        <p:spPr>
          <a:xfrm>
            <a:off x="5842159" y="2236105"/>
            <a:ext cx="545941" cy="4154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6BEDEF7-34D4-7A67-5039-D38220CB42BC}"/>
              </a:ext>
            </a:extLst>
          </p:cNvPr>
          <p:cNvCxnSpPr>
            <a:cxnSpLocks/>
            <a:stCxn id="10" idx="2"/>
          </p:cNvCxnSpPr>
          <p:nvPr/>
        </p:nvCxnSpPr>
        <p:spPr>
          <a:xfrm>
            <a:off x="9046986" y="3452646"/>
            <a:ext cx="198614" cy="4052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027FCD7-1231-87A2-D862-E0D981F9D336}"/>
              </a:ext>
            </a:extLst>
          </p:cNvPr>
          <p:cNvCxnSpPr>
            <a:cxnSpLocks/>
            <a:stCxn id="11" idx="3"/>
          </p:cNvCxnSpPr>
          <p:nvPr/>
        </p:nvCxnSpPr>
        <p:spPr>
          <a:xfrm flipV="1">
            <a:off x="4523686" y="4543814"/>
            <a:ext cx="906958" cy="743466"/>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510CDF8-1974-6AC4-5673-9C35B7069449}"/>
              </a:ext>
            </a:extLst>
          </p:cNvPr>
          <p:cNvCxnSpPr>
            <a:cxnSpLocks/>
            <a:stCxn id="12" idx="0"/>
          </p:cNvCxnSpPr>
          <p:nvPr/>
        </p:nvCxnSpPr>
        <p:spPr>
          <a:xfrm flipV="1">
            <a:off x="9596109" y="4205541"/>
            <a:ext cx="1021091" cy="862443"/>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F71F9DE9-DC86-CD5A-047A-D05DFE2CA35B}"/>
              </a:ext>
            </a:extLst>
          </p:cNvPr>
          <p:cNvSpPr>
            <a:spLocks noGrp="1"/>
          </p:cNvSpPr>
          <p:nvPr>
            <p:ph idx="1"/>
          </p:nvPr>
        </p:nvSpPr>
        <p:spPr>
          <a:xfrm>
            <a:off x="631075" y="5685321"/>
            <a:ext cx="10929849" cy="659723"/>
          </a:xfrm>
        </p:spPr>
        <p:txBody>
          <a:bodyPr/>
          <a:lstStyle/>
          <a:p>
            <a:r>
              <a:rPr lang="en-US" dirty="0"/>
              <a:t>Automatic kick correction by means of the correction coils keeps the beam within a solid angle of 1µrad, thus within the undulator good field region.</a:t>
            </a:r>
            <a:endParaRPr lang="en-US" b="1" dirty="0"/>
          </a:p>
        </p:txBody>
      </p:sp>
      <p:sp>
        <p:nvSpPr>
          <p:cNvPr id="3" name="TextBox 2">
            <a:extLst>
              <a:ext uri="{FF2B5EF4-FFF2-40B4-BE49-F238E27FC236}">
                <a16:creationId xmlns:a16="http://schemas.microsoft.com/office/drawing/2014/main" id="{C5C38D86-340D-4056-FE82-C006072ABFDD}"/>
              </a:ext>
            </a:extLst>
          </p:cNvPr>
          <p:cNvSpPr txBox="1"/>
          <p:nvPr/>
        </p:nvSpPr>
        <p:spPr>
          <a:xfrm>
            <a:off x="10689113" y="4778024"/>
            <a:ext cx="914400" cy="339504"/>
          </a:xfrm>
          <a:prstGeom prst="rect">
            <a:avLst/>
          </a:prstGeom>
          <a:noFill/>
        </p:spPr>
        <p:txBody>
          <a:bodyPr wrap="none" rtlCol="0">
            <a:noAutofit/>
          </a:bodyPr>
          <a:lstStyle/>
          <a:p>
            <a:pPr>
              <a:lnSpc>
                <a:spcPct val="112000"/>
              </a:lnSpc>
            </a:pPr>
            <a:r>
              <a:rPr lang="en-US" sz="1600" dirty="0"/>
              <a:t>K value</a:t>
            </a:r>
          </a:p>
        </p:txBody>
      </p:sp>
      <p:sp>
        <p:nvSpPr>
          <p:cNvPr id="4" name="TextBox 3">
            <a:extLst>
              <a:ext uri="{FF2B5EF4-FFF2-40B4-BE49-F238E27FC236}">
                <a16:creationId xmlns:a16="http://schemas.microsoft.com/office/drawing/2014/main" id="{9AAC96FB-6908-4B12-563B-B3CBB5811091}"/>
              </a:ext>
            </a:extLst>
          </p:cNvPr>
          <p:cNvSpPr txBox="1"/>
          <p:nvPr/>
        </p:nvSpPr>
        <p:spPr>
          <a:xfrm rot="16200000">
            <a:off x="-386190" y="3076616"/>
            <a:ext cx="1190653" cy="339504"/>
          </a:xfrm>
          <a:prstGeom prst="rect">
            <a:avLst/>
          </a:prstGeom>
          <a:solidFill>
            <a:schemeClr val="bg1"/>
          </a:solidFill>
        </p:spPr>
        <p:txBody>
          <a:bodyPr wrap="none" rtlCol="0">
            <a:noAutofit/>
          </a:bodyPr>
          <a:lstStyle/>
          <a:p>
            <a:pPr>
              <a:lnSpc>
                <a:spcPct val="112000"/>
              </a:lnSpc>
            </a:pPr>
            <a:r>
              <a:rPr lang="en-US" sz="1600" dirty="0"/>
              <a:t>Kick [mrad]</a:t>
            </a:r>
          </a:p>
        </p:txBody>
      </p:sp>
    </p:spTree>
    <p:extLst>
      <p:ext uri="{BB962C8B-B14F-4D97-AF65-F5344CB8AC3E}">
        <p14:creationId xmlns:p14="http://schemas.microsoft.com/office/powerpoint/2010/main" val="2668617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3A296-57D6-02D5-18E6-7FB4D6E5802E}"/>
              </a:ext>
            </a:extLst>
          </p:cNvPr>
          <p:cNvSpPr>
            <a:spLocks noGrp="1"/>
          </p:cNvSpPr>
          <p:nvPr>
            <p:ph type="title"/>
          </p:nvPr>
        </p:nvSpPr>
        <p:spPr>
          <a:xfrm>
            <a:off x="611189" y="712232"/>
            <a:ext cx="10956924" cy="625274"/>
          </a:xfrm>
        </p:spPr>
        <p:txBody>
          <a:bodyPr/>
          <a:lstStyle/>
          <a:p>
            <a:br>
              <a:rPr lang="en-GB" dirty="0"/>
            </a:br>
            <a:r>
              <a:rPr lang="en-GB" dirty="0"/>
              <a:t>K-mono measurements of the neighbouring undulators</a:t>
            </a:r>
            <a:br>
              <a:rPr lang="en-GB" dirty="0"/>
            </a:br>
            <a:endParaRPr lang="en-US" dirty="0"/>
          </a:p>
        </p:txBody>
      </p:sp>
      <p:sp>
        <p:nvSpPr>
          <p:cNvPr id="3" name="Content Placeholder 2">
            <a:extLst>
              <a:ext uri="{FF2B5EF4-FFF2-40B4-BE49-F238E27FC236}">
                <a16:creationId xmlns:a16="http://schemas.microsoft.com/office/drawing/2014/main" id="{81E1273C-2436-B61B-C87E-FD6CC2B9E64E}"/>
              </a:ext>
            </a:extLst>
          </p:cNvPr>
          <p:cNvSpPr>
            <a:spLocks noGrp="1"/>
          </p:cNvSpPr>
          <p:nvPr>
            <p:ph idx="1"/>
          </p:nvPr>
        </p:nvSpPr>
        <p:spPr>
          <a:xfrm>
            <a:off x="282863" y="1884578"/>
            <a:ext cx="3110303" cy="3889375"/>
          </a:xfrm>
        </p:spPr>
        <p:txBody>
          <a:bodyPr/>
          <a:lstStyle/>
          <a:p>
            <a:r>
              <a:rPr lang="en-US" dirty="0"/>
              <a:t>K values were measured using a K-monochromator. </a:t>
            </a:r>
          </a:p>
          <a:p>
            <a:r>
              <a:rPr lang="en-GB" dirty="0"/>
              <a:t>The deviation of the resonance energy for two neighbouring undulators results in the calculated </a:t>
            </a:r>
            <a:r>
              <a:rPr lang="el-GR" b="1" dirty="0"/>
              <a:t>Δ</a:t>
            </a:r>
            <a:r>
              <a:rPr lang="en-GB" b="1" dirty="0"/>
              <a:t>K/K</a:t>
            </a:r>
            <a:r>
              <a:rPr lang="en-GB" dirty="0"/>
              <a:t> value of </a:t>
            </a:r>
            <a:r>
              <a:rPr lang="en-GB" b="1" dirty="0"/>
              <a:t>6.15x10</a:t>
            </a:r>
            <a:r>
              <a:rPr lang="en-GB" b="1" baseline="30000" dirty="0"/>
              <a:t>-5</a:t>
            </a:r>
          </a:p>
          <a:p>
            <a:r>
              <a:rPr lang="en-US" dirty="0"/>
              <a:t>Similar results are obtained for the other undulators</a:t>
            </a:r>
            <a:endParaRPr lang="en-US" b="1" baseline="30000" dirty="0"/>
          </a:p>
        </p:txBody>
      </p:sp>
      <p:pic>
        <p:nvPicPr>
          <p:cNvPr id="4" name="Picture 3">
            <a:extLst>
              <a:ext uri="{FF2B5EF4-FFF2-40B4-BE49-F238E27FC236}">
                <a16:creationId xmlns:a16="http://schemas.microsoft.com/office/drawing/2014/main" id="{09419C31-EB9A-3917-A7E8-16CB20486EB5}"/>
              </a:ext>
            </a:extLst>
          </p:cNvPr>
          <p:cNvPicPr>
            <a:picLocks noChangeAspect="1"/>
          </p:cNvPicPr>
          <p:nvPr/>
        </p:nvPicPr>
        <p:blipFill>
          <a:blip r:embed="rId2"/>
          <a:stretch>
            <a:fillRect/>
          </a:stretch>
        </p:blipFill>
        <p:spPr>
          <a:xfrm>
            <a:off x="8798835" y="3966876"/>
            <a:ext cx="3110303" cy="2490292"/>
          </a:xfrm>
          <a:prstGeom prst="rect">
            <a:avLst/>
          </a:prstGeom>
        </p:spPr>
      </p:pic>
      <p:pic>
        <p:nvPicPr>
          <p:cNvPr id="5" name="Picture 4">
            <a:extLst>
              <a:ext uri="{FF2B5EF4-FFF2-40B4-BE49-F238E27FC236}">
                <a16:creationId xmlns:a16="http://schemas.microsoft.com/office/drawing/2014/main" id="{224BEC78-EC2F-9ED6-6FEF-DC9D797E8F8A}"/>
              </a:ext>
            </a:extLst>
          </p:cNvPr>
          <p:cNvPicPr>
            <a:picLocks noChangeAspect="1"/>
          </p:cNvPicPr>
          <p:nvPr/>
        </p:nvPicPr>
        <p:blipFill>
          <a:blip r:embed="rId3"/>
          <a:stretch>
            <a:fillRect/>
          </a:stretch>
        </p:blipFill>
        <p:spPr>
          <a:xfrm>
            <a:off x="8798835" y="1476584"/>
            <a:ext cx="3110303" cy="2490292"/>
          </a:xfrm>
          <a:prstGeom prst="rect">
            <a:avLst/>
          </a:prstGeom>
        </p:spPr>
      </p:pic>
      <p:pic>
        <p:nvPicPr>
          <p:cNvPr id="6" name="Picture 5">
            <a:extLst>
              <a:ext uri="{FF2B5EF4-FFF2-40B4-BE49-F238E27FC236}">
                <a16:creationId xmlns:a16="http://schemas.microsoft.com/office/drawing/2014/main" id="{5E076016-4D72-98B6-E652-33D9743338F3}"/>
              </a:ext>
            </a:extLst>
          </p:cNvPr>
          <p:cNvPicPr>
            <a:picLocks noChangeAspect="1"/>
          </p:cNvPicPr>
          <p:nvPr/>
        </p:nvPicPr>
        <p:blipFill>
          <a:blip r:embed="rId4"/>
          <a:stretch>
            <a:fillRect/>
          </a:stretch>
        </p:blipFill>
        <p:spPr>
          <a:xfrm>
            <a:off x="3621689" y="1490923"/>
            <a:ext cx="5072607" cy="2460455"/>
          </a:xfrm>
          <a:prstGeom prst="rect">
            <a:avLst/>
          </a:prstGeom>
        </p:spPr>
      </p:pic>
      <p:pic>
        <p:nvPicPr>
          <p:cNvPr id="7" name="Picture 6">
            <a:extLst>
              <a:ext uri="{FF2B5EF4-FFF2-40B4-BE49-F238E27FC236}">
                <a16:creationId xmlns:a16="http://schemas.microsoft.com/office/drawing/2014/main" id="{8C6E662B-6F5F-2CF5-5B2C-886BFC40C0BE}"/>
              </a:ext>
            </a:extLst>
          </p:cNvPr>
          <p:cNvPicPr>
            <a:picLocks noChangeAspect="1"/>
          </p:cNvPicPr>
          <p:nvPr/>
        </p:nvPicPr>
        <p:blipFill>
          <a:blip r:embed="rId4"/>
          <a:stretch>
            <a:fillRect/>
          </a:stretch>
        </p:blipFill>
        <p:spPr>
          <a:xfrm>
            <a:off x="3621689" y="4008244"/>
            <a:ext cx="5072607" cy="2460454"/>
          </a:xfrm>
          <a:prstGeom prst="rect">
            <a:avLst/>
          </a:prstGeom>
        </p:spPr>
      </p:pic>
      <p:sp>
        <p:nvSpPr>
          <p:cNvPr id="8" name="TextBox 7">
            <a:extLst>
              <a:ext uri="{FF2B5EF4-FFF2-40B4-BE49-F238E27FC236}">
                <a16:creationId xmlns:a16="http://schemas.microsoft.com/office/drawing/2014/main" id="{C4FA5CCB-4F74-B463-93D3-3A6CBBF34AF7}"/>
              </a:ext>
            </a:extLst>
          </p:cNvPr>
          <p:cNvSpPr txBox="1"/>
          <p:nvPr/>
        </p:nvSpPr>
        <p:spPr>
          <a:xfrm>
            <a:off x="4638101" y="2754217"/>
            <a:ext cx="815248" cy="308472"/>
          </a:xfrm>
          <a:prstGeom prst="rect">
            <a:avLst/>
          </a:prstGeom>
          <a:noFill/>
        </p:spPr>
        <p:txBody>
          <a:bodyPr wrap="none" rtlCol="0">
            <a:noAutofit/>
          </a:bodyPr>
          <a:lstStyle/>
          <a:p>
            <a:pPr>
              <a:lnSpc>
                <a:spcPct val="112000"/>
              </a:lnSpc>
            </a:pPr>
            <a:r>
              <a:rPr lang="en-US" sz="1400" dirty="0"/>
              <a:t>Cell 24</a:t>
            </a:r>
          </a:p>
        </p:txBody>
      </p:sp>
      <p:sp>
        <p:nvSpPr>
          <p:cNvPr id="9" name="TextBox 8">
            <a:extLst>
              <a:ext uri="{FF2B5EF4-FFF2-40B4-BE49-F238E27FC236}">
                <a16:creationId xmlns:a16="http://schemas.microsoft.com/office/drawing/2014/main" id="{8D3AD4D2-17D5-AD62-BEF7-A2E119B6DC58}"/>
              </a:ext>
            </a:extLst>
          </p:cNvPr>
          <p:cNvSpPr txBox="1"/>
          <p:nvPr/>
        </p:nvSpPr>
        <p:spPr>
          <a:xfrm>
            <a:off x="4638101" y="5212022"/>
            <a:ext cx="815248" cy="308472"/>
          </a:xfrm>
          <a:prstGeom prst="rect">
            <a:avLst/>
          </a:prstGeom>
          <a:noFill/>
        </p:spPr>
        <p:txBody>
          <a:bodyPr wrap="none" rtlCol="0">
            <a:noAutofit/>
          </a:bodyPr>
          <a:lstStyle/>
          <a:p>
            <a:pPr>
              <a:lnSpc>
                <a:spcPct val="112000"/>
              </a:lnSpc>
            </a:pPr>
            <a:r>
              <a:rPr lang="en-US" sz="1400" dirty="0"/>
              <a:t>Cell 25</a:t>
            </a:r>
          </a:p>
        </p:txBody>
      </p:sp>
    </p:spTree>
    <p:extLst>
      <p:ext uri="{BB962C8B-B14F-4D97-AF65-F5344CB8AC3E}">
        <p14:creationId xmlns:p14="http://schemas.microsoft.com/office/powerpoint/2010/main" val="11832549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emf"/></Relationships>
</file>

<file path=ppt/theme/theme1.xml><?xml version="1.0" encoding="utf-8"?>
<a:theme xmlns:a="http://schemas.openxmlformats.org/drawingml/2006/main" name="Office">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spPr>
      <a:bodyPr rtlCol="0" anchor="ctr">
        <a:noAutofit/>
      </a:bodyPr>
      <a:lstStyle>
        <a:defPPr algn="ctr">
          <a:lnSpc>
            <a:spcPct val="113000"/>
          </a:lnSpc>
          <a:defRPr sz="1400" dirty="0" err="1" smtClean="0"/>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marL="269875" indent="-269875">
          <a:lnSpc>
            <a:spcPct val="112000"/>
          </a:lnSpc>
          <a:buBlip>
            <a:blip xmlns:r="http://schemas.openxmlformats.org/officeDocument/2006/relationships" r:embed="rId1"/>
          </a:buBlip>
          <a:defRPr sz="1400" dirty="0" err="1" smtClean="0"/>
        </a:defPPr>
      </a:lstStyle>
    </a:txDef>
  </a:objectDefaults>
  <a:extraClrSchemeLst/>
  <a:extLst>
    <a:ext uri="{05A4C25C-085E-4340-85A3-A5531E510DB2}">
      <thm15:themeFamily xmlns:thm15="http://schemas.microsoft.com/office/thememl/2012/main" name="XFEL_PowerPoint_16x9.potx" id="{5D9E4C7F-CF90-47AA-9B5A-D1B8A1F64B49}" vid="{107EC11D-EED3-47DC-89A2-C8C245B9F565}"/>
    </a:ext>
  </a:extLst>
</a:theme>
</file>

<file path=ppt/theme/theme2.xml><?xml version="1.0" encoding="utf-8"?>
<a:theme xmlns:a="http://schemas.openxmlformats.org/drawingml/2006/main" name="Office">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Template>
  <TotalTime>12196</TotalTime>
  <Words>1777</Words>
  <Application>Microsoft Macintosh PowerPoint</Application>
  <PresentationFormat>Widescreen</PresentationFormat>
  <Paragraphs>211</Paragraphs>
  <Slides>20</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7" baseType="lpstr">
      <vt:lpstr>Arial</vt:lpstr>
      <vt:lpstr>Arial</vt:lpstr>
      <vt:lpstr>Calibri</vt:lpstr>
      <vt:lpstr>Times New Roman</vt:lpstr>
      <vt:lpstr>Wingdings</vt:lpstr>
      <vt:lpstr>Office</vt:lpstr>
      <vt:lpstr>Worksheet</vt:lpstr>
      <vt:lpstr>Commissioning of the APPLE-X afterburner at the European XFEL</vt:lpstr>
      <vt:lpstr>Overview</vt:lpstr>
      <vt:lpstr>Undulator Systems</vt:lpstr>
      <vt:lpstr>The method: reverse tapering of SASE3 planar undulators</vt:lpstr>
      <vt:lpstr>Photon beam parameters generated by the UE90 undulator</vt:lpstr>
      <vt:lpstr> Mechanical and magnetic parameters of the EuXFEL APPLE-X (UE90) undulator </vt:lpstr>
      <vt:lpstr>Apple-X undulator installation campaigns </vt:lpstr>
      <vt:lpstr>Commissioning of the kicks corrections using electron beam  and based on the magnetic measurement results</vt:lpstr>
      <vt:lpstr> K-mono measurements of the neighbouring undulators </vt:lpstr>
      <vt:lpstr>Afterburner optimization goals </vt:lpstr>
      <vt:lpstr>Tuning strategy</vt:lpstr>
      <vt:lpstr>Coarse tuning of SASE3 planar undulators </vt:lpstr>
      <vt:lpstr>Coarse tuning of APPLE-X: optimize orbit and K-value </vt:lpstr>
      <vt:lpstr>Fine tuning </vt:lpstr>
      <vt:lpstr>Achieved performance </vt:lpstr>
      <vt:lpstr>Attempt to implement a microbunch rotation </vt:lpstr>
      <vt:lpstr>Attempt to implement microbunch rotation mode </vt:lpstr>
      <vt:lpstr>Typical operation modes </vt:lpstr>
      <vt:lpstr>Typical operation modes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Microsoft Office User</dc:creator>
  <cp:lastModifiedBy>Microsoft Office User</cp:lastModifiedBy>
  <cp:revision>93</cp:revision>
  <dcterms:created xsi:type="dcterms:W3CDTF">2025-03-26T14:49:11Z</dcterms:created>
  <dcterms:modified xsi:type="dcterms:W3CDTF">2025-05-30T04:26:36Z</dcterms:modified>
</cp:coreProperties>
</file>