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5"/>
  </p:notesMasterIdLst>
  <p:sldIdLst>
    <p:sldId id="257" r:id="rId5"/>
    <p:sldId id="258" r:id="rId6"/>
    <p:sldId id="262" r:id="rId7"/>
    <p:sldId id="264" r:id="rId8"/>
    <p:sldId id="273" r:id="rId9"/>
    <p:sldId id="266" r:id="rId10"/>
    <p:sldId id="274" r:id="rId11"/>
    <p:sldId id="275" r:id="rId12"/>
    <p:sldId id="276" r:id="rId13"/>
    <p:sldId id="260" r:id="rId14"/>
    <p:sldId id="271" r:id="rId15"/>
    <p:sldId id="277" r:id="rId16"/>
    <p:sldId id="279" r:id="rId17"/>
    <p:sldId id="278" r:id="rId18"/>
    <p:sldId id="280" r:id="rId19"/>
    <p:sldId id="282" r:id="rId20"/>
    <p:sldId id="281" r:id="rId21"/>
    <p:sldId id="284" r:id="rId22"/>
    <p:sldId id="283" r:id="rId23"/>
    <p:sldId id="291" r:id="rId2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00"/>
    <a:srgbClr val="00570C"/>
    <a:srgbClr val="FFFFFF"/>
    <a:srgbClr val="F2F2F2"/>
    <a:srgbClr val="0070C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344"/>
    <p:restoredTop sz="94522"/>
  </p:normalViewPr>
  <p:slideViewPr>
    <p:cSldViewPr snapToGrid="0">
      <p:cViewPr varScale="1">
        <p:scale>
          <a:sx n="121" d="100"/>
          <a:sy n="121" d="100"/>
        </p:scale>
        <p:origin x="804" y="96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3D0AE-253A-0841-99E6-ED326168C812}" type="datetimeFigureOut">
              <a:rPr lang="sv-SE" smtClean="0"/>
              <a:t>2025-05-28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1F5DC-E62E-1741-B9C7-0404885C399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125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titl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objekt 8">
            <a:extLst>
              <a:ext uri="{FF2B5EF4-FFF2-40B4-BE49-F238E27FC236}">
                <a16:creationId xmlns:a16="http://schemas.microsoft.com/office/drawing/2014/main" id="{9597E56A-6611-0C46-897E-0D1B00E9F21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1510" y="1944894"/>
            <a:ext cx="5888981" cy="1988525"/>
          </a:xfrm>
          <a:prstGeom prst="rect">
            <a:avLst/>
          </a:prstGeom>
        </p:spPr>
      </p:pic>
      <p:sp>
        <p:nvSpPr>
          <p:cNvPr id="5" name="Rubrik 11">
            <a:extLst>
              <a:ext uri="{FF2B5EF4-FFF2-40B4-BE49-F238E27FC236}">
                <a16:creationId xmlns:a16="http://schemas.microsoft.com/office/drawing/2014/main" id="{0387F07B-9515-8D4E-A517-8B201A648F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465834"/>
            <a:ext cx="12192000" cy="341632"/>
          </a:xfrm>
        </p:spPr>
        <p:txBody>
          <a:bodyPr anchor="t" anchorCtr="0">
            <a:spAutoFit/>
          </a:bodyPr>
          <a:lstStyle>
            <a:lvl1pPr>
              <a:defRPr sz="1800" b="0" i="0"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r>
              <a:rPr lang="en-GB" noProof="0"/>
              <a:t>Add slide title</a:t>
            </a:r>
          </a:p>
        </p:txBody>
      </p:sp>
    </p:spTree>
    <p:extLst>
      <p:ext uri="{BB962C8B-B14F-4D97-AF65-F5344CB8AC3E}">
        <p14:creationId xmlns:p14="http://schemas.microsoft.com/office/powerpoint/2010/main" val="301904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text on dark blu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objekt 12">
            <a:extLst>
              <a:ext uri="{FF2B5EF4-FFF2-40B4-BE49-F238E27FC236}">
                <a16:creationId xmlns:a16="http://schemas.microsoft.com/office/drawing/2014/main" id="{0568D3A4-B2EC-914D-AC10-05A946BAB0B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19000"/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113" y="3429000"/>
            <a:ext cx="7841539" cy="3272221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B45E0E22-4684-584D-B225-38BF62C916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</p:spPr>
      </p:pic>
      <p:sp>
        <p:nvSpPr>
          <p:cNvPr id="4" name="Rubrik 3">
            <a:extLst>
              <a:ext uri="{FF2B5EF4-FFF2-40B4-BE49-F238E27FC236}">
                <a16:creationId xmlns:a16="http://schemas.microsoft.com/office/drawing/2014/main" id="{519880DC-796D-80AC-6183-EF1E7A8A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70930"/>
            <a:ext cx="10515600" cy="1754326"/>
          </a:xfrm>
        </p:spPr>
        <p:txBody>
          <a:bodyPr>
            <a:sp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</p:spTree>
    <p:extLst>
      <p:ext uri="{BB962C8B-B14F-4D97-AF65-F5344CB8AC3E}">
        <p14:creationId xmlns:p14="http://schemas.microsoft.com/office/powerpoint/2010/main" val="399335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text o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10485620" y="0"/>
            <a:ext cx="170638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F77D3DF4-6ABB-8442-B568-0BA625AB8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</p:spPr>
      </p:pic>
      <p:sp>
        <p:nvSpPr>
          <p:cNvPr id="3" name="Rubrik 3">
            <a:extLst>
              <a:ext uri="{FF2B5EF4-FFF2-40B4-BE49-F238E27FC236}">
                <a16:creationId xmlns:a16="http://schemas.microsoft.com/office/drawing/2014/main" id="{CB0FA37E-C0E5-0971-1585-8CD06DCFE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85521" cy="132556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5" name="Platshållare för text 8">
            <a:extLst>
              <a:ext uri="{FF2B5EF4-FFF2-40B4-BE49-F238E27FC236}">
                <a16:creationId xmlns:a16="http://schemas.microsoft.com/office/drawing/2014/main" id="{E4320BBD-9AA7-DDEA-436C-D92FE8ADA4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825200"/>
            <a:ext cx="9085521" cy="4352400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3127690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text on wh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0" y="6056026"/>
            <a:ext cx="12192000" cy="8019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F77D3DF4-6ABB-8442-B568-0BA625AB8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300" y="6242746"/>
            <a:ext cx="1077912" cy="358081"/>
          </a:xfrm>
          <a:prstGeom prst="rect">
            <a:avLst/>
          </a:prstGeom>
        </p:spPr>
      </p:pic>
      <p:sp>
        <p:nvSpPr>
          <p:cNvPr id="3" name="Rubrik 3">
            <a:extLst>
              <a:ext uri="{FF2B5EF4-FFF2-40B4-BE49-F238E27FC236}">
                <a16:creationId xmlns:a16="http://schemas.microsoft.com/office/drawing/2014/main" id="{6983A65E-6342-9B97-A3EC-31148331E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481930" cy="132556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</a:lstStyle>
          <a:p>
            <a:r>
              <a:rPr lang="sv-SE" dirty="0"/>
              <a:t>Klicka här för att ändra mall för rubrikformat</a:t>
            </a:r>
          </a:p>
        </p:txBody>
      </p:sp>
      <p:sp>
        <p:nvSpPr>
          <p:cNvPr id="6" name="Platshållare för text 8">
            <a:extLst>
              <a:ext uri="{FF2B5EF4-FFF2-40B4-BE49-F238E27FC236}">
                <a16:creationId xmlns:a16="http://schemas.microsoft.com/office/drawing/2014/main" id="{E0AB5566-6C50-2E2E-E529-0F7BC6B33E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825200"/>
            <a:ext cx="10481930" cy="3973653"/>
          </a:xfrm>
        </p:spPr>
        <p:txBody>
          <a:bodyPr/>
          <a:lstStyle>
            <a:lvl1pPr>
              <a:defRPr baseline="0">
                <a:solidFill>
                  <a:srgbClr val="000000"/>
                </a:solidFill>
              </a:defRPr>
            </a:lvl1pPr>
            <a:lvl2pPr>
              <a:defRPr baseline="0">
                <a:solidFill>
                  <a:srgbClr val="000000"/>
                </a:solidFill>
              </a:defRPr>
            </a:lvl2pPr>
            <a:lvl3pPr>
              <a:defRPr baseline="0">
                <a:solidFill>
                  <a:srgbClr val="000000"/>
                </a:solidFill>
              </a:defRPr>
            </a:lvl3pPr>
            <a:lvl4pPr>
              <a:defRPr baseline="0">
                <a:solidFill>
                  <a:srgbClr val="000000"/>
                </a:solidFill>
              </a:defRPr>
            </a:lvl4pPr>
            <a:lvl5pPr>
              <a:defRPr baseline="0">
                <a:solidFill>
                  <a:srgbClr val="000000"/>
                </a:solidFill>
              </a:defRPr>
            </a:lvl5pPr>
          </a:lstStyle>
          <a:p>
            <a:pPr lvl="0"/>
            <a:r>
              <a:rPr lang="sv-SE" dirty="0"/>
              <a:t>Klicka här för att ändra format på bakgrundstexten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6377835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image1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606876-C577-F146-9BC3-6B2995AE29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3201" y="1731600"/>
            <a:ext cx="3647726" cy="2502223"/>
          </a:xfrm>
        </p:spPr>
        <p:txBody>
          <a:bodyPr wrap="square">
            <a:sp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9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Lorem ipsum </a:t>
            </a:r>
            <a:r>
              <a:rPr lang="en-GB" noProof="0" dirty="0" err="1"/>
              <a:t>dolor</a:t>
            </a:r>
            <a:r>
              <a:rPr lang="en-GB" noProof="0" dirty="0"/>
              <a:t> sit </a:t>
            </a:r>
            <a:r>
              <a:rPr lang="en-GB" noProof="0" dirty="0" err="1"/>
              <a:t>amet</a:t>
            </a:r>
            <a:r>
              <a:rPr lang="en-GB" noProof="0" dirty="0"/>
              <a:t>, </a:t>
            </a:r>
            <a:r>
              <a:rPr lang="en-GB" noProof="0" dirty="0" err="1"/>
              <a:t>consectetur</a:t>
            </a:r>
            <a:r>
              <a:rPr lang="en-GB" noProof="0" dirty="0"/>
              <a:t> </a:t>
            </a:r>
            <a:r>
              <a:rPr lang="en-GB" noProof="0" dirty="0" err="1"/>
              <a:t>adipiscing</a:t>
            </a:r>
            <a:r>
              <a:rPr lang="en-GB" noProof="0" dirty="0"/>
              <a:t> </a:t>
            </a:r>
            <a:r>
              <a:rPr lang="en-GB" noProof="0" dirty="0" err="1"/>
              <a:t>elit</a:t>
            </a:r>
            <a:r>
              <a:rPr lang="en-GB" noProof="0" dirty="0"/>
              <a:t>, </a:t>
            </a:r>
            <a:r>
              <a:rPr lang="en-GB" noProof="0" dirty="0" err="1"/>
              <a:t>sed</a:t>
            </a:r>
            <a:r>
              <a:rPr lang="en-GB" noProof="0" dirty="0"/>
              <a:t> do </a:t>
            </a:r>
            <a:r>
              <a:rPr lang="en-GB" noProof="0" dirty="0" err="1"/>
              <a:t>eiusmod</a:t>
            </a:r>
            <a:r>
              <a:rPr lang="en-GB" noProof="0" dirty="0"/>
              <a:t>, lorem ipsum </a:t>
            </a:r>
            <a:r>
              <a:rPr lang="en-GB" noProof="0" dirty="0" err="1"/>
              <a:t>dolor</a:t>
            </a:r>
            <a:r>
              <a:rPr lang="en-GB" noProof="0" dirty="0"/>
              <a:t> </a:t>
            </a:r>
          </a:p>
        </p:txBody>
      </p:sp>
      <p:sp>
        <p:nvSpPr>
          <p:cNvPr id="11" name="Platshållare för bild 10">
            <a:extLst>
              <a:ext uri="{FF2B5EF4-FFF2-40B4-BE49-F238E27FC236}">
                <a16:creationId xmlns:a16="http://schemas.microsoft.com/office/drawing/2014/main" id="{D107FDD8-46C8-144D-98AA-92A6CD9F632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3113" y="0"/>
            <a:ext cx="7608887" cy="6858000"/>
          </a:xfrm>
          <a:solidFill>
            <a:schemeClr val="bg1"/>
          </a:solidFill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6" name="Platshållare för text 3">
            <a:extLst>
              <a:ext uri="{FF2B5EF4-FFF2-40B4-BE49-F238E27FC236}">
                <a16:creationId xmlns:a16="http://schemas.microsoft.com/office/drawing/2014/main" id="{7622A222-6517-6E48-9F68-515A9E4B83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5662" y="6130977"/>
            <a:ext cx="2677381" cy="502490"/>
          </a:xfrm>
        </p:spPr>
        <p:txBody>
          <a:bodyPr wrap="square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0" i="0" cap="all" spc="100" baseline="0">
                <a:solidFill>
                  <a:schemeClr val="bg1"/>
                </a:solidFill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pPr lvl="0"/>
            <a:r>
              <a:rPr lang="en-GB" dirty="0"/>
              <a:t>Department etc.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EFEDABE6-1440-884D-923B-EA84CD67BE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4122" y="6242746"/>
            <a:ext cx="1077912" cy="35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81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type only 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3B085E7A-13F3-FA46-8A6A-1779D93E7A71}"/>
              </a:ext>
            </a:extLst>
          </p:cNvPr>
          <p:cNvSpPr/>
          <p:nvPr userDrawn="1"/>
        </p:nvSpPr>
        <p:spPr>
          <a:xfrm>
            <a:off x="0" y="6056026"/>
            <a:ext cx="12192000" cy="8019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541"/>
          </a:p>
        </p:txBody>
      </p:sp>
      <p:sp>
        <p:nvSpPr>
          <p:cNvPr id="14" name="Rubrik 11">
            <a:extLst>
              <a:ext uri="{FF2B5EF4-FFF2-40B4-BE49-F238E27FC236}">
                <a16:creationId xmlns:a16="http://schemas.microsoft.com/office/drawing/2014/main" id="{926D3B41-05CE-C748-A48B-44819C59F0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-465834"/>
            <a:ext cx="12192000" cy="305725"/>
          </a:xfrm>
        </p:spPr>
        <p:txBody>
          <a:bodyPr anchor="t" anchorCtr="0">
            <a:spAutoFit/>
          </a:bodyPr>
          <a:lstStyle>
            <a:lvl1pPr>
              <a:defRPr sz="1541" b="0" i="0">
                <a:latin typeface="Open Sans Light" pitchFamily="2" charset="0"/>
                <a:ea typeface="Open Sans Light" pitchFamily="2" charset="0"/>
                <a:cs typeface="Open Sans Light" pitchFamily="2" charset="0"/>
              </a:defRPr>
            </a:lvl1pPr>
          </a:lstStyle>
          <a:p>
            <a:r>
              <a:rPr lang="en-GB" noProof="0"/>
              <a:t>Add slide title</a:t>
            </a:r>
          </a:p>
        </p:txBody>
      </p: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F77D3DF4-6ABB-8442-B568-0BA625AB8E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82299" y="6242748"/>
            <a:ext cx="1077912" cy="35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429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A7C097BC-5D24-D541-B7D2-C97D9E4F7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err="1"/>
              <a:t>Klicka</a:t>
            </a:r>
            <a:r>
              <a:rPr lang="en-GB" noProof="0" dirty="0"/>
              <a:t> </a:t>
            </a:r>
            <a:r>
              <a:rPr lang="en-GB" noProof="0" dirty="0" err="1"/>
              <a:t>här</a:t>
            </a:r>
            <a:r>
              <a:rPr lang="en-GB" noProof="0" dirty="0"/>
              <a:t> för </a:t>
            </a:r>
            <a:r>
              <a:rPr lang="en-GB" noProof="0" dirty="0" err="1"/>
              <a:t>att</a:t>
            </a:r>
            <a:r>
              <a:rPr lang="en-GB" noProof="0" dirty="0"/>
              <a:t> </a:t>
            </a:r>
            <a:r>
              <a:rPr lang="en-GB" noProof="0" dirty="0" err="1"/>
              <a:t>ändra</a:t>
            </a:r>
            <a:r>
              <a:rPr lang="en-GB" noProof="0" dirty="0"/>
              <a:t> mall för </a:t>
            </a:r>
            <a:r>
              <a:rPr lang="en-GB" noProof="0" dirty="0" err="1"/>
              <a:t>rubrikformat</a:t>
            </a:r>
            <a:endParaRPr lang="en-GB" noProof="0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FE01D72-6C88-5D46-A46C-E622231482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err="1"/>
              <a:t>Klicka</a:t>
            </a:r>
            <a:r>
              <a:rPr lang="en-GB" noProof="0" dirty="0"/>
              <a:t> </a:t>
            </a:r>
            <a:r>
              <a:rPr lang="en-GB" noProof="0" dirty="0" err="1"/>
              <a:t>här</a:t>
            </a:r>
            <a:r>
              <a:rPr lang="en-GB" noProof="0" dirty="0"/>
              <a:t> för </a:t>
            </a:r>
            <a:r>
              <a:rPr lang="en-GB" noProof="0" dirty="0" err="1"/>
              <a:t>att</a:t>
            </a:r>
            <a:r>
              <a:rPr lang="en-GB" noProof="0" dirty="0"/>
              <a:t> </a:t>
            </a:r>
            <a:r>
              <a:rPr lang="en-GB" noProof="0" dirty="0" err="1"/>
              <a:t>ändra</a:t>
            </a:r>
            <a:r>
              <a:rPr lang="en-GB" noProof="0" dirty="0"/>
              <a:t> format </a:t>
            </a:r>
            <a:r>
              <a:rPr lang="en-GB" noProof="0" dirty="0" err="1"/>
              <a:t>på</a:t>
            </a:r>
            <a:r>
              <a:rPr lang="en-GB" noProof="0" dirty="0"/>
              <a:t> </a:t>
            </a:r>
            <a:r>
              <a:rPr lang="en-GB" noProof="0" dirty="0" err="1"/>
              <a:t>bakgrundstexten</a:t>
            </a:r>
            <a:endParaRPr lang="en-GB" noProof="0" dirty="0"/>
          </a:p>
          <a:p>
            <a:pPr lvl="1"/>
            <a:r>
              <a:rPr lang="en-GB" noProof="0" dirty="0" err="1"/>
              <a:t>Nivå</a:t>
            </a:r>
            <a:r>
              <a:rPr lang="en-GB" noProof="0" dirty="0"/>
              <a:t> </a:t>
            </a:r>
            <a:r>
              <a:rPr lang="en-GB" noProof="0" dirty="0" err="1"/>
              <a:t>två</a:t>
            </a:r>
            <a:endParaRPr lang="en-GB" noProof="0" dirty="0"/>
          </a:p>
          <a:p>
            <a:pPr lvl="2"/>
            <a:r>
              <a:rPr lang="en-GB" noProof="0" dirty="0" err="1"/>
              <a:t>Nivå</a:t>
            </a:r>
            <a:r>
              <a:rPr lang="en-GB" noProof="0" dirty="0"/>
              <a:t> </a:t>
            </a:r>
            <a:r>
              <a:rPr lang="en-GB" noProof="0" dirty="0" err="1"/>
              <a:t>tre</a:t>
            </a:r>
            <a:endParaRPr lang="en-GB" noProof="0" dirty="0"/>
          </a:p>
          <a:p>
            <a:pPr lvl="3"/>
            <a:r>
              <a:rPr lang="en-GB" noProof="0" dirty="0" err="1"/>
              <a:t>Nivå</a:t>
            </a:r>
            <a:r>
              <a:rPr lang="en-GB" noProof="0" dirty="0"/>
              <a:t> </a:t>
            </a:r>
            <a:r>
              <a:rPr lang="en-GB" noProof="0" dirty="0" err="1"/>
              <a:t>fyra</a:t>
            </a:r>
            <a:endParaRPr lang="en-GB" noProof="0" dirty="0"/>
          </a:p>
          <a:p>
            <a:pPr lvl="4"/>
            <a:r>
              <a:rPr lang="en-GB" noProof="0" dirty="0" err="1"/>
              <a:t>Nivå</a:t>
            </a:r>
            <a:r>
              <a:rPr lang="en-GB" noProof="0" dirty="0"/>
              <a:t>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1C5F608-2730-2040-AD18-5009FBBA0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290BC-E539-3B40-92FD-BCEEC1527CD2}" type="datetimeFigureOut">
              <a:rPr lang="en-GB" noProof="0" smtClean="0"/>
              <a:t>28/05/2025</a:t>
            </a:fld>
            <a:endParaRPr lang="en-GB" noProof="0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A6A901AD-B2A2-6543-BE27-DD56C26A34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2EB5182-753F-E241-94A2-937B30B2D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D0738-23DA-A745-9B84-DD183761B38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230557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6" r:id="rId2"/>
    <p:sldLayoutId id="2147483691" r:id="rId3"/>
    <p:sldLayoutId id="2147483698" r:id="rId4"/>
    <p:sldLayoutId id="2147483699" r:id="rId5"/>
    <p:sldLayoutId id="2147483700" r:id="rId6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7" userDrawn="1">
          <p15:clr>
            <a:srgbClr val="F26B43"/>
          </p15:clr>
        </p15:guide>
        <p15:guide id="3" pos="4793" userDrawn="1">
          <p15:clr>
            <a:srgbClr val="F26B43"/>
          </p15:clr>
        </p15:guide>
        <p15:guide id="4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tif"/><Relationship Id="rId7" Type="http://schemas.openxmlformats.org/officeDocument/2006/relationships/image" Target="../media/image27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C273A-1A83-6052-8573-AC8B88412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5432"/>
            <a:ext cx="10515600" cy="2585323"/>
          </a:xfrm>
        </p:spPr>
        <p:txBody>
          <a:bodyPr/>
          <a:lstStyle/>
          <a:p>
            <a:r>
              <a:rPr lang="en-US" dirty="0"/>
              <a:t>Operation Experience of Insertion Devices at the MAX IV Laboratory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2F56EB-7DB9-4465-7F83-D741DEC27343}"/>
              </a:ext>
            </a:extLst>
          </p:cNvPr>
          <p:cNvSpPr txBox="1"/>
          <p:nvPr/>
        </p:nvSpPr>
        <p:spPr>
          <a:xfrm>
            <a:off x="1545020" y="4926724"/>
            <a:ext cx="4393254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M. Holz </a:t>
            </a:r>
          </a:p>
          <a:p>
            <a:r>
              <a:rPr lang="en-US" sz="2000" dirty="0">
                <a:solidFill>
                  <a:schemeClr val="bg1"/>
                </a:solidFill>
              </a:rPr>
              <a:t>ID25 Workshop 31</a:t>
            </a:r>
            <a:r>
              <a:rPr lang="en-US" sz="2000" baseline="30000" dirty="0">
                <a:solidFill>
                  <a:schemeClr val="bg1"/>
                </a:solidFill>
              </a:rPr>
              <a:t>st</a:t>
            </a:r>
            <a:r>
              <a:rPr lang="en-US" sz="2000" dirty="0">
                <a:solidFill>
                  <a:schemeClr val="bg1"/>
                </a:solidFill>
              </a:rPr>
              <a:t> May &amp; 1</a:t>
            </a:r>
            <a:r>
              <a:rPr lang="en-US" sz="2000" baseline="30000" dirty="0">
                <a:solidFill>
                  <a:schemeClr val="bg1"/>
                </a:solidFill>
              </a:rPr>
              <a:t>st</a:t>
            </a:r>
            <a:r>
              <a:rPr lang="en-US" sz="2000" dirty="0">
                <a:solidFill>
                  <a:schemeClr val="bg1"/>
                </a:solidFill>
              </a:rPr>
              <a:t> June 2025</a:t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Taipei, Taiwan</a:t>
            </a:r>
          </a:p>
        </p:txBody>
      </p:sp>
    </p:spTree>
    <p:extLst>
      <p:ext uri="{BB962C8B-B14F-4D97-AF65-F5344CB8AC3E}">
        <p14:creationId xmlns:p14="http://schemas.microsoft.com/office/powerpoint/2010/main" val="282008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00E9D7-DD51-BB4B-4662-50EC4BCF6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08085F2-2EC2-4EB3-8617-BE5142220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</p:spTree>
    <p:extLst>
      <p:ext uri="{BB962C8B-B14F-4D97-AF65-F5344CB8AC3E}">
        <p14:creationId xmlns:p14="http://schemas.microsoft.com/office/powerpoint/2010/main" val="3899100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272AC-C319-D9EA-A73C-29046A6C62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A6B0BD6-64B0-ABAB-0618-70D50E2F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85FFA0-79A2-C72F-ED0B-3CAC24DAE0FF}"/>
              </a:ext>
            </a:extLst>
          </p:cNvPr>
          <p:cNvSpPr txBox="1"/>
          <p:nvPr/>
        </p:nvSpPr>
        <p:spPr>
          <a:xfrm>
            <a:off x="1501747" y="1690688"/>
            <a:ext cx="8451456" cy="41960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sv-SE" u="sng" dirty="0"/>
              <a:t>Motivation</a:t>
            </a:r>
            <a:r>
              <a:rPr lang="sv-SE" dirty="0"/>
              <a:t>:</a:t>
            </a:r>
          </a:p>
          <a:p>
            <a:pPr>
              <a:lnSpc>
                <a:spcPct val="150000"/>
              </a:lnSpc>
            </a:pPr>
            <a:endParaRPr lang="sv-SE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Beam orbit distortions by Insertion Devices currently corrected with measured feed-forward tables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Very time consuming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Tables might be invalidated over time, or with different machine parameters (e.g. long-term drift, machine upgrades (see MOPS061))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New modes of ID operation can require several hundreds of measurement points e.g. </a:t>
            </a:r>
            <a:r>
              <a:rPr lang="en-US" sz="1800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universal mode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 (see TUPM066)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Prototyping of ML models that effectively replace</a:t>
            </a:r>
            <a:br>
              <a:rPr lang="sv-SE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</a:br>
            <a:r>
              <a:rPr lang="sv-SE" sz="18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measured feed-forward tables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08556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F7D972-E319-8A23-2EAF-D6A70FE51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05B622-608C-C2A3-5FA7-E70A56C6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  <p:pic>
        <p:nvPicPr>
          <p:cNvPr id="4" name="Picture 3" descr="A diagram of a system&#10;&#10;AI-generated content may be incorrect.">
            <a:extLst>
              <a:ext uri="{FF2B5EF4-FFF2-40B4-BE49-F238E27FC236}">
                <a16:creationId xmlns:a16="http://schemas.microsoft.com/office/drawing/2014/main" id="{AC1DE1C4-BD4D-3212-B91A-F0D701F48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08000"/>
            <a:ext cx="4569910" cy="54641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9619AD-0CDB-2018-77CC-C7488A9C57A7}"/>
              </a:ext>
            </a:extLst>
          </p:cNvPr>
          <p:cNvSpPr txBox="1"/>
          <p:nvPr/>
        </p:nvSpPr>
        <p:spPr>
          <a:xfrm>
            <a:off x="838200" y="1834640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Design &amp; Implementation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1DA01B-E198-0C0C-F6FF-1601A4CB5489}"/>
              </a:ext>
            </a:extLst>
          </p:cNvPr>
          <p:cNvSpPr txBox="1"/>
          <p:nvPr/>
        </p:nvSpPr>
        <p:spPr>
          <a:xfrm>
            <a:off x="838200" y="2203972"/>
            <a:ext cx="48421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MAX IV uses the Tango Control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ML embedded in a Tango Device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Loads models from either local files or MLFlow  registry (model tracking)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Use DANMAX IVU as testing 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Exploratory Data Analysis (EDA) shows strong correlation between flanking BPMs and ID gap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90B771-BEFC-F7F4-29A8-C7F50154BB92}"/>
              </a:ext>
            </a:extLst>
          </p:cNvPr>
          <p:cNvSpPr txBox="1"/>
          <p:nvPr/>
        </p:nvSpPr>
        <p:spPr>
          <a:xfrm>
            <a:off x="838200" y="4235297"/>
            <a:ext cx="4842114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u="sng" dirty="0"/>
              <a:t>Intention</a:t>
            </a:r>
            <a:r>
              <a:rPr lang="sv-SE" dirty="0"/>
              <a:t>:</a:t>
            </a:r>
          </a:p>
          <a:p>
            <a:r>
              <a:rPr lang="sv-SE" dirty="0"/>
              <a:t>Train neural network models to approximate the pre-recorded feed-forward correction behaviour with the potential for continuous refinement through online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7A5255-ABD1-6701-317A-C5C9E59D1EFA}"/>
              </a:ext>
            </a:extLst>
          </p:cNvPr>
          <p:cNvSpPr txBox="1"/>
          <p:nvPr/>
        </p:nvSpPr>
        <p:spPr>
          <a:xfrm>
            <a:off x="4386716" y="1116333"/>
            <a:ext cx="1728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Main developer:</a:t>
            </a:r>
            <a:br>
              <a:rPr lang="sv-SE" dirty="0"/>
            </a:br>
            <a:r>
              <a:rPr lang="sv-SE" dirty="0"/>
              <a:t>Carla Takahashi</a:t>
            </a:r>
          </a:p>
        </p:txBody>
      </p:sp>
    </p:spTree>
    <p:extLst>
      <p:ext uri="{BB962C8B-B14F-4D97-AF65-F5344CB8AC3E}">
        <p14:creationId xmlns:p14="http://schemas.microsoft.com/office/powerpoint/2010/main" val="156684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CBB3F-02BD-F019-B133-5654A55B2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B2DC0AB-7805-9A21-5303-EA03010BE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7A5A9E-D1E4-F74C-71AA-25668D945FC8}"/>
              </a:ext>
            </a:extLst>
          </p:cNvPr>
          <p:cNvSpPr txBox="1"/>
          <p:nvPr/>
        </p:nvSpPr>
        <p:spPr>
          <a:xfrm>
            <a:off x="838200" y="1834640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Training Strategy (1)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22ED76-A3F8-9B96-4CCC-D7C65CDD3706}"/>
              </a:ext>
            </a:extLst>
          </p:cNvPr>
          <p:cNvSpPr txBox="1"/>
          <p:nvPr/>
        </p:nvSpPr>
        <p:spPr>
          <a:xfrm>
            <a:off x="838200" y="2203972"/>
            <a:ext cx="48421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ML pipeline is standard supervised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pre-processing: Time consolidation of attributes, de-duplication and filtering</a:t>
            </a: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Feature engineering: BPM signals normalized with beam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split into training-, testing-, and validation sets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Recurrent Neural Networks (</a:t>
            </a:r>
            <a:r>
              <a:rPr lang="en-US" b="1" dirty="0"/>
              <a:t>RNN</a:t>
            </a:r>
            <a:r>
              <a:rPr lang="en-US" dirty="0"/>
              <a:t>) trained to minimize mean square error between predicted and measured corrector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pic>
        <p:nvPicPr>
          <p:cNvPr id="2" name="Picture 1" descr="A diagram of data flow&#10;&#10;AI-generated content may be incorrect.">
            <a:extLst>
              <a:ext uri="{FF2B5EF4-FFF2-40B4-BE49-F238E27FC236}">
                <a16:creationId xmlns:a16="http://schemas.microsoft.com/office/drawing/2014/main" id="{E1FD1A5B-8763-33C8-104B-8E5BBAD04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564" y="978024"/>
            <a:ext cx="5402566" cy="49019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E7EE1-9509-E2D7-B8E3-FF53DAC89F6A}"/>
              </a:ext>
            </a:extLst>
          </p:cNvPr>
          <p:cNvSpPr txBox="1"/>
          <p:nvPr/>
        </p:nvSpPr>
        <p:spPr>
          <a:xfrm>
            <a:off x="10358639" y="1027906"/>
            <a:ext cx="1728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Main developer:</a:t>
            </a:r>
            <a:br>
              <a:rPr lang="sv-SE" dirty="0"/>
            </a:br>
            <a:r>
              <a:rPr lang="sv-SE" dirty="0"/>
              <a:t>Carla Takahashi</a:t>
            </a:r>
          </a:p>
        </p:txBody>
      </p:sp>
    </p:spTree>
    <p:extLst>
      <p:ext uri="{BB962C8B-B14F-4D97-AF65-F5344CB8AC3E}">
        <p14:creationId xmlns:p14="http://schemas.microsoft.com/office/powerpoint/2010/main" val="28688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50817D-FBE2-8A50-2138-19985F1F48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7BE5C0-E8DE-BA3A-F11B-E46674D64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CF3D53-A458-E6A7-99CC-40EF433A1708}"/>
              </a:ext>
            </a:extLst>
          </p:cNvPr>
          <p:cNvSpPr txBox="1"/>
          <p:nvPr/>
        </p:nvSpPr>
        <p:spPr>
          <a:xfrm>
            <a:off x="838200" y="1834640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Training Strategy (2)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04C258-094B-FD54-0E3A-B1CD4E0F9A73}"/>
              </a:ext>
            </a:extLst>
          </p:cNvPr>
          <p:cNvSpPr txBox="1"/>
          <p:nvPr/>
        </p:nvSpPr>
        <p:spPr>
          <a:xfrm>
            <a:off x="838200" y="2203972"/>
            <a:ext cx="4842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 selection by performance metrics, e.g. robustness to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Training is offline using </a:t>
            </a:r>
            <a:r>
              <a:rPr lang="en-US" dirty="0" err="1"/>
              <a:t>Keras</a:t>
            </a:r>
            <a:r>
              <a:rPr lang="en-US" dirty="0"/>
              <a:t>, tracked by </a:t>
            </a:r>
            <a:r>
              <a:rPr lang="en-US" dirty="0" err="1"/>
              <a:t>MLFlow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best-performing models exported and embedded in the Tango Device Server for real-time inference</a:t>
            </a:r>
          </a:p>
          <a:p>
            <a:endParaRPr lang="en-US" dirty="0"/>
          </a:p>
        </p:txBody>
      </p:sp>
      <p:pic>
        <p:nvPicPr>
          <p:cNvPr id="2" name="Picture 1" descr="A diagram of data flow&#10;&#10;AI-generated content may be incorrect.">
            <a:extLst>
              <a:ext uri="{FF2B5EF4-FFF2-40B4-BE49-F238E27FC236}">
                <a16:creationId xmlns:a16="http://schemas.microsoft.com/office/drawing/2014/main" id="{5768BC14-047D-D09C-8FDF-846F9B78C0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7564" y="978024"/>
            <a:ext cx="5402566" cy="49019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817AAE-CF8F-307B-21C7-913A017E17FC}"/>
              </a:ext>
            </a:extLst>
          </p:cNvPr>
          <p:cNvSpPr txBox="1"/>
          <p:nvPr/>
        </p:nvSpPr>
        <p:spPr>
          <a:xfrm>
            <a:off x="10358639" y="1027906"/>
            <a:ext cx="1728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Main developer:</a:t>
            </a:r>
            <a:br>
              <a:rPr lang="sv-SE" dirty="0"/>
            </a:br>
            <a:r>
              <a:rPr lang="sv-SE" dirty="0"/>
              <a:t>Carla Takahashi</a:t>
            </a:r>
          </a:p>
        </p:txBody>
      </p:sp>
    </p:spTree>
    <p:extLst>
      <p:ext uri="{BB962C8B-B14F-4D97-AF65-F5344CB8AC3E}">
        <p14:creationId xmlns:p14="http://schemas.microsoft.com/office/powerpoint/2010/main" val="310781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E35BE-E645-1EBF-BC5F-2F752F0024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BDBC623-F846-8FE8-7DDF-7220FFDD3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Machine Learning for ID Orbit Correction</a:t>
            </a:r>
            <a:br>
              <a:rPr lang="sv-SE" dirty="0"/>
            </a:br>
            <a:r>
              <a:rPr lang="sv-SE" dirty="0"/>
              <a:t>(THPM025)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FD9EC-F0E2-BA20-5DA8-77416FDF80B4}"/>
              </a:ext>
            </a:extLst>
          </p:cNvPr>
          <p:cNvSpPr txBox="1"/>
          <p:nvPr/>
        </p:nvSpPr>
        <p:spPr>
          <a:xfrm>
            <a:off x="838200" y="1834640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Experimental Results</a:t>
            </a:r>
          </a:p>
        </p:txBody>
      </p:sp>
      <p:pic>
        <p:nvPicPr>
          <p:cNvPr id="7" name="Picture 6" descr="A diagram of a train&#10;&#10;AI-generated content may be incorrect.">
            <a:extLst>
              <a:ext uri="{FF2B5EF4-FFF2-40B4-BE49-F238E27FC236}">
                <a16:creationId xmlns:a16="http://schemas.microsoft.com/office/drawing/2014/main" id="{1ACF79C5-1FC7-DE72-DF45-9E861CBE24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25" y="2306864"/>
            <a:ext cx="5359973" cy="1754514"/>
          </a:xfrm>
          <a:prstGeom prst="rect">
            <a:avLst/>
          </a:prstGeom>
        </p:spPr>
      </p:pic>
      <p:pic>
        <p:nvPicPr>
          <p:cNvPr id="9" name="Picture 8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C210F16B-870B-9655-0B67-93E878E43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998" y="1435979"/>
            <a:ext cx="6413938" cy="40089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E51894-4543-2C94-C456-41F098F6779D}"/>
              </a:ext>
            </a:extLst>
          </p:cNvPr>
          <p:cNvSpPr txBox="1"/>
          <p:nvPr/>
        </p:nvSpPr>
        <p:spPr>
          <a:xfrm>
            <a:off x="695884" y="4061378"/>
            <a:ext cx="48421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Test data evaluation shows NN can closely</a:t>
            </a:r>
            <a:br>
              <a:rPr lang="en-US" dirty="0"/>
            </a:br>
            <a:r>
              <a:rPr lang="en-US" dirty="0"/>
              <a:t>approximate feed-forward behavior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Peaks in orbit disturbances during ID motion are smaller while maintaining more steady corrector currents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At open gap, the ML model is not yet well-define out of range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some extra distortions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0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2DCCF-340B-6EF1-FADF-53003AAB24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2DC1A1B-7D81-C940-1699-73A214D0C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5432"/>
            <a:ext cx="10515600" cy="2585323"/>
          </a:xfrm>
        </p:spPr>
        <p:txBody>
          <a:bodyPr/>
          <a:lstStyle/>
          <a:p>
            <a:r>
              <a:rPr lang="sv-SE" dirty="0"/>
              <a:t>Other Projects </a:t>
            </a:r>
            <a:br>
              <a:rPr lang="sv-SE" dirty="0"/>
            </a:br>
            <a:r>
              <a:rPr lang="sv-SE" dirty="0"/>
              <a:t>- </a:t>
            </a:r>
            <a:br>
              <a:rPr lang="sv-SE" dirty="0"/>
            </a:br>
            <a:r>
              <a:rPr lang="sv-S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457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63ECB5-5FA3-BB94-6FAC-3B3498EAA909}"/>
              </a:ext>
            </a:extLst>
          </p:cNvPr>
          <p:cNvSpPr txBox="1"/>
          <p:nvPr/>
        </p:nvSpPr>
        <p:spPr>
          <a:xfrm>
            <a:off x="291547" y="27584"/>
            <a:ext cx="580445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sv-SE" sz="3600" dirty="0" err="1">
                <a:solidFill>
                  <a:schemeClr val="bg1"/>
                </a:solidFill>
              </a:rPr>
              <a:t>Compact</a:t>
            </a:r>
            <a:r>
              <a:rPr lang="sv-SE" sz="3600" dirty="0">
                <a:solidFill>
                  <a:schemeClr val="bg1"/>
                </a:solidFill>
              </a:rPr>
              <a:t> APPLE X </a:t>
            </a:r>
            <a:r>
              <a:rPr lang="sv-SE" sz="3600" dirty="0" err="1">
                <a:solidFill>
                  <a:schemeClr val="bg1"/>
                </a:solidFill>
              </a:rPr>
              <a:t>Prototype</a:t>
            </a:r>
            <a:r>
              <a:rPr lang="sv-SE" sz="3600" dirty="0">
                <a:solidFill>
                  <a:schemeClr val="bg1"/>
                </a:solidFill>
              </a:rPr>
              <a:t> </a:t>
            </a:r>
            <a:r>
              <a:rPr lang="sv-SE" sz="3600" dirty="0" err="1">
                <a:solidFill>
                  <a:schemeClr val="bg1"/>
                </a:solidFill>
              </a:rPr>
              <a:t>Undulator</a:t>
            </a:r>
            <a:r>
              <a:rPr lang="sv-SE" sz="3600" dirty="0">
                <a:solidFill>
                  <a:schemeClr val="bg1"/>
                </a:solidFill>
              </a:rPr>
              <a:t> @ MAX IV</a:t>
            </a:r>
            <a:endParaRPr lang="en-SE" sz="3600" dirty="0">
              <a:solidFill>
                <a:schemeClr val="bg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EAA4A2-91CC-8039-9E3F-B6DB9CCD6737}"/>
              </a:ext>
            </a:extLst>
          </p:cNvPr>
          <p:cNvSpPr/>
          <p:nvPr/>
        </p:nvSpPr>
        <p:spPr>
          <a:xfrm>
            <a:off x="6255026" y="0"/>
            <a:ext cx="593697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pic>
        <p:nvPicPr>
          <p:cNvPr id="10" name="Picture 9" descr="A large machine in a factory&#10;&#10;Description automatically generated">
            <a:extLst>
              <a:ext uri="{FF2B5EF4-FFF2-40B4-BE49-F238E27FC236}">
                <a16:creationId xmlns:a16="http://schemas.microsoft.com/office/drawing/2014/main" id="{81256A43-F9A3-BE6A-A2F4-A4CCF89F4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026" y="588857"/>
            <a:ext cx="5936974" cy="2673994"/>
          </a:xfrm>
          <a:prstGeom prst="rect">
            <a:avLst/>
          </a:prstGeom>
        </p:spPr>
      </p:pic>
      <p:pic>
        <p:nvPicPr>
          <p:cNvPr id="15" name="Picture 14" descr="A graph with a line&#10;&#10;Description automatically generated">
            <a:extLst>
              <a:ext uri="{FF2B5EF4-FFF2-40B4-BE49-F238E27FC236}">
                <a16:creationId xmlns:a16="http://schemas.microsoft.com/office/drawing/2014/main" id="{63D1CAC1-3127-C079-72B6-8180AB2F4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4150" y="1923689"/>
            <a:ext cx="1874355" cy="13545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BE5682-34A9-E7AB-AF64-5509F7A470EE}"/>
              </a:ext>
            </a:extLst>
          </p:cNvPr>
          <p:cNvSpPr txBox="1"/>
          <p:nvPr/>
        </p:nvSpPr>
        <p:spPr>
          <a:xfrm>
            <a:off x="291547" y="1298715"/>
            <a:ext cx="5963479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The undulator prototype was jointly funded by MAX IV and the EU initiative LEAPS-INNOV.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Full polarization control with a compact mechanical frame and magnetic circuit based on APPLE X configuration;</a:t>
            </a:r>
          </a:p>
          <a:p>
            <a:endParaRPr lang="en-GB" sz="900" dirty="0">
              <a:solidFill>
                <a:schemeClr val="bg1"/>
              </a:solidFill>
            </a:endParaRPr>
          </a:p>
          <a:p>
            <a:pPr lvl="1"/>
            <a:r>
              <a:rPr lang="en-GB" sz="1700" i="1" dirty="0">
                <a:solidFill>
                  <a:schemeClr val="bg1"/>
                </a:solidFill>
              </a:rPr>
              <a:t>A factor of 6 less in weight and 40% less in material cost compared to MAXPEEM APPLE II with similar parameters.</a:t>
            </a:r>
          </a:p>
          <a:p>
            <a:pPr lvl="1"/>
            <a:endParaRPr lang="en-GB" sz="900" i="1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The prototype assembly started Q2 2023 with magnetic tuning and characterization finalized in Q1-Q2 2024.</a:t>
            </a:r>
          </a:p>
          <a:p>
            <a:endParaRPr lang="en-GB" sz="900" dirty="0">
              <a:solidFill>
                <a:schemeClr val="bg1"/>
              </a:solidFill>
            </a:endParaRPr>
          </a:p>
          <a:p>
            <a:pPr lvl="1"/>
            <a:r>
              <a:rPr lang="en-US" sz="1600" i="1" dirty="0">
                <a:solidFill>
                  <a:schemeClr val="bg1"/>
                </a:solidFill>
              </a:rPr>
              <a:t>The photon energy range has been fulfilled for all polarization modes of operation as specified.</a:t>
            </a:r>
            <a:endParaRPr lang="en-GB" sz="1600" i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8B0D97C-012D-E088-C97F-1E25F1A0F14E}"/>
              </a:ext>
            </a:extLst>
          </p:cNvPr>
          <p:cNvSpPr txBox="1"/>
          <p:nvPr/>
        </p:nvSpPr>
        <p:spPr>
          <a:xfrm>
            <a:off x="7131892" y="173334"/>
            <a:ext cx="442400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/>
              <a:t>APPLE X in front of the Hall probe bench</a:t>
            </a:r>
            <a:endParaRPr lang="en-SE" sz="2000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7BF37E-88EB-E1BE-D994-2895CA2F15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1862" y="5036407"/>
            <a:ext cx="4532038" cy="17368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 descr="A close-up of a machine&#10;&#10;Description automatically generated">
            <a:extLst>
              <a:ext uri="{FF2B5EF4-FFF2-40B4-BE49-F238E27FC236}">
                <a16:creationId xmlns:a16="http://schemas.microsoft.com/office/drawing/2014/main" id="{C2EB6E4D-8BFA-DE02-0877-F0DC64359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8573" y="3595150"/>
            <a:ext cx="2174772" cy="1050545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974C2DC-C4FB-084A-028B-97BC732532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573" y="4810625"/>
            <a:ext cx="1139162" cy="2019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E84000-80C5-E673-65A7-ACD82971E2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4"/>
          <a:stretch/>
        </p:blipFill>
        <p:spPr bwMode="auto">
          <a:xfrm>
            <a:off x="8637465" y="3293189"/>
            <a:ext cx="875507" cy="17036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C07DC3-F7FC-DAA8-1BBB-FE38835CB0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337" y="3554621"/>
            <a:ext cx="2456741" cy="11064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076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E50A8B-699D-032A-7A0C-90FAB600F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C569A43-C400-FBB0-B6C0-42C372AC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Beam Loss Monitors at ID:s</a:t>
            </a:r>
          </a:p>
        </p:txBody>
      </p:sp>
      <p:pic>
        <p:nvPicPr>
          <p:cNvPr id="8" name="Picture 7" descr="A close-up of a machine&#10;&#10;AI-generated content may be incorrect.">
            <a:extLst>
              <a:ext uri="{FF2B5EF4-FFF2-40B4-BE49-F238E27FC236}">
                <a16:creationId xmlns:a16="http://schemas.microsoft.com/office/drawing/2014/main" id="{46A53A34-50F6-B425-5689-322483CE0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8862" y="1592562"/>
            <a:ext cx="5972681" cy="36817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6A4700-FAD3-75FB-D8C5-C78865806769}"/>
              </a:ext>
            </a:extLst>
          </p:cNvPr>
          <p:cNvSpPr txBox="1"/>
          <p:nvPr/>
        </p:nvSpPr>
        <p:spPr>
          <a:xfrm>
            <a:off x="838200" y="1592562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Set-up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D9574B-FC7C-A7F8-EA97-539777637C07}"/>
              </a:ext>
            </a:extLst>
          </p:cNvPr>
          <p:cNvSpPr txBox="1"/>
          <p:nvPr/>
        </p:nvSpPr>
        <p:spPr>
          <a:xfrm>
            <a:off x="838200" y="1961894"/>
            <a:ext cx="4842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4x Libera BLMs mounted at the exit points of 4 consecutive IVUs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1x Libera box for signal read-out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21B85F-7BEA-ABD7-B678-DE385D1DBE16}"/>
              </a:ext>
            </a:extLst>
          </p:cNvPr>
          <p:cNvSpPr txBox="1"/>
          <p:nvPr/>
        </p:nvSpPr>
        <p:spPr>
          <a:xfrm>
            <a:off x="838200" y="316222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Studies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A2A596-9C98-DB3F-D9CF-3D8FFF020DDE}"/>
              </a:ext>
            </a:extLst>
          </p:cNvPr>
          <p:cNvSpPr txBox="1"/>
          <p:nvPr/>
        </p:nvSpPr>
        <p:spPr>
          <a:xfrm>
            <a:off x="838200" y="3558663"/>
            <a:ext cx="4842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Study the impact of scraping down, injection with open/closed insertion devices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Loss rates dangerous for ID magnets?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Operational procedures for scraping down/injecting from 0 to full current,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Scraper positions during operation?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Future: Do we need a collimator system?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84996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B1FD93-3B59-8BBB-6F3A-82A0A17C6E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2C26612-A9E9-82D6-9734-A162C7C79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Beam Loss Monitors at ID:s</a:t>
            </a:r>
          </a:p>
        </p:txBody>
      </p:sp>
      <p:pic>
        <p:nvPicPr>
          <p:cNvPr id="14" name="Picture 13" descr="A graph of a graph&#10;&#10;AI-generated content may be incorrect.">
            <a:extLst>
              <a:ext uri="{FF2B5EF4-FFF2-40B4-BE49-F238E27FC236}">
                <a16:creationId xmlns:a16="http://schemas.microsoft.com/office/drawing/2014/main" id="{EBB04460-2CDD-18CB-7338-DDB62A0932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6344" y="1285761"/>
            <a:ext cx="6725200" cy="3817952"/>
          </a:xfrm>
          <a:prstGeom prst="rect">
            <a:avLst/>
          </a:prstGeom>
        </p:spPr>
      </p:pic>
      <p:pic>
        <p:nvPicPr>
          <p:cNvPr id="16" name="Picture 15" descr="A graph of a graph&#10;&#10;AI-generated content may be incorrect.">
            <a:extLst>
              <a:ext uri="{FF2B5EF4-FFF2-40B4-BE49-F238E27FC236}">
                <a16:creationId xmlns:a16="http://schemas.microsoft.com/office/drawing/2014/main" id="{CE6401EA-AAE7-F750-8B0B-43E19A788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75" y="1410157"/>
            <a:ext cx="4100290" cy="32886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A773D60-2FCC-2DB6-BCFF-7CA9AE7B322E}"/>
              </a:ext>
            </a:extLst>
          </p:cNvPr>
          <p:cNvSpPr txBox="1"/>
          <p:nvPr/>
        </p:nvSpPr>
        <p:spPr>
          <a:xfrm>
            <a:off x="284875" y="4891699"/>
            <a:ext cx="46062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10 Hz injection pulses during top-ups</a:t>
            </a:r>
            <a:endParaRPr lang="en-SE" sz="2000" i="1" dirty="0"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28A034-6CD0-DF76-094D-A848A42A8700}"/>
              </a:ext>
            </a:extLst>
          </p:cNvPr>
          <p:cNvSpPr txBox="1"/>
          <p:nvPr/>
        </p:nvSpPr>
        <p:spPr>
          <a:xfrm>
            <a:off x="5980319" y="5103713"/>
            <a:ext cx="460623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Sum signals of many top-ups on a larger time scale</a:t>
            </a:r>
            <a:endParaRPr lang="en-SE" sz="2000" i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22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2FDCBC-9BE4-DC50-23B8-3BC67D9DF3BA}"/>
              </a:ext>
            </a:extLst>
          </p:cNvPr>
          <p:cNvSpPr txBox="1"/>
          <p:nvPr/>
        </p:nvSpPr>
        <p:spPr>
          <a:xfrm>
            <a:off x="1353359" y="1694688"/>
            <a:ext cx="7294433" cy="27699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5400" u="sng" dirty="0">
                <a:solidFill>
                  <a:srgbClr val="5817F9"/>
                </a:solidFill>
              </a:rPr>
              <a:t>Outlook</a:t>
            </a:r>
          </a:p>
          <a:p>
            <a:endParaRPr lang="sv-SE" sz="2400" u="sng" dirty="0">
              <a:solidFill>
                <a:srgbClr val="5817F9"/>
              </a:solidFill>
            </a:endParaRP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sv-SE" sz="3200" dirty="0">
                <a:solidFill>
                  <a:srgbClr val="5817F9"/>
                </a:solidFill>
              </a:rPr>
              <a:t>Universal Mode for EPUs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sv-SE" sz="3200" dirty="0">
                <a:solidFill>
                  <a:srgbClr val="5817F9"/>
                </a:solidFill>
              </a:rPr>
              <a:t>Machine Learning for Orbit Correction</a:t>
            </a:r>
          </a:p>
          <a:p>
            <a:pPr marL="742950" indent="-742950">
              <a:buFont typeface="Wingdings" panose="05000000000000000000" pitchFamily="2" charset="2"/>
              <a:buChar char="Ø"/>
            </a:pPr>
            <a:r>
              <a:rPr lang="sv-SE" sz="3200" dirty="0">
                <a:solidFill>
                  <a:srgbClr val="5817F9"/>
                </a:solidFill>
              </a:rPr>
              <a:t>Other Projects</a:t>
            </a:r>
          </a:p>
        </p:txBody>
      </p:sp>
    </p:spTree>
    <p:extLst>
      <p:ext uri="{BB962C8B-B14F-4D97-AF65-F5344CB8AC3E}">
        <p14:creationId xmlns:p14="http://schemas.microsoft.com/office/powerpoint/2010/main" val="3777870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54A585-FAF6-BBBB-78A0-6720582DF74A}"/>
              </a:ext>
            </a:extLst>
          </p:cNvPr>
          <p:cNvSpPr txBox="1"/>
          <p:nvPr/>
        </p:nvSpPr>
        <p:spPr>
          <a:xfrm>
            <a:off x="2060022" y="105419"/>
            <a:ext cx="9085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Photon Sources for WISE Beamlines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C7F5EC-AE1A-422C-F4D9-EF9AE82AA0C3}"/>
              </a:ext>
            </a:extLst>
          </p:cNvPr>
          <p:cNvSpPr txBox="1"/>
          <p:nvPr/>
        </p:nvSpPr>
        <p:spPr>
          <a:xfrm>
            <a:off x="2020214" y="1138078"/>
            <a:ext cx="24137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 err="1"/>
              <a:t>TomoWISE</a:t>
            </a:r>
            <a:endParaRPr lang="en-US" sz="4000" u="sng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03F35A-7732-FE93-6B25-823D33BC33F5}"/>
              </a:ext>
            </a:extLst>
          </p:cNvPr>
          <p:cNvSpPr/>
          <p:nvPr/>
        </p:nvSpPr>
        <p:spPr>
          <a:xfrm>
            <a:off x="5847135" y="1284051"/>
            <a:ext cx="126459" cy="473737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5EBF1B-9027-20D0-A178-265853E88E29}"/>
              </a:ext>
            </a:extLst>
          </p:cNvPr>
          <p:cNvSpPr txBox="1"/>
          <p:nvPr/>
        </p:nvSpPr>
        <p:spPr>
          <a:xfrm>
            <a:off x="7386775" y="1138078"/>
            <a:ext cx="181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u="sng" dirty="0"/>
              <a:t>HAXPES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4E8FBF-B21A-2ABD-3A4C-274ACC690A22}"/>
              </a:ext>
            </a:extLst>
          </p:cNvPr>
          <p:cNvSpPr txBox="1"/>
          <p:nvPr/>
        </p:nvSpPr>
        <p:spPr>
          <a:xfrm>
            <a:off x="6096000" y="2143270"/>
            <a:ext cx="496516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Spectroscopy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Photon energy range 2 – 20 keV.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High flux.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Scanning feature over 100-200 eV: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i="1" dirty="0"/>
              <a:t>Wiggler Mode of operation.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i="1" dirty="0"/>
              <a:t>Continuous scanning scheme.</a:t>
            </a:r>
          </a:p>
          <a:p>
            <a:r>
              <a:rPr lang="en-US" sz="3000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C9DBA0-1B57-20F3-0391-E7AE23388127}"/>
              </a:ext>
            </a:extLst>
          </p:cNvPr>
          <p:cNvSpPr txBox="1"/>
          <p:nvPr/>
        </p:nvSpPr>
        <p:spPr>
          <a:xfrm>
            <a:off x="881974" y="2375878"/>
            <a:ext cx="49651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Diffraction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Photon energy range 10 (20) – 65 keV.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High coherent flux.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/>
              <a:t>Beam size on sample: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i="1" dirty="0"/>
              <a:t>Microtomography: 10mm (max.).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i="1" dirty="0" err="1"/>
              <a:t>Nanotomography</a:t>
            </a:r>
            <a:r>
              <a:rPr lang="en-US" sz="2000" i="1" dirty="0"/>
              <a:t>: 0.2mm (max.).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US" sz="2000" i="1" dirty="0"/>
          </a:p>
          <a:p>
            <a:r>
              <a:rPr lang="en-US" sz="2400" dirty="0">
                <a:sym typeface="Wingdings" panose="05000000000000000000" pitchFamily="2" charset="2"/>
              </a:rPr>
              <a:t> CPMU + 3-pole wiggler</a:t>
            </a:r>
            <a:endParaRPr lang="en-US" sz="2400" dirty="0"/>
          </a:p>
          <a:p>
            <a:r>
              <a:rPr lang="en-US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35543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50B8D4-8B60-3A86-E5C8-EA736C42A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6938E01-8DF5-7C9B-999C-5502D0C7D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</p:spTree>
    <p:extLst>
      <p:ext uri="{BB962C8B-B14F-4D97-AF65-F5344CB8AC3E}">
        <p14:creationId xmlns:p14="http://schemas.microsoft.com/office/powerpoint/2010/main" val="265835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735C7F-6539-A200-4C41-687A4AE982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855EAB7-E18C-8505-9147-48C8DFA6A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2F8B38-B8B9-7D81-6F60-88F5B4495E70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0CA4F3F-71C3-5546-5D5B-6372DDBC0833}"/>
              </a:ext>
            </a:extLst>
          </p:cNvPr>
          <p:cNvGrpSpPr/>
          <p:nvPr/>
        </p:nvGrpSpPr>
        <p:grpSpPr>
          <a:xfrm>
            <a:off x="5573486" y="1690688"/>
            <a:ext cx="5746644" cy="3807589"/>
            <a:chOff x="11787059" y="11268141"/>
            <a:chExt cx="9097049" cy="6059280"/>
          </a:xfrm>
        </p:grpSpPr>
        <p:pic>
          <p:nvPicPr>
            <p:cNvPr id="3" name="Bildobjekt 5" descr="En bild som visar karta, spel&#10;&#10;Beskrivning genererad med mycket hög exakthet">
              <a:extLst>
                <a:ext uri="{FF2B5EF4-FFF2-40B4-BE49-F238E27FC236}">
                  <a16:creationId xmlns:a16="http://schemas.microsoft.com/office/drawing/2014/main" id="{8D011314-C5E6-E07D-72B8-A9C4A98158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11976119" y="12782667"/>
              <a:ext cx="8497343" cy="3283743"/>
            </a:xfrm>
            <a:prstGeom prst="rect">
              <a:avLst/>
            </a:prstGeom>
            <a:noFill/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A21787E-9AF9-2CB3-1E3C-F4BD46560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87059" y="15470568"/>
              <a:ext cx="1740247" cy="185021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F8D4B41-8D3C-4399-6034-D9623A836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525482" y="15467676"/>
              <a:ext cx="1740245" cy="185021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2556D26-4097-00D9-5A86-B66B2A89D2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283667" y="15477203"/>
              <a:ext cx="1740244" cy="1850218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5C76053-440C-57AF-C74E-07B413ABA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985001" y="11273646"/>
              <a:ext cx="1740244" cy="185021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0C0AA80-28E5-1B92-6477-B121CFD8B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351368" y="11268141"/>
              <a:ext cx="1740246" cy="1850218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EE80DD8-11C2-4FB4-01C6-82D599503E2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8483522" y="11278501"/>
              <a:ext cx="1740246" cy="1850217"/>
            </a:xfrm>
            <a:prstGeom prst="rect">
              <a:avLst/>
            </a:prstGeom>
          </p:spPr>
        </p:pic>
        <p:sp>
          <p:nvSpPr>
            <p:cNvPr id="12" name="Freeform 14">
              <a:extLst>
                <a:ext uri="{FF2B5EF4-FFF2-40B4-BE49-F238E27FC236}">
                  <a16:creationId xmlns:a16="http://schemas.microsoft.com/office/drawing/2014/main" id="{8D174288-34EE-58BA-6D63-6E36493450C4}"/>
                </a:ext>
              </a:extLst>
            </p:cNvPr>
            <p:cNvSpPr/>
            <p:nvPr/>
          </p:nvSpPr>
          <p:spPr>
            <a:xfrm>
              <a:off x="15222376" y="14197633"/>
              <a:ext cx="463404" cy="1518158"/>
            </a:xfrm>
            <a:custGeom>
              <a:avLst/>
              <a:gdLst>
                <a:gd name="connsiteX0" fmla="*/ 153476 w 527247"/>
                <a:gd name="connsiteY0" fmla="*/ 1700212 h 1700212"/>
                <a:gd name="connsiteX1" fmla="*/ 10601 w 527247"/>
                <a:gd name="connsiteY1" fmla="*/ 1328737 h 1700212"/>
                <a:gd name="connsiteX2" fmla="*/ 24888 w 527247"/>
                <a:gd name="connsiteY2" fmla="*/ 1014412 h 1700212"/>
                <a:gd name="connsiteX3" fmla="*/ 139188 w 527247"/>
                <a:gd name="connsiteY3" fmla="*/ 800100 h 1700212"/>
                <a:gd name="connsiteX4" fmla="*/ 367788 w 527247"/>
                <a:gd name="connsiteY4" fmla="*/ 585787 h 1700212"/>
                <a:gd name="connsiteX5" fmla="*/ 496376 w 527247"/>
                <a:gd name="connsiteY5" fmla="*/ 357187 h 1700212"/>
                <a:gd name="connsiteX6" fmla="*/ 524951 w 527247"/>
                <a:gd name="connsiteY6" fmla="*/ 128587 h 1700212"/>
                <a:gd name="connsiteX7" fmla="*/ 453513 w 527247"/>
                <a:gd name="connsiteY7" fmla="*/ 0 h 170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247" h="1700212">
                  <a:moveTo>
                    <a:pt x="153476" y="1700212"/>
                  </a:moveTo>
                  <a:cubicBezTo>
                    <a:pt x="92754" y="1571624"/>
                    <a:pt x="32032" y="1443037"/>
                    <a:pt x="10601" y="1328737"/>
                  </a:cubicBezTo>
                  <a:cubicBezTo>
                    <a:pt x="-10830" y="1214437"/>
                    <a:pt x="3457" y="1102518"/>
                    <a:pt x="24888" y="1014412"/>
                  </a:cubicBezTo>
                  <a:cubicBezTo>
                    <a:pt x="46319" y="926306"/>
                    <a:pt x="82038" y="871537"/>
                    <a:pt x="139188" y="800100"/>
                  </a:cubicBezTo>
                  <a:cubicBezTo>
                    <a:pt x="196338" y="728663"/>
                    <a:pt x="308257" y="659606"/>
                    <a:pt x="367788" y="585787"/>
                  </a:cubicBezTo>
                  <a:cubicBezTo>
                    <a:pt x="427319" y="511968"/>
                    <a:pt x="470182" y="433387"/>
                    <a:pt x="496376" y="357187"/>
                  </a:cubicBezTo>
                  <a:cubicBezTo>
                    <a:pt x="522570" y="280987"/>
                    <a:pt x="532095" y="188118"/>
                    <a:pt x="524951" y="128587"/>
                  </a:cubicBezTo>
                  <a:cubicBezTo>
                    <a:pt x="517807" y="69056"/>
                    <a:pt x="485660" y="34528"/>
                    <a:pt x="453513" y="0"/>
                  </a:cubicBezTo>
                </a:path>
              </a:pathLst>
            </a:custGeom>
            <a:noFill/>
            <a:ln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F90B73-2E48-31E7-B676-645FD34C0FAD}"/>
                </a:ext>
              </a:extLst>
            </p:cNvPr>
            <p:cNvSpPr txBox="1"/>
            <p:nvPr/>
          </p:nvSpPr>
          <p:spPr>
            <a:xfrm>
              <a:off x="18683634" y="15796761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b="1" i="1" dirty="0">
                  <a:latin typeface="Arial" panose="020B0604020202020204" pitchFamily="34" charset="0"/>
                  <a:cs typeface="Arial" panose="020B0604020202020204" pitchFamily="34" charset="0"/>
                </a:rPr>
                <a:t>Focus</a:t>
              </a:r>
              <a:r>
                <a:rPr lang="en-SE" b="1" i="1" dirty="0"/>
                <a:t> 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E1EBB6-01CA-DF74-6043-5BDBCEA6C7F0}"/>
                </a:ext>
              </a:extLst>
            </p:cNvPr>
            <p:cNvSpPr txBox="1"/>
            <p:nvPr/>
          </p:nvSpPr>
          <p:spPr>
            <a:xfrm>
              <a:off x="19788936" y="15120111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E" b="1" i="1" dirty="0">
                  <a:latin typeface="Arial" panose="020B0604020202020204" pitchFamily="34" charset="0"/>
                  <a:cs typeface="Arial" panose="020B0604020202020204" pitchFamily="34" charset="0"/>
                </a:rPr>
                <a:t>Focus</a:t>
              </a:r>
              <a:r>
                <a:rPr lang="en-SE" b="1" i="1" dirty="0"/>
                <a:t> B</a:t>
              </a: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40D999-8A74-FD8F-AABE-3FC44553D019}"/>
                </a:ext>
              </a:extLst>
            </p:cNvPr>
            <p:cNvSpPr/>
            <p:nvPr/>
          </p:nvSpPr>
          <p:spPr>
            <a:xfrm>
              <a:off x="15089625" y="12768400"/>
              <a:ext cx="807589" cy="1065268"/>
            </a:xfrm>
            <a:custGeom>
              <a:avLst/>
              <a:gdLst>
                <a:gd name="connsiteX0" fmla="*/ 0 w 1059543"/>
                <a:gd name="connsiteY0" fmla="*/ 0 h 1436915"/>
                <a:gd name="connsiteX1" fmla="*/ 856343 w 1059543"/>
                <a:gd name="connsiteY1" fmla="*/ 711200 h 1436915"/>
                <a:gd name="connsiteX2" fmla="*/ 1059543 w 1059543"/>
                <a:gd name="connsiteY2" fmla="*/ 1436915 h 1436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9543" h="1436915">
                  <a:moveTo>
                    <a:pt x="0" y="0"/>
                  </a:moveTo>
                  <a:cubicBezTo>
                    <a:pt x="339876" y="235857"/>
                    <a:pt x="679753" y="471714"/>
                    <a:pt x="856343" y="711200"/>
                  </a:cubicBezTo>
                  <a:cubicBezTo>
                    <a:pt x="1032934" y="950686"/>
                    <a:pt x="1046238" y="1193800"/>
                    <a:pt x="1059543" y="1436915"/>
                  </a:cubicBezTo>
                </a:path>
              </a:pathLst>
            </a:custGeom>
            <a:noFill/>
            <a:ln>
              <a:headEnd type="none"/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7436E4D-9159-2425-495B-E7AFDF620D7A}"/>
                </a:ext>
              </a:extLst>
            </p:cNvPr>
            <p:cNvSpPr/>
            <p:nvPr/>
          </p:nvSpPr>
          <p:spPr>
            <a:xfrm>
              <a:off x="17620915" y="12863072"/>
              <a:ext cx="218252" cy="1857828"/>
            </a:xfrm>
            <a:custGeom>
              <a:avLst/>
              <a:gdLst>
                <a:gd name="connsiteX0" fmla="*/ 0 w 218252"/>
                <a:gd name="connsiteY0" fmla="*/ 0 h 1857828"/>
                <a:gd name="connsiteX1" fmla="*/ 203200 w 218252"/>
                <a:gd name="connsiteY1" fmla="*/ 798285 h 1857828"/>
                <a:gd name="connsiteX2" fmla="*/ 203200 w 218252"/>
                <a:gd name="connsiteY2" fmla="*/ 1857828 h 1857828"/>
                <a:gd name="connsiteX3" fmla="*/ 203200 w 218252"/>
                <a:gd name="connsiteY3" fmla="*/ 1857828 h 1857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252" h="1857828">
                  <a:moveTo>
                    <a:pt x="0" y="0"/>
                  </a:moveTo>
                  <a:cubicBezTo>
                    <a:pt x="84666" y="244323"/>
                    <a:pt x="169333" y="488647"/>
                    <a:pt x="203200" y="798285"/>
                  </a:cubicBezTo>
                  <a:cubicBezTo>
                    <a:pt x="237067" y="1107923"/>
                    <a:pt x="203200" y="1857828"/>
                    <a:pt x="203200" y="1857828"/>
                  </a:cubicBezTo>
                  <a:lnTo>
                    <a:pt x="203200" y="1857828"/>
                  </a:lnTo>
                </a:path>
              </a:pathLst>
            </a:custGeom>
            <a:noFill/>
            <a:ln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84E993E2-F197-A33F-B2CD-D9802F42BC84}"/>
                </a:ext>
              </a:extLst>
            </p:cNvPr>
            <p:cNvSpPr/>
            <p:nvPr/>
          </p:nvSpPr>
          <p:spPr>
            <a:xfrm>
              <a:off x="19192785" y="13046250"/>
              <a:ext cx="936738" cy="2380343"/>
            </a:xfrm>
            <a:custGeom>
              <a:avLst/>
              <a:gdLst>
                <a:gd name="connsiteX0" fmla="*/ 566057 w 936738"/>
                <a:gd name="connsiteY0" fmla="*/ 0 h 2380343"/>
                <a:gd name="connsiteX1" fmla="*/ 914400 w 936738"/>
                <a:gd name="connsiteY1" fmla="*/ 653143 h 2380343"/>
                <a:gd name="connsiteX2" fmla="*/ 0 w 936738"/>
                <a:gd name="connsiteY2" fmla="*/ 2380343 h 2380343"/>
                <a:gd name="connsiteX3" fmla="*/ 0 w 936738"/>
                <a:gd name="connsiteY3" fmla="*/ 2380343 h 2380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6738" h="2380343">
                  <a:moveTo>
                    <a:pt x="566057" y="0"/>
                  </a:moveTo>
                  <a:cubicBezTo>
                    <a:pt x="787400" y="128209"/>
                    <a:pt x="1008743" y="256419"/>
                    <a:pt x="914400" y="653143"/>
                  </a:cubicBezTo>
                  <a:cubicBezTo>
                    <a:pt x="820057" y="1049867"/>
                    <a:pt x="0" y="2380343"/>
                    <a:pt x="0" y="2380343"/>
                  </a:cubicBezTo>
                  <a:lnTo>
                    <a:pt x="0" y="2380343"/>
                  </a:lnTo>
                </a:path>
              </a:pathLst>
            </a:custGeom>
            <a:noFill/>
            <a:ln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2449B8FB-2366-5DBF-EAF0-0D73905016CA}"/>
                </a:ext>
              </a:extLst>
            </p:cNvPr>
            <p:cNvSpPr/>
            <p:nvPr/>
          </p:nvSpPr>
          <p:spPr>
            <a:xfrm>
              <a:off x="14051766" y="14387209"/>
              <a:ext cx="463404" cy="1518158"/>
            </a:xfrm>
            <a:custGeom>
              <a:avLst/>
              <a:gdLst>
                <a:gd name="connsiteX0" fmla="*/ 153476 w 527247"/>
                <a:gd name="connsiteY0" fmla="*/ 1700212 h 1700212"/>
                <a:gd name="connsiteX1" fmla="*/ 10601 w 527247"/>
                <a:gd name="connsiteY1" fmla="*/ 1328737 h 1700212"/>
                <a:gd name="connsiteX2" fmla="*/ 24888 w 527247"/>
                <a:gd name="connsiteY2" fmla="*/ 1014412 h 1700212"/>
                <a:gd name="connsiteX3" fmla="*/ 139188 w 527247"/>
                <a:gd name="connsiteY3" fmla="*/ 800100 h 1700212"/>
                <a:gd name="connsiteX4" fmla="*/ 367788 w 527247"/>
                <a:gd name="connsiteY4" fmla="*/ 585787 h 1700212"/>
                <a:gd name="connsiteX5" fmla="*/ 496376 w 527247"/>
                <a:gd name="connsiteY5" fmla="*/ 357187 h 1700212"/>
                <a:gd name="connsiteX6" fmla="*/ 524951 w 527247"/>
                <a:gd name="connsiteY6" fmla="*/ 128587 h 1700212"/>
                <a:gd name="connsiteX7" fmla="*/ 453513 w 527247"/>
                <a:gd name="connsiteY7" fmla="*/ 0 h 170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247" h="1700212">
                  <a:moveTo>
                    <a:pt x="153476" y="1700212"/>
                  </a:moveTo>
                  <a:cubicBezTo>
                    <a:pt x="92754" y="1571624"/>
                    <a:pt x="32032" y="1443037"/>
                    <a:pt x="10601" y="1328737"/>
                  </a:cubicBezTo>
                  <a:cubicBezTo>
                    <a:pt x="-10830" y="1214437"/>
                    <a:pt x="3457" y="1102518"/>
                    <a:pt x="24888" y="1014412"/>
                  </a:cubicBezTo>
                  <a:cubicBezTo>
                    <a:pt x="46319" y="926306"/>
                    <a:pt x="82038" y="871537"/>
                    <a:pt x="139188" y="800100"/>
                  </a:cubicBezTo>
                  <a:cubicBezTo>
                    <a:pt x="196338" y="728663"/>
                    <a:pt x="308257" y="659606"/>
                    <a:pt x="367788" y="585787"/>
                  </a:cubicBezTo>
                  <a:cubicBezTo>
                    <a:pt x="427319" y="511968"/>
                    <a:pt x="470182" y="433387"/>
                    <a:pt x="496376" y="357187"/>
                  </a:cubicBezTo>
                  <a:cubicBezTo>
                    <a:pt x="522570" y="280987"/>
                    <a:pt x="532095" y="188118"/>
                    <a:pt x="524951" y="128587"/>
                  </a:cubicBezTo>
                  <a:cubicBezTo>
                    <a:pt x="517807" y="69056"/>
                    <a:pt x="485660" y="34528"/>
                    <a:pt x="453513" y="0"/>
                  </a:cubicBezTo>
                </a:path>
              </a:pathLst>
            </a:custGeom>
            <a:noFill/>
            <a:ln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A7D0AED-3612-BA75-D987-453C55EC9D6A}"/>
                </a:ext>
              </a:extLst>
            </p:cNvPr>
            <p:cNvSpPr/>
            <p:nvPr/>
          </p:nvSpPr>
          <p:spPr>
            <a:xfrm>
              <a:off x="12565956" y="13837118"/>
              <a:ext cx="463404" cy="1518158"/>
            </a:xfrm>
            <a:custGeom>
              <a:avLst/>
              <a:gdLst>
                <a:gd name="connsiteX0" fmla="*/ 153476 w 527247"/>
                <a:gd name="connsiteY0" fmla="*/ 1700212 h 1700212"/>
                <a:gd name="connsiteX1" fmla="*/ 10601 w 527247"/>
                <a:gd name="connsiteY1" fmla="*/ 1328737 h 1700212"/>
                <a:gd name="connsiteX2" fmla="*/ 24888 w 527247"/>
                <a:gd name="connsiteY2" fmla="*/ 1014412 h 1700212"/>
                <a:gd name="connsiteX3" fmla="*/ 139188 w 527247"/>
                <a:gd name="connsiteY3" fmla="*/ 800100 h 1700212"/>
                <a:gd name="connsiteX4" fmla="*/ 367788 w 527247"/>
                <a:gd name="connsiteY4" fmla="*/ 585787 h 1700212"/>
                <a:gd name="connsiteX5" fmla="*/ 496376 w 527247"/>
                <a:gd name="connsiteY5" fmla="*/ 357187 h 1700212"/>
                <a:gd name="connsiteX6" fmla="*/ 524951 w 527247"/>
                <a:gd name="connsiteY6" fmla="*/ 128587 h 1700212"/>
                <a:gd name="connsiteX7" fmla="*/ 453513 w 527247"/>
                <a:gd name="connsiteY7" fmla="*/ 0 h 1700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247" h="1700212">
                  <a:moveTo>
                    <a:pt x="153476" y="1700212"/>
                  </a:moveTo>
                  <a:cubicBezTo>
                    <a:pt x="92754" y="1571624"/>
                    <a:pt x="32032" y="1443037"/>
                    <a:pt x="10601" y="1328737"/>
                  </a:cubicBezTo>
                  <a:cubicBezTo>
                    <a:pt x="-10830" y="1214437"/>
                    <a:pt x="3457" y="1102518"/>
                    <a:pt x="24888" y="1014412"/>
                  </a:cubicBezTo>
                  <a:cubicBezTo>
                    <a:pt x="46319" y="926306"/>
                    <a:pt x="82038" y="871537"/>
                    <a:pt x="139188" y="800100"/>
                  </a:cubicBezTo>
                  <a:cubicBezTo>
                    <a:pt x="196338" y="728663"/>
                    <a:pt x="308257" y="659606"/>
                    <a:pt x="367788" y="585787"/>
                  </a:cubicBezTo>
                  <a:cubicBezTo>
                    <a:pt x="427319" y="511968"/>
                    <a:pt x="470182" y="433387"/>
                    <a:pt x="496376" y="357187"/>
                  </a:cubicBezTo>
                  <a:cubicBezTo>
                    <a:pt x="522570" y="280987"/>
                    <a:pt x="532095" y="188118"/>
                    <a:pt x="524951" y="128587"/>
                  </a:cubicBezTo>
                  <a:cubicBezTo>
                    <a:pt x="517807" y="69056"/>
                    <a:pt x="485660" y="34528"/>
                    <a:pt x="453513" y="0"/>
                  </a:cubicBezTo>
                </a:path>
              </a:pathLst>
            </a:custGeom>
            <a:noFill/>
            <a:ln>
              <a:tailEnd type="triangle" w="lg" len="lg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35B03A6-D417-1942-12BD-2446BCF803D4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The Scientific Case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62360F-32A5-A3F1-FFF7-FBC334192548}"/>
              </a:ext>
            </a:extLst>
          </p:cNvPr>
          <p:cNvSpPr txBox="1"/>
          <p:nvPr/>
        </p:nvSpPr>
        <p:spPr>
          <a:xfrm>
            <a:off x="606522" y="2159764"/>
            <a:ext cx="4842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Beamline optics distorts polarization state of light (aggravated at energies &lt; 80 eV)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u="sng" dirty="0"/>
              <a:t>Example:</a:t>
            </a:r>
            <a:r>
              <a:rPr lang="sv-SE" dirty="0"/>
              <a:t> Circular polarized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Is there a way to preserve the polarization state other than different beamline optics?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BB1D5D-F637-5B2B-C348-41336971F38F}"/>
              </a:ext>
            </a:extLst>
          </p:cNvPr>
          <p:cNvSpPr txBox="1"/>
          <p:nvPr/>
        </p:nvSpPr>
        <p:spPr>
          <a:xfrm>
            <a:off x="567808" y="3860366"/>
            <a:ext cx="4842114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sv-SE" u="sng" dirty="0"/>
              <a:t>Reasoning:</a:t>
            </a:r>
            <a:r>
              <a:rPr lang="sv-SE" dirty="0"/>
              <a:t> Do the wrong thing at the ID to get it right at the sample! </a:t>
            </a:r>
            <a:r>
              <a:rPr lang="sv-SE" dirty="0">
                <a:sym typeface="Wingdings" panose="05000000000000000000" pitchFamily="2" charset="2"/>
              </a:rPr>
              <a:t> We need the beamline transfer function for polarization states.</a:t>
            </a:r>
            <a:br>
              <a:rPr lang="sv-SE" dirty="0">
                <a:sym typeface="Wingdings" panose="05000000000000000000" pitchFamily="2" charset="2"/>
              </a:rPr>
            </a:br>
            <a:br>
              <a:rPr lang="sv-SE" dirty="0">
                <a:sym typeface="Wingdings" panose="05000000000000000000" pitchFamily="2" charset="2"/>
              </a:rPr>
            </a:br>
            <a:r>
              <a:rPr lang="sv-SE" i="1" dirty="0">
                <a:sym typeface="Wingdings" panose="05000000000000000000" pitchFamily="2" charset="2"/>
              </a:rPr>
              <a:t>(Mats Leandersson, </a:t>
            </a:r>
            <a:r>
              <a:rPr lang="sv-SE" b="0" i="1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Kirill Chernenko</a:t>
            </a:r>
            <a:r>
              <a:rPr lang="sv-SE" i="1" dirty="0">
                <a:sym typeface="Wingdings" panose="05000000000000000000" pitchFamily="2" charset="2"/>
              </a:rPr>
              <a:t>)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44685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FEE215-7C74-488D-93CF-6E7882AD87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D946CB2-E85E-C0C1-000A-1E9F0DBC4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66AF81-524C-BFBF-A46C-39441E2B60B5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3B0469-9FE9-E716-F0E5-DFD7565DD347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Dynamic Multipoles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D0D2D0-8BDD-9ED6-2CBB-9B729FBE7418}"/>
              </a:ext>
            </a:extLst>
          </p:cNvPr>
          <p:cNvSpPr txBox="1"/>
          <p:nvPr/>
        </p:nvSpPr>
        <p:spPr>
          <a:xfrm>
            <a:off x="606522" y="2054989"/>
            <a:ext cx="4842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Maximum effective fields and long undulator periods create strong dynamic multipoles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Low beam energy of 1.5 GeV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Multipole estimation via kick-maps from 3D magnetic models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Multipoles are not symmetric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</p:txBody>
      </p:sp>
      <p:pic>
        <p:nvPicPr>
          <p:cNvPr id="6" name="Picture 5" descr="A graph of a graph with red and blue lines&#10;&#10;AI-generated content may be incorrect.">
            <a:extLst>
              <a:ext uri="{FF2B5EF4-FFF2-40B4-BE49-F238E27FC236}">
                <a16:creationId xmlns:a16="http://schemas.microsoft.com/office/drawing/2014/main" id="{2B7C4970-87BB-54E6-D8FC-8F9AC4BC9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328" y="1608063"/>
            <a:ext cx="5251772" cy="3231057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839CCA2-13F8-7903-B18F-81D1CBDA9C5B}"/>
              </a:ext>
            </a:extLst>
          </p:cNvPr>
          <p:cNvSpPr txBox="1"/>
          <p:nvPr/>
        </p:nvSpPr>
        <p:spPr>
          <a:xfrm>
            <a:off x="5754607" y="4899865"/>
            <a:ext cx="6175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Multipole strength of EPU95 at a gap of 14 mm </a:t>
            </a:r>
            <a:r>
              <a:rPr lang="en-GB" i="1" dirty="0">
                <a:ea typeface="Times New Roman" panose="02020603050405020304" pitchFamily="18" charset="0"/>
                <a:cs typeface="Arial" panose="020B0604020202020204" pitchFamily="34" charset="0"/>
              </a:rPr>
              <a:t>&amp;</a:t>
            </a:r>
            <a:r>
              <a:rPr lang="en-GB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phase shifts of -45 mm / -20</a:t>
            </a:r>
            <a:r>
              <a:rPr lang="en-GB" i="1" dirty="0"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mm of helical </a:t>
            </a:r>
            <a:r>
              <a:rPr lang="en-GB" i="1" dirty="0">
                <a:ea typeface="Times New Roman" panose="02020603050405020304" pitchFamily="18" charset="0"/>
                <a:cs typeface="Arial" panose="020B0604020202020204" pitchFamily="34" charset="0"/>
              </a:rPr>
              <a:t>/ </a:t>
            </a:r>
            <a:r>
              <a:rPr lang="en-GB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inclined</a:t>
            </a:r>
            <a:endParaRPr lang="en-SE" i="1" dirty="0">
              <a:cs typeface="Arial" panose="020B0604020202020204" pitchFamily="34" charset="0"/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54CB1F71-2A0F-F4F5-A4A8-BF595BE36F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54674"/>
              </p:ext>
            </p:extLst>
          </p:nvPr>
        </p:nvGraphicFramePr>
        <p:xfrm>
          <a:off x="350855" y="3815116"/>
          <a:ext cx="5251773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591">
                  <a:extLst>
                    <a:ext uri="{9D8B030D-6E8A-4147-A177-3AD203B41FA5}">
                      <a16:colId xmlns:a16="http://schemas.microsoft.com/office/drawing/2014/main" val="1960535271"/>
                    </a:ext>
                  </a:extLst>
                </a:gridCol>
                <a:gridCol w="1750591">
                  <a:extLst>
                    <a:ext uri="{9D8B030D-6E8A-4147-A177-3AD203B41FA5}">
                      <a16:colId xmlns:a16="http://schemas.microsoft.com/office/drawing/2014/main" val="444261394"/>
                    </a:ext>
                  </a:extLst>
                </a:gridCol>
                <a:gridCol w="1750591">
                  <a:extLst>
                    <a:ext uri="{9D8B030D-6E8A-4147-A177-3AD203B41FA5}">
                      <a16:colId xmlns:a16="http://schemas.microsoft.com/office/drawing/2014/main" val="1856966219"/>
                    </a:ext>
                  </a:extLst>
                </a:gridCol>
              </a:tblGrid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EPU84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EPU95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653812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Period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84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95.2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5229886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# Periods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362032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Max.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8.65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10.4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374188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Max. Eff.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1.10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1.17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1320634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Min. Magn.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14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14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747852"/>
                  </a:ext>
                </a:extLst>
              </a:tr>
              <a:tr h="250099">
                <a:tc>
                  <a:txBody>
                    <a:bodyPr/>
                    <a:lstStyle/>
                    <a:p>
                      <a:r>
                        <a:rPr lang="sv-SE" sz="1400" dirty="0"/>
                        <a:t>Min. Photon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8 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4.2 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20498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338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05AC4-79AC-0001-A36D-CCDF89538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0E750B-D60D-CF49-4834-76691645B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1C1661-B6C6-32DE-508B-02288D0BFF39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E0B998F-388A-7567-8D58-C36D79278D95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Dynamic Multipole Correction (1)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432A79-6944-F3C9-A60B-6E39D1A042B9}"/>
              </a:ext>
            </a:extLst>
          </p:cNvPr>
          <p:cNvSpPr txBox="1"/>
          <p:nvPr/>
        </p:nvSpPr>
        <p:spPr>
          <a:xfrm>
            <a:off x="606522" y="2054989"/>
            <a:ext cx="4842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Flexible flat cables (8 conductors) mounted on vacuum chambers (top and bottom)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Cables are cross-wired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Enables creation of quadrupole- and octopole field components (both normal and skew)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Uses chamber water cooling</a:t>
            </a:r>
          </a:p>
        </p:txBody>
      </p:sp>
      <p:pic>
        <p:nvPicPr>
          <p:cNvPr id="27" name="Picture 26" descr="A grey rectangular object with colorful squares&#10;&#10;AI-generated content may be incorrect.">
            <a:extLst>
              <a:ext uri="{FF2B5EF4-FFF2-40B4-BE49-F238E27FC236}">
                <a16:creationId xmlns:a16="http://schemas.microsoft.com/office/drawing/2014/main" id="{664CE507-48A2-840F-581D-097265857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971296"/>
            <a:ext cx="3580853" cy="920578"/>
          </a:xfrm>
          <a:prstGeom prst="rect">
            <a:avLst/>
          </a:prstGeom>
        </p:spPr>
      </p:pic>
      <p:pic>
        <p:nvPicPr>
          <p:cNvPr id="29" name="Picture 28" descr="A machine with many metal parts&#10;&#10;AI-generated content may be incorrect.">
            <a:extLst>
              <a:ext uri="{FF2B5EF4-FFF2-40B4-BE49-F238E27FC236}">
                <a16:creationId xmlns:a16="http://schemas.microsoft.com/office/drawing/2014/main" id="{E372C7A1-5FB8-99E1-F32D-0D2BBA2CD8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42" y="1527143"/>
            <a:ext cx="4341104" cy="4300486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C3CF2BF-41CB-818D-73C1-851115017682}"/>
              </a:ext>
            </a:extLst>
          </p:cNvPr>
          <p:cNvSpPr txBox="1"/>
          <p:nvPr/>
        </p:nvSpPr>
        <p:spPr>
          <a:xfrm>
            <a:off x="606522" y="4934399"/>
            <a:ext cx="4842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Conductors individually powered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r>
              <a:rPr lang="sv-SE" dirty="0"/>
              <a:t>But what currents should we set?</a:t>
            </a:r>
          </a:p>
        </p:txBody>
      </p:sp>
    </p:spTree>
    <p:extLst>
      <p:ext uri="{BB962C8B-B14F-4D97-AF65-F5344CB8AC3E}">
        <p14:creationId xmlns:p14="http://schemas.microsoft.com/office/powerpoint/2010/main" val="2016011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26FC4C-93ED-3D09-5FEC-992B6CE62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77D226-2140-A015-840B-762975B45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2CEE97-25BE-6601-BCE2-EECB2373F38B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72DEA4B-BD13-3581-EC65-134C33A4D7D7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Dynamic Multipole Correction (2)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DEDF2B-A648-C8DC-2EDB-E9703A9461D5}"/>
              </a:ext>
            </a:extLst>
          </p:cNvPr>
          <p:cNvSpPr txBox="1"/>
          <p:nvPr/>
        </p:nvSpPr>
        <p:spPr>
          <a:xfrm>
            <a:off x="606522" y="2054989"/>
            <a:ext cx="48421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Use kick-map estimations as basis for the correction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 Multi-objective genetic algorithm (MOGA)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/>
              <a:t>Objective 1: minimize field integral residuals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/>
              <a:t>Objective 2: minimize total power/heat load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914E04B-2923-FC04-8A1F-2A95A5451D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982" y="1595649"/>
            <a:ext cx="7094018" cy="268997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B567CC-1D8F-8C76-F296-D1C7DA60344A}"/>
              </a:ext>
            </a:extLst>
          </p:cNvPr>
          <p:cNvSpPr txBox="1"/>
          <p:nvPr/>
        </p:nvSpPr>
        <p:spPr>
          <a:xfrm>
            <a:off x="6407029" y="4393812"/>
            <a:ext cx="460623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Dynamic multipole compensation, strip excitation and heat load calculated via</a:t>
            </a:r>
          </a:p>
          <a:p>
            <a:r>
              <a:rPr lang="en-GB" sz="2000" i="1" dirty="0">
                <a:cs typeface="Arial" panose="020B0604020202020204" pitchFamily="34" charset="0"/>
              </a:rPr>
              <a:t>Multi-objective genetic algorithm</a:t>
            </a:r>
            <a:endParaRPr lang="en-SE" sz="2000" i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7689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407DD-870A-D550-DB31-9B32D272F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81D59E-21F1-8179-2E67-9A3F8E1B6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DB8DBF-FEF2-BFD3-EF22-4A3CEAB9334E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5E697D-EBF0-ADEA-55E4-1B76BD44FB2D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Static correction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926E04D-80B1-F315-510D-962256E7C25A}"/>
              </a:ext>
            </a:extLst>
          </p:cNvPr>
          <p:cNvSpPr txBox="1"/>
          <p:nvPr/>
        </p:nvSpPr>
        <p:spPr>
          <a:xfrm>
            <a:off x="606522" y="2054989"/>
            <a:ext cx="48421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2 local dipole correctors (attached to ID)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Universal Mode creates quite large field integrals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Pushes local correctors close (some cases into) saturation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Leftovers need to be taken care of by the global orbit feedback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DD047E-EC7F-C469-78C3-5610E6420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207" y="1477606"/>
            <a:ext cx="5125673" cy="387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87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1E12D4-02A3-A5F3-8F7D-F11777A25D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CCC984A-7565-B3A0-0AD6-6F28B8BA5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Universal Mode for EPUs (TUPM066)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CBFE83-2AE7-5F77-9D8C-4D25207B19F8}"/>
              </a:ext>
            </a:extLst>
          </p:cNvPr>
          <p:cNvSpPr txBox="1"/>
          <p:nvPr/>
        </p:nvSpPr>
        <p:spPr>
          <a:xfrm>
            <a:off x="12282127" y="1267692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b="1" i="1" dirty="0">
                <a:latin typeface="Arial" panose="020B0604020202020204" pitchFamily="34" charset="0"/>
                <a:cs typeface="Arial" panose="020B0604020202020204" pitchFamily="34" charset="0"/>
              </a:rPr>
              <a:t>Source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B1938B-014C-69A1-5026-C3E2A72B7808}"/>
              </a:ext>
            </a:extLst>
          </p:cNvPr>
          <p:cNvSpPr txBox="1"/>
          <p:nvPr/>
        </p:nvSpPr>
        <p:spPr>
          <a:xfrm>
            <a:off x="588067" y="1608063"/>
            <a:ext cx="4842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/>
              <a:t>Experimental Results</a:t>
            </a:r>
          </a:p>
        </p:txBody>
      </p:sp>
      <p:pic>
        <p:nvPicPr>
          <p:cNvPr id="6" name="Picture 5" descr="A group of images of different colors&#10;&#10;Description automatically generated">
            <a:extLst>
              <a:ext uri="{FF2B5EF4-FFF2-40B4-BE49-F238E27FC236}">
                <a16:creationId xmlns:a16="http://schemas.microsoft.com/office/drawing/2014/main" id="{E81C8FDD-B695-5410-4D64-F95C25EBEF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72" y="1977394"/>
            <a:ext cx="3533281" cy="35332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1349E02-4019-07CF-1E00-D74A4B232B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165" y="1546508"/>
            <a:ext cx="5318592" cy="31188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499F99F-5D8D-AB81-6191-4C656DF724F3}"/>
              </a:ext>
            </a:extLst>
          </p:cNvPr>
          <p:cNvSpPr txBox="1"/>
          <p:nvPr/>
        </p:nvSpPr>
        <p:spPr>
          <a:xfrm>
            <a:off x="4042980" y="2150909"/>
            <a:ext cx="1667226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EPU84: Simulated intensity maps for a 40 eV photon beam with (a) LP and (b) CP (c) Measured intensity </a:t>
            </a:r>
            <a:r>
              <a:rPr lang="en-GB" sz="16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for</a:t>
            </a:r>
            <a:r>
              <a:rPr lang="en-GB" sz="14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CP produced by the EPU without compensation. (d) Same measurement with EPU compensation</a:t>
            </a:r>
            <a:endParaRPr lang="en-SE" sz="1400" i="1" dirty="0"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17B88F-3A0A-92A5-5CA6-39B2B622559A}"/>
              </a:ext>
            </a:extLst>
          </p:cNvPr>
          <p:cNvSpPr txBox="1"/>
          <p:nvPr/>
        </p:nvSpPr>
        <p:spPr>
          <a:xfrm>
            <a:off x="6481796" y="4823263"/>
            <a:ext cx="48307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  <a:spcAft>
                <a:spcPts val="600"/>
              </a:spcAft>
            </a:pPr>
            <a:r>
              <a:rPr lang="en-GB" sz="1600" i="1" dirty="0">
                <a:ea typeface="Times New Roman" panose="02020603050405020304" pitchFamily="18" charset="0"/>
                <a:cs typeface="Arial" panose="020B0604020202020204" pitchFamily="34" charset="0"/>
              </a:rPr>
              <a:t>EPU95:</a:t>
            </a:r>
            <a:r>
              <a:rPr lang="en-GB" sz="16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Measured degree of linear polarization for circularly polarized light at </a:t>
            </a:r>
            <a:r>
              <a:rPr lang="en-GB" sz="1600" i="1" dirty="0" err="1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FinEstBeams</a:t>
            </a:r>
            <a:r>
              <a:rPr lang="en-GB" sz="1600" i="1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GB" sz="1600" i="1" u="sng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Lower is better</a:t>
            </a:r>
            <a:endParaRPr lang="en-SE" sz="1600" i="1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120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MAX IV">
  <a:themeElements>
    <a:clrScheme name="MAX IV ny">
      <a:dk1>
        <a:srgbClr val="001427"/>
      </a:dk1>
      <a:lt1>
        <a:srgbClr val="FFFFFF"/>
      </a:lt1>
      <a:dk2>
        <a:srgbClr val="00570C"/>
      </a:dk2>
      <a:lt2>
        <a:srgbClr val="FB8C00"/>
      </a:lt2>
      <a:accent1>
        <a:srgbClr val="767171"/>
      </a:accent1>
      <a:accent2>
        <a:srgbClr val="595555"/>
      </a:accent2>
      <a:accent3>
        <a:srgbClr val="AEAAAA"/>
      </a:accent3>
      <a:accent4>
        <a:srgbClr val="00570C"/>
      </a:accent4>
      <a:accent5>
        <a:srgbClr val="F6B222"/>
      </a:accent5>
      <a:accent6>
        <a:srgbClr val="C8C3C3"/>
      </a:accent6>
      <a:hlink>
        <a:srgbClr val="0000FF"/>
      </a:hlink>
      <a:folHlink>
        <a:srgbClr val="8100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X IV" id="{516FC9ED-6BBD-C744-B2F0-90A71CB59E0C}" vid="{13190349-0772-8741-AF07-2E14FF89C4D4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C8A1373EE1745A7B31132D53BC18C" ma:contentTypeVersion="6" ma:contentTypeDescription="Create a new document." ma:contentTypeScope="" ma:versionID="1c2ed1af02f1d176331b7db6edb86c10">
  <xsd:schema xmlns:xsd="http://www.w3.org/2001/XMLSchema" xmlns:xs="http://www.w3.org/2001/XMLSchema" xmlns:p="http://schemas.microsoft.com/office/2006/metadata/properties" xmlns:ns2="af7b11fe-7b68-436c-90b0-54f97b02b031" targetNamespace="http://schemas.microsoft.com/office/2006/metadata/properties" ma:root="true" ma:fieldsID="9931571e7a83093cbda0be48eae4dfe3" ns2:_="">
    <xsd:import namespace="af7b11fe-7b68-436c-90b0-54f97b02b031"/>
    <xsd:element name="properties">
      <xsd:complexType>
        <xsd:sequence>
          <xsd:element name="documentManagement">
            <xsd:complexType>
              <xsd:all>
                <xsd:element ref="ns2:dd2d42672e664ebb976656b339e88335" minOccurs="0"/>
                <xsd:element ref="ns2:TaxCatchAll" minOccurs="0"/>
                <xsd:element ref="ns2:Publishable" minOccurs="0"/>
                <xsd:element ref="ns2:MAXIV_Desc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7b11fe-7b68-436c-90b0-54f97b02b031" elementFormDefault="qualified">
    <xsd:import namespace="http://schemas.microsoft.com/office/2006/documentManagement/types"/>
    <xsd:import namespace="http://schemas.microsoft.com/office/infopath/2007/PartnerControls"/>
    <xsd:element name="dd2d42672e664ebb976656b339e88335" ma:index="9" nillable="true" ma:taxonomy="true" ma:internalName="dd2d42672e664ebb976656b339e88335" ma:taxonomyFieldName="Tags" ma:displayName="Tags" ma:fieldId="{dd2d4267-2e66-4ebb-9766-56b339e88335}" ma:taxonomyMulti="true" ma:sspId="a9415ddb-cc98-4572-851a-d5d8cf0f0d2f" ma:termSetId="4f3916f9-4920-49be-afb9-8c6beb5c8d41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6fdcf9f9-0677-46e4-8cdc-b271fc04d31f}" ma:internalName="TaxCatchAll" ma:showField="CatchAllData" ma:web="af7b11fe-7b68-436c-90b0-54f97b02b03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able" ma:index="11" nillable="true" ma:displayName="Publishable" ma:internalName="Publishable">
      <xsd:simpleType>
        <xsd:restriction base="dms:Boolean"/>
      </xsd:simpleType>
    </xsd:element>
    <xsd:element name="MAXIV_Desc" ma:index="12" nillable="true" ma:displayName="Description" ma:internalName="MAXIV_Desc">
      <xsd:simpleType>
        <xsd:restriction base="dms:Note">
          <xsd:maxLength value="255"/>
        </xsd:restriction>
      </xsd:simpleType>
    </xsd:element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AXIV_Desc xmlns="af7b11fe-7b68-436c-90b0-54f97b02b031" xsi:nil="true"/>
    <Publishable xmlns="af7b11fe-7b68-436c-90b0-54f97b02b031">true</Publishable>
    <TaxCatchAll xmlns="af7b11fe-7b68-436c-90b0-54f97b02b031"/>
    <dd2d42672e664ebb976656b339e88335 xmlns="af7b11fe-7b68-436c-90b0-54f97b02b031">
      <Terms xmlns="http://schemas.microsoft.com/office/infopath/2007/PartnerControls"/>
    </dd2d42672e664ebb976656b339e88335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83C3E9-AC42-431D-821D-A0031F9403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f7b11fe-7b68-436c-90b0-54f97b02b0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748E198-29D6-4919-960D-AB46316E0B98}">
  <ds:schemaRefs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7419484d-ac4d-40b7-8534-13e6aa55e888"/>
    <ds:schemaRef ds:uri="http://www.w3.org/XML/1998/namespace"/>
    <ds:schemaRef ds:uri="http://purl.org/dc/dcmitype/"/>
    <ds:schemaRef ds:uri="af7b11fe-7b68-436c-90b0-54f97b02b031"/>
  </ds:schemaRefs>
</ds:datastoreItem>
</file>

<file path=customXml/itemProps3.xml><?xml version="1.0" encoding="utf-8"?>
<ds:datastoreItem xmlns:ds="http://schemas.openxmlformats.org/officeDocument/2006/customXml" ds:itemID="{3F60D1C6-50C5-4E5F-B294-B94BD33FC7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MAX IV</Template>
  <TotalTime>7303</TotalTime>
  <Words>1134</Words>
  <Application>Microsoft Office PowerPoint</Application>
  <PresentationFormat>Widescreen</PresentationFormat>
  <Paragraphs>158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Open Sans Light</vt:lpstr>
      <vt:lpstr>Times New Roman</vt:lpstr>
      <vt:lpstr>Wingdings</vt:lpstr>
      <vt:lpstr>MAX IV</vt:lpstr>
      <vt:lpstr>Operation Experience of Insertion Devices at the MAX IV Laboratory</vt:lpstr>
      <vt:lpstr>PowerPoint Presentation</vt:lpstr>
      <vt:lpstr>Universal Mode for EPUs (TUPM066)</vt:lpstr>
      <vt:lpstr>Universal Mode for EPUs (TUPM066)</vt:lpstr>
      <vt:lpstr>Universal Mode for EPUs (TUPM066)</vt:lpstr>
      <vt:lpstr>Universal Mode for EPUs (TUPM066)</vt:lpstr>
      <vt:lpstr>Universal Mode for EPUs (TUPM066)</vt:lpstr>
      <vt:lpstr>Universal Mode for EPUs (TUPM066)</vt:lpstr>
      <vt:lpstr>Universal Mode for EPUs (TUPM066)</vt:lpstr>
      <vt:lpstr>Machine Learning for ID Orbit Correction (THPM025)</vt:lpstr>
      <vt:lpstr>Machine Learning for ID Orbit Correction (THPM025)</vt:lpstr>
      <vt:lpstr>Machine Learning for ID Orbit Correction (THPM025)</vt:lpstr>
      <vt:lpstr>Machine Learning for ID Orbit Correction (THPM025)</vt:lpstr>
      <vt:lpstr>Machine Learning for ID Orbit Correction (THPM025)</vt:lpstr>
      <vt:lpstr>Machine Learning for ID Orbit Correction (THPM025)</vt:lpstr>
      <vt:lpstr>Other Projects  -  Backup</vt:lpstr>
      <vt:lpstr>PowerPoint Presentation</vt:lpstr>
      <vt:lpstr>Beam Loss Monitors at ID:s</vt:lpstr>
      <vt:lpstr>Beam Loss Monitors at ID:s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Aymeric Robert</dc:creator>
  <cp:keywords/>
  <dc:description/>
  <cp:lastModifiedBy>Michael Holz</cp:lastModifiedBy>
  <cp:revision>128</cp:revision>
  <dcterms:created xsi:type="dcterms:W3CDTF">2022-05-19T12:39:22Z</dcterms:created>
  <dcterms:modified xsi:type="dcterms:W3CDTF">2025-05-28T09:51:29Z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0x0101006A8C8A1373EE1745A7B31132D53BC18C</vt:lpwstr>
  </property>
  <property fmtid="{D5CDD505-2E9C-101B-9397-08002B2CF9AE}" pid="3" name="Tags">
    <vt:lpwstr/>
  </property>
</Properties>
</file>