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98" r:id="rId2"/>
  </p:sldMasterIdLst>
  <p:notesMasterIdLst>
    <p:notesMasterId r:id="rId31"/>
  </p:notesMasterIdLst>
  <p:handoutMasterIdLst>
    <p:handoutMasterId r:id="rId32"/>
  </p:handoutMasterIdLst>
  <p:sldIdLst>
    <p:sldId id="268" r:id="rId3"/>
    <p:sldId id="907" r:id="rId4"/>
    <p:sldId id="5078" r:id="rId5"/>
    <p:sldId id="258" r:id="rId6"/>
    <p:sldId id="259" r:id="rId7"/>
    <p:sldId id="261" r:id="rId8"/>
    <p:sldId id="5060" r:id="rId9"/>
    <p:sldId id="263" r:id="rId10"/>
    <p:sldId id="5066" r:id="rId11"/>
    <p:sldId id="266" r:id="rId12"/>
    <p:sldId id="267" r:id="rId13"/>
    <p:sldId id="5079" r:id="rId14"/>
    <p:sldId id="5080" r:id="rId15"/>
    <p:sldId id="5082" r:id="rId16"/>
    <p:sldId id="5072" r:id="rId17"/>
    <p:sldId id="5076" r:id="rId18"/>
    <p:sldId id="5077" r:id="rId19"/>
    <p:sldId id="5070" r:id="rId20"/>
    <p:sldId id="5084" r:id="rId21"/>
    <p:sldId id="914" r:id="rId22"/>
    <p:sldId id="5086" r:id="rId23"/>
    <p:sldId id="5065" r:id="rId24"/>
    <p:sldId id="5087" r:id="rId25"/>
    <p:sldId id="5088" r:id="rId26"/>
    <p:sldId id="913" r:id="rId27"/>
    <p:sldId id="5063" r:id="rId28"/>
    <p:sldId id="905" r:id="rId29"/>
    <p:sldId id="5069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 userDrawn="1">
          <p15:clr>
            <a:srgbClr val="A4A3A4"/>
          </p15:clr>
        </p15:guide>
        <p15:guide id="2" pos="257" userDrawn="1">
          <p15:clr>
            <a:srgbClr val="A4A3A4"/>
          </p15:clr>
        </p15:guide>
        <p15:guide id="3" pos="3840" userDrawn="1">
          <p15:clr>
            <a:srgbClr val="A4A3A4"/>
          </p15:clr>
        </p15:guide>
        <p15:guide id="4" orient="horz" pos="2047" userDrawn="1">
          <p15:clr>
            <a:srgbClr val="A4A3A4"/>
          </p15:clr>
        </p15:guide>
        <p15:guide id="5" pos="325" userDrawn="1">
          <p15:clr>
            <a:srgbClr val="A4A3A4"/>
          </p15:clr>
        </p15:guide>
        <p15:guide id="6" orient="horz" pos="210" userDrawn="1">
          <p15:clr>
            <a:srgbClr val="A4A3A4"/>
          </p15:clr>
        </p15:guide>
        <p15:guide id="7" orient="horz" pos="5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scher, Markus" initials="TM" lastIdx="3" clrIdx="0">
    <p:extLst>
      <p:ext uri="{19B8F6BF-5375-455C-9EA6-DF929625EA0E}">
        <p15:presenceInfo xmlns:p15="http://schemas.microsoft.com/office/powerpoint/2012/main" userId="S-1-5-21-3018955115-4118484798-3177128962-446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336699"/>
    <a:srgbClr val="FF9999"/>
    <a:srgbClr val="DAEEF3"/>
    <a:srgbClr val="FFEFEF"/>
    <a:srgbClr val="16A7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4704" autoAdjust="0"/>
  </p:normalViewPr>
  <p:slideViewPr>
    <p:cSldViewPr showGuides="1">
      <p:cViewPr varScale="1">
        <p:scale>
          <a:sx n="77" d="100"/>
          <a:sy n="77" d="100"/>
        </p:scale>
        <p:origin x="826" y="72"/>
      </p:cViewPr>
      <p:guideLst>
        <p:guide orient="horz" pos="890"/>
        <p:guide pos="257"/>
        <p:guide pos="3840"/>
        <p:guide orient="horz" pos="2047"/>
        <p:guide pos="325"/>
        <p:guide orient="horz" pos="210"/>
        <p:guide orient="horz" pos="50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31.05.2025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31.05.2025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35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4131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2200" b="0" strike="noStrike" spc="-1">
                <a:solidFill>
                  <a:srgbClr val="000000"/>
                </a:solidFill>
                <a:latin typeface="DesySans Office"/>
              </a:rPr>
              <a:t>FLASH is a 300 m long single-pass high-gain soft x-ray FEL. It is based on a superconducting accelerator using the TESLA/XFEL technology. An here you see a layout of FLASH how it looked like about a year ago. The electron bunches generated in a normal conducting RF gun and are accelerated by the superconducting accelerator modules.</a:t>
            </a:r>
            <a:endParaRPr lang="en-GB" sz="2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rtl="0"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1033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35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4131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457200" indent="0">
              <a:lnSpc>
                <a:spcPct val="120000"/>
              </a:lnSpc>
              <a:buNone/>
              <a:tabLst>
                <a:tab pos="0" algn="l"/>
              </a:tabLst>
            </a:pPr>
            <a:r>
              <a:rPr lang="en-US" sz="2200" b="0" strike="noStrike" spc="-1">
                <a:solidFill>
                  <a:srgbClr val="000000"/>
                </a:solidFill>
                <a:latin typeface="DesySans Office"/>
              </a:rPr>
              <a:t>This allows the generation of several thousand bunches per second. The bunches are generated in burst with a  repletion rate of 10 Hz.</a:t>
            </a:r>
            <a:endParaRPr lang="en-GB" sz="2200" b="0" strike="noStrike" spc="-1">
              <a:solidFill>
                <a:srgbClr val="000000"/>
              </a:solidFill>
              <a:latin typeface="Calibri"/>
            </a:endParaRPr>
          </a:p>
          <a:p>
            <a:pPr marL="457200" indent="0">
              <a:lnSpc>
                <a:spcPct val="100000"/>
              </a:lnSpc>
              <a:buNone/>
              <a:tabLst>
                <a:tab pos="0" algn="l"/>
              </a:tabLst>
            </a:pPr>
            <a:endParaRPr lang="en-GB" sz="1300" b="0" strike="noStrike" spc="-1">
              <a:solidFill>
                <a:srgbClr val="000000"/>
              </a:solidFill>
              <a:latin typeface="Calibri"/>
            </a:endParaRPr>
          </a:p>
          <a:p>
            <a:pPr marL="457200" indent="0">
              <a:lnSpc>
                <a:spcPct val="100000"/>
              </a:lnSpc>
              <a:buNone/>
              <a:tabLst>
                <a:tab pos="0" algn="l"/>
              </a:tabLst>
            </a:pPr>
            <a:endParaRPr lang="en-GB" sz="13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35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4131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A laser heater system </a:t>
            </a:r>
            <a:r>
              <a:rPr lang="en-US" sz="1200" b="1" strike="noStrike" spc="-1">
                <a:solidFill>
                  <a:schemeClr val="dk1"/>
                </a:solidFill>
                <a:latin typeface="+mn-lt"/>
                <a:ea typeface="+mn-ea"/>
              </a:rPr>
              <a:t>minimizes the microbunching instability growth by controlling the uncorrelated energy spread of the beam</a:t>
            </a:r>
            <a:endParaRPr lang="en-GB" sz="1200" b="0" strike="noStrike" spc="-1">
              <a:solidFill>
                <a:srgbClr val="000000"/>
              </a:solidFill>
              <a:latin typeface="Calibri"/>
            </a:endParaRPr>
          </a:p>
          <a:p>
            <a:pPr marL="216000" indent="0">
              <a:lnSpc>
                <a:spcPct val="100000"/>
              </a:lnSpc>
              <a:buNone/>
            </a:pPr>
            <a:endParaRPr lang="en-GB" sz="13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300" dirty="0"/>
          </a:p>
          <a:p>
            <a:endParaRPr lang="de-DE" sz="1300" dirty="0"/>
          </a:p>
        </p:txBody>
      </p:sp>
    </p:spTree>
    <p:extLst>
      <p:ext uri="{BB962C8B-B14F-4D97-AF65-F5344CB8AC3E}">
        <p14:creationId xmlns:p14="http://schemas.microsoft.com/office/powerpoint/2010/main" val="598113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36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4131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66" name="PlaceHolder 3"/>
          <p:cNvSpPr>
            <a:spLocks noGrp="1"/>
          </p:cNvSpPr>
          <p:nvPr>
            <p:ph type="sldNum" idx="3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de-DE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09E9DABE-AACD-462A-8F8C-2B429EF50844}" type="slidenum">
              <a:rPr lang="de-DE" sz="1200" b="0" strike="noStrike" spc="-1">
                <a:solidFill>
                  <a:schemeClr val="dk1"/>
                </a:solidFill>
                <a:latin typeface="+mn-lt"/>
                <a:ea typeface="+mn-ea"/>
              </a:rPr>
              <a:t>10</a:t>
            </a:fld>
            <a:endParaRPr lang="en-GB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36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4131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In 2016 reverse taper was applied to the 10 undulator segments; the gap of the 11th and 12th segments was scanned. Power ratio of 200 was obtained. For a helical afterburner it would be larger by a factor of 2.</a:t>
            </a:r>
            <a:endParaRPr lang="en-GB" sz="2000" b="0" strike="noStrike" spc="-1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200" b="0" strike="noStrike" spc="-1">
                <a:solidFill>
                  <a:schemeClr val="dk1"/>
                </a:solidFill>
                <a:latin typeface="+mn-lt"/>
                <a:ea typeface="+mn-ea"/>
              </a:rPr>
              <a:t>The figure shows the photon pulse energy measured after the respective undulator in FLASH2. Undulators 1 to 10 were set to reverse tapering while the final two act as an afterburner, leading to an increase in pulse energy by a factor of 200.</a:t>
            </a:r>
            <a:endParaRPr lang="en-GB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69" name="PlaceHolder 3"/>
          <p:cNvSpPr>
            <a:spLocks noGrp="1"/>
          </p:cNvSpPr>
          <p:nvPr>
            <p:ph type="sldNum" idx="39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de-DE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79726F7F-B7F3-47F7-B250-D13E7A901F74}" type="slidenum">
              <a:rPr lang="de-DE" sz="1200" b="0" strike="noStrike" spc="-1">
                <a:solidFill>
                  <a:schemeClr val="dk1"/>
                </a:solidFill>
                <a:latin typeface="+mn-lt"/>
                <a:ea typeface="+mn-ea"/>
              </a:rPr>
              <a:t>11</a:t>
            </a:fld>
            <a:endParaRPr lang="en-GB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37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4131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72" name="PlaceHolder 3"/>
          <p:cNvSpPr>
            <a:spLocks noGrp="1"/>
          </p:cNvSpPr>
          <p:nvPr>
            <p:ph type="sldNum" idx="4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de-DE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188CAF62-DC00-4932-A891-3C3F0468B5D8}" type="slidenum">
              <a:rPr lang="de-DE" sz="1200" b="0" strike="noStrike" spc="-1">
                <a:solidFill>
                  <a:schemeClr val="dk1"/>
                </a:solidFill>
                <a:latin typeface="+mn-lt"/>
                <a:ea typeface="+mn-ea"/>
              </a:rPr>
              <a:t>12</a:t>
            </a:fld>
            <a:endParaRPr lang="en-GB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37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4131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marL="216000" indent="-216000">
              <a:buNone/>
            </a:pP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78" name="PlaceHolder 3"/>
          <p:cNvSpPr>
            <a:spLocks noGrp="1"/>
          </p:cNvSpPr>
          <p:nvPr>
            <p:ph type="sldNum" idx="4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de-DE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F4149D00-CCBE-4F78-B4D5-A0F6AA58E448}" type="slidenum">
              <a:rPr lang="de-DE" sz="1200" b="0" strike="noStrike" spc="-1">
                <a:solidFill>
                  <a:schemeClr val="dk1"/>
                </a:solidFill>
                <a:latin typeface="+mn-lt"/>
                <a:ea typeface="+mn-ea"/>
              </a:rPr>
              <a:t>13</a:t>
            </a:fld>
            <a:endParaRPr lang="en-GB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37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4131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00" b="0" strike="noStrike" spc="-1">
                <a:solidFill>
                  <a:schemeClr val="dk1"/>
                </a:solidFill>
                <a:latin typeface="+mn-lt"/>
                <a:ea typeface="+mn-ea"/>
              </a:rPr>
              <a:t>amplification by a factor of 80</a:t>
            </a:r>
            <a:endParaRPr lang="en-GB" sz="1000" b="0" strike="noStrike" spc="-1">
              <a:solidFill>
                <a:srgbClr val="000000"/>
              </a:solidFill>
              <a:latin typeface="Calibri"/>
            </a:endParaRPr>
          </a:p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endParaRPr lang="en-GB" sz="1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75" name="PlaceHolder 3"/>
          <p:cNvSpPr>
            <a:spLocks noGrp="1"/>
          </p:cNvSpPr>
          <p:nvPr>
            <p:ph type="sldNum" idx="4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de-DE" sz="1200" b="0" strike="noStrike" spc="-1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47585F75-5B54-45BF-8F26-6FE6F09A4885}" type="slidenum">
              <a:rPr lang="de-DE" sz="1200" b="0" strike="noStrike" spc="-1">
                <a:solidFill>
                  <a:schemeClr val="dk1"/>
                </a:solidFill>
                <a:latin typeface="+mn-lt"/>
                <a:ea typeface="+mn-ea"/>
              </a:rPr>
              <a:t>14</a:t>
            </a:fld>
            <a:endParaRPr lang="en-GB" sz="120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4691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Master-Untertitelformat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Master-Untertitelformat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58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Master-Untertitelformat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Master-Untertitelformat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9837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246881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64191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281147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984001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337079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06484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00836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024830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92285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832550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735325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235173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4516898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901707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509658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22515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3132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7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| ID25 Workshop, Taipei | UE17 APPLE3 Experience | M.Tischer, 31.05.25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| ID25 Workshop, Taipei | UE17 APPLE3 Experience | M.Tischer, 31.05.25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609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716" r:id="rId18"/>
    <p:sldLayoutId id="2147483732" r:id="rId1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>
          <p15:clr>
            <a:srgbClr val="F26B43"/>
          </p15:clr>
        </p15:guide>
        <p15:guide id="2" pos="3885">
          <p15:clr>
            <a:srgbClr val="F26B43"/>
          </p15:clr>
        </p15:guide>
        <p15:guide id="3" pos="3795">
          <p15:clr>
            <a:srgbClr val="F26B43"/>
          </p15:clr>
        </p15:guide>
        <p15:guide id="4" pos="7423">
          <p15:clr>
            <a:srgbClr val="F26B43"/>
          </p15:clr>
        </p15:guide>
        <p15:guide id="5" pos="257">
          <p15:clr>
            <a:srgbClr val="F26B43"/>
          </p15:clr>
        </p15:guide>
        <p15:guide id="6" orient="horz" pos="4042">
          <p15:clr>
            <a:srgbClr val="F26B43"/>
          </p15:clr>
        </p15:guide>
        <p15:guide id="7" orient="horz" pos="2432">
          <p15:clr>
            <a:srgbClr val="F26B43"/>
          </p15:clr>
        </p15:guide>
        <p15:guide id="8" orient="horz" pos="2523">
          <p15:clr>
            <a:srgbClr val="F26B43"/>
          </p15:clr>
        </p15:guide>
        <p15:guide id="9" pos="2593">
          <p15:clr>
            <a:srgbClr val="F26B43"/>
          </p15:clr>
        </p15:guide>
        <p15:guide id="10" pos="2683">
          <p15:clr>
            <a:srgbClr val="F26B43"/>
          </p15:clr>
        </p15:guide>
        <p15:guide id="11" pos="4997">
          <p15:clr>
            <a:srgbClr val="F26B43"/>
          </p15:clr>
        </p15:guide>
        <p15:guide id="12" pos="508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accelconf.web.cern.ch/fel2017/papers/mop032.pdf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7.sv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emf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5" Type="http://schemas.openxmlformats.org/officeDocument/2006/relationships/image" Target="../media/image52.emf"/><Relationship Id="rId10" Type="http://schemas.openxmlformats.org/officeDocument/2006/relationships/image" Target="../media/image47.svg"/><Relationship Id="rId4" Type="http://schemas.openxmlformats.org/officeDocument/2006/relationships/image" Target="../media/image41.png"/><Relationship Id="rId9" Type="http://schemas.openxmlformats.org/officeDocument/2006/relationships/image" Target="../media/image46.png"/><Relationship Id="rId14" Type="http://schemas.openxmlformats.org/officeDocument/2006/relationships/image" Target="../media/image51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6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6.png"/><Relationship Id="rId4" Type="http://schemas.openxmlformats.org/officeDocument/2006/relationships/image" Target="../media/image6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1.jpg"/><Relationship Id="rId7" Type="http://schemas.openxmlformats.org/officeDocument/2006/relationships/image" Target="../media/image75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4.jpeg"/><Relationship Id="rId5" Type="http://schemas.openxmlformats.org/officeDocument/2006/relationships/image" Target="../media/image73.jpg"/><Relationship Id="rId4" Type="http://schemas.openxmlformats.org/officeDocument/2006/relationships/image" Target="../media/image72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0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6.jpeg"/><Relationship Id="rId5" Type="http://schemas.openxmlformats.org/officeDocument/2006/relationships/image" Target="../media/image15.png"/><Relationship Id="rId10" Type="http://schemas.openxmlformats.org/officeDocument/2006/relationships/image" Target="../media/image14.jpeg"/><Relationship Id="rId4" Type="http://schemas.openxmlformats.org/officeDocument/2006/relationships/image" Target="../media/image11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8.jpeg"/><Relationship Id="rId11" Type="http://schemas.openxmlformats.org/officeDocument/2006/relationships/image" Target="../media/image15.png"/><Relationship Id="rId5" Type="http://schemas.openxmlformats.org/officeDocument/2006/relationships/image" Target="../media/image7.jpeg"/><Relationship Id="rId10" Type="http://schemas.openxmlformats.org/officeDocument/2006/relationships/image" Target="../media/image18.jpeg"/><Relationship Id="rId4" Type="http://schemas.openxmlformats.org/officeDocument/2006/relationships/image" Target="../media/image11.jpeg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8.jpeg"/><Relationship Id="rId7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0.gif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4.jpe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05" b="-104"/>
          <a:stretch/>
        </p:blipFill>
        <p:spPr>
          <a:xfrm>
            <a:off x="2" y="0"/>
            <a:ext cx="12191997" cy="3429000"/>
          </a:xfr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06383" y="349612"/>
            <a:ext cx="11550257" cy="1099777"/>
          </a:xfrm>
        </p:spPr>
        <p:txBody>
          <a:bodyPr/>
          <a:lstStyle/>
          <a:p>
            <a:r>
              <a:rPr lang="en-US" sz="4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Experience with the UE17 APPLE3 Afterburner at FLASH2 </a:t>
            </a:r>
            <a:br>
              <a:rPr lang="en-US" sz="4800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800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Markus </a:t>
            </a:r>
            <a:r>
              <a:rPr lang="en-US" dirty="0" err="1"/>
              <a:t>Tischer</a:t>
            </a:r>
            <a:br>
              <a:rPr lang="en-US" dirty="0"/>
            </a:br>
            <a:r>
              <a:rPr lang="en-US" dirty="0"/>
              <a:t>on behalf of DESY’s insertion device group</a:t>
            </a:r>
          </a:p>
          <a:p>
            <a:pPr>
              <a:lnSpc>
                <a:spcPct val="150000"/>
              </a:lnSpc>
            </a:pPr>
            <a:r>
              <a:rPr lang="en-US" dirty="0"/>
              <a:t>ID25 Workshop, Taipei, 31.05.2025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73999A0A-4693-42B6-A573-618E67DBD6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344" t="26301" r="9783" b="23417"/>
          <a:stretch/>
        </p:blipFill>
        <p:spPr>
          <a:xfrm>
            <a:off x="6816081" y="3522460"/>
            <a:ext cx="4824535" cy="3343460"/>
          </a:xfrm>
          <a:prstGeom prst="rect">
            <a:avLst/>
          </a:prstGeom>
          <a:ln w="0">
            <a:noFill/>
          </a:ln>
        </p:spPr>
      </p:pic>
      <p:pic>
        <p:nvPicPr>
          <p:cNvPr id="8" name="Grafik 9">
            <a:extLst>
              <a:ext uri="{FF2B5EF4-FFF2-40B4-BE49-F238E27FC236}">
                <a16:creationId xmlns:a16="http://schemas.microsoft.com/office/drawing/2014/main" id="{3CBC722E-31AC-4962-A4EB-54F48D07EF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489" y="5913276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967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1" name="Rechteck 3"/>
          <p:cNvSpPr/>
          <p:nvPr/>
        </p:nvSpPr>
        <p:spPr>
          <a:xfrm>
            <a:off x="714584" y="1340768"/>
            <a:ext cx="10638000" cy="17067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chemeClr val="dk1"/>
                </a:solidFill>
                <a:latin typeface="Arial"/>
              </a:rPr>
              <a:t>Main SASE undulator :	U32    planar 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chemeClr val="dk1"/>
                </a:solidFill>
                <a:latin typeface="Arial"/>
              </a:rPr>
              <a:t>H</a:t>
            </a:r>
            <a:r>
              <a:rPr lang="en-US" sz="1800" b="0" strike="noStrike" spc="-1" dirty="0">
                <a:solidFill>
                  <a:schemeClr val="dk1"/>
                </a:solidFill>
                <a:latin typeface="Arial"/>
              </a:rPr>
              <a:t>elical afterburner :		UE17  APPLE3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chemeClr val="dk1"/>
                </a:solidFill>
                <a:latin typeface="Arial"/>
              </a:rPr>
              <a:t>Need to get rid of powerful linearly polarized radiation from the main undulator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  <a:spcBef>
                <a:spcPts val="600"/>
              </a:spcBef>
            </a:pP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892" name="Grafik 10"/>
          <p:cNvPicPr/>
          <p:nvPr/>
        </p:nvPicPr>
        <p:blipFill>
          <a:blip r:embed="rId3"/>
          <a:srcRect l="14561" t="61046" r="15742" b="28476"/>
          <a:stretch/>
        </p:blipFill>
        <p:spPr>
          <a:xfrm>
            <a:off x="620984" y="3428640"/>
            <a:ext cx="7803720" cy="622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893" name="Rechteck 4"/>
          <p:cNvSpPr/>
          <p:nvPr/>
        </p:nvSpPr>
        <p:spPr>
          <a:xfrm>
            <a:off x="6762944" y="2565000"/>
            <a:ext cx="149472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1800" b="0" strike="noStrike" spc="-1" dirty="0" err="1">
                <a:solidFill>
                  <a:schemeClr val="dk1"/>
                </a:solidFill>
                <a:latin typeface="Arial"/>
              </a:rPr>
              <a:t>helical</a:t>
            </a:r>
            <a:r>
              <a:rPr lang="de-DE" sz="1800" b="0" strike="noStrike" spc="-1" dirty="0">
                <a:solidFill>
                  <a:schemeClr val="dk1"/>
                </a:solidFill>
                <a:latin typeface="Arial"/>
              </a:rPr>
              <a:t> </a:t>
            </a:r>
            <a:r>
              <a:rPr lang="de-DE" sz="1800" b="0" strike="noStrike" spc="-1" dirty="0" err="1">
                <a:solidFill>
                  <a:schemeClr val="dk1"/>
                </a:solidFill>
                <a:latin typeface="Arial"/>
              </a:rPr>
              <a:t>afterburner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1800" b="0" strike="noStrike" spc="-1" dirty="0">
                <a:solidFill>
                  <a:schemeClr val="dk1"/>
                </a:solidFill>
                <a:latin typeface="Arial"/>
              </a:rPr>
              <a:t>2.5 m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94" name="Rechteck 5"/>
          <p:cNvSpPr/>
          <p:nvPr/>
        </p:nvSpPr>
        <p:spPr>
          <a:xfrm>
            <a:off x="3105704" y="2853000"/>
            <a:ext cx="305244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de-DE" sz="1800" b="0" strike="noStrike" spc="-1" dirty="0">
                <a:solidFill>
                  <a:schemeClr val="dk1"/>
                </a:solidFill>
                <a:latin typeface="Arial"/>
              </a:rPr>
              <a:t>planar undulator (</a:t>
            </a:r>
            <a:r>
              <a:rPr lang="de-DE" sz="1800" b="0" strike="noStrike" spc="-1" dirty="0" err="1">
                <a:solidFill>
                  <a:schemeClr val="dk1"/>
                </a:solidFill>
                <a:latin typeface="Arial"/>
              </a:rPr>
              <a:t>saturation</a:t>
            </a:r>
            <a:r>
              <a:rPr lang="de-DE" sz="1800" b="0" strike="noStrike" spc="-1" dirty="0">
                <a:solidFill>
                  <a:schemeClr val="dk1"/>
                </a:solidFill>
                <a:latin typeface="Arial"/>
              </a:rPr>
              <a:t>)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1800" b="0" strike="noStrike" spc="-1" dirty="0">
                <a:solidFill>
                  <a:schemeClr val="dk1"/>
                </a:solidFill>
                <a:latin typeface="Arial"/>
              </a:rPr>
              <a:t>30 m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95" name="Rechteck 6"/>
          <p:cNvSpPr/>
          <p:nvPr/>
        </p:nvSpPr>
        <p:spPr>
          <a:xfrm>
            <a:off x="2323424" y="3923640"/>
            <a:ext cx="49190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800" b="0" strike="noStrike" spc="-1" dirty="0">
                <a:solidFill>
                  <a:schemeClr val="dk1"/>
                </a:solidFill>
                <a:latin typeface="Arial"/>
              </a:rPr>
              <a:t>reverse-tapered planar undulator (K increases)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96" name="Rechteck 7"/>
          <p:cNvSpPr/>
          <p:nvPr/>
        </p:nvSpPr>
        <p:spPr>
          <a:xfrm>
            <a:off x="671744" y="4797152"/>
            <a:ext cx="9900720" cy="127581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chemeClr val="dk1"/>
                </a:solidFill>
                <a:latin typeface="Arial"/>
              </a:rPr>
              <a:t>Fully micro-bunched electron beam but strongly suppressed radiation power at the exit of reverse-tapered planar undulator 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chemeClr val="dk1"/>
                </a:solidFill>
                <a:latin typeface="Arial"/>
              </a:rPr>
              <a:t>The beam radiates at full power in the helical afterburner tuned to 3</a:t>
            </a:r>
            <a:r>
              <a:rPr lang="en-US" sz="1800" b="0" strike="noStrike" spc="-1" baseline="30000" dirty="0">
                <a:solidFill>
                  <a:schemeClr val="dk1"/>
                </a:solidFill>
                <a:latin typeface="Arial"/>
              </a:rPr>
              <a:t>rd</a:t>
            </a:r>
            <a:r>
              <a:rPr lang="en-US" sz="1800" b="0" strike="noStrike" spc="-1" dirty="0">
                <a:solidFill>
                  <a:schemeClr val="dk1"/>
                </a:solidFill>
                <a:latin typeface="Arial"/>
              </a:rPr>
              <a:t> harmonic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itel 2">
            <a:extLst>
              <a:ext uri="{FF2B5EF4-FFF2-40B4-BE49-F238E27FC236}">
                <a16:creationId xmlns:a16="http://schemas.microsoft.com/office/drawing/2014/main" id="{081573E6-3866-4D41-A15C-D3C2DAA19EF8}"/>
              </a:ext>
            </a:extLst>
          </p:cNvPr>
          <p:cNvSpPr txBox="1">
            <a:spLocks/>
          </p:cNvSpPr>
          <p:nvPr/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Reverse </a:t>
            </a:r>
            <a:r>
              <a:rPr lang="de-DE" dirty="0" err="1"/>
              <a:t>Taper</a:t>
            </a:r>
            <a:r>
              <a:rPr lang="de-DE" dirty="0"/>
              <a:t> Experiments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CB7A5318-71F6-4C58-9415-8C028A1A41D8}"/>
              </a:ext>
            </a:extLst>
          </p:cNvPr>
          <p:cNvSpPr txBox="1">
            <a:spLocks/>
          </p:cNvSpPr>
          <p:nvPr/>
        </p:nvSpPr>
        <p:spPr>
          <a:xfrm>
            <a:off x="407988" y="817500"/>
            <a:ext cx="11152932" cy="3792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7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Suppression of radiation of main undulators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00B366-E963-4496-8AAE-0D2408989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1" name="Grafik 2"/>
          <p:cNvPicPr/>
          <p:nvPr/>
        </p:nvPicPr>
        <p:blipFill>
          <a:blip r:embed="rId3"/>
          <a:stretch/>
        </p:blipFill>
        <p:spPr>
          <a:xfrm>
            <a:off x="4834080" y="1142280"/>
            <a:ext cx="4608000" cy="369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02" name="Grafik 4"/>
          <p:cNvPicPr/>
          <p:nvPr/>
        </p:nvPicPr>
        <p:blipFill>
          <a:blip r:embed="rId4"/>
          <a:stretch/>
        </p:blipFill>
        <p:spPr>
          <a:xfrm>
            <a:off x="191520" y="1557720"/>
            <a:ext cx="4923720" cy="4607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03" name="Grafik 15"/>
          <p:cNvPicPr/>
          <p:nvPr/>
        </p:nvPicPr>
        <p:blipFill>
          <a:blip r:embed="rId5"/>
          <a:srcRect l="14378" t="45813" r="15925" b="43708"/>
          <a:stretch/>
        </p:blipFill>
        <p:spPr>
          <a:xfrm>
            <a:off x="4268520" y="5702040"/>
            <a:ext cx="7803720" cy="622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04" name="Rechteck 11"/>
          <p:cNvSpPr/>
          <p:nvPr/>
        </p:nvSpPr>
        <p:spPr>
          <a:xfrm>
            <a:off x="5997454" y="1028285"/>
            <a:ext cx="6223200" cy="41404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de-DE" sz="1050" b="0" i="1" u="sng" strike="noStrike" spc="-1" dirty="0">
                <a:solidFill>
                  <a:srgbClr val="000000"/>
                </a:solidFill>
                <a:uFillTx/>
                <a:latin typeface="Arial"/>
                <a:hlinkClick r:id="rId6"/>
              </a:rPr>
              <a:t>Reverse Undulator </a:t>
            </a:r>
            <a:r>
              <a:rPr lang="de-DE" sz="1050" b="0" i="1" u="sng" strike="noStrike" spc="-1" dirty="0" err="1">
                <a:solidFill>
                  <a:srgbClr val="000000"/>
                </a:solidFill>
                <a:uFillTx/>
                <a:latin typeface="Arial"/>
                <a:hlinkClick r:id="rId6"/>
              </a:rPr>
              <a:t>Tapering</a:t>
            </a:r>
            <a:r>
              <a:rPr lang="de-DE" sz="1050" b="0" i="1" u="sng" strike="noStrike" spc="-1" dirty="0">
                <a:solidFill>
                  <a:srgbClr val="000000"/>
                </a:solidFill>
                <a:uFillTx/>
                <a:latin typeface="Arial"/>
                <a:hlinkClick r:id="rId6"/>
              </a:rPr>
              <a:t> </a:t>
            </a:r>
            <a:r>
              <a:rPr lang="de-DE" sz="1050" b="0" i="1" u="sng" strike="noStrike" spc="-1" dirty="0" err="1">
                <a:solidFill>
                  <a:srgbClr val="000000"/>
                </a:solidFill>
                <a:uFillTx/>
                <a:latin typeface="Arial"/>
                <a:hlinkClick r:id="rId6"/>
              </a:rPr>
              <a:t>for</a:t>
            </a:r>
            <a:r>
              <a:rPr lang="de-DE" sz="1050" b="0" i="1" u="sng" strike="noStrike" spc="-1" dirty="0">
                <a:solidFill>
                  <a:srgbClr val="000000"/>
                </a:solidFill>
                <a:uFillTx/>
                <a:latin typeface="Arial"/>
                <a:hlinkClick r:id="rId6"/>
              </a:rPr>
              <a:t> </a:t>
            </a:r>
            <a:r>
              <a:rPr lang="de-DE" sz="1050" b="0" i="1" u="sng" strike="noStrike" spc="-1" dirty="0" err="1">
                <a:solidFill>
                  <a:srgbClr val="000000"/>
                </a:solidFill>
                <a:uFillTx/>
                <a:latin typeface="Arial"/>
                <a:hlinkClick r:id="rId6"/>
              </a:rPr>
              <a:t>Polarization</a:t>
            </a:r>
            <a:r>
              <a:rPr lang="de-DE" sz="1050" b="0" i="1" u="sng" strike="noStrike" spc="-1" dirty="0">
                <a:solidFill>
                  <a:srgbClr val="000000"/>
                </a:solidFill>
                <a:uFillTx/>
                <a:latin typeface="Arial"/>
                <a:hlinkClick r:id="rId6"/>
              </a:rPr>
              <a:t> Control and Background-Free Harmonic </a:t>
            </a:r>
            <a:r>
              <a:rPr lang="de-DE" sz="1050" b="0" i="1" u="sng" strike="noStrike" spc="-1" dirty="0" err="1">
                <a:solidFill>
                  <a:srgbClr val="000000"/>
                </a:solidFill>
                <a:uFillTx/>
                <a:latin typeface="Arial"/>
                <a:hlinkClick r:id="rId6"/>
              </a:rPr>
              <a:t>Production</a:t>
            </a:r>
            <a:r>
              <a:rPr lang="de-DE" sz="1050" b="0" i="1" u="sng" strike="noStrike" spc="-1" dirty="0">
                <a:solidFill>
                  <a:srgbClr val="000000"/>
                </a:solidFill>
                <a:uFillTx/>
                <a:latin typeface="Arial"/>
                <a:hlinkClick r:id="rId6"/>
              </a:rPr>
              <a:t> in XFELs: </a:t>
            </a:r>
            <a:r>
              <a:rPr lang="de-DE" sz="1050" b="0" i="1" u="sng" strike="noStrike" spc="-1" dirty="0" err="1">
                <a:solidFill>
                  <a:srgbClr val="000000"/>
                </a:solidFill>
                <a:uFillTx/>
                <a:latin typeface="Arial"/>
                <a:hlinkClick r:id="rId6"/>
              </a:rPr>
              <a:t>Results</a:t>
            </a:r>
            <a:r>
              <a:rPr lang="de-DE" sz="1050" b="0" i="1" u="sng" strike="noStrike" spc="-1" dirty="0">
                <a:solidFill>
                  <a:srgbClr val="000000"/>
                </a:solidFill>
                <a:uFillTx/>
                <a:latin typeface="Arial"/>
                <a:hlinkClick r:id="rId6"/>
              </a:rPr>
              <a:t> </a:t>
            </a:r>
            <a:r>
              <a:rPr lang="de-DE" sz="1050" b="0" i="1" u="sng" strike="noStrike" spc="-1" dirty="0" err="1">
                <a:solidFill>
                  <a:srgbClr val="000000"/>
                </a:solidFill>
                <a:uFillTx/>
                <a:latin typeface="Arial"/>
                <a:hlinkClick r:id="rId6"/>
              </a:rPr>
              <a:t>from</a:t>
            </a:r>
            <a:r>
              <a:rPr lang="de-DE" sz="1050" b="0" i="1" u="sng" strike="noStrike" spc="-1" dirty="0">
                <a:solidFill>
                  <a:srgbClr val="000000"/>
                </a:solidFill>
                <a:uFillTx/>
                <a:latin typeface="Arial"/>
                <a:hlinkClick r:id="rId6"/>
              </a:rPr>
              <a:t> FLASH,- </a:t>
            </a:r>
            <a:r>
              <a:rPr lang="de-DE" sz="1050" b="0" i="1" u="sng" strike="noStrike" spc="-1" dirty="0" err="1">
                <a:solidFill>
                  <a:srgbClr val="000000"/>
                </a:solidFill>
                <a:uFillTx/>
                <a:latin typeface="Arial"/>
                <a:hlinkClick r:id="rId6"/>
              </a:rPr>
              <a:t>Schneidmiller</a:t>
            </a:r>
            <a:r>
              <a:rPr lang="de-DE" sz="1050" b="0" i="1" u="sng" strike="noStrike" spc="-1" dirty="0">
                <a:solidFill>
                  <a:srgbClr val="000000"/>
                </a:solidFill>
                <a:uFillTx/>
                <a:latin typeface="Arial"/>
                <a:hlinkClick r:id="rId6"/>
              </a:rPr>
              <a:t> &amp; </a:t>
            </a:r>
            <a:r>
              <a:rPr lang="de-DE" sz="1050" b="0" i="1" u="sng" strike="noStrike" spc="-1" dirty="0" err="1">
                <a:solidFill>
                  <a:srgbClr val="000000"/>
                </a:solidFill>
                <a:uFillTx/>
                <a:latin typeface="Arial"/>
                <a:hlinkClick r:id="rId6"/>
              </a:rPr>
              <a:t>Yurkov</a:t>
            </a:r>
            <a:r>
              <a:rPr lang="de-DE" sz="1050" b="0" i="1" u="sng" strike="noStrike" spc="-1" dirty="0">
                <a:solidFill>
                  <a:srgbClr val="000000"/>
                </a:solidFill>
                <a:uFillTx/>
                <a:latin typeface="Arial"/>
                <a:hlinkClick r:id="rId6"/>
              </a:rPr>
              <a:t>;  </a:t>
            </a:r>
            <a:r>
              <a:rPr lang="de-DE" sz="1050" b="0" i="1" u="sng" strike="noStrike" spc="-1" dirty="0">
                <a:solidFill>
                  <a:schemeClr val="dk1"/>
                </a:solidFill>
                <a:uFillTx/>
                <a:latin typeface="Arial"/>
                <a:hlinkClick r:id="rId6"/>
              </a:rPr>
              <a:t>DOI: 10.18429/JACoW-FEL2017-MOP032</a:t>
            </a:r>
            <a:endParaRPr lang="en-GB" sz="1050" b="0" i="1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05" name="Rechteck 5"/>
          <p:cNvSpPr/>
          <p:nvPr/>
        </p:nvSpPr>
        <p:spPr>
          <a:xfrm>
            <a:off x="9264240" y="2637000"/>
            <a:ext cx="2952000" cy="286086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pc="-1" dirty="0">
                <a:solidFill>
                  <a:schemeClr val="dk1"/>
                </a:solidFill>
                <a:latin typeface="Arial"/>
              </a:rPr>
              <a:t>B</a:t>
            </a:r>
            <a:r>
              <a:rPr lang="en-US" sz="1800" b="0" strike="noStrike" spc="-1" dirty="0">
                <a:solidFill>
                  <a:schemeClr val="dk1"/>
                </a:solidFill>
                <a:latin typeface="Arial"/>
              </a:rPr>
              <a:t>unching factor at saturation can be the same as in the case of a non-tapered undulator, 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 defTabSz="4572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 dirty="0">
                <a:solidFill>
                  <a:schemeClr val="dk1"/>
                </a:solidFill>
                <a:latin typeface="Arial"/>
              </a:rPr>
              <a:t>Saturation length increases moderately while the saturation power is suppressed by orders of magnitude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06" name="Rechteck 6"/>
          <p:cNvSpPr/>
          <p:nvPr/>
        </p:nvSpPr>
        <p:spPr>
          <a:xfrm>
            <a:off x="5968800" y="1556640"/>
            <a:ext cx="8150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de-DE" sz="1800" b="0" strike="noStrike" spc="-1" dirty="0">
                <a:solidFill>
                  <a:schemeClr val="dk1"/>
                </a:solidFill>
                <a:latin typeface="Arial"/>
              </a:rPr>
              <a:t>17 </a:t>
            </a:r>
            <a:r>
              <a:rPr lang="de-DE" sz="1800" b="0" strike="noStrike" spc="-1" dirty="0" err="1">
                <a:solidFill>
                  <a:schemeClr val="dk1"/>
                </a:solidFill>
                <a:latin typeface="Arial"/>
              </a:rPr>
              <a:t>nm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Titel 2">
            <a:extLst>
              <a:ext uri="{FF2B5EF4-FFF2-40B4-BE49-F238E27FC236}">
                <a16:creationId xmlns:a16="http://schemas.microsoft.com/office/drawing/2014/main" id="{79992F0F-C5A2-4670-8BD9-588683FF9023}"/>
              </a:ext>
            </a:extLst>
          </p:cNvPr>
          <p:cNvSpPr txBox="1">
            <a:spLocks/>
          </p:cNvSpPr>
          <p:nvPr/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err="1"/>
              <a:t>Previous</a:t>
            </a:r>
            <a:r>
              <a:rPr lang="de-DE" dirty="0"/>
              <a:t> Reverse </a:t>
            </a:r>
            <a:r>
              <a:rPr lang="de-DE" dirty="0" err="1"/>
              <a:t>Taper</a:t>
            </a:r>
            <a:r>
              <a:rPr lang="de-DE" dirty="0"/>
              <a:t> Experiments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83754683-86B9-423A-9EE8-C3A5B8110D3F}"/>
              </a:ext>
            </a:extLst>
          </p:cNvPr>
          <p:cNvSpPr txBox="1">
            <a:spLocks/>
          </p:cNvSpPr>
          <p:nvPr/>
        </p:nvSpPr>
        <p:spPr>
          <a:xfrm>
            <a:off x="407988" y="817500"/>
            <a:ext cx="11152932" cy="3792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7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Test with FLASH2 </a:t>
            </a:r>
            <a:r>
              <a:rPr lang="en-US" u="sng" dirty="0"/>
              <a:t>main</a:t>
            </a:r>
            <a:r>
              <a:rPr lang="en-US" dirty="0"/>
              <a:t> (</a:t>
            </a:r>
            <a:r>
              <a:rPr lang="en-US" u="sng" dirty="0"/>
              <a:t>SASE</a:t>
            </a:r>
            <a:r>
              <a:rPr lang="en-US" dirty="0"/>
              <a:t>) undulators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7819EB5-9074-4753-A370-DB49A0ABE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1" name="Grafik 14"/>
          <p:cNvPicPr/>
          <p:nvPr/>
        </p:nvPicPr>
        <p:blipFill>
          <a:blip r:embed="rId3"/>
          <a:srcRect l="19813" t="32835" r="34234" b="24088"/>
          <a:stretch/>
        </p:blipFill>
        <p:spPr>
          <a:xfrm>
            <a:off x="2351520" y="3366360"/>
            <a:ext cx="4105440" cy="3158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12" name="Grafik 16"/>
          <p:cNvPicPr/>
          <p:nvPr/>
        </p:nvPicPr>
        <p:blipFill>
          <a:blip r:embed="rId4"/>
          <a:srcRect l="23954" t="36524" r="35470" b="23311"/>
          <a:stretch/>
        </p:blipFill>
        <p:spPr>
          <a:xfrm>
            <a:off x="8256240" y="3366360"/>
            <a:ext cx="3888000" cy="3158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13" name="Rechteck 17"/>
          <p:cNvSpPr/>
          <p:nvPr/>
        </p:nvSpPr>
        <p:spPr>
          <a:xfrm>
            <a:off x="2791800" y="3059640"/>
            <a:ext cx="38077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800" b="0" strike="noStrike" spc="-1">
                <a:solidFill>
                  <a:srgbClr val="FF0000"/>
                </a:solidFill>
                <a:latin typeface="Arial"/>
              </a:rPr>
              <a:t>Afterburner tuned to 3</a:t>
            </a:r>
            <a:r>
              <a:rPr lang="en-US" sz="1800" b="0" strike="noStrike" spc="-1" baseline="30000">
                <a:solidFill>
                  <a:srgbClr val="FF0000"/>
                </a:solidFill>
                <a:latin typeface="Arial"/>
              </a:rPr>
              <a:t>rd</a:t>
            </a:r>
            <a:r>
              <a:rPr lang="en-US" sz="1800" b="0" strike="noStrike" spc="-1">
                <a:solidFill>
                  <a:srgbClr val="FF0000"/>
                </a:solidFill>
                <a:latin typeface="Arial"/>
              </a:rPr>
              <a:t> harmonic</a:t>
            </a: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14" name="Rechteck 18"/>
          <p:cNvSpPr/>
          <p:nvPr/>
        </p:nvSpPr>
        <p:spPr>
          <a:xfrm>
            <a:off x="8860320" y="3069000"/>
            <a:ext cx="37162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800" b="0" strike="noStrike" spc="-1">
                <a:solidFill>
                  <a:srgbClr val="FF0000"/>
                </a:solidFill>
                <a:latin typeface="Arial"/>
              </a:rPr>
              <a:t>Afterburner detuned</a:t>
            </a: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15" name="Cube 24"/>
          <p:cNvSpPr/>
          <p:nvPr/>
        </p:nvSpPr>
        <p:spPr>
          <a:xfrm>
            <a:off x="4815360" y="1484640"/>
            <a:ext cx="812880" cy="1046520"/>
          </a:xfrm>
          <a:prstGeom prst="cube">
            <a:avLst>
              <a:gd name="adj" fmla="val 18142"/>
            </a:avLst>
          </a:prstGeom>
          <a:solidFill>
            <a:schemeClr val="bg2">
              <a:lumMod val="25000"/>
            </a:schemeClr>
          </a:solidFill>
          <a:ln>
            <a:noFill/>
          </a:ln>
          <a:scene3d>
            <a:camera prst="isometricLeftDown">
              <a:rot lat="2100000" lon="3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Arial"/>
            </a:endParaRPr>
          </a:p>
        </p:txBody>
      </p:sp>
      <p:sp>
        <p:nvSpPr>
          <p:cNvPr id="2916" name="Rectangle 6"/>
          <p:cNvSpPr/>
          <p:nvPr/>
        </p:nvSpPr>
        <p:spPr>
          <a:xfrm>
            <a:off x="2878920" y="2446560"/>
            <a:ext cx="965520" cy="410040"/>
          </a:xfrm>
          <a:prstGeom prst="rect">
            <a:avLst/>
          </a:prstGeom>
          <a:pattFill prst="dkVert">
            <a:fgClr>
              <a:srgbClr val="666A6A"/>
            </a:fgClr>
            <a:bgClr>
              <a:srgbClr val="808080"/>
            </a:bgClr>
          </a:pattFill>
          <a:ln>
            <a:solidFill>
              <a:srgbClr val="000000"/>
            </a:solidFill>
          </a:ln>
          <a:scene3d>
            <a:camera prst="isometricRightUp">
              <a:rot lat="2100000" lon="19800000" rev="60000"/>
            </a:camera>
            <a:lightRig rig="threePt" dir="t"/>
          </a:scene3d>
          <a:sp3d prstMaterial="metal">
            <a:bevelT w="25400" h="44450"/>
            <a:bevelB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DE" sz="16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2917" name="Rechteck 14"/>
          <p:cNvSpPr/>
          <p:nvPr/>
        </p:nvSpPr>
        <p:spPr>
          <a:xfrm rot="20409000">
            <a:off x="1854360" y="2407320"/>
            <a:ext cx="3174120" cy="414360"/>
          </a:xfrm>
          <a:custGeom>
            <a:avLst/>
            <a:gdLst>
              <a:gd name="textAreaLeft" fmla="*/ 0 w 3174120"/>
              <a:gd name="textAreaRight" fmla="*/ 3174480 w 3174120"/>
              <a:gd name="textAreaTop" fmla="*/ 0 h 414360"/>
              <a:gd name="textAreaBottom" fmla="*/ 414720 h 414360"/>
            </a:gdLst>
            <a:ahLst/>
            <a:cxnLst/>
            <a:rect l="textAreaLeft" t="textAreaTop" r="textAreaRight" b="textAreaBottom"/>
            <a:pathLst>
              <a:path w="818470" h="287656">
                <a:moveTo>
                  <a:pt x="0" y="0"/>
                </a:moveTo>
                <a:cubicBezTo>
                  <a:pt x="219765" y="30570"/>
                  <a:pt x="271559" y="84955"/>
                  <a:pt x="645008" y="91713"/>
                </a:cubicBezTo>
                <a:cubicBezTo>
                  <a:pt x="765503" y="116750"/>
                  <a:pt x="819517" y="142071"/>
                  <a:pt x="818455" y="164441"/>
                </a:cubicBezTo>
                <a:cubicBezTo>
                  <a:pt x="817393" y="186811"/>
                  <a:pt x="759129" y="203029"/>
                  <a:pt x="638634" y="225935"/>
                </a:cubicBezTo>
                <a:cubicBezTo>
                  <a:pt x="217132" y="241746"/>
                  <a:pt x="214363" y="243269"/>
                  <a:pt x="0" y="287656"/>
                </a:cubicBezTo>
                <a:lnTo>
                  <a:pt x="0" y="0"/>
                </a:lnTo>
                <a:close/>
              </a:path>
            </a:pathLst>
          </a:custGeom>
          <a:solidFill>
            <a:srgbClr val="0004C8"/>
          </a:solidFill>
          <a:ln>
            <a:noFill/>
          </a:ln>
          <a:effectLst>
            <a:softEdge rad="7632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de-DE" sz="1800" b="0" strike="noStrike" spc="-1">
              <a:solidFill>
                <a:schemeClr val="lt1"/>
              </a:solidFill>
              <a:latin typeface="Arial"/>
            </a:endParaRPr>
          </a:p>
        </p:txBody>
      </p:sp>
      <p:sp>
        <p:nvSpPr>
          <p:cNvPr id="2918" name="Flowchart: Merge 63"/>
          <p:cNvSpPr/>
          <p:nvPr/>
        </p:nvSpPr>
        <p:spPr>
          <a:xfrm rot="4357200">
            <a:off x="3852360" y="1411920"/>
            <a:ext cx="1030320" cy="2063520"/>
          </a:xfrm>
          <a:custGeom>
            <a:avLst/>
            <a:gdLst>
              <a:gd name="textAreaLeft" fmla="*/ 0 w 1030320"/>
              <a:gd name="textAreaRight" fmla="*/ 1030680 w 1030320"/>
              <a:gd name="textAreaTop" fmla="*/ 0 h 2063520"/>
              <a:gd name="textAreaBottom" fmla="*/ 2063880 h 2063520"/>
            </a:gdLst>
            <a:ahLst/>
            <a:cxnLst/>
            <a:rect l="textAreaLeft" t="textAreaTop" r="textAreaRight" b="textAreaBottom"/>
            <a:pathLst>
              <a:path w="23952" h="9790">
                <a:moveTo>
                  <a:pt x="0" y="648"/>
                </a:moveTo>
                <a:lnTo>
                  <a:pt x="23952" y="0"/>
                </a:lnTo>
                <a:lnTo>
                  <a:pt x="8239" y="9622"/>
                </a:lnTo>
                <a:cubicBezTo>
                  <a:pt x="6023" y="10215"/>
                  <a:pt x="3203" y="9081"/>
                  <a:pt x="2996" y="8668"/>
                </a:cubicBezTo>
                <a:lnTo>
                  <a:pt x="0" y="648"/>
                </a:lnTo>
                <a:close/>
              </a:path>
            </a:pathLst>
          </a:custGeom>
          <a:gradFill rotWithShape="0">
            <a:gsLst>
              <a:gs pos="0">
                <a:srgbClr val="800DAA"/>
              </a:gs>
              <a:gs pos="30000">
                <a:srgbClr val="5F1EDB"/>
              </a:gs>
              <a:gs pos="53000">
                <a:srgbClr val="0004C8"/>
              </a:gs>
              <a:gs pos="76000">
                <a:srgbClr val="017682"/>
              </a:gs>
              <a:gs pos="100000">
                <a:srgbClr val="03B5B2"/>
              </a:gs>
            </a:gsLst>
            <a:lin ang="4356000"/>
          </a:gradFill>
          <a:ln w="9525">
            <a:noFill/>
          </a:ln>
          <a:effectLst>
            <a:outerShdw blurRad="50760" dist="37674" dir="2700000" algn="tl" rotWithShape="0">
              <a:srgbClr val="000000">
                <a:alpha val="40000"/>
              </a:srgbClr>
            </a:outerShdw>
            <a:softEdge rad="63360"/>
          </a:effectLst>
          <a:scene3d>
            <a:camera prst="isometricOffAxis2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US" sz="16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2919" name="Textfeld 28"/>
          <p:cNvSpPr/>
          <p:nvPr/>
        </p:nvSpPr>
        <p:spPr>
          <a:xfrm>
            <a:off x="3454200" y="1628280"/>
            <a:ext cx="92952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1800" b="0" strike="noStrike" spc="-1">
                <a:solidFill>
                  <a:schemeClr val="dk1"/>
                </a:solidFill>
                <a:latin typeface="Arial"/>
              </a:rPr>
              <a:t>Mono </a:t>
            </a: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1800" b="0" strike="noStrike" spc="-1">
                <a:solidFill>
                  <a:schemeClr val="dk1"/>
                </a:solidFill>
                <a:latin typeface="Arial"/>
              </a:rPr>
              <a:t>Grating</a:t>
            </a: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920" name="Gerader Verbinder 29"/>
          <p:cNvCxnSpPr>
            <a:stCxn id="2916" idx="0"/>
          </p:cNvCxnSpPr>
          <p:nvPr/>
        </p:nvCxnSpPr>
        <p:spPr>
          <a:xfrm flipV="1">
            <a:off x="3358080" y="2014920"/>
            <a:ext cx="4320" cy="425880"/>
          </a:xfrm>
          <a:prstGeom prst="straightConnector1">
            <a:avLst/>
          </a:prstGeom>
          <a:ln w="19050">
            <a:solidFill>
              <a:srgbClr val="000000"/>
            </a:solidFill>
          </a:ln>
        </p:spPr>
      </p:cxnSp>
      <p:sp>
        <p:nvSpPr>
          <p:cNvPr id="2921" name="Pfeil: nach rechts gekrümmt 30"/>
          <p:cNvSpPr/>
          <p:nvPr/>
        </p:nvSpPr>
        <p:spPr>
          <a:xfrm>
            <a:off x="3106440" y="2001600"/>
            <a:ext cx="339120" cy="217080"/>
          </a:xfrm>
          <a:prstGeom prst="curvedRightArrow">
            <a:avLst>
              <a:gd name="adj1" fmla="val 25000"/>
              <a:gd name="adj2" fmla="val 46487"/>
              <a:gd name="adj3" fmla="val 98495"/>
            </a:avLst>
          </a:prstGeom>
          <a:solidFill>
            <a:schemeClr val="bg2">
              <a:lumMod val="50000"/>
            </a:schemeClr>
          </a:solidFill>
          <a:ln>
            <a:solidFill>
              <a:srgbClr val="B2B4B2">
                <a:lumMod val="9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de-DE" sz="18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2922" name="Textfeld 31"/>
          <p:cNvSpPr/>
          <p:nvPr/>
        </p:nvSpPr>
        <p:spPr>
          <a:xfrm>
            <a:off x="5524920" y="1818720"/>
            <a:ext cx="9050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de-DE" sz="1800" b="0" strike="noStrike" spc="-1">
                <a:solidFill>
                  <a:schemeClr val="dk1"/>
                </a:solidFill>
                <a:latin typeface="Arial"/>
              </a:rPr>
              <a:t>Screen</a:t>
            </a: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23" name="Textfeld 32"/>
          <p:cNvSpPr/>
          <p:nvPr/>
        </p:nvSpPr>
        <p:spPr>
          <a:xfrm>
            <a:off x="189720" y="2455560"/>
            <a:ext cx="12859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de-DE" sz="1800" b="0" strike="noStrike" spc="-1">
                <a:solidFill>
                  <a:schemeClr val="dk1"/>
                </a:solidFill>
                <a:latin typeface="Arial"/>
              </a:rPr>
              <a:t>Undulators</a:t>
            </a: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924" name="Gruppieren 33"/>
          <p:cNvGrpSpPr/>
          <p:nvPr/>
        </p:nvGrpSpPr>
        <p:grpSpPr>
          <a:xfrm>
            <a:off x="1431720" y="2574000"/>
            <a:ext cx="1096200" cy="1032120"/>
            <a:chOff x="1431720" y="2574000"/>
            <a:chExt cx="1096200" cy="1032120"/>
          </a:xfrm>
        </p:grpSpPr>
        <p:grpSp>
          <p:nvGrpSpPr>
            <p:cNvPr id="2925" name="Gruppieren 34"/>
            <p:cNvGrpSpPr/>
            <p:nvPr/>
          </p:nvGrpSpPr>
          <p:grpSpPr>
            <a:xfrm>
              <a:off x="1431720" y="2574000"/>
              <a:ext cx="899280" cy="919080"/>
              <a:chOff x="1431720" y="2574000"/>
              <a:chExt cx="899280" cy="919080"/>
            </a:xfrm>
          </p:grpSpPr>
          <p:grpSp>
            <p:nvGrpSpPr>
              <p:cNvPr id="2926" name="Gruppieren 73"/>
              <p:cNvGrpSpPr/>
              <p:nvPr/>
            </p:nvGrpSpPr>
            <p:grpSpPr>
              <a:xfrm>
                <a:off x="1659240" y="2574000"/>
                <a:ext cx="671760" cy="816120"/>
                <a:chOff x="1659240" y="2574000"/>
                <a:chExt cx="671760" cy="816120"/>
              </a:xfrm>
            </p:grpSpPr>
            <p:grpSp>
              <p:nvGrpSpPr>
                <p:cNvPr id="2927" name="Gruppieren 86"/>
                <p:cNvGrpSpPr/>
                <p:nvPr/>
              </p:nvGrpSpPr>
              <p:grpSpPr>
                <a:xfrm>
                  <a:off x="2051280" y="2574000"/>
                  <a:ext cx="279720" cy="634320"/>
                  <a:chOff x="2051280" y="2574000"/>
                  <a:chExt cx="279720" cy="634320"/>
                </a:xfrm>
              </p:grpSpPr>
              <p:sp>
                <p:nvSpPr>
                  <p:cNvPr id="2928" name="Cube 108"/>
                  <p:cNvSpPr/>
                  <p:nvPr/>
                </p:nvSpPr>
                <p:spPr>
                  <a:xfrm>
                    <a:off x="2051280" y="257400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929" name="Cube 109"/>
                  <p:cNvSpPr/>
                  <p:nvPr/>
                </p:nvSpPr>
                <p:spPr>
                  <a:xfrm>
                    <a:off x="2051280" y="289512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2930" name="Gruppieren 87"/>
                <p:cNvGrpSpPr/>
                <p:nvPr/>
              </p:nvGrpSpPr>
              <p:grpSpPr>
                <a:xfrm>
                  <a:off x="1998720" y="2599560"/>
                  <a:ext cx="279720" cy="634320"/>
                  <a:chOff x="1998720" y="2599560"/>
                  <a:chExt cx="279720" cy="634320"/>
                </a:xfrm>
              </p:grpSpPr>
              <p:sp>
                <p:nvSpPr>
                  <p:cNvPr id="2931" name="Cube 106"/>
                  <p:cNvSpPr/>
                  <p:nvPr/>
                </p:nvSpPr>
                <p:spPr>
                  <a:xfrm>
                    <a:off x="1998720" y="259956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932" name="Cube 107"/>
                  <p:cNvSpPr/>
                  <p:nvPr/>
                </p:nvSpPr>
                <p:spPr>
                  <a:xfrm>
                    <a:off x="1998720" y="292068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2933" name="Gruppieren 88"/>
                <p:cNvGrpSpPr/>
                <p:nvPr/>
              </p:nvGrpSpPr>
              <p:grpSpPr>
                <a:xfrm>
                  <a:off x="1942920" y="2624760"/>
                  <a:ext cx="279720" cy="634320"/>
                  <a:chOff x="1942920" y="2624760"/>
                  <a:chExt cx="279720" cy="634320"/>
                </a:xfrm>
              </p:grpSpPr>
              <p:sp>
                <p:nvSpPr>
                  <p:cNvPr id="2934" name="Cube 104"/>
                  <p:cNvSpPr/>
                  <p:nvPr/>
                </p:nvSpPr>
                <p:spPr>
                  <a:xfrm>
                    <a:off x="1942920" y="262476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935" name="Cube 105"/>
                  <p:cNvSpPr/>
                  <p:nvPr/>
                </p:nvSpPr>
                <p:spPr>
                  <a:xfrm>
                    <a:off x="1942920" y="294588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2936" name="Gruppieren 89"/>
                <p:cNvGrpSpPr/>
                <p:nvPr/>
              </p:nvGrpSpPr>
              <p:grpSpPr>
                <a:xfrm>
                  <a:off x="1883160" y="2650320"/>
                  <a:ext cx="279720" cy="634320"/>
                  <a:chOff x="1883160" y="2650320"/>
                  <a:chExt cx="279720" cy="634320"/>
                </a:xfrm>
              </p:grpSpPr>
              <p:sp>
                <p:nvSpPr>
                  <p:cNvPr id="2937" name="Cube 102"/>
                  <p:cNvSpPr/>
                  <p:nvPr/>
                </p:nvSpPr>
                <p:spPr>
                  <a:xfrm>
                    <a:off x="1883160" y="265032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938" name="Cube 103"/>
                  <p:cNvSpPr/>
                  <p:nvPr/>
                </p:nvSpPr>
                <p:spPr>
                  <a:xfrm>
                    <a:off x="1883160" y="297144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2939" name="Gruppieren 90"/>
                <p:cNvGrpSpPr/>
                <p:nvPr/>
              </p:nvGrpSpPr>
              <p:grpSpPr>
                <a:xfrm>
                  <a:off x="1834560" y="2679480"/>
                  <a:ext cx="279720" cy="634320"/>
                  <a:chOff x="1834560" y="2679480"/>
                  <a:chExt cx="279720" cy="634320"/>
                </a:xfrm>
              </p:grpSpPr>
              <p:sp>
                <p:nvSpPr>
                  <p:cNvPr id="2940" name="Cube 100"/>
                  <p:cNvSpPr/>
                  <p:nvPr/>
                </p:nvSpPr>
                <p:spPr>
                  <a:xfrm>
                    <a:off x="1834560" y="267948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941" name="Cube 101"/>
                  <p:cNvSpPr/>
                  <p:nvPr/>
                </p:nvSpPr>
                <p:spPr>
                  <a:xfrm>
                    <a:off x="1834560" y="300060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2942" name="Gruppieren 91"/>
                <p:cNvGrpSpPr/>
                <p:nvPr/>
              </p:nvGrpSpPr>
              <p:grpSpPr>
                <a:xfrm>
                  <a:off x="1775160" y="2705040"/>
                  <a:ext cx="279720" cy="634320"/>
                  <a:chOff x="1775160" y="2705040"/>
                  <a:chExt cx="279720" cy="634320"/>
                </a:xfrm>
              </p:grpSpPr>
              <p:sp>
                <p:nvSpPr>
                  <p:cNvPr id="2943" name="Cube 98"/>
                  <p:cNvSpPr/>
                  <p:nvPr/>
                </p:nvSpPr>
                <p:spPr>
                  <a:xfrm>
                    <a:off x="1775160" y="270504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944" name="Cube 99"/>
                  <p:cNvSpPr/>
                  <p:nvPr/>
                </p:nvSpPr>
                <p:spPr>
                  <a:xfrm>
                    <a:off x="1775160" y="302616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2945" name="Gruppieren 92"/>
                <p:cNvGrpSpPr/>
                <p:nvPr/>
              </p:nvGrpSpPr>
              <p:grpSpPr>
                <a:xfrm>
                  <a:off x="1719000" y="2730240"/>
                  <a:ext cx="279720" cy="634320"/>
                  <a:chOff x="1719000" y="2730240"/>
                  <a:chExt cx="279720" cy="634320"/>
                </a:xfrm>
              </p:grpSpPr>
              <p:sp>
                <p:nvSpPr>
                  <p:cNvPr id="2946" name="Cube 96"/>
                  <p:cNvSpPr/>
                  <p:nvPr/>
                </p:nvSpPr>
                <p:spPr>
                  <a:xfrm>
                    <a:off x="1719000" y="273024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947" name="Cube 97"/>
                  <p:cNvSpPr/>
                  <p:nvPr/>
                </p:nvSpPr>
                <p:spPr>
                  <a:xfrm>
                    <a:off x="1719000" y="305136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2948" name="Gruppieren 93"/>
                <p:cNvGrpSpPr/>
                <p:nvPr/>
              </p:nvGrpSpPr>
              <p:grpSpPr>
                <a:xfrm>
                  <a:off x="1659240" y="2755800"/>
                  <a:ext cx="279720" cy="634320"/>
                  <a:chOff x="1659240" y="2755800"/>
                  <a:chExt cx="279720" cy="634320"/>
                </a:xfrm>
              </p:grpSpPr>
              <p:sp>
                <p:nvSpPr>
                  <p:cNvPr id="2949" name="Cube 94"/>
                  <p:cNvSpPr/>
                  <p:nvPr/>
                </p:nvSpPr>
                <p:spPr>
                  <a:xfrm>
                    <a:off x="1659240" y="275580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950" name="Cube 95"/>
                  <p:cNvSpPr/>
                  <p:nvPr/>
                </p:nvSpPr>
                <p:spPr>
                  <a:xfrm>
                    <a:off x="1659240" y="307692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2951" name="Gruppieren 74"/>
              <p:cNvGrpSpPr/>
              <p:nvPr/>
            </p:nvGrpSpPr>
            <p:grpSpPr>
              <a:xfrm>
                <a:off x="1599840" y="2782440"/>
                <a:ext cx="279720" cy="634320"/>
                <a:chOff x="1599840" y="2782440"/>
                <a:chExt cx="279720" cy="634320"/>
              </a:xfrm>
            </p:grpSpPr>
            <p:sp>
              <p:nvSpPr>
                <p:cNvPr id="2952" name="Cube 84"/>
                <p:cNvSpPr/>
                <p:nvPr/>
              </p:nvSpPr>
              <p:spPr>
                <a:xfrm>
                  <a:off x="1599840" y="2782440"/>
                  <a:ext cx="279720" cy="313200"/>
                </a:xfrm>
                <a:prstGeom prst="cube">
                  <a:avLst>
                    <a:gd name="adj" fmla="val 18142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  <p:sp>
              <p:nvSpPr>
                <p:cNvPr id="2953" name="Cube 85"/>
                <p:cNvSpPr/>
                <p:nvPr/>
              </p:nvSpPr>
              <p:spPr>
                <a:xfrm>
                  <a:off x="1599840" y="3103560"/>
                  <a:ext cx="279720" cy="313200"/>
                </a:xfrm>
                <a:prstGeom prst="cube">
                  <a:avLst>
                    <a:gd name="adj" fmla="val 18142"/>
                  </a:avLst>
                </a:prstGeom>
                <a:solidFill>
                  <a:srgbClr val="FFC000"/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2954" name="Gruppieren 75"/>
              <p:cNvGrpSpPr/>
              <p:nvPr/>
            </p:nvGrpSpPr>
            <p:grpSpPr>
              <a:xfrm>
                <a:off x="1547280" y="2808000"/>
                <a:ext cx="279720" cy="634320"/>
                <a:chOff x="1547280" y="2808000"/>
                <a:chExt cx="279720" cy="634320"/>
              </a:xfrm>
            </p:grpSpPr>
            <p:sp>
              <p:nvSpPr>
                <p:cNvPr id="2955" name="Cube 82"/>
                <p:cNvSpPr/>
                <p:nvPr/>
              </p:nvSpPr>
              <p:spPr>
                <a:xfrm>
                  <a:off x="1547280" y="2808000"/>
                  <a:ext cx="279720" cy="313200"/>
                </a:xfrm>
                <a:prstGeom prst="cube">
                  <a:avLst>
                    <a:gd name="adj" fmla="val 18142"/>
                  </a:avLst>
                </a:prstGeom>
                <a:solidFill>
                  <a:srgbClr val="FFC000"/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  <p:sp>
              <p:nvSpPr>
                <p:cNvPr id="2956" name="Cube 83"/>
                <p:cNvSpPr/>
                <p:nvPr/>
              </p:nvSpPr>
              <p:spPr>
                <a:xfrm>
                  <a:off x="1547280" y="3129120"/>
                  <a:ext cx="279720" cy="313200"/>
                </a:xfrm>
                <a:prstGeom prst="cube">
                  <a:avLst>
                    <a:gd name="adj" fmla="val 18142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2957" name="Gruppieren 76"/>
              <p:cNvGrpSpPr/>
              <p:nvPr/>
            </p:nvGrpSpPr>
            <p:grpSpPr>
              <a:xfrm>
                <a:off x="1491480" y="2833560"/>
                <a:ext cx="279720" cy="634320"/>
                <a:chOff x="1491480" y="2833560"/>
                <a:chExt cx="279720" cy="634320"/>
              </a:xfrm>
            </p:grpSpPr>
            <p:sp>
              <p:nvSpPr>
                <p:cNvPr id="2958" name="Cube 80"/>
                <p:cNvSpPr/>
                <p:nvPr/>
              </p:nvSpPr>
              <p:spPr>
                <a:xfrm>
                  <a:off x="1491480" y="2833560"/>
                  <a:ext cx="279720" cy="313200"/>
                </a:xfrm>
                <a:prstGeom prst="cube">
                  <a:avLst>
                    <a:gd name="adj" fmla="val 18142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  <p:sp>
              <p:nvSpPr>
                <p:cNvPr id="2959" name="Cube 81"/>
                <p:cNvSpPr/>
                <p:nvPr/>
              </p:nvSpPr>
              <p:spPr>
                <a:xfrm>
                  <a:off x="1491480" y="3154680"/>
                  <a:ext cx="279720" cy="313200"/>
                </a:xfrm>
                <a:prstGeom prst="cube">
                  <a:avLst>
                    <a:gd name="adj" fmla="val 18142"/>
                  </a:avLst>
                </a:prstGeom>
                <a:solidFill>
                  <a:srgbClr val="FFC000"/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2960" name="Gruppieren 77"/>
              <p:cNvGrpSpPr/>
              <p:nvPr/>
            </p:nvGrpSpPr>
            <p:grpSpPr>
              <a:xfrm>
                <a:off x="1431720" y="2859120"/>
                <a:ext cx="279720" cy="633960"/>
                <a:chOff x="1431720" y="2859120"/>
                <a:chExt cx="279720" cy="633960"/>
              </a:xfrm>
            </p:grpSpPr>
            <p:sp>
              <p:nvSpPr>
                <p:cNvPr id="2961" name="Cube 78"/>
                <p:cNvSpPr/>
                <p:nvPr/>
              </p:nvSpPr>
              <p:spPr>
                <a:xfrm>
                  <a:off x="1431720" y="2859120"/>
                  <a:ext cx="279720" cy="313200"/>
                </a:xfrm>
                <a:prstGeom prst="cube">
                  <a:avLst>
                    <a:gd name="adj" fmla="val 18142"/>
                  </a:avLst>
                </a:prstGeom>
                <a:solidFill>
                  <a:srgbClr val="FFC000"/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  <p:sp>
              <p:nvSpPr>
                <p:cNvPr id="2962" name="Cube 79"/>
                <p:cNvSpPr/>
                <p:nvPr/>
              </p:nvSpPr>
              <p:spPr>
                <a:xfrm>
                  <a:off x="1431720" y="3179880"/>
                  <a:ext cx="279720" cy="313200"/>
                </a:xfrm>
                <a:prstGeom prst="cube">
                  <a:avLst>
                    <a:gd name="adj" fmla="val 18142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</p:grpSp>
        </p:grpSp>
        <p:grpSp>
          <p:nvGrpSpPr>
            <p:cNvPr id="2963" name="Gruppieren 35"/>
            <p:cNvGrpSpPr/>
            <p:nvPr/>
          </p:nvGrpSpPr>
          <p:grpSpPr>
            <a:xfrm>
              <a:off x="1628640" y="2687040"/>
              <a:ext cx="899280" cy="919080"/>
              <a:chOff x="1628640" y="2687040"/>
              <a:chExt cx="899280" cy="919080"/>
            </a:xfrm>
          </p:grpSpPr>
          <p:grpSp>
            <p:nvGrpSpPr>
              <p:cNvPr id="2964" name="Gruppieren 36"/>
              <p:cNvGrpSpPr/>
              <p:nvPr/>
            </p:nvGrpSpPr>
            <p:grpSpPr>
              <a:xfrm>
                <a:off x="1856520" y="2687040"/>
                <a:ext cx="671400" cy="816120"/>
                <a:chOff x="1856520" y="2687040"/>
                <a:chExt cx="671400" cy="816120"/>
              </a:xfrm>
            </p:grpSpPr>
            <p:grpSp>
              <p:nvGrpSpPr>
                <p:cNvPr id="2965" name="Gruppieren 49"/>
                <p:cNvGrpSpPr/>
                <p:nvPr/>
              </p:nvGrpSpPr>
              <p:grpSpPr>
                <a:xfrm>
                  <a:off x="2248200" y="2687040"/>
                  <a:ext cx="279720" cy="634320"/>
                  <a:chOff x="2248200" y="2687040"/>
                  <a:chExt cx="279720" cy="634320"/>
                </a:xfrm>
              </p:grpSpPr>
              <p:sp>
                <p:nvSpPr>
                  <p:cNvPr id="2966" name="Cube 71"/>
                  <p:cNvSpPr/>
                  <p:nvPr/>
                </p:nvSpPr>
                <p:spPr>
                  <a:xfrm>
                    <a:off x="2248200" y="268704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967" name="Cube 72"/>
                  <p:cNvSpPr/>
                  <p:nvPr/>
                </p:nvSpPr>
                <p:spPr>
                  <a:xfrm>
                    <a:off x="2248200" y="300816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2968" name="Gruppieren 50"/>
                <p:cNvGrpSpPr/>
                <p:nvPr/>
              </p:nvGrpSpPr>
              <p:grpSpPr>
                <a:xfrm>
                  <a:off x="2196000" y="2712600"/>
                  <a:ext cx="279720" cy="634320"/>
                  <a:chOff x="2196000" y="2712600"/>
                  <a:chExt cx="279720" cy="634320"/>
                </a:xfrm>
              </p:grpSpPr>
              <p:sp>
                <p:nvSpPr>
                  <p:cNvPr id="2969" name="Cube 69"/>
                  <p:cNvSpPr/>
                  <p:nvPr/>
                </p:nvSpPr>
                <p:spPr>
                  <a:xfrm>
                    <a:off x="2196000" y="271260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970" name="Cube 70"/>
                  <p:cNvSpPr/>
                  <p:nvPr/>
                </p:nvSpPr>
                <p:spPr>
                  <a:xfrm>
                    <a:off x="2196000" y="303372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2971" name="Gruppieren 51"/>
                <p:cNvGrpSpPr/>
                <p:nvPr/>
              </p:nvGrpSpPr>
              <p:grpSpPr>
                <a:xfrm>
                  <a:off x="2139840" y="2737800"/>
                  <a:ext cx="279720" cy="634320"/>
                  <a:chOff x="2139840" y="2737800"/>
                  <a:chExt cx="279720" cy="634320"/>
                </a:xfrm>
              </p:grpSpPr>
              <p:sp>
                <p:nvSpPr>
                  <p:cNvPr id="2972" name="Cube 67"/>
                  <p:cNvSpPr/>
                  <p:nvPr/>
                </p:nvSpPr>
                <p:spPr>
                  <a:xfrm>
                    <a:off x="2139840" y="273780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973" name="Cube 68"/>
                  <p:cNvSpPr/>
                  <p:nvPr/>
                </p:nvSpPr>
                <p:spPr>
                  <a:xfrm>
                    <a:off x="2139840" y="305892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2974" name="Gruppieren 52"/>
                <p:cNvGrpSpPr/>
                <p:nvPr/>
              </p:nvGrpSpPr>
              <p:grpSpPr>
                <a:xfrm>
                  <a:off x="2080080" y="2763360"/>
                  <a:ext cx="279720" cy="634320"/>
                  <a:chOff x="2080080" y="2763360"/>
                  <a:chExt cx="279720" cy="634320"/>
                </a:xfrm>
              </p:grpSpPr>
              <p:sp>
                <p:nvSpPr>
                  <p:cNvPr id="2975" name="Cube 65"/>
                  <p:cNvSpPr/>
                  <p:nvPr/>
                </p:nvSpPr>
                <p:spPr>
                  <a:xfrm>
                    <a:off x="2080080" y="276336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976" name="Cube 66"/>
                  <p:cNvSpPr/>
                  <p:nvPr/>
                </p:nvSpPr>
                <p:spPr>
                  <a:xfrm>
                    <a:off x="2080080" y="308448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2977" name="Gruppieren 53"/>
                <p:cNvGrpSpPr/>
                <p:nvPr/>
              </p:nvGrpSpPr>
              <p:grpSpPr>
                <a:xfrm>
                  <a:off x="2031840" y="2792520"/>
                  <a:ext cx="279720" cy="634320"/>
                  <a:chOff x="2031840" y="2792520"/>
                  <a:chExt cx="279720" cy="634320"/>
                </a:xfrm>
              </p:grpSpPr>
              <p:sp>
                <p:nvSpPr>
                  <p:cNvPr id="2978" name="Cube 63"/>
                  <p:cNvSpPr/>
                  <p:nvPr/>
                </p:nvSpPr>
                <p:spPr>
                  <a:xfrm>
                    <a:off x="2031840" y="279252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979" name="Cube 64"/>
                  <p:cNvSpPr/>
                  <p:nvPr/>
                </p:nvSpPr>
                <p:spPr>
                  <a:xfrm>
                    <a:off x="2031840" y="311364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2980" name="Gruppieren 54"/>
                <p:cNvGrpSpPr/>
                <p:nvPr/>
              </p:nvGrpSpPr>
              <p:grpSpPr>
                <a:xfrm>
                  <a:off x="1972080" y="2818080"/>
                  <a:ext cx="279720" cy="634320"/>
                  <a:chOff x="1972080" y="2818080"/>
                  <a:chExt cx="279720" cy="634320"/>
                </a:xfrm>
              </p:grpSpPr>
              <p:sp>
                <p:nvSpPr>
                  <p:cNvPr id="2981" name="Cube 61"/>
                  <p:cNvSpPr/>
                  <p:nvPr/>
                </p:nvSpPr>
                <p:spPr>
                  <a:xfrm>
                    <a:off x="1972080" y="281808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982" name="Cube 62"/>
                  <p:cNvSpPr/>
                  <p:nvPr/>
                </p:nvSpPr>
                <p:spPr>
                  <a:xfrm>
                    <a:off x="1972080" y="313920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2983" name="Gruppieren 55"/>
                <p:cNvGrpSpPr/>
                <p:nvPr/>
              </p:nvGrpSpPr>
              <p:grpSpPr>
                <a:xfrm>
                  <a:off x="1915920" y="2843280"/>
                  <a:ext cx="279720" cy="634320"/>
                  <a:chOff x="1915920" y="2843280"/>
                  <a:chExt cx="279720" cy="634320"/>
                </a:xfrm>
              </p:grpSpPr>
              <p:sp>
                <p:nvSpPr>
                  <p:cNvPr id="2984" name="Cube 59"/>
                  <p:cNvSpPr/>
                  <p:nvPr/>
                </p:nvSpPr>
                <p:spPr>
                  <a:xfrm>
                    <a:off x="1915920" y="284328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985" name="Cube 60"/>
                  <p:cNvSpPr/>
                  <p:nvPr/>
                </p:nvSpPr>
                <p:spPr>
                  <a:xfrm>
                    <a:off x="1915920" y="316440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2986" name="Gruppieren 56"/>
                <p:cNvGrpSpPr/>
                <p:nvPr/>
              </p:nvGrpSpPr>
              <p:grpSpPr>
                <a:xfrm>
                  <a:off x="1856520" y="2868840"/>
                  <a:ext cx="279720" cy="634320"/>
                  <a:chOff x="1856520" y="2868840"/>
                  <a:chExt cx="279720" cy="634320"/>
                </a:xfrm>
              </p:grpSpPr>
              <p:sp>
                <p:nvSpPr>
                  <p:cNvPr id="2987" name="Cube 57"/>
                  <p:cNvSpPr/>
                  <p:nvPr/>
                </p:nvSpPr>
                <p:spPr>
                  <a:xfrm>
                    <a:off x="1856520" y="286884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rgbClr val="FFC000"/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988" name="Cube 58"/>
                  <p:cNvSpPr/>
                  <p:nvPr/>
                </p:nvSpPr>
                <p:spPr>
                  <a:xfrm>
                    <a:off x="1856520" y="3189960"/>
                    <a:ext cx="279720" cy="313200"/>
                  </a:xfrm>
                  <a:prstGeom prst="cube">
                    <a:avLst>
                      <a:gd name="adj" fmla="val 18142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  <a:scene3d>
                    <a:camera prst="isometricLeftDown">
                      <a:rot lat="2100000" lon="30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/>
                </p:style>
                <p:txBody>
                  <a:bodyPr lIns="90000" tIns="45000" rIns="90000" bIns="45000" anchor="ctr">
                    <a:noAutofit/>
                  </a:bodyPr>
                  <a:lstStyle/>
                  <a:p>
                    <a:pPr algn="ctr" defTabSz="457200">
                      <a:lnSpc>
                        <a:spcPct val="100000"/>
                      </a:lnSpc>
                    </a:pPr>
                    <a:endParaRPr lang="de-DE" sz="1800" b="0" strike="noStrike" spc="-1">
                      <a:solidFill>
                        <a:schemeClr val="lt1"/>
                      </a:solidFill>
                      <a:latin typeface="Arial"/>
                    </a:endParaRPr>
                  </a:p>
                </p:txBody>
              </p:sp>
            </p:grpSp>
          </p:grpSp>
          <p:grpSp>
            <p:nvGrpSpPr>
              <p:cNvPr id="2989" name="Gruppieren 37"/>
              <p:cNvGrpSpPr/>
              <p:nvPr/>
            </p:nvGrpSpPr>
            <p:grpSpPr>
              <a:xfrm>
                <a:off x="1796760" y="2895480"/>
                <a:ext cx="279720" cy="634320"/>
                <a:chOff x="1796760" y="2895480"/>
                <a:chExt cx="279720" cy="634320"/>
              </a:xfrm>
            </p:grpSpPr>
            <p:sp>
              <p:nvSpPr>
                <p:cNvPr id="2990" name="Cube 47"/>
                <p:cNvSpPr/>
                <p:nvPr/>
              </p:nvSpPr>
              <p:spPr>
                <a:xfrm>
                  <a:off x="1796760" y="2895480"/>
                  <a:ext cx="279720" cy="313200"/>
                </a:xfrm>
                <a:prstGeom prst="cube">
                  <a:avLst>
                    <a:gd name="adj" fmla="val 18142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  <p:sp>
              <p:nvSpPr>
                <p:cNvPr id="2991" name="Cube 48"/>
                <p:cNvSpPr/>
                <p:nvPr/>
              </p:nvSpPr>
              <p:spPr>
                <a:xfrm>
                  <a:off x="1796760" y="3216600"/>
                  <a:ext cx="279720" cy="313200"/>
                </a:xfrm>
                <a:prstGeom prst="cube">
                  <a:avLst>
                    <a:gd name="adj" fmla="val 18142"/>
                  </a:avLst>
                </a:prstGeom>
                <a:solidFill>
                  <a:srgbClr val="FFC000"/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2992" name="Gruppieren 38"/>
              <p:cNvGrpSpPr/>
              <p:nvPr/>
            </p:nvGrpSpPr>
            <p:grpSpPr>
              <a:xfrm>
                <a:off x="1744560" y="2921040"/>
                <a:ext cx="279720" cy="634320"/>
                <a:chOff x="1744560" y="2921040"/>
                <a:chExt cx="279720" cy="634320"/>
              </a:xfrm>
            </p:grpSpPr>
            <p:sp>
              <p:nvSpPr>
                <p:cNvPr id="2993" name="Cube 45"/>
                <p:cNvSpPr/>
                <p:nvPr/>
              </p:nvSpPr>
              <p:spPr>
                <a:xfrm>
                  <a:off x="1744560" y="2921040"/>
                  <a:ext cx="279720" cy="313200"/>
                </a:xfrm>
                <a:prstGeom prst="cube">
                  <a:avLst>
                    <a:gd name="adj" fmla="val 18142"/>
                  </a:avLst>
                </a:prstGeom>
                <a:solidFill>
                  <a:srgbClr val="FFC000"/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  <p:sp>
              <p:nvSpPr>
                <p:cNvPr id="2994" name="Cube 46"/>
                <p:cNvSpPr/>
                <p:nvPr/>
              </p:nvSpPr>
              <p:spPr>
                <a:xfrm>
                  <a:off x="1744560" y="3242160"/>
                  <a:ext cx="279720" cy="313200"/>
                </a:xfrm>
                <a:prstGeom prst="cube">
                  <a:avLst>
                    <a:gd name="adj" fmla="val 18142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2995" name="Gruppieren 39"/>
              <p:cNvGrpSpPr/>
              <p:nvPr/>
            </p:nvGrpSpPr>
            <p:grpSpPr>
              <a:xfrm>
                <a:off x="1688400" y="2946600"/>
                <a:ext cx="279720" cy="634320"/>
                <a:chOff x="1688400" y="2946600"/>
                <a:chExt cx="279720" cy="634320"/>
              </a:xfrm>
            </p:grpSpPr>
            <p:sp>
              <p:nvSpPr>
                <p:cNvPr id="2996" name="Cube 43"/>
                <p:cNvSpPr/>
                <p:nvPr/>
              </p:nvSpPr>
              <p:spPr>
                <a:xfrm>
                  <a:off x="1688400" y="2946600"/>
                  <a:ext cx="279720" cy="313200"/>
                </a:xfrm>
                <a:prstGeom prst="cube">
                  <a:avLst>
                    <a:gd name="adj" fmla="val 18142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  <p:sp>
              <p:nvSpPr>
                <p:cNvPr id="2997" name="Cube 44"/>
                <p:cNvSpPr/>
                <p:nvPr/>
              </p:nvSpPr>
              <p:spPr>
                <a:xfrm>
                  <a:off x="1688400" y="3267720"/>
                  <a:ext cx="279720" cy="313200"/>
                </a:xfrm>
                <a:prstGeom prst="cube">
                  <a:avLst>
                    <a:gd name="adj" fmla="val 18142"/>
                  </a:avLst>
                </a:prstGeom>
                <a:solidFill>
                  <a:srgbClr val="FFC000"/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2998" name="Gruppieren 40"/>
              <p:cNvGrpSpPr/>
              <p:nvPr/>
            </p:nvGrpSpPr>
            <p:grpSpPr>
              <a:xfrm>
                <a:off x="1628640" y="2972160"/>
                <a:ext cx="279720" cy="633960"/>
                <a:chOff x="1628640" y="2972160"/>
                <a:chExt cx="279720" cy="633960"/>
              </a:xfrm>
            </p:grpSpPr>
            <p:sp>
              <p:nvSpPr>
                <p:cNvPr id="2999" name="Cube 41"/>
                <p:cNvSpPr/>
                <p:nvPr/>
              </p:nvSpPr>
              <p:spPr>
                <a:xfrm>
                  <a:off x="1628640" y="2972160"/>
                  <a:ext cx="279720" cy="313200"/>
                </a:xfrm>
                <a:prstGeom prst="cube">
                  <a:avLst>
                    <a:gd name="adj" fmla="val 18142"/>
                  </a:avLst>
                </a:prstGeom>
                <a:solidFill>
                  <a:srgbClr val="FFC000"/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  <p:sp>
              <p:nvSpPr>
                <p:cNvPr id="3000" name="Cube 42"/>
                <p:cNvSpPr/>
                <p:nvPr/>
              </p:nvSpPr>
              <p:spPr>
                <a:xfrm>
                  <a:off x="1628640" y="3292920"/>
                  <a:ext cx="279720" cy="313200"/>
                </a:xfrm>
                <a:prstGeom prst="cube">
                  <a:avLst>
                    <a:gd name="adj" fmla="val 18142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</p:grpSp>
        </p:grpSp>
      </p:grpSp>
      <p:grpSp>
        <p:nvGrpSpPr>
          <p:cNvPr id="3001" name="Gruppieren 110"/>
          <p:cNvGrpSpPr/>
          <p:nvPr/>
        </p:nvGrpSpPr>
        <p:grpSpPr>
          <a:xfrm>
            <a:off x="466560" y="2914200"/>
            <a:ext cx="1148040" cy="1203480"/>
            <a:chOff x="466560" y="2914200"/>
            <a:chExt cx="1148040" cy="1203480"/>
          </a:xfrm>
        </p:grpSpPr>
        <p:grpSp>
          <p:nvGrpSpPr>
            <p:cNvPr id="3002" name="Gruppieren 111"/>
            <p:cNvGrpSpPr/>
            <p:nvPr/>
          </p:nvGrpSpPr>
          <p:grpSpPr>
            <a:xfrm>
              <a:off x="756720" y="2914200"/>
              <a:ext cx="857880" cy="1068840"/>
              <a:chOff x="756720" y="2914200"/>
              <a:chExt cx="857880" cy="1068840"/>
            </a:xfrm>
          </p:grpSpPr>
          <p:grpSp>
            <p:nvGrpSpPr>
              <p:cNvPr id="3003" name="Gruppieren 124"/>
              <p:cNvGrpSpPr/>
              <p:nvPr/>
            </p:nvGrpSpPr>
            <p:grpSpPr>
              <a:xfrm>
                <a:off x="1257120" y="2914200"/>
                <a:ext cx="357480" cy="830520"/>
                <a:chOff x="1257120" y="2914200"/>
                <a:chExt cx="357480" cy="830520"/>
              </a:xfrm>
            </p:grpSpPr>
            <p:sp>
              <p:nvSpPr>
                <p:cNvPr id="3004" name="Cube 146"/>
                <p:cNvSpPr/>
                <p:nvPr/>
              </p:nvSpPr>
              <p:spPr>
                <a:xfrm>
                  <a:off x="1257120" y="2914200"/>
                  <a:ext cx="357480" cy="410040"/>
                </a:xfrm>
                <a:prstGeom prst="cube">
                  <a:avLst>
                    <a:gd name="adj" fmla="val 18142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  <p:sp>
              <p:nvSpPr>
                <p:cNvPr id="3005" name="Cube 147"/>
                <p:cNvSpPr/>
                <p:nvPr/>
              </p:nvSpPr>
              <p:spPr>
                <a:xfrm>
                  <a:off x="1257120" y="3334680"/>
                  <a:ext cx="357480" cy="410040"/>
                </a:xfrm>
                <a:prstGeom prst="cube">
                  <a:avLst>
                    <a:gd name="adj" fmla="val 18142"/>
                  </a:avLst>
                </a:prstGeom>
                <a:solidFill>
                  <a:srgbClr val="A50021"/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3006" name="Gruppieren 125"/>
              <p:cNvGrpSpPr/>
              <p:nvPr/>
            </p:nvGrpSpPr>
            <p:grpSpPr>
              <a:xfrm>
                <a:off x="1190160" y="2947680"/>
                <a:ext cx="357480" cy="830520"/>
                <a:chOff x="1190160" y="2947680"/>
                <a:chExt cx="357480" cy="830520"/>
              </a:xfrm>
            </p:grpSpPr>
            <p:sp>
              <p:nvSpPr>
                <p:cNvPr id="3007" name="Cube 144"/>
                <p:cNvSpPr/>
                <p:nvPr/>
              </p:nvSpPr>
              <p:spPr>
                <a:xfrm>
                  <a:off x="1190160" y="2947680"/>
                  <a:ext cx="357480" cy="410040"/>
                </a:xfrm>
                <a:prstGeom prst="cube">
                  <a:avLst>
                    <a:gd name="adj" fmla="val 18142"/>
                  </a:avLst>
                </a:prstGeom>
                <a:solidFill>
                  <a:srgbClr val="A50021"/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  <p:sp>
              <p:nvSpPr>
                <p:cNvPr id="3008" name="Cube 145"/>
                <p:cNvSpPr/>
                <p:nvPr/>
              </p:nvSpPr>
              <p:spPr>
                <a:xfrm>
                  <a:off x="1190160" y="3368160"/>
                  <a:ext cx="357480" cy="410040"/>
                </a:xfrm>
                <a:prstGeom prst="cube">
                  <a:avLst>
                    <a:gd name="adj" fmla="val 18142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3009" name="Gruppieren 126"/>
              <p:cNvGrpSpPr/>
              <p:nvPr/>
            </p:nvGrpSpPr>
            <p:grpSpPr>
              <a:xfrm>
                <a:off x="1118880" y="2981160"/>
                <a:ext cx="357480" cy="830160"/>
                <a:chOff x="1118880" y="2981160"/>
                <a:chExt cx="357480" cy="830160"/>
              </a:xfrm>
            </p:grpSpPr>
            <p:sp>
              <p:nvSpPr>
                <p:cNvPr id="3010" name="Cube 142"/>
                <p:cNvSpPr/>
                <p:nvPr/>
              </p:nvSpPr>
              <p:spPr>
                <a:xfrm>
                  <a:off x="1118880" y="2981160"/>
                  <a:ext cx="357480" cy="410040"/>
                </a:xfrm>
                <a:prstGeom prst="cube">
                  <a:avLst>
                    <a:gd name="adj" fmla="val 18142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  <p:sp>
              <p:nvSpPr>
                <p:cNvPr id="3011" name="Cube 143"/>
                <p:cNvSpPr/>
                <p:nvPr/>
              </p:nvSpPr>
              <p:spPr>
                <a:xfrm>
                  <a:off x="1118880" y="3401280"/>
                  <a:ext cx="357480" cy="410040"/>
                </a:xfrm>
                <a:prstGeom prst="cube">
                  <a:avLst>
                    <a:gd name="adj" fmla="val 18142"/>
                  </a:avLst>
                </a:prstGeom>
                <a:solidFill>
                  <a:srgbClr val="A50021"/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3012" name="Gruppieren 127"/>
              <p:cNvGrpSpPr/>
              <p:nvPr/>
            </p:nvGrpSpPr>
            <p:grpSpPr>
              <a:xfrm>
                <a:off x="1042560" y="3014280"/>
                <a:ext cx="357480" cy="830520"/>
                <a:chOff x="1042560" y="3014280"/>
                <a:chExt cx="357480" cy="830520"/>
              </a:xfrm>
            </p:grpSpPr>
            <p:sp>
              <p:nvSpPr>
                <p:cNvPr id="3013" name="Cube 140"/>
                <p:cNvSpPr/>
                <p:nvPr/>
              </p:nvSpPr>
              <p:spPr>
                <a:xfrm>
                  <a:off x="1042560" y="3014280"/>
                  <a:ext cx="357480" cy="410040"/>
                </a:xfrm>
                <a:prstGeom prst="cube">
                  <a:avLst>
                    <a:gd name="adj" fmla="val 18142"/>
                  </a:avLst>
                </a:prstGeom>
                <a:solidFill>
                  <a:srgbClr val="A50021"/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  <p:sp>
              <p:nvSpPr>
                <p:cNvPr id="3014" name="Cube 141"/>
                <p:cNvSpPr/>
                <p:nvPr/>
              </p:nvSpPr>
              <p:spPr>
                <a:xfrm>
                  <a:off x="1042560" y="3434760"/>
                  <a:ext cx="357480" cy="410040"/>
                </a:xfrm>
                <a:prstGeom prst="cube">
                  <a:avLst>
                    <a:gd name="adj" fmla="val 18142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3015" name="Gruppieren 128"/>
              <p:cNvGrpSpPr/>
              <p:nvPr/>
            </p:nvGrpSpPr>
            <p:grpSpPr>
              <a:xfrm>
                <a:off x="980640" y="3052440"/>
                <a:ext cx="357480" cy="830520"/>
                <a:chOff x="980640" y="3052440"/>
                <a:chExt cx="357480" cy="830520"/>
              </a:xfrm>
            </p:grpSpPr>
            <p:sp>
              <p:nvSpPr>
                <p:cNvPr id="3016" name="Cube 138"/>
                <p:cNvSpPr/>
                <p:nvPr/>
              </p:nvSpPr>
              <p:spPr>
                <a:xfrm>
                  <a:off x="980640" y="3052440"/>
                  <a:ext cx="357480" cy="410040"/>
                </a:xfrm>
                <a:prstGeom prst="cube">
                  <a:avLst>
                    <a:gd name="adj" fmla="val 18142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  <p:sp>
              <p:nvSpPr>
                <p:cNvPr id="3017" name="Cube 139"/>
                <p:cNvSpPr/>
                <p:nvPr/>
              </p:nvSpPr>
              <p:spPr>
                <a:xfrm>
                  <a:off x="980640" y="3472920"/>
                  <a:ext cx="357480" cy="410040"/>
                </a:xfrm>
                <a:prstGeom prst="cube">
                  <a:avLst>
                    <a:gd name="adj" fmla="val 18142"/>
                  </a:avLst>
                </a:prstGeom>
                <a:solidFill>
                  <a:srgbClr val="A50021"/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3018" name="Gruppieren 129"/>
              <p:cNvGrpSpPr/>
              <p:nvPr/>
            </p:nvGrpSpPr>
            <p:grpSpPr>
              <a:xfrm>
                <a:off x="904680" y="3085920"/>
                <a:ext cx="357480" cy="830160"/>
                <a:chOff x="904680" y="3085920"/>
                <a:chExt cx="357480" cy="830160"/>
              </a:xfrm>
            </p:grpSpPr>
            <p:sp>
              <p:nvSpPr>
                <p:cNvPr id="3019" name="Cube 136"/>
                <p:cNvSpPr/>
                <p:nvPr/>
              </p:nvSpPr>
              <p:spPr>
                <a:xfrm>
                  <a:off x="904680" y="3085920"/>
                  <a:ext cx="357480" cy="410040"/>
                </a:xfrm>
                <a:prstGeom prst="cube">
                  <a:avLst>
                    <a:gd name="adj" fmla="val 18142"/>
                  </a:avLst>
                </a:prstGeom>
                <a:solidFill>
                  <a:srgbClr val="A50021"/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  <p:sp>
              <p:nvSpPr>
                <p:cNvPr id="3020" name="Cube 137"/>
                <p:cNvSpPr/>
                <p:nvPr/>
              </p:nvSpPr>
              <p:spPr>
                <a:xfrm>
                  <a:off x="904680" y="3506040"/>
                  <a:ext cx="357480" cy="410040"/>
                </a:xfrm>
                <a:prstGeom prst="cube">
                  <a:avLst>
                    <a:gd name="adj" fmla="val 18142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3021" name="Gruppieren 130"/>
              <p:cNvGrpSpPr/>
              <p:nvPr/>
            </p:nvGrpSpPr>
            <p:grpSpPr>
              <a:xfrm>
                <a:off x="833040" y="3119040"/>
                <a:ext cx="357480" cy="830520"/>
                <a:chOff x="833040" y="3119040"/>
                <a:chExt cx="357480" cy="830520"/>
              </a:xfrm>
            </p:grpSpPr>
            <p:sp>
              <p:nvSpPr>
                <p:cNvPr id="3022" name="Cube 134"/>
                <p:cNvSpPr/>
                <p:nvPr/>
              </p:nvSpPr>
              <p:spPr>
                <a:xfrm>
                  <a:off x="833040" y="3119040"/>
                  <a:ext cx="357480" cy="410040"/>
                </a:xfrm>
                <a:prstGeom prst="cube">
                  <a:avLst>
                    <a:gd name="adj" fmla="val 18142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  <p:sp>
              <p:nvSpPr>
                <p:cNvPr id="3023" name="Cube 135"/>
                <p:cNvSpPr/>
                <p:nvPr/>
              </p:nvSpPr>
              <p:spPr>
                <a:xfrm>
                  <a:off x="833040" y="3539520"/>
                  <a:ext cx="357480" cy="410040"/>
                </a:xfrm>
                <a:prstGeom prst="cube">
                  <a:avLst>
                    <a:gd name="adj" fmla="val 18142"/>
                  </a:avLst>
                </a:prstGeom>
                <a:solidFill>
                  <a:srgbClr val="A50021"/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</p:grpSp>
          <p:grpSp>
            <p:nvGrpSpPr>
              <p:cNvPr id="3024" name="Gruppieren 131"/>
              <p:cNvGrpSpPr/>
              <p:nvPr/>
            </p:nvGrpSpPr>
            <p:grpSpPr>
              <a:xfrm>
                <a:off x="756720" y="3152520"/>
                <a:ext cx="357480" cy="830520"/>
                <a:chOff x="756720" y="3152520"/>
                <a:chExt cx="357480" cy="830520"/>
              </a:xfrm>
            </p:grpSpPr>
            <p:sp>
              <p:nvSpPr>
                <p:cNvPr id="3025" name="Cube 132"/>
                <p:cNvSpPr/>
                <p:nvPr/>
              </p:nvSpPr>
              <p:spPr>
                <a:xfrm>
                  <a:off x="756720" y="3152520"/>
                  <a:ext cx="357480" cy="410040"/>
                </a:xfrm>
                <a:prstGeom prst="cube">
                  <a:avLst>
                    <a:gd name="adj" fmla="val 18142"/>
                  </a:avLst>
                </a:prstGeom>
                <a:solidFill>
                  <a:srgbClr val="A50021"/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  <p:sp>
              <p:nvSpPr>
                <p:cNvPr id="3026" name="Cube 133"/>
                <p:cNvSpPr/>
                <p:nvPr/>
              </p:nvSpPr>
              <p:spPr>
                <a:xfrm>
                  <a:off x="756720" y="3573000"/>
                  <a:ext cx="357480" cy="410040"/>
                </a:xfrm>
                <a:prstGeom prst="cube">
                  <a:avLst>
                    <a:gd name="adj" fmla="val 18142"/>
                  </a:avLst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scene3d>
                  <a:camera prst="isometricLeftDown">
                    <a:rot lat="2100000" lon="300000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 lIns="90000" tIns="45000" rIns="90000" bIns="45000" anchor="ctr">
                  <a:noAutofit/>
                </a:bodyPr>
                <a:lstStyle/>
                <a:p>
                  <a:pPr algn="ctr"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chemeClr val="lt1"/>
                    </a:solidFill>
                    <a:latin typeface="Arial"/>
                  </a:endParaRPr>
                </a:p>
              </p:txBody>
            </p:sp>
          </p:grpSp>
        </p:grpSp>
        <p:grpSp>
          <p:nvGrpSpPr>
            <p:cNvPr id="3027" name="Gruppieren 112"/>
            <p:cNvGrpSpPr/>
            <p:nvPr/>
          </p:nvGrpSpPr>
          <p:grpSpPr>
            <a:xfrm>
              <a:off x="680760" y="3187440"/>
              <a:ext cx="357480" cy="830520"/>
              <a:chOff x="680760" y="3187440"/>
              <a:chExt cx="357480" cy="830520"/>
            </a:xfrm>
          </p:grpSpPr>
          <p:sp>
            <p:nvSpPr>
              <p:cNvPr id="3028" name="Cube 122"/>
              <p:cNvSpPr/>
              <p:nvPr/>
            </p:nvSpPr>
            <p:spPr>
              <a:xfrm>
                <a:off x="680760" y="3187440"/>
                <a:ext cx="357480" cy="410040"/>
              </a:xfrm>
              <a:prstGeom prst="cube">
                <a:avLst>
                  <a:gd name="adj" fmla="val 18142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scene3d>
                <a:camera prst="isometricLeftDown">
                  <a:rot lat="2100000" lon="30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chemeClr val="lt1"/>
                  </a:solidFill>
                  <a:latin typeface="Arial"/>
                </a:endParaRPr>
              </a:p>
            </p:txBody>
          </p:sp>
          <p:sp>
            <p:nvSpPr>
              <p:cNvPr id="3029" name="Cube 123"/>
              <p:cNvSpPr/>
              <p:nvPr/>
            </p:nvSpPr>
            <p:spPr>
              <a:xfrm>
                <a:off x="680760" y="3607920"/>
                <a:ext cx="357480" cy="410040"/>
              </a:xfrm>
              <a:prstGeom prst="cube">
                <a:avLst>
                  <a:gd name="adj" fmla="val 18142"/>
                </a:avLst>
              </a:prstGeom>
              <a:solidFill>
                <a:srgbClr val="A50021"/>
              </a:solidFill>
              <a:ln>
                <a:noFill/>
              </a:ln>
              <a:scene3d>
                <a:camera prst="isometricLeftDown">
                  <a:rot lat="2100000" lon="30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chemeClr val="lt1"/>
                  </a:solidFill>
                  <a:latin typeface="Arial"/>
                </a:endParaRPr>
              </a:p>
            </p:txBody>
          </p:sp>
        </p:grpSp>
        <p:grpSp>
          <p:nvGrpSpPr>
            <p:cNvPr id="3030" name="Gruppieren 113"/>
            <p:cNvGrpSpPr/>
            <p:nvPr/>
          </p:nvGrpSpPr>
          <p:grpSpPr>
            <a:xfrm>
              <a:off x="614160" y="3220920"/>
              <a:ext cx="357480" cy="830160"/>
              <a:chOff x="614160" y="3220920"/>
              <a:chExt cx="357480" cy="830160"/>
            </a:xfrm>
          </p:grpSpPr>
          <p:sp>
            <p:nvSpPr>
              <p:cNvPr id="3031" name="Cube 120"/>
              <p:cNvSpPr/>
              <p:nvPr/>
            </p:nvSpPr>
            <p:spPr>
              <a:xfrm>
                <a:off x="614160" y="3220920"/>
                <a:ext cx="357480" cy="410040"/>
              </a:xfrm>
              <a:prstGeom prst="cube">
                <a:avLst>
                  <a:gd name="adj" fmla="val 18142"/>
                </a:avLst>
              </a:prstGeom>
              <a:solidFill>
                <a:srgbClr val="A50021"/>
              </a:solidFill>
              <a:ln>
                <a:noFill/>
              </a:ln>
              <a:scene3d>
                <a:camera prst="isometricLeftDown">
                  <a:rot lat="2100000" lon="30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chemeClr val="lt1"/>
                  </a:solidFill>
                  <a:latin typeface="Arial"/>
                </a:endParaRPr>
              </a:p>
            </p:txBody>
          </p:sp>
          <p:sp>
            <p:nvSpPr>
              <p:cNvPr id="3032" name="Cube 121"/>
              <p:cNvSpPr/>
              <p:nvPr/>
            </p:nvSpPr>
            <p:spPr>
              <a:xfrm>
                <a:off x="614160" y="3641040"/>
                <a:ext cx="357480" cy="410040"/>
              </a:xfrm>
              <a:prstGeom prst="cube">
                <a:avLst>
                  <a:gd name="adj" fmla="val 18142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scene3d>
                <a:camera prst="isometricLeftDown">
                  <a:rot lat="2100000" lon="30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chemeClr val="lt1"/>
                  </a:solidFill>
                  <a:latin typeface="Arial"/>
                </a:endParaRPr>
              </a:p>
            </p:txBody>
          </p:sp>
        </p:grpSp>
        <p:grpSp>
          <p:nvGrpSpPr>
            <p:cNvPr id="3033" name="Gruppieren 114"/>
            <p:cNvGrpSpPr/>
            <p:nvPr/>
          </p:nvGrpSpPr>
          <p:grpSpPr>
            <a:xfrm>
              <a:off x="542520" y="3254040"/>
              <a:ext cx="357480" cy="830520"/>
              <a:chOff x="542520" y="3254040"/>
              <a:chExt cx="357480" cy="830520"/>
            </a:xfrm>
          </p:grpSpPr>
          <p:sp>
            <p:nvSpPr>
              <p:cNvPr id="3034" name="Cube 118"/>
              <p:cNvSpPr/>
              <p:nvPr/>
            </p:nvSpPr>
            <p:spPr>
              <a:xfrm>
                <a:off x="542520" y="3254040"/>
                <a:ext cx="357480" cy="410040"/>
              </a:xfrm>
              <a:prstGeom prst="cube">
                <a:avLst>
                  <a:gd name="adj" fmla="val 18142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scene3d>
                <a:camera prst="isometricLeftDown">
                  <a:rot lat="2100000" lon="30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chemeClr val="lt1"/>
                  </a:solidFill>
                  <a:latin typeface="Arial"/>
                </a:endParaRPr>
              </a:p>
            </p:txBody>
          </p:sp>
          <p:sp>
            <p:nvSpPr>
              <p:cNvPr id="3035" name="Cube 119"/>
              <p:cNvSpPr/>
              <p:nvPr/>
            </p:nvSpPr>
            <p:spPr>
              <a:xfrm>
                <a:off x="542520" y="3674520"/>
                <a:ext cx="357480" cy="410040"/>
              </a:xfrm>
              <a:prstGeom prst="cube">
                <a:avLst>
                  <a:gd name="adj" fmla="val 18142"/>
                </a:avLst>
              </a:prstGeom>
              <a:solidFill>
                <a:srgbClr val="A50021"/>
              </a:solidFill>
              <a:ln>
                <a:noFill/>
              </a:ln>
              <a:scene3d>
                <a:camera prst="isometricLeftDown">
                  <a:rot lat="2100000" lon="30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chemeClr val="lt1"/>
                  </a:solidFill>
                  <a:latin typeface="Arial"/>
                </a:endParaRPr>
              </a:p>
            </p:txBody>
          </p:sp>
        </p:grpSp>
        <p:grpSp>
          <p:nvGrpSpPr>
            <p:cNvPr id="3036" name="Gruppieren 115"/>
            <p:cNvGrpSpPr/>
            <p:nvPr/>
          </p:nvGrpSpPr>
          <p:grpSpPr>
            <a:xfrm>
              <a:off x="466560" y="3287520"/>
              <a:ext cx="357480" cy="830160"/>
              <a:chOff x="466560" y="3287520"/>
              <a:chExt cx="357480" cy="830160"/>
            </a:xfrm>
          </p:grpSpPr>
          <p:sp>
            <p:nvSpPr>
              <p:cNvPr id="3037" name="Cube 116"/>
              <p:cNvSpPr/>
              <p:nvPr/>
            </p:nvSpPr>
            <p:spPr>
              <a:xfrm>
                <a:off x="466560" y="3287520"/>
                <a:ext cx="357480" cy="410040"/>
              </a:xfrm>
              <a:prstGeom prst="cube">
                <a:avLst>
                  <a:gd name="adj" fmla="val 18142"/>
                </a:avLst>
              </a:prstGeom>
              <a:solidFill>
                <a:srgbClr val="A50021"/>
              </a:solidFill>
              <a:ln>
                <a:noFill/>
              </a:ln>
              <a:scene3d>
                <a:camera prst="isometricLeftDown">
                  <a:rot lat="2100000" lon="30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chemeClr val="lt1"/>
                  </a:solidFill>
                  <a:latin typeface="Arial"/>
                </a:endParaRPr>
              </a:p>
            </p:txBody>
          </p:sp>
          <p:sp>
            <p:nvSpPr>
              <p:cNvPr id="3038" name="Cube 117"/>
              <p:cNvSpPr/>
              <p:nvPr/>
            </p:nvSpPr>
            <p:spPr>
              <a:xfrm>
                <a:off x="466560" y="3707640"/>
                <a:ext cx="357480" cy="410040"/>
              </a:xfrm>
              <a:prstGeom prst="cube">
                <a:avLst>
                  <a:gd name="adj" fmla="val 18142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scene3d>
                <a:camera prst="isometricLeftDown">
                  <a:rot lat="2100000" lon="30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chemeClr val="lt1"/>
                  </a:solidFill>
                  <a:latin typeface="Arial"/>
                </a:endParaRPr>
              </a:p>
            </p:txBody>
          </p:sp>
        </p:grpSp>
      </p:grpSp>
      <p:sp>
        <p:nvSpPr>
          <p:cNvPr id="3039" name="Textfeld 148"/>
          <p:cNvSpPr/>
          <p:nvPr/>
        </p:nvSpPr>
        <p:spPr>
          <a:xfrm>
            <a:off x="1146600" y="1888200"/>
            <a:ext cx="132408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1800" b="0" strike="noStrike" spc="-1">
                <a:solidFill>
                  <a:schemeClr val="dk1"/>
                </a:solidFill>
                <a:latin typeface="Arial"/>
              </a:rPr>
              <a:t>Helical</a:t>
            </a: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1800" b="0" strike="noStrike" spc="-1">
                <a:solidFill>
                  <a:schemeClr val="dk1"/>
                </a:solidFill>
                <a:latin typeface="Arial"/>
              </a:rPr>
              <a:t>Afterburner</a:t>
            </a: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40" name="Rechteck 3"/>
          <p:cNvSpPr/>
          <p:nvPr/>
        </p:nvSpPr>
        <p:spPr>
          <a:xfrm>
            <a:off x="7002000" y="1552680"/>
            <a:ext cx="420624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New double monochromator Beamline FL23 used setup to distinguish fundamental and 3</a:t>
            </a:r>
            <a:r>
              <a:rPr lang="en-US" sz="1800" b="0" strike="noStrike" spc="-1" baseline="30000">
                <a:solidFill>
                  <a:schemeClr val="dk1"/>
                </a:solidFill>
                <a:latin typeface="Arial"/>
              </a:rPr>
              <a:t>rd</a:t>
            </a: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 harmonic </a:t>
            </a: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041" name="Grafik 6"/>
          <p:cNvPicPr/>
          <p:nvPr/>
        </p:nvPicPr>
        <p:blipFill>
          <a:blip r:embed="rId5"/>
          <a:stretch/>
        </p:blipFill>
        <p:spPr>
          <a:xfrm>
            <a:off x="5735880" y="3717000"/>
            <a:ext cx="3024000" cy="2791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7" name="Titel 2">
            <a:extLst>
              <a:ext uri="{FF2B5EF4-FFF2-40B4-BE49-F238E27FC236}">
                <a16:creationId xmlns:a16="http://schemas.microsoft.com/office/drawing/2014/main" id="{CC4F677D-4870-4FEA-AB1B-4726E57F1E46}"/>
              </a:ext>
            </a:extLst>
          </p:cNvPr>
          <p:cNvSpPr txBox="1">
            <a:spLocks/>
          </p:cNvSpPr>
          <p:nvPr/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Successful Suppression of Linear Polarization</a:t>
            </a:r>
            <a:endParaRPr lang="de-DE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350B369-6888-4AB4-8918-C35169F85499}"/>
              </a:ext>
            </a:extLst>
          </p:cNvPr>
          <p:cNvSpPr/>
          <p:nvPr/>
        </p:nvSpPr>
        <p:spPr>
          <a:xfrm>
            <a:off x="407368" y="791488"/>
            <a:ext cx="9778703" cy="3693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914400">
              <a:lnSpc>
                <a:spcPct val="110000"/>
              </a:lnSpc>
              <a:tabLst>
                <a:tab pos="361950" algn="l"/>
              </a:tabLst>
            </a:pPr>
            <a:r>
              <a:rPr lang="en-US" b="1" dirty="0">
                <a:solidFill>
                  <a:schemeClr val="accent2"/>
                </a:solidFill>
              </a:rPr>
              <a:t>Suppression of main undulator radiation while obtaining polarized afterburner radiation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E154D73-2BD4-4EDA-B5BA-77941F95E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0" name="Grafik 9"/>
          <p:cNvPicPr/>
          <p:nvPr/>
        </p:nvPicPr>
        <p:blipFill>
          <a:blip r:embed="rId3"/>
          <a:stretch/>
        </p:blipFill>
        <p:spPr>
          <a:xfrm>
            <a:off x="11366640" y="236160"/>
            <a:ext cx="489600" cy="489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63" name="Grafik 25"/>
          <p:cNvPicPr/>
          <p:nvPr/>
        </p:nvPicPr>
        <p:blipFill>
          <a:blip r:embed="rId4"/>
          <a:stretch/>
        </p:blipFill>
        <p:spPr>
          <a:xfrm>
            <a:off x="6023880" y="1105200"/>
            <a:ext cx="4634280" cy="3475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64" name="Grafik 42"/>
          <p:cNvPicPr/>
          <p:nvPr/>
        </p:nvPicPr>
        <p:blipFill>
          <a:blip r:embed="rId5"/>
          <a:stretch/>
        </p:blipFill>
        <p:spPr>
          <a:xfrm>
            <a:off x="4871880" y="4581000"/>
            <a:ext cx="7243560" cy="1944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065" name="Rechteck 43"/>
          <p:cNvSpPr/>
          <p:nvPr/>
        </p:nvSpPr>
        <p:spPr>
          <a:xfrm>
            <a:off x="5663880" y="1036080"/>
            <a:ext cx="431640" cy="354456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r>
              <a:rPr lang="de-DE" sz="1350" b="0" strike="noStrike" spc="-1">
                <a:solidFill>
                  <a:schemeClr val="dk1"/>
                </a:solidFill>
                <a:latin typeface="Arial"/>
              </a:rPr>
              <a:t>80</a:t>
            </a:r>
            <a:endParaRPr lang="en-GB" sz="135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endParaRPr lang="en-GB" sz="135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endParaRPr lang="en-GB" sz="135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1350" b="0" strike="noStrike" spc="-1">
                <a:solidFill>
                  <a:schemeClr val="dk1"/>
                </a:solidFill>
                <a:latin typeface="Arial"/>
              </a:rPr>
              <a:t>70</a:t>
            </a:r>
            <a:endParaRPr lang="en-GB" sz="135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endParaRPr lang="en-GB" sz="135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endParaRPr lang="en-GB" sz="135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1350" b="0" strike="noStrike" spc="-1">
                <a:solidFill>
                  <a:schemeClr val="dk1"/>
                </a:solidFill>
                <a:latin typeface="Arial"/>
              </a:rPr>
              <a:t>60</a:t>
            </a:r>
            <a:endParaRPr lang="en-GB" sz="135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endParaRPr lang="en-GB" sz="135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endParaRPr lang="en-GB" sz="135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1350" b="0" strike="noStrike" spc="-1">
                <a:solidFill>
                  <a:schemeClr val="dk1"/>
                </a:solidFill>
                <a:latin typeface="Arial"/>
              </a:rPr>
              <a:t>50</a:t>
            </a:r>
            <a:endParaRPr lang="en-GB" sz="135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endParaRPr lang="en-GB" sz="135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endParaRPr lang="en-GB" sz="135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1350" b="0" strike="noStrike" spc="-1">
                <a:solidFill>
                  <a:schemeClr val="dk1"/>
                </a:solidFill>
                <a:latin typeface="Arial"/>
              </a:rPr>
              <a:t>40</a:t>
            </a:r>
            <a:endParaRPr lang="en-GB" sz="135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endParaRPr lang="en-GB" sz="135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endParaRPr lang="en-GB" sz="135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r>
              <a:rPr lang="de-DE" sz="1350" b="0" strike="noStrike" spc="-1">
                <a:solidFill>
                  <a:schemeClr val="dk1"/>
                </a:solidFill>
                <a:latin typeface="Arial"/>
              </a:rPr>
              <a:t>30</a:t>
            </a:r>
            <a:endParaRPr lang="en-GB" sz="1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66" name="Rechteck 59"/>
          <p:cNvSpPr/>
          <p:nvPr/>
        </p:nvSpPr>
        <p:spPr>
          <a:xfrm rot="16200000">
            <a:off x="3845880" y="2219760"/>
            <a:ext cx="34560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Single Pulse energy (a.u.)</a:t>
            </a: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67" name="Rechteck 60"/>
          <p:cNvSpPr/>
          <p:nvPr/>
        </p:nvSpPr>
        <p:spPr>
          <a:xfrm>
            <a:off x="6095880" y="4525920"/>
            <a:ext cx="4680000" cy="27108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de-DE" sz="135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068" name="Rechteck 61"/>
          <p:cNvSpPr/>
          <p:nvPr/>
        </p:nvSpPr>
        <p:spPr>
          <a:xfrm>
            <a:off x="8184240" y="4509000"/>
            <a:ext cx="34470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time</a:t>
            </a: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69" name="Rechteck 63"/>
          <p:cNvSpPr/>
          <p:nvPr/>
        </p:nvSpPr>
        <p:spPr>
          <a:xfrm>
            <a:off x="10632600" y="1124640"/>
            <a:ext cx="431640" cy="354456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de-DE" sz="135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070" name="Rechteck 64"/>
          <p:cNvSpPr/>
          <p:nvPr/>
        </p:nvSpPr>
        <p:spPr>
          <a:xfrm>
            <a:off x="7471800" y="3429000"/>
            <a:ext cx="9280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800" b="0" strike="noStrike" spc="-1">
                <a:solidFill>
                  <a:srgbClr val="FF0000"/>
                </a:solidFill>
                <a:latin typeface="Arial"/>
              </a:rPr>
              <a:t>LH off</a:t>
            </a: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71" name="Rechteck 65"/>
          <p:cNvSpPr/>
          <p:nvPr/>
        </p:nvSpPr>
        <p:spPr>
          <a:xfrm>
            <a:off x="9174240" y="1043280"/>
            <a:ext cx="1818000" cy="36787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FF0000"/>
                </a:solidFill>
                <a:latin typeface="Arial"/>
              </a:rPr>
              <a:t>LH optimized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72" name="Pfeil: nach unten 66"/>
          <p:cNvSpPr/>
          <p:nvPr/>
        </p:nvSpPr>
        <p:spPr>
          <a:xfrm rot="1783200">
            <a:off x="7534800" y="4262760"/>
            <a:ext cx="134280" cy="998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de-DE" sz="16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073" name="Pfeil: nach unten 67"/>
          <p:cNvSpPr/>
          <p:nvPr/>
        </p:nvSpPr>
        <p:spPr>
          <a:xfrm>
            <a:off x="9838800" y="2244600"/>
            <a:ext cx="145440" cy="2912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de-DE" sz="16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3074" name="Rechteck 68"/>
          <p:cNvSpPr/>
          <p:nvPr/>
        </p:nvSpPr>
        <p:spPr>
          <a:xfrm>
            <a:off x="407880" y="1598040"/>
            <a:ext cx="4335480" cy="228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800" b="0" strike="noStrike" spc="-1" dirty="0">
                <a:solidFill>
                  <a:schemeClr val="dk1"/>
                </a:solidFill>
                <a:latin typeface="Arial"/>
              </a:rPr>
              <a:t>The output power of the afterburner could be doubled by optimizing the longitudinal phase space distribution using the laser heater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en-US" sz="1800" b="0" strike="noStrike" spc="-1" dirty="0">
                <a:solidFill>
                  <a:schemeClr val="dk1"/>
                </a:solidFill>
                <a:latin typeface="Arial"/>
              </a:rPr>
              <a:t>Focusing into the afterburner helps to increase the output power especially for short wavelength with long gain length.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Titel 2">
            <a:extLst>
              <a:ext uri="{FF2B5EF4-FFF2-40B4-BE49-F238E27FC236}">
                <a16:creationId xmlns:a16="http://schemas.microsoft.com/office/drawing/2014/main" id="{E277945B-05BA-48E2-B088-3E4D023F6470}"/>
              </a:ext>
            </a:extLst>
          </p:cNvPr>
          <p:cNvSpPr txBox="1">
            <a:spLocks/>
          </p:cNvSpPr>
          <p:nvPr/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Influence of Electron Beam Quality</a:t>
            </a:r>
            <a:endParaRPr lang="de-DE" dirty="0"/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E5D0F8D6-45EA-4872-8C3A-65B79ACAB7C4}"/>
              </a:ext>
            </a:extLst>
          </p:cNvPr>
          <p:cNvSpPr txBox="1">
            <a:spLocks/>
          </p:cNvSpPr>
          <p:nvPr/>
        </p:nvSpPr>
        <p:spPr>
          <a:xfrm>
            <a:off x="407988" y="817500"/>
            <a:ext cx="11152932" cy="3792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7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Laser heater (LH)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C0D4CF0-B7A0-48C4-94DC-B4001E30C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2" name="Grafik 8"/>
          <p:cNvPicPr/>
          <p:nvPr/>
        </p:nvPicPr>
        <p:blipFill>
          <a:blip r:embed="rId3"/>
          <a:stretch/>
        </p:blipFill>
        <p:spPr>
          <a:xfrm>
            <a:off x="137160" y="1304640"/>
            <a:ext cx="6961320" cy="5070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46" name="Grafik 6"/>
          <p:cNvPicPr/>
          <p:nvPr/>
        </p:nvPicPr>
        <p:blipFill>
          <a:blip r:embed="rId4"/>
          <a:stretch/>
        </p:blipFill>
        <p:spPr>
          <a:xfrm>
            <a:off x="137160" y="1389960"/>
            <a:ext cx="6894720" cy="5160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047" name="Rechteck 33"/>
          <p:cNvSpPr/>
          <p:nvPr/>
        </p:nvSpPr>
        <p:spPr>
          <a:xfrm>
            <a:off x="3071520" y="4942800"/>
            <a:ext cx="159804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800" b="0" strike="noStrike" spc="-1" dirty="0">
                <a:solidFill>
                  <a:schemeClr val="dk1"/>
                </a:solidFill>
                <a:latin typeface="Arial"/>
              </a:rPr>
              <a:t>scanned 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en-US" sz="1800" b="0" strike="noStrike" spc="-1" dirty="0">
                <a:solidFill>
                  <a:schemeClr val="dk1"/>
                </a:solidFill>
                <a:latin typeface="Arial"/>
              </a:rPr>
              <a:t>wavelength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48" name="Ellipse 34"/>
          <p:cNvSpPr/>
          <p:nvPr/>
        </p:nvSpPr>
        <p:spPr>
          <a:xfrm>
            <a:off x="2409120" y="4579560"/>
            <a:ext cx="287640" cy="6282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en-US" sz="1600" b="0" strike="noStrike" spc="-1">
              <a:solidFill>
                <a:schemeClr val="dk1"/>
              </a:solidFill>
              <a:latin typeface="Arial"/>
            </a:endParaRPr>
          </a:p>
        </p:txBody>
      </p:sp>
      <p:cxnSp>
        <p:nvCxnSpPr>
          <p:cNvPr id="3049" name="Straight Arrow Connector 41"/>
          <p:cNvCxnSpPr/>
          <p:nvPr/>
        </p:nvCxnSpPr>
        <p:spPr>
          <a:xfrm flipH="1" flipV="1">
            <a:off x="2697120" y="5157000"/>
            <a:ext cx="374760" cy="51120"/>
          </a:xfrm>
          <a:prstGeom prst="straightConnector1">
            <a:avLst/>
          </a:prstGeom>
          <a:ln w="34925">
            <a:solidFill>
              <a:srgbClr val="FF0000"/>
            </a:solidFill>
            <a:tailEnd type="arrow" w="med" len="med"/>
          </a:ln>
        </p:spPr>
      </p:cxnSp>
      <p:sp>
        <p:nvSpPr>
          <p:cNvPr id="3050" name="Rechteck 38"/>
          <p:cNvSpPr/>
          <p:nvPr/>
        </p:nvSpPr>
        <p:spPr>
          <a:xfrm>
            <a:off x="7464240" y="2840760"/>
            <a:ext cx="26784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de-DE" sz="1800" b="1" strike="noStrike" spc="-1" dirty="0">
                <a:solidFill>
                  <a:schemeClr val="dk1"/>
                </a:solidFill>
                <a:latin typeface="Arial"/>
              </a:rPr>
              <a:t>~ 3 µJ at 3 </a:t>
            </a:r>
            <a:r>
              <a:rPr lang="de-DE" sz="1800" b="1" strike="noStrike" spc="-1" dirty="0" err="1">
                <a:solidFill>
                  <a:schemeClr val="dk1"/>
                </a:solidFill>
                <a:latin typeface="Arial"/>
              </a:rPr>
              <a:t>nm</a:t>
            </a:r>
            <a:r>
              <a:rPr lang="de-DE" sz="1800" b="1" strike="noStrike" spc="-1" dirty="0">
                <a:solidFill>
                  <a:schemeClr val="dk1"/>
                </a:solidFill>
                <a:latin typeface="Arial"/>
              </a:rPr>
              <a:t> 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3051" name="Straight Arrow Connector 41"/>
          <p:cNvCxnSpPr>
            <a:stCxn id="3050" idx="1"/>
          </p:cNvCxnSpPr>
          <p:nvPr/>
        </p:nvCxnSpPr>
        <p:spPr>
          <a:xfrm flipH="1">
            <a:off x="4583520" y="3022560"/>
            <a:ext cx="2881080" cy="775800"/>
          </a:xfrm>
          <a:prstGeom prst="straightConnector1">
            <a:avLst/>
          </a:prstGeom>
          <a:ln w="34925">
            <a:solidFill>
              <a:srgbClr val="FF0000"/>
            </a:solidFill>
            <a:tailEnd type="arrow" w="med" len="med"/>
          </a:ln>
        </p:spPr>
      </p:cxnSp>
      <p:cxnSp>
        <p:nvCxnSpPr>
          <p:cNvPr id="3052" name="Straight Arrow Connector 41"/>
          <p:cNvCxnSpPr/>
          <p:nvPr/>
        </p:nvCxnSpPr>
        <p:spPr>
          <a:xfrm flipH="1">
            <a:off x="2585160" y="4581000"/>
            <a:ext cx="3583080" cy="296640"/>
          </a:xfrm>
          <a:prstGeom prst="straightConnector1">
            <a:avLst/>
          </a:prstGeom>
          <a:ln w="34925">
            <a:solidFill>
              <a:srgbClr val="FF0000"/>
            </a:solidFill>
            <a:tailEnd type="arrow" w="med" len="med"/>
          </a:ln>
        </p:spPr>
      </p:cxnSp>
      <p:pic>
        <p:nvPicPr>
          <p:cNvPr id="3053" name="Grafik 47"/>
          <p:cNvPicPr/>
          <p:nvPr/>
        </p:nvPicPr>
        <p:blipFill>
          <a:blip r:embed="rId5"/>
          <a:srcRect b="4871"/>
          <a:stretch/>
        </p:blipFill>
        <p:spPr>
          <a:xfrm>
            <a:off x="5375880" y="3798360"/>
            <a:ext cx="6790680" cy="1790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054" name="Rechteck 49"/>
          <p:cNvSpPr/>
          <p:nvPr/>
        </p:nvSpPr>
        <p:spPr>
          <a:xfrm>
            <a:off x="5847840" y="4500000"/>
            <a:ext cx="34560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800" b="0" strike="noStrike" spc="-1" dirty="0">
                <a:solidFill>
                  <a:schemeClr val="dk1"/>
                </a:solidFill>
                <a:latin typeface="Arial"/>
              </a:rPr>
              <a:t>amplification by a factor of 80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55" name="Rechteck 50"/>
          <p:cNvSpPr/>
          <p:nvPr/>
        </p:nvSpPr>
        <p:spPr>
          <a:xfrm>
            <a:off x="7965000" y="1835640"/>
            <a:ext cx="26784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de-DE" sz="1800" b="1" strike="noStrike" spc="-1" dirty="0">
                <a:solidFill>
                  <a:schemeClr val="dk1"/>
                </a:solidFill>
                <a:latin typeface="Arial"/>
              </a:rPr>
              <a:t>~ 2 µJ</a:t>
            </a:r>
            <a:endParaRPr lang="en-GB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3056" name="Straight Arrow Connector 41"/>
          <p:cNvCxnSpPr/>
          <p:nvPr/>
        </p:nvCxnSpPr>
        <p:spPr>
          <a:xfrm flipH="1">
            <a:off x="6427080" y="1986480"/>
            <a:ext cx="1613160" cy="63000"/>
          </a:xfrm>
          <a:prstGeom prst="straightConnector1">
            <a:avLst/>
          </a:prstGeom>
          <a:ln w="34925">
            <a:solidFill>
              <a:srgbClr val="FF0000"/>
            </a:solidFill>
            <a:tailEnd type="arrow" w="med" len="med"/>
          </a:ln>
        </p:spPr>
      </p:cxnSp>
      <p:cxnSp>
        <p:nvCxnSpPr>
          <p:cNvPr id="3057" name="Straight Arrow Connector 41"/>
          <p:cNvCxnSpPr/>
          <p:nvPr/>
        </p:nvCxnSpPr>
        <p:spPr>
          <a:xfrm>
            <a:off x="2783520" y="3025080"/>
            <a:ext cx="1008360" cy="1268280"/>
          </a:xfrm>
          <a:prstGeom prst="straightConnector1">
            <a:avLst/>
          </a:prstGeom>
          <a:ln w="34925">
            <a:solidFill>
              <a:srgbClr val="FF0000"/>
            </a:solidFill>
            <a:tailEnd type="arrow" w="med" len="med"/>
          </a:ln>
        </p:spPr>
      </p:cxnSp>
      <p:sp>
        <p:nvSpPr>
          <p:cNvPr id="3058" name="Rechteck 59"/>
          <p:cNvSpPr/>
          <p:nvPr/>
        </p:nvSpPr>
        <p:spPr>
          <a:xfrm>
            <a:off x="1271520" y="2493000"/>
            <a:ext cx="345600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n-US" sz="1800" b="0" strike="noStrike" spc="-1">
                <a:solidFill>
                  <a:schemeClr val="dk1"/>
                </a:solidFill>
                <a:latin typeface="Arial"/>
              </a:rPr>
              <a:t>amplification by &gt; 100</a:t>
            </a: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Titel 2">
            <a:extLst>
              <a:ext uri="{FF2B5EF4-FFF2-40B4-BE49-F238E27FC236}">
                <a16:creationId xmlns:a16="http://schemas.microsoft.com/office/drawing/2014/main" id="{D90C801C-6D97-462E-A061-4C06CAFEC5AC}"/>
              </a:ext>
            </a:extLst>
          </p:cNvPr>
          <p:cNvSpPr txBox="1">
            <a:spLocks/>
          </p:cNvSpPr>
          <p:nvPr/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Different Working Points</a:t>
            </a:r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BB399019-684F-4DDF-8487-98E0EB8A30CF}"/>
              </a:ext>
            </a:extLst>
          </p:cNvPr>
          <p:cNvSpPr txBox="1">
            <a:spLocks/>
          </p:cNvSpPr>
          <p:nvPr/>
        </p:nvSpPr>
        <p:spPr>
          <a:xfrm>
            <a:off x="407988" y="817500"/>
            <a:ext cx="11152932" cy="3792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tabLst>
                <a:tab pos="361950" algn="l"/>
              </a:tabLst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2667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80 eV – 860 eV </a:t>
            </a:r>
            <a:r>
              <a:rPr lang="de-DE" dirty="0" err="1"/>
              <a:t>demonstrated</a:t>
            </a:r>
            <a:r>
              <a:rPr lang="de-DE" dirty="0"/>
              <a:t> 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6AF5E22-B6C5-4AB8-9E57-2DBB033BE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8057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7" grpId="0"/>
      <p:bldP spid="3048" grpId="0" animBg="1"/>
      <p:bldP spid="3050" grpId="0"/>
      <p:bldP spid="3054" grpId="0"/>
      <p:bldP spid="3055" grpId="0"/>
      <p:bldP spid="30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73A0-1484-4766-BCC6-3D75E33D6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cs typeface="Calibri" panose="020F0502020204030204" pitchFamily="34" charset="0"/>
              </a:rPr>
              <a:t>Recent</a:t>
            </a:r>
            <a:r>
              <a:rPr lang="de-DE" dirty="0">
                <a:cs typeface="Calibri" panose="020F0502020204030204" pitchFamily="34" charset="0"/>
              </a:rPr>
              <a:t> Experimental </a:t>
            </a:r>
            <a:r>
              <a:rPr lang="de-DE" dirty="0" err="1">
                <a:cs typeface="Calibri" panose="020F0502020204030204" pitchFamily="34" charset="0"/>
              </a:rPr>
              <a:t>Results</a:t>
            </a:r>
            <a:r>
              <a:rPr lang="de-DE" dirty="0">
                <a:cs typeface="Calibri" panose="020F0502020204030204" pitchFamily="34" charset="0"/>
              </a:rPr>
              <a:t> at FLASH </a:t>
            </a:r>
            <a:r>
              <a:rPr lang="de-DE" dirty="0" err="1">
                <a:cs typeface="Calibri" panose="020F0502020204030204" pitchFamily="34" charset="0"/>
              </a:rPr>
              <a:t>Beamline</a:t>
            </a:r>
            <a:r>
              <a:rPr lang="de-DE" dirty="0">
                <a:cs typeface="Calibri" panose="020F0502020204030204" pitchFamily="34" charset="0"/>
              </a:rPr>
              <a:t> FL23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E72261-E8EE-41D6-96EF-16AD672215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286B16-B219-4B1E-8C91-01FC71765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5780" y="836712"/>
            <a:ext cx="7138930" cy="2506337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E5849F8-FD8D-45D0-B675-4821D172B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856" y="2417799"/>
            <a:ext cx="7138930" cy="2343349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sp>
        <p:nvSpPr>
          <p:cNvPr id="10" name="CustomShape 12">
            <a:extLst>
              <a:ext uri="{FF2B5EF4-FFF2-40B4-BE49-F238E27FC236}">
                <a16:creationId xmlns:a16="http://schemas.microsoft.com/office/drawing/2014/main" id="{B974B66C-91AD-4673-9C45-015008BDDE12}"/>
              </a:ext>
            </a:extLst>
          </p:cNvPr>
          <p:cNvSpPr/>
          <p:nvPr/>
        </p:nvSpPr>
        <p:spPr>
          <a:xfrm>
            <a:off x="299356" y="1432450"/>
            <a:ext cx="3770282" cy="419279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marL="264960" indent="-264600">
              <a:lnSpc>
                <a:spcPct val="11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z="2000" spc="-1" dirty="0">
                <a:solidFill>
                  <a:srgbClr val="000000"/>
                </a:solidFill>
                <a:latin typeface="Arial"/>
              </a:rPr>
              <a:t>Element-specific probe of </a:t>
            </a:r>
            <a:br>
              <a:rPr lang="en-US" sz="2000" spc="-1" dirty="0">
                <a:solidFill>
                  <a:srgbClr val="000000"/>
                </a:solidFill>
                <a:latin typeface="Arial"/>
              </a:rPr>
            </a:br>
            <a:r>
              <a:rPr lang="en-US" sz="2000" spc="-1" dirty="0">
                <a:solidFill>
                  <a:srgbClr val="000000"/>
                </a:solidFill>
                <a:latin typeface="Arial"/>
              </a:rPr>
              <a:t>ultra-fast magnetic properties</a:t>
            </a:r>
          </a:p>
          <a:p>
            <a:pPr marL="441360" lvl="1" indent="-183960">
              <a:lnSpc>
                <a:spcPct val="11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endParaRPr lang="en-US" sz="1400" spc="-1" dirty="0">
              <a:solidFill>
                <a:prstClr val="black"/>
              </a:solidFill>
              <a:latin typeface="Arial"/>
            </a:endParaRPr>
          </a:p>
          <a:p>
            <a:pPr marL="441360" lvl="1" indent="-183960">
              <a:lnSpc>
                <a:spcPct val="11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endParaRPr lang="en-US" sz="1400" spc="-1" dirty="0">
              <a:solidFill>
                <a:prstClr val="black"/>
              </a:solidFill>
              <a:latin typeface="Arial"/>
            </a:endParaRPr>
          </a:p>
          <a:p>
            <a:pPr marL="264960" indent="-264600">
              <a:lnSpc>
                <a:spcPct val="11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z="2000" spc="-1" dirty="0">
              <a:solidFill>
                <a:srgbClr val="000000"/>
              </a:solidFill>
              <a:latin typeface="Arial"/>
            </a:endParaRPr>
          </a:p>
          <a:p>
            <a:pPr marL="264960" indent="-264600">
              <a:lnSpc>
                <a:spcPct val="11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z="2000" spc="-1" dirty="0">
                <a:solidFill>
                  <a:srgbClr val="000000"/>
                </a:solidFill>
                <a:latin typeface="Arial"/>
              </a:rPr>
              <a:t>Spectral characterization of the helical afterburner radiation, benchmarking of experimental setup</a:t>
            </a:r>
          </a:p>
          <a:p>
            <a:pPr marL="264960" indent="-264600">
              <a:lnSpc>
                <a:spcPct val="11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z="2000" spc="-1" dirty="0">
              <a:solidFill>
                <a:srgbClr val="000000"/>
              </a:solidFill>
              <a:latin typeface="Arial"/>
            </a:endParaRPr>
          </a:p>
          <a:p>
            <a:pPr marL="264960" indent="-264600">
              <a:lnSpc>
                <a:spcPct val="11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z="2000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DB859C4-CB6B-42B7-8822-48287307A6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8320" y="4653921"/>
            <a:ext cx="7850248" cy="1926879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338F145-9F81-46FF-8ADB-B45641638F3B}"/>
              </a:ext>
            </a:extLst>
          </p:cNvPr>
          <p:cNvSpPr/>
          <p:nvPr/>
        </p:nvSpPr>
        <p:spPr>
          <a:xfrm>
            <a:off x="1585617" y="6072318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900" i="1" dirty="0">
                <a:latin typeface="DesySans Office" panose="020B0604020202020204" charset="0"/>
              </a:rPr>
              <a:t>M. </a:t>
            </a:r>
            <a:r>
              <a:rPr lang="de-DE" sz="900" i="1" dirty="0" err="1">
                <a:latin typeface="DesySans Office" panose="020B0604020202020204" charset="0"/>
              </a:rPr>
              <a:t>Pavelka</a:t>
            </a:r>
            <a:r>
              <a:rPr lang="de-DE" sz="900" i="1" dirty="0">
                <a:latin typeface="DesySans Office" panose="020B0604020202020204" charset="0"/>
              </a:rPr>
              <a:t> et al., </a:t>
            </a:r>
            <a:br>
              <a:rPr lang="de-DE" sz="900" i="1" dirty="0">
                <a:latin typeface="DesySans Office" panose="020B0604020202020204" charset="0"/>
              </a:rPr>
            </a:br>
            <a:r>
              <a:rPr lang="en-US" sz="900" i="1" dirty="0">
                <a:latin typeface="DesySans Office" panose="020B0604020202020204" charset="0"/>
              </a:rPr>
              <a:t>Struct. </a:t>
            </a:r>
            <a:r>
              <a:rPr lang="en-US" sz="900" i="1" dirty="0" err="1">
                <a:latin typeface="DesySans Office" panose="020B0604020202020204" charset="0"/>
              </a:rPr>
              <a:t>Dyn</a:t>
            </a:r>
            <a:r>
              <a:rPr lang="en-US" sz="900" i="1" dirty="0">
                <a:latin typeface="DesySans Office" panose="020B0604020202020204" charset="0"/>
              </a:rPr>
              <a:t>. 12, 024303 (2025)</a:t>
            </a:r>
            <a:endParaRPr lang="de-DE" sz="900" i="1" dirty="0">
              <a:latin typeface="DesySans Office" panose="020B0604020202020204" charset="0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1EF83D0-517C-4E10-ABCB-BFB117983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13966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73A0-1484-4766-BCC6-3D75E33D6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9FDF"/>
                </a:solidFill>
              </a:rPr>
              <a:t>Polarization Diagnostics by Photoelectron TOF Spectrometers</a:t>
            </a:r>
            <a:endParaRPr lang="de-DE" dirty="0">
              <a:cs typeface="Calibri" panose="020F050202020403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E72261-E8EE-41D6-96EF-16AD672215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Angular distribution of photoelectron emission of rare gas excitations </a:t>
            </a:r>
            <a:endParaRPr lang="de-DE" dirty="0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DF56C9E-6318-4B63-B69D-925E3290684D}"/>
              </a:ext>
            </a:extLst>
          </p:cNvPr>
          <p:cNvGrpSpPr>
            <a:grpSpLocks noChangeAspect="1"/>
          </p:cNvGrpSpPr>
          <p:nvPr/>
        </p:nvGrpSpPr>
        <p:grpSpPr>
          <a:xfrm>
            <a:off x="4439816" y="1840832"/>
            <a:ext cx="7288931" cy="4684512"/>
            <a:chOff x="1517113" y="2192456"/>
            <a:chExt cx="5648249" cy="3630064"/>
          </a:xfrm>
        </p:grpSpPr>
        <p:pic>
          <p:nvPicPr>
            <p:cNvPr id="53" name="Grafik 214">
              <a:extLst>
                <a:ext uri="{FF2B5EF4-FFF2-40B4-BE49-F238E27FC236}">
                  <a16:creationId xmlns:a16="http://schemas.microsoft.com/office/drawing/2014/main" id="{32C543C7-9989-4664-A956-B4D0DD2638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09753" y="2192456"/>
              <a:ext cx="1674802" cy="708910"/>
            </a:xfrm>
            <a:prstGeom prst="rect">
              <a:avLst/>
            </a:prstGeom>
          </p:spPr>
        </p:pic>
        <p:pic>
          <p:nvPicPr>
            <p:cNvPr id="54" name="Grafik 215">
              <a:extLst>
                <a:ext uri="{FF2B5EF4-FFF2-40B4-BE49-F238E27FC236}">
                  <a16:creationId xmlns:a16="http://schemas.microsoft.com/office/drawing/2014/main" id="{57F0F972-CE7B-4132-8D93-63FE0D8ADB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07263" y="2218959"/>
              <a:ext cx="1762648" cy="1229410"/>
            </a:xfrm>
            <a:prstGeom prst="rect">
              <a:avLst/>
            </a:prstGeom>
          </p:spPr>
        </p:pic>
        <p:pic>
          <p:nvPicPr>
            <p:cNvPr id="55" name="Grafik 216">
              <a:extLst>
                <a:ext uri="{FF2B5EF4-FFF2-40B4-BE49-F238E27FC236}">
                  <a16:creationId xmlns:a16="http://schemas.microsoft.com/office/drawing/2014/main" id="{8F757CC2-88FD-46B2-AA80-F94DC7CBC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17113" y="3006088"/>
              <a:ext cx="1777462" cy="1223486"/>
            </a:xfrm>
            <a:prstGeom prst="rect">
              <a:avLst/>
            </a:prstGeom>
          </p:spPr>
        </p:pic>
        <p:sp>
          <p:nvSpPr>
            <p:cNvPr id="56" name="Rechteck 217">
              <a:extLst>
                <a:ext uri="{FF2B5EF4-FFF2-40B4-BE49-F238E27FC236}">
                  <a16:creationId xmlns:a16="http://schemas.microsoft.com/office/drawing/2014/main" id="{3783505F-2D94-44C4-ACAB-89B8FA93A27A}"/>
                </a:ext>
              </a:extLst>
            </p:cNvPr>
            <p:cNvSpPr/>
            <p:nvPr/>
          </p:nvSpPr>
          <p:spPr>
            <a:xfrm>
              <a:off x="5535758" y="3476518"/>
              <a:ext cx="846680" cy="24455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>
                  <a:lumMod val="50000"/>
                </a:srgbClr>
              </a:solidFill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anose="02070309020205020404" pitchFamily="49" charset="0"/>
                </a:rPr>
                <a:t>P1= 0.98</a:t>
              </a: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A6EB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Rechteck 234">
              <a:extLst>
                <a:ext uri="{FF2B5EF4-FFF2-40B4-BE49-F238E27FC236}">
                  <a16:creationId xmlns:a16="http://schemas.microsoft.com/office/drawing/2014/main" id="{48A2153E-EB3B-417B-8297-74AFEA8EA293}"/>
                </a:ext>
              </a:extLst>
            </p:cNvPr>
            <p:cNvSpPr/>
            <p:nvPr/>
          </p:nvSpPr>
          <p:spPr>
            <a:xfrm>
              <a:off x="1814685" y="4307449"/>
              <a:ext cx="846680" cy="24455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>
                  <a:lumMod val="50000"/>
                </a:srgbClr>
              </a:solidFill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anose="02070309020205020404" pitchFamily="49" charset="0"/>
                </a:rPr>
                <a:t>P1= 0.99</a:t>
              </a: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A6EB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Rechteck 238">
              <a:extLst>
                <a:ext uri="{FF2B5EF4-FFF2-40B4-BE49-F238E27FC236}">
                  <a16:creationId xmlns:a16="http://schemas.microsoft.com/office/drawing/2014/main" id="{DE35BF9B-D066-4034-A631-5F416B7CCF39}"/>
                </a:ext>
              </a:extLst>
            </p:cNvPr>
            <p:cNvSpPr/>
            <p:nvPr/>
          </p:nvSpPr>
          <p:spPr>
            <a:xfrm>
              <a:off x="1677104" y="5546705"/>
              <a:ext cx="1607451" cy="266788"/>
            </a:xfrm>
            <a:prstGeom prst="rect">
              <a:avLst/>
            </a:prstGeom>
            <a:solidFill>
              <a:srgbClr val="C00000">
                <a:alpha val="17000"/>
              </a:srgbClr>
            </a:solidFill>
            <a:ln w="6350">
              <a:solidFill>
                <a:srgbClr val="C0000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ABU shift =  0.0</a:t>
              </a:r>
              <a:endPara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Rechteck 239">
              <a:extLst>
                <a:ext uri="{FF2B5EF4-FFF2-40B4-BE49-F238E27FC236}">
                  <a16:creationId xmlns:a16="http://schemas.microsoft.com/office/drawing/2014/main" id="{68B87C4A-51FA-4D76-A913-BA70DA910D82}"/>
                </a:ext>
              </a:extLst>
            </p:cNvPr>
            <p:cNvSpPr/>
            <p:nvPr/>
          </p:nvSpPr>
          <p:spPr>
            <a:xfrm>
              <a:off x="5402713" y="5550976"/>
              <a:ext cx="1762649" cy="266788"/>
            </a:xfrm>
            <a:prstGeom prst="rect">
              <a:avLst/>
            </a:prstGeom>
            <a:solidFill>
              <a:srgbClr val="C00000">
                <a:alpha val="17000"/>
              </a:srgbClr>
            </a:solidFill>
            <a:ln w="6350">
              <a:solidFill>
                <a:srgbClr val="C0000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ABU shift = +/- 0.5</a:t>
              </a:r>
              <a:endPara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Rechteck 240">
              <a:extLst>
                <a:ext uri="{FF2B5EF4-FFF2-40B4-BE49-F238E27FC236}">
                  <a16:creationId xmlns:a16="http://schemas.microsoft.com/office/drawing/2014/main" id="{8384F4D7-B8ED-44AB-BD2C-0B966E6B22C2}"/>
                </a:ext>
              </a:extLst>
            </p:cNvPr>
            <p:cNvSpPr/>
            <p:nvPr/>
          </p:nvSpPr>
          <p:spPr>
            <a:xfrm>
              <a:off x="3443686" y="5555732"/>
              <a:ext cx="1849270" cy="266788"/>
            </a:xfrm>
            <a:prstGeom prst="rect">
              <a:avLst/>
            </a:prstGeom>
            <a:solidFill>
              <a:srgbClr val="C00000">
                <a:alpha val="17000"/>
              </a:srgbClr>
            </a:solidFill>
            <a:ln w="6350">
              <a:solidFill>
                <a:srgbClr val="C0000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ABU shift = +/- 0.25</a:t>
              </a:r>
              <a:endPara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pic>
          <p:nvPicPr>
            <p:cNvPr id="61" name="Grafik 241">
              <a:extLst>
                <a:ext uri="{FF2B5EF4-FFF2-40B4-BE49-F238E27FC236}">
                  <a16:creationId xmlns:a16="http://schemas.microsoft.com/office/drawing/2014/main" id="{0642CD68-48B5-4E92-A479-85D9035EC5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95510" y="2217179"/>
              <a:ext cx="1783386" cy="1205711"/>
            </a:xfrm>
            <a:prstGeom prst="rect">
              <a:avLst/>
            </a:prstGeom>
          </p:spPr>
        </p:pic>
        <p:sp>
          <p:nvSpPr>
            <p:cNvPr id="62" name="Rechteck 242">
              <a:extLst>
                <a:ext uri="{FF2B5EF4-FFF2-40B4-BE49-F238E27FC236}">
                  <a16:creationId xmlns:a16="http://schemas.microsoft.com/office/drawing/2014/main" id="{C78048D2-0A04-4390-B634-0305B57F618E}"/>
                </a:ext>
              </a:extLst>
            </p:cNvPr>
            <p:cNvSpPr/>
            <p:nvPr/>
          </p:nvSpPr>
          <p:spPr>
            <a:xfrm>
              <a:off x="3789100" y="3476519"/>
              <a:ext cx="846680" cy="24455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>
                  <a:lumMod val="50000"/>
                </a:srgbClr>
              </a:solidFill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anose="02070309020205020404" pitchFamily="49" charset="0"/>
                </a:rPr>
                <a:t>P1= 0.08</a:t>
              </a: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A6EB"/>
                </a:solidFill>
                <a:effectLst/>
                <a:uLnTx/>
                <a:uFillTx/>
              </a:endParaRPr>
            </a:p>
          </p:txBody>
        </p:sp>
        <p:pic>
          <p:nvPicPr>
            <p:cNvPr id="63" name="Grafik 243">
              <a:extLst>
                <a:ext uri="{FF2B5EF4-FFF2-40B4-BE49-F238E27FC236}">
                  <a16:creationId xmlns:a16="http://schemas.microsoft.com/office/drawing/2014/main" id="{1B021CFE-8185-4B71-B1A1-354BA37574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95510" y="3887627"/>
              <a:ext cx="1780424" cy="1223486"/>
            </a:xfrm>
            <a:prstGeom prst="rect">
              <a:avLst/>
            </a:prstGeom>
          </p:spPr>
        </p:pic>
        <p:pic>
          <p:nvPicPr>
            <p:cNvPr id="64" name="Grafik 244">
              <a:extLst>
                <a:ext uri="{FF2B5EF4-FFF2-40B4-BE49-F238E27FC236}">
                  <a16:creationId xmlns:a16="http://schemas.microsoft.com/office/drawing/2014/main" id="{F76ED3CD-87F7-4F03-8FCD-EEB89A05949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92955" y="3884665"/>
              <a:ext cx="1780424" cy="1226448"/>
            </a:xfrm>
            <a:prstGeom prst="rect">
              <a:avLst/>
            </a:prstGeom>
          </p:spPr>
        </p:pic>
        <p:sp>
          <p:nvSpPr>
            <p:cNvPr id="65" name="Rechteck 245">
              <a:extLst>
                <a:ext uri="{FF2B5EF4-FFF2-40B4-BE49-F238E27FC236}">
                  <a16:creationId xmlns:a16="http://schemas.microsoft.com/office/drawing/2014/main" id="{3BA42ADF-7567-4094-AF40-A0CA0D9FF667}"/>
                </a:ext>
              </a:extLst>
            </p:cNvPr>
            <p:cNvSpPr/>
            <p:nvPr/>
          </p:nvSpPr>
          <p:spPr>
            <a:xfrm>
              <a:off x="5535758" y="5160833"/>
              <a:ext cx="846680" cy="24455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>
                  <a:lumMod val="50000"/>
                </a:srgbClr>
              </a:solidFill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anose="02070309020205020404" pitchFamily="49" charset="0"/>
                </a:rPr>
                <a:t>P1= 0.98</a:t>
              </a: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A6EB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Rechteck 246">
              <a:extLst>
                <a:ext uri="{FF2B5EF4-FFF2-40B4-BE49-F238E27FC236}">
                  <a16:creationId xmlns:a16="http://schemas.microsoft.com/office/drawing/2014/main" id="{9D3F5B6C-2233-4035-B267-12A7D85D2BA1}"/>
                </a:ext>
              </a:extLst>
            </p:cNvPr>
            <p:cNvSpPr/>
            <p:nvPr/>
          </p:nvSpPr>
          <p:spPr>
            <a:xfrm>
              <a:off x="3789100" y="5156126"/>
              <a:ext cx="846680" cy="24455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>
                  <a:lumMod val="50000"/>
                </a:srgbClr>
              </a:solidFill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anose="02070309020205020404" pitchFamily="49" charset="0"/>
                </a:rPr>
                <a:t>P1= 0.06</a:t>
              </a: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A6EB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Textfeld 247">
              <a:extLst>
                <a:ext uri="{FF2B5EF4-FFF2-40B4-BE49-F238E27FC236}">
                  <a16:creationId xmlns:a16="http://schemas.microsoft.com/office/drawing/2014/main" id="{5760C1E4-85F7-436C-9FAA-505DCB864B54}"/>
                </a:ext>
              </a:extLst>
            </p:cNvPr>
            <p:cNvSpPr txBox="1"/>
            <p:nvPr/>
          </p:nvSpPr>
          <p:spPr>
            <a:xfrm>
              <a:off x="1598384" y="4718557"/>
              <a:ext cx="1538067" cy="35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1" u="none" strike="noStrike" kern="0" cap="none" spc="0" normalizeH="0" baseline="0" noProof="0" dirty="0">
                  <a:ln>
                    <a:noFill/>
                  </a:ln>
                  <a:solidFill>
                    <a:srgbClr val="00A6EB"/>
                  </a:solidFill>
                  <a:effectLst/>
                  <a:uLnTx/>
                  <a:uFillTx/>
                </a:rPr>
                <a:t>E</a:t>
              </a:r>
              <a:r>
                <a:rPr lang="de-DE" sz="1200" b="1" i="1" kern="0" baseline="-25000" dirty="0">
                  <a:solidFill>
                    <a:srgbClr val="00A6EB"/>
                  </a:solidFill>
                </a:rPr>
                <a:t>e</a:t>
              </a:r>
              <a:r>
                <a:rPr kumimoji="0" lang="de-DE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A6EB"/>
                  </a:solidFill>
                  <a:effectLst/>
                  <a:uLnTx/>
                  <a:uFillTx/>
                </a:rPr>
                <a:t> = 880 </a:t>
              </a:r>
              <a:r>
                <a:rPr kumimoji="0" lang="de-DE" sz="12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A6EB"/>
                  </a:solidFill>
                  <a:effectLst/>
                  <a:uLnTx/>
                  <a:uFillTx/>
                </a:rPr>
                <a:t>MeV</a:t>
              </a:r>
              <a:endParaRPr kumimoji="0" lang="de-DE" sz="1200" b="1" i="0" u="none" strike="noStrike" kern="0" cap="none" spc="0" normalizeH="0" baseline="0" noProof="0" dirty="0">
                <a:ln>
                  <a:noFill/>
                </a:ln>
                <a:solidFill>
                  <a:srgbClr val="00A6EB"/>
                </a:solidFill>
                <a:effectLst/>
                <a:uLnTx/>
                <a:uFillTx/>
              </a:endParaRPr>
            </a:p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1" u="none" strike="noStrike" kern="0" cap="none" spc="0" normalizeH="0" baseline="0" noProof="0" dirty="0" err="1">
                  <a:ln>
                    <a:noFill/>
                  </a:ln>
                  <a:solidFill>
                    <a:srgbClr val="00A6EB"/>
                  </a:solidFill>
                  <a:effectLst/>
                  <a:uLnTx/>
                  <a:uFillTx/>
                </a:rPr>
                <a:t>hv</a:t>
              </a:r>
              <a:r>
                <a:rPr kumimoji="0" lang="de-DE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A6EB"/>
                  </a:solidFill>
                  <a:effectLst/>
                  <a:uLnTx/>
                  <a:uFillTx/>
                </a:rPr>
                <a:t> = 104.6 eV  /  313.8 eV</a:t>
              </a:r>
            </a:p>
          </p:txBody>
        </p:sp>
      </p:grpSp>
      <p:pic>
        <p:nvPicPr>
          <p:cNvPr id="84" name="Grafik 17">
            <a:extLst>
              <a:ext uri="{FF2B5EF4-FFF2-40B4-BE49-F238E27FC236}">
                <a16:creationId xmlns:a16="http://schemas.microsoft.com/office/drawing/2014/main" id="{45D9ED2F-358A-459D-AE87-2FBC540BE8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/>
        </p:blipFill>
        <p:spPr>
          <a:xfrm>
            <a:off x="299356" y="3933056"/>
            <a:ext cx="3673856" cy="2485974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5" name="Grafik 248">
            <a:extLst>
              <a:ext uri="{FF2B5EF4-FFF2-40B4-BE49-F238E27FC236}">
                <a16:creationId xmlns:a16="http://schemas.microsoft.com/office/drawing/2014/main" id="{7D025FD7-8CAE-4E8F-BDC5-8D778EE55B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91344" y="1377983"/>
            <a:ext cx="3787502" cy="2411057"/>
          </a:xfrm>
          <a:prstGeom prst="rect">
            <a:avLst/>
          </a:prstGeom>
        </p:spPr>
      </p:pic>
      <p:sp>
        <p:nvSpPr>
          <p:cNvPr id="23" name="CustomShape 12">
            <a:extLst>
              <a:ext uri="{FF2B5EF4-FFF2-40B4-BE49-F238E27FC236}">
                <a16:creationId xmlns:a16="http://schemas.microsoft.com/office/drawing/2014/main" id="{0F0B2D7F-8484-4E2B-A060-14AE5AD18036}"/>
              </a:ext>
            </a:extLst>
          </p:cNvPr>
          <p:cNvSpPr/>
          <p:nvPr/>
        </p:nvSpPr>
        <p:spPr>
          <a:xfrm>
            <a:off x="4623945" y="1244087"/>
            <a:ext cx="7052675" cy="6146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pc="-1" dirty="0">
                <a:solidFill>
                  <a:srgbClr val="000000"/>
                </a:solidFill>
              </a:rPr>
              <a:t>Test of different analysis methods for a robust fast analysis tool,  ~2% accuracy</a:t>
            </a:r>
          </a:p>
          <a:p>
            <a:pPr marL="257400" lvl="1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</a:pPr>
            <a:endParaRPr lang="en-US" sz="1300" spc="-1" dirty="0">
              <a:solidFill>
                <a:prstClr val="black"/>
              </a:solidFill>
              <a:latin typeface="Arial"/>
            </a:endParaRP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endParaRPr lang="en-US" sz="1300" spc="-1" dirty="0">
              <a:solidFill>
                <a:prstClr val="black"/>
              </a:solidFill>
              <a:latin typeface="Arial"/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27A582-DDE2-47A6-9EB5-2CFDEBC140B5}"/>
              </a:ext>
            </a:extLst>
          </p:cNvPr>
          <p:cNvSpPr txBox="1"/>
          <p:nvPr/>
        </p:nvSpPr>
        <p:spPr>
          <a:xfrm>
            <a:off x="1134993" y="3449811"/>
            <a:ext cx="5068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Kr 3</a:t>
            </a:r>
            <a:r>
              <a:rPr lang="en-US" sz="1050" i="1" dirty="0"/>
              <a:t>d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09966E9-D7B9-4B46-8D48-F33DB05DFAED}"/>
              </a:ext>
            </a:extLst>
          </p:cNvPr>
          <p:cNvSpPr/>
          <p:nvPr/>
        </p:nvSpPr>
        <p:spPr>
          <a:xfrm>
            <a:off x="10591418" y="3832183"/>
            <a:ext cx="1370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900" i="1" dirty="0" err="1">
                <a:latin typeface="DesySans Office" panose="020B0604020202020204" charset="0"/>
              </a:rPr>
              <a:t>Courtesy</a:t>
            </a:r>
            <a:r>
              <a:rPr lang="de-DE" sz="900" i="1" dirty="0">
                <a:latin typeface="DesySans Office" panose="020B0604020202020204" charset="0"/>
              </a:rPr>
              <a:t> </a:t>
            </a:r>
            <a:r>
              <a:rPr lang="de-DE" sz="900" i="1" dirty="0" err="1">
                <a:latin typeface="DesySans Office" panose="020B0604020202020204" charset="0"/>
              </a:rPr>
              <a:t>of</a:t>
            </a:r>
            <a:r>
              <a:rPr lang="de-DE" sz="900" i="1" dirty="0">
                <a:latin typeface="DesySans Office" panose="020B0604020202020204" charset="0"/>
              </a:rPr>
              <a:t> M. Braune,</a:t>
            </a:r>
            <a:br>
              <a:rPr lang="de-DE" sz="900" i="1" dirty="0">
                <a:latin typeface="DesySans Office" panose="020B0604020202020204" charset="0"/>
              </a:rPr>
            </a:br>
            <a:r>
              <a:rPr lang="de-DE" sz="900" i="1" dirty="0" err="1">
                <a:latin typeface="DesySans Office" panose="020B0604020202020204" charset="0"/>
              </a:rPr>
              <a:t>proceed</a:t>
            </a:r>
            <a:r>
              <a:rPr lang="de-DE" sz="900" i="1" dirty="0">
                <a:latin typeface="DesySans Office" panose="020B0604020202020204" charset="0"/>
              </a:rPr>
              <a:t>. SRI2024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C0E89B-86CD-494D-B463-07EAD0643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21235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73A0-1484-4766-BCC6-3D75E33D6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9FDF"/>
                </a:solidFill>
              </a:rPr>
              <a:t>Polarization Diagnostics by Photoelectron TOF Spectrometers</a:t>
            </a:r>
            <a:endParaRPr lang="de-DE" dirty="0">
              <a:cs typeface="Calibri" panose="020F050202020403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E72261-E8EE-41D6-96EF-16AD672215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Angular distribution of photoelectron emission of rare gas excitations </a:t>
            </a:r>
            <a:endParaRPr lang="de-DE" dirty="0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DF56C9E-6318-4B63-B69D-925E3290684D}"/>
              </a:ext>
            </a:extLst>
          </p:cNvPr>
          <p:cNvGrpSpPr>
            <a:grpSpLocks noChangeAspect="1"/>
          </p:cNvGrpSpPr>
          <p:nvPr/>
        </p:nvGrpSpPr>
        <p:grpSpPr>
          <a:xfrm>
            <a:off x="4439816" y="1840832"/>
            <a:ext cx="7288931" cy="4684512"/>
            <a:chOff x="1517113" y="2192456"/>
            <a:chExt cx="5648249" cy="3630064"/>
          </a:xfrm>
        </p:grpSpPr>
        <p:pic>
          <p:nvPicPr>
            <p:cNvPr id="53" name="Grafik 214">
              <a:extLst>
                <a:ext uri="{FF2B5EF4-FFF2-40B4-BE49-F238E27FC236}">
                  <a16:creationId xmlns:a16="http://schemas.microsoft.com/office/drawing/2014/main" id="{32C543C7-9989-4664-A956-B4D0DD2638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09753" y="2192456"/>
              <a:ext cx="1674802" cy="708910"/>
            </a:xfrm>
            <a:prstGeom prst="rect">
              <a:avLst/>
            </a:prstGeom>
          </p:spPr>
        </p:pic>
        <p:pic>
          <p:nvPicPr>
            <p:cNvPr id="54" name="Grafik 215">
              <a:extLst>
                <a:ext uri="{FF2B5EF4-FFF2-40B4-BE49-F238E27FC236}">
                  <a16:creationId xmlns:a16="http://schemas.microsoft.com/office/drawing/2014/main" id="{57F0F972-CE7B-4132-8D93-63FE0D8ADB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07263" y="2218959"/>
              <a:ext cx="1762648" cy="1229410"/>
            </a:xfrm>
            <a:prstGeom prst="rect">
              <a:avLst/>
            </a:prstGeom>
          </p:spPr>
        </p:pic>
        <p:pic>
          <p:nvPicPr>
            <p:cNvPr id="55" name="Grafik 216">
              <a:extLst>
                <a:ext uri="{FF2B5EF4-FFF2-40B4-BE49-F238E27FC236}">
                  <a16:creationId xmlns:a16="http://schemas.microsoft.com/office/drawing/2014/main" id="{8F757CC2-88FD-46B2-AA80-F94DC7CBC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17113" y="3006088"/>
              <a:ext cx="1777462" cy="1223486"/>
            </a:xfrm>
            <a:prstGeom prst="rect">
              <a:avLst/>
            </a:prstGeom>
          </p:spPr>
        </p:pic>
        <p:sp>
          <p:nvSpPr>
            <p:cNvPr id="56" name="Rechteck 217">
              <a:extLst>
                <a:ext uri="{FF2B5EF4-FFF2-40B4-BE49-F238E27FC236}">
                  <a16:creationId xmlns:a16="http://schemas.microsoft.com/office/drawing/2014/main" id="{3783505F-2D94-44C4-ACAB-89B8FA93A27A}"/>
                </a:ext>
              </a:extLst>
            </p:cNvPr>
            <p:cNvSpPr/>
            <p:nvPr/>
          </p:nvSpPr>
          <p:spPr>
            <a:xfrm>
              <a:off x="5535758" y="3476518"/>
              <a:ext cx="846680" cy="24455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>
                  <a:lumMod val="50000"/>
                </a:srgbClr>
              </a:solidFill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anose="02070309020205020404" pitchFamily="49" charset="0"/>
                </a:rPr>
                <a:t>P1= 0.98</a:t>
              </a: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A6EB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Rechteck 234">
              <a:extLst>
                <a:ext uri="{FF2B5EF4-FFF2-40B4-BE49-F238E27FC236}">
                  <a16:creationId xmlns:a16="http://schemas.microsoft.com/office/drawing/2014/main" id="{48A2153E-EB3B-417B-8297-74AFEA8EA293}"/>
                </a:ext>
              </a:extLst>
            </p:cNvPr>
            <p:cNvSpPr/>
            <p:nvPr/>
          </p:nvSpPr>
          <p:spPr>
            <a:xfrm>
              <a:off x="1814685" y="4307449"/>
              <a:ext cx="846680" cy="24455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>
                  <a:lumMod val="50000"/>
                </a:srgbClr>
              </a:solidFill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anose="02070309020205020404" pitchFamily="49" charset="0"/>
                </a:rPr>
                <a:t>P1= 0.99</a:t>
              </a: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A6EB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Rechteck 238">
              <a:extLst>
                <a:ext uri="{FF2B5EF4-FFF2-40B4-BE49-F238E27FC236}">
                  <a16:creationId xmlns:a16="http://schemas.microsoft.com/office/drawing/2014/main" id="{DE35BF9B-D066-4034-A631-5F416B7CCF39}"/>
                </a:ext>
              </a:extLst>
            </p:cNvPr>
            <p:cNvSpPr/>
            <p:nvPr/>
          </p:nvSpPr>
          <p:spPr>
            <a:xfrm>
              <a:off x="1677104" y="5546705"/>
              <a:ext cx="1607451" cy="266788"/>
            </a:xfrm>
            <a:prstGeom prst="rect">
              <a:avLst/>
            </a:prstGeom>
            <a:solidFill>
              <a:srgbClr val="C00000">
                <a:alpha val="17000"/>
              </a:srgbClr>
            </a:solidFill>
            <a:ln w="6350">
              <a:solidFill>
                <a:srgbClr val="C0000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ABU shift =  0.0</a:t>
              </a:r>
              <a:endPara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Rechteck 239">
              <a:extLst>
                <a:ext uri="{FF2B5EF4-FFF2-40B4-BE49-F238E27FC236}">
                  <a16:creationId xmlns:a16="http://schemas.microsoft.com/office/drawing/2014/main" id="{68B87C4A-51FA-4D76-A913-BA70DA910D82}"/>
                </a:ext>
              </a:extLst>
            </p:cNvPr>
            <p:cNvSpPr/>
            <p:nvPr/>
          </p:nvSpPr>
          <p:spPr>
            <a:xfrm>
              <a:off x="5402713" y="5550976"/>
              <a:ext cx="1762649" cy="266788"/>
            </a:xfrm>
            <a:prstGeom prst="rect">
              <a:avLst/>
            </a:prstGeom>
            <a:solidFill>
              <a:srgbClr val="C00000">
                <a:alpha val="17000"/>
              </a:srgbClr>
            </a:solidFill>
            <a:ln w="6350">
              <a:solidFill>
                <a:srgbClr val="C0000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ABU shift = +/- 0.5</a:t>
              </a:r>
              <a:endPara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Rechteck 240">
              <a:extLst>
                <a:ext uri="{FF2B5EF4-FFF2-40B4-BE49-F238E27FC236}">
                  <a16:creationId xmlns:a16="http://schemas.microsoft.com/office/drawing/2014/main" id="{8384F4D7-B8ED-44AB-BD2C-0B966E6B22C2}"/>
                </a:ext>
              </a:extLst>
            </p:cNvPr>
            <p:cNvSpPr/>
            <p:nvPr/>
          </p:nvSpPr>
          <p:spPr>
            <a:xfrm>
              <a:off x="3443686" y="5555732"/>
              <a:ext cx="1849270" cy="266788"/>
            </a:xfrm>
            <a:prstGeom prst="rect">
              <a:avLst/>
            </a:prstGeom>
            <a:solidFill>
              <a:srgbClr val="C00000">
                <a:alpha val="17000"/>
              </a:srgbClr>
            </a:solidFill>
            <a:ln w="6350">
              <a:solidFill>
                <a:srgbClr val="C00000"/>
              </a:solidFill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ABU shift = +/- 0.25</a:t>
              </a:r>
              <a:endPara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pic>
          <p:nvPicPr>
            <p:cNvPr id="61" name="Grafik 241">
              <a:extLst>
                <a:ext uri="{FF2B5EF4-FFF2-40B4-BE49-F238E27FC236}">
                  <a16:creationId xmlns:a16="http://schemas.microsoft.com/office/drawing/2014/main" id="{0642CD68-48B5-4E92-A479-85D9035EC5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95510" y="2217179"/>
              <a:ext cx="1783386" cy="1205711"/>
            </a:xfrm>
            <a:prstGeom prst="rect">
              <a:avLst/>
            </a:prstGeom>
          </p:spPr>
        </p:pic>
        <p:sp>
          <p:nvSpPr>
            <p:cNvPr id="62" name="Rechteck 242">
              <a:extLst>
                <a:ext uri="{FF2B5EF4-FFF2-40B4-BE49-F238E27FC236}">
                  <a16:creationId xmlns:a16="http://schemas.microsoft.com/office/drawing/2014/main" id="{C78048D2-0A04-4390-B634-0305B57F618E}"/>
                </a:ext>
              </a:extLst>
            </p:cNvPr>
            <p:cNvSpPr/>
            <p:nvPr/>
          </p:nvSpPr>
          <p:spPr>
            <a:xfrm>
              <a:off x="3789100" y="3476519"/>
              <a:ext cx="846680" cy="24455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>
                  <a:lumMod val="50000"/>
                </a:srgbClr>
              </a:solidFill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anose="02070309020205020404" pitchFamily="49" charset="0"/>
                </a:rPr>
                <a:t>P1= 0.08</a:t>
              </a: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A6EB"/>
                </a:solidFill>
                <a:effectLst/>
                <a:uLnTx/>
                <a:uFillTx/>
              </a:endParaRPr>
            </a:p>
          </p:txBody>
        </p:sp>
        <p:pic>
          <p:nvPicPr>
            <p:cNvPr id="63" name="Grafik 243">
              <a:extLst>
                <a:ext uri="{FF2B5EF4-FFF2-40B4-BE49-F238E27FC236}">
                  <a16:creationId xmlns:a16="http://schemas.microsoft.com/office/drawing/2014/main" id="{1B021CFE-8185-4B71-B1A1-354BA37574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95510" y="3887627"/>
              <a:ext cx="1780424" cy="1223486"/>
            </a:xfrm>
            <a:prstGeom prst="rect">
              <a:avLst/>
            </a:prstGeom>
          </p:spPr>
        </p:pic>
        <p:pic>
          <p:nvPicPr>
            <p:cNvPr id="64" name="Grafik 244">
              <a:extLst>
                <a:ext uri="{FF2B5EF4-FFF2-40B4-BE49-F238E27FC236}">
                  <a16:creationId xmlns:a16="http://schemas.microsoft.com/office/drawing/2014/main" id="{F76ED3CD-87F7-4F03-8FCD-EEB89A05949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92955" y="3884665"/>
              <a:ext cx="1780424" cy="1226448"/>
            </a:xfrm>
            <a:prstGeom prst="rect">
              <a:avLst/>
            </a:prstGeom>
          </p:spPr>
        </p:pic>
        <p:sp>
          <p:nvSpPr>
            <p:cNvPr id="65" name="Rechteck 245">
              <a:extLst>
                <a:ext uri="{FF2B5EF4-FFF2-40B4-BE49-F238E27FC236}">
                  <a16:creationId xmlns:a16="http://schemas.microsoft.com/office/drawing/2014/main" id="{3BA42ADF-7567-4094-AF40-A0CA0D9FF667}"/>
                </a:ext>
              </a:extLst>
            </p:cNvPr>
            <p:cNvSpPr/>
            <p:nvPr/>
          </p:nvSpPr>
          <p:spPr>
            <a:xfrm>
              <a:off x="5535758" y="5160833"/>
              <a:ext cx="846680" cy="24455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>
                  <a:lumMod val="50000"/>
                </a:srgbClr>
              </a:solidFill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anose="02070309020205020404" pitchFamily="49" charset="0"/>
                </a:rPr>
                <a:t>P1= 0.98</a:t>
              </a: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A6EB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Rechteck 246">
              <a:extLst>
                <a:ext uri="{FF2B5EF4-FFF2-40B4-BE49-F238E27FC236}">
                  <a16:creationId xmlns:a16="http://schemas.microsoft.com/office/drawing/2014/main" id="{9D3F5B6C-2233-4035-B267-12A7D85D2BA1}"/>
                </a:ext>
              </a:extLst>
            </p:cNvPr>
            <p:cNvSpPr/>
            <p:nvPr/>
          </p:nvSpPr>
          <p:spPr>
            <a:xfrm>
              <a:off x="3789100" y="5156126"/>
              <a:ext cx="846680" cy="24455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>
                  <a:lumMod val="50000"/>
                </a:srgbClr>
              </a:solidFill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urier New" panose="02070309020205020404" pitchFamily="49" charset="0"/>
                </a:rPr>
                <a:t>P1= 0.06</a:t>
              </a: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00A6EB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Textfeld 247">
              <a:extLst>
                <a:ext uri="{FF2B5EF4-FFF2-40B4-BE49-F238E27FC236}">
                  <a16:creationId xmlns:a16="http://schemas.microsoft.com/office/drawing/2014/main" id="{5760C1E4-85F7-436C-9FAA-505DCB864B54}"/>
                </a:ext>
              </a:extLst>
            </p:cNvPr>
            <p:cNvSpPr txBox="1"/>
            <p:nvPr/>
          </p:nvSpPr>
          <p:spPr>
            <a:xfrm>
              <a:off x="1598384" y="4718557"/>
              <a:ext cx="1538067" cy="357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1" u="none" strike="noStrike" kern="0" cap="none" spc="0" normalizeH="0" baseline="0" noProof="0" dirty="0">
                  <a:ln>
                    <a:noFill/>
                  </a:ln>
                  <a:solidFill>
                    <a:srgbClr val="00A6EB"/>
                  </a:solidFill>
                  <a:effectLst/>
                  <a:uLnTx/>
                  <a:uFillTx/>
                </a:rPr>
                <a:t>E</a:t>
              </a:r>
              <a:r>
                <a:rPr lang="de-DE" sz="1200" b="1" i="1" kern="0" baseline="-25000" dirty="0">
                  <a:solidFill>
                    <a:srgbClr val="00A6EB"/>
                  </a:solidFill>
                </a:rPr>
                <a:t>e</a:t>
              </a:r>
              <a:r>
                <a:rPr kumimoji="0" lang="de-DE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A6EB"/>
                  </a:solidFill>
                  <a:effectLst/>
                  <a:uLnTx/>
                  <a:uFillTx/>
                </a:rPr>
                <a:t> = 880 </a:t>
              </a:r>
              <a:r>
                <a:rPr kumimoji="0" lang="de-DE" sz="12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A6EB"/>
                  </a:solidFill>
                  <a:effectLst/>
                  <a:uLnTx/>
                  <a:uFillTx/>
                </a:rPr>
                <a:t>MeV</a:t>
              </a:r>
              <a:endParaRPr kumimoji="0" lang="de-DE" sz="1200" b="1" i="0" u="none" strike="noStrike" kern="0" cap="none" spc="0" normalizeH="0" baseline="0" noProof="0" dirty="0">
                <a:ln>
                  <a:noFill/>
                </a:ln>
                <a:solidFill>
                  <a:srgbClr val="00A6EB"/>
                </a:solidFill>
                <a:effectLst/>
                <a:uLnTx/>
                <a:uFillTx/>
              </a:endParaRPr>
            </a:p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1" u="none" strike="noStrike" kern="0" cap="none" spc="0" normalizeH="0" baseline="0" noProof="0" dirty="0" err="1">
                  <a:ln>
                    <a:noFill/>
                  </a:ln>
                  <a:solidFill>
                    <a:srgbClr val="00A6EB"/>
                  </a:solidFill>
                  <a:effectLst/>
                  <a:uLnTx/>
                  <a:uFillTx/>
                </a:rPr>
                <a:t>hv</a:t>
              </a:r>
              <a:r>
                <a:rPr kumimoji="0" lang="de-DE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A6EB"/>
                  </a:solidFill>
                  <a:effectLst/>
                  <a:uLnTx/>
                  <a:uFillTx/>
                </a:rPr>
                <a:t> = 104.6 eV  /  313.8 eV</a:t>
              </a:r>
            </a:p>
          </p:txBody>
        </p:sp>
      </p:grpSp>
      <p:pic>
        <p:nvPicPr>
          <p:cNvPr id="84" name="Grafik 17">
            <a:extLst>
              <a:ext uri="{FF2B5EF4-FFF2-40B4-BE49-F238E27FC236}">
                <a16:creationId xmlns:a16="http://schemas.microsoft.com/office/drawing/2014/main" id="{45D9ED2F-358A-459D-AE87-2FBC540BE8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/>
        </p:blipFill>
        <p:spPr>
          <a:xfrm>
            <a:off x="299356" y="3933056"/>
            <a:ext cx="3673856" cy="2485974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5" name="Grafik 248">
            <a:extLst>
              <a:ext uri="{FF2B5EF4-FFF2-40B4-BE49-F238E27FC236}">
                <a16:creationId xmlns:a16="http://schemas.microsoft.com/office/drawing/2014/main" id="{7D025FD7-8CAE-4E8F-BDC5-8D778EE55B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91344" y="1377983"/>
            <a:ext cx="3787502" cy="2411057"/>
          </a:xfrm>
          <a:prstGeom prst="rect">
            <a:avLst/>
          </a:prstGeom>
        </p:spPr>
      </p:pic>
      <p:sp>
        <p:nvSpPr>
          <p:cNvPr id="23" name="CustomShape 12">
            <a:extLst>
              <a:ext uri="{FF2B5EF4-FFF2-40B4-BE49-F238E27FC236}">
                <a16:creationId xmlns:a16="http://schemas.microsoft.com/office/drawing/2014/main" id="{0F0B2D7F-8484-4E2B-A060-14AE5AD18036}"/>
              </a:ext>
            </a:extLst>
          </p:cNvPr>
          <p:cNvSpPr/>
          <p:nvPr/>
        </p:nvSpPr>
        <p:spPr>
          <a:xfrm>
            <a:off x="4623945" y="1244087"/>
            <a:ext cx="7052675" cy="6146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pc="-1" dirty="0">
                <a:solidFill>
                  <a:srgbClr val="000000"/>
                </a:solidFill>
              </a:rPr>
              <a:t>Test of different analysis methods for a robust fast analysis tool,  ~2% accuracy</a:t>
            </a:r>
          </a:p>
          <a:p>
            <a:pPr marL="257400" lvl="1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</a:pPr>
            <a:endParaRPr lang="en-US" sz="1300" spc="-1" dirty="0">
              <a:solidFill>
                <a:prstClr val="black"/>
              </a:solidFill>
              <a:latin typeface="Arial"/>
            </a:endParaRP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endParaRPr lang="en-US" sz="1300" spc="-1" dirty="0">
              <a:solidFill>
                <a:prstClr val="black"/>
              </a:solidFill>
              <a:latin typeface="Arial"/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C3C1C35-BFB3-49ED-9748-5836805FCE25}"/>
              </a:ext>
            </a:extLst>
          </p:cNvPr>
          <p:cNvGrpSpPr>
            <a:grpSpLocks noChangeAspect="1"/>
          </p:cNvGrpSpPr>
          <p:nvPr/>
        </p:nvGrpSpPr>
        <p:grpSpPr>
          <a:xfrm>
            <a:off x="4943872" y="1988840"/>
            <a:ext cx="6192688" cy="3744416"/>
            <a:chOff x="4979876" y="1304764"/>
            <a:chExt cx="6192688" cy="3744416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1249EAE-FBBC-46CB-BBBA-CBB85F40EBAC}"/>
                </a:ext>
              </a:extLst>
            </p:cNvPr>
            <p:cNvSpPr/>
            <p:nvPr/>
          </p:nvSpPr>
          <p:spPr>
            <a:xfrm>
              <a:off x="4979876" y="1304764"/>
              <a:ext cx="6192688" cy="374441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5679889-0F3B-4696-B91A-B4DCEF3AB90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58214" y="1412776"/>
              <a:ext cx="6034797" cy="3504436"/>
              <a:chOff x="5058214" y="1412776"/>
              <a:chExt cx="6034797" cy="3504436"/>
            </a:xfrm>
            <a:solidFill>
              <a:schemeClr val="bg1"/>
            </a:solidFill>
          </p:grpSpPr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61E02C38-07C0-4CB7-A4BB-0D58430328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58214" y="1746250"/>
                <a:ext cx="6034797" cy="1575753"/>
              </a:xfrm>
              <a:prstGeom prst="rect">
                <a:avLst/>
              </a:prstGeom>
              <a:grpFill/>
            </p:spPr>
          </p:pic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8B03C4A6-835C-43C1-81EB-DCF14F27FF3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159896" y="3362815"/>
                <a:ext cx="3935650" cy="1088301"/>
                <a:chOff x="5591944" y="4957194"/>
                <a:chExt cx="3935650" cy="1088301"/>
              </a:xfrm>
              <a:grpFill/>
            </p:grpSpPr>
            <p:pic>
              <p:nvPicPr>
                <p:cNvPr id="42" name="Picture 41">
                  <a:extLst>
                    <a:ext uri="{FF2B5EF4-FFF2-40B4-BE49-F238E27FC236}">
                      <a16:creationId xmlns:a16="http://schemas.microsoft.com/office/drawing/2014/main" id="{BE8BE72D-2878-4FD7-9AF3-500486E54B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591944" y="4957194"/>
                  <a:ext cx="3514381" cy="527157"/>
                </a:xfrm>
                <a:prstGeom prst="rect">
                  <a:avLst/>
                </a:prstGeom>
                <a:grpFill/>
              </p:spPr>
            </p:pic>
            <p:pic>
              <p:nvPicPr>
                <p:cNvPr id="43" name="Picture 42">
                  <a:extLst>
                    <a:ext uri="{FF2B5EF4-FFF2-40B4-BE49-F238E27FC236}">
                      <a16:creationId xmlns:a16="http://schemas.microsoft.com/office/drawing/2014/main" id="{6F3B57C3-1DC5-427D-8987-75B853B4FF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596474" y="5560752"/>
                  <a:ext cx="2472185" cy="484743"/>
                </a:xfrm>
                <a:prstGeom prst="rect">
                  <a:avLst/>
                </a:prstGeom>
                <a:grpFill/>
              </p:spPr>
            </p:pic>
            <p:pic>
              <p:nvPicPr>
                <p:cNvPr id="44" name="Picture 43">
                  <a:extLst>
                    <a:ext uri="{FF2B5EF4-FFF2-40B4-BE49-F238E27FC236}">
                      <a16:creationId xmlns:a16="http://schemas.microsoft.com/office/drawing/2014/main" id="{AF645508-2011-4DC7-84C0-D9E92C64CAD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8218790" y="5622960"/>
                  <a:ext cx="1308804" cy="375675"/>
                </a:xfrm>
                <a:prstGeom prst="rect">
                  <a:avLst/>
                </a:prstGeom>
                <a:grpFill/>
              </p:spPr>
            </p:pic>
          </p:grpSp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4E4433F1-805B-406D-9B84-4DA55E3FCC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035090" y="4576855"/>
                <a:ext cx="2081045" cy="340357"/>
              </a:xfrm>
              <a:prstGeom prst="rect">
                <a:avLst/>
              </a:prstGeom>
              <a:grpFill/>
            </p:spPr>
          </p:pic>
          <p:sp>
            <p:nvSpPr>
              <p:cNvPr id="40" name="CustomShape 12">
                <a:extLst>
                  <a:ext uri="{FF2B5EF4-FFF2-40B4-BE49-F238E27FC236}">
                    <a16:creationId xmlns:a16="http://schemas.microsoft.com/office/drawing/2014/main" id="{E8AB8010-5FA4-433C-AE96-93087C90D8F1}"/>
                  </a:ext>
                </a:extLst>
              </p:cNvPr>
              <p:cNvSpPr/>
              <p:nvPr/>
            </p:nvSpPr>
            <p:spPr>
              <a:xfrm>
                <a:off x="5124500" y="1412776"/>
                <a:ext cx="5111960" cy="340357"/>
              </a:xfrm>
              <a:prstGeom prst="rect">
                <a:avLst/>
              </a:prstGeom>
              <a:grp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>
                <a:noAutofit/>
              </a:bodyPr>
              <a:lstStyle/>
              <a:p>
                <a:pPr marL="264960" indent="-264600">
                  <a:lnSpc>
                    <a:spcPct val="80000"/>
                  </a:lnSpc>
                  <a:spcAft>
                    <a:spcPts val="901"/>
                  </a:spcAft>
                  <a:buClr>
                    <a:srgbClr val="F28E00"/>
                  </a:buClr>
                  <a:buFont typeface="Arial Black"/>
                  <a:buChar char="&gt;"/>
                </a:pPr>
                <a:r>
                  <a:rPr lang="en-US" spc="-1" dirty="0">
                    <a:solidFill>
                      <a:srgbClr val="000000"/>
                    </a:solidFill>
                  </a:rPr>
                  <a:t>More detailed error analysis  (</a:t>
                </a:r>
                <a:r>
                  <a:rPr lang="en-US" i="1" spc="-1" dirty="0">
                    <a:solidFill>
                      <a:srgbClr val="000000"/>
                    </a:solidFill>
                  </a:rPr>
                  <a:t>E</a:t>
                </a:r>
                <a:r>
                  <a:rPr lang="en-US" i="1" spc="-1" baseline="-25000" dirty="0">
                    <a:solidFill>
                      <a:srgbClr val="000000"/>
                    </a:solidFill>
                  </a:rPr>
                  <a:t>3rd</a:t>
                </a:r>
                <a:r>
                  <a:rPr lang="en-US" spc="-1" dirty="0">
                    <a:solidFill>
                      <a:srgbClr val="000000"/>
                    </a:solidFill>
                  </a:rPr>
                  <a:t> = 318.8 eV)</a:t>
                </a:r>
              </a:p>
              <a:p>
                <a:pPr marL="257400" lvl="1">
                  <a:lnSpc>
                    <a:spcPct val="80000"/>
                  </a:lnSpc>
                  <a:spcAft>
                    <a:spcPts val="600"/>
                  </a:spcAft>
                  <a:buClr>
                    <a:srgbClr val="B2B4B2"/>
                  </a:buClr>
                </a:pPr>
                <a:endParaRPr lang="en-US" sz="1300" spc="-1" dirty="0">
                  <a:solidFill>
                    <a:prstClr val="black"/>
                  </a:solidFill>
                  <a:latin typeface="Arial"/>
                </a:endParaRPr>
              </a:p>
              <a:p>
                <a:pPr marL="441360" lvl="1" indent="-183960">
                  <a:lnSpc>
                    <a:spcPct val="80000"/>
                  </a:lnSpc>
                  <a:spcAft>
                    <a:spcPts val="600"/>
                  </a:spcAft>
                  <a:buClr>
                    <a:srgbClr val="B2B4B2"/>
                  </a:buClr>
                  <a:buFont typeface="Wingdings" charset="2"/>
                  <a:buChar char=""/>
                </a:pPr>
                <a:endParaRPr lang="en-US" sz="1300" spc="-1" dirty="0">
                  <a:solidFill>
                    <a:prstClr val="black"/>
                  </a:solidFill>
                  <a:latin typeface="Arial"/>
                </a:endParaRPr>
              </a:p>
              <a:p>
                <a:pPr marL="264960" indent="-264600">
                  <a:lnSpc>
                    <a:spcPct val="80000"/>
                  </a:lnSpc>
                  <a:spcAft>
                    <a:spcPts val="901"/>
                  </a:spcAft>
                  <a:buClr>
                    <a:srgbClr val="F28E00"/>
                  </a:buClr>
                  <a:buFont typeface="Arial Black"/>
                  <a:buChar char="&gt;"/>
                </a:pPr>
                <a:endParaRPr lang="en-US" spc="-1" dirty="0">
                  <a:solidFill>
                    <a:srgbClr val="000000"/>
                  </a:solidFill>
                  <a:latin typeface="Arial"/>
                </a:endParaRPr>
              </a:p>
              <a:p>
                <a:pPr marL="264960" indent="-264600">
                  <a:lnSpc>
                    <a:spcPct val="80000"/>
                  </a:lnSpc>
                  <a:spcAft>
                    <a:spcPts val="901"/>
                  </a:spcAft>
                  <a:buClr>
                    <a:srgbClr val="F28E00"/>
                  </a:buClr>
                  <a:buFont typeface="Arial Black"/>
                  <a:buChar char="&gt;"/>
                </a:pPr>
                <a:endParaRPr lang="en-US" spc="-1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41" name="CustomShape 12">
                <a:extLst>
                  <a:ext uri="{FF2B5EF4-FFF2-40B4-BE49-F238E27FC236}">
                    <a16:creationId xmlns:a16="http://schemas.microsoft.com/office/drawing/2014/main" id="{13D9E8D5-16DD-401D-83F3-DE690EFDED91}"/>
                  </a:ext>
                </a:extLst>
              </p:cNvPr>
              <p:cNvSpPr/>
              <p:nvPr/>
            </p:nvSpPr>
            <p:spPr>
              <a:xfrm>
                <a:off x="9372364" y="4028581"/>
                <a:ext cx="1692188" cy="340357"/>
              </a:xfrm>
              <a:prstGeom prst="rect">
                <a:avLst/>
              </a:prstGeom>
              <a:grp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>
                <a:noAutofit/>
              </a:bodyPr>
              <a:lstStyle/>
              <a:p>
                <a:pPr marL="360">
                  <a:lnSpc>
                    <a:spcPct val="80000"/>
                  </a:lnSpc>
                  <a:spcAft>
                    <a:spcPts val="901"/>
                  </a:spcAft>
                  <a:buClr>
                    <a:srgbClr val="F28E00"/>
                  </a:buClr>
                </a:pPr>
                <a:r>
                  <a:rPr lang="en-US" sz="1200" spc="-1" dirty="0">
                    <a:solidFill>
                      <a:srgbClr val="000000"/>
                    </a:solidFill>
                    <a:latin typeface="Arial"/>
                  </a:rPr>
                  <a:t>Negligible unpolarized component ~ </a:t>
                </a:r>
                <a:r>
                  <a:rPr lang="en-US" sz="1200" spc="-1" dirty="0">
                    <a:solidFill>
                      <a:srgbClr val="000000"/>
                    </a:solidFill>
                    <a:latin typeface="Arial"/>
                    <a:sym typeface="Symbol" panose="05050102010706020507" pitchFamily="18" charset="2"/>
                  </a:rPr>
                  <a:t> (10</a:t>
                </a:r>
                <a:r>
                  <a:rPr lang="en-US" sz="1200" spc="-1" baseline="30000" dirty="0">
                    <a:solidFill>
                      <a:srgbClr val="000000"/>
                    </a:solidFill>
                    <a:latin typeface="Arial"/>
                    <a:sym typeface="Symbol" panose="05050102010706020507" pitchFamily="18" charset="2"/>
                  </a:rPr>
                  <a:t>-3</a:t>
                </a:r>
                <a:r>
                  <a:rPr lang="en-US" sz="1200" spc="-1" dirty="0">
                    <a:solidFill>
                      <a:srgbClr val="000000"/>
                    </a:solidFill>
                    <a:latin typeface="Arial"/>
                    <a:sym typeface="Symbol" panose="05050102010706020507" pitchFamily="18" charset="2"/>
                  </a:rPr>
                  <a:t>)</a:t>
                </a:r>
                <a:endParaRPr lang="en-US" sz="1200" spc="-1" dirty="0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E27A582-DDE2-47A6-9EB5-2CFDEBC140B5}"/>
              </a:ext>
            </a:extLst>
          </p:cNvPr>
          <p:cNvSpPr txBox="1"/>
          <p:nvPr/>
        </p:nvSpPr>
        <p:spPr>
          <a:xfrm>
            <a:off x="1134993" y="3449811"/>
            <a:ext cx="5068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Kr 3</a:t>
            </a:r>
            <a:r>
              <a:rPr lang="en-US" sz="1050" i="1" dirty="0"/>
              <a:t>d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EC8C9BD-3473-4711-B222-53CAF29C081D}"/>
              </a:ext>
            </a:extLst>
          </p:cNvPr>
          <p:cNvSpPr/>
          <p:nvPr/>
        </p:nvSpPr>
        <p:spPr>
          <a:xfrm>
            <a:off x="9306475" y="5337212"/>
            <a:ext cx="1794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900" i="1" dirty="0">
                <a:latin typeface="DesySans Office" panose="020B0604020202020204" charset="0"/>
              </a:rPr>
              <a:t>S. </a:t>
            </a:r>
            <a:r>
              <a:rPr lang="de-DE" sz="900" i="1" dirty="0" err="1">
                <a:latin typeface="DesySans Office" panose="020B0604020202020204" charset="0"/>
              </a:rPr>
              <a:t>Marotzke</a:t>
            </a:r>
            <a:r>
              <a:rPr lang="de-DE" sz="900" i="1" dirty="0">
                <a:latin typeface="DesySans Office" panose="020B0604020202020204" charset="0"/>
              </a:rPr>
              <a:t> et al., </a:t>
            </a:r>
            <a:br>
              <a:rPr lang="de-DE" sz="900" i="1" dirty="0">
                <a:latin typeface="DesySans Office" panose="020B0604020202020204" charset="0"/>
              </a:rPr>
            </a:br>
            <a:r>
              <a:rPr lang="en-US" sz="900" i="1" dirty="0">
                <a:latin typeface="DesySans Office" panose="020B0604020202020204" charset="0"/>
              </a:rPr>
              <a:t>Struct. </a:t>
            </a:r>
            <a:r>
              <a:rPr lang="en-US" sz="900" i="1" dirty="0" err="1">
                <a:latin typeface="DesySans Office" panose="020B0604020202020204" charset="0"/>
              </a:rPr>
              <a:t>Dyn</a:t>
            </a:r>
            <a:r>
              <a:rPr lang="en-US" sz="900" i="1" dirty="0">
                <a:latin typeface="DesySans Office" panose="020B0604020202020204" charset="0"/>
              </a:rPr>
              <a:t>. 12, 034301 (2025);</a:t>
            </a:r>
            <a:endParaRPr lang="de-DE" sz="900" i="1" dirty="0">
              <a:latin typeface="DesySans Office" panose="020B0604020202020204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D0CD6B-B2CD-42AD-B509-E8200165C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795135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E72261-E8EE-41D6-96EF-16AD672215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Gap </a:t>
            </a:r>
            <a:r>
              <a:rPr lang="de-DE" dirty="0" err="1"/>
              <a:t>scans</a:t>
            </a:r>
            <a:endParaRPr lang="de-DE" dirty="0"/>
          </a:p>
        </p:txBody>
      </p:sp>
      <p:pic>
        <p:nvPicPr>
          <p:cNvPr id="25" name="Grafik 253">
            <a:extLst>
              <a:ext uri="{FF2B5EF4-FFF2-40B4-BE49-F238E27FC236}">
                <a16:creationId xmlns:a16="http://schemas.microsoft.com/office/drawing/2014/main" id="{875481CC-9444-485C-9EBF-4C67F8F0ADB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5"/>
          <a:stretch/>
        </p:blipFill>
        <p:spPr>
          <a:xfrm>
            <a:off x="4577913" y="794244"/>
            <a:ext cx="7386739" cy="6060512"/>
          </a:xfrm>
          <a:prstGeom prst="rect">
            <a:avLst/>
          </a:prstGeom>
          <a:noFill/>
        </p:spPr>
      </p:pic>
      <p:sp>
        <p:nvSpPr>
          <p:cNvPr id="29" name="CustomShape 12">
            <a:extLst>
              <a:ext uri="{FF2B5EF4-FFF2-40B4-BE49-F238E27FC236}">
                <a16:creationId xmlns:a16="http://schemas.microsoft.com/office/drawing/2014/main" id="{93985161-91C1-4B35-9ABE-2E977F17B02A}"/>
              </a:ext>
            </a:extLst>
          </p:cNvPr>
          <p:cNvSpPr/>
          <p:nvPr/>
        </p:nvSpPr>
        <p:spPr>
          <a:xfrm>
            <a:off x="407988" y="1424874"/>
            <a:ext cx="4499880" cy="419279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pc="-1" dirty="0">
                <a:solidFill>
                  <a:srgbClr val="000000"/>
                </a:solidFill>
              </a:rPr>
              <a:t>3rd harmonic signal intensity change along afterburner gap variation</a:t>
            </a:r>
            <a:br>
              <a:rPr lang="en-US" spc="-1" dirty="0">
                <a:solidFill>
                  <a:srgbClr val="000000"/>
                </a:solidFill>
              </a:rPr>
            </a:br>
            <a:r>
              <a:rPr lang="en-US" spc="-1" dirty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US" spc="-1" dirty="0">
                <a:solidFill>
                  <a:srgbClr val="000000"/>
                </a:solidFill>
              </a:rPr>
              <a:t>Verify the optimal gap value</a:t>
            </a:r>
          </a:p>
          <a:p>
            <a:pPr marL="257400" lvl="1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</a:pPr>
            <a:endParaRPr lang="en-US" sz="1300" spc="-1" dirty="0">
              <a:solidFill>
                <a:prstClr val="black"/>
              </a:solidFill>
              <a:latin typeface="Arial"/>
            </a:endParaRP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endParaRPr lang="en-US" sz="1300" spc="-1" dirty="0">
              <a:solidFill>
                <a:prstClr val="black"/>
              </a:solidFill>
              <a:latin typeface="Arial"/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Value of linear Stokes parameter P1 along afterburner gap variation</a:t>
            </a:r>
            <a:endParaRPr lang="en-US" spc="-1" dirty="0">
              <a:solidFill>
                <a:srgbClr val="000000"/>
              </a:solidFill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6C8EE0-526D-4376-A712-FCF5897A3B89}"/>
              </a:ext>
            </a:extLst>
          </p:cNvPr>
          <p:cNvSpPr/>
          <p:nvPr/>
        </p:nvSpPr>
        <p:spPr>
          <a:xfrm>
            <a:off x="10164452" y="5301208"/>
            <a:ext cx="1531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000" i="1" dirty="0" err="1">
                <a:latin typeface="DesySans Office" panose="020B0604020202020204" charset="0"/>
              </a:rPr>
              <a:t>Courtesy</a:t>
            </a:r>
            <a:r>
              <a:rPr lang="de-DE" sz="1000" i="1" dirty="0">
                <a:latin typeface="DesySans Office" panose="020B0604020202020204" charset="0"/>
              </a:rPr>
              <a:t> </a:t>
            </a:r>
            <a:r>
              <a:rPr lang="de-DE" sz="1000" i="1" dirty="0" err="1">
                <a:latin typeface="DesySans Office" panose="020B0604020202020204" charset="0"/>
              </a:rPr>
              <a:t>of</a:t>
            </a:r>
            <a:r>
              <a:rPr lang="de-DE" sz="1000" i="1" dirty="0">
                <a:latin typeface="DesySans Office" panose="020B0604020202020204" charset="0"/>
              </a:rPr>
              <a:t> M. Braune,</a:t>
            </a:r>
            <a:br>
              <a:rPr lang="de-DE" sz="1000" i="1" dirty="0">
                <a:latin typeface="DesySans Office" panose="020B0604020202020204" charset="0"/>
              </a:rPr>
            </a:br>
            <a:r>
              <a:rPr lang="de-DE" sz="1000" i="1" dirty="0" err="1">
                <a:latin typeface="DesySans Office" panose="020B0604020202020204" charset="0"/>
              </a:rPr>
              <a:t>proceed</a:t>
            </a:r>
            <a:r>
              <a:rPr lang="de-DE" sz="1000" i="1" dirty="0">
                <a:latin typeface="DesySans Office" panose="020B0604020202020204" charset="0"/>
              </a:rPr>
              <a:t>. SRI2024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3F61B7-C076-4486-B06E-92AE08929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FE73A0-1484-4766-BCC6-3D75E33D6648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009FDF"/>
                </a:solidFill>
              </a:rPr>
              <a:t>Polarization Diagnostics by Photoelectron TOF Spectrometers</a:t>
            </a:r>
            <a:endParaRPr lang="de-DE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4829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73A0-1484-4766-BCC6-3D75E33D6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9FDF"/>
                </a:solidFill>
              </a:rPr>
              <a:t>XAFS / XMCD Measurements at 3d </a:t>
            </a:r>
            <a:r>
              <a:rPr lang="en-US" i="1" dirty="0">
                <a:solidFill>
                  <a:srgbClr val="009FDF"/>
                </a:solidFill>
              </a:rPr>
              <a:t>L</a:t>
            </a:r>
            <a:r>
              <a:rPr lang="en-US" dirty="0">
                <a:solidFill>
                  <a:srgbClr val="009FDF"/>
                </a:solidFill>
              </a:rPr>
              <a:t>-Edges </a:t>
            </a:r>
            <a:endParaRPr lang="de-DE" dirty="0">
              <a:cs typeface="Calibri" panose="020F050202020403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E72261-E8EE-41D6-96EF-16AD672215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Benchmarking by comparison of reference sample measurements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6C8EE0-526D-4376-A712-FCF5897A3B89}"/>
              </a:ext>
            </a:extLst>
          </p:cNvPr>
          <p:cNvSpPr/>
          <p:nvPr/>
        </p:nvSpPr>
        <p:spPr>
          <a:xfrm>
            <a:off x="1365271" y="5840445"/>
            <a:ext cx="19607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i="1" dirty="0" err="1">
                <a:latin typeface="DesySans Office" panose="020B0604020202020204" charset="0"/>
              </a:rPr>
              <a:t>S.Marotzke</a:t>
            </a:r>
            <a:r>
              <a:rPr lang="de-DE" sz="1000" i="1" dirty="0">
                <a:latin typeface="DesySans Office" panose="020B0604020202020204" charset="0"/>
              </a:rPr>
              <a:t> et al., </a:t>
            </a:r>
            <a:br>
              <a:rPr lang="de-DE" sz="1000" i="1" dirty="0">
                <a:latin typeface="DesySans Office" panose="020B0604020202020204" charset="0"/>
              </a:rPr>
            </a:br>
            <a:r>
              <a:rPr lang="en-US" sz="1000" i="1" dirty="0">
                <a:latin typeface="DesySans Office" panose="020B0604020202020204" charset="0"/>
              </a:rPr>
              <a:t>Struct. </a:t>
            </a:r>
            <a:r>
              <a:rPr lang="en-US" sz="1000" i="1" dirty="0" err="1">
                <a:latin typeface="DesySans Office" panose="020B0604020202020204" charset="0"/>
              </a:rPr>
              <a:t>Dyn</a:t>
            </a:r>
            <a:r>
              <a:rPr lang="en-US" sz="1000" i="1" dirty="0">
                <a:latin typeface="DesySans Office" panose="020B0604020202020204" charset="0"/>
              </a:rPr>
              <a:t>. 12, 034301 (2025);</a:t>
            </a:r>
            <a:endParaRPr lang="de-DE" sz="1000" i="1" dirty="0">
              <a:latin typeface="DesySans Office" panose="020B060402020202020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38BC71-B5E7-463A-95A6-18BDB7145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558" y="1124744"/>
            <a:ext cx="6116910" cy="5572677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9FFF1C5-87AD-4BAD-A548-B04F9B86B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52356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C21AE6B-ED3D-4691-8A92-8729BA039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Topics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CA2F416-837F-4551-B4ED-E13A4560DD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5219960" cy="77529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de-DE" dirty="0"/>
              <a:t>APPLE3 </a:t>
            </a:r>
            <a:r>
              <a:rPr lang="de-DE" dirty="0" err="1"/>
              <a:t>Afterburner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FLASH2    </a:t>
            </a:r>
            <a:r>
              <a:rPr lang="de-DE" dirty="0">
                <a:sym typeface="Wingdings" panose="05000000000000000000" pitchFamily="2" charset="2"/>
              </a:rPr>
              <a:t></a:t>
            </a:r>
            <a:endParaRPr lang="de-DE" dirty="0"/>
          </a:p>
          <a:p>
            <a:pPr>
              <a:lnSpc>
                <a:spcPct val="120000"/>
              </a:lnSpc>
            </a:pPr>
            <a:r>
              <a:rPr lang="de-DE" dirty="0" err="1">
                <a:solidFill>
                  <a:schemeClr val="accent1"/>
                </a:solidFill>
              </a:rPr>
              <a:t>is</a:t>
            </a:r>
            <a:r>
              <a:rPr lang="de-DE" dirty="0">
                <a:solidFill>
                  <a:schemeClr val="accent1"/>
                </a:solidFill>
              </a:rPr>
              <a:t> a prototype </a:t>
            </a:r>
            <a:r>
              <a:rPr lang="de-DE" dirty="0" err="1">
                <a:solidFill>
                  <a:schemeClr val="accent1"/>
                </a:solidFill>
              </a:rPr>
              <a:t>for</a:t>
            </a:r>
            <a:r>
              <a:rPr lang="de-DE" dirty="0">
                <a:solidFill>
                  <a:schemeClr val="accent1"/>
                </a:solidFill>
              </a:rPr>
              <a:t> 6 FLASH2020+ </a:t>
            </a:r>
            <a:r>
              <a:rPr lang="de-DE" dirty="0" err="1">
                <a:solidFill>
                  <a:schemeClr val="accent1"/>
                </a:solidFill>
              </a:rPr>
              <a:t>Seeding</a:t>
            </a:r>
            <a:r>
              <a:rPr lang="de-DE" dirty="0">
                <a:solidFill>
                  <a:schemeClr val="accent1"/>
                </a:solidFill>
              </a:rPr>
              <a:t> IDs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56E7DEBF-C9FD-404E-8544-5D4EDE0B2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8" y="6580800"/>
            <a:ext cx="9948937" cy="18684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ID25 Workshop, Taipei | UE17 APPLE3 Experience |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M.Tischer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lang="en-US" dirty="0">
                <a:solidFill>
                  <a:prstClr val="black"/>
                </a:solidFill>
                <a:latin typeface="Arial"/>
              </a:rPr>
              <a:t>31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.05.25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9BC022D-4C46-4C93-A29B-96388AF80515}"/>
              </a:ext>
            </a:extLst>
          </p:cNvPr>
          <p:cNvGrpSpPr/>
          <p:nvPr/>
        </p:nvGrpSpPr>
        <p:grpSpPr>
          <a:xfrm>
            <a:off x="6024563" y="260650"/>
            <a:ext cx="5904085" cy="6283189"/>
            <a:chOff x="6024563" y="260650"/>
            <a:chExt cx="5904085" cy="6053478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E077A73E-CD5B-4688-9684-AF308D632E02}"/>
                </a:ext>
              </a:extLst>
            </p:cNvPr>
            <p:cNvSpPr/>
            <p:nvPr/>
          </p:nvSpPr>
          <p:spPr>
            <a:xfrm>
              <a:off x="6024563" y="260650"/>
              <a:ext cx="5652057" cy="593096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CustomShape 3">
              <a:extLst>
                <a:ext uri="{FF2B5EF4-FFF2-40B4-BE49-F238E27FC236}">
                  <a16:creationId xmlns:a16="http://schemas.microsoft.com/office/drawing/2014/main" id="{F171BEB5-8F79-4AD6-9CED-6779CA62F721}"/>
                </a:ext>
              </a:extLst>
            </p:cNvPr>
            <p:cNvSpPr/>
            <p:nvPr/>
          </p:nvSpPr>
          <p:spPr>
            <a:xfrm>
              <a:off x="6167438" y="1162528"/>
              <a:ext cx="5300062" cy="51516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>
              <a:noAutofit/>
            </a:bodyPr>
            <a:lstStyle/>
            <a:p>
              <a:pPr marL="264960" marR="0" lvl="0" indent="-26460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901"/>
                </a:spcAft>
                <a:buClr>
                  <a:srgbClr val="F28E00"/>
                </a:buClr>
                <a:buSzTx/>
                <a:buFont typeface="Arial Black"/>
                <a:buChar char="&gt;"/>
                <a:tabLst/>
                <a:defRPr/>
              </a:pPr>
              <a:r>
                <a:rPr kumimoji="0" lang="en-US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Undulator Group FS-US</a:t>
              </a:r>
              <a:endParaRPr kumimoji="0" lang="de-CH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441360" marR="0" lvl="1" indent="-18396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buFont typeface="Wingdings" charset="2"/>
                <a:buChar char=""/>
                <a:tabLst/>
                <a:defRPr/>
              </a:pPr>
              <a:r>
                <a:rPr kumimoji="0" lang="de-CH" sz="1300" b="0" i="0" u="none" strike="noStrike" kern="1200" cap="none" spc="-1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Philip Eckoldt</a:t>
              </a:r>
            </a:p>
            <a:p>
              <a:pPr marL="441360" marR="0" lvl="1" indent="-18396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buFont typeface="Wingdings" charset="2"/>
                <a:buChar char=""/>
                <a:tabLst/>
                <a:defRPr/>
              </a:pPr>
              <a:r>
                <a:rPr lang="de-CH" sz="1300" spc="-1" dirty="0">
                  <a:solidFill>
                    <a:prstClr val="black"/>
                  </a:solidFill>
                  <a:latin typeface="Arial"/>
                </a:rPr>
                <a:t>Mona </a:t>
              </a:r>
              <a:r>
                <a:rPr lang="de-CH" sz="1300" spc="-1" dirty="0" err="1">
                  <a:solidFill>
                    <a:prstClr val="black"/>
                  </a:solidFill>
                  <a:latin typeface="Arial"/>
                </a:rPr>
                <a:t>Gehlot</a:t>
              </a:r>
              <a:endParaRPr kumimoji="0" lang="de-CH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441360" marR="0" lvl="1" indent="-18396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buFont typeface="Wingdings" charset="2"/>
                <a:buChar char=""/>
                <a:tabLst/>
                <a:defRPr/>
              </a:pPr>
              <a:r>
                <a:rPr kumimoji="0" lang="de-CH" sz="1300" b="0" i="0" u="none" strike="noStrike" kern="1200" cap="none" spc="-1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Kathrin Götze</a:t>
              </a:r>
            </a:p>
            <a:p>
              <a:pPr marL="441360" marR="0" lvl="1" indent="-18396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buFont typeface="Wingdings" charset="2"/>
                <a:buChar char=""/>
                <a:tabLst/>
                <a:defRPr/>
              </a:pPr>
              <a:r>
                <a:rPr kumimoji="0" lang="de-CH" sz="1300" b="0" i="0" u="none" strike="noStrike" kern="1200" cap="none" spc="-1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Paul Neumann</a:t>
              </a:r>
            </a:p>
            <a:p>
              <a:pPr marL="441360" lvl="1" indent="-183960">
                <a:lnSpc>
                  <a:spcPct val="80000"/>
                </a:lnSpc>
                <a:spcAft>
                  <a:spcPts val="600"/>
                </a:spcAft>
                <a:buClr>
                  <a:srgbClr val="B2B4B2"/>
                </a:buClr>
                <a:buFont typeface="Wingdings" charset="2"/>
                <a:buChar char=""/>
                <a:defRPr/>
              </a:pPr>
              <a:r>
                <a:rPr lang="de-CH" sz="1300" spc="-1" dirty="0">
                  <a:solidFill>
                    <a:prstClr val="black"/>
                  </a:solidFill>
                  <a:latin typeface="Arial"/>
                </a:rPr>
                <a:t>Andreas Schöps</a:t>
              </a:r>
            </a:p>
            <a:p>
              <a:pPr marL="441360" marR="0" lvl="1" indent="-18396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buFont typeface="Wingdings" charset="2"/>
                <a:buChar char=""/>
                <a:tabLst/>
                <a:defRPr/>
              </a:pPr>
              <a:endParaRPr kumimoji="0" lang="de-CH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64960" marR="0" lvl="0" indent="-26460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901"/>
                </a:spcAft>
                <a:buClr>
                  <a:srgbClr val="F28E00"/>
                </a:buClr>
                <a:buSzTx/>
                <a:buFont typeface="Arial Black"/>
                <a:buChar char="&gt;"/>
                <a:tabLst/>
                <a:defRPr/>
              </a:pPr>
              <a:r>
                <a:rPr kumimoji="0" lang="en-US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Mechanical Design Department (ZM1)</a:t>
              </a:r>
              <a:endParaRPr kumimoji="0" lang="de-CH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441360" marR="0" lvl="1" indent="-18396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buFont typeface="Wingdings" charset="2"/>
                <a:buChar char=""/>
                <a:tabLst/>
                <a:defRPr/>
              </a:pPr>
              <a:r>
                <a:rPr kumimoji="0" lang="en-US" sz="1300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Hilmar </a:t>
              </a:r>
              <a:r>
                <a:rPr kumimoji="0" lang="en-US" sz="1300" b="0" i="0" u="none" strike="noStrike" kern="1200" cap="none" spc="-1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Bienert</a:t>
              </a:r>
              <a:endParaRPr kumimoji="0" lang="en-US" sz="13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441360" marR="0" lvl="1" indent="-18396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buFont typeface="Wingdings" charset="2"/>
                <a:buChar char=""/>
                <a:tabLst/>
                <a:defRPr/>
              </a:pPr>
              <a:r>
                <a:rPr kumimoji="0" lang="en-US" sz="1300" b="0" i="0" u="none" strike="noStrike" kern="1200" cap="none" spc="-1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Hakan</a:t>
              </a:r>
              <a:r>
                <a:rPr kumimoji="0" lang="en-US" sz="1300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en-US" sz="1300" b="0" i="0" u="none" strike="noStrike" kern="1200" cap="none" spc="-1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Bolat</a:t>
              </a:r>
              <a:endParaRPr kumimoji="0" lang="en-US" sz="13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57400" marR="0" lvl="1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tabLst/>
                <a:defRPr/>
              </a:pPr>
              <a:br>
                <a:rPr kumimoji="0" lang="en-US" sz="1300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endParaRPr kumimoji="0" lang="en-US" sz="13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64960" marR="0" lvl="0" indent="-26460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700"/>
                </a:spcAft>
                <a:buClr>
                  <a:srgbClr val="F28E00"/>
                </a:buClr>
                <a:buSzTx/>
                <a:buFont typeface="Arial Black"/>
                <a:buChar char="&gt;"/>
                <a:tabLst/>
                <a:defRPr/>
              </a:pPr>
              <a:r>
                <a:rPr kumimoji="0" lang="en-US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Production Planning (ZM2)</a:t>
              </a:r>
              <a:endParaRPr kumimoji="0" lang="de-CH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64960" marR="0" lvl="0" indent="-26460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700"/>
                </a:spcAft>
                <a:buClr>
                  <a:srgbClr val="F28E00"/>
                </a:buClr>
                <a:buSzTx/>
                <a:buFont typeface="Arial Black"/>
                <a:buChar char="&gt;"/>
                <a:tabLst/>
                <a:defRPr/>
              </a:pPr>
              <a:r>
                <a:rPr kumimoji="0" lang="en-US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Photon Science Machine Shop (FS-BT)</a:t>
              </a:r>
              <a:endParaRPr kumimoji="0" lang="de-CH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64960" lvl="0" indent="-264600">
                <a:lnSpc>
                  <a:spcPct val="80000"/>
                </a:lnSpc>
                <a:spcAft>
                  <a:spcPts val="700"/>
                </a:spcAft>
                <a:buClr>
                  <a:srgbClr val="F28E00"/>
                </a:buClr>
                <a:buFont typeface="Arial Black"/>
                <a:buChar char="&gt;"/>
                <a:defRPr/>
              </a:pPr>
              <a:r>
                <a:rPr lang="en-US" spc="-1" dirty="0">
                  <a:solidFill>
                    <a:srgbClr val="000000"/>
                  </a:solidFill>
                </a:rPr>
                <a:t>FLASH Team (MFL*, FS-FLASH)</a:t>
              </a:r>
            </a:p>
            <a:p>
              <a:pPr marL="264960" lvl="0" indent="-264600">
                <a:lnSpc>
                  <a:spcPct val="80000"/>
                </a:lnSpc>
                <a:spcAft>
                  <a:spcPts val="700"/>
                </a:spcAft>
                <a:buClr>
                  <a:srgbClr val="F28E00"/>
                </a:buClr>
                <a:buFont typeface="Arial Black"/>
                <a:buChar char="&gt;"/>
                <a:defRPr/>
              </a:pPr>
              <a:endParaRPr lang="en-US" sz="1400" spc="-1" dirty="0">
                <a:solidFill>
                  <a:srgbClr val="000000"/>
                </a:solidFill>
              </a:endParaRPr>
            </a:p>
            <a:p>
              <a:pPr marL="264960" lvl="0" indent="-264600">
                <a:lnSpc>
                  <a:spcPct val="80000"/>
                </a:lnSpc>
                <a:spcAft>
                  <a:spcPts val="700"/>
                </a:spcAft>
                <a:buClr>
                  <a:srgbClr val="F28E00"/>
                </a:buClr>
                <a:buFont typeface="Arial Black"/>
                <a:buChar char="&gt;"/>
                <a:defRPr/>
              </a:pPr>
              <a:endParaRPr lang="en-US" sz="1400" spc="-1" dirty="0">
                <a:solidFill>
                  <a:srgbClr val="000000"/>
                </a:solidFill>
              </a:endParaRPr>
            </a:p>
            <a:p>
              <a:pPr marL="264960" lvl="0" indent="-264600">
                <a:lnSpc>
                  <a:spcPct val="80000"/>
                </a:lnSpc>
                <a:spcAft>
                  <a:spcPts val="700"/>
                </a:spcAft>
                <a:buClr>
                  <a:srgbClr val="F28E00"/>
                </a:buClr>
                <a:buFont typeface="Arial Black"/>
                <a:buChar char="&gt;"/>
                <a:defRPr/>
              </a:pPr>
              <a:endParaRPr lang="en-US" sz="1400" spc="-1" dirty="0">
                <a:solidFill>
                  <a:srgbClr val="000000"/>
                </a:solidFill>
              </a:endParaRPr>
            </a:p>
            <a:p>
              <a:pPr marL="264960" lvl="0" indent="-264600">
                <a:lnSpc>
                  <a:spcPct val="80000"/>
                </a:lnSpc>
                <a:spcAft>
                  <a:spcPts val="700"/>
                </a:spcAft>
                <a:buClr>
                  <a:srgbClr val="F28E00"/>
                </a:buClr>
                <a:buFont typeface="Arial Black"/>
                <a:buChar char="&gt;"/>
                <a:defRPr/>
              </a:pPr>
              <a:endParaRPr lang="en-US" sz="1400" spc="-1" dirty="0">
                <a:solidFill>
                  <a:srgbClr val="000000"/>
                </a:solidFill>
              </a:endParaRPr>
            </a:p>
            <a:p>
              <a:pPr marL="360" lvl="0">
                <a:lnSpc>
                  <a:spcPct val="80000"/>
                </a:lnSpc>
                <a:spcAft>
                  <a:spcPts val="700"/>
                </a:spcAft>
                <a:buClr>
                  <a:srgbClr val="F28E00"/>
                </a:buClr>
                <a:defRPr/>
              </a:pPr>
              <a:r>
                <a:rPr lang="en-US" sz="1400" spc="-1" dirty="0">
                  <a:solidFill>
                    <a:srgbClr val="000000"/>
                  </a:solidFill>
                </a:rPr>
                <a:t>     </a:t>
              </a:r>
              <a:r>
                <a:rPr lang="en-US" sz="1300" spc="-1" dirty="0">
                  <a:solidFill>
                    <a:srgbClr val="000000"/>
                  </a:solidFill>
                </a:rPr>
                <a:t>* thanks to Juliane </a:t>
              </a:r>
              <a:r>
                <a:rPr lang="en-US" sz="1300" spc="-1" dirty="0" err="1">
                  <a:solidFill>
                    <a:srgbClr val="000000"/>
                  </a:solidFill>
                </a:rPr>
                <a:t>Rönsch</a:t>
              </a:r>
              <a:r>
                <a:rPr lang="en-US" sz="1300" spc="-1" dirty="0">
                  <a:solidFill>
                    <a:srgbClr val="000000"/>
                  </a:solidFill>
                </a:rPr>
                <a:t>-Schulenburg for various slides</a:t>
              </a:r>
              <a:endParaRPr lang="de-CH" sz="1300" spc="-1" dirty="0">
                <a:solidFill>
                  <a:srgbClr val="000000"/>
                </a:solidFill>
              </a:endParaRPr>
            </a:p>
          </p:txBody>
        </p:sp>
        <p:sp>
          <p:nvSpPr>
            <p:cNvPr id="16" name="Titel 2">
              <a:extLst>
                <a:ext uri="{FF2B5EF4-FFF2-40B4-BE49-F238E27FC236}">
                  <a16:creationId xmlns:a16="http://schemas.microsoft.com/office/drawing/2014/main" id="{9210BA15-C047-4DA2-AE49-C4160E3570C2}"/>
                </a:ext>
              </a:extLst>
            </p:cNvPr>
            <p:cNvSpPr txBox="1">
              <a:spLocks/>
            </p:cNvSpPr>
            <p:nvPr/>
          </p:nvSpPr>
          <p:spPr>
            <a:xfrm>
              <a:off x="6178494" y="349611"/>
              <a:ext cx="5750154" cy="451098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b="1" kern="1200">
                  <a:solidFill>
                    <a:schemeClr val="accent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3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9FDF"/>
                  </a:solidFill>
                  <a:effectLst/>
                  <a:uLnTx/>
                  <a:uFillTx/>
                  <a:latin typeface="Arial"/>
                  <a:ea typeface="+mj-ea"/>
                  <a:cs typeface="+mj-cs"/>
                </a:rPr>
                <a:t>CoWorkers</a:t>
              </a:r>
              <a:endParaRPr kumimoji="0" lang="de-DE" sz="3000" b="1" i="0" u="none" strike="noStrike" kern="1200" cap="none" spc="0" normalizeH="0" baseline="0" noProof="0" dirty="0">
                <a:ln>
                  <a:noFill/>
                </a:ln>
                <a:solidFill>
                  <a:srgbClr val="009FDF"/>
                </a:solidFill>
                <a:effectLst/>
                <a:uLnTx/>
                <a:uFillTx/>
                <a:latin typeface="Arial"/>
                <a:ea typeface="+mj-ea"/>
                <a:cs typeface="+mj-cs"/>
              </a:endParaRPr>
            </a:p>
          </p:txBody>
        </p:sp>
        <p:sp>
          <p:nvSpPr>
            <p:cNvPr id="17" name="Textplatzhalter 4">
              <a:extLst>
                <a:ext uri="{FF2B5EF4-FFF2-40B4-BE49-F238E27FC236}">
                  <a16:creationId xmlns:a16="http://schemas.microsoft.com/office/drawing/2014/main" id="{BC432131-B43C-4114-901D-B16E8CEE0F4E}"/>
                </a:ext>
              </a:extLst>
            </p:cNvPr>
            <p:cNvSpPr txBox="1">
              <a:spLocks/>
            </p:cNvSpPr>
            <p:nvPr/>
          </p:nvSpPr>
          <p:spPr>
            <a:xfrm>
              <a:off x="6168008" y="817500"/>
              <a:ext cx="5758879" cy="379252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tabLst>
                  <a:tab pos="361950" algn="l"/>
                </a:tabLst>
                <a:defRPr sz="1800" b="1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1pPr>
              <a:lvl2pPr marL="26670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95350" indent="-2667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2050" indent="-2667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38275" indent="-276225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>
                  <a:tab pos="361950" algn="l"/>
                </a:tabLst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18F1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Major </a:t>
              </a: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18F1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Contributions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18F1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18F1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by</a:t>
              </a: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18F1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CustomShape 3">
              <a:extLst>
                <a:ext uri="{FF2B5EF4-FFF2-40B4-BE49-F238E27FC236}">
                  <a16:creationId xmlns:a16="http://schemas.microsoft.com/office/drawing/2014/main" id="{5ED2C5C5-B1D4-4F7B-89F1-0A9DCAF75E96}"/>
                </a:ext>
              </a:extLst>
            </p:cNvPr>
            <p:cNvSpPr/>
            <p:nvPr/>
          </p:nvSpPr>
          <p:spPr>
            <a:xfrm>
              <a:off x="8669121" y="1162528"/>
              <a:ext cx="2826338" cy="51516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>
              <a:noAutofit/>
            </a:bodyPr>
            <a:lstStyle/>
            <a:p>
              <a:pPr marL="264960" marR="0" lvl="0" indent="-26460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901"/>
                </a:spcAft>
                <a:buClr>
                  <a:srgbClr val="F28E00"/>
                </a:buClr>
                <a:buSzTx/>
                <a:buFont typeface="Arial Black"/>
                <a:buChar char="&gt;"/>
                <a:tabLst/>
                <a:defRPr/>
              </a:pPr>
              <a:endParaRPr kumimoji="0" lang="de-CH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441360" marR="0" lvl="1" indent="-18396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buFont typeface="Wingdings" charset="2"/>
                <a:buChar char=""/>
                <a:tabLst/>
                <a:defRPr/>
              </a:pPr>
              <a:r>
                <a:rPr lang="de-CH" sz="1300" spc="-1" dirty="0">
                  <a:solidFill>
                    <a:prstClr val="black"/>
                  </a:solidFill>
                  <a:latin typeface="Arial"/>
                </a:rPr>
                <a:t>Markus Tischer</a:t>
              </a:r>
              <a:endParaRPr kumimoji="0" lang="de-CH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441360" marR="0" lvl="1" indent="-18396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buFont typeface="Wingdings" charset="2"/>
                <a:buChar char=""/>
                <a:tabLst/>
                <a:defRPr/>
              </a:pPr>
              <a:r>
                <a:rPr kumimoji="0" lang="de-CH" sz="1300" b="0" i="0" u="none" strike="noStrike" kern="1200" cap="none" spc="-1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Pavel </a:t>
              </a:r>
              <a:r>
                <a:rPr kumimoji="0" lang="de-CH" sz="1300" b="0" i="0" u="none" strike="noStrike" kern="1200" cap="none" spc="-1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Vagin</a:t>
              </a:r>
              <a:endParaRPr kumimoji="0" lang="de-CH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441360" marR="0" lvl="1" indent="-18396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buFont typeface="Wingdings" charset="2"/>
                <a:buChar char=""/>
                <a:tabLst/>
                <a:defRPr/>
              </a:pPr>
              <a:r>
                <a:rPr kumimoji="0" lang="de-CH" sz="1300" b="0" i="0" u="none" strike="noStrike" kern="1200" cap="none" spc="-1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Thorsten </a:t>
              </a:r>
              <a:r>
                <a:rPr kumimoji="0" lang="de-CH" sz="1300" b="0" i="0" u="none" strike="noStrike" kern="1200" cap="none" spc="-1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Vielitz</a:t>
              </a:r>
              <a:endParaRPr kumimoji="0" lang="de-CH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441360" marR="0" lvl="1" indent="-18396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buFont typeface="Wingdings" charset="2"/>
                <a:buChar char=""/>
                <a:tabLst/>
                <a:defRPr/>
              </a:pPr>
              <a:r>
                <a:rPr kumimoji="0" lang="de-CH" sz="1300" b="0" i="0" u="none" strike="noStrike" kern="1200" cap="none" spc="-1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Sumera</a:t>
              </a:r>
              <a:r>
                <a:rPr kumimoji="0" lang="de-CH" sz="1300" b="0" i="0" u="none" strike="noStrike" kern="1200" cap="none" spc="-1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de-CH" sz="1300" b="0" i="0" u="none" strike="noStrike" kern="1200" cap="none" spc="-1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Yamin</a:t>
              </a:r>
              <a:endParaRPr kumimoji="0" lang="de-CH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441360" marR="0" lvl="1" indent="-18396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buFont typeface="Wingdings" charset="2"/>
                <a:buChar char=""/>
                <a:tabLst/>
                <a:defRPr/>
              </a:pPr>
              <a:endParaRPr kumimoji="0" lang="de-CH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57400" marR="0" lvl="1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tabLst/>
                <a:defRPr/>
              </a:pPr>
              <a:endParaRPr kumimoji="0" lang="de-CH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64960" marR="0" lvl="0" indent="-26460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901"/>
                </a:spcAft>
                <a:buClr>
                  <a:srgbClr val="F28E00"/>
                </a:buClr>
                <a:buSzTx/>
                <a:buFont typeface="Arial Black"/>
                <a:buChar char="&gt;"/>
                <a:tabLst/>
                <a:defRPr/>
              </a:pPr>
              <a:endParaRPr kumimoji="0" lang="de-CH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441360" marR="0" lvl="1" indent="-18396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buFont typeface="Wingdings" charset="2"/>
                <a:buChar char=""/>
                <a:tabLst/>
                <a:defRPr/>
              </a:pPr>
              <a:r>
                <a:rPr kumimoji="0" lang="en-US" sz="1300" b="0" i="0" u="none" strike="noStrike" kern="1200" cap="none" spc="-1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Torsten</a:t>
              </a:r>
              <a:r>
                <a:rPr kumimoji="0" lang="en-US" sz="1300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Ramm</a:t>
              </a:r>
            </a:p>
            <a:p>
              <a:pPr marL="441360" marR="0" lvl="1" indent="-18396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buFont typeface="Wingdings" charset="2"/>
                <a:buChar char=""/>
                <a:tabLst/>
                <a:defRPr/>
              </a:pPr>
              <a:r>
                <a:rPr kumimoji="0" lang="en-US" sz="1300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Peter Talkovski </a:t>
              </a:r>
              <a:br>
                <a:rPr kumimoji="0" lang="de-CH" sz="1300" b="0" i="0" u="none" strike="noStrike" kern="1200" cap="none" spc="-1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endParaRPr kumimoji="0" lang="de-CH" sz="13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441360" marR="0" lvl="1" indent="-18396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B2B4B2"/>
                </a:buClr>
                <a:buSzTx/>
                <a:buFont typeface="Wingdings" charset="2"/>
                <a:buChar char=""/>
                <a:tabLst/>
                <a:defRPr/>
              </a:pPr>
              <a:endParaRPr kumimoji="0" lang="de-CH" sz="14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264960" marR="0" lvl="0" indent="-26460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700"/>
                </a:spcAft>
                <a:buClr>
                  <a:srgbClr val="F28E00"/>
                </a:buClr>
                <a:buSzTx/>
                <a:buFont typeface="Arial Black"/>
                <a:buChar char="&gt;"/>
                <a:tabLst/>
                <a:defRPr/>
              </a:pPr>
              <a:endParaRPr kumimoji="0" lang="de-CH" sz="18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441360" marR="0" lvl="1" indent="-183960" algn="l" defTabSz="4572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700"/>
                </a:spcAft>
                <a:buClr>
                  <a:srgbClr val="B2B4B2"/>
                </a:buClr>
                <a:buSzTx/>
                <a:buFont typeface="Wingdings" charset="2"/>
                <a:buChar char=""/>
                <a:tabLst/>
                <a:defRPr/>
              </a:pPr>
              <a:endParaRPr kumimoji="0" lang="de-CH" sz="14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9" name="CustomShape 25">
            <a:extLst>
              <a:ext uri="{FF2B5EF4-FFF2-40B4-BE49-F238E27FC236}">
                <a16:creationId xmlns:a16="http://schemas.microsoft.com/office/drawing/2014/main" id="{611A0077-D249-4820-A89F-30487C28B234}"/>
              </a:ext>
            </a:extLst>
          </p:cNvPr>
          <p:cNvSpPr/>
          <p:nvPr/>
        </p:nvSpPr>
        <p:spPr>
          <a:xfrm>
            <a:off x="301152" y="1831794"/>
            <a:ext cx="5112360" cy="4584881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marL="447675" indent="-355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z="2400" spc="-1" dirty="0">
                <a:solidFill>
                  <a:srgbClr val="000000"/>
                </a:solidFill>
              </a:rPr>
              <a:t>Introduction</a:t>
            </a: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  </a:t>
            </a:r>
          </a:p>
          <a:p>
            <a:pPr marL="447675" indent="-355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z="2400" b="0" strike="noStrike" spc="-1" dirty="0">
              <a:latin typeface="Arial"/>
            </a:endParaRPr>
          </a:p>
          <a:p>
            <a:pPr marL="447675" indent="-355600"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z="2400" spc="-1" dirty="0"/>
              <a:t>Commissioning studies </a:t>
            </a:r>
            <a:br>
              <a:rPr lang="en-US" sz="2400" spc="-1" dirty="0"/>
            </a:br>
            <a:r>
              <a:rPr lang="en-US" sz="2400" spc="-1" dirty="0"/>
              <a:t>and user experiments</a:t>
            </a:r>
          </a:p>
          <a:p>
            <a:pPr marL="447675" indent="-355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447675" indent="-355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z="2400" spc="-1" dirty="0">
                <a:solidFill>
                  <a:srgbClr val="000000"/>
                </a:solidFill>
                <a:latin typeface="Arial"/>
              </a:rPr>
              <a:t>Operation experience</a:t>
            </a: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447675" indent="-355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447675" indent="-355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z="2400" spc="-1" dirty="0">
                <a:solidFill>
                  <a:srgbClr val="000000"/>
                </a:solidFill>
                <a:latin typeface="Arial"/>
              </a:rPr>
              <a:t>Changes UE17 </a:t>
            </a:r>
            <a:r>
              <a:rPr lang="en-US" sz="2400" spc="-1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 UE35</a:t>
            </a:r>
            <a:endParaRPr lang="en-US" sz="2400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6430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73A0-1484-4766-BCC6-3D75E33D6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" panose="020F0502020204030204" pitchFamily="34" charset="0"/>
              </a:rPr>
              <a:t>Radiation Dose Measurements</a:t>
            </a:r>
            <a:endParaRPr lang="de-DE" dirty="0">
              <a:cs typeface="Calibri" panose="020F050202020403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E72261-E8EE-41D6-96EF-16AD672215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4" name="CustomShape 12">
            <a:extLst>
              <a:ext uri="{FF2B5EF4-FFF2-40B4-BE49-F238E27FC236}">
                <a16:creationId xmlns:a16="http://schemas.microsoft.com/office/drawing/2014/main" id="{52995BF5-17DE-4884-9A34-777494BEA42E}"/>
              </a:ext>
            </a:extLst>
          </p:cNvPr>
          <p:cNvSpPr/>
          <p:nvPr/>
        </p:nvSpPr>
        <p:spPr>
          <a:xfrm>
            <a:off x="3187830" y="1079628"/>
            <a:ext cx="3772266" cy="335748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Diagnostic undulator at FLASH2</a:t>
            </a: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en-US" sz="1400" spc="-1" dirty="0">
                <a:solidFill>
                  <a:prstClr val="black"/>
                </a:solidFill>
                <a:latin typeface="Arial"/>
              </a:rPr>
              <a:t>Based on TLDs</a:t>
            </a: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en-US" sz="1400" spc="-1" dirty="0">
                <a:solidFill>
                  <a:prstClr val="black"/>
                </a:solidFill>
                <a:latin typeface="Arial"/>
              </a:rPr>
              <a:t>Total charge (2016-2024) ~7800mC</a:t>
            </a: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de-DE" sz="1400" spc="-1" dirty="0">
                <a:solidFill>
                  <a:prstClr val="black"/>
                </a:solidFill>
                <a:latin typeface="Arial"/>
              </a:rPr>
              <a:t>D</a:t>
            </a:r>
            <a:r>
              <a:rPr lang="en-US" sz="1400" spc="-1" dirty="0" err="1">
                <a:solidFill>
                  <a:prstClr val="black"/>
                </a:solidFill>
                <a:latin typeface="Arial"/>
              </a:rPr>
              <a:t>emagnetization</a:t>
            </a:r>
            <a:r>
              <a:rPr lang="en-US" sz="1400" spc="-1" dirty="0">
                <a:solidFill>
                  <a:prstClr val="black"/>
                </a:solidFill>
                <a:latin typeface="Arial"/>
              </a:rPr>
              <a:t> rate ~1% / 40 </a:t>
            </a:r>
            <a:r>
              <a:rPr lang="en-US" sz="1400" spc="-1" dirty="0" err="1">
                <a:solidFill>
                  <a:prstClr val="black"/>
                </a:solidFill>
                <a:latin typeface="Arial"/>
              </a:rPr>
              <a:t>kGy</a:t>
            </a:r>
            <a:endParaRPr lang="en-US" sz="1400" spc="-1" dirty="0">
              <a:solidFill>
                <a:prstClr val="black"/>
              </a:solidFill>
              <a:latin typeface="Arial"/>
            </a:endParaRP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endParaRPr lang="en-US" sz="1300" spc="-1" dirty="0">
              <a:solidFill>
                <a:prstClr val="black"/>
              </a:solidFill>
              <a:latin typeface="Arial"/>
            </a:endParaRPr>
          </a:p>
          <a:p>
            <a:pPr marL="264960" indent="-264600"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Average dose at </a:t>
            </a:r>
            <a:br>
              <a:rPr lang="en-US" spc="-1" dirty="0">
                <a:solidFill>
                  <a:srgbClr val="000000"/>
                </a:solidFill>
                <a:latin typeface="Arial"/>
              </a:rPr>
            </a:br>
            <a:r>
              <a:rPr lang="en-US" spc="-1" dirty="0" err="1">
                <a:solidFill>
                  <a:srgbClr val="000000"/>
                </a:solidFill>
                <a:latin typeface="Arial"/>
              </a:rPr>
              <a:t>Sase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 IDs ~ 4-10 </a:t>
            </a:r>
            <a:r>
              <a:rPr lang="en-US" spc="-1" dirty="0" err="1">
                <a:solidFill>
                  <a:srgbClr val="000000"/>
                </a:solidFill>
                <a:latin typeface="Arial"/>
              </a:rPr>
              <a:t>Sv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/100mC</a:t>
            </a:r>
            <a:br>
              <a:rPr lang="en-US" spc="-1" dirty="0">
                <a:solidFill>
                  <a:srgbClr val="000000"/>
                </a:solidFill>
                <a:latin typeface="Arial"/>
              </a:rPr>
            </a:br>
            <a:br>
              <a:rPr lang="en-US" sz="1400" spc="-1" dirty="0">
                <a:solidFill>
                  <a:prstClr val="black"/>
                </a:solidFill>
                <a:latin typeface="Arial"/>
              </a:rPr>
            </a:br>
            <a:endParaRPr lang="en-US" sz="1400" spc="-1" dirty="0">
              <a:solidFill>
                <a:prstClr val="black"/>
              </a:solidFill>
              <a:latin typeface="Arial"/>
            </a:endParaRPr>
          </a:p>
          <a:p>
            <a:pPr marL="264960" indent="-264600">
              <a:spcBef>
                <a:spcPts val="6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Online dose measurement system put to operation</a:t>
            </a: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en-US" sz="1400" spc="-1" dirty="0">
                <a:solidFill>
                  <a:prstClr val="black"/>
                </a:solidFill>
              </a:rPr>
              <a:t>Based on (shielded) </a:t>
            </a:r>
            <a:r>
              <a:rPr lang="en-US" sz="1400" spc="-1" dirty="0" err="1">
                <a:solidFill>
                  <a:prstClr val="black"/>
                </a:solidFill>
              </a:rPr>
              <a:t>RadFET</a:t>
            </a:r>
            <a:r>
              <a:rPr lang="en-US" sz="1400" spc="-1" dirty="0">
                <a:solidFill>
                  <a:prstClr val="black"/>
                </a:solidFill>
              </a:rPr>
              <a:t> sensors</a:t>
            </a: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de-DE" sz="1400" spc="-1" dirty="0">
                <a:solidFill>
                  <a:prstClr val="black"/>
                </a:solidFill>
              </a:rPr>
              <a:t>Temporal </a:t>
            </a:r>
            <a:r>
              <a:rPr lang="de-DE" sz="1400" spc="-1" dirty="0" err="1">
                <a:solidFill>
                  <a:prstClr val="black"/>
                </a:solidFill>
              </a:rPr>
              <a:t>structure</a:t>
            </a:r>
            <a:r>
              <a:rPr lang="de-DE" sz="1400" spc="-1" dirty="0">
                <a:solidFill>
                  <a:prstClr val="black"/>
                </a:solidFill>
              </a:rPr>
              <a:t> </a:t>
            </a:r>
            <a:r>
              <a:rPr lang="de-DE" sz="1400" spc="-1" dirty="0" err="1">
                <a:solidFill>
                  <a:prstClr val="black"/>
                </a:solidFill>
              </a:rPr>
              <a:t>relates</a:t>
            </a:r>
            <a:r>
              <a:rPr lang="de-DE" sz="1400" spc="-1" dirty="0">
                <a:solidFill>
                  <a:prstClr val="black"/>
                </a:solidFill>
              </a:rPr>
              <a:t> </a:t>
            </a:r>
            <a:r>
              <a:rPr lang="de-DE" sz="1400" spc="-1" dirty="0" err="1">
                <a:solidFill>
                  <a:prstClr val="black"/>
                </a:solidFill>
              </a:rPr>
              <a:t>to</a:t>
            </a:r>
            <a:r>
              <a:rPr lang="de-DE" sz="1400" spc="-1" dirty="0">
                <a:solidFill>
                  <a:prstClr val="black"/>
                </a:solidFill>
              </a:rPr>
              <a:t> TLDs</a:t>
            </a: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de-DE" sz="1400" spc="-1" dirty="0">
                <a:solidFill>
                  <a:prstClr val="black"/>
                </a:solidFill>
              </a:rPr>
              <a:t>Dose </a:t>
            </a:r>
            <a:r>
              <a:rPr lang="de-DE" sz="1400" spc="-1" dirty="0" err="1">
                <a:solidFill>
                  <a:prstClr val="black"/>
                </a:solidFill>
              </a:rPr>
              <a:t>values</a:t>
            </a:r>
            <a:r>
              <a:rPr lang="de-DE" sz="1400" spc="-1" dirty="0">
                <a:solidFill>
                  <a:prstClr val="black"/>
                </a:solidFill>
              </a:rPr>
              <a:t> </a:t>
            </a:r>
            <a:r>
              <a:rPr lang="de-DE" sz="1400" spc="-1" dirty="0" err="1">
                <a:solidFill>
                  <a:prstClr val="black"/>
                </a:solidFill>
              </a:rPr>
              <a:t>need</a:t>
            </a:r>
            <a:r>
              <a:rPr lang="de-DE" sz="1400" spc="-1" dirty="0">
                <a:solidFill>
                  <a:prstClr val="black"/>
                </a:solidFill>
              </a:rPr>
              <a:t> </a:t>
            </a:r>
            <a:r>
              <a:rPr lang="de-DE" sz="1400" spc="-1" dirty="0" err="1">
                <a:solidFill>
                  <a:prstClr val="black"/>
                </a:solidFill>
              </a:rPr>
              <a:t>to</a:t>
            </a:r>
            <a:r>
              <a:rPr lang="de-DE" sz="1400" spc="-1" dirty="0">
                <a:solidFill>
                  <a:prstClr val="black"/>
                </a:solidFill>
              </a:rPr>
              <a:t> </a:t>
            </a:r>
            <a:r>
              <a:rPr lang="de-DE" sz="1400" spc="-1" dirty="0" err="1">
                <a:solidFill>
                  <a:prstClr val="black"/>
                </a:solidFill>
              </a:rPr>
              <a:t>be</a:t>
            </a:r>
            <a:r>
              <a:rPr lang="de-DE" sz="1400" spc="-1" dirty="0">
                <a:solidFill>
                  <a:prstClr val="black"/>
                </a:solidFill>
              </a:rPr>
              <a:t> </a:t>
            </a:r>
            <a:r>
              <a:rPr lang="de-DE" sz="1400" spc="-1" dirty="0" err="1">
                <a:solidFill>
                  <a:prstClr val="black"/>
                </a:solidFill>
              </a:rPr>
              <a:t>scaled</a:t>
            </a:r>
            <a:r>
              <a:rPr lang="de-DE" sz="1400" spc="-1" dirty="0">
                <a:solidFill>
                  <a:prstClr val="black"/>
                </a:solidFill>
              </a:rPr>
              <a:t> </a:t>
            </a:r>
            <a:endParaRPr lang="en-US" sz="1400" spc="-1" dirty="0">
              <a:solidFill>
                <a:prstClr val="black"/>
              </a:solidFill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AFF4B65-99DB-4BAA-B5C2-02F38A7F02C3}"/>
              </a:ext>
            </a:extLst>
          </p:cNvPr>
          <p:cNvGrpSpPr>
            <a:grpSpLocks noChangeAspect="1"/>
          </p:cNvGrpSpPr>
          <p:nvPr/>
        </p:nvGrpSpPr>
        <p:grpSpPr>
          <a:xfrm>
            <a:off x="360040" y="3764851"/>
            <a:ext cx="2819636" cy="2652481"/>
            <a:chOff x="360040" y="3822588"/>
            <a:chExt cx="2819636" cy="265248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6B81C00-7BC5-42C5-92FA-4189587227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3137" r="20394"/>
            <a:stretch/>
          </p:blipFill>
          <p:spPr>
            <a:xfrm>
              <a:off x="360040" y="3822588"/>
              <a:ext cx="2819636" cy="2652481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2471F60-4D3E-462E-8107-DCB3D9047A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29942" y="4273144"/>
              <a:ext cx="550908" cy="45909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5D2BBBB-B62F-46FD-A373-9F70654036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31601"/>
            <a:stretch/>
          </p:blipFill>
          <p:spPr>
            <a:xfrm>
              <a:off x="778990" y="5797793"/>
              <a:ext cx="1364002" cy="437063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C5A36C5-5837-442E-A821-73509424CDF3}"/>
                </a:ext>
              </a:extLst>
            </p:cNvPr>
            <p:cNvSpPr txBox="1"/>
            <p:nvPr/>
          </p:nvSpPr>
          <p:spPr>
            <a:xfrm>
              <a:off x="601017" y="3866763"/>
              <a:ext cx="14045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Field loss vs dose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5438B18-0558-4F7D-B4D5-17B785939FE9}"/>
              </a:ext>
            </a:extLst>
          </p:cNvPr>
          <p:cNvGrpSpPr>
            <a:grpSpLocks noChangeAspect="1"/>
          </p:cNvGrpSpPr>
          <p:nvPr/>
        </p:nvGrpSpPr>
        <p:grpSpPr>
          <a:xfrm>
            <a:off x="360038" y="1016732"/>
            <a:ext cx="2819637" cy="2630572"/>
            <a:chOff x="360038" y="1050456"/>
            <a:chExt cx="2819637" cy="263057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0051E01-F343-44CC-800E-B7B7894C36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529" r="18689" b="50000"/>
            <a:stretch/>
          </p:blipFill>
          <p:spPr>
            <a:xfrm>
              <a:off x="360038" y="1050456"/>
              <a:ext cx="2819637" cy="2630572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E4C1457-F2F1-41B3-A778-77F2D09803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29942" y="1671311"/>
              <a:ext cx="550908" cy="45909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99F0719-5FF6-4120-839F-DFC0E11420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8298" t="9233" r="2673" b="8925"/>
            <a:stretch/>
          </p:blipFill>
          <p:spPr>
            <a:xfrm>
              <a:off x="1944130" y="3140967"/>
              <a:ext cx="767494" cy="360041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2CBE13A-4E77-4378-8530-0B9579A12E99}"/>
                </a:ext>
              </a:extLst>
            </p:cNvPr>
            <p:cNvSpPr txBox="1"/>
            <p:nvPr/>
          </p:nvSpPr>
          <p:spPr>
            <a:xfrm>
              <a:off x="602153" y="1133496"/>
              <a:ext cx="13628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Field loss vs time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8EACAB29-3073-4099-BEEB-A726DDC238A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57928" y="2383772"/>
              <a:ext cx="1081588" cy="1115448"/>
              <a:chOff x="657928" y="2383772"/>
              <a:chExt cx="1081588" cy="1115448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9830FF08-00C2-4115-8B5B-CA03A7B5CC0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6546"/>
              <a:stretch/>
            </p:blipFill>
            <p:spPr>
              <a:xfrm>
                <a:off x="657928" y="2528900"/>
                <a:ext cx="1081588" cy="970320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8428CD1-CC4E-43FB-8625-87036DAE8D78}"/>
                  </a:ext>
                </a:extLst>
              </p:cNvPr>
              <p:cNvSpPr txBox="1"/>
              <p:nvPr/>
            </p:nvSpPr>
            <p:spPr>
              <a:xfrm>
                <a:off x="912200" y="2949662"/>
                <a:ext cx="233003" cy="211203"/>
              </a:xfrm>
              <a:prstGeom prst="rect">
                <a:avLst/>
              </a:prstGeom>
              <a:noFill/>
            </p:spPr>
            <p:txBody>
              <a:bodyPr wrap="none" lIns="36000" tIns="36000" rIns="36000" bIns="36000" rtlCol="0">
                <a:spAutoFit/>
              </a:bodyPr>
              <a:lstStyle/>
              <a:p>
                <a:r>
                  <a:rPr lang="de-DE" sz="900" dirty="0"/>
                  <a:t>US</a:t>
                </a:r>
                <a:endParaRPr lang="en-US" sz="900" dirty="0" err="1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01AB818-50A9-4503-B37E-73C1B1AFB93E}"/>
                  </a:ext>
                </a:extLst>
              </p:cNvPr>
              <p:cNvSpPr txBox="1"/>
              <p:nvPr/>
            </p:nvSpPr>
            <p:spPr>
              <a:xfrm>
                <a:off x="1291259" y="2949662"/>
                <a:ext cx="233003" cy="211203"/>
              </a:xfrm>
              <a:prstGeom prst="rect">
                <a:avLst/>
              </a:prstGeom>
              <a:noFill/>
            </p:spPr>
            <p:txBody>
              <a:bodyPr wrap="none" lIns="36000" tIns="36000" rIns="36000" bIns="36000" rtlCol="0">
                <a:spAutoFit/>
              </a:bodyPr>
              <a:lstStyle/>
              <a:p>
                <a:r>
                  <a:rPr lang="de-DE" sz="900" dirty="0"/>
                  <a:t>DS</a:t>
                </a:r>
                <a:endParaRPr lang="en-US" sz="900" dirty="0" err="1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E49A7B3-155B-4B13-A8B9-8A3EEC0E6E70}"/>
                  </a:ext>
                </a:extLst>
              </p:cNvPr>
              <p:cNvSpPr txBox="1"/>
              <p:nvPr/>
            </p:nvSpPr>
            <p:spPr>
              <a:xfrm>
                <a:off x="1005078" y="2383772"/>
                <a:ext cx="418952" cy="211203"/>
              </a:xfrm>
              <a:prstGeom prst="rect">
                <a:avLst/>
              </a:prstGeom>
              <a:noFill/>
            </p:spPr>
            <p:txBody>
              <a:bodyPr wrap="none" lIns="36000" tIns="36000" rIns="36000" bIns="36000" rtlCol="0">
                <a:spAutoFit/>
              </a:bodyPr>
              <a:lstStyle/>
              <a:p>
                <a:r>
                  <a:rPr lang="de-DE" sz="900" dirty="0"/>
                  <a:t>Center</a:t>
                </a:r>
                <a:endParaRPr lang="en-US" sz="900" dirty="0" err="1"/>
              </a:p>
            </p:txBody>
          </p:sp>
        </p:grp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937992B9-6DBB-4B6F-BC90-9767B7CE0B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4132" y="1088740"/>
            <a:ext cx="4584589" cy="27556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42779C-BBBE-4ACB-AF7A-E012918AD2C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4" y="4959472"/>
            <a:ext cx="3528392" cy="13497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91B37BF-E68A-4F86-BD0B-2D7E19F030D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132" y="4028539"/>
            <a:ext cx="4571889" cy="2451963"/>
          </a:xfrm>
          <a:prstGeom prst="rect">
            <a:avLst/>
          </a:prstGeom>
        </p:spPr>
      </p:pic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69AC67A1-CE0D-4F1C-A373-0E82197AE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241022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73A0-1484-4766-BCC6-3D75E33D6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" panose="020F0502020204030204" pitchFamily="34" charset="0"/>
              </a:rPr>
              <a:t>Design “Review” UE17</a:t>
            </a:r>
            <a:endParaRPr lang="de-DE" dirty="0">
              <a:cs typeface="Calibri" panose="020F050202020403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E72261-E8EE-41D6-96EF-16AD672215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“Assorted” selection of items</a:t>
            </a:r>
          </a:p>
        </p:txBody>
      </p:sp>
      <p:sp>
        <p:nvSpPr>
          <p:cNvPr id="24" name="CustomShape 12">
            <a:extLst>
              <a:ext uri="{FF2B5EF4-FFF2-40B4-BE49-F238E27FC236}">
                <a16:creationId xmlns:a16="http://schemas.microsoft.com/office/drawing/2014/main" id="{52995BF5-17DE-4884-9A34-777494BEA42E}"/>
              </a:ext>
            </a:extLst>
          </p:cNvPr>
          <p:cNvSpPr/>
          <p:nvPr/>
        </p:nvSpPr>
        <p:spPr>
          <a:xfrm>
            <a:off x="335360" y="1232756"/>
            <a:ext cx="10405155" cy="335748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Gap mechanics 	- 4-axes version, useful for </a:t>
            </a:r>
            <a:r>
              <a:rPr lang="en-US" spc="-1" dirty="0">
                <a:solidFill>
                  <a:srgbClr val="000000"/>
                </a:solidFill>
              </a:rPr>
              <a:t>alignment of ID and vacuum chamber</a:t>
            </a: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Shift drive:	- some elastic deformation, observed by a </a:t>
            </a:r>
            <a:br>
              <a:rPr lang="en-US" spc="-1" dirty="0">
                <a:solidFill>
                  <a:srgbClr val="000000"/>
                </a:solidFill>
                <a:latin typeface="Arial"/>
              </a:rPr>
            </a:br>
            <a:r>
              <a:rPr lang="en-US" spc="-1" dirty="0">
                <a:solidFill>
                  <a:srgbClr val="000000"/>
                </a:solidFill>
                <a:latin typeface="Arial"/>
              </a:rPr>
              <a:t>	  sin-like mismatch of lin. vs motor-encoders</a:t>
            </a:r>
          </a:p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Shift girders	- poor initial alignment, needed mech. shimming throughout</a:t>
            </a:r>
            <a:br>
              <a:rPr lang="en-US" spc="-1" dirty="0">
                <a:solidFill>
                  <a:srgbClr val="000000"/>
                </a:solidFill>
                <a:latin typeface="Arial"/>
              </a:rPr>
            </a:br>
            <a:r>
              <a:rPr lang="en-US" spc="-1" dirty="0">
                <a:solidFill>
                  <a:srgbClr val="000000"/>
                </a:solidFill>
                <a:latin typeface="Arial"/>
              </a:rPr>
              <a:t>	- requires more precise definition of CMM protocols</a:t>
            </a:r>
          </a:p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Keeper / </a:t>
            </a:r>
            <a:r>
              <a:rPr lang="en-US" spc="-1" dirty="0" err="1">
                <a:solidFill>
                  <a:srgbClr val="000000"/>
                </a:solidFill>
                <a:latin typeface="Arial"/>
              </a:rPr>
              <a:t>subgirder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 interface ok</a:t>
            </a:r>
          </a:p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Keeper design	- single period keeper ok, but could be simplified</a:t>
            </a:r>
          </a:p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Force compensation works very well; larger mech. moments expected &amp; ok</a:t>
            </a:r>
          </a:p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Magnets	- glued AB-pairs without problems</a:t>
            </a:r>
          </a:p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Single keeper measurements:  </a:t>
            </a:r>
            <a:br>
              <a:rPr lang="en-US" spc="-1" dirty="0">
                <a:solidFill>
                  <a:srgbClr val="000000"/>
                </a:solidFill>
                <a:latin typeface="Arial"/>
              </a:rPr>
            </a:br>
            <a:r>
              <a:rPr lang="en-US" spc="-1" dirty="0">
                <a:solidFill>
                  <a:srgbClr val="000000"/>
                </a:solidFill>
                <a:latin typeface="Arial"/>
              </a:rPr>
              <a:t>	- indispensable for sorting</a:t>
            </a:r>
            <a:br>
              <a:rPr lang="en-US" spc="-1" dirty="0">
                <a:solidFill>
                  <a:srgbClr val="000000"/>
                </a:solidFill>
                <a:latin typeface="Arial"/>
              </a:rPr>
            </a:br>
            <a:r>
              <a:rPr lang="en-US" spc="-1" dirty="0">
                <a:solidFill>
                  <a:srgbClr val="000000"/>
                </a:solidFill>
                <a:latin typeface="Arial"/>
              </a:rPr>
              <a:t>	- mech. </a:t>
            </a:r>
            <a:r>
              <a:rPr lang="en-US" spc="-1">
                <a:solidFill>
                  <a:srgbClr val="000000"/>
                </a:solidFill>
                <a:latin typeface="Arial"/>
              </a:rPr>
              <a:t>initialization 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to be improved</a:t>
            </a:r>
          </a:p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Magnetic sorting, measurements and tuning </a:t>
            </a:r>
            <a:br>
              <a:rPr lang="en-US" spc="-1" dirty="0">
                <a:solidFill>
                  <a:srgbClr val="000000"/>
                </a:solidFill>
                <a:latin typeface="Arial"/>
              </a:rPr>
            </a:br>
            <a:r>
              <a:rPr lang="en-US" spc="-1" dirty="0">
                <a:solidFill>
                  <a:srgbClr val="000000"/>
                </a:solidFill>
                <a:latin typeface="Arial"/>
              </a:rPr>
              <a:t>	- demanding, ok, room for improvement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B894F1-BF93-4662-ADC0-3A265E3724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30982" y="2520529"/>
            <a:ext cx="2219445" cy="18020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7257AF-A1B1-424A-9890-72B89E8E44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0983" y="4393363"/>
            <a:ext cx="2215331" cy="20959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E8CAD9-90BC-420E-B60E-57FE7077B8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6868" y="598075"/>
            <a:ext cx="2219446" cy="184073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29621B2-9B4C-489C-BFEF-87FBD64FD0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1377" y="4670323"/>
            <a:ext cx="2756592" cy="2095977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36AD634-E6A0-402F-B96C-4C67E9A62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684550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73A0-1484-4766-BCC6-3D75E33D6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" panose="020F0502020204030204" pitchFamily="34" charset="0"/>
              </a:rPr>
              <a:t>Design Changes from UE17 </a:t>
            </a:r>
            <a:r>
              <a:rPr lang="en-US" dirty="0">
                <a:cs typeface="Calibri" panose="020F0502020204030204" pitchFamily="34" charset="0"/>
                <a:sym typeface="Wingdings" panose="05000000000000000000" pitchFamily="2" charset="2"/>
              </a:rPr>
              <a:t>to UE35</a:t>
            </a:r>
            <a:endParaRPr lang="de-DE" dirty="0">
              <a:cs typeface="Calibri" panose="020F050202020403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E72261-E8EE-41D6-96EF-16AD672215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4" name="CustomShape 12">
            <a:extLst>
              <a:ext uri="{FF2B5EF4-FFF2-40B4-BE49-F238E27FC236}">
                <a16:creationId xmlns:a16="http://schemas.microsoft.com/office/drawing/2014/main" id="{52995BF5-17DE-4884-9A34-777494BEA42E}"/>
              </a:ext>
            </a:extLst>
          </p:cNvPr>
          <p:cNvSpPr/>
          <p:nvPr/>
        </p:nvSpPr>
        <p:spPr>
          <a:xfrm>
            <a:off x="335360" y="1268760"/>
            <a:ext cx="7704857" cy="335748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Gap mechanics 	- 4-axes version unchanged</a:t>
            </a:r>
          </a:p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Shift drive:	- 4-axes as before</a:t>
            </a:r>
            <a:br>
              <a:rPr lang="en-US" spc="-1" dirty="0">
                <a:solidFill>
                  <a:srgbClr val="000000"/>
                </a:solidFill>
                <a:latin typeface="Arial"/>
              </a:rPr>
            </a:br>
            <a:r>
              <a:rPr lang="en-US" spc="-1" dirty="0">
                <a:solidFill>
                  <a:srgbClr val="000000"/>
                </a:solidFill>
                <a:latin typeface="Arial"/>
              </a:rPr>
              <a:t>	- </a:t>
            </a:r>
            <a:r>
              <a:rPr lang="en-US" spc="-1" dirty="0" err="1">
                <a:solidFill>
                  <a:srgbClr val="000000"/>
                </a:solidFill>
                <a:latin typeface="Arial"/>
              </a:rPr>
              <a:t>incoupling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 of shift motion moved closer to the gap </a:t>
            </a:r>
            <a:br>
              <a:rPr lang="en-US" spc="-1" dirty="0">
                <a:solidFill>
                  <a:srgbClr val="000000"/>
                </a:solidFill>
                <a:latin typeface="Arial"/>
              </a:rPr>
            </a:br>
            <a:r>
              <a:rPr lang="en-US" spc="-1" dirty="0">
                <a:solidFill>
                  <a:srgbClr val="000000"/>
                </a:solidFill>
                <a:latin typeface="Arial"/>
              </a:rPr>
              <a:t>	  to reduce torque and deformations of drive train</a:t>
            </a:r>
            <a:br>
              <a:rPr lang="en-US" spc="-1" dirty="0">
                <a:solidFill>
                  <a:srgbClr val="000000"/>
                </a:solidFill>
                <a:latin typeface="Arial"/>
              </a:rPr>
            </a:br>
            <a:r>
              <a:rPr lang="en-US" spc="-1" dirty="0">
                <a:solidFill>
                  <a:srgbClr val="000000"/>
                </a:solidFill>
                <a:latin typeface="Arial"/>
              </a:rPr>
              <a:t>	- movable shift girders thickened</a:t>
            </a:r>
          </a:p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Shift rails	- unchanged, but qualified another supplier</a:t>
            </a:r>
          </a:p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Period length 	-  17.5  </a:t>
            </a:r>
            <a:r>
              <a:rPr lang="en-US" spc="-1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  35 mm</a:t>
            </a: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Keeper design	- mostly unchanged</a:t>
            </a:r>
            <a:br>
              <a:rPr lang="en-US" spc="-1" dirty="0">
                <a:solidFill>
                  <a:srgbClr val="000000"/>
                </a:solidFill>
                <a:latin typeface="Arial"/>
              </a:rPr>
            </a:br>
            <a:r>
              <a:rPr lang="en-US" spc="-1" dirty="0">
                <a:solidFill>
                  <a:srgbClr val="000000"/>
                </a:solidFill>
                <a:latin typeface="Arial"/>
              </a:rPr>
              <a:t>	- gap of comp. magnets enlarged by~0.2mm </a:t>
            </a:r>
            <a:br>
              <a:rPr lang="en-US" spc="-1" dirty="0">
                <a:solidFill>
                  <a:srgbClr val="000000"/>
                </a:solidFill>
                <a:latin typeface="Arial"/>
              </a:rPr>
            </a:br>
            <a:r>
              <a:rPr lang="en-US" spc="-1" dirty="0">
                <a:solidFill>
                  <a:srgbClr val="000000"/>
                </a:solidFill>
                <a:latin typeface="Arial"/>
              </a:rPr>
              <a:t>	  to ease alignment of vacuum chamber</a:t>
            </a:r>
          </a:p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Magnet blocks	- unchanged, glued AB-pairs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B894F1-BF93-4662-ADC0-3A265E3724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5004" y="1697514"/>
            <a:ext cx="3525424" cy="22672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F5E1D7-475B-4A5D-87E6-70DE79C951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4132" y="4149080"/>
            <a:ext cx="4566296" cy="23798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AA3044B-0CE5-43B4-AF6A-004E0C7A7D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9488" y="5193196"/>
            <a:ext cx="3902616" cy="130183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D798D4-4F04-4901-A4BD-94FD957B8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651595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73A0-1484-4766-BCC6-3D75E33D6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" panose="020F0502020204030204" pitchFamily="34" charset="0"/>
              </a:rPr>
              <a:t>Construction Status of 6 APPLE3 UE35 for FLASH2020+</a:t>
            </a:r>
            <a:endParaRPr lang="de-DE" dirty="0">
              <a:cs typeface="Calibri" panose="020F050202020403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E72261-E8EE-41D6-96EF-16AD672215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cs typeface="Calibri" panose="020F0502020204030204" pitchFamily="34" charset="0"/>
              </a:rPr>
              <a:t>Impressions…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14CEB5-F175-41B8-A280-A0F305CD1E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96300" y="4623053"/>
            <a:ext cx="2751231" cy="19511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155EE5-ABFA-407F-B19F-5591D9FE4F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968" y="3848486"/>
            <a:ext cx="2412716" cy="256818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9AC4C3D-D8CB-4C3B-8E09-701A3245E2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8165" y="3842807"/>
            <a:ext cx="2568189" cy="256818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CD1C685-71B7-4223-91E9-0C8ECF9252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6082" y="1022368"/>
            <a:ext cx="2761449" cy="155331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4B56641-7DBE-4DD9-9840-A3D185A1D4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7413" y="1016732"/>
            <a:ext cx="2359431" cy="155331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57B6CFD-D90C-4A00-9439-615283E9FE8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6020" y="2637443"/>
            <a:ext cx="2319836" cy="4124152"/>
          </a:xfrm>
          <a:prstGeom prst="rect">
            <a:avLst/>
          </a:prstGeom>
        </p:spPr>
      </p:pic>
      <p:sp>
        <p:nvSpPr>
          <p:cNvPr id="24" name="CustomShape 12">
            <a:extLst>
              <a:ext uri="{FF2B5EF4-FFF2-40B4-BE49-F238E27FC236}">
                <a16:creationId xmlns:a16="http://schemas.microsoft.com/office/drawing/2014/main" id="{52995BF5-17DE-4884-9A34-777494BEA42E}"/>
              </a:ext>
            </a:extLst>
          </p:cNvPr>
          <p:cNvSpPr/>
          <p:nvPr/>
        </p:nvSpPr>
        <p:spPr>
          <a:xfrm>
            <a:off x="443372" y="1456347"/>
            <a:ext cx="5256584" cy="229668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Single keeper measurements ~80% completed</a:t>
            </a:r>
          </a:p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3 IDs completely constructed</a:t>
            </a:r>
          </a:p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Tuning nearly completed for 2 IDs </a:t>
            </a:r>
            <a:br>
              <a:rPr lang="en-US" spc="-1" dirty="0">
                <a:solidFill>
                  <a:srgbClr val="000000"/>
                </a:solidFill>
                <a:latin typeface="Arial"/>
              </a:rPr>
            </a:br>
            <a:r>
              <a:rPr lang="en-US" spc="-1" dirty="0">
                <a:solidFill>
                  <a:srgbClr val="000000"/>
                </a:solidFill>
                <a:latin typeface="Arial"/>
              </a:rPr>
              <a:t>3</a:t>
            </a:r>
            <a:r>
              <a:rPr lang="en-US" spc="-1" baseline="30000" dirty="0">
                <a:solidFill>
                  <a:srgbClr val="000000"/>
                </a:solidFill>
                <a:latin typeface="Arial"/>
              </a:rPr>
              <a:t>rd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 device started</a:t>
            </a:r>
          </a:p>
          <a:p>
            <a:pPr marL="264960" indent="-264600">
              <a:lnSpc>
                <a:spcPct val="80000"/>
              </a:lnSpc>
              <a:spcBef>
                <a:spcPts val="1200"/>
              </a:spcBef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  <a:tabLst>
                <a:tab pos="2155825" algn="l"/>
              </a:tabLst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Construction of remaining IDs is ongoing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879D775-F1BD-4602-BC61-1494EA21044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6301" y="2638067"/>
            <a:ext cx="2751230" cy="1924674"/>
          </a:xfrm>
          <a:prstGeom prst="rect">
            <a:avLst/>
          </a:prstGeom>
        </p:spPr>
      </p:pic>
      <p:sp>
        <p:nvSpPr>
          <p:cNvPr id="33" name="Footer Placeholder 32">
            <a:extLst>
              <a:ext uri="{FF2B5EF4-FFF2-40B4-BE49-F238E27FC236}">
                <a16:creationId xmlns:a16="http://schemas.microsoft.com/office/drawing/2014/main" id="{AD2348A4-E587-408A-A44B-B49E4D42D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735963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noProof="0" dirty="0"/>
              <a:t>Thank you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4776D5-7A68-4916-8E53-22DD94594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552859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noProof="0" dirty="0"/>
              <a:t>Backup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6EA3685-4E6F-429A-8E7A-9BE891C66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114461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73A0-1484-4766-BCC6-3D75E33D6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" panose="020F0502020204030204" pitchFamily="34" charset="0"/>
              </a:rPr>
              <a:t>Vacuum Chamber: Resistive Wall &amp; Surface Roughness</a:t>
            </a:r>
            <a:endParaRPr lang="de-DE" dirty="0">
              <a:cs typeface="Calibri" panose="020F05020202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FAFE00-0755-42F6-B014-058A2341F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E72261-E8EE-41D6-96EF-16AD672215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4" name="CustomShape 12">
            <a:extLst>
              <a:ext uri="{FF2B5EF4-FFF2-40B4-BE49-F238E27FC236}">
                <a16:creationId xmlns:a16="http://schemas.microsoft.com/office/drawing/2014/main" id="{52995BF5-17DE-4884-9A34-777494BEA42E}"/>
              </a:ext>
            </a:extLst>
          </p:cNvPr>
          <p:cNvSpPr/>
          <p:nvPr/>
        </p:nvSpPr>
        <p:spPr>
          <a:xfrm>
            <a:off x="335360" y="5517232"/>
            <a:ext cx="7128792" cy="99115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pc="-1" dirty="0">
                <a:solidFill>
                  <a:srgbClr val="000000"/>
                </a:solidFill>
              </a:rPr>
              <a:t>Resistive wall wake : </a:t>
            </a: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000000"/>
                </a:solidFill>
              </a:rPr>
              <a:t>20 keV E-loss &amp; E-spread for a bunch of 200 </a:t>
            </a:r>
            <a:r>
              <a:rPr lang="en-US" sz="1400" spc="-1" dirty="0" err="1">
                <a:solidFill>
                  <a:srgbClr val="000000"/>
                </a:solidFill>
              </a:rPr>
              <a:t>pC</a:t>
            </a:r>
            <a:r>
              <a:rPr lang="en-US" sz="1400" spc="-1" dirty="0">
                <a:solidFill>
                  <a:srgbClr val="000000"/>
                </a:solidFill>
              </a:rPr>
              <a:t>, 100 fs and 2.5 m chamber length</a:t>
            </a: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000000"/>
                </a:solidFill>
              </a:rPr>
              <a:t>ok for Al with (inner) R &lt; 600 nm, and oxide layer &lt; 10 nm</a:t>
            </a:r>
            <a:endParaRPr lang="en-US" sz="1300" spc="-1" dirty="0">
              <a:solidFill>
                <a:prstClr val="black"/>
              </a:solidFill>
              <a:latin typeface="Arial"/>
            </a:endParaRP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endParaRPr lang="en-US" sz="1300" spc="-1" dirty="0">
              <a:solidFill>
                <a:prstClr val="black"/>
              </a:solidFill>
              <a:latin typeface="Arial"/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264960" indent="-264600">
              <a:lnSpc>
                <a:spcPct val="8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50E90618-0C20-4346-83E1-8E4CDC7AE3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70" y="2492896"/>
            <a:ext cx="9993786" cy="2923010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49B68A4E-B07B-4C90-B9CD-AB9393CCEC9F}"/>
              </a:ext>
            </a:extLst>
          </p:cNvPr>
          <p:cNvSpPr txBox="1"/>
          <p:nvPr/>
        </p:nvSpPr>
        <p:spPr>
          <a:xfrm>
            <a:off x="9264352" y="6078197"/>
            <a:ext cx="19720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>
                <a:ea typeface="Calibri" panose="020F0502020204030204" pitchFamily="34" charset="0"/>
                <a:cs typeface="Calibri" panose="020F0502020204030204" pitchFamily="34" charset="0"/>
              </a:rPr>
              <a:t>Courtesy</a:t>
            </a:r>
            <a:r>
              <a:rPr lang="de-DE" sz="10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000" dirty="0" err="1"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000" dirty="0">
                <a:ea typeface="Calibri" panose="020F0502020204030204" pitchFamily="34" charset="0"/>
                <a:cs typeface="Calibri" panose="020F0502020204030204" pitchFamily="34" charset="0"/>
              </a:rPr>
              <a:t> J. </a:t>
            </a:r>
            <a:r>
              <a:rPr lang="de-DE" sz="1000" dirty="0" err="1">
                <a:ea typeface="Calibri" panose="020F0502020204030204" pitchFamily="34" charset="0"/>
                <a:cs typeface="Calibri" panose="020F0502020204030204" pitchFamily="34" charset="0"/>
              </a:rPr>
              <a:t>Zemella</a:t>
            </a:r>
            <a:r>
              <a:rPr lang="de-DE" sz="1000" dirty="0">
                <a:ea typeface="Calibri" panose="020F0502020204030204" pitchFamily="34" charset="0"/>
                <a:cs typeface="Calibri" panose="020F0502020204030204" pitchFamily="34" charset="0"/>
              </a:rPr>
              <a:t>, M. Vogt</a:t>
            </a:r>
            <a:endParaRPr lang="en-US" sz="1000" dirty="0" err="1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236787F7-2203-4B08-9112-6C56F0FBA9E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9896" y="944724"/>
            <a:ext cx="3240360" cy="1512168"/>
          </a:xfrm>
          <a:prstGeom prst="rect">
            <a:avLst/>
          </a:prstGeom>
        </p:spPr>
      </p:pic>
      <p:sp>
        <p:nvSpPr>
          <p:cNvPr id="50" name="CustomShape 12">
            <a:extLst>
              <a:ext uri="{FF2B5EF4-FFF2-40B4-BE49-F238E27FC236}">
                <a16:creationId xmlns:a16="http://schemas.microsoft.com/office/drawing/2014/main" id="{9C0673BA-2F13-45FC-A5ED-E5EF0FE565FF}"/>
              </a:ext>
            </a:extLst>
          </p:cNvPr>
          <p:cNvSpPr/>
          <p:nvPr/>
        </p:nvSpPr>
        <p:spPr>
          <a:xfrm>
            <a:off x="335360" y="1052736"/>
            <a:ext cx="4356484" cy="27195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64960" indent="-264240">
              <a:lnSpc>
                <a:spcPct val="100000"/>
              </a:lnSpc>
              <a:spcAft>
                <a:spcPts val="1200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b="0" strike="noStrike" spc="-1" dirty="0">
                <a:solidFill>
                  <a:srgbClr val="000000"/>
                </a:solidFill>
                <a:latin typeface="Arial"/>
              </a:rPr>
              <a:t>Extruded aluminum chamber</a:t>
            </a: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000000"/>
                </a:solidFill>
              </a:rPr>
              <a:t>7x7mm</a:t>
            </a:r>
            <a:r>
              <a:rPr lang="en-US" sz="1400" spc="-1" baseline="30000" dirty="0">
                <a:solidFill>
                  <a:srgbClr val="000000"/>
                </a:solidFill>
              </a:rPr>
              <a:t>2</a:t>
            </a:r>
            <a:r>
              <a:rPr lang="en-US" sz="1400" spc="-1" dirty="0">
                <a:solidFill>
                  <a:srgbClr val="000000"/>
                </a:solidFill>
              </a:rPr>
              <a:t> cross-section,  Dm 6mm inner bore</a:t>
            </a: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000000"/>
                </a:solidFill>
              </a:rPr>
              <a:t>Length ~2.5m</a:t>
            </a: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000000"/>
                </a:solidFill>
              </a:rPr>
              <a:t>Support by 0.5mm thick blades in a groove</a:t>
            </a:r>
          </a:p>
          <a:p>
            <a:pPr marL="441360" lvl="1" indent="-183960">
              <a:lnSpc>
                <a:spcPct val="8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en-US" sz="1400" spc="-1" dirty="0">
                <a:solidFill>
                  <a:srgbClr val="000000"/>
                </a:solidFill>
              </a:rPr>
              <a:t>Adjustment by movers</a:t>
            </a:r>
          </a:p>
          <a:p>
            <a:pPr marL="264960" indent="-264240">
              <a:lnSpc>
                <a:spcPct val="100000"/>
              </a:lnSpc>
              <a:spcAft>
                <a:spcPts val="1200"/>
              </a:spcAft>
              <a:buClr>
                <a:srgbClr val="F28E00"/>
              </a:buClr>
              <a:buFont typeface="Arial Black"/>
              <a:buChar char="&gt;"/>
            </a:pP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264960" indent="-264240">
              <a:lnSpc>
                <a:spcPct val="100000"/>
              </a:lnSpc>
              <a:spcAft>
                <a:spcPts val="1200"/>
              </a:spcAft>
              <a:buClr>
                <a:srgbClr val="F28E00"/>
              </a:buClr>
              <a:buFont typeface="Arial Black"/>
              <a:buChar char="&gt;"/>
            </a:pPr>
            <a:endParaRPr lang="en-US" b="0" strike="noStrike" spc="-1" dirty="0">
              <a:latin typeface="Arial"/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930B7018-5CAA-4541-8DD4-EE2E7952783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2" r="1"/>
          <a:stretch/>
        </p:blipFill>
        <p:spPr>
          <a:xfrm>
            <a:off x="8709715" y="944725"/>
            <a:ext cx="2189892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6343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73A0-1484-4766-BCC6-3D75E33D6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" panose="020F0502020204030204" pitchFamily="34" charset="0"/>
              </a:rPr>
              <a:t>Magnetic Performance</a:t>
            </a:r>
            <a:endParaRPr lang="de-DE" dirty="0">
              <a:cs typeface="Calibri" panose="020F05020202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FAFE00-0755-42F6-B014-058A2341F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E72261-E8EE-41D6-96EF-16AD672215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(</a:t>
            </a:r>
            <a:r>
              <a:rPr lang="de-DE" dirty="0" err="1"/>
              <a:t>simulated</a:t>
            </a:r>
            <a:r>
              <a:rPr lang="de-DE" dirty="0"/>
              <a:t>)</a:t>
            </a:r>
          </a:p>
        </p:txBody>
      </p:sp>
      <p:sp>
        <p:nvSpPr>
          <p:cNvPr id="24" name="CustomShape 12">
            <a:extLst>
              <a:ext uri="{FF2B5EF4-FFF2-40B4-BE49-F238E27FC236}">
                <a16:creationId xmlns:a16="http://schemas.microsoft.com/office/drawing/2014/main" id="{52995BF5-17DE-4884-9A34-777494BEA42E}"/>
              </a:ext>
            </a:extLst>
          </p:cNvPr>
          <p:cNvSpPr/>
          <p:nvPr/>
        </p:nvSpPr>
        <p:spPr>
          <a:xfrm>
            <a:off x="263352" y="1232756"/>
            <a:ext cx="5866616" cy="335748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64960" indent="-264240">
              <a:lnSpc>
                <a:spcPct val="100000"/>
              </a:lnSpc>
              <a:spcAft>
                <a:spcPts val="1200"/>
              </a:spcAft>
              <a:buClr>
                <a:srgbClr val="F28E00"/>
              </a:buClr>
              <a:buFont typeface="Arial Black"/>
              <a:buChar char="&gt;"/>
            </a:pP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264960" indent="-264240">
              <a:lnSpc>
                <a:spcPct val="100000"/>
              </a:lnSpc>
              <a:spcAft>
                <a:spcPts val="1200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264960" indent="-264240">
              <a:lnSpc>
                <a:spcPct val="100000"/>
              </a:lnSpc>
              <a:spcAft>
                <a:spcPts val="1200"/>
              </a:spcAft>
              <a:buClr>
                <a:srgbClr val="F28E00"/>
              </a:buClr>
              <a:buFont typeface="Arial Black"/>
              <a:buChar char="&gt;"/>
            </a:pP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264960" indent="-264240">
              <a:lnSpc>
                <a:spcPct val="100000"/>
              </a:lnSpc>
              <a:spcAft>
                <a:spcPts val="1200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264960" indent="-264240">
              <a:lnSpc>
                <a:spcPct val="100000"/>
              </a:lnSpc>
              <a:spcAft>
                <a:spcPts val="1200"/>
              </a:spcAft>
              <a:buClr>
                <a:srgbClr val="F28E00"/>
              </a:buClr>
              <a:buFont typeface="Arial Black"/>
              <a:buChar char="&gt;"/>
            </a:pP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264960" indent="-264240">
              <a:lnSpc>
                <a:spcPct val="100000"/>
              </a:lnSpc>
              <a:spcAft>
                <a:spcPts val="1200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264960" indent="-264240">
              <a:lnSpc>
                <a:spcPct val="100000"/>
              </a:lnSpc>
              <a:spcAft>
                <a:spcPts val="1200"/>
              </a:spcAft>
              <a:buClr>
                <a:srgbClr val="F28E00"/>
              </a:buClr>
              <a:buFont typeface="Arial Black"/>
              <a:buChar char="&gt;"/>
            </a:pP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264960" indent="-264240">
              <a:lnSpc>
                <a:spcPct val="100000"/>
              </a:lnSpc>
              <a:spcAft>
                <a:spcPts val="1200"/>
              </a:spcAft>
              <a:buClr>
                <a:srgbClr val="F28E00"/>
              </a:buClr>
              <a:buFont typeface="Arial Black"/>
              <a:buChar char="&gt;"/>
            </a:pP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264960" indent="-264240">
              <a:lnSpc>
                <a:spcPct val="100000"/>
              </a:lnSpc>
              <a:spcAft>
                <a:spcPts val="1200"/>
              </a:spcAft>
              <a:buClr>
                <a:srgbClr val="F28E00"/>
              </a:buClr>
              <a:buFont typeface="Arial Black"/>
              <a:buChar char="&gt;"/>
            </a:pP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264960" indent="-264240">
              <a:lnSpc>
                <a:spcPct val="100000"/>
              </a:lnSpc>
              <a:spcAft>
                <a:spcPts val="1200"/>
              </a:spcAft>
              <a:buClr>
                <a:srgbClr val="F28E00"/>
              </a:buClr>
              <a:buFont typeface="Arial Black"/>
              <a:buChar char="&gt;"/>
            </a:pPr>
            <a:endParaRPr lang="en-US" b="0" strike="noStrike" spc="-1" dirty="0"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793957-0824-4127-BC4C-56A3D3AF81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700808"/>
            <a:ext cx="8104762" cy="460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590A90-7DC1-4EA2-9F7D-B69A066FC226}"/>
              </a:ext>
            </a:extLst>
          </p:cNvPr>
          <p:cNvSpPr txBox="1"/>
          <p:nvPr/>
        </p:nvSpPr>
        <p:spPr>
          <a:xfrm>
            <a:off x="8728155" y="2106473"/>
            <a:ext cx="3055858" cy="366254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Different Gap-dependence of vertical (By) and horizontal (</a:t>
            </a:r>
            <a:r>
              <a:rPr lang="en-US" sz="1600" dirty="0" err="1"/>
              <a:t>Bz</a:t>
            </a:r>
            <a:r>
              <a:rPr lang="en-US" sz="1600" dirty="0"/>
              <a:t>) field components</a:t>
            </a:r>
          </a:p>
          <a:p>
            <a:pPr marL="264960" indent="-264240">
              <a:spcBef>
                <a:spcPts val="1800"/>
              </a:spcBef>
              <a:spcAft>
                <a:spcPts val="1200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z="1600" spc="-1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Condition for circularly polarized radiation deviates from the nominal values for both gap and shift</a:t>
            </a:r>
          </a:p>
          <a:p>
            <a:pPr marL="264960" indent="-264240">
              <a:spcBef>
                <a:spcPts val="1800"/>
              </a:spcBef>
              <a:spcAft>
                <a:spcPts val="1200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z="1600" spc="-1" dirty="0">
                <a:solidFill>
                  <a:srgbClr val="000000"/>
                </a:solidFill>
                <a:latin typeface="Arial"/>
              </a:rPr>
              <a:t>To be implemented in ID-controls by a 2-dimensional table based on magnetic and x-ray measurements at a later stage</a:t>
            </a:r>
          </a:p>
        </p:txBody>
      </p:sp>
    </p:spTree>
    <p:extLst>
      <p:ext uri="{BB962C8B-B14F-4D97-AF65-F5344CB8AC3E}">
        <p14:creationId xmlns:p14="http://schemas.microsoft.com/office/powerpoint/2010/main" val="28455193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5">
            <a:extLst>
              <a:ext uri="{FF2B5EF4-FFF2-40B4-BE49-F238E27FC236}">
                <a16:creationId xmlns:a16="http://schemas.microsoft.com/office/drawing/2014/main" id="{343779D4-C44C-4402-9843-AC3F8B5AB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16800" y="6580800"/>
            <a:ext cx="9901099" cy="186841"/>
          </a:xfrm>
        </p:spPr>
        <p:txBody>
          <a:bodyPr/>
          <a:lstStyle/>
          <a:p>
            <a:r>
              <a:rPr lang="de-DE"/>
              <a:t>| ID25 Workshop, Taipei | UE17 APPLE3 Experience | M.Tischer, 31.05.25</a:t>
            </a:r>
            <a:endParaRPr lang="en-US" noProof="0" dirty="0"/>
          </a:p>
        </p:txBody>
      </p:sp>
      <p:pic>
        <p:nvPicPr>
          <p:cNvPr id="55" name="Grafik 54">
            <a:extLst>
              <a:ext uri="{FF2B5EF4-FFF2-40B4-BE49-F238E27FC236}">
                <a16:creationId xmlns:a16="http://schemas.microsoft.com/office/drawing/2014/main" id="{F7D8F27F-D155-4C26-B2F7-989EE90B6C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10" y="1301964"/>
            <a:ext cx="10584558" cy="526919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5032437-AD89-4CED-B129-651BEAC61C82}"/>
              </a:ext>
            </a:extLst>
          </p:cNvPr>
          <p:cNvSpPr txBox="1">
            <a:spLocks/>
          </p:cNvSpPr>
          <p:nvPr/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cs typeface="Calibri" panose="020F0502020204030204" pitchFamily="34" charset="0"/>
              </a:rPr>
              <a:t>Gap- and Shift-Dependence of K-value</a:t>
            </a:r>
            <a:endParaRPr lang="de-DE" dirty="0">
              <a:cs typeface="Calibri" panose="020F0502020204030204" pitchFamily="34" charset="0"/>
            </a:endParaRP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5C19391F-AEC7-490F-9069-35117A568D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9274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Group 739"/>
          <p:cNvGrpSpPr/>
          <p:nvPr/>
        </p:nvGrpSpPr>
        <p:grpSpPr>
          <a:xfrm>
            <a:off x="124920" y="2493000"/>
            <a:ext cx="12091680" cy="2436840"/>
            <a:chOff x="124920" y="2493000"/>
            <a:chExt cx="12091680" cy="2436840"/>
          </a:xfrm>
        </p:grpSpPr>
        <p:grpSp>
          <p:nvGrpSpPr>
            <p:cNvPr id="189" name="Group 740"/>
            <p:cNvGrpSpPr/>
            <p:nvPr/>
          </p:nvGrpSpPr>
          <p:grpSpPr>
            <a:xfrm>
              <a:off x="9163080" y="3765240"/>
              <a:ext cx="253440" cy="217440"/>
              <a:chOff x="9163080" y="3765240"/>
              <a:chExt cx="253440" cy="217440"/>
            </a:xfrm>
          </p:grpSpPr>
          <p:sp>
            <p:nvSpPr>
              <p:cNvPr id="190" name="Rectangle 132"/>
              <p:cNvSpPr/>
              <p:nvPr/>
            </p:nvSpPr>
            <p:spPr>
              <a:xfrm rot="296400">
                <a:off x="9236880" y="377172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1" name="Rectangle 133"/>
              <p:cNvSpPr/>
              <p:nvPr/>
            </p:nvSpPr>
            <p:spPr>
              <a:xfrm rot="296400">
                <a:off x="9297360" y="3777840"/>
                <a:ext cx="5544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2" name="Rectangle 134"/>
              <p:cNvSpPr/>
              <p:nvPr/>
            </p:nvSpPr>
            <p:spPr>
              <a:xfrm rot="296400">
                <a:off x="9353880" y="378216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3" name="Rectangle 142"/>
              <p:cNvSpPr/>
              <p:nvPr/>
            </p:nvSpPr>
            <p:spPr>
              <a:xfrm rot="296400">
                <a:off x="9226080" y="3897000"/>
                <a:ext cx="5940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4" name="Rectangle 143"/>
              <p:cNvSpPr/>
              <p:nvPr/>
            </p:nvSpPr>
            <p:spPr>
              <a:xfrm rot="296400">
                <a:off x="9286560" y="390276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5" name="Rectangle 144"/>
              <p:cNvSpPr/>
              <p:nvPr/>
            </p:nvSpPr>
            <p:spPr>
              <a:xfrm rot="296400">
                <a:off x="9343080" y="3907080"/>
                <a:ext cx="5940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6" name="Rectangle 154"/>
              <p:cNvSpPr/>
              <p:nvPr/>
            </p:nvSpPr>
            <p:spPr>
              <a:xfrm rot="296400">
                <a:off x="9176400" y="3767400"/>
                <a:ext cx="5544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7" name="Rectangle 155"/>
              <p:cNvSpPr/>
              <p:nvPr/>
            </p:nvSpPr>
            <p:spPr>
              <a:xfrm rot="296400">
                <a:off x="9165600" y="38923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98" name="Group 742"/>
            <p:cNvGrpSpPr/>
            <p:nvPr/>
          </p:nvGrpSpPr>
          <p:grpSpPr>
            <a:xfrm>
              <a:off x="10686600" y="3711240"/>
              <a:ext cx="1164960" cy="745200"/>
              <a:chOff x="10686600" y="3711240"/>
              <a:chExt cx="1164960" cy="745200"/>
            </a:xfrm>
          </p:grpSpPr>
          <p:grpSp>
            <p:nvGrpSpPr>
              <p:cNvPr id="199" name="Group 1082"/>
              <p:cNvGrpSpPr/>
              <p:nvPr/>
            </p:nvGrpSpPr>
            <p:grpSpPr>
              <a:xfrm>
                <a:off x="10686600" y="3711240"/>
                <a:ext cx="1164960" cy="745200"/>
                <a:chOff x="10686600" y="3711240"/>
                <a:chExt cx="1164960" cy="745200"/>
              </a:xfrm>
            </p:grpSpPr>
            <p:sp>
              <p:nvSpPr>
                <p:cNvPr id="200" name="Rectangle 1090"/>
                <p:cNvSpPr/>
                <p:nvPr/>
              </p:nvSpPr>
              <p:spPr>
                <a:xfrm rot="388200">
                  <a:off x="10715760" y="3771720"/>
                  <a:ext cx="1106640" cy="579960"/>
                </a:xfrm>
                <a:prstGeom prst="rect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rot="10800000"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1" name="Rectangle 1091"/>
                <p:cNvSpPr/>
                <p:nvPr/>
              </p:nvSpPr>
              <p:spPr>
                <a:xfrm rot="388200">
                  <a:off x="10689840" y="4227840"/>
                  <a:ext cx="698040" cy="9864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2" name="Rectangle 1092"/>
                <p:cNvSpPr/>
                <p:nvPr/>
              </p:nvSpPr>
              <p:spPr>
                <a:xfrm rot="388200">
                  <a:off x="11297520" y="4384800"/>
                  <a:ext cx="486360" cy="4428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720" rIns="90000" bIns="7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3" name="Rectangle 1093"/>
                <p:cNvSpPr/>
                <p:nvPr/>
              </p:nvSpPr>
              <p:spPr>
                <a:xfrm rot="388200">
                  <a:off x="10813680" y="3765600"/>
                  <a:ext cx="356400" cy="1350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204" name="Line 177"/>
              <p:cNvSpPr/>
              <p:nvPr/>
            </p:nvSpPr>
            <p:spPr>
              <a:xfrm>
                <a:off x="11104560" y="4021560"/>
                <a:ext cx="316440" cy="13608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5" name="Line 181"/>
              <p:cNvSpPr/>
              <p:nvPr/>
            </p:nvSpPr>
            <p:spPr>
              <a:xfrm flipV="1">
                <a:off x="10981800" y="3984120"/>
                <a:ext cx="679320" cy="972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5280" rIns="90000" bIns="-3528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6" name="Line 178"/>
              <p:cNvSpPr/>
              <p:nvPr/>
            </p:nvSpPr>
            <p:spPr>
              <a:xfrm flipV="1">
                <a:off x="11085480" y="3949560"/>
                <a:ext cx="310320" cy="4824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240" rIns="90000" bIns="32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7" name="Line 179"/>
              <p:cNvSpPr/>
              <p:nvPr/>
            </p:nvSpPr>
            <p:spPr>
              <a:xfrm>
                <a:off x="11224080" y="4010760"/>
                <a:ext cx="437760" cy="720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7800" rIns="90000" bIns="-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8" name="Line 180"/>
              <p:cNvSpPr/>
              <p:nvPr/>
            </p:nvSpPr>
            <p:spPr>
              <a:xfrm>
                <a:off x="11337120" y="4027680"/>
                <a:ext cx="195120" cy="4140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600" rIns="90000" bIns="-36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9" name="Line 177"/>
              <p:cNvSpPr/>
              <p:nvPr/>
            </p:nvSpPr>
            <p:spPr>
              <a:xfrm>
                <a:off x="10979640" y="4006440"/>
                <a:ext cx="736560" cy="11916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10" name="Line 177"/>
              <p:cNvSpPr/>
              <p:nvPr/>
            </p:nvSpPr>
            <p:spPr>
              <a:xfrm>
                <a:off x="10972440" y="4007880"/>
                <a:ext cx="715680" cy="4356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1440" rIns="90000" bIns="-14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211" name="Line 67"/>
            <p:cNvSpPr/>
            <p:nvPr/>
          </p:nvSpPr>
          <p:spPr>
            <a:xfrm>
              <a:off x="6042240" y="3626280"/>
              <a:ext cx="4962600" cy="38412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12" name="Line 55"/>
            <p:cNvSpPr/>
            <p:nvPr/>
          </p:nvSpPr>
          <p:spPr>
            <a:xfrm>
              <a:off x="5583600" y="3188880"/>
              <a:ext cx="469800" cy="441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213" name="Group 745"/>
            <p:cNvGrpSpPr/>
            <p:nvPr/>
          </p:nvGrpSpPr>
          <p:grpSpPr>
            <a:xfrm>
              <a:off x="251280" y="4365789"/>
              <a:ext cx="11472840" cy="352489"/>
              <a:chOff x="251280" y="4365789"/>
              <a:chExt cx="11472840" cy="352489"/>
            </a:xfrm>
          </p:grpSpPr>
          <p:sp>
            <p:nvSpPr>
              <p:cNvPr id="214" name="Line 21"/>
              <p:cNvSpPr/>
              <p:nvPr/>
            </p:nvSpPr>
            <p:spPr>
              <a:xfrm>
                <a:off x="251280" y="4527006"/>
                <a:ext cx="11472840" cy="360"/>
              </a:xfrm>
              <a:prstGeom prst="line">
                <a:avLst/>
              </a:prstGeom>
              <a:ln w="222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15" name="Text Box 22"/>
              <p:cNvSpPr/>
              <p:nvPr/>
            </p:nvSpPr>
            <p:spPr>
              <a:xfrm>
                <a:off x="5641119" y="4365789"/>
                <a:ext cx="790389" cy="352489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90000" tIns="45000" rIns="90000" bIns="45000" anchor="t">
                <a:spAutoFit/>
              </a:bodyPr>
              <a:lstStyle/>
              <a:p>
                <a:pPr algn="ctr" defTabSz="457200">
                  <a:lnSpc>
                    <a:spcPct val="100000"/>
                  </a:lnSpc>
                  <a:spcBef>
                    <a:spcPts val="850"/>
                  </a:spcBef>
                </a:pPr>
                <a:r>
                  <a:rPr lang="en-US" sz="1700" b="0" strike="noStrike" spc="-1" dirty="0">
                    <a:solidFill>
                      <a:srgbClr val="000000"/>
                    </a:solidFill>
                    <a:latin typeface="Arial"/>
                    <a:ea typeface="ＭＳ Ｐゴシック"/>
                  </a:rPr>
                  <a:t>315 m</a:t>
                </a:r>
                <a:endParaRPr lang="en-GB" sz="1700" b="0" strike="noStrike" spc="-1" dirty="0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216" name="Line 29"/>
            <p:cNvSpPr/>
            <p:nvPr/>
          </p:nvSpPr>
          <p:spPr>
            <a:xfrm>
              <a:off x="405720" y="3191040"/>
              <a:ext cx="5474520" cy="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44640" rIns="90000" bIns="-4464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217" name="Group 39"/>
            <p:cNvGrpSpPr/>
            <p:nvPr/>
          </p:nvGrpSpPr>
          <p:grpSpPr>
            <a:xfrm>
              <a:off x="1598400" y="3045240"/>
              <a:ext cx="453960" cy="182880"/>
              <a:chOff x="1598400" y="3045240"/>
              <a:chExt cx="453960" cy="182880"/>
            </a:xfrm>
          </p:grpSpPr>
          <p:sp>
            <p:nvSpPr>
              <p:cNvPr id="218" name="Line 40"/>
              <p:cNvSpPr/>
              <p:nvPr/>
            </p:nvSpPr>
            <p:spPr>
              <a:xfrm flipV="1">
                <a:off x="1631880" y="3092400"/>
                <a:ext cx="126720" cy="90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19" name="Line 41"/>
              <p:cNvSpPr/>
              <p:nvPr/>
            </p:nvSpPr>
            <p:spPr>
              <a:xfrm flipH="1">
                <a:off x="1739880" y="3108240"/>
                <a:ext cx="16884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20" name="Line 42"/>
              <p:cNvSpPr/>
              <p:nvPr/>
            </p:nvSpPr>
            <p:spPr>
              <a:xfrm>
                <a:off x="1900080" y="3100320"/>
                <a:ext cx="124920" cy="82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7800" rIns="90000" bIns="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21" name="Rectangle 43"/>
              <p:cNvSpPr/>
              <p:nvPr/>
            </p:nvSpPr>
            <p:spPr>
              <a:xfrm>
                <a:off x="1598400" y="31374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22" name="Rectangle 44"/>
              <p:cNvSpPr/>
              <p:nvPr/>
            </p:nvSpPr>
            <p:spPr>
              <a:xfrm>
                <a:off x="1730160" y="304524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23" name="Rectangle 45"/>
              <p:cNvSpPr/>
              <p:nvPr/>
            </p:nvSpPr>
            <p:spPr>
              <a:xfrm>
                <a:off x="1861560" y="304524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24" name="Rectangle 46"/>
              <p:cNvSpPr/>
              <p:nvPr/>
            </p:nvSpPr>
            <p:spPr>
              <a:xfrm>
                <a:off x="1994760" y="31374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225" name="Group 61"/>
            <p:cNvGrpSpPr/>
            <p:nvPr/>
          </p:nvGrpSpPr>
          <p:grpSpPr>
            <a:xfrm>
              <a:off x="5410800" y="3038400"/>
              <a:ext cx="87120" cy="286560"/>
              <a:chOff x="5410800" y="3038400"/>
              <a:chExt cx="87120" cy="286560"/>
            </a:xfrm>
          </p:grpSpPr>
          <p:sp>
            <p:nvSpPr>
              <p:cNvPr id="226" name="AutoShape 62"/>
              <p:cNvSpPr/>
              <p:nvPr/>
            </p:nvSpPr>
            <p:spPr>
              <a:xfrm rot="10800000">
                <a:off x="5410800" y="3212640"/>
                <a:ext cx="87120" cy="112320"/>
              </a:xfrm>
              <a:custGeom>
                <a:avLst/>
                <a:gdLst>
                  <a:gd name="textAreaLeft" fmla="*/ 18720 w 87120"/>
                  <a:gd name="textAreaRight" fmla="*/ 69480 w 87120"/>
                  <a:gd name="textAreaTop" fmla="*/ 24120 h 112320"/>
                  <a:gd name="textAreaBottom" fmla="*/ 90360 h 11232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27" name="AutoShape 63"/>
              <p:cNvSpPr/>
              <p:nvPr/>
            </p:nvSpPr>
            <p:spPr>
              <a:xfrm rot="10800000" flipV="1">
                <a:off x="5410800" y="3038400"/>
                <a:ext cx="87120" cy="112320"/>
              </a:xfrm>
              <a:custGeom>
                <a:avLst/>
                <a:gdLst>
                  <a:gd name="textAreaLeft" fmla="*/ 18720 w 87120"/>
                  <a:gd name="textAreaRight" fmla="*/ 69480 w 87120"/>
                  <a:gd name="textAreaTop" fmla="*/ 23400 h 112320"/>
                  <a:gd name="textAreaBottom" fmla="*/ 89640 h 11232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228" name="Text Box 156"/>
            <p:cNvSpPr/>
            <p:nvPr/>
          </p:nvSpPr>
          <p:spPr>
            <a:xfrm flipH="1">
              <a:off x="209880" y="4012920"/>
              <a:ext cx="109908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5 MeV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9" name="Text Box 157"/>
            <p:cNvSpPr/>
            <p:nvPr/>
          </p:nvSpPr>
          <p:spPr>
            <a:xfrm flipH="1">
              <a:off x="1222920" y="4016160"/>
              <a:ext cx="1357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150 MeV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30" name="Text Box 23"/>
            <p:cNvSpPr/>
            <p:nvPr/>
          </p:nvSpPr>
          <p:spPr>
            <a:xfrm flipH="1">
              <a:off x="1428480" y="3549960"/>
              <a:ext cx="259992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Bunch Compressors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31" name="Text Box 158"/>
            <p:cNvSpPr/>
            <p:nvPr/>
          </p:nvSpPr>
          <p:spPr>
            <a:xfrm flipH="1">
              <a:off x="2892960" y="4016160"/>
              <a:ext cx="126216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550 MeV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32" name="Text Box 160"/>
            <p:cNvSpPr/>
            <p:nvPr/>
          </p:nvSpPr>
          <p:spPr>
            <a:xfrm>
              <a:off x="2159280" y="2571480"/>
              <a:ext cx="319752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Accelerating Structures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233" name="Group 70"/>
            <p:cNvGrpSpPr/>
            <p:nvPr/>
          </p:nvGrpSpPr>
          <p:grpSpPr>
            <a:xfrm>
              <a:off x="2124000" y="3077280"/>
              <a:ext cx="879120" cy="228960"/>
              <a:chOff x="2124000" y="3077280"/>
              <a:chExt cx="879120" cy="228960"/>
            </a:xfrm>
          </p:grpSpPr>
          <p:sp>
            <p:nvSpPr>
              <p:cNvPr id="234" name="AutoShape 71"/>
              <p:cNvSpPr/>
              <p:nvPr/>
            </p:nvSpPr>
            <p:spPr>
              <a:xfrm>
                <a:off x="2124000" y="3077280"/>
                <a:ext cx="879120" cy="22896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35" name="Rectangle 72"/>
              <p:cNvSpPr/>
              <p:nvPr/>
            </p:nvSpPr>
            <p:spPr>
              <a:xfrm>
                <a:off x="2195640" y="3150720"/>
                <a:ext cx="353880" cy="7344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880" rIns="90000" bIns="2988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36" name="Rectangle 73"/>
              <p:cNvSpPr/>
              <p:nvPr/>
            </p:nvSpPr>
            <p:spPr>
              <a:xfrm>
                <a:off x="2578680" y="3150720"/>
                <a:ext cx="353880" cy="7344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880" rIns="90000" bIns="2988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237" name="Group 756"/>
            <p:cNvGrpSpPr/>
            <p:nvPr/>
          </p:nvGrpSpPr>
          <p:grpSpPr>
            <a:xfrm>
              <a:off x="3687840" y="3077280"/>
              <a:ext cx="1638720" cy="228960"/>
              <a:chOff x="3687840" y="3077280"/>
              <a:chExt cx="1638720" cy="228960"/>
            </a:xfrm>
          </p:grpSpPr>
          <p:sp>
            <p:nvSpPr>
              <p:cNvPr id="238" name="AutoShape 172"/>
              <p:cNvSpPr/>
              <p:nvPr/>
            </p:nvSpPr>
            <p:spPr>
              <a:xfrm>
                <a:off x="3687840" y="3077280"/>
                <a:ext cx="1638720" cy="22896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39" name="Rectangle 174"/>
              <p:cNvSpPr/>
              <p:nvPr/>
            </p:nvSpPr>
            <p:spPr>
              <a:xfrm>
                <a:off x="3755520" y="3153240"/>
                <a:ext cx="35424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40" name="Rectangle 175"/>
              <p:cNvSpPr/>
              <p:nvPr/>
            </p:nvSpPr>
            <p:spPr>
              <a:xfrm>
                <a:off x="4138200" y="3153240"/>
                <a:ext cx="35424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41" name="Rectangle 176"/>
              <p:cNvSpPr/>
              <p:nvPr/>
            </p:nvSpPr>
            <p:spPr>
              <a:xfrm>
                <a:off x="4520520" y="3153240"/>
                <a:ext cx="35208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42" name="Rectangle 176"/>
              <p:cNvSpPr/>
              <p:nvPr/>
            </p:nvSpPr>
            <p:spPr>
              <a:xfrm>
                <a:off x="4900680" y="3153240"/>
                <a:ext cx="35208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243" name="AutoShape 185"/>
            <p:cNvSpPr/>
            <p:nvPr/>
          </p:nvSpPr>
          <p:spPr>
            <a:xfrm rot="10800000">
              <a:off x="2453760" y="2908800"/>
              <a:ext cx="235440" cy="14292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44" name="AutoShape 186"/>
            <p:cNvSpPr/>
            <p:nvPr/>
          </p:nvSpPr>
          <p:spPr>
            <a:xfrm rot="10800000">
              <a:off x="3990240" y="2908800"/>
              <a:ext cx="235440" cy="14292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45" name="AutoShape 187"/>
            <p:cNvSpPr/>
            <p:nvPr/>
          </p:nvSpPr>
          <p:spPr>
            <a:xfrm rot="10800000">
              <a:off x="4756320" y="2908800"/>
              <a:ext cx="235440" cy="14292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46" name="Text Box 164"/>
            <p:cNvSpPr/>
            <p:nvPr/>
          </p:nvSpPr>
          <p:spPr>
            <a:xfrm>
              <a:off x="124920" y="2571480"/>
              <a:ext cx="1735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RF Stations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47" name="Text Box 78"/>
            <p:cNvSpPr/>
            <p:nvPr/>
          </p:nvSpPr>
          <p:spPr>
            <a:xfrm flipH="1">
              <a:off x="233640" y="3718080"/>
              <a:ext cx="107784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Lasers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48" name="Text Box 164"/>
            <p:cNvSpPr/>
            <p:nvPr/>
          </p:nvSpPr>
          <p:spPr>
            <a:xfrm>
              <a:off x="173880" y="3503520"/>
              <a:ext cx="12006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RF Gun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49" name="Text Box 26"/>
            <p:cNvSpPr/>
            <p:nvPr/>
          </p:nvSpPr>
          <p:spPr>
            <a:xfrm flipH="1">
              <a:off x="7183440" y="2887560"/>
              <a:ext cx="2208240" cy="30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700"/>
                </a:spcBef>
              </a:pPr>
              <a:r>
                <a:rPr lang="en-US" sz="14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Fixed Gap Undulators</a:t>
              </a:r>
              <a:endParaRPr lang="en-GB" sz="1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0" name="Text Box 27"/>
            <p:cNvSpPr/>
            <p:nvPr/>
          </p:nvSpPr>
          <p:spPr>
            <a:xfrm flipH="1">
              <a:off x="5733720" y="2571480"/>
              <a:ext cx="168552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Xseed &amp; X-Ray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1" name="Line 67"/>
            <p:cNvSpPr/>
            <p:nvPr/>
          </p:nvSpPr>
          <p:spPr>
            <a:xfrm>
              <a:off x="6083280" y="3321000"/>
              <a:ext cx="4988880" cy="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44640" rIns="90000" bIns="-4464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252" name="Group 766"/>
            <p:cNvGrpSpPr/>
            <p:nvPr/>
          </p:nvGrpSpPr>
          <p:grpSpPr>
            <a:xfrm>
              <a:off x="10081800" y="3258000"/>
              <a:ext cx="518040" cy="426240"/>
              <a:chOff x="10081800" y="3258000"/>
              <a:chExt cx="518040" cy="426240"/>
            </a:xfrm>
          </p:grpSpPr>
          <p:sp>
            <p:nvSpPr>
              <p:cNvPr id="253" name="Line 52"/>
              <p:cNvSpPr/>
              <p:nvPr/>
            </p:nvSpPr>
            <p:spPr>
              <a:xfrm>
                <a:off x="10122840" y="3322080"/>
                <a:ext cx="402120" cy="2743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4" name="Rectangle 53"/>
              <p:cNvSpPr/>
              <p:nvPr/>
            </p:nvSpPr>
            <p:spPr>
              <a:xfrm rot="2617200" flipH="1" flipV="1">
                <a:off x="10407960" y="3519360"/>
                <a:ext cx="173880" cy="1213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5" name="Freeform 68"/>
              <p:cNvSpPr/>
              <p:nvPr/>
            </p:nvSpPr>
            <p:spPr>
              <a:xfrm>
                <a:off x="10081800" y="3258000"/>
                <a:ext cx="153000" cy="158400"/>
              </a:xfrm>
              <a:custGeom>
                <a:avLst/>
                <a:gdLst>
                  <a:gd name="textAreaLeft" fmla="*/ 0 w 153000"/>
                  <a:gd name="textAreaRight" fmla="*/ 154440 w 153000"/>
                  <a:gd name="textAreaTop" fmla="*/ 0 h 158400"/>
                  <a:gd name="textAreaBottom" fmla="*/ 159840 h 15840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256" name="Group 767"/>
            <p:cNvGrpSpPr/>
            <p:nvPr/>
          </p:nvGrpSpPr>
          <p:grpSpPr>
            <a:xfrm>
              <a:off x="7185240" y="3221640"/>
              <a:ext cx="2220840" cy="199080"/>
              <a:chOff x="7185240" y="3221640"/>
              <a:chExt cx="2220840" cy="199080"/>
            </a:xfrm>
          </p:grpSpPr>
          <p:grpSp>
            <p:nvGrpSpPr>
              <p:cNvPr id="257" name="Group 80"/>
              <p:cNvGrpSpPr/>
              <p:nvPr/>
            </p:nvGrpSpPr>
            <p:grpSpPr>
              <a:xfrm>
                <a:off x="7941240" y="3221640"/>
                <a:ext cx="1464840" cy="199080"/>
                <a:chOff x="7941240" y="3221640"/>
                <a:chExt cx="1464840" cy="199080"/>
              </a:xfrm>
            </p:grpSpPr>
            <p:sp>
              <p:nvSpPr>
                <p:cNvPr id="258" name="Rectangle 81"/>
                <p:cNvSpPr/>
                <p:nvPr/>
              </p:nvSpPr>
              <p:spPr>
                <a:xfrm>
                  <a:off x="875952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9" name="Rectangle 82"/>
                <p:cNvSpPr/>
                <p:nvPr/>
              </p:nvSpPr>
              <p:spPr>
                <a:xfrm>
                  <a:off x="881820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0" name="Rectangle 83"/>
                <p:cNvSpPr/>
                <p:nvPr/>
              </p:nvSpPr>
              <p:spPr>
                <a:xfrm>
                  <a:off x="887688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1" name="Rectangle 84"/>
                <p:cNvSpPr/>
                <p:nvPr/>
              </p:nvSpPr>
              <p:spPr>
                <a:xfrm>
                  <a:off x="893556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2" name="Rectangle 85"/>
                <p:cNvSpPr/>
                <p:nvPr/>
              </p:nvSpPr>
              <p:spPr>
                <a:xfrm>
                  <a:off x="905292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3" name="Rectangle 86"/>
                <p:cNvSpPr/>
                <p:nvPr/>
              </p:nvSpPr>
              <p:spPr>
                <a:xfrm>
                  <a:off x="899424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4" name="Rectangle 87"/>
                <p:cNvSpPr/>
                <p:nvPr/>
              </p:nvSpPr>
              <p:spPr>
                <a:xfrm>
                  <a:off x="911196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5" name="Rectangle 88"/>
                <p:cNvSpPr/>
                <p:nvPr/>
              </p:nvSpPr>
              <p:spPr>
                <a:xfrm>
                  <a:off x="917244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6" name="Rectangle 89"/>
                <p:cNvSpPr/>
                <p:nvPr/>
              </p:nvSpPr>
              <p:spPr>
                <a:xfrm>
                  <a:off x="922932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7" name="Rectangle 90"/>
                <p:cNvSpPr/>
                <p:nvPr/>
              </p:nvSpPr>
              <p:spPr>
                <a:xfrm>
                  <a:off x="929016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8" name="Rectangle 91"/>
                <p:cNvSpPr/>
                <p:nvPr/>
              </p:nvSpPr>
              <p:spPr>
                <a:xfrm>
                  <a:off x="875952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9" name="Rectangle 92"/>
                <p:cNvSpPr/>
                <p:nvPr/>
              </p:nvSpPr>
              <p:spPr>
                <a:xfrm>
                  <a:off x="881820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0" name="Rectangle 93"/>
                <p:cNvSpPr/>
                <p:nvPr/>
              </p:nvSpPr>
              <p:spPr>
                <a:xfrm>
                  <a:off x="887688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1" name="Rectangle 94"/>
                <p:cNvSpPr/>
                <p:nvPr/>
              </p:nvSpPr>
              <p:spPr>
                <a:xfrm>
                  <a:off x="893556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2" name="Rectangle 95"/>
                <p:cNvSpPr/>
                <p:nvPr/>
              </p:nvSpPr>
              <p:spPr>
                <a:xfrm>
                  <a:off x="905292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3" name="Rectangle 96"/>
                <p:cNvSpPr/>
                <p:nvPr/>
              </p:nvSpPr>
              <p:spPr>
                <a:xfrm>
                  <a:off x="899424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4" name="Rectangle 97"/>
                <p:cNvSpPr/>
                <p:nvPr/>
              </p:nvSpPr>
              <p:spPr>
                <a:xfrm>
                  <a:off x="911196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5" name="Rectangle 98"/>
                <p:cNvSpPr/>
                <p:nvPr/>
              </p:nvSpPr>
              <p:spPr>
                <a:xfrm>
                  <a:off x="917244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6" name="Rectangle 99"/>
                <p:cNvSpPr/>
                <p:nvPr/>
              </p:nvSpPr>
              <p:spPr>
                <a:xfrm>
                  <a:off x="922932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7" name="Rectangle 100"/>
                <p:cNvSpPr/>
                <p:nvPr/>
              </p:nvSpPr>
              <p:spPr>
                <a:xfrm>
                  <a:off x="929016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8" name="Rectangle 101"/>
                <p:cNvSpPr/>
                <p:nvPr/>
              </p:nvSpPr>
              <p:spPr>
                <a:xfrm>
                  <a:off x="934668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9" name="Rectangle 102"/>
                <p:cNvSpPr/>
                <p:nvPr/>
              </p:nvSpPr>
              <p:spPr>
                <a:xfrm>
                  <a:off x="934668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grpSp>
              <p:nvGrpSpPr>
                <p:cNvPr id="280" name="Group 103"/>
                <p:cNvGrpSpPr/>
                <p:nvPr/>
              </p:nvGrpSpPr>
              <p:grpSpPr>
                <a:xfrm>
                  <a:off x="8696880" y="3222000"/>
                  <a:ext cx="57240" cy="198720"/>
                  <a:chOff x="8696880" y="3222000"/>
                  <a:chExt cx="57240" cy="198720"/>
                </a:xfrm>
              </p:grpSpPr>
              <p:sp>
                <p:nvSpPr>
                  <p:cNvPr id="281" name="Rectangle 104"/>
                  <p:cNvSpPr/>
                  <p:nvPr/>
                </p:nvSpPr>
                <p:spPr>
                  <a:xfrm rot="10800000" flipH="1" flipV="1">
                    <a:off x="8696520" y="3221640"/>
                    <a:ext cx="57240" cy="73080"/>
                  </a:xfrm>
                  <a:prstGeom prst="rect">
                    <a:avLst/>
                  </a:prstGeom>
                  <a:solidFill>
                    <a:srgbClr val="BBE0E3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9520" rIns="90000" bIns="2952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  <p:sp>
                <p:nvSpPr>
                  <p:cNvPr id="282" name="Rectangle 105"/>
                  <p:cNvSpPr/>
                  <p:nvPr/>
                </p:nvSpPr>
                <p:spPr>
                  <a:xfrm rot="10800000" flipH="1" flipV="1">
                    <a:off x="8696520" y="3347280"/>
                    <a:ext cx="57240" cy="73080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9520" rIns="90000" bIns="2952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</p:grpSp>
            <p:sp>
              <p:nvSpPr>
                <p:cNvPr id="283" name="Rectangle 106"/>
                <p:cNvSpPr/>
                <p:nvPr/>
              </p:nvSpPr>
              <p:spPr>
                <a:xfrm>
                  <a:off x="800388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84" name="Rectangle 107"/>
                <p:cNvSpPr/>
                <p:nvPr/>
              </p:nvSpPr>
              <p:spPr>
                <a:xfrm>
                  <a:off x="806256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85" name="Rectangle 108"/>
                <p:cNvSpPr/>
                <p:nvPr/>
              </p:nvSpPr>
              <p:spPr>
                <a:xfrm>
                  <a:off x="812124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86" name="Rectangle 109"/>
                <p:cNvSpPr/>
                <p:nvPr/>
              </p:nvSpPr>
              <p:spPr>
                <a:xfrm>
                  <a:off x="817992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87" name="Rectangle 110"/>
                <p:cNvSpPr/>
                <p:nvPr/>
              </p:nvSpPr>
              <p:spPr>
                <a:xfrm>
                  <a:off x="829764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88" name="Rectangle 111"/>
                <p:cNvSpPr/>
                <p:nvPr/>
              </p:nvSpPr>
              <p:spPr>
                <a:xfrm>
                  <a:off x="823860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89" name="Rectangle 112"/>
                <p:cNvSpPr/>
                <p:nvPr/>
              </p:nvSpPr>
              <p:spPr>
                <a:xfrm>
                  <a:off x="835632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90" name="Rectangle 113"/>
                <p:cNvSpPr/>
                <p:nvPr/>
              </p:nvSpPr>
              <p:spPr>
                <a:xfrm>
                  <a:off x="841716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91" name="Rectangle 114"/>
                <p:cNvSpPr/>
                <p:nvPr/>
              </p:nvSpPr>
              <p:spPr>
                <a:xfrm>
                  <a:off x="847368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92" name="Rectangle 115"/>
                <p:cNvSpPr/>
                <p:nvPr/>
              </p:nvSpPr>
              <p:spPr>
                <a:xfrm>
                  <a:off x="853452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93" name="Rectangle 116"/>
                <p:cNvSpPr/>
                <p:nvPr/>
              </p:nvSpPr>
              <p:spPr>
                <a:xfrm>
                  <a:off x="800388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94" name="Rectangle 117"/>
                <p:cNvSpPr/>
                <p:nvPr/>
              </p:nvSpPr>
              <p:spPr>
                <a:xfrm>
                  <a:off x="806256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95" name="Rectangle 118"/>
                <p:cNvSpPr/>
                <p:nvPr/>
              </p:nvSpPr>
              <p:spPr>
                <a:xfrm>
                  <a:off x="812124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96" name="Rectangle 119"/>
                <p:cNvSpPr/>
                <p:nvPr/>
              </p:nvSpPr>
              <p:spPr>
                <a:xfrm>
                  <a:off x="817992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97" name="Rectangle 120"/>
                <p:cNvSpPr/>
                <p:nvPr/>
              </p:nvSpPr>
              <p:spPr>
                <a:xfrm>
                  <a:off x="829764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98" name="Rectangle 121"/>
                <p:cNvSpPr/>
                <p:nvPr/>
              </p:nvSpPr>
              <p:spPr>
                <a:xfrm>
                  <a:off x="823860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99" name="Rectangle 122"/>
                <p:cNvSpPr/>
                <p:nvPr/>
              </p:nvSpPr>
              <p:spPr>
                <a:xfrm>
                  <a:off x="835632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00" name="Rectangle 123"/>
                <p:cNvSpPr/>
                <p:nvPr/>
              </p:nvSpPr>
              <p:spPr>
                <a:xfrm>
                  <a:off x="841716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01" name="Rectangle 124"/>
                <p:cNvSpPr/>
                <p:nvPr/>
              </p:nvSpPr>
              <p:spPr>
                <a:xfrm>
                  <a:off x="847368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02" name="Rectangle 125"/>
                <p:cNvSpPr/>
                <p:nvPr/>
              </p:nvSpPr>
              <p:spPr>
                <a:xfrm>
                  <a:off x="853452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03" name="Rectangle 126"/>
                <p:cNvSpPr/>
                <p:nvPr/>
              </p:nvSpPr>
              <p:spPr>
                <a:xfrm>
                  <a:off x="859104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04" name="Rectangle 127"/>
                <p:cNvSpPr/>
                <p:nvPr/>
              </p:nvSpPr>
              <p:spPr>
                <a:xfrm>
                  <a:off x="859104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grpSp>
              <p:nvGrpSpPr>
                <p:cNvPr id="305" name="Group 128"/>
                <p:cNvGrpSpPr/>
                <p:nvPr/>
              </p:nvGrpSpPr>
              <p:grpSpPr>
                <a:xfrm>
                  <a:off x="7941240" y="3222000"/>
                  <a:ext cx="57240" cy="198720"/>
                  <a:chOff x="7941240" y="3222000"/>
                  <a:chExt cx="57240" cy="198720"/>
                </a:xfrm>
              </p:grpSpPr>
              <p:sp>
                <p:nvSpPr>
                  <p:cNvPr id="306" name="Rectangle 129"/>
                  <p:cNvSpPr/>
                  <p:nvPr/>
                </p:nvSpPr>
                <p:spPr>
                  <a:xfrm rot="10800000" flipH="1" flipV="1">
                    <a:off x="7940880" y="3221640"/>
                    <a:ext cx="57240" cy="73080"/>
                  </a:xfrm>
                  <a:prstGeom prst="rect">
                    <a:avLst/>
                  </a:prstGeom>
                  <a:solidFill>
                    <a:srgbClr val="BBE0E3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9520" rIns="90000" bIns="2952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  <p:sp>
                <p:nvSpPr>
                  <p:cNvPr id="307" name="Rectangle 130"/>
                  <p:cNvSpPr/>
                  <p:nvPr/>
                </p:nvSpPr>
                <p:spPr>
                  <a:xfrm rot="10800000" flipH="1" flipV="1">
                    <a:off x="7940880" y="3347280"/>
                    <a:ext cx="57240" cy="73080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9520" rIns="90000" bIns="2952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08" name="Group 131"/>
              <p:cNvGrpSpPr/>
              <p:nvPr/>
            </p:nvGrpSpPr>
            <p:grpSpPr>
              <a:xfrm>
                <a:off x="7185240" y="3221640"/>
                <a:ext cx="707760" cy="198360"/>
                <a:chOff x="7185240" y="3221640"/>
                <a:chExt cx="707760" cy="198360"/>
              </a:xfrm>
            </p:grpSpPr>
            <p:sp>
              <p:nvSpPr>
                <p:cNvPr id="309" name="Rectangle 132"/>
                <p:cNvSpPr/>
                <p:nvPr/>
              </p:nvSpPr>
              <p:spPr>
                <a:xfrm>
                  <a:off x="724608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10" name="Rectangle 133"/>
                <p:cNvSpPr/>
                <p:nvPr/>
              </p:nvSpPr>
              <p:spPr>
                <a:xfrm>
                  <a:off x="730692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11" name="Rectangle 134"/>
                <p:cNvSpPr/>
                <p:nvPr/>
              </p:nvSpPr>
              <p:spPr>
                <a:xfrm>
                  <a:off x="736380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12" name="Rectangle 135"/>
                <p:cNvSpPr/>
                <p:nvPr/>
              </p:nvSpPr>
              <p:spPr>
                <a:xfrm>
                  <a:off x="742428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13" name="Rectangle 136"/>
                <p:cNvSpPr/>
                <p:nvPr/>
              </p:nvSpPr>
              <p:spPr>
                <a:xfrm>
                  <a:off x="754200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14" name="Rectangle 137"/>
                <p:cNvSpPr/>
                <p:nvPr/>
              </p:nvSpPr>
              <p:spPr>
                <a:xfrm>
                  <a:off x="748116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15" name="Rectangle 138"/>
                <p:cNvSpPr/>
                <p:nvPr/>
              </p:nvSpPr>
              <p:spPr>
                <a:xfrm>
                  <a:off x="759852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16" name="Rectangle 139"/>
                <p:cNvSpPr/>
                <p:nvPr/>
              </p:nvSpPr>
              <p:spPr>
                <a:xfrm>
                  <a:off x="765936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17" name="Rectangle 140"/>
                <p:cNvSpPr/>
                <p:nvPr/>
              </p:nvSpPr>
              <p:spPr>
                <a:xfrm>
                  <a:off x="771624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18" name="Rectangle 141"/>
                <p:cNvSpPr/>
                <p:nvPr/>
              </p:nvSpPr>
              <p:spPr>
                <a:xfrm>
                  <a:off x="777672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19" name="Rectangle 142"/>
                <p:cNvSpPr/>
                <p:nvPr/>
              </p:nvSpPr>
              <p:spPr>
                <a:xfrm>
                  <a:off x="724608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20" name="Rectangle 143"/>
                <p:cNvSpPr/>
                <p:nvPr/>
              </p:nvSpPr>
              <p:spPr>
                <a:xfrm>
                  <a:off x="730692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21" name="Rectangle 144"/>
                <p:cNvSpPr/>
                <p:nvPr/>
              </p:nvSpPr>
              <p:spPr>
                <a:xfrm>
                  <a:off x="736380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22" name="Rectangle 145"/>
                <p:cNvSpPr/>
                <p:nvPr/>
              </p:nvSpPr>
              <p:spPr>
                <a:xfrm>
                  <a:off x="742428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23" name="Rectangle 146"/>
                <p:cNvSpPr/>
                <p:nvPr/>
              </p:nvSpPr>
              <p:spPr>
                <a:xfrm>
                  <a:off x="754200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24" name="Rectangle 147"/>
                <p:cNvSpPr/>
                <p:nvPr/>
              </p:nvSpPr>
              <p:spPr>
                <a:xfrm>
                  <a:off x="748116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25" name="Rectangle 148"/>
                <p:cNvSpPr/>
                <p:nvPr/>
              </p:nvSpPr>
              <p:spPr>
                <a:xfrm>
                  <a:off x="759852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26" name="Rectangle 149"/>
                <p:cNvSpPr/>
                <p:nvPr/>
              </p:nvSpPr>
              <p:spPr>
                <a:xfrm>
                  <a:off x="765936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27" name="Rectangle 150"/>
                <p:cNvSpPr/>
                <p:nvPr/>
              </p:nvSpPr>
              <p:spPr>
                <a:xfrm>
                  <a:off x="771624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28" name="Rectangle 151"/>
                <p:cNvSpPr/>
                <p:nvPr/>
              </p:nvSpPr>
              <p:spPr>
                <a:xfrm>
                  <a:off x="777672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29" name="Rectangle 152"/>
                <p:cNvSpPr/>
                <p:nvPr/>
              </p:nvSpPr>
              <p:spPr>
                <a:xfrm>
                  <a:off x="783360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30" name="Rectangle 153"/>
                <p:cNvSpPr/>
                <p:nvPr/>
              </p:nvSpPr>
              <p:spPr>
                <a:xfrm>
                  <a:off x="783360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31" name="Rectangle 154"/>
                <p:cNvSpPr/>
                <p:nvPr/>
              </p:nvSpPr>
              <p:spPr>
                <a:xfrm>
                  <a:off x="718524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32" name="Rectangle 155"/>
                <p:cNvSpPr/>
                <p:nvPr/>
              </p:nvSpPr>
              <p:spPr>
                <a:xfrm>
                  <a:off x="718524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</p:grpSp>
        <p:sp>
          <p:nvSpPr>
            <p:cNvPr id="333" name="Rectangle 165"/>
            <p:cNvSpPr/>
            <p:nvPr/>
          </p:nvSpPr>
          <p:spPr>
            <a:xfrm>
              <a:off x="10397880" y="3275640"/>
              <a:ext cx="483120" cy="9216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334" name="Text Box 169"/>
            <p:cNvSpPr/>
            <p:nvPr/>
          </p:nvSpPr>
          <p:spPr>
            <a:xfrm flipH="1">
              <a:off x="9820080" y="2493000"/>
              <a:ext cx="1579680" cy="608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Photon Diagnostics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335" name="Group 770"/>
            <p:cNvGrpSpPr/>
            <p:nvPr/>
          </p:nvGrpSpPr>
          <p:grpSpPr>
            <a:xfrm>
              <a:off x="5763960" y="3114000"/>
              <a:ext cx="331200" cy="296640"/>
              <a:chOff x="5763960" y="3114000"/>
              <a:chExt cx="331200" cy="296640"/>
            </a:xfrm>
          </p:grpSpPr>
          <p:sp>
            <p:nvSpPr>
              <p:cNvPr id="336" name="Line 55"/>
              <p:cNvSpPr/>
              <p:nvPr/>
            </p:nvSpPr>
            <p:spPr>
              <a:xfrm>
                <a:off x="5830560" y="3191040"/>
                <a:ext cx="199080" cy="13428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37" name="Freeform 57"/>
              <p:cNvSpPr/>
              <p:nvPr/>
            </p:nvSpPr>
            <p:spPr>
              <a:xfrm>
                <a:off x="5763960" y="313344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grpSp>
            <p:nvGrpSpPr>
              <p:cNvPr id="338" name="Group 64"/>
              <p:cNvGrpSpPr/>
              <p:nvPr/>
            </p:nvGrpSpPr>
            <p:grpSpPr>
              <a:xfrm>
                <a:off x="5833800" y="3114000"/>
                <a:ext cx="201960" cy="296640"/>
                <a:chOff x="5833800" y="3114000"/>
                <a:chExt cx="201960" cy="296640"/>
              </a:xfrm>
            </p:grpSpPr>
            <p:sp>
              <p:nvSpPr>
                <p:cNvPr id="339" name="AutoShape 65"/>
                <p:cNvSpPr/>
                <p:nvPr/>
              </p:nvSpPr>
              <p:spPr>
                <a:xfrm rot="12235200">
                  <a:off x="5851800" y="3285720"/>
                  <a:ext cx="95760" cy="110160"/>
                </a:xfrm>
                <a:custGeom>
                  <a:avLst/>
                  <a:gdLst>
                    <a:gd name="textAreaLeft" fmla="*/ 20520 w 95760"/>
                    <a:gd name="textAreaRight" fmla="*/ 76320 w 95760"/>
                    <a:gd name="textAreaTop" fmla="*/ 23400 h 110160"/>
                    <a:gd name="textAreaBottom" fmla="*/ 88560 h 110160"/>
                  </a:gdLst>
                  <a:ahLst/>
                  <a:cxnLst/>
                  <a:rect l="textAreaLeft" t="textAreaTop" r="textAreaRight" b="textAreaBottom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rot="10800000" wrap="none" lIns="90000" tIns="20160" rIns="90000" bIns="2016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40" name="AutoShape 66"/>
                <p:cNvSpPr/>
                <p:nvPr/>
              </p:nvSpPr>
              <p:spPr>
                <a:xfrm rot="12235200" flipV="1">
                  <a:off x="5921640" y="3128760"/>
                  <a:ext cx="95760" cy="109440"/>
                </a:xfrm>
                <a:custGeom>
                  <a:avLst/>
                  <a:gdLst>
                    <a:gd name="textAreaLeft" fmla="*/ 20520 w 95760"/>
                    <a:gd name="textAreaRight" fmla="*/ 76320 w 95760"/>
                    <a:gd name="textAreaTop" fmla="*/ 22320 h 109440"/>
                    <a:gd name="textAreaBottom" fmla="*/ 87120 h 109440"/>
                  </a:gdLst>
                  <a:ahLst/>
                  <a:cxnLst/>
                  <a:rect l="textAreaLeft" t="textAreaTop" r="textAreaRight" b="textAreaBottom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19800" rIns="90000" bIns="198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341" name="Freeform 57"/>
              <p:cNvSpPr/>
              <p:nvPr/>
            </p:nvSpPr>
            <p:spPr>
              <a:xfrm rot="10800000">
                <a:off x="5971680" y="325620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342" name="Group 771"/>
            <p:cNvGrpSpPr/>
            <p:nvPr/>
          </p:nvGrpSpPr>
          <p:grpSpPr>
            <a:xfrm>
              <a:off x="9500040" y="3221280"/>
              <a:ext cx="472320" cy="198720"/>
              <a:chOff x="9500040" y="3221280"/>
              <a:chExt cx="472320" cy="198720"/>
            </a:xfrm>
          </p:grpSpPr>
          <p:sp>
            <p:nvSpPr>
              <p:cNvPr id="343" name="Rectangle 132"/>
              <p:cNvSpPr/>
              <p:nvPr/>
            </p:nvSpPr>
            <p:spPr>
              <a:xfrm>
                <a:off x="9560520" y="32212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44" name="Rectangle 133"/>
              <p:cNvSpPr/>
              <p:nvPr/>
            </p:nvSpPr>
            <p:spPr>
              <a:xfrm>
                <a:off x="9621360" y="3221280"/>
                <a:ext cx="5544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45" name="Rectangle 134"/>
              <p:cNvSpPr/>
              <p:nvPr/>
            </p:nvSpPr>
            <p:spPr>
              <a:xfrm>
                <a:off x="9678240" y="32212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46" name="Rectangle 135"/>
              <p:cNvSpPr/>
              <p:nvPr/>
            </p:nvSpPr>
            <p:spPr>
              <a:xfrm>
                <a:off x="9739080" y="3221280"/>
                <a:ext cx="5544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47" name="Rectangle 136"/>
              <p:cNvSpPr/>
              <p:nvPr/>
            </p:nvSpPr>
            <p:spPr>
              <a:xfrm>
                <a:off x="9856440" y="3221280"/>
                <a:ext cx="5544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48" name="Rectangle 137"/>
              <p:cNvSpPr/>
              <p:nvPr/>
            </p:nvSpPr>
            <p:spPr>
              <a:xfrm>
                <a:off x="9795600" y="32212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49" name="Rectangle 138"/>
              <p:cNvSpPr/>
              <p:nvPr/>
            </p:nvSpPr>
            <p:spPr>
              <a:xfrm>
                <a:off x="9912960" y="32212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50" name="Rectangle 142"/>
              <p:cNvSpPr/>
              <p:nvPr/>
            </p:nvSpPr>
            <p:spPr>
              <a:xfrm>
                <a:off x="9560520" y="3346920"/>
                <a:ext cx="5940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51" name="Rectangle 143"/>
              <p:cNvSpPr/>
              <p:nvPr/>
            </p:nvSpPr>
            <p:spPr>
              <a:xfrm>
                <a:off x="9621360" y="3346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52" name="Rectangle 144"/>
              <p:cNvSpPr/>
              <p:nvPr/>
            </p:nvSpPr>
            <p:spPr>
              <a:xfrm>
                <a:off x="9678240" y="3346920"/>
                <a:ext cx="5940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53" name="Rectangle 145"/>
              <p:cNvSpPr/>
              <p:nvPr/>
            </p:nvSpPr>
            <p:spPr>
              <a:xfrm>
                <a:off x="9739080" y="3346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54" name="Rectangle 146"/>
              <p:cNvSpPr/>
              <p:nvPr/>
            </p:nvSpPr>
            <p:spPr>
              <a:xfrm>
                <a:off x="9856440" y="3346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55" name="Rectangle 147"/>
              <p:cNvSpPr/>
              <p:nvPr/>
            </p:nvSpPr>
            <p:spPr>
              <a:xfrm>
                <a:off x="9795600" y="3346920"/>
                <a:ext cx="5940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56" name="Rectangle 148"/>
              <p:cNvSpPr/>
              <p:nvPr/>
            </p:nvSpPr>
            <p:spPr>
              <a:xfrm>
                <a:off x="9912960" y="3346920"/>
                <a:ext cx="5940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57" name="Rectangle 154"/>
              <p:cNvSpPr/>
              <p:nvPr/>
            </p:nvSpPr>
            <p:spPr>
              <a:xfrm>
                <a:off x="9500040" y="3221280"/>
                <a:ext cx="5544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58" name="Rectangle 155"/>
              <p:cNvSpPr/>
              <p:nvPr/>
            </p:nvSpPr>
            <p:spPr>
              <a:xfrm>
                <a:off x="9500040" y="3346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359" name="Text Box 169"/>
            <p:cNvSpPr/>
            <p:nvPr/>
          </p:nvSpPr>
          <p:spPr>
            <a:xfrm flipH="1">
              <a:off x="9203040" y="2902320"/>
              <a:ext cx="9936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THz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360" name="Group 64"/>
            <p:cNvGrpSpPr/>
            <p:nvPr/>
          </p:nvGrpSpPr>
          <p:grpSpPr>
            <a:xfrm>
              <a:off x="5848200" y="3404880"/>
              <a:ext cx="226800" cy="291600"/>
              <a:chOff x="5848200" y="3404880"/>
              <a:chExt cx="226800" cy="291600"/>
            </a:xfrm>
          </p:grpSpPr>
          <p:sp>
            <p:nvSpPr>
              <p:cNvPr id="361" name="AutoShape 65"/>
              <p:cNvSpPr/>
              <p:nvPr/>
            </p:nvSpPr>
            <p:spPr>
              <a:xfrm rot="12665400">
                <a:off x="5869800" y="3569400"/>
                <a:ext cx="95760" cy="110160"/>
              </a:xfrm>
              <a:custGeom>
                <a:avLst/>
                <a:gdLst>
                  <a:gd name="textAreaLeft" fmla="*/ 20520 w 95760"/>
                  <a:gd name="textAreaRight" fmla="*/ 76320 w 95760"/>
                  <a:gd name="textAreaTop" fmla="*/ 23400 h 110160"/>
                  <a:gd name="textAreaBottom" fmla="*/ 88560 h 1101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20160" rIns="90000" bIns="201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362" name="AutoShape 66"/>
              <p:cNvSpPr/>
              <p:nvPr/>
            </p:nvSpPr>
            <p:spPr>
              <a:xfrm rot="12664800" flipV="1">
                <a:off x="5957640" y="3421080"/>
                <a:ext cx="95760" cy="110160"/>
              </a:xfrm>
              <a:custGeom>
                <a:avLst/>
                <a:gdLst>
                  <a:gd name="textAreaLeft" fmla="*/ 20520 w 95760"/>
                  <a:gd name="textAreaRight" fmla="*/ 76320 w 95760"/>
                  <a:gd name="textAreaTop" fmla="*/ 22680 h 110160"/>
                  <a:gd name="textAreaBottom" fmla="*/ 88200 h 1101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0520" rIns="90000" bIns="20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363" name="Rectangle 165"/>
            <p:cNvSpPr/>
            <p:nvPr/>
          </p:nvSpPr>
          <p:spPr>
            <a:xfrm rot="300000">
              <a:off x="10170720" y="3930480"/>
              <a:ext cx="483120" cy="9216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364" name="Freeform 57"/>
            <p:cNvSpPr/>
            <p:nvPr/>
          </p:nvSpPr>
          <p:spPr>
            <a:xfrm rot="11229600">
              <a:off x="5988600" y="3552120"/>
              <a:ext cx="123480" cy="115920"/>
            </a:xfrm>
            <a:custGeom>
              <a:avLst/>
              <a:gdLst>
                <a:gd name="textAreaLeft" fmla="*/ 0 w 123480"/>
                <a:gd name="textAreaRight" fmla="*/ 124920 w 123480"/>
                <a:gd name="textAreaTop" fmla="*/ 0 h 115920"/>
                <a:gd name="textAreaBottom" fmla="*/ 117360 h 11592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365" name="Freeform 57"/>
            <p:cNvSpPr/>
            <p:nvPr/>
          </p:nvSpPr>
          <p:spPr>
            <a:xfrm>
              <a:off x="5529240" y="3128040"/>
              <a:ext cx="123480" cy="115920"/>
            </a:xfrm>
            <a:custGeom>
              <a:avLst/>
              <a:gdLst>
                <a:gd name="textAreaLeft" fmla="*/ 0 w 123480"/>
                <a:gd name="textAreaRight" fmla="*/ 124920 w 123480"/>
                <a:gd name="textAreaTop" fmla="*/ 0 h 115920"/>
                <a:gd name="textAreaBottom" fmla="*/ 117360 h 11592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366" name="Group 777"/>
            <p:cNvGrpSpPr/>
            <p:nvPr/>
          </p:nvGrpSpPr>
          <p:grpSpPr>
            <a:xfrm>
              <a:off x="7058880" y="3603960"/>
              <a:ext cx="2025360" cy="352800"/>
              <a:chOff x="7058880" y="3603960"/>
              <a:chExt cx="2025360" cy="352800"/>
            </a:xfrm>
          </p:grpSpPr>
          <p:grpSp>
            <p:nvGrpSpPr>
              <p:cNvPr id="367" name="Group 892"/>
              <p:cNvGrpSpPr/>
              <p:nvPr/>
            </p:nvGrpSpPr>
            <p:grpSpPr>
              <a:xfrm>
                <a:off x="7058880" y="3603960"/>
                <a:ext cx="496440" cy="236160"/>
                <a:chOff x="7058880" y="3603960"/>
                <a:chExt cx="496440" cy="236160"/>
              </a:xfrm>
            </p:grpSpPr>
            <p:sp>
              <p:nvSpPr>
                <p:cNvPr id="368" name="Rectangle 132"/>
                <p:cNvSpPr/>
                <p:nvPr/>
              </p:nvSpPr>
              <p:spPr>
                <a:xfrm rot="369600">
                  <a:off x="7141680" y="36122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69" name="Rectangle 133"/>
                <p:cNvSpPr/>
                <p:nvPr/>
              </p:nvSpPr>
              <p:spPr>
                <a:xfrm rot="369600">
                  <a:off x="7202160" y="361584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70" name="Rectangle 134"/>
                <p:cNvSpPr/>
                <p:nvPr/>
              </p:nvSpPr>
              <p:spPr>
                <a:xfrm rot="369600">
                  <a:off x="7258320" y="36208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71" name="Rectangle 135"/>
                <p:cNvSpPr/>
                <p:nvPr/>
              </p:nvSpPr>
              <p:spPr>
                <a:xfrm rot="369600">
                  <a:off x="7318800" y="362484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72" name="Rectangle 136"/>
                <p:cNvSpPr/>
                <p:nvPr/>
              </p:nvSpPr>
              <p:spPr>
                <a:xfrm rot="369600">
                  <a:off x="7435440" y="363348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73" name="Rectangle 137"/>
                <p:cNvSpPr/>
                <p:nvPr/>
              </p:nvSpPr>
              <p:spPr>
                <a:xfrm rot="369600">
                  <a:off x="7375320" y="36298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74" name="Rectangle 138"/>
                <p:cNvSpPr/>
                <p:nvPr/>
              </p:nvSpPr>
              <p:spPr>
                <a:xfrm rot="369600">
                  <a:off x="7491960" y="36388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75" name="Rectangle 142"/>
                <p:cNvSpPr/>
                <p:nvPr/>
              </p:nvSpPr>
              <p:spPr>
                <a:xfrm rot="369600">
                  <a:off x="7122960" y="37368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76" name="Rectangle 143"/>
                <p:cNvSpPr/>
                <p:nvPr/>
              </p:nvSpPr>
              <p:spPr>
                <a:xfrm rot="369600">
                  <a:off x="7183440" y="37404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77" name="Rectangle 144"/>
                <p:cNvSpPr/>
                <p:nvPr/>
              </p:nvSpPr>
              <p:spPr>
                <a:xfrm rot="369600">
                  <a:off x="7239600" y="37458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78" name="Rectangle 145"/>
                <p:cNvSpPr/>
                <p:nvPr/>
              </p:nvSpPr>
              <p:spPr>
                <a:xfrm rot="369600">
                  <a:off x="7300080" y="37494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79" name="Rectangle 146"/>
                <p:cNvSpPr/>
                <p:nvPr/>
              </p:nvSpPr>
              <p:spPr>
                <a:xfrm rot="369600">
                  <a:off x="7416720" y="37584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80" name="Rectangle 147"/>
                <p:cNvSpPr/>
                <p:nvPr/>
              </p:nvSpPr>
              <p:spPr>
                <a:xfrm rot="369600">
                  <a:off x="7356600" y="37548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81" name="Rectangle 148"/>
                <p:cNvSpPr/>
                <p:nvPr/>
              </p:nvSpPr>
              <p:spPr>
                <a:xfrm rot="369600">
                  <a:off x="7473240" y="37638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82" name="Rectangle 154"/>
                <p:cNvSpPr/>
                <p:nvPr/>
              </p:nvSpPr>
              <p:spPr>
                <a:xfrm rot="369600">
                  <a:off x="7081200" y="360648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83" name="Rectangle 155"/>
                <p:cNvSpPr/>
                <p:nvPr/>
              </p:nvSpPr>
              <p:spPr>
                <a:xfrm rot="369600">
                  <a:off x="7062480" y="37314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384" name="Group 893"/>
              <p:cNvGrpSpPr/>
              <p:nvPr/>
            </p:nvGrpSpPr>
            <p:grpSpPr>
              <a:xfrm>
                <a:off x="7569360" y="3641040"/>
                <a:ext cx="496080" cy="236160"/>
                <a:chOff x="7569360" y="3641040"/>
                <a:chExt cx="496080" cy="236160"/>
              </a:xfrm>
            </p:grpSpPr>
            <p:sp>
              <p:nvSpPr>
                <p:cNvPr id="385" name="Rectangle 132"/>
                <p:cNvSpPr/>
                <p:nvPr/>
              </p:nvSpPr>
              <p:spPr>
                <a:xfrm rot="369600">
                  <a:off x="7651800" y="36493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86" name="Rectangle 133"/>
                <p:cNvSpPr/>
                <p:nvPr/>
              </p:nvSpPr>
              <p:spPr>
                <a:xfrm rot="369600">
                  <a:off x="7712280" y="36529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87" name="Rectangle 134"/>
                <p:cNvSpPr/>
                <p:nvPr/>
              </p:nvSpPr>
              <p:spPr>
                <a:xfrm rot="369600">
                  <a:off x="7768800" y="36583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88" name="Rectangle 135"/>
                <p:cNvSpPr/>
                <p:nvPr/>
              </p:nvSpPr>
              <p:spPr>
                <a:xfrm rot="369600">
                  <a:off x="7828920" y="36619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89" name="Rectangle 136"/>
                <p:cNvSpPr/>
                <p:nvPr/>
              </p:nvSpPr>
              <p:spPr>
                <a:xfrm rot="369600">
                  <a:off x="7945920" y="367056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90" name="Rectangle 137"/>
                <p:cNvSpPr/>
                <p:nvPr/>
              </p:nvSpPr>
              <p:spPr>
                <a:xfrm rot="369600">
                  <a:off x="7885440" y="366696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91" name="Rectangle 138"/>
                <p:cNvSpPr/>
                <p:nvPr/>
              </p:nvSpPr>
              <p:spPr>
                <a:xfrm rot="369600">
                  <a:off x="8002080" y="367596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92" name="Rectangle 142"/>
                <p:cNvSpPr/>
                <p:nvPr/>
              </p:nvSpPr>
              <p:spPr>
                <a:xfrm rot="369600">
                  <a:off x="7633080" y="377388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93" name="Rectangle 143"/>
                <p:cNvSpPr/>
                <p:nvPr/>
              </p:nvSpPr>
              <p:spPr>
                <a:xfrm rot="369600">
                  <a:off x="7693560" y="3777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94" name="Rectangle 144"/>
                <p:cNvSpPr/>
                <p:nvPr/>
              </p:nvSpPr>
              <p:spPr>
                <a:xfrm rot="369600">
                  <a:off x="7750080" y="378288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95" name="Rectangle 145"/>
                <p:cNvSpPr/>
                <p:nvPr/>
              </p:nvSpPr>
              <p:spPr>
                <a:xfrm rot="369600">
                  <a:off x="7810200" y="3786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96" name="Rectangle 146"/>
                <p:cNvSpPr/>
                <p:nvPr/>
              </p:nvSpPr>
              <p:spPr>
                <a:xfrm rot="369600">
                  <a:off x="7927200" y="3795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97" name="Rectangle 147"/>
                <p:cNvSpPr/>
                <p:nvPr/>
              </p:nvSpPr>
              <p:spPr>
                <a:xfrm rot="369600">
                  <a:off x="7866720" y="379188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98" name="Rectangle 148"/>
                <p:cNvSpPr/>
                <p:nvPr/>
              </p:nvSpPr>
              <p:spPr>
                <a:xfrm rot="369600">
                  <a:off x="7983360" y="380088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99" name="Rectangle 154"/>
                <p:cNvSpPr/>
                <p:nvPr/>
              </p:nvSpPr>
              <p:spPr>
                <a:xfrm rot="369600">
                  <a:off x="7591680" y="364356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00" name="Rectangle 155"/>
                <p:cNvSpPr/>
                <p:nvPr/>
              </p:nvSpPr>
              <p:spPr>
                <a:xfrm rot="369600">
                  <a:off x="7572960" y="3768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401" name="Group 894"/>
              <p:cNvGrpSpPr/>
              <p:nvPr/>
            </p:nvGrpSpPr>
            <p:grpSpPr>
              <a:xfrm>
                <a:off x="8079840" y="3679200"/>
                <a:ext cx="496440" cy="236160"/>
                <a:chOff x="8079840" y="3679200"/>
                <a:chExt cx="496440" cy="236160"/>
              </a:xfrm>
            </p:grpSpPr>
            <p:sp>
              <p:nvSpPr>
                <p:cNvPr id="402" name="Rectangle 132"/>
                <p:cNvSpPr/>
                <p:nvPr/>
              </p:nvSpPr>
              <p:spPr>
                <a:xfrm rot="369600">
                  <a:off x="8162640" y="3687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03" name="Rectangle 133"/>
                <p:cNvSpPr/>
                <p:nvPr/>
              </p:nvSpPr>
              <p:spPr>
                <a:xfrm rot="369600">
                  <a:off x="8223120" y="3690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04" name="Rectangle 134"/>
                <p:cNvSpPr/>
                <p:nvPr/>
              </p:nvSpPr>
              <p:spPr>
                <a:xfrm rot="369600">
                  <a:off x="8279280" y="3696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05" name="Rectangle 135"/>
                <p:cNvSpPr/>
                <p:nvPr/>
              </p:nvSpPr>
              <p:spPr>
                <a:xfrm rot="369600">
                  <a:off x="8339760" y="3699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06" name="Rectangle 136"/>
                <p:cNvSpPr/>
                <p:nvPr/>
              </p:nvSpPr>
              <p:spPr>
                <a:xfrm rot="369600">
                  <a:off x="8456400" y="3708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07" name="Rectangle 137"/>
                <p:cNvSpPr/>
                <p:nvPr/>
              </p:nvSpPr>
              <p:spPr>
                <a:xfrm rot="369600">
                  <a:off x="8395920" y="3705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08" name="Rectangle 138"/>
                <p:cNvSpPr/>
                <p:nvPr/>
              </p:nvSpPr>
              <p:spPr>
                <a:xfrm rot="369600">
                  <a:off x="8512920" y="3714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09" name="Rectangle 142"/>
                <p:cNvSpPr/>
                <p:nvPr/>
              </p:nvSpPr>
              <p:spPr>
                <a:xfrm rot="369600">
                  <a:off x="8143920" y="3812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10" name="Rectangle 143"/>
                <p:cNvSpPr/>
                <p:nvPr/>
              </p:nvSpPr>
              <p:spPr>
                <a:xfrm rot="369600">
                  <a:off x="8204400" y="38156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11" name="Rectangle 144"/>
                <p:cNvSpPr/>
                <p:nvPr/>
              </p:nvSpPr>
              <p:spPr>
                <a:xfrm rot="369600">
                  <a:off x="8260560" y="3821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12" name="Rectangle 145"/>
                <p:cNvSpPr/>
                <p:nvPr/>
              </p:nvSpPr>
              <p:spPr>
                <a:xfrm rot="369600">
                  <a:off x="8321040" y="38246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13" name="Rectangle 146"/>
                <p:cNvSpPr/>
                <p:nvPr/>
              </p:nvSpPr>
              <p:spPr>
                <a:xfrm rot="369600">
                  <a:off x="8437680" y="38336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14" name="Rectangle 147"/>
                <p:cNvSpPr/>
                <p:nvPr/>
              </p:nvSpPr>
              <p:spPr>
                <a:xfrm rot="369600">
                  <a:off x="8377560" y="3830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15" name="Rectangle 148"/>
                <p:cNvSpPr/>
                <p:nvPr/>
              </p:nvSpPr>
              <p:spPr>
                <a:xfrm rot="369600">
                  <a:off x="8494200" y="3839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16" name="Rectangle 154"/>
                <p:cNvSpPr/>
                <p:nvPr/>
              </p:nvSpPr>
              <p:spPr>
                <a:xfrm rot="369600">
                  <a:off x="8102160" y="3681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17" name="Rectangle 155"/>
                <p:cNvSpPr/>
                <p:nvPr/>
              </p:nvSpPr>
              <p:spPr>
                <a:xfrm rot="369600">
                  <a:off x="8083440" y="38062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418" name="Group 895"/>
              <p:cNvGrpSpPr/>
              <p:nvPr/>
            </p:nvGrpSpPr>
            <p:grpSpPr>
              <a:xfrm>
                <a:off x="8588160" y="3720600"/>
                <a:ext cx="496080" cy="236160"/>
                <a:chOff x="8588160" y="3720600"/>
                <a:chExt cx="496080" cy="236160"/>
              </a:xfrm>
            </p:grpSpPr>
            <p:sp>
              <p:nvSpPr>
                <p:cNvPr id="419" name="Rectangle 132"/>
                <p:cNvSpPr/>
                <p:nvPr/>
              </p:nvSpPr>
              <p:spPr>
                <a:xfrm rot="369600">
                  <a:off x="8670600" y="37285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20" name="Rectangle 133"/>
                <p:cNvSpPr/>
                <p:nvPr/>
              </p:nvSpPr>
              <p:spPr>
                <a:xfrm rot="369600">
                  <a:off x="8731080" y="37321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21" name="Rectangle 134"/>
                <p:cNvSpPr/>
                <p:nvPr/>
              </p:nvSpPr>
              <p:spPr>
                <a:xfrm rot="369600">
                  <a:off x="8787600" y="37375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22" name="Rectangle 135"/>
                <p:cNvSpPr/>
                <p:nvPr/>
              </p:nvSpPr>
              <p:spPr>
                <a:xfrm rot="369600">
                  <a:off x="8847720" y="37411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23" name="Rectangle 136"/>
                <p:cNvSpPr/>
                <p:nvPr/>
              </p:nvSpPr>
              <p:spPr>
                <a:xfrm rot="369600">
                  <a:off x="8964720" y="37501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24" name="Rectangle 137"/>
                <p:cNvSpPr/>
                <p:nvPr/>
              </p:nvSpPr>
              <p:spPr>
                <a:xfrm rot="369600">
                  <a:off x="8904240" y="37465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25" name="Rectangle 138"/>
                <p:cNvSpPr/>
                <p:nvPr/>
              </p:nvSpPr>
              <p:spPr>
                <a:xfrm rot="369600">
                  <a:off x="9020880" y="37555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26" name="Rectangle 142"/>
                <p:cNvSpPr/>
                <p:nvPr/>
              </p:nvSpPr>
              <p:spPr>
                <a:xfrm rot="369600">
                  <a:off x="8652240" y="38534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27" name="Rectangle 143"/>
                <p:cNvSpPr/>
                <p:nvPr/>
              </p:nvSpPr>
              <p:spPr>
                <a:xfrm rot="369600">
                  <a:off x="8712360" y="38570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28" name="Rectangle 144"/>
                <p:cNvSpPr/>
                <p:nvPr/>
              </p:nvSpPr>
              <p:spPr>
                <a:xfrm rot="369600">
                  <a:off x="8768880" y="38624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29" name="Rectangle 145"/>
                <p:cNvSpPr/>
                <p:nvPr/>
              </p:nvSpPr>
              <p:spPr>
                <a:xfrm rot="369600">
                  <a:off x="8829360" y="38660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30" name="Rectangle 146"/>
                <p:cNvSpPr/>
                <p:nvPr/>
              </p:nvSpPr>
              <p:spPr>
                <a:xfrm rot="369600">
                  <a:off x="8946000" y="38750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31" name="Rectangle 147"/>
                <p:cNvSpPr/>
                <p:nvPr/>
              </p:nvSpPr>
              <p:spPr>
                <a:xfrm rot="369600">
                  <a:off x="8885520" y="38714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32" name="Rectangle 148"/>
                <p:cNvSpPr/>
                <p:nvPr/>
              </p:nvSpPr>
              <p:spPr>
                <a:xfrm rot="369600">
                  <a:off x="9002520" y="38804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33" name="Rectangle 154"/>
                <p:cNvSpPr/>
                <p:nvPr/>
              </p:nvSpPr>
              <p:spPr>
                <a:xfrm rot="369600">
                  <a:off x="8610480" y="37231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34" name="Rectangle 155"/>
                <p:cNvSpPr/>
                <p:nvPr/>
              </p:nvSpPr>
              <p:spPr>
                <a:xfrm rot="369600">
                  <a:off x="8591760" y="38476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</p:grpSp>
        <p:grpSp>
          <p:nvGrpSpPr>
            <p:cNvPr id="435" name="Group 778"/>
            <p:cNvGrpSpPr/>
            <p:nvPr/>
          </p:nvGrpSpPr>
          <p:grpSpPr>
            <a:xfrm>
              <a:off x="9819720" y="3845880"/>
              <a:ext cx="496800" cy="471600"/>
              <a:chOff x="9819720" y="3845880"/>
              <a:chExt cx="496800" cy="471600"/>
            </a:xfrm>
          </p:grpSpPr>
          <p:sp>
            <p:nvSpPr>
              <p:cNvPr id="436" name="Line 52"/>
              <p:cNvSpPr/>
              <p:nvPr/>
            </p:nvSpPr>
            <p:spPr>
              <a:xfrm>
                <a:off x="9870840" y="3914640"/>
                <a:ext cx="370440" cy="315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37" name="Rectangle 53"/>
              <p:cNvSpPr/>
              <p:nvPr/>
            </p:nvSpPr>
            <p:spPr>
              <a:xfrm rot="2983800" flipH="1" flipV="1">
                <a:off x="10126800" y="4151160"/>
                <a:ext cx="173880" cy="12096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38" name="Freeform 68"/>
              <p:cNvSpPr/>
              <p:nvPr/>
            </p:nvSpPr>
            <p:spPr>
              <a:xfrm rot="366600">
                <a:off x="9827640" y="3853440"/>
                <a:ext cx="153000" cy="158400"/>
              </a:xfrm>
              <a:custGeom>
                <a:avLst/>
                <a:gdLst>
                  <a:gd name="textAreaLeft" fmla="*/ 0 w 153000"/>
                  <a:gd name="textAreaRight" fmla="*/ 154440 w 153000"/>
                  <a:gd name="textAreaTop" fmla="*/ 0 h 158400"/>
                  <a:gd name="textAreaBottom" fmla="*/ 159840 h 15840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439" name="Text Box 27"/>
            <p:cNvSpPr/>
            <p:nvPr/>
          </p:nvSpPr>
          <p:spPr>
            <a:xfrm flipH="1">
              <a:off x="7526880" y="2581920"/>
              <a:ext cx="1429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FLASH1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0" name="Text Box 27"/>
            <p:cNvSpPr/>
            <p:nvPr/>
          </p:nvSpPr>
          <p:spPr>
            <a:xfrm rot="279600" flipH="1">
              <a:off x="7962480" y="3414240"/>
              <a:ext cx="1429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FLASH2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1" name="Line 55"/>
            <p:cNvSpPr/>
            <p:nvPr/>
          </p:nvSpPr>
          <p:spPr>
            <a:xfrm>
              <a:off x="6235560" y="3625560"/>
              <a:ext cx="792360" cy="5464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42" name="Freeform 57"/>
            <p:cNvSpPr/>
            <p:nvPr/>
          </p:nvSpPr>
          <p:spPr>
            <a:xfrm>
              <a:off x="6193440" y="3573360"/>
              <a:ext cx="123480" cy="115920"/>
            </a:xfrm>
            <a:custGeom>
              <a:avLst/>
              <a:gdLst>
                <a:gd name="textAreaLeft" fmla="*/ 0 w 123480"/>
                <a:gd name="textAreaRight" fmla="*/ 124920 w 123480"/>
                <a:gd name="textAreaTop" fmla="*/ 0 h 115920"/>
                <a:gd name="textAreaBottom" fmla="*/ 117360 h 11592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43" name="Text Box 27"/>
            <p:cNvSpPr/>
            <p:nvPr/>
          </p:nvSpPr>
          <p:spPr>
            <a:xfrm rot="423000" flipH="1">
              <a:off x="10609560" y="3531240"/>
              <a:ext cx="13978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601"/>
                </a:spcBef>
              </a:pPr>
              <a:r>
                <a:rPr lang="en-US" sz="12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Albert Einstein </a:t>
              </a:r>
              <a:endParaRPr lang="en-GB" sz="12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4" name="Text Box 27"/>
            <p:cNvSpPr/>
            <p:nvPr/>
          </p:nvSpPr>
          <p:spPr>
            <a:xfrm rot="423000" flipH="1">
              <a:off x="10504440" y="4395240"/>
              <a:ext cx="13978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601"/>
                </a:spcBef>
              </a:pPr>
              <a:r>
                <a:rPr lang="en-US" sz="12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Kai Siegbahn</a:t>
              </a:r>
              <a:endParaRPr lang="en-GB" sz="12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445" name="Text Box 26"/>
            <p:cNvSpPr/>
            <p:nvPr/>
          </p:nvSpPr>
          <p:spPr>
            <a:xfrm rot="300000" flipH="1">
              <a:off x="6940800" y="3870000"/>
              <a:ext cx="2208240" cy="30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700"/>
                </a:spcBef>
              </a:pPr>
              <a:r>
                <a:rPr lang="en-US" sz="14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Variable Gap Undulators</a:t>
              </a:r>
              <a:endParaRPr lang="en-GB" sz="1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446" name="Group 786"/>
            <p:cNvGrpSpPr/>
            <p:nvPr/>
          </p:nvGrpSpPr>
          <p:grpSpPr>
            <a:xfrm>
              <a:off x="6298920" y="4101840"/>
              <a:ext cx="3509280" cy="547560"/>
              <a:chOff x="6298920" y="4101840"/>
              <a:chExt cx="3509280" cy="547560"/>
            </a:xfrm>
          </p:grpSpPr>
          <p:sp>
            <p:nvSpPr>
              <p:cNvPr id="447" name="Text Box 27"/>
              <p:cNvSpPr/>
              <p:nvPr/>
            </p:nvSpPr>
            <p:spPr>
              <a:xfrm rot="300000" flipH="1">
                <a:off x="6827760" y="4218840"/>
                <a:ext cx="1892520" cy="348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algn="ctr" defTabSz="457200">
                  <a:lnSpc>
                    <a:spcPct val="100000"/>
                  </a:lnSpc>
                  <a:spcBef>
                    <a:spcPts val="850"/>
                  </a:spcBef>
                </a:pPr>
                <a:r>
                  <a:rPr lang="en-US" sz="1700" b="0" i="1" strike="noStrike" spc="-1">
                    <a:solidFill>
                      <a:srgbClr val="000000"/>
                    </a:solidFill>
                    <a:latin typeface="Arial"/>
                    <a:ea typeface="ＭＳ Ｐゴシック"/>
                  </a:rPr>
                  <a:t>FLASH3</a:t>
                </a:r>
                <a:endParaRPr lang="en-GB" sz="17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48" name="Line 55"/>
              <p:cNvSpPr/>
              <p:nvPr/>
            </p:nvSpPr>
            <p:spPr>
              <a:xfrm>
                <a:off x="7060320" y="4187520"/>
                <a:ext cx="2431800" cy="235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49" name="Freeform 57"/>
              <p:cNvSpPr/>
              <p:nvPr/>
            </p:nvSpPr>
            <p:spPr>
              <a:xfrm rot="11229600">
                <a:off x="6968880" y="410868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50" name="Line 52"/>
              <p:cNvSpPr/>
              <p:nvPr/>
            </p:nvSpPr>
            <p:spPr>
              <a:xfrm>
                <a:off x="9515520" y="4429440"/>
                <a:ext cx="186840" cy="7704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2040" rIns="90000" bIns="320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51" name="Rectangle 53"/>
              <p:cNvSpPr/>
              <p:nvPr/>
            </p:nvSpPr>
            <p:spPr>
              <a:xfrm rot="12334200" flipH="1" flipV="1">
                <a:off x="9673560" y="4500720"/>
                <a:ext cx="126360" cy="655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52" name="Line 55"/>
              <p:cNvSpPr/>
              <p:nvPr/>
            </p:nvSpPr>
            <p:spPr>
              <a:xfrm>
                <a:off x="6298920" y="4107240"/>
                <a:ext cx="673200" cy="5904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14040" rIns="90000" bIns="140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53" name="Rectangle 178"/>
              <p:cNvSpPr/>
              <p:nvPr/>
            </p:nvSpPr>
            <p:spPr>
              <a:xfrm rot="340800">
                <a:off x="8254800" y="4220640"/>
                <a:ext cx="267840" cy="191160"/>
              </a:xfrm>
              <a:prstGeom prst="rect">
                <a:avLst/>
              </a:prstGeom>
              <a:solidFill>
                <a:srgbClr val="FFCCCC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54" name="Freeform 57"/>
              <p:cNvSpPr/>
              <p:nvPr/>
            </p:nvSpPr>
            <p:spPr>
              <a:xfrm rot="420000">
                <a:off x="9480600" y="436176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455" name="Group 787"/>
            <p:cNvGrpSpPr/>
            <p:nvPr/>
          </p:nvGrpSpPr>
          <p:grpSpPr>
            <a:xfrm>
              <a:off x="11011680" y="3028320"/>
              <a:ext cx="916200" cy="585360"/>
              <a:chOff x="11011680" y="3028320"/>
              <a:chExt cx="916200" cy="585360"/>
            </a:xfrm>
          </p:grpSpPr>
          <p:sp>
            <p:nvSpPr>
              <p:cNvPr id="456" name="AutoShape 13"/>
              <p:cNvSpPr/>
              <p:nvPr/>
            </p:nvSpPr>
            <p:spPr>
              <a:xfrm rot="5400000">
                <a:off x="11180880" y="2865960"/>
                <a:ext cx="584640" cy="909360"/>
              </a:xfrm>
              <a:custGeom>
                <a:avLst/>
                <a:gdLst>
                  <a:gd name="textAreaLeft" fmla="*/ 93600 w 584640"/>
                  <a:gd name="textAreaRight" fmla="*/ 492120 w 584640"/>
                  <a:gd name="textAreaTop" fmla="*/ 146880 h 909360"/>
                  <a:gd name="textAreaBottom" fmla="*/ 763560 h 9093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3349" y="21600"/>
                    </a:lnTo>
                    <a:lnTo>
                      <a:pt x="1825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57" name="AutoShape 14"/>
              <p:cNvSpPr/>
              <p:nvPr/>
            </p:nvSpPr>
            <p:spPr>
              <a:xfrm rot="16200000">
                <a:off x="11169000" y="2968560"/>
                <a:ext cx="400320" cy="707400"/>
              </a:xfrm>
              <a:custGeom>
                <a:avLst/>
                <a:gdLst>
                  <a:gd name="textAreaLeft" fmla="*/ 43920 w 400320"/>
                  <a:gd name="textAreaRight" fmla="*/ 357480 w 400320"/>
                  <a:gd name="textAreaTop" fmla="*/ 78480 h 707400"/>
                  <a:gd name="textAreaBottom" fmla="*/ 630000 h 70740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1142" y="21600"/>
                    </a:lnTo>
                    <a:lnTo>
                      <a:pt x="2045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58" name="Line 15"/>
              <p:cNvSpPr/>
              <p:nvPr/>
            </p:nvSpPr>
            <p:spPr>
              <a:xfrm flipV="1">
                <a:off x="11725560" y="3029400"/>
                <a:ext cx="201960" cy="11160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59" name="Line 16"/>
              <p:cNvSpPr/>
              <p:nvPr/>
            </p:nvSpPr>
            <p:spPr>
              <a:xfrm flipH="1" flipV="1">
                <a:off x="11725560" y="3498480"/>
                <a:ext cx="201960" cy="11520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0" name="Line 17"/>
              <p:cNvSpPr/>
              <p:nvPr/>
            </p:nvSpPr>
            <p:spPr>
              <a:xfrm flipH="1">
                <a:off x="11725560" y="3493080"/>
                <a:ext cx="201960" cy="540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9600" rIns="90000" bIns="-396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1" name="Line 18"/>
              <p:cNvSpPr/>
              <p:nvPr/>
            </p:nvSpPr>
            <p:spPr>
              <a:xfrm flipH="1" flipV="1">
                <a:off x="11725560" y="3141000"/>
                <a:ext cx="201960" cy="504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9960" rIns="90000" bIns="-3996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2" name="Line 177"/>
              <p:cNvSpPr/>
              <p:nvPr/>
            </p:nvSpPr>
            <p:spPr>
              <a:xfrm>
                <a:off x="11019240" y="3324960"/>
                <a:ext cx="619560" cy="13428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3" name="Line 178"/>
              <p:cNvSpPr/>
              <p:nvPr/>
            </p:nvSpPr>
            <p:spPr>
              <a:xfrm>
                <a:off x="11231640" y="3283920"/>
                <a:ext cx="383400" cy="288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2120" rIns="90000" bIns="-4212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4" name="Line 179"/>
              <p:cNvSpPr/>
              <p:nvPr/>
            </p:nvSpPr>
            <p:spPr>
              <a:xfrm flipV="1">
                <a:off x="11339640" y="3383640"/>
                <a:ext cx="299160" cy="1404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0960" rIns="90000" bIns="-3096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5" name="Line 180"/>
              <p:cNvSpPr/>
              <p:nvPr/>
            </p:nvSpPr>
            <p:spPr>
              <a:xfrm flipV="1">
                <a:off x="11011680" y="3208320"/>
                <a:ext cx="627120" cy="11484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6" name="Line 181"/>
              <p:cNvSpPr/>
              <p:nvPr/>
            </p:nvSpPr>
            <p:spPr>
              <a:xfrm flipV="1">
                <a:off x="11129760" y="3160080"/>
                <a:ext cx="406080" cy="14004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7" name="Line 179"/>
              <p:cNvSpPr/>
              <p:nvPr/>
            </p:nvSpPr>
            <p:spPr>
              <a:xfrm>
                <a:off x="11378880" y="3401280"/>
                <a:ext cx="182520" cy="1620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28800" rIns="90000" bIns="-28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8" name="Rectangle 879"/>
              <p:cNvSpPr/>
              <p:nvPr/>
            </p:nvSpPr>
            <p:spPr>
              <a:xfrm>
                <a:off x="11111760" y="3414240"/>
                <a:ext cx="235080" cy="7632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2760" rIns="90000" bIns="327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en-US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9" name="Rectangle 880"/>
              <p:cNvSpPr/>
              <p:nvPr/>
            </p:nvSpPr>
            <p:spPr>
              <a:xfrm>
                <a:off x="11097000" y="3166200"/>
                <a:ext cx="182520" cy="6300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19440" rIns="90000" bIns="194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en-US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470" name="Text Box 169"/>
            <p:cNvSpPr/>
            <p:nvPr/>
          </p:nvSpPr>
          <p:spPr>
            <a:xfrm flipH="1">
              <a:off x="10356120" y="4581000"/>
              <a:ext cx="186048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FEL Experiments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471" name="Group 39"/>
            <p:cNvGrpSpPr/>
            <p:nvPr/>
          </p:nvGrpSpPr>
          <p:grpSpPr>
            <a:xfrm>
              <a:off x="6428880" y="3521880"/>
              <a:ext cx="513360" cy="221760"/>
              <a:chOff x="6428880" y="3521880"/>
              <a:chExt cx="513360" cy="221760"/>
            </a:xfrm>
          </p:grpSpPr>
          <p:sp>
            <p:nvSpPr>
              <p:cNvPr id="472" name="Line 40"/>
              <p:cNvSpPr/>
              <p:nvPr/>
            </p:nvSpPr>
            <p:spPr>
              <a:xfrm flipV="1">
                <a:off x="6471000" y="3572640"/>
                <a:ext cx="150120" cy="7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29160" rIns="90000" bIns="2916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73" name="Line 41"/>
              <p:cNvSpPr/>
              <p:nvPr/>
            </p:nvSpPr>
            <p:spPr>
              <a:xfrm flipH="1" flipV="1">
                <a:off x="6593400" y="3583800"/>
                <a:ext cx="187560" cy="162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28800" rIns="90000" bIns="-28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74" name="Line 42"/>
              <p:cNvSpPr/>
              <p:nvPr/>
            </p:nvSpPr>
            <p:spPr>
              <a:xfrm>
                <a:off x="6777360" y="3598200"/>
                <a:ext cx="129240" cy="975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75" name="Rectangle 43"/>
              <p:cNvSpPr/>
              <p:nvPr/>
            </p:nvSpPr>
            <p:spPr>
              <a:xfrm rot="385200">
                <a:off x="6433560" y="360000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76" name="Rectangle 44"/>
              <p:cNvSpPr/>
              <p:nvPr/>
            </p:nvSpPr>
            <p:spPr>
              <a:xfrm rot="385200">
                <a:off x="6589440" y="352512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77" name="Rectangle 45"/>
              <p:cNvSpPr/>
              <p:nvPr/>
            </p:nvSpPr>
            <p:spPr>
              <a:xfrm rot="385200">
                <a:off x="6735240" y="354132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78" name="Rectangle 46"/>
              <p:cNvSpPr/>
              <p:nvPr/>
            </p:nvSpPr>
            <p:spPr>
              <a:xfrm rot="385200">
                <a:off x="6872760" y="364968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479" name="Group 790"/>
            <p:cNvGrpSpPr/>
            <p:nvPr/>
          </p:nvGrpSpPr>
          <p:grpSpPr>
            <a:xfrm>
              <a:off x="9021960" y="4102920"/>
              <a:ext cx="247320" cy="383760"/>
              <a:chOff x="9021960" y="4102920"/>
              <a:chExt cx="247320" cy="383760"/>
            </a:xfrm>
          </p:grpSpPr>
          <p:sp>
            <p:nvSpPr>
              <p:cNvPr id="480" name="AutoShape 30"/>
              <p:cNvSpPr/>
              <p:nvPr/>
            </p:nvSpPr>
            <p:spPr>
              <a:xfrm rot="300000">
                <a:off x="9037080" y="4309920"/>
                <a:ext cx="178560" cy="1692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81" name="AutoShape 184"/>
              <p:cNvSpPr/>
              <p:nvPr/>
            </p:nvSpPr>
            <p:spPr>
              <a:xfrm rot="11100000">
                <a:off x="9027720" y="411264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482" name="Group 791"/>
            <p:cNvGrpSpPr/>
            <p:nvPr/>
          </p:nvGrpSpPr>
          <p:grpSpPr>
            <a:xfrm>
              <a:off x="6914520" y="3043080"/>
              <a:ext cx="235440" cy="367920"/>
              <a:chOff x="6914520" y="3043080"/>
              <a:chExt cx="235440" cy="367920"/>
            </a:xfrm>
          </p:grpSpPr>
          <p:sp>
            <p:nvSpPr>
              <p:cNvPr id="483" name="AutoShape 30"/>
              <p:cNvSpPr/>
              <p:nvPr/>
            </p:nvSpPr>
            <p:spPr>
              <a:xfrm>
                <a:off x="6941520" y="3241800"/>
                <a:ext cx="178560" cy="1692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84" name="AutoShape 184"/>
              <p:cNvSpPr/>
              <p:nvPr/>
            </p:nvSpPr>
            <p:spPr>
              <a:xfrm rot="10800000">
                <a:off x="6914520" y="304308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485" name="Group 792"/>
            <p:cNvGrpSpPr/>
            <p:nvPr/>
          </p:nvGrpSpPr>
          <p:grpSpPr>
            <a:xfrm>
              <a:off x="6096600" y="2990160"/>
              <a:ext cx="777960" cy="429840"/>
              <a:chOff x="6096600" y="2990160"/>
              <a:chExt cx="777960" cy="429840"/>
            </a:xfrm>
          </p:grpSpPr>
          <p:sp>
            <p:nvSpPr>
              <p:cNvPr id="486" name="Line 55"/>
              <p:cNvSpPr/>
              <p:nvPr/>
            </p:nvSpPr>
            <p:spPr>
              <a:xfrm>
                <a:off x="6153840" y="3031920"/>
                <a:ext cx="360" cy="2869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87" name="Line 55"/>
              <p:cNvSpPr/>
              <p:nvPr/>
            </p:nvSpPr>
            <p:spPr>
              <a:xfrm flipH="1">
                <a:off x="6688080" y="3106800"/>
                <a:ext cx="127080" cy="21744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88" name="Rectangle 179"/>
              <p:cNvSpPr/>
              <p:nvPr/>
            </p:nvSpPr>
            <p:spPr>
              <a:xfrm>
                <a:off x="6743160" y="2996280"/>
                <a:ext cx="131400" cy="115920"/>
              </a:xfrm>
              <a:prstGeom prst="rect">
                <a:avLst/>
              </a:prstGeom>
              <a:solidFill>
                <a:srgbClr val="CCEC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grpSp>
            <p:nvGrpSpPr>
              <p:cNvPr id="489" name="Group 838"/>
              <p:cNvGrpSpPr/>
              <p:nvPr/>
            </p:nvGrpSpPr>
            <p:grpSpPr>
              <a:xfrm>
                <a:off x="6192000" y="3221640"/>
                <a:ext cx="472680" cy="198360"/>
                <a:chOff x="6192000" y="3221640"/>
                <a:chExt cx="472680" cy="198360"/>
              </a:xfrm>
            </p:grpSpPr>
            <p:sp>
              <p:nvSpPr>
                <p:cNvPr id="490" name="Rectangle 132"/>
                <p:cNvSpPr/>
                <p:nvPr/>
              </p:nvSpPr>
              <p:spPr>
                <a:xfrm>
                  <a:off x="625284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91" name="Rectangle 133"/>
                <p:cNvSpPr/>
                <p:nvPr/>
              </p:nvSpPr>
              <p:spPr>
                <a:xfrm>
                  <a:off x="6313680" y="3221640"/>
                  <a:ext cx="5544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92" name="Rectangle 134"/>
                <p:cNvSpPr/>
                <p:nvPr/>
              </p:nvSpPr>
              <p:spPr>
                <a:xfrm>
                  <a:off x="637056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93" name="Rectangle 135"/>
                <p:cNvSpPr/>
                <p:nvPr/>
              </p:nvSpPr>
              <p:spPr>
                <a:xfrm>
                  <a:off x="6431040" y="3221640"/>
                  <a:ext cx="5544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94" name="Rectangle 136"/>
                <p:cNvSpPr/>
                <p:nvPr/>
              </p:nvSpPr>
              <p:spPr>
                <a:xfrm>
                  <a:off x="6548760" y="3221640"/>
                  <a:ext cx="5544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95" name="Rectangle 137"/>
                <p:cNvSpPr/>
                <p:nvPr/>
              </p:nvSpPr>
              <p:spPr>
                <a:xfrm>
                  <a:off x="648792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96" name="Rectangle 138"/>
                <p:cNvSpPr/>
                <p:nvPr/>
              </p:nvSpPr>
              <p:spPr>
                <a:xfrm>
                  <a:off x="660528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97" name="Rectangle 142"/>
                <p:cNvSpPr/>
                <p:nvPr/>
              </p:nvSpPr>
              <p:spPr>
                <a:xfrm>
                  <a:off x="6252840" y="3346920"/>
                  <a:ext cx="5940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98" name="Rectangle 143"/>
                <p:cNvSpPr/>
                <p:nvPr/>
              </p:nvSpPr>
              <p:spPr>
                <a:xfrm>
                  <a:off x="631368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99" name="Rectangle 144"/>
                <p:cNvSpPr/>
                <p:nvPr/>
              </p:nvSpPr>
              <p:spPr>
                <a:xfrm>
                  <a:off x="6370560" y="3346920"/>
                  <a:ext cx="5940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00" name="Rectangle 145"/>
                <p:cNvSpPr/>
                <p:nvPr/>
              </p:nvSpPr>
              <p:spPr>
                <a:xfrm>
                  <a:off x="643104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01" name="Rectangle 146"/>
                <p:cNvSpPr/>
                <p:nvPr/>
              </p:nvSpPr>
              <p:spPr>
                <a:xfrm>
                  <a:off x="654876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02" name="Rectangle 147"/>
                <p:cNvSpPr/>
                <p:nvPr/>
              </p:nvSpPr>
              <p:spPr>
                <a:xfrm>
                  <a:off x="6487920" y="3346920"/>
                  <a:ext cx="5940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03" name="Rectangle 148"/>
                <p:cNvSpPr/>
                <p:nvPr/>
              </p:nvSpPr>
              <p:spPr>
                <a:xfrm>
                  <a:off x="6605280" y="3346920"/>
                  <a:ext cx="5940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04" name="Rectangle 154"/>
                <p:cNvSpPr/>
                <p:nvPr/>
              </p:nvSpPr>
              <p:spPr>
                <a:xfrm>
                  <a:off x="6192000" y="3221640"/>
                  <a:ext cx="5544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05" name="Rectangle 155"/>
                <p:cNvSpPr/>
                <p:nvPr/>
              </p:nvSpPr>
              <p:spPr>
                <a:xfrm>
                  <a:off x="619200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506" name="AutoShape 77"/>
              <p:cNvSpPr/>
              <p:nvPr/>
            </p:nvSpPr>
            <p:spPr>
              <a:xfrm>
                <a:off x="6096600" y="299016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507" name="Group 793"/>
            <p:cNvGrpSpPr/>
            <p:nvPr/>
          </p:nvGrpSpPr>
          <p:grpSpPr>
            <a:xfrm>
              <a:off x="9529560" y="3615480"/>
              <a:ext cx="247320" cy="383400"/>
              <a:chOff x="9529560" y="3615480"/>
              <a:chExt cx="247320" cy="383400"/>
            </a:xfrm>
          </p:grpSpPr>
          <p:sp>
            <p:nvSpPr>
              <p:cNvPr id="508" name="AutoShape 30"/>
              <p:cNvSpPr/>
              <p:nvPr/>
            </p:nvSpPr>
            <p:spPr>
              <a:xfrm rot="300000">
                <a:off x="9544320" y="3822120"/>
                <a:ext cx="178560" cy="1692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09" name="AutoShape 184"/>
              <p:cNvSpPr/>
              <p:nvPr/>
            </p:nvSpPr>
            <p:spPr>
              <a:xfrm rot="11100000">
                <a:off x="9535320" y="362520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510" name="AutoShape 77"/>
            <p:cNvSpPr/>
            <p:nvPr/>
          </p:nvSpPr>
          <p:spPr>
            <a:xfrm>
              <a:off x="6258600" y="4045680"/>
              <a:ext cx="118080" cy="149400"/>
            </a:xfrm>
            <a:prstGeom prst="roundRect">
              <a:avLst>
                <a:gd name="adj" fmla="val 16667"/>
              </a:avLst>
            </a:prstGeom>
            <a:solidFill>
              <a:srgbClr val="6699FF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511" name="Group 795"/>
            <p:cNvGrpSpPr/>
            <p:nvPr/>
          </p:nvGrpSpPr>
          <p:grpSpPr>
            <a:xfrm>
              <a:off x="191880" y="2911680"/>
              <a:ext cx="1114920" cy="588240"/>
              <a:chOff x="191880" y="2911680"/>
              <a:chExt cx="1114920" cy="588240"/>
            </a:xfrm>
          </p:grpSpPr>
          <p:sp>
            <p:nvSpPr>
              <p:cNvPr id="512" name="Line 24"/>
              <p:cNvSpPr/>
              <p:nvPr/>
            </p:nvSpPr>
            <p:spPr>
              <a:xfrm flipH="1" flipV="1">
                <a:off x="405720" y="3204360"/>
                <a:ext cx="129960" cy="54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9720" rIns="90000" bIns="972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13" name="AutoShape 30"/>
              <p:cNvSpPr/>
              <p:nvPr/>
            </p:nvSpPr>
            <p:spPr>
              <a:xfrm>
                <a:off x="243000" y="3120120"/>
                <a:ext cx="161640" cy="13824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14" name="AutoShape 182"/>
              <p:cNvSpPr/>
              <p:nvPr/>
            </p:nvSpPr>
            <p:spPr>
              <a:xfrm rot="10800000">
                <a:off x="192240" y="292644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grpSp>
            <p:nvGrpSpPr>
              <p:cNvPr id="515" name="Group 817"/>
              <p:cNvGrpSpPr/>
              <p:nvPr/>
            </p:nvGrpSpPr>
            <p:grpSpPr>
              <a:xfrm>
                <a:off x="606240" y="2911680"/>
                <a:ext cx="700560" cy="392400"/>
                <a:chOff x="606240" y="2911680"/>
                <a:chExt cx="700560" cy="392400"/>
              </a:xfrm>
            </p:grpSpPr>
            <p:grpSp>
              <p:nvGrpSpPr>
                <p:cNvPr id="516" name="Group 69"/>
                <p:cNvGrpSpPr/>
                <p:nvPr/>
              </p:nvGrpSpPr>
              <p:grpSpPr>
                <a:xfrm>
                  <a:off x="606240" y="3084840"/>
                  <a:ext cx="444960" cy="219240"/>
                  <a:chOff x="606240" y="3084840"/>
                  <a:chExt cx="444960" cy="219240"/>
                </a:xfrm>
              </p:grpSpPr>
              <p:sp>
                <p:nvSpPr>
                  <p:cNvPr id="517" name="AutoShape 75"/>
                  <p:cNvSpPr/>
                  <p:nvPr/>
                </p:nvSpPr>
                <p:spPr>
                  <a:xfrm>
                    <a:off x="606240" y="3084840"/>
                    <a:ext cx="444960" cy="21924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45000" rIns="90000" bIns="4500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  <p:sp>
                <p:nvSpPr>
                  <p:cNvPr id="518" name="Rectangle 76"/>
                  <p:cNvSpPr/>
                  <p:nvPr/>
                </p:nvSpPr>
                <p:spPr>
                  <a:xfrm>
                    <a:off x="642240" y="3154680"/>
                    <a:ext cx="375120" cy="71640"/>
                  </a:xfrm>
                  <a:prstGeom prst="rect">
                    <a:avLst/>
                  </a:prstGeom>
                  <a:solidFill>
                    <a:srgbClr val="6699FF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8080" rIns="90000" bIns="2808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</p:grpSp>
            <p:sp>
              <p:nvSpPr>
                <p:cNvPr id="519" name="AutoShape 30"/>
                <p:cNvSpPr/>
                <p:nvPr/>
              </p:nvSpPr>
              <p:spPr>
                <a:xfrm>
                  <a:off x="1084680" y="3092760"/>
                  <a:ext cx="178560" cy="20484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20" name="Rectangle 76"/>
                <p:cNvSpPr/>
                <p:nvPr/>
              </p:nvSpPr>
              <p:spPr>
                <a:xfrm>
                  <a:off x="1120680" y="3165840"/>
                  <a:ext cx="108720" cy="54000"/>
                </a:xfrm>
                <a:prstGeom prst="rect">
                  <a:avLst/>
                </a:prstGeom>
                <a:solidFill>
                  <a:srgbClr val="6699FF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10440" rIns="90000" bIns="1044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21" name="AutoShape 183"/>
                <p:cNvSpPr/>
                <p:nvPr/>
              </p:nvSpPr>
              <p:spPr>
                <a:xfrm rot="10800000">
                  <a:off x="688320" y="2911680"/>
                  <a:ext cx="235440" cy="14292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7360" rIns="90000" bIns="2736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22" name="AutoShape 184"/>
                <p:cNvSpPr/>
                <p:nvPr/>
              </p:nvSpPr>
              <p:spPr>
                <a:xfrm rot="10800000">
                  <a:off x="1071360" y="2911680"/>
                  <a:ext cx="235440" cy="14292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7360" rIns="90000" bIns="2736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523" name="Line 24"/>
              <p:cNvSpPr/>
              <p:nvPr/>
            </p:nvSpPr>
            <p:spPr>
              <a:xfrm>
                <a:off x="251280" y="3308400"/>
                <a:ext cx="360" cy="16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24" name="Line 24"/>
              <p:cNvSpPr/>
              <p:nvPr/>
            </p:nvSpPr>
            <p:spPr>
              <a:xfrm>
                <a:off x="534240" y="3256200"/>
                <a:ext cx="360" cy="63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18720" rIns="90000" bIns="1872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25" name="Line 24"/>
              <p:cNvSpPr/>
              <p:nvPr/>
            </p:nvSpPr>
            <p:spPr>
              <a:xfrm flipH="1" flipV="1">
                <a:off x="251280" y="3312720"/>
                <a:ext cx="290880" cy="2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2840" rIns="90000" bIns="-4284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26" name="Line 24"/>
              <p:cNvSpPr/>
              <p:nvPr/>
            </p:nvSpPr>
            <p:spPr>
              <a:xfrm>
                <a:off x="382320" y="3314520"/>
                <a:ext cx="360" cy="16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27" name="AutoShape 77"/>
              <p:cNvSpPr/>
              <p:nvPr/>
            </p:nvSpPr>
            <p:spPr>
              <a:xfrm>
                <a:off x="511200" y="334692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28" name="AutoShape 77"/>
              <p:cNvSpPr/>
              <p:nvPr/>
            </p:nvSpPr>
            <p:spPr>
              <a:xfrm>
                <a:off x="335880" y="335052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29" name="AutoShape 77"/>
              <p:cNvSpPr/>
              <p:nvPr/>
            </p:nvSpPr>
            <p:spPr>
              <a:xfrm>
                <a:off x="191880" y="335052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30" name="Line 24"/>
              <p:cNvSpPr/>
              <p:nvPr/>
            </p:nvSpPr>
            <p:spPr>
              <a:xfrm flipH="1">
                <a:off x="632880" y="3421080"/>
                <a:ext cx="66456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531" name="Group 796"/>
            <p:cNvGrpSpPr/>
            <p:nvPr/>
          </p:nvGrpSpPr>
          <p:grpSpPr>
            <a:xfrm>
              <a:off x="1297440" y="3089880"/>
              <a:ext cx="237600" cy="198360"/>
              <a:chOff x="1297440" y="3089880"/>
              <a:chExt cx="237600" cy="198360"/>
            </a:xfrm>
          </p:grpSpPr>
          <p:sp>
            <p:nvSpPr>
              <p:cNvPr id="532" name="Rectangle 132"/>
              <p:cNvSpPr/>
              <p:nvPr/>
            </p:nvSpPr>
            <p:spPr>
              <a:xfrm>
                <a:off x="1358280" y="30898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33" name="Rectangle 133"/>
              <p:cNvSpPr/>
              <p:nvPr/>
            </p:nvSpPr>
            <p:spPr>
              <a:xfrm>
                <a:off x="1419120" y="3089880"/>
                <a:ext cx="5544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34" name="Rectangle 134"/>
              <p:cNvSpPr/>
              <p:nvPr/>
            </p:nvSpPr>
            <p:spPr>
              <a:xfrm>
                <a:off x="1475640" y="30898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35" name="Rectangle 142"/>
              <p:cNvSpPr/>
              <p:nvPr/>
            </p:nvSpPr>
            <p:spPr>
              <a:xfrm>
                <a:off x="1358280" y="3215160"/>
                <a:ext cx="5940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36" name="Rectangle 143"/>
              <p:cNvSpPr/>
              <p:nvPr/>
            </p:nvSpPr>
            <p:spPr>
              <a:xfrm>
                <a:off x="1419120" y="321516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37" name="Rectangle 144"/>
              <p:cNvSpPr/>
              <p:nvPr/>
            </p:nvSpPr>
            <p:spPr>
              <a:xfrm>
                <a:off x="1475640" y="3215160"/>
                <a:ext cx="5940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38" name="Rectangle 154"/>
              <p:cNvSpPr/>
              <p:nvPr/>
            </p:nvSpPr>
            <p:spPr>
              <a:xfrm>
                <a:off x="1297440" y="3089880"/>
                <a:ext cx="5544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39" name="Rectangle 155"/>
              <p:cNvSpPr/>
              <p:nvPr/>
            </p:nvSpPr>
            <p:spPr>
              <a:xfrm>
                <a:off x="1297440" y="321516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540" name="Line 24"/>
            <p:cNvSpPr/>
            <p:nvPr/>
          </p:nvSpPr>
          <p:spPr>
            <a:xfrm>
              <a:off x="1286640" y="3196440"/>
              <a:ext cx="1440" cy="2242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541" name="Group 39"/>
            <p:cNvGrpSpPr/>
            <p:nvPr/>
          </p:nvGrpSpPr>
          <p:grpSpPr>
            <a:xfrm>
              <a:off x="3098160" y="3049200"/>
              <a:ext cx="454320" cy="182880"/>
              <a:chOff x="3098160" y="3049200"/>
              <a:chExt cx="454320" cy="182880"/>
            </a:xfrm>
          </p:grpSpPr>
          <p:sp>
            <p:nvSpPr>
              <p:cNvPr id="542" name="Line 40"/>
              <p:cNvSpPr/>
              <p:nvPr/>
            </p:nvSpPr>
            <p:spPr>
              <a:xfrm flipV="1">
                <a:off x="3132000" y="3096360"/>
                <a:ext cx="126360" cy="90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43" name="Line 41"/>
              <p:cNvSpPr/>
              <p:nvPr/>
            </p:nvSpPr>
            <p:spPr>
              <a:xfrm flipH="1">
                <a:off x="3240000" y="3112200"/>
                <a:ext cx="16848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44" name="Line 42"/>
              <p:cNvSpPr/>
              <p:nvPr/>
            </p:nvSpPr>
            <p:spPr>
              <a:xfrm>
                <a:off x="3400200" y="3104280"/>
                <a:ext cx="124560" cy="82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7800" rIns="90000" bIns="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45" name="Rectangle 43"/>
              <p:cNvSpPr/>
              <p:nvPr/>
            </p:nvSpPr>
            <p:spPr>
              <a:xfrm>
                <a:off x="3098160" y="314136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46" name="Rectangle 44"/>
              <p:cNvSpPr/>
              <p:nvPr/>
            </p:nvSpPr>
            <p:spPr>
              <a:xfrm>
                <a:off x="3229920" y="30492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47" name="Rectangle 45"/>
              <p:cNvSpPr/>
              <p:nvPr/>
            </p:nvSpPr>
            <p:spPr>
              <a:xfrm>
                <a:off x="3361320" y="30492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48" name="Rectangle 46"/>
              <p:cNvSpPr/>
              <p:nvPr/>
            </p:nvSpPr>
            <p:spPr>
              <a:xfrm>
                <a:off x="3494880" y="314136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</p:grpSp>
      <p:pic>
        <p:nvPicPr>
          <p:cNvPr id="550" name="Picture 8" descr="1cc1+ACC3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" y="1149120"/>
            <a:ext cx="2261520" cy="1407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51" name="Rectangle 9"/>
          <p:cNvSpPr/>
          <p:nvPr/>
        </p:nvSpPr>
        <p:spPr>
          <a:xfrm>
            <a:off x="4412880" y="764640"/>
            <a:ext cx="2614680" cy="3373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 TESLA type superconducting accelerating modules 1.3 GHz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2" name="Rectangle 10"/>
          <p:cNvSpPr/>
          <p:nvPr/>
        </p:nvSpPr>
        <p:spPr>
          <a:xfrm>
            <a:off x="7719840" y="891720"/>
            <a:ext cx="183204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FLASH1 fixed gap undulators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3" name="Rectangle 11"/>
          <p:cNvSpPr/>
          <p:nvPr/>
        </p:nvSpPr>
        <p:spPr>
          <a:xfrm>
            <a:off x="47160" y="891720"/>
            <a:ext cx="216684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3</a:t>
            </a:r>
            <a:r>
              <a:rPr lang="en-US" sz="900" b="1" strike="noStrike" spc="-1" baseline="30000">
                <a:solidFill>
                  <a:srgbClr val="000000"/>
                </a:solidFill>
                <a:latin typeface="Arial"/>
              </a:rPr>
              <a:t>rd</a:t>
            </a: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harmonic sc module 3.9 GHz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54" name="Picture 888"/>
          <p:cNvPicPr/>
          <p:nvPr/>
        </p:nvPicPr>
        <p:blipFill>
          <a:blip r:embed="rId4"/>
          <a:stretch/>
        </p:blipFill>
        <p:spPr>
          <a:xfrm>
            <a:off x="9529920" y="1149120"/>
            <a:ext cx="2614680" cy="1407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55" name="Rectangle 203"/>
          <p:cNvSpPr/>
          <p:nvPr/>
        </p:nvSpPr>
        <p:spPr>
          <a:xfrm>
            <a:off x="9996840" y="891720"/>
            <a:ext cx="178740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Albert Einstein Hall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56" name="Picture 10" descr="FLASH-2007 01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1480" y="1178640"/>
            <a:ext cx="1705320" cy="1407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57" name="Content Placeholder 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7200" y="1149120"/>
            <a:ext cx="2614680" cy="1407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58" name="Picture 2" descr="\\win.desy.de\group\mpy\xxl\schreibr\personal_xxl\Pictures\FLASH\FLASH2 Dirks Pictures\20131213-MK3_5417.jpg"/>
          <p:cNvPicPr/>
          <p:nvPr/>
        </p:nvPicPr>
        <p:blipFill>
          <a:blip r:embed="rId7"/>
          <a:stretch/>
        </p:blipFill>
        <p:spPr>
          <a:xfrm>
            <a:off x="6448320" y="4871880"/>
            <a:ext cx="2377440" cy="1407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59" name="Rectangle 182"/>
          <p:cNvSpPr/>
          <p:nvPr/>
        </p:nvSpPr>
        <p:spPr>
          <a:xfrm>
            <a:off x="6612120" y="6310080"/>
            <a:ext cx="207576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FLASH2 variable gap undulators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0" name="Rectangle 203"/>
          <p:cNvSpPr/>
          <p:nvPr/>
        </p:nvSpPr>
        <p:spPr>
          <a:xfrm>
            <a:off x="9388440" y="6310080"/>
            <a:ext cx="170388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Kai Siegbahn Hall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61" name="Content Placeholder 6"/>
          <p:cNvPicPr/>
          <p:nvPr/>
        </p:nvPicPr>
        <p:blipFill>
          <a:blip r:embed="rId8"/>
          <a:stretch/>
        </p:blipFill>
        <p:spPr>
          <a:xfrm>
            <a:off x="8951040" y="4869000"/>
            <a:ext cx="2832480" cy="1407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63" name="Text Box 159"/>
          <p:cNvSpPr/>
          <p:nvPr/>
        </p:nvSpPr>
        <p:spPr>
          <a:xfrm flipH="1">
            <a:off x="4279320" y="3750840"/>
            <a:ext cx="1748880" cy="608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7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350MeV - </a:t>
            </a:r>
            <a:endParaRPr lang="en-GB" sz="170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r>
              <a:rPr lang="en-US" sz="17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1350 MeV</a:t>
            </a:r>
            <a:endParaRPr lang="en-GB" sz="17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64" name="Picture 8" descr="FLASH-2007 024"/>
          <p:cNvPicPr/>
          <p:nvPr/>
        </p:nvPicPr>
        <p:blipFill>
          <a:blip r:embed="rId9"/>
          <a:stretch/>
        </p:blipFill>
        <p:spPr>
          <a:xfrm>
            <a:off x="47160" y="4581000"/>
            <a:ext cx="2502000" cy="1407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65" name="Rectangle 182"/>
          <p:cNvSpPr/>
          <p:nvPr/>
        </p:nvSpPr>
        <p:spPr>
          <a:xfrm>
            <a:off x="168480" y="6019560"/>
            <a:ext cx="2236320" cy="411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Normal conducting 1.3 GHz RF gun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Cs</a:t>
            </a:r>
            <a:r>
              <a:rPr lang="en-US" sz="900" b="1" strike="noStrike" spc="-1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Te cathode / </a:t>
            </a:r>
            <a:r>
              <a:rPr lang="en-GB" sz="900" b="1" strike="noStrike" spc="-1">
                <a:solidFill>
                  <a:srgbClr val="000000"/>
                </a:solidFill>
                <a:latin typeface="Arial"/>
              </a:rPr>
              <a:t>2 injector lasers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66" name="Picture 14"/>
          <p:cNvPicPr/>
          <p:nvPr/>
        </p:nvPicPr>
        <p:blipFill>
          <a:blip r:embed="rId10"/>
          <a:stretch/>
        </p:blipFill>
        <p:spPr>
          <a:xfrm>
            <a:off x="3130200" y="4581000"/>
            <a:ext cx="2502720" cy="1407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67" name="Rectangle 182"/>
          <p:cNvSpPr/>
          <p:nvPr/>
        </p:nvSpPr>
        <p:spPr>
          <a:xfrm>
            <a:off x="3692520" y="6019560"/>
            <a:ext cx="140256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Extraction to FLASH2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68" name="Picture 32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400" y="1140480"/>
            <a:ext cx="1986120" cy="1411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69" name="Rectangle 11"/>
          <p:cNvSpPr/>
          <p:nvPr/>
        </p:nvSpPr>
        <p:spPr>
          <a:xfrm>
            <a:off x="2597400" y="907920"/>
            <a:ext cx="141012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Laser heater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0" name="Titel 2">
            <a:extLst>
              <a:ext uri="{FF2B5EF4-FFF2-40B4-BE49-F238E27FC236}">
                <a16:creationId xmlns:a16="http://schemas.microsoft.com/office/drawing/2014/main" id="{62E8E867-7C91-4F4F-AC38-E5A44637C95A}"/>
              </a:ext>
            </a:extLst>
          </p:cNvPr>
          <p:cNvSpPr txBox="1">
            <a:spLocks/>
          </p:cNvSpPr>
          <p:nvPr/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FLASH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1CB5AD1-FF5B-4B37-A404-087E697E9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0" name="Group 739"/>
          <p:cNvGrpSpPr/>
          <p:nvPr/>
        </p:nvGrpSpPr>
        <p:grpSpPr>
          <a:xfrm>
            <a:off x="124920" y="2493000"/>
            <a:ext cx="12091680" cy="2708640"/>
            <a:chOff x="124920" y="2493000"/>
            <a:chExt cx="12091680" cy="2708640"/>
          </a:xfrm>
        </p:grpSpPr>
        <p:grpSp>
          <p:nvGrpSpPr>
            <p:cNvPr id="571" name="Group 740"/>
            <p:cNvGrpSpPr/>
            <p:nvPr/>
          </p:nvGrpSpPr>
          <p:grpSpPr>
            <a:xfrm>
              <a:off x="9163080" y="3765240"/>
              <a:ext cx="253440" cy="217440"/>
              <a:chOff x="9163080" y="3765240"/>
              <a:chExt cx="253440" cy="217440"/>
            </a:xfrm>
          </p:grpSpPr>
          <p:sp>
            <p:nvSpPr>
              <p:cNvPr id="572" name="Rectangle 132"/>
              <p:cNvSpPr/>
              <p:nvPr/>
            </p:nvSpPr>
            <p:spPr>
              <a:xfrm rot="296400">
                <a:off x="9236880" y="377172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73" name="Rectangle 133"/>
              <p:cNvSpPr/>
              <p:nvPr/>
            </p:nvSpPr>
            <p:spPr>
              <a:xfrm rot="296400">
                <a:off x="9297360" y="3777840"/>
                <a:ext cx="5544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74" name="Rectangle 134"/>
              <p:cNvSpPr/>
              <p:nvPr/>
            </p:nvSpPr>
            <p:spPr>
              <a:xfrm rot="296400">
                <a:off x="9353880" y="378216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75" name="Rectangle 142"/>
              <p:cNvSpPr/>
              <p:nvPr/>
            </p:nvSpPr>
            <p:spPr>
              <a:xfrm rot="296400">
                <a:off x="9226080" y="3897000"/>
                <a:ext cx="5940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76" name="Rectangle 143"/>
              <p:cNvSpPr/>
              <p:nvPr/>
            </p:nvSpPr>
            <p:spPr>
              <a:xfrm rot="296400">
                <a:off x="9286560" y="390276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77" name="Rectangle 144"/>
              <p:cNvSpPr/>
              <p:nvPr/>
            </p:nvSpPr>
            <p:spPr>
              <a:xfrm rot="296400">
                <a:off x="9343080" y="3907080"/>
                <a:ext cx="5940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78" name="Rectangle 154"/>
              <p:cNvSpPr/>
              <p:nvPr/>
            </p:nvSpPr>
            <p:spPr>
              <a:xfrm rot="296400">
                <a:off x="9176400" y="3767400"/>
                <a:ext cx="5544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79" name="Rectangle 155"/>
              <p:cNvSpPr/>
              <p:nvPr/>
            </p:nvSpPr>
            <p:spPr>
              <a:xfrm rot="296400">
                <a:off x="9165600" y="38923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580" name="Group 742"/>
            <p:cNvGrpSpPr/>
            <p:nvPr/>
          </p:nvGrpSpPr>
          <p:grpSpPr>
            <a:xfrm>
              <a:off x="10686600" y="3711240"/>
              <a:ext cx="1164960" cy="745200"/>
              <a:chOff x="10686600" y="3711240"/>
              <a:chExt cx="1164960" cy="745200"/>
            </a:xfrm>
          </p:grpSpPr>
          <p:grpSp>
            <p:nvGrpSpPr>
              <p:cNvPr id="581" name="Group 1082"/>
              <p:cNvGrpSpPr/>
              <p:nvPr/>
            </p:nvGrpSpPr>
            <p:grpSpPr>
              <a:xfrm>
                <a:off x="10686600" y="3711240"/>
                <a:ext cx="1164960" cy="745200"/>
                <a:chOff x="10686600" y="3711240"/>
                <a:chExt cx="1164960" cy="745200"/>
              </a:xfrm>
            </p:grpSpPr>
            <p:sp>
              <p:nvSpPr>
                <p:cNvPr id="582" name="Rectangle 1090"/>
                <p:cNvSpPr/>
                <p:nvPr/>
              </p:nvSpPr>
              <p:spPr>
                <a:xfrm rot="388200">
                  <a:off x="10715760" y="3771720"/>
                  <a:ext cx="1106640" cy="579960"/>
                </a:xfrm>
                <a:prstGeom prst="rect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rot="10800000"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83" name="Rectangle 1091"/>
                <p:cNvSpPr/>
                <p:nvPr/>
              </p:nvSpPr>
              <p:spPr>
                <a:xfrm rot="388200">
                  <a:off x="10689840" y="4227840"/>
                  <a:ext cx="698040" cy="9864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84" name="Rectangle 1092"/>
                <p:cNvSpPr/>
                <p:nvPr/>
              </p:nvSpPr>
              <p:spPr>
                <a:xfrm rot="388200">
                  <a:off x="11297520" y="4384800"/>
                  <a:ext cx="486360" cy="4428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720" rIns="90000" bIns="7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85" name="Rectangle 1093"/>
                <p:cNvSpPr/>
                <p:nvPr/>
              </p:nvSpPr>
              <p:spPr>
                <a:xfrm rot="388200">
                  <a:off x="10813680" y="3765600"/>
                  <a:ext cx="356400" cy="1350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586" name="Line 177"/>
              <p:cNvSpPr/>
              <p:nvPr/>
            </p:nvSpPr>
            <p:spPr>
              <a:xfrm>
                <a:off x="11104560" y="4021560"/>
                <a:ext cx="316440" cy="13608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87" name="Line 181"/>
              <p:cNvSpPr/>
              <p:nvPr/>
            </p:nvSpPr>
            <p:spPr>
              <a:xfrm flipV="1">
                <a:off x="10981800" y="3984120"/>
                <a:ext cx="679320" cy="972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5280" rIns="90000" bIns="-3528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88" name="Line 178"/>
              <p:cNvSpPr/>
              <p:nvPr/>
            </p:nvSpPr>
            <p:spPr>
              <a:xfrm flipV="1">
                <a:off x="11085480" y="3949560"/>
                <a:ext cx="310320" cy="4824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240" rIns="90000" bIns="32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89" name="Line 179"/>
              <p:cNvSpPr/>
              <p:nvPr/>
            </p:nvSpPr>
            <p:spPr>
              <a:xfrm>
                <a:off x="11224080" y="4010760"/>
                <a:ext cx="437760" cy="720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7800" rIns="90000" bIns="-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90" name="Line 180"/>
              <p:cNvSpPr/>
              <p:nvPr/>
            </p:nvSpPr>
            <p:spPr>
              <a:xfrm>
                <a:off x="11337120" y="4027680"/>
                <a:ext cx="195120" cy="4140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600" rIns="90000" bIns="-36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91" name="Line 177"/>
              <p:cNvSpPr/>
              <p:nvPr/>
            </p:nvSpPr>
            <p:spPr>
              <a:xfrm>
                <a:off x="10979640" y="4006440"/>
                <a:ext cx="736560" cy="11916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92" name="Line 177"/>
              <p:cNvSpPr/>
              <p:nvPr/>
            </p:nvSpPr>
            <p:spPr>
              <a:xfrm>
                <a:off x="10972440" y="4007880"/>
                <a:ext cx="715680" cy="4356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1440" rIns="90000" bIns="-14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593" name="Line 67"/>
            <p:cNvSpPr/>
            <p:nvPr/>
          </p:nvSpPr>
          <p:spPr>
            <a:xfrm>
              <a:off x="6042240" y="3626280"/>
              <a:ext cx="4962600" cy="38412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594" name="Line 55"/>
            <p:cNvSpPr/>
            <p:nvPr/>
          </p:nvSpPr>
          <p:spPr>
            <a:xfrm>
              <a:off x="5583600" y="3188880"/>
              <a:ext cx="469800" cy="441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595" name="Group 745"/>
            <p:cNvGrpSpPr/>
            <p:nvPr/>
          </p:nvGrpSpPr>
          <p:grpSpPr>
            <a:xfrm>
              <a:off x="251280" y="4852800"/>
              <a:ext cx="11472840" cy="348840"/>
              <a:chOff x="251280" y="4852800"/>
              <a:chExt cx="11472840" cy="348840"/>
            </a:xfrm>
          </p:grpSpPr>
          <p:sp>
            <p:nvSpPr>
              <p:cNvPr id="596" name="Line 21"/>
              <p:cNvSpPr/>
              <p:nvPr/>
            </p:nvSpPr>
            <p:spPr>
              <a:xfrm>
                <a:off x="251280" y="4984200"/>
                <a:ext cx="11472840" cy="360"/>
              </a:xfrm>
              <a:prstGeom prst="line">
                <a:avLst/>
              </a:prstGeom>
              <a:ln w="222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97" name="Text Box 22"/>
              <p:cNvSpPr/>
              <p:nvPr/>
            </p:nvSpPr>
            <p:spPr>
              <a:xfrm>
                <a:off x="5432400" y="4852800"/>
                <a:ext cx="1109520" cy="348840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algn="ctr" defTabSz="457200">
                  <a:lnSpc>
                    <a:spcPct val="100000"/>
                  </a:lnSpc>
                  <a:spcBef>
                    <a:spcPts val="850"/>
                  </a:spcBef>
                </a:pPr>
                <a:r>
                  <a:rPr lang="en-US" sz="17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rPr>
                  <a:t>315 m</a:t>
                </a:r>
                <a:endParaRPr lang="en-GB" sz="17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598" name="Line 29"/>
            <p:cNvSpPr/>
            <p:nvPr/>
          </p:nvSpPr>
          <p:spPr>
            <a:xfrm>
              <a:off x="405720" y="3191040"/>
              <a:ext cx="5474520" cy="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44640" rIns="90000" bIns="-4464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599" name="Group 39"/>
            <p:cNvGrpSpPr/>
            <p:nvPr/>
          </p:nvGrpSpPr>
          <p:grpSpPr>
            <a:xfrm>
              <a:off x="1598400" y="3045240"/>
              <a:ext cx="453960" cy="182880"/>
              <a:chOff x="1598400" y="3045240"/>
              <a:chExt cx="453960" cy="182880"/>
            </a:xfrm>
          </p:grpSpPr>
          <p:sp>
            <p:nvSpPr>
              <p:cNvPr id="600" name="Line 40"/>
              <p:cNvSpPr/>
              <p:nvPr/>
            </p:nvSpPr>
            <p:spPr>
              <a:xfrm flipV="1">
                <a:off x="1631880" y="3092400"/>
                <a:ext cx="126720" cy="90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601" name="Line 41"/>
              <p:cNvSpPr/>
              <p:nvPr/>
            </p:nvSpPr>
            <p:spPr>
              <a:xfrm flipH="1">
                <a:off x="1739880" y="3108240"/>
                <a:ext cx="16884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602" name="Line 42"/>
              <p:cNvSpPr/>
              <p:nvPr/>
            </p:nvSpPr>
            <p:spPr>
              <a:xfrm>
                <a:off x="1900080" y="3100320"/>
                <a:ext cx="124920" cy="82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7800" rIns="90000" bIns="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603" name="Rectangle 43"/>
              <p:cNvSpPr/>
              <p:nvPr/>
            </p:nvSpPr>
            <p:spPr>
              <a:xfrm>
                <a:off x="1598400" y="31374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604" name="Rectangle 44"/>
              <p:cNvSpPr/>
              <p:nvPr/>
            </p:nvSpPr>
            <p:spPr>
              <a:xfrm>
                <a:off x="1730160" y="304524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605" name="Rectangle 45"/>
              <p:cNvSpPr/>
              <p:nvPr/>
            </p:nvSpPr>
            <p:spPr>
              <a:xfrm>
                <a:off x="1861560" y="304524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606" name="Rectangle 46"/>
              <p:cNvSpPr/>
              <p:nvPr/>
            </p:nvSpPr>
            <p:spPr>
              <a:xfrm>
                <a:off x="1994760" y="31374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607" name="Group 61"/>
            <p:cNvGrpSpPr/>
            <p:nvPr/>
          </p:nvGrpSpPr>
          <p:grpSpPr>
            <a:xfrm>
              <a:off x="5410800" y="3038400"/>
              <a:ext cx="87120" cy="286560"/>
              <a:chOff x="5410800" y="3038400"/>
              <a:chExt cx="87120" cy="286560"/>
            </a:xfrm>
          </p:grpSpPr>
          <p:sp>
            <p:nvSpPr>
              <p:cNvPr id="608" name="AutoShape 62"/>
              <p:cNvSpPr/>
              <p:nvPr/>
            </p:nvSpPr>
            <p:spPr>
              <a:xfrm rot="10800000">
                <a:off x="5410800" y="3212640"/>
                <a:ext cx="87120" cy="112320"/>
              </a:xfrm>
              <a:custGeom>
                <a:avLst/>
                <a:gdLst>
                  <a:gd name="textAreaLeft" fmla="*/ 18720 w 87120"/>
                  <a:gd name="textAreaRight" fmla="*/ 69480 w 87120"/>
                  <a:gd name="textAreaTop" fmla="*/ 24120 h 112320"/>
                  <a:gd name="textAreaBottom" fmla="*/ 90360 h 11232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609" name="AutoShape 63"/>
              <p:cNvSpPr/>
              <p:nvPr/>
            </p:nvSpPr>
            <p:spPr>
              <a:xfrm rot="10800000" flipV="1">
                <a:off x="5410800" y="3038400"/>
                <a:ext cx="87120" cy="112320"/>
              </a:xfrm>
              <a:custGeom>
                <a:avLst/>
                <a:gdLst>
                  <a:gd name="textAreaLeft" fmla="*/ 18720 w 87120"/>
                  <a:gd name="textAreaRight" fmla="*/ 69480 w 87120"/>
                  <a:gd name="textAreaTop" fmla="*/ 23400 h 112320"/>
                  <a:gd name="textAreaBottom" fmla="*/ 89640 h 11232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610" name="Text Box 156"/>
            <p:cNvSpPr/>
            <p:nvPr/>
          </p:nvSpPr>
          <p:spPr>
            <a:xfrm flipH="1">
              <a:off x="209880" y="4012920"/>
              <a:ext cx="109908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5 MeV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11" name="Text Box 157"/>
            <p:cNvSpPr/>
            <p:nvPr/>
          </p:nvSpPr>
          <p:spPr>
            <a:xfrm flipH="1">
              <a:off x="1222920" y="4016160"/>
              <a:ext cx="1357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150 MeV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12" name="Text Box 23"/>
            <p:cNvSpPr/>
            <p:nvPr/>
          </p:nvSpPr>
          <p:spPr>
            <a:xfrm flipH="1">
              <a:off x="1428480" y="3549960"/>
              <a:ext cx="259992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Bunch Compressors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13" name="Text Box 158"/>
            <p:cNvSpPr/>
            <p:nvPr/>
          </p:nvSpPr>
          <p:spPr>
            <a:xfrm flipH="1">
              <a:off x="2892960" y="4016160"/>
              <a:ext cx="126216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550 MeV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14" name="Text Box 160"/>
            <p:cNvSpPr/>
            <p:nvPr/>
          </p:nvSpPr>
          <p:spPr>
            <a:xfrm>
              <a:off x="2159280" y="2571480"/>
              <a:ext cx="319752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Accelerating Structures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615" name="Group 70"/>
            <p:cNvGrpSpPr/>
            <p:nvPr/>
          </p:nvGrpSpPr>
          <p:grpSpPr>
            <a:xfrm>
              <a:off x="2124000" y="3077280"/>
              <a:ext cx="879120" cy="228960"/>
              <a:chOff x="2124000" y="3077280"/>
              <a:chExt cx="879120" cy="228960"/>
            </a:xfrm>
          </p:grpSpPr>
          <p:sp>
            <p:nvSpPr>
              <p:cNvPr id="616" name="AutoShape 71"/>
              <p:cNvSpPr/>
              <p:nvPr/>
            </p:nvSpPr>
            <p:spPr>
              <a:xfrm>
                <a:off x="2124000" y="3077280"/>
                <a:ext cx="879120" cy="22896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617" name="Rectangle 72"/>
              <p:cNvSpPr/>
              <p:nvPr/>
            </p:nvSpPr>
            <p:spPr>
              <a:xfrm>
                <a:off x="2195640" y="3150720"/>
                <a:ext cx="353880" cy="7344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880" rIns="90000" bIns="2988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618" name="Rectangle 73"/>
              <p:cNvSpPr/>
              <p:nvPr/>
            </p:nvSpPr>
            <p:spPr>
              <a:xfrm>
                <a:off x="2578680" y="3150720"/>
                <a:ext cx="353880" cy="7344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880" rIns="90000" bIns="2988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619" name="Group 756"/>
            <p:cNvGrpSpPr/>
            <p:nvPr/>
          </p:nvGrpSpPr>
          <p:grpSpPr>
            <a:xfrm>
              <a:off x="3687840" y="3077280"/>
              <a:ext cx="1638720" cy="228960"/>
              <a:chOff x="3687840" y="3077280"/>
              <a:chExt cx="1638720" cy="228960"/>
            </a:xfrm>
          </p:grpSpPr>
          <p:sp>
            <p:nvSpPr>
              <p:cNvPr id="620" name="AutoShape 172"/>
              <p:cNvSpPr/>
              <p:nvPr/>
            </p:nvSpPr>
            <p:spPr>
              <a:xfrm>
                <a:off x="3687840" y="3077280"/>
                <a:ext cx="1638720" cy="22896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621" name="Rectangle 174"/>
              <p:cNvSpPr/>
              <p:nvPr/>
            </p:nvSpPr>
            <p:spPr>
              <a:xfrm>
                <a:off x="3755520" y="3153240"/>
                <a:ext cx="35424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622" name="Rectangle 175"/>
              <p:cNvSpPr/>
              <p:nvPr/>
            </p:nvSpPr>
            <p:spPr>
              <a:xfrm>
                <a:off x="4138200" y="3153240"/>
                <a:ext cx="35424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623" name="Rectangle 176"/>
              <p:cNvSpPr/>
              <p:nvPr/>
            </p:nvSpPr>
            <p:spPr>
              <a:xfrm>
                <a:off x="4520520" y="3153240"/>
                <a:ext cx="35208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624" name="Rectangle 176"/>
              <p:cNvSpPr/>
              <p:nvPr/>
            </p:nvSpPr>
            <p:spPr>
              <a:xfrm>
                <a:off x="4900680" y="3153240"/>
                <a:ext cx="35208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625" name="AutoShape 185"/>
            <p:cNvSpPr/>
            <p:nvPr/>
          </p:nvSpPr>
          <p:spPr>
            <a:xfrm rot="10800000">
              <a:off x="2453760" y="2908800"/>
              <a:ext cx="235440" cy="14292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626" name="AutoShape 186"/>
            <p:cNvSpPr/>
            <p:nvPr/>
          </p:nvSpPr>
          <p:spPr>
            <a:xfrm rot="10800000">
              <a:off x="3990240" y="2908800"/>
              <a:ext cx="235440" cy="14292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627" name="AutoShape 187"/>
            <p:cNvSpPr/>
            <p:nvPr/>
          </p:nvSpPr>
          <p:spPr>
            <a:xfrm rot="10800000">
              <a:off x="4756320" y="2908800"/>
              <a:ext cx="235440" cy="14292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628" name="Text Box 164"/>
            <p:cNvSpPr/>
            <p:nvPr/>
          </p:nvSpPr>
          <p:spPr>
            <a:xfrm>
              <a:off x="124920" y="2571480"/>
              <a:ext cx="1735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RF Stations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29" name="Text Box 78"/>
            <p:cNvSpPr/>
            <p:nvPr/>
          </p:nvSpPr>
          <p:spPr>
            <a:xfrm flipH="1">
              <a:off x="233640" y="3718080"/>
              <a:ext cx="107784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Lasers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0" name="Text Box 164"/>
            <p:cNvSpPr/>
            <p:nvPr/>
          </p:nvSpPr>
          <p:spPr>
            <a:xfrm>
              <a:off x="173880" y="3503520"/>
              <a:ext cx="12006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RF Gun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1" name="Text Box 26"/>
            <p:cNvSpPr/>
            <p:nvPr/>
          </p:nvSpPr>
          <p:spPr>
            <a:xfrm flipH="1">
              <a:off x="7183440" y="2887560"/>
              <a:ext cx="2208240" cy="30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700"/>
                </a:spcBef>
              </a:pPr>
              <a:r>
                <a:rPr lang="en-US" sz="14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Fixed Gap Undulators</a:t>
              </a:r>
              <a:endParaRPr lang="en-GB" sz="1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2" name="Text Box 27"/>
            <p:cNvSpPr/>
            <p:nvPr/>
          </p:nvSpPr>
          <p:spPr>
            <a:xfrm flipH="1">
              <a:off x="5733720" y="2571480"/>
              <a:ext cx="168552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Xseed &amp; X-Ray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633" name="Line 67"/>
            <p:cNvSpPr/>
            <p:nvPr/>
          </p:nvSpPr>
          <p:spPr>
            <a:xfrm>
              <a:off x="6083280" y="3321000"/>
              <a:ext cx="4988880" cy="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44640" rIns="90000" bIns="-4464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634" name="Group 766"/>
            <p:cNvGrpSpPr/>
            <p:nvPr/>
          </p:nvGrpSpPr>
          <p:grpSpPr>
            <a:xfrm>
              <a:off x="10081800" y="3258000"/>
              <a:ext cx="518040" cy="426240"/>
              <a:chOff x="10081800" y="3258000"/>
              <a:chExt cx="518040" cy="426240"/>
            </a:xfrm>
          </p:grpSpPr>
          <p:sp>
            <p:nvSpPr>
              <p:cNvPr id="635" name="Line 52"/>
              <p:cNvSpPr/>
              <p:nvPr/>
            </p:nvSpPr>
            <p:spPr>
              <a:xfrm>
                <a:off x="10122840" y="3322080"/>
                <a:ext cx="402120" cy="2743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636" name="Rectangle 53"/>
              <p:cNvSpPr/>
              <p:nvPr/>
            </p:nvSpPr>
            <p:spPr>
              <a:xfrm rot="2617200" flipH="1" flipV="1">
                <a:off x="10407960" y="3519360"/>
                <a:ext cx="173880" cy="1213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637" name="Freeform 68"/>
              <p:cNvSpPr/>
              <p:nvPr/>
            </p:nvSpPr>
            <p:spPr>
              <a:xfrm>
                <a:off x="10081800" y="3258000"/>
                <a:ext cx="153000" cy="158400"/>
              </a:xfrm>
              <a:custGeom>
                <a:avLst/>
                <a:gdLst>
                  <a:gd name="textAreaLeft" fmla="*/ 0 w 153000"/>
                  <a:gd name="textAreaRight" fmla="*/ 154440 w 153000"/>
                  <a:gd name="textAreaTop" fmla="*/ 0 h 158400"/>
                  <a:gd name="textAreaBottom" fmla="*/ 159840 h 15840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638" name="Group 767"/>
            <p:cNvGrpSpPr/>
            <p:nvPr/>
          </p:nvGrpSpPr>
          <p:grpSpPr>
            <a:xfrm>
              <a:off x="7185240" y="3221640"/>
              <a:ext cx="2220840" cy="199080"/>
              <a:chOff x="7185240" y="3221640"/>
              <a:chExt cx="2220840" cy="199080"/>
            </a:xfrm>
          </p:grpSpPr>
          <p:grpSp>
            <p:nvGrpSpPr>
              <p:cNvPr id="639" name="Group 80"/>
              <p:cNvGrpSpPr/>
              <p:nvPr/>
            </p:nvGrpSpPr>
            <p:grpSpPr>
              <a:xfrm>
                <a:off x="7941240" y="3221640"/>
                <a:ext cx="1464840" cy="199080"/>
                <a:chOff x="7941240" y="3221640"/>
                <a:chExt cx="1464840" cy="199080"/>
              </a:xfrm>
            </p:grpSpPr>
            <p:sp>
              <p:nvSpPr>
                <p:cNvPr id="640" name="Rectangle 81"/>
                <p:cNvSpPr/>
                <p:nvPr/>
              </p:nvSpPr>
              <p:spPr>
                <a:xfrm>
                  <a:off x="875952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41" name="Rectangle 82"/>
                <p:cNvSpPr/>
                <p:nvPr/>
              </p:nvSpPr>
              <p:spPr>
                <a:xfrm>
                  <a:off x="881820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42" name="Rectangle 83"/>
                <p:cNvSpPr/>
                <p:nvPr/>
              </p:nvSpPr>
              <p:spPr>
                <a:xfrm>
                  <a:off x="887688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43" name="Rectangle 84"/>
                <p:cNvSpPr/>
                <p:nvPr/>
              </p:nvSpPr>
              <p:spPr>
                <a:xfrm>
                  <a:off x="893556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44" name="Rectangle 85"/>
                <p:cNvSpPr/>
                <p:nvPr/>
              </p:nvSpPr>
              <p:spPr>
                <a:xfrm>
                  <a:off x="905292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45" name="Rectangle 86"/>
                <p:cNvSpPr/>
                <p:nvPr/>
              </p:nvSpPr>
              <p:spPr>
                <a:xfrm>
                  <a:off x="899424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46" name="Rectangle 87"/>
                <p:cNvSpPr/>
                <p:nvPr/>
              </p:nvSpPr>
              <p:spPr>
                <a:xfrm>
                  <a:off x="911196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47" name="Rectangle 88"/>
                <p:cNvSpPr/>
                <p:nvPr/>
              </p:nvSpPr>
              <p:spPr>
                <a:xfrm>
                  <a:off x="917244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48" name="Rectangle 89"/>
                <p:cNvSpPr/>
                <p:nvPr/>
              </p:nvSpPr>
              <p:spPr>
                <a:xfrm>
                  <a:off x="922932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49" name="Rectangle 90"/>
                <p:cNvSpPr/>
                <p:nvPr/>
              </p:nvSpPr>
              <p:spPr>
                <a:xfrm>
                  <a:off x="929016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50" name="Rectangle 91"/>
                <p:cNvSpPr/>
                <p:nvPr/>
              </p:nvSpPr>
              <p:spPr>
                <a:xfrm>
                  <a:off x="875952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51" name="Rectangle 92"/>
                <p:cNvSpPr/>
                <p:nvPr/>
              </p:nvSpPr>
              <p:spPr>
                <a:xfrm>
                  <a:off x="881820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52" name="Rectangle 93"/>
                <p:cNvSpPr/>
                <p:nvPr/>
              </p:nvSpPr>
              <p:spPr>
                <a:xfrm>
                  <a:off x="887688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53" name="Rectangle 94"/>
                <p:cNvSpPr/>
                <p:nvPr/>
              </p:nvSpPr>
              <p:spPr>
                <a:xfrm>
                  <a:off x="893556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54" name="Rectangle 95"/>
                <p:cNvSpPr/>
                <p:nvPr/>
              </p:nvSpPr>
              <p:spPr>
                <a:xfrm>
                  <a:off x="9052920" y="3346920"/>
                  <a:ext cx="52560" cy="7236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55" name="Rectangle 96"/>
                <p:cNvSpPr/>
                <p:nvPr/>
              </p:nvSpPr>
              <p:spPr>
                <a:xfrm>
                  <a:off x="899424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56" name="Rectangle 97"/>
                <p:cNvSpPr/>
                <p:nvPr/>
              </p:nvSpPr>
              <p:spPr>
                <a:xfrm>
                  <a:off x="911196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57" name="Rectangle 98"/>
                <p:cNvSpPr/>
                <p:nvPr/>
              </p:nvSpPr>
              <p:spPr>
                <a:xfrm>
                  <a:off x="917244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58" name="Rectangle 99"/>
                <p:cNvSpPr/>
                <p:nvPr/>
              </p:nvSpPr>
              <p:spPr>
                <a:xfrm>
                  <a:off x="922932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59" name="Rectangle 100"/>
                <p:cNvSpPr/>
                <p:nvPr/>
              </p:nvSpPr>
              <p:spPr>
                <a:xfrm>
                  <a:off x="929016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60" name="Rectangle 101"/>
                <p:cNvSpPr/>
                <p:nvPr/>
              </p:nvSpPr>
              <p:spPr>
                <a:xfrm>
                  <a:off x="934668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61" name="Rectangle 102"/>
                <p:cNvSpPr/>
                <p:nvPr/>
              </p:nvSpPr>
              <p:spPr>
                <a:xfrm>
                  <a:off x="934668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grpSp>
              <p:nvGrpSpPr>
                <p:cNvPr id="662" name="Group 103"/>
                <p:cNvGrpSpPr/>
                <p:nvPr/>
              </p:nvGrpSpPr>
              <p:grpSpPr>
                <a:xfrm>
                  <a:off x="8696880" y="3222000"/>
                  <a:ext cx="57240" cy="198720"/>
                  <a:chOff x="8696880" y="3222000"/>
                  <a:chExt cx="57240" cy="198720"/>
                </a:xfrm>
              </p:grpSpPr>
              <p:sp>
                <p:nvSpPr>
                  <p:cNvPr id="663" name="Rectangle 104"/>
                  <p:cNvSpPr/>
                  <p:nvPr/>
                </p:nvSpPr>
                <p:spPr>
                  <a:xfrm rot="10800000" flipH="1" flipV="1">
                    <a:off x="8696520" y="3221640"/>
                    <a:ext cx="57240" cy="73080"/>
                  </a:xfrm>
                  <a:prstGeom prst="rect">
                    <a:avLst/>
                  </a:prstGeom>
                  <a:solidFill>
                    <a:srgbClr val="BBE0E3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9520" rIns="90000" bIns="2952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  <p:sp>
                <p:nvSpPr>
                  <p:cNvPr id="664" name="Rectangle 105"/>
                  <p:cNvSpPr/>
                  <p:nvPr/>
                </p:nvSpPr>
                <p:spPr>
                  <a:xfrm rot="10800000" flipH="1" flipV="1">
                    <a:off x="8696520" y="3347280"/>
                    <a:ext cx="57240" cy="73080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9520" rIns="90000" bIns="2952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</p:grpSp>
            <p:sp>
              <p:nvSpPr>
                <p:cNvPr id="665" name="Rectangle 106"/>
                <p:cNvSpPr/>
                <p:nvPr/>
              </p:nvSpPr>
              <p:spPr>
                <a:xfrm>
                  <a:off x="800388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66" name="Rectangle 107"/>
                <p:cNvSpPr/>
                <p:nvPr/>
              </p:nvSpPr>
              <p:spPr>
                <a:xfrm>
                  <a:off x="806256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67" name="Rectangle 108"/>
                <p:cNvSpPr/>
                <p:nvPr/>
              </p:nvSpPr>
              <p:spPr>
                <a:xfrm>
                  <a:off x="812124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68" name="Rectangle 109"/>
                <p:cNvSpPr/>
                <p:nvPr/>
              </p:nvSpPr>
              <p:spPr>
                <a:xfrm>
                  <a:off x="817992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69" name="Rectangle 110"/>
                <p:cNvSpPr/>
                <p:nvPr/>
              </p:nvSpPr>
              <p:spPr>
                <a:xfrm>
                  <a:off x="829764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70" name="Rectangle 111"/>
                <p:cNvSpPr/>
                <p:nvPr/>
              </p:nvSpPr>
              <p:spPr>
                <a:xfrm>
                  <a:off x="823860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71" name="Rectangle 112"/>
                <p:cNvSpPr/>
                <p:nvPr/>
              </p:nvSpPr>
              <p:spPr>
                <a:xfrm>
                  <a:off x="835632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72" name="Rectangle 113"/>
                <p:cNvSpPr/>
                <p:nvPr/>
              </p:nvSpPr>
              <p:spPr>
                <a:xfrm>
                  <a:off x="841716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73" name="Rectangle 114"/>
                <p:cNvSpPr/>
                <p:nvPr/>
              </p:nvSpPr>
              <p:spPr>
                <a:xfrm>
                  <a:off x="847368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74" name="Rectangle 115"/>
                <p:cNvSpPr/>
                <p:nvPr/>
              </p:nvSpPr>
              <p:spPr>
                <a:xfrm>
                  <a:off x="853452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75" name="Rectangle 116"/>
                <p:cNvSpPr/>
                <p:nvPr/>
              </p:nvSpPr>
              <p:spPr>
                <a:xfrm>
                  <a:off x="800388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76" name="Rectangle 117"/>
                <p:cNvSpPr/>
                <p:nvPr/>
              </p:nvSpPr>
              <p:spPr>
                <a:xfrm>
                  <a:off x="806256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77" name="Rectangle 118"/>
                <p:cNvSpPr/>
                <p:nvPr/>
              </p:nvSpPr>
              <p:spPr>
                <a:xfrm>
                  <a:off x="812124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78" name="Rectangle 119"/>
                <p:cNvSpPr/>
                <p:nvPr/>
              </p:nvSpPr>
              <p:spPr>
                <a:xfrm>
                  <a:off x="817992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79" name="Rectangle 120"/>
                <p:cNvSpPr/>
                <p:nvPr/>
              </p:nvSpPr>
              <p:spPr>
                <a:xfrm>
                  <a:off x="829764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80" name="Rectangle 121"/>
                <p:cNvSpPr/>
                <p:nvPr/>
              </p:nvSpPr>
              <p:spPr>
                <a:xfrm>
                  <a:off x="823860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81" name="Rectangle 122"/>
                <p:cNvSpPr/>
                <p:nvPr/>
              </p:nvSpPr>
              <p:spPr>
                <a:xfrm>
                  <a:off x="835632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82" name="Rectangle 123"/>
                <p:cNvSpPr/>
                <p:nvPr/>
              </p:nvSpPr>
              <p:spPr>
                <a:xfrm>
                  <a:off x="841716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83" name="Rectangle 124"/>
                <p:cNvSpPr/>
                <p:nvPr/>
              </p:nvSpPr>
              <p:spPr>
                <a:xfrm>
                  <a:off x="847368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84" name="Rectangle 125"/>
                <p:cNvSpPr/>
                <p:nvPr/>
              </p:nvSpPr>
              <p:spPr>
                <a:xfrm>
                  <a:off x="853452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85" name="Rectangle 126"/>
                <p:cNvSpPr/>
                <p:nvPr/>
              </p:nvSpPr>
              <p:spPr>
                <a:xfrm>
                  <a:off x="859104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86" name="Rectangle 127"/>
                <p:cNvSpPr/>
                <p:nvPr/>
              </p:nvSpPr>
              <p:spPr>
                <a:xfrm>
                  <a:off x="859104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grpSp>
              <p:nvGrpSpPr>
                <p:cNvPr id="687" name="Group 128"/>
                <p:cNvGrpSpPr/>
                <p:nvPr/>
              </p:nvGrpSpPr>
              <p:grpSpPr>
                <a:xfrm>
                  <a:off x="7941240" y="3222000"/>
                  <a:ext cx="57240" cy="198720"/>
                  <a:chOff x="7941240" y="3222000"/>
                  <a:chExt cx="57240" cy="198720"/>
                </a:xfrm>
              </p:grpSpPr>
              <p:sp>
                <p:nvSpPr>
                  <p:cNvPr id="688" name="Rectangle 129"/>
                  <p:cNvSpPr/>
                  <p:nvPr/>
                </p:nvSpPr>
                <p:spPr>
                  <a:xfrm rot="10800000" flipH="1" flipV="1">
                    <a:off x="7940880" y="3221640"/>
                    <a:ext cx="57240" cy="73080"/>
                  </a:xfrm>
                  <a:prstGeom prst="rect">
                    <a:avLst/>
                  </a:prstGeom>
                  <a:solidFill>
                    <a:srgbClr val="BBE0E3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9520" rIns="90000" bIns="2952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  <p:sp>
                <p:nvSpPr>
                  <p:cNvPr id="689" name="Rectangle 130"/>
                  <p:cNvSpPr/>
                  <p:nvPr/>
                </p:nvSpPr>
                <p:spPr>
                  <a:xfrm rot="10800000" flipH="1" flipV="1">
                    <a:off x="7940880" y="3347280"/>
                    <a:ext cx="57240" cy="73080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9520" rIns="90000" bIns="2952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90" name="Group 131"/>
              <p:cNvGrpSpPr/>
              <p:nvPr/>
            </p:nvGrpSpPr>
            <p:grpSpPr>
              <a:xfrm>
                <a:off x="7185240" y="3221640"/>
                <a:ext cx="707760" cy="198360"/>
                <a:chOff x="7185240" y="3221640"/>
                <a:chExt cx="707760" cy="198360"/>
              </a:xfrm>
            </p:grpSpPr>
            <p:sp>
              <p:nvSpPr>
                <p:cNvPr id="691" name="Rectangle 132"/>
                <p:cNvSpPr/>
                <p:nvPr/>
              </p:nvSpPr>
              <p:spPr>
                <a:xfrm>
                  <a:off x="724608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92" name="Rectangle 133"/>
                <p:cNvSpPr/>
                <p:nvPr/>
              </p:nvSpPr>
              <p:spPr>
                <a:xfrm>
                  <a:off x="730692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93" name="Rectangle 134"/>
                <p:cNvSpPr/>
                <p:nvPr/>
              </p:nvSpPr>
              <p:spPr>
                <a:xfrm>
                  <a:off x="736380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94" name="Rectangle 135"/>
                <p:cNvSpPr/>
                <p:nvPr/>
              </p:nvSpPr>
              <p:spPr>
                <a:xfrm>
                  <a:off x="742428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95" name="Rectangle 136"/>
                <p:cNvSpPr/>
                <p:nvPr/>
              </p:nvSpPr>
              <p:spPr>
                <a:xfrm>
                  <a:off x="754200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96" name="Rectangle 137"/>
                <p:cNvSpPr/>
                <p:nvPr/>
              </p:nvSpPr>
              <p:spPr>
                <a:xfrm>
                  <a:off x="748116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97" name="Rectangle 138"/>
                <p:cNvSpPr/>
                <p:nvPr/>
              </p:nvSpPr>
              <p:spPr>
                <a:xfrm>
                  <a:off x="759852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98" name="Rectangle 139"/>
                <p:cNvSpPr/>
                <p:nvPr/>
              </p:nvSpPr>
              <p:spPr>
                <a:xfrm>
                  <a:off x="765936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99" name="Rectangle 140"/>
                <p:cNvSpPr/>
                <p:nvPr/>
              </p:nvSpPr>
              <p:spPr>
                <a:xfrm>
                  <a:off x="771624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00" name="Rectangle 141"/>
                <p:cNvSpPr/>
                <p:nvPr/>
              </p:nvSpPr>
              <p:spPr>
                <a:xfrm>
                  <a:off x="777672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01" name="Rectangle 142"/>
                <p:cNvSpPr/>
                <p:nvPr/>
              </p:nvSpPr>
              <p:spPr>
                <a:xfrm>
                  <a:off x="724608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02" name="Rectangle 143"/>
                <p:cNvSpPr/>
                <p:nvPr/>
              </p:nvSpPr>
              <p:spPr>
                <a:xfrm>
                  <a:off x="730692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03" name="Rectangle 144"/>
                <p:cNvSpPr/>
                <p:nvPr/>
              </p:nvSpPr>
              <p:spPr>
                <a:xfrm>
                  <a:off x="736380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04" name="Rectangle 145"/>
                <p:cNvSpPr/>
                <p:nvPr/>
              </p:nvSpPr>
              <p:spPr>
                <a:xfrm>
                  <a:off x="742428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05" name="Rectangle 146"/>
                <p:cNvSpPr/>
                <p:nvPr/>
              </p:nvSpPr>
              <p:spPr>
                <a:xfrm>
                  <a:off x="754200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06" name="Rectangle 147"/>
                <p:cNvSpPr/>
                <p:nvPr/>
              </p:nvSpPr>
              <p:spPr>
                <a:xfrm>
                  <a:off x="748116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07" name="Rectangle 148"/>
                <p:cNvSpPr/>
                <p:nvPr/>
              </p:nvSpPr>
              <p:spPr>
                <a:xfrm>
                  <a:off x="759852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08" name="Rectangle 149"/>
                <p:cNvSpPr/>
                <p:nvPr/>
              </p:nvSpPr>
              <p:spPr>
                <a:xfrm>
                  <a:off x="765936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09" name="Rectangle 150"/>
                <p:cNvSpPr/>
                <p:nvPr/>
              </p:nvSpPr>
              <p:spPr>
                <a:xfrm>
                  <a:off x="771624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10" name="Rectangle 151"/>
                <p:cNvSpPr/>
                <p:nvPr/>
              </p:nvSpPr>
              <p:spPr>
                <a:xfrm>
                  <a:off x="777672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11" name="Rectangle 152"/>
                <p:cNvSpPr/>
                <p:nvPr/>
              </p:nvSpPr>
              <p:spPr>
                <a:xfrm>
                  <a:off x="783360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12" name="Rectangle 153"/>
                <p:cNvSpPr/>
                <p:nvPr/>
              </p:nvSpPr>
              <p:spPr>
                <a:xfrm>
                  <a:off x="783360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13" name="Rectangle 154"/>
                <p:cNvSpPr/>
                <p:nvPr/>
              </p:nvSpPr>
              <p:spPr>
                <a:xfrm>
                  <a:off x="718524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14" name="Rectangle 155"/>
                <p:cNvSpPr/>
                <p:nvPr/>
              </p:nvSpPr>
              <p:spPr>
                <a:xfrm>
                  <a:off x="718524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</p:grpSp>
        <p:sp>
          <p:nvSpPr>
            <p:cNvPr id="715" name="Rectangle 165"/>
            <p:cNvSpPr/>
            <p:nvPr/>
          </p:nvSpPr>
          <p:spPr>
            <a:xfrm>
              <a:off x="10397880" y="3275640"/>
              <a:ext cx="483120" cy="9216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716" name="Text Box 169"/>
            <p:cNvSpPr/>
            <p:nvPr/>
          </p:nvSpPr>
          <p:spPr>
            <a:xfrm flipH="1">
              <a:off x="9820080" y="2493000"/>
              <a:ext cx="1579680" cy="608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Photon Diagnostics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717" name="Group 770"/>
            <p:cNvGrpSpPr/>
            <p:nvPr/>
          </p:nvGrpSpPr>
          <p:grpSpPr>
            <a:xfrm>
              <a:off x="5763960" y="3114000"/>
              <a:ext cx="331200" cy="296640"/>
              <a:chOff x="5763960" y="3114000"/>
              <a:chExt cx="331200" cy="296640"/>
            </a:xfrm>
          </p:grpSpPr>
          <p:sp>
            <p:nvSpPr>
              <p:cNvPr id="718" name="Line 55"/>
              <p:cNvSpPr/>
              <p:nvPr/>
            </p:nvSpPr>
            <p:spPr>
              <a:xfrm>
                <a:off x="5830560" y="3191040"/>
                <a:ext cx="199080" cy="13428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19" name="Freeform 57"/>
              <p:cNvSpPr/>
              <p:nvPr/>
            </p:nvSpPr>
            <p:spPr>
              <a:xfrm>
                <a:off x="5763960" y="313344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grpSp>
            <p:nvGrpSpPr>
              <p:cNvPr id="720" name="Group 64"/>
              <p:cNvGrpSpPr/>
              <p:nvPr/>
            </p:nvGrpSpPr>
            <p:grpSpPr>
              <a:xfrm>
                <a:off x="5833800" y="3114000"/>
                <a:ext cx="201960" cy="296640"/>
                <a:chOff x="5833800" y="3114000"/>
                <a:chExt cx="201960" cy="296640"/>
              </a:xfrm>
            </p:grpSpPr>
            <p:sp>
              <p:nvSpPr>
                <p:cNvPr id="721" name="AutoShape 65"/>
                <p:cNvSpPr/>
                <p:nvPr/>
              </p:nvSpPr>
              <p:spPr>
                <a:xfrm rot="12235200">
                  <a:off x="5851800" y="3285720"/>
                  <a:ext cx="95760" cy="110160"/>
                </a:xfrm>
                <a:custGeom>
                  <a:avLst/>
                  <a:gdLst>
                    <a:gd name="textAreaLeft" fmla="*/ 20520 w 95760"/>
                    <a:gd name="textAreaRight" fmla="*/ 76320 w 95760"/>
                    <a:gd name="textAreaTop" fmla="*/ 23400 h 110160"/>
                    <a:gd name="textAreaBottom" fmla="*/ 88560 h 110160"/>
                  </a:gdLst>
                  <a:ahLst/>
                  <a:cxnLst/>
                  <a:rect l="textAreaLeft" t="textAreaTop" r="textAreaRight" b="textAreaBottom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rot="10800000" wrap="none" lIns="90000" tIns="20160" rIns="90000" bIns="2016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22" name="AutoShape 66"/>
                <p:cNvSpPr/>
                <p:nvPr/>
              </p:nvSpPr>
              <p:spPr>
                <a:xfrm rot="12235200" flipV="1">
                  <a:off x="5921640" y="3128760"/>
                  <a:ext cx="95760" cy="109440"/>
                </a:xfrm>
                <a:custGeom>
                  <a:avLst/>
                  <a:gdLst>
                    <a:gd name="textAreaLeft" fmla="*/ 20520 w 95760"/>
                    <a:gd name="textAreaRight" fmla="*/ 76320 w 95760"/>
                    <a:gd name="textAreaTop" fmla="*/ 22320 h 109440"/>
                    <a:gd name="textAreaBottom" fmla="*/ 87120 h 109440"/>
                  </a:gdLst>
                  <a:ahLst/>
                  <a:cxnLst/>
                  <a:rect l="textAreaLeft" t="textAreaTop" r="textAreaRight" b="textAreaBottom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19800" rIns="90000" bIns="198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723" name="Freeform 57"/>
              <p:cNvSpPr/>
              <p:nvPr/>
            </p:nvSpPr>
            <p:spPr>
              <a:xfrm rot="10800000">
                <a:off x="5971680" y="325620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724" name="Group 771"/>
            <p:cNvGrpSpPr/>
            <p:nvPr/>
          </p:nvGrpSpPr>
          <p:grpSpPr>
            <a:xfrm>
              <a:off x="9500040" y="3221280"/>
              <a:ext cx="472320" cy="198720"/>
              <a:chOff x="9500040" y="3221280"/>
              <a:chExt cx="472320" cy="198720"/>
            </a:xfrm>
          </p:grpSpPr>
          <p:sp>
            <p:nvSpPr>
              <p:cNvPr id="725" name="Rectangle 132"/>
              <p:cNvSpPr/>
              <p:nvPr/>
            </p:nvSpPr>
            <p:spPr>
              <a:xfrm>
                <a:off x="9560520" y="32212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26" name="Rectangle 133"/>
              <p:cNvSpPr/>
              <p:nvPr/>
            </p:nvSpPr>
            <p:spPr>
              <a:xfrm>
                <a:off x="9621360" y="3221280"/>
                <a:ext cx="5544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27" name="Rectangle 134"/>
              <p:cNvSpPr/>
              <p:nvPr/>
            </p:nvSpPr>
            <p:spPr>
              <a:xfrm>
                <a:off x="9678240" y="32212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28" name="Rectangle 135"/>
              <p:cNvSpPr/>
              <p:nvPr/>
            </p:nvSpPr>
            <p:spPr>
              <a:xfrm>
                <a:off x="9739080" y="3221280"/>
                <a:ext cx="5544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29" name="Rectangle 136"/>
              <p:cNvSpPr/>
              <p:nvPr/>
            </p:nvSpPr>
            <p:spPr>
              <a:xfrm>
                <a:off x="9856440" y="3221280"/>
                <a:ext cx="5544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30" name="Rectangle 137"/>
              <p:cNvSpPr/>
              <p:nvPr/>
            </p:nvSpPr>
            <p:spPr>
              <a:xfrm>
                <a:off x="9795600" y="32212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31" name="Rectangle 138"/>
              <p:cNvSpPr/>
              <p:nvPr/>
            </p:nvSpPr>
            <p:spPr>
              <a:xfrm>
                <a:off x="9912960" y="32212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32" name="Rectangle 142"/>
              <p:cNvSpPr/>
              <p:nvPr/>
            </p:nvSpPr>
            <p:spPr>
              <a:xfrm>
                <a:off x="9560520" y="3346920"/>
                <a:ext cx="5940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33" name="Rectangle 143"/>
              <p:cNvSpPr/>
              <p:nvPr/>
            </p:nvSpPr>
            <p:spPr>
              <a:xfrm>
                <a:off x="9621360" y="3346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34" name="Rectangle 144"/>
              <p:cNvSpPr/>
              <p:nvPr/>
            </p:nvSpPr>
            <p:spPr>
              <a:xfrm>
                <a:off x="9678240" y="3346920"/>
                <a:ext cx="5940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35" name="Rectangle 145"/>
              <p:cNvSpPr/>
              <p:nvPr/>
            </p:nvSpPr>
            <p:spPr>
              <a:xfrm>
                <a:off x="9739080" y="3346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36" name="Rectangle 146"/>
              <p:cNvSpPr/>
              <p:nvPr/>
            </p:nvSpPr>
            <p:spPr>
              <a:xfrm>
                <a:off x="9856440" y="3346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37" name="Rectangle 147"/>
              <p:cNvSpPr/>
              <p:nvPr/>
            </p:nvSpPr>
            <p:spPr>
              <a:xfrm>
                <a:off x="9795600" y="3346920"/>
                <a:ext cx="5940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38" name="Rectangle 148"/>
              <p:cNvSpPr/>
              <p:nvPr/>
            </p:nvSpPr>
            <p:spPr>
              <a:xfrm>
                <a:off x="9912960" y="3346920"/>
                <a:ext cx="5940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39" name="Rectangle 154"/>
              <p:cNvSpPr/>
              <p:nvPr/>
            </p:nvSpPr>
            <p:spPr>
              <a:xfrm>
                <a:off x="9500040" y="3221280"/>
                <a:ext cx="5544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40" name="Rectangle 155"/>
              <p:cNvSpPr/>
              <p:nvPr/>
            </p:nvSpPr>
            <p:spPr>
              <a:xfrm>
                <a:off x="9500040" y="3346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741" name="Text Box 169"/>
            <p:cNvSpPr/>
            <p:nvPr/>
          </p:nvSpPr>
          <p:spPr>
            <a:xfrm flipH="1">
              <a:off x="9203040" y="2902320"/>
              <a:ext cx="9936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THz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742" name="Group 64"/>
            <p:cNvGrpSpPr/>
            <p:nvPr/>
          </p:nvGrpSpPr>
          <p:grpSpPr>
            <a:xfrm>
              <a:off x="5848200" y="3404880"/>
              <a:ext cx="226800" cy="291600"/>
              <a:chOff x="5848200" y="3404880"/>
              <a:chExt cx="226800" cy="291600"/>
            </a:xfrm>
          </p:grpSpPr>
          <p:sp>
            <p:nvSpPr>
              <p:cNvPr id="743" name="AutoShape 65"/>
              <p:cNvSpPr/>
              <p:nvPr/>
            </p:nvSpPr>
            <p:spPr>
              <a:xfrm rot="12665400">
                <a:off x="5869800" y="3569400"/>
                <a:ext cx="95760" cy="110160"/>
              </a:xfrm>
              <a:custGeom>
                <a:avLst/>
                <a:gdLst>
                  <a:gd name="textAreaLeft" fmla="*/ 20520 w 95760"/>
                  <a:gd name="textAreaRight" fmla="*/ 76320 w 95760"/>
                  <a:gd name="textAreaTop" fmla="*/ 23400 h 110160"/>
                  <a:gd name="textAreaBottom" fmla="*/ 88560 h 1101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20160" rIns="90000" bIns="201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44" name="AutoShape 66"/>
              <p:cNvSpPr/>
              <p:nvPr/>
            </p:nvSpPr>
            <p:spPr>
              <a:xfrm rot="12664800" flipV="1">
                <a:off x="5957640" y="3421080"/>
                <a:ext cx="95760" cy="110160"/>
              </a:xfrm>
              <a:custGeom>
                <a:avLst/>
                <a:gdLst>
                  <a:gd name="textAreaLeft" fmla="*/ 20520 w 95760"/>
                  <a:gd name="textAreaRight" fmla="*/ 76320 w 95760"/>
                  <a:gd name="textAreaTop" fmla="*/ 22680 h 110160"/>
                  <a:gd name="textAreaBottom" fmla="*/ 88200 h 1101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0520" rIns="90000" bIns="20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745" name="Rectangle 165"/>
            <p:cNvSpPr/>
            <p:nvPr/>
          </p:nvSpPr>
          <p:spPr>
            <a:xfrm rot="300000">
              <a:off x="10170720" y="3930480"/>
              <a:ext cx="483120" cy="9216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746" name="Freeform 57"/>
            <p:cNvSpPr/>
            <p:nvPr/>
          </p:nvSpPr>
          <p:spPr>
            <a:xfrm rot="11229600">
              <a:off x="5988600" y="3552120"/>
              <a:ext cx="123480" cy="115920"/>
            </a:xfrm>
            <a:custGeom>
              <a:avLst/>
              <a:gdLst>
                <a:gd name="textAreaLeft" fmla="*/ 0 w 123480"/>
                <a:gd name="textAreaRight" fmla="*/ 124920 w 123480"/>
                <a:gd name="textAreaTop" fmla="*/ 0 h 115920"/>
                <a:gd name="textAreaBottom" fmla="*/ 117360 h 11592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747" name="Freeform 57"/>
            <p:cNvSpPr/>
            <p:nvPr/>
          </p:nvSpPr>
          <p:spPr>
            <a:xfrm>
              <a:off x="5529240" y="3128040"/>
              <a:ext cx="123480" cy="115920"/>
            </a:xfrm>
            <a:custGeom>
              <a:avLst/>
              <a:gdLst>
                <a:gd name="textAreaLeft" fmla="*/ 0 w 123480"/>
                <a:gd name="textAreaRight" fmla="*/ 124920 w 123480"/>
                <a:gd name="textAreaTop" fmla="*/ 0 h 115920"/>
                <a:gd name="textAreaBottom" fmla="*/ 117360 h 11592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748" name="Group 777"/>
            <p:cNvGrpSpPr/>
            <p:nvPr/>
          </p:nvGrpSpPr>
          <p:grpSpPr>
            <a:xfrm>
              <a:off x="7058880" y="3603960"/>
              <a:ext cx="2025360" cy="352800"/>
              <a:chOff x="7058880" y="3603960"/>
              <a:chExt cx="2025360" cy="352800"/>
            </a:xfrm>
          </p:grpSpPr>
          <p:grpSp>
            <p:nvGrpSpPr>
              <p:cNvPr id="749" name="Group 892"/>
              <p:cNvGrpSpPr/>
              <p:nvPr/>
            </p:nvGrpSpPr>
            <p:grpSpPr>
              <a:xfrm>
                <a:off x="7058880" y="3603960"/>
                <a:ext cx="496440" cy="236160"/>
                <a:chOff x="7058880" y="3603960"/>
                <a:chExt cx="496440" cy="236160"/>
              </a:xfrm>
            </p:grpSpPr>
            <p:sp>
              <p:nvSpPr>
                <p:cNvPr id="750" name="Rectangle 132"/>
                <p:cNvSpPr/>
                <p:nvPr/>
              </p:nvSpPr>
              <p:spPr>
                <a:xfrm rot="369600">
                  <a:off x="7141680" y="36122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51" name="Rectangle 133"/>
                <p:cNvSpPr/>
                <p:nvPr/>
              </p:nvSpPr>
              <p:spPr>
                <a:xfrm rot="369600">
                  <a:off x="7202160" y="361584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52" name="Rectangle 134"/>
                <p:cNvSpPr/>
                <p:nvPr/>
              </p:nvSpPr>
              <p:spPr>
                <a:xfrm rot="369600">
                  <a:off x="7258320" y="36208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53" name="Rectangle 135"/>
                <p:cNvSpPr/>
                <p:nvPr/>
              </p:nvSpPr>
              <p:spPr>
                <a:xfrm rot="369600">
                  <a:off x="7318800" y="362484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54" name="Rectangle 136"/>
                <p:cNvSpPr/>
                <p:nvPr/>
              </p:nvSpPr>
              <p:spPr>
                <a:xfrm rot="369600">
                  <a:off x="7435440" y="363348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55" name="Rectangle 137"/>
                <p:cNvSpPr/>
                <p:nvPr/>
              </p:nvSpPr>
              <p:spPr>
                <a:xfrm rot="369600">
                  <a:off x="7375320" y="36298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56" name="Rectangle 138"/>
                <p:cNvSpPr/>
                <p:nvPr/>
              </p:nvSpPr>
              <p:spPr>
                <a:xfrm rot="369600">
                  <a:off x="7491960" y="36388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57" name="Rectangle 142"/>
                <p:cNvSpPr/>
                <p:nvPr/>
              </p:nvSpPr>
              <p:spPr>
                <a:xfrm rot="369600">
                  <a:off x="7122960" y="37368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58" name="Rectangle 143"/>
                <p:cNvSpPr/>
                <p:nvPr/>
              </p:nvSpPr>
              <p:spPr>
                <a:xfrm rot="369600">
                  <a:off x="7183440" y="37404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59" name="Rectangle 144"/>
                <p:cNvSpPr/>
                <p:nvPr/>
              </p:nvSpPr>
              <p:spPr>
                <a:xfrm rot="369600">
                  <a:off x="7239600" y="37458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60" name="Rectangle 145"/>
                <p:cNvSpPr/>
                <p:nvPr/>
              </p:nvSpPr>
              <p:spPr>
                <a:xfrm rot="369600">
                  <a:off x="7300080" y="37494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61" name="Rectangle 146"/>
                <p:cNvSpPr/>
                <p:nvPr/>
              </p:nvSpPr>
              <p:spPr>
                <a:xfrm rot="369600">
                  <a:off x="7416720" y="37584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62" name="Rectangle 147"/>
                <p:cNvSpPr/>
                <p:nvPr/>
              </p:nvSpPr>
              <p:spPr>
                <a:xfrm rot="369600">
                  <a:off x="7356600" y="37548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63" name="Rectangle 148"/>
                <p:cNvSpPr/>
                <p:nvPr/>
              </p:nvSpPr>
              <p:spPr>
                <a:xfrm rot="369600">
                  <a:off x="7473240" y="37638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64" name="Rectangle 154"/>
                <p:cNvSpPr/>
                <p:nvPr/>
              </p:nvSpPr>
              <p:spPr>
                <a:xfrm rot="369600">
                  <a:off x="7081200" y="360648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65" name="Rectangle 155"/>
                <p:cNvSpPr/>
                <p:nvPr/>
              </p:nvSpPr>
              <p:spPr>
                <a:xfrm rot="369600">
                  <a:off x="7062480" y="37314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766" name="Group 893"/>
              <p:cNvGrpSpPr/>
              <p:nvPr/>
            </p:nvGrpSpPr>
            <p:grpSpPr>
              <a:xfrm>
                <a:off x="7569360" y="3641040"/>
                <a:ext cx="496080" cy="236160"/>
                <a:chOff x="7569360" y="3641040"/>
                <a:chExt cx="496080" cy="236160"/>
              </a:xfrm>
            </p:grpSpPr>
            <p:sp>
              <p:nvSpPr>
                <p:cNvPr id="767" name="Rectangle 132"/>
                <p:cNvSpPr/>
                <p:nvPr/>
              </p:nvSpPr>
              <p:spPr>
                <a:xfrm rot="369600">
                  <a:off x="7651800" y="36493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68" name="Rectangle 133"/>
                <p:cNvSpPr/>
                <p:nvPr/>
              </p:nvSpPr>
              <p:spPr>
                <a:xfrm rot="369600">
                  <a:off x="7712280" y="36529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69" name="Rectangle 134"/>
                <p:cNvSpPr/>
                <p:nvPr/>
              </p:nvSpPr>
              <p:spPr>
                <a:xfrm rot="369600">
                  <a:off x="7768800" y="36583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70" name="Rectangle 135"/>
                <p:cNvSpPr/>
                <p:nvPr/>
              </p:nvSpPr>
              <p:spPr>
                <a:xfrm rot="369600">
                  <a:off x="7828920" y="36619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71" name="Rectangle 136"/>
                <p:cNvSpPr/>
                <p:nvPr/>
              </p:nvSpPr>
              <p:spPr>
                <a:xfrm rot="369600">
                  <a:off x="7945920" y="367056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72" name="Rectangle 137"/>
                <p:cNvSpPr/>
                <p:nvPr/>
              </p:nvSpPr>
              <p:spPr>
                <a:xfrm rot="369600">
                  <a:off x="7885440" y="366696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73" name="Rectangle 138"/>
                <p:cNvSpPr/>
                <p:nvPr/>
              </p:nvSpPr>
              <p:spPr>
                <a:xfrm rot="369600">
                  <a:off x="8002080" y="367596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74" name="Rectangle 142"/>
                <p:cNvSpPr/>
                <p:nvPr/>
              </p:nvSpPr>
              <p:spPr>
                <a:xfrm rot="369600">
                  <a:off x="7633080" y="377388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75" name="Rectangle 143"/>
                <p:cNvSpPr/>
                <p:nvPr/>
              </p:nvSpPr>
              <p:spPr>
                <a:xfrm rot="369600">
                  <a:off x="7693560" y="3777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76" name="Rectangle 144"/>
                <p:cNvSpPr/>
                <p:nvPr/>
              </p:nvSpPr>
              <p:spPr>
                <a:xfrm rot="369600">
                  <a:off x="7750080" y="378288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77" name="Rectangle 145"/>
                <p:cNvSpPr/>
                <p:nvPr/>
              </p:nvSpPr>
              <p:spPr>
                <a:xfrm rot="369600">
                  <a:off x="7810200" y="3786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78" name="Rectangle 146"/>
                <p:cNvSpPr/>
                <p:nvPr/>
              </p:nvSpPr>
              <p:spPr>
                <a:xfrm rot="369600">
                  <a:off x="7927200" y="3795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79" name="Rectangle 147"/>
                <p:cNvSpPr/>
                <p:nvPr/>
              </p:nvSpPr>
              <p:spPr>
                <a:xfrm rot="369600">
                  <a:off x="7866720" y="379188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80" name="Rectangle 148"/>
                <p:cNvSpPr/>
                <p:nvPr/>
              </p:nvSpPr>
              <p:spPr>
                <a:xfrm rot="369600">
                  <a:off x="7983360" y="380088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81" name="Rectangle 154"/>
                <p:cNvSpPr/>
                <p:nvPr/>
              </p:nvSpPr>
              <p:spPr>
                <a:xfrm rot="369600">
                  <a:off x="7591680" y="364356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82" name="Rectangle 155"/>
                <p:cNvSpPr/>
                <p:nvPr/>
              </p:nvSpPr>
              <p:spPr>
                <a:xfrm rot="369600">
                  <a:off x="7572960" y="3768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783" name="Group 894"/>
              <p:cNvGrpSpPr/>
              <p:nvPr/>
            </p:nvGrpSpPr>
            <p:grpSpPr>
              <a:xfrm>
                <a:off x="8079840" y="3679200"/>
                <a:ext cx="496440" cy="236160"/>
                <a:chOff x="8079840" y="3679200"/>
                <a:chExt cx="496440" cy="236160"/>
              </a:xfrm>
            </p:grpSpPr>
            <p:sp>
              <p:nvSpPr>
                <p:cNvPr id="784" name="Rectangle 132"/>
                <p:cNvSpPr/>
                <p:nvPr/>
              </p:nvSpPr>
              <p:spPr>
                <a:xfrm rot="369600">
                  <a:off x="8162640" y="3687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85" name="Rectangle 133"/>
                <p:cNvSpPr/>
                <p:nvPr/>
              </p:nvSpPr>
              <p:spPr>
                <a:xfrm rot="369600">
                  <a:off x="8223120" y="3690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86" name="Rectangle 134"/>
                <p:cNvSpPr/>
                <p:nvPr/>
              </p:nvSpPr>
              <p:spPr>
                <a:xfrm rot="369600">
                  <a:off x="8279280" y="3696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87" name="Rectangle 135"/>
                <p:cNvSpPr/>
                <p:nvPr/>
              </p:nvSpPr>
              <p:spPr>
                <a:xfrm rot="369600">
                  <a:off x="8339760" y="3699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88" name="Rectangle 136"/>
                <p:cNvSpPr/>
                <p:nvPr/>
              </p:nvSpPr>
              <p:spPr>
                <a:xfrm rot="369600">
                  <a:off x="8456400" y="3708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89" name="Rectangle 137"/>
                <p:cNvSpPr/>
                <p:nvPr/>
              </p:nvSpPr>
              <p:spPr>
                <a:xfrm rot="369600">
                  <a:off x="8395920" y="3705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90" name="Rectangle 138"/>
                <p:cNvSpPr/>
                <p:nvPr/>
              </p:nvSpPr>
              <p:spPr>
                <a:xfrm rot="369600">
                  <a:off x="8512920" y="3714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91" name="Rectangle 142"/>
                <p:cNvSpPr/>
                <p:nvPr/>
              </p:nvSpPr>
              <p:spPr>
                <a:xfrm rot="369600">
                  <a:off x="8143920" y="3812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92" name="Rectangle 143"/>
                <p:cNvSpPr/>
                <p:nvPr/>
              </p:nvSpPr>
              <p:spPr>
                <a:xfrm rot="369600">
                  <a:off x="8204400" y="38156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93" name="Rectangle 144"/>
                <p:cNvSpPr/>
                <p:nvPr/>
              </p:nvSpPr>
              <p:spPr>
                <a:xfrm rot="369600">
                  <a:off x="8260560" y="3821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94" name="Rectangle 145"/>
                <p:cNvSpPr/>
                <p:nvPr/>
              </p:nvSpPr>
              <p:spPr>
                <a:xfrm rot="369600">
                  <a:off x="8321040" y="38246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95" name="Rectangle 146"/>
                <p:cNvSpPr/>
                <p:nvPr/>
              </p:nvSpPr>
              <p:spPr>
                <a:xfrm rot="369600">
                  <a:off x="8437680" y="38336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96" name="Rectangle 147"/>
                <p:cNvSpPr/>
                <p:nvPr/>
              </p:nvSpPr>
              <p:spPr>
                <a:xfrm rot="369600">
                  <a:off x="8377560" y="3830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97" name="Rectangle 148"/>
                <p:cNvSpPr/>
                <p:nvPr/>
              </p:nvSpPr>
              <p:spPr>
                <a:xfrm rot="369600">
                  <a:off x="8494200" y="3839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98" name="Rectangle 154"/>
                <p:cNvSpPr/>
                <p:nvPr/>
              </p:nvSpPr>
              <p:spPr>
                <a:xfrm rot="369600">
                  <a:off x="8102160" y="3681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99" name="Rectangle 155"/>
                <p:cNvSpPr/>
                <p:nvPr/>
              </p:nvSpPr>
              <p:spPr>
                <a:xfrm rot="369600">
                  <a:off x="8083440" y="38062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800" name="Group 895"/>
              <p:cNvGrpSpPr/>
              <p:nvPr/>
            </p:nvGrpSpPr>
            <p:grpSpPr>
              <a:xfrm>
                <a:off x="8588160" y="3720600"/>
                <a:ext cx="496080" cy="236160"/>
                <a:chOff x="8588160" y="3720600"/>
                <a:chExt cx="496080" cy="236160"/>
              </a:xfrm>
            </p:grpSpPr>
            <p:sp>
              <p:nvSpPr>
                <p:cNvPr id="801" name="Rectangle 132"/>
                <p:cNvSpPr/>
                <p:nvPr/>
              </p:nvSpPr>
              <p:spPr>
                <a:xfrm rot="369600">
                  <a:off x="8670600" y="37285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02" name="Rectangle 133"/>
                <p:cNvSpPr/>
                <p:nvPr/>
              </p:nvSpPr>
              <p:spPr>
                <a:xfrm rot="369600">
                  <a:off x="8731080" y="37321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03" name="Rectangle 134"/>
                <p:cNvSpPr/>
                <p:nvPr/>
              </p:nvSpPr>
              <p:spPr>
                <a:xfrm rot="369600">
                  <a:off x="8787600" y="37375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04" name="Rectangle 135"/>
                <p:cNvSpPr/>
                <p:nvPr/>
              </p:nvSpPr>
              <p:spPr>
                <a:xfrm rot="369600">
                  <a:off x="8847720" y="37411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05" name="Rectangle 136"/>
                <p:cNvSpPr/>
                <p:nvPr/>
              </p:nvSpPr>
              <p:spPr>
                <a:xfrm rot="369600">
                  <a:off x="8964720" y="37501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06" name="Rectangle 137"/>
                <p:cNvSpPr/>
                <p:nvPr/>
              </p:nvSpPr>
              <p:spPr>
                <a:xfrm rot="369600">
                  <a:off x="8904240" y="37465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07" name="Rectangle 138"/>
                <p:cNvSpPr/>
                <p:nvPr/>
              </p:nvSpPr>
              <p:spPr>
                <a:xfrm rot="369600">
                  <a:off x="9020880" y="37555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08" name="Rectangle 142"/>
                <p:cNvSpPr/>
                <p:nvPr/>
              </p:nvSpPr>
              <p:spPr>
                <a:xfrm rot="369600">
                  <a:off x="8652240" y="38534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09" name="Rectangle 143"/>
                <p:cNvSpPr/>
                <p:nvPr/>
              </p:nvSpPr>
              <p:spPr>
                <a:xfrm rot="369600">
                  <a:off x="8712360" y="38570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10" name="Rectangle 144"/>
                <p:cNvSpPr/>
                <p:nvPr/>
              </p:nvSpPr>
              <p:spPr>
                <a:xfrm rot="369600">
                  <a:off x="8768880" y="38624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11" name="Rectangle 145"/>
                <p:cNvSpPr/>
                <p:nvPr/>
              </p:nvSpPr>
              <p:spPr>
                <a:xfrm rot="369600">
                  <a:off x="8829360" y="38660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12" name="Rectangle 146"/>
                <p:cNvSpPr/>
                <p:nvPr/>
              </p:nvSpPr>
              <p:spPr>
                <a:xfrm rot="369600">
                  <a:off x="8946000" y="38750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13" name="Rectangle 147"/>
                <p:cNvSpPr/>
                <p:nvPr/>
              </p:nvSpPr>
              <p:spPr>
                <a:xfrm rot="369600">
                  <a:off x="8885520" y="38714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14" name="Rectangle 148"/>
                <p:cNvSpPr/>
                <p:nvPr/>
              </p:nvSpPr>
              <p:spPr>
                <a:xfrm rot="369600">
                  <a:off x="9002520" y="38804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15" name="Rectangle 154"/>
                <p:cNvSpPr/>
                <p:nvPr/>
              </p:nvSpPr>
              <p:spPr>
                <a:xfrm rot="369600">
                  <a:off x="8610480" y="37231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16" name="Rectangle 155"/>
                <p:cNvSpPr/>
                <p:nvPr/>
              </p:nvSpPr>
              <p:spPr>
                <a:xfrm rot="369600">
                  <a:off x="8591760" y="38476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</p:grpSp>
        <p:grpSp>
          <p:nvGrpSpPr>
            <p:cNvPr id="817" name="Group 778"/>
            <p:cNvGrpSpPr/>
            <p:nvPr/>
          </p:nvGrpSpPr>
          <p:grpSpPr>
            <a:xfrm>
              <a:off x="9819720" y="3845880"/>
              <a:ext cx="496800" cy="471600"/>
              <a:chOff x="9819720" y="3845880"/>
              <a:chExt cx="496800" cy="471600"/>
            </a:xfrm>
          </p:grpSpPr>
          <p:sp>
            <p:nvSpPr>
              <p:cNvPr id="818" name="Line 52"/>
              <p:cNvSpPr/>
              <p:nvPr/>
            </p:nvSpPr>
            <p:spPr>
              <a:xfrm>
                <a:off x="9870840" y="3914640"/>
                <a:ext cx="370440" cy="315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19" name="Rectangle 53"/>
              <p:cNvSpPr/>
              <p:nvPr/>
            </p:nvSpPr>
            <p:spPr>
              <a:xfrm rot="2983800" flipH="1" flipV="1">
                <a:off x="10126800" y="4151160"/>
                <a:ext cx="173880" cy="12096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20" name="Freeform 68"/>
              <p:cNvSpPr/>
              <p:nvPr/>
            </p:nvSpPr>
            <p:spPr>
              <a:xfrm rot="366600">
                <a:off x="9827640" y="3853440"/>
                <a:ext cx="153000" cy="158400"/>
              </a:xfrm>
              <a:custGeom>
                <a:avLst/>
                <a:gdLst>
                  <a:gd name="textAreaLeft" fmla="*/ 0 w 153000"/>
                  <a:gd name="textAreaRight" fmla="*/ 154440 w 153000"/>
                  <a:gd name="textAreaTop" fmla="*/ 0 h 158400"/>
                  <a:gd name="textAreaBottom" fmla="*/ 159840 h 15840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821" name="Text Box 27"/>
            <p:cNvSpPr/>
            <p:nvPr/>
          </p:nvSpPr>
          <p:spPr>
            <a:xfrm flipH="1">
              <a:off x="7526880" y="2581920"/>
              <a:ext cx="1429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FLASH1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22" name="Text Box 27"/>
            <p:cNvSpPr/>
            <p:nvPr/>
          </p:nvSpPr>
          <p:spPr>
            <a:xfrm rot="279600" flipH="1">
              <a:off x="7962480" y="3414240"/>
              <a:ext cx="1429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FLASH2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23" name="Line 55"/>
            <p:cNvSpPr/>
            <p:nvPr/>
          </p:nvSpPr>
          <p:spPr>
            <a:xfrm>
              <a:off x="6235560" y="3625560"/>
              <a:ext cx="792360" cy="5464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824" name="Freeform 57"/>
            <p:cNvSpPr/>
            <p:nvPr/>
          </p:nvSpPr>
          <p:spPr>
            <a:xfrm>
              <a:off x="6193440" y="3573360"/>
              <a:ext cx="123480" cy="115920"/>
            </a:xfrm>
            <a:custGeom>
              <a:avLst/>
              <a:gdLst>
                <a:gd name="textAreaLeft" fmla="*/ 0 w 123480"/>
                <a:gd name="textAreaRight" fmla="*/ 124920 w 123480"/>
                <a:gd name="textAreaTop" fmla="*/ 0 h 115920"/>
                <a:gd name="textAreaBottom" fmla="*/ 117360 h 11592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825" name="Text Box 27"/>
            <p:cNvSpPr/>
            <p:nvPr/>
          </p:nvSpPr>
          <p:spPr>
            <a:xfrm rot="423000" flipH="1">
              <a:off x="10609560" y="3531240"/>
              <a:ext cx="13978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601"/>
                </a:spcBef>
              </a:pPr>
              <a:r>
                <a:rPr lang="en-US" sz="12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Albert Einstein </a:t>
              </a:r>
              <a:endParaRPr lang="en-GB" sz="12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26" name="Text Box 27"/>
            <p:cNvSpPr/>
            <p:nvPr/>
          </p:nvSpPr>
          <p:spPr>
            <a:xfrm rot="423000" flipH="1">
              <a:off x="10504440" y="4395240"/>
              <a:ext cx="13978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601"/>
                </a:spcBef>
              </a:pPr>
              <a:r>
                <a:rPr lang="en-US" sz="12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Kai Siegbahn</a:t>
              </a:r>
              <a:endParaRPr lang="en-GB" sz="12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27" name="Text Box 26"/>
            <p:cNvSpPr/>
            <p:nvPr/>
          </p:nvSpPr>
          <p:spPr>
            <a:xfrm rot="300000" flipH="1">
              <a:off x="6940800" y="3870000"/>
              <a:ext cx="2208240" cy="30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700"/>
                </a:spcBef>
              </a:pPr>
              <a:r>
                <a:rPr lang="en-US" sz="14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Variable Gap Undulators</a:t>
              </a:r>
              <a:endParaRPr lang="en-GB" sz="1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828" name="Group 786"/>
            <p:cNvGrpSpPr/>
            <p:nvPr/>
          </p:nvGrpSpPr>
          <p:grpSpPr>
            <a:xfrm>
              <a:off x="6298920" y="4101840"/>
              <a:ext cx="3509280" cy="547560"/>
              <a:chOff x="6298920" y="4101840"/>
              <a:chExt cx="3509280" cy="547560"/>
            </a:xfrm>
          </p:grpSpPr>
          <p:sp>
            <p:nvSpPr>
              <p:cNvPr id="829" name="Text Box 27"/>
              <p:cNvSpPr/>
              <p:nvPr/>
            </p:nvSpPr>
            <p:spPr>
              <a:xfrm rot="300000" flipH="1">
                <a:off x="6827760" y="4218840"/>
                <a:ext cx="1892520" cy="348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algn="ctr" defTabSz="457200">
                  <a:lnSpc>
                    <a:spcPct val="100000"/>
                  </a:lnSpc>
                  <a:spcBef>
                    <a:spcPts val="850"/>
                  </a:spcBef>
                </a:pPr>
                <a:r>
                  <a:rPr lang="en-US" sz="1700" b="0" i="1" strike="noStrike" spc="-1">
                    <a:solidFill>
                      <a:srgbClr val="000000"/>
                    </a:solidFill>
                    <a:latin typeface="Arial"/>
                    <a:ea typeface="ＭＳ Ｐゴシック"/>
                  </a:rPr>
                  <a:t>FLASH3</a:t>
                </a:r>
                <a:endParaRPr lang="en-GB" sz="17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830" name="Line 55"/>
              <p:cNvSpPr/>
              <p:nvPr/>
            </p:nvSpPr>
            <p:spPr>
              <a:xfrm>
                <a:off x="7060320" y="4187520"/>
                <a:ext cx="2431800" cy="235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31" name="Freeform 57"/>
              <p:cNvSpPr/>
              <p:nvPr/>
            </p:nvSpPr>
            <p:spPr>
              <a:xfrm rot="11229600">
                <a:off x="6968880" y="410868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32" name="Line 52"/>
              <p:cNvSpPr/>
              <p:nvPr/>
            </p:nvSpPr>
            <p:spPr>
              <a:xfrm>
                <a:off x="9515520" y="4429440"/>
                <a:ext cx="186840" cy="7704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2040" rIns="90000" bIns="320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33" name="Rectangle 53"/>
              <p:cNvSpPr/>
              <p:nvPr/>
            </p:nvSpPr>
            <p:spPr>
              <a:xfrm rot="12334200" flipH="1" flipV="1">
                <a:off x="9673560" y="4500720"/>
                <a:ext cx="126360" cy="655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34" name="Line 55"/>
              <p:cNvSpPr/>
              <p:nvPr/>
            </p:nvSpPr>
            <p:spPr>
              <a:xfrm>
                <a:off x="6298920" y="4107240"/>
                <a:ext cx="673200" cy="5904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14040" rIns="90000" bIns="140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35" name="Rectangle 178"/>
              <p:cNvSpPr/>
              <p:nvPr/>
            </p:nvSpPr>
            <p:spPr>
              <a:xfrm rot="340800">
                <a:off x="8254800" y="4220640"/>
                <a:ext cx="267840" cy="191160"/>
              </a:xfrm>
              <a:prstGeom prst="rect">
                <a:avLst/>
              </a:prstGeom>
              <a:solidFill>
                <a:srgbClr val="FFCCCC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36" name="Freeform 57"/>
              <p:cNvSpPr/>
              <p:nvPr/>
            </p:nvSpPr>
            <p:spPr>
              <a:xfrm rot="420000">
                <a:off x="9480600" y="436176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837" name="Group 787"/>
            <p:cNvGrpSpPr/>
            <p:nvPr/>
          </p:nvGrpSpPr>
          <p:grpSpPr>
            <a:xfrm>
              <a:off x="11011680" y="3028320"/>
              <a:ext cx="916200" cy="585360"/>
              <a:chOff x="11011680" y="3028320"/>
              <a:chExt cx="916200" cy="585360"/>
            </a:xfrm>
          </p:grpSpPr>
          <p:sp>
            <p:nvSpPr>
              <p:cNvPr id="838" name="AutoShape 13"/>
              <p:cNvSpPr/>
              <p:nvPr/>
            </p:nvSpPr>
            <p:spPr>
              <a:xfrm rot="5400000">
                <a:off x="11180880" y="2865960"/>
                <a:ext cx="584640" cy="909360"/>
              </a:xfrm>
              <a:custGeom>
                <a:avLst/>
                <a:gdLst>
                  <a:gd name="textAreaLeft" fmla="*/ 93600 w 584640"/>
                  <a:gd name="textAreaRight" fmla="*/ 492120 w 584640"/>
                  <a:gd name="textAreaTop" fmla="*/ 146880 h 909360"/>
                  <a:gd name="textAreaBottom" fmla="*/ 763560 h 9093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3349" y="21600"/>
                    </a:lnTo>
                    <a:lnTo>
                      <a:pt x="1825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39" name="AutoShape 14"/>
              <p:cNvSpPr/>
              <p:nvPr/>
            </p:nvSpPr>
            <p:spPr>
              <a:xfrm rot="16200000">
                <a:off x="11169000" y="2968560"/>
                <a:ext cx="400320" cy="707400"/>
              </a:xfrm>
              <a:custGeom>
                <a:avLst/>
                <a:gdLst>
                  <a:gd name="textAreaLeft" fmla="*/ 43920 w 400320"/>
                  <a:gd name="textAreaRight" fmla="*/ 357480 w 400320"/>
                  <a:gd name="textAreaTop" fmla="*/ 78480 h 707400"/>
                  <a:gd name="textAreaBottom" fmla="*/ 630000 h 70740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1142" y="21600"/>
                    </a:lnTo>
                    <a:lnTo>
                      <a:pt x="2045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40" name="Line 15"/>
              <p:cNvSpPr/>
              <p:nvPr/>
            </p:nvSpPr>
            <p:spPr>
              <a:xfrm flipV="1">
                <a:off x="11725560" y="3029400"/>
                <a:ext cx="201960" cy="11160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41" name="Line 16"/>
              <p:cNvSpPr/>
              <p:nvPr/>
            </p:nvSpPr>
            <p:spPr>
              <a:xfrm flipH="1" flipV="1">
                <a:off x="11725560" y="3498480"/>
                <a:ext cx="201960" cy="11520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42" name="Line 17"/>
              <p:cNvSpPr/>
              <p:nvPr/>
            </p:nvSpPr>
            <p:spPr>
              <a:xfrm flipH="1">
                <a:off x="11725560" y="3493080"/>
                <a:ext cx="201960" cy="540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9600" rIns="90000" bIns="-396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43" name="Line 18"/>
              <p:cNvSpPr/>
              <p:nvPr/>
            </p:nvSpPr>
            <p:spPr>
              <a:xfrm flipH="1" flipV="1">
                <a:off x="11725560" y="3141000"/>
                <a:ext cx="201960" cy="504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9960" rIns="90000" bIns="-3996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44" name="Line 177"/>
              <p:cNvSpPr/>
              <p:nvPr/>
            </p:nvSpPr>
            <p:spPr>
              <a:xfrm>
                <a:off x="11019240" y="3324960"/>
                <a:ext cx="619560" cy="13428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45" name="Line 178"/>
              <p:cNvSpPr/>
              <p:nvPr/>
            </p:nvSpPr>
            <p:spPr>
              <a:xfrm>
                <a:off x="11231640" y="3283920"/>
                <a:ext cx="383400" cy="288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2120" rIns="90000" bIns="-4212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46" name="Line 179"/>
              <p:cNvSpPr/>
              <p:nvPr/>
            </p:nvSpPr>
            <p:spPr>
              <a:xfrm flipV="1">
                <a:off x="11339640" y="3383640"/>
                <a:ext cx="299160" cy="1404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0960" rIns="90000" bIns="-3096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47" name="Line 180"/>
              <p:cNvSpPr/>
              <p:nvPr/>
            </p:nvSpPr>
            <p:spPr>
              <a:xfrm flipV="1">
                <a:off x="11011680" y="3208320"/>
                <a:ext cx="627120" cy="11484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48" name="Line 181"/>
              <p:cNvSpPr/>
              <p:nvPr/>
            </p:nvSpPr>
            <p:spPr>
              <a:xfrm flipV="1">
                <a:off x="11129760" y="3160080"/>
                <a:ext cx="406080" cy="14004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49" name="Line 179"/>
              <p:cNvSpPr/>
              <p:nvPr/>
            </p:nvSpPr>
            <p:spPr>
              <a:xfrm>
                <a:off x="11378880" y="3401280"/>
                <a:ext cx="182520" cy="1620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28800" rIns="90000" bIns="-28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50" name="Rectangle 879"/>
              <p:cNvSpPr/>
              <p:nvPr/>
            </p:nvSpPr>
            <p:spPr>
              <a:xfrm>
                <a:off x="11111760" y="3414240"/>
                <a:ext cx="235080" cy="7632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2760" rIns="90000" bIns="327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en-US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51" name="Rectangle 880"/>
              <p:cNvSpPr/>
              <p:nvPr/>
            </p:nvSpPr>
            <p:spPr>
              <a:xfrm>
                <a:off x="11097000" y="3166200"/>
                <a:ext cx="182520" cy="6300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19440" rIns="90000" bIns="194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en-US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852" name="Text Box 169"/>
            <p:cNvSpPr/>
            <p:nvPr/>
          </p:nvSpPr>
          <p:spPr>
            <a:xfrm flipH="1">
              <a:off x="10356120" y="4581000"/>
              <a:ext cx="186048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FEL Experiments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853" name="Group 39"/>
            <p:cNvGrpSpPr/>
            <p:nvPr/>
          </p:nvGrpSpPr>
          <p:grpSpPr>
            <a:xfrm>
              <a:off x="6428880" y="3521880"/>
              <a:ext cx="513360" cy="221760"/>
              <a:chOff x="6428880" y="3521880"/>
              <a:chExt cx="513360" cy="221760"/>
            </a:xfrm>
          </p:grpSpPr>
          <p:sp>
            <p:nvSpPr>
              <p:cNvPr id="854" name="Line 40"/>
              <p:cNvSpPr/>
              <p:nvPr/>
            </p:nvSpPr>
            <p:spPr>
              <a:xfrm flipV="1">
                <a:off x="6471000" y="3572640"/>
                <a:ext cx="150120" cy="7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29160" rIns="90000" bIns="2916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55" name="Line 41"/>
              <p:cNvSpPr/>
              <p:nvPr/>
            </p:nvSpPr>
            <p:spPr>
              <a:xfrm flipH="1" flipV="1">
                <a:off x="6593400" y="3583800"/>
                <a:ext cx="187560" cy="162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28800" rIns="90000" bIns="-28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56" name="Line 42"/>
              <p:cNvSpPr/>
              <p:nvPr/>
            </p:nvSpPr>
            <p:spPr>
              <a:xfrm>
                <a:off x="6777360" y="3598200"/>
                <a:ext cx="129240" cy="975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57" name="Rectangle 43"/>
              <p:cNvSpPr/>
              <p:nvPr/>
            </p:nvSpPr>
            <p:spPr>
              <a:xfrm rot="385200">
                <a:off x="6433560" y="360000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58" name="Rectangle 44"/>
              <p:cNvSpPr/>
              <p:nvPr/>
            </p:nvSpPr>
            <p:spPr>
              <a:xfrm rot="385200">
                <a:off x="6589440" y="352512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59" name="Rectangle 45"/>
              <p:cNvSpPr/>
              <p:nvPr/>
            </p:nvSpPr>
            <p:spPr>
              <a:xfrm rot="385200">
                <a:off x="6735240" y="354132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60" name="Rectangle 46"/>
              <p:cNvSpPr/>
              <p:nvPr/>
            </p:nvSpPr>
            <p:spPr>
              <a:xfrm rot="385200">
                <a:off x="6872760" y="364968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861" name="Group 790"/>
            <p:cNvGrpSpPr/>
            <p:nvPr/>
          </p:nvGrpSpPr>
          <p:grpSpPr>
            <a:xfrm>
              <a:off x="9021960" y="4102920"/>
              <a:ext cx="247320" cy="383760"/>
              <a:chOff x="9021960" y="4102920"/>
              <a:chExt cx="247320" cy="383760"/>
            </a:xfrm>
          </p:grpSpPr>
          <p:sp>
            <p:nvSpPr>
              <p:cNvPr id="862" name="AutoShape 30"/>
              <p:cNvSpPr/>
              <p:nvPr/>
            </p:nvSpPr>
            <p:spPr>
              <a:xfrm rot="300000">
                <a:off x="9037080" y="4309920"/>
                <a:ext cx="178560" cy="1692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63" name="AutoShape 184"/>
              <p:cNvSpPr/>
              <p:nvPr/>
            </p:nvSpPr>
            <p:spPr>
              <a:xfrm rot="11100000">
                <a:off x="9027720" y="411264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864" name="Group 791"/>
            <p:cNvGrpSpPr/>
            <p:nvPr/>
          </p:nvGrpSpPr>
          <p:grpSpPr>
            <a:xfrm>
              <a:off x="6914520" y="3043080"/>
              <a:ext cx="235440" cy="367920"/>
              <a:chOff x="6914520" y="3043080"/>
              <a:chExt cx="235440" cy="367920"/>
            </a:xfrm>
          </p:grpSpPr>
          <p:sp>
            <p:nvSpPr>
              <p:cNvPr id="865" name="AutoShape 30"/>
              <p:cNvSpPr/>
              <p:nvPr/>
            </p:nvSpPr>
            <p:spPr>
              <a:xfrm>
                <a:off x="6941520" y="3241800"/>
                <a:ext cx="178560" cy="1692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66" name="AutoShape 184"/>
              <p:cNvSpPr/>
              <p:nvPr/>
            </p:nvSpPr>
            <p:spPr>
              <a:xfrm rot="10800000">
                <a:off x="6914520" y="304308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867" name="Group 792"/>
            <p:cNvGrpSpPr/>
            <p:nvPr/>
          </p:nvGrpSpPr>
          <p:grpSpPr>
            <a:xfrm>
              <a:off x="6096600" y="2990160"/>
              <a:ext cx="777960" cy="429840"/>
              <a:chOff x="6096600" y="2990160"/>
              <a:chExt cx="777960" cy="429840"/>
            </a:xfrm>
          </p:grpSpPr>
          <p:sp>
            <p:nvSpPr>
              <p:cNvPr id="868" name="Line 55"/>
              <p:cNvSpPr/>
              <p:nvPr/>
            </p:nvSpPr>
            <p:spPr>
              <a:xfrm>
                <a:off x="6153840" y="3031920"/>
                <a:ext cx="360" cy="2869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69" name="Line 55"/>
              <p:cNvSpPr/>
              <p:nvPr/>
            </p:nvSpPr>
            <p:spPr>
              <a:xfrm flipH="1">
                <a:off x="6688080" y="3106800"/>
                <a:ext cx="127080" cy="21744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70" name="Rectangle 179"/>
              <p:cNvSpPr/>
              <p:nvPr/>
            </p:nvSpPr>
            <p:spPr>
              <a:xfrm>
                <a:off x="6743160" y="2996280"/>
                <a:ext cx="131400" cy="115920"/>
              </a:xfrm>
              <a:prstGeom prst="rect">
                <a:avLst/>
              </a:prstGeom>
              <a:solidFill>
                <a:srgbClr val="CCEC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grpSp>
            <p:nvGrpSpPr>
              <p:cNvPr id="871" name="Group 838"/>
              <p:cNvGrpSpPr/>
              <p:nvPr/>
            </p:nvGrpSpPr>
            <p:grpSpPr>
              <a:xfrm>
                <a:off x="6192000" y="3221640"/>
                <a:ext cx="472680" cy="198360"/>
                <a:chOff x="6192000" y="3221640"/>
                <a:chExt cx="472680" cy="198360"/>
              </a:xfrm>
            </p:grpSpPr>
            <p:sp>
              <p:nvSpPr>
                <p:cNvPr id="872" name="Rectangle 132"/>
                <p:cNvSpPr/>
                <p:nvPr/>
              </p:nvSpPr>
              <p:spPr>
                <a:xfrm>
                  <a:off x="625284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73" name="Rectangle 133"/>
                <p:cNvSpPr/>
                <p:nvPr/>
              </p:nvSpPr>
              <p:spPr>
                <a:xfrm>
                  <a:off x="6313680" y="3221640"/>
                  <a:ext cx="5544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74" name="Rectangle 134"/>
                <p:cNvSpPr/>
                <p:nvPr/>
              </p:nvSpPr>
              <p:spPr>
                <a:xfrm>
                  <a:off x="637056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75" name="Rectangle 135"/>
                <p:cNvSpPr/>
                <p:nvPr/>
              </p:nvSpPr>
              <p:spPr>
                <a:xfrm>
                  <a:off x="6431040" y="3221640"/>
                  <a:ext cx="5544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76" name="Rectangle 136"/>
                <p:cNvSpPr/>
                <p:nvPr/>
              </p:nvSpPr>
              <p:spPr>
                <a:xfrm>
                  <a:off x="6548760" y="3221640"/>
                  <a:ext cx="5544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77" name="Rectangle 137"/>
                <p:cNvSpPr/>
                <p:nvPr/>
              </p:nvSpPr>
              <p:spPr>
                <a:xfrm>
                  <a:off x="648792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78" name="Rectangle 138"/>
                <p:cNvSpPr/>
                <p:nvPr/>
              </p:nvSpPr>
              <p:spPr>
                <a:xfrm>
                  <a:off x="660528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79" name="Rectangle 142"/>
                <p:cNvSpPr/>
                <p:nvPr/>
              </p:nvSpPr>
              <p:spPr>
                <a:xfrm>
                  <a:off x="6252840" y="3346920"/>
                  <a:ext cx="5940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80" name="Rectangle 143"/>
                <p:cNvSpPr/>
                <p:nvPr/>
              </p:nvSpPr>
              <p:spPr>
                <a:xfrm>
                  <a:off x="631368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81" name="Rectangle 144"/>
                <p:cNvSpPr/>
                <p:nvPr/>
              </p:nvSpPr>
              <p:spPr>
                <a:xfrm>
                  <a:off x="6370560" y="3346920"/>
                  <a:ext cx="5940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82" name="Rectangle 145"/>
                <p:cNvSpPr/>
                <p:nvPr/>
              </p:nvSpPr>
              <p:spPr>
                <a:xfrm>
                  <a:off x="643104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83" name="Rectangle 146"/>
                <p:cNvSpPr/>
                <p:nvPr/>
              </p:nvSpPr>
              <p:spPr>
                <a:xfrm>
                  <a:off x="654876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84" name="Rectangle 147"/>
                <p:cNvSpPr/>
                <p:nvPr/>
              </p:nvSpPr>
              <p:spPr>
                <a:xfrm>
                  <a:off x="6487920" y="3346920"/>
                  <a:ext cx="5940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85" name="Rectangle 148"/>
                <p:cNvSpPr/>
                <p:nvPr/>
              </p:nvSpPr>
              <p:spPr>
                <a:xfrm>
                  <a:off x="6605280" y="3346920"/>
                  <a:ext cx="5940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86" name="Rectangle 154"/>
                <p:cNvSpPr/>
                <p:nvPr/>
              </p:nvSpPr>
              <p:spPr>
                <a:xfrm>
                  <a:off x="6192000" y="3221640"/>
                  <a:ext cx="5544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87" name="Rectangle 155"/>
                <p:cNvSpPr/>
                <p:nvPr/>
              </p:nvSpPr>
              <p:spPr>
                <a:xfrm>
                  <a:off x="619200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888" name="AutoShape 77"/>
              <p:cNvSpPr/>
              <p:nvPr/>
            </p:nvSpPr>
            <p:spPr>
              <a:xfrm>
                <a:off x="6096600" y="299016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889" name="Group 793"/>
            <p:cNvGrpSpPr/>
            <p:nvPr/>
          </p:nvGrpSpPr>
          <p:grpSpPr>
            <a:xfrm>
              <a:off x="9529560" y="3615480"/>
              <a:ext cx="247320" cy="383400"/>
              <a:chOff x="9529560" y="3615480"/>
              <a:chExt cx="247320" cy="383400"/>
            </a:xfrm>
          </p:grpSpPr>
          <p:sp>
            <p:nvSpPr>
              <p:cNvPr id="890" name="AutoShape 30"/>
              <p:cNvSpPr/>
              <p:nvPr/>
            </p:nvSpPr>
            <p:spPr>
              <a:xfrm rot="300000">
                <a:off x="9544320" y="3822120"/>
                <a:ext cx="178560" cy="1692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91" name="AutoShape 184"/>
              <p:cNvSpPr/>
              <p:nvPr/>
            </p:nvSpPr>
            <p:spPr>
              <a:xfrm rot="11100000">
                <a:off x="9535320" y="362520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892" name="AutoShape 77"/>
            <p:cNvSpPr/>
            <p:nvPr/>
          </p:nvSpPr>
          <p:spPr>
            <a:xfrm>
              <a:off x="6258600" y="4045680"/>
              <a:ext cx="118080" cy="149400"/>
            </a:xfrm>
            <a:prstGeom prst="roundRect">
              <a:avLst>
                <a:gd name="adj" fmla="val 16667"/>
              </a:avLst>
            </a:prstGeom>
            <a:solidFill>
              <a:srgbClr val="6699FF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893" name="Group 795"/>
            <p:cNvGrpSpPr/>
            <p:nvPr/>
          </p:nvGrpSpPr>
          <p:grpSpPr>
            <a:xfrm>
              <a:off x="191880" y="2911680"/>
              <a:ext cx="1114920" cy="588240"/>
              <a:chOff x="191880" y="2911680"/>
              <a:chExt cx="1114920" cy="588240"/>
            </a:xfrm>
          </p:grpSpPr>
          <p:sp>
            <p:nvSpPr>
              <p:cNvPr id="894" name="Line 24"/>
              <p:cNvSpPr/>
              <p:nvPr/>
            </p:nvSpPr>
            <p:spPr>
              <a:xfrm flipH="1" flipV="1">
                <a:off x="405720" y="3204360"/>
                <a:ext cx="129960" cy="54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9720" rIns="90000" bIns="972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95" name="AutoShape 30"/>
              <p:cNvSpPr/>
              <p:nvPr/>
            </p:nvSpPr>
            <p:spPr>
              <a:xfrm>
                <a:off x="243000" y="3120120"/>
                <a:ext cx="161640" cy="13824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896" name="AutoShape 182"/>
              <p:cNvSpPr/>
              <p:nvPr/>
            </p:nvSpPr>
            <p:spPr>
              <a:xfrm rot="10800000">
                <a:off x="192240" y="292644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grpSp>
            <p:nvGrpSpPr>
              <p:cNvPr id="897" name="Group 817"/>
              <p:cNvGrpSpPr/>
              <p:nvPr/>
            </p:nvGrpSpPr>
            <p:grpSpPr>
              <a:xfrm>
                <a:off x="606240" y="2911680"/>
                <a:ext cx="700560" cy="392400"/>
                <a:chOff x="606240" y="2911680"/>
                <a:chExt cx="700560" cy="392400"/>
              </a:xfrm>
            </p:grpSpPr>
            <p:grpSp>
              <p:nvGrpSpPr>
                <p:cNvPr id="898" name="Group 69"/>
                <p:cNvGrpSpPr/>
                <p:nvPr/>
              </p:nvGrpSpPr>
              <p:grpSpPr>
                <a:xfrm>
                  <a:off x="606240" y="3084840"/>
                  <a:ext cx="444960" cy="219240"/>
                  <a:chOff x="606240" y="3084840"/>
                  <a:chExt cx="444960" cy="219240"/>
                </a:xfrm>
              </p:grpSpPr>
              <p:sp>
                <p:nvSpPr>
                  <p:cNvPr id="899" name="AutoShape 75"/>
                  <p:cNvSpPr/>
                  <p:nvPr/>
                </p:nvSpPr>
                <p:spPr>
                  <a:xfrm>
                    <a:off x="606240" y="3084840"/>
                    <a:ext cx="444960" cy="21924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45000" rIns="90000" bIns="4500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  <p:sp>
                <p:nvSpPr>
                  <p:cNvPr id="900" name="Rectangle 76"/>
                  <p:cNvSpPr/>
                  <p:nvPr/>
                </p:nvSpPr>
                <p:spPr>
                  <a:xfrm>
                    <a:off x="642240" y="3154680"/>
                    <a:ext cx="375120" cy="71640"/>
                  </a:xfrm>
                  <a:prstGeom prst="rect">
                    <a:avLst/>
                  </a:prstGeom>
                  <a:solidFill>
                    <a:srgbClr val="6699FF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8080" rIns="90000" bIns="2808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</p:grpSp>
            <p:sp>
              <p:nvSpPr>
                <p:cNvPr id="901" name="AutoShape 30"/>
                <p:cNvSpPr/>
                <p:nvPr/>
              </p:nvSpPr>
              <p:spPr>
                <a:xfrm>
                  <a:off x="1084680" y="3092760"/>
                  <a:ext cx="178560" cy="20484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02" name="Rectangle 76"/>
                <p:cNvSpPr/>
                <p:nvPr/>
              </p:nvSpPr>
              <p:spPr>
                <a:xfrm>
                  <a:off x="1120680" y="3165840"/>
                  <a:ext cx="108720" cy="54000"/>
                </a:xfrm>
                <a:prstGeom prst="rect">
                  <a:avLst/>
                </a:prstGeom>
                <a:solidFill>
                  <a:srgbClr val="6699FF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10440" rIns="90000" bIns="1044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03" name="AutoShape 183"/>
                <p:cNvSpPr/>
                <p:nvPr/>
              </p:nvSpPr>
              <p:spPr>
                <a:xfrm rot="10800000">
                  <a:off x="688320" y="2911680"/>
                  <a:ext cx="235440" cy="14292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7360" rIns="90000" bIns="2736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04" name="AutoShape 184"/>
                <p:cNvSpPr/>
                <p:nvPr/>
              </p:nvSpPr>
              <p:spPr>
                <a:xfrm rot="10800000">
                  <a:off x="1071360" y="2911680"/>
                  <a:ext cx="235440" cy="14292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7360" rIns="90000" bIns="2736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905" name="Line 24"/>
              <p:cNvSpPr/>
              <p:nvPr/>
            </p:nvSpPr>
            <p:spPr>
              <a:xfrm>
                <a:off x="251280" y="3308400"/>
                <a:ext cx="360" cy="16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06" name="Line 24"/>
              <p:cNvSpPr/>
              <p:nvPr/>
            </p:nvSpPr>
            <p:spPr>
              <a:xfrm>
                <a:off x="534240" y="3256200"/>
                <a:ext cx="360" cy="63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18720" rIns="90000" bIns="1872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07" name="Line 24"/>
              <p:cNvSpPr/>
              <p:nvPr/>
            </p:nvSpPr>
            <p:spPr>
              <a:xfrm flipH="1" flipV="1">
                <a:off x="251280" y="3312720"/>
                <a:ext cx="290880" cy="2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2840" rIns="90000" bIns="-4284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08" name="Line 24"/>
              <p:cNvSpPr/>
              <p:nvPr/>
            </p:nvSpPr>
            <p:spPr>
              <a:xfrm>
                <a:off x="382320" y="3314520"/>
                <a:ext cx="360" cy="16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09" name="AutoShape 77"/>
              <p:cNvSpPr/>
              <p:nvPr/>
            </p:nvSpPr>
            <p:spPr>
              <a:xfrm>
                <a:off x="511200" y="334692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10" name="AutoShape 77"/>
              <p:cNvSpPr/>
              <p:nvPr/>
            </p:nvSpPr>
            <p:spPr>
              <a:xfrm>
                <a:off x="335880" y="335052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11" name="AutoShape 77"/>
              <p:cNvSpPr/>
              <p:nvPr/>
            </p:nvSpPr>
            <p:spPr>
              <a:xfrm>
                <a:off x="191880" y="335052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12" name="Line 24"/>
              <p:cNvSpPr/>
              <p:nvPr/>
            </p:nvSpPr>
            <p:spPr>
              <a:xfrm flipH="1">
                <a:off x="632880" y="3421080"/>
                <a:ext cx="66456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913" name="Group 796"/>
            <p:cNvGrpSpPr/>
            <p:nvPr/>
          </p:nvGrpSpPr>
          <p:grpSpPr>
            <a:xfrm>
              <a:off x="1297440" y="3089880"/>
              <a:ext cx="237600" cy="198360"/>
              <a:chOff x="1297440" y="3089880"/>
              <a:chExt cx="237600" cy="198360"/>
            </a:xfrm>
          </p:grpSpPr>
          <p:sp>
            <p:nvSpPr>
              <p:cNvPr id="914" name="Rectangle 132"/>
              <p:cNvSpPr/>
              <p:nvPr/>
            </p:nvSpPr>
            <p:spPr>
              <a:xfrm>
                <a:off x="1358280" y="30898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15" name="Rectangle 133"/>
              <p:cNvSpPr/>
              <p:nvPr/>
            </p:nvSpPr>
            <p:spPr>
              <a:xfrm>
                <a:off x="1419120" y="3089880"/>
                <a:ext cx="5544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16" name="Rectangle 134"/>
              <p:cNvSpPr/>
              <p:nvPr/>
            </p:nvSpPr>
            <p:spPr>
              <a:xfrm>
                <a:off x="1475640" y="30898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17" name="Rectangle 142"/>
              <p:cNvSpPr/>
              <p:nvPr/>
            </p:nvSpPr>
            <p:spPr>
              <a:xfrm>
                <a:off x="1358280" y="3215160"/>
                <a:ext cx="5940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18" name="Rectangle 143"/>
              <p:cNvSpPr/>
              <p:nvPr/>
            </p:nvSpPr>
            <p:spPr>
              <a:xfrm>
                <a:off x="1419120" y="321516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19" name="Rectangle 144"/>
              <p:cNvSpPr/>
              <p:nvPr/>
            </p:nvSpPr>
            <p:spPr>
              <a:xfrm>
                <a:off x="1475640" y="3215160"/>
                <a:ext cx="5940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20" name="Rectangle 154"/>
              <p:cNvSpPr/>
              <p:nvPr/>
            </p:nvSpPr>
            <p:spPr>
              <a:xfrm>
                <a:off x="1297440" y="3089880"/>
                <a:ext cx="5544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21" name="Rectangle 155"/>
              <p:cNvSpPr/>
              <p:nvPr/>
            </p:nvSpPr>
            <p:spPr>
              <a:xfrm>
                <a:off x="1297440" y="321516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922" name="Line 24"/>
            <p:cNvSpPr/>
            <p:nvPr/>
          </p:nvSpPr>
          <p:spPr>
            <a:xfrm>
              <a:off x="1286640" y="3196440"/>
              <a:ext cx="1440" cy="2242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923" name="Group 39"/>
            <p:cNvGrpSpPr/>
            <p:nvPr/>
          </p:nvGrpSpPr>
          <p:grpSpPr>
            <a:xfrm>
              <a:off x="3098160" y="3049200"/>
              <a:ext cx="454320" cy="182880"/>
              <a:chOff x="3098160" y="3049200"/>
              <a:chExt cx="454320" cy="182880"/>
            </a:xfrm>
          </p:grpSpPr>
          <p:sp>
            <p:nvSpPr>
              <p:cNvPr id="924" name="Line 40"/>
              <p:cNvSpPr/>
              <p:nvPr/>
            </p:nvSpPr>
            <p:spPr>
              <a:xfrm flipV="1">
                <a:off x="3132000" y="3096360"/>
                <a:ext cx="126360" cy="90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25" name="Line 41"/>
              <p:cNvSpPr/>
              <p:nvPr/>
            </p:nvSpPr>
            <p:spPr>
              <a:xfrm flipH="1">
                <a:off x="3240000" y="3112200"/>
                <a:ext cx="16848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26" name="Line 42"/>
              <p:cNvSpPr/>
              <p:nvPr/>
            </p:nvSpPr>
            <p:spPr>
              <a:xfrm>
                <a:off x="3400200" y="3104280"/>
                <a:ext cx="124560" cy="82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7800" rIns="90000" bIns="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27" name="Rectangle 43"/>
              <p:cNvSpPr/>
              <p:nvPr/>
            </p:nvSpPr>
            <p:spPr>
              <a:xfrm>
                <a:off x="3098160" y="314136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28" name="Rectangle 44"/>
              <p:cNvSpPr/>
              <p:nvPr/>
            </p:nvSpPr>
            <p:spPr>
              <a:xfrm>
                <a:off x="3229920" y="30492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29" name="Rectangle 45"/>
              <p:cNvSpPr/>
              <p:nvPr/>
            </p:nvSpPr>
            <p:spPr>
              <a:xfrm>
                <a:off x="3361320" y="30492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30" name="Rectangle 46"/>
              <p:cNvSpPr/>
              <p:nvPr/>
            </p:nvSpPr>
            <p:spPr>
              <a:xfrm>
                <a:off x="3494880" y="314136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</p:grpSp>
      <p:pic>
        <p:nvPicPr>
          <p:cNvPr id="932" name="Picture 2" descr="\\win.desy.de\group\mpy\xxl\schreibr\personal_xxl\Pictures\FLASH\FLASH2 Dirks Pictures\20131213-MK3_5417.jpg"/>
          <p:cNvPicPr/>
          <p:nvPr/>
        </p:nvPicPr>
        <p:blipFill>
          <a:blip r:embed="rId3"/>
          <a:stretch/>
        </p:blipFill>
        <p:spPr>
          <a:xfrm>
            <a:off x="6448320" y="4871880"/>
            <a:ext cx="2377440" cy="1407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33" name="Rectangle 182"/>
          <p:cNvSpPr/>
          <p:nvPr/>
        </p:nvSpPr>
        <p:spPr>
          <a:xfrm>
            <a:off x="6612120" y="6310080"/>
            <a:ext cx="207576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FLASH2 variable gap undulators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4" name="Rectangle 203"/>
          <p:cNvSpPr/>
          <p:nvPr/>
        </p:nvSpPr>
        <p:spPr>
          <a:xfrm>
            <a:off x="9388440" y="6310080"/>
            <a:ext cx="170388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Kai Siegbahn Hall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35" name="Content Placeholder 6"/>
          <p:cNvPicPr/>
          <p:nvPr/>
        </p:nvPicPr>
        <p:blipFill>
          <a:blip r:embed="rId4"/>
          <a:stretch/>
        </p:blipFill>
        <p:spPr>
          <a:xfrm>
            <a:off x="8951040" y="4869000"/>
            <a:ext cx="2832480" cy="1407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37" name="Grafik 11"/>
          <p:cNvPicPr/>
          <p:nvPr/>
        </p:nvPicPr>
        <p:blipFill>
          <a:blip r:embed="rId5">
            <a:alphaModFix amt="75000"/>
          </a:blip>
          <a:srcRect l="2132" t="1667" r="4094" b="3348"/>
          <a:stretch/>
        </p:blipFill>
        <p:spPr>
          <a:xfrm>
            <a:off x="178560" y="4043160"/>
            <a:ext cx="4156920" cy="2091600"/>
          </a:xfrm>
          <a:prstGeom prst="rect">
            <a:avLst/>
          </a:prstGeom>
          <a:solidFill>
            <a:schemeClr val="bg1">
              <a:alpha val="75000"/>
            </a:schemeClr>
          </a:solidFill>
          <a:ln w="0">
            <a:solidFill>
              <a:srgbClr val="FFFFFF"/>
            </a:solidFill>
          </a:ln>
        </p:spPr>
      </p:pic>
      <p:sp>
        <p:nvSpPr>
          <p:cNvPr id="938" name="Textfeld 739"/>
          <p:cNvSpPr/>
          <p:nvPr/>
        </p:nvSpPr>
        <p:spPr>
          <a:xfrm>
            <a:off x="191880" y="6096600"/>
            <a:ext cx="3743640" cy="48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457200">
              <a:lnSpc>
                <a:spcPct val="100000"/>
              </a:lnSpc>
            </a:pPr>
            <a:r>
              <a:rPr lang="de-DE" sz="1600" b="0" strike="noStrike" spc="-1">
                <a:solidFill>
                  <a:srgbClr val="000000"/>
                </a:solidFill>
                <a:latin typeface="Arial"/>
              </a:rPr>
              <a:t>=&gt; Up to 5000 bunches per second</a:t>
            </a:r>
            <a:endParaRPr lang="en-GB" sz="16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39" name="Picture 8" descr="1cc1+ACC3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" y="1149120"/>
            <a:ext cx="2261520" cy="1407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40" name="Rectangle 9"/>
          <p:cNvSpPr/>
          <p:nvPr/>
        </p:nvSpPr>
        <p:spPr>
          <a:xfrm>
            <a:off x="4412880" y="764640"/>
            <a:ext cx="2614680" cy="3373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 TESLA type superconducting accelerating modules 1.3 GHz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1" name="Rectangle 10"/>
          <p:cNvSpPr/>
          <p:nvPr/>
        </p:nvSpPr>
        <p:spPr>
          <a:xfrm>
            <a:off x="7719840" y="891720"/>
            <a:ext cx="183204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FLASH1 fixed gap undulators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2" name="Rectangle 11"/>
          <p:cNvSpPr/>
          <p:nvPr/>
        </p:nvSpPr>
        <p:spPr>
          <a:xfrm>
            <a:off x="47160" y="891720"/>
            <a:ext cx="216684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3</a:t>
            </a:r>
            <a:r>
              <a:rPr lang="en-US" sz="900" b="1" strike="noStrike" spc="-1" baseline="30000">
                <a:solidFill>
                  <a:srgbClr val="000000"/>
                </a:solidFill>
                <a:latin typeface="Arial"/>
              </a:rPr>
              <a:t>rd</a:t>
            </a: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harmonic sc module 3.9 GHz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43" name="Picture 888"/>
          <p:cNvPicPr/>
          <p:nvPr/>
        </p:nvPicPr>
        <p:blipFill>
          <a:blip r:embed="rId7"/>
          <a:stretch/>
        </p:blipFill>
        <p:spPr>
          <a:xfrm>
            <a:off x="9529920" y="1149120"/>
            <a:ext cx="2614680" cy="1407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44" name="Rectangle 203"/>
          <p:cNvSpPr/>
          <p:nvPr/>
        </p:nvSpPr>
        <p:spPr>
          <a:xfrm>
            <a:off x="9996840" y="891720"/>
            <a:ext cx="178740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Albert Einstein Hall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45" name="Picture 10" descr="FLASH-2007 016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1480" y="1178640"/>
            <a:ext cx="1705320" cy="1407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46" name="Content Placeholder 3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17200" y="1149120"/>
            <a:ext cx="2614680" cy="1407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47" name="Picture 32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400" y="1140480"/>
            <a:ext cx="1986120" cy="1411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48" name="Rectangle 11"/>
          <p:cNvSpPr/>
          <p:nvPr/>
        </p:nvSpPr>
        <p:spPr>
          <a:xfrm>
            <a:off x="2597400" y="907920"/>
            <a:ext cx="141012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Laser heater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9" name="Text Box 159"/>
          <p:cNvSpPr/>
          <p:nvPr/>
        </p:nvSpPr>
        <p:spPr>
          <a:xfrm flipH="1">
            <a:off x="4279320" y="3750840"/>
            <a:ext cx="1748880" cy="608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7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350MeV - </a:t>
            </a:r>
            <a:endParaRPr lang="en-GB" sz="170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r>
              <a:rPr lang="en-US" sz="17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1350 MeV</a:t>
            </a:r>
            <a:endParaRPr lang="en-GB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2" name="Titel 2">
            <a:extLst>
              <a:ext uri="{FF2B5EF4-FFF2-40B4-BE49-F238E27FC236}">
                <a16:creationId xmlns:a16="http://schemas.microsoft.com/office/drawing/2014/main" id="{7D4BE680-3DA2-4CB8-B200-79628821A1AA}"/>
              </a:ext>
            </a:extLst>
          </p:cNvPr>
          <p:cNvSpPr txBox="1">
            <a:spLocks/>
          </p:cNvSpPr>
          <p:nvPr/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FLASH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89A468C-B41B-46A7-B28A-C57B5694D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0" name="Group 739"/>
          <p:cNvGrpSpPr/>
          <p:nvPr/>
        </p:nvGrpSpPr>
        <p:grpSpPr>
          <a:xfrm>
            <a:off x="173880" y="2493000"/>
            <a:ext cx="12042720" cy="2708640"/>
            <a:chOff x="173880" y="2493000"/>
            <a:chExt cx="12042720" cy="2708640"/>
          </a:xfrm>
        </p:grpSpPr>
        <p:grpSp>
          <p:nvGrpSpPr>
            <p:cNvPr id="951" name="Group 740"/>
            <p:cNvGrpSpPr/>
            <p:nvPr/>
          </p:nvGrpSpPr>
          <p:grpSpPr>
            <a:xfrm>
              <a:off x="9163080" y="3765240"/>
              <a:ext cx="253440" cy="217440"/>
              <a:chOff x="9163080" y="3765240"/>
              <a:chExt cx="253440" cy="217440"/>
            </a:xfrm>
          </p:grpSpPr>
          <p:sp>
            <p:nvSpPr>
              <p:cNvPr id="952" name="Rectangle 132"/>
              <p:cNvSpPr/>
              <p:nvPr/>
            </p:nvSpPr>
            <p:spPr>
              <a:xfrm rot="296400">
                <a:off x="9236880" y="377172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53" name="Rectangle 133"/>
              <p:cNvSpPr/>
              <p:nvPr/>
            </p:nvSpPr>
            <p:spPr>
              <a:xfrm rot="296400">
                <a:off x="9297360" y="3777840"/>
                <a:ext cx="5544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54" name="Rectangle 134"/>
              <p:cNvSpPr/>
              <p:nvPr/>
            </p:nvSpPr>
            <p:spPr>
              <a:xfrm rot="296400">
                <a:off x="9353880" y="378216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55" name="Rectangle 142"/>
              <p:cNvSpPr/>
              <p:nvPr/>
            </p:nvSpPr>
            <p:spPr>
              <a:xfrm rot="296400">
                <a:off x="9226080" y="3897000"/>
                <a:ext cx="5940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56" name="Rectangle 143"/>
              <p:cNvSpPr/>
              <p:nvPr/>
            </p:nvSpPr>
            <p:spPr>
              <a:xfrm rot="296400">
                <a:off x="9286560" y="390276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57" name="Rectangle 144"/>
              <p:cNvSpPr/>
              <p:nvPr/>
            </p:nvSpPr>
            <p:spPr>
              <a:xfrm rot="296400">
                <a:off x="9343080" y="3907080"/>
                <a:ext cx="5940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58" name="Rectangle 154"/>
              <p:cNvSpPr/>
              <p:nvPr/>
            </p:nvSpPr>
            <p:spPr>
              <a:xfrm rot="296400">
                <a:off x="9176400" y="3767400"/>
                <a:ext cx="5544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59" name="Rectangle 155"/>
              <p:cNvSpPr/>
              <p:nvPr/>
            </p:nvSpPr>
            <p:spPr>
              <a:xfrm rot="296400">
                <a:off x="9165600" y="38923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960" name="Group 742"/>
            <p:cNvGrpSpPr/>
            <p:nvPr/>
          </p:nvGrpSpPr>
          <p:grpSpPr>
            <a:xfrm>
              <a:off x="10686600" y="3711240"/>
              <a:ext cx="1164960" cy="745200"/>
              <a:chOff x="10686600" y="3711240"/>
              <a:chExt cx="1164960" cy="745200"/>
            </a:xfrm>
          </p:grpSpPr>
          <p:grpSp>
            <p:nvGrpSpPr>
              <p:cNvPr id="961" name="Group 1082"/>
              <p:cNvGrpSpPr/>
              <p:nvPr/>
            </p:nvGrpSpPr>
            <p:grpSpPr>
              <a:xfrm>
                <a:off x="10686600" y="3711240"/>
                <a:ext cx="1164960" cy="745200"/>
                <a:chOff x="10686600" y="3711240"/>
                <a:chExt cx="1164960" cy="745200"/>
              </a:xfrm>
            </p:grpSpPr>
            <p:sp>
              <p:nvSpPr>
                <p:cNvPr id="962" name="Rectangle 1090"/>
                <p:cNvSpPr/>
                <p:nvPr/>
              </p:nvSpPr>
              <p:spPr>
                <a:xfrm rot="388200">
                  <a:off x="10715760" y="3771720"/>
                  <a:ext cx="1106640" cy="579960"/>
                </a:xfrm>
                <a:prstGeom prst="rect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rot="10800000"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63" name="Rectangle 1091"/>
                <p:cNvSpPr/>
                <p:nvPr/>
              </p:nvSpPr>
              <p:spPr>
                <a:xfrm rot="388200">
                  <a:off x="10689840" y="4227840"/>
                  <a:ext cx="698040" cy="9864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64" name="Rectangle 1092"/>
                <p:cNvSpPr/>
                <p:nvPr/>
              </p:nvSpPr>
              <p:spPr>
                <a:xfrm rot="388200">
                  <a:off x="11297520" y="4384800"/>
                  <a:ext cx="486360" cy="4428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720" rIns="90000" bIns="7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65" name="Rectangle 1093"/>
                <p:cNvSpPr/>
                <p:nvPr/>
              </p:nvSpPr>
              <p:spPr>
                <a:xfrm rot="388200">
                  <a:off x="10813680" y="3765600"/>
                  <a:ext cx="356400" cy="1350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966" name="Line 177"/>
              <p:cNvSpPr/>
              <p:nvPr/>
            </p:nvSpPr>
            <p:spPr>
              <a:xfrm>
                <a:off x="11104560" y="4021560"/>
                <a:ext cx="316440" cy="13608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67" name="Line 181"/>
              <p:cNvSpPr/>
              <p:nvPr/>
            </p:nvSpPr>
            <p:spPr>
              <a:xfrm flipV="1">
                <a:off x="10981800" y="3984120"/>
                <a:ext cx="679320" cy="972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5280" rIns="90000" bIns="-3528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68" name="Line 178"/>
              <p:cNvSpPr/>
              <p:nvPr/>
            </p:nvSpPr>
            <p:spPr>
              <a:xfrm flipV="1">
                <a:off x="11085480" y="3949560"/>
                <a:ext cx="310320" cy="4824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240" rIns="90000" bIns="32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69" name="Line 179"/>
              <p:cNvSpPr/>
              <p:nvPr/>
            </p:nvSpPr>
            <p:spPr>
              <a:xfrm>
                <a:off x="11224080" y="4010760"/>
                <a:ext cx="437760" cy="720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7800" rIns="90000" bIns="-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70" name="Line 180"/>
              <p:cNvSpPr/>
              <p:nvPr/>
            </p:nvSpPr>
            <p:spPr>
              <a:xfrm>
                <a:off x="11337120" y="4027680"/>
                <a:ext cx="195120" cy="4140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600" rIns="90000" bIns="-36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71" name="Line 177"/>
              <p:cNvSpPr/>
              <p:nvPr/>
            </p:nvSpPr>
            <p:spPr>
              <a:xfrm>
                <a:off x="10979640" y="4006440"/>
                <a:ext cx="736560" cy="11916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72" name="Line 177"/>
              <p:cNvSpPr/>
              <p:nvPr/>
            </p:nvSpPr>
            <p:spPr>
              <a:xfrm>
                <a:off x="10972440" y="4007880"/>
                <a:ext cx="715680" cy="4356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1440" rIns="90000" bIns="-14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973" name="Line 67"/>
            <p:cNvSpPr/>
            <p:nvPr/>
          </p:nvSpPr>
          <p:spPr>
            <a:xfrm>
              <a:off x="6042240" y="3626280"/>
              <a:ext cx="4962600" cy="38412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974" name="Line 55"/>
            <p:cNvSpPr/>
            <p:nvPr/>
          </p:nvSpPr>
          <p:spPr>
            <a:xfrm>
              <a:off x="5583600" y="3188880"/>
              <a:ext cx="469800" cy="441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975" name="Group 745"/>
            <p:cNvGrpSpPr/>
            <p:nvPr/>
          </p:nvGrpSpPr>
          <p:grpSpPr>
            <a:xfrm>
              <a:off x="251280" y="4852800"/>
              <a:ext cx="11472840" cy="348840"/>
              <a:chOff x="251280" y="4852800"/>
              <a:chExt cx="11472840" cy="348840"/>
            </a:xfrm>
          </p:grpSpPr>
          <p:sp>
            <p:nvSpPr>
              <p:cNvPr id="976" name="Line 21"/>
              <p:cNvSpPr/>
              <p:nvPr/>
            </p:nvSpPr>
            <p:spPr>
              <a:xfrm>
                <a:off x="251280" y="4984200"/>
                <a:ext cx="11472840" cy="360"/>
              </a:xfrm>
              <a:prstGeom prst="line">
                <a:avLst/>
              </a:prstGeom>
              <a:ln w="222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77" name="Text Box 22"/>
              <p:cNvSpPr/>
              <p:nvPr/>
            </p:nvSpPr>
            <p:spPr>
              <a:xfrm>
                <a:off x="5432400" y="4852800"/>
                <a:ext cx="1109520" cy="348840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algn="ctr" defTabSz="457200">
                  <a:lnSpc>
                    <a:spcPct val="100000"/>
                  </a:lnSpc>
                  <a:spcBef>
                    <a:spcPts val="850"/>
                  </a:spcBef>
                </a:pPr>
                <a:r>
                  <a:rPr lang="en-US" sz="17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rPr>
                  <a:t>315 m</a:t>
                </a:r>
                <a:endParaRPr lang="en-GB" sz="17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sp>
          <p:nvSpPr>
            <p:cNvPr id="978" name="Line 29"/>
            <p:cNvSpPr/>
            <p:nvPr/>
          </p:nvSpPr>
          <p:spPr>
            <a:xfrm>
              <a:off x="405720" y="3191040"/>
              <a:ext cx="5474520" cy="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44640" rIns="90000" bIns="-4464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979" name="Group 39"/>
            <p:cNvGrpSpPr/>
            <p:nvPr/>
          </p:nvGrpSpPr>
          <p:grpSpPr>
            <a:xfrm>
              <a:off x="1598400" y="3045240"/>
              <a:ext cx="453960" cy="182880"/>
              <a:chOff x="1598400" y="3045240"/>
              <a:chExt cx="453960" cy="182880"/>
            </a:xfrm>
          </p:grpSpPr>
          <p:sp>
            <p:nvSpPr>
              <p:cNvPr id="980" name="Line 40"/>
              <p:cNvSpPr/>
              <p:nvPr/>
            </p:nvSpPr>
            <p:spPr>
              <a:xfrm flipV="1">
                <a:off x="1631880" y="3092400"/>
                <a:ext cx="126720" cy="90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81" name="Line 41"/>
              <p:cNvSpPr/>
              <p:nvPr/>
            </p:nvSpPr>
            <p:spPr>
              <a:xfrm flipH="1">
                <a:off x="1739880" y="3108240"/>
                <a:ext cx="16884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82" name="Line 42"/>
              <p:cNvSpPr/>
              <p:nvPr/>
            </p:nvSpPr>
            <p:spPr>
              <a:xfrm>
                <a:off x="1900080" y="3100320"/>
                <a:ext cx="124920" cy="82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7800" rIns="90000" bIns="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83" name="Rectangle 43"/>
              <p:cNvSpPr/>
              <p:nvPr/>
            </p:nvSpPr>
            <p:spPr>
              <a:xfrm>
                <a:off x="1598400" y="31374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84" name="Rectangle 44"/>
              <p:cNvSpPr/>
              <p:nvPr/>
            </p:nvSpPr>
            <p:spPr>
              <a:xfrm>
                <a:off x="1730160" y="304524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85" name="Rectangle 45"/>
              <p:cNvSpPr/>
              <p:nvPr/>
            </p:nvSpPr>
            <p:spPr>
              <a:xfrm>
                <a:off x="1861560" y="304524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86" name="Rectangle 46"/>
              <p:cNvSpPr/>
              <p:nvPr/>
            </p:nvSpPr>
            <p:spPr>
              <a:xfrm>
                <a:off x="1994760" y="31374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987" name="Group 61"/>
            <p:cNvGrpSpPr/>
            <p:nvPr/>
          </p:nvGrpSpPr>
          <p:grpSpPr>
            <a:xfrm>
              <a:off x="5410800" y="3038400"/>
              <a:ext cx="87120" cy="286560"/>
              <a:chOff x="5410800" y="3038400"/>
              <a:chExt cx="87120" cy="286560"/>
            </a:xfrm>
          </p:grpSpPr>
          <p:sp>
            <p:nvSpPr>
              <p:cNvPr id="988" name="AutoShape 62"/>
              <p:cNvSpPr/>
              <p:nvPr/>
            </p:nvSpPr>
            <p:spPr>
              <a:xfrm rot="10800000">
                <a:off x="5410800" y="3212640"/>
                <a:ext cx="87120" cy="112320"/>
              </a:xfrm>
              <a:custGeom>
                <a:avLst/>
                <a:gdLst>
                  <a:gd name="textAreaLeft" fmla="*/ 18720 w 87120"/>
                  <a:gd name="textAreaRight" fmla="*/ 69480 w 87120"/>
                  <a:gd name="textAreaTop" fmla="*/ 24120 h 112320"/>
                  <a:gd name="textAreaBottom" fmla="*/ 90360 h 11232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89" name="AutoShape 63"/>
              <p:cNvSpPr/>
              <p:nvPr/>
            </p:nvSpPr>
            <p:spPr>
              <a:xfrm rot="10800000" flipV="1">
                <a:off x="5410800" y="3038400"/>
                <a:ext cx="87120" cy="112320"/>
              </a:xfrm>
              <a:custGeom>
                <a:avLst/>
                <a:gdLst>
                  <a:gd name="textAreaLeft" fmla="*/ 18720 w 87120"/>
                  <a:gd name="textAreaRight" fmla="*/ 69480 w 87120"/>
                  <a:gd name="textAreaTop" fmla="*/ 23400 h 112320"/>
                  <a:gd name="textAreaBottom" fmla="*/ 89640 h 11232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990" name="Text Box 156"/>
            <p:cNvSpPr/>
            <p:nvPr/>
          </p:nvSpPr>
          <p:spPr>
            <a:xfrm flipH="1">
              <a:off x="209880" y="4012920"/>
              <a:ext cx="109908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5 MeV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91" name="Text Box 157"/>
            <p:cNvSpPr/>
            <p:nvPr/>
          </p:nvSpPr>
          <p:spPr>
            <a:xfrm flipH="1">
              <a:off x="1222920" y="4016160"/>
              <a:ext cx="1357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150 MeV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92" name="Text Box 23"/>
            <p:cNvSpPr/>
            <p:nvPr/>
          </p:nvSpPr>
          <p:spPr>
            <a:xfrm flipH="1">
              <a:off x="1428480" y="3549960"/>
              <a:ext cx="259992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Bunch Compressors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993" name="Text Box 158"/>
            <p:cNvSpPr/>
            <p:nvPr/>
          </p:nvSpPr>
          <p:spPr>
            <a:xfrm flipH="1">
              <a:off x="2892960" y="4016160"/>
              <a:ext cx="126216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550 MeV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994" name="Group 70"/>
            <p:cNvGrpSpPr/>
            <p:nvPr/>
          </p:nvGrpSpPr>
          <p:grpSpPr>
            <a:xfrm>
              <a:off x="2124000" y="3077280"/>
              <a:ext cx="879120" cy="228960"/>
              <a:chOff x="2124000" y="3077280"/>
              <a:chExt cx="879120" cy="228960"/>
            </a:xfrm>
          </p:grpSpPr>
          <p:sp>
            <p:nvSpPr>
              <p:cNvPr id="995" name="AutoShape 71"/>
              <p:cNvSpPr/>
              <p:nvPr/>
            </p:nvSpPr>
            <p:spPr>
              <a:xfrm>
                <a:off x="2124000" y="3077280"/>
                <a:ext cx="879120" cy="22896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96" name="Rectangle 72"/>
              <p:cNvSpPr/>
              <p:nvPr/>
            </p:nvSpPr>
            <p:spPr>
              <a:xfrm>
                <a:off x="2195640" y="3150720"/>
                <a:ext cx="353880" cy="7344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880" rIns="90000" bIns="2988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997" name="Rectangle 73"/>
              <p:cNvSpPr/>
              <p:nvPr/>
            </p:nvSpPr>
            <p:spPr>
              <a:xfrm>
                <a:off x="2578680" y="3150720"/>
                <a:ext cx="353880" cy="7344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880" rIns="90000" bIns="2988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998" name="Group 756"/>
            <p:cNvGrpSpPr/>
            <p:nvPr/>
          </p:nvGrpSpPr>
          <p:grpSpPr>
            <a:xfrm>
              <a:off x="3687840" y="3077280"/>
              <a:ext cx="1638720" cy="228960"/>
              <a:chOff x="3687840" y="3077280"/>
              <a:chExt cx="1638720" cy="228960"/>
            </a:xfrm>
          </p:grpSpPr>
          <p:sp>
            <p:nvSpPr>
              <p:cNvPr id="999" name="AutoShape 172"/>
              <p:cNvSpPr/>
              <p:nvPr/>
            </p:nvSpPr>
            <p:spPr>
              <a:xfrm>
                <a:off x="3687840" y="3077280"/>
                <a:ext cx="1638720" cy="22896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000" name="Rectangle 174"/>
              <p:cNvSpPr/>
              <p:nvPr/>
            </p:nvSpPr>
            <p:spPr>
              <a:xfrm>
                <a:off x="3755520" y="3153240"/>
                <a:ext cx="35424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001" name="Rectangle 175"/>
              <p:cNvSpPr/>
              <p:nvPr/>
            </p:nvSpPr>
            <p:spPr>
              <a:xfrm>
                <a:off x="4138200" y="3153240"/>
                <a:ext cx="35424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002" name="Rectangle 176"/>
              <p:cNvSpPr/>
              <p:nvPr/>
            </p:nvSpPr>
            <p:spPr>
              <a:xfrm>
                <a:off x="4520520" y="3153240"/>
                <a:ext cx="35208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003" name="Rectangle 176"/>
              <p:cNvSpPr/>
              <p:nvPr/>
            </p:nvSpPr>
            <p:spPr>
              <a:xfrm>
                <a:off x="4900680" y="3153240"/>
                <a:ext cx="35208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1004" name="AutoShape 185"/>
            <p:cNvSpPr/>
            <p:nvPr/>
          </p:nvSpPr>
          <p:spPr>
            <a:xfrm rot="10800000">
              <a:off x="2453760" y="2908800"/>
              <a:ext cx="235440" cy="14292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005" name="AutoShape 186"/>
            <p:cNvSpPr/>
            <p:nvPr/>
          </p:nvSpPr>
          <p:spPr>
            <a:xfrm rot="10800000">
              <a:off x="3990240" y="2908800"/>
              <a:ext cx="235440" cy="14292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006" name="AutoShape 187"/>
            <p:cNvSpPr/>
            <p:nvPr/>
          </p:nvSpPr>
          <p:spPr>
            <a:xfrm rot="10800000">
              <a:off x="4756320" y="2908800"/>
              <a:ext cx="235440" cy="14292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007" name="Text Box 78"/>
            <p:cNvSpPr/>
            <p:nvPr/>
          </p:nvSpPr>
          <p:spPr>
            <a:xfrm flipH="1">
              <a:off x="233640" y="3718080"/>
              <a:ext cx="107784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Lasers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08" name="Text Box 164"/>
            <p:cNvSpPr/>
            <p:nvPr/>
          </p:nvSpPr>
          <p:spPr>
            <a:xfrm>
              <a:off x="173880" y="3503520"/>
              <a:ext cx="12006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RF Gun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09" name="Text Box 26"/>
            <p:cNvSpPr/>
            <p:nvPr/>
          </p:nvSpPr>
          <p:spPr>
            <a:xfrm flipH="1">
              <a:off x="7183440" y="2887560"/>
              <a:ext cx="2208240" cy="30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700"/>
                </a:spcBef>
              </a:pPr>
              <a:r>
                <a:rPr lang="en-US" sz="14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Fixed Gap Undulators</a:t>
              </a:r>
              <a:endParaRPr lang="en-GB" sz="1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10" name="Text Box 27"/>
            <p:cNvSpPr/>
            <p:nvPr/>
          </p:nvSpPr>
          <p:spPr>
            <a:xfrm flipH="1">
              <a:off x="5733720" y="2571480"/>
              <a:ext cx="168552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Xseed &amp; X-Ray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11" name="Line 67"/>
            <p:cNvSpPr/>
            <p:nvPr/>
          </p:nvSpPr>
          <p:spPr>
            <a:xfrm>
              <a:off x="6083280" y="3321000"/>
              <a:ext cx="4988880" cy="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44640" rIns="90000" bIns="-4464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1012" name="Group 766"/>
            <p:cNvGrpSpPr/>
            <p:nvPr/>
          </p:nvGrpSpPr>
          <p:grpSpPr>
            <a:xfrm>
              <a:off x="10081800" y="3258000"/>
              <a:ext cx="518040" cy="426240"/>
              <a:chOff x="10081800" y="3258000"/>
              <a:chExt cx="518040" cy="426240"/>
            </a:xfrm>
          </p:grpSpPr>
          <p:sp>
            <p:nvSpPr>
              <p:cNvPr id="1013" name="Line 52"/>
              <p:cNvSpPr/>
              <p:nvPr/>
            </p:nvSpPr>
            <p:spPr>
              <a:xfrm>
                <a:off x="10122840" y="3322080"/>
                <a:ext cx="402120" cy="2743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014" name="Rectangle 53"/>
              <p:cNvSpPr/>
              <p:nvPr/>
            </p:nvSpPr>
            <p:spPr>
              <a:xfrm rot="2617200" flipH="1" flipV="1">
                <a:off x="10407960" y="3519360"/>
                <a:ext cx="173880" cy="1213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015" name="Freeform 68"/>
              <p:cNvSpPr/>
              <p:nvPr/>
            </p:nvSpPr>
            <p:spPr>
              <a:xfrm>
                <a:off x="10081800" y="3258000"/>
                <a:ext cx="153000" cy="158400"/>
              </a:xfrm>
              <a:custGeom>
                <a:avLst/>
                <a:gdLst>
                  <a:gd name="textAreaLeft" fmla="*/ 0 w 153000"/>
                  <a:gd name="textAreaRight" fmla="*/ 154440 w 153000"/>
                  <a:gd name="textAreaTop" fmla="*/ 0 h 158400"/>
                  <a:gd name="textAreaBottom" fmla="*/ 159840 h 15840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016" name="Group 767"/>
            <p:cNvGrpSpPr/>
            <p:nvPr/>
          </p:nvGrpSpPr>
          <p:grpSpPr>
            <a:xfrm>
              <a:off x="7185240" y="3221640"/>
              <a:ext cx="2220840" cy="199080"/>
              <a:chOff x="7185240" y="3221640"/>
              <a:chExt cx="2220840" cy="199080"/>
            </a:xfrm>
          </p:grpSpPr>
          <p:grpSp>
            <p:nvGrpSpPr>
              <p:cNvPr id="1017" name="Group 80"/>
              <p:cNvGrpSpPr/>
              <p:nvPr/>
            </p:nvGrpSpPr>
            <p:grpSpPr>
              <a:xfrm>
                <a:off x="7941240" y="3221640"/>
                <a:ext cx="1464840" cy="199080"/>
                <a:chOff x="7941240" y="3221640"/>
                <a:chExt cx="1464840" cy="199080"/>
              </a:xfrm>
            </p:grpSpPr>
            <p:sp>
              <p:nvSpPr>
                <p:cNvPr id="1018" name="Rectangle 81"/>
                <p:cNvSpPr/>
                <p:nvPr/>
              </p:nvSpPr>
              <p:spPr>
                <a:xfrm>
                  <a:off x="875952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19" name="Rectangle 82"/>
                <p:cNvSpPr/>
                <p:nvPr/>
              </p:nvSpPr>
              <p:spPr>
                <a:xfrm>
                  <a:off x="881820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20" name="Rectangle 83"/>
                <p:cNvSpPr/>
                <p:nvPr/>
              </p:nvSpPr>
              <p:spPr>
                <a:xfrm>
                  <a:off x="887688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21" name="Rectangle 84"/>
                <p:cNvSpPr/>
                <p:nvPr/>
              </p:nvSpPr>
              <p:spPr>
                <a:xfrm>
                  <a:off x="893556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22" name="Rectangle 85"/>
                <p:cNvSpPr/>
                <p:nvPr/>
              </p:nvSpPr>
              <p:spPr>
                <a:xfrm>
                  <a:off x="905292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23" name="Rectangle 86"/>
                <p:cNvSpPr/>
                <p:nvPr/>
              </p:nvSpPr>
              <p:spPr>
                <a:xfrm>
                  <a:off x="899424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24" name="Rectangle 87"/>
                <p:cNvSpPr/>
                <p:nvPr/>
              </p:nvSpPr>
              <p:spPr>
                <a:xfrm>
                  <a:off x="911196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25" name="Rectangle 88"/>
                <p:cNvSpPr/>
                <p:nvPr/>
              </p:nvSpPr>
              <p:spPr>
                <a:xfrm>
                  <a:off x="917244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26" name="Rectangle 89"/>
                <p:cNvSpPr/>
                <p:nvPr/>
              </p:nvSpPr>
              <p:spPr>
                <a:xfrm>
                  <a:off x="922932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27" name="Rectangle 90"/>
                <p:cNvSpPr/>
                <p:nvPr/>
              </p:nvSpPr>
              <p:spPr>
                <a:xfrm>
                  <a:off x="929016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28" name="Rectangle 91"/>
                <p:cNvSpPr/>
                <p:nvPr/>
              </p:nvSpPr>
              <p:spPr>
                <a:xfrm>
                  <a:off x="875952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29" name="Rectangle 92"/>
                <p:cNvSpPr/>
                <p:nvPr/>
              </p:nvSpPr>
              <p:spPr>
                <a:xfrm>
                  <a:off x="881820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30" name="Rectangle 93"/>
                <p:cNvSpPr/>
                <p:nvPr/>
              </p:nvSpPr>
              <p:spPr>
                <a:xfrm>
                  <a:off x="887688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31" name="Rectangle 94"/>
                <p:cNvSpPr/>
                <p:nvPr/>
              </p:nvSpPr>
              <p:spPr>
                <a:xfrm>
                  <a:off x="893556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32" name="Rectangle 95"/>
                <p:cNvSpPr/>
                <p:nvPr/>
              </p:nvSpPr>
              <p:spPr>
                <a:xfrm>
                  <a:off x="9052920" y="3346920"/>
                  <a:ext cx="52560" cy="7236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33" name="Rectangle 96"/>
                <p:cNvSpPr/>
                <p:nvPr/>
              </p:nvSpPr>
              <p:spPr>
                <a:xfrm>
                  <a:off x="899424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34" name="Rectangle 97"/>
                <p:cNvSpPr/>
                <p:nvPr/>
              </p:nvSpPr>
              <p:spPr>
                <a:xfrm>
                  <a:off x="911196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35" name="Rectangle 98"/>
                <p:cNvSpPr/>
                <p:nvPr/>
              </p:nvSpPr>
              <p:spPr>
                <a:xfrm>
                  <a:off x="917244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36" name="Rectangle 99"/>
                <p:cNvSpPr/>
                <p:nvPr/>
              </p:nvSpPr>
              <p:spPr>
                <a:xfrm>
                  <a:off x="922932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37" name="Rectangle 100"/>
                <p:cNvSpPr/>
                <p:nvPr/>
              </p:nvSpPr>
              <p:spPr>
                <a:xfrm>
                  <a:off x="929016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38" name="Rectangle 101"/>
                <p:cNvSpPr/>
                <p:nvPr/>
              </p:nvSpPr>
              <p:spPr>
                <a:xfrm>
                  <a:off x="934668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39" name="Rectangle 102"/>
                <p:cNvSpPr/>
                <p:nvPr/>
              </p:nvSpPr>
              <p:spPr>
                <a:xfrm>
                  <a:off x="934668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grpSp>
              <p:nvGrpSpPr>
                <p:cNvPr id="1040" name="Group 103"/>
                <p:cNvGrpSpPr/>
                <p:nvPr/>
              </p:nvGrpSpPr>
              <p:grpSpPr>
                <a:xfrm>
                  <a:off x="8696880" y="3222000"/>
                  <a:ext cx="57240" cy="198720"/>
                  <a:chOff x="8696880" y="3222000"/>
                  <a:chExt cx="57240" cy="198720"/>
                </a:xfrm>
              </p:grpSpPr>
              <p:sp>
                <p:nvSpPr>
                  <p:cNvPr id="1041" name="Rectangle 104"/>
                  <p:cNvSpPr/>
                  <p:nvPr/>
                </p:nvSpPr>
                <p:spPr>
                  <a:xfrm rot="10800000" flipH="1" flipV="1">
                    <a:off x="8696520" y="3221640"/>
                    <a:ext cx="57240" cy="73080"/>
                  </a:xfrm>
                  <a:prstGeom prst="rect">
                    <a:avLst/>
                  </a:prstGeom>
                  <a:solidFill>
                    <a:srgbClr val="BBE0E3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9520" rIns="90000" bIns="2952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  <p:sp>
                <p:nvSpPr>
                  <p:cNvPr id="1042" name="Rectangle 105"/>
                  <p:cNvSpPr/>
                  <p:nvPr/>
                </p:nvSpPr>
                <p:spPr>
                  <a:xfrm rot="10800000" flipH="1" flipV="1">
                    <a:off x="8696520" y="3347280"/>
                    <a:ext cx="57240" cy="73080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9520" rIns="90000" bIns="2952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</p:grpSp>
            <p:sp>
              <p:nvSpPr>
                <p:cNvPr id="1043" name="Rectangle 106"/>
                <p:cNvSpPr/>
                <p:nvPr/>
              </p:nvSpPr>
              <p:spPr>
                <a:xfrm>
                  <a:off x="800388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44" name="Rectangle 107"/>
                <p:cNvSpPr/>
                <p:nvPr/>
              </p:nvSpPr>
              <p:spPr>
                <a:xfrm>
                  <a:off x="806256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45" name="Rectangle 108"/>
                <p:cNvSpPr/>
                <p:nvPr/>
              </p:nvSpPr>
              <p:spPr>
                <a:xfrm>
                  <a:off x="812124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46" name="Rectangle 109"/>
                <p:cNvSpPr/>
                <p:nvPr/>
              </p:nvSpPr>
              <p:spPr>
                <a:xfrm>
                  <a:off x="817992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47" name="Rectangle 110"/>
                <p:cNvSpPr/>
                <p:nvPr/>
              </p:nvSpPr>
              <p:spPr>
                <a:xfrm>
                  <a:off x="829764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48" name="Rectangle 111"/>
                <p:cNvSpPr/>
                <p:nvPr/>
              </p:nvSpPr>
              <p:spPr>
                <a:xfrm>
                  <a:off x="823860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49" name="Rectangle 112"/>
                <p:cNvSpPr/>
                <p:nvPr/>
              </p:nvSpPr>
              <p:spPr>
                <a:xfrm>
                  <a:off x="835632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50" name="Rectangle 113"/>
                <p:cNvSpPr/>
                <p:nvPr/>
              </p:nvSpPr>
              <p:spPr>
                <a:xfrm>
                  <a:off x="841716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51" name="Rectangle 114"/>
                <p:cNvSpPr/>
                <p:nvPr/>
              </p:nvSpPr>
              <p:spPr>
                <a:xfrm>
                  <a:off x="847368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52" name="Rectangle 115"/>
                <p:cNvSpPr/>
                <p:nvPr/>
              </p:nvSpPr>
              <p:spPr>
                <a:xfrm>
                  <a:off x="853452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53" name="Rectangle 116"/>
                <p:cNvSpPr/>
                <p:nvPr/>
              </p:nvSpPr>
              <p:spPr>
                <a:xfrm>
                  <a:off x="800388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54" name="Rectangle 117"/>
                <p:cNvSpPr/>
                <p:nvPr/>
              </p:nvSpPr>
              <p:spPr>
                <a:xfrm>
                  <a:off x="806256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55" name="Rectangle 118"/>
                <p:cNvSpPr/>
                <p:nvPr/>
              </p:nvSpPr>
              <p:spPr>
                <a:xfrm>
                  <a:off x="812124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56" name="Rectangle 119"/>
                <p:cNvSpPr/>
                <p:nvPr/>
              </p:nvSpPr>
              <p:spPr>
                <a:xfrm>
                  <a:off x="817992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57" name="Rectangle 120"/>
                <p:cNvSpPr/>
                <p:nvPr/>
              </p:nvSpPr>
              <p:spPr>
                <a:xfrm>
                  <a:off x="829764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58" name="Rectangle 121"/>
                <p:cNvSpPr/>
                <p:nvPr/>
              </p:nvSpPr>
              <p:spPr>
                <a:xfrm>
                  <a:off x="823860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59" name="Rectangle 122"/>
                <p:cNvSpPr/>
                <p:nvPr/>
              </p:nvSpPr>
              <p:spPr>
                <a:xfrm>
                  <a:off x="835632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60" name="Rectangle 123"/>
                <p:cNvSpPr/>
                <p:nvPr/>
              </p:nvSpPr>
              <p:spPr>
                <a:xfrm>
                  <a:off x="841716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61" name="Rectangle 124"/>
                <p:cNvSpPr/>
                <p:nvPr/>
              </p:nvSpPr>
              <p:spPr>
                <a:xfrm>
                  <a:off x="847368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62" name="Rectangle 125"/>
                <p:cNvSpPr/>
                <p:nvPr/>
              </p:nvSpPr>
              <p:spPr>
                <a:xfrm>
                  <a:off x="853452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63" name="Rectangle 126"/>
                <p:cNvSpPr/>
                <p:nvPr/>
              </p:nvSpPr>
              <p:spPr>
                <a:xfrm>
                  <a:off x="859104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64" name="Rectangle 127"/>
                <p:cNvSpPr/>
                <p:nvPr/>
              </p:nvSpPr>
              <p:spPr>
                <a:xfrm>
                  <a:off x="859104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grpSp>
              <p:nvGrpSpPr>
                <p:cNvPr id="1065" name="Group 128"/>
                <p:cNvGrpSpPr/>
                <p:nvPr/>
              </p:nvGrpSpPr>
              <p:grpSpPr>
                <a:xfrm>
                  <a:off x="7941240" y="3222000"/>
                  <a:ext cx="57240" cy="198720"/>
                  <a:chOff x="7941240" y="3222000"/>
                  <a:chExt cx="57240" cy="198720"/>
                </a:xfrm>
              </p:grpSpPr>
              <p:sp>
                <p:nvSpPr>
                  <p:cNvPr id="1066" name="Rectangle 129"/>
                  <p:cNvSpPr/>
                  <p:nvPr/>
                </p:nvSpPr>
                <p:spPr>
                  <a:xfrm rot="10800000" flipH="1" flipV="1">
                    <a:off x="7940880" y="3221640"/>
                    <a:ext cx="57240" cy="73080"/>
                  </a:xfrm>
                  <a:prstGeom prst="rect">
                    <a:avLst/>
                  </a:prstGeom>
                  <a:solidFill>
                    <a:srgbClr val="BBE0E3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9520" rIns="90000" bIns="2952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  <p:sp>
                <p:nvSpPr>
                  <p:cNvPr id="1067" name="Rectangle 130"/>
                  <p:cNvSpPr/>
                  <p:nvPr/>
                </p:nvSpPr>
                <p:spPr>
                  <a:xfrm rot="10800000" flipH="1" flipV="1">
                    <a:off x="7940880" y="3347280"/>
                    <a:ext cx="57240" cy="73080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9520" rIns="90000" bIns="2952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68" name="Group 131"/>
              <p:cNvGrpSpPr/>
              <p:nvPr/>
            </p:nvGrpSpPr>
            <p:grpSpPr>
              <a:xfrm>
                <a:off x="7185240" y="3221640"/>
                <a:ext cx="707760" cy="198360"/>
                <a:chOff x="7185240" y="3221640"/>
                <a:chExt cx="707760" cy="198360"/>
              </a:xfrm>
            </p:grpSpPr>
            <p:sp>
              <p:nvSpPr>
                <p:cNvPr id="1069" name="Rectangle 132"/>
                <p:cNvSpPr/>
                <p:nvPr/>
              </p:nvSpPr>
              <p:spPr>
                <a:xfrm>
                  <a:off x="724608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0" name="Rectangle 133"/>
                <p:cNvSpPr/>
                <p:nvPr/>
              </p:nvSpPr>
              <p:spPr>
                <a:xfrm>
                  <a:off x="730692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1" name="Rectangle 134"/>
                <p:cNvSpPr/>
                <p:nvPr/>
              </p:nvSpPr>
              <p:spPr>
                <a:xfrm>
                  <a:off x="736380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2" name="Rectangle 135"/>
                <p:cNvSpPr/>
                <p:nvPr/>
              </p:nvSpPr>
              <p:spPr>
                <a:xfrm>
                  <a:off x="742428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3" name="Rectangle 136"/>
                <p:cNvSpPr/>
                <p:nvPr/>
              </p:nvSpPr>
              <p:spPr>
                <a:xfrm>
                  <a:off x="754200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4" name="Rectangle 137"/>
                <p:cNvSpPr/>
                <p:nvPr/>
              </p:nvSpPr>
              <p:spPr>
                <a:xfrm>
                  <a:off x="748116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5" name="Rectangle 138"/>
                <p:cNvSpPr/>
                <p:nvPr/>
              </p:nvSpPr>
              <p:spPr>
                <a:xfrm>
                  <a:off x="759852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6" name="Rectangle 139"/>
                <p:cNvSpPr/>
                <p:nvPr/>
              </p:nvSpPr>
              <p:spPr>
                <a:xfrm>
                  <a:off x="765936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7" name="Rectangle 140"/>
                <p:cNvSpPr/>
                <p:nvPr/>
              </p:nvSpPr>
              <p:spPr>
                <a:xfrm>
                  <a:off x="771624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8" name="Rectangle 141"/>
                <p:cNvSpPr/>
                <p:nvPr/>
              </p:nvSpPr>
              <p:spPr>
                <a:xfrm>
                  <a:off x="777672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9" name="Rectangle 142"/>
                <p:cNvSpPr/>
                <p:nvPr/>
              </p:nvSpPr>
              <p:spPr>
                <a:xfrm>
                  <a:off x="724608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0" name="Rectangle 143"/>
                <p:cNvSpPr/>
                <p:nvPr/>
              </p:nvSpPr>
              <p:spPr>
                <a:xfrm>
                  <a:off x="730692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1" name="Rectangle 144"/>
                <p:cNvSpPr/>
                <p:nvPr/>
              </p:nvSpPr>
              <p:spPr>
                <a:xfrm>
                  <a:off x="736380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2" name="Rectangle 145"/>
                <p:cNvSpPr/>
                <p:nvPr/>
              </p:nvSpPr>
              <p:spPr>
                <a:xfrm>
                  <a:off x="742428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3" name="Rectangle 146"/>
                <p:cNvSpPr/>
                <p:nvPr/>
              </p:nvSpPr>
              <p:spPr>
                <a:xfrm>
                  <a:off x="754200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4" name="Rectangle 147"/>
                <p:cNvSpPr/>
                <p:nvPr/>
              </p:nvSpPr>
              <p:spPr>
                <a:xfrm>
                  <a:off x="748116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5" name="Rectangle 148"/>
                <p:cNvSpPr/>
                <p:nvPr/>
              </p:nvSpPr>
              <p:spPr>
                <a:xfrm>
                  <a:off x="759852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6" name="Rectangle 149"/>
                <p:cNvSpPr/>
                <p:nvPr/>
              </p:nvSpPr>
              <p:spPr>
                <a:xfrm>
                  <a:off x="765936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7" name="Rectangle 150"/>
                <p:cNvSpPr/>
                <p:nvPr/>
              </p:nvSpPr>
              <p:spPr>
                <a:xfrm>
                  <a:off x="771624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8" name="Rectangle 151"/>
                <p:cNvSpPr/>
                <p:nvPr/>
              </p:nvSpPr>
              <p:spPr>
                <a:xfrm>
                  <a:off x="777672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9" name="Rectangle 152"/>
                <p:cNvSpPr/>
                <p:nvPr/>
              </p:nvSpPr>
              <p:spPr>
                <a:xfrm>
                  <a:off x="783360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90" name="Rectangle 153"/>
                <p:cNvSpPr/>
                <p:nvPr/>
              </p:nvSpPr>
              <p:spPr>
                <a:xfrm>
                  <a:off x="783360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91" name="Rectangle 154"/>
                <p:cNvSpPr/>
                <p:nvPr/>
              </p:nvSpPr>
              <p:spPr>
                <a:xfrm>
                  <a:off x="718524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92" name="Rectangle 155"/>
                <p:cNvSpPr/>
                <p:nvPr/>
              </p:nvSpPr>
              <p:spPr>
                <a:xfrm>
                  <a:off x="718524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</p:grpSp>
        <p:sp>
          <p:nvSpPr>
            <p:cNvPr id="1093" name="Rectangle 165"/>
            <p:cNvSpPr/>
            <p:nvPr/>
          </p:nvSpPr>
          <p:spPr>
            <a:xfrm>
              <a:off x="10397880" y="3275640"/>
              <a:ext cx="483120" cy="9216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094" name="Text Box 169"/>
            <p:cNvSpPr/>
            <p:nvPr/>
          </p:nvSpPr>
          <p:spPr>
            <a:xfrm flipH="1">
              <a:off x="9820080" y="2493000"/>
              <a:ext cx="1579680" cy="608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Photon Diagnostics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095" name="Group 770"/>
            <p:cNvGrpSpPr/>
            <p:nvPr/>
          </p:nvGrpSpPr>
          <p:grpSpPr>
            <a:xfrm>
              <a:off x="5763960" y="3114000"/>
              <a:ext cx="331200" cy="296640"/>
              <a:chOff x="5763960" y="3114000"/>
              <a:chExt cx="331200" cy="296640"/>
            </a:xfrm>
          </p:grpSpPr>
          <p:sp>
            <p:nvSpPr>
              <p:cNvPr id="1096" name="Line 55"/>
              <p:cNvSpPr/>
              <p:nvPr/>
            </p:nvSpPr>
            <p:spPr>
              <a:xfrm>
                <a:off x="5830560" y="3191040"/>
                <a:ext cx="199080" cy="13428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097" name="Freeform 57"/>
              <p:cNvSpPr/>
              <p:nvPr/>
            </p:nvSpPr>
            <p:spPr>
              <a:xfrm>
                <a:off x="5763960" y="313344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grpSp>
            <p:nvGrpSpPr>
              <p:cNvPr id="1098" name="Group 64"/>
              <p:cNvGrpSpPr/>
              <p:nvPr/>
            </p:nvGrpSpPr>
            <p:grpSpPr>
              <a:xfrm>
                <a:off x="5833800" y="3114000"/>
                <a:ext cx="201960" cy="296640"/>
                <a:chOff x="5833800" y="3114000"/>
                <a:chExt cx="201960" cy="296640"/>
              </a:xfrm>
            </p:grpSpPr>
            <p:sp>
              <p:nvSpPr>
                <p:cNvPr id="1099" name="AutoShape 65"/>
                <p:cNvSpPr/>
                <p:nvPr/>
              </p:nvSpPr>
              <p:spPr>
                <a:xfrm rot="12235200">
                  <a:off x="5851800" y="3285720"/>
                  <a:ext cx="95760" cy="110160"/>
                </a:xfrm>
                <a:custGeom>
                  <a:avLst/>
                  <a:gdLst>
                    <a:gd name="textAreaLeft" fmla="*/ 20520 w 95760"/>
                    <a:gd name="textAreaRight" fmla="*/ 76320 w 95760"/>
                    <a:gd name="textAreaTop" fmla="*/ 23400 h 110160"/>
                    <a:gd name="textAreaBottom" fmla="*/ 88560 h 110160"/>
                  </a:gdLst>
                  <a:ahLst/>
                  <a:cxnLst/>
                  <a:rect l="textAreaLeft" t="textAreaTop" r="textAreaRight" b="textAreaBottom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rot="10800000" wrap="none" lIns="90000" tIns="20160" rIns="90000" bIns="2016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00" name="AutoShape 66"/>
                <p:cNvSpPr/>
                <p:nvPr/>
              </p:nvSpPr>
              <p:spPr>
                <a:xfrm rot="12235200" flipV="1">
                  <a:off x="5921640" y="3128760"/>
                  <a:ext cx="95760" cy="109440"/>
                </a:xfrm>
                <a:custGeom>
                  <a:avLst/>
                  <a:gdLst>
                    <a:gd name="textAreaLeft" fmla="*/ 20520 w 95760"/>
                    <a:gd name="textAreaRight" fmla="*/ 76320 w 95760"/>
                    <a:gd name="textAreaTop" fmla="*/ 22320 h 109440"/>
                    <a:gd name="textAreaBottom" fmla="*/ 87120 h 109440"/>
                  </a:gdLst>
                  <a:ahLst/>
                  <a:cxnLst/>
                  <a:rect l="textAreaLeft" t="textAreaTop" r="textAreaRight" b="textAreaBottom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19800" rIns="90000" bIns="198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1101" name="Freeform 57"/>
              <p:cNvSpPr/>
              <p:nvPr/>
            </p:nvSpPr>
            <p:spPr>
              <a:xfrm rot="10800000">
                <a:off x="5971680" y="325620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102" name="Group 771"/>
            <p:cNvGrpSpPr/>
            <p:nvPr/>
          </p:nvGrpSpPr>
          <p:grpSpPr>
            <a:xfrm>
              <a:off x="9500040" y="3221280"/>
              <a:ext cx="472320" cy="198720"/>
              <a:chOff x="9500040" y="3221280"/>
              <a:chExt cx="472320" cy="198720"/>
            </a:xfrm>
          </p:grpSpPr>
          <p:sp>
            <p:nvSpPr>
              <p:cNvPr id="1103" name="Rectangle 132"/>
              <p:cNvSpPr/>
              <p:nvPr/>
            </p:nvSpPr>
            <p:spPr>
              <a:xfrm>
                <a:off x="9560520" y="32212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04" name="Rectangle 133"/>
              <p:cNvSpPr/>
              <p:nvPr/>
            </p:nvSpPr>
            <p:spPr>
              <a:xfrm>
                <a:off x="9621360" y="3221280"/>
                <a:ext cx="5544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05" name="Rectangle 134"/>
              <p:cNvSpPr/>
              <p:nvPr/>
            </p:nvSpPr>
            <p:spPr>
              <a:xfrm>
                <a:off x="9678240" y="32212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06" name="Rectangle 135"/>
              <p:cNvSpPr/>
              <p:nvPr/>
            </p:nvSpPr>
            <p:spPr>
              <a:xfrm>
                <a:off x="9739080" y="3221280"/>
                <a:ext cx="5544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07" name="Rectangle 136"/>
              <p:cNvSpPr/>
              <p:nvPr/>
            </p:nvSpPr>
            <p:spPr>
              <a:xfrm>
                <a:off x="9856440" y="3221280"/>
                <a:ext cx="5544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08" name="Rectangle 137"/>
              <p:cNvSpPr/>
              <p:nvPr/>
            </p:nvSpPr>
            <p:spPr>
              <a:xfrm>
                <a:off x="9795600" y="32212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09" name="Rectangle 138"/>
              <p:cNvSpPr/>
              <p:nvPr/>
            </p:nvSpPr>
            <p:spPr>
              <a:xfrm>
                <a:off x="9912960" y="32212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10" name="Rectangle 142"/>
              <p:cNvSpPr/>
              <p:nvPr/>
            </p:nvSpPr>
            <p:spPr>
              <a:xfrm>
                <a:off x="9560520" y="3346920"/>
                <a:ext cx="5940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11" name="Rectangle 143"/>
              <p:cNvSpPr/>
              <p:nvPr/>
            </p:nvSpPr>
            <p:spPr>
              <a:xfrm>
                <a:off x="9621360" y="3346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12" name="Rectangle 144"/>
              <p:cNvSpPr/>
              <p:nvPr/>
            </p:nvSpPr>
            <p:spPr>
              <a:xfrm>
                <a:off x="9678240" y="3346920"/>
                <a:ext cx="5940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13" name="Rectangle 145"/>
              <p:cNvSpPr/>
              <p:nvPr/>
            </p:nvSpPr>
            <p:spPr>
              <a:xfrm>
                <a:off x="9739080" y="3346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14" name="Rectangle 146"/>
              <p:cNvSpPr/>
              <p:nvPr/>
            </p:nvSpPr>
            <p:spPr>
              <a:xfrm>
                <a:off x="9856440" y="3346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15" name="Rectangle 147"/>
              <p:cNvSpPr/>
              <p:nvPr/>
            </p:nvSpPr>
            <p:spPr>
              <a:xfrm>
                <a:off x="9795600" y="3346920"/>
                <a:ext cx="5940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16" name="Rectangle 148"/>
              <p:cNvSpPr/>
              <p:nvPr/>
            </p:nvSpPr>
            <p:spPr>
              <a:xfrm>
                <a:off x="9912960" y="3346920"/>
                <a:ext cx="5940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17" name="Rectangle 154"/>
              <p:cNvSpPr/>
              <p:nvPr/>
            </p:nvSpPr>
            <p:spPr>
              <a:xfrm>
                <a:off x="9500040" y="3221280"/>
                <a:ext cx="5544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18" name="Rectangle 155"/>
              <p:cNvSpPr/>
              <p:nvPr/>
            </p:nvSpPr>
            <p:spPr>
              <a:xfrm>
                <a:off x="9500040" y="3346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1119" name="Text Box 169"/>
            <p:cNvSpPr/>
            <p:nvPr/>
          </p:nvSpPr>
          <p:spPr>
            <a:xfrm flipH="1">
              <a:off x="9203040" y="2902320"/>
              <a:ext cx="9936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THz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120" name="Group 64"/>
            <p:cNvGrpSpPr/>
            <p:nvPr/>
          </p:nvGrpSpPr>
          <p:grpSpPr>
            <a:xfrm>
              <a:off x="5848200" y="3404880"/>
              <a:ext cx="226800" cy="291600"/>
              <a:chOff x="5848200" y="3404880"/>
              <a:chExt cx="226800" cy="291600"/>
            </a:xfrm>
          </p:grpSpPr>
          <p:sp>
            <p:nvSpPr>
              <p:cNvPr id="1121" name="AutoShape 65"/>
              <p:cNvSpPr/>
              <p:nvPr/>
            </p:nvSpPr>
            <p:spPr>
              <a:xfrm rot="12665400">
                <a:off x="5869800" y="3569400"/>
                <a:ext cx="95760" cy="110160"/>
              </a:xfrm>
              <a:custGeom>
                <a:avLst/>
                <a:gdLst>
                  <a:gd name="textAreaLeft" fmla="*/ 20520 w 95760"/>
                  <a:gd name="textAreaRight" fmla="*/ 76320 w 95760"/>
                  <a:gd name="textAreaTop" fmla="*/ 23400 h 110160"/>
                  <a:gd name="textAreaBottom" fmla="*/ 88560 h 1101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20160" rIns="90000" bIns="201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22" name="AutoShape 66"/>
              <p:cNvSpPr/>
              <p:nvPr/>
            </p:nvSpPr>
            <p:spPr>
              <a:xfrm rot="12664800" flipV="1">
                <a:off x="5957640" y="3421080"/>
                <a:ext cx="95760" cy="110160"/>
              </a:xfrm>
              <a:custGeom>
                <a:avLst/>
                <a:gdLst>
                  <a:gd name="textAreaLeft" fmla="*/ 20520 w 95760"/>
                  <a:gd name="textAreaRight" fmla="*/ 76320 w 95760"/>
                  <a:gd name="textAreaTop" fmla="*/ 22680 h 110160"/>
                  <a:gd name="textAreaBottom" fmla="*/ 88200 h 1101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0520" rIns="90000" bIns="20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1123" name="Rectangle 165"/>
            <p:cNvSpPr/>
            <p:nvPr/>
          </p:nvSpPr>
          <p:spPr>
            <a:xfrm rot="300000">
              <a:off x="10170720" y="3930480"/>
              <a:ext cx="483120" cy="9216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124" name="Freeform 57"/>
            <p:cNvSpPr/>
            <p:nvPr/>
          </p:nvSpPr>
          <p:spPr>
            <a:xfrm rot="11229600">
              <a:off x="5988600" y="3552120"/>
              <a:ext cx="123480" cy="115920"/>
            </a:xfrm>
            <a:custGeom>
              <a:avLst/>
              <a:gdLst>
                <a:gd name="textAreaLeft" fmla="*/ 0 w 123480"/>
                <a:gd name="textAreaRight" fmla="*/ 124920 w 123480"/>
                <a:gd name="textAreaTop" fmla="*/ 0 h 115920"/>
                <a:gd name="textAreaBottom" fmla="*/ 117360 h 11592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125" name="Freeform 57"/>
            <p:cNvSpPr/>
            <p:nvPr/>
          </p:nvSpPr>
          <p:spPr>
            <a:xfrm>
              <a:off x="5529240" y="3128040"/>
              <a:ext cx="123480" cy="115920"/>
            </a:xfrm>
            <a:custGeom>
              <a:avLst/>
              <a:gdLst>
                <a:gd name="textAreaLeft" fmla="*/ 0 w 123480"/>
                <a:gd name="textAreaRight" fmla="*/ 124920 w 123480"/>
                <a:gd name="textAreaTop" fmla="*/ 0 h 115920"/>
                <a:gd name="textAreaBottom" fmla="*/ 117360 h 11592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1126" name="Group 777"/>
            <p:cNvGrpSpPr/>
            <p:nvPr/>
          </p:nvGrpSpPr>
          <p:grpSpPr>
            <a:xfrm>
              <a:off x="7058880" y="3603960"/>
              <a:ext cx="2025360" cy="352800"/>
              <a:chOff x="7058880" y="3603960"/>
              <a:chExt cx="2025360" cy="352800"/>
            </a:xfrm>
          </p:grpSpPr>
          <p:grpSp>
            <p:nvGrpSpPr>
              <p:cNvPr id="1127" name="Group 892"/>
              <p:cNvGrpSpPr/>
              <p:nvPr/>
            </p:nvGrpSpPr>
            <p:grpSpPr>
              <a:xfrm>
                <a:off x="7058880" y="3603960"/>
                <a:ext cx="496440" cy="236160"/>
                <a:chOff x="7058880" y="3603960"/>
                <a:chExt cx="496440" cy="236160"/>
              </a:xfrm>
            </p:grpSpPr>
            <p:sp>
              <p:nvSpPr>
                <p:cNvPr id="1128" name="Rectangle 132"/>
                <p:cNvSpPr/>
                <p:nvPr/>
              </p:nvSpPr>
              <p:spPr>
                <a:xfrm rot="369600">
                  <a:off x="7141680" y="36122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29" name="Rectangle 133"/>
                <p:cNvSpPr/>
                <p:nvPr/>
              </p:nvSpPr>
              <p:spPr>
                <a:xfrm rot="369600">
                  <a:off x="7202160" y="361584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30" name="Rectangle 134"/>
                <p:cNvSpPr/>
                <p:nvPr/>
              </p:nvSpPr>
              <p:spPr>
                <a:xfrm rot="369600">
                  <a:off x="7258320" y="36208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31" name="Rectangle 135"/>
                <p:cNvSpPr/>
                <p:nvPr/>
              </p:nvSpPr>
              <p:spPr>
                <a:xfrm rot="369600">
                  <a:off x="7318800" y="362484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32" name="Rectangle 136"/>
                <p:cNvSpPr/>
                <p:nvPr/>
              </p:nvSpPr>
              <p:spPr>
                <a:xfrm rot="369600">
                  <a:off x="7435440" y="363348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33" name="Rectangle 137"/>
                <p:cNvSpPr/>
                <p:nvPr/>
              </p:nvSpPr>
              <p:spPr>
                <a:xfrm rot="369600">
                  <a:off x="7375320" y="36298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34" name="Rectangle 138"/>
                <p:cNvSpPr/>
                <p:nvPr/>
              </p:nvSpPr>
              <p:spPr>
                <a:xfrm rot="369600">
                  <a:off x="7491960" y="36388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35" name="Rectangle 142"/>
                <p:cNvSpPr/>
                <p:nvPr/>
              </p:nvSpPr>
              <p:spPr>
                <a:xfrm rot="369600">
                  <a:off x="7122960" y="37368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36" name="Rectangle 143"/>
                <p:cNvSpPr/>
                <p:nvPr/>
              </p:nvSpPr>
              <p:spPr>
                <a:xfrm rot="369600">
                  <a:off x="7183440" y="37404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37" name="Rectangle 144"/>
                <p:cNvSpPr/>
                <p:nvPr/>
              </p:nvSpPr>
              <p:spPr>
                <a:xfrm rot="369600">
                  <a:off x="7239600" y="37458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38" name="Rectangle 145"/>
                <p:cNvSpPr/>
                <p:nvPr/>
              </p:nvSpPr>
              <p:spPr>
                <a:xfrm rot="369600">
                  <a:off x="7300080" y="37494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39" name="Rectangle 146"/>
                <p:cNvSpPr/>
                <p:nvPr/>
              </p:nvSpPr>
              <p:spPr>
                <a:xfrm rot="369600">
                  <a:off x="7416720" y="37584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40" name="Rectangle 147"/>
                <p:cNvSpPr/>
                <p:nvPr/>
              </p:nvSpPr>
              <p:spPr>
                <a:xfrm rot="369600">
                  <a:off x="7356600" y="37548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41" name="Rectangle 148"/>
                <p:cNvSpPr/>
                <p:nvPr/>
              </p:nvSpPr>
              <p:spPr>
                <a:xfrm rot="369600">
                  <a:off x="7473240" y="37638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42" name="Rectangle 154"/>
                <p:cNvSpPr/>
                <p:nvPr/>
              </p:nvSpPr>
              <p:spPr>
                <a:xfrm rot="369600">
                  <a:off x="7081200" y="360648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43" name="Rectangle 155"/>
                <p:cNvSpPr/>
                <p:nvPr/>
              </p:nvSpPr>
              <p:spPr>
                <a:xfrm rot="369600">
                  <a:off x="7062480" y="37314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1144" name="Group 893"/>
              <p:cNvGrpSpPr/>
              <p:nvPr/>
            </p:nvGrpSpPr>
            <p:grpSpPr>
              <a:xfrm>
                <a:off x="7569360" y="3641040"/>
                <a:ext cx="496080" cy="236160"/>
                <a:chOff x="7569360" y="3641040"/>
                <a:chExt cx="496080" cy="236160"/>
              </a:xfrm>
            </p:grpSpPr>
            <p:sp>
              <p:nvSpPr>
                <p:cNvPr id="1145" name="Rectangle 132"/>
                <p:cNvSpPr/>
                <p:nvPr/>
              </p:nvSpPr>
              <p:spPr>
                <a:xfrm rot="369600">
                  <a:off x="7651800" y="36493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46" name="Rectangle 133"/>
                <p:cNvSpPr/>
                <p:nvPr/>
              </p:nvSpPr>
              <p:spPr>
                <a:xfrm rot="369600">
                  <a:off x="7712280" y="36529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47" name="Rectangle 134"/>
                <p:cNvSpPr/>
                <p:nvPr/>
              </p:nvSpPr>
              <p:spPr>
                <a:xfrm rot="369600">
                  <a:off x="7768800" y="36583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48" name="Rectangle 135"/>
                <p:cNvSpPr/>
                <p:nvPr/>
              </p:nvSpPr>
              <p:spPr>
                <a:xfrm rot="369600">
                  <a:off x="7828920" y="36619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49" name="Rectangle 136"/>
                <p:cNvSpPr/>
                <p:nvPr/>
              </p:nvSpPr>
              <p:spPr>
                <a:xfrm rot="369600">
                  <a:off x="7945920" y="367056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0" name="Rectangle 137"/>
                <p:cNvSpPr/>
                <p:nvPr/>
              </p:nvSpPr>
              <p:spPr>
                <a:xfrm rot="369600">
                  <a:off x="7885440" y="366696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1" name="Rectangle 138"/>
                <p:cNvSpPr/>
                <p:nvPr/>
              </p:nvSpPr>
              <p:spPr>
                <a:xfrm rot="369600">
                  <a:off x="8002080" y="367596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2" name="Rectangle 142"/>
                <p:cNvSpPr/>
                <p:nvPr/>
              </p:nvSpPr>
              <p:spPr>
                <a:xfrm rot="369600">
                  <a:off x="7633080" y="377388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3" name="Rectangle 143"/>
                <p:cNvSpPr/>
                <p:nvPr/>
              </p:nvSpPr>
              <p:spPr>
                <a:xfrm rot="369600">
                  <a:off x="7693560" y="3777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4" name="Rectangle 144"/>
                <p:cNvSpPr/>
                <p:nvPr/>
              </p:nvSpPr>
              <p:spPr>
                <a:xfrm rot="369600">
                  <a:off x="7750080" y="378288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5" name="Rectangle 145"/>
                <p:cNvSpPr/>
                <p:nvPr/>
              </p:nvSpPr>
              <p:spPr>
                <a:xfrm rot="369600">
                  <a:off x="7810200" y="3786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6" name="Rectangle 146"/>
                <p:cNvSpPr/>
                <p:nvPr/>
              </p:nvSpPr>
              <p:spPr>
                <a:xfrm rot="369600">
                  <a:off x="7927200" y="3795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7" name="Rectangle 147"/>
                <p:cNvSpPr/>
                <p:nvPr/>
              </p:nvSpPr>
              <p:spPr>
                <a:xfrm rot="369600">
                  <a:off x="7866720" y="379188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8" name="Rectangle 148"/>
                <p:cNvSpPr/>
                <p:nvPr/>
              </p:nvSpPr>
              <p:spPr>
                <a:xfrm rot="369600">
                  <a:off x="7983360" y="380088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9" name="Rectangle 154"/>
                <p:cNvSpPr/>
                <p:nvPr/>
              </p:nvSpPr>
              <p:spPr>
                <a:xfrm rot="369600">
                  <a:off x="7591680" y="364356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0" name="Rectangle 155"/>
                <p:cNvSpPr/>
                <p:nvPr/>
              </p:nvSpPr>
              <p:spPr>
                <a:xfrm rot="369600">
                  <a:off x="7572960" y="3768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1161" name="Group 894"/>
              <p:cNvGrpSpPr/>
              <p:nvPr/>
            </p:nvGrpSpPr>
            <p:grpSpPr>
              <a:xfrm>
                <a:off x="8079840" y="3679200"/>
                <a:ext cx="496440" cy="236160"/>
                <a:chOff x="8079840" y="3679200"/>
                <a:chExt cx="496440" cy="236160"/>
              </a:xfrm>
            </p:grpSpPr>
            <p:sp>
              <p:nvSpPr>
                <p:cNvPr id="1162" name="Rectangle 132"/>
                <p:cNvSpPr/>
                <p:nvPr/>
              </p:nvSpPr>
              <p:spPr>
                <a:xfrm rot="369600">
                  <a:off x="8162640" y="3687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3" name="Rectangle 133"/>
                <p:cNvSpPr/>
                <p:nvPr/>
              </p:nvSpPr>
              <p:spPr>
                <a:xfrm rot="369600">
                  <a:off x="8223120" y="3690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4" name="Rectangle 134"/>
                <p:cNvSpPr/>
                <p:nvPr/>
              </p:nvSpPr>
              <p:spPr>
                <a:xfrm rot="369600">
                  <a:off x="8279280" y="3696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5" name="Rectangle 135"/>
                <p:cNvSpPr/>
                <p:nvPr/>
              </p:nvSpPr>
              <p:spPr>
                <a:xfrm rot="369600">
                  <a:off x="8339760" y="3699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6" name="Rectangle 136"/>
                <p:cNvSpPr/>
                <p:nvPr/>
              </p:nvSpPr>
              <p:spPr>
                <a:xfrm rot="369600">
                  <a:off x="8456400" y="3708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7" name="Rectangle 137"/>
                <p:cNvSpPr/>
                <p:nvPr/>
              </p:nvSpPr>
              <p:spPr>
                <a:xfrm rot="369600">
                  <a:off x="8395920" y="3705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8" name="Rectangle 138"/>
                <p:cNvSpPr/>
                <p:nvPr/>
              </p:nvSpPr>
              <p:spPr>
                <a:xfrm rot="369600">
                  <a:off x="8512920" y="3714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9" name="Rectangle 142"/>
                <p:cNvSpPr/>
                <p:nvPr/>
              </p:nvSpPr>
              <p:spPr>
                <a:xfrm rot="369600">
                  <a:off x="8143920" y="3812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70" name="Rectangle 143"/>
                <p:cNvSpPr/>
                <p:nvPr/>
              </p:nvSpPr>
              <p:spPr>
                <a:xfrm rot="369600">
                  <a:off x="8204400" y="38156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71" name="Rectangle 144"/>
                <p:cNvSpPr/>
                <p:nvPr/>
              </p:nvSpPr>
              <p:spPr>
                <a:xfrm rot="369600">
                  <a:off x="8260560" y="3821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72" name="Rectangle 145"/>
                <p:cNvSpPr/>
                <p:nvPr/>
              </p:nvSpPr>
              <p:spPr>
                <a:xfrm rot="369600">
                  <a:off x="8321040" y="38246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73" name="Rectangle 146"/>
                <p:cNvSpPr/>
                <p:nvPr/>
              </p:nvSpPr>
              <p:spPr>
                <a:xfrm rot="369600">
                  <a:off x="8437680" y="38336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74" name="Rectangle 147"/>
                <p:cNvSpPr/>
                <p:nvPr/>
              </p:nvSpPr>
              <p:spPr>
                <a:xfrm rot="369600">
                  <a:off x="8377560" y="3830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75" name="Rectangle 148"/>
                <p:cNvSpPr/>
                <p:nvPr/>
              </p:nvSpPr>
              <p:spPr>
                <a:xfrm rot="369600">
                  <a:off x="8494200" y="3839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76" name="Rectangle 154"/>
                <p:cNvSpPr/>
                <p:nvPr/>
              </p:nvSpPr>
              <p:spPr>
                <a:xfrm rot="369600">
                  <a:off x="8102160" y="3681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77" name="Rectangle 155"/>
                <p:cNvSpPr/>
                <p:nvPr/>
              </p:nvSpPr>
              <p:spPr>
                <a:xfrm rot="369600">
                  <a:off x="8083440" y="38062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1178" name="Group 895"/>
              <p:cNvGrpSpPr/>
              <p:nvPr/>
            </p:nvGrpSpPr>
            <p:grpSpPr>
              <a:xfrm>
                <a:off x="8588160" y="3720600"/>
                <a:ext cx="496080" cy="236160"/>
                <a:chOff x="8588160" y="3720600"/>
                <a:chExt cx="496080" cy="236160"/>
              </a:xfrm>
            </p:grpSpPr>
            <p:sp>
              <p:nvSpPr>
                <p:cNvPr id="1179" name="Rectangle 132"/>
                <p:cNvSpPr/>
                <p:nvPr/>
              </p:nvSpPr>
              <p:spPr>
                <a:xfrm rot="369600">
                  <a:off x="8670600" y="37285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80" name="Rectangle 133"/>
                <p:cNvSpPr/>
                <p:nvPr/>
              </p:nvSpPr>
              <p:spPr>
                <a:xfrm rot="369600">
                  <a:off x="8731080" y="37321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81" name="Rectangle 134"/>
                <p:cNvSpPr/>
                <p:nvPr/>
              </p:nvSpPr>
              <p:spPr>
                <a:xfrm rot="369600">
                  <a:off x="8787600" y="37375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82" name="Rectangle 135"/>
                <p:cNvSpPr/>
                <p:nvPr/>
              </p:nvSpPr>
              <p:spPr>
                <a:xfrm rot="369600">
                  <a:off x="8847720" y="37411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83" name="Rectangle 136"/>
                <p:cNvSpPr/>
                <p:nvPr/>
              </p:nvSpPr>
              <p:spPr>
                <a:xfrm rot="369600">
                  <a:off x="8964720" y="37501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84" name="Rectangle 137"/>
                <p:cNvSpPr/>
                <p:nvPr/>
              </p:nvSpPr>
              <p:spPr>
                <a:xfrm rot="369600">
                  <a:off x="8904240" y="37465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85" name="Rectangle 138"/>
                <p:cNvSpPr/>
                <p:nvPr/>
              </p:nvSpPr>
              <p:spPr>
                <a:xfrm rot="369600">
                  <a:off x="9020880" y="37555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86" name="Rectangle 142"/>
                <p:cNvSpPr/>
                <p:nvPr/>
              </p:nvSpPr>
              <p:spPr>
                <a:xfrm rot="369600">
                  <a:off x="8652240" y="38534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87" name="Rectangle 143"/>
                <p:cNvSpPr/>
                <p:nvPr/>
              </p:nvSpPr>
              <p:spPr>
                <a:xfrm rot="369600">
                  <a:off x="8712360" y="38570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88" name="Rectangle 144"/>
                <p:cNvSpPr/>
                <p:nvPr/>
              </p:nvSpPr>
              <p:spPr>
                <a:xfrm rot="369600">
                  <a:off x="8768880" y="38624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89" name="Rectangle 145"/>
                <p:cNvSpPr/>
                <p:nvPr/>
              </p:nvSpPr>
              <p:spPr>
                <a:xfrm rot="369600">
                  <a:off x="8829360" y="38660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90" name="Rectangle 146"/>
                <p:cNvSpPr/>
                <p:nvPr/>
              </p:nvSpPr>
              <p:spPr>
                <a:xfrm rot="369600">
                  <a:off x="8946000" y="38750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91" name="Rectangle 147"/>
                <p:cNvSpPr/>
                <p:nvPr/>
              </p:nvSpPr>
              <p:spPr>
                <a:xfrm rot="369600">
                  <a:off x="8885520" y="38714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92" name="Rectangle 148"/>
                <p:cNvSpPr/>
                <p:nvPr/>
              </p:nvSpPr>
              <p:spPr>
                <a:xfrm rot="369600">
                  <a:off x="9002520" y="38804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93" name="Rectangle 154"/>
                <p:cNvSpPr/>
                <p:nvPr/>
              </p:nvSpPr>
              <p:spPr>
                <a:xfrm rot="369600">
                  <a:off x="8610480" y="37231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94" name="Rectangle 155"/>
                <p:cNvSpPr/>
                <p:nvPr/>
              </p:nvSpPr>
              <p:spPr>
                <a:xfrm rot="369600">
                  <a:off x="8591760" y="38476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</p:grpSp>
        <p:grpSp>
          <p:nvGrpSpPr>
            <p:cNvPr id="1195" name="Group 778"/>
            <p:cNvGrpSpPr/>
            <p:nvPr/>
          </p:nvGrpSpPr>
          <p:grpSpPr>
            <a:xfrm>
              <a:off x="9819720" y="3845880"/>
              <a:ext cx="496800" cy="471600"/>
              <a:chOff x="9819720" y="3845880"/>
              <a:chExt cx="496800" cy="471600"/>
            </a:xfrm>
          </p:grpSpPr>
          <p:sp>
            <p:nvSpPr>
              <p:cNvPr id="1196" name="Line 52"/>
              <p:cNvSpPr/>
              <p:nvPr/>
            </p:nvSpPr>
            <p:spPr>
              <a:xfrm>
                <a:off x="9870840" y="3914640"/>
                <a:ext cx="370440" cy="315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97" name="Rectangle 53"/>
              <p:cNvSpPr/>
              <p:nvPr/>
            </p:nvSpPr>
            <p:spPr>
              <a:xfrm rot="2983800" flipH="1" flipV="1">
                <a:off x="10126800" y="4151160"/>
                <a:ext cx="173880" cy="12096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98" name="Freeform 68"/>
              <p:cNvSpPr/>
              <p:nvPr/>
            </p:nvSpPr>
            <p:spPr>
              <a:xfrm rot="366600">
                <a:off x="9827640" y="3853440"/>
                <a:ext cx="153000" cy="158400"/>
              </a:xfrm>
              <a:custGeom>
                <a:avLst/>
                <a:gdLst>
                  <a:gd name="textAreaLeft" fmla="*/ 0 w 153000"/>
                  <a:gd name="textAreaRight" fmla="*/ 154440 w 153000"/>
                  <a:gd name="textAreaTop" fmla="*/ 0 h 158400"/>
                  <a:gd name="textAreaBottom" fmla="*/ 159840 h 15840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1199" name="Text Box 27"/>
            <p:cNvSpPr/>
            <p:nvPr/>
          </p:nvSpPr>
          <p:spPr>
            <a:xfrm flipH="1">
              <a:off x="7526880" y="2581920"/>
              <a:ext cx="1429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FLASH1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00" name="Text Box 27"/>
            <p:cNvSpPr/>
            <p:nvPr/>
          </p:nvSpPr>
          <p:spPr>
            <a:xfrm rot="279600" flipH="1">
              <a:off x="7962480" y="3414240"/>
              <a:ext cx="1429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FLASH2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01" name="Line 55"/>
            <p:cNvSpPr/>
            <p:nvPr/>
          </p:nvSpPr>
          <p:spPr>
            <a:xfrm>
              <a:off x="6235560" y="3625560"/>
              <a:ext cx="792360" cy="5464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202" name="Freeform 57"/>
            <p:cNvSpPr/>
            <p:nvPr/>
          </p:nvSpPr>
          <p:spPr>
            <a:xfrm>
              <a:off x="6193440" y="3573360"/>
              <a:ext cx="123480" cy="115920"/>
            </a:xfrm>
            <a:custGeom>
              <a:avLst/>
              <a:gdLst>
                <a:gd name="textAreaLeft" fmla="*/ 0 w 123480"/>
                <a:gd name="textAreaRight" fmla="*/ 124920 w 123480"/>
                <a:gd name="textAreaTop" fmla="*/ 0 h 115920"/>
                <a:gd name="textAreaBottom" fmla="*/ 117360 h 11592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203" name="Text Box 27"/>
            <p:cNvSpPr/>
            <p:nvPr/>
          </p:nvSpPr>
          <p:spPr>
            <a:xfrm rot="423000" flipH="1">
              <a:off x="10609560" y="3531240"/>
              <a:ext cx="13978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601"/>
                </a:spcBef>
              </a:pPr>
              <a:r>
                <a:rPr lang="en-US" sz="12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Albert Einstein </a:t>
              </a:r>
              <a:endParaRPr lang="en-GB" sz="12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04" name="Text Box 27"/>
            <p:cNvSpPr/>
            <p:nvPr/>
          </p:nvSpPr>
          <p:spPr>
            <a:xfrm rot="423000" flipH="1">
              <a:off x="10504440" y="4395240"/>
              <a:ext cx="13978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601"/>
                </a:spcBef>
              </a:pPr>
              <a:r>
                <a:rPr lang="en-US" sz="12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Kai Siegbahn</a:t>
              </a:r>
              <a:endParaRPr lang="en-GB" sz="12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05" name="Text Box 26"/>
            <p:cNvSpPr/>
            <p:nvPr/>
          </p:nvSpPr>
          <p:spPr>
            <a:xfrm rot="300000" flipH="1">
              <a:off x="6940800" y="3870000"/>
              <a:ext cx="2208240" cy="30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700"/>
                </a:spcBef>
              </a:pPr>
              <a:r>
                <a:rPr lang="en-US" sz="14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Variable Gap Undulators</a:t>
              </a:r>
              <a:endParaRPr lang="en-GB" sz="1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206" name="Group 786"/>
            <p:cNvGrpSpPr/>
            <p:nvPr/>
          </p:nvGrpSpPr>
          <p:grpSpPr>
            <a:xfrm>
              <a:off x="6298920" y="4101840"/>
              <a:ext cx="3509280" cy="547560"/>
              <a:chOff x="6298920" y="4101840"/>
              <a:chExt cx="3509280" cy="547560"/>
            </a:xfrm>
          </p:grpSpPr>
          <p:sp>
            <p:nvSpPr>
              <p:cNvPr id="1207" name="Text Box 27"/>
              <p:cNvSpPr/>
              <p:nvPr/>
            </p:nvSpPr>
            <p:spPr>
              <a:xfrm rot="300000" flipH="1">
                <a:off x="6827760" y="4218840"/>
                <a:ext cx="1892520" cy="348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algn="ctr" defTabSz="457200">
                  <a:lnSpc>
                    <a:spcPct val="100000"/>
                  </a:lnSpc>
                  <a:spcBef>
                    <a:spcPts val="850"/>
                  </a:spcBef>
                </a:pPr>
                <a:r>
                  <a:rPr lang="en-US" sz="1700" b="0" i="1" strike="noStrike" spc="-1">
                    <a:solidFill>
                      <a:srgbClr val="000000"/>
                    </a:solidFill>
                    <a:latin typeface="Arial"/>
                    <a:ea typeface="ＭＳ Ｐゴシック"/>
                  </a:rPr>
                  <a:t>FLASH3</a:t>
                </a:r>
                <a:endParaRPr lang="en-GB" sz="17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08" name="Line 55"/>
              <p:cNvSpPr/>
              <p:nvPr/>
            </p:nvSpPr>
            <p:spPr>
              <a:xfrm>
                <a:off x="7060320" y="4187520"/>
                <a:ext cx="2431800" cy="235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09" name="Freeform 57"/>
              <p:cNvSpPr/>
              <p:nvPr/>
            </p:nvSpPr>
            <p:spPr>
              <a:xfrm rot="11229600">
                <a:off x="6968880" y="410868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10" name="Line 52"/>
              <p:cNvSpPr/>
              <p:nvPr/>
            </p:nvSpPr>
            <p:spPr>
              <a:xfrm>
                <a:off x="9515520" y="4429440"/>
                <a:ext cx="186840" cy="7704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2040" rIns="90000" bIns="320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11" name="Rectangle 53"/>
              <p:cNvSpPr/>
              <p:nvPr/>
            </p:nvSpPr>
            <p:spPr>
              <a:xfrm rot="12334200" flipH="1" flipV="1">
                <a:off x="9673560" y="4500720"/>
                <a:ext cx="126360" cy="655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12" name="Line 55"/>
              <p:cNvSpPr/>
              <p:nvPr/>
            </p:nvSpPr>
            <p:spPr>
              <a:xfrm>
                <a:off x="6298920" y="4107240"/>
                <a:ext cx="673200" cy="5904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14040" rIns="90000" bIns="140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13" name="Rectangle 178"/>
              <p:cNvSpPr/>
              <p:nvPr/>
            </p:nvSpPr>
            <p:spPr>
              <a:xfrm rot="340800">
                <a:off x="8254800" y="4220640"/>
                <a:ext cx="267840" cy="191160"/>
              </a:xfrm>
              <a:prstGeom prst="rect">
                <a:avLst/>
              </a:prstGeom>
              <a:solidFill>
                <a:srgbClr val="FFCCCC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14" name="Freeform 57"/>
              <p:cNvSpPr/>
              <p:nvPr/>
            </p:nvSpPr>
            <p:spPr>
              <a:xfrm rot="420000">
                <a:off x="9480600" y="436176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215" name="Group 787"/>
            <p:cNvGrpSpPr/>
            <p:nvPr/>
          </p:nvGrpSpPr>
          <p:grpSpPr>
            <a:xfrm>
              <a:off x="11011680" y="3028320"/>
              <a:ext cx="916200" cy="585360"/>
              <a:chOff x="11011680" y="3028320"/>
              <a:chExt cx="916200" cy="585360"/>
            </a:xfrm>
          </p:grpSpPr>
          <p:sp>
            <p:nvSpPr>
              <p:cNvPr id="1216" name="AutoShape 13"/>
              <p:cNvSpPr/>
              <p:nvPr/>
            </p:nvSpPr>
            <p:spPr>
              <a:xfrm rot="5400000">
                <a:off x="11180880" y="2865960"/>
                <a:ext cx="584640" cy="909360"/>
              </a:xfrm>
              <a:custGeom>
                <a:avLst/>
                <a:gdLst>
                  <a:gd name="textAreaLeft" fmla="*/ 93600 w 584640"/>
                  <a:gd name="textAreaRight" fmla="*/ 492120 w 584640"/>
                  <a:gd name="textAreaTop" fmla="*/ 146880 h 909360"/>
                  <a:gd name="textAreaBottom" fmla="*/ 763560 h 9093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3349" y="21600"/>
                    </a:lnTo>
                    <a:lnTo>
                      <a:pt x="1825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17" name="AutoShape 14"/>
              <p:cNvSpPr/>
              <p:nvPr/>
            </p:nvSpPr>
            <p:spPr>
              <a:xfrm rot="16200000">
                <a:off x="11169000" y="2968560"/>
                <a:ext cx="400320" cy="707400"/>
              </a:xfrm>
              <a:custGeom>
                <a:avLst/>
                <a:gdLst>
                  <a:gd name="textAreaLeft" fmla="*/ 43920 w 400320"/>
                  <a:gd name="textAreaRight" fmla="*/ 357480 w 400320"/>
                  <a:gd name="textAreaTop" fmla="*/ 78480 h 707400"/>
                  <a:gd name="textAreaBottom" fmla="*/ 630000 h 70740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1142" y="21600"/>
                    </a:lnTo>
                    <a:lnTo>
                      <a:pt x="2045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18" name="Line 15"/>
              <p:cNvSpPr/>
              <p:nvPr/>
            </p:nvSpPr>
            <p:spPr>
              <a:xfrm flipV="1">
                <a:off x="11725560" y="3029400"/>
                <a:ext cx="201960" cy="11160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19" name="Line 16"/>
              <p:cNvSpPr/>
              <p:nvPr/>
            </p:nvSpPr>
            <p:spPr>
              <a:xfrm flipH="1" flipV="1">
                <a:off x="11725560" y="3498480"/>
                <a:ext cx="201960" cy="11520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20" name="Line 17"/>
              <p:cNvSpPr/>
              <p:nvPr/>
            </p:nvSpPr>
            <p:spPr>
              <a:xfrm flipH="1">
                <a:off x="11725560" y="3493080"/>
                <a:ext cx="201960" cy="540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9600" rIns="90000" bIns="-396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21" name="Line 18"/>
              <p:cNvSpPr/>
              <p:nvPr/>
            </p:nvSpPr>
            <p:spPr>
              <a:xfrm flipH="1" flipV="1">
                <a:off x="11725560" y="3141000"/>
                <a:ext cx="201960" cy="504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9960" rIns="90000" bIns="-3996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22" name="Line 177"/>
              <p:cNvSpPr/>
              <p:nvPr/>
            </p:nvSpPr>
            <p:spPr>
              <a:xfrm>
                <a:off x="11019240" y="3324960"/>
                <a:ext cx="619560" cy="13428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23" name="Line 178"/>
              <p:cNvSpPr/>
              <p:nvPr/>
            </p:nvSpPr>
            <p:spPr>
              <a:xfrm>
                <a:off x="11231640" y="3283920"/>
                <a:ext cx="383400" cy="288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2120" rIns="90000" bIns="-4212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24" name="Line 179"/>
              <p:cNvSpPr/>
              <p:nvPr/>
            </p:nvSpPr>
            <p:spPr>
              <a:xfrm flipV="1">
                <a:off x="11339640" y="3383640"/>
                <a:ext cx="299160" cy="1404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0960" rIns="90000" bIns="-3096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25" name="Line 180"/>
              <p:cNvSpPr/>
              <p:nvPr/>
            </p:nvSpPr>
            <p:spPr>
              <a:xfrm flipV="1">
                <a:off x="11011680" y="3208320"/>
                <a:ext cx="627120" cy="11484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26" name="Line 181"/>
              <p:cNvSpPr/>
              <p:nvPr/>
            </p:nvSpPr>
            <p:spPr>
              <a:xfrm flipV="1">
                <a:off x="11129760" y="3160080"/>
                <a:ext cx="406080" cy="14004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27" name="Line 179"/>
              <p:cNvSpPr/>
              <p:nvPr/>
            </p:nvSpPr>
            <p:spPr>
              <a:xfrm>
                <a:off x="11378880" y="3401280"/>
                <a:ext cx="182520" cy="1620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28800" rIns="90000" bIns="-28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28" name="Rectangle 879"/>
              <p:cNvSpPr/>
              <p:nvPr/>
            </p:nvSpPr>
            <p:spPr>
              <a:xfrm>
                <a:off x="11111760" y="3414240"/>
                <a:ext cx="235080" cy="7632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2760" rIns="90000" bIns="327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en-US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29" name="Rectangle 880"/>
              <p:cNvSpPr/>
              <p:nvPr/>
            </p:nvSpPr>
            <p:spPr>
              <a:xfrm>
                <a:off x="11097000" y="3166200"/>
                <a:ext cx="182520" cy="6300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19440" rIns="90000" bIns="194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en-US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1230" name="Text Box 169"/>
            <p:cNvSpPr/>
            <p:nvPr/>
          </p:nvSpPr>
          <p:spPr>
            <a:xfrm flipH="1">
              <a:off x="10356120" y="4581000"/>
              <a:ext cx="186048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FEL Experiments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231" name="Group 39"/>
            <p:cNvGrpSpPr/>
            <p:nvPr/>
          </p:nvGrpSpPr>
          <p:grpSpPr>
            <a:xfrm>
              <a:off x="6428880" y="3521880"/>
              <a:ext cx="513360" cy="221760"/>
              <a:chOff x="6428880" y="3521880"/>
              <a:chExt cx="513360" cy="221760"/>
            </a:xfrm>
          </p:grpSpPr>
          <p:sp>
            <p:nvSpPr>
              <p:cNvPr id="1232" name="Line 40"/>
              <p:cNvSpPr/>
              <p:nvPr/>
            </p:nvSpPr>
            <p:spPr>
              <a:xfrm flipV="1">
                <a:off x="6471000" y="3572640"/>
                <a:ext cx="150120" cy="7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29160" rIns="90000" bIns="2916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33" name="Line 41"/>
              <p:cNvSpPr/>
              <p:nvPr/>
            </p:nvSpPr>
            <p:spPr>
              <a:xfrm flipH="1" flipV="1">
                <a:off x="6593400" y="3583800"/>
                <a:ext cx="187560" cy="162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28800" rIns="90000" bIns="-28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34" name="Line 42"/>
              <p:cNvSpPr/>
              <p:nvPr/>
            </p:nvSpPr>
            <p:spPr>
              <a:xfrm>
                <a:off x="6777360" y="3598200"/>
                <a:ext cx="129240" cy="975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35" name="Rectangle 43"/>
              <p:cNvSpPr/>
              <p:nvPr/>
            </p:nvSpPr>
            <p:spPr>
              <a:xfrm rot="385200">
                <a:off x="6433560" y="360000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36" name="Rectangle 44"/>
              <p:cNvSpPr/>
              <p:nvPr/>
            </p:nvSpPr>
            <p:spPr>
              <a:xfrm rot="385200">
                <a:off x="6589440" y="352512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37" name="Rectangle 45"/>
              <p:cNvSpPr/>
              <p:nvPr/>
            </p:nvSpPr>
            <p:spPr>
              <a:xfrm rot="385200">
                <a:off x="6735240" y="354132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38" name="Rectangle 46"/>
              <p:cNvSpPr/>
              <p:nvPr/>
            </p:nvSpPr>
            <p:spPr>
              <a:xfrm rot="385200">
                <a:off x="6872760" y="364968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239" name="Group 790"/>
            <p:cNvGrpSpPr/>
            <p:nvPr/>
          </p:nvGrpSpPr>
          <p:grpSpPr>
            <a:xfrm>
              <a:off x="9021960" y="4102920"/>
              <a:ext cx="247320" cy="383760"/>
              <a:chOff x="9021960" y="4102920"/>
              <a:chExt cx="247320" cy="383760"/>
            </a:xfrm>
          </p:grpSpPr>
          <p:sp>
            <p:nvSpPr>
              <p:cNvPr id="1240" name="AutoShape 30"/>
              <p:cNvSpPr/>
              <p:nvPr/>
            </p:nvSpPr>
            <p:spPr>
              <a:xfrm rot="300000">
                <a:off x="9037080" y="4309920"/>
                <a:ext cx="178560" cy="1692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41" name="AutoShape 184"/>
              <p:cNvSpPr/>
              <p:nvPr/>
            </p:nvSpPr>
            <p:spPr>
              <a:xfrm rot="11100000">
                <a:off x="9027720" y="411264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242" name="Group 791"/>
            <p:cNvGrpSpPr/>
            <p:nvPr/>
          </p:nvGrpSpPr>
          <p:grpSpPr>
            <a:xfrm>
              <a:off x="6914520" y="3043080"/>
              <a:ext cx="235440" cy="367920"/>
              <a:chOff x="6914520" y="3043080"/>
              <a:chExt cx="235440" cy="367920"/>
            </a:xfrm>
          </p:grpSpPr>
          <p:sp>
            <p:nvSpPr>
              <p:cNvPr id="1243" name="AutoShape 30"/>
              <p:cNvSpPr/>
              <p:nvPr/>
            </p:nvSpPr>
            <p:spPr>
              <a:xfrm>
                <a:off x="6941520" y="3241800"/>
                <a:ext cx="178560" cy="1692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44" name="AutoShape 184"/>
              <p:cNvSpPr/>
              <p:nvPr/>
            </p:nvSpPr>
            <p:spPr>
              <a:xfrm rot="10800000">
                <a:off x="6914520" y="304308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245" name="Group 792"/>
            <p:cNvGrpSpPr/>
            <p:nvPr/>
          </p:nvGrpSpPr>
          <p:grpSpPr>
            <a:xfrm>
              <a:off x="6096600" y="2990160"/>
              <a:ext cx="777960" cy="429840"/>
              <a:chOff x="6096600" y="2990160"/>
              <a:chExt cx="777960" cy="429840"/>
            </a:xfrm>
          </p:grpSpPr>
          <p:sp>
            <p:nvSpPr>
              <p:cNvPr id="1246" name="Line 55"/>
              <p:cNvSpPr/>
              <p:nvPr/>
            </p:nvSpPr>
            <p:spPr>
              <a:xfrm>
                <a:off x="6153840" y="3031920"/>
                <a:ext cx="360" cy="2869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47" name="Line 55"/>
              <p:cNvSpPr/>
              <p:nvPr/>
            </p:nvSpPr>
            <p:spPr>
              <a:xfrm flipH="1">
                <a:off x="6688080" y="3106800"/>
                <a:ext cx="127080" cy="21744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48" name="Rectangle 179"/>
              <p:cNvSpPr/>
              <p:nvPr/>
            </p:nvSpPr>
            <p:spPr>
              <a:xfrm>
                <a:off x="6743160" y="2996280"/>
                <a:ext cx="131400" cy="115920"/>
              </a:xfrm>
              <a:prstGeom prst="rect">
                <a:avLst/>
              </a:prstGeom>
              <a:solidFill>
                <a:srgbClr val="CCEC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grpSp>
            <p:nvGrpSpPr>
              <p:cNvPr id="1249" name="Group 838"/>
              <p:cNvGrpSpPr/>
              <p:nvPr/>
            </p:nvGrpSpPr>
            <p:grpSpPr>
              <a:xfrm>
                <a:off x="6192000" y="3221640"/>
                <a:ext cx="472680" cy="198360"/>
                <a:chOff x="6192000" y="3221640"/>
                <a:chExt cx="472680" cy="198360"/>
              </a:xfrm>
            </p:grpSpPr>
            <p:sp>
              <p:nvSpPr>
                <p:cNvPr id="1250" name="Rectangle 132"/>
                <p:cNvSpPr/>
                <p:nvPr/>
              </p:nvSpPr>
              <p:spPr>
                <a:xfrm>
                  <a:off x="625284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51" name="Rectangle 133"/>
                <p:cNvSpPr/>
                <p:nvPr/>
              </p:nvSpPr>
              <p:spPr>
                <a:xfrm>
                  <a:off x="6313680" y="3221640"/>
                  <a:ext cx="5544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52" name="Rectangle 134"/>
                <p:cNvSpPr/>
                <p:nvPr/>
              </p:nvSpPr>
              <p:spPr>
                <a:xfrm>
                  <a:off x="637056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53" name="Rectangle 135"/>
                <p:cNvSpPr/>
                <p:nvPr/>
              </p:nvSpPr>
              <p:spPr>
                <a:xfrm>
                  <a:off x="6431040" y="3221640"/>
                  <a:ext cx="5544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54" name="Rectangle 136"/>
                <p:cNvSpPr/>
                <p:nvPr/>
              </p:nvSpPr>
              <p:spPr>
                <a:xfrm>
                  <a:off x="6548760" y="3221640"/>
                  <a:ext cx="5544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55" name="Rectangle 137"/>
                <p:cNvSpPr/>
                <p:nvPr/>
              </p:nvSpPr>
              <p:spPr>
                <a:xfrm>
                  <a:off x="648792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56" name="Rectangle 138"/>
                <p:cNvSpPr/>
                <p:nvPr/>
              </p:nvSpPr>
              <p:spPr>
                <a:xfrm>
                  <a:off x="660528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57" name="Rectangle 142"/>
                <p:cNvSpPr/>
                <p:nvPr/>
              </p:nvSpPr>
              <p:spPr>
                <a:xfrm>
                  <a:off x="6252840" y="3346920"/>
                  <a:ext cx="5940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58" name="Rectangle 143"/>
                <p:cNvSpPr/>
                <p:nvPr/>
              </p:nvSpPr>
              <p:spPr>
                <a:xfrm>
                  <a:off x="631368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59" name="Rectangle 144"/>
                <p:cNvSpPr/>
                <p:nvPr/>
              </p:nvSpPr>
              <p:spPr>
                <a:xfrm>
                  <a:off x="6370560" y="3346920"/>
                  <a:ext cx="5940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60" name="Rectangle 145"/>
                <p:cNvSpPr/>
                <p:nvPr/>
              </p:nvSpPr>
              <p:spPr>
                <a:xfrm>
                  <a:off x="643104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61" name="Rectangle 146"/>
                <p:cNvSpPr/>
                <p:nvPr/>
              </p:nvSpPr>
              <p:spPr>
                <a:xfrm>
                  <a:off x="654876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62" name="Rectangle 147"/>
                <p:cNvSpPr/>
                <p:nvPr/>
              </p:nvSpPr>
              <p:spPr>
                <a:xfrm>
                  <a:off x="6487920" y="3346920"/>
                  <a:ext cx="5940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63" name="Rectangle 148"/>
                <p:cNvSpPr/>
                <p:nvPr/>
              </p:nvSpPr>
              <p:spPr>
                <a:xfrm>
                  <a:off x="6605280" y="3346920"/>
                  <a:ext cx="5940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64" name="Rectangle 154"/>
                <p:cNvSpPr/>
                <p:nvPr/>
              </p:nvSpPr>
              <p:spPr>
                <a:xfrm>
                  <a:off x="6192000" y="3221640"/>
                  <a:ext cx="5544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65" name="Rectangle 155"/>
                <p:cNvSpPr/>
                <p:nvPr/>
              </p:nvSpPr>
              <p:spPr>
                <a:xfrm>
                  <a:off x="619200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1266" name="AutoShape 77"/>
              <p:cNvSpPr/>
              <p:nvPr/>
            </p:nvSpPr>
            <p:spPr>
              <a:xfrm>
                <a:off x="6096600" y="299016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267" name="Group 793"/>
            <p:cNvGrpSpPr/>
            <p:nvPr/>
          </p:nvGrpSpPr>
          <p:grpSpPr>
            <a:xfrm>
              <a:off x="9529560" y="3615480"/>
              <a:ext cx="247320" cy="383400"/>
              <a:chOff x="9529560" y="3615480"/>
              <a:chExt cx="247320" cy="383400"/>
            </a:xfrm>
          </p:grpSpPr>
          <p:sp>
            <p:nvSpPr>
              <p:cNvPr id="1268" name="AutoShape 30"/>
              <p:cNvSpPr/>
              <p:nvPr/>
            </p:nvSpPr>
            <p:spPr>
              <a:xfrm rot="300000">
                <a:off x="9544320" y="3822120"/>
                <a:ext cx="178560" cy="1692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69" name="AutoShape 184"/>
              <p:cNvSpPr/>
              <p:nvPr/>
            </p:nvSpPr>
            <p:spPr>
              <a:xfrm rot="11100000">
                <a:off x="9535320" y="362520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1270" name="AutoShape 77"/>
            <p:cNvSpPr/>
            <p:nvPr/>
          </p:nvSpPr>
          <p:spPr>
            <a:xfrm>
              <a:off x="6258600" y="4045680"/>
              <a:ext cx="118080" cy="149400"/>
            </a:xfrm>
            <a:prstGeom prst="roundRect">
              <a:avLst>
                <a:gd name="adj" fmla="val 16667"/>
              </a:avLst>
            </a:prstGeom>
            <a:solidFill>
              <a:srgbClr val="6699FF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1271" name="Group 795"/>
            <p:cNvGrpSpPr/>
            <p:nvPr/>
          </p:nvGrpSpPr>
          <p:grpSpPr>
            <a:xfrm>
              <a:off x="191880" y="2911680"/>
              <a:ext cx="1114920" cy="588240"/>
              <a:chOff x="191880" y="2911680"/>
              <a:chExt cx="1114920" cy="588240"/>
            </a:xfrm>
          </p:grpSpPr>
          <p:sp>
            <p:nvSpPr>
              <p:cNvPr id="1272" name="Line 24"/>
              <p:cNvSpPr/>
              <p:nvPr/>
            </p:nvSpPr>
            <p:spPr>
              <a:xfrm flipH="1" flipV="1">
                <a:off x="405720" y="3204360"/>
                <a:ext cx="129960" cy="54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9720" rIns="90000" bIns="972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73" name="AutoShape 30"/>
              <p:cNvSpPr/>
              <p:nvPr/>
            </p:nvSpPr>
            <p:spPr>
              <a:xfrm>
                <a:off x="243000" y="3120120"/>
                <a:ext cx="161640" cy="13824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74" name="AutoShape 182"/>
              <p:cNvSpPr/>
              <p:nvPr/>
            </p:nvSpPr>
            <p:spPr>
              <a:xfrm rot="10800000">
                <a:off x="192240" y="292644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grpSp>
            <p:nvGrpSpPr>
              <p:cNvPr id="1275" name="Group 817"/>
              <p:cNvGrpSpPr/>
              <p:nvPr/>
            </p:nvGrpSpPr>
            <p:grpSpPr>
              <a:xfrm>
                <a:off x="606240" y="2911680"/>
                <a:ext cx="700560" cy="392400"/>
                <a:chOff x="606240" y="2911680"/>
                <a:chExt cx="700560" cy="392400"/>
              </a:xfrm>
            </p:grpSpPr>
            <p:grpSp>
              <p:nvGrpSpPr>
                <p:cNvPr id="1276" name="Group 69"/>
                <p:cNvGrpSpPr/>
                <p:nvPr/>
              </p:nvGrpSpPr>
              <p:grpSpPr>
                <a:xfrm>
                  <a:off x="606240" y="3084840"/>
                  <a:ext cx="444960" cy="219240"/>
                  <a:chOff x="606240" y="3084840"/>
                  <a:chExt cx="444960" cy="219240"/>
                </a:xfrm>
              </p:grpSpPr>
              <p:sp>
                <p:nvSpPr>
                  <p:cNvPr id="1277" name="AutoShape 75"/>
                  <p:cNvSpPr/>
                  <p:nvPr/>
                </p:nvSpPr>
                <p:spPr>
                  <a:xfrm>
                    <a:off x="606240" y="3084840"/>
                    <a:ext cx="444960" cy="21924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45000" rIns="90000" bIns="4500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  <p:sp>
                <p:nvSpPr>
                  <p:cNvPr id="1278" name="Rectangle 76"/>
                  <p:cNvSpPr/>
                  <p:nvPr/>
                </p:nvSpPr>
                <p:spPr>
                  <a:xfrm>
                    <a:off x="642240" y="3154680"/>
                    <a:ext cx="375120" cy="71640"/>
                  </a:xfrm>
                  <a:prstGeom prst="rect">
                    <a:avLst/>
                  </a:prstGeom>
                  <a:solidFill>
                    <a:srgbClr val="6699FF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8080" rIns="90000" bIns="2808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</p:grpSp>
            <p:sp>
              <p:nvSpPr>
                <p:cNvPr id="1279" name="AutoShape 30"/>
                <p:cNvSpPr/>
                <p:nvPr/>
              </p:nvSpPr>
              <p:spPr>
                <a:xfrm>
                  <a:off x="1084680" y="3092760"/>
                  <a:ext cx="178560" cy="20484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80" name="Rectangle 76"/>
                <p:cNvSpPr/>
                <p:nvPr/>
              </p:nvSpPr>
              <p:spPr>
                <a:xfrm>
                  <a:off x="1120680" y="3165840"/>
                  <a:ext cx="108720" cy="54000"/>
                </a:xfrm>
                <a:prstGeom prst="rect">
                  <a:avLst/>
                </a:prstGeom>
                <a:solidFill>
                  <a:srgbClr val="6699FF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10440" rIns="90000" bIns="1044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81" name="AutoShape 183"/>
                <p:cNvSpPr/>
                <p:nvPr/>
              </p:nvSpPr>
              <p:spPr>
                <a:xfrm rot="10800000">
                  <a:off x="688320" y="2911680"/>
                  <a:ext cx="235440" cy="14292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7360" rIns="90000" bIns="2736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82" name="AutoShape 184"/>
                <p:cNvSpPr/>
                <p:nvPr/>
              </p:nvSpPr>
              <p:spPr>
                <a:xfrm rot="10800000">
                  <a:off x="1071360" y="2911680"/>
                  <a:ext cx="235440" cy="14292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7360" rIns="90000" bIns="2736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1283" name="Line 24"/>
              <p:cNvSpPr/>
              <p:nvPr/>
            </p:nvSpPr>
            <p:spPr>
              <a:xfrm>
                <a:off x="251280" y="3308400"/>
                <a:ext cx="360" cy="16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84" name="Line 24"/>
              <p:cNvSpPr/>
              <p:nvPr/>
            </p:nvSpPr>
            <p:spPr>
              <a:xfrm>
                <a:off x="534240" y="3256200"/>
                <a:ext cx="360" cy="63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18720" rIns="90000" bIns="1872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85" name="Line 24"/>
              <p:cNvSpPr/>
              <p:nvPr/>
            </p:nvSpPr>
            <p:spPr>
              <a:xfrm flipH="1" flipV="1">
                <a:off x="251280" y="3312720"/>
                <a:ext cx="290880" cy="2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2840" rIns="90000" bIns="-4284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86" name="Line 24"/>
              <p:cNvSpPr/>
              <p:nvPr/>
            </p:nvSpPr>
            <p:spPr>
              <a:xfrm>
                <a:off x="382320" y="3314520"/>
                <a:ext cx="360" cy="16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87" name="AutoShape 77"/>
              <p:cNvSpPr/>
              <p:nvPr/>
            </p:nvSpPr>
            <p:spPr>
              <a:xfrm>
                <a:off x="511200" y="334692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88" name="AutoShape 77"/>
              <p:cNvSpPr/>
              <p:nvPr/>
            </p:nvSpPr>
            <p:spPr>
              <a:xfrm>
                <a:off x="335880" y="335052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89" name="AutoShape 77"/>
              <p:cNvSpPr/>
              <p:nvPr/>
            </p:nvSpPr>
            <p:spPr>
              <a:xfrm>
                <a:off x="191880" y="335052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90" name="Line 24"/>
              <p:cNvSpPr/>
              <p:nvPr/>
            </p:nvSpPr>
            <p:spPr>
              <a:xfrm flipH="1">
                <a:off x="632880" y="3421080"/>
                <a:ext cx="66456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291" name="Group 796"/>
            <p:cNvGrpSpPr/>
            <p:nvPr/>
          </p:nvGrpSpPr>
          <p:grpSpPr>
            <a:xfrm>
              <a:off x="1297440" y="3089880"/>
              <a:ext cx="237600" cy="198360"/>
              <a:chOff x="1297440" y="3089880"/>
              <a:chExt cx="237600" cy="198360"/>
            </a:xfrm>
          </p:grpSpPr>
          <p:sp>
            <p:nvSpPr>
              <p:cNvPr id="1292" name="Rectangle 132"/>
              <p:cNvSpPr/>
              <p:nvPr/>
            </p:nvSpPr>
            <p:spPr>
              <a:xfrm>
                <a:off x="1358280" y="30898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93" name="Rectangle 133"/>
              <p:cNvSpPr/>
              <p:nvPr/>
            </p:nvSpPr>
            <p:spPr>
              <a:xfrm>
                <a:off x="1419120" y="3089880"/>
                <a:ext cx="5544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94" name="Rectangle 134"/>
              <p:cNvSpPr/>
              <p:nvPr/>
            </p:nvSpPr>
            <p:spPr>
              <a:xfrm>
                <a:off x="1475640" y="30898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95" name="Rectangle 142"/>
              <p:cNvSpPr/>
              <p:nvPr/>
            </p:nvSpPr>
            <p:spPr>
              <a:xfrm>
                <a:off x="1358280" y="3215160"/>
                <a:ext cx="5940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96" name="Rectangle 143"/>
              <p:cNvSpPr/>
              <p:nvPr/>
            </p:nvSpPr>
            <p:spPr>
              <a:xfrm>
                <a:off x="1419120" y="321516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97" name="Rectangle 144"/>
              <p:cNvSpPr/>
              <p:nvPr/>
            </p:nvSpPr>
            <p:spPr>
              <a:xfrm>
                <a:off x="1475640" y="3215160"/>
                <a:ext cx="5940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98" name="Rectangle 154"/>
              <p:cNvSpPr/>
              <p:nvPr/>
            </p:nvSpPr>
            <p:spPr>
              <a:xfrm>
                <a:off x="1297440" y="3089880"/>
                <a:ext cx="5544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299" name="Rectangle 155"/>
              <p:cNvSpPr/>
              <p:nvPr/>
            </p:nvSpPr>
            <p:spPr>
              <a:xfrm>
                <a:off x="1297440" y="321516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1300" name="Line 24"/>
            <p:cNvSpPr/>
            <p:nvPr/>
          </p:nvSpPr>
          <p:spPr>
            <a:xfrm>
              <a:off x="1286640" y="3196440"/>
              <a:ext cx="1440" cy="2242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1301" name="Group 39"/>
            <p:cNvGrpSpPr/>
            <p:nvPr/>
          </p:nvGrpSpPr>
          <p:grpSpPr>
            <a:xfrm>
              <a:off x="3098160" y="3049200"/>
              <a:ext cx="454320" cy="182880"/>
              <a:chOff x="3098160" y="3049200"/>
              <a:chExt cx="454320" cy="182880"/>
            </a:xfrm>
          </p:grpSpPr>
          <p:sp>
            <p:nvSpPr>
              <p:cNvPr id="1302" name="Line 40"/>
              <p:cNvSpPr/>
              <p:nvPr/>
            </p:nvSpPr>
            <p:spPr>
              <a:xfrm flipV="1">
                <a:off x="3132000" y="3096360"/>
                <a:ext cx="126360" cy="90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303" name="Line 41"/>
              <p:cNvSpPr/>
              <p:nvPr/>
            </p:nvSpPr>
            <p:spPr>
              <a:xfrm flipH="1">
                <a:off x="3240000" y="3112200"/>
                <a:ext cx="16848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304" name="Line 42"/>
              <p:cNvSpPr/>
              <p:nvPr/>
            </p:nvSpPr>
            <p:spPr>
              <a:xfrm>
                <a:off x="3400200" y="3104280"/>
                <a:ext cx="124560" cy="82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7800" rIns="90000" bIns="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305" name="Rectangle 43"/>
              <p:cNvSpPr/>
              <p:nvPr/>
            </p:nvSpPr>
            <p:spPr>
              <a:xfrm>
                <a:off x="3098160" y="314136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306" name="Rectangle 44"/>
              <p:cNvSpPr/>
              <p:nvPr/>
            </p:nvSpPr>
            <p:spPr>
              <a:xfrm>
                <a:off x="3229920" y="30492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307" name="Rectangle 45"/>
              <p:cNvSpPr/>
              <p:nvPr/>
            </p:nvSpPr>
            <p:spPr>
              <a:xfrm>
                <a:off x="3361320" y="30492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308" name="Rectangle 46"/>
              <p:cNvSpPr/>
              <p:nvPr/>
            </p:nvSpPr>
            <p:spPr>
              <a:xfrm>
                <a:off x="3494880" y="314136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</p:grpSp>
      <p:pic>
        <p:nvPicPr>
          <p:cNvPr id="1310" name="Picture 2" descr="\\win.desy.de\group\mpy\xxl\schreibr\personal_xxl\Pictures\FLASH\FLASH2 Dirks Pictures\20131213-MK3_5417.jpg"/>
          <p:cNvPicPr/>
          <p:nvPr/>
        </p:nvPicPr>
        <p:blipFill>
          <a:blip r:embed="rId3"/>
          <a:stretch/>
        </p:blipFill>
        <p:spPr>
          <a:xfrm>
            <a:off x="6448320" y="4871880"/>
            <a:ext cx="2377440" cy="1407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11" name="Rectangle 182"/>
          <p:cNvSpPr/>
          <p:nvPr/>
        </p:nvSpPr>
        <p:spPr>
          <a:xfrm>
            <a:off x="6612120" y="6310080"/>
            <a:ext cx="207576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FLASH2 variable gap undulators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2" name="Rectangle 203"/>
          <p:cNvSpPr/>
          <p:nvPr/>
        </p:nvSpPr>
        <p:spPr>
          <a:xfrm>
            <a:off x="9388440" y="6310080"/>
            <a:ext cx="170388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Kai Siegbahn Hall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13" name="Content Placeholder 6"/>
          <p:cNvPicPr/>
          <p:nvPr/>
        </p:nvPicPr>
        <p:blipFill>
          <a:blip r:embed="rId4"/>
          <a:stretch/>
        </p:blipFill>
        <p:spPr>
          <a:xfrm>
            <a:off x="8951040" y="4869000"/>
            <a:ext cx="2832480" cy="1407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15" name="Rectangle 10"/>
          <p:cNvSpPr/>
          <p:nvPr/>
        </p:nvSpPr>
        <p:spPr>
          <a:xfrm>
            <a:off x="7719840" y="891720"/>
            <a:ext cx="183204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FLASH1 fixed gap undulators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16" name="Picture 888"/>
          <p:cNvPicPr/>
          <p:nvPr/>
        </p:nvPicPr>
        <p:blipFill>
          <a:blip r:embed="rId5"/>
          <a:stretch/>
        </p:blipFill>
        <p:spPr>
          <a:xfrm>
            <a:off x="9529920" y="1149120"/>
            <a:ext cx="2614680" cy="1407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17" name="Rectangle 203"/>
          <p:cNvSpPr/>
          <p:nvPr/>
        </p:nvSpPr>
        <p:spPr>
          <a:xfrm>
            <a:off x="9996840" y="891720"/>
            <a:ext cx="178740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Albert Einstein Hall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18" name="Picture 10" descr="FLASH-2007 01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1480" y="1178640"/>
            <a:ext cx="1705320" cy="1407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19" name="Picture 32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400" y="1140480"/>
            <a:ext cx="1986120" cy="1411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20" name="Rectangle 11"/>
          <p:cNvSpPr/>
          <p:nvPr/>
        </p:nvSpPr>
        <p:spPr>
          <a:xfrm>
            <a:off x="2597400" y="907920"/>
            <a:ext cx="141012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Laser heater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21" name="Grafik 1"/>
          <p:cNvPicPr/>
          <p:nvPr/>
        </p:nvPicPr>
        <p:blipFill>
          <a:blip r:embed="rId8"/>
          <a:stretch/>
        </p:blipFill>
        <p:spPr>
          <a:xfrm>
            <a:off x="108360" y="1678680"/>
            <a:ext cx="2747160" cy="1173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22" name="Pfeil: nach unten 2"/>
          <p:cNvSpPr/>
          <p:nvPr/>
        </p:nvSpPr>
        <p:spPr>
          <a:xfrm rot="10800000">
            <a:off x="1538640" y="2518200"/>
            <a:ext cx="164880" cy="500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de-DE" sz="1600" b="0" strike="noStrike" spc="-1">
              <a:solidFill>
                <a:schemeClr val="dk1"/>
              </a:solidFill>
              <a:latin typeface="Arial"/>
            </a:endParaRPr>
          </a:p>
        </p:txBody>
      </p:sp>
      <p:pic>
        <p:nvPicPr>
          <p:cNvPr id="1323" name="Picture 18" descr="https://ttfinfo.desy.de/TTFelog/data/2023/02/12.01_n/2023-01-13T00:18:08.jpeg"/>
          <p:cNvPicPr/>
          <p:nvPr/>
        </p:nvPicPr>
        <p:blipFill>
          <a:blip r:embed="rId9"/>
          <a:srcRect l="28952" t="38008" r="2966" b="41630"/>
          <a:stretch/>
        </p:blipFill>
        <p:spPr>
          <a:xfrm>
            <a:off x="4465080" y="1839240"/>
            <a:ext cx="2499120" cy="580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24" name="Picture 20" descr="https://ttfinfo.desy.de/TTFelog/data/2023/02/12.01_n/2023-01-13T00:18:14.jpeg"/>
          <p:cNvPicPr/>
          <p:nvPr/>
        </p:nvPicPr>
        <p:blipFill>
          <a:blip r:embed="rId10"/>
          <a:srcRect l="5458" t="38849" r="22785" b="40082"/>
          <a:stretch/>
        </p:blipFill>
        <p:spPr>
          <a:xfrm>
            <a:off x="4515120" y="767880"/>
            <a:ext cx="2634120" cy="600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25" name="Pfeil: nach unten 750"/>
          <p:cNvSpPr/>
          <p:nvPr/>
        </p:nvSpPr>
        <p:spPr>
          <a:xfrm rot="10800000">
            <a:off x="5475600" y="1375200"/>
            <a:ext cx="164880" cy="500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de-DE" sz="1600" b="0" strike="noStrike" spc="-1">
              <a:solidFill>
                <a:schemeClr val="dk1"/>
              </a:solidFill>
              <a:latin typeface="Arial"/>
            </a:endParaRPr>
          </a:p>
        </p:txBody>
      </p:sp>
      <p:cxnSp>
        <p:nvCxnSpPr>
          <p:cNvPr id="1326" name="Gerade Verbindung mit Pfeil 757"/>
          <p:cNvCxnSpPr/>
          <p:nvPr/>
        </p:nvCxnSpPr>
        <p:spPr>
          <a:xfrm flipH="1" flipV="1">
            <a:off x="4664880" y="592200"/>
            <a:ext cx="8640" cy="748800"/>
          </a:xfrm>
          <a:prstGeom prst="straightConnector1">
            <a:avLst/>
          </a:prstGeom>
          <a:ln w="12700">
            <a:solidFill>
              <a:srgbClr val="000000"/>
            </a:solidFill>
            <a:tailEnd type="arrow" w="med" len="med"/>
          </a:ln>
        </p:spPr>
      </p:cxnSp>
      <p:cxnSp>
        <p:nvCxnSpPr>
          <p:cNvPr id="1327" name="Gerade Verbindung mit Pfeil 758"/>
          <p:cNvCxnSpPr/>
          <p:nvPr/>
        </p:nvCxnSpPr>
        <p:spPr>
          <a:xfrm>
            <a:off x="4664880" y="1340640"/>
            <a:ext cx="2522160" cy="360"/>
          </a:xfrm>
          <a:prstGeom prst="straightConnector1">
            <a:avLst/>
          </a:prstGeom>
          <a:ln w="12700">
            <a:solidFill>
              <a:srgbClr val="000000"/>
            </a:solidFill>
            <a:tailEnd type="arrow" w="med" len="med"/>
          </a:ln>
        </p:spPr>
      </p:cxnSp>
      <p:cxnSp>
        <p:nvCxnSpPr>
          <p:cNvPr id="1328" name="Gerade Verbindung mit Pfeil 759"/>
          <p:cNvCxnSpPr/>
          <p:nvPr/>
        </p:nvCxnSpPr>
        <p:spPr>
          <a:xfrm flipH="1" flipV="1">
            <a:off x="4655520" y="1672200"/>
            <a:ext cx="8640" cy="748800"/>
          </a:xfrm>
          <a:prstGeom prst="straightConnector1">
            <a:avLst/>
          </a:prstGeom>
          <a:ln w="12700">
            <a:solidFill>
              <a:srgbClr val="000000"/>
            </a:solidFill>
            <a:tailEnd type="arrow" w="med" len="med"/>
          </a:ln>
        </p:spPr>
      </p:cxnSp>
      <p:cxnSp>
        <p:nvCxnSpPr>
          <p:cNvPr id="1329" name="Gerade Verbindung mit Pfeil 760"/>
          <p:cNvCxnSpPr/>
          <p:nvPr/>
        </p:nvCxnSpPr>
        <p:spPr>
          <a:xfrm>
            <a:off x="4655520" y="2420640"/>
            <a:ext cx="2522520" cy="360"/>
          </a:xfrm>
          <a:prstGeom prst="straightConnector1">
            <a:avLst/>
          </a:prstGeom>
          <a:ln w="12700">
            <a:solidFill>
              <a:srgbClr val="000000"/>
            </a:solidFill>
            <a:tailEnd type="arrow" w="med" len="med"/>
          </a:ln>
        </p:spPr>
      </p:cxnSp>
      <p:sp>
        <p:nvSpPr>
          <p:cNvPr id="1330" name="Rechteck 14"/>
          <p:cNvSpPr/>
          <p:nvPr/>
        </p:nvSpPr>
        <p:spPr>
          <a:xfrm>
            <a:off x="4516920" y="332640"/>
            <a:ext cx="351720" cy="25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l-GR" sz="1100" b="0" strike="noStrike" spc="-1">
                <a:solidFill>
                  <a:schemeClr val="dk1"/>
                </a:solidFill>
                <a:latin typeface="Arial"/>
              </a:rPr>
              <a:t>Δ</a:t>
            </a:r>
            <a:r>
              <a:rPr lang="de-DE" sz="1100" b="0" strike="noStrike" spc="-1">
                <a:solidFill>
                  <a:schemeClr val="dk1"/>
                </a:solidFill>
                <a:latin typeface="Arial"/>
              </a:rPr>
              <a:t>p</a:t>
            </a:r>
            <a:endParaRPr lang="en-GB" sz="1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1" name="Rechteck 761"/>
          <p:cNvSpPr/>
          <p:nvPr/>
        </p:nvSpPr>
        <p:spPr>
          <a:xfrm>
            <a:off x="4514760" y="1484640"/>
            <a:ext cx="351720" cy="25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l-GR" sz="1100" b="0" strike="noStrike" spc="-1">
                <a:solidFill>
                  <a:schemeClr val="dk1"/>
                </a:solidFill>
                <a:latin typeface="Arial"/>
              </a:rPr>
              <a:t>Δ</a:t>
            </a:r>
            <a:r>
              <a:rPr lang="de-DE" sz="1100" b="0" strike="noStrike" spc="-1">
                <a:solidFill>
                  <a:schemeClr val="dk1"/>
                </a:solidFill>
                <a:latin typeface="Arial"/>
              </a:rPr>
              <a:t>p</a:t>
            </a:r>
            <a:endParaRPr lang="en-GB" sz="1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2" name="Rechteck 762"/>
          <p:cNvSpPr/>
          <p:nvPr/>
        </p:nvSpPr>
        <p:spPr>
          <a:xfrm>
            <a:off x="7108200" y="1295280"/>
            <a:ext cx="219240" cy="25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de-DE" sz="1100" b="0" strike="noStrike" spc="-1">
                <a:solidFill>
                  <a:schemeClr val="dk1"/>
                </a:solidFill>
                <a:latin typeface="Arial"/>
              </a:rPr>
              <a:t>t</a:t>
            </a:r>
            <a:endParaRPr lang="en-GB" sz="1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3" name="Rechteck 763"/>
          <p:cNvSpPr/>
          <p:nvPr/>
        </p:nvSpPr>
        <p:spPr>
          <a:xfrm>
            <a:off x="7106040" y="2375280"/>
            <a:ext cx="219240" cy="25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de-DE" sz="1100" b="0" strike="noStrike" spc="-1">
                <a:solidFill>
                  <a:schemeClr val="dk1"/>
                </a:solidFill>
                <a:latin typeface="Arial"/>
              </a:rPr>
              <a:t>t</a:t>
            </a:r>
            <a:endParaRPr lang="en-GB" sz="11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34" name="Grafik 11"/>
          <p:cNvPicPr/>
          <p:nvPr/>
        </p:nvPicPr>
        <p:blipFill>
          <a:blip r:embed="rId11">
            <a:alphaModFix amt="75000"/>
          </a:blip>
          <a:srcRect l="2132" t="1667" r="4094" b="3348"/>
          <a:stretch/>
        </p:blipFill>
        <p:spPr>
          <a:xfrm>
            <a:off x="178560" y="4043160"/>
            <a:ext cx="4156920" cy="2091600"/>
          </a:xfrm>
          <a:prstGeom prst="rect">
            <a:avLst/>
          </a:prstGeom>
          <a:solidFill>
            <a:schemeClr val="bg1">
              <a:alpha val="75000"/>
            </a:schemeClr>
          </a:solidFill>
          <a:ln w="0">
            <a:solidFill>
              <a:srgbClr val="FFFFFF"/>
            </a:solidFill>
          </a:ln>
        </p:spPr>
      </p:pic>
      <p:sp>
        <p:nvSpPr>
          <p:cNvPr id="1335" name="Text Box 159"/>
          <p:cNvSpPr/>
          <p:nvPr/>
        </p:nvSpPr>
        <p:spPr>
          <a:xfrm flipH="1">
            <a:off x="4279320" y="3750840"/>
            <a:ext cx="1748880" cy="608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7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350MeV - </a:t>
            </a:r>
            <a:endParaRPr lang="en-GB" sz="170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r>
              <a:rPr lang="en-US" sz="17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1350 MeV</a:t>
            </a:r>
            <a:endParaRPr lang="en-GB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6" name="Textfeld 768"/>
          <p:cNvSpPr/>
          <p:nvPr/>
        </p:nvSpPr>
        <p:spPr>
          <a:xfrm>
            <a:off x="191880" y="6096600"/>
            <a:ext cx="3743640" cy="48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457200">
              <a:lnSpc>
                <a:spcPct val="100000"/>
              </a:lnSpc>
            </a:pPr>
            <a:r>
              <a:rPr lang="de-DE" sz="1600" b="0" strike="noStrike" spc="-1">
                <a:solidFill>
                  <a:srgbClr val="000000"/>
                </a:solidFill>
                <a:latin typeface="Arial"/>
              </a:rPr>
              <a:t>=&gt; Up to 5000 bunches per second</a:t>
            </a:r>
            <a:endParaRPr lang="en-GB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9" name="Titel 2">
            <a:extLst>
              <a:ext uri="{FF2B5EF4-FFF2-40B4-BE49-F238E27FC236}">
                <a16:creationId xmlns:a16="http://schemas.microsoft.com/office/drawing/2014/main" id="{74883DE1-C523-472E-8495-5ED0F66675A0}"/>
              </a:ext>
            </a:extLst>
          </p:cNvPr>
          <p:cNvSpPr txBox="1">
            <a:spLocks/>
          </p:cNvSpPr>
          <p:nvPr/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FLASH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992C239-18AA-4165-A76D-79EF58490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1" name="Group 739"/>
          <p:cNvGrpSpPr/>
          <p:nvPr/>
        </p:nvGrpSpPr>
        <p:grpSpPr>
          <a:xfrm>
            <a:off x="173880" y="2493000"/>
            <a:ext cx="11845800" cy="2708640"/>
            <a:chOff x="173880" y="2493000"/>
            <a:chExt cx="11845800" cy="2708640"/>
          </a:xfrm>
        </p:grpSpPr>
        <p:grpSp>
          <p:nvGrpSpPr>
            <p:cNvPr id="1722" name="Group 740"/>
            <p:cNvGrpSpPr/>
            <p:nvPr/>
          </p:nvGrpSpPr>
          <p:grpSpPr>
            <a:xfrm>
              <a:off x="9163080" y="3765240"/>
              <a:ext cx="253440" cy="217440"/>
              <a:chOff x="9163080" y="3765240"/>
              <a:chExt cx="253440" cy="217440"/>
            </a:xfrm>
          </p:grpSpPr>
          <p:sp>
            <p:nvSpPr>
              <p:cNvPr id="1723" name="Rectangle 132"/>
              <p:cNvSpPr/>
              <p:nvPr/>
            </p:nvSpPr>
            <p:spPr>
              <a:xfrm rot="296400">
                <a:off x="9236880" y="377172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24" name="Rectangle 133"/>
              <p:cNvSpPr/>
              <p:nvPr/>
            </p:nvSpPr>
            <p:spPr>
              <a:xfrm rot="296400">
                <a:off x="9297360" y="3777840"/>
                <a:ext cx="5544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25" name="Rectangle 134"/>
              <p:cNvSpPr/>
              <p:nvPr/>
            </p:nvSpPr>
            <p:spPr>
              <a:xfrm rot="296400">
                <a:off x="9353880" y="378216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26" name="Rectangle 142"/>
              <p:cNvSpPr/>
              <p:nvPr/>
            </p:nvSpPr>
            <p:spPr>
              <a:xfrm rot="296400">
                <a:off x="9226080" y="3897000"/>
                <a:ext cx="5940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27" name="Rectangle 143"/>
              <p:cNvSpPr/>
              <p:nvPr/>
            </p:nvSpPr>
            <p:spPr>
              <a:xfrm rot="296400">
                <a:off x="9286560" y="390276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28" name="Rectangle 144"/>
              <p:cNvSpPr/>
              <p:nvPr/>
            </p:nvSpPr>
            <p:spPr>
              <a:xfrm rot="296400">
                <a:off x="9343080" y="3907080"/>
                <a:ext cx="5940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29" name="Rectangle 154"/>
              <p:cNvSpPr/>
              <p:nvPr/>
            </p:nvSpPr>
            <p:spPr>
              <a:xfrm rot="296400">
                <a:off x="9176400" y="3767400"/>
                <a:ext cx="5544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30" name="Rectangle 155"/>
              <p:cNvSpPr/>
              <p:nvPr/>
            </p:nvSpPr>
            <p:spPr>
              <a:xfrm rot="296400">
                <a:off x="9165600" y="38923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731" name="Group 742"/>
            <p:cNvGrpSpPr/>
            <p:nvPr/>
          </p:nvGrpSpPr>
          <p:grpSpPr>
            <a:xfrm>
              <a:off x="10686600" y="3711240"/>
              <a:ext cx="1164960" cy="745200"/>
              <a:chOff x="10686600" y="3711240"/>
              <a:chExt cx="1164960" cy="745200"/>
            </a:xfrm>
          </p:grpSpPr>
          <p:grpSp>
            <p:nvGrpSpPr>
              <p:cNvPr id="1732" name="Group 1082"/>
              <p:cNvGrpSpPr/>
              <p:nvPr/>
            </p:nvGrpSpPr>
            <p:grpSpPr>
              <a:xfrm>
                <a:off x="10686600" y="3711240"/>
                <a:ext cx="1164960" cy="745200"/>
                <a:chOff x="10686600" y="3711240"/>
                <a:chExt cx="1164960" cy="745200"/>
              </a:xfrm>
            </p:grpSpPr>
            <p:sp>
              <p:nvSpPr>
                <p:cNvPr id="1733" name="Rectangle 1090"/>
                <p:cNvSpPr/>
                <p:nvPr/>
              </p:nvSpPr>
              <p:spPr>
                <a:xfrm rot="388200">
                  <a:off x="10715760" y="3771720"/>
                  <a:ext cx="1106640" cy="579960"/>
                </a:xfrm>
                <a:prstGeom prst="rect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rot="10800000"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734" name="Rectangle 1091"/>
                <p:cNvSpPr/>
                <p:nvPr/>
              </p:nvSpPr>
              <p:spPr>
                <a:xfrm rot="388200">
                  <a:off x="10689840" y="4227840"/>
                  <a:ext cx="698040" cy="9864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735" name="Rectangle 1092"/>
                <p:cNvSpPr/>
                <p:nvPr/>
              </p:nvSpPr>
              <p:spPr>
                <a:xfrm rot="388200">
                  <a:off x="11297520" y="4384800"/>
                  <a:ext cx="486360" cy="4428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720" rIns="90000" bIns="7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736" name="Rectangle 1093"/>
                <p:cNvSpPr/>
                <p:nvPr/>
              </p:nvSpPr>
              <p:spPr>
                <a:xfrm rot="388200">
                  <a:off x="10813680" y="3765600"/>
                  <a:ext cx="356400" cy="1350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1737" name="Line 177"/>
              <p:cNvSpPr/>
              <p:nvPr/>
            </p:nvSpPr>
            <p:spPr>
              <a:xfrm>
                <a:off x="11104560" y="4021560"/>
                <a:ext cx="316440" cy="13608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38" name="Line 181"/>
              <p:cNvSpPr/>
              <p:nvPr/>
            </p:nvSpPr>
            <p:spPr>
              <a:xfrm flipV="1">
                <a:off x="10981800" y="3984120"/>
                <a:ext cx="679320" cy="972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5280" rIns="90000" bIns="-3528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39" name="Line 178"/>
              <p:cNvSpPr/>
              <p:nvPr/>
            </p:nvSpPr>
            <p:spPr>
              <a:xfrm flipV="1">
                <a:off x="11085480" y="3949560"/>
                <a:ext cx="310320" cy="4824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240" rIns="90000" bIns="32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40" name="Line 179"/>
              <p:cNvSpPr/>
              <p:nvPr/>
            </p:nvSpPr>
            <p:spPr>
              <a:xfrm>
                <a:off x="11224080" y="4010760"/>
                <a:ext cx="437760" cy="720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7800" rIns="90000" bIns="-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41" name="Line 180"/>
              <p:cNvSpPr/>
              <p:nvPr/>
            </p:nvSpPr>
            <p:spPr>
              <a:xfrm>
                <a:off x="11337120" y="4027680"/>
                <a:ext cx="195120" cy="4140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600" rIns="90000" bIns="-36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42" name="Line 177"/>
              <p:cNvSpPr/>
              <p:nvPr/>
            </p:nvSpPr>
            <p:spPr>
              <a:xfrm>
                <a:off x="10979640" y="4006440"/>
                <a:ext cx="736560" cy="11916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43" name="Line 177"/>
              <p:cNvSpPr/>
              <p:nvPr/>
            </p:nvSpPr>
            <p:spPr>
              <a:xfrm>
                <a:off x="10972440" y="4007880"/>
                <a:ext cx="715680" cy="4356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1440" rIns="90000" bIns="-14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1744" name="Line 67"/>
            <p:cNvSpPr/>
            <p:nvPr/>
          </p:nvSpPr>
          <p:spPr>
            <a:xfrm>
              <a:off x="6042240" y="3626280"/>
              <a:ext cx="4962600" cy="38412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745" name="Line 55"/>
            <p:cNvSpPr/>
            <p:nvPr/>
          </p:nvSpPr>
          <p:spPr>
            <a:xfrm>
              <a:off x="5583600" y="3188880"/>
              <a:ext cx="469800" cy="441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746" name="Text Box 22"/>
            <p:cNvSpPr/>
            <p:nvPr/>
          </p:nvSpPr>
          <p:spPr>
            <a:xfrm>
              <a:off x="5432400" y="4852800"/>
              <a:ext cx="1109520" cy="348840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315 m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47" name="Line 29"/>
            <p:cNvSpPr/>
            <p:nvPr/>
          </p:nvSpPr>
          <p:spPr>
            <a:xfrm>
              <a:off x="405720" y="3191040"/>
              <a:ext cx="5474520" cy="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44640" rIns="90000" bIns="-4464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1748" name="Group 39"/>
            <p:cNvGrpSpPr/>
            <p:nvPr/>
          </p:nvGrpSpPr>
          <p:grpSpPr>
            <a:xfrm>
              <a:off x="1598400" y="3045240"/>
              <a:ext cx="453960" cy="182880"/>
              <a:chOff x="1598400" y="3045240"/>
              <a:chExt cx="453960" cy="182880"/>
            </a:xfrm>
          </p:grpSpPr>
          <p:sp>
            <p:nvSpPr>
              <p:cNvPr id="1749" name="Line 40"/>
              <p:cNvSpPr/>
              <p:nvPr/>
            </p:nvSpPr>
            <p:spPr>
              <a:xfrm flipV="1">
                <a:off x="1631880" y="3092400"/>
                <a:ext cx="126720" cy="90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50" name="Line 41"/>
              <p:cNvSpPr/>
              <p:nvPr/>
            </p:nvSpPr>
            <p:spPr>
              <a:xfrm flipH="1">
                <a:off x="1739880" y="3108240"/>
                <a:ext cx="16884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51" name="Line 42"/>
              <p:cNvSpPr/>
              <p:nvPr/>
            </p:nvSpPr>
            <p:spPr>
              <a:xfrm>
                <a:off x="1900080" y="3100320"/>
                <a:ext cx="124920" cy="82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7800" rIns="90000" bIns="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52" name="Rectangle 43"/>
              <p:cNvSpPr/>
              <p:nvPr/>
            </p:nvSpPr>
            <p:spPr>
              <a:xfrm>
                <a:off x="1598400" y="31374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53" name="Rectangle 44"/>
              <p:cNvSpPr/>
              <p:nvPr/>
            </p:nvSpPr>
            <p:spPr>
              <a:xfrm>
                <a:off x="1730160" y="304524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54" name="Rectangle 45"/>
              <p:cNvSpPr/>
              <p:nvPr/>
            </p:nvSpPr>
            <p:spPr>
              <a:xfrm>
                <a:off x="1861560" y="304524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55" name="Rectangle 46"/>
              <p:cNvSpPr/>
              <p:nvPr/>
            </p:nvSpPr>
            <p:spPr>
              <a:xfrm>
                <a:off x="1994760" y="31374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756" name="Group 61"/>
            <p:cNvGrpSpPr/>
            <p:nvPr/>
          </p:nvGrpSpPr>
          <p:grpSpPr>
            <a:xfrm>
              <a:off x="5410800" y="3038400"/>
              <a:ext cx="87120" cy="286560"/>
              <a:chOff x="5410800" y="3038400"/>
              <a:chExt cx="87120" cy="286560"/>
            </a:xfrm>
          </p:grpSpPr>
          <p:sp>
            <p:nvSpPr>
              <p:cNvPr id="1757" name="AutoShape 62"/>
              <p:cNvSpPr/>
              <p:nvPr/>
            </p:nvSpPr>
            <p:spPr>
              <a:xfrm rot="10800000">
                <a:off x="5410800" y="3212640"/>
                <a:ext cx="87120" cy="112320"/>
              </a:xfrm>
              <a:custGeom>
                <a:avLst/>
                <a:gdLst>
                  <a:gd name="textAreaLeft" fmla="*/ 18720 w 87120"/>
                  <a:gd name="textAreaRight" fmla="*/ 69480 w 87120"/>
                  <a:gd name="textAreaTop" fmla="*/ 24120 h 112320"/>
                  <a:gd name="textAreaBottom" fmla="*/ 90360 h 11232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58" name="AutoShape 63"/>
              <p:cNvSpPr/>
              <p:nvPr/>
            </p:nvSpPr>
            <p:spPr>
              <a:xfrm rot="10800000" flipV="1">
                <a:off x="5410800" y="3038400"/>
                <a:ext cx="87120" cy="112320"/>
              </a:xfrm>
              <a:custGeom>
                <a:avLst/>
                <a:gdLst>
                  <a:gd name="textAreaLeft" fmla="*/ 18720 w 87120"/>
                  <a:gd name="textAreaRight" fmla="*/ 69480 w 87120"/>
                  <a:gd name="textAreaTop" fmla="*/ 23400 h 112320"/>
                  <a:gd name="textAreaBottom" fmla="*/ 89640 h 11232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1759" name="Text Box 156"/>
            <p:cNvSpPr/>
            <p:nvPr/>
          </p:nvSpPr>
          <p:spPr>
            <a:xfrm flipH="1">
              <a:off x="209880" y="4012920"/>
              <a:ext cx="109908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5 MeV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60" name="Text Box 157"/>
            <p:cNvSpPr/>
            <p:nvPr/>
          </p:nvSpPr>
          <p:spPr>
            <a:xfrm flipH="1">
              <a:off x="1222920" y="4016160"/>
              <a:ext cx="1357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150 MeV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61" name="Text Box 23"/>
            <p:cNvSpPr/>
            <p:nvPr/>
          </p:nvSpPr>
          <p:spPr>
            <a:xfrm flipH="1">
              <a:off x="1428480" y="3549960"/>
              <a:ext cx="259992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Bunch Compressors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62" name="Text Box 158"/>
            <p:cNvSpPr/>
            <p:nvPr/>
          </p:nvSpPr>
          <p:spPr>
            <a:xfrm flipH="1">
              <a:off x="2892960" y="4016160"/>
              <a:ext cx="126216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550 MeV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763" name="Group 70"/>
            <p:cNvGrpSpPr/>
            <p:nvPr/>
          </p:nvGrpSpPr>
          <p:grpSpPr>
            <a:xfrm>
              <a:off x="2124000" y="3077280"/>
              <a:ext cx="879120" cy="228960"/>
              <a:chOff x="2124000" y="3077280"/>
              <a:chExt cx="879120" cy="228960"/>
            </a:xfrm>
          </p:grpSpPr>
          <p:sp>
            <p:nvSpPr>
              <p:cNvPr id="1764" name="AutoShape 71"/>
              <p:cNvSpPr/>
              <p:nvPr/>
            </p:nvSpPr>
            <p:spPr>
              <a:xfrm>
                <a:off x="2124000" y="3077280"/>
                <a:ext cx="879120" cy="22896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65" name="Rectangle 72"/>
              <p:cNvSpPr/>
              <p:nvPr/>
            </p:nvSpPr>
            <p:spPr>
              <a:xfrm>
                <a:off x="2195640" y="3150720"/>
                <a:ext cx="353880" cy="7344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880" rIns="90000" bIns="2988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66" name="Rectangle 73"/>
              <p:cNvSpPr/>
              <p:nvPr/>
            </p:nvSpPr>
            <p:spPr>
              <a:xfrm>
                <a:off x="2578680" y="3150720"/>
                <a:ext cx="353880" cy="7344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880" rIns="90000" bIns="2988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767" name="Group 756"/>
            <p:cNvGrpSpPr/>
            <p:nvPr/>
          </p:nvGrpSpPr>
          <p:grpSpPr>
            <a:xfrm>
              <a:off x="3687840" y="3077280"/>
              <a:ext cx="1638720" cy="228960"/>
              <a:chOff x="3687840" y="3077280"/>
              <a:chExt cx="1638720" cy="228960"/>
            </a:xfrm>
          </p:grpSpPr>
          <p:sp>
            <p:nvSpPr>
              <p:cNvPr id="1768" name="AutoShape 172"/>
              <p:cNvSpPr/>
              <p:nvPr/>
            </p:nvSpPr>
            <p:spPr>
              <a:xfrm>
                <a:off x="3687840" y="3077280"/>
                <a:ext cx="1638720" cy="22896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69" name="Rectangle 174"/>
              <p:cNvSpPr/>
              <p:nvPr/>
            </p:nvSpPr>
            <p:spPr>
              <a:xfrm>
                <a:off x="3755520" y="3153240"/>
                <a:ext cx="35424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70" name="Rectangle 175"/>
              <p:cNvSpPr/>
              <p:nvPr/>
            </p:nvSpPr>
            <p:spPr>
              <a:xfrm>
                <a:off x="4138200" y="3153240"/>
                <a:ext cx="35424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71" name="Rectangle 176"/>
              <p:cNvSpPr/>
              <p:nvPr/>
            </p:nvSpPr>
            <p:spPr>
              <a:xfrm>
                <a:off x="4520520" y="3153240"/>
                <a:ext cx="35208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72" name="Rectangle 176"/>
              <p:cNvSpPr/>
              <p:nvPr/>
            </p:nvSpPr>
            <p:spPr>
              <a:xfrm>
                <a:off x="4900680" y="3153240"/>
                <a:ext cx="35208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1773" name="AutoShape 185"/>
            <p:cNvSpPr/>
            <p:nvPr/>
          </p:nvSpPr>
          <p:spPr>
            <a:xfrm rot="10800000">
              <a:off x="2453760" y="2908800"/>
              <a:ext cx="235440" cy="14292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774" name="AutoShape 186"/>
            <p:cNvSpPr/>
            <p:nvPr/>
          </p:nvSpPr>
          <p:spPr>
            <a:xfrm rot="10800000">
              <a:off x="3990240" y="2908800"/>
              <a:ext cx="235440" cy="14292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775" name="AutoShape 187"/>
            <p:cNvSpPr/>
            <p:nvPr/>
          </p:nvSpPr>
          <p:spPr>
            <a:xfrm rot="10800000">
              <a:off x="4756320" y="2908800"/>
              <a:ext cx="235440" cy="14292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776" name="Text Box 78"/>
            <p:cNvSpPr/>
            <p:nvPr/>
          </p:nvSpPr>
          <p:spPr>
            <a:xfrm flipH="1">
              <a:off x="233640" y="3718080"/>
              <a:ext cx="107784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Lasers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77" name="Text Box 164"/>
            <p:cNvSpPr/>
            <p:nvPr/>
          </p:nvSpPr>
          <p:spPr>
            <a:xfrm>
              <a:off x="173880" y="3503520"/>
              <a:ext cx="12006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RF Gun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78" name="Text Box 26"/>
            <p:cNvSpPr/>
            <p:nvPr/>
          </p:nvSpPr>
          <p:spPr>
            <a:xfrm flipH="1">
              <a:off x="7183440" y="2887560"/>
              <a:ext cx="2208240" cy="30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700"/>
                </a:spcBef>
              </a:pPr>
              <a:r>
                <a:rPr lang="en-US" sz="14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Fixed Gap Undulators</a:t>
              </a:r>
              <a:endParaRPr lang="en-GB" sz="1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79" name="Text Box 27"/>
            <p:cNvSpPr/>
            <p:nvPr/>
          </p:nvSpPr>
          <p:spPr>
            <a:xfrm flipH="1">
              <a:off x="5733720" y="2571480"/>
              <a:ext cx="168552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Xseed &amp; X-Ray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80" name="Line 67"/>
            <p:cNvSpPr/>
            <p:nvPr/>
          </p:nvSpPr>
          <p:spPr>
            <a:xfrm>
              <a:off x="6083280" y="3321000"/>
              <a:ext cx="4988880" cy="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44640" rIns="90000" bIns="-4464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1781" name="Group 766"/>
            <p:cNvGrpSpPr/>
            <p:nvPr/>
          </p:nvGrpSpPr>
          <p:grpSpPr>
            <a:xfrm>
              <a:off x="10081800" y="3258000"/>
              <a:ext cx="518040" cy="426240"/>
              <a:chOff x="10081800" y="3258000"/>
              <a:chExt cx="518040" cy="426240"/>
            </a:xfrm>
          </p:grpSpPr>
          <p:sp>
            <p:nvSpPr>
              <p:cNvPr id="1782" name="Line 52"/>
              <p:cNvSpPr/>
              <p:nvPr/>
            </p:nvSpPr>
            <p:spPr>
              <a:xfrm>
                <a:off x="10122840" y="3322080"/>
                <a:ext cx="402120" cy="2743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83" name="Rectangle 53"/>
              <p:cNvSpPr/>
              <p:nvPr/>
            </p:nvSpPr>
            <p:spPr>
              <a:xfrm rot="2617200" flipH="1" flipV="1">
                <a:off x="10407960" y="3519360"/>
                <a:ext cx="173880" cy="1213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784" name="Freeform 68"/>
              <p:cNvSpPr/>
              <p:nvPr/>
            </p:nvSpPr>
            <p:spPr>
              <a:xfrm>
                <a:off x="10081800" y="3258000"/>
                <a:ext cx="153000" cy="158400"/>
              </a:xfrm>
              <a:custGeom>
                <a:avLst/>
                <a:gdLst>
                  <a:gd name="textAreaLeft" fmla="*/ 0 w 153000"/>
                  <a:gd name="textAreaRight" fmla="*/ 154440 w 153000"/>
                  <a:gd name="textAreaTop" fmla="*/ 0 h 158400"/>
                  <a:gd name="textAreaBottom" fmla="*/ 159840 h 15840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785" name="Group 767"/>
            <p:cNvGrpSpPr/>
            <p:nvPr/>
          </p:nvGrpSpPr>
          <p:grpSpPr>
            <a:xfrm>
              <a:off x="7185240" y="3221640"/>
              <a:ext cx="2220840" cy="199080"/>
              <a:chOff x="7185240" y="3221640"/>
              <a:chExt cx="2220840" cy="199080"/>
            </a:xfrm>
          </p:grpSpPr>
          <p:grpSp>
            <p:nvGrpSpPr>
              <p:cNvPr id="1786" name="Group 80"/>
              <p:cNvGrpSpPr/>
              <p:nvPr/>
            </p:nvGrpSpPr>
            <p:grpSpPr>
              <a:xfrm>
                <a:off x="7941240" y="3221640"/>
                <a:ext cx="1464840" cy="199080"/>
                <a:chOff x="7941240" y="3221640"/>
                <a:chExt cx="1464840" cy="199080"/>
              </a:xfrm>
            </p:grpSpPr>
            <p:sp>
              <p:nvSpPr>
                <p:cNvPr id="1787" name="Rectangle 81"/>
                <p:cNvSpPr/>
                <p:nvPr/>
              </p:nvSpPr>
              <p:spPr>
                <a:xfrm>
                  <a:off x="875952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788" name="Rectangle 82"/>
                <p:cNvSpPr/>
                <p:nvPr/>
              </p:nvSpPr>
              <p:spPr>
                <a:xfrm>
                  <a:off x="881820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789" name="Rectangle 83"/>
                <p:cNvSpPr/>
                <p:nvPr/>
              </p:nvSpPr>
              <p:spPr>
                <a:xfrm>
                  <a:off x="887688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790" name="Rectangle 84"/>
                <p:cNvSpPr/>
                <p:nvPr/>
              </p:nvSpPr>
              <p:spPr>
                <a:xfrm>
                  <a:off x="893556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791" name="Rectangle 85"/>
                <p:cNvSpPr/>
                <p:nvPr/>
              </p:nvSpPr>
              <p:spPr>
                <a:xfrm>
                  <a:off x="905292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792" name="Rectangle 86"/>
                <p:cNvSpPr/>
                <p:nvPr/>
              </p:nvSpPr>
              <p:spPr>
                <a:xfrm>
                  <a:off x="899424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793" name="Rectangle 87"/>
                <p:cNvSpPr/>
                <p:nvPr/>
              </p:nvSpPr>
              <p:spPr>
                <a:xfrm>
                  <a:off x="911196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794" name="Rectangle 88"/>
                <p:cNvSpPr/>
                <p:nvPr/>
              </p:nvSpPr>
              <p:spPr>
                <a:xfrm>
                  <a:off x="917244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795" name="Rectangle 89"/>
                <p:cNvSpPr/>
                <p:nvPr/>
              </p:nvSpPr>
              <p:spPr>
                <a:xfrm>
                  <a:off x="922932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796" name="Rectangle 90"/>
                <p:cNvSpPr/>
                <p:nvPr/>
              </p:nvSpPr>
              <p:spPr>
                <a:xfrm>
                  <a:off x="929016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797" name="Rectangle 91"/>
                <p:cNvSpPr/>
                <p:nvPr/>
              </p:nvSpPr>
              <p:spPr>
                <a:xfrm>
                  <a:off x="875952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798" name="Rectangle 92"/>
                <p:cNvSpPr/>
                <p:nvPr/>
              </p:nvSpPr>
              <p:spPr>
                <a:xfrm>
                  <a:off x="881820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799" name="Rectangle 93"/>
                <p:cNvSpPr/>
                <p:nvPr/>
              </p:nvSpPr>
              <p:spPr>
                <a:xfrm>
                  <a:off x="887688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00" name="Rectangle 94"/>
                <p:cNvSpPr/>
                <p:nvPr/>
              </p:nvSpPr>
              <p:spPr>
                <a:xfrm>
                  <a:off x="893556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01" name="Rectangle 95"/>
                <p:cNvSpPr/>
                <p:nvPr/>
              </p:nvSpPr>
              <p:spPr>
                <a:xfrm>
                  <a:off x="9052920" y="3346920"/>
                  <a:ext cx="52560" cy="7236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02" name="Rectangle 96"/>
                <p:cNvSpPr/>
                <p:nvPr/>
              </p:nvSpPr>
              <p:spPr>
                <a:xfrm>
                  <a:off x="899424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03" name="Rectangle 97"/>
                <p:cNvSpPr/>
                <p:nvPr/>
              </p:nvSpPr>
              <p:spPr>
                <a:xfrm>
                  <a:off x="911196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04" name="Rectangle 98"/>
                <p:cNvSpPr/>
                <p:nvPr/>
              </p:nvSpPr>
              <p:spPr>
                <a:xfrm>
                  <a:off x="917244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05" name="Rectangle 99"/>
                <p:cNvSpPr/>
                <p:nvPr/>
              </p:nvSpPr>
              <p:spPr>
                <a:xfrm>
                  <a:off x="922932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06" name="Rectangle 100"/>
                <p:cNvSpPr/>
                <p:nvPr/>
              </p:nvSpPr>
              <p:spPr>
                <a:xfrm>
                  <a:off x="929016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07" name="Rectangle 101"/>
                <p:cNvSpPr/>
                <p:nvPr/>
              </p:nvSpPr>
              <p:spPr>
                <a:xfrm>
                  <a:off x="934668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08" name="Rectangle 102"/>
                <p:cNvSpPr/>
                <p:nvPr/>
              </p:nvSpPr>
              <p:spPr>
                <a:xfrm>
                  <a:off x="934668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grpSp>
              <p:nvGrpSpPr>
                <p:cNvPr id="1809" name="Group 103"/>
                <p:cNvGrpSpPr/>
                <p:nvPr/>
              </p:nvGrpSpPr>
              <p:grpSpPr>
                <a:xfrm>
                  <a:off x="8696880" y="3222000"/>
                  <a:ext cx="57240" cy="198720"/>
                  <a:chOff x="8696880" y="3222000"/>
                  <a:chExt cx="57240" cy="198720"/>
                </a:xfrm>
              </p:grpSpPr>
              <p:sp>
                <p:nvSpPr>
                  <p:cNvPr id="1810" name="Rectangle 104"/>
                  <p:cNvSpPr/>
                  <p:nvPr/>
                </p:nvSpPr>
                <p:spPr>
                  <a:xfrm rot="10800000" flipH="1" flipV="1">
                    <a:off x="8696520" y="3221640"/>
                    <a:ext cx="57240" cy="73080"/>
                  </a:xfrm>
                  <a:prstGeom prst="rect">
                    <a:avLst/>
                  </a:prstGeom>
                  <a:solidFill>
                    <a:srgbClr val="BBE0E3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9520" rIns="90000" bIns="2952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  <p:sp>
                <p:nvSpPr>
                  <p:cNvPr id="1811" name="Rectangle 105"/>
                  <p:cNvSpPr/>
                  <p:nvPr/>
                </p:nvSpPr>
                <p:spPr>
                  <a:xfrm rot="10800000" flipH="1" flipV="1">
                    <a:off x="8696520" y="3347280"/>
                    <a:ext cx="57240" cy="73080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9520" rIns="90000" bIns="2952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</p:grpSp>
            <p:sp>
              <p:nvSpPr>
                <p:cNvPr id="1812" name="Rectangle 106"/>
                <p:cNvSpPr/>
                <p:nvPr/>
              </p:nvSpPr>
              <p:spPr>
                <a:xfrm>
                  <a:off x="800388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13" name="Rectangle 107"/>
                <p:cNvSpPr/>
                <p:nvPr/>
              </p:nvSpPr>
              <p:spPr>
                <a:xfrm>
                  <a:off x="806256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14" name="Rectangle 108"/>
                <p:cNvSpPr/>
                <p:nvPr/>
              </p:nvSpPr>
              <p:spPr>
                <a:xfrm>
                  <a:off x="812124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15" name="Rectangle 109"/>
                <p:cNvSpPr/>
                <p:nvPr/>
              </p:nvSpPr>
              <p:spPr>
                <a:xfrm>
                  <a:off x="817992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16" name="Rectangle 110"/>
                <p:cNvSpPr/>
                <p:nvPr/>
              </p:nvSpPr>
              <p:spPr>
                <a:xfrm>
                  <a:off x="8297640" y="322164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17" name="Rectangle 111"/>
                <p:cNvSpPr/>
                <p:nvPr/>
              </p:nvSpPr>
              <p:spPr>
                <a:xfrm>
                  <a:off x="8238600" y="322164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18" name="Rectangle 112"/>
                <p:cNvSpPr/>
                <p:nvPr/>
              </p:nvSpPr>
              <p:spPr>
                <a:xfrm>
                  <a:off x="835632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19" name="Rectangle 113"/>
                <p:cNvSpPr/>
                <p:nvPr/>
              </p:nvSpPr>
              <p:spPr>
                <a:xfrm>
                  <a:off x="841716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20" name="Rectangle 114"/>
                <p:cNvSpPr/>
                <p:nvPr/>
              </p:nvSpPr>
              <p:spPr>
                <a:xfrm>
                  <a:off x="847368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21" name="Rectangle 115"/>
                <p:cNvSpPr/>
                <p:nvPr/>
              </p:nvSpPr>
              <p:spPr>
                <a:xfrm>
                  <a:off x="853452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22" name="Rectangle 116"/>
                <p:cNvSpPr/>
                <p:nvPr/>
              </p:nvSpPr>
              <p:spPr>
                <a:xfrm>
                  <a:off x="800388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23" name="Rectangle 117"/>
                <p:cNvSpPr/>
                <p:nvPr/>
              </p:nvSpPr>
              <p:spPr>
                <a:xfrm>
                  <a:off x="806256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24" name="Rectangle 118"/>
                <p:cNvSpPr/>
                <p:nvPr/>
              </p:nvSpPr>
              <p:spPr>
                <a:xfrm>
                  <a:off x="812124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25" name="Rectangle 119"/>
                <p:cNvSpPr/>
                <p:nvPr/>
              </p:nvSpPr>
              <p:spPr>
                <a:xfrm>
                  <a:off x="817992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26" name="Rectangle 120"/>
                <p:cNvSpPr/>
                <p:nvPr/>
              </p:nvSpPr>
              <p:spPr>
                <a:xfrm>
                  <a:off x="8297640" y="3346920"/>
                  <a:ext cx="572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27" name="Rectangle 121"/>
                <p:cNvSpPr/>
                <p:nvPr/>
              </p:nvSpPr>
              <p:spPr>
                <a:xfrm>
                  <a:off x="8238600" y="3346920"/>
                  <a:ext cx="572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28" name="Rectangle 122"/>
                <p:cNvSpPr/>
                <p:nvPr/>
              </p:nvSpPr>
              <p:spPr>
                <a:xfrm>
                  <a:off x="835632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29" name="Rectangle 123"/>
                <p:cNvSpPr/>
                <p:nvPr/>
              </p:nvSpPr>
              <p:spPr>
                <a:xfrm>
                  <a:off x="841716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30" name="Rectangle 124"/>
                <p:cNvSpPr/>
                <p:nvPr/>
              </p:nvSpPr>
              <p:spPr>
                <a:xfrm>
                  <a:off x="847368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31" name="Rectangle 125"/>
                <p:cNvSpPr/>
                <p:nvPr/>
              </p:nvSpPr>
              <p:spPr>
                <a:xfrm>
                  <a:off x="853452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32" name="Rectangle 126"/>
                <p:cNvSpPr/>
                <p:nvPr/>
              </p:nvSpPr>
              <p:spPr>
                <a:xfrm>
                  <a:off x="859104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33" name="Rectangle 127"/>
                <p:cNvSpPr/>
                <p:nvPr/>
              </p:nvSpPr>
              <p:spPr>
                <a:xfrm>
                  <a:off x="859104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grpSp>
              <p:nvGrpSpPr>
                <p:cNvPr id="1834" name="Group 128"/>
                <p:cNvGrpSpPr/>
                <p:nvPr/>
              </p:nvGrpSpPr>
              <p:grpSpPr>
                <a:xfrm>
                  <a:off x="7941240" y="3222000"/>
                  <a:ext cx="57240" cy="198720"/>
                  <a:chOff x="7941240" y="3222000"/>
                  <a:chExt cx="57240" cy="198720"/>
                </a:xfrm>
              </p:grpSpPr>
              <p:sp>
                <p:nvSpPr>
                  <p:cNvPr id="1835" name="Rectangle 129"/>
                  <p:cNvSpPr/>
                  <p:nvPr/>
                </p:nvSpPr>
                <p:spPr>
                  <a:xfrm rot="10800000" flipH="1" flipV="1">
                    <a:off x="7940880" y="3221640"/>
                    <a:ext cx="57240" cy="73080"/>
                  </a:xfrm>
                  <a:prstGeom prst="rect">
                    <a:avLst/>
                  </a:prstGeom>
                  <a:solidFill>
                    <a:srgbClr val="BBE0E3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9520" rIns="90000" bIns="2952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  <p:sp>
                <p:nvSpPr>
                  <p:cNvPr id="1836" name="Rectangle 130"/>
                  <p:cNvSpPr/>
                  <p:nvPr/>
                </p:nvSpPr>
                <p:spPr>
                  <a:xfrm rot="10800000" flipH="1" flipV="1">
                    <a:off x="7940880" y="3347280"/>
                    <a:ext cx="57240" cy="73080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9520" rIns="90000" bIns="2952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837" name="Group 131"/>
              <p:cNvGrpSpPr/>
              <p:nvPr/>
            </p:nvGrpSpPr>
            <p:grpSpPr>
              <a:xfrm>
                <a:off x="7185240" y="3221640"/>
                <a:ext cx="707760" cy="198360"/>
                <a:chOff x="7185240" y="3221640"/>
                <a:chExt cx="707760" cy="198360"/>
              </a:xfrm>
            </p:grpSpPr>
            <p:sp>
              <p:nvSpPr>
                <p:cNvPr id="1838" name="Rectangle 132"/>
                <p:cNvSpPr/>
                <p:nvPr/>
              </p:nvSpPr>
              <p:spPr>
                <a:xfrm>
                  <a:off x="724608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39" name="Rectangle 133"/>
                <p:cNvSpPr/>
                <p:nvPr/>
              </p:nvSpPr>
              <p:spPr>
                <a:xfrm>
                  <a:off x="730692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40" name="Rectangle 134"/>
                <p:cNvSpPr/>
                <p:nvPr/>
              </p:nvSpPr>
              <p:spPr>
                <a:xfrm>
                  <a:off x="736380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41" name="Rectangle 135"/>
                <p:cNvSpPr/>
                <p:nvPr/>
              </p:nvSpPr>
              <p:spPr>
                <a:xfrm>
                  <a:off x="742428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42" name="Rectangle 136"/>
                <p:cNvSpPr/>
                <p:nvPr/>
              </p:nvSpPr>
              <p:spPr>
                <a:xfrm>
                  <a:off x="754200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43" name="Rectangle 137"/>
                <p:cNvSpPr/>
                <p:nvPr/>
              </p:nvSpPr>
              <p:spPr>
                <a:xfrm>
                  <a:off x="748116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44" name="Rectangle 138"/>
                <p:cNvSpPr/>
                <p:nvPr/>
              </p:nvSpPr>
              <p:spPr>
                <a:xfrm>
                  <a:off x="759852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45" name="Rectangle 139"/>
                <p:cNvSpPr/>
                <p:nvPr/>
              </p:nvSpPr>
              <p:spPr>
                <a:xfrm>
                  <a:off x="765936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46" name="Rectangle 140"/>
                <p:cNvSpPr/>
                <p:nvPr/>
              </p:nvSpPr>
              <p:spPr>
                <a:xfrm>
                  <a:off x="771624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47" name="Rectangle 141"/>
                <p:cNvSpPr/>
                <p:nvPr/>
              </p:nvSpPr>
              <p:spPr>
                <a:xfrm>
                  <a:off x="777672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48" name="Rectangle 142"/>
                <p:cNvSpPr/>
                <p:nvPr/>
              </p:nvSpPr>
              <p:spPr>
                <a:xfrm>
                  <a:off x="724608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49" name="Rectangle 143"/>
                <p:cNvSpPr/>
                <p:nvPr/>
              </p:nvSpPr>
              <p:spPr>
                <a:xfrm>
                  <a:off x="730692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50" name="Rectangle 144"/>
                <p:cNvSpPr/>
                <p:nvPr/>
              </p:nvSpPr>
              <p:spPr>
                <a:xfrm>
                  <a:off x="736380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51" name="Rectangle 145"/>
                <p:cNvSpPr/>
                <p:nvPr/>
              </p:nvSpPr>
              <p:spPr>
                <a:xfrm>
                  <a:off x="742428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52" name="Rectangle 146"/>
                <p:cNvSpPr/>
                <p:nvPr/>
              </p:nvSpPr>
              <p:spPr>
                <a:xfrm>
                  <a:off x="754200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53" name="Rectangle 147"/>
                <p:cNvSpPr/>
                <p:nvPr/>
              </p:nvSpPr>
              <p:spPr>
                <a:xfrm>
                  <a:off x="748116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54" name="Rectangle 148"/>
                <p:cNvSpPr/>
                <p:nvPr/>
              </p:nvSpPr>
              <p:spPr>
                <a:xfrm>
                  <a:off x="759852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55" name="Rectangle 149"/>
                <p:cNvSpPr/>
                <p:nvPr/>
              </p:nvSpPr>
              <p:spPr>
                <a:xfrm>
                  <a:off x="765936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56" name="Rectangle 150"/>
                <p:cNvSpPr/>
                <p:nvPr/>
              </p:nvSpPr>
              <p:spPr>
                <a:xfrm>
                  <a:off x="771624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57" name="Rectangle 151"/>
                <p:cNvSpPr/>
                <p:nvPr/>
              </p:nvSpPr>
              <p:spPr>
                <a:xfrm>
                  <a:off x="777672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58" name="Rectangle 152"/>
                <p:cNvSpPr/>
                <p:nvPr/>
              </p:nvSpPr>
              <p:spPr>
                <a:xfrm>
                  <a:off x="7833600" y="3346920"/>
                  <a:ext cx="5940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59" name="Rectangle 153"/>
                <p:cNvSpPr/>
                <p:nvPr/>
              </p:nvSpPr>
              <p:spPr>
                <a:xfrm>
                  <a:off x="783360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60" name="Rectangle 154"/>
                <p:cNvSpPr/>
                <p:nvPr/>
              </p:nvSpPr>
              <p:spPr>
                <a:xfrm>
                  <a:off x="7185240" y="3221640"/>
                  <a:ext cx="55440" cy="73080"/>
                </a:xfrm>
                <a:prstGeom prst="rect">
                  <a:avLst/>
                </a:prstGeom>
                <a:solidFill>
                  <a:srgbClr val="BBE0E3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61" name="Rectangle 155"/>
                <p:cNvSpPr/>
                <p:nvPr/>
              </p:nvSpPr>
              <p:spPr>
                <a:xfrm>
                  <a:off x="718524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</p:grpSp>
        <p:sp>
          <p:nvSpPr>
            <p:cNvPr id="1862" name="Rectangle 165"/>
            <p:cNvSpPr/>
            <p:nvPr/>
          </p:nvSpPr>
          <p:spPr>
            <a:xfrm>
              <a:off x="10397880" y="3275640"/>
              <a:ext cx="483120" cy="9216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863" name="Text Box 169"/>
            <p:cNvSpPr/>
            <p:nvPr/>
          </p:nvSpPr>
          <p:spPr>
            <a:xfrm flipH="1">
              <a:off x="9820080" y="2493000"/>
              <a:ext cx="1579680" cy="608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Photon Diagnostics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864" name="Group 770"/>
            <p:cNvGrpSpPr/>
            <p:nvPr/>
          </p:nvGrpSpPr>
          <p:grpSpPr>
            <a:xfrm>
              <a:off x="5763960" y="3114000"/>
              <a:ext cx="331200" cy="296640"/>
              <a:chOff x="5763960" y="3114000"/>
              <a:chExt cx="331200" cy="296640"/>
            </a:xfrm>
          </p:grpSpPr>
          <p:sp>
            <p:nvSpPr>
              <p:cNvPr id="1865" name="Line 55"/>
              <p:cNvSpPr/>
              <p:nvPr/>
            </p:nvSpPr>
            <p:spPr>
              <a:xfrm>
                <a:off x="5830560" y="3191040"/>
                <a:ext cx="199080" cy="13428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66" name="Freeform 57"/>
              <p:cNvSpPr/>
              <p:nvPr/>
            </p:nvSpPr>
            <p:spPr>
              <a:xfrm>
                <a:off x="5763960" y="313344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grpSp>
            <p:nvGrpSpPr>
              <p:cNvPr id="1867" name="Group 64"/>
              <p:cNvGrpSpPr/>
              <p:nvPr/>
            </p:nvGrpSpPr>
            <p:grpSpPr>
              <a:xfrm>
                <a:off x="5833800" y="3114000"/>
                <a:ext cx="201960" cy="296640"/>
                <a:chOff x="5833800" y="3114000"/>
                <a:chExt cx="201960" cy="296640"/>
              </a:xfrm>
            </p:grpSpPr>
            <p:sp>
              <p:nvSpPr>
                <p:cNvPr id="1868" name="AutoShape 65"/>
                <p:cNvSpPr/>
                <p:nvPr/>
              </p:nvSpPr>
              <p:spPr>
                <a:xfrm rot="12235200">
                  <a:off x="5851800" y="3285720"/>
                  <a:ext cx="95760" cy="110160"/>
                </a:xfrm>
                <a:custGeom>
                  <a:avLst/>
                  <a:gdLst>
                    <a:gd name="textAreaLeft" fmla="*/ 20520 w 95760"/>
                    <a:gd name="textAreaRight" fmla="*/ 76320 w 95760"/>
                    <a:gd name="textAreaTop" fmla="*/ 23400 h 110160"/>
                    <a:gd name="textAreaBottom" fmla="*/ 88560 h 110160"/>
                  </a:gdLst>
                  <a:ahLst/>
                  <a:cxnLst/>
                  <a:rect l="textAreaLeft" t="textAreaTop" r="textAreaRight" b="textAreaBottom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rot="10800000" wrap="none" lIns="90000" tIns="20160" rIns="90000" bIns="2016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69" name="AutoShape 66"/>
                <p:cNvSpPr/>
                <p:nvPr/>
              </p:nvSpPr>
              <p:spPr>
                <a:xfrm rot="12235200" flipV="1">
                  <a:off x="5921640" y="3128760"/>
                  <a:ext cx="95760" cy="109440"/>
                </a:xfrm>
                <a:custGeom>
                  <a:avLst/>
                  <a:gdLst>
                    <a:gd name="textAreaLeft" fmla="*/ 20520 w 95760"/>
                    <a:gd name="textAreaRight" fmla="*/ 76320 w 95760"/>
                    <a:gd name="textAreaTop" fmla="*/ 22320 h 109440"/>
                    <a:gd name="textAreaBottom" fmla="*/ 87120 h 109440"/>
                  </a:gdLst>
                  <a:ahLst/>
                  <a:cxnLst/>
                  <a:rect l="textAreaLeft" t="textAreaTop" r="textAreaRight" b="textAreaBottom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19800" rIns="90000" bIns="198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1870" name="Freeform 57"/>
              <p:cNvSpPr/>
              <p:nvPr/>
            </p:nvSpPr>
            <p:spPr>
              <a:xfrm rot="10800000">
                <a:off x="5971680" y="325620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871" name="Group 771"/>
            <p:cNvGrpSpPr/>
            <p:nvPr/>
          </p:nvGrpSpPr>
          <p:grpSpPr>
            <a:xfrm>
              <a:off x="9500040" y="3221280"/>
              <a:ext cx="472320" cy="198720"/>
              <a:chOff x="9500040" y="3221280"/>
              <a:chExt cx="472320" cy="198720"/>
            </a:xfrm>
          </p:grpSpPr>
          <p:sp>
            <p:nvSpPr>
              <p:cNvPr id="1872" name="Rectangle 132"/>
              <p:cNvSpPr/>
              <p:nvPr/>
            </p:nvSpPr>
            <p:spPr>
              <a:xfrm>
                <a:off x="9560520" y="32212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73" name="Rectangle 133"/>
              <p:cNvSpPr/>
              <p:nvPr/>
            </p:nvSpPr>
            <p:spPr>
              <a:xfrm>
                <a:off x="9621360" y="3221280"/>
                <a:ext cx="5544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74" name="Rectangle 134"/>
              <p:cNvSpPr/>
              <p:nvPr/>
            </p:nvSpPr>
            <p:spPr>
              <a:xfrm>
                <a:off x="9678240" y="32212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75" name="Rectangle 135"/>
              <p:cNvSpPr/>
              <p:nvPr/>
            </p:nvSpPr>
            <p:spPr>
              <a:xfrm>
                <a:off x="9739080" y="3221280"/>
                <a:ext cx="5544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76" name="Rectangle 136"/>
              <p:cNvSpPr/>
              <p:nvPr/>
            </p:nvSpPr>
            <p:spPr>
              <a:xfrm>
                <a:off x="9856440" y="3221280"/>
                <a:ext cx="5544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77" name="Rectangle 137"/>
              <p:cNvSpPr/>
              <p:nvPr/>
            </p:nvSpPr>
            <p:spPr>
              <a:xfrm>
                <a:off x="9795600" y="32212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78" name="Rectangle 138"/>
              <p:cNvSpPr/>
              <p:nvPr/>
            </p:nvSpPr>
            <p:spPr>
              <a:xfrm>
                <a:off x="9912960" y="32212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79" name="Rectangle 142"/>
              <p:cNvSpPr/>
              <p:nvPr/>
            </p:nvSpPr>
            <p:spPr>
              <a:xfrm>
                <a:off x="9560520" y="3346920"/>
                <a:ext cx="5940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80" name="Rectangle 143"/>
              <p:cNvSpPr/>
              <p:nvPr/>
            </p:nvSpPr>
            <p:spPr>
              <a:xfrm>
                <a:off x="9621360" y="3346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81" name="Rectangle 144"/>
              <p:cNvSpPr/>
              <p:nvPr/>
            </p:nvSpPr>
            <p:spPr>
              <a:xfrm>
                <a:off x="9678240" y="3346920"/>
                <a:ext cx="5940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82" name="Rectangle 145"/>
              <p:cNvSpPr/>
              <p:nvPr/>
            </p:nvSpPr>
            <p:spPr>
              <a:xfrm>
                <a:off x="9739080" y="3346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83" name="Rectangle 146"/>
              <p:cNvSpPr/>
              <p:nvPr/>
            </p:nvSpPr>
            <p:spPr>
              <a:xfrm>
                <a:off x="9856440" y="3346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84" name="Rectangle 147"/>
              <p:cNvSpPr/>
              <p:nvPr/>
            </p:nvSpPr>
            <p:spPr>
              <a:xfrm>
                <a:off x="9795600" y="3346920"/>
                <a:ext cx="5940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85" name="Rectangle 148"/>
              <p:cNvSpPr/>
              <p:nvPr/>
            </p:nvSpPr>
            <p:spPr>
              <a:xfrm>
                <a:off x="9912960" y="3346920"/>
                <a:ext cx="5940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86" name="Rectangle 154"/>
              <p:cNvSpPr/>
              <p:nvPr/>
            </p:nvSpPr>
            <p:spPr>
              <a:xfrm>
                <a:off x="9500040" y="3221280"/>
                <a:ext cx="55440" cy="73080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87" name="Rectangle 155"/>
              <p:cNvSpPr/>
              <p:nvPr/>
            </p:nvSpPr>
            <p:spPr>
              <a:xfrm>
                <a:off x="9500040" y="3346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1888" name="Text Box 169"/>
            <p:cNvSpPr/>
            <p:nvPr/>
          </p:nvSpPr>
          <p:spPr>
            <a:xfrm flipH="1">
              <a:off x="9203040" y="2902320"/>
              <a:ext cx="9936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THz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889" name="Group 64"/>
            <p:cNvGrpSpPr/>
            <p:nvPr/>
          </p:nvGrpSpPr>
          <p:grpSpPr>
            <a:xfrm>
              <a:off x="5848200" y="3404880"/>
              <a:ext cx="226800" cy="291600"/>
              <a:chOff x="5848200" y="3404880"/>
              <a:chExt cx="226800" cy="291600"/>
            </a:xfrm>
          </p:grpSpPr>
          <p:sp>
            <p:nvSpPr>
              <p:cNvPr id="1890" name="AutoShape 65"/>
              <p:cNvSpPr/>
              <p:nvPr/>
            </p:nvSpPr>
            <p:spPr>
              <a:xfrm rot="12665400">
                <a:off x="5869800" y="3569400"/>
                <a:ext cx="95760" cy="110160"/>
              </a:xfrm>
              <a:custGeom>
                <a:avLst/>
                <a:gdLst>
                  <a:gd name="textAreaLeft" fmla="*/ 20520 w 95760"/>
                  <a:gd name="textAreaRight" fmla="*/ 76320 w 95760"/>
                  <a:gd name="textAreaTop" fmla="*/ 23400 h 110160"/>
                  <a:gd name="textAreaBottom" fmla="*/ 88560 h 1101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20160" rIns="90000" bIns="201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891" name="AutoShape 66"/>
              <p:cNvSpPr/>
              <p:nvPr/>
            </p:nvSpPr>
            <p:spPr>
              <a:xfrm rot="12664800" flipV="1">
                <a:off x="5957640" y="3421080"/>
                <a:ext cx="95760" cy="110160"/>
              </a:xfrm>
              <a:custGeom>
                <a:avLst/>
                <a:gdLst>
                  <a:gd name="textAreaLeft" fmla="*/ 20520 w 95760"/>
                  <a:gd name="textAreaRight" fmla="*/ 76320 w 95760"/>
                  <a:gd name="textAreaTop" fmla="*/ 22680 h 110160"/>
                  <a:gd name="textAreaBottom" fmla="*/ 88200 h 1101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0520" rIns="90000" bIns="20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1892" name="Rectangle 165"/>
            <p:cNvSpPr/>
            <p:nvPr/>
          </p:nvSpPr>
          <p:spPr>
            <a:xfrm rot="300000">
              <a:off x="10170720" y="3930480"/>
              <a:ext cx="483120" cy="9216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893" name="Freeform 57"/>
            <p:cNvSpPr/>
            <p:nvPr/>
          </p:nvSpPr>
          <p:spPr>
            <a:xfrm rot="11229600">
              <a:off x="5988600" y="3552120"/>
              <a:ext cx="123480" cy="115920"/>
            </a:xfrm>
            <a:custGeom>
              <a:avLst/>
              <a:gdLst>
                <a:gd name="textAreaLeft" fmla="*/ 0 w 123480"/>
                <a:gd name="textAreaRight" fmla="*/ 124920 w 123480"/>
                <a:gd name="textAreaTop" fmla="*/ 0 h 115920"/>
                <a:gd name="textAreaBottom" fmla="*/ 117360 h 11592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894" name="Freeform 57"/>
            <p:cNvSpPr/>
            <p:nvPr/>
          </p:nvSpPr>
          <p:spPr>
            <a:xfrm>
              <a:off x="5529240" y="3128040"/>
              <a:ext cx="123480" cy="115920"/>
            </a:xfrm>
            <a:custGeom>
              <a:avLst/>
              <a:gdLst>
                <a:gd name="textAreaLeft" fmla="*/ 0 w 123480"/>
                <a:gd name="textAreaRight" fmla="*/ 124920 w 123480"/>
                <a:gd name="textAreaTop" fmla="*/ 0 h 115920"/>
                <a:gd name="textAreaBottom" fmla="*/ 117360 h 11592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1895" name="Group 777"/>
            <p:cNvGrpSpPr/>
            <p:nvPr/>
          </p:nvGrpSpPr>
          <p:grpSpPr>
            <a:xfrm>
              <a:off x="7058880" y="3603960"/>
              <a:ext cx="2025360" cy="352800"/>
              <a:chOff x="7058880" y="3603960"/>
              <a:chExt cx="2025360" cy="352800"/>
            </a:xfrm>
          </p:grpSpPr>
          <p:grpSp>
            <p:nvGrpSpPr>
              <p:cNvPr id="1896" name="Group 892"/>
              <p:cNvGrpSpPr/>
              <p:nvPr/>
            </p:nvGrpSpPr>
            <p:grpSpPr>
              <a:xfrm>
                <a:off x="7058880" y="3603960"/>
                <a:ext cx="496440" cy="236160"/>
                <a:chOff x="7058880" y="3603960"/>
                <a:chExt cx="496440" cy="236160"/>
              </a:xfrm>
            </p:grpSpPr>
            <p:sp>
              <p:nvSpPr>
                <p:cNvPr id="1897" name="Rectangle 132"/>
                <p:cNvSpPr/>
                <p:nvPr/>
              </p:nvSpPr>
              <p:spPr>
                <a:xfrm rot="369600">
                  <a:off x="7141680" y="36122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98" name="Rectangle 133"/>
                <p:cNvSpPr/>
                <p:nvPr/>
              </p:nvSpPr>
              <p:spPr>
                <a:xfrm rot="369600">
                  <a:off x="7202160" y="361584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99" name="Rectangle 134"/>
                <p:cNvSpPr/>
                <p:nvPr/>
              </p:nvSpPr>
              <p:spPr>
                <a:xfrm rot="369600">
                  <a:off x="7258320" y="36208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00" name="Rectangle 135"/>
                <p:cNvSpPr/>
                <p:nvPr/>
              </p:nvSpPr>
              <p:spPr>
                <a:xfrm rot="369600">
                  <a:off x="7318800" y="362484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01" name="Rectangle 136"/>
                <p:cNvSpPr/>
                <p:nvPr/>
              </p:nvSpPr>
              <p:spPr>
                <a:xfrm rot="369600">
                  <a:off x="7435440" y="363348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02" name="Rectangle 137"/>
                <p:cNvSpPr/>
                <p:nvPr/>
              </p:nvSpPr>
              <p:spPr>
                <a:xfrm rot="369600">
                  <a:off x="7375320" y="36298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03" name="Rectangle 138"/>
                <p:cNvSpPr/>
                <p:nvPr/>
              </p:nvSpPr>
              <p:spPr>
                <a:xfrm rot="369600">
                  <a:off x="7491960" y="36388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04" name="Rectangle 142"/>
                <p:cNvSpPr/>
                <p:nvPr/>
              </p:nvSpPr>
              <p:spPr>
                <a:xfrm rot="369600">
                  <a:off x="7122960" y="37368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05" name="Rectangle 143"/>
                <p:cNvSpPr/>
                <p:nvPr/>
              </p:nvSpPr>
              <p:spPr>
                <a:xfrm rot="369600">
                  <a:off x="7183440" y="37404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06" name="Rectangle 144"/>
                <p:cNvSpPr/>
                <p:nvPr/>
              </p:nvSpPr>
              <p:spPr>
                <a:xfrm rot="369600">
                  <a:off x="7239600" y="37458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07" name="Rectangle 145"/>
                <p:cNvSpPr/>
                <p:nvPr/>
              </p:nvSpPr>
              <p:spPr>
                <a:xfrm rot="369600">
                  <a:off x="7300080" y="37494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08" name="Rectangle 146"/>
                <p:cNvSpPr/>
                <p:nvPr/>
              </p:nvSpPr>
              <p:spPr>
                <a:xfrm rot="369600">
                  <a:off x="7416720" y="37584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09" name="Rectangle 147"/>
                <p:cNvSpPr/>
                <p:nvPr/>
              </p:nvSpPr>
              <p:spPr>
                <a:xfrm rot="369600">
                  <a:off x="7356600" y="37548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10" name="Rectangle 148"/>
                <p:cNvSpPr/>
                <p:nvPr/>
              </p:nvSpPr>
              <p:spPr>
                <a:xfrm rot="369600">
                  <a:off x="7473240" y="37638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11" name="Rectangle 154"/>
                <p:cNvSpPr/>
                <p:nvPr/>
              </p:nvSpPr>
              <p:spPr>
                <a:xfrm rot="369600">
                  <a:off x="7081200" y="360648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12" name="Rectangle 155"/>
                <p:cNvSpPr/>
                <p:nvPr/>
              </p:nvSpPr>
              <p:spPr>
                <a:xfrm rot="369600">
                  <a:off x="7062480" y="37314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1913" name="Group 893"/>
              <p:cNvGrpSpPr/>
              <p:nvPr/>
            </p:nvGrpSpPr>
            <p:grpSpPr>
              <a:xfrm>
                <a:off x="7569360" y="3641040"/>
                <a:ext cx="496080" cy="236160"/>
                <a:chOff x="7569360" y="3641040"/>
                <a:chExt cx="496080" cy="236160"/>
              </a:xfrm>
            </p:grpSpPr>
            <p:sp>
              <p:nvSpPr>
                <p:cNvPr id="1914" name="Rectangle 132"/>
                <p:cNvSpPr/>
                <p:nvPr/>
              </p:nvSpPr>
              <p:spPr>
                <a:xfrm rot="369600">
                  <a:off x="7651800" y="36493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15" name="Rectangle 133"/>
                <p:cNvSpPr/>
                <p:nvPr/>
              </p:nvSpPr>
              <p:spPr>
                <a:xfrm rot="369600">
                  <a:off x="7712280" y="36529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16" name="Rectangle 134"/>
                <p:cNvSpPr/>
                <p:nvPr/>
              </p:nvSpPr>
              <p:spPr>
                <a:xfrm rot="369600">
                  <a:off x="7768800" y="36583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17" name="Rectangle 135"/>
                <p:cNvSpPr/>
                <p:nvPr/>
              </p:nvSpPr>
              <p:spPr>
                <a:xfrm rot="369600">
                  <a:off x="7828920" y="36619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18" name="Rectangle 136"/>
                <p:cNvSpPr/>
                <p:nvPr/>
              </p:nvSpPr>
              <p:spPr>
                <a:xfrm rot="369600">
                  <a:off x="7945920" y="367056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19" name="Rectangle 137"/>
                <p:cNvSpPr/>
                <p:nvPr/>
              </p:nvSpPr>
              <p:spPr>
                <a:xfrm rot="369600">
                  <a:off x="7885440" y="366696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20" name="Rectangle 138"/>
                <p:cNvSpPr/>
                <p:nvPr/>
              </p:nvSpPr>
              <p:spPr>
                <a:xfrm rot="369600">
                  <a:off x="8002080" y="367596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21" name="Rectangle 142"/>
                <p:cNvSpPr/>
                <p:nvPr/>
              </p:nvSpPr>
              <p:spPr>
                <a:xfrm rot="369600">
                  <a:off x="7633080" y="377388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22" name="Rectangle 143"/>
                <p:cNvSpPr/>
                <p:nvPr/>
              </p:nvSpPr>
              <p:spPr>
                <a:xfrm rot="369600">
                  <a:off x="7693560" y="3777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23" name="Rectangle 144"/>
                <p:cNvSpPr/>
                <p:nvPr/>
              </p:nvSpPr>
              <p:spPr>
                <a:xfrm rot="369600">
                  <a:off x="7750080" y="378288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24" name="Rectangle 145"/>
                <p:cNvSpPr/>
                <p:nvPr/>
              </p:nvSpPr>
              <p:spPr>
                <a:xfrm rot="369600">
                  <a:off x="7810200" y="3786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25" name="Rectangle 146"/>
                <p:cNvSpPr/>
                <p:nvPr/>
              </p:nvSpPr>
              <p:spPr>
                <a:xfrm rot="369600">
                  <a:off x="7927200" y="3795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26" name="Rectangle 147"/>
                <p:cNvSpPr/>
                <p:nvPr/>
              </p:nvSpPr>
              <p:spPr>
                <a:xfrm rot="369600">
                  <a:off x="7866720" y="379188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27" name="Rectangle 148"/>
                <p:cNvSpPr/>
                <p:nvPr/>
              </p:nvSpPr>
              <p:spPr>
                <a:xfrm rot="369600">
                  <a:off x="7983360" y="380088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28" name="Rectangle 154"/>
                <p:cNvSpPr/>
                <p:nvPr/>
              </p:nvSpPr>
              <p:spPr>
                <a:xfrm rot="369600">
                  <a:off x="7591680" y="364356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29" name="Rectangle 155"/>
                <p:cNvSpPr/>
                <p:nvPr/>
              </p:nvSpPr>
              <p:spPr>
                <a:xfrm rot="369600">
                  <a:off x="7572960" y="3768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1930" name="Group 894"/>
              <p:cNvGrpSpPr/>
              <p:nvPr/>
            </p:nvGrpSpPr>
            <p:grpSpPr>
              <a:xfrm>
                <a:off x="8079840" y="3679200"/>
                <a:ext cx="496440" cy="236160"/>
                <a:chOff x="8079840" y="3679200"/>
                <a:chExt cx="496440" cy="236160"/>
              </a:xfrm>
            </p:grpSpPr>
            <p:sp>
              <p:nvSpPr>
                <p:cNvPr id="1931" name="Rectangle 132"/>
                <p:cNvSpPr/>
                <p:nvPr/>
              </p:nvSpPr>
              <p:spPr>
                <a:xfrm rot="369600">
                  <a:off x="8162640" y="3687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32" name="Rectangle 133"/>
                <p:cNvSpPr/>
                <p:nvPr/>
              </p:nvSpPr>
              <p:spPr>
                <a:xfrm rot="369600">
                  <a:off x="8223120" y="3690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33" name="Rectangle 134"/>
                <p:cNvSpPr/>
                <p:nvPr/>
              </p:nvSpPr>
              <p:spPr>
                <a:xfrm rot="369600">
                  <a:off x="8279280" y="3696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34" name="Rectangle 135"/>
                <p:cNvSpPr/>
                <p:nvPr/>
              </p:nvSpPr>
              <p:spPr>
                <a:xfrm rot="369600">
                  <a:off x="8339760" y="3699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35" name="Rectangle 136"/>
                <p:cNvSpPr/>
                <p:nvPr/>
              </p:nvSpPr>
              <p:spPr>
                <a:xfrm rot="369600">
                  <a:off x="8456400" y="3708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36" name="Rectangle 137"/>
                <p:cNvSpPr/>
                <p:nvPr/>
              </p:nvSpPr>
              <p:spPr>
                <a:xfrm rot="369600">
                  <a:off x="8395920" y="3705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37" name="Rectangle 138"/>
                <p:cNvSpPr/>
                <p:nvPr/>
              </p:nvSpPr>
              <p:spPr>
                <a:xfrm rot="369600">
                  <a:off x="8512920" y="3714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38" name="Rectangle 142"/>
                <p:cNvSpPr/>
                <p:nvPr/>
              </p:nvSpPr>
              <p:spPr>
                <a:xfrm rot="369600">
                  <a:off x="8143920" y="3812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39" name="Rectangle 143"/>
                <p:cNvSpPr/>
                <p:nvPr/>
              </p:nvSpPr>
              <p:spPr>
                <a:xfrm rot="369600">
                  <a:off x="8204400" y="38156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40" name="Rectangle 144"/>
                <p:cNvSpPr/>
                <p:nvPr/>
              </p:nvSpPr>
              <p:spPr>
                <a:xfrm rot="369600">
                  <a:off x="8260560" y="3821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41" name="Rectangle 145"/>
                <p:cNvSpPr/>
                <p:nvPr/>
              </p:nvSpPr>
              <p:spPr>
                <a:xfrm rot="369600">
                  <a:off x="8321040" y="38246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42" name="Rectangle 146"/>
                <p:cNvSpPr/>
                <p:nvPr/>
              </p:nvSpPr>
              <p:spPr>
                <a:xfrm rot="369600">
                  <a:off x="8437680" y="38336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43" name="Rectangle 147"/>
                <p:cNvSpPr/>
                <p:nvPr/>
              </p:nvSpPr>
              <p:spPr>
                <a:xfrm rot="369600">
                  <a:off x="8377560" y="3830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44" name="Rectangle 148"/>
                <p:cNvSpPr/>
                <p:nvPr/>
              </p:nvSpPr>
              <p:spPr>
                <a:xfrm rot="369600">
                  <a:off x="8494200" y="3839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45" name="Rectangle 154"/>
                <p:cNvSpPr/>
                <p:nvPr/>
              </p:nvSpPr>
              <p:spPr>
                <a:xfrm rot="369600">
                  <a:off x="8102160" y="3681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46" name="Rectangle 155"/>
                <p:cNvSpPr/>
                <p:nvPr/>
              </p:nvSpPr>
              <p:spPr>
                <a:xfrm rot="369600">
                  <a:off x="8083440" y="38062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1947" name="Group 895"/>
              <p:cNvGrpSpPr/>
              <p:nvPr/>
            </p:nvGrpSpPr>
            <p:grpSpPr>
              <a:xfrm>
                <a:off x="8588160" y="3720600"/>
                <a:ext cx="496080" cy="236160"/>
                <a:chOff x="8588160" y="3720600"/>
                <a:chExt cx="496080" cy="236160"/>
              </a:xfrm>
            </p:grpSpPr>
            <p:sp>
              <p:nvSpPr>
                <p:cNvPr id="1948" name="Rectangle 132"/>
                <p:cNvSpPr/>
                <p:nvPr/>
              </p:nvSpPr>
              <p:spPr>
                <a:xfrm rot="369600">
                  <a:off x="8670600" y="37285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49" name="Rectangle 133"/>
                <p:cNvSpPr/>
                <p:nvPr/>
              </p:nvSpPr>
              <p:spPr>
                <a:xfrm rot="369600">
                  <a:off x="8731080" y="37321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50" name="Rectangle 134"/>
                <p:cNvSpPr/>
                <p:nvPr/>
              </p:nvSpPr>
              <p:spPr>
                <a:xfrm rot="369600">
                  <a:off x="8787600" y="37375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51" name="Rectangle 135"/>
                <p:cNvSpPr/>
                <p:nvPr/>
              </p:nvSpPr>
              <p:spPr>
                <a:xfrm rot="369600">
                  <a:off x="8847720" y="37411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52" name="Rectangle 136"/>
                <p:cNvSpPr/>
                <p:nvPr/>
              </p:nvSpPr>
              <p:spPr>
                <a:xfrm rot="369600">
                  <a:off x="8964720" y="37501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53" name="Rectangle 137"/>
                <p:cNvSpPr/>
                <p:nvPr/>
              </p:nvSpPr>
              <p:spPr>
                <a:xfrm rot="369600">
                  <a:off x="8904240" y="37465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54" name="Rectangle 138"/>
                <p:cNvSpPr/>
                <p:nvPr/>
              </p:nvSpPr>
              <p:spPr>
                <a:xfrm rot="369600">
                  <a:off x="9020880" y="37555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55" name="Rectangle 142"/>
                <p:cNvSpPr/>
                <p:nvPr/>
              </p:nvSpPr>
              <p:spPr>
                <a:xfrm rot="369600">
                  <a:off x="8652240" y="38534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56" name="Rectangle 143"/>
                <p:cNvSpPr/>
                <p:nvPr/>
              </p:nvSpPr>
              <p:spPr>
                <a:xfrm rot="369600">
                  <a:off x="8712360" y="38570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57" name="Rectangle 144"/>
                <p:cNvSpPr/>
                <p:nvPr/>
              </p:nvSpPr>
              <p:spPr>
                <a:xfrm rot="369600">
                  <a:off x="8768880" y="38624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58" name="Rectangle 145"/>
                <p:cNvSpPr/>
                <p:nvPr/>
              </p:nvSpPr>
              <p:spPr>
                <a:xfrm rot="369600">
                  <a:off x="8829360" y="38660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59" name="Rectangle 146"/>
                <p:cNvSpPr/>
                <p:nvPr/>
              </p:nvSpPr>
              <p:spPr>
                <a:xfrm rot="369600">
                  <a:off x="8946000" y="38750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60" name="Rectangle 147"/>
                <p:cNvSpPr/>
                <p:nvPr/>
              </p:nvSpPr>
              <p:spPr>
                <a:xfrm rot="369600">
                  <a:off x="8885520" y="38714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61" name="Rectangle 148"/>
                <p:cNvSpPr/>
                <p:nvPr/>
              </p:nvSpPr>
              <p:spPr>
                <a:xfrm rot="369600">
                  <a:off x="9002520" y="38804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62" name="Rectangle 154"/>
                <p:cNvSpPr/>
                <p:nvPr/>
              </p:nvSpPr>
              <p:spPr>
                <a:xfrm rot="369600">
                  <a:off x="8610480" y="37231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63" name="Rectangle 155"/>
                <p:cNvSpPr/>
                <p:nvPr/>
              </p:nvSpPr>
              <p:spPr>
                <a:xfrm rot="369600">
                  <a:off x="8591760" y="38476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</p:grpSp>
        <p:grpSp>
          <p:nvGrpSpPr>
            <p:cNvPr id="1964" name="Group 778"/>
            <p:cNvGrpSpPr/>
            <p:nvPr/>
          </p:nvGrpSpPr>
          <p:grpSpPr>
            <a:xfrm>
              <a:off x="9819720" y="3845880"/>
              <a:ext cx="496800" cy="471600"/>
              <a:chOff x="9819720" y="3845880"/>
              <a:chExt cx="496800" cy="471600"/>
            </a:xfrm>
          </p:grpSpPr>
          <p:sp>
            <p:nvSpPr>
              <p:cNvPr id="1965" name="Line 52"/>
              <p:cNvSpPr/>
              <p:nvPr/>
            </p:nvSpPr>
            <p:spPr>
              <a:xfrm>
                <a:off x="9870840" y="3914640"/>
                <a:ext cx="370440" cy="315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66" name="Rectangle 53"/>
              <p:cNvSpPr/>
              <p:nvPr/>
            </p:nvSpPr>
            <p:spPr>
              <a:xfrm rot="2983800" flipH="1" flipV="1">
                <a:off x="10126800" y="4151160"/>
                <a:ext cx="173880" cy="12096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67" name="Freeform 68"/>
              <p:cNvSpPr/>
              <p:nvPr/>
            </p:nvSpPr>
            <p:spPr>
              <a:xfrm rot="366600">
                <a:off x="9827640" y="3853440"/>
                <a:ext cx="153000" cy="158400"/>
              </a:xfrm>
              <a:custGeom>
                <a:avLst/>
                <a:gdLst>
                  <a:gd name="textAreaLeft" fmla="*/ 0 w 153000"/>
                  <a:gd name="textAreaRight" fmla="*/ 154440 w 153000"/>
                  <a:gd name="textAreaTop" fmla="*/ 0 h 158400"/>
                  <a:gd name="textAreaBottom" fmla="*/ 159840 h 15840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1968" name="Text Box 27"/>
            <p:cNvSpPr/>
            <p:nvPr/>
          </p:nvSpPr>
          <p:spPr>
            <a:xfrm flipH="1">
              <a:off x="7526880" y="2581920"/>
              <a:ext cx="1429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FLASH1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969" name="Text Box 27"/>
            <p:cNvSpPr/>
            <p:nvPr/>
          </p:nvSpPr>
          <p:spPr>
            <a:xfrm rot="279600" flipH="1">
              <a:off x="7962480" y="3414240"/>
              <a:ext cx="1429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FLASH2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970" name="Line 55"/>
            <p:cNvSpPr/>
            <p:nvPr/>
          </p:nvSpPr>
          <p:spPr>
            <a:xfrm>
              <a:off x="6235560" y="3625560"/>
              <a:ext cx="792360" cy="5464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971" name="Freeform 57"/>
            <p:cNvSpPr/>
            <p:nvPr/>
          </p:nvSpPr>
          <p:spPr>
            <a:xfrm>
              <a:off x="6193440" y="3573360"/>
              <a:ext cx="123480" cy="115920"/>
            </a:xfrm>
            <a:custGeom>
              <a:avLst/>
              <a:gdLst>
                <a:gd name="textAreaLeft" fmla="*/ 0 w 123480"/>
                <a:gd name="textAreaRight" fmla="*/ 124920 w 123480"/>
                <a:gd name="textAreaTop" fmla="*/ 0 h 115920"/>
                <a:gd name="textAreaBottom" fmla="*/ 117360 h 11592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1972" name="Text Box 27"/>
            <p:cNvSpPr/>
            <p:nvPr/>
          </p:nvSpPr>
          <p:spPr>
            <a:xfrm rot="423000" flipH="1">
              <a:off x="10609560" y="3531240"/>
              <a:ext cx="13978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601"/>
                </a:spcBef>
              </a:pPr>
              <a:r>
                <a:rPr lang="en-US" sz="12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Albert Einstein </a:t>
              </a:r>
              <a:endParaRPr lang="en-GB" sz="12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973" name="Text Box 27"/>
            <p:cNvSpPr/>
            <p:nvPr/>
          </p:nvSpPr>
          <p:spPr>
            <a:xfrm rot="423000" flipH="1">
              <a:off x="10504440" y="4395240"/>
              <a:ext cx="13978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601"/>
                </a:spcBef>
              </a:pPr>
              <a:r>
                <a:rPr lang="en-US" sz="12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Kai Siegbahn</a:t>
              </a:r>
              <a:endParaRPr lang="en-GB" sz="12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974" name="Text Box 26"/>
            <p:cNvSpPr/>
            <p:nvPr/>
          </p:nvSpPr>
          <p:spPr>
            <a:xfrm rot="300000" flipH="1">
              <a:off x="6940800" y="3870000"/>
              <a:ext cx="2208240" cy="30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700"/>
                </a:spcBef>
              </a:pPr>
              <a:r>
                <a:rPr lang="en-US" sz="14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Variable Gap Undulators</a:t>
              </a:r>
              <a:endParaRPr lang="en-GB" sz="1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975" name="Group 786"/>
            <p:cNvGrpSpPr/>
            <p:nvPr/>
          </p:nvGrpSpPr>
          <p:grpSpPr>
            <a:xfrm>
              <a:off x="6298920" y="4101840"/>
              <a:ext cx="3509280" cy="547560"/>
              <a:chOff x="6298920" y="4101840"/>
              <a:chExt cx="3509280" cy="547560"/>
            </a:xfrm>
          </p:grpSpPr>
          <p:sp>
            <p:nvSpPr>
              <p:cNvPr id="1976" name="Text Box 27"/>
              <p:cNvSpPr/>
              <p:nvPr/>
            </p:nvSpPr>
            <p:spPr>
              <a:xfrm rot="300000" flipH="1">
                <a:off x="6827760" y="4218840"/>
                <a:ext cx="1892520" cy="348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algn="ctr" defTabSz="457200">
                  <a:lnSpc>
                    <a:spcPct val="100000"/>
                  </a:lnSpc>
                  <a:spcBef>
                    <a:spcPts val="850"/>
                  </a:spcBef>
                </a:pPr>
                <a:r>
                  <a:rPr lang="en-US" sz="1700" b="0" i="1" strike="noStrike" spc="-1">
                    <a:solidFill>
                      <a:srgbClr val="000000"/>
                    </a:solidFill>
                    <a:latin typeface="Arial"/>
                    <a:ea typeface="ＭＳ Ｐゴシック"/>
                  </a:rPr>
                  <a:t>FLASH3</a:t>
                </a:r>
                <a:endParaRPr lang="en-GB" sz="17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977" name="Line 55"/>
              <p:cNvSpPr/>
              <p:nvPr/>
            </p:nvSpPr>
            <p:spPr>
              <a:xfrm>
                <a:off x="7060320" y="4187520"/>
                <a:ext cx="2431800" cy="235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78" name="Freeform 57"/>
              <p:cNvSpPr/>
              <p:nvPr/>
            </p:nvSpPr>
            <p:spPr>
              <a:xfrm rot="11229600">
                <a:off x="6968880" y="410868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79" name="Line 52"/>
              <p:cNvSpPr/>
              <p:nvPr/>
            </p:nvSpPr>
            <p:spPr>
              <a:xfrm>
                <a:off x="9515520" y="4429440"/>
                <a:ext cx="186840" cy="7704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2040" rIns="90000" bIns="320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80" name="Rectangle 53"/>
              <p:cNvSpPr/>
              <p:nvPr/>
            </p:nvSpPr>
            <p:spPr>
              <a:xfrm rot="12334200" flipH="1" flipV="1">
                <a:off x="9673560" y="4500720"/>
                <a:ext cx="126360" cy="655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81" name="Line 55"/>
              <p:cNvSpPr/>
              <p:nvPr/>
            </p:nvSpPr>
            <p:spPr>
              <a:xfrm>
                <a:off x="6298920" y="4107240"/>
                <a:ext cx="673200" cy="5904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14040" rIns="90000" bIns="140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82" name="Rectangle 178"/>
              <p:cNvSpPr/>
              <p:nvPr/>
            </p:nvSpPr>
            <p:spPr>
              <a:xfrm rot="340800">
                <a:off x="8254800" y="4220640"/>
                <a:ext cx="267840" cy="191160"/>
              </a:xfrm>
              <a:prstGeom prst="rect">
                <a:avLst/>
              </a:prstGeom>
              <a:solidFill>
                <a:srgbClr val="FFCCCC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83" name="Freeform 57"/>
              <p:cNvSpPr/>
              <p:nvPr/>
            </p:nvSpPr>
            <p:spPr>
              <a:xfrm rot="420000">
                <a:off x="9480600" y="436176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984" name="Group 787"/>
            <p:cNvGrpSpPr/>
            <p:nvPr/>
          </p:nvGrpSpPr>
          <p:grpSpPr>
            <a:xfrm>
              <a:off x="11011680" y="3028320"/>
              <a:ext cx="916200" cy="585360"/>
              <a:chOff x="11011680" y="3028320"/>
              <a:chExt cx="916200" cy="585360"/>
            </a:xfrm>
          </p:grpSpPr>
          <p:sp>
            <p:nvSpPr>
              <p:cNvPr id="1985" name="AutoShape 13"/>
              <p:cNvSpPr/>
              <p:nvPr/>
            </p:nvSpPr>
            <p:spPr>
              <a:xfrm rot="5400000">
                <a:off x="11180880" y="2865960"/>
                <a:ext cx="584640" cy="909360"/>
              </a:xfrm>
              <a:custGeom>
                <a:avLst/>
                <a:gdLst>
                  <a:gd name="textAreaLeft" fmla="*/ 93600 w 584640"/>
                  <a:gd name="textAreaRight" fmla="*/ 492120 w 584640"/>
                  <a:gd name="textAreaTop" fmla="*/ 146880 h 909360"/>
                  <a:gd name="textAreaBottom" fmla="*/ 763560 h 9093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3349" y="21600"/>
                    </a:lnTo>
                    <a:lnTo>
                      <a:pt x="1825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86" name="AutoShape 14"/>
              <p:cNvSpPr/>
              <p:nvPr/>
            </p:nvSpPr>
            <p:spPr>
              <a:xfrm rot="16200000">
                <a:off x="11169000" y="2968560"/>
                <a:ext cx="400320" cy="707400"/>
              </a:xfrm>
              <a:custGeom>
                <a:avLst/>
                <a:gdLst>
                  <a:gd name="textAreaLeft" fmla="*/ 43920 w 400320"/>
                  <a:gd name="textAreaRight" fmla="*/ 357480 w 400320"/>
                  <a:gd name="textAreaTop" fmla="*/ 78480 h 707400"/>
                  <a:gd name="textAreaBottom" fmla="*/ 630000 h 70740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1142" y="21600"/>
                    </a:lnTo>
                    <a:lnTo>
                      <a:pt x="2045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87" name="Line 15"/>
              <p:cNvSpPr/>
              <p:nvPr/>
            </p:nvSpPr>
            <p:spPr>
              <a:xfrm flipV="1">
                <a:off x="11725560" y="3029400"/>
                <a:ext cx="201960" cy="11160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88" name="Line 16"/>
              <p:cNvSpPr/>
              <p:nvPr/>
            </p:nvSpPr>
            <p:spPr>
              <a:xfrm flipH="1" flipV="1">
                <a:off x="11725560" y="3498480"/>
                <a:ext cx="201960" cy="11520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89" name="Line 17"/>
              <p:cNvSpPr/>
              <p:nvPr/>
            </p:nvSpPr>
            <p:spPr>
              <a:xfrm flipH="1">
                <a:off x="11725560" y="3493080"/>
                <a:ext cx="201960" cy="540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9600" rIns="90000" bIns="-396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90" name="Line 18"/>
              <p:cNvSpPr/>
              <p:nvPr/>
            </p:nvSpPr>
            <p:spPr>
              <a:xfrm flipH="1" flipV="1">
                <a:off x="11725560" y="3141000"/>
                <a:ext cx="201960" cy="504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9960" rIns="90000" bIns="-3996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91" name="Line 177"/>
              <p:cNvSpPr/>
              <p:nvPr/>
            </p:nvSpPr>
            <p:spPr>
              <a:xfrm>
                <a:off x="11019240" y="3324960"/>
                <a:ext cx="619560" cy="13428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92" name="Line 178"/>
              <p:cNvSpPr/>
              <p:nvPr/>
            </p:nvSpPr>
            <p:spPr>
              <a:xfrm>
                <a:off x="11231640" y="3283920"/>
                <a:ext cx="383400" cy="288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2120" rIns="90000" bIns="-4212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93" name="Line 179"/>
              <p:cNvSpPr/>
              <p:nvPr/>
            </p:nvSpPr>
            <p:spPr>
              <a:xfrm flipV="1">
                <a:off x="11339640" y="3383640"/>
                <a:ext cx="299160" cy="1404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0960" rIns="90000" bIns="-3096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94" name="Line 180"/>
              <p:cNvSpPr/>
              <p:nvPr/>
            </p:nvSpPr>
            <p:spPr>
              <a:xfrm flipV="1">
                <a:off x="11011680" y="3208320"/>
                <a:ext cx="627120" cy="11484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95" name="Line 181"/>
              <p:cNvSpPr/>
              <p:nvPr/>
            </p:nvSpPr>
            <p:spPr>
              <a:xfrm flipV="1">
                <a:off x="11129760" y="3160080"/>
                <a:ext cx="406080" cy="14004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96" name="Line 179"/>
              <p:cNvSpPr/>
              <p:nvPr/>
            </p:nvSpPr>
            <p:spPr>
              <a:xfrm>
                <a:off x="11378880" y="3401280"/>
                <a:ext cx="182520" cy="1620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28800" rIns="90000" bIns="-28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97" name="Rectangle 879"/>
              <p:cNvSpPr/>
              <p:nvPr/>
            </p:nvSpPr>
            <p:spPr>
              <a:xfrm>
                <a:off x="11111760" y="3414240"/>
                <a:ext cx="235080" cy="7632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2760" rIns="90000" bIns="327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en-US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998" name="Rectangle 880"/>
              <p:cNvSpPr/>
              <p:nvPr/>
            </p:nvSpPr>
            <p:spPr>
              <a:xfrm>
                <a:off x="11097000" y="3166200"/>
                <a:ext cx="182520" cy="6300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19440" rIns="90000" bIns="194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en-US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1999" name="Group 39"/>
            <p:cNvGrpSpPr/>
            <p:nvPr/>
          </p:nvGrpSpPr>
          <p:grpSpPr>
            <a:xfrm>
              <a:off x="6428880" y="3521880"/>
              <a:ext cx="513360" cy="221760"/>
              <a:chOff x="6428880" y="3521880"/>
              <a:chExt cx="513360" cy="221760"/>
            </a:xfrm>
          </p:grpSpPr>
          <p:sp>
            <p:nvSpPr>
              <p:cNvPr id="2000" name="Line 40"/>
              <p:cNvSpPr/>
              <p:nvPr/>
            </p:nvSpPr>
            <p:spPr>
              <a:xfrm flipV="1">
                <a:off x="6471000" y="3572640"/>
                <a:ext cx="150120" cy="7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29160" rIns="90000" bIns="2916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01" name="Line 41"/>
              <p:cNvSpPr/>
              <p:nvPr/>
            </p:nvSpPr>
            <p:spPr>
              <a:xfrm flipH="1" flipV="1">
                <a:off x="6593400" y="3583800"/>
                <a:ext cx="187560" cy="162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28800" rIns="90000" bIns="-28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02" name="Line 42"/>
              <p:cNvSpPr/>
              <p:nvPr/>
            </p:nvSpPr>
            <p:spPr>
              <a:xfrm>
                <a:off x="6777360" y="3598200"/>
                <a:ext cx="129240" cy="975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03" name="Rectangle 43"/>
              <p:cNvSpPr/>
              <p:nvPr/>
            </p:nvSpPr>
            <p:spPr>
              <a:xfrm rot="385200">
                <a:off x="6433560" y="360000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04" name="Rectangle 44"/>
              <p:cNvSpPr/>
              <p:nvPr/>
            </p:nvSpPr>
            <p:spPr>
              <a:xfrm rot="385200">
                <a:off x="6589440" y="352512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05" name="Rectangle 45"/>
              <p:cNvSpPr/>
              <p:nvPr/>
            </p:nvSpPr>
            <p:spPr>
              <a:xfrm rot="385200">
                <a:off x="6735240" y="354132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06" name="Rectangle 46"/>
              <p:cNvSpPr/>
              <p:nvPr/>
            </p:nvSpPr>
            <p:spPr>
              <a:xfrm rot="385200">
                <a:off x="6872760" y="364968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2007" name="Group 790"/>
            <p:cNvGrpSpPr/>
            <p:nvPr/>
          </p:nvGrpSpPr>
          <p:grpSpPr>
            <a:xfrm>
              <a:off x="9021960" y="4102920"/>
              <a:ext cx="247320" cy="383760"/>
              <a:chOff x="9021960" y="4102920"/>
              <a:chExt cx="247320" cy="383760"/>
            </a:xfrm>
          </p:grpSpPr>
          <p:sp>
            <p:nvSpPr>
              <p:cNvPr id="2008" name="AutoShape 30"/>
              <p:cNvSpPr/>
              <p:nvPr/>
            </p:nvSpPr>
            <p:spPr>
              <a:xfrm rot="300000">
                <a:off x="9037080" y="4309920"/>
                <a:ext cx="178560" cy="1692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09" name="AutoShape 184"/>
              <p:cNvSpPr/>
              <p:nvPr/>
            </p:nvSpPr>
            <p:spPr>
              <a:xfrm rot="11100000">
                <a:off x="9027720" y="411264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2010" name="Group 791"/>
            <p:cNvGrpSpPr/>
            <p:nvPr/>
          </p:nvGrpSpPr>
          <p:grpSpPr>
            <a:xfrm>
              <a:off x="6914520" y="3043080"/>
              <a:ext cx="235440" cy="367920"/>
              <a:chOff x="6914520" y="3043080"/>
              <a:chExt cx="235440" cy="367920"/>
            </a:xfrm>
          </p:grpSpPr>
          <p:sp>
            <p:nvSpPr>
              <p:cNvPr id="2011" name="AutoShape 30"/>
              <p:cNvSpPr/>
              <p:nvPr/>
            </p:nvSpPr>
            <p:spPr>
              <a:xfrm>
                <a:off x="6941520" y="3241800"/>
                <a:ext cx="178560" cy="1692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12" name="AutoShape 184"/>
              <p:cNvSpPr/>
              <p:nvPr/>
            </p:nvSpPr>
            <p:spPr>
              <a:xfrm rot="10800000">
                <a:off x="6914520" y="304308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2013" name="Group 792"/>
            <p:cNvGrpSpPr/>
            <p:nvPr/>
          </p:nvGrpSpPr>
          <p:grpSpPr>
            <a:xfrm>
              <a:off x="6096600" y="2990160"/>
              <a:ext cx="777960" cy="429840"/>
              <a:chOff x="6096600" y="2990160"/>
              <a:chExt cx="777960" cy="429840"/>
            </a:xfrm>
          </p:grpSpPr>
          <p:sp>
            <p:nvSpPr>
              <p:cNvPr id="2014" name="Line 55"/>
              <p:cNvSpPr/>
              <p:nvPr/>
            </p:nvSpPr>
            <p:spPr>
              <a:xfrm>
                <a:off x="6153840" y="3031920"/>
                <a:ext cx="360" cy="2869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15" name="Line 55"/>
              <p:cNvSpPr/>
              <p:nvPr/>
            </p:nvSpPr>
            <p:spPr>
              <a:xfrm flipH="1">
                <a:off x="6688080" y="3106800"/>
                <a:ext cx="127080" cy="21744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16" name="Rectangle 179"/>
              <p:cNvSpPr/>
              <p:nvPr/>
            </p:nvSpPr>
            <p:spPr>
              <a:xfrm>
                <a:off x="6743160" y="2996280"/>
                <a:ext cx="131400" cy="115920"/>
              </a:xfrm>
              <a:prstGeom prst="rect">
                <a:avLst/>
              </a:prstGeom>
              <a:solidFill>
                <a:srgbClr val="CCEC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grpSp>
            <p:nvGrpSpPr>
              <p:cNvPr id="2017" name="Group 838"/>
              <p:cNvGrpSpPr/>
              <p:nvPr/>
            </p:nvGrpSpPr>
            <p:grpSpPr>
              <a:xfrm>
                <a:off x="6192000" y="3221640"/>
                <a:ext cx="472680" cy="198360"/>
                <a:chOff x="6192000" y="3221640"/>
                <a:chExt cx="472680" cy="198360"/>
              </a:xfrm>
            </p:grpSpPr>
            <p:sp>
              <p:nvSpPr>
                <p:cNvPr id="2018" name="Rectangle 132"/>
                <p:cNvSpPr/>
                <p:nvPr/>
              </p:nvSpPr>
              <p:spPr>
                <a:xfrm>
                  <a:off x="625284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19" name="Rectangle 133"/>
                <p:cNvSpPr/>
                <p:nvPr/>
              </p:nvSpPr>
              <p:spPr>
                <a:xfrm>
                  <a:off x="6313680" y="3221640"/>
                  <a:ext cx="5544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20" name="Rectangle 134"/>
                <p:cNvSpPr/>
                <p:nvPr/>
              </p:nvSpPr>
              <p:spPr>
                <a:xfrm>
                  <a:off x="637056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21" name="Rectangle 135"/>
                <p:cNvSpPr/>
                <p:nvPr/>
              </p:nvSpPr>
              <p:spPr>
                <a:xfrm>
                  <a:off x="6431040" y="3221640"/>
                  <a:ext cx="5544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22" name="Rectangle 136"/>
                <p:cNvSpPr/>
                <p:nvPr/>
              </p:nvSpPr>
              <p:spPr>
                <a:xfrm>
                  <a:off x="6548760" y="3221640"/>
                  <a:ext cx="5544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23" name="Rectangle 137"/>
                <p:cNvSpPr/>
                <p:nvPr/>
              </p:nvSpPr>
              <p:spPr>
                <a:xfrm>
                  <a:off x="648792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24" name="Rectangle 138"/>
                <p:cNvSpPr/>
                <p:nvPr/>
              </p:nvSpPr>
              <p:spPr>
                <a:xfrm>
                  <a:off x="6605280" y="32216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25" name="Rectangle 142"/>
                <p:cNvSpPr/>
                <p:nvPr/>
              </p:nvSpPr>
              <p:spPr>
                <a:xfrm>
                  <a:off x="6252840" y="3346920"/>
                  <a:ext cx="5940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26" name="Rectangle 143"/>
                <p:cNvSpPr/>
                <p:nvPr/>
              </p:nvSpPr>
              <p:spPr>
                <a:xfrm>
                  <a:off x="631368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27" name="Rectangle 144"/>
                <p:cNvSpPr/>
                <p:nvPr/>
              </p:nvSpPr>
              <p:spPr>
                <a:xfrm>
                  <a:off x="6370560" y="3346920"/>
                  <a:ext cx="5940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28" name="Rectangle 145"/>
                <p:cNvSpPr/>
                <p:nvPr/>
              </p:nvSpPr>
              <p:spPr>
                <a:xfrm>
                  <a:off x="643104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29" name="Rectangle 146"/>
                <p:cNvSpPr/>
                <p:nvPr/>
              </p:nvSpPr>
              <p:spPr>
                <a:xfrm>
                  <a:off x="654876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30" name="Rectangle 147"/>
                <p:cNvSpPr/>
                <p:nvPr/>
              </p:nvSpPr>
              <p:spPr>
                <a:xfrm>
                  <a:off x="6487920" y="3346920"/>
                  <a:ext cx="5940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31" name="Rectangle 148"/>
                <p:cNvSpPr/>
                <p:nvPr/>
              </p:nvSpPr>
              <p:spPr>
                <a:xfrm>
                  <a:off x="6605280" y="3346920"/>
                  <a:ext cx="5940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32" name="Rectangle 154"/>
                <p:cNvSpPr/>
                <p:nvPr/>
              </p:nvSpPr>
              <p:spPr>
                <a:xfrm>
                  <a:off x="6192000" y="3221640"/>
                  <a:ext cx="55440" cy="7308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33" name="Rectangle 155"/>
                <p:cNvSpPr/>
                <p:nvPr/>
              </p:nvSpPr>
              <p:spPr>
                <a:xfrm>
                  <a:off x="6192000" y="334692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2034" name="AutoShape 77"/>
              <p:cNvSpPr/>
              <p:nvPr/>
            </p:nvSpPr>
            <p:spPr>
              <a:xfrm>
                <a:off x="6096600" y="299016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2035" name="Group 793"/>
            <p:cNvGrpSpPr/>
            <p:nvPr/>
          </p:nvGrpSpPr>
          <p:grpSpPr>
            <a:xfrm>
              <a:off x="9529560" y="3615480"/>
              <a:ext cx="247320" cy="383400"/>
              <a:chOff x="9529560" y="3615480"/>
              <a:chExt cx="247320" cy="383400"/>
            </a:xfrm>
          </p:grpSpPr>
          <p:sp>
            <p:nvSpPr>
              <p:cNvPr id="2036" name="AutoShape 30"/>
              <p:cNvSpPr/>
              <p:nvPr/>
            </p:nvSpPr>
            <p:spPr>
              <a:xfrm rot="300000">
                <a:off x="9544320" y="3822120"/>
                <a:ext cx="178560" cy="1692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37" name="AutoShape 184"/>
              <p:cNvSpPr/>
              <p:nvPr/>
            </p:nvSpPr>
            <p:spPr>
              <a:xfrm rot="11100000">
                <a:off x="9535320" y="362520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2038" name="AutoShape 77"/>
            <p:cNvSpPr/>
            <p:nvPr/>
          </p:nvSpPr>
          <p:spPr>
            <a:xfrm>
              <a:off x="6258600" y="4045680"/>
              <a:ext cx="118080" cy="149400"/>
            </a:xfrm>
            <a:prstGeom prst="roundRect">
              <a:avLst>
                <a:gd name="adj" fmla="val 16667"/>
              </a:avLst>
            </a:prstGeom>
            <a:solidFill>
              <a:srgbClr val="6699FF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2039" name="Group 795"/>
            <p:cNvGrpSpPr/>
            <p:nvPr/>
          </p:nvGrpSpPr>
          <p:grpSpPr>
            <a:xfrm>
              <a:off x="191880" y="2911680"/>
              <a:ext cx="1114920" cy="588240"/>
              <a:chOff x="191880" y="2911680"/>
              <a:chExt cx="1114920" cy="588240"/>
            </a:xfrm>
          </p:grpSpPr>
          <p:sp>
            <p:nvSpPr>
              <p:cNvPr id="2040" name="Line 24"/>
              <p:cNvSpPr/>
              <p:nvPr/>
            </p:nvSpPr>
            <p:spPr>
              <a:xfrm flipH="1" flipV="1">
                <a:off x="405720" y="3204360"/>
                <a:ext cx="129960" cy="54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9720" rIns="90000" bIns="972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41" name="AutoShape 30"/>
              <p:cNvSpPr/>
              <p:nvPr/>
            </p:nvSpPr>
            <p:spPr>
              <a:xfrm>
                <a:off x="243000" y="3120120"/>
                <a:ext cx="161640" cy="13824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42" name="AutoShape 182"/>
              <p:cNvSpPr/>
              <p:nvPr/>
            </p:nvSpPr>
            <p:spPr>
              <a:xfrm rot="10800000">
                <a:off x="192240" y="292644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grpSp>
            <p:nvGrpSpPr>
              <p:cNvPr id="2043" name="Group 817"/>
              <p:cNvGrpSpPr/>
              <p:nvPr/>
            </p:nvGrpSpPr>
            <p:grpSpPr>
              <a:xfrm>
                <a:off x="606240" y="2911680"/>
                <a:ext cx="700560" cy="392400"/>
                <a:chOff x="606240" y="2911680"/>
                <a:chExt cx="700560" cy="392400"/>
              </a:xfrm>
            </p:grpSpPr>
            <p:grpSp>
              <p:nvGrpSpPr>
                <p:cNvPr id="2044" name="Group 69"/>
                <p:cNvGrpSpPr/>
                <p:nvPr/>
              </p:nvGrpSpPr>
              <p:grpSpPr>
                <a:xfrm>
                  <a:off x="606240" y="3084840"/>
                  <a:ext cx="444960" cy="219240"/>
                  <a:chOff x="606240" y="3084840"/>
                  <a:chExt cx="444960" cy="219240"/>
                </a:xfrm>
              </p:grpSpPr>
              <p:sp>
                <p:nvSpPr>
                  <p:cNvPr id="2045" name="AutoShape 75"/>
                  <p:cNvSpPr/>
                  <p:nvPr/>
                </p:nvSpPr>
                <p:spPr>
                  <a:xfrm>
                    <a:off x="606240" y="3084840"/>
                    <a:ext cx="444960" cy="21924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45000" rIns="90000" bIns="4500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  <p:sp>
                <p:nvSpPr>
                  <p:cNvPr id="2046" name="Rectangle 76"/>
                  <p:cNvSpPr/>
                  <p:nvPr/>
                </p:nvSpPr>
                <p:spPr>
                  <a:xfrm>
                    <a:off x="642240" y="3154680"/>
                    <a:ext cx="375120" cy="71640"/>
                  </a:xfrm>
                  <a:prstGeom prst="rect">
                    <a:avLst/>
                  </a:prstGeom>
                  <a:solidFill>
                    <a:srgbClr val="6699FF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8080" rIns="90000" bIns="2808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</p:grpSp>
            <p:sp>
              <p:nvSpPr>
                <p:cNvPr id="2047" name="AutoShape 30"/>
                <p:cNvSpPr/>
                <p:nvPr/>
              </p:nvSpPr>
              <p:spPr>
                <a:xfrm>
                  <a:off x="1084680" y="3092760"/>
                  <a:ext cx="178560" cy="20484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48" name="Rectangle 76"/>
                <p:cNvSpPr/>
                <p:nvPr/>
              </p:nvSpPr>
              <p:spPr>
                <a:xfrm>
                  <a:off x="1120680" y="3165840"/>
                  <a:ext cx="108720" cy="54000"/>
                </a:xfrm>
                <a:prstGeom prst="rect">
                  <a:avLst/>
                </a:prstGeom>
                <a:solidFill>
                  <a:srgbClr val="6699FF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10440" rIns="90000" bIns="1044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49" name="AutoShape 183"/>
                <p:cNvSpPr/>
                <p:nvPr/>
              </p:nvSpPr>
              <p:spPr>
                <a:xfrm rot="10800000">
                  <a:off x="688320" y="2911680"/>
                  <a:ext cx="235440" cy="14292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7360" rIns="90000" bIns="2736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50" name="AutoShape 184"/>
                <p:cNvSpPr/>
                <p:nvPr/>
              </p:nvSpPr>
              <p:spPr>
                <a:xfrm rot="10800000">
                  <a:off x="1071360" y="2911680"/>
                  <a:ext cx="235440" cy="14292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7360" rIns="90000" bIns="2736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2051" name="Line 24"/>
              <p:cNvSpPr/>
              <p:nvPr/>
            </p:nvSpPr>
            <p:spPr>
              <a:xfrm>
                <a:off x="251280" y="3308400"/>
                <a:ext cx="360" cy="16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52" name="Line 24"/>
              <p:cNvSpPr/>
              <p:nvPr/>
            </p:nvSpPr>
            <p:spPr>
              <a:xfrm>
                <a:off x="534240" y="3256200"/>
                <a:ext cx="360" cy="63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18720" rIns="90000" bIns="1872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53" name="Line 24"/>
              <p:cNvSpPr/>
              <p:nvPr/>
            </p:nvSpPr>
            <p:spPr>
              <a:xfrm flipH="1" flipV="1">
                <a:off x="251280" y="3312720"/>
                <a:ext cx="290880" cy="2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2840" rIns="90000" bIns="-4284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54" name="Line 24"/>
              <p:cNvSpPr/>
              <p:nvPr/>
            </p:nvSpPr>
            <p:spPr>
              <a:xfrm>
                <a:off x="382320" y="3314520"/>
                <a:ext cx="360" cy="16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55" name="AutoShape 77"/>
              <p:cNvSpPr/>
              <p:nvPr/>
            </p:nvSpPr>
            <p:spPr>
              <a:xfrm>
                <a:off x="511200" y="334692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56" name="AutoShape 77"/>
              <p:cNvSpPr/>
              <p:nvPr/>
            </p:nvSpPr>
            <p:spPr>
              <a:xfrm>
                <a:off x="335880" y="335052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57" name="AutoShape 77"/>
              <p:cNvSpPr/>
              <p:nvPr/>
            </p:nvSpPr>
            <p:spPr>
              <a:xfrm>
                <a:off x="191880" y="335052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58" name="Line 24"/>
              <p:cNvSpPr/>
              <p:nvPr/>
            </p:nvSpPr>
            <p:spPr>
              <a:xfrm flipH="1">
                <a:off x="632880" y="3421080"/>
                <a:ext cx="66456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2059" name="Group 796"/>
            <p:cNvGrpSpPr/>
            <p:nvPr/>
          </p:nvGrpSpPr>
          <p:grpSpPr>
            <a:xfrm>
              <a:off x="1297440" y="3089880"/>
              <a:ext cx="237600" cy="198360"/>
              <a:chOff x="1297440" y="3089880"/>
              <a:chExt cx="237600" cy="198360"/>
            </a:xfrm>
          </p:grpSpPr>
          <p:sp>
            <p:nvSpPr>
              <p:cNvPr id="2060" name="Rectangle 132"/>
              <p:cNvSpPr/>
              <p:nvPr/>
            </p:nvSpPr>
            <p:spPr>
              <a:xfrm>
                <a:off x="1358280" y="30898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61" name="Rectangle 133"/>
              <p:cNvSpPr/>
              <p:nvPr/>
            </p:nvSpPr>
            <p:spPr>
              <a:xfrm>
                <a:off x="1419120" y="3089880"/>
                <a:ext cx="5544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62" name="Rectangle 134"/>
              <p:cNvSpPr/>
              <p:nvPr/>
            </p:nvSpPr>
            <p:spPr>
              <a:xfrm>
                <a:off x="1475640" y="30898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63" name="Rectangle 142"/>
              <p:cNvSpPr/>
              <p:nvPr/>
            </p:nvSpPr>
            <p:spPr>
              <a:xfrm>
                <a:off x="1358280" y="3215160"/>
                <a:ext cx="5940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64" name="Rectangle 143"/>
              <p:cNvSpPr/>
              <p:nvPr/>
            </p:nvSpPr>
            <p:spPr>
              <a:xfrm>
                <a:off x="1419120" y="321516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65" name="Rectangle 144"/>
              <p:cNvSpPr/>
              <p:nvPr/>
            </p:nvSpPr>
            <p:spPr>
              <a:xfrm>
                <a:off x="1475640" y="3215160"/>
                <a:ext cx="5940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66" name="Rectangle 154"/>
              <p:cNvSpPr/>
              <p:nvPr/>
            </p:nvSpPr>
            <p:spPr>
              <a:xfrm>
                <a:off x="1297440" y="3089880"/>
                <a:ext cx="5544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67" name="Rectangle 155"/>
              <p:cNvSpPr/>
              <p:nvPr/>
            </p:nvSpPr>
            <p:spPr>
              <a:xfrm>
                <a:off x="1297440" y="321516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2068" name="Line 24"/>
            <p:cNvSpPr/>
            <p:nvPr/>
          </p:nvSpPr>
          <p:spPr>
            <a:xfrm>
              <a:off x="1286640" y="3196440"/>
              <a:ext cx="1440" cy="2242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2069" name="Group 39"/>
            <p:cNvGrpSpPr/>
            <p:nvPr/>
          </p:nvGrpSpPr>
          <p:grpSpPr>
            <a:xfrm>
              <a:off x="3098160" y="3049200"/>
              <a:ext cx="454320" cy="182880"/>
              <a:chOff x="3098160" y="3049200"/>
              <a:chExt cx="454320" cy="182880"/>
            </a:xfrm>
          </p:grpSpPr>
          <p:sp>
            <p:nvSpPr>
              <p:cNvPr id="2070" name="Line 40"/>
              <p:cNvSpPr/>
              <p:nvPr/>
            </p:nvSpPr>
            <p:spPr>
              <a:xfrm flipV="1">
                <a:off x="3132000" y="3096360"/>
                <a:ext cx="126360" cy="90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71" name="Line 41"/>
              <p:cNvSpPr/>
              <p:nvPr/>
            </p:nvSpPr>
            <p:spPr>
              <a:xfrm flipH="1">
                <a:off x="3240000" y="3112200"/>
                <a:ext cx="16848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72" name="Line 42"/>
              <p:cNvSpPr/>
              <p:nvPr/>
            </p:nvSpPr>
            <p:spPr>
              <a:xfrm>
                <a:off x="3400200" y="3104280"/>
                <a:ext cx="124560" cy="82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7800" rIns="90000" bIns="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73" name="Rectangle 43"/>
              <p:cNvSpPr/>
              <p:nvPr/>
            </p:nvSpPr>
            <p:spPr>
              <a:xfrm>
                <a:off x="3098160" y="314136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74" name="Rectangle 44"/>
              <p:cNvSpPr/>
              <p:nvPr/>
            </p:nvSpPr>
            <p:spPr>
              <a:xfrm>
                <a:off x="3229920" y="30492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75" name="Rectangle 45"/>
              <p:cNvSpPr/>
              <p:nvPr/>
            </p:nvSpPr>
            <p:spPr>
              <a:xfrm>
                <a:off x="3361320" y="30492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076" name="Rectangle 46"/>
              <p:cNvSpPr/>
              <p:nvPr/>
            </p:nvSpPr>
            <p:spPr>
              <a:xfrm>
                <a:off x="3494880" y="314136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</p:grpSp>
      <p:sp>
        <p:nvSpPr>
          <p:cNvPr id="2079" name="Rectangle 10"/>
          <p:cNvSpPr/>
          <p:nvPr/>
        </p:nvSpPr>
        <p:spPr>
          <a:xfrm>
            <a:off x="7719840" y="891720"/>
            <a:ext cx="183204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FLASH1 fixed gap undulators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80" name="Picture 888"/>
          <p:cNvPicPr/>
          <p:nvPr/>
        </p:nvPicPr>
        <p:blipFill>
          <a:blip r:embed="rId2"/>
          <a:stretch/>
        </p:blipFill>
        <p:spPr>
          <a:xfrm>
            <a:off x="9529920" y="1149120"/>
            <a:ext cx="2614680" cy="1407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81" name="Rectangle 203"/>
          <p:cNvSpPr/>
          <p:nvPr/>
        </p:nvSpPr>
        <p:spPr>
          <a:xfrm>
            <a:off x="9996840" y="891720"/>
            <a:ext cx="178740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 Albert Einstein Hall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82" name="Picture 10" descr="FLASH-2007 01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1480" y="1178640"/>
            <a:ext cx="1705320" cy="1407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83" name="Picture 3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400" y="1140480"/>
            <a:ext cx="1986120" cy="14115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84" name="Rectangle 11"/>
          <p:cNvSpPr/>
          <p:nvPr/>
        </p:nvSpPr>
        <p:spPr>
          <a:xfrm>
            <a:off x="2597400" y="907920"/>
            <a:ext cx="1410120" cy="21348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90000"/>
              </a:lnSpc>
              <a:spcAft>
                <a:spcPts val="451"/>
              </a:spcAft>
            </a:pPr>
            <a:r>
              <a:rPr lang="en-US" sz="900" b="1" strike="noStrike" spc="-1">
                <a:solidFill>
                  <a:srgbClr val="000000"/>
                </a:solidFill>
                <a:latin typeface="Arial"/>
              </a:rPr>
              <a:t>Laser heater</a:t>
            </a:r>
            <a:endParaRPr lang="en-GB" sz="9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85" name="Grafik 1"/>
          <p:cNvPicPr/>
          <p:nvPr/>
        </p:nvPicPr>
        <p:blipFill>
          <a:blip r:embed="rId5"/>
          <a:stretch/>
        </p:blipFill>
        <p:spPr>
          <a:xfrm>
            <a:off x="108360" y="1678680"/>
            <a:ext cx="2747160" cy="1173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86" name="Pfeil: nach unten 2"/>
          <p:cNvSpPr/>
          <p:nvPr/>
        </p:nvSpPr>
        <p:spPr>
          <a:xfrm rot="10800000">
            <a:off x="1538640" y="2518200"/>
            <a:ext cx="164880" cy="500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de-DE" sz="1600" b="0" strike="noStrike" spc="-1">
              <a:solidFill>
                <a:schemeClr val="dk1"/>
              </a:solidFill>
              <a:latin typeface="Arial"/>
            </a:endParaRPr>
          </a:p>
        </p:txBody>
      </p:sp>
      <p:pic>
        <p:nvPicPr>
          <p:cNvPr id="2087" name="Picture 18" descr="https://ttfinfo.desy.de/TTFelog/data/2023/02/12.01_n/2023-01-13T00:18:08.jpeg"/>
          <p:cNvPicPr/>
          <p:nvPr/>
        </p:nvPicPr>
        <p:blipFill>
          <a:blip r:embed="rId6"/>
          <a:srcRect l="28952" t="38008" r="2966" b="41630"/>
          <a:stretch/>
        </p:blipFill>
        <p:spPr>
          <a:xfrm>
            <a:off x="4465080" y="1839240"/>
            <a:ext cx="2499120" cy="580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88" name="Picture 20" descr="https://ttfinfo.desy.de/TTFelog/data/2023/02/12.01_n/2023-01-13T00:18:14.jpeg"/>
          <p:cNvPicPr/>
          <p:nvPr/>
        </p:nvPicPr>
        <p:blipFill>
          <a:blip r:embed="rId7"/>
          <a:srcRect l="5458" t="38849" r="22785" b="40082"/>
          <a:stretch/>
        </p:blipFill>
        <p:spPr>
          <a:xfrm>
            <a:off x="4515120" y="767880"/>
            <a:ext cx="2634120" cy="600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89" name="Pfeil: nach unten 750"/>
          <p:cNvSpPr/>
          <p:nvPr/>
        </p:nvSpPr>
        <p:spPr>
          <a:xfrm rot="10800000">
            <a:off x="5475600" y="1375200"/>
            <a:ext cx="164880" cy="500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de-DE" sz="1600" b="0" strike="noStrike" spc="-1">
              <a:solidFill>
                <a:schemeClr val="dk1"/>
              </a:solidFill>
              <a:latin typeface="Arial"/>
            </a:endParaRPr>
          </a:p>
        </p:txBody>
      </p:sp>
      <p:cxnSp>
        <p:nvCxnSpPr>
          <p:cNvPr id="2090" name="Gerade Verbindung mit Pfeil 757"/>
          <p:cNvCxnSpPr/>
          <p:nvPr/>
        </p:nvCxnSpPr>
        <p:spPr>
          <a:xfrm flipH="1" flipV="1">
            <a:off x="4664880" y="592200"/>
            <a:ext cx="8640" cy="748800"/>
          </a:xfrm>
          <a:prstGeom prst="straightConnector1">
            <a:avLst/>
          </a:prstGeom>
          <a:ln w="12700">
            <a:solidFill>
              <a:srgbClr val="000000"/>
            </a:solidFill>
            <a:tailEnd type="arrow" w="med" len="med"/>
          </a:ln>
        </p:spPr>
      </p:cxnSp>
      <p:cxnSp>
        <p:nvCxnSpPr>
          <p:cNvPr id="2091" name="Gerade Verbindung mit Pfeil 758"/>
          <p:cNvCxnSpPr/>
          <p:nvPr/>
        </p:nvCxnSpPr>
        <p:spPr>
          <a:xfrm>
            <a:off x="4664880" y="1340640"/>
            <a:ext cx="2522160" cy="360"/>
          </a:xfrm>
          <a:prstGeom prst="straightConnector1">
            <a:avLst/>
          </a:prstGeom>
          <a:ln w="12700">
            <a:solidFill>
              <a:srgbClr val="000000"/>
            </a:solidFill>
            <a:tailEnd type="arrow" w="med" len="med"/>
          </a:ln>
        </p:spPr>
      </p:cxnSp>
      <p:cxnSp>
        <p:nvCxnSpPr>
          <p:cNvPr id="2092" name="Gerade Verbindung mit Pfeil 759"/>
          <p:cNvCxnSpPr/>
          <p:nvPr/>
        </p:nvCxnSpPr>
        <p:spPr>
          <a:xfrm flipH="1" flipV="1">
            <a:off x="4655520" y="1672200"/>
            <a:ext cx="8640" cy="748800"/>
          </a:xfrm>
          <a:prstGeom prst="straightConnector1">
            <a:avLst/>
          </a:prstGeom>
          <a:ln w="12700">
            <a:solidFill>
              <a:srgbClr val="000000"/>
            </a:solidFill>
            <a:tailEnd type="arrow" w="med" len="med"/>
          </a:ln>
        </p:spPr>
      </p:cxnSp>
      <p:cxnSp>
        <p:nvCxnSpPr>
          <p:cNvPr id="2093" name="Gerade Verbindung mit Pfeil 760"/>
          <p:cNvCxnSpPr/>
          <p:nvPr/>
        </p:nvCxnSpPr>
        <p:spPr>
          <a:xfrm>
            <a:off x="4655520" y="2420640"/>
            <a:ext cx="2522520" cy="360"/>
          </a:xfrm>
          <a:prstGeom prst="straightConnector1">
            <a:avLst/>
          </a:prstGeom>
          <a:ln w="12700">
            <a:solidFill>
              <a:srgbClr val="000000"/>
            </a:solidFill>
            <a:tailEnd type="arrow" w="med" len="med"/>
          </a:ln>
        </p:spPr>
      </p:cxnSp>
      <p:sp>
        <p:nvSpPr>
          <p:cNvPr id="2094" name="Rechteck 14"/>
          <p:cNvSpPr/>
          <p:nvPr/>
        </p:nvSpPr>
        <p:spPr>
          <a:xfrm>
            <a:off x="4516920" y="332640"/>
            <a:ext cx="351720" cy="25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l-GR" sz="1100" b="0" strike="noStrike" spc="-1">
                <a:solidFill>
                  <a:schemeClr val="dk1"/>
                </a:solidFill>
                <a:latin typeface="Arial"/>
              </a:rPr>
              <a:t>Δ</a:t>
            </a:r>
            <a:r>
              <a:rPr lang="de-DE" sz="1100" b="0" strike="noStrike" spc="-1">
                <a:solidFill>
                  <a:schemeClr val="dk1"/>
                </a:solidFill>
                <a:latin typeface="Arial"/>
              </a:rPr>
              <a:t>p</a:t>
            </a:r>
            <a:endParaRPr lang="en-GB" sz="1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5" name="Rechteck 761"/>
          <p:cNvSpPr/>
          <p:nvPr/>
        </p:nvSpPr>
        <p:spPr>
          <a:xfrm>
            <a:off x="4514760" y="1484640"/>
            <a:ext cx="351720" cy="25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el-GR" sz="1100" b="0" strike="noStrike" spc="-1">
                <a:solidFill>
                  <a:schemeClr val="dk1"/>
                </a:solidFill>
                <a:latin typeface="Arial"/>
              </a:rPr>
              <a:t>Δ</a:t>
            </a:r>
            <a:r>
              <a:rPr lang="de-DE" sz="1100" b="0" strike="noStrike" spc="-1">
                <a:solidFill>
                  <a:schemeClr val="dk1"/>
                </a:solidFill>
                <a:latin typeface="Arial"/>
              </a:rPr>
              <a:t>p</a:t>
            </a:r>
            <a:endParaRPr lang="en-GB" sz="1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6" name="Rechteck 762"/>
          <p:cNvSpPr/>
          <p:nvPr/>
        </p:nvSpPr>
        <p:spPr>
          <a:xfrm>
            <a:off x="7108200" y="1295280"/>
            <a:ext cx="219240" cy="25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de-DE" sz="1100" b="0" strike="noStrike" spc="-1">
                <a:solidFill>
                  <a:schemeClr val="dk1"/>
                </a:solidFill>
                <a:latin typeface="Arial"/>
              </a:rPr>
              <a:t>t</a:t>
            </a:r>
            <a:endParaRPr lang="en-GB" sz="11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7" name="Rechteck 763"/>
          <p:cNvSpPr/>
          <p:nvPr/>
        </p:nvSpPr>
        <p:spPr>
          <a:xfrm>
            <a:off x="7106040" y="2375280"/>
            <a:ext cx="219240" cy="25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de-DE" sz="1100" b="0" strike="noStrike" spc="-1">
                <a:solidFill>
                  <a:schemeClr val="dk1"/>
                </a:solidFill>
                <a:latin typeface="Arial"/>
              </a:rPr>
              <a:t>t</a:t>
            </a:r>
            <a:endParaRPr lang="en-GB" sz="11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98" name="Grafik 11"/>
          <p:cNvPicPr/>
          <p:nvPr/>
        </p:nvPicPr>
        <p:blipFill>
          <a:blip r:embed="rId8">
            <a:alphaModFix amt="75000"/>
          </a:blip>
          <a:srcRect l="2132" t="1667" r="4094" b="3348"/>
          <a:stretch/>
        </p:blipFill>
        <p:spPr>
          <a:xfrm>
            <a:off x="178560" y="4043160"/>
            <a:ext cx="4156920" cy="2091600"/>
          </a:xfrm>
          <a:prstGeom prst="rect">
            <a:avLst/>
          </a:prstGeom>
          <a:solidFill>
            <a:schemeClr val="bg1">
              <a:alpha val="75000"/>
            </a:schemeClr>
          </a:solidFill>
          <a:ln w="0">
            <a:solidFill>
              <a:srgbClr val="FFFFFF"/>
            </a:solidFill>
          </a:ln>
        </p:spPr>
      </p:pic>
      <p:sp>
        <p:nvSpPr>
          <p:cNvPr id="2099" name="Rechteck 6"/>
          <p:cNvSpPr/>
          <p:nvPr/>
        </p:nvSpPr>
        <p:spPr>
          <a:xfrm>
            <a:off x="4655880" y="6156000"/>
            <a:ext cx="738648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457200">
              <a:lnSpc>
                <a:spcPct val="100000"/>
              </a:lnSpc>
            </a:pPr>
            <a:r>
              <a:rPr lang="de-DE" sz="1800" b="0" strike="noStrike" spc="-1">
                <a:solidFill>
                  <a:schemeClr val="dk1"/>
                </a:solidFill>
                <a:latin typeface="Arial"/>
              </a:rPr>
              <a:t>FLASH2</a:t>
            </a: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00" name="Grafik 740"/>
          <p:cNvPicPr/>
          <p:nvPr/>
        </p:nvPicPr>
        <p:blipFill>
          <a:blip r:embed="rId9"/>
          <a:stretch/>
        </p:blipFill>
        <p:spPr>
          <a:xfrm>
            <a:off x="4340880" y="4316760"/>
            <a:ext cx="3007440" cy="1843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01" name="Text Box 159"/>
          <p:cNvSpPr/>
          <p:nvPr/>
        </p:nvSpPr>
        <p:spPr>
          <a:xfrm flipH="1">
            <a:off x="4279320" y="3750840"/>
            <a:ext cx="1748880" cy="608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7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350MeV - </a:t>
            </a:r>
            <a:endParaRPr lang="en-GB" sz="170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r>
              <a:rPr lang="en-US" sz="17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1350 MeV</a:t>
            </a:r>
            <a:endParaRPr lang="en-GB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02" name="Textfeld 743"/>
          <p:cNvSpPr/>
          <p:nvPr/>
        </p:nvSpPr>
        <p:spPr>
          <a:xfrm>
            <a:off x="7176240" y="4802400"/>
            <a:ext cx="3599640" cy="121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457200">
              <a:lnSpc>
                <a:spcPct val="100000"/>
              </a:lnSpc>
            </a:pPr>
            <a:r>
              <a:rPr lang="de-DE" sz="15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SASE FLASH2:</a:t>
            </a:r>
            <a:endParaRPr lang="en-GB" sz="1500" b="0" strike="noStrike" spc="-1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de-DE" sz="15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Photon energy range: 390 - 14 eV</a:t>
            </a:r>
            <a:endParaRPr lang="en-GB" sz="1500" b="0" strike="noStrike" spc="-1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de-DE" sz="1500" b="0" strike="noStrike" spc="-1">
                <a:solidFill>
                  <a:schemeClr val="dk1"/>
                </a:solidFill>
                <a:latin typeface="Arial"/>
                <a:ea typeface="Microsoft YaHei"/>
              </a:rPr>
              <a:t>Pulse duration: 1.3-200 fs</a:t>
            </a:r>
            <a:endParaRPr lang="en-GB" sz="1500" b="0" strike="noStrike" spc="-1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de-DE" sz="15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Min. spectral width: 0.5%</a:t>
            </a:r>
            <a:endParaRPr lang="en-GB" sz="15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03" name="Textfeld 751"/>
          <p:cNvSpPr/>
          <p:nvPr/>
        </p:nvSpPr>
        <p:spPr>
          <a:xfrm>
            <a:off x="10397880" y="4797000"/>
            <a:ext cx="1801800" cy="1819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457200">
              <a:lnSpc>
                <a:spcPct val="100000"/>
              </a:lnSpc>
            </a:pPr>
            <a:r>
              <a:rPr lang="de-DE" sz="1500" b="1" strike="noStrike" spc="-1" dirty="0" err="1">
                <a:solidFill>
                  <a:srgbClr val="000000"/>
                </a:solidFill>
                <a:latin typeface="Arial"/>
                <a:ea typeface="Microsoft YaHei"/>
              </a:rPr>
              <a:t>Afterburner</a:t>
            </a:r>
            <a:r>
              <a:rPr lang="de-DE" sz="1500" b="1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: </a:t>
            </a:r>
            <a:endParaRPr lang="en-GB" sz="15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de-DE" sz="1500" b="0" strike="noStrike" spc="-1" dirty="0" err="1">
                <a:solidFill>
                  <a:srgbClr val="FF420E"/>
                </a:solidFill>
                <a:latin typeface="Arial"/>
                <a:ea typeface="Microsoft YaHei"/>
              </a:rPr>
              <a:t>Polarization</a:t>
            </a:r>
            <a:r>
              <a:rPr lang="de-DE" sz="1500" b="0" strike="noStrike" spc="-1" dirty="0">
                <a:solidFill>
                  <a:srgbClr val="FF420E"/>
                </a:solidFill>
                <a:latin typeface="Arial"/>
                <a:ea typeface="Microsoft YaHei"/>
              </a:rPr>
              <a:t>: variable</a:t>
            </a:r>
            <a:endParaRPr lang="en-GB" sz="15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de-DE" sz="15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Photon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  <a:ea typeface="Microsoft YaHei"/>
              </a:rPr>
              <a:t>energy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  <a:ea typeface="Microsoft YaHei"/>
              </a:rPr>
              <a:t>range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: 890 - 80 eV</a:t>
            </a:r>
            <a:endParaRPr lang="en-GB" sz="15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04" name="Textfeld 752"/>
          <p:cNvSpPr/>
          <p:nvPr/>
        </p:nvSpPr>
        <p:spPr>
          <a:xfrm>
            <a:off x="191880" y="6096600"/>
            <a:ext cx="3743640" cy="483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457200">
              <a:lnSpc>
                <a:spcPct val="100000"/>
              </a:lnSpc>
            </a:pPr>
            <a:r>
              <a:rPr lang="de-DE" sz="1600" b="0" strike="noStrike" spc="-1">
                <a:solidFill>
                  <a:srgbClr val="000000"/>
                </a:solidFill>
                <a:latin typeface="Arial"/>
              </a:rPr>
              <a:t>=&gt; Up to 5000 bunches per second</a:t>
            </a:r>
            <a:endParaRPr lang="en-GB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6" name="Titel 2">
            <a:extLst>
              <a:ext uri="{FF2B5EF4-FFF2-40B4-BE49-F238E27FC236}">
                <a16:creationId xmlns:a16="http://schemas.microsoft.com/office/drawing/2014/main" id="{CC875551-1124-45ED-ADC4-783251C79310}"/>
              </a:ext>
            </a:extLst>
          </p:cNvPr>
          <p:cNvSpPr txBox="1">
            <a:spLocks/>
          </p:cNvSpPr>
          <p:nvPr/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FLASH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89CD92F-EF6A-419F-A714-FFDEB72F3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4" name="Group 68">
            <a:extLst>
              <a:ext uri="{FF2B5EF4-FFF2-40B4-BE49-F238E27FC236}">
                <a16:creationId xmlns:a16="http://schemas.microsoft.com/office/drawing/2014/main" id="{3AA84136-9C5B-4D65-86E6-464CF1E0D80A}"/>
              </a:ext>
            </a:extLst>
          </p:cNvPr>
          <p:cNvGrpSpPr/>
          <p:nvPr/>
        </p:nvGrpSpPr>
        <p:grpSpPr>
          <a:xfrm>
            <a:off x="7111972" y="620688"/>
            <a:ext cx="2872460" cy="1864941"/>
            <a:chOff x="5707496" y="1090960"/>
            <a:chExt cx="4492959" cy="3369698"/>
          </a:xfrm>
        </p:grpSpPr>
        <p:pic>
          <p:nvPicPr>
            <p:cNvPr id="1119" name="Google Shape;203;p25">
              <a:extLst>
                <a:ext uri="{FF2B5EF4-FFF2-40B4-BE49-F238E27FC236}">
                  <a16:creationId xmlns:a16="http://schemas.microsoft.com/office/drawing/2014/main" id="{A3824601-4EFF-4BFF-B5B2-8F9B65C713AB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707496" y="1090960"/>
              <a:ext cx="4492959" cy="336969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116" name="Group 67">
              <a:extLst>
                <a:ext uri="{FF2B5EF4-FFF2-40B4-BE49-F238E27FC236}">
                  <a16:creationId xmlns:a16="http://schemas.microsoft.com/office/drawing/2014/main" id="{9AD012B5-F9E7-47DD-A4F3-560E405804FC}"/>
                </a:ext>
              </a:extLst>
            </p:cNvPr>
            <p:cNvGrpSpPr/>
            <p:nvPr/>
          </p:nvGrpSpPr>
          <p:grpSpPr>
            <a:xfrm>
              <a:off x="6291690" y="1321295"/>
              <a:ext cx="3477593" cy="2696995"/>
              <a:chOff x="6291690" y="1321295"/>
              <a:chExt cx="3477593" cy="2696995"/>
            </a:xfrm>
          </p:grpSpPr>
          <p:cxnSp>
            <p:nvCxnSpPr>
              <p:cNvPr id="1117" name="Straight Connector 62">
                <a:extLst>
                  <a:ext uri="{FF2B5EF4-FFF2-40B4-BE49-F238E27FC236}">
                    <a16:creationId xmlns:a16="http://schemas.microsoft.com/office/drawing/2014/main" id="{FB2E0A79-12D1-4F9F-9272-48F18B5EE9D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91690" y="1324800"/>
                <a:ext cx="3477593" cy="15853"/>
              </a:xfrm>
              <a:prstGeom prst="line">
                <a:avLst/>
              </a:prstGeom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8" name="Straight Connector 64">
                <a:extLst>
                  <a:ext uri="{FF2B5EF4-FFF2-40B4-BE49-F238E27FC236}">
                    <a16:creationId xmlns:a16="http://schemas.microsoft.com/office/drawing/2014/main" id="{92BF4C88-8586-4609-B54B-084FEF850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69283" y="1321295"/>
                <a:ext cx="0" cy="2696995"/>
              </a:xfrm>
              <a:prstGeom prst="line">
                <a:avLst/>
              </a:prstGeom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21" name="Group 32">
            <a:extLst>
              <a:ext uri="{FF2B5EF4-FFF2-40B4-BE49-F238E27FC236}">
                <a16:creationId xmlns:a16="http://schemas.microsoft.com/office/drawing/2014/main" id="{0A92EE11-77B1-4585-B490-D762D2BA9330}"/>
              </a:ext>
            </a:extLst>
          </p:cNvPr>
          <p:cNvGrpSpPr/>
          <p:nvPr/>
        </p:nvGrpSpPr>
        <p:grpSpPr>
          <a:xfrm>
            <a:off x="7866782" y="878459"/>
            <a:ext cx="1785115" cy="1373215"/>
            <a:chOff x="5821718" y="2276872"/>
            <a:chExt cx="3071014" cy="2728986"/>
          </a:xfrm>
        </p:grpSpPr>
        <p:sp>
          <p:nvSpPr>
            <p:cNvPr id="1122" name="Freeform 16">
              <a:extLst>
                <a:ext uri="{FF2B5EF4-FFF2-40B4-BE49-F238E27FC236}">
                  <a16:creationId xmlns:a16="http://schemas.microsoft.com/office/drawing/2014/main" id="{CD0D4DAC-A58B-401C-B5BC-6321C2166029}"/>
                </a:ext>
              </a:extLst>
            </p:cNvPr>
            <p:cNvSpPr/>
            <p:nvPr/>
          </p:nvSpPr>
          <p:spPr>
            <a:xfrm>
              <a:off x="5821718" y="2276872"/>
              <a:ext cx="2759513" cy="2728986"/>
            </a:xfrm>
            <a:custGeom>
              <a:avLst/>
              <a:gdLst>
                <a:gd name="connsiteX0" fmla="*/ 2766 w 2759513"/>
                <a:gd name="connsiteY0" fmla="*/ 2709981 h 2728986"/>
                <a:gd name="connsiteX1" fmla="*/ 70499 w 2759513"/>
                <a:gd name="connsiteY1" fmla="*/ 2723527 h 2728986"/>
                <a:gd name="connsiteX2" fmla="*/ 639459 w 2759513"/>
                <a:gd name="connsiteY2" fmla="*/ 2716754 h 2728986"/>
                <a:gd name="connsiteX3" fmla="*/ 761379 w 2759513"/>
                <a:gd name="connsiteY3" fmla="*/ 2642247 h 2728986"/>
                <a:gd name="connsiteX4" fmla="*/ 822339 w 2759513"/>
                <a:gd name="connsiteY4" fmla="*/ 2696434 h 2728986"/>
                <a:gd name="connsiteX5" fmla="*/ 869753 w 2759513"/>
                <a:gd name="connsiteY5" fmla="*/ 2642247 h 2728986"/>
                <a:gd name="connsiteX6" fmla="*/ 957806 w 2759513"/>
                <a:gd name="connsiteY6" fmla="*/ 1761714 h 2728986"/>
                <a:gd name="connsiteX7" fmla="*/ 1018766 w 2759513"/>
                <a:gd name="connsiteY7" fmla="*/ 684754 h 2728986"/>
                <a:gd name="connsiteX8" fmla="*/ 1052633 w 2759513"/>
                <a:gd name="connsiteY8" fmla="*/ 190301 h 2728986"/>
                <a:gd name="connsiteX9" fmla="*/ 1059406 w 2759513"/>
                <a:gd name="connsiteY9" fmla="*/ 109021 h 2728986"/>
                <a:gd name="connsiteX10" fmla="*/ 1086499 w 2759513"/>
                <a:gd name="connsiteY10" fmla="*/ 7421 h 2728986"/>
                <a:gd name="connsiteX11" fmla="*/ 1133913 w 2759513"/>
                <a:gd name="connsiteY11" fmla="*/ 54834 h 2728986"/>
                <a:gd name="connsiteX12" fmla="*/ 1161006 w 2759513"/>
                <a:gd name="connsiteY12" fmla="*/ 427367 h 2728986"/>
                <a:gd name="connsiteX13" fmla="*/ 1201646 w 2759513"/>
                <a:gd name="connsiteY13" fmla="*/ 1125021 h 2728986"/>
                <a:gd name="connsiteX14" fmla="*/ 1235513 w 2759513"/>
                <a:gd name="connsiteY14" fmla="*/ 1856541 h 2728986"/>
                <a:gd name="connsiteX15" fmla="*/ 1289699 w 2759513"/>
                <a:gd name="connsiteY15" fmla="*/ 2256167 h 2728986"/>
                <a:gd name="connsiteX16" fmla="*/ 1343886 w 2759513"/>
                <a:gd name="connsiteY16" fmla="*/ 2547421 h 2728986"/>
                <a:gd name="connsiteX17" fmla="*/ 1404846 w 2759513"/>
                <a:gd name="connsiteY17" fmla="*/ 2588061 h 2728986"/>
                <a:gd name="connsiteX18" fmla="*/ 1492899 w 2759513"/>
                <a:gd name="connsiteY18" fmla="*/ 2574514 h 2728986"/>
                <a:gd name="connsiteX19" fmla="*/ 1641913 w 2759513"/>
                <a:gd name="connsiteY19" fmla="*/ 2662567 h 2728986"/>
                <a:gd name="connsiteX20" fmla="*/ 1750286 w 2759513"/>
                <a:gd name="connsiteY20" fmla="*/ 2709981 h 2728986"/>
                <a:gd name="connsiteX21" fmla="*/ 2116046 w 2759513"/>
                <a:gd name="connsiteY21" fmla="*/ 2723527 h 2728986"/>
                <a:gd name="connsiteX22" fmla="*/ 2759513 w 2759513"/>
                <a:gd name="connsiteY22" fmla="*/ 2723527 h 272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59513" h="2728986">
                  <a:moveTo>
                    <a:pt x="2766" y="2709981"/>
                  </a:moveTo>
                  <a:cubicBezTo>
                    <a:pt x="-16425" y="2716189"/>
                    <a:pt x="70499" y="2723527"/>
                    <a:pt x="70499" y="2723527"/>
                  </a:cubicBezTo>
                  <a:lnTo>
                    <a:pt x="639459" y="2716754"/>
                  </a:lnTo>
                  <a:cubicBezTo>
                    <a:pt x="754606" y="2703207"/>
                    <a:pt x="730899" y="2645634"/>
                    <a:pt x="761379" y="2642247"/>
                  </a:cubicBezTo>
                  <a:cubicBezTo>
                    <a:pt x="791859" y="2638860"/>
                    <a:pt x="804277" y="2696434"/>
                    <a:pt x="822339" y="2696434"/>
                  </a:cubicBezTo>
                  <a:cubicBezTo>
                    <a:pt x="840401" y="2696434"/>
                    <a:pt x="847175" y="2798034"/>
                    <a:pt x="869753" y="2642247"/>
                  </a:cubicBezTo>
                  <a:cubicBezTo>
                    <a:pt x="892331" y="2486460"/>
                    <a:pt x="932971" y="2087963"/>
                    <a:pt x="957806" y="1761714"/>
                  </a:cubicBezTo>
                  <a:cubicBezTo>
                    <a:pt x="982641" y="1435465"/>
                    <a:pt x="1002962" y="946656"/>
                    <a:pt x="1018766" y="684754"/>
                  </a:cubicBezTo>
                  <a:cubicBezTo>
                    <a:pt x="1034570" y="422852"/>
                    <a:pt x="1045860" y="286257"/>
                    <a:pt x="1052633" y="190301"/>
                  </a:cubicBezTo>
                  <a:cubicBezTo>
                    <a:pt x="1059406" y="94345"/>
                    <a:pt x="1053762" y="139501"/>
                    <a:pt x="1059406" y="109021"/>
                  </a:cubicBezTo>
                  <a:cubicBezTo>
                    <a:pt x="1065050" y="78541"/>
                    <a:pt x="1074081" y="16452"/>
                    <a:pt x="1086499" y="7421"/>
                  </a:cubicBezTo>
                  <a:cubicBezTo>
                    <a:pt x="1098917" y="-1610"/>
                    <a:pt x="1121495" y="-15157"/>
                    <a:pt x="1133913" y="54834"/>
                  </a:cubicBezTo>
                  <a:cubicBezTo>
                    <a:pt x="1146331" y="124825"/>
                    <a:pt x="1149717" y="249003"/>
                    <a:pt x="1161006" y="427367"/>
                  </a:cubicBezTo>
                  <a:cubicBezTo>
                    <a:pt x="1172295" y="605731"/>
                    <a:pt x="1189228" y="886825"/>
                    <a:pt x="1201646" y="1125021"/>
                  </a:cubicBezTo>
                  <a:cubicBezTo>
                    <a:pt x="1214064" y="1363217"/>
                    <a:pt x="1220838" y="1668017"/>
                    <a:pt x="1235513" y="1856541"/>
                  </a:cubicBezTo>
                  <a:cubicBezTo>
                    <a:pt x="1250188" y="2045065"/>
                    <a:pt x="1271637" y="2141020"/>
                    <a:pt x="1289699" y="2256167"/>
                  </a:cubicBezTo>
                  <a:cubicBezTo>
                    <a:pt x="1307761" y="2371314"/>
                    <a:pt x="1324695" y="2492105"/>
                    <a:pt x="1343886" y="2547421"/>
                  </a:cubicBezTo>
                  <a:cubicBezTo>
                    <a:pt x="1363077" y="2602737"/>
                    <a:pt x="1380011" y="2583546"/>
                    <a:pt x="1404846" y="2588061"/>
                  </a:cubicBezTo>
                  <a:cubicBezTo>
                    <a:pt x="1429681" y="2592576"/>
                    <a:pt x="1453388" y="2562096"/>
                    <a:pt x="1492899" y="2574514"/>
                  </a:cubicBezTo>
                  <a:cubicBezTo>
                    <a:pt x="1532410" y="2586932"/>
                    <a:pt x="1599015" y="2639989"/>
                    <a:pt x="1641913" y="2662567"/>
                  </a:cubicBezTo>
                  <a:cubicBezTo>
                    <a:pt x="1684811" y="2685145"/>
                    <a:pt x="1671264" y="2699821"/>
                    <a:pt x="1750286" y="2709981"/>
                  </a:cubicBezTo>
                  <a:cubicBezTo>
                    <a:pt x="1829308" y="2720141"/>
                    <a:pt x="1947842" y="2721269"/>
                    <a:pt x="2116046" y="2723527"/>
                  </a:cubicBezTo>
                  <a:cubicBezTo>
                    <a:pt x="2284250" y="2725785"/>
                    <a:pt x="2521881" y="2724656"/>
                    <a:pt x="2759513" y="2723527"/>
                  </a:cubicBezTo>
                </a:path>
              </a:pathLst>
            </a:cu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123" name="Rectangle 26">
              <a:extLst>
                <a:ext uri="{FF2B5EF4-FFF2-40B4-BE49-F238E27FC236}">
                  <a16:creationId xmlns:a16="http://schemas.microsoft.com/office/drawing/2014/main" id="{63E9C595-C9F2-4223-B6FB-ED6473CE61A3}"/>
                </a:ext>
              </a:extLst>
            </p:cNvPr>
            <p:cNvSpPr/>
            <p:nvPr/>
          </p:nvSpPr>
          <p:spPr>
            <a:xfrm>
              <a:off x="7146733" y="2550700"/>
              <a:ext cx="1745999" cy="216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6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1124" name="Group 27">
              <a:extLst>
                <a:ext uri="{FF2B5EF4-FFF2-40B4-BE49-F238E27FC236}">
                  <a16:creationId xmlns:a16="http://schemas.microsoft.com/office/drawing/2014/main" id="{8147BE44-B47D-4338-BD01-51B42FBE77D7}"/>
                </a:ext>
              </a:extLst>
            </p:cNvPr>
            <p:cNvGrpSpPr/>
            <p:nvPr/>
          </p:nvGrpSpPr>
          <p:grpSpPr>
            <a:xfrm>
              <a:off x="7194247" y="2430035"/>
              <a:ext cx="1619641" cy="458732"/>
              <a:chOff x="7194247" y="2430035"/>
              <a:chExt cx="1619641" cy="458732"/>
            </a:xfrm>
          </p:grpSpPr>
          <p:cxnSp>
            <p:nvCxnSpPr>
              <p:cNvPr id="1125" name="Straight Connector 18">
                <a:extLst>
                  <a:ext uri="{FF2B5EF4-FFF2-40B4-BE49-F238E27FC236}">
                    <a16:creationId xmlns:a16="http://schemas.microsoft.com/office/drawing/2014/main" id="{BEBAF3D0-8620-4771-8F83-8C5EBBFC5C9F}"/>
                  </a:ext>
                </a:extLst>
              </p:cNvPr>
              <p:cNvCxnSpPr/>
              <p:nvPr/>
            </p:nvCxnSpPr>
            <p:spPr>
              <a:xfrm>
                <a:off x="7194247" y="2636912"/>
                <a:ext cx="348437" cy="0"/>
              </a:xfrm>
              <a:prstGeom prst="line">
                <a:avLst/>
              </a:prstGeom>
              <a:ln w="25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6" name="TextBox 25">
                <a:extLst>
                  <a:ext uri="{FF2B5EF4-FFF2-40B4-BE49-F238E27FC236}">
                    <a16:creationId xmlns:a16="http://schemas.microsoft.com/office/drawing/2014/main" id="{3B3E8223-034A-4DE6-BB18-18FD707ED358}"/>
                  </a:ext>
                </a:extLst>
              </p:cNvPr>
              <p:cNvSpPr txBox="1"/>
              <p:nvPr/>
            </p:nvSpPr>
            <p:spPr>
              <a:xfrm>
                <a:off x="7470328" y="2430035"/>
                <a:ext cx="1343560" cy="458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/>
                  <a:t>e</a:t>
                </a:r>
                <a:r>
                  <a:rPr lang="en-DE" sz="900" dirty="0"/>
                  <a:t>xt. seeded</a:t>
                </a:r>
              </a:p>
            </p:txBody>
          </p:sp>
        </p:grpSp>
      </p:grpSp>
      <p:grpSp>
        <p:nvGrpSpPr>
          <p:cNvPr id="384" name="Group 739">
            <a:extLst>
              <a:ext uri="{FF2B5EF4-FFF2-40B4-BE49-F238E27FC236}">
                <a16:creationId xmlns:a16="http://schemas.microsoft.com/office/drawing/2014/main" id="{EC9B5673-3D53-4316-BFDF-E2B71D16C647}"/>
              </a:ext>
            </a:extLst>
          </p:cNvPr>
          <p:cNvGrpSpPr/>
          <p:nvPr/>
        </p:nvGrpSpPr>
        <p:grpSpPr>
          <a:xfrm>
            <a:off x="173880" y="2709156"/>
            <a:ext cx="11835000" cy="2492380"/>
            <a:chOff x="173880" y="2709260"/>
            <a:chExt cx="11835000" cy="2492380"/>
          </a:xfrm>
        </p:grpSpPr>
        <p:grpSp>
          <p:nvGrpSpPr>
            <p:cNvPr id="385" name="Group 740">
              <a:extLst>
                <a:ext uri="{FF2B5EF4-FFF2-40B4-BE49-F238E27FC236}">
                  <a16:creationId xmlns:a16="http://schemas.microsoft.com/office/drawing/2014/main" id="{A837D6F3-0FA1-490C-8D78-4235452E8ACB}"/>
                </a:ext>
              </a:extLst>
            </p:cNvPr>
            <p:cNvGrpSpPr/>
            <p:nvPr/>
          </p:nvGrpSpPr>
          <p:grpSpPr>
            <a:xfrm>
              <a:off x="9163080" y="3765600"/>
              <a:ext cx="254160" cy="218160"/>
              <a:chOff x="9163080" y="3765600"/>
              <a:chExt cx="254160" cy="218160"/>
            </a:xfrm>
          </p:grpSpPr>
          <p:sp>
            <p:nvSpPr>
              <p:cNvPr id="738" name="Rectangle 132">
                <a:extLst>
                  <a:ext uri="{FF2B5EF4-FFF2-40B4-BE49-F238E27FC236}">
                    <a16:creationId xmlns:a16="http://schemas.microsoft.com/office/drawing/2014/main" id="{A8CEB80C-5F9F-45A9-B3A8-9EB78EFAD213}"/>
                  </a:ext>
                </a:extLst>
              </p:cNvPr>
              <p:cNvSpPr/>
              <p:nvPr/>
            </p:nvSpPr>
            <p:spPr>
              <a:xfrm rot="296400">
                <a:off x="9237240" y="3772080"/>
                <a:ext cx="59760" cy="7344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39" name="Rectangle 133">
                <a:extLst>
                  <a:ext uri="{FF2B5EF4-FFF2-40B4-BE49-F238E27FC236}">
                    <a16:creationId xmlns:a16="http://schemas.microsoft.com/office/drawing/2014/main" id="{F9456B23-16E4-4FEB-9FD9-DB8F7C9F7BD4}"/>
                  </a:ext>
                </a:extLst>
              </p:cNvPr>
              <p:cNvSpPr/>
              <p:nvPr/>
            </p:nvSpPr>
            <p:spPr>
              <a:xfrm rot="296400">
                <a:off x="9297720" y="3778200"/>
                <a:ext cx="55800" cy="7344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03" name="Rectangle 134">
                <a:extLst>
                  <a:ext uri="{FF2B5EF4-FFF2-40B4-BE49-F238E27FC236}">
                    <a16:creationId xmlns:a16="http://schemas.microsoft.com/office/drawing/2014/main" id="{7B0E8FDB-56BB-4E46-8F52-23CF89266841}"/>
                  </a:ext>
                </a:extLst>
              </p:cNvPr>
              <p:cNvSpPr/>
              <p:nvPr/>
            </p:nvSpPr>
            <p:spPr>
              <a:xfrm rot="296400">
                <a:off x="9354240" y="3782520"/>
                <a:ext cx="59760" cy="7344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04" name="Rectangle 142">
                <a:extLst>
                  <a:ext uri="{FF2B5EF4-FFF2-40B4-BE49-F238E27FC236}">
                    <a16:creationId xmlns:a16="http://schemas.microsoft.com/office/drawing/2014/main" id="{0EE39AB2-191C-4623-8FD1-419B56C126A5}"/>
                  </a:ext>
                </a:extLst>
              </p:cNvPr>
              <p:cNvSpPr/>
              <p:nvPr/>
            </p:nvSpPr>
            <p:spPr>
              <a:xfrm rot="296400">
                <a:off x="9226440" y="3897360"/>
                <a:ext cx="59760" cy="7344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05" name="Rectangle 143">
                <a:extLst>
                  <a:ext uri="{FF2B5EF4-FFF2-40B4-BE49-F238E27FC236}">
                    <a16:creationId xmlns:a16="http://schemas.microsoft.com/office/drawing/2014/main" id="{AF82210F-6714-4819-8BF8-72CAF6C8EBA9}"/>
                  </a:ext>
                </a:extLst>
              </p:cNvPr>
              <p:cNvSpPr/>
              <p:nvPr/>
            </p:nvSpPr>
            <p:spPr>
              <a:xfrm rot="296400">
                <a:off x="9286920" y="3903120"/>
                <a:ext cx="55800" cy="7344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06" name="Rectangle 144">
                <a:extLst>
                  <a:ext uri="{FF2B5EF4-FFF2-40B4-BE49-F238E27FC236}">
                    <a16:creationId xmlns:a16="http://schemas.microsoft.com/office/drawing/2014/main" id="{4DD0DBED-D188-4576-A16D-9A327EB22354}"/>
                  </a:ext>
                </a:extLst>
              </p:cNvPr>
              <p:cNvSpPr/>
              <p:nvPr/>
            </p:nvSpPr>
            <p:spPr>
              <a:xfrm rot="296400">
                <a:off x="9343440" y="3907440"/>
                <a:ext cx="59760" cy="7344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07" name="Rectangle 154">
                <a:extLst>
                  <a:ext uri="{FF2B5EF4-FFF2-40B4-BE49-F238E27FC236}">
                    <a16:creationId xmlns:a16="http://schemas.microsoft.com/office/drawing/2014/main" id="{C88868CD-1560-4902-A1FC-5395337AA6F4}"/>
                  </a:ext>
                </a:extLst>
              </p:cNvPr>
              <p:cNvSpPr/>
              <p:nvPr/>
            </p:nvSpPr>
            <p:spPr>
              <a:xfrm rot="296400">
                <a:off x="9176760" y="3767760"/>
                <a:ext cx="55800" cy="7344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1108" name="Rectangle 155">
                <a:extLst>
                  <a:ext uri="{FF2B5EF4-FFF2-40B4-BE49-F238E27FC236}">
                    <a16:creationId xmlns:a16="http://schemas.microsoft.com/office/drawing/2014/main" id="{5F645E15-9859-40EB-BE21-9F8D5953D515}"/>
                  </a:ext>
                </a:extLst>
              </p:cNvPr>
              <p:cNvSpPr/>
              <p:nvPr/>
            </p:nvSpPr>
            <p:spPr>
              <a:xfrm rot="296400">
                <a:off x="9165960" y="3892680"/>
                <a:ext cx="55800" cy="7344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386" name="Group 742">
              <a:extLst>
                <a:ext uri="{FF2B5EF4-FFF2-40B4-BE49-F238E27FC236}">
                  <a16:creationId xmlns:a16="http://schemas.microsoft.com/office/drawing/2014/main" id="{8941B946-7622-43E6-970C-9FD7DC5F56C9}"/>
                </a:ext>
              </a:extLst>
            </p:cNvPr>
            <p:cNvGrpSpPr/>
            <p:nvPr/>
          </p:nvGrpSpPr>
          <p:grpSpPr>
            <a:xfrm>
              <a:off x="10686600" y="3711240"/>
              <a:ext cx="1165320" cy="746280"/>
              <a:chOff x="10686600" y="3711240"/>
              <a:chExt cx="1165320" cy="746280"/>
            </a:xfrm>
          </p:grpSpPr>
          <p:grpSp>
            <p:nvGrpSpPr>
              <p:cNvPr id="726" name="Group 1082">
                <a:extLst>
                  <a:ext uri="{FF2B5EF4-FFF2-40B4-BE49-F238E27FC236}">
                    <a16:creationId xmlns:a16="http://schemas.microsoft.com/office/drawing/2014/main" id="{498E36B8-8DC3-4D69-B3CD-C2B804547022}"/>
                  </a:ext>
                </a:extLst>
              </p:cNvPr>
              <p:cNvGrpSpPr/>
              <p:nvPr/>
            </p:nvGrpSpPr>
            <p:grpSpPr>
              <a:xfrm>
                <a:off x="10686600" y="3711240"/>
                <a:ext cx="1165320" cy="746280"/>
                <a:chOff x="10686600" y="3711240"/>
                <a:chExt cx="1165320" cy="746280"/>
              </a:xfrm>
            </p:grpSpPr>
            <p:sp>
              <p:nvSpPr>
                <p:cNvPr id="734" name="Rectangle 1090">
                  <a:extLst>
                    <a:ext uri="{FF2B5EF4-FFF2-40B4-BE49-F238E27FC236}">
                      <a16:creationId xmlns:a16="http://schemas.microsoft.com/office/drawing/2014/main" id="{F03B8C1A-17A4-43CF-ACD0-225331E73393}"/>
                    </a:ext>
                  </a:extLst>
                </p:cNvPr>
                <p:cNvSpPr/>
                <p:nvPr/>
              </p:nvSpPr>
              <p:spPr>
                <a:xfrm rot="388200">
                  <a:off x="10715760" y="3771720"/>
                  <a:ext cx="1107000" cy="580320"/>
                </a:xfrm>
                <a:prstGeom prst="rect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rot="10800000"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35" name="Rectangle 1091">
                  <a:extLst>
                    <a:ext uri="{FF2B5EF4-FFF2-40B4-BE49-F238E27FC236}">
                      <a16:creationId xmlns:a16="http://schemas.microsoft.com/office/drawing/2014/main" id="{0551F7E4-0474-4E1A-81A7-F7B15CDF06C6}"/>
                    </a:ext>
                  </a:extLst>
                </p:cNvPr>
                <p:cNvSpPr/>
                <p:nvPr/>
              </p:nvSpPr>
              <p:spPr>
                <a:xfrm rot="388200">
                  <a:off x="10689840" y="4228200"/>
                  <a:ext cx="698400" cy="990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36" name="Rectangle 1092">
                  <a:extLst>
                    <a:ext uri="{FF2B5EF4-FFF2-40B4-BE49-F238E27FC236}">
                      <a16:creationId xmlns:a16="http://schemas.microsoft.com/office/drawing/2014/main" id="{15F3EB74-AFFB-463D-9877-FB3B7B7E0350}"/>
                    </a:ext>
                  </a:extLst>
                </p:cNvPr>
                <p:cNvSpPr/>
                <p:nvPr/>
              </p:nvSpPr>
              <p:spPr>
                <a:xfrm rot="388200">
                  <a:off x="11297880" y="4385160"/>
                  <a:ext cx="486720" cy="4464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720" rIns="90000" bIns="7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737" name="Rectangle 1093">
                  <a:extLst>
                    <a:ext uri="{FF2B5EF4-FFF2-40B4-BE49-F238E27FC236}">
                      <a16:creationId xmlns:a16="http://schemas.microsoft.com/office/drawing/2014/main" id="{FF3E221D-553C-4EE4-B108-4BEA154C9CF9}"/>
                    </a:ext>
                  </a:extLst>
                </p:cNvPr>
                <p:cNvSpPr/>
                <p:nvPr/>
              </p:nvSpPr>
              <p:spPr>
                <a:xfrm rot="388200">
                  <a:off x="10814040" y="3765960"/>
                  <a:ext cx="356760" cy="13536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727" name="Line 177">
                <a:extLst>
                  <a:ext uri="{FF2B5EF4-FFF2-40B4-BE49-F238E27FC236}">
                    <a16:creationId xmlns:a16="http://schemas.microsoft.com/office/drawing/2014/main" id="{1012D443-F0F3-4630-914A-DEE61D20A2FE}"/>
                  </a:ext>
                </a:extLst>
              </p:cNvPr>
              <p:cNvSpPr/>
              <p:nvPr/>
            </p:nvSpPr>
            <p:spPr>
              <a:xfrm>
                <a:off x="11104560" y="4021920"/>
                <a:ext cx="316440" cy="13608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28" name="Line 181">
                <a:extLst>
                  <a:ext uri="{FF2B5EF4-FFF2-40B4-BE49-F238E27FC236}">
                    <a16:creationId xmlns:a16="http://schemas.microsoft.com/office/drawing/2014/main" id="{6020AA63-58BC-4225-B836-F11580F6F00D}"/>
                  </a:ext>
                </a:extLst>
              </p:cNvPr>
              <p:cNvSpPr/>
              <p:nvPr/>
            </p:nvSpPr>
            <p:spPr>
              <a:xfrm flipV="1">
                <a:off x="10981800" y="3984480"/>
                <a:ext cx="679320" cy="972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5280" rIns="90000" bIns="-3528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29" name="Line 178">
                <a:extLst>
                  <a:ext uri="{FF2B5EF4-FFF2-40B4-BE49-F238E27FC236}">
                    <a16:creationId xmlns:a16="http://schemas.microsoft.com/office/drawing/2014/main" id="{9E09D22C-4E7E-49A5-868D-8E63FDE8B9C5}"/>
                  </a:ext>
                </a:extLst>
              </p:cNvPr>
              <p:cNvSpPr/>
              <p:nvPr/>
            </p:nvSpPr>
            <p:spPr>
              <a:xfrm flipV="1">
                <a:off x="11085480" y="3949920"/>
                <a:ext cx="310320" cy="4824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240" rIns="90000" bIns="32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30" name="Line 179">
                <a:extLst>
                  <a:ext uri="{FF2B5EF4-FFF2-40B4-BE49-F238E27FC236}">
                    <a16:creationId xmlns:a16="http://schemas.microsoft.com/office/drawing/2014/main" id="{A5590229-AA19-40C3-952D-2DCCCCD25C59}"/>
                  </a:ext>
                </a:extLst>
              </p:cNvPr>
              <p:cNvSpPr/>
              <p:nvPr/>
            </p:nvSpPr>
            <p:spPr>
              <a:xfrm>
                <a:off x="11224080" y="4011120"/>
                <a:ext cx="437760" cy="720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7800" rIns="90000" bIns="-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31" name="Line 180">
                <a:extLst>
                  <a:ext uri="{FF2B5EF4-FFF2-40B4-BE49-F238E27FC236}">
                    <a16:creationId xmlns:a16="http://schemas.microsoft.com/office/drawing/2014/main" id="{6E80DD9D-0263-4CCA-9B0A-4B717FC81429}"/>
                  </a:ext>
                </a:extLst>
              </p:cNvPr>
              <p:cNvSpPr/>
              <p:nvPr/>
            </p:nvSpPr>
            <p:spPr>
              <a:xfrm>
                <a:off x="11337120" y="4028040"/>
                <a:ext cx="195120" cy="4140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600" rIns="90000" bIns="-36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32" name="Line 177">
                <a:extLst>
                  <a:ext uri="{FF2B5EF4-FFF2-40B4-BE49-F238E27FC236}">
                    <a16:creationId xmlns:a16="http://schemas.microsoft.com/office/drawing/2014/main" id="{A8C670D2-C61F-43DD-A63D-26AA37C34A3E}"/>
                  </a:ext>
                </a:extLst>
              </p:cNvPr>
              <p:cNvSpPr/>
              <p:nvPr/>
            </p:nvSpPr>
            <p:spPr>
              <a:xfrm>
                <a:off x="10979640" y="4006800"/>
                <a:ext cx="736560" cy="11916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33" name="Line 177">
                <a:extLst>
                  <a:ext uri="{FF2B5EF4-FFF2-40B4-BE49-F238E27FC236}">
                    <a16:creationId xmlns:a16="http://schemas.microsoft.com/office/drawing/2014/main" id="{039E514F-D6CB-42F4-BAC7-7CE1B52BE6F7}"/>
                  </a:ext>
                </a:extLst>
              </p:cNvPr>
              <p:cNvSpPr/>
              <p:nvPr/>
            </p:nvSpPr>
            <p:spPr>
              <a:xfrm>
                <a:off x="10972440" y="4008240"/>
                <a:ext cx="715680" cy="4356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1440" rIns="90000" bIns="-14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387" name="Line 67">
              <a:extLst>
                <a:ext uri="{FF2B5EF4-FFF2-40B4-BE49-F238E27FC236}">
                  <a16:creationId xmlns:a16="http://schemas.microsoft.com/office/drawing/2014/main" id="{5D435850-D29D-472B-BD8D-6D9A827205B3}"/>
                </a:ext>
              </a:extLst>
            </p:cNvPr>
            <p:cNvSpPr/>
            <p:nvPr/>
          </p:nvSpPr>
          <p:spPr>
            <a:xfrm>
              <a:off x="6042240" y="3626640"/>
              <a:ext cx="4962600" cy="38412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388" name="Line 55">
              <a:extLst>
                <a:ext uri="{FF2B5EF4-FFF2-40B4-BE49-F238E27FC236}">
                  <a16:creationId xmlns:a16="http://schemas.microsoft.com/office/drawing/2014/main" id="{88CA14A4-1B70-454D-A33E-5C7C9B0F583E}"/>
                </a:ext>
              </a:extLst>
            </p:cNvPr>
            <p:cNvSpPr/>
            <p:nvPr/>
          </p:nvSpPr>
          <p:spPr>
            <a:xfrm>
              <a:off x="5583600" y="3189240"/>
              <a:ext cx="469800" cy="441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725" name="Text Box 22">
              <a:extLst>
                <a:ext uri="{FF2B5EF4-FFF2-40B4-BE49-F238E27FC236}">
                  <a16:creationId xmlns:a16="http://schemas.microsoft.com/office/drawing/2014/main" id="{3E5961E7-44E6-4992-9B38-1ADEEDA996CA}"/>
                </a:ext>
              </a:extLst>
            </p:cNvPr>
            <p:cNvSpPr/>
            <p:nvPr/>
          </p:nvSpPr>
          <p:spPr>
            <a:xfrm>
              <a:off x="5432400" y="4852800"/>
              <a:ext cx="1109880" cy="348840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 dirty="0">
                  <a:solidFill>
                    <a:srgbClr val="000000"/>
                  </a:solidFill>
                  <a:latin typeface="Arial"/>
                  <a:ea typeface="ＭＳ Ｐゴシック"/>
                </a:rPr>
                <a:t>315 m</a:t>
              </a:r>
              <a:endParaRPr lang="de-DE" sz="17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0" name="Line 29">
              <a:extLst>
                <a:ext uri="{FF2B5EF4-FFF2-40B4-BE49-F238E27FC236}">
                  <a16:creationId xmlns:a16="http://schemas.microsoft.com/office/drawing/2014/main" id="{1C483F1F-8CBD-4DAB-95DD-A3819E7956F9}"/>
                </a:ext>
              </a:extLst>
            </p:cNvPr>
            <p:cNvSpPr/>
            <p:nvPr/>
          </p:nvSpPr>
          <p:spPr>
            <a:xfrm>
              <a:off x="405720" y="3191400"/>
              <a:ext cx="5474520" cy="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44640" rIns="90000" bIns="-4464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391" name="Group 39">
              <a:extLst>
                <a:ext uri="{FF2B5EF4-FFF2-40B4-BE49-F238E27FC236}">
                  <a16:creationId xmlns:a16="http://schemas.microsoft.com/office/drawing/2014/main" id="{EE424D54-07F5-4C1C-94F1-BF467B746CFB}"/>
                </a:ext>
              </a:extLst>
            </p:cNvPr>
            <p:cNvGrpSpPr/>
            <p:nvPr/>
          </p:nvGrpSpPr>
          <p:grpSpPr>
            <a:xfrm>
              <a:off x="1598400" y="3045240"/>
              <a:ext cx="454320" cy="183240"/>
              <a:chOff x="1598400" y="3045240"/>
              <a:chExt cx="454320" cy="183240"/>
            </a:xfrm>
          </p:grpSpPr>
          <p:sp>
            <p:nvSpPr>
              <p:cNvPr id="717" name="Line 40">
                <a:extLst>
                  <a:ext uri="{FF2B5EF4-FFF2-40B4-BE49-F238E27FC236}">
                    <a16:creationId xmlns:a16="http://schemas.microsoft.com/office/drawing/2014/main" id="{C2D1B770-8681-44C1-BC90-0B193B7C71A3}"/>
                  </a:ext>
                </a:extLst>
              </p:cNvPr>
              <p:cNvSpPr/>
              <p:nvPr/>
            </p:nvSpPr>
            <p:spPr>
              <a:xfrm flipV="1">
                <a:off x="1631880" y="3092760"/>
                <a:ext cx="126720" cy="90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18" name="Line 41">
                <a:extLst>
                  <a:ext uri="{FF2B5EF4-FFF2-40B4-BE49-F238E27FC236}">
                    <a16:creationId xmlns:a16="http://schemas.microsoft.com/office/drawing/2014/main" id="{3FF4E9C9-796D-403D-897B-C44923F7192E}"/>
                  </a:ext>
                </a:extLst>
              </p:cNvPr>
              <p:cNvSpPr/>
              <p:nvPr/>
            </p:nvSpPr>
            <p:spPr>
              <a:xfrm flipH="1">
                <a:off x="1739880" y="3108600"/>
                <a:ext cx="16884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19" name="Line 42">
                <a:extLst>
                  <a:ext uri="{FF2B5EF4-FFF2-40B4-BE49-F238E27FC236}">
                    <a16:creationId xmlns:a16="http://schemas.microsoft.com/office/drawing/2014/main" id="{C6FE8332-A9D3-4B08-BF0B-BA927BE487EF}"/>
                  </a:ext>
                </a:extLst>
              </p:cNvPr>
              <p:cNvSpPr/>
              <p:nvPr/>
            </p:nvSpPr>
            <p:spPr>
              <a:xfrm>
                <a:off x="1900080" y="3100680"/>
                <a:ext cx="124920" cy="82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7800" rIns="90000" bIns="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20" name="Rectangle 43">
                <a:extLst>
                  <a:ext uri="{FF2B5EF4-FFF2-40B4-BE49-F238E27FC236}">
                    <a16:creationId xmlns:a16="http://schemas.microsoft.com/office/drawing/2014/main" id="{FB2B1B99-3D92-400C-858C-7EA4FE39B781}"/>
                  </a:ext>
                </a:extLst>
              </p:cNvPr>
              <p:cNvSpPr/>
              <p:nvPr/>
            </p:nvSpPr>
            <p:spPr>
              <a:xfrm>
                <a:off x="1598400" y="3137400"/>
                <a:ext cx="57960" cy="9108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21" name="Rectangle 44">
                <a:extLst>
                  <a:ext uri="{FF2B5EF4-FFF2-40B4-BE49-F238E27FC236}">
                    <a16:creationId xmlns:a16="http://schemas.microsoft.com/office/drawing/2014/main" id="{2DED7927-33F7-4AF1-B3EB-A552CD7E5197}"/>
                  </a:ext>
                </a:extLst>
              </p:cNvPr>
              <p:cNvSpPr/>
              <p:nvPr/>
            </p:nvSpPr>
            <p:spPr>
              <a:xfrm>
                <a:off x="1730160" y="3045240"/>
                <a:ext cx="57960" cy="9108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22" name="Rectangle 45">
                <a:extLst>
                  <a:ext uri="{FF2B5EF4-FFF2-40B4-BE49-F238E27FC236}">
                    <a16:creationId xmlns:a16="http://schemas.microsoft.com/office/drawing/2014/main" id="{1CFE2AF8-F8AA-42B4-9155-32365342888B}"/>
                  </a:ext>
                </a:extLst>
              </p:cNvPr>
              <p:cNvSpPr/>
              <p:nvPr/>
            </p:nvSpPr>
            <p:spPr>
              <a:xfrm>
                <a:off x="1861560" y="3045240"/>
                <a:ext cx="57960" cy="9108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23" name="Rectangle 46">
                <a:extLst>
                  <a:ext uri="{FF2B5EF4-FFF2-40B4-BE49-F238E27FC236}">
                    <a16:creationId xmlns:a16="http://schemas.microsoft.com/office/drawing/2014/main" id="{456F0BE7-ECD4-437E-BD9F-63BBFA861355}"/>
                  </a:ext>
                </a:extLst>
              </p:cNvPr>
              <p:cNvSpPr/>
              <p:nvPr/>
            </p:nvSpPr>
            <p:spPr>
              <a:xfrm>
                <a:off x="1994760" y="3137400"/>
                <a:ext cx="57960" cy="9108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392" name="Group 61">
              <a:extLst>
                <a:ext uri="{FF2B5EF4-FFF2-40B4-BE49-F238E27FC236}">
                  <a16:creationId xmlns:a16="http://schemas.microsoft.com/office/drawing/2014/main" id="{7084C86D-03E1-4A6F-8386-FA77EB77CC26}"/>
                </a:ext>
              </a:extLst>
            </p:cNvPr>
            <p:cNvGrpSpPr/>
            <p:nvPr/>
          </p:nvGrpSpPr>
          <p:grpSpPr>
            <a:xfrm>
              <a:off x="5410440" y="3038400"/>
              <a:ext cx="87480" cy="286560"/>
              <a:chOff x="5410440" y="3038400"/>
              <a:chExt cx="87480" cy="286560"/>
            </a:xfrm>
          </p:grpSpPr>
          <p:sp>
            <p:nvSpPr>
              <p:cNvPr id="715" name="AutoShape 62">
                <a:extLst>
                  <a:ext uri="{FF2B5EF4-FFF2-40B4-BE49-F238E27FC236}">
                    <a16:creationId xmlns:a16="http://schemas.microsoft.com/office/drawing/2014/main" id="{3D136256-3034-4CA4-A173-293BBEBBFF62}"/>
                  </a:ext>
                </a:extLst>
              </p:cNvPr>
              <p:cNvSpPr/>
              <p:nvPr/>
            </p:nvSpPr>
            <p:spPr>
              <a:xfrm rot="10800000">
                <a:off x="5410440" y="3212280"/>
                <a:ext cx="87480" cy="112680"/>
              </a:xfrm>
              <a:custGeom>
                <a:avLst/>
                <a:gdLst>
                  <a:gd name="textAreaLeft" fmla="*/ 18720 w 87480"/>
                  <a:gd name="textAreaRight" fmla="*/ 69480 w 87480"/>
                  <a:gd name="textAreaTop" fmla="*/ 24120 h 112680"/>
                  <a:gd name="textAreaBottom" fmla="*/ 90360 h 11268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16" name="AutoShape 63">
                <a:extLst>
                  <a:ext uri="{FF2B5EF4-FFF2-40B4-BE49-F238E27FC236}">
                    <a16:creationId xmlns:a16="http://schemas.microsoft.com/office/drawing/2014/main" id="{95256E82-84E0-4898-A8D5-1E22878BAA5D}"/>
                  </a:ext>
                </a:extLst>
              </p:cNvPr>
              <p:cNvSpPr/>
              <p:nvPr/>
            </p:nvSpPr>
            <p:spPr>
              <a:xfrm rot="10800000" flipV="1">
                <a:off x="5410440" y="3038040"/>
                <a:ext cx="87480" cy="112680"/>
              </a:xfrm>
              <a:custGeom>
                <a:avLst/>
                <a:gdLst>
                  <a:gd name="textAreaLeft" fmla="*/ 18720 w 87480"/>
                  <a:gd name="textAreaRight" fmla="*/ 69480 w 87480"/>
                  <a:gd name="textAreaTop" fmla="*/ 23400 h 112680"/>
                  <a:gd name="textAreaBottom" fmla="*/ 89640 h 11268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393" name="Text Box 156">
              <a:extLst>
                <a:ext uri="{FF2B5EF4-FFF2-40B4-BE49-F238E27FC236}">
                  <a16:creationId xmlns:a16="http://schemas.microsoft.com/office/drawing/2014/main" id="{C659D7E7-0492-470A-BA2A-CFD722AF57B9}"/>
                </a:ext>
              </a:extLst>
            </p:cNvPr>
            <p:cNvSpPr/>
            <p:nvPr/>
          </p:nvSpPr>
          <p:spPr>
            <a:xfrm flipH="1">
              <a:off x="210600" y="4012920"/>
              <a:ext cx="109944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5 MeV</a:t>
              </a:r>
              <a:endParaRPr lang="de-DE" sz="17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4" name="Text Box 157">
              <a:extLst>
                <a:ext uri="{FF2B5EF4-FFF2-40B4-BE49-F238E27FC236}">
                  <a16:creationId xmlns:a16="http://schemas.microsoft.com/office/drawing/2014/main" id="{BE70E321-BBEE-46DD-B177-9DE5ACE159D8}"/>
                </a:ext>
              </a:extLst>
            </p:cNvPr>
            <p:cNvSpPr/>
            <p:nvPr/>
          </p:nvSpPr>
          <p:spPr>
            <a:xfrm flipH="1">
              <a:off x="1222920" y="4016160"/>
              <a:ext cx="135756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150 MeV</a:t>
              </a:r>
              <a:endParaRPr lang="de-DE" sz="17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6" name="Text Box 23">
              <a:extLst>
                <a:ext uri="{FF2B5EF4-FFF2-40B4-BE49-F238E27FC236}">
                  <a16:creationId xmlns:a16="http://schemas.microsoft.com/office/drawing/2014/main" id="{4F82592B-7475-4402-825E-D1F64D24E60B}"/>
                </a:ext>
              </a:extLst>
            </p:cNvPr>
            <p:cNvSpPr/>
            <p:nvPr/>
          </p:nvSpPr>
          <p:spPr>
            <a:xfrm flipH="1">
              <a:off x="1428480" y="3549960"/>
              <a:ext cx="260028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Bunch Compressors</a:t>
              </a:r>
              <a:endParaRPr lang="de-DE" sz="17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97" name="Text Box 158">
              <a:extLst>
                <a:ext uri="{FF2B5EF4-FFF2-40B4-BE49-F238E27FC236}">
                  <a16:creationId xmlns:a16="http://schemas.microsoft.com/office/drawing/2014/main" id="{2BC62468-BBDF-4DC3-BDB3-9CEF3F116249}"/>
                </a:ext>
              </a:extLst>
            </p:cNvPr>
            <p:cNvSpPr/>
            <p:nvPr/>
          </p:nvSpPr>
          <p:spPr>
            <a:xfrm flipH="1">
              <a:off x="2892960" y="4016160"/>
              <a:ext cx="126252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550 MeV</a:t>
              </a:r>
              <a:endParaRPr lang="de-DE" sz="17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399" name="Group 70">
              <a:extLst>
                <a:ext uri="{FF2B5EF4-FFF2-40B4-BE49-F238E27FC236}">
                  <a16:creationId xmlns:a16="http://schemas.microsoft.com/office/drawing/2014/main" id="{D60A8F33-AD56-4987-AB09-2858FF725D7A}"/>
                </a:ext>
              </a:extLst>
            </p:cNvPr>
            <p:cNvGrpSpPr/>
            <p:nvPr/>
          </p:nvGrpSpPr>
          <p:grpSpPr>
            <a:xfrm>
              <a:off x="2124000" y="3077280"/>
              <a:ext cx="879480" cy="229320"/>
              <a:chOff x="2124000" y="3077280"/>
              <a:chExt cx="879480" cy="229320"/>
            </a:xfrm>
          </p:grpSpPr>
          <p:sp>
            <p:nvSpPr>
              <p:cNvPr id="712" name="AutoShape 71">
                <a:extLst>
                  <a:ext uri="{FF2B5EF4-FFF2-40B4-BE49-F238E27FC236}">
                    <a16:creationId xmlns:a16="http://schemas.microsoft.com/office/drawing/2014/main" id="{2A0ABA04-B9BE-4214-8071-9A30A1C07AA1}"/>
                  </a:ext>
                </a:extLst>
              </p:cNvPr>
              <p:cNvSpPr/>
              <p:nvPr/>
            </p:nvSpPr>
            <p:spPr>
              <a:xfrm>
                <a:off x="2124000" y="3077280"/>
                <a:ext cx="879480" cy="22932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13" name="Rectangle 72">
                <a:extLst>
                  <a:ext uri="{FF2B5EF4-FFF2-40B4-BE49-F238E27FC236}">
                    <a16:creationId xmlns:a16="http://schemas.microsoft.com/office/drawing/2014/main" id="{0FF20105-DDB4-4FB9-8524-07786157BF48}"/>
                  </a:ext>
                </a:extLst>
              </p:cNvPr>
              <p:cNvSpPr/>
              <p:nvPr/>
            </p:nvSpPr>
            <p:spPr>
              <a:xfrm>
                <a:off x="2195640" y="3150720"/>
                <a:ext cx="354240" cy="7380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880" rIns="90000" bIns="2988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14" name="Rectangle 73">
                <a:extLst>
                  <a:ext uri="{FF2B5EF4-FFF2-40B4-BE49-F238E27FC236}">
                    <a16:creationId xmlns:a16="http://schemas.microsoft.com/office/drawing/2014/main" id="{FFAF2593-992C-4BB0-B85D-7A9A2B0EFDC6}"/>
                  </a:ext>
                </a:extLst>
              </p:cNvPr>
              <p:cNvSpPr/>
              <p:nvPr/>
            </p:nvSpPr>
            <p:spPr>
              <a:xfrm>
                <a:off x="2578680" y="3150720"/>
                <a:ext cx="354240" cy="7380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880" rIns="90000" bIns="2988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400" name="Group 756">
              <a:extLst>
                <a:ext uri="{FF2B5EF4-FFF2-40B4-BE49-F238E27FC236}">
                  <a16:creationId xmlns:a16="http://schemas.microsoft.com/office/drawing/2014/main" id="{FAC2A5FA-5B3A-49D1-93CC-B6D1A384F1FB}"/>
                </a:ext>
              </a:extLst>
            </p:cNvPr>
            <p:cNvGrpSpPr/>
            <p:nvPr/>
          </p:nvGrpSpPr>
          <p:grpSpPr>
            <a:xfrm>
              <a:off x="3687840" y="3077280"/>
              <a:ext cx="1639080" cy="229320"/>
              <a:chOff x="3687840" y="3077280"/>
              <a:chExt cx="1639080" cy="229320"/>
            </a:xfrm>
          </p:grpSpPr>
          <p:sp>
            <p:nvSpPr>
              <p:cNvPr id="707" name="AutoShape 172">
                <a:extLst>
                  <a:ext uri="{FF2B5EF4-FFF2-40B4-BE49-F238E27FC236}">
                    <a16:creationId xmlns:a16="http://schemas.microsoft.com/office/drawing/2014/main" id="{55180251-3EE9-4E64-A2ED-3AF52AABED5F}"/>
                  </a:ext>
                </a:extLst>
              </p:cNvPr>
              <p:cNvSpPr/>
              <p:nvPr/>
            </p:nvSpPr>
            <p:spPr>
              <a:xfrm>
                <a:off x="3687840" y="3077280"/>
                <a:ext cx="1639080" cy="22932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08" name="Rectangle 174">
                <a:extLst>
                  <a:ext uri="{FF2B5EF4-FFF2-40B4-BE49-F238E27FC236}">
                    <a16:creationId xmlns:a16="http://schemas.microsoft.com/office/drawing/2014/main" id="{9434D558-05BA-48D3-884C-90656ADE9AAD}"/>
                  </a:ext>
                </a:extLst>
              </p:cNvPr>
              <p:cNvSpPr/>
              <p:nvPr/>
            </p:nvSpPr>
            <p:spPr>
              <a:xfrm>
                <a:off x="3755520" y="3153240"/>
                <a:ext cx="354600" cy="7524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09" name="Rectangle 175">
                <a:extLst>
                  <a:ext uri="{FF2B5EF4-FFF2-40B4-BE49-F238E27FC236}">
                    <a16:creationId xmlns:a16="http://schemas.microsoft.com/office/drawing/2014/main" id="{CB803835-DC47-4D25-BF86-E87F72E102D8}"/>
                  </a:ext>
                </a:extLst>
              </p:cNvPr>
              <p:cNvSpPr/>
              <p:nvPr/>
            </p:nvSpPr>
            <p:spPr>
              <a:xfrm>
                <a:off x="4138200" y="3153240"/>
                <a:ext cx="354600" cy="7524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10" name="Rectangle 176">
                <a:extLst>
                  <a:ext uri="{FF2B5EF4-FFF2-40B4-BE49-F238E27FC236}">
                    <a16:creationId xmlns:a16="http://schemas.microsoft.com/office/drawing/2014/main" id="{0CA51A3E-B685-47A8-848E-0C9BD88D7CCF}"/>
                  </a:ext>
                </a:extLst>
              </p:cNvPr>
              <p:cNvSpPr/>
              <p:nvPr/>
            </p:nvSpPr>
            <p:spPr>
              <a:xfrm>
                <a:off x="4520520" y="3153240"/>
                <a:ext cx="352440" cy="7524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711" name="Rectangle 176">
                <a:extLst>
                  <a:ext uri="{FF2B5EF4-FFF2-40B4-BE49-F238E27FC236}">
                    <a16:creationId xmlns:a16="http://schemas.microsoft.com/office/drawing/2014/main" id="{D2B30392-A21D-4AC5-A163-040A4146A0C8}"/>
                  </a:ext>
                </a:extLst>
              </p:cNvPr>
              <p:cNvSpPr/>
              <p:nvPr/>
            </p:nvSpPr>
            <p:spPr>
              <a:xfrm>
                <a:off x="4900680" y="3153240"/>
                <a:ext cx="352440" cy="7524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401" name="AutoShape 185">
              <a:extLst>
                <a:ext uri="{FF2B5EF4-FFF2-40B4-BE49-F238E27FC236}">
                  <a16:creationId xmlns:a16="http://schemas.microsoft.com/office/drawing/2014/main" id="{E0E8A6B3-BFE6-4765-9304-252E80C0B3F3}"/>
                </a:ext>
              </a:extLst>
            </p:cNvPr>
            <p:cNvSpPr/>
            <p:nvPr/>
          </p:nvSpPr>
          <p:spPr>
            <a:xfrm rot="10800000">
              <a:off x="2453400" y="2908440"/>
              <a:ext cx="235800" cy="14328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02" name="AutoShape 186">
              <a:extLst>
                <a:ext uri="{FF2B5EF4-FFF2-40B4-BE49-F238E27FC236}">
                  <a16:creationId xmlns:a16="http://schemas.microsoft.com/office/drawing/2014/main" id="{5749E291-8903-481C-AE56-4687435F892E}"/>
                </a:ext>
              </a:extLst>
            </p:cNvPr>
            <p:cNvSpPr/>
            <p:nvPr/>
          </p:nvSpPr>
          <p:spPr>
            <a:xfrm rot="10800000">
              <a:off x="3989880" y="2908440"/>
              <a:ext cx="235800" cy="14328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03" name="AutoShape 187">
              <a:extLst>
                <a:ext uri="{FF2B5EF4-FFF2-40B4-BE49-F238E27FC236}">
                  <a16:creationId xmlns:a16="http://schemas.microsoft.com/office/drawing/2014/main" id="{8E337B47-3538-4590-814C-5EC9C95AE71A}"/>
                </a:ext>
              </a:extLst>
            </p:cNvPr>
            <p:cNvSpPr/>
            <p:nvPr/>
          </p:nvSpPr>
          <p:spPr>
            <a:xfrm rot="10800000">
              <a:off x="4755960" y="2908440"/>
              <a:ext cx="235800" cy="14328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05" name="Text Box 78">
              <a:extLst>
                <a:ext uri="{FF2B5EF4-FFF2-40B4-BE49-F238E27FC236}">
                  <a16:creationId xmlns:a16="http://schemas.microsoft.com/office/drawing/2014/main" id="{639B15E8-3F6F-4586-9A4D-622F22F9BFBB}"/>
                </a:ext>
              </a:extLst>
            </p:cNvPr>
            <p:cNvSpPr/>
            <p:nvPr/>
          </p:nvSpPr>
          <p:spPr>
            <a:xfrm flipH="1">
              <a:off x="233640" y="3718080"/>
              <a:ext cx="1078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Lasers</a:t>
              </a:r>
              <a:endParaRPr lang="de-DE" sz="17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06" name="Text Box 164">
              <a:extLst>
                <a:ext uri="{FF2B5EF4-FFF2-40B4-BE49-F238E27FC236}">
                  <a16:creationId xmlns:a16="http://schemas.microsoft.com/office/drawing/2014/main" id="{7966CA0D-B806-4155-995F-160BC962C35A}"/>
                </a:ext>
              </a:extLst>
            </p:cNvPr>
            <p:cNvSpPr/>
            <p:nvPr/>
          </p:nvSpPr>
          <p:spPr>
            <a:xfrm>
              <a:off x="173880" y="3503520"/>
              <a:ext cx="120096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RF Gun</a:t>
              </a:r>
              <a:endParaRPr lang="de-DE" sz="17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417" name="Group 64">
              <a:extLst>
                <a:ext uri="{FF2B5EF4-FFF2-40B4-BE49-F238E27FC236}">
                  <a16:creationId xmlns:a16="http://schemas.microsoft.com/office/drawing/2014/main" id="{65F09BF0-A357-43C9-B3EF-204347C8405F}"/>
                </a:ext>
              </a:extLst>
            </p:cNvPr>
            <p:cNvGrpSpPr/>
            <p:nvPr/>
          </p:nvGrpSpPr>
          <p:grpSpPr>
            <a:xfrm>
              <a:off x="5847840" y="3405600"/>
              <a:ext cx="227520" cy="290880"/>
              <a:chOff x="5847840" y="3405600"/>
              <a:chExt cx="227520" cy="290880"/>
            </a:xfrm>
          </p:grpSpPr>
          <p:sp>
            <p:nvSpPr>
              <p:cNvPr id="604" name="AutoShape 65">
                <a:extLst>
                  <a:ext uri="{FF2B5EF4-FFF2-40B4-BE49-F238E27FC236}">
                    <a16:creationId xmlns:a16="http://schemas.microsoft.com/office/drawing/2014/main" id="{BBDBA54E-4CC5-43A6-8EFF-2EFAF65334DA}"/>
                  </a:ext>
                </a:extLst>
              </p:cNvPr>
              <p:cNvSpPr/>
              <p:nvPr/>
            </p:nvSpPr>
            <p:spPr>
              <a:xfrm rot="12665400">
                <a:off x="5869440" y="3569040"/>
                <a:ext cx="96120" cy="110520"/>
              </a:xfrm>
              <a:custGeom>
                <a:avLst/>
                <a:gdLst>
                  <a:gd name="textAreaLeft" fmla="*/ 20520 w 96120"/>
                  <a:gd name="textAreaRight" fmla="*/ 76320 w 96120"/>
                  <a:gd name="textAreaTop" fmla="*/ 23400 h 110520"/>
                  <a:gd name="textAreaBottom" fmla="*/ 88560 h 11052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20160" rIns="90000" bIns="201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605" name="AutoShape 66">
                <a:extLst>
                  <a:ext uri="{FF2B5EF4-FFF2-40B4-BE49-F238E27FC236}">
                    <a16:creationId xmlns:a16="http://schemas.microsoft.com/office/drawing/2014/main" id="{FBCB0EFD-B067-4A90-9AD8-3EA43FA6D762}"/>
                  </a:ext>
                </a:extLst>
              </p:cNvPr>
              <p:cNvSpPr/>
              <p:nvPr/>
            </p:nvSpPr>
            <p:spPr>
              <a:xfrm rot="12664800" flipV="1">
                <a:off x="5957280" y="3421800"/>
                <a:ext cx="96120" cy="110520"/>
              </a:xfrm>
              <a:custGeom>
                <a:avLst/>
                <a:gdLst>
                  <a:gd name="textAreaLeft" fmla="*/ 20520 w 96120"/>
                  <a:gd name="textAreaRight" fmla="*/ 76320 w 96120"/>
                  <a:gd name="textAreaTop" fmla="*/ 22680 h 110520"/>
                  <a:gd name="textAreaBottom" fmla="*/ 88200 h 11052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0520" rIns="90000" bIns="20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418" name="Rectangle 165">
              <a:extLst>
                <a:ext uri="{FF2B5EF4-FFF2-40B4-BE49-F238E27FC236}">
                  <a16:creationId xmlns:a16="http://schemas.microsoft.com/office/drawing/2014/main" id="{E1287364-8943-427C-BA8A-5E73EF03D0F4}"/>
                </a:ext>
              </a:extLst>
            </p:cNvPr>
            <p:cNvSpPr/>
            <p:nvPr/>
          </p:nvSpPr>
          <p:spPr>
            <a:xfrm rot="300000">
              <a:off x="10170720" y="3930840"/>
              <a:ext cx="483480" cy="9252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19" name="Freeform 57">
              <a:extLst>
                <a:ext uri="{FF2B5EF4-FFF2-40B4-BE49-F238E27FC236}">
                  <a16:creationId xmlns:a16="http://schemas.microsoft.com/office/drawing/2014/main" id="{E0406B62-61D6-4F27-BFB7-F7A5433DC32B}"/>
                </a:ext>
              </a:extLst>
            </p:cNvPr>
            <p:cNvSpPr/>
            <p:nvPr/>
          </p:nvSpPr>
          <p:spPr>
            <a:xfrm rot="11229600">
              <a:off x="5988240" y="3552120"/>
              <a:ext cx="123840" cy="116280"/>
            </a:xfrm>
            <a:custGeom>
              <a:avLst/>
              <a:gdLst>
                <a:gd name="textAreaLeft" fmla="*/ 0 w 123840"/>
                <a:gd name="textAreaRight" fmla="*/ 124920 w 123840"/>
                <a:gd name="textAreaTop" fmla="*/ 0 h 116280"/>
                <a:gd name="textAreaBottom" fmla="*/ 117360 h 11628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20" name="Freeform 57">
              <a:extLst>
                <a:ext uri="{FF2B5EF4-FFF2-40B4-BE49-F238E27FC236}">
                  <a16:creationId xmlns:a16="http://schemas.microsoft.com/office/drawing/2014/main" id="{D7700421-43D4-46D8-8E78-876E7B49D9E5}"/>
                </a:ext>
              </a:extLst>
            </p:cNvPr>
            <p:cNvSpPr/>
            <p:nvPr/>
          </p:nvSpPr>
          <p:spPr>
            <a:xfrm>
              <a:off x="5529240" y="3128040"/>
              <a:ext cx="123840" cy="116280"/>
            </a:xfrm>
            <a:custGeom>
              <a:avLst/>
              <a:gdLst>
                <a:gd name="textAreaLeft" fmla="*/ 0 w 123840"/>
                <a:gd name="textAreaRight" fmla="*/ 124920 w 123840"/>
                <a:gd name="textAreaTop" fmla="*/ 0 h 116280"/>
                <a:gd name="textAreaBottom" fmla="*/ 117360 h 11628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421" name="Group 777">
              <a:extLst>
                <a:ext uri="{FF2B5EF4-FFF2-40B4-BE49-F238E27FC236}">
                  <a16:creationId xmlns:a16="http://schemas.microsoft.com/office/drawing/2014/main" id="{C78C4733-0F46-45E8-8C35-FCEF41C7CC71}"/>
                </a:ext>
              </a:extLst>
            </p:cNvPr>
            <p:cNvGrpSpPr/>
            <p:nvPr/>
          </p:nvGrpSpPr>
          <p:grpSpPr>
            <a:xfrm>
              <a:off x="7059240" y="3604320"/>
              <a:ext cx="2025720" cy="353160"/>
              <a:chOff x="7059240" y="3604320"/>
              <a:chExt cx="2025720" cy="353160"/>
            </a:xfrm>
          </p:grpSpPr>
          <p:grpSp>
            <p:nvGrpSpPr>
              <p:cNvPr id="536" name="Group 892">
                <a:extLst>
                  <a:ext uri="{FF2B5EF4-FFF2-40B4-BE49-F238E27FC236}">
                    <a16:creationId xmlns:a16="http://schemas.microsoft.com/office/drawing/2014/main" id="{F3B7391E-9297-434E-8087-BF2DD3D12943}"/>
                  </a:ext>
                </a:extLst>
              </p:cNvPr>
              <p:cNvGrpSpPr/>
              <p:nvPr/>
            </p:nvGrpSpPr>
            <p:grpSpPr>
              <a:xfrm>
                <a:off x="7059240" y="3604320"/>
                <a:ext cx="496800" cy="236520"/>
                <a:chOff x="7059240" y="3604320"/>
                <a:chExt cx="496800" cy="236520"/>
              </a:xfrm>
            </p:grpSpPr>
            <p:sp>
              <p:nvSpPr>
                <p:cNvPr id="588" name="Rectangle 132">
                  <a:extLst>
                    <a:ext uri="{FF2B5EF4-FFF2-40B4-BE49-F238E27FC236}">
                      <a16:creationId xmlns:a16="http://schemas.microsoft.com/office/drawing/2014/main" id="{0381237D-9459-4C34-8DEF-02C4CCCEF68C}"/>
                    </a:ext>
                  </a:extLst>
                </p:cNvPr>
                <p:cNvSpPr/>
                <p:nvPr/>
              </p:nvSpPr>
              <p:spPr>
                <a:xfrm rot="369600">
                  <a:off x="7142040" y="3612600"/>
                  <a:ext cx="5976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89" name="Rectangle 133">
                  <a:extLst>
                    <a:ext uri="{FF2B5EF4-FFF2-40B4-BE49-F238E27FC236}">
                      <a16:creationId xmlns:a16="http://schemas.microsoft.com/office/drawing/2014/main" id="{8C6812BE-D0D6-49EA-B007-3B104746AB44}"/>
                    </a:ext>
                  </a:extLst>
                </p:cNvPr>
                <p:cNvSpPr/>
                <p:nvPr/>
              </p:nvSpPr>
              <p:spPr>
                <a:xfrm rot="369600">
                  <a:off x="7202520" y="3616200"/>
                  <a:ext cx="5580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90" name="Rectangle 134">
                  <a:extLst>
                    <a:ext uri="{FF2B5EF4-FFF2-40B4-BE49-F238E27FC236}">
                      <a16:creationId xmlns:a16="http://schemas.microsoft.com/office/drawing/2014/main" id="{EF7B4AF3-DD99-4209-8D58-AE3F6498BA18}"/>
                    </a:ext>
                  </a:extLst>
                </p:cNvPr>
                <p:cNvSpPr/>
                <p:nvPr/>
              </p:nvSpPr>
              <p:spPr>
                <a:xfrm rot="369600">
                  <a:off x="7258680" y="3621240"/>
                  <a:ext cx="5976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91" name="Rectangle 135">
                  <a:extLst>
                    <a:ext uri="{FF2B5EF4-FFF2-40B4-BE49-F238E27FC236}">
                      <a16:creationId xmlns:a16="http://schemas.microsoft.com/office/drawing/2014/main" id="{030C2959-4CC2-4D2A-BCEE-5B9CFBE74B59}"/>
                    </a:ext>
                  </a:extLst>
                </p:cNvPr>
                <p:cNvSpPr/>
                <p:nvPr/>
              </p:nvSpPr>
              <p:spPr>
                <a:xfrm rot="369600">
                  <a:off x="7319160" y="3625200"/>
                  <a:ext cx="5580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92" name="Rectangle 136">
                  <a:extLst>
                    <a:ext uri="{FF2B5EF4-FFF2-40B4-BE49-F238E27FC236}">
                      <a16:creationId xmlns:a16="http://schemas.microsoft.com/office/drawing/2014/main" id="{47CE1590-6AE3-48EF-8152-2CD1CD0D4DF9}"/>
                    </a:ext>
                  </a:extLst>
                </p:cNvPr>
                <p:cNvSpPr/>
                <p:nvPr/>
              </p:nvSpPr>
              <p:spPr>
                <a:xfrm rot="369600">
                  <a:off x="7435800" y="3633840"/>
                  <a:ext cx="5580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93" name="Rectangle 137">
                  <a:extLst>
                    <a:ext uri="{FF2B5EF4-FFF2-40B4-BE49-F238E27FC236}">
                      <a16:creationId xmlns:a16="http://schemas.microsoft.com/office/drawing/2014/main" id="{49C347F2-14E1-4C16-A4C9-FACC5DD66A00}"/>
                    </a:ext>
                  </a:extLst>
                </p:cNvPr>
                <p:cNvSpPr/>
                <p:nvPr/>
              </p:nvSpPr>
              <p:spPr>
                <a:xfrm rot="369600">
                  <a:off x="7375680" y="3630240"/>
                  <a:ext cx="5976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94" name="Rectangle 138">
                  <a:extLst>
                    <a:ext uri="{FF2B5EF4-FFF2-40B4-BE49-F238E27FC236}">
                      <a16:creationId xmlns:a16="http://schemas.microsoft.com/office/drawing/2014/main" id="{2CC0AC72-C721-44CE-8D95-0BA88DED52C6}"/>
                    </a:ext>
                  </a:extLst>
                </p:cNvPr>
                <p:cNvSpPr/>
                <p:nvPr/>
              </p:nvSpPr>
              <p:spPr>
                <a:xfrm rot="369600">
                  <a:off x="7492320" y="3639240"/>
                  <a:ext cx="5976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95" name="Rectangle 142">
                  <a:extLst>
                    <a:ext uri="{FF2B5EF4-FFF2-40B4-BE49-F238E27FC236}">
                      <a16:creationId xmlns:a16="http://schemas.microsoft.com/office/drawing/2014/main" id="{E2FB50DE-0250-4640-8C1D-35D3006C24D4}"/>
                    </a:ext>
                  </a:extLst>
                </p:cNvPr>
                <p:cNvSpPr/>
                <p:nvPr/>
              </p:nvSpPr>
              <p:spPr>
                <a:xfrm rot="369600">
                  <a:off x="7123320" y="3737160"/>
                  <a:ext cx="5976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96" name="Rectangle 143">
                  <a:extLst>
                    <a:ext uri="{FF2B5EF4-FFF2-40B4-BE49-F238E27FC236}">
                      <a16:creationId xmlns:a16="http://schemas.microsoft.com/office/drawing/2014/main" id="{29171917-69F3-42B6-B87E-E1ABB6281C86}"/>
                    </a:ext>
                  </a:extLst>
                </p:cNvPr>
                <p:cNvSpPr/>
                <p:nvPr/>
              </p:nvSpPr>
              <p:spPr>
                <a:xfrm rot="369600">
                  <a:off x="7183800" y="3740760"/>
                  <a:ext cx="5580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97" name="Rectangle 144">
                  <a:extLst>
                    <a:ext uri="{FF2B5EF4-FFF2-40B4-BE49-F238E27FC236}">
                      <a16:creationId xmlns:a16="http://schemas.microsoft.com/office/drawing/2014/main" id="{D63C6D50-7CB4-4DDE-A6C1-E6E1687B2800}"/>
                    </a:ext>
                  </a:extLst>
                </p:cNvPr>
                <p:cNvSpPr/>
                <p:nvPr/>
              </p:nvSpPr>
              <p:spPr>
                <a:xfrm rot="369600">
                  <a:off x="7239960" y="3746160"/>
                  <a:ext cx="5976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98" name="Rectangle 145">
                  <a:extLst>
                    <a:ext uri="{FF2B5EF4-FFF2-40B4-BE49-F238E27FC236}">
                      <a16:creationId xmlns:a16="http://schemas.microsoft.com/office/drawing/2014/main" id="{CB6638D8-D8B4-4961-8271-220C65CD57E5}"/>
                    </a:ext>
                  </a:extLst>
                </p:cNvPr>
                <p:cNvSpPr/>
                <p:nvPr/>
              </p:nvSpPr>
              <p:spPr>
                <a:xfrm rot="369600">
                  <a:off x="7300440" y="3749760"/>
                  <a:ext cx="5580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99" name="Rectangle 146">
                  <a:extLst>
                    <a:ext uri="{FF2B5EF4-FFF2-40B4-BE49-F238E27FC236}">
                      <a16:creationId xmlns:a16="http://schemas.microsoft.com/office/drawing/2014/main" id="{26813E94-EAB2-4DA5-B8C5-983327B96F41}"/>
                    </a:ext>
                  </a:extLst>
                </p:cNvPr>
                <p:cNvSpPr/>
                <p:nvPr/>
              </p:nvSpPr>
              <p:spPr>
                <a:xfrm rot="369600">
                  <a:off x="7417080" y="3758760"/>
                  <a:ext cx="5580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00" name="Rectangle 147">
                  <a:extLst>
                    <a:ext uri="{FF2B5EF4-FFF2-40B4-BE49-F238E27FC236}">
                      <a16:creationId xmlns:a16="http://schemas.microsoft.com/office/drawing/2014/main" id="{2A74E2D6-B809-4E1C-97F9-1E1BBF8E2870}"/>
                    </a:ext>
                  </a:extLst>
                </p:cNvPr>
                <p:cNvSpPr/>
                <p:nvPr/>
              </p:nvSpPr>
              <p:spPr>
                <a:xfrm rot="369600">
                  <a:off x="7356960" y="3755160"/>
                  <a:ext cx="5976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01" name="Rectangle 148">
                  <a:extLst>
                    <a:ext uri="{FF2B5EF4-FFF2-40B4-BE49-F238E27FC236}">
                      <a16:creationId xmlns:a16="http://schemas.microsoft.com/office/drawing/2014/main" id="{2C5486A4-59D2-46EB-8C0E-D140AB3BBA21}"/>
                    </a:ext>
                  </a:extLst>
                </p:cNvPr>
                <p:cNvSpPr/>
                <p:nvPr/>
              </p:nvSpPr>
              <p:spPr>
                <a:xfrm rot="369600">
                  <a:off x="7473600" y="3764160"/>
                  <a:ext cx="5976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02" name="Rectangle 154">
                  <a:extLst>
                    <a:ext uri="{FF2B5EF4-FFF2-40B4-BE49-F238E27FC236}">
                      <a16:creationId xmlns:a16="http://schemas.microsoft.com/office/drawing/2014/main" id="{6F5AA4C0-829A-482B-9EF2-C078A4610AA6}"/>
                    </a:ext>
                  </a:extLst>
                </p:cNvPr>
                <p:cNvSpPr/>
                <p:nvPr/>
              </p:nvSpPr>
              <p:spPr>
                <a:xfrm rot="369600">
                  <a:off x="7081560" y="3606840"/>
                  <a:ext cx="5580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03" name="Rectangle 155">
                  <a:extLst>
                    <a:ext uri="{FF2B5EF4-FFF2-40B4-BE49-F238E27FC236}">
                      <a16:creationId xmlns:a16="http://schemas.microsoft.com/office/drawing/2014/main" id="{23BDA85D-3737-4D62-B3AA-8EA756AEBC28}"/>
                    </a:ext>
                  </a:extLst>
                </p:cNvPr>
                <p:cNvSpPr/>
                <p:nvPr/>
              </p:nvSpPr>
              <p:spPr>
                <a:xfrm rot="369600">
                  <a:off x="7062840" y="3731760"/>
                  <a:ext cx="5580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537" name="Group 893">
                <a:extLst>
                  <a:ext uri="{FF2B5EF4-FFF2-40B4-BE49-F238E27FC236}">
                    <a16:creationId xmlns:a16="http://schemas.microsoft.com/office/drawing/2014/main" id="{2A101C58-DF58-4AE0-AB1C-E1A754F6A326}"/>
                  </a:ext>
                </a:extLst>
              </p:cNvPr>
              <p:cNvGrpSpPr/>
              <p:nvPr/>
            </p:nvGrpSpPr>
            <p:grpSpPr>
              <a:xfrm>
                <a:off x="7569720" y="3641400"/>
                <a:ext cx="496440" cy="236520"/>
                <a:chOff x="7569720" y="3641400"/>
                <a:chExt cx="496440" cy="236520"/>
              </a:xfrm>
            </p:grpSpPr>
            <p:sp>
              <p:nvSpPr>
                <p:cNvPr id="572" name="Rectangle 132">
                  <a:extLst>
                    <a:ext uri="{FF2B5EF4-FFF2-40B4-BE49-F238E27FC236}">
                      <a16:creationId xmlns:a16="http://schemas.microsoft.com/office/drawing/2014/main" id="{2DA4C738-1B4B-4313-BDE7-9960A585DF38}"/>
                    </a:ext>
                  </a:extLst>
                </p:cNvPr>
                <p:cNvSpPr/>
                <p:nvPr/>
              </p:nvSpPr>
              <p:spPr>
                <a:xfrm rot="369600">
                  <a:off x="7652160" y="3649680"/>
                  <a:ext cx="5976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73" name="Rectangle 133">
                  <a:extLst>
                    <a:ext uri="{FF2B5EF4-FFF2-40B4-BE49-F238E27FC236}">
                      <a16:creationId xmlns:a16="http://schemas.microsoft.com/office/drawing/2014/main" id="{61D69AE5-1C9D-4CA1-8394-9FA410C5126A}"/>
                    </a:ext>
                  </a:extLst>
                </p:cNvPr>
                <p:cNvSpPr/>
                <p:nvPr/>
              </p:nvSpPr>
              <p:spPr>
                <a:xfrm rot="369600">
                  <a:off x="7712640" y="3653280"/>
                  <a:ext cx="5580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74" name="Rectangle 134">
                  <a:extLst>
                    <a:ext uri="{FF2B5EF4-FFF2-40B4-BE49-F238E27FC236}">
                      <a16:creationId xmlns:a16="http://schemas.microsoft.com/office/drawing/2014/main" id="{FDFED504-C422-4749-8934-26CA568F1CD6}"/>
                    </a:ext>
                  </a:extLst>
                </p:cNvPr>
                <p:cNvSpPr/>
                <p:nvPr/>
              </p:nvSpPr>
              <p:spPr>
                <a:xfrm rot="369600">
                  <a:off x="7769160" y="3658680"/>
                  <a:ext cx="5976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75" name="Rectangle 135">
                  <a:extLst>
                    <a:ext uri="{FF2B5EF4-FFF2-40B4-BE49-F238E27FC236}">
                      <a16:creationId xmlns:a16="http://schemas.microsoft.com/office/drawing/2014/main" id="{755D7E94-3A8A-4DB2-8D50-68937CCAE59D}"/>
                    </a:ext>
                  </a:extLst>
                </p:cNvPr>
                <p:cNvSpPr/>
                <p:nvPr/>
              </p:nvSpPr>
              <p:spPr>
                <a:xfrm rot="369600">
                  <a:off x="7829280" y="3662280"/>
                  <a:ext cx="5580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76" name="Rectangle 136">
                  <a:extLst>
                    <a:ext uri="{FF2B5EF4-FFF2-40B4-BE49-F238E27FC236}">
                      <a16:creationId xmlns:a16="http://schemas.microsoft.com/office/drawing/2014/main" id="{6F451F7A-89D6-4B81-9448-5D826E21D8AF}"/>
                    </a:ext>
                  </a:extLst>
                </p:cNvPr>
                <p:cNvSpPr/>
                <p:nvPr/>
              </p:nvSpPr>
              <p:spPr>
                <a:xfrm rot="369600">
                  <a:off x="7946280" y="3670920"/>
                  <a:ext cx="5580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77" name="Rectangle 137">
                  <a:extLst>
                    <a:ext uri="{FF2B5EF4-FFF2-40B4-BE49-F238E27FC236}">
                      <a16:creationId xmlns:a16="http://schemas.microsoft.com/office/drawing/2014/main" id="{AC45D156-FD01-41E3-B2CC-6DA5FD8DD732}"/>
                    </a:ext>
                  </a:extLst>
                </p:cNvPr>
                <p:cNvSpPr/>
                <p:nvPr/>
              </p:nvSpPr>
              <p:spPr>
                <a:xfrm rot="369600">
                  <a:off x="7885800" y="3667320"/>
                  <a:ext cx="5976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78" name="Rectangle 138">
                  <a:extLst>
                    <a:ext uri="{FF2B5EF4-FFF2-40B4-BE49-F238E27FC236}">
                      <a16:creationId xmlns:a16="http://schemas.microsoft.com/office/drawing/2014/main" id="{30C04BF4-6765-43A0-9FF0-1391B030FB40}"/>
                    </a:ext>
                  </a:extLst>
                </p:cNvPr>
                <p:cNvSpPr/>
                <p:nvPr/>
              </p:nvSpPr>
              <p:spPr>
                <a:xfrm rot="369600">
                  <a:off x="8002440" y="3676320"/>
                  <a:ext cx="5976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79" name="Rectangle 142">
                  <a:extLst>
                    <a:ext uri="{FF2B5EF4-FFF2-40B4-BE49-F238E27FC236}">
                      <a16:creationId xmlns:a16="http://schemas.microsoft.com/office/drawing/2014/main" id="{351DC6DB-5132-42A3-A90C-108DA70171F9}"/>
                    </a:ext>
                  </a:extLst>
                </p:cNvPr>
                <p:cNvSpPr/>
                <p:nvPr/>
              </p:nvSpPr>
              <p:spPr>
                <a:xfrm rot="369600">
                  <a:off x="7633440" y="3774240"/>
                  <a:ext cx="5976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80" name="Rectangle 143">
                  <a:extLst>
                    <a:ext uri="{FF2B5EF4-FFF2-40B4-BE49-F238E27FC236}">
                      <a16:creationId xmlns:a16="http://schemas.microsoft.com/office/drawing/2014/main" id="{FF7E8AD1-7058-42EC-9B98-32BEE2AE16AE}"/>
                    </a:ext>
                  </a:extLst>
                </p:cNvPr>
                <p:cNvSpPr/>
                <p:nvPr/>
              </p:nvSpPr>
              <p:spPr>
                <a:xfrm rot="369600">
                  <a:off x="7693920" y="3777840"/>
                  <a:ext cx="5580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81" name="Rectangle 144">
                  <a:extLst>
                    <a:ext uri="{FF2B5EF4-FFF2-40B4-BE49-F238E27FC236}">
                      <a16:creationId xmlns:a16="http://schemas.microsoft.com/office/drawing/2014/main" id="{5FE0293D-C64D-4379-A990-D0DC86CECF2E}"/>
                    </a:ext>
                  </a:extLst>
                </p:cNvPr>
                <p:cNvSpPr/>
                <p:nvPr/>
              </p:nvSpPr>
              <p:spPr>
                <a:xfrm rot="369600">
                  <a:off x="7750440" y="3783240"/>
                  <a:ext cx="5976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82" name="Rectangle 145">
                  <a:extLst>
                    <a:ext uri="{FF2B5EF4-FFF2-40B4-BE49-F238E27FC236}">
                      <a16:creationId xmlns:a16="http://schemas.microsoft.com/office/drawing/2014/main" id="{6B4DA17C-547A-4DB0-A0FF-FD572CE8A2E8}"/>
                    </a:ext>
                  </a:extLst>
                </p:cNvPr>
                <p:cNvSpPr/>
                <p:nvPr/>
              </p:nvSpPr>
              <p:spPr>
                <a:xfrm rot="369600">
                  <a:off x="7810560" y="3786840"/>
                  <a:ext cx="5580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83" name="Rectangle 146">
                  <a:extLst>
                    <a:ext uri="{FF2B5EF4-FFF2-40B4-BE49-F238E27FC236}">
                      <a16:creationId xmlns:a16="http://schemas.microsoft.com/office/drawing/2014/main" id="{17361DE8-4BBF-47B8-B691-F30501854B9D}"/>
                    </a:ext>
                  </a:extLst>
                </p:cNvPr>
                <p:cNvSpPr/>
                <p:nvPr/>
              </p:nvSpPr>
              <p:spPr>
                <a:xfrm rot="369600">
                  <a:off x="7927560" y="3795840"/>
                  <a:ext cx="5580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84" name="Rectangle 147">
                  <a:extLst>
                    <a:ext uri="{FF2B5EF4-FFF2-40B4-BE49-F238E27FC236}">
                      <a16:creationId xmlns:a16="http://schemas.microsoft.com/office/drawing/2014/main" id="{55A4C677-658B-467D-826E-EBF8979C9E55}"/>
                    </a:ext>
                  </a:extLst>
                </p:cNvPr>
                <p:cNvSpPr/>
                <p:nvPr/>
              </p:nvSpPr>
              <p:spPr>
                <a:xfrm rot="369600">
                  <a:off x="7867080" y="3792240"/>
                  <a:ext cx="5976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85" name="Rectangle 148">
                  <a:extLst>
                    <a:ext uri="{FF2B5EF4-FFF2-40B4-BE49-F238E27FC236}">
                      <a16:creationId xmlns:a16="http://schemas.microsoft.com/office/drawing/2014/main" id="{E84DDCC6-72B6-48A5-BDB7-64BDDC20FA16}"/>
                    </a:ext>
                  </a:extLst>
                </p:cNvPr>
                <p:cNvSpPr/>
                <p:nvPr/>
              </p:nvSpPr>
              <p:spPr>
                <a:xfrm rot="369600">
                  <a:off x="7983720" y="3801240"/>
                  <a:ext cx="5976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86" name="Rectangle 154">
                  <a:extLst>
                    <a:ext uri="{FF2B5EF4-FFF2-40B4-BE49-F238E27FC236}">
                      <a16:creationId xmlns:a16="http://schemas.microsoft.com/office/drawing/2014/main" id="{3F19F037-2662-45E0-8F94-C4CF3F61A8B8}"/>
                    </a:ext>
                  </a:extLst>
                </p:cNvPr>
                <p:cNvSpPr/>
                <p:nvPr/>
              </p:nvSpPr>
              <p:spPr>
                <a:xfrm rot="369600">
                  <a:off x="7592040" y="3643920"/>
                  <a:ext cx="5580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87" name="Rectangle 155">
                  <a:extLst>
                    <a:ext uri="{FF2B5EF4-FFF2-40B4-BE49-F238E27FC236}">
                      <a16:creationId xmlns:a16="http://schemas.microsoft.com/office/drawing/2014/main" id="{8FB45CE4-EDF9-4877-92B4-681522234C09}"/>
                    </a:ext>
                  </a:extLst>
                </p:cNvPr>
                <p:cNvSpPr/>
                <p:nvPr/>
              </p:nvSpPr>
              <p:spPr>
                <a:xfrm rot="369600">
                  <a:off x="7573320" y="3768840"/>
                  <a:ext cx="5580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538" name="Group 894">
                <a:extLst>
                  <a:ext uri="{FF2B5EF4-FFF2-40B4-BE49-F238E27FC236}">
                    <a16:creationId xmlns:a16="http://schemas.microsoft.com/office/drawing/2014/main" id="{8CB84404-409A-4D15-A810-EBD6897CC9C0}"/>
                  </a:ext>
                </a:extLst>
              </p:cNvPr>
              <p:cNvGrpSpPr/>
              <p:nvPr/>
            </p:nvGrpSpPr>
            <p:grpSpPr>
              <a:xfrm>
                <a:off x="8080200" y="3679560"/>
                <a:ext cx="496800" cy="236520"/>
                <a:chOff x="8080200" y="3679560"/>
                <a:chExt cx="496800" cy="236520"/>
              </a:xfrm>
            </p:grpSpPr>
            <p:sp>
              <p:nvSpPr>
                <p:cNvPr id="556" name="Rectangle 132">
                  <a:extLst>
                    <a:ext uri="{FF2B5EF4-FFF2-40B4-BE49-F238E27FC236}">
                      <a16:creationId xmlns:a16="http://schemas.microsoft.com/office/drawing/2014/main" id="{13FF72D1-F438-4E79-AAD0-A996994EDAA0}"/>
                    </a:ext>
                  </a:extLst>
                </p:cNvPr>
                <p:cNvSpPr/>
                <p:nvPr/>
              </p:nvSpPr>
              <p:spPr>
                <a:xfrm rot="369600">
                  <a:off x="8163000" y="3687480"/>
                  <a:ext cx="5976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57" name="Rectangle 133">
                  <a:extLst>
                    <a:ext uri="{FF2B5EF4-FFF2-40B4-BE49-F238E27FC236}">
                      <a16:creationId xmlns:a16="http://schemas.microsoft.com/office/drawing/2014/main" id="{C5E9A102-E41A-4D51-8C6E-A44EEFEE4BFB}"/>
                    </a:ext>
                  </a:extLst>
                </p:cNvPr>
                <p:cNvSpPr/>
                <p:nvPr/>
              </p:nvSpPr>
              <p:spPr>
                <a:xfrm rot="369600">
                  <a:off x="8223480" y="3691080"/>
                  <a:ext cx="5580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58" name="Rectangle 134">
                  <a:extLst>
                    <a:ext uri="{FF2B5EF4-FFF2-40B4-BE49-F238E27FC236}">
                      <a16:creationId xmlns:a16="http://schemas.microsoft.com/office/drawing/2014/main" id="{EA865F48-F40F-495C-94B7-6BFB8527D9DA}"/>
                    </a:ext>
                  </a:extLst>
                </p:cNvPr>
                <p:cNvSpPr/>
                <p:nvPr/>
              </p:nvSpPr>
              <p:spPr>
                <a:xfrm rot="369600">
                  <a:off x="8279640" y="3696480"/>
                  <a:ext cx="5976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59" name="Rectangle 135">
                  <a:extLst>
                    <a:ext uri="{FF2B5EF4-FFF2-40B4-BE49-F238E27FC236}">
                      <a16:creationId xmlns:a16="http://schemas.microsoft.com/office/drawing/2014/main" id="{F3C9224A-5934-4771-95E2-C42DD15513D0}"/>
                    </a:ext>
                  </a:extLst>
                </p:cNvPr>
                <p:cNvSpPr/>
                <p:nvPr/>
              </p:nvSpPr>
              <p:spPr>
                <a:xfrm rot="369600">
                  <a:off x="8340120" y="3700080"/>
                  <a:ext cx="5580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60" name="Rectangle 136">
                  <a:extLst>
                    <a:ext uri="{FF2B5EF4-FFF2-40B4-BE49-F238E27FC236}">
                      <a16:creationId xmlns:a16="http://schemas.microsoft.com/office/drawing/2014/main" id="{A73629A4-097D-4271-B14D-9C77C356B57D}"/>
                    </a:ext>
                  </a:extLst>
                </p:cNvPr>
                <p:cNvSpPr/>
                <p:nvPr/>
              </p:nvSpPr>
              <p:spPr>
                <a:xfrm rot="369600">
                  <a:off x="8456760" y="3709080"/>
                  <a:ext cx="5580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61" name="Rectangle 137">
                  <a:extLst>
                    <a:ext uri="{FF2B5EF4-FFF2-40B4-BE49-F238E27FC236}">
                      <a16:creationId xmlns:a16="http://schemas.microsoft.com/office/drawing/2014/main" id="{79FC7C93-D632-4255-978E-E95499264B9A}"/>
                    </a:ext>
                  </a:extLst>
                </p:cNvPr>
                <p:cNvSpPr/>
                <p:nvPr/>
              </p:nvSpPr>
              <p:spPr>
                <a:xfrm rot="369600">
                  <a:off x="8396280" y="3705480"/>
                  <a:ext cx="5976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62" name="Rectangle 138">
                  <a:extLst>
                    <a:ext uri="{FF2B5EF4-FFF2-40B4-BE49-F238E27FC236}">
                      <a16:creationId xmlns:a16="http://schemas.microsoft.com/office/drawing/2014/main" id="{421A574F-DE0D-4384-BAA2-8197B66A60B3}"/>
                    </a:ext>
                  </a:extLst>
                </p:cNvPr>
                <p:cNvSpPr/>
                <p:nvPr/>
              </p:nvSpPr>
              <p:spPr>
                <a:xfrm rot="369600">
                  <a:off x="8513280" y="3714480"/>
                  <a:ext cx="5976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63" name="Rectangle 142">
                  <a:extLst>
                    <a:ext uri="{FF2B5EF4-FFF2-40B4-BE49-F238E27FC236}">
                      <a16:creationId xmlns:a16="http://schemas.microsoft.com/office/drawing/2014/main" id="{E5A99E09-2B70-492E-902B-08490E9366E7}"/>
                    </a:ext>
                  </a:extLst>
                </p:cNvPr>
                <p:cNvSpPr/>
                <p:nvPr/>
              </p:nvSpPr>
              <p:spPr>
                <a:xfrm rot="369600">
                  <a:off x="8144280" y="3812400"/>
                  <a:ext cx="5976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64" name="Rectangle 143">
                  <a:extLst>
                    <a:ext uri="{FF2B5EF4-FFF2-40B4-BE49-F238E27FC236}">
                      <a16:creationId xmlns:a16="http://schemas.microsoft.com/office/drawing/2014/main" id="{B0E349E7-8267-4857-9A67-B1B2E6CD131D}"/>
                    </a:ext>
                  </a:extLst>
                </p:cNvPr>
                <p:cNvSpPr/>
                <p:nvPr/>
              </p:nvSpPr>
              <p:spPr>
                <a:xfrm rot="369600">
                  <a:off x="8204760" y="3816000"/>
                  <a:ext cx="5580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65" name="Rectangle 144">
                  <a:extLst>
                    <a:ext uri="{FF2B5EF4-FFF2-40B4-BE49-F238E27FC236}">
                      <a16:creationId xmlns:a16="http://schemas.microsoft.com/office/drawing/2014/main" id="{9DF8326D-2FC8-4271-AEE5-0CF841E0B670}"/>
                    </a:ext>
                  </a:extLst>
                </p:cNvPr>
                <p:cNvSpPr/>
                <p:nvPr/>
              </p:nvSpPr>
              <p:spPr>
                <a:xfrm rot="369600">
                  <a:off x="8260920" y="3821400"/>
                  <a:ext cx="5976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66" name="Rectangle 145">
                  <a:extLst>
                    <a:ext uri="{FF2B5EF4-FFF2-40B4-BE49-F238E27FC236}">
                      <a16:creationId xmlns:a16="http://schemas.microsoft.com/office/drawing/2014/main" id="{02E12652-87BD-4993-B5EE-8FE3BCA5210D}"/>
                    </a:ext>
                  </a:extLst>
                </p:cNvPr>
                <p:cNvSpPr/>
                <p:nvPr/>
              </p:nvSpPr>
              <p:spPr>
                <a:xfrm rot="369600">
                  <a:off x="8321400" y="3825000"/>
                  <a:ext cx="5580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67" name="Rectangle 146">
                  <a:extLst>
                    <a:ext uri="{FF2B5EF4-FFF2-40B4-BE49-F238E27FC236}">
                      <a16:creationId xmlns:a16="http://schemas.microsoft.com/office/drawing/2014/main" id="{A56D9045-217F-404B-BFC0-51D1740564CA}"/>
                    </a:ext>
                  </a:extLst>
                </p:cNvPr>
                <p:cNvSpPr/>
                <p:nvPr/>
              </p:nvSpPr>
              <p:spPr>
                <a:xfrm rot="369600">
                  <a:off x="8438040" y="3834000"/>
                  <a:ext cx="5580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68" name="Rectangle 147">
                  <a:extLst>
                    <a:ext uri="{FF2B5EF4-FFF2-40B4-BE49-F238E27FC236}">
                      <a16:creationId xmlns:a16="http://schemas.microsoft.com/office/drawing/2014/main" id="{F519CABD-F58A-4D88-8ADA-7206671B16FF}"/>
                    </a:ext>
                  </a:extLst>
                </p:cNvPr>
                <p:cNvSpPr/>
                <p:nvPr/>
              </p:nvSpPr>
              <p:spPr>
                <a:xfrm rot="369600">
                  <a:off x="8377920" y="3830400"/>
                  <a:ext cx="5976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69" name="Rectangle 148">
                  <a:extLst>
                    <a:ext uri="{FF2B5EF4-FFF2-40B4-BE49-F238E27FC236}">
                      <a16:creationId xmlns:a16="http://schemas.microsoft.com/office/drawing/2014/main" id="{DDF06A6C-F340-46D4-8F29-061743236F39}"/>
                    </a:ext>
                  </a:extLst>
                </p:cNvPr>
                <p:cNvSpPr/>
                <p:nvPr/>
              </p:nvSpPr>
              <p:spPr>
                <a:xfrm rot="369600">
                  <a:off x="8494560" y="3839400"/>
                  <a:ext cx="5976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70" name="Rectangle 154">
                  <a:extLst>
                    <a:ext uri="{FF2B5EF4-FFF2-40B4-BE49-F238E27FC236}">
                      <a16:creationId xmlns:a16="http://schemas.microsoft.com/office/drawing/2014/main" id="{7820E892-A3AE-450A-A8A8-05C6F107C39B}"/>
                    </a:ext>
                  </a:extLst>
                </p:cNvPr>
                <p:cNvSpPr/>
                <p:nvPr/>
              </p:nvSpPr>
              <p:spPr>
                <a:xfrm rot="369600">
                  <a:off x="8102520" y="3682080"/>
                  <a:ext cx="5580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71" name="Rectangle 155">
                  <a:extLst>
                    <a:ext uri="{FF2B5EF4-FFF2-40B4-BE49-F238E27FC236}">
                      <a16:creationId xmlns:a16="http://schemas.microsoft.com/office/drawing/2014/main" id="{365D691D-E9A1-459D-8A35-F79A3FC173B6}"/>
                    </a:ext>
                  </a:extLst>
                </p:cNvPr>
                <p:cNvSpPr/>
                <p:nvPr/>
              </p:nvSpPr>
              <p:spPr>
                <a:xfrm rot="369600">
                  <a:off x="8083800" y="3806640"/>
                  <a:ext cx="5580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539" name="Group 895">
                <a:extLst>
                  <a:ext uri="{FF2B5EF4-FFF2-40B4-BE49-F238E27FC236}">
                    <a16:creationId xmlns:a16="http://schemas.microsoft.com/office/drawing/2014/main" id="{9D4B6F19-947C-4924-ACD2-CE65B2CBF149}"/>
                  </a:ext>
                </a:extLst>
              </p:cNvPr>
              <p:cNvGrpSpPr/>
              <p:nvPr/>
            </p:nvGrpSpPr>
            <p:grpSpPr>
              <a:xfrm>
                <a:off x="8588520" y="3720960"/>
                <a:ext cx="496440" cy="236520"/>
                <a:chOff x="8588520" y="3720960"/>
                <a:chExt cx="496440" cy="236520"/>
              </a:xfrm>
            </p:grpSpPr>
            <p:sp>
              <p:nvSpPr>
                <p:cNvPr id="540" name="Rectangle 132">
                  <a:extLst>
                    <a:ext uri="{FF2B5EF4-FFF2-40B4-BE49-F238E27FC236}">
                      <a16:creationId xmlns:a16="http://schemas.microsoft.com/office/drawing/2014/main" id="{27881E35-90D8-4C74-AA73-38381EC3A78B}"/>
                    </a:ext>
                  </a:extLst>
                </p:cNvPr>
                <p:cNvSpPr/>
                <p:nvPr/>
              </p:nvSpPr>
              <p:spPr>
                <a:xfrm rot="369600">
                  <a:off x="8670960" y="3728880"/>
                  <a:ext cx="5976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41" name="Rectangle 133">
                  <a:extLst>
                    <a:ext uri="{FF2B5EF4-FFF2-40B4-BE49-F238E27FC236}">
                      <a16:creationId xmlns:a16="http://schemas.microsoft.com/office/drawing/2014/main" id="{A39D6973-F6B9-40C7-BC93-7BD1F7FFE0C2}"/>
                    </a:ext>
                  </a:extLst>
                </p:cNvPr>
                <p:cNvSpPr/>
                <p:nvPr/>
              </p:nvSpPr>
              <p:spPr>
                <a:xfrm rot="369600">
                  <a:off x="8731440" y="3732480"/>
                  <a:ext cx="5580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42" name="Rectangle 134">
                  <a:extLst>
                    <a:ext uri="{FF2B5EF4-FFF2-40B4-BE49-F238E27FC236}">
                      <a16:creationId xmlns:a16="http://schemas.microsoft.com/office/drawing/2014/main" id="{623F4843-D295-4F99-9345-0B391BBF67A4}"/>
                    </a:ext>
                  </a:extLst>
                </p:cNvPr>
                <p:cNvSpPr/>
                <p:nvPr/>
              </p:nvSpPr>
              <p:spPr>
                <a:xfrm rot="369600">
                  <a:off x="8787960" y="3737880"/>
                  <a:ext cx="5976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43" name="Rectangle 135">
                  <a:extLst>
                    <a:ext uri="{FF2B5EF4-FFF2-40B4-BE49-F238E27FC236}">
                      <a16:creationId xmlns:a16="http://schemas.microsoft.com/office/drawing/2014/main" id="{658CDA35-AA21-41EF-B528-E9795731FCF5}"/>
                    </a:ext>
                  </a:extLst>
                </p:cNvPr>
                <p:cNvSpPr/>
                <p:nvPr/>
              </p:nvSpPr>
              <p:spPr>
                <a:xfrm rot="369600">
                  <a:off x="8848080" y="3741480"/>
                  <a:ext cx="5580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44" name="Rectangle 136">
                  <a:extLst>
                    <a:ext uri="{FF2B5EF4-FFF2-40B4-BE49-F238E27FC236}">
                      <a16:creationId xmlns:a16="http://schemas.microsoft.com/office/drawing/2014/main" id="{D8AD7C18-DC86-4861-A0B5-58E9DC40B727}"/>
                    </a:ext>
                  </a:extLst>
                </p:cNvPr>
                <p:cNvSpPr/>
                <p:nvPr/>
              </p:nvSpPr>
              <p:spPr>
                <a:xfrm rot="369600">
                  <a:off x="8965080" y="3750480"/>
                  <a:ext cx="5580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45" name="Rectangle 137">
                  <a:extLst>
                    <a:ext uri="{FF2B5EF4-FFF2-40B4-BE49-F238E27FC236}">
                      <a16:creationId xmlns:a16="http://schemas.microsoft.com/office/drawing/2014/main" id="{8E2FB1B0-6FCF-4453-9318-3CDC2729977C}"/>
                    </a:ext>
                  </a:extLst>
                </p:cNvPr>
                <p:cNvSpPr/>
                <p:nvPr/>
              </p:nvSpPr>
              <p:spPr>
                <a:xfrm rot="369600">
                  <a:off x="8904600" y="3746880"/>
                  <a:ext cx="5976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46" name="Rectangle 138">
                  <a:extLst>
                    <a:ext uri="{FF2B5EF4-FFF2-40B4-BE49-F238E27FC236}">
                      <a16:creationId xmlns:a16="http://schemas.microsoft.com/office/drawing/2014/main" id="{F136CF8F-921D-4468-BD18-738B59A82E35}"/>
                    </a:ext>
                  </a:extLst>
                </p:cNvPr>
                <p:cNvSpPr/>
                <p:nvPr/>
              </p:nvSpPr>
              <p:spPr>
                <a:xfrm rot="369600">
                  <a:off x="9021240" y="3755880"/>
                  <a:ext cx="5976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47" name="Rectangle 142">
                  <a:extLst>
                    <a:ext uri="{FF2B5EF4-FFF2-40B4-BE49-F238E27FC236}">
                      <a16:creationId xmlns:a16="http://schemas.microsoft.com/office/drawing/2014/main" id="{19A0392C-A38E-4FD3-A268-51BD1FDDC562}"/>
                    </a:ext>
                  </a:extLst>
                </p:cNvPr>
                <p:cNvSpPr/>
                <p:nvPr/>
              </p:nvSpPr>
              <p:spPr>
                <a:xfrm rot="369600">
                  <a:off x="8652600" y="3853800"/>
                  <a:ext cx="5976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48" name="Rectangle 143">
                  <a:extLst>
                    <a:ext uri="{FF2B5EF4-FFF2-40B4-BE49-F238E27FC236}">
                      <a16:creationId xmlns:a16="http://schemas.microsoft.com/office/drawing/2014/main" id="{971CB405-699B-4DF0-A9FF-86D9E24B5184}"/>
                    </a:ext>
                  </a:extLst>
                </p:cNvPr>
                <p:cNvSpPr/>
                <p:nvPr/>
              </p:nvSpPr>
              <p:spPr>
                <a:xfrm rot="369600">
                  <a:off x="8712720" y="3857400"/>
                  <a:ext cx="5580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49" name="Rectangle 144">
                  <a:extLst>
                    <a:ext uri="{FF2B5EF4-FFF2-40B4-BE49-F238E27FC236}">
                      <a16:creationId xmlns:a16="http://schemas.microsoft.com/office/drawing/2014/main" id="{31ABFD3A-D8AA-440D-A00B-C7CF0EFA4BDF}"/>
                    </a:ext>
                  </a:extLst>
                </p:cNvPr>
                <p:cNvSpPr/>
                <p:nvPr/>
              </p:nvSpPr>
              <p:spPr>
                <a:xfrm rot="369600">
                  <a:off x="8769240" y="3862800"/>
                  <a:ext cx="5976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50" name="Rectangle 145">
                  <a:extLst>
                    <a:ext uri="{FF2B5EF4-FFF2-40B4-BE49-F238E27FC236}">
                      <a16:creationId xmlns:a16="http://schemas.microsoft.com/office/drawing/2014/main" id="{BA8994E5-92CC-414C-8D98-48214238A74A}"/>
                    </a:ext>
                  </a:extLst>
                </p:cNvPr>
                <p:cNvSpPr/>
                <p:nvPr/>
              </p:nvSpPr>
              <p:spPr>
                <a:xfrm rot="369600">
                  <a:off x="8829720" y="3866400"/>
                  <a:ext cx="5580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51" name="Rectangle 146">
                  <a:extLst>
                    <a:ext uri="{FF2B5EF4-FFF2-40B4-BE49-F238E27FC236}">
                      <a16:creationId xmlns:a16="http://schemas.microsoft.com/office/drawing/2014/main" id="{36721C10-1918-4E08-83ED-62024E4AA5EA}"/>
                    </a:ext>
                  </a:extLst>
                </p:cNvPr>
                <p:cNvSpPr/>
                <p:nvPr/>
              </p:nvSpPr>
              <p:spPr>
                <a:xfrm rot="369600">
                  <a:off x="8946360" y="3875400"/>
                  <a:ext cx="5580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52" name="Rectangle 147">
                  <a:extLst>
                    <a:ext uri="{FF2B5EF4-FFF2-40B4-BE49-F238E27FC236}">
                      <a16:creationId xmlns:a16="http://schemas.microsoft.com/office/drawing/2014/main" id="{F03C6D6B-17B8-47FA-BEF8-C45A96121511}"/>
                    </a:ext>
                  </a:extLst>
                </p:cNvPr>
                <p:cNvSpPr/>
                <p:nvPr/>
              </p:nvSpPr>
              <p:spPr>
                <a:xfrm rot="369600">
                  <a:off x="8885880" y="3871800"/>
                  <a:ext cx="5976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53" name="Rectangle 148">
                  <a:extLst>
                    <a:ext uri="{FF2B5EF4-FFF2-40B4-BE49-F238E27FC236}">
                      <a16:creationId xmlns:a16="http://schemas.microsoft.com/office/drawing/2014/main" id="{DC90F1BB-5736-4078-96E1-159433CD57CC}"/>
                    </a:ext>
                  </a:extLst>
                </p:cNvPr>
                <p:cNvSpPr/>
                <p:nvPr/>
              </p:nvSpPr>
              <p:spPr>
                <a:xfrm rot="369600">
                  <a:off x="9002880" y="3880800"/>
                  <a:ext cx="5976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54" name="Rectangle 154">
                  <a:extLst>
                    <a:ext uri="{FF2B5EF4-FFF2-40B4-BE49-F238E27FC236}">
                      <a16:creationId xmlns:a16="http://schemas.microsoft.com/office/drawing/2014/main" id="{8773C603-9811-4CDC-AF9B-FAB3F3A144EE}"/>
                    </a:ext>
                  </a:extLst>
                </p:cNvPr>
                <p:cNvSpPr/>
                <p:nvPr/>
              </p:nvSpPr>
              <p:spPr>
                <a:xfrm rot="369600">
                  <a:off x="8610840" y="3723480"/>
                  <a:ext cx="55800" cy="7344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55" name="Rectangle 155">
                  <a:extLst>
                    <a:ext uri="{FF2B5EF4-FFF2-40B4-BE49-F238E27FC236}">
                      <a16:creationId xmlns:a16="http://schemas.microsoft.com/office/drawing/2014/main" id="{345F1848-567B-4B11-AA44-D4E8E2B6F99C}"/>
                    </a:ext>
                  </a:extLst>
                </p:cNvPr>
                <p:cNvSpPr/>
                <p:nvPr/>
              </p:nvSpPr>
              <p:spPr>
                <a:xfrm rot="369600">
                  <a:off x="8592120" y="3848040"/>
                  <a:ext cx="55800" cy="7344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</p:grpSp>
        <p:grpSp>
          <p:nvGrpSpPr>
            <p:cNvPr id="422" name="Group 778">
              <a:extLst>
                <a:ext uri="{FF2B5EF4-FFF2-40B4-BE49-F238E27FC236}">
                  <a16:creationId xmlns:a16="http://schemas.microsoft.com/office/drawing/2014/main" id="{0B9CE71A-B094-4216-83E5-4B1D6F444F84}"/>
                </a:ext>
              </a:extLst>
            </p:cNvPr>
            <p:cNvGrpSpPr/>
            <p:nvPr/>
          </p:nvGrpSpPr>
          <p:grpSpPr>
            <a:xfrm>
              <a:off x="9819720" y="3846240"/>
              <a:ext cx="496800" cy="471960"/>
              <a:chOff x="9819720" y="3846240"/>
              <a:chExt cx="496800" cy="471960"/>
            </a:xfrm>
          </p:grpSpPr>
          <p:sp>
            <p:nvSpPr>
              <p:cNvPr id="533" name="Line 52">
                <a:extLst>
                  <a:ext uri="{FF2B5EF4-FFF2-40B4-BE49-F238E27FC236}">
                    <a16:creationId xmlns:a16="http://schemas.microsoft.com/office/drawing/2014/main" id="{4CD96145-006E-4889-A560-772EFB8C946A}"/>
                  </a:ext>
                </a:extLst>
              </p:cNvPr>
              <p:cNvSpPr/>
              <p:nvPr/>
            </p:nvSpPr>
            <p:spPr>
              <a:xfrm>
                <a:off x="9870840" y="3915000"/>
                <a:ext cx="370440" cy="315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34" name="Rectangle 53">
                <a:extLst>
                  <a:ext uri="{FF2B5EF4-FFF2-40B4-BE49-F238E27FC236}">
                    <a16:creationId xmlns:a16="http://schemas.microsoft.com/office/drawing/2014/main" id="{599D39E7-D908-4B1D-858A-8D3266D6271A}"/>
                  </a:ext>
                </a:extLst>
              </p:cNvPr>
              <p:cNvSpPr/>
              <p:nvPr/>
            </p:nvSpPr>
            <p:spPr>
              <a:xfrm rot="2983800" flipH="1" flipV="1">
                <a:off x="10126800" y="4151520"/>
                <a:ext cx="174240" cy="1213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35" name="Freeform 68">
                <a:extLst>
                  <a:ext uri="{FF2B5EF4-FFF2-40B4-BE49-F238E27FC236}">
                    <a16:creationId xmlns:a16="http://schemas.microsoft.com/office/drawing/2014/main" id="{CCAA0B9A-52A5-4928-AEB5-097A402BC67E}"/>
                  </a:ext>
                </a:extLst>
              </p:cNvPr>
              <p:cNvSpPr/>
              <p:nvPr/>
            </p:nvSpPr>
            <p:spPr>
              <a:xfrm rot="366600">
                <a:off x="9827640" y="3853800"/>
                <a:ext cx="153360" cy="158760"/>
              </a:xfrm>
              <a:custGeom>
                <a:avLst/>
                <a:gdLst>
                  <a:gd name="textAreaLeft" fmla="*/ 0 w 153360"/>
                  <a:gd name="textAreaRight" fmla="*/ 154440 w 153360"/>
                  <a:gd name="textAreaTop" fmla="*/ 0 h 158760"/>
                  <a:gd name="textAreaBottom" fmla="*/ 159840 h 15876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423" name="Text Box 27">
              <a:extLst>
                <a:ext uri="{FF2B5EF4-FFF2-40B4-BE49-F238E27FC236}">
                  <a16:creationId xmlns:a16="http://schemas.microsoft.com/office/drawing/2014/main" id="{1ADDCBEE-0D24-4494-B686-6E066FDD6103}"/>
                </a:ext>
              </a:extLst>
            </p:cNvPr>
            <p:cNvSpPr/>
            <p:nvPr/>
          </p:nvSpPr>
          <p:spPr>
            <a:xfrm flipH="1">
              <a:off x="7061159" y="2709260"/>
              <a:ext cx="1413412" cy="352489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i="1" strike="noStrike" spc="-1" dirty="0">
                  <a:solidFill>
                    <a:srgbClr val="000000"/>
                  </a:solidFill>
                  <a:latin typeface="Arial"/>
                  <a:ea typeface="ＭＳ Ｐゴシック"/>
                </a:rPr>
                <a:t>FLASH1</a:t>
              </a:r>
              <a:endParaRPr lang="de-DE" sz="17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4" name="Text Box 27">
              <a:extLst>
                <a:ext uri="{FF2B5EF4-FFF2-40B4-BE49-F238E27FC236}">
                  <a16:creationId xmlns:a16="http://schemas.microsoft.com/office/drawing/2014/main" id="{C5FDA7B5-B80B-4876-8585-5AAF143E6AAC}"/>
                </a:ext>
              </a:extLst>
            </p:cNvPr>
            <p:cNvSpPr/>
            <p:nvPr/>
          </p:nvSpPr>
          <p:spPr>
            <a:xfrm rot="279600" flipH="1">
              <a:off x="7962840" y="3414591"/>
              <a:ext cx="142956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FLASH2</a:t>
              </a:r>
              <a:endParaRPr lang="de-DE" sz="17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5" name="Line 55">
              <a:extLst>
                <a:ext uri="{FF2B5EF4-FFF2-40B4-BE49-F238E27FC236}">
                  <a16:creationId xmlns:a16="http://schemas.microsoft.com/office/drawing/2014/main" id="{84105ADF-4C1C-4253-9E95-65ED7C724ABD}"/>
                </a:ext>
              </a:extLst>
            </p:cNvPr>
            <p:cNvSpPr/>
            <p:nvPr/>
          </p:nvSpPr>
          <p:spPr>
            <a:xfrm>
              <a:off x="6235560" y="3625920"/>
              <a:ext cx="792360" cy="5464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26" name="Freeform 57">
              <a:extLst>
                <a:ext uri="{FF2B5EF4-FFF2-40B4-BE49-F238E27FC236}">
                  <a16:creationId xmlns:a16="http://schemas.microsoft.com/office/drawing/2014/main" id="{DFA05919-96F0-4E3B-A8B8-17B14017A439}"/>
                </a:ext>
              </a:extLst>
            </p:cNvPr>
            <p:cNvSpPr/>
            <p:nvPr/>
          </p:nvSpPr>
          <p:spPr>
            <a:xfrm>
              <a:off x="6193440" y="3573360"/>
              <a:ext cx="123840" cy="116280"/>
            </a:xfrm>
            <a:custGeom>
              <a:avLst/>
              <a:gdLst>
                <a:gd name="textAreaLeft" fmla="*/ 0 w 123840"/>
                <a:gd name="textAreaRight" fmla="*/ 124920 w 123840"/>
                <a:gd name="textAreaTop" fmla="*/ 0 h 116280"/>
                <a:gd name="textAreaBottom" fmla="*/ 117360 h 11628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427" name="Text Box 27">
              <a:extLst>
                <a:ext uri="{FF2B5EF4-FFF2-40B4-BE49-F238E27FC236}">
                  <a16:creationId xmlns:a16="http://schemas.microsoft.com/office/drawing/2014/main" id="{75247728-3FEA-4B98-B8A8-239915BBBF8F}"/>
                </a:ext>
              </a:extLst>
            </p:cNvPr>
            <p:cNvSpPr/>
            <p:nvPr/>
          </p:nvSpPr>
          <p:spPr>
            <a:xfrm rot="423000" flipH="1">
              <a:off x="10610640" y="3531600"/>
              <a:ext cx="139824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601"/>
                </a:spcBef>
              </a:pPr>
              <a:r>
                <a:rPr lang="en-US" sz="12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Albert Einstein </a:t>
              </a:r>
              <a:endParaRPr lang="de-DE" sz="1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8" name="Text Box 27">
              <a:extLst>
                <a:ext uri="{FF2B5EF4-FFF2-40B4-BE49-F238E27FC236}">
                  <a16:creationId xmlns:a16="http://schemas.microsoft.com/office/drawing/2014/main" id="{19C87E44-32EF-43A5-93A0-C85F255B00CE}"/>
                </a:ext>
              </a:extLst>
            </p:cNvPr>
            <p:cNvSpPr/>
            <p:nvPr/>
          </p:nvSpPr>
          <p:spPr>
            <a:xfrm rot="423000" flipH="1">
              <a:off x="10505520" y="4395600"/>
              <a:ext cx="139824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601"/>
                </a:spcBef>
              </a:pPr>
              <a:r>
                <a:rPr lang="en-US" sz="12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Kai Siegbahn</a:t>
              </a:r>
              <a:endParaRPr lang="de-DE" sz="1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29" name="Text Box 26">
              <a:extLst>
                <a:ext uri="{FF2B5EF4-FFF2-40B4-BE49-F238E27FC236}">
                  <a16:creationId xmlns:a16="http://schemas.microsoft.com/office/drawing/2014/main" id="{2644DFCA-E54D-45A3-B6CB-B4180C11E7CB}"/>
                </a:ext>
              </a:extLst>
            </p:cNvPr>
            <p:cNvSpPr/>
            <p:nvPr/>
          </p:nvSpPr>
          <p:spPr>
            <a:xfrm rot="300000" flipH="1">
              <a:off x="6940800" y="3870000"/>
              <a:ext cx="2208600" cy="30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700"/>
                </a:spcBef>
              </a:pPr>
              <a:r>
                <a:rPr lang="en-US" sz="14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Variable Gap Undulators</a:t>
              </a:r>
              <a:endParaRPr lang="de-DE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430" name="Group 786">
              <a:extLst>
                <a:ext uri="{FF2B5EF4-FFF2-40B4-BE49-F238E27FC236}">
                  <a16:creationId xmlns:a16="http://schemas.microsoft.com/office/drawing/2014/main" id="{34BA1C44-3C78-4DF0-BDEA-69987D7310A2}"/>
                </a:ext>
              </a:extLst>
            </p:cNvPr>
            <p:cNvGrpSpPr/>
            <p:nvPr/>
          </p:nvGrpSpPr>
          <p:grpSpPr>
            <a:xfrm>
              <a:off x="6298920" y="4107600"/>
              <a:ext cx="3502080" cy="463718"/>
              <a:chOff x="6298920" y="4107600"/>
              <a:chExt cx="3502080" cy="463718"/>
            </a:xfrm>
          </p:grpSpPr>
          <p:sp>
            <p:nvSpPr>
              <p:cNvPr id="525" name="Text Box 27">
                <a:extLst>
                  <a:ext uri="{FF2B5EF4-FFF2-40B4-BE49-F238E27FC236}">
                    <a16:creationId xmlns:a16="http://schemas.microsoft.com/office/drawing/2014/main" id="{F2902059-FA55-45F9-BA86-3615BB2D1CF9}"/>
                  </a:ext>
                </a:extLst>
              </p:cNvPr>
              <p:cNvSpPr/>
              <p:nvPr/>
            </p:nvSpPr>
            <p:spPr>
              <a:xfrm rot="300000" flipH="1">
                <a:off x="6827840" y="4218829"/>
                <a:ext cx="1892880" cy="352489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algn="ctr" defTabSz="457200">
                  <a:lnSpc>
                    <a:spcPct val="100000"/>
                  </a:lnSpc>
                  <a:spcBef>
                    <a:spcPts val="850"/>
                  </a:spcBef>
                </a:pPr>
                <a:r>
                  <a:rPr lang="en-US" sz="1700" b="0" i="1" strike="noStrike" spc="-1" dirty="0">
                    <a:solidFill>
                      <a:srgbClr val="000000"/>
                    </a:solidFill>
                    <a:latin typeface="Arial"/>
                    <a:ea typeface="ＭＳ Ｐゴシック"/>
                  </a:rPr>
                  <a:t>FLASH3</a:t>
                </a:r>
                <a:endParaRPr lang="de-DE" sz="1700" b="0" strike="noStrike" spc="-1" dirty="0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526" name="Line 55">
                <a:extLst>
                  <a:ext uri="{FF2B5EF4-FFF2-40B4-BE49-F238E27FC236}">
                    <a16:creationId xmlns:a16="http://schemas.microsoft.com/office/drawing/2014/main" id="{6B144C56-7B47-49A9-B6CC-730E619462D6}"/>
                  </a:ext>
                </a:extLst>
              </p:cNvPr>
              <p:cNvSpPr/>
              <p:nvPr/>
            </p:nvSpPr>
            <p:spPr>
              <a:xfrm>
                <a:off x="7060320" y="4187880"/>
                <a:ext cx="2431800" cy="235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27" name="Freeform 57">
                <a:extLst>
                  <a:ext uri="{FF2B5EF4-FFF2-40B4-BE49-F238E27FC236}">
                    <a16:creationId xmlns:a16="http://schemas.microsoft.com/office/drawing/2014/main" id="{30A94C0E-F1E7-42F2-A358-E6D221AE6775}"/>
                  </a:ext>
                </a:extLst>
              </p:cNvPr>
              <p:cNvSpPr/>
              <p:nvPr/>
            </p:nvSpPr>
            <p:spPr>
              <a:xfrm rot="11229600">
                <a:off x="6968520" y="4108680"/>
                <a:ext cx="123840" cy="116280"/>
              </a:xfrm>
              <a:custGeom>
                <a:avLst/>
                <a:gdLst>
                  <a:gd name="textAreaLeft" fmla="*/ 0 w 123840"/>
                  <a:gd name="textAreaRight" fmla="*/ 124920 w 123840"/>
                  <a:gd name="textAreaTop" fmla="*/ 0 h 116280"/>
                  <a:gd name="textAreaBottom" fmla="*/ 117360 h 11628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28" name="Line 52">
                <a:extLst>
                  <a:ext uri="{FF2B5EF4-FFF2-40B4-BE49-F238E27FC236}">
                    <a16:creationId xmlns:a16="http://schemas.microsoft.com/office/drawing/2014/main" id="{60A4FE00-E1AA-4BC6-B5F5-BB5836F553C3}"/>
                  </a:ext>
                </a:extLst>
              </p:cNvPr>
              <p:cNvSpPr/>
              <p:nvPr/>
            </p:nvSpPr>
            <p:spPr>
              <a:xfrm>
                <a:off x="9515520" y="4429800"/>
                <a:ext cx="186840" cy="7704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2040" rIns="90000" bIns="320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29" name="Rectangle 53">
                <a:extLst>
                  <a:ext uri="{FF2B5EF4-FFF2-40B4-BE49-F238E27FC236}">
                    <a16:creationId xmlns:a16="http://schemas.microsoft.com/office/drawing/2014/main" id="{546530B1-8DA1-4EFA-9FF8-2C0693BEDCA1}"/>
                  </a:ext>
                </a:extLst>
              </p:cNvPr>
              <p:cNvSpPr/>
              <p:nvPr/>
            </p:nvSpPr>
            <p:spPr>
              <a:xfrm rot="12334200" flipH="1" flipV="1">
                <a:off x="9674280" y="4501440"/>
                <a:ext cx="126720" cy="655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30" name="Line 55">
                <a:extLst>
                  <a:ext uri="{FF2B5EF4-FFF2-40B4-BE49-F238E27FC236}">
                    <a16:creationId xmlns:a16="http://schemas.microsoft.com/office/drawing/2014/main" id="{8E983A5E-FD21-4BBD-AE9E-422FE90128DB}"/>
                  </a:ext>
                </a:extLst>
              </p:cNvPr>
              <p:cNvSpPr/>
              <p:nvPr/>
            </p:nvSpPr>
            <p:spPr>
              <a:xfrm>
                <a:off x="6298920" y="4107600"/>
                <a:ext cx="673200" cy="5904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14040" rIns="90000" bIns="140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31" name="Rectangle 178">
                <a:extLst>
                  <a:ext uri="{FF2B5EF4-FFF2-40B4-BE49-F238E27FC236}">
                    <a16:creationId xmlns:a16="http://schemas.microsoft.com/office/drawing/2014/main" id="{B6DD8ECB-FE5B-4927-9A9D-94CFB01EA9B6}"/>
                  </a:ext>
                </a:extLst>
              </p:cNvPr>
              <p:cNvSpPr/>
              <p:nvPr/>
            </p:nvSpPr>
            <p:spPr>
              <a:xfrm rot="340800">
                <a:off x="8255160" y="4221000"/>
                <a:ext cx="268200" cy="191520"/>
              </a:xfrm>
              <a:prstGeom prst="rect">
                <a:avLst/>
              </a:prstGeom>
              <a:solidFill>
                <a:srgbClr val="FFCCCC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32" name="Freeform 57">
                <a:extLst>
                  <a:ext uri="{FF2B5EF4-FFF2-40B4-BE49-F238E27FC236}">
                    <a16:creationId xmlns:a16="http://schemas.microsoft.com/office/drawing/2014/main" id="{BBF5465E-E01E-42DB-8C5A-13CB5C307A3C}"/>
                  </a:ext>
                </a:extLst>
              </p:cNvPr>
              <p:cNvSpPr/>
              <p:nvPr/>
            </p:nvSpPr>
            <p:spPr>
              <a:xfrm rot="420000">
                <a:off x="9480600" y="4362120"/>
                <a:ext cx="123840" cy="116280"/>
              </a:xfrm>
              <a:custGeom>
                <a:avLst/>
                <a:gdLst>
                  <a:gd name="textAreaLeft" fmla="*/ 0 w 123840"/>
                  <a:gd name="textAreaRight" fmla="*/ 124920 w 123840"/>
                  <a:gd name="textAreaTop" fmla="*/ 0 h 116280"/>
                  <a:gd name="textAreaBottom" fmla="*/ 117360 h 11628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433" name="Group 39">
              <a:extLst>
                <a:ext uri="{FF2B5EF4-FFF2-40B4-BE49-F238E27FC236}">
                  <a16:creationId xmlns:a16="http://schemas.microsoft.com/office/drawing/2014/main" id="{B49356A1-21EE-44AC-9458-6634768AC74C}"/>
                </a:ext>
              </a:extLst>
            </p:cNvPr>
            <p:cNvGrpSpPr/>
            <p:nvPr/>
          </p:nvGrpSpPr>
          <p:grpSpPr>
            <a:xfrm>
              <a:off x="6428880" y="3522240"/>
              <a:ext cx="513720" cy="222480"/>
              <a:chOff x="6428880" y="3522240"/>
              <a:chExt cx="513720" cy="222480"/>
            </a:xfrm>
          </p:grpSpPr>
          <p:sp>
            <p:nvSpPr>
              <p:cNvPr id="504" name="Line 40">
                <a:extLst>
                  <a:ext uri="{FF2B5EF4-FFF2-40B4-BE49-F238E27FC236}">
                    <a16:creationId xmlns:a16="http://schemas.microsoft.com/office/drawing/2014/main" id="{9EBA7A59-D97F-4300-B16F-0B437EBA1BDA}"/>
                  </a:ext>
                </a:extLst>
              </p:cNvPr>
              <p:cNvSpPr/>
              <p:nvPr/>
            </p:nvSpPr>
            <p:spPr>
              <a:xfrm flipV="1">
                <a:off x="6471000" y="3573000"/>
                <a:ext cx="150120" cy="7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29160" rIns="90000" bIns="2916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05" name="Line 41">
                <a:extLst>
                  <a:ext uri="{FF2B5EF4-FFF2-40B4-BE49-F238E27FC236}">
                    <a16:creationId xmlns:a16="http://schemas.microsoft.com/office/drawing/2014/main" id="{33D84DF0-FF29-4C87-9CC2-FF432B816B8D}"/>
                  </a:ext>
                </a:extLst>
              </p:cNvPr>
              <p:cNvSpPr/>
              <p:nvPr/>
            </p:nvSpPr>
            <p:spPr>
              <a:xfrm flipH="1" flipV="1">
                <a:off x="6593400" y="3584160"/>
                <a:ext cx="187560" cy="162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28800" rIns="90000" bIns="-28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06" name="Line 42">
                <a:extLst>
                  <a:ext uri="{FF2B5EF4-FFF2-40B4-BE49-F238E27FC236}">
                    <a16:creationId xmlns:a16="http://schemas.microsoft.com/office/drawing/2014/main" id="{7A5177BA-4569-48DC-B23C-7D3206CDB7F1}"/>
                  </a:ext>
                </a:extLst>
              </p:cNvPr>
              <p:cNvSpPr/>
              <p:nvPr/>
            </p:nvSpPr>
            <p:spPr>
              <a:xfrm>
                <a:off x="6777360" y="3598560"/>
                <a:ext cx="129240" cy="975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07" name="Rectangle 43">
                <a:extLst>
                  <a:ext uri="{FF2B5EF4-FFF2-40B4-BE49-F238E27FC236}">
                    <a16:creationId xmlns:a16="http://schemas.microsoft.com/office/drawing/2014/main" id="{37FA16AA-F350-42F3-9FAC-018927252174}"/>
                  </a:ext>
                </a:extLst>
              </p:cNvPr>
              <p:cNvSpPr/>
              <p:nvPr/>
            </p:nvSpPr>
            <p:spPr>
              <a:xfrm rot="385200">
                <a:off x="6433560" y="3600360"/>
                <a:ext cx="64800" cy="9108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08" name="Rectangle 44">
                <a:extLst>
                  <a:ext uri="{FF2B5EF4-FFF2-40B4-BE49-F238E27FC236}">
                    <a16:creationId xmlns:a16="http://schemas.microsoft.com/office/drawing/2014/main" id="{CC2EB3FC-2111-4B1C-A6EF-82214CD78866}"/>
                  </a:ext>
                </a:extLst>
              </p:cNvPr>
              <p:cNvSpPr/>
              <p:nvPr/>
            </p:nvSpPr>
            <p:spPr>
              <a:xfrm rot="385200">
                <a:off x="6589440" y="3525480"/>
                <a:ext cx="64800" cy="9108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09" name="Rectangle 45">
                <a:extLst>
                  <a:ext uri="{FF2B5EF4-FFF2-40B4-BE49-F238E27FC236}">
                    <a16:creationId xmlns:a16="http://schemas.microsoft.com/office/drawing/2014/main" id="{00A53434-6F9A-48BC-9CEB-2FB76765AE98}"/>
                  </a:ext>
                </a:extLst>
              </p:cNvPr>
              <p:cNvSpPr/>
              <p:nvPr/>
            </p:nvSpPr>
            <p:spPr>
              <a:xfrm rot="385200">
                <a:off x="6735240" y="3541680"/>
                <a:ext cx="64800" cy="9108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10" name="Rectangle 46">
                <a:extLst>
                  <a:ext uri="{FF2B5EF4-FFF2-40B4-BE49-F238E27FC236}">
                    <a16:creationId xmlns:a16="http://schemas.microsoft.com/office/drawing/2014/main" id="{46B927C7-5AB0-4826-9854-18FE56DDE7E9}"/>
                  </a:ext>
                </a:extLst>
              </p:cNvPr>
              <p:cNvSpPr/>
              <p:nvPr/>
            </p:nvSpPr>
            <p:spPr>
              <a:xfrm rot="385200">
                <a:off x="6872760" y="3650040"/>
                <a:ext cx="64800" cy="9108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434" name="Group 790">
              <a:extLst>
                <a:ext uri="{FF2B5EF4-FFF2-40B4-BE49-F238E27FC236}">
                  <a16:creationId xmlns:a16="http://schemas.microsoft.com/office/drawing/2014/main" id="{493B612F-7346-4A9C-B351-341BA7ABCEDC}"/>
                </a:ext>
              </a:extLst>
            </p:cNvPr>
            <p:cNvGrpSpPr/>
            <p:nvPr/>
          </p:nvGrpSpPr>
          <p:grpSpPr>
            <a:xfrm>
              <a:off x="9021960" y="4102560"/>
              <a:ext cx="247680" cy="385200"/>
              <a:chOff x="9021960" y="4102560"/>
              <a:chExt cx="247680" cy="385200"/>
            </a:xfrm>
          </p:grpSpPr>
          <p:sp>
            <p:nvSpPr>
              <p:cNvPr id="502" name="AutoShape 30">
                <a:extLst>
                  <a:ext uri="{FF2B5EF4-FFF2-40B4-BE49-F238E27FC236}">
                    <a16:creationId xmlns:a16="http://schemas.microsoft.com/office/drawing/2014/main" id="{2582DD92-705B-4D56-9056-12F0AEFABB72}"/>
                  </a:ext>
                </a:extLst>
              </p:cNvPr>
              <p:cNvSpPr/>
              <p:nvPr/>
            </p:nvSpPr>
            <p:spPr>
              <a:xfrm rot="300000">
                <a:off x="9037440" y="4310280"/>
                <a:ext cx="178920" cy="16956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503" name="AutoShape 184">
                <a:extLst>
                  <a:ext uri="{FF2B5EF4-FFF2-40B4-BE49-F238E27FC236}">
                    <a16:creationId xmlns:a16="http://schemas.microsoft.com/office/drawing/2014/main" id="{9FFA8AEE-3129-4835-9DD0-012FA298644E}"/>
                  </a:ext>
                </a:extLst>
              </p:cNvPr>
              <p:cNvSpPr/>
              <p:nvPr/>
            </p:nvSpPr>
            <p:spPr>
              <a:xfrm rot="11100000">
                <a:off x="9027720" y="4112640"/>
                <a:ext cx="235800" cy="14328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437" name="Group 793">
              <a:extLst>
                <a:ext uri="{FF2B5EF4-FFF2-40B4-BE49-F238E27FC236}">
                  <a16:creationId xmlns:a16="http://schemas.microsoft.com/office/drawing/2014/main" id="{48270176-2FDD-441B-9B9A-938146703F4C}"/>
                </a:ext>
              </a:extLst>
            </p:cNvPr>
            <p:cNvGrpSpPr/>
            <p:nvPr/>
          </p:nvGrpSpPr>
          <p:grpSpPr>
            <a:xfrm>
              <a:off x="9529560" y="3615120"/>
              <a:ext cx="247680" cy="384840"/>
              <a:chOff x="9529560" y="3615120"/>
              <a:chExt cx="247680" cy="384840"/>
            </a:xfrm>
          </p:grpSpPr>
          <p:sp>
            <p:nvSpPr>
              <p:cNvPr id="477" name="AutoShape 30">
                <a:extLst>
                  <a:ext uri="{FF2B5EF4-FFF2-40B4-BE49-F238E27FC236}">
                    <a16:creationId xmlns:a16="http://schemas.microsoft.com/office/drawing/2014/main" id="{6D8B93E7-32EB-4C2B-9D27-2D0F7BEB542D}"/>
                  </a:ext>
                </a:extLst>
              </p:cNvPr>
              <p:cNvSpPr/>
              <p:nvPr/>
            </p:nvSpPr>
            <p:spPr>
              <a:xfrm rot="300000">
                <a:off x="9544680" y="3822480"/>
                <a:ext cx="178920" cy="16956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78" name="AutoShape 184">
                <a:extLst>
                  <a:ext uri="{FF2B5EF4-FFF2-40B4-BE49-F238E27FC236}">
                    <a16:creationId xmlns:a16="http://schemas.microsoft.com/office/drawing/2014/main" id="{20CBDEBC-29B0-4CF7-AD6C-B339146362EF}"/>
                  </a:ext>
                </a:extLst>
              </p:cNvPr>
              <p:cNvSpPr/>
              <p:nvPr/>
            </p:nvSpPr>
            <p:spPr>
              <a:xfrm rot="11100000">
                <a:off x="9535320" y="3625200"/>
                <a:ext cx="235800" cy="14328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438" name="AutoShape 77">
              <a:extLst>
                <a:ext uri="{FF2B5EF4-FFF2-40B4-BE49-F238E27FC236}">
                  <a16:creationId xmlns:a16="http://schemas.microsoft.com/office/drawing/2014/main" id="{26AAA558-AC42-4D1B-BF3A-5CE8F82D8FEF}"/>
                </a:ext>
              </a:extLst>
            </p:cNvPr>
            <p:cNvSpPr/>
            <p:nvPr/>
          </p:nvSpPr>
          <p:spPr>
            <a:xfrm>
              <a:off x="6258600" y="4045680"/>
              <a:ext cx="118440" cy="149760"/>
            </a:xfrm>
            <a:prstGeom prst="roundRect">
              <a:avLst>
                <a:gd name="adj" fmla="val 16667"/>
              </a:avLst>
            </a:prstGeom>
            <a:solidFill>
              <a:srgbClr val="6699FF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439" name="Group 795">
              <a:extLst>
                <a:ext uri="{FF2B5EF4-FFF2-40B4-BE49-F238E27FC236}">
                  <a16:creationId xmlns:a16="http://schemas.microsoft.com/office/drawing/2014/main" id="{7734546C-8009-469D-A54F-CDB6FE97845E}"/>
                </a:ext>
              </a:extLst>
            </p:cNvPr>
            <p:cNvGrpSpPr/>
            <p:nvPr/>
          </p:nvGrpSpPr>
          <p:grpSpPr>
            <a:xfrm>
              <a:off x="191880" y="2911320"/>
              <a:ext cx="1114920" cy="588960"/>
              <a:chOff x="191880" y="2911320"/>
              <a:chExt cx="1114920" cy="588960"/>
            </a:xfrm>
          </p:grpSpPr>
          <p:sp>
            <p:nvSpPr>
              <p:cNvPr id="458" name="Line 24">
                <a:extLst>
                  <a:ext uri="{FF2B5EF4-FFF2-40B4-BE49-F238E27FC236}">
                    <a16:creationId xmlns:a16="http://schemas.microsoft.com/office/drawing/2014/main" id="{72EC5B2E-242C-4F8C-9F72-5075CB4F3812}"/>
                  </a:ext>
                </a:extLst>
              </p:cNvPr>
              <p:cNvSpPr/>
              <p:nvPr/>
            </p:nvSpPr>
            <p:spPr>
              <a:xfrm flipH="1" flipV="1">
                <a:off x="405720" y="3204720"/>
                <a:ext cx="129960" cy="54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9720" rIns="90000" bIns="972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59" name="AutoShape 30">
                <a:extLst>
                  <a:ext uri="{FF2B5EF4-FFF2-40B4-BE49-F238E27FC236}">
                    <a16:creationId xmlns:a16="http://schemas.microsoft.com/office/drawing/2014/main" id="{C5CFD1CE-9A28-4EE2-AC03-83AAD781B449}"/>
                  </a:ext>
                </a:extLst>
              </p:cNvPr>
              <p:cNvSpPr/>
              <p:nvPr/>
            </p:nvSpPr>
            <p:spPr>
              <a:xfrm>
                <a:off x="243000" y="3120120"/>
                <a:ext cx="162000" cy="1386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0" name="AutoShape 182">
                <a:extLst>
                  <a:ext uri="{FF2B5EF4-FFF2-40B4-BE49-F238E27FC236}">
                    <a16:creationId xmlns:a16="http://schemas.microsoft.com/office/drawing/2014/main" id="{36BDC7C9-24F8-4EA2-B1B7-E2BAC4DF40D1}"/>
                  </a:ext>
                </a:extLst>
              </p:cNvPr>
              <p:cNvSpPr/>
              <p:nvPr/>
            </p:nvSpPr>
            <p:spPr>
              <a:xfrm rot="10800000">
                <a:off x="191880" y="2926080"/>
                <a:ext cx="235800" cy="14328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grpSp>
            <p:nvGrpSpPr>
              <p:cNvPr id="461" name="Group 817">
                <a:extLst>
                  <a:ext uri="{FF2B5EF4-FFF2-40B4-BE49-F238E27FC236}">
                    <a16:creationId xmlns:a16="http://schemas.microsoft.com/office/drawing/2014/main" id="{EEFC6D54-E1AA-4E10-8548-1E601DF7B864}"/>
                  </a:ext>
                </a:extLst>
              </p:cNvPr>
              <p:cNvGrpSpPr/>
              <p:nvPr/>
            </p:nvGrpSpPr>
            <p:grpSpPr>
              <a:xfrm>
                <a:off x="606240" y="2911320"/>
                <a:ext cx="700560" cy="393120"/>
                <a:chOff x="606240" y="2911320"/>
                <a:chExt cx="700560" cy="393120"/>
              </a:xfrm>
            </p:grpSpPr>
            <p:grpSp>
              <p:nvGrpSpPr>
                <p:cNvPr id="470" name="Group 69">
                  <a:extLst>
                    <a:ext uri="{FF2B5EF4-FFF2-40B4-BE49-F238E27FC236}">
                      <a16:creationId xmlns:a16="http://schemas.microsoft.com/office/drawing/2014/main" id="{EDAFD9BB-6790-4249-A2B9-A166CD303CCB}"/>
                    </a:ext>
                  </a:extLst>
                </p:cNvPr>
                <p:cNvGrpSpPr/>
                <p:nvPr/>
              </p:nvGrpSpPr>
              <p:grpSpPr>
                <a:xfrm>
                  <a:off x="606240" y="3084840"/>
                  <a:ext cx="445320" cy="219600"/>
                  <a:chOff x="606240" y="3084840"/>
                  <a:chExt cx="445320" cy="219600"/>
                </a:xfrm>
              </p:grpSpPr>
              <p:sp>
                <p:nvSpPr>
                  <p:cNvPr id="475" name="AutoShape 75">
                    <a:extLst>
                      <a:ext uri="{FF2B5EF4-FFF2-40B4-BE49-F238E27FC236}">
                        <a16:creationId xmlns:a16="http://schemas.microsoft.com/office/drawing/2014/main" id="{BC39FB03-351B-4874-92F2-BCD8BF5D4934}"/>
                      </a:ext>
                    </a:extLst>
                  </p:cNvPr>
                  <p:cNvSpPr/>
                  <p:nvPr/>
                </p:nvSpPr>
                <p:spPr>
                  <a:xfrm>
                    <a:off x="606240" y="3084840"/>
                    <a:ext cx="445320" cy="21960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45000" rIns="90000" bIns="4500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  <p:sp>
                <p:nvSpPr>
                  <p:cNvPr id="476" name="Rectangle 76">
                    <a:extLst>
                      <a:ext uri="{FF2B5EF4-FFF2-40B4-BE49-F238E27FC236}">
                        <a16:creationId xmlns:a16="http://schemas.microsoft.com/office/drawing/2014/main" id="{7D4A29BA-CCEA-4774-B29E-816B4FC8A885}"/>
                      </a:ext>
                    </a:extLst>
                  </p:cNvPr>
                  <p:cNvSpPr/>
                  <p:nvPr/>
                </p:nvSpPr>
                <p:spPr>
                  <a:xfrm>
                    <a:off x="642240" y="3154680"/>
                    <a:ext cx="375480" cy="72000"/>
                  </a:xfrm>
                  <a:prstGeom prst="rect">
                    <a:avLst/>
                  </a:prstGeom>
                  <a:solidFill>
                    <a:srgbClr val="6699FF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8080" rIns="90000" bIns="2808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</p:grpSp>
            <p:sp>
              <p:nvSpPr>
                <p:cNvPr id="471" name="AutoShape 30">
                  <a:extLst>
                    <a:ext uri="{FF2B5EF4-FFF2-40B4-BE49-F238E27FC236}">
                      <a16:creationId xmlns:a16="http://schemas.microsoft.com/office/drawing/2014/main" id="{0ABD392C-0B99-4758-9297-592658CF1639}"/>
                    </a:ext>
                  </a:extLst>
                </p:cNvPr>
                <p:cNvSpPr/>
                <p:nvPr/>
              </p:nvSpPr>
              <p:spPr>
                <a:xfrm>
                  <a:off x="1084680" y="3092760"/>
                  <a:ext cx="178920" cy="20520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72" name="Rectangle 76">
                  <a:extLst>
                    <a:ext uri="{FF2B5EF4-FFF2-40B4-BE49-F238E27FC236}">
                      <a16:creationId xmlns:a16="http://schemas.microsoft.com/office/drawing/2014/main" id="{CDB8E497-6654-44A2-9D14-131862404D2F}"/>
                    </a:ext>
                  </a:extLst>
                </p:cNvPr>
                <p:cNvSpPr/>
                <p:nvPr/>
              </p:nvSpPr>
              <p:spPr>
                <a:xfrm>
                  <a:off x="1120680" y="3165840"/>
                  <a:ext cx="109080" cy="54360"/>
                </a:xfrm>
                <a:prstGeom prst="rect">
                  <a:avLst/>
                </a:prstGeom>
                <a:solidFill>
                  <a:srgbClr val="6699FF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10440" rIns="90000" bIns="1044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73" name="AutoShape 183">
                  <a:extLst>
                    <a:ext uri="{FF2B5EF4-FFF2-40B4-BE49-F238E27FC236}">
                      <a16:creationId xmlns:a16="http://schemas.microsoft.com/office/drawing/2014/main" id="{FA0AB5B9-9670-4381-8E3A-DA5CC4366214}"/>
                    </a:ext>
                  </a:extLst>
                </p:cNvPr>
                <p:cNvSpPr/>
                <p:nvPr/>
              </p:nvSpPr>
              <p:spPr>
                <a:xfrm rot="10800000">
                  <a:off x="687960" y="2911320"/>
                  <a:ext cx="235800" cy="1432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7360" rIns="90000" bIns="2736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74" name="AutoShape 184">
                  <a:extLst>
                    <a:ext uri="{FF2B5EF4-FFF2-40B4-BE49-F238E27FC236}">
                      <a16:creationId xmlns:a16="http://schemas.microsoft.com/office/drawing/2014/main" id="{22A6C5CA-F026-4B15-8A8D-BC0D752D4511}"/>
                    </a:ext>
                  </a:extLst>
                </p:cNvPr>
                <p:cNvSpPr/>
                <p:nvPr/>
              </p:nvSpPr>
              <p:spPr>
                <a:xfrm rot="10800000">
                  <a:off x="1071000" y="2911320"/>
                  <a:ext cx="235800" cy="14328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7360" rIns="90000" bIns="2736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462" name="Line 24">
                <a:extLst>
                  <a:ext uri="{FF2B5EF4-FFF2-40B4-BE49-F238E27FC236}">
                    <a16:creationId xmlns:a16="http://schemas.microsoft.com/office/drawing/2014/main" id="{C95C9725-2525-4F83-A4F9-A3A351935127}"/>
                  </a:ext>
                </a:extLst>
              </p:cNvPr>
              <p:cNvSpPr/>
              <p:nvPr/>
            </p:nvSpPr>
            <p:spPr>
              <a:xfrm>
                <a:off x="251280" y="3308760"/>
                <a:ext cx="360" cy="16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3" name="Line 24">
                <a:extLst>
                  <a:ext uri="{FF2B5EF4-FFF2-40B4-BE49-F238E27FC236}">
                    <a16:creationId xmlns:a16="http://schemas.microsoft.com/office/drawing/2014/main" id="{3E4B3864-BEC3-4570-88B7-B7404F528895}"/>
                  </a:ext>
                </a:extLst>
              </p:cNvPr>
              <p:cNvSpPr/>
              <p:nvPr/>
            </p:nvSpPr>
            <p:spPr>
              <a:xfrm>
                <a:off x="534240" y="3256560"/>
                <a:ext cx="360" cy="63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18720" rIns="90000" bIns="1872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4" name="Line 24">
                <a:extLst>
                  <a:ext uri="{FF2B5EF4-FFF2-40B4-BE49-F238E27FC236}">
                    <a16:creationId xmlns:a16="http://schemas.microsoft.com/office/drawing/2014/main" id="{150B54C7-BC14-4C90-8718-6B901634EC93}"/>
                  </a:ext>
                </a:extLst>
              </p:cNvPr>
              <p:cNvSpPr/>
              <p:nvPr/>
            </p:nvSpPr>
            <p:spPr>
              <a:xfrm flipH="1" flipV="1">
                <a:off x="251280" y="3313080"/>
                <a:ext cx="290880" cy="2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2840" rIns="90000" bIns="-4284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5" name="Line 24">
                <a:extLst>
                  <a:ext uri="{FF2B5EF4-FFF2-40B4-BE49-F238E27FC236}">
                    <a16:creationId xmlns:a16="http://schemas.microsoft.com/office/drawing/2014/main" id="{00E4951A-58E7-4EDE-AFF6-A37D09188913}"/>
                  </a:ext>
                </a:extLst>
              </p:cNvPr>
              <p:cNvSpPr/>
              <p:nvPr/>
            </p:nvSpPr>
            <p:spPr>
              <a:xfrm>
                <a:off x="382320" y="3314880"/>
                <a:ext cx="360" cy="16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6" name="AutoShape 77">
                <a:extLst>
                  <a:ext uri="{FF2B5EF4-FFF2-40B4-BE49-F238E27FC236}">
                    <a16:creationId xmlns:a16="http://schemas.microsoft.com/office/drawing/2014/main" id="{4BB420D6-4C07-432F-A517-0740D620638B}"/>
                  </a:ext>
                </a:extLst>
              </p:cNvPr>
              <p:cNvSpPr/>
              <p:nvPr/>
            </p:nvSpPr>
            <p:spPr>
              <a:xfrm>
                <a:off x="511200" y="3346920"/>
                <a:ext cx="118440" cy="14976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7" name="AutoShape 77">
                <a:extLst>
                  <a:ext uri="{FF2B5EF4-FFF2-40B4-BE49-F238E27FC236}">
                    <a16:creationId xmlns:a16="http://schemas.microsoft.com/office/drawing/2014/main" id="{A625E3A3-9623-4875-876C-136A1A3B6197}"/>
                  </a:ext>
                </a:extLst>
              </p:cNvPr>
              <p:cNvSpPr/>
              <p:nvPr/>
            </p:nvSpPr>
            <p:spPr>
              <a:xfrm>
                <a:off x="335880" y="3350520"/>
                <a:ext cx="118440" cy="14976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8" name="AutoShape 77">
                <a:extLst>
                  <a:ext uri="{FF2B5EF4-FFF2-40B4-BE49-F238E27FC236}">
                    <a16:creationId xmlns:a16="http://schemas.microsoft.com/office/drawing/2014/main" id="{6F3C04A3-CAB7-4560-9A0F-179D45732913}"/>
                  </a:ext>
                </a:extLst>
              </p:cNvPr>
              <p:cNvSpPr/>
              <p:nvPr/>
            </p:nvSpPr>
            <p:spPr>
              <a:xfrm>
                <a:off x="191880" y="3350520"/>
                <a:ext cx="118440" cy="14976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69" name="Line 24">
                <a:extLst>
                  <a:ext uri="{FF2B5EF4-FFF2-40B4-BE49-F238E27FC236}">
                    <a16:creationId xmlns:a16="http://schemas.microsoft.com/office/drawing/2014/main" id="{5ED35E63-152B-49AC-B55A-CF049D0FF9EC}"/>
                  </a:ext>
                </a:extLst>
              </p:cNvPr>
              <p:cNvSpPr/>
              <p:nvPr/>
            </p:nvSpPr>
            <p:spPr>
              <a:xfrm flipH="1">
                <a:off x="632880" y="3421440"/>
                <a:ext cx="66456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440" name="Group 796">
              <a:extLst>
                <a:ext uri="{FF2B5EF4-FFF2-40B4-BE49-F238E27FC236}">
                  <a16:creationId xmlns:a16="http://schemas.microsoft.com/office/drawing/2014/main" id="{48C4C20A-90B2-4EE4-8B24-11FF29945D1D}"/>
                </a:ext>
              </a:extLst>
            </p:cNvPr>
            <p:cNvGrpSpPr/>
            <p:nvPr/>
          </p:nvGrpSpPr>
          <p:grpSpPr>
            <a:xfrm>
              <a:off x="1297440" y="3089880"/>
              <a:ext cx="237960" cy="198720"/>
              <a:chOff x="1297440" y="3089880"/>
              <a:chExt cx="237960" cy="198720"/>
            </a:xfrm>
          </p:grpSpPr>
          <p:sp>
            <p:nvSpPr>
              <p:cNvPr id="450" name="Rectangle 132">
                <a:extLst>
                  <a:ext uri="{FF2B5EF4-FFF2-40B4-BE49-F238E27FC236}">
                    <a16:creationId xmlns:a16="http://schemas.microsoft.com/office/drawing/2014/main" id="{E204271E-A36B-48DC-8062-0ADFCB0890AD}"/>
                  </a:ext>
                </a:extLst>
              </p:cNvPr>
              <p:cNvSpPr/>
              <p:nvPr/>
            </p:nvSpPr>
            <p:spPr>
              <a:xfrm>
                <a:off x="1358280" y="3089880"/>
                <a:ext cx="59760" cy="7344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51" name="Rectangle 133">
                <a:extLst>
                  <a:ext uri="{FF2B5EF4-FFF2-40B4-BE49-F238E27FC236}">
                    <a16:creationId xmlns:a16="http://schemas.microsoft.com/office/drawing/2014/main" id="{EDF0C548-5299-4460-9B26-D78C57D67C03}"/>
                  </a:ext>
                </a:extLst>
              </p:cNvPr>
              <p:cNvSpPr/>
              <p:nvPr/>
            </p:nvSpPr>
            <p:spPr>
              <a:xfrm>
                <a:off x="1419120" y="3089880"/>
                <a:ext cx="55800" cy="7344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52" name="Rectangle 134">
                <a:extLst>
                  <a:ext uri="{FF2B5EF4-FFF2-40B4-BE49-F238E27FC236}">
                    <a16:creationId xmlns:a16="http://schemas.microsoft.com/office/drawing/2014/main" id="{9135B92E-916E-4C06-BBFD-74801C360DC5}"/>
                  </a:ext>
                </a:extLst>
              </p:cNvPr>
              <p:cNvSpPr/>
              <p:nvPr/>
            </p:nvSpPr>
            <p:spPr>
              <a:xfrm>
                <a:off x="1475640" y="3089880"/>
                <a:ext cx="59760" cy="7344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53" name="Rectangle 142">
                <a:extLst>
                  <a:ext uri="{FF2B5EF4-FFF2-40B4-BE49-F238E27FC236}">
                    <a16:creationId xmlns:a16="http://schemas.microsoft.com/office/drawing/2014/main" id="{20438B39-16D1-4FB7-B4EB-6ACB3047FCBD}"/>
                  </a:ext>
                </a:extLst>
              </p:cNvPr>
              <p:cNvSpPr/>
              <p:nvPr/>
            </p:nvSpPr>
            <p:spPr>
              <a:xfrm>
                <a:off x="1358280" y="3215160"/>
                <a:ext cx="59760" cy="7344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54" name="Rectangle 143">
                <a:extLst>
                  <a:ext uri="{FF2B5EF4-FFF2-40B4-BE49-F238E27FC236}">
                    <a16:creationId xmlns:a16="http://schemas.microsoft.com/office/drawing/2014/main" id="{EE3D162D-691E-4BD3-ABE5-0CAA171CBE25}"/>
                  </a:ext>
                </a:extLst>
              </p:cNvPr>
              <p:cNvSpPr/>
              <p:nvPr/>
            </p:nvSpPr>
            <p:spPr>
              <a:xfrm>
                <a:off x="1419120" y="3215160"/>
                <a:ext cx="55800" cy="7344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55" name="Rectangle 144">
                <a:extLst>
                  <a:ext uri="{FF2B5EF4-FFF2-40B4-BE49-F238E27FC236}">
                    <a16:creationId xmlns:a16="http://schemas.microsoft.com/office/drawing/2014/main" id="{0D4A17D3-B6F7-4B58-B55E-4529BEA1675D}"/>
                  </a:ext>
                </a:extLst>
              </p:cNvPr>
              <p:cNvSpPr/>
              <p:nvPr/>
            </p:nvSpPr>
            <p:spPr>
              <a:xfrm>
                <a:off x="1475640" y="3215160"/>
                <a:ext cx="59760" cy="7344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56" name="Rectangle 154">
                <a:extLst>
                  <a:ext uri="{FF2B5EF4-FFF2-40B4-BE49-F238E27FC236}">
                    <a16:creationId xmlns:a16="http://schemas.microsoft.com/office/drawing/2014/main" id="{4C16D958-33AF-4A46-AC9A-51B13A067868}"/>
                  </a:ext>
                </a:extLst>
              </p:cNvPr>
              <p:cNvSpPr/>
              <p:nvPr/>
            </p:nvSpPr>
            <p:spPr>
              <a:xfrm>
                <a:off x="1297440" y="3089880"/>
                <a:ext cx="55800" cy="7344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57" name="Rectangle 155">
                <a:extLst>
                  <a:ext uri="{FF2B5EF4-FFF2-40B4-BE49-F238E27FC236}">
                    <a16:creationId xmlns:a16="http://schemas.microsoft.com/office/drawing/2014/main" id="{331CDBFD-9ABA-4617-8656-FFBDCE55934E}"/>
                  </a:ext>
                </a:extLst>
              </p:cNvPr>
              <p:cNvSpPr/>
              <p:nvPr/>
            </p:nvSpPr>
            <p:spPr>
              <a:xfrm>
                <a:off x="1297440" y="3215160"/>
                <a:ext cx="55800" cy="7344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441" name="Line 24">
              <a:extLst>
                <a:ext uri="{FF2B5EF4-FFF2-40B4-BE49-F238E27FC236}">
                  <a16:creationId xmlns:a16="http://schemas.microsoft.com/office/drawing/2014/main" id="{BD452B9E-6943-448D-AD19-7728A3C07545}"/>
                </a:ext>
              </a:extLst>
            </p:cNvPr>
            <p:cNvSpPr/>
            <p:nvPr/>
          </p:nvSpPr>
          <p:spPr>
            <a:xfrm>
              <a:off x="1286640" y="3196800"/>
              <a:ext cx="1440" cy="2242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442" name="Group 39">
              <a:extLst>
                <a:ext uri="{FF2B5EF4-FFF2-40B4-BE49-F238E27FC236}">
                  <a16:creationId xmlns:a16="http://schemas.microsoft.com/office/drawing/2014/main" id="{C385EC5D-8886-4A3F-912F-B263B8663DC4}"/>
                </a:ext>
              </a:extLst>
            </p:cNvPr>
            <p:cNvGrpSpPr/>
            <p:nvPr/>
          </p:nvGrpSpPr>
          <p:grpSpPr>
            <a:xfrm>
              <a:off x="3098160" y="3049200"/>
              <a:ext cx="454680" cy="183240"/>
              <a:chOff x="3098160" y="3049200"/>
              <a:chExt cx="454680" cy="183240"/>
            </a:xfrm>
          </p:grpSpPr>
          <p:sp>
            <p:nvSpPr>
              <p:cNvPr id="443" name="Line 40">
                <a:extLst>
                  <a:ext uri="{FF2B5EF4-FFF2-40B4-BE49-F238E27FC236}">
                    <a16:creationId xmlns:a16="http://schemas.microsoft.com/office/drawing/2014/main" id="{3AE2577F-201A-435C-B173-402122D8EF1E}"/>
                  </a:ext>
                </a:extLst>
              </p:cNvPr>
              <p:cNvSpPr/>
              <p:nvPr/>
            </p:nvSpPr>
            <p:spPr>
              <a:xfrm flipV="1">
                <a:off x="3132000" y="3096720"/>
                <a:ext cx="126360" cy="90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44" name="Line 41">
                <a:extLst>
                  <a:ext uri="{FF2B5EF4-FFF2-40B4-BE49-F238E27FC236}">
                    <a16:creationId xmlns:a16="http://schemas.microsoft.com/office/drawing/2014/main" id="{3B93CEEF-1869-4E4E-AC83-BCF508FA6539}"/>
                  </a:ext>
                </a:extLst>
              </p:cNvPr>
              <p:cNvSpPr/>
              <p:nvPr/>
            </p:nvSpPr>
            <p:spPr>
              <a:xfrm flipH="1">
                <a:off x="3240000" y="3112560"/>
                <a:ext cx="16848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45" name="Line 42">
                <a:extLst>
                  <a:ext uri="{FF2B5EF4-FFF2-40B4-BE49-F238E27FC236}">
                    <a16:creationId xmlns:a16="http://schemas.microsoft.com/office/drawing/2014/main" id="{0919E1F3-7CE1-48DF-915B-3453074C7235}"/>
                  </a:ext>
                </a:extLst>
              </p:cNvPr>
              <p:cNvSpPr/>
              <p:nvPr/>
            </p:nvSpPr>
            <p:spPr>
              <a:xfrm>
                <a:off x="3400200" y="3104640"/>
                <a:ext cx="124560" cy="82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7800" rIns="90000" bIns="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46" name="Rectangle 43">
                <a:extLst>
                  <a:ext uri="{FF2B5EF4-FFF2-40B4-BE49-F238E27FC236}">
                    <a16:creationId xmlns:a16="http://schemas.microsoft.com/office/drawing/2014/main" id="{D7332970-B999-43F2-83DB-FE8FA473EEC8}"/>
                  </a:ext>
                </a:extLst>
              </p:cNvPr>
              <p:cNvSpPr/>
              <p:nvPr/>
            </p:nvSpPr>
            <p:spPr>
              <a:xfrm>
                <a:off x="3098160" y="3141360"/>
                <a:ext cx="57960" cy="9108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47" name="Rectangle 44">
                <a:extLst>
                  <a:ext uri="{FF2B5EF4-FFF2-40B4-BE49-F238E27FC236}">
                    <a16:creationId xmlns:a16="http://schemas.microsoft.com/office/drawing/2014/main" id="{BFEDF87E-5956-49C2-8D4C-5A0AB35446A2}"/>
                  </a:ext>
                </a:extLst>
              </p:cNvPr>
              <p:cNvSpPr/>
              <p:nvPr/>
            </p:nvSpPr>
            <p:spPr>
              <a:xfrm>
                <a:off x="3229920" y="3049200"/>
                <a:ext cx="57960" cy="9108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48" name="Rectangle 45">
                <a:extLst>
                  <a:ext uri="{FF2B5EF4-FFF2-40B4-BE49-F238E27FC236}">
                    <a16:creationId xmlns:a16="http://schemas.microsoft.com/office/drawing/2014/main" id="{BE786002-C250-4932-96C0-140BDD66F8A0}"/>
                  </a:ext>
                </a:extLst>
              </p:cNvPr>
              <p:cNvSpPr/>
              <p:nvPr/>
            </p:nvSpPr>
            <p:spPr>
              <a:xfrm>
                <a:off x="3361320" y="3049200"/>
                <a:ext cx="57960" cy="9108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449" name="Rectangle 46">
                <a:extLst>
                  <a:ext uri="{FF2B5EF4-FFF2-40B4-BE49-F238E27FC236}">
                    <a16:creationId xmlns:a16="http://schemas.microsoft.com/office/drawing/2014/main" id="{3E5D118D-9382-4E21-941E-FC050585A7DB}"/>
                  </a:ext>
                </a:extLst>
              </p:cNvPr>
              <p:cNvSpPr/>
              <p:nvPr/>
            </p:nvSpPr>
            <p:spPr>
              <a:xfrm>
                <a:off x="3494880" y="3141360"/>
                <a:ext cx="57960" cy="9108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</p:grpSp>
      <p:pic>
        <p:nvPicPr>
          <p:cNvPr id="749" name="Picture 32">
            <a:extLst>
              <a:ext uri="{FF2B5EF4-FFF2-40B4-BE49-F238E27FC236}">
                <a16:creationId xmlns:a16="http://schemas.microsoft.com/office/drawing/2014/main" id="{DBF64D8E-E288-435C-AF6C-028EDD6993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221" y="1140584"/>
            <a:ext cx="1986587" cy="1411870"/>
          </a:xfrm>
          <a:prstGeom prst="rect">
            <a:avLst/>
          </a:prstGeom>
        </p:spPr>
      </p:pic>
      <p:sp>
        <p:nvSpPr>
          <p:cNvPr id="750" name="Rectangle 11">
            <a:extLst>
              <a:ext uri="{FF2B5EF4-FFF2-40B4-BE49-F238E27FC236}">
                <a16:creationId xmlns:a16="http://schemas.microsoft.com/office/drawing/2014/main" id="{6E6C08DC-B88B-4CED-B94E-A52EEFFD34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7415" y="907762"/>
            <a:ext cx="1410353" cy="21698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</a:pPr>
            <a:r>
              <a:rPr lang="en-US" sz="900" b="1" dirty="0">
                <a:solidFill>
                  <a:srgbClr val="000000"/>
                </a:solidFill>
                <a:sym typeface="Wingdings" charset="0"/>
              </a:rPr>
              <a:t>Laser heater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EE52D346-48FC-433B-BD76-A98913DCDB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236" y="1678750"/>
            <a:ext cx="2747404" cy="1174186"/>
          </a:xfrm>
          <a:prstGeom prst="rect">
            <a:avLst/>
          </a:prstGeom>
        </p:spPr>
      </p:pic>
      <p:sp>
        <p:nvSpPr>
          <p:cNvPr id="3" name="Pfeil: nach unten 2">
            <a:extLst>
              <a:ext uri="{FF2B5EF4-FFF2-40B4-BE49-F238E27FC236}">
                <a16:creationId xmlns:a16="http://schemas.microsoft.com/office/drawing/2014/main" id="{C6C018E6-0B5C-4E26-85B4-E25B0B07BE7C}"/>
              </a:ext>
            </a:extLst>
          </p:cNvPr>
          <p:cNvSpPr/>
          <p:nvPr/>
        </p:nvSpPr>
        <p:spPr>
          <a:xfrm rot="10800000">
            <a:off x="1538141" y="2517736"/>
            <a:ext cx="165371" cy="500912"/>
          </a:xfrm>
          <a:prstGeom prst="downArrow">
            <a:avLst/>
          </a:prstGeom>
          <a:solidFill>
            <a:srgbClr val="FF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5138" name="Picture 18" descr="https://ttfinfo.desy.de/TTFelog/data/2023/02/12.01_n/2023-01-13T00:18:08.jpeg">
            <a:extLst>
              <a:ext uri="{FF2B5EF4-FFF2-40B4-BE49-F238E27FC236}">
                <a16:creationId xmlns:a16="http://schemas.microsoft.com/office/drawing/2014/main" id="{3C3D2AEC-AEA6-4315-90BA-3CC8205053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57" t="38012" r="2967" b="41638"/>
          <a:stretch/>
        </p:blipFill>
        <p:spPr bwMode="auto">
          <a:xfrm>
            <a:off x="4465229" y="1839254"/>
            <a:ext cx="2499504" cy="580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Picture 20" descr="https://ttfinfo.desy.de/TTFelog/data/2023/02/12.01_n/2023-01-13T00:18:14.jpeg">
            <a:extLst>
              <a:ext uri="{FF2B5EF4-FFF2-40B4-BE49-F238E27FC236}">
                <a16:creationId xmlns:a16="http://schemas.microsoft.com/office/drawing/2014/main" id="{3EFA9AB0-69AA-402D-84E4-B20D16A171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9" t="38851" r="22786" b="40087"/>
          <a:stretch/>
        </p:blipFill>
        <p:spPr bwMode="auto">
          <a:xfrm>
            <a:off x="4515047" y="768052"/>
            <a:ext cx="2634592" cy="60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8" name="Gerade Verbindung mit Pfeil 757">
            <a:extLst>
              <a:ext uri="{FF2B5EF4-FFF2-40B4-BE49-F238E27FC236}">
                <a16:creationId xmlns:a16="http://schemas.microsoft.com/office/drawing/2014/main" id="{68D75671-9056-4770-96DA-77C52D47A6E6}"/>
              </a:ext>
            </a:extLst>
          </p:cNvPr>
          <p:cNvCxnSpPr>
            <a:cxnSpLocks/>
          </p:cNvCxnSpPr>
          <p:nvPr/>
        </p:nvCxnSpPr>
        <p:spPr>
          <a:xfrm flipH="1" flipV="1">
            <a:off x="4664992" y="592252"/>
            <a:ext cx="8314" cy="748516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9" name="Gerade Verbindung mit Pfeil 758">
            <a:extLst>
              <a:ext uri="{FF2B5EF4-FFF2-40B4-BE49-F238E27FC236}">
                <a16:creationId xmlns:a16="http://schemas.microsoft.com/office/drawing/2014/main" id="{FF8D9ABC-9728-48EF-B9E6-B5A144FE067F}"/>
              </a:ext>
            </a:extLst>
          </p:cNvPr>
          <p:cNvCxnSpPr>
            <a:cxnSpLocks/>
          </p:cNvCxnSpPr>
          <p:nvPr/>
        </p:nvCxnSpPr>
        <p:spPr>
          <a:xfrm>
            <a:off x="4664992" y="1340768"/>
            <a:ext cx="2521856" cy="0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0" name="Gerade Verbindung mit Pfeil 759">
            <a:extLst>
              <a:ext uri="{FF2B5EF4-FFF2-40B4-BE49-F238E27FC236}">
                <a16:creationId xmlns:a16="http://schemas.microsoft.com/office/drawing/2014/main" id="{20A83AEF-DAD6-4A6E-9718-AC03D4AC2A21}"/>
              </a:ext>
            </a:extLst>
          </p:cNvPr>
          <p:cNvCxnSpPr>
            <a:cxnSpLocks/>
          </p:cNvCxnSpPr>
          <p:nvPr/>
        </p:nvCxnSpPr>
        <p:spPr>
          <a:xfrm flipH="1" flipV="1">
            <a:off x="4655840" y="1672372"/>
            <a:ext cx="8314" cy="748516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1" name="Gerade Verbindung mit Pfeil 760">
            <a:extLst>
              <a:ext uri="{FF2B5EF4-FFF2-40B4-BE49-F238E27FC236}">
                <a16:creationId xmlns:a16="http://schemas.microsoft.com/office/drawing/2014/main" id="{4D84DC02-5EA7-4673-8868-09C5AA1A2713}"/>
              </a:ext>
            </a:extLst>
          </p:cNvPr>
          <p:cNvCxnSpPr>
            <a:cxnSpLocks/>
          </p:cNvCxnSpPr>
          <p:nvPr/>
        </p:nvCxnSpPr>
        <p:spPr>
          <a:xfrm>
            <a:off x="4655840" y="2420888"/>
            <a:ext cx="2521856" cy="0"/>
          </a:xfrm>
          <a:prstGeom prst="straightConnector1">
            <a:avLst/>
          </a:prstGeom>
          <a:ln w="12700"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hteck 14">
            <a:extLst>
              <a:ext uri="{FF2B5EF4-FFF2-40B4-BE49-F238E27FC236}">
                <a16:creationId xmlns:a16="http://schemas.microsoft.com/office/drawing/2014/main" id="{B895955C-4A09-4B12-85CF-45DE73DF674F}"/>
              </a:ext>
            </a:extLst>
          </p:cNvPr>
          <p:cNvSpPr/>
          <p:nvPr/>
        </p:nvSpPr>
        <p:spPr>
          <a:xfrm>
            <a:off x="4514074" y="332656"/>
            <a:ext cx="35779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dirty="0"/>
              <a:t>Δ</a:t>
            </a:r>
            <a:r>
              <a:rPr lang="de-DE" sz="1100" dirty="0"/>
              <a:t>p</a:t>
            </a:r>
          </a:p>
        </p:txBody>
      </p:sp>
      <p:sp>
        <p:nvSpPr>
          <p:cNvPr id="762" name="Rechteck 761">
            <a:extLst>
              <a:ext uri="{FF2B5EF4-FFF2-40B4-BE49-F238E27FC236}">
                <a16:creationId xmlns:a16="http://schemas.microsoft.com/office/drawing/2014/main" id="{01CF85EB-0240-4C2B-A297-BE5BD8E18338}"/>
              </a:ext>
            </a:extLst>
          </p:cNvPr>
          <p:cNvSpPr/>
          <p:nvPr/>
        </p:nvSpPr>
        <p:spPr>
          <a:xfrm>
            <a:off x="4511824" y="1484784"/>
            <a:ext cx="35779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100" dirty="0"/>
              <a:t>Δ</a:t>
            </a:r>
            <a:r>
              <a:rPr lang="de-DE" sz="1100" dirty="0"/>
              <a:t>p</a:t>
            </a:r>
          </a:p>
        </p:txBody>
      </p:sp>
      <p:sp>
        <p:nvSpPr>
          <p:cNvPr id="398" name="Line 67">
            <a:extLst>
              <a:ext uri="{FF2B5EF4-FFF2-40B4-BE49-F238E27FC236}">
                <a16:creationId xmlns:a16="http://schemas.microsoft.com/office/drawing/2014/main" id="{7DB723EB-48A1-456E-89BE-C9CCAB737E3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053414" y="3310950"/>
            <a:ext cx="8383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8332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592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748" name="Line 55">
            <a:extLst>
              <a:ext uri="{FF2B5EF4-FFF2-40B4-BE49-F238E27FC236}">
                <a16:creationId xmlns:a16="http://schemas.microsoft.com/office/drawing/2014/main" id="{EB5E3B30-3957-4D46-BD6B-53096A579D2E}"/>
              </a:ext>
            </a:extLst>
          </p:cNvPr>
          <p:cNvSpPr>
            <a:spLocks noChangeShapeType="1"/>
          </p:cNvSpPr>
          <p:nvPr/>
        </p:nvSpPr>
        <p:spPr bwMode="auto">
          <a:xfrm>
            <a:off x="9275723" y="3182579"/>
            <a:ext cx="236449" cy="13641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8332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592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752" name="Line 67">
            <a:extLst>
              <a:ext uri="{FF2B5EF4-FFF2-40B4-BE49-F238E27FC236}">
                <a16:creationId xmlns:a16="http://schemas.microsoft.com/office/drawing/2014/main" id="{C0BDD613-44C6-4989-A1F7-C905A82E0CF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485671" y="3022647"/>
            <a:ext cx="1106622" cy="37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8332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592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grpSp>
        <p:nvGrpSpPr>
          <p:cNvPr id="753" name="Group 82">
            <a:extLst>
              <a:ext uri="{FF2B5EF4-FFF2-40B4-BE49-F238E27FC236}">
                <a16:creationId xmlns:a16="http://schemas.microsoft.com/office/drawing/2014/main" id="{548363F8-3529-4F60-9BAE-24C99A736D14}"/>
              </a:ext>
            </a:extLst>
          </p:cNvPr>
          <p:cNvGrpSpPr/>
          <p:nvPr/>
        </p:nvGrpSpPr>
        <p:grpSpPr>
          <a:xfrm>
            <a:off x="10189342" y="2812751"/>
            <a:ext cx="381848" cy="284965"/>
            <a:chOff x="7708169" y="1771458"/>
            <a:chExt cx="286386" cy="284962"/>
          </a:xfrm>
        </p:grpSpPr>
        <p:sp>
          <p:nvSpPr>
            <p:cNvPr id="754" name="Line 52">
              <a:extLst>
                <a:ext uri="{FF2B5EF4-FFF2-40B4-BE49-F238E27FC236}">
                  <a16:creationId xmlns:a16="http://schemas.microsoft.com/office/drawing/2014/main" id="{D03C7DD1-608E-4160-A1B3-90E00C0887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49136" y="1852710"/>
              <a:ext cx="153235" cy="1317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8332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592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</a:endParaRPr>
            </a:p>
          </p:txBody>
        </p:sp>
        <p:sp>
          <p:nvSpPr>
            <p:cNvPr id="755" name="Rectangle 53">
              <a:extLst>
                <a:ext uri="{FF2B5EF4-FFF2-40B4-BE49-F238E27FC236}">
                  <a16:creationId xmlns:a16="http://schemas.microsoft.com/office/drawing/2014/main" id="{8BCFBA7A-ED40-4B20-8E08-3BC1EE72265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9579059" flipH="1" flipV="1">
              <a:off x="7849956" y="1771458"/>
              <a:ext cx="144599" cy="13446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56" name="Freeform 68">
              <a:extLst>
                <a:ext uri="{FF2B5EF4-FFF2-40B4-BE49-F238E27FC236}">
                  <a16:creationId xmlns:a16="http://schemas.microsoft.com/office/drawing/2014/main" id="{61E9F0BA-6878-4784-A1D1-094B157FC0CB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7708169" y="1898020"/>
              <a:ext cx="127568" cy="158400"/>
            </a:xfrm>
            <a:custGeom>
              <a:avLst/>
              <a:gdLst>
                <a:gd name="T0" fmla="*/ 0 w 143"/>
                <a:gd name="T1" fmla="*/ 0 h 130"/>
                <a:gd name="T2" fmla="*/ 0 w 143"/>
                <a:gd name="T3" fmla="*/ 206375 h 130"/>
                <a:gd name="T4" fmla="*/ 29815 w 143"/>
                <a:gd name="T5" fmla="*/ 206375 h 130"/>
                <a:gd name="T6" fmla="*/ 54277 w 143"/>
                <a:gd name="T7" fmla="*/ 114300 h 130"/>
                <a:gd name="T8" fmla="*/ 54659 w 143"/>
                <a:gd name="T9" fmla="*/ 0 h 130"/>
                <a:gd name="T10" fmla="*/ 0 w 143"/>
                <a:gd name="T11" fmla="*/ 0 h 1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3"/>
                <a:gd name="T19" fmla="*/ 0 h 130"/>
                <a:gd name="T20" fmla="*/ 143 w 143"/>
                <a:gd name="T21" fmla="*/ 130 h 1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rot="10800000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</p:grpSp>
      <p:grpSp>
        <p:nvGrpSpPr>
          <p:cNvPr id="757" name="Group 80">
            <a:extLst>
              <a:ext uri="{FF2B5EF4-FFF2-40B4-BE49-F238E27FC236}">
                <a16:creationId xmlns:a16="http://schemas.microsoft.com/office/drawing/2014/main" id="{553630EA-ADCB-462A-8DF1-30C485210101}"/>
              </a:ext>
            </a:extLst>
          </p:cNvPr>
          <p:cNvGrpSpPr>
            <a:grpSpLocks/>
          </p:cNvGrpSpPr>
          <p:nvPr/>
        </p:nvGrpSpPr>
        <p:grpSpPr bwMode="auto">
          <a:xfrm>
            <a:off x="7243830" y="3057946"/>
            <a:ext cx="1466809" cy="242031"/>
            <a:chOff x="4009" y="2043"/>
            <a:chExt cx="724" cy="126"/>
          </a:xfrm>
        </p:grpSpPr>
        <p:sp>
          <p:nvSpPr>
            <p:cNvPr id="765" name="Rectangle 81">
              <a:extLst>
                <a:ext uri="{FF2B5EF4-FFF2-40B4-BE49-F238E27FC236}">
                  <a16:creationId xmlns:a16="http://schemas.microsoft.com/office/drawing/2014/main" id="{A08FFA4F-2B1D-441C-95EF-6C622AF41CB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13" y="2043"/>
              <a:ext cx="29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66" name="Rectangle 82">
              <a:extLst>
                <a:ext uri="{FF2B5EF4-FFF2-40B4-BE49-F238E27FC236}">
                  <a16:creationId xmlns:a16="http://schemas.microsoft.com/office/drawing/2014/main" id="{00A16C20-9647-4098-A711-3B02F0D79DE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42" y="2043"/>
              <a:ext cx="29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67" name="Rectangle 83">
              <a:extLst>
                <a:ext uri="{FF2B5EF4-FFF2-40B4-BE49-F238E27FC236}">
                  <a16:creationId xmlns:a16="http://schemas.microsoft.com/office/drawing/2014/main" id="{046A39B5-60F2-4FA5-99AD-AD76A618CDC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71" y="2043"/>
              <a:ext cx="29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68" name="Rectangle 84">
              <a:extLst>
                <a:ext uri="{FF2B5EF4-FFF2-40B4-BE49-F238E27FC236}">
                  <a16:creationId xmlns:a16="http://schemas.microsoft.com/office/drawing/2014/main" id="{57E6A6C0-8EA2-4212-8F3B-A28C8D6ED4D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00" y="2043"/>
              <a:ext cx="29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69" name="Rectangle 85">
              <a:extLst>
                <a:ext uri="{FF2B5EF4-FFF2-40B4-BE49-F238E27FC236}">
                  <a16:creationId xmlns:a16="http://schemas.microsoft.com/office/drawing/2014/main" id="{6C354FBF-41DB-41F5-A426-E45E9969F13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58" y="2043"/>
              <a:ext cx="29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70" name="Rectangle 86">
              <a:extLst>
                <a:ext uri="{FF2B5EF4-FFF2-40B4-BE49-F238E27FC236}">
                  <a16:creationId xmlns:a16="http://schemas.microsoft.com/office/drawing/2014/main" id="{8E3FB1CA-F68D-4302-8B54-E5AFFE5F008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29" y="2043"/>
              <a:ext cx="29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71" name="Rectangle 87">
              <a:extLst>
                <a:ext uri="{FF2B5EF4-FFF2-40B4-BE49-F238E27FC236}">
                  <a16:creationId xmlns:a16="http://schemas.microsoft.com/office/drawing/2014/main" id="{286B6F39-EDA9-47CE-B31E-77E82FFC58E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87" y="2043"/>
              <a:ext cx="30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72" name="Rectangle 88">
              <a:extLst>
                <a:ext uri="{FF2B5EF4-FFF2-40B4-BE49-F238E27FC236}">
                  <a16:creationId xmlns:a16="http://schemas.microsoft.com/office/drawing/2014/main" id="{FF0E0709-FD2D-492B-A830-4FDBC0715C1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17" y="2043"/>
              <a:ext cx="28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73" name="Rectangle 89">
              <a:extLst>
                <a:ext uri="{FF2B5EF4-FFF2-40B4-BE49-F238E27FC236}">
                  <a16:creationId xmlns:a16="http://schemas.microsoft.com/office/drawing/2014/main" id="{3E07BF5A-A01E-4522-A657-30B546BF92A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45" y="2043"/>
              <a:ext cx="30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74" name="Rectangle 90">
              <a:extLst>
                <a:ext uri="{FF2B5EF4-FFF2-40B4-BE49-F238E27FC236}">
                  <a16:creationId xmlns:a16="http://schemas.microsoft.com/office/drawing/2014/main" id="{5E7CB092-9B1E-419A-BB30-68A9AA5E427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75" y="2043"/>
              <a:ext cx="28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75" name="Rectangle 91">
              <a:extLst>
                <a:ext uri="{FF2B5EF4-FFF2-40B4-BE49-F238E27FC236}">
                  <a16:creationId xmlns:a16="http://schemas.microsoft.com/office/drawing/2014/main" id="{EC54D7D5-314B-47F6-88A6-3B3B4008FA2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13" y="2122"/>
              <a:ext cx="29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76" name="Rectangle 92">
              <a:extLst>
                <a:ext uri="{FF2B5EF4-FFF2-40B4-BE49-F238E27FC236}">
                  <a16:creationId xmlns:a16="http://schemas.microsoft.com/office/drawing/2014/main" id="{214F2801-8529-4D1F-954F-E7A89CF11A7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42" y="2122"/>
              <a:ext cx="29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77" name="Rectangle 93">
              <a:extLst>
                <a:ext uri="{FF2B5EF4-FFF2-40B4-BE49-F238E27FC236}">
                  <a16:creationId xmlns:a16="http://schemas.microsoft.com/office/drawing/2014/main" id="{AE464FC0-0E07-470F-A79B-C7564532FC5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471" y="2122"/>
              <a:ext cx="29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78" name="Rectangle 94">
              <a:extLst>
                <a:ext uri="{FF2B5EF4-FFF2-40B4-BE49-F238E27FC236}">
                  <a16:creationId xmlns:a16="http://schemas.microsoft.com/office/drawing/2014/main" id="{48043233-2F7E-42B4-92CD-47BDD5857B0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00" y="2122"/>
              <a:ext cx="29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79" name="Rectangle 95">
              <a:extLst>
                <a:ext uri="{FF2B5EF4-FFF2-40B4-BE49-F238E27FC236}">
                  <a16:creationId xmlns:a16="http://schemas.microsoft.com/office/drawing/2014/main" id="{A85E9F72-646E-4C3F-A486-12E4577A7F5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58" y="2122"/>
              <a:ext cx="29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80" name="Rectangle 96">
              <a:extLst>
                <a:ext uri="{FF2B5EF4-FFF2-40B4-BE49-F238E27FC236}">
                  <a16:creationId xmlns:a16="http://schemas.microsoft.com/office/drawing/2014/main" id="{70D0A906-0F53-4F5C-B92D-D913873817C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29" y="2122"/>
              <a:ext cx="29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81" name="Rectangle 97">
              <a:extLst>
                <a:ext uri="{FF2B5EF4-FFF2-40B4-BE49-F238E27FC236}">
                  <a16:creationId xmlns:a16="http://schemas.microsoft.com/office/drawing/2014/main" id="{0C02F094-DE41-465D-A315-6D825FA6733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87" y="2122"/>
              <a:ext cx="30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82" name="Rectangle 98">
              <a:extLst>
                <a:ext uri="{FF2B5EF4-FFF2-40B4-BE49-F238E27FC236}">
                  <a16:creationId xmlns:a16="http://schemas.microsoft.com/office/drawing/2014/main" id="{B596FBF6-A7F6-4BCD-B562-B6FA2888EE6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17" y="2122"/>
              <a:ext cx="28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83" name="Rectangle 99">
              <a:extLst>
                <a:ext uri="{FF2B5EF4-FFF2-40B4-BE49-F238E27FC236}">
                  <a16:creationId xmlns:a16="http://schemas.microsoft.com/office/drawing/2014/main" id="{C4C436EA-957D-467B-BDEA-D49204F7816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45" y="2122"/>
              <a:ext cx="30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84" name="Rectangle 100">
              <a:extLst>
                <a:ext uri="{FF2B5EF4-FFF2-40B4-BE49-F238E27FC236}">
                  <a16:creationId xmlns:a16="http://schemas.microsoft.com/office/drawing/2014/main" id="{9A0D0F18-52DC-4E81-9249-8E59F30ACD8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75" y="2122"/>
              <a:ext cx="28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85" name="Rectangle 101">
              <a:extLst>
                <a:ext uri="{FF2B5EF4-FFF2-40B4-BE49-F238E27FC236}">
                  <a16:creationId xmlns:a16="http://schemas.microsoft.com/office/drawing/2014/main" id="{EA206455-C164-48B8-89BA-C4AB4813F4F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03" y="2122"/>
              <a:ext cx="30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86" name="Rectangle 102">
              <a:extLst>
                <a:ext uri="{FF2B5EF4-FFF2-40B4-BE49-F238E27FC236}">
                  <a16:creationId xmlns:a16="http://schemas.microsoft.com/office/drawing/2014/main" id="{7CFFB61F-6C81-4D66-B734-C3B9EE441DD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03" y="2043"/>
              <a:ext cx="30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grpSp>
          <p:nvGrpSpPr>
            <p:cNvPr id="787" name="Group 103">
              <a:extLst>
                <a:ext uri="{FF2B5EF4-FFF2-40B4-BE49-F238E27FC236}">
                  <a16:creationId xmlns:a16="http://schemas.microsoft.com/office/drawing/2014/main" id="{9150527B-77BF-42B0-B137-EDA93A3899FA}"/>
                </a:ext>
              </a:extLst>
            </p:cNvPr>
            <p:cNvGrpSpPr>
              <a:grpSpLocks/>
            </p:cNvGrpSpPr>
            <p:nvPr/>
          </p:nvGrpSpPr>
          <p:grpSpPr bwMode="auto">
            <a:xfrm flipH="1" flipV="1">
              <a:off x="4382" y="2043"/>
              <a:ext cx="29" cy="126"/>
              <a:chOff x="1359" y="3335"/>
              <a:chExt cx="31" cy="126"/>
            </a:xfrm>
          </p:grpSpPr>
          <p:sp>
            <p:nvSpPr>
              <p:cNvPr id="813" name="Rectangle 104">
                <a:extLst>
                  <a:ext uri="{FF2B5EF4-FFF2-40B4-BE49-F238E27FC236}">
                    <a16:creationId xmlns:a16="http://schemas.microsoft.com/office/drawing/2014/main" id="{548A2055-C34E-47DF-A5C7-C874B56B73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 flipV="1">
                <a:off x="1359" y="3414"/>
                <a:ext cx="31" cy="47"/>
              </a:xfrm>
              <a:prstGeom prst="rect">
                <a:avLst/>
              </a:prstGeom>
              <a:solidFill>
                <a:srgbClr val="BBE0E3"/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defTabSz="483323" eaLnBrk="0" fontAlgn="base" hangingPunct="0">
                  <a:spcBef>
                    <a:spcPct val="20000"/>
                  </a:spcBef>
                  <a:spcAft>
                    <a:spcPct val="0"/>
                  </a:spcAft>
                </a:pPr>
                <a:endParaRPr lang="de-DE" sz="2667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112" charset="-128"/>
                  <a:sym typeface="Wingdings" pitchFamily="2" charset="2"/>
                </a:endParaRPr>
              </a:p>
            </p:txBody>
          </p:sp>
          <p:sp>
            <p:nvSpPr>
              <p:cNvPr id="814" name="Rectangle 105">
                <a:extLst>
                  <a:ext uri="{FF2B5EF4-FFF2-40B4-BE49-F238E27FC236}">
                    <a16:creationId xmlns:a16="http://schemas.microsoft.com/office/drawing/2014/main" id="{289BFB8E-3B02-42EF-815C-A863202804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 flipV="1">
                <a:off x="1359" y="3335"/>
                <a:ext cx="31" cy="47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defTabSz="483323" eaLnBrk="0" fontAlgn="base" hangingPunct="0">
                  <a:spcBef>
                    <a:spcPct val="20000"/>
                  </a:spcBef>
                  <a:spcAft>
                    <a:spcPct val="0"/>
                  </a:spcAft>
                </a:pPr>
                <a:endParaRPr lang="de-DE" sz="2667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112" charset="-128"/>
                  <a:sym typeface="Wingdings" pitchFamily="2" charset="2"/>
                </a:endParaRPr>
              </a:p>
            </p:txBody>
          </p:sp>
        </p:grpSp>
        <p:sp>
          <p:nvSpPr>
            <p:cNvPr id="788" name="Rectangle 106">
              <a:extLst>
                <a:ext uri="{FF2B5EF4-FFF2-40B4-BE49-F238E27FC236}">
                  <a16:creationId xmlns:a16="http://schemas.microsoft.com/office/drawing/2014/main" id="{F399AA29-4808-4B45-BF18-BAD93172AF9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40" y="2043"/>
              <a:ext cx="29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89" name="Rectangle 107">
              <a:extLst>
                <a:ext uri="{FF2B5EF4-FFF2-40B4-BE49-F238E27FC236}">
                  <a16:creationId xmlns:a16="http://schemas.microsoft.com/office/drawing/2014/main" id="{DEDEFD57-4788-44C3-AE55-601B7F46CDD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69" y="2043"/>
              <a:ext cx="29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90" name="Rectangle 108">
              <a:extLst>
                <a:ext uri="{FF2B5EF4-FFF2-40B4-BE49-F238E27FC236}">
                  <a16:creationId xmlns:a16="http://schemas.microsoft.com/office/drawing/2014/main" id="{8243DE39-B66B-4790-9FD7-8B71A4B8C09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98" y="2043"/>
              <a:ext cx="29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91" name="Rectangle 109">
              <a:extLst>
                <a:ext uri="{FF2B5EF4-FFF2-40B4-BE49-F238E27FC236}">
                  <a16:creationId xmlns:a16="http://schemas.microsoft.com/office/drawing/2014/main" id="{16361DEE-A88E-481C-883F-2D1A040EB03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27" y="2043"/>
              <a:ext cx="29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92" name="Rectangle 110">
              <a:extLst>
                <a:ext uri="{FF2B5EF4-FFF2-40B4-BE49-F238E27FC236}">
                  <a16:creationId xmlns:a16="http://schemas.microsoft.com/office/drawing/2014/main" id="{FACCDA55-6835-4717-BE9F-7DCC0A441F2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85" y="2043"/>
              <a:ext cx="29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93" name="Rectangle 111">
              <a:extLst>
                <a:ext uri="{FF2B5EF4-FFF2-40B4-BE49-F238E27FC236}">
                  <a16:creationId xmlns:a16="http://schemas.microsoft.com/office/drawing/2014/main" id="{FFF38DBA-AAF9-4D2B-BC73-29178B72C67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56" y="2043"/>
              <a:ext cx="29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94" name="Rectangle 112">
              <a:extLst>
                <a:ext uri="{FF2B5EF4-FFF2-40B4-BE49-F238E27FC236}">
                  <a16:creationId xmlns:a16="http://schemas.microsoft.com/office/drawing/2014/main" id="{7AF1D411-095C-4ED0-9327-6AC195BB05B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14" y="2043"/>
              <a:ext cx="30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95" name="Rectangle 113">
              <a:extLst>
                <a:ext uri="{FF2B5EF4-FFF2-40B4-BE49-F238E27FC236}">
                  <a16:creationId xmlns:a16="http://schemas.microsoft.com/office/drawing/2014/main" id="{14542AE1-23C9-42C7-A087-C0208EBA6D2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44" y="2043"/>
              <a:ext cx="28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96" name="Rectangle 114">
              <a:extLst>
                <a:ext uri="{FF2B5EF4-FFF2-40B4-BE49-F238E27FC236}">
                  <a16:creationId xmlns:a16="http://schemas.microsoft.com/office/drawing/2014/main" id="{220BA7DF-3AAE-4D96-AA10-3324FF6B0C3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72" y="2043"/>
              <a:ext cx="30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97" name="Rectangle 115">
              <a:extLst>
                <a:ext uri="{FF2B5EF4-FFF2-40B4-BE49-F238E27FC236}">
                  <a16:creationId xmlns:a16="http://schemas.microsoft.com/office/drawing/2014/main" id="{0A01C7F1-258B-4BD9-8970-6F53B6C1EC8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02" y="2043"/>
              <a:ext cx="28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98" name="Rectangle 116">
              <a:extLst>
                <a:ext uri="{FF2B5EF4-FFF2-40B4-BE49-F238E27FC236}">
                  <a16:creationId xmlns:a16="http://schemas.microsoft.com/office/drawing/2014/main" id="{F2C112F9-31D3-4B48-9BD4-B4FEF9EA6BF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40" y="2122"/>
              <a:ext cx="29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799" name="Rectangle 117">
              <a:extLst>
                <a:ext uri="{FF2B5EF4-FFF2-40B4-BE49-F238E27FC236}">
                  <a16:creationId xmlns:a16="http://schemas.microsoft.com/office/drawing/2014/main" id="{B7963918-5079-4D7C-8C3E-1A14093E41F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69" y="2122"/>
              <a:ext cx="29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00" name="Rectangle 118">
              <a:extLst>
                <a:ext uri="{FF2B5EF4-FFF2-40B4-BE49-F238E27FC236}">
                  <a16:creationId xmlns:a16="http://schemas.microsoft.com/office/drawing/2014/main" id="{E440D7FF-00B4-49C3-A65F-3195D68D14B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98" y="2122"/>
              <a:ext cx="29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01" name="Rectangle 119">
              <a:extLst>
                <a:ext uri="{FF2B5EF4-FFF2-40B4-BE49-F238E27FC236}">
                  <a16:creationId xmlns:a16="http://schemas.microsoft.com/office/drawing/2014/main" id="{D6FF7EF7-00EA-488A-A3CE-D91ED1CD3D9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27" y="2122"/>
              <a:ext cx="29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02" name="Rectangle 120">
              <a:extLst>
                <a:ext uri="{FF2B5EF4-FFF2-40B4-BE49-F238E27FC236}">
                  <a16:creationId xmlns:a16="http://schemas.microsoft.com/office/drawing/2014/main" id="{935141D0-D065-46DD-AF55-E21D49F5116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85" y="2122"/>
              <a:ext cx="29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03" name="Rectangle 121">
              <a:extLst>
                <a:ext uri="{FF2B5EF4-FFF2-40B4-BE49-F238E27FC236}">
                  <a16:creationId xmlns:a16="http://schemas.microsoft.com/office/drawing/2014/main" id="{E205E284-0F6A-4388-A787-25F54796356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56" y="2122"/>
              <a:ext cx="29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04" name="Rectangle 122">
              <a:extLst>
                <a:ext uri="{FF2B5EF4-FFF2-40B4-BE49-F238E27FC236}">
                  <a16:creationId xmlns:a16="http://schemas.microsoft.com/office/drawing/2014/main" id="{0907B604-9D06-4865-B2FC-625EE09307B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14" y="2122"/>
              <a:ext cx="30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05" name="Rectangle 123">
              <a:extLst>
                <a:ext uri="{FF2B5EF4-FFF2-40B4-BE49-F238E27FC236}">
                  <a16:creationId xmlns:a16="http://schemas.microsoft.com/office/drawing/2014/main" id="{94693C7E-98F2-4A80-A118-EB02A437796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44" y="2122"/>
              <a:ext cx="28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06" name="Rectangle 124">
              <a:extLst>
                <a:ext uri="{FF2B5EF4-FFF2-40B4-BE49-F238E27FC236}">
                  <a16:creationId xmlns:a16="http://schemas.microsoft.com/office/drawing/2014/main" id="{9059F510-F6A1-4235-ABC6-FEB12914773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272" y="2122"/>
              <a:ext cx="30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07" name="Rectangle 125">
              <a:extLst>
                <a:ext uri="{FF2B5EF4-FFF2-40B4-BE49-F238E27FC236}">
                  <a16:creationId xmlns:a16="http://schemas.microsoft.com/office/drawing/2014/main" id="{B35CA24E-07F7-48EE-8B47-1693A4AD2BA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02" y="2122"/>
              <a:ext cx="28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08" name="Rectangle 126">
              <a:extLst>
                <a:ext uri="{FF2B5EF4-FFF2-40B4-BE49-F238E27FC236}">
                  <a16:creationId xmlns:a16="http://schemas.microsoft.com/office/drawing/2014/main" id="{3956C029-8B4B-4C93-84AD-FD62B53E16E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30" y="2122"/>
              <a:ext cx="30" cy="47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09" name="Rectangle 127">
              <a:extLst>
                <a:ext uri="{FF2B5EF4-FFF2-40B4-BE49-F238E27FC236}">
                  <a16:creationId xmlns:a16="http://schemas.microsoft.com/office/drawing/2014/main" id="{2A9181B2-21B1-4590-BD75-A438AADF4EB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30" y="2043"/>
              <a:ext cx="30" cy="4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grpSp>
          <p:nvGrpSpPr>
            <p:cNvPr id="810" name="Group 128">
              <a:extLst>
                <a:ext uri="{FF2B5EF4-FFF2-40B4-BE49-F238E27FC236}">
                  <a16:creationId xmlns:a16="http://schemas.microsoft.com/office/drawing/2014/main" id="{FBCF1F2E-FACF-416A-875A-51DC8D2BAB1B}"/>
                </a:ext>
              </a:extLst>
            </p:cNvPr>
            <p:cNvGrpSpPr>
              <a:grpSpLocks/>
            </p:cNvGrpSpPr>
            <p:nvPr/>
          </p:nvGrpSpPr>
          <p:grpSpPr bwMode="auto">
            <a:xfrm flipH="1" flipV="1">
              <a:off x="4009" y="2043"/>
              <a:ext cx="29" cy="126"/>
              <a:chOff x="1359" y="3335"/>
              <a:chExt cx="31" cy="126"/>
            </a:xfrm>
          </p:grpSpPr>
          <p:sp>
            <p:nvSpPr>
              <p:cNvPr id="811" name="Rectangle 129">
                <a:extLst>
                  <a:ext uri="{FF2B5EF4-FFF2-40B4-BE49-F238E27FC236}">
                    <a16:creationId xmlns:a16="http://schemas.microsoft.com/office/drawing/2014/main" id="{9A4095FF-F6EF-4073-B875-FEDB2328FE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 flipV="1">
                <a:off x="1359" y="3414"/>
                <a:ext cx="31" cy="47"/>
              </a:xfrm>
              <a:prstGeom prst="rect">
                <a:avLst/>
              </a:prstGeom>
              <a:solidFill>
                <a:srgbClr val="BBE0E3"/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defTabSz="483323" eaLnBrk="0" fontAlgn="base" hangingPunct="0">
                  <a:spcBef>
                    <a:spcPct val="20000"/>
                  </a:spcBef>
                  <a:spcAft>
                    <a:spcPct val="0"/>
                  </a:spcAft>
                </a:pPr>
                <a:endParaRPr lang="de-DE" sz="2667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112" charset="-128"/>
                  <a:sym typeface="Wingdings" pitchFamily="2" charset="2"/>
                </a:endParaRPr>
              </a:p>
            </p:txBody>
          </p:sp>
          <p:sp>
            <p:nvSpPr>
              <p:cNvPr id="812" name="Rectangle 130">
                <a:extLst>
                  <a:ext uri="{FF2B5EF4-FFF2-40B4-BE49-F238E27FC236}">
                    <a16:creationId xmlns:a16="http://schemas.microsoft.com/office/drawing/2014/main" id="{053680C3-91BD-4404-A887-9FDC71BE08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 flipV="1">
                <a:off x="1359" y="3335"/>
                <a:ext cx="31" cy="47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defTabSz="483323" eaLnBrk="0" fontAlgn="base" hangingPunct="0">
                  <a:spcBef>
                    <a:spcPct val="20000"/>
                  </a:spcBef>
                  <a:spcAft>
                    <a:spcPct val="0"/>
                  </a:spcAft>
                </a:pPr>
                <a:endParaRPr lang="de-DE" sz="2667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112" charset="-128"/>
                  <a:sym typeface="Wingdings" pitchFamily="2" charset="2"/>
                </a:endParaRPr>
              </a:p>
            </p:txBody>
          </p:sp>
        </p:grpSp>
      </p:grpSp>
      <p:sp>
        <p:nvSpPr>
          <p:cNvPr id="815" name="Rectangle 165">
            <a:extLst>
              <a:ext uri="{FF2B5EF4-FFF2-40B4-BE49-F238E27FC236}">
                <a16:creationId xmlns:a16="http://schemas.microsoft.com/office/drawing/2014/main" id="{AFAF9DE2-B4F3-47C6-A7E1-DB758780641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512173" y="3264448"/>
            <a:ext cx="881974" cy="93663"/>
          </a:xfrm>
          <a:prstGeom prst="rect">
            <a:avLst/>
          </a:prstGeom>
          <a:solidFill>
            <a:srgbClr val="00FF00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defTabSz="483323" eaLnBrk="0" fontAlgn="base" hangingPunct="0">
              <a:spcBef>
                <a:spcPct val="20000"/>
              </a:spcBef>
              <a:spcAft>
                <a:spcPct val="0"/>
              </a:spcAft>
            </a:pPr>
            <a:endParaRPr lang="de-DE" sz="2667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  <a:sym typeface="Wingdings" pitchFamily="2" charset="2"/>
            </a:endParaRPr>
          </a:p>
        </p:txBody>
      </p:sp>
      <p:sp>
        <p:nvSpPr>
          <p:cNvPr id="816" name="AutoShape 13">
            <a:extLst>
              <a:ext uri="{FF2B5EF4-FFF2-40B4-BE49-F238E27FC236}">
                <a16:creationId xmlns:a16="http://schemas.microsoft.com/office/drawing/2014/main" id="{54F28B61-5CC6-4358-BB59-824CA95F365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1027719" y="2854392"/>
            <a:ext cx="585788" cy="911021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459 w 21600"/>
              <a:gd name="T13" fmla="*/ 3486 h 21600"/>
              <a:gd name="T14" fmla="*/ 18141 w 21600"/>
              <a:gd name="T15" fmla="*/ 181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349" y="21600"/>
                </a:lnTo>
                <a:lnTo>
                  <a:pt x="1825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80808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83323" eaLnBrk="0" fontAlgn="base" hangingPunct="0">
              <a:spcBef>
                <a:spcPct val="20000"/>
              </a:spcBef>
              <a:spcAft>
                <a:spcPct val="0"/>
              </a:spcAft>
            </a:pPr>
            <a:endParaRPr lang="de-DE" sz="2667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  <a:sym typeface="Wingdings" pitchFamily="2" charset="2"/>
            </a:endParaRPr>
          </a:p>
        </p:txBody>
      </p:sp>
      <p:sp>
        <p:nvSpPr>
          <p:cNvPr id="817" name="AutoShape 14">
            <a:extLst>
              <a:ext uri="{FF2B5EF4-FFF2-40B4-BE49-F238E27FC236}">
                <a16:creationId xmlns:a16="http://schemas.microsoft.com/office/drawing/2014/main" id="{5AB4F293-D92B-4CCF-B19D-1377ED8D7F9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1017357" y="2956356"/>
            <a:ext cx="401735" cy="708863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379 w 21600"/>
              <a:gd name="T13" fmla="*/ 2400 h 21600"/>
              <a:gd name="T14" fmla="*/ 19221 w 21600"/>
              <a:gd name="T15" fmla="*/ 19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142" y="21600"/>
                </a:lnTo>
                <a:lnTo>
                  <a:pt x="20458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CCECFF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defTabSz="483323" eaLnBrk="0" fontAlgn="base" hangingPunct="0">
              <a:spcBef>
                <a:spcPct val="20000"/>
              </a:spcBef>
              <a:spcAft>
                <a:spcPct val="0"/>
              </a:spcAft>
            </a:pPr>
            <a:endParaRPr lang="de-DE" sz="2667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  <a:sym typeface="Wingdings" pitchFamily="2" charset="2"/>
            </a:endParaRPr>
          </a:p>
        </p:txBody>
      </p:sp>
      <p:sp>
        <p:nvSpPr>
          <p:cNvPr id="818" name="Line 15">
            <a:extLst>
              <a:ext uri="{FF2B5EF4-FFF2-40B4-BE49-F238E27FC236}">
                <a16:creationId xmlns:a16="http://schemas.microsoft.com/office/drawing/2014/main" id="{4A406863-D867-4D4B-9D65-1FC7CC34029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573966" y="3018779"/>
            <a:ext cx="202159" cy="11149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8332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592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819" name="Line 16">
            <a:extLst>
              <a:ext uri="{FF2B5EF4-FFF2-40B4-BE49-F238E27FC236}">
                <a16:creationId xmlns:a16="http://schemas.microsoft.com/office/drawing/2014/main" id="{A6D55467-EAC8-4CE6-B800-15772D467A4B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11617527" y="3444201"/>
            <a:ext cx="115035" cy="20215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8332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592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820" name="Line 17">
            <a:extLst>
              <a:ext uri="{FF2B5EF4-FFF2-40B4-BE49-F238E27FC236}">
                <a16:creationId xmlns:a16="http://schemas.microsoft.com/office/drawing/2014/main" id="{703C8493-0093-4F29-954B-D24B60D6C2F0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11672391" y="3384028"/>
            <a:ext cx="5311" cy="20215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8332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592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821" name="Line 18">
            <a:extLst>
              <a:ext uri="{FF2B5EF4-FFF2-40B4-BE49-F238E27FC236}">
                <a16:creationId xmlns:a16="http://schemas.microsoft.com/office/drawing/2014/main" id="{D7018B76-204C-42B1-A247-42E72731CD55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11672391" y="3031848"/>
            <a:ext cx="5311" cy="20215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8332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592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822" name="Line 177">
            <a:extLst>
              <a:ext uri="{FF2B5EF4-FFF2-40B4-BE49-F238E27FC236}">
                <a16:creationId xmlns:a16="http://schemas.microsoft.com/office/drawing/2014/main" id="{6FF42489-5719-449B-A129-71151C58D476}"/>
              </a:ext>
            </a:extLst>
          </p:cNvPr>
          <p:cNvSpPr>
            <a:spLocks noChangeShapeType="1"/>
          </p:cNvSpPr>
          <p:nvPr/>
        </p:nvSpPr>
        <p:spPr bwMode="auto">
          <a:xfrm>
            <a:off x="10867730" y="3314327"/>
            <a:ext cx="619599" cy="134271"/>
          </a:xfrm>
          <a:prstGeom prst="line">
            <a:avLst/>
          </a:prstGeom>
          <a:solidFill>
            <a:schemeClr val="accent6">
              <a:lumMod val="40000"/>
              <a:lumOff val="60000"/>
            </a:schemeClr>
          </a:solidFill>
          <a:ln w="12700" algn="ctr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rot="10800000" wrap="none" anchor="ctr"/>
          <a:lstStyle/>
          <a:p>
            <a:pPr defTabSz="48332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592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823" name="Line 178">
            <a:extLst>
              <a:ext uri="{FF2B5EF4-FFF2-40B4-BE49-F238E27FC236}">
                <a16:creationId xmlns:a16="http://schemas.microsoft.com/office/drawing/2014/main" id="{CAFB2A29-7E74-4297-A347-EF75CDAC5CE1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94985" y="3270268"/>
            <a:ext cx="383533" cy="265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pPr defTabSz="48332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592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824" name="Line 179">
            <a:extLst>
              <a:ext uri="{FF2B5EF4-FFF2-40B4-BE49-F238E27FC236}">
                <a16:creationId xmlns:a16="http://schemas.microsoft.com/office/drawing/2014/main" id="{AEDA87C7-934C-40D2-91AD-1D1811370EDC}"/>
              </a:ext>
            </a:extLst>
          </p:cNvPr>
          <p:cNvSpPr>
            <a:spLocks noChangeShapeType="1"/>
          </p:cNvSpPr>
          <p:nvPr/>
        </p:nvSpPr>
        <p:spPr bwMode="auto">
          <a:xfrm>
            <a:off x="11188033" y="3386887"/>
            <a:ext cx="295656" cy="570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pPr defTabSz="48332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592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825" name="Line 180">
            <a:extLst>
              <a:ext uri="{FF2B5EF4-FFF2-40B4-BE49-F238E27FC236}">
                <a16:creationId xmlns:a16="http://schemas.microsoft.com/office/drawing/2014/main" id="{2E07F7DC-4C55-4361-B5C7-CE7BEE3EBE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859853" y="3269207"/>
            <a:ext cx="238919" cy="4335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pPr defTabSz="48332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592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826" name="Line 181">
            <a:extLst>
              <a:ext uri="{FF2B5EF4-FFF2-40B4-BE49-F238E27FC236}">
                <a16:creationId xmlns:a16="http://schemas.microsoft.com/office/drawing/2014/main" id="{C1948115-1B12-43FC-8717-834DE830480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977997" y="3149367"/>
            <a:ext cx="406384" cy="14018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pPr defTabSz="48332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592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grpSp>
        <p:nvGrpSpPr>
          <p:cNvPr id="827" name="Group 96">
            <a:extLst>
              <a:ext uri="{FF2B5EF4-FFF2-40B4-BE49-F238E27FC236}">
                <a16:creationId xmlns:a16="http://schemas.microsoft.com/office/drawing/2014/main" id="{B3E37E38-71ED-40DC-8738-D4AE5FE75402}"/>
              </a:ext>
            </a:extLst>
          </p:cNvPr>
          <p:cNvGrpSpPr/>
          <p:nvPr/>
        </p:nvGrpSpPr>
        <p:grpSpPr>
          <a:xfrm>
            <a:off x="5998401" y="3056079"/>
            <a:ext cx="295793" cy="242032"/>
            <a:chOff x="4641872" y="411510"/>
            <a:chExt cx="221845" cy="181524"/>
          </a:xfrm>
        </p:grpSpPr>
        <p:sp>
          <p:nvSpPr>
            <p:cNvPr id="828" name="Rectangle 132">
              <a:extLst>
                <a:ext uri="{FF2B5EF4-FFF2-40B4-BE49-F238E27FC236}">
                  <a16:creationId xmlns:a16="http://schemas.microsoft.com/office/drawing/2014/main" id="{5A37CAD4-6ADE-43E9-8D8A-6E05FFBEAD3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87457" y="411510"/>
              <a:ext cx="45585" cy="6771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29" name="Rectangle 133">
              <a:extLst>
                <a:ext uri="{FF2B5EF4-FFF2-40B4-BE49-F238E27FC236}">
                  <a16:creationId xmlns:a16="http://schemas.microsoft.com/office/drawing/2014/main" id="{996E9DF0-F145-4DC3-B815-6D869513C17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33041" y="411510"/>
              <a:ext cx="42546" cy="67711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30" name="Rectangle 134">
              <a:extLst>
                <a:ext uri="{FF2B5EF4-FFF2-40B4-BE49-F238E27FC236}">
                  <a16:creationId xmlns:a16="http://schemas.microsoft.com/office/drawing/2014/main" id="{FDF9C748-1451-4BB0-9C42-4922644022A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75587" y="411510"/>
              <a:ext cx="45585" cy="6771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31" name="Rectangle 135">
              <a:extLst>
                <a:ext uri="{FF2B5EF4-FFF2-40B4-BE49-F238E27FC236}">
                  <a16:creationId xmlns:a16="http://schemas.microsoft.com/office/drawing/2014/main" id="{38E8DDD9-12BE-48CA-8DFC-252E2D87090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21171" y="411510"/>
              <a:ext cx="42546" cy="67711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32" name="Rectangle 142">
              <a:extLst>
                <a:ext uri="{FF2B5EF4-FFF2-40B4-BE49-F238E27FC236}">
                  <a16:creationId xmlns:a16="http://schemas.microsoft.com/office/drawing/2014/main" id="{E6DE5998-A3E9-4032-B1B9-6BC7D577C3E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87457" y="525323"/>
              <a:ext cx="45585" cy="67711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33" name="Rectangle 143">
              <a:extLst>
                <a:ext uri="{FF2B5EF4-FFF2-40B4-BE49-F238E27FC236}">
                  <a16:creationId xmlns:a16="http://schemas.microsoft.com/office/drawing/2014/main" id="{B76074AD-F7F6-46E7-AD9D-21EEFE90879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33041" y="525323"/>
              <a:ext cx="42546" cy="6771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34" name="Rectangle 144">
              <a:extLst>
                <a:ext uri="{FF2B5EF4-FFF2-40B4-BE49-F238E27FC236}">
                  <a16:creationId xmlns:a16="http://schemas.microsoft.com/office/drawing/2014/main" id="{571197B8-232C-449F-873A-C9B32CC3085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75587" y="525323"/>
              <a:ext cx="45585" cy="67711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35" name="Rectangle 145">
              <a:extLst>
                <a:ext uri="{FF2B5EF4-FFF2-40B4-BE49-F238E27FC236}">
                  <a16:creationId xmlns:a16="http://schemas.microsoft.com/office/drawing/2014/main" id="{F174BC47-CFA3-4D94-A37F-9F3A6B9B46E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21171" y="525323"/>
              <a:ext cx="42546" cy="6771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36" name="Rectangle 154">
              <a:extLst>
                <a:ext uri="{FF2B5EF4-FFF2-40B4-BE49-F238E27FC236}">
                  <a16:creationId xmlns:a16="http://schemas.microsoft.com/office/drawing/2014/main" id="{F6F602CE-C697-45A9-BE2F-07BAF65A0E6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41872" y="411510"/>
              <a:ext cx="42546" cy="67711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37" name="Rectangle 155">
              <a:extLst>
                <a:ext uri="{FF2B5EF4-FFF2-40B4-BE49-F238E27FC236}">
                  <a16:creationId xmlns:a16="http://schemas.microsoft.com/office/drawing/2014/main" id="{22A1335C-15A4-43A3-A320-9B58EBA4A5F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41872" y="525323"/>
              <a:ext cx="42546" cy="6771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</p:grpSp>
      <p:grpSp>
        <p:nvGrpSpPr>
          <p:cNvPr id="838" name="Group 98">
            <a:extLst>
              <a:ext uri="{FF2B5EF4-FFF2-40B4-BE49-F238E27FC236}">
                <a16:creationId xmlns:a16="http://schemas.microsoft.com/office/drawing/2014/main" id="{82D6E207-7F89-4825-A8F3-37EEF81638D1}"/>
              </a:ext>
            </a:extLst>
          </p:cNvPr>
          <p:cNvGrpSpPr/>
          <p:nvPr/>
        </p:nvGrpSpPr>
        <p:grpSpPr>
          <a:xfrm>
            <a:off x="9660419" y="2921922"/>
            <a:ext cx="479956" cy="207500"/>
            <a:chOff x="7365072" y="3254796"/>
            <a:chExt cx="359967" cy="207497"/>
          </a:xfrm>
        </p:grpSpPr>
        <p:sp>
          <p:nvSpPr>
            <p:cNvPr id="839" name="Rectangle 132">
              <a:extLst>
                <a:ext uri="{FF2B5EF4-FFF2-40B4-BE49-F238E27FC236}">
                  <a16:creationId xmlns:a16="http://schemas.microsoft.com/office/drawing/2014/main" id="{59FB8534-E289-489A-8724-C6176536D4A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410505" y="3254830"/>
              <a:ext cx="50144" cy="8207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40" name="Rectangle 133">
              <a:extLst>
                <a:ext uri="{FF2B5EF4-FFF2-40B4-BE49-F238E27FC236}">
                  <a16:creationId xmlns:a16="http://schemas.microsoft.com/office/drawing/2014/main" id="{91B02C77-927C-4627-B26A-46C5C527EE3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456242" y="3254825"/>
              <a:ext cx="46801" cy="8207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41" name="Rectangle 134">
              <a:extLst>
                <a:ext uri="{FF2B5EF4-FFF2-40B4-BE49-F238E27FC236}">
                  <a16:creationId xmlns:a16="http://schemas.microsoft.com/office/drawing/2014/main" id="{273CAF95-0E50-4758-B186-1151A22AD2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498635" y="3254818"/>
              <a:ext cx="50144" cy="8207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42" name="Rectangle 135">
              <a:extLst>
                <a:ext uri="{FF2B5EF4-FFF2-40B4-BE49-F238E27FC236}">
                  <a16:creationId xmlns:a16="http://schemas.microsoft.com/office/drawing/2014/main" id="{6FFB45B7-26C7-4C7D-B7E8-816CAFD2414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44371" y="3254818"/>
              <a:ext cx="46801" cy="8207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43" name="Rectangle 136">
              <a:extLst>
                <a:ext uri="{FF2B5EF4-FFF2-40B4-BE49-F238E27FC236}">
                  <a16:creationId xmlns:a16="http://schemas.microsoft.com/office/drawing/2014/main" id="{85A48C20-2EA3-4C41-AEF7-D8982992827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632501" y="3254796"/>
              <a:ext cx="46801" cy="8207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44" name="Rectangle 137">
              <a:extLst>
                <a:ext uri="{FF2B5EF4-FFF2-40B4-BE49-F238E27FC236}">
                  <a16:creationId xmlns:a16="http://schemas.microsoft.com/office/drawing/2014/main" id="{3131457F-F59A-4EE8-A4CC-73EEA10335D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86766" y="3254816"/>
              <a:ext cx="50144" cy="8207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45" name="Rectangle 138">
              <a:extLst>
                <a:ext uri="{FF2B5EF4-FFF2-40B4-BE49-F238E27FC236}">
                  <a16:creationId xmlns:a16="http://schemas.microsoft.com/office/drawing/2014/main" id="{819CED4D-6FA3-4B29-A6DD-0D656CD971D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674895" y="3254799"/>
              <a:ext cx="50144" cy="8207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46" name="Rectangle 142">
              <a:extLst>
                <a:ext uri="{FF2B5EF4-FFF2-40B4-BE49-F238E27FC236}">
                  <a16:creationId xmlns:a16="http://schemas.microsoft.com/office/drawing/2014/main" id="{9F3034CE-5530-4716-B5B0-2B3185C24B1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410505" y="3380207"/>
              <a:ext cx="50144" cy="8207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47" name="Rectangle 143">
              <a:extLst>
                <a:ext uri="{FF2B5EF4-FFF2-40B4-BE49-F238E27FC236}">
                  <a16:creationId xmlns:a16="http://schemas.microsoft.com/office/drawing/2014/main" id="{308457B5-95C5-4934-92B6-3DCAD58BB9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456241" y="3380207"/>
              <a:ext cx="46801" cy="8207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48" name="Rectangle 144">
              <a:extLst>
                <a:ext uri="{FF2B5EF4-FFF2-40B4-BE49-F238E27FC236}">
                  <a16:creationId xmlns:a16="http://schemas.microsoft.com/office/drawing/2014/main" id="{DB41FF98-9044-4E7E-9CAC-BDDEB93FBD1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498635" y="3380207"/>
              <a:ext cx="50144" cy="8207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49" name="Rectangle 145">
              <a:extLst>
                <a:ext uri="{FF2B5EF4-FFF2-40B4-BE49-F238E27FC236}">
                  <a16:creationId xmlns:a16="http://schemas.microsoft.com/office/drawing/2014/main" id="{D13B1699-BD29-4475-A429-C1576EBDCE9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44371" y="3380207"/>
              <a:ext cx="46801" cy="8207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50" name="Rectangle 146">
              <a:extLst>
                <a:ext uri="{FF2B5EF4-FFF2-40B4-BE49-F238E27FC236}">
                  <a16:creationId xmlns:a16="http://schemas.microsoft.com/office/drawing/2014/main" id="{E3C8B780-AAE6-4814-9515-364B7DE7E93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632501" y="3380213"/>
              <a:ext cx="46801" cy="8207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51" name="Rectangle 147">
              <a:extLst>
                <a:ext uri="{FF2B5EF4-FFF2-40B4-BE49-F238E27FC236}">
                  <a16:creationId xmlns:a16="http://schemas.microsoft.com/office/drawing/2014/main" id="{A3C3DD5F-14CC-4A60-A1F4-AC2E34FACA5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586764" y="3380219"/>
              <a:ext cx="50144" cy="8207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52" name="Rectangle 148">
              <a:extLst>
                <a:ext uri="{FF2B5EF4-FFF2-40B4-BE49-F238E27FC236}">
                  <a16:creationId xmlns:a16="http://schemas.microsoft.com/office/drawing/2014/main" id="{CA71E70E-1C38-4498-8204-7AB01D121B6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674895" y="3380206"/>
              <a:ext cx="50144" cy="8207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53" name="Rectangle 154">
              <a:extLst>
                <a:ext uri="{FF2B5EF4-FFF2-40B4-BE49-F238E27FC236}">
                  <a16:creationId xmlns:a16="http://schemas.microsoft.com/office/drawing/2014/main" id="{51F92991-8309-4B1C-882D-ADB1F06767D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365072" y="3254826"/>
              <a:ext cx="46801" cy="82074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54" name="Rectangle 155">
              <a:extLst>
                <a:ext uri="{FF2B5EF4-FFF2-40B4-BE49-F238E27FC236}">
                  <a16:creationId xmlns:a16="http://schemas.microsoft.com/office/drawing/2014/main" id="{B54FEF6C-CAC4-4574-A059-CDC189BBF29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365072" y="3380207"/>
              <a:ext cx="46801" cy="82074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</p:grpSp>
      <p:sp>
        <p:nvSpPr>
          <p:cNvPr id="855" name="Text Box 169">
            <a:extLst>
              <a:ext uri="{FF2B5EF4-FFF2-40B4-BE49-F238E27FC236}">
                <a16:creationId xmlns:a16="http://schemas.microsoft.com/office/drawing/2014/main" id="{C5990E96-A493-423F-983D-2B07A9557DA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8345213" y="2564904"/>
            <a:ext cx="995200" cy="33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algn="ctr" defTabSz="483323"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Helvetica" pitchFamily="34" charset="0"/>
                <a:sym typeface="Wingdings" pitchFamily="2" charset="2"/>
              </a:rPr>
              <a:t>TDS</a:t>
            </a:r>
          </a:p>
        </p:txBody>
      </p:sp>
      <p:sp>
        <p:nvSpPr>
          <p:cNvPr id="856" name="Freeform 57">
            <a:extLst>
              <a:ext uri="{FF2B5EF4-FFF2-40B4-BE49-F238E27FC236}">
                <a16:creationId xmlns:a16="http://schemas.microsoft.com/office/drawing/2014/main" id="{CC8E4B02-AE98-4F30-B042-BB3E6A4140AB}"/>
              </a:ext>
            </a:extLst>
          </p:cNvPr>
          <p:cNvSpPr>
            <a:spLocks/>
          </p:cNvSpPr>
          <p:nvPr/>
        </p:nvSpPr>
        <p:spPr bwMode="auto">
          <a:xfrm>
            <a:off x="5519936" y="3116812"/>
            <a:ext cx="124884" cy="117471"/>
          </a:xfrm>
          <a:custGeom>
            <a:avLst/>
            <a:gdLst>
              <a:gd name="T0" fmla="*/ 0 w 143"/>
              <a:gd name="T1" fmla="*/ 0 h 130"/>
              <a:gd name="T2" fmla="*/ 0 w 143"/>
              <a:gd name="T3" fmla="*/ 206375 h 130"/>
              <a:gd name="T4" fmla="*/ 3 w 143"/>
              <a:gd name="T5" fmla="*/ 206375 h 130"/>
              <a:gd name="T6" fmla="*/ 5 w 143"/>
              <a:gd name="T7" fmla="*/ 114300 h 130"/>
              <a:gd name="T8" fmla="*/ 6 w 143"/>
              <a:gd name="T9" fmla="*/ 0 h 130"/>
              <a:gd name="T10" fmla="*/ 0 w 143"/>
              <a:gd name="T11" fmla="*/ 0 h 13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3"/>
              <a:gd name="T19" fmla="*/ 0 h 130"/>
              <a:gd name="T20" fmla="*/ 143 w 143"/>
              <a:gd name="T21" fmla="*/ 130 h 13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3" h="130">
                <a:moveTo>
                  <a:pt x="0" y="0"/>
                </a:moveTo>
                <a:lnTo>
                  <a:pt x="0" y="130"/>
                </a:lnTo>
                <a:lnTo>
                  <a:pt x="78" y="130"/>
                </a:lnTo>
                <a:lnTo>
                  <a:pt x="142" y="72"/>
                </a:lnTo>
                <a:lnTo>
                  <a:pt x="143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99"/>
          </a:solidFill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defTabSz="483323" eaLnBrk="0" fontAlgn="base" hangingPunct="0">
              <a:spcBef>
                <a:spcPct val="20000"/>
              </a:spcBef>
              <a:spcAft>
                <a:spcPct val="0"/>
              </a:spcAft>
            </a:pPr>
            <a:endParaRPr lang="de-DE" sz="2667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  <a:sym typeface="Wingdings" pitchFamily="2" charset="2"/>
            </a:endParaRPr>
          </a:p>
        </p:txBody>
      </p:sp>
      <p:sp>
        <p:nvSpPr>
          <p:cNvPr id="858" name="Rectangle 121">
            <a:extLst>
              <a:ext uri="{FF2B5EF4-FFF2-40B4-BE49-F238E27FC236}">
                <a16:creationId xmlns:a16="http://schemas.microsoft.com/office/drawing/2014/main" id="{0A69C5D3-E49E-4990-9057-4021B018CFF9}"/>
              </a:ext>
            </a:extLst>
          </p:cNvPr>
          <p:cNvSpPr/>
          <p:nvPr/>
        </p:nvSpPr>
        <p:spPr bwMode="auto">
          <a:xfrm>
            <a:off x="10945217" y="3155208"/>
            <a:ext cx="183873" cy="64353"/>
          </a:xfrm>
          <a:prstGeom prst="rect">
            <a:avLst/>
          </a:prstGeom>
          <a:solidFill>
            <a:srgbClr val="80808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83323" eaLnBrk="0" fontAlgn="base" hangingPunct="0">
              <a:spcBef>
                <a:spcPct val="20000"/>
              </a:spcBef>
              <a:spcAft>
                <a:spcPct val="0"/>
              </a:spcAft>
            </a:pPr>
            <a:endParaRPr lang="en-US" sz="2667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859" name="Line 55">
            <a:extLst>
              <a:ext uri="{FF2B5EF4-FFF2-40B4-BE49-F238E27FC236}">
                <a16:creationId xmlns:a16="http://schemas.microsoft.com/office/drawing/2014/main" id="{9A640903-52BB-452D-87A1-7B0D7CD79E4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071556" y="3043497"/>
            <a:ext cx="480210" cy="12495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8332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592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860" name="Freeform 57">
            <a:extLst>
              <a:ext uri="{FF2B5EF4-FFF2-40B4-BE49-F238E27FC236}">
                <a16:creationId xmlns:a16="http://schemas.microsoft.com/office/drawing/2014/main" id="{E6414FB3-C07B-485F-890A-3061BBF61289}"/>
              </a:ext>
            </a:extLst>
          </p:cNvPr>
          <p:cNvSpPr>
            <a:spLocks/>
          </p:cNvSpPr>
          <p:nvPr/>
        </p:nvSpPr>
        <p:spPr bwMode="auto">
          <a:xfrm rot="10800000" flipV="1">
            <a:off x="9476398" y="2962856"/>
            <a:ext cx="137372" cy="118800"/>
          </a:xfrm>
          <a:custGeom>
            <a:avLst/>
            <a:gdLst>
              <a:gd name="T0" fmla="*/ 0 w 143"/>
              <a:gd name="T1" fmla="*/ 0 h 130"/>
              <a:gd name="T2" fmla="*/ 0 w 143"/>
              <a:gd name="T3" fmla="*/ 206375 h 130"/>
              <a:gd name="T4" fmla="*/ 3 w 143"/>
              <a:gd name="T5" fmla="*/ 206375 h 130"/>
              <a:gd name="T6" fmla="*/ 5 w 143"/>
              <a:gd name="T7" fmla="*/ 114300 h 130"/>
              <a:gd name="T8" fmla="*/ 6 w 143"/>
              <a:gd name="T9" fmla="*/ 0 h 130"/>
              <a:gd name="T10" fmla="*/ 0 w 143"/>
              <a:gd name="T11" fmla="*/ 0 h 13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3"/>
              <a:gd name="T19" fmla="*/ 0 h 130"/>
              <a:gd name="T20" fmla="*/ 143 w 143"/>
              <a:gd name="T21" fmla="*/ 130 h 13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3" h="130">
                <a:moveTo>
                  <a:pt x="0" y="0"/>
                </a:moveTo>
                <a:lnTo>
                  <a:pt x="0" y="130"/>
                </a:lnTo>
                <a:lnTo>
                  <a:pt x="78" y="130"/>
                </a:lnTo>
                <a:lnTo>
                  <a:pt x="142" y="72"/>
                </a:lnTo>
                <a:lnTo>
                  <a:pt x="143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99"/>
          </a:solidFill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defTabSz="483323" eaLnBrk="0" fontAlgn="base" hangingPunct="0">
              <a:spcBef>
                <a:spcPct val="20000"/>
              </a:spcBef>
              <a:spcAft>
                <a:spcPct val="0"/>
              </a:spcAft>
            </a:pPr>
            <a:endParaRPr lang="de-DE" sz="2667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  <a:sym typeface="Wingdings" pitchFamily="2" charset="2"/>
            </a:endParaRPr>
          </a:p>
        </p:txBody>
      </p:sp>
      <p:grpSp>
        <p:nvGrpSpPr>
          <p:cNvPr id="861" name="Group 129">
            <a:extLst>
              <a:ext uri="{FF2B5EF4-FFF2-40B4-BE49-F238E27FC236}">
                <a16:creationId xmlns:a16="http://schemas.microsoft.com/office/drawing/2014/main" id="{7F6FD096-E45C-42B3-9972-C22E0CCFE341}"/>
              </a:ext>
            </a:extLst>
          </p:cNvPr>
          <p:cNvGrpSpPr/>
          <p:nvPr/>
        </p:nvGrpSpPr>
        <p:grpSpPr>
          <a:xfrm>
            <a:off x="8740183" y="2931174"/>
            <a:ext cx="237067" cy="336003"/>
            <a:chOff x="964573" y="1398715"/>
            <a:chExt cx="177800" cy="252002"/>
          </a:xfrm>
        </p:grpSpPr>
        <p:sp>
          <p:nvSpPr>
            <p:cNvPr id="862" name="AutoShape 30">
              <a:extLst>
                <a:ext uri="{FF2B5EF4-FFF2-40B4-BE49-F238E27FC236}">
                  <a16:creationId xmlns:a16="http://schemas.microsoft.com/office/drawing/2014/main" id="{A769BA04-7E4E-4E08-B7B0-20E28B5FC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6003" y="1522799"/>
              <a:ext cx="134938" cy="127918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63" name="AutoShape 184">
              <a:extLst>
                <a:ext uri="{FF2B5EF4-FFF2-40B4-BE49-F238E27FC236}">
                  <a16:creationId xmlns:a16="http://schemas.microsoft.com/office/drawing/2014/main" id="{E77AD5D2-A2A5-4411-B8C9-045EDD962F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964573" y="1398715"/>
              <a:ext cx="177800" cy="108347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592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</a:endParaRPr>
            </a:p>
          </p:txBody>
        </p:sp>
      </p:grpSp>
      <p:grpSp>
        <p:nvGrpSpPr>
          <p:cNvPr id="864" name="Group 131">
            <a:extLst>
              <a:ext uri="{FF2B5EF4-FFF2-40B4-BE49-F238E27FC236}">
                <a16:creationId xmlns:a16="http://schemas.microsoft.com/office/drawing/2014/main" id="{4C9306B7-C4C4-4BBD-9647-844CA2BBEA36}"/>
              </a:ext>
            </a:extLst>
          </p:cNvPr>
          <p:cNvGrpSpPr/>
          <p:nvPr/>
        </p:nvGrpSpPr>
        <p:grpSpPr>
          <a:xfrm>
            <a:off x="6622895" y="3057491"/>
            <a:ext cx="295793" cy="242032"/>
            <a:chOff x="4641872" y="411510"/>
            <a:chExt cx="221845" cy="181524"/>
          </a:xfrm>
        </p:grpSpPr>
        <p:sp>
          <p:nvSpPr>
            <p:cNvPr id="865" name="Rectangle 132">
              <a:extLst>
                <a:ext uri="{FF2B5EF4-FFF2-40B4-BE49-F238E27FC236}">
                  <a16:creationId xmlns:a16="http://schemas.microsoft.com/office/drawing/2014/main" id="{D985EED1-A86D-4B7C-A138-B197A02C221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87457" y="411510"/>
              <a:ext cx="45585" cy="6771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66" name="Rectangle 133">
              <a:extLst>
                <a:ext uri="{FF2B5EF4-FFF2-40B4-BE49-F238E27FC236}">
                  <a16:creationId xmlns:a16="http://schemas.microsoft.com/office/drawing/2014/main" id="{0ACB5D51-0C73-4EEB-A17B-A66104A96C4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33041" y="411510"/>
              <a:ext cx="42546" cy="67711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67" name="Rectangle 134">
              <a:extLst>
                <a:ext uri="{FF2B5EF4-FFF2-40B4-BE49-F238E27FC236}">
                  <a16:creationId xmlns:a16="http://schemas.microsoft.com/office/drawing/2014/main" id="{4C9014DE-D382-4218-9A51-EE554A6554B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75587" y="411510"/>
              <a:ext cx="45585" cy="6771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68" name="Rectangle 135">
              <a:extLst>
                <a:ext uri="{FF2B5EF4-FFF2-40B4-BE49-F238E27FC236}">
                  <a16:creationId xmlns:a16="http://schemas.microsoft.com/office/drawing/2014/main" id="{DDD5F825-B230-4C4C-9995-B97B2705D19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21171" y="411510"/>
              <a:ext cx="42546" cy="67711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69" name="Rectangle 142">
              <a:extLst>
                <a:ext uri="{FF2B5EF4-FFF2-40B4-BE49-F238E27FC236}">
                  <a16:creationId xmlns:a16="http://schemas.microsoft.com/office/drawing/2014/main" id="{66A50F30-8165-4053-B482-05031CA8410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87457" y="525323"/>
              <a:ext cx="45585" cy="67711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70" name="Rectangle 143">
              <a:extLst>
                <a:ext uri="{FF2B5EF4-FFF2-40B4-BE49-F238E27FC236}">
                  <a16:creationId xmlns:a16="http://schemas.microsoft.com/office/drawing/2014/main" id="{77416942-EE3D-4BAB-B3BD-A05B9E27437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33041" y="525323"/>
              <a:ext cx="42546" cy="6771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71" name="Rectangle 144">
              <a:extLst>
                <a:ext uri="{FF2B5EF4-FFF2-40B4-BE49-F238E27FC236}">
                  <a16:creationId xmlns:a16="http://schemas.microsoft.com/office/drawing/2014/main" id="{A6EF6AF2-F64F-441E-A930-971808CA69B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775587" y="525323"/>
              <a:ext cx="45585" cy="67711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72" name="Rectangle 145">
              <a:extLst>
                <a:ext uri="{FF2B5EF4-FFF2-40B4-BE49-F238E27FC236}">
                  <a16:creationId xmlns:a16="http://schemas.microsoft.com/office/drawing/2014/main" id="{50F6575A-9A8C-40AA-BDED-EB2B102872D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821171" y="525323"/>
              <a:ext cx="42546" cy="6771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73" name="Rectangle 154">
              <a:extLst>
                <a:ext uri="{FF2B5EF4-FFF2-40B4-BE49-F238E27FC236}">
                  <a16:creationId xmlns:a16="http://schemas.microsoft.com/office/drawing/2014/main" id="{2BD55038-C03D-4925-A98B-F38CFF15A32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41872" y="411510"/>
              <a:ext cx="42546" cy="67711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74" name="Rectangle 155">
              <a:extLst>
                <a:ext uri="{FF2B5EF4-FFF2-40B4-BE49-F238E27FC236}">
                  <a16:creationId xmlns:a16="http://schemas.microsoft.com/office/drawing/2014/main" id="{C1B12AF7-5892-49F0-906A-0AC3FBFD65A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41872" y="525323"/>
              <a:ext cx="42546" cy="6771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</p:grpSp>
      <p:sp>
        <p:nvSpPr>
          <p:cNvPr id="875" name="Line 24">
            <a:extLst>
              <a:ext uri="{FF2B5EF4-FFF2-40B4-BE49-F238E27FC236}">
                <a16:creationId xmlns:a16="http://schemas.microsoft.com/office/drawing/2014/main" id="{197E79C7-5601-4CC3-98D4-7B332A65B45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839764" y="3385744"/>
            <a:ext cx="628076" cy="0"/>
          </a:xfrm>
          <a:prstGeom prst="line">
            <a:avLst/>
          </a:prstGeom>
          <a:noFill/>
          <a:ln w="1270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48332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592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876" name="Line 24">
            <a:extLst>
              <a:ext uri="{FF2B5EF4-FFF2-40B4-BE49-F238E27FC236}">
                <a16:creationId xmlns:a16="http://schemas.microsoft.com/office/drawing/2014/main" id="{3A24ABAF-EAE3-48D3-84A7-5009395F6341}"/>
              </a:ext>
            </a:extLst>
          </p:cNvPr>
          <p:cNvSpPr>
            <a:spLocks noChangeShapeType="1"/>
          </p:cNvSpPr>
          <p:nvPr/>
        </p:nvSpPr>
        <p:spPr bwMode="auto">
          <a:xfrm>
            <a:off x="6463142" y="3185572"/>
            <a:ext cx="0" cy="201507"/>
          </a:xfrm>
          <a:prstGeom prst="line">
            <a:avLst/>
          </a:prstGeom>
          <a:noFill/>
          <a:ln w="1270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48332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592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877" name="Text Box 169">
            <a:extLst>
              <a:ext uri="{FF2B5EF4-FFF2-40B4-BE49-F238E27FC236}">
                <a16:creationId xmlns:a16="http://schemas.microsoft.com/office/drawing/2014/main" id="{20511D7A-79FF-4CF7-A103-B95F5A27178D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9381069" y="2568855"/>
            <a:ext cx="995200" cy="338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algn="ctr" defTabSz="483323"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Helvetica" pitchFamily="34" charset="0"/>
                <a:sym typeface="Wingdings" pitchFamily="2" charset="2"/>
              </a:rPr>
              <a:t>THz</a:t>
            </a:r>
          </a:p>
        </p:txBody>
      </p:sp>
      <p:cxnSp>
        <p:nvCxnSpPr>
          <p:cNvPr id="878" name="Elbow Connector 16">
            <a:extLst>
              <a:ext uri="{FF2B5EF4-FFF2-40B4-BE49-F238E27FC236}">
                <a16:creationId xmlns:a16="http://schemas.microsoft.com/office/drawing/2014/main" id="{390A5AD7-B106-45D4-BCE1-577F09E0E147}"/>
              </a:ext>
            </a:extLst>
          </p:cNvPr>
          <p:cNvCxnSpPr>
            <a:cxnSpLocks/>
            <a:stCxn id="905" idx="0"/>
            <a:endCxn id="907" idx="1"/>
          </p:cNvCxnSpPr>
          <p:nvPr/>
        </p:nvCxnSpPr>
        <p:spPr bwMode="auto">
          <a:xfrm rot="5400000" flipH="1" flipV="1">
            <a:off x="11149049" y="3221102"/>
            <a:ext cx="67959" cy="295656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9" name="Elbow Connector 382">
            <a:extLst>
              <a:ext uri="{FF2B5EF4-FFF2-40B4-BE49-F238E27FC236}">
                <a16:creationId xmlns:a16="http://schemas.microsoft.com/office/drawing/2014/main" id="{54FDE41B-9ADB-4F31-B0E1-47178859B0C8}"/>
              </a:ext>
            </a:extLst>
          </p:cNvPr>
          <p:cNvCxnSpPr>
            <a:cxnSpLocks/>
            <a:stCxn id="905" idx="0"/>
            <a:endCxn id="906" idx="1"/>
          </p:cNvCxnSpPr>
          <p:nvPr/>
        </p:nvCxnSpPr>
        <p:spPr bwMode="auto">
          <a:xfrm rot="5400000" flipH="1" flipV="1">
            <a:off x="11096394" y="3168447"/>
            <a:ext cx="173267" cy="295656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81" name="Group 39">
            <a:extLst>
              <a:ext uri="{FF2B5EF4-FFF2-40B4-BE49-F238E27FC236}">
                <a16:creationId xmlns:a16="http://schemas.microsoft.com/office/drawing/2014/main" id="{1B633E4E-6AB4-4495-9E84-C2AAED2EBE5A}"/>
              </a:ext>
            </a:extLst>
          </p:cNvPr>
          <p:cNvGrpSpPr>
            <a:grpSpLocks/>
          </p:cNvGrpSpPr>
          <p:nvPr/>
        </p:nvGrpSpPr>
        <p:grpSpPr bwMode="auto">
          <a:xfrm>
            <a:off x="6966667" y="3085435"/>
            <a:ext cx="240941" cy="134149"/>
            <a:chOff x="1337" y="2168"/>
            <a:chExt cx="270" cy="116"/>
          </a:xfrm>
        </p:grpSpPr>
        <p:sp>
          <p:nvSpPr>
            <p:cNvPr id="882" name="Line 40">
              <a:extLst>
                <a:ext uri="{FF2B5EF4-FFF2-40B4-BE49-F238E27FC236}">
                  <a16:creationId xmlns:a16="http://schemas.microsoft.com/office/drawing/2014/main" id="{BAA31A82-4DD3-4B0F-B68E-33F3734595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57" y="2198"/>
              <a:ext cx="75" cy="5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8332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592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</a:endParaRPr>
            </a:p>
          </p:txBody>
        </p:sp>
        <p:sp>
          <p:nvSpPr>
            <p:cNvPr id="883" name="Line 41">
              <a:extLst>
                <a:ext uri="{FF2B5EF4-FFF2-40B4-BE49-F238E27FC236}">
                  <a16:creationId xmlns:a16="http://schemas.microsoft.com/office/drawing/2014/main" id="{ED873EE2-C48B-499F-805D-9FD9C8594C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21" y="2208"/>
              <a:ext cx="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8332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592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</a:endParaRPr>
            </a:p>
          </p:txBody>
        </p:sp>
        <p:sp>
          <p:nvSpPr>
            <p:cNvPr id="884" name="Line 42">
              <a:extLst>
                <a:ext uri="{FF2B5EF4-FFF2-40B4-BE49-F238E27FC236}">
                  <a16:creationId xmlns:a16="http://schemas.microsoft.com/office/drawing/2014/main" id="{73DE15E0-1895-498A-A48E-EC5917AE92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6" y="2203"/>
              <a:ext cx="74" cy="5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8332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592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</a:endParaRPr>
            </a:p>
          </p:txBody>
        </p:sp>
        <p:sp>
          <p:nvSpPr>
            <p:cNvPr id="885" name="Rectangle 43">
              <a:extLst>
                <a:ext uri="{FF2B5EF4-FFF2-40B4-BE49-F238E27FC236}">
                  <a16:creationId xmlns:a16="http://schemas.microsoft.com/office/drawing/2014/main" id="{A04075EE-C5A8-4465-B16B-C816B4FD743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337" y="2226"/>
              <a:ext cx="35" cy="5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86" name="Rectangle 44">
              <a:extLst>
                <a:ext uri="{FF2B5EF4-FFF2-40B4-BE49-F238E27FC236}">
                  <a16:creationId xmlns:a16="http://schemas.microsoft.com/office/drawing/2014/main" id="{911D293B-7BFE-48AF-9518-40070835EC6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15" y="2168"/>
              <a:ext cx="35" cy="5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87" name="Rectangle 45">
              <a:extLst>
                <a:ext uri="{FF2B5EF4-FFF2-40B4-BE49-F238E27FC236}">
                  <a16:creationId xmlns:a16="http://schemas.microsoft.com/office/drawing/2014/main" id="{57D18997-A830-4079-8EA4-28D310637D3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93" y="2168"/>
              <a:ext cx="35" cy="5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88" name="Rectangle 46">
              <a:extLst>
                <a:ext uri="{FF2B5EF4-FFF2-40B4-BE49-F238E27FC236}">
                  <a16:creationId xmlns:a16="http://schemas.microsoft.com/office/drawing/2014/main" id="{D4E94E2A-D74E-44F4-B64F-5D5EF6F5035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572" y="2226"/>
              <a:ext cx="35" cy="5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</p:grpSp>
      <p:grpSp>
        <p:nvGrpSpPr>
          <p:cNvPr id="889" name="Group 39">
            <a:extLst>
              <a:ext uri="{FF2B5EF4-FFF2-40B4-BE49-F238E27FC236}">
                <a16:creationId xmlns:a16="http://schemas.microsoft.com/office/drawing/2014/main" id="{5C9A4BE5-45E5-4AF0-96C5-81EEEDA110B3}"/>
              </a:ext>
            </a:extLst>
          </p:cNvPr>
          <p:cNvGrpSpPr>
            <a:grpSpLocks/>
          </p:cNvGrpSpPr>
          <p:nvPr/>
        </p:nvGrpSpPr>
        <p:grpSpPr bwMode="auto">
          <a:xfrm>
            <a:off x="6340298" y="3091159"/>
            <a:ext cx="240941" cy="134149"/>
            <a:chOff x="1337" y="2168"/>
            <a:chExt cx="270" cy="116"/>
          </a:xfrm>
        </p:grpSpPr>
        <p:sp>
          <p:nvSpPr>
            <p:cNvPr id="890" name="Line 40">
              <a:extLst>
                <a:ext uri="{FF2B5EF4-FFF2-40B4-BE49-F238E27FC236}">
                  <a16:creationId xmlns:a16="http://schemas.microsoft.com/office/drawing/2014/main" id="{C390FC1B-C333-4ADC-A69D-E128E96E98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57" y="2198"/>
              <a:ext cx="75" cy="5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8332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592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</a:endParaRPr>
            </a:p>
          </p:txBody>
        </p:sp>
        <p:sp>
          <p:nvSpPr>
            <p:cNvPr id="891" name="Line 41">
              <a:extLst>
                <a:ext uri="{FF2B5EF4-FFF2-40B4-BE49-F238E27FC236}">
                  <a16:creationId xmlns:a16="http://schemas.microsoft.com/office/drawing/2014/main" id="{97017BBA-2171-4DEF-8232-C505BE2B08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21" y="2208"/>
              <a:ext cx="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8332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592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</a:endParaRPr>
            </a:p>
          </p:txBody>
        </p:sp>
        <p:sp>
          <p:nvSpPr>
            <p:cNvPr id="892" name="Line 42">
              <a:extLst>
                <a:ext uri="{FF2B5EF4-FFF2-40B4-BE49-F238E27FC236}">
                  <a16:creationId xmlns:a16="http://schemas.microsoft.com/office/drawing/2014/main" id="{A6AEB909-0078-403F-92F6-BC460A5C08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6" y="2203"/>
              <a:ext cx="74" cy="5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8332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592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</a:endParaRPr>
            </a:p>
          </p:txBody>
        </p:sp>
        <p:sp>
          <p:nvSpPr>
            <p:cNvPr id="893" name="Rectangle 43">
              <a:extLst>
                <a:ext uri="{FF2B5EF4-FFF2-40B4-BE49-F238E27FC236}">
                  <a16:creationId xmlns:a16="http://schemas.microsoft.com/office/drawing/2014/main" id="{79F66113-749F-4172-84C1-B8F4547BB97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337" y="2226"/>
              <a:ext cx="35" cy="5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94" name="Rectangle 44">
              <a:extLst>
                <a:ext uri="{FF2B5EF4-FFF2-40B4-BE49-F238E27FC236}">
                  <a16:creationId xmlns:a16="http://schemas.microsoft.com/office/drawing/2014/main" id="{F8B1AF31-47C9-49E2-903E-24E3CD12245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15" y="2168"/>
              <a:ext cx="35" cy="5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95" name="Rectangle 45">
              <a:extLst>
                <a:ext uri="{FF2B5EF4-FFF2-40B4-BE49-F238E27FC236}">
                  <a16:creationId xmlns:a16="http://schemas.microsoft.com/office/drawing/2014/main" id="{53FA0173-6091-4D0A-988E-387832F2BF0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93" y="2168"/>
              <a:ext cx="35" cy="5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896" name="Rectangle 46">
              <a:extLst>
                <a:ext uri="{FF2B5EF4-FFF2-40B4-BE49-F238E27FC236}">
                  <a16:creationId xmlns:a16="http://schemas.microsoft.com/office/drawing/2014/main" id="{75393C51-4285-4CEE-B529-D52F7C8629F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572" y="2226"/>
              <a:ext cx="35" cy="5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</p:grpSp>
      <p:grpSp>
        <p:nvGrpSpPr>
          <p:cNvPr id="897" name="Group 39">
            <a:extLst>
              <a:ext uri="{FF2B5EF4-FFF2-40B4-BE49-F238E27FC236}">
                <a16:creationId xmlns:a16="http://schemas.microsoft.com/office/drawing/2014/main" id="{53D877B3-59BA-4684-985F-8CBC71B5D98C}"/>
              </a:ext>
            </a:extLst>
          </p:cNvPr>
          <p:cNvGrpSpPr>
            <a:grpSpLocks/>
          </p:cNvGrpSpPr>
          <p:nvPr/>
        </p:nvGrpSpPr>
        <p:grpSpPr bwMode="auto">
          <a:xfrm>
            <a:off x="5720601" y="3095144"/>
            <a:ext cx="240941" cy="134149"/>
            <a:chOff x="1337" y="2168"/>
            <a:chExt cx="270" cy="116"/>
          </a:xfrm>
        </p:grpSpPr>
        <p:sp>
          <p:nvSpPr>
            <p:cNvPr id="898" name="Line 40">
              <a:extLst>
                <a:ext uri="{FF2B5EF4-FFF2-40B4-BE49-F238E27FC236}">
                  <a16:creationId xmlns:a16="http://schemas.microsoft.com/office/drawing/2014/main" id="{6C883B3E-B9B3-4A6B-BE7C-DCFB9F952C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57" y="2198"/>
              <a:ext cx="75" cy="5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8332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592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</a:endParaRPr>
            </a:p>
          </p:txBody>
        </p:sp>
        <p:sp>
          <p:nvSpPr>
            <p:cNvPr id="899" name="Line 41">
              <a:extLst>
                <a:ext uri="{FF2B5EF4-FFF2-40B4-BE49-F238E27FC236}">
                  <a16:creationId xmlns:a16="http://schemas.microsoft.com/office/drawing/2014/main" id="{414DEC35-F8F4-42B9-8527-D9E314554F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21" y="2208"/>
              <a:ext cx="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8332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592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</a:endParaRPr>
            </a:p>
          </p:txBody>
        </p:sp>
        <p:sp>
          <p:nvSpPr>
            <p:cNvPr id="900" name="Line 42">
              <a:extLst>
                <a:ext uri="{FF2B5EF4-FFF2-40B4-BE49-F238E27FC236}">
                  <a16:creationId xmlns:a16="http://schemas.microsoft.com/office/drawing/2014/main" id="{145118C1-17D9-41DA-97E6-89346016A0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6" y="2203"/>
              <a:ext cx="74" cy="5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8332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592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</a:endParaRPr>
            </a:p>
          </p:txBody>
        </p:sp>
        <p:sp>
          <p:nvSpPr>
            <p:cNvPr id="901" name="Rectangle 43">
              <a:extLst>
                <a:ext uri="{FF2B5EF4-FFF2-40B4-BE49-F238E27FC236}">
                  <a16:creationId xmlns:a16="http://schemas.microsoft.com/office/drawing/2014/main" id="{3E4F6993-78DD-4F3F-B50F-C2191B6A212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337" y="2226"/>
              <a:ext cx="35" cy="5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902" name="Rectangle 44">
              <a:extLst>
                <a:ext uri="{FF2B5EF4-FFF2-40B4-BE49-F238E27FC236}">
                  <a16:creationId xmlns:a16="http://schemas.microsoft.com/office/drawing/2014/main" id="{8C0332E7-6663-447F-A2B5-68B77D910F7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15" y="2168"/>
              <a:ext cx="35" cy="5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903" name="Rectangle 45">
              <a:extLst>
                <a:ext uri="{FF2B5EF4-FFF2-40B4-BE49-F238E27FC236}">
                  <a16:creationId xmlns:a16="http://schemas.microsoft.com/office/drawing/2014/main" id="{553BF0F1-18E1-4DCC-B37B-9779FB114D3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93" y="2168"/>
              <a:ext cx="35" cy="5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904" name="Rectangle 46">
              <a:extLst>
                <a:ext uri="{FF2B5EF4-FFF2-40B4-BE49-F238E27FC236}">
                  <a16:creationId xmlns:a16="http://schemas.microsoft.com/office/drawing/2014/main" id="{3F3E8D04-48DF-451E-ADCF-590413C4323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572" y="2226"/>
              <a:ext cx="35" cy="5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</p:grpSp>
      <p:sp>
        <p:nvSpPr>
          <p:cNvPr id="905" name="Rectangle 179">
            <a:extLst>
              <a:ext uri="{FF2B5EF4-FFF2-40B4-BE49-F238E27FC236}">
                <a16:creationId xmlns:a16="http://schemas.microsoft.com/office/drawing/2014/main" id="{FEDF87CB-B216-4BBF-9D7C-B3CE40666F9C}"/>
              </a:ext>
            </a:extLst>
          </p:cNvPr>
          <p:cNvSpPr/>
          <p:nvPr/>
        </p:nvSpPr>
        <p:spPr bwMode="auto">
          <a:xfrm>
            <a:off x="10916871" y="3402908"/>
            <a:ext cx="236655" cy="77789"/>
          </a:xfrm>
          <a:prstGeom prst="rect">
            <a:avLst/>
          </a:prstGeom>
          <a:solidFill>
            <a:schemeClr val="accent6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83323" eaLnBrk="0" fontAlgn="base" hangingPunct="0">
              <a:spcBef>
                <a:spcPct val="20000"/>
              </a:spcBef>
              <a:spcAft>
                <a:spcPct val="0"/>
              </a:spcAft>
            </a:pPr>
            <a:endParaRPr lang="en-US" sz="2667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906" name="Rectangle 180">
            <a:extLst>
              <a:ext uri="{FF2B5EF4-FFF2-40B4-BE49-F238E27FC236}">
                <a16:creationId xmlns:a16="http://schemas.microsoft.com/office/drawing/2014/main" id="{3DE9FB09-48FE-49D6-A4CB-D48B82E56BFF}"/>
              </a:ext>
            </a:extLst>
          </p:cNvPr>
          <p:cNvSpPr/>
          <p:nvPr/>
        </p:nvSpPr>
        <p:spPr bwMode="auto">
          <a:xfrm>
            <a:off x="11330855" y="3205642"/>
            <a:ext cx="192000" cy="48000"/>
          </a:xfrm>
          <a:prstGeom prst="rect">
            <a:avLst/>
          </a:prstGeom>
          <a:solidFill>
            <a:schemeClr val="accent6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83323" eaLnBrk="0" fontAlgn="base" hangingPunct="0">
              <a:spcBef>
                <a:spcPct val="20000"/>
              </a:spcBef>
              <a:spcAft>
                <a:spcPct val="0"/>
              </a:spcAft>
            </a:pPr>
            <a:endParaRPr lang="en-US" sz="2667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907" name="Rectangle 181">
            <a:extLst>
              <a:ext uri="{FF2B5EF4-FFF2-40B4-BE49-F238E27FC236}">
                <a16:creationId xmlns:a16="http://schemas.microsoft.com/office/drawing/2014/main" id="{E4989501-4148-403C-9086-E9755F62DB41}"/>
              </a:ext>
            </a:extLst>
          </p:cNvPr>
          <p:cNvSpPr/>
          <p:nvPr/>
        </p:nvSpPr>
        <p:spPr bwMode="auto">
          <a:xfrm>
            <a:off x="11330855" y="3310950"/>
            <a:ext cx="192000" cy="48000"/>
          </a:xfrm>
          <a:prstGeom prst="rect">
            <a:avLst/>
          </a:prstGeom>
          <a:solidFill>
            <a:schemeClr val="accent6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83323" eaLnBrk="0" fontAlgn="base" hangingPunct="0">
              <a:spcBef>
                <a:spcPct val="20000"/>
              </a:spcBef>
              <a:spcAft>
                <a:spcPct val="0"/>
              </a:spcAft>
            </a:pPr>
            <a:endParaRPr lang="en-US" sz="2667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908" name="Freeform 57">
            <a:extLst>
              <a:ext uri="{FF2B5EF4-FFF2-40B4-BE49-F238E27FC236}">
                <a16:creationId xmlns:a16="http://schemas.microsoft.com/office/drawing/2014/main" id="{0EB8B778-136C-4D2E-A888-FFCDBE8F591E}"/>
              </a:ext>
            </a:extLst>
          </p:cNvPr>
          <p:cNvSpPr>
            <a:spLocks/>
          </p:cNvSpPr>
          <p:nvPr/>
        </p:nvSpPr>
        <p:spPr bwMode="auto">
          <a:xfrm flipV="1">
            <a:off x="9022378" y="3127192"/>
            <a:ext cx="124884" cy="118800"/>
          </a:xfrm>
          <a:custGeom>
            <a:avLst/>
            <a:gdLst>
              <a:gd name="T0" fmla="*/ 0 w 143"/>
              <a:gd name="T1" fmla="*/ 0 h 130"/>
              <a:gd name="T2" fmla="*/ 0 w 143"/>
              <a:gd name="T3" fmla="*/ 206375 h 130"/>
              <a:gd name="T4" fmla="*/ 3 w 143"/>
              <a:gd name="T5" fmla="*/ 206375 h 130"/>
              <a:gd name="T6" fmla="*/ 5 w 143"/>
              <a:gd name="T7" fmla="*/ 114300 h 130"/>
              <a:gd name="T8" fmla="*/ 6 w 143"/>
              <a:gd name="T9" fmla="*/ 0 h 130"/>
              <a:gd name="T10" fmla="*/ 0 w 143"/>
              <a:gd name="T11" fmla="*/ 0 h 13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3"/>
              <a:gd name="T19" fmla="*/ 0 h 130"/>
              <a:gd name="T20" fmla="*/ 143 w 143"/>
              <a:gd name="T21" fmla="*/ 130 h 13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3" h="130">
                <a:moveTo>
                  <a:pt x="0" y="0"/>
                </a:moveTo>
                <a:lnTo>
                  <a:pt x="0" y="130"/>
                </a:lnTo>
                <a:lnTo>
                  <a:pt x="78" y="130"/>
                </a:lnTo>
                <a:lnTo>
                  <a:pt x="142" y="72"/>
                </a:lnTo>
                <a:lnTo>
                  <a:pt x="143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99"/>
          </a:solidFill>
          <a:ln w="127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defTabSz="483323" eaLnBrk="0" fontAlgn="base" hangingPunct="0">
              <a:spcBef>
                <a:spcPct val="20000"/>
              </a:spcBef>
              <a:spcAft>
                <a:spcPct val="0"/>
              </a:spcAft>
            </a:pPr>
            <a:endParaRPr lang="de-DE" sz="2667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  <a:sym typeface="Wingdings" pitchFamily="2" charset="2"/>
            </a:endParaRPr>
          </a:p>
        </p:txBody>
      </p:sp>
      <p:grpSp>
        <p:nvGrpSpPr>
          <p:cNvPr id="909" name="Group 39">
            <a:extLst>
              <a:ext uri="{FF2B5EF4-FFF2-40B4-BE49-F238E27FC236}">
                <a16:creationId xmlns:a16="http://schemas.microsoft.com/office/drawing/2014/main" id="{551F62DF-1DEC-45F1-83FC-C09EC25D8867}"/>
              </a:ext>
            </a:extLst>
          </p:cNvPr>
          <p:cNvGrpSpPr>
            <a:grpSpLocks/>
          </p:cNvGrpSpPr>
          <p:nvPr/>
        </p:nvGrpSpPr>
        <p:grpSpPr bwMode="auto">
          <a:xfrm rot="20760000">
            <a:off x="9184529" y="3006056"/>
            <a:ext cx="240941" cy="134149"/>
            <a:chOff x="1337" y="2168"/>
            <a:chExt cx="270" cy="116"/>
          </a:xfrm>
        </p:grpSpPr>
        <p:sp>
          <p:nvSpPr>
            <p:cNvPr id="910" name="Line 40">
              <a:extLst>
                <a:ext uri="{FF2B5EF4-FFF2-40B4-BE49-F238E27FC236}">
                  <a16:creationId xmlns:a16="http://schemas.microsoft.com/office/drawing/2014/main" id="{AA7333D0-7164-42BF-9EEB-619B6B4E03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57" y="2198"/>
              <a:ext cx="75" cy="5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8332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592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</a:endParaRPr>
            </a:p>
          </p:txBody>
        </p:sp>
        <p:sp>
          <p:nvSpPr>
            <p:cNvPr id="911" name="Line 41">
              <a:extLst>
                <a:ext uri="{FF2B5EF4-FFF2-40B4-BE49-F238E27FC236}">
                  <a16:creationId xmlns:a16="http://schemas.microsoft.com/office/drawing/2014/main" id="{017ABEA9-E8C1-4A56-956C-2A7193779A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21" y="2208"/>
              <a:ext cx="1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8332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592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</a:endParaRPr>
            </a:p>
          </p:txBody>
        </p:sp>
        <p:sp>
          <p:nvSpPr>
            <p:cNvPr id="912" name="Line 42">
              <a:extLst>
                <a:ext uri="{FF2B5EF4-FFF2-40B4-BE49-F238E27FC236}">
                  <a16:creationId xmlns:a16="http://schemas.microsoft.com/office/drawing/2014/main" id="{8BB12444-528A-4D92-9FA1-4DE2AEE64B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6" y="2203"/>
              <a:ext cx="74" cy="5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8332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592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</a:endParaRPr>
            </a:p>
          </p:txBody>
        </p:sp>
        <p:sp>
          <p:nvSpPr>
            <p:cNvPr id="913" name="Rectangle 43">
              <a:extLst>
                <a:ext uri="{FF2B5EF4-FFF2-40B4-BE49-F238E27FC236}">
                  <a16:creationId xmlns:a16="http://schemas.microsoft.com/office/drawing/2014/main" id="{DBE9E42D-D58B-4802-BEEF-8130D770DE9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337" y="2226"/>
              <a:ext cx="35" cy="5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914" name="Rectangle 44">
              <a:extLst>
                <a:ext uri="{FF2B5EF4-FFF2-40B4-BE49-F238E27FC236}">
                  <a16:creationId xmlns:a16="http://schemas.microsoft.com/office/drawing/2014/main" id="{A504E96C-B6F7-4C20-B7C9-47D5C41E3C5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15" y="2168"/>
              <a:ext cx="35" cy="5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915" name="Rectangle 45">
              <a:extLst>
                <a:ext uri="{FF2B5EF4-FFF2-40B4-BE49-F238E27FC236}">
                  <a16:creationId xmlns:a16="http://schemas.microsoft.com/office/drawing/2014/main" id="{AC15754E-5F1A-4A36-85D6-C1CF4441CC1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493" y="2168"/>
              <a:ext cx="35" cy="5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  <p:sp>
          <p:nvSpPr>
            <p:cNvPr id="916" name="Rectangle 46">
              <a:extLst>
                <a:ext uri="{FF2B5EF4-FFF2-40B4-BE49-F238E27FC236}">
                  <a16:creationId xmlns:a16="http://schemas.microsoft.com/office/drawing/2014/main" id="{A7382FBA-F19E-4EA5-A3E9-8F7189A83E6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572" y="2226"/>
              <a:ext cx="35" cy="58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defTabSz="483323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de-DE" sz="2667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112" charset="-128"/>
                <a:sym typeface="Wingdings" pitchFamily="2" charset="2"/>
              </a:endParaRPr>
            </a:p>
          </p:txBody>
        </p:sp>
      </p:grpSp>
      <p:sp>
        <p:nvSpPr>
          <p:cNvPr id="917" name="Line 67">
            <a:extLst>
              <a:ext uri="{FF2B5EF4-FFF2-40B4-BE49-F238E27FC236}">
                <a16:creationId xmlns:a16="http://schemas.microsoft.com/office/drawing/2014/main" id="{C3D9DA14-CAC4-473A-8E50-F5362701EE3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585061" y="3029041"/>
            <a:ext cx="0" cy="28528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83323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592">
              <a:solidFill>
                <a:srgbClr val="000000"/>
              </a:solidFill>
              <a:latin typeface="Arial" panose="020B0604020202020204" pitchFamily="34" charset="0"/>
              <a:ea typeface="ＭＳ Ｐゴシック" pitchFamily="112" charset="-128"/>
            </a:endParaRPr>
          </a:p>
        </p:txBody>
      </p:sp>
      <p:sp>
        <p:nvSpPr>
          <p:cNvPr id="918" name="Rectangle 23">
            <a:extLst>
              <a:ext uri="{FF2B5EF4-FFF2-40B4-BE49-F238E27FC236}">
                <a16:creationId xmlns:a16="http://schemas.microsoft.com/office/drawing/2014/main" id="{1D0A1D78-C731-415F-90CB-9606B47B5DE9}"/>
              </a:ext>
            </a:extLst>
          </p:cNvPr>
          <p:cNvSpPr/>
          <p:nvPr/>
        </p:nvSpPr>
        <p:spPr bwMode="auto">
          <a:xfrm rot="20645712">
            <a:off x="9148352" y="2956164"/>
            <a:ext cx="306505" cy="224756"/>
          </a:xfrm>
          <a:prstGeom prst="rect">
            <a:avLst/>
          </a:prstGeom>
          <a:solidFill>
            <a:srgbClr val="A2ECC8">
              <a:alpha val="24972"/>
            </a:srgbClr>
          </a:solidFill>
          <a:ln w="22225" cap="flat" cmpd="sng" algn="ctr">
            <a:solidFill>
              <a:srgbClr val="92D05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133">
              <a:solidFill>
                <a:prstClr val="black"/>
              </a:solidFill>
              <a:latin typeface="Arial" pitchFamily="-110" charset="0"/>
              <a:ea typeface="MS PGothic" panose="020B0600070205080204" pitchFamily="34" charset="-128"/>
            </a:endParaRPr>
          </a:p>
        </p:txBody>
      </p:sp>
      <p:sp>
        <p:nvSpPr>
          <p:cNvPr id="1085" name="Rechteck 1084">
            <a:extLst>
              <a:ext uri="{FF2B5EF4-FFF2-40B4-BE49-F238E27FC236}">
                <a16:creationId xmlns:a16="http://schemas.microsoft.com/office/drawing/2014/main" id="{97165677-6FA1-4AA3-B659-27D4098F8D08}"/>
              </a:ext>
            </a:extLst>
          </p:cNvPr>
          <p:cNvSpPr/>
          <p:nvPr/>
        </p:nvSpPr>
        <p:spPr>
          <a:xfrm>
            <a:off x="7106362" y="1799238"/>
            <a:ext cx="22313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/>
              <a:t>t</a:t>
            </a:r>
          </a:p>
        </p:txBody>
      </p:sp>
      <p:sp>
        <p:nvSpPr>
          <p:cNvPr id="1086" name="Rechteck 1085">
            <a:extLst>
              <a:ext uri="{FF2B5EF4-FFF2-40B4-BE49-F238E27FC236}">
                <a16:creationId xmlns:a16="http://schemas.microsoft.com/office/drawing/2014/main" id="{B98CA265-6B97-4E90-9439-DE659D6E6143}"/>
              </a:ext>
            </a:extLst>
          </p:cNvPr>
          <p:cNvSpPr/>
          <p:nvPr/>
        </p:nvSpPr>
        <p:spPr>
          <a:xfrm>
            <a:off x="7104112" y="2375302"/>
            <a:ext cx="22313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/>
              <a:t>t</a:t>
            </a:r>
          </a:p>
        </p:txBody>
      </p:sp>
      <p:pic>
        <p:nvPicPr>
          <p:cNvPr id="1087" name="Grafik 1086">
            <a:extLst>
              <a:ext uri="{FF2B5EF4-FFF2-40B4-BE49-F238E27FC236}">
                <a16:creationId xmlns:a16="http://schemas.microsoft.com/office/drawing/2014/main" id="{70731581-62B3-4BDF-AC60-407BAF767DF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037" y="4316824"/>
            <a:ext cx="3007884" cy="1844207"/>
          </a:xfrm>
          <a:prstGeom prst="rect">
            <a:avLst/>
          </a:prstGeom>
        </p:spPr>
      </p:pic>
      <p:pic>
        <p:nvPicPr>
          <p:cNvPr id="1089" name="Grafik 11">
            <a:extLst>
              <a:ext uri="{FF2B5EF4-FFF2-40B4-BE49-F238E27FC236}">
                <a16:creationId xmlns:a16="http://schemas.microsoft.com/office/drawing/2014/main" id="{FE9F608D-9252-496B-ADD6-BEA709C045D8}"/>
              </a:ext>
            </a:extLst>
          </p:cNvPr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" t="1669" r="4095" b="3350"/>
          <a:stretch/>
        </p:blipFill>
        <p:spPr>
          <a:xfrm>
            <a:off x="178592" y="4043224"/>
            <a:ext cx="4157208" cy="2091984"/>
          </a:xfrm>
          <a:prstGeom prst="rect">
            <a:avLst/>
          </a:prstGeom>
          <a:solidFill>
            <a:schemeClr val="bg1">
              <a:alpha val="75000"/>
            </a:schemeClr>
          </a:solidFill>
          <a:ln w="0">
            <a:solidFill>
              <a:schemeClr val="bg1"/>
            </a:solidFill>
          </a:ln>
          <a:effectLst/>
        </p:spPr>
      </p:pic>
      <p:sp>
        <p:nvSpPr>
          <p:cNvPr id="1091" name="Text Box 159">
            <a:extLst>
              <a:ext uri="{FF2B5EF4-FFF2-40B4-BE49-F238E27FC236}">
                <a16:creationId xmlns:a16="http://schemas.microsoft.com/office/drawing/2014/main" id="{711EF5EE-CAB1-40E4-BEFD-F72FDC071C68}"/>
              </a:ext>
            </a:extLst>
          </p:cNvPr>
          <p:cNvSpPr/>
          <p:nvPr/>
        </p:nvSpPr>
        <p:spPr>
          <a:xfrm flipH="1">
            <a:off x="4279320" y="3751005"/>
            <a:ext cx="1749240" cy="61409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700" spc="-1" dirty="0">
                <a:solidFill>
                  <a:srgbClr val="000000"/>
                </a:solidFill>
                <a:latin typeface="Arial"/>
                <a:ea typeface="ＭＳ Ｐゴシック"/>
              </a:rPr>
              <a:t>350MeV - </a:t>
            </a:r>
          </a:p>
          <a:p>
            <a:pPr algn="ctr" defTabSz="457200">
              <a:lnSpc>
                <a:spcPct val="100000"/>
              </a:lnSpc>
            </a:pPr>
            <a:r>
              <a:rPr lang="en-US" sz="17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1350 MeV</a:t>
            </a:r>
            <a:endParaRPr lang="de-DE" sz="17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4" name="TextBox 404">
            <a:extLst>
              <a:ext uri="{FF2B5EF4-FFF2-40B4-BE49-F238E27FC236}">
                <a16:creationId xmlns:a16="http://schemas.microsoft.com/office/drawing/2014/main" id="{F4F09B3D-6F49-4043-B0B9-12B2988ACCAE}"/>
              </a:ext>
            </a:extLst>
          </p:cNvPr>
          <p:cNvSpPr txBox="1"/>
          <p:nvPr/>
        </p:nvSpPr>
        <p:spPr>
          <a:xfrm>
            <a:off x="8130420" y="435741"/>
            <a:ext cx="988828" cy="2923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300" dirty="0"/>
              <a:t>Simulation</a:t>
            </a:r>
          </a:p>
        </p:txBody>
      </p:sp>
      <p:sp>
        <p:nvSpPr>
          <p:cNvPr id="1096" name="Textfeld 1095">
            <a:extLst>
              <a:ext uri="{FF2B5EF4-FFF2-40B4-BE49-F238E27FC236}">
                <a16:creationId xmlns:a16="http://schemas.microsoft.com/office/drawing/2014/main" id="{19F5F64E-1B20-4888-B340-2CC7EE8C8F8B}"/>
              </a:ext>
            </a:extLst>
          </p:cNvPr>
          <p:cNvSpPr txBox="1"/>
          <p:nvPr/>
        </p:nvSpPr>
        <p:spPr>
          <a:xfrm>
            <a:off x="9769070" y="980728"/>
            <a:ext cx="2430809" cy="141560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500" b="1" spc="-1" dirty="0" err="1">
                <a:solidFill>
                  <a:srgbClr val="000000"/>
                </a:solidFill>
                <a:latin typeface="Arial"/>
                <a:ea typeface="Microsoft YaHei"/>
              </a:rPr>
              <a:t>Seeded</a:t>
            </a:r>
            <a:r>
              <a:rPr lang="de-DE" sz="1500" b="1" spc="-1" dirty="0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r>
              <a:rPr lang="de-DE" sz="1500" b="1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FLASH1:</a:t>
            </a:r>
            <a:endParaRPr lang="de-DE" sz="15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500" b="0" strike="noStrike" spc="-1" dirty="0">
                <a:solidFill>
                  <a:srgbClr val="000000"/>
                </a:solidFill>
                <a:latin typeface="Arial"/>
              </a:rPr>
              <a:t>Photon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</a:rPr>
              <a:t>energy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</a:rPr>
              <a:t>range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</a:rPr>
              <a:t>:  	310 – </a:t>
            </a:r>
            <a:r>
              <a:rPr lang="de-DE" sz="1500" spc="-1" dirty="0">
                <a:solidFill>
                  <a:srgbClr val="000000"/>
                </a:solidFill>
                <a:latin typeface="Arial"/>
              </a:rPr>
              <a:t>20.6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</a:rPr>
              <a:t> eV</a:t>
            </a:r>
          </a:p>
          <a:p>
            <a:r>
              <a:rPr lang="de-DE" sz="1500" b="0" strike="noStrike" spc="-1" dirty="0">
                <a:latin typeface="Arial"/>
              </a:rPr>
              <a:t>Pulse </a:t>
            </a:r>
            <a:r>
              <a:rPr lang="de-DE" sz="1500" b="0" strike="noStrike" spc="-1" dirty="0" err="1">
                <a:latin typeface="Arial"/>
              </a:rPr>
              <a:t>duration</a:t>
            </a:r>
            <a:r>
              <a:rPr lang="de-DE" sz="1500" b="0" strike="noStrike" spc="-1" dirty="0">
                <a:latin typeface="Arial"/>
              </a:rPr>
              <a:t>: 11- 40 </a:t>
            </a:r>
            <a:r>
              <a:rPr lang="de-DE" sz="1500" b="0" strike="noStrike" spc="-1" dirty="0" err="1">
                <a:latin typeface="Arial"/>
              </a:rPr>
              <a:t>fs</a:t>
            </a:r>
            <a:endParaRPr lang="de-DE" sz="15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500" b="0" strike="noStrike" spc="-1" dirty="0">
                <a:solidFill>
                  <a:srgbClr val="000000"/>
                </a:solidFill>
                <a:latin typeface="Arial"/>
              </a:rPr>
              <a:t>Min.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</a:rPr>
              <a:t>spectral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</a:rPr>
              <a:t>width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</a:rPr>
              <a:t>: 0.05%</a:t>
            </a:r>
          </a:p>
        </p:txBody>
      </p:sp>
      <p:sp>
        <p:nvSpPr>
          <p:cNvPr id="1098" name="Textfeld 1097">
            <a:extLst>
              <a:ext uri="{FF2B5EF4-FFF2-40B4-BE49-F238E27FC236}">
                <a16:creationId xmlns:a16="http://schemas.microsoft.com/office/drawing/2014/main" id="{3EEB7ED2-55A4-4AB6-BCB0-4E080C1A1936}"/>
              </a:ext>
            </a:extLst>
          </p:cNvPr>
          <p:cNvSpPr txBox="1"/>
          <p:nvPr/>
        </p:nvSpPr>
        <p:spPr>
          <a:xfrm>
            <a:off x="10397880" y="4797152"/>
            <a:ext cx="1801999" cy="181936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500" b="1" strike="noStrike" spc="-1" dirty="0" err="1">
                <a:solidFill>
                  <a:srgbClr val="000000"/>
                </a:solidFill>
                <a:latin typeface="Arial"/>
                <a:ea typeface="Microsoft YaHei"/>
              </a:rPr>
              <a:t>Afterburner</a:t>
            </a:r>
            <a:r>
              <a:rPr lang="de-DE" sz="1500" b="1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: </a:t>
            </a:r>
            <a:endParaRPr lang="de-DE" sz="15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500" b="0" strike="noStrike" spc="-1" dirty="0" err="1">
                <a:solidFill>
                  <a:srgbClr val="FF420E"/>
                </a:solidFill>
                <a:latin typeface="Arial"/>
                <a:ea typeface="Microsoft YaHei"/>
              </a:rPr>
              <a:t>Polarization</a:t>
            </a:r>
            <a:r>
              <a:rPr lang="de-DE" sz="1500" b="0" strike="noStrike" spc="-1" dirty="0">
                <a:solidFill>
                  <a:srgbClr val="FF420E"/>
                </a:solidFill>
                <a:latin typeface="Arial"/>
                <a:ea typeface="Microsoft YaHei"/>
              </a:rPr>
              <a:t>: variable</a:t>
            </a:r>
            <a:endParaRPr lang="de-DE" sz="15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de-DE" sz="15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Photon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  <a:ea typeface="Microsoft YaHei"/>
              </a:rPr>
              <a:t>energy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  <a:ea typeface="Microsoft YaHei"/>
              </a:rPr>
              <a:t>range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: 890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</a:rPr>
              <a:t> - 80 eV</a:t>
            </a:r>
          </a:p>
        </p:txBody>
      </p:sp>
      <p:sp>
        <p:nvSpPr>
          <p:cNvPr id="1099" name="Textfeld 1098">
            <a:extLst>
              <a:ext uri="{FF2B5EF4-FFF2-40B4-BE49-F238E27FC236}">
                <a16:creationId xmlns:a16="http://schemas.microsoft.com/office/drawing/2014/main" id="{1A5A4137-D858-4607-8166-3BC67FB0D981}"/>
              </a:ext>
            </a:extLst>
          </p:cNvPr>
          <p:cNvSpPr txBox="1"/>
          <p:nvPr/>
        </p:nvSpPr>
        <p:spPr>
          <a:xfrm>
            <a:off x="7176120" y="4802328"/>
            <a:ext cx="3600000" cy="1218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500" b="1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SASE FLASH2:</a:t>
            </a:r>
            <a:endParaRPr lang="de-DE" sz="15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500" b="0" strike="noStrike" spc="-1" dirty="0">
                <a:solidFill>
                  <a:srgbClr val="000000"/>
                </a:solidFill>
                <a:latin typeface="Arial"/>
              </a:rPr>
              <a:t>Photon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</a:rPr>
              <a:t>energy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</a:rPr>
              <a:t>range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</a:rPr>
              <a:t>: 390 - 14 eV</a:t>
            </a:r>
          </a:p>
          <a:p>
            <a:r>
              <a:rPr lang="de-DE" sz="1500" b="0" strike="noStrike" spc="-1" dirty="0">
                <a:latin typeface="Arial"/>
              </a:rPr>
              <a:t>Pulse </a:t>
            </a:r>
            <a:r>
              <a:rPr lang="de-DE" sz="1500" b="0" strike="noStrike" spc="-1" dirty="0" err="1">
                <a:latin typeface="Arial"/>
              </a:rPr>
              <a:t>duration</a:t>
            </a:r>
            <a:r>
              <a:rPr lang="de-DE" sz="1500" b="0" strike="noStrike" spc="-1" dirty="0">
                <a:latin typeface="Arial"/>
              </a:rPr>
              <a:t>: 1.3-200 </a:t>
            </a:r>
            <a:r>
              <a:rPr lang="de-DE" sz="1500" b="0" strike="noStrike" spc="-1" dirty="0" err="1">
                <a:latin typeface="Arial"/>
              </a:rPr>
              <a:t>fs</a:t>
            </a:r>
            <a:endParaRPr lang="de-DE" sz="15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500" b="0" strike="noStrike" spc="-1" dirty="0">
                <a:solidFill>
                  <a:srgbClr val="000000"/>
                </a:solidFill>
                <a:latin typeface="Arial"/>
              </a:rPr>
              <a:t>Min.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</a:rPr>
              <a:t>spectral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</a:rPr>
              <a:t>width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</a:rPr>
              <a:t>: 0.5%</a:t>
            </a:r>
          </a:p>
        </p:txBody>
      </p:sp>
      <p:sp>
        <p:nvSpPr>
          <p:cNvPr id="1100" name="Textfeld 1099">
            <a:extLst>
              <a:ext uri="{FF2B5EF4-FFF2-40B4-BE49-F238E27FC236}">
                <a16:creationId xmlns:a16="http://schemas.microsoft.com/office/drawing/2014/main" id="{2A3AA25C-56DC-4A49-B82B-9E5FDB1E71A2}"/>
              </a:ext>
            </a:extLst>
          </p:cNvPr>
          <p:cNvSpPr txBox="1"/>
          <p:nvPr/>
        </p:nvSpPr>
        <p:spPr>
          <a:xfrm>
            <a:off x="191880" y="6096588"/>
            <a:ext cx="3743880" cy="48421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de-DE" sz="1600" b="0" strike="noStrike" spc="-1" dirty="0">
                <a:solidFill>
                  <a:srgbClr val="000000"/>
                </a:solidFill>
                <a:latin typeface="Arial"/>
              </a:rPr>
              <a:t>=&gt; Up </a:t>
            </a:r>
            <a:r>
              <a:rPr lang="de-DE" sz="1600" b="0" strike="noStrike" spc="-1" dirty="0" err="1">
                <a:solidFill>
                  <a:srgbClr val="000000"/>
                </a:solidFill>
                <a:latin typeface="Arial"/>
              </a:rPr>
              <a:t>to</a:t>
            </a:r>
            <a:r>
              <a:rPr lang="de-DE" sz="1600" b="0" strike="noStrike" spc="-1" dirty="0">
                <a:solidFill>
                  <a:srgbClr val="000000"/>
                </a:solidFill>
                <a:latin typeface="Arial"/>
              </a:rPr>
              <a:t> 5000 </a:t>
            </a:r>
            <a:r>
              <a:rPr lang="de-DE" sz="1600" spc="-1" dirty="0" err="1">
                <a:solidFill>
                  <a:srgbClr val="000000"/>
                </a:solidFill>
                <a:latin typeface="Arial"/>
              </a:rPr>
              <a:t>bunche</a:t>
            </a:r>
            <a:r>
              <a:rPr lang="de-DE" sz="1600" b="0" strike="noStrike" spc="-1" dirty="0" err="1">
                <a:solidFill>
                  <a:srgbClr val="000000"/>
                </a:solidFill>
                <a:latin typeface="Arial"/>
              </a:rPr>
              <a:t>s</a:t>
            </a:r>
            <a:r>
              <a:rPr lang="de-DE" sz="1600" b="0" strike="noStrike" spc="-1" dirty="0">
                <a:solidFill>
                  <a:srgbClr val="000000"/>
                </a:solidFill>
                <a:latin typeface="Arial"/>
              </a:rPr>
              <a:t> per </a:t>
            </a:r>
            <a:r>
              <a:rPr lang="de-DE" sz="1600" b="0" strike="noStrike" spc="-1" dirty="0" err="1">
                <a:solidFill>
                  <a:srgbClr val="000000"/>
                </a:solidFill>
                <a:latin typeface="Arial"/>
              </a:rPr>
              <a:t>second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7" name="Titel 2">
            <a:extLst>
              <a:ext uri="{FF2B5EF4-FFF2-40B4-BE49-F238E27FC236}">
                <a16:creationId xmlns:a16="http://schemas.microsoft.com/office/drawing/2014/main" id="{9457642E-145A-4265-A80C-5FBC0B23FFAC}"/>
              </a:ext>
            </a:extLst>
          </p:cNvPr>
          <p:cNvSpPr txBox="1">
            <a:spLocks/>
          </p:cNvSpPr>
          <p:nvPr/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Future FLASH</a:t>
            </a:r>
          </a:p>
        </p:txBody>
      </p:sp>
      <p:sp>
        <p:nvSpPr>
          <p:cNvPr id="408" name="Pfeil: nach unten 750">
            <a:extLst>
              <a:ext uri="{FF2B5EF4-FFF2-40B4-BE49-F238E27FC236}">
                <a16:creationId xmlns:a16="http://schemas.microsoft.com/office/drawing/2014/main" id="{7D5C9BCA-E063-4A5A-AD84-D4500F06C2AF}"/>
              </a:ext>
            </a:extLst>
          </p:cNvPr>
          <p:cNvSpPr/>
          <p:nvPr/>
        </p:nvSpPr>
        <p:spPr>
          <a:xfrm rot="10800000">
            <a:off x="5475600" y="1375200"/>
            <a:ext cx="164880" cy="500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457200">
              <a:lnSpc>
                <a:spcPct val="100000"/>
              </a:lnSpc>
            </a:pPr>
            <a:endParaRPr lang="de-DE" sz="1600" b="0" strike="noStrike" spc="-1">
              <a:solidFill>
                <a:schemeClr val="dk1"/>
              </a:solidFill>
              <a:latin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3D512F-6597-48EA-9211-0932C80A9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| ID25 Workshop, Taipei | UE17 APPLE3 Experience | M.Tischer, 31.05.25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78546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7" name="Group 739"/>
          <p:cNvGrpSpPr/>
          <p:nvPr/>
        </p:nvGrpSpPr>
        <p:grpSpPr>
          <a:xfrm>
            <a:off x="173880" y="668160"/>
            <a:ext cx="11845800" cy="2043720"/>
            <a:chOff x="173880" y="668160"/>
            <a:chExt cx="11845800" cy="2043720"/>
          </a:xfrm>
        </p:grpSpPr>
        <p:grpSp>
          <p:nvGrpSpPr>
            <p:cNvPr id="2498" name="Group 740"/>
            <p:cNvGrpSpPr/>
            <p:nvPr/>
          </p:nvGrpSpPr>
          <p:grpSpPr>
            <a:xfrm>
              <a:off x="9163080" y="1724400"/>
              <a:ext cx="253440" cy="217080"/>
              <a:chOff x="9163080" y="1724400"/>
              <a:chExt cx="253440" cy="217080"/>
            </a:xfrm>
          </p:grpSpPr>
          <p:sp>
            <p:nvSpPr>
              <p:cNvPr id="2499" name="Rectangle 132"/>
              <p:cNvSpPr/>
              <p:nvPr/>
            </p:nvSpPr>
            <p:spPr>
              <a:xfrm rot="296400">
                <a:off x="9236880" y="173052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00" name="Rectangle 133"/>
              <p:cNvSpPr/>
              <p:nvPr/>
            </p:nvSpPr>
            <p:spPr>
              <a:xfrm rot="296400">
                <a:off x="9297360" y="1737000"/>
                <a:ext cx="5544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01" name="Rectangle 134"/>
              <p:cNvSpPr/>
              <p:nvPr/>
            </p:nvSpPr>
            <p:spPr>
              <a:xfrm rot="296400">
                <a:off x="9353880" y="174096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02" name="Rectangle 142"/>
              <p:cNvSpPr/>
              <p:nvPr/>
            </p:nvSpPr>
            <p:spPr>
              <a:xfrm rot="296400">
                <a:off x="9226080" y="1855800"/>
                <a:ext cx="5940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03" name="Rectangle 143"/>
              <p:cNvSpPr/>
              <p:nvPr/>
            </p:nvSpPr>
            <p:spPr>
              <a:xfrm rot="296400">
                <a:off x="9286560" y="186192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04" name="Rectangle 144"/>
              <p:cNvSpPr/>
              <p:nvPr/>
            </p:nvSpPr>
            <p:spPr>
              <a:xfrm rot="296400">
                <a:off x="9343080" y="1865880"/>
                <a:ext cx="5940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05" name="Rectangle 154"/>
              <p:cNvSpPr/>
              <p:nvPr/>
            </p:nvSpPr>
            <p:spPr>
              <a:xfrm rot="296400">
                <a:off x="9176400" y="1726560"/>
                <a:ext cx="55440" cy="7308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06" name="Rectangle 155"/>
              <p:cNvSpPr/>
              <p:nvPr/>
            </p:nvSpPr>
            <p:spPr>
              <a:xfrm rot="296400">
                <a:off x="9165600" y="185148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2507" name="Group 742"/>
            <p:cNvGrpSpPr/>
            <p:nvPr/>
          </p:nvGrpSpPr>
          <p:grpSpPr>
            <a:xfrm>
              <a:off x="10686600" y="1670040"/>
              <a:ext cx="1164960" cy="745200"/>
              <a:chOff x="10686600" y="1670040"/>
              <a:chExt cx="1164960" cy="745200"/>
            </a:xfrm>
          </p:grpSpPr>
          <p:grpSp>
            <p:nvGrpSpPr>
              <p:cNvPr id="2508" name="Group 1082"/>
              <p:cNvGrpSpPr/>
              <p:nvPr/>
            </p:nvGrpSpPr>
            <p:grpSpPr>
              <a:xfrm>
                <a:off x="10686600" y="1670040"/>
                <a:ext cx="1164960" cy="745200"/>
                <a:chOff x="10686600" y="1670040"/>
                <a:chExt cx="1164960" cy="745200"/>
              </a:xfrm>
            </p:grpSpPr>
            <p:sp>
              <p:nvSpPr>
                <p:cNvPr id="2509" name="Rectangle 1090"/>
                <p:cNvSpPr/>
                <p:nvPr/>
              </p:nvSpPr>
              <p:spPr>
                <a:xfrm rot="388200">
                  <a:off x="10715760" y="1730520"/>
                  <a:ext cx="1106640" cy="579960"/>
                </a:xfrm>
                <a:prstGeom prst="rect">
                  <a:avLst/>
                </a:prstGeom>
                <a:solidFill>
                  <a:srgbClr val="CCECFF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rot="10800000"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10" name="Rectangle 1091"/>
                <p:cNvSpPr/>
                <p:nvPr/>
              </p:nvSpPr>
              <p:spPr>
                <a:xfrm rot="388200">
                  <a:off x="10689840" y="2187000"/>
                  <a:ext cx="698040" cy="9864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11" name="Rectangle 1092"/>
                <p:cNvSpPr/>
                <p:nvPr/>
              </p:nvSpPr>
              <p:spPr>
                <a:xfrm rot="388200">
                  <a:off x="11297520" y="2343600"/>
                  <a:ext cx="486360" cy="4428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720" rIns="90000" bIns="7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12" name="Rectangle 1093"/>
                <p:cNvSpPr/>
                <p:nvPr/>
              </p:nvSpPr>
              <p:spPr>
                <a:xfrm rot="388200">
                  <a:off x="10813680" y="1724400"/>
                  <a:ext cx="356400" cy="13500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en-US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2513" name="Line 177"/>
              <p:cNvSpPr/>
              <p:nvPr/>
            </p:nvSpPr>
            <p:spPr>
              <a:xfrm>
                <a:off x="11104560" y="1980720"/>
                <a:ext cx="316440" cy="13608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14" name="Line 181"/>
              <p:cNvSpPr/>
              <p:nvPr/>
            </p:nvSpPr>
            <p:spPr>
              <a:xfrm flipV="1">
                <a:off x="10981800" y="1943280"/>
                <a:ext cx="679320" cy="972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5280" rIns="90000" bIns="-3528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15" name="Line 178"/>
              <p:cNvSpPr/>
              <p:nvPr/>
            </p:nvSpPr>
            <p:spPr>
              <a:xfrm flipV="1">
                <a:off x="11085480" y="1908720"/>
                <a:ext cx="310320" cy="4824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240" rIns="90000" bIns="32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16" name="Line 179"/>
              <p:cNvSpPr/>
              <p:nvPr/>
            </p:nvSpPr>
            <p:spPr>
              <a:xfrm>
                <a:off x="11224080" y="1969920"/>
                <a:ext cx="437760" cy="720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7800" rIns="90000" bIns="-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17" name="Line 180"/>
              <p:cNvSpPr/>
              <p:nvPr/>
            </p:nvSpPr>
            <p:spPr>
              <a:xfrm>
                <a:off x="11337120" y="1986840"/>
                <a:ext cx="195120" cy="41400"/>
              </a:xfrm>
              <a:prstGeom prst="line">
                <a:avLst/>
              </a:prstGeom>
              <a:ln w="9525">
                <a:solidFill>
                  <a:srgbClr val="80808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3600" rIns="90000" bIns="-36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18" name="Line 177"/>
              <p:cNvSpPr/>
              <p:nvPr/>
            </p:nvSpPr>
            <p:spPr>
              <a:xfrm>
                <a:off x="10979640" y="1965600"/>
                <a:ext cx="736560" cy="11916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19" name="Line 177"/>
              <p:cNvSpPr/>
              <p:nvPr/>
            </p:nvSpPr>
            <p:spPr>
              <a:xfrm>
                <a:off x="10972440" y="1967040"/>
                <a:ext cx="715680" cy="43560"/>
              </a:xfrm>
              <a:prstGeom prst="line">
                <a:avLst/>
              </a:prstGeom>
              <a:ln w="9525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1440" rIns="90000" bIns="-14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2520" name="Line 67"/>
            <p:cNvSpPr/>
            <p:nvPr/>
          </p:nvSpPr>
          <p:spPr>
            <a:xfrm>
              <a:off x="6042240" y="1585440"/>
              <a:ext cx="4962600" cy="38412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521" name="Line 55"/>
            <p:cNvSpPr/>
            <p:nvPr/>
          </p:nvSpPr>
          <p:spPr>
            <a:xfrm>
              <a:off x="5583600" y="1148040"/>
              <a:ext cx="469800" cy="441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522" name="Line 29"/>
            <p:cNvSpPr/>
            <p:nvPr/>
          </p:nvSpPr>
          <p:spPr>
            <a:xfrm>
              <a:off x="405720" y="1150200"/>
              <a:ext cx="5474520" cy="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44640" rIns="90000" bIns="-4464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2523" name="Group 39"/>
            <p:cNvGrpSpPr/>
            <p:nvPr/>
          </p:nvGrpSpPr>
          <p:grpSpPr>
            <a:xfrm>
              <a:off x="1598400" y="1004040"/>
              <a:ext cx="453960" cy="182880"/>
              <a:chOff x="1598400" y="1004040"/>
              <a:chExt cx="453960" cy="182880"/>
            </a:xfrm>
          </p:grpSpPr>
          <p:sp>
            <p:nvSpPr>
              <p:cNvPr id="2524" name="Line 40"/>
              <p:cNvSpPr/>
              <p:nvPr/>
            </p:nvSpPr>
            <p:spPr>
              <a:xfrm flipV="1">
                <a:off x="1631880" y="1051560"/>
                <a:ext cx="126720" cy="90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25" name="Line 41"/>
              <p:cNvSpPr/>
              <p:nvPr/>
            </p:nvSpPr>
            <p:spPr>
              <a:xfrm flipH="1">
                <a:off x="1739880" y="1067400"/>
                <a:ext cx="16884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26" name="Line 42"/>
              <p:cNvSpPr/>
              <p:nvPr/>
            </p:nvSpPr>
            <p:spPr>
              <a:xfrm>
                <a:off x="1900080" y="1059480"/>
                <a:ext cx="124920" cy="82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7800" rIns="90000" bIns="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27" name="Rectangle 43"/>
              <p:cNvSpPr/>
              <p:nvPr/>
            </p:nvSpPr>
            <p:spPr>
              <a:xfrm>
                <a:off x="1598400" y="10962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28" name="Rectangle 44"/>
              <p:cNvSpPr/>
              <p:nvPr/>
            </p:nvSpPr>
            <p:spPr>
              <a:xfrm>
                <a:off x="1730160" y="100404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29" name="Rectangle 45"/>
              <p:cNvSpPr/>
              <p:nvPr/>
            </p:nvSpPr>
            <p:spPr>
              <a:xfrm>
                <a:off x="1861560" y="100404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30" name="Rectangle 46"/>
              <p:cNvSpPr/>
              <p:nvPr/>
            </p:nvSpPr>
            <p:spPr>
              <a:xfrm>
                <a:off x="1994760" y="10962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2531" name="Group 61"/>
            <p:cNvGrpSpPr/>
            <p:nvPr/>
          </p:nvGrpSpPr>
          <p:grpSpPr>
            <a:xfrm>
              <a:off x="5410800" y="997200"/>
              <a:ext cx="87120" cy="286560"/>
              <a:chOff x="5410800" y="997200"/>
              <a:chExt cx="87120" cy="286560"/>
            </a:xfrm>
          </p:grpSpPr>
          <p:sp>
            <p:nvSpPr>
              <p:cNvPr id="2532" name="AutoShape 62"/>
              <p:cNvSpPr/>
              <p:nvPr/>
            </p:nvSpPr>
            <p:spPr>
              <a:xfrm rot="10800000">
                <a:off x="5410800" y="1171440"/>
                <a:ext cx="87120" cy="112320"/>
              </a:xfrm>
              <a:custGeom>
                <a:avLst/>
                <a:gdLst>
                  <a:gd name="textAreaLeft" fmla="*/ 18720 w 87120"/>
                  <a:gd name="textAreaRight" fmla="*/ 69480 w 87120"/>
                  <a:gd name="textAreaTop" fmla="*/ 24120 h 112320"/>
                  <a:gd name="textAreaBottom" fmla="*/ 90360 h 11232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33" name="AutoShape 63"/>
              <p:cNvSpPr/>
              <p:nvPr/>
            </p:nvSpPr>
            <p:spPr>
              <a:xfrm rot="10800000" flipV="1">
                <a:off x="5410800" y="997200"/>
                <a:ext cx="87120" cy="112320"/>
              </a:xfrm>
              <a:custGeom>
                <a:avLst/>
                <a:gdLst>
                  <a:gd name="textAreaLeft" fmla="*/ 18720 w 87120"/>
                  <a:gd name="textAreaRight" fmla="*/ 69480 w 87120"/>
                  <a:gd name="textAreaTop" fmla="*/ 23400 h 112320"/>
                  <a:gd name="textAreaBottom" fmla="*/ 89640 h 11232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2534" name="Text Box 156"/>
            <p:cNvSpPr/>
            <p:nvPr/>
          </p:nvSpPr>
          <p:spPr>
            <a:xfrm flipH="1">
              <a:off x="209880" y="1971720"/>
              <a:ext cx="109908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5 MeV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35" name="Text Box 157"/>
            <p:cNvSpPr/>
            <p:nvPr/>
          </p:nvSpPr>
          <p:spPr>
            <a:xfrm flipH="1">
              <a:off x="1222920" y="1974960"/>
              <a:ext cx="1357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150 MeV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36" name="Text Box 23"/>
            <p:cNvSpPr/>
            <p:nvPr/>
          </p:nvSpPr>
          <p:spPr>
            <a:xfrm flipH="1">
              <a:off x="1428480" y="1508760"/>
              <a:ext cx="259992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Bunch Compressors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37" name="Text Box 158"/>
            <p:cNvSpPr/>
            <p:nvPr/>
          </p:nvSpPr>
          <p:spPr>
            <a:xfrm flipH="1">
              <a:off x="2892960" y="1974960"/>
              <a:ext cx="126216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550 MeV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2538" name="Group 70"/>
            <p:cNvGrpSpPr/>
            <p:nvPr/>
          </p:nvGrpSpPr>
          <p:grpSpPr>
            <a:xfrm>
              <a:off x="2124000" y="1036080"/>
              <a:ext cx="879120" cy="228960"/>
              <a:chOff x="2124000" y="1036080"/>
              <a:chExt cx="879120" cy="228960"/>
            </a:xfrm>
          </p:grpSpPr>
          <p:sp>
            <p:nvSpPr>
              <p:cNvPr id="2539" name="AutoShape 71"/>
              <p:cNvSpPr/>
              <p:nvPr/>
            </p:nvSpPr>
            <p:spPr>
              <a:xfrm>
                <a:off x="2124000" y="1036080"/>
                <a:ext cx="879120" cy="22896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40" name="Rectangle 72"/>
              <p:cNvSpPr/>
              <p:nvPr/>
            </p:nvSpPr>
            <p:spPr>
              <a:xfrm>
                <a:off x="2195640" y="1109520"/>
                <a:ext cx="353880" cy="7344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880" rIns="90000" bIns="2988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41" name="Rectangle 73"/>
              <p:cNvSpPr/>
              <p:nvPr/>
            </p:nvSpPr>
            <p:spPr>
              <a:xfrm>
                <a:off x="2578680" y="1109520"/>
                <a:ext cx="353880" cy="7344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880" rIns="90000" bIns="2988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2542" name="Group 756"/>
            <p:cNvGrpSpPr/>
            <p:nvPr/>
          </p:nvGrpSpPr>
          <p:grpSpPr>
            <a:xfrm>
              <a:off x="3687840" y="1036080"/>
              <a:ext cx="1638720" cy="228960"/>
              <a:chOff x="3687840" y="1036080"/>
              <a:chExt cx="1638720" cy="228960"/>
            </a:xfrm>
          </p:grpSpPr>
          <p:sp>
            <p:nvSpPr>
              <p:cNvPr id="2543" name="AutoShape 172"/>
              <p:cNvSpPr/>
              <p:nvPr/>
            </p:nvSpPr>
            <p:spPr>
              <a:xfrm>
                <a:off x="3687840" y="1036080"/>
                <a:ext cx="1638720" cy="22896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44" name="Rectangle 174"/>
              <p:cNvSpPr/>
              <p:nvPr/>
            </p:nvSpPr>
            <p:spPr>
              <a:xfrm>
                <a:off x="3755520" y="1112040"/>
                <a:ext cx="35424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45" name="Rectangle 175"/>
              <p:cNvSpPr/>
              <p:nvPr/>
            </p:nvSpPr>
            <p:spPr>
              <a:xfrm>
                <a:off x="4138200" y="1112040"/>
                <a:ext cx="35424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46" name="Rectangle 176"/>
              <p:cNvSpPr/>
              <p:nvPr/>
            </p:nvSpPr>
            <p:spPr>
              <a:xfrm>
                <a:off x="4520520" y="1112040"/>
                <a:ext cx="35208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47" name="Rectangle 176"/>
              <p:cNvSpPr/>
              <p:nvPr/>
            </p:nvSpPr>
            <p:spPr>
              <a:xfrm>
                <a:off x="4900680" y="1112040"/>
                <a:ext cx="352080" cy="74880"/>
              </a:xfrm>
              <a:prstGeom prst="rect">
                <a:avLst/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31320" rIns="90000" bIns="313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2548" name="AutoShape 185"/>
            <p:cNvSpPr/>
            <p:nvPr/>
          </p:nvSpPr>
          <p:spPr>
            <a:xfrm rot="10800000">
              <a:off x="2453760" y="867600"/>
              <a:ext cx="235440" cy="14292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549" name="AutoShape 186"/>
            <p:cNvSpPr/>
            <p:nvPr/>
          </p:nvSpPr>
          <p:spPr>
            <a:xfrm rot="10800000">
              <a:off x="3990240" y="867600"/>
              <a:ext cx="235440" cy="14292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550" name="AutoShape 187"/>
            <p:cNvSpPr/>
            <p:nvPr/>
          </p:nvSpPr>
          <p:spPr>
            <a:xfrm rot="10800000">
              <a:off x="4756320" y="867600"/>
              <a:ext cx="235440" cy="14292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57200">
                <a:lnSpc>
                  <a:spcPct val="100000"/>
                </a:lnSpc>
              </a:pPr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551" name="Text Box 78"/>
            <p:cNvSpPr/>
            <p:nvPr/>
          </p:nvSpPr>
          <p:spPr>
            <a:xfrm flipH="1">
              <a:off x="233640" y="1676880"/>
              <a:ext cx="107784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Lasers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52" name="Text Box 164"/>
            <p:cNvSpPr/>
            <p:nvPr/>
          </p:nvSpPr>
          <p:spPr>
            <a:xfrm>
              <a:off x="173880" y="1462320"/>
              <a:ext cx="12006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RF Gun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2553" name="Group 64"/>
            <p:cNvGrpSpPr/>
            <p:nvPr/>
          </p:nvGrpSpPr>
          <p:grpSpPr>
            <a:xfrm>
              <a:off x="5848200" y="1363680"/>
              <a:ext cx="226800" cy="291600"/>
              <a:chOff x="5848200" y="1363680"/>
              <a:chExt cx="226800" cy="291600"/>
            </a:xfrm>
          </p:grpSpPr>
          <p:sp>
            <p:nvSpPr>
              <p:cNvPr id="2554" name="AutoShape 65"/>
              <p:cNvSpPr/>
              <p:nvPr/>
            </p:nvSpPr>
            <p:spPr>
              <a:xfrm rot="12665400">
                <a:off x="5869800" y="1528200"/>
                <a:ext cx="95760" cy="110160"/>
              </a:xfrm>
              <a:custGeom>
                <a:avLst/>
                <a:gdLst>
                  <a:gd name="textAreaLeft" fmla="*/ 20520 w 95760"/>
                  <a:gd name="textAreaRight" fmla="*/ 76320 w 95760"/>
                  <a:gd name="textAreaTop" fmla="*/ 23400 h 110160"/>
                  <a:gd name="textAreaBottom" fmla="*/ 88560 h 1101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20160" rIns="90000" bIns="201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555" name="AutoShape 66"/>
              <p:cNvSpPr/>
              <p:nvPr/>
            </p:nvSpPr>
            <p:spPr>
              <a:xfrm rot="12664800" flipV="1">
                <a:off x="5957640" y="1379880"/>
                <a:ext cx="95760" cy="110160"/>
              </a:xfrm>
              <a:custGeom>
                <a:avLst/>
                <a:gdLst>
                  <a:gd name="textAreaLeft" fmla="*/ 20520 w 95760"/>
                  <a:gd name="textAreaRight" fmla="*/ 76320 w 95760"/>
                  <a:gd name="textAreaTop" fmla="*/ 22680 h 110160"/>
                  <a:gd name="textAreaBottom" fmla="*/ 88200 h 1101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0520" rIns="90000" bIns="20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2556" name="Rectangle 165"/>
            <p:cNvSpPr/>
            <p:nvPr/>
          </p:nvSpPr>
          <p:spPr>
            <a:xfrm rot="300000">
              <a:off x="10170720" y="1889280"/>
              <a:ext cx="483120" cy="92160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557" name="Freeform 57"/>
            <p:cNvSpPr/>
            <p:nvPr/>
          </p:nvSpPr>
          <p:spPr>
            <a:xfrm rot="11229600">
              <a:off x="5988600" y="1510920"/>
              <a:ext cx="123480" cy="115920"/>
            </a:xfrm>
            <a:custGeom>
              <a:avLst/>
              <a:gdLst>
                <a:gd name="textAreaLeft" fmla="*/ 0 w 123480"/>
                <a:gd name="textAreaRight" fmla="*/ 124920 w 123480"/>
                <a:gd name="textAreaTop" fmla="*/ 0 h 115920"/>
                <a:gd name="textAreaBottom" fmla="*/ 117360 h 11592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558" name="Freeform 57"/>
            <p:cNvSpPr/>
            <p:nvPr/>
          </p:nvSpPr>
          <p:spPr>
            <a:xfrm>
              <a:off x="5529240" y="1086840"/>
              <a:ext cx="123480" cy="115920"/>
            </a:xfrm>
            <a:custGeom>
              <a:avLst/>
              <a:gdLst>
                <a:gd name="textAreaLeft" fmla="*/ 0 w 123480"/>
                <a:gd name="textAreaRight" fmla="*/ 124920 w 123480"/>
                <a:gd name="textAreaTop" fmla="*/ 0 h 115920"/>
                <a:gd name="textAreaBottom" fmla="*/ 117360 h 11592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2559" name="Group 777"/>
            <p:cNvGrpSpPr/>
            <p:nvPr/>
          </p:nvGrpSpPr>
          <p:grpSpPr>
            <a:xfrm>
              <a:off x="7058880" y="1562760"/>
              <a:ext cx="2025360" cy="353160"/>
              <a:chOff x="7058880" y="1562760"/>
              <a:chExt cx="2025360" cy="353160"/>
            </a:xfrm>
          </p:grpSpPr>
          <p:grpSp>
            <p:nvGrpSpPr>
              <p:cNvPr id="2560" name="Group 892"/>
              <p:cNvGrpSpPr/>
              <p:nvPr/>
            </p:nvGrpSpPr>
            <p:grpSpPr>
              <a:xfrm>
                <a:off x="7058880" y="1562760"/>
                <a:ext cx="496440" cy="236520"/>
                <a:chOff x="7058880" y="1562760"/>
                <a:chExt cx="496440" cy="236520"/>
              </a:xfrm>
            </p:grpSpPr>
            <p:sp>
              <p:nvSpPr>
                <p:cNvPr id="2561" name="Rectangle 132"/>
                <p:cNvSpPr/>
                <p:nvPr/>
              </p:nvSpPr>
              <p:spPr>
                <a:xfrm rot="369600">
                  <a:off x="7141680" y="157140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62" name="Rectangle 133"/>
                <p:cNvSpPr/>
                <p:nvPr/>
              </p:nvSpPr>
              <p:spPr>
                <a:xfrm rot="369600">
                  <a:off x="7202160" y="157464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63" name="Rectangle 134"/>
                <p:cNvSpPr/>
                <p:nvPr/>
              </p:nvSpPr>
              <p:spPr>
                <a:xfrm rot="369600">
                  <a:off x="7258320" y="15800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64" name="Rectangle 135"/>
                <p:cNvSpPr/>
                <p:nvPr/>
              </p:nvSpPr>
              <p:spPr>
                <a:xfrm rot="369600">
                  <a:off x="7318800" y="158364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65" name="Rectangle 136"/>
                <p:cNvSpPr/>
                <p:nvPr/>
              </p:nvSpPr>
              <p:spPr>
                <a:xfrm rot="369600">
                  <a:off x="7435440" y="159228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66" name="Rectangle 137"/>
                <p:cNvSpPr/>
                <p:nvPr/>
              </p:nvSpPr>
              <p:spPr>
                <a:xfrm rot="369600">
                  <a:off x="7375320" y="15890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67" name="Rectangle 138"/>
                <p:cNvSpPr/>
                <p:nvPr/>
              </p:nvSpPr>
              <p:spPr>
                <a:xfrm rot="369600">
                  <a:off x="7491960" y="159804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68" name="Rectangle 142"/>
                <p:cNvSpPr/>
                <p:nvPr/>
              </p:nvSpPr>
              <p:spPr>
                <a:xfrm rot="369600">
                  <a:off x="7122960" y="169596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69" name="Rectangle 143"/>
                <p:cNvSpPr/>
                <p:nvPr/>
              </p:nvSpPr>
              <p:spPr>
                <a:xfrm rot="369600">
                  <a:off x="7183440" y="16992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70" name="Rectangle 144"/>
                <p:cNvSpPr/>
                <p:nvPr/>
              </p:nvSpPr>
              <p:spPr>
                <a:xfrm rot="369600">
                  <a:off x="7239600" y="170496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71" name="Rectangle 145"/>
                <p:cNvSpPr/>
                <p:nvPr/>
              </p:nvSpPr>
              <p:spPr>
                <a:xfrm rot="369600">
                  <a:off x="7300080" y="17082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72" name="Rectangle 146"/>
                <p:cNvSpPr/>
                <p:nvPr/>
              </p:nvSpPr>
              <p:spPr>
                <a:xfrm rot="369600">
                  <a:off x="7416720" y="17172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73" name="Rectangle 147"/>
                <p:cNvSpPr/>
                <p:nvPr/>
              </p:nvSpPr>
              <p:spPr>
                <a:xfrm rot="369600">
                  <a:off x="7356600" y="171396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74" name="Rectangle 148"/>
                <p:cNvSpPr/>
                <p:nvPr/>
              </p:nvSpPr>
              <p:spPr>
                <a:xfrm rot="369600">
                  <a:off x="7473240" y="172296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75" name="Rectangle 154"/>
                <p:cNvSpPr/>
                <p:nvPr/>
              </p:nvSpPr>
              <p:spPr>
                <a:xfrm rot="369600">
                  <a:off x="7081200" y="156528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76" name="Rectangle 155"/>
                <p:cNvSpPr/>
                <p:nvPr/>
              </p:nvSpPr>
              <p:spPr>
                <a:xfrm rot="369600">
                  <a:off x="7062480" y="169020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2577" name="Group 893"/>
              <p:cNvGrpSpPr/>
              <p:nvPr/>
            </p:nvGrpSpPr>
            <p:grpSpPr>
              <a:xfrm>
                <a:off x="7569360" y="1599840"/>
                <a:ext cx="496080" cy="236520"/>
                <a:chOff x="7569360" y="1599840"/>
                <a:chExt cx="496080" cy="236520"/>
              </a:xfrm>
            </p:grpSpPr>
            <p:sp>
              <p:nvSpPr>
                <p:cNvPr id="2578" name="Rectangle 132"/>
                <p:cNvSpPr/>
                <p:nvPr/>
              </p:nvSpPr>
              <p:spPr>
                <a:xfrm rot="369600">
                  <a:off x="7651800" y="16084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79" name="Rectangle 133"/>
                <p:cNvSpPr/>
                <p:nvPr/>
              </p:nvSpPr>
              <p:spPr>
                <a:xfrm rot="369600">
                  <a:off x="7712280" y="1611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80" name="Rectangle 134"/>
                <p:cNvSpPr/>
                <p:nvPr/>
              </p:nvSpPr>
              <p:spPr>
                <a:xfrm rot="369600">
                  <a:off x="7768800" y="16174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81" name="Rectangle 135"/>
                <p:cNvSpPr/>
                <p:nvPr/>
              </p:nvSpPr>
              <p:spPr>
                <a:xfrm rot="369600">
                  <a:off x="7828920" y="16207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82" name="Rectangle 136"/>
                <p:cNvSpPr/>
                <p:nvPr/>
              </p:nvSpPr>
              <p:spPr>
                <a:xfrm rot="369600">
                  <a:off x="7945920" y="162936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83" name="Rectangle 137"/>
                <p:cNvSpPr/>
                <p:nvPr/>
              </p:nvSpPr>
              <p:spPr>
                <a:xfrm rot="369600">
                  <a:off x="7885440" y="1626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84" name="Rectangle 138"/>
                <p:cNvSpPr/>
                <p:nvPr/>
              </p:nvSpPr>
              <p:spPr>
                <a:xfrm rot="369600">
                  <a:off x="8002080" y="163512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85" name="Rectangle 142"/>
                <p:cNvSpPr/>
                <p:nvPr/>
              </p:nvSpPr>
              <p:spPr>
                <a:xfrm rot="369600">
                  <a:off x="7633080" y="1733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86" name="Rectangle 143"/>
                <p:cNvSpPr/>
                <p:nvPr/>
              </p:nvSpPr>
              <p:spPr>
                <a:xfrm rot="369600">
                  <a:off x="7693560" y="17362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87" name="Rectangle 144"/>
                <p:cNvSpPr/>
                <p:nvPr/>
              </p:nvSpPr>
              <p:spPr>
                <a:xfrm rot="369600">
                  <a:off x="7750080" y="1742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88" name="Rectangle 145"/>
                <p:cNvSpPr/>
                <p:nvPr/>
              </p:nvSpPr>
              <p:spPr>
                <a:xfrm rot="369600">
                  <a:off x="7810200" y="17452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89" name="Rectangle 146"/>
                <p:cNvSpPr/>
                <p:nvPr/>
              </p:nvSpPr>
              <p:spPr>
                <a:xfrm rot="369600">
                  <a:off x="7927200" y="17542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90" name="Rectangle 147"/>
                <p:cNvSpPr/>
                <p:nvPr/>
              </p:nvSpPr>
              <p:spPr>
                <a:xfrm rot="369600">
                  <a:off x="7866720" y="1751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91" name="Rectangle 148"/>
                <p:cNvSpPr/>
                <p:nvPr/>
              </p:nvSpPr>
              <p:spPr>
                <a:xfrm rot="369600">
                  <a:off x="7983360" y="176004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92" name="Rectangle 154"/>
                <p:cNvSpPr/>
                <p:nvPr/>
              </p:nvSpPr>
              <p:spPr>
                <a:xfrm rot="369600">
                  <a:off x="7591680" y="160236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93" name="Rectangle 155"/>
                <p:cNvSpPr/>
                <p:nvPr/>
              </p:nvSpPr>
              <p:spPr>
                <a:xfrm rot="369600">
                  <a:off x="7572960" y="17272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2594" name="Group 894"/>
              <p:cNvGrpSpPr/>
              <p:nvPr/>
            </p:nvGrpSpPr>
            <p:grpSpPr>
              <a:xfrm>
                <a:off x="8079840" y="1638000"/>
                <a:ext cx="496440" cy="236520"/>
                <a:chOff x="8079840" y="1638000"/>
                <a:chExt cx="496440" cy="236520"/>
              </a:xfrm>
            </p:grpSpPr>
            <p:sp>
              <p:nvSpPr>
                <p:cNvPr id="2595" name="Rectangle 132"/>
                <p:cNvSpPr/>
                <p:nvPr/>
              </p:nvSpPr>
              <p:spPr>
                <a:xfrm rot="369600">
                  <a:off x="8162640" y="16462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96" name="Rectangle 133"/>
                <p:cNvSpPr/>
                <p:nvPr/>
              </p:nvSpPr>
              <p:spPr>
                <a:xfrm rot="369600">
                  <a:off x="8223120" y="16495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97" name="Rectangle 134"/>
                <p:cNvSpPr/>
                <p:nvPr/>
              </p:nvSpPr>
              <p:spPr>
                <a:xfrm rot="369600">
                  <a:off x="8279280" y="16552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98" name="Rectangle 135"/>
                <p:cNvSpPr/>
                <p:nvPr/>
              </p:nvSpPr>
              <p:spPr>
                <a:xfrm rot="369600">
                  <a:off x="8339760" y="16585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599" name="Rectangle 136"/>
                <p:cNvSpPr/>
                <p:nvPr/>
              </p:nvSpPr>
              <p:spPr>
                <a:xfrm rot="369600">
                  <a:off x="8456400" y="16675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00" name="Rectangle 137"/>
                <p:cNvSpPr/>
                <p:nvPr/>
              </p:nvSpPr>
              <p:spPr>
                <a:xfrm rot="369600">
                  <a:off x="8395920" y="16642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01" name="Rectangle 138"/>
                <p:cNvSpPr/>
                <p:nvPr/>
              </p:nvSpPr>
              <p:spPr>
                <a:xfrm rot="369600">
                  <a:off x="8512920" y="16732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02" name="Rectangle 142"/>
                <p:cNvSpPr/>
                <p:nvPr/>
              </p:nvSpPr>
              <p:spPr>
                <a:xfrm rot="369600">
                  <a:off x="8143920" y="17712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03" name="Rectangle 143"/>
                <p:cNvSpPr/>
                <p:nvPr/>
              </p:nvSpPr>
              <p:spPr>
                <a:xfrm rot="369600">
                  <a:off x="8204400" y="17744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04" name="Rectangle 144"/>
                <p:cNvSpPr/>
                <p:nvPr/>
              </p:nvSpPr>
              <p:spPr>
                <a:xfrm rot="369600">
                  <a:off x="8260560" y="17802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05" name="Rectangle 145"/>
                <p:cNvSpPr/>
                <p:nvPr/>
              </p:nvSpPr>
              <p:spPr>
                <a:xfrm rot="369600">
                  <a:off x="8321040" y="17834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06" name="Rectangle 146"/>
                <p:cNvSpPr/>
                <p:nvPr/>
              </p:nvSpPr>
              <p:spPr>
                <a:xfrm rot="369600">
                  <a:off x="8437680" y="17924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07" name="Rectangle 147"/>
                <p:cNvSpPr/>
                <p:nvPr/>
              </p:nvSpPr>
              <p:spPr>
                <a:xfrm rot="369600">
                  <a:off x="8377560" y="17892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08" name="Rectangle 148"/>
                <p:cNvSpPr/>
                <p:nvPr/>
              </p:nvSpPr>
              <p:spPr>
                <a:xfrm rot="369600">
                  <a:off x="8494200" y="17982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09" name="Rectangle 154"/>
                <p:cNvSpPr/>
                <p:nvPr/>
              </p:nvSpPr>
              <p:spPr>
                <a:xfrm rot="369600">
                  <a:off x="8102160" y="16405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10" name="Rectangle 155"/>
                <p:cNvSpPr/>
                <p:nvPr/>
              </p:nvSpPr>
              <p:spPr>
                <a:xfrm rot="369600">
                  <a:off x="8083440" y="17650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2611" name="Group 895"/>
              <p:cNvGrpSpPr/>
              <p:nvPr/>
            </p:nvGrpSpPr>
            <p:grpSpPr>
              <a:xfrm>
                <a:off x="8588160" y="1679400"/>
                <a:ext cx="496080" cy="236520"/>
                <a:chOff x="8588160" y="1679400"/>
                <a:chExt cx="496080" cy="236520"/>
              </a:xfrm>
            </p:grpSpPr>
            <p:sp>
              <p:nvSpPr>
                <p:cNvPr id="2612" name="Rectangle 132"/>
                <p:cNvSpPr/>
                <p:nvPr/>
              </p:nvSpPr>
              <p:spPr>
                <a:xfrm rot="369600">
                  <a:off x="8670600" y="16876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13" name="Rectangle 133"/>
                <p:cNvSpPr/>
                <p:nvPr/>
              </p:nvSpPr>
              <p:spPr>
                <a:xfrm rot="369600">
                  <a:off x="8731080" y="16909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14" name="Rectangle 134"/>
                <p:cNvSpPr/>
                <p:nvPr/>
              </p:nvSpPr>
              <p:spPr>
                <a:xfrm rot="369600">
                  <a:off x="8787600" y="16966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15" name="Rectangle 135"/>
                <p:cNvSpPr/>
                <p:nvPr/>
              </p:nvSpPr>
              <p:spPr>
                <a:xfrm rot="369600">
                  <a:off x="8847720" y="16999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16" name="Rectangle 136"/>
                <p:cNvSpPr/>
                <p:nvPr/>
              </p:nvSpPr>
              <p:spPr>
                <a:xfrm rot="369600">
                  <a:off x="8964720" y="17089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17" name="Rectangle 137"/>
                <p:cNvSpPr/>
                <p:nvPr/>
              </p:nvSpPr>
              <p:spPr>
                <a:xfrm rot="369600">
                  <a:off x="8904240" y="17056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18" name="Rectangle 138"/>
                <p:cNvSpPr/>
                <p:nvPr/>
              </p:nvSpPr>
              <p:spPr>
                <a:xfrm rot="369600">
                  <a:off x="9020880" y="1714680"/>
                  <a:ext cx="5940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19" name="Rectangle 142"/>
                <p:cNvSpPr/>
                <p:nvPr/>
              </p:nvSpPr>
              <p:spPr>
                <a:xfrm rot="369600">
                  <a:off x="8652240" y="18126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20" name="Rectangle 143"/>
                <p:cNvSpPr/>
                <p:nvPr/>
              </p:nvSpPr>
              <p:spPr>
                <a:xfrm rot="369600">
                  <a:off x="8712360" y="18158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21" name="Rectangle 144"/>
                <p:cNvSpPr/>
                <p:nvPr/>
              </p:nvSpPr>
              <p:spPr>
                <a:xfrm rot="369600">
                  <a:off x="8768880" y="18216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22" name="Rectangle 145"/>
                <p:cNvSpPr/>
                <p:nvPr/>
              </p:nvSpPr>
              <p:spPr>
                <a:xfrm rot="369600">
                  <a:off x="8829360" y="18248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23" name="Rectangle 146"/>
                <p:cNvSpPr/>
                <p:nvPr/>
              </p:nvSpPr>
              <p:spPr>
                <a:xfrm rot="369600">
                  <a:off x="8946000" y="183384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24" name="Rectangle 147"/>
                <p:cNvSpPr/>
                <p:nvPr/>
              </p:nvSpPr>
              <p:spPr>
                <a:xfrm rot="369600">
                  <a:off x="8885520" y="18306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25" name="Rectangle 148"/>
                <p:cNvSpPr/>
                <p:nvPr/>
              </p:nvSpPr>
              <p:spPr>
                <a:xfrm rot="369600">
                  <a:off x="9002520" y="1839600"/>
                  <a:ext cx="5940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26" name="Rectangle 154"/>
                <p:cNvSpPr/>
                <p:nvPr/>
              </p:nvSpPr>
              <p:spPr>
                <a:xfrm rot="369600">
                  <a:off x="8610480" y="1681920"/>
                  <a:ext cx="55440" cy="73080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27" name="Rectangle 155"/>
                <p:cNvSpPr/>
                <p:nvPr/>
              </p:nvSpPr>
              <p:spPr>
                <a:xfrm rot="369600">
                  <a:off x="8591760" y="1806480"/>
                  <a:ext cx="55440" cy="7308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9520" rIns="90000" bIns="2952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</p:grpSp>
        <p:grpSp>
          <p:nvGrpSpPr>
            <p:cNvPr id="2628" name="Group 778"/>
            <p:cNvGrpSpPr/>
            <p:nvPr/>
          </p:nvGrpSpPr>
          <p:grpSpPr>
            <a:xfrm>
              <a:off x="9819720" y="1805040"/>
              <a:ext cx="496800" cy="471240"/>
              <a:chOff x="9819720" y="1805040"/>
              <a:chExt cx="496800" cy="471240"/>
            </a:xfrm>
          </p:grpSpPr>
          <p:sp>
            <p:nvSpPr>
              <p:cNvPr id="2629" name="Line 52"/>
              <p:cNvSpPr/>
              <p:nvPr/>
            </p:nvSpPr>
            <p:spPr>
              <a:xfrm>
                <a:off x="9870840" y="1873800"/>
                <a:ext cx="370440" cy="315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30" name="Rectangle 53"/>
              <p:cNvSpPr/>
              <p:nvPr/>
            </p:nvSpPr>
            <p:spPr>
              <a:xfrm rot="2983800" flipH="1" flipV="1">
                <a:off x="10126800" y="2109960"/>
                <a:ext cx="173880" cy="12096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31" name="Freeform 68"/>
              <p:cNvSpPr/>
              <p:nvPr/>
            </p:nvSpPr>
            <p:spPr>
              <a:xfrm rot="366600">
                <a:off x="9827640" y="1812600"/>
                <a:ext cx="153000" cy="158400"/>
              </a:xfrm>
              <a:custGeom>
                <a:avLst/>
                <a:gdLst>
                  <a:gd name="textAreaLeft" fmla="*/ 0 w 153000"/>
                  <a:gd name="textAreaRight" fmla="*/ 154440 w 153000"/>
                  <a:gd name="textAreaTop" fmla="*/ 0 h 158400"/>
                  <a:gd name="textAreaBottom" fmla="*/ 159840 h 15840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2632" name="Text Box 27"/>
            <p:cNvSpPr/>
            <p:nvPr/>
          </p:nvSpPr>
          <p:spPr>
            <a:xfrm flipH="1">
              <a:off x="7060320" y="668160"/>
              <a:ext cx="14130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FLASH1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633" name="Text Box 27"/>
            <p:cNvSpPr/>
            <p:nvPr/>
          </p:nvSpPr>
          <p:spPr>
            <a:xfrm rot="279600" flipH="1">
              <a:off x="7962480" y="1373040"/>
              <a:ext cx="1429200" cy="348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850"/>
                </a:spcBef>
              </a:pPr>
              <a:r>
                <a:rPr lang="en-US" sz="17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FLASH2</a:t>
              </a:r>
              <a:endParaRPr lang="en-GB" sz="17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634" name="Line 55"/>
            <p:cNvSpPr/>
            <p:nvPr/>
          </p:nvSpPr>
          <p:spPr>
            <a:xfrm>
              <a:off x="6235560" y="1584720"/>
              <a:ext cx="792360" cy="5464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635" name="Freeform 57"/>
            <p:cNvSpPr/>
            <p:nvPr/>
          </p:nvSpPr>
          <p:spPr>
            <a:xfrm>
              <a:off x="6193440" y="1532160"/>
              <a:ext cx="123480" cy="115920"/>
            </a:xfrm>
            <a:custGeom>
              <a:avLst/>
              <a:gdLst>
                <a:gd name="textAreaLeft" fmla="*/ 0 w 123480"/>
                <a:gd name="textAreaRight" fmla="*/ 124920 w 123480"/>
                <a:gd name="textAreaTop" fmla="*/ 0 h 115920"/>
                <a:gd name="textAreaBottom" fmla="*/ 117360 h 11592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636" name="Text Box 27"/>
            <p:cNvSpPr/>
            <p:nvPr/>
          </p:nvSpPr>
          <p:spPr>
            <a:xfrm rot="423000" flipH="1">
              <a:off x="10609560" y="1490040"/>
              <a:ext cx="13978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601"/>
                </a:spcBef>
              </a:pPr>
              <a:r>
                <a:rPr lang="en-US" sz="12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Albert Einstein </a:t>
              </a:r>
              <a:endParaRPr lang="en-GB" sz="12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637" name="Text Box 27"/>
            <p:cNvSpPr/>
            <p:nvPr/>
          </p:nvSpPr>
          <p:spPr>
            <a:xfrm rot="423000" flipH="1">
              <a:off x="10504440" y="2354040"/>
              <a:ext cx="139788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601"/>
                </a:spcBef>
              </a:pPr>
              <a:r>
                <a:rPr lang="en-US" sz="1200" b="0" i="1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Kai Siegbahn</a:t>
              </a:r>
              <a:endParaRPr lang="en-GB" sz="12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638" name="Text Box 26"/>
            <p:cNvSpPr/>
            <p:nvPr/>
          </p:nvSpPr>
          <p:spPr>
            <a:xfrm rot="300000" flipH="1">
              <a:off x="6940800" y="1828800"/>
              <a:ext cx="2208240" cy="303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algn="ctr" defTabSz="457200">
                <a:lnSpc>
                  <a:spcPct val="100000"/>
                </a:lnSpc>
                <a:spcBef>
                  <a:spcPts val="700"/>
                </a:spcBef>
              </a:pPr>
              <a:r>
                <a:rPr lang="en-US" sz="1400" b="0" strike="noStrike" spc="-1">
                  <a:solidFill>
                    <a:srgbClr val="000000"/>
                  </a:solidFill>
                  <a:latin typeface="Arial"/>
                  <a:ea typeface="ＭＳ Ｐゴシック"/>
                </a:rPr>
                <a:t>Variable Gap Undulators</a:t>
              </a:r>
              <a:endParaRPr lang="en-GB" sz="1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2639" name="Group 786"/>
            <p:cNvGrpSpPr/>
            <p:nvPr/>
          </p:nvGrpSpPr>
          <p:grpSpPr>
            <a:xfrm>
              <a:off x="6298920" y="2060640"/>
              <a:ext cx="3509280" cy="547560"/>
              <a:chOff x="6298920" y="2060640"/>
              <a:chExt cx="3509280" cy="547560"/>
            </a:xfrm>
          </p:grpSpPr>
          <p:sp>
            <p:nvSpPr>
              <p:cNvPr id="2640" name="Text Box 27"/>
              <p:cNvSpPr/>
              <p:nvPr/>
            </p:nvSpPr>
            <p:spPr>
              <a:xfrm rot="300000" flipH="1">
                <a:off x="6827760" y="2177640"/>
                <a:ext cx="1892520" cy="348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spAutoFit/>
              </a:bodyPr>
              <a:lstStyle/>
              <a:p>
                <a:pPr algn="ctr" defTabSz="457200">
                  <a:lnSpc>
                    <a:spcPct val="100000"/>
                  </a:lnSpc>
                  <a:spcBef>
                    <a:spcPts val="850"/>
                  </a:spcBef>
                </a:pPr>
                <a:r>
                  <a:rPr lang="en-US" sz="1700" b="0" i="1" strike="noStrike" spc="-1">
                    <a:solidFill>
                      <a:srgbClr val="000000"/>
                    </a:solidFill>
                    <a:latin typeface="Arial"/>
                    <a:ea typeface="ＭＳ Ｐゴシック"/>
                  </a:rPr>
                  <a:t>FLASH3</a:t>
                </a:r>
                <a:endParaRPr lang="en-GB" sz="17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641" name="Line 55"/>
              <p:cNvSpPr/>
              <p:nvPr/>
            </p:nvSpPr>
            <p:spPr>
              <a:xfrm>
                <a:off x="7060320" y="2146680"/>
                <a:ext cx="2431800" cy="235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42" name="Freeform 57"/>
              <p:cNvSpPr/>
              <p:nvPr/>
            </p:nvSpPr>
            <p:spPr>
              <a:xfrm rot="11229600">
                <a:off x="6968880" y="206748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43" name="Line 52"/>
              <p:cNvSpPr/>
              <p:nvPr/>
            </p:nvSpPr>
            <p:spPr>
              <a:xfrm>
                <a:off x="9515520" y="2388600"/>
                <a:ext cx="186840" cy="7704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2040" rIns="90000" bIns="320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44" name="Rectangle 53"/>
              <p:cNvSpPr/>
              <p:nvPr/>
            </p:nvSpPr>
            <p:spPr>
              <a:xfrm rot="12334200" flipH="1" flipV="1">
                <a:off x="9673560" y="2459520"/>
                <a:ext cx="126360" cy="65520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1240" rIns="90000" bIns="2124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45" name="Line 55"/>
              <p:cNvSpPr/>
              <p:nvPr/>
            </p:nvSpPr>
            <p:spPr>
              <a:xfrm>
                <a:off x="6298920" y="2066400"/>
                <a:ext cx="673200" cy="5904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14040" rIns="90000" bIns="140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46" name="Rectangle 178"/>
              <p:cNvSpPr/>
              <p:nvPr/>
            </p:nvSpPr>
            <p:spPr>
              <a:xfrm rot="340800">
                <a:off x="8254800" y="2179800"/>
                <a:ext cx="267840" cy="191160"/>
              </a:xfrm>
              <a:prstGeom prst="rect">
                <a:avLst/>
              </a:prstGeom>
              <a:solidFill>
                <a:srgbClr val="FFCCCC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rot="10800000"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47" name="Freeform 57"/>
              <p:cNvSpPr/>
              <p:nvPr/>
            </p:nvSpPr>
            <p:spPr>
              <a:xfrm rot="420000">
                <a:off x="9480600" y="2320560"/>
                <a:ext cx="123480" cy="115920"/>
              </a:xfrm>
              <a:custGeom>
                <a:avLst/>
                <a:gdLst>
                  <a:gd name="textAreaLeft" fmla="*/ 0 w 123480"/>
                  <a:gd name="textAreaRight" fmla="*/ 124920 w 123480"/>
                  <a:gd name="textAreaTop" fmla="*/ 0 h 115920"/>
                  <a:gd name="textAreaBottom" fmla="*/ 117360 h 115920"/>
                </a:gdLst>
                <a:ahLst/>
                <a:cxnLst/>
                <a:rect l="textAreaLeft" t="textAreaTop" r="textAreaRight" b="textAreaBottom"/>
                <a:pathLst>
                  <a:path w="143" h="130">
                    <a:moveTo>
                      <a:pt x="0" y="0"/>
                    </a:moveTo>
                    <a:lnTo>
                      <a:pt x="0" y="130"/>
                    </a:lnTo>
                    <a:lnTo>
                      <a:pt x="78" y="130"/>
                    </a:lnTo>
                    <a:lnTo>
                      <a:pt x="142" y="72"/>
                    </a:lnTo>
                    <a:lnTo>
                      <a:pt x="1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99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2648" name="Group 39"/>
            <p:cNvGrpSpPr/>
            <p:nvPr/>
          </p:nvGrpSpPr>
          <p:grpSpPr>
            <a:xfrm>
              <a:off x="6428880" y="1481040"/>
              <a:ext cx="513360" cy="221760"/>
              <a:chOff x="6428880" y="1481040"/>
              <a:chExt cx="513360" cy="221760"/>
            </a:xfrm>
          </p:grpSpPr>
          <p:sp>
            <p:nvSpPr>
              <p:cNvPr id="2649" name="Line 40"/>
              <p:cNvSpPr/>
              <p:nvPr/>
            </p:nvSpPr>
            <p:spPr>
              <a:xfrm flipV="1">
                <a:off x="6471000" y="1531800"/>
                <a:ext cx="150120" cy="7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29160" rIns="90000" bIns="2916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50" name="Line 41"/>
              <p:cNvSpPr/>
              <p:nvPr/>
            </p:nvSpPr>
            <p:spPr>
              <a:xfrm flipH="1" flipV="1">
                <a:off x="6593400" y="1542960"/>
                <a:ext cx="187560" cy="162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28800" rIns="90000" bIns="-28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51" name="Line 42"/>
              <p:cNvSpPr/>
              <p:nvPr/>
            </p:nvSpPr>
            <p:spPr>
              <a:xfrm>
                <a:off x="6777360" y="1557360"/>
                <a:ext cx="129240" cy="975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52" name="Rectangle 43"/>
              <p:cNvSpPr/>
              <p:nvPr/>
            </p:nvSpPr>
            <p:spPr>
              <a:xfrm rot="385200">
                <a:off x="6433560" y="155916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53" name="Rectangle 44"/>
              <p:cNvSpPr/>
              <p:nvPr/>
            </p:nvSpPr>
            <p:spPr>
              <a:xfrm rot="385200">
                <a:off x="6589440" y="148428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54" name="Rectangle 45"/>
              <p:cNvSpPr/>
              <p:nvPr/>
            </p:nvSpPr>
            <p:spPr>
              <a:xfrm rot="385200">
                <a:off x="6735240" y="150048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55" name="Rectangle 46"/>
              <p:cNvSpPr/>
              <p:nvPr/>
            </p:nvSpPr>
            <p:spPr>
              <a:xfrm rot="385200">
                <a:off x="6872760" y="1608840"/>
                <a:ext cx="6444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2656" name="Group 790"/>
            <p:cNvGrpSpPr/>
            <p:nvPr/>
          </p:nvGrpSpPr>
          <p:grpSpPr>
            <a:xfrm>
              <a:off x="9021960" y="2062080"/>
              <a:ext cx="247320" cy="383400"/>
              <a:chOff x="9021960" y="2062080"/>
              <a:chExt cx="247320" cy="383400"/>
            </a:xfrm>
          </p:grpSpPr>
          <p:sp>
            <p:nvSpPr>
              <p:cNvPr id="2657" name="AutoShape 30"/>
              <p:cNvSpPr/>
              <p:nvPr/>
            </p:nvSpPr>
            <p:spPr>
              <a:xfrm rot="300000">
                <a:off x="9037080" y="2268720"/>
                <a:ext cx="178560" cy="1692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58" name="AutoShape 184"/>
              <p:cNvSpPr/>
              <p:nvPr/>
            </p:nvSpPr>
            <p:spPr>
              <a:xfrm rot="11100000">
                <a:off x="9027720" y="207180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2659" name="Group 793"/>
            <p:cNvGrpSpPr/>
            <p:nvPr/>
          </p:nvGrpSpPr>
          <p:grpSpPr>
            <a:xfrm>
              <a:off x="9529560" y="1574640"/>
              <a:ext cx="247320" cy="383040"/>
              <a:chOff x="9529560" y="1574640"/>
              <a:chExt cx="247320" cy="383040"/>
            </a:xfrm>
          </p:grpSpPr>
          <p:sp>
            <p:nvSpPr>
              <p:cNvPr id="2660" name="AutoShape 30"/>
              <p:cNvSpPr/>
              <p:nvPr/>
            </p:nvSpPr>
            <p:spPr>
              <a:xfrm rot="300000">
                <a:off x="9544320" y="1780920"/>
                <a:ext cx="178560" cy="16920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61" name="AutoShape 184"/>
              <p:cNvSpPr/>
              <p:nvPr/>
            </p:nvSpPr>
            <p:spPr>
              <a:xfrm rot="11100000">
                <a:off x="9535320" y="158436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2662" name="AutoShape 77"/>
            <p:cNvSpPr/>
            <p:nvPr/>
          </p:nvSpPr>
          <p:spPr>
            <a:xfrm>
              <a:off x="6258600" y="2004480"/>
              <a:ext cx="118080" cy="149400"/>
            </a:xfrm>
            <a:prstGeom prst="roundRect">
              <a:avLst>
                <a:gd name="adj" fmla="val 16667"/>
              </a:avLst>
            </a:prstGeom>
            <a:solidFill>
              <a:srgbClr val="6699FF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57200">
                <a:lnSpc>
                  <a:spcPct val="100000"/>
                </a:lnSpc>
                <a:spcBef>
                  <a:spcPts val="479"/>
                </a:spcBef>
              </a:pPr>
              <a:endParaRPr lang="de-DE" sz="24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2663" name="Group 795"/>
            <p:cNvGrpSpPr/>
            <p:nvPr/>
          </p:nvGrpSpPr>
          <p:grpSpPr>
            <a:xfrm>
              <a:off x="191880" y="870480"/>
              <a:ext cx="1114920" cy="588240"/>
              <a:chOff x="191880" y="870480"/>
              <a:chExt cx="1114920" cy="588240"/>
            </a:xfrm>
          </p:grpSpPr>
          <p:sp>
            <p:nvSpPr>
              <p:cNvPr id="2664" name="Line 24"/>
              <p:cNvSpPr/>
              <p:nvPr/>
            </p:nvSpPr>
            <p:spPr>
              <a:xfrm flipH="1" flipV="1">
                <a:off x="405720" y="1163520"/>
                <a:ext cx="129960" cy="54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9720" rIns="90000" bIns="972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65" name="AutoShape 30"/>
              <p:cNvSpPr/>
              <p:nvPr/>
            </p:nvSpPr>
            <p:spPr>
              <a:xfrm>
                <a:off x="243000" y="1078920"/>
                <a:ext cx="161640" cy="13824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66" name="AutoShape 182"/>
              <p:cNvSpPr/>
              <p:nvPr/>
            </p:nvSpPr>
            <p:spPr>
              <a:xfrm rot="10800000">
                <a:off x="192240" y="885240"/>
                <a:ext cx="235440" cy="142920"/>
              </a:xfrm>
              <a:prstGeom prst="triangle">
                <a:avLst>
                  <a:gd name="adj" fmla="val 50000"/>
                </a:avLst>
              </a:prstGeom>
              <a:solidFill>
                <a:srgbClr val="800080"/>
              </a:solidFill>
              <a:ln w="9525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7360" rIns="90000" bIns="2736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</a:pPr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grpSp>
            <p:nvGrpSpPr>
              <p:cNvPr id="2667" name="Group 817"/>
              <p:cNvGrpSpPr/>
              <p:nvPr/>
            </p:nvGrpSpPr>
            <p:grpSpPr>
              <a:xfrm>
                <a:off x="606240" y="870480"/>
                <a:ext cx="700560" cy="392400"/>
                <a:chOff x="606240" y="870480"/>
                <a:chExt cx="700560" cy="392400"/>
              </a:xfrm>
            </p:grpSpPr>
            <p:grpSp>
              <p:nvGrpSpPr>
                <p:cNvPr id="2668" name="Group 69"/>
                <p:cNvGrpSpPr/>
                <p:nvPr/>
              </p:nvGrpSpPr>
              <p:grpSpPr>
                <a:xfrm>
                  <a:off x="606240" y="1043640"/>
                  <a:ext cx="444960" cy="219240"/>
                  <a:chOff x="606240" y="1043640"/>
                  <a:chExt cx="444960" cy="219240"/>
                </a:xfrm>
              </p:grpSpPr>
              <p:sp>
                <p:nvSpPr>
                  <p:cNvPr id="2669" name="AutoShape 75"/>
                  <p:cNvSpPr/>
                  <p:nvPr/>
                </p:nvSpPr>
                <p:spPr>
                  <a:xfrm>
                    <a:off x="606240" y="1043640"/>
                    <a:ext cx="444960" cy="21924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  <a:round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45000" rIns="90000" bIns="4500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  <p:sp>
                <p:nvSpPr>
                  <p:cNvPr id="2670" name="Rectangle 76"/>
                  <p:cNvSpPr/>
                  <p:nvPr/>
                </p:nvSpPr>
                <p:spPr>
                  <a:xfrm>
                    <a:off x="642240" y="1113480"/>
                    <a:ext cx="375120" cy="71640"/>
                  </a:xfrm>
                  <a:prstGeom prst="rect">
                    <a:avLst/>
                  </a:prstGeom>
                  <a:solidFill>
                    <a:srgbClr val="6699FF"/>
                  </a:solidFill>
                  <a:ln w="12700">
                    <a:solidFill>
                      <a:srgbClr val="000000"/>
                    </a:solidFill>
                    <a:miter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  <p:txBody>
                  <a:bodyPr wrap="none" lIns="90000" tIns="28080" rIns="90000" bIns="28080" anchor="ctr">
                    <a:noAutofit/>
                  </a:bodyPr>
                  <a:lstStyle/>
                  <a:p>
                    <a:pPr defTabSz="457200">
                      <a:lnSpc>
                        <a:spcPct val="100000"/>
                      </a:lnSpc>
                      <a:spcBef>
                        <a:spcPts val="479"/>
                      </a:spcBef>
                    </a:pPr>
                    <a:endParaRPr lang="de-DE" sz="2400" b="0" strike="noStrike" spc="-1">
                      <a:solidFill>
                        <a:srgbClr val="000000"/>
                      </a:solidFill>
                      <a:latin typeface="Arial"/>
                      <a:ea typeface="ＭＳ Ｐゴシック"/>
                    </a:endParaRPr>
                  </a:p>
                </p:txBody>
              </p:sp>
            </p:grpSp>
            <p:sp>
              <p:nvSpPr>
                <p:cNvPr id="2671" name="AutoShape 30"/>
                <p:cNvSpPr/>
                <p:nvPr/>
              </p:nvSpPr>
              <p:spPr>
                <a:xfrm>
                  <a:off x="1084680" y="1051560"/>
                  <a:ext cx="178560" cy="20484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1270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5000" rIns="90000" bIns="4500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72" name="Rectangle 76"/>
                <p:cNvSpPr/>
                <p:nvPr/>
              </p:nvSpPr>
              <p:spPr>
                <a:xfrm>
                  <a:off x="1120680" y="1124640"/>
                  <a:ext cx="108720" cy="54000"/>
                </a:xfrm>
                <a:prstGeom prst="rect">
                  <a:avLst/>
                </a:prstGeom>
                <a:solidFill>
                  <a:srgbClr val="6699FF"/>
                </a:solidFill>
                <a:ln w="12700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10440" rIns="90000" bIns="1044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  <a:spcBef>
                      <a:spcPts val="479"/>
                    </a:spcBef>
                  </a:pPr>
                  <a:endParaRPr lang="de-DE" sz="24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73" name="AutoShape 183"/>
                <p:cNvSpPr/>
                <p:nvPr/>
              </p:nvSpPr>
              <p:spPr>
                <a:xfrm rot="10800000">
                  <a:off x="688320" y="870480"/>
                  <a:ext cx="235440" cy="14292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7360" rIns="90000" bIns="2736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74" name="AutoShape 184"/>
                <p:cNvSpPr/>
                <p:nvPr/>
              </p:nvSpPr>
              <p:spPr>
                <a:xfrm rot="10800000">
                  <a:off x="1071360" y="870480"/>
                  <a:ext cx="235440" cy="14292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800080"/>
                </a:solidFill>
                <a:ln w="9525">
                  <a:solidFill>
                    <a:srgbClr val="000000"/>
                  </a:solidFill>
                  <a:miter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27360" rIns="90000" bIns="27360" anchor="ctr">
                  <a:noAutofit/>
                </a:bodyPr>
                <a:lstStyle/>
                <a:p>
                  <a:pPr defTabSz="457200">
                    <a:lnSpc>
                      <a:spcPct val="100000"/>
                    </a:lnSpc>
                  </a:pPr>
                  <a:endParaRPr lang="de-DE" sz="1800" b="0" strike="noStrike" spc="-1">
                    <a:solidFill>
                      <a:srgbClr val="000000"/>
                    </a:solidFill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2675" name="Line 24"/>
              <p:cNvSpPr/>
              <p:nvPr/>
            </p:nvSpPr>
            <p:spPr>
              <a:xfrm>
                <a:off x="251280" y="1267560"/>
                <a:ext cx="360" cy="16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76" name="Line 24"/>
              <p:cNvSpPr/>
              <p:nvPr/>
            </p:nvSpPr>
            <p:spPr>
              <a:xfrm>
                <a:off x="534240" y="1215360"/>
                <a:ext cx="360" cy="63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18720" rIns="90000" bIns="1872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77" name="Line 24"/>
              <p:cNvSpPr/>
              <p:nvPr/>
            </p:nvSpPr>
            <p:spPr>
              <a:xfrm flipH="1" flipV="1">
                <a:off x="251280" y="1271880"/>
                <a:ext cx="290880" cy="2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2840" rIns="90000" bIns="-4284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78" name="Line 24"/>
              <p:cNvSpPr/>
              <p:nvPr/>
            </p:nvSpPr>
            <p:spPr>
              <a:xfrm>
                <a:off x="382320" y="1273680"/>
                <a:ext cx="360" cy="1641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79" name="AutoShape 77"/>
              <p:cNvSpPr/>
              <p:nvPr/>
            </p:nvSpPr>
            <p:spPr>
              <a:xfrm>
                <a:off x="511200" y="130572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80" name="AutoShape 77"/>
              <p:cNvSpPr/>
              <p:nvPr/>
            </p:nvSpPr>
            <p:spPr>
              <a:xfrm>
                <a:off x="335880" y="130932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81" name="AutoShape 77"/>
              <p:cNvSpPr/>
              <p:nvPr/>
            </p:nvSpPr>
            <p:spPr>
              <a:xfrm>
                <a:off x="191880" y="1309320"/>
                <a:ext cx="118080" cy="149400"/>
              </a:xfrm>
              <a:prstGeom prst="roundRect">
                <a:avLst>
                  <a:gd name="adj" fmla="val 16667"/>
                </a:avLst>
              </a:prstGeom>
              <a:solidFill>
                <a:srgbClr val="6699FF"/>
              </a:solidFill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82" name="Line 24"/>
              <p:cNvSpPr/>
              <p:nvPr/>
            </p:nvSpPr>
            <p:spPr>
              <a:xfrm flipH="1">
                <a:off x="632880" y="1380240"/>
                <a:ext cx="66456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ctr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grpSp>
          <p:nvGrpSpPr>
            <p:cNvPr id="2683" name="Group 796"/>
            <p:cNvGrpSpPr/>
            <p:nvPr/>
          </p:nvGrpSpPr>
          <p:grpSpPr>
            <a:xfrm>
              <a:off x="1297440" y="1048680"/>
              <a:ext cx="237600" cy="198360"/>
              <a:chOff x="1297440" y="1048680"/>
              <a:chExt cx="237600" cy="198360"/>
            </a:xfrm>
          </p:grpSpPr>
          <p:sp>
            <p:nvSpPr>
              <p:cNvPr id="2684" name="Rectangle 132"/>
              <p:cNvSpPr/>
              <p:nvPr/>
            </p:nvSpPr>
            <p:spPr>
              <a:xfrm>
                <a:off x="1358280" y="10486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85" name="Rectangle 133"/>
              <p:cNvSpPr/>
              <p:nvPr/>
            </p:nvSpPr>
            <p:spPr>
              <a:xfrm>
                <a:off x="1419120" y="1048680"/>
                <a:ext cx="5544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86" name="Rectangle 134"/>
              <p:cNvSpPr/>
              <p:nvPr/>
            </p:nvSpPr>
            <p:spPr>
              <a:xfrm>
                <a:off x="1475640" y="1048680"/>
                <a:ext cx="5940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87" name="Rectangle 142"/>
              <p:cNvSpPr/>
              <p:nvPr/>
            </p:nvSpPr>
            <p:spPr>
              <a:xfrm>
                <a:off x="1358280" y="1173960"/>
                <a:ext cx="5940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88" name="Rectangle 143"/>
              <p:cNvSpPr/>
              <p:nvPr/>
            </p:nvSpPr>
            <p:spPr>
              <a:xfrm>
                <a:off x="1419120" y="117396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89" name="Rectangle 144"/>
              <p:cNvSpPr/>
              <p:nvPr/>
            </p:nvSpPr>
            <p:spPr>
              <a:xfrm>
                <a:off x="1475640" y="1173960"/>
                <a:ext cx="5940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90" name="Rectangle 154"/>
              <p:cNvSpPr/>
              <p:nvPr/>
            </p:nvSpPr>
            <p:spPr>
              <a:xfrm>
                <a:off x="1297440" y="1048680"/>
                <a:ext cx="55440" cy="73080"/>
              </a:xfrm>
              <a:prstGeom prst="rect">
                <a:avLst/>
              </a:prstGeom>
              <a:solidFill>
                <a:srgbClr val="00B05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91" name="Rectangle 155"/>
              <p:cNvSpPr/>
              <p:nvPr/>
            </p:nvSpPr>
            <p:spPr>
              <a:xfrm>
                <a:off x="1297440" y="1173960"/>
                <a:ext cx="55440" cy="7308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29520" rIns="90000" bIns="2952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2692" name="Line 24"/>
            <p:cNvSpPr/>
            <p:nvPr/>
          </p:nvSpPr>
          <p:spPr>
            <a:xfrm>
              <a:off x="1286640" y="1155600"/>
              <a:ext cx="1440" cy="2242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endParaRPr lang="de-DE" sz="180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2693" name="Group 39"/>
            <p:cNvGrpSpPr/>
            <p:nvPr/>
          </p:nvGrpSpPr>
          <p:grpSpPr>
            <a:xfrm>
              <a:off x="3098160" y="1008000"/>
              <a:ext cx="454320" cy="182880"/>
              <a:chOff x="3098160" y="1008000"/>
              <a:chExt cx="454320" cy="182880"/>
            </a:xfrm>
          </p:grpSpPr>
          <p:sp>
            <p:nvSpPr>
              <p:cNvPr id="2694" name="Line 40"/>
              <p:cNvSpPr/>
              <p:nvPr/>
            </p:nvSpPr>
            <p:spPr>
              <a:xfrm flipV="1">
                <a:off x="3132000" y="1055520"/>
                <a:ext cx="126360" cy="9072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95" name="Line 41"/>
              <p:cNvSpPr/>
              <p:nvPr/>
            </p:nvSpPr>
            <p:spPr>
              <a:xfrm flipH="1">
                <a:off x="3240000" y="1071360"/>
                <a:ext cx="168480" cy="36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-44640" rIns="90000" bIns="-4464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96" name="Line 42"/>
              <p:cNvSpPr/>
              <p:nvPr/>
            </p:nvSpPr>
            <p:spPr>
              <a:xfrm>
                <a:off x="3400200" y="1063440"/>
                <a:ext cx="124560" cy="82800"/>
              </a:xfrm>
              <a:prstGeom prst="line">
                <a:avLst/>
              </a:prstGeom>
              <a:ln w="127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37800" rIns="90000" bIns="37800" anchor="t">
                <a:noAutofit/>
              </a:bodyPr>
              <a:lstStyle/>
              <a:p>
                <a:endParaRPr lang="de-DE" sz="18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97" name="Rectangle 43"/>
              <p:cNvSpPr/>
              <p:nvPr/>
            </p:nvSpPr>
            <p:spPr>
              <a:xfrm>
                <a:off x="3098160" y="110016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98" name="Rectangle 44"/>
              <p:cNvSpPr/>
              <p:nvPr/>
            </p:nvSpPr>
            <p:spPr>
              <a:xfrm>
                <a:off x="3229920" y="10080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699" name="Rectangle 45"/>
              <p:cNvSpPr/>
              <p:nvPr/>
            </p:nvSpPr>
            <p:spPr>
              <a:xfrm>
                <a:off x="3361320" y="100800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700" name="Rectangle 46"/>
              <p:cNvSpPr/>
              <p:nvPr/>
            </p:nvSpPr>
            <p:spPr>
              <a:xfrm>
                <a:off x="3494880" y="1100160"/>
                <a:ext cx="57600" cy="90720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57200">
                  <a:lnSpc>
                    <a:spcPct val="100000"/>
                  </a:lnSpc>
                  <a:spcBef>
                    <a:spcPts val="479"/>
                  </a:spcBef>
                </a:pPr>
                <a:endParaRPr lang="de-DE" sz="240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</p:grpSp>
      <p:sp>
        <p:nvSpPr>
          <p:cNvPr id="2703" name="Line 67"/>
          <p:cNvSpPr/>
          <p:nvPr/>
        </p:nvSpPr>
        <p:spPr>
          <a:xfrm>
            <a:off x="10053360" y="1269720"/>
            <a:ext cx="838080" cy="360"/>
          </a:xfrm>
          <a:prstGeom prst="line">
            <a:avLst/>
          </a:prstGeom>
          <a:ln w="127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t">
            <a:noAutofit/>
          </a:bodyPr>
          <a:lstStyle/>
          <a:p>
            <a:endParaRPr lang="de-DE" sz="259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704" name="Line 55"/>
          <p:cNvSpPr/>
          <p:nvPr/>
        </p:nvSpPr>
        <p:spPr>
          <a:xfrm>
            <a:off x="9275400" y="1141200"/>
            <a:ext cx="236520" cy="136440"/>
          </a:xfrm>
          <a:prstGeom prst="line">
            <a:avLst/>
          </a:prstGeom>
          <a:ln w="127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de-DE" sz="259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705" name="Line 67"/>
          <p:cNvSpPr/>
          <p:nvPr/>
        </p:nvSpPr>
        <p:spPr>
          <a:xfrm flipV="1">
            <a:off x="9485640" y="981360"/>
            <a:ext cx="1106640" cy="360"/>
          </a:xfrm>
          <a:prstGeom prst="line">
            <a:avLst/>
          </a:prstGeom>
          <a:ln w="127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t">
            <a:noAutofit/>
          </a:bodyPr>
          <a:lstStyle/>
          <a:p>
            <a:endParaRPr lang="de-DE" sz="259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grpSp>
        <p:nvGrpSpPr>
          <p:cNvPr id="2706" name="Group 82"/>
          <p:cNvGrpSpPr/>
          <p:nvPr/>
        </p:nvGrpSpPr>
        <p:grpSpPr>
          <a:xfrm>
            <a:off x="10189440" y="728640"/>
            <a:ext cx="402480" cy="327240"/>
            <a:chOff x="10189440" y="728640"/>
            <a:chExt cx="402480" cy="327240"/>
          </a:xfrm>
        </p:grpSpPr>
        <p:sp>
          <p:nvSpPr>
            <p:cNvPr id="2707" name="Line 52"/>
            <p:cNvSpPr/>
            <p:nvPr/>
          </p:nvSpPr>
          <p:spPr>
            <a:xfrm flipV="1">
              <a:off x="10243800" y="852840"/>
              <a:ext cx="204120" cy="1317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de-DE" sz="259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08" name="Rectangle 53"/>
            <p:cNvSpPr/>
            <p:nvPr/>
          </p:nvSpPr>
          <p:spPr>
            <a:xfrm rot="19579200" flipH="1" flipV="1">
              <a:off x="10377360" y="770760"/>
              <a:ext cx="192600" cy="13464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09" name="Freeform 68"/>
            <p:cNvSpPr/>
            <p:nvPr/>
          </p:nvSpPr>
          <p:spPr>
            <a:xfrm flipV="1">
              <a:off x="10189440" y="897480"/>
              <a:ext cx="169560" cy="158040"/>
            </a:xfrm>
            <a:custGeom>
              <a:avLst/>
              <a:gdLst>
                <a:gd name="textAreaLeft" fmla="*/ 0 w 169560"/>
                <a:gd name="textAreaRight" fmla="*/ 169920 w 169560"/>
                <a:gd name="textAreaTop" fmla="*/ -360 h 158040"/>
                <a:gd name="textAreaBottom" fmla="*/ 158040 h 158040"/>
              </a:gdLst>
              <a:ahLst/>
              <a:cxnLst/>
              <a:rect l="textAreaLeft" t="textAreaTop" r="textAreaRight" b="textAreaBottom"/>
              <a:pathLst>
                <a:path w="143" h="130">
                  <a:moveTo>
                    <a:pt x="0" y="0"/>
                  </a:moveTo>
                  <a:lnTo>
                    <a:pt x="0" y="130"/>
                  </a:lnTo>
                  <a:lnTo>
                    <a:pt x="78" y="130"/>
                  </a:lnTo>
                  <a:lnTo>
                    <a:pt x="142" y="72"/>
                  </a:lnTo>
                  <a:lnTo>
                    <a:pt x="1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99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rot="10800000" lIns="90000" tIns="45000" rIns="90000" bIns="45000" anchor="t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</p:grpSp>
      <p:grpSp>
        <p:nvGrpSpPr>
          <p:cNvPr id="2710" name="Group 80"/>
          <p:cNvGrpSpPr/>
          <p:nvPr/>
        </p:nvGrpSpPr>
        <p:grpSpPr>
          <a:xfrm>
            <a:off x="7244280" y="1017000"/>
            <a:ext cx="1465920" cy="241920"/>
            <a:chOff x="7244280" y="1017000"/>
            <a:chExt cx="1465920" cy="241920"/>
          </a:xfrm>
        </p:grpSpPr>
        <p:sp>
          <p:nvSpPr>
            <p:cNvPr id="2711" name="Rectangle 81"/>
            <p:cNvSpPr/>
            <p:nvPr/>
          </p:nvSpPr>
          <p:spPr>
            <a:xfrm>
              <a:off x="8062200" y="1017000"/>
              <a:ext cx="583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12" name="Rectangle 82"/>
            <p:cNvSpPr/>
            <p:nvPr/>
          </p:nvSpPr>
          <p:spPr>
            <a:xfrm>
              <a:off x="8121240" y="1017000"/>
              <a:ext cx="5832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13" name="Rectangle 83"/>
            <p:cNvSpPr/>
            <p:nvPr/>
          </p:nvSpPr>
          <p:spPr>
            <a:xfrm>
              <a:off x="8179920" y="1017000"/>
              <a:ext cx="583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14" name="Rectangle 84"/>
            <p:cNvSpPr/>
            <p:nvPr/>
          </p:nvSpPr>
          <p:spPr>
            <a:xfrm>
              <a:off x="8238600" y="1017000"/>
              <a:ext cx="5832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15" name="Rectangle 85"/>
            <p:cNvSpPr/>
            <p:nvPr/>
          </p:nvSpPr>
          <p:spPr>
            <a:xfrm>
              <a:off x="8355960" y="1017000"/>
              <a:ext cx="5832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16" name="Rectangle 86"/>
            <p:cNvSpPr/>
            <p:nvPr/>
          </p:nvSpPr>
          <p:spPr>
            <a:xfrm>
              <a:off x="8297280" y="1017000"/>
              <a:ext cx="583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17" name="Rectangle 87"/>
            <p:cNvSpPr/>
            <p:nvPr/>
          </p:nvSpPr>
          <p:spPr>
            <a:xfrm>
              <a:off x="8415000" y="1017000"/>
              <a:ext cx="6048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18" name="Rectangle 88"/>
            <p:cNvSpPr/>
            <p:nvPr/>
          </p:nvSpPr>
          <p:spPr>
            <a:xfrm>
              <a:off x="8475480" y="1017000"/>
              <a:ext cx="5652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19" name="Rectangle 89"/>
            <p:cNvSpPr/>
            <p:nvPr/>
          </p:nvSpPr>
          <p:spPr>
            <a:xfrm>
              <a:off x="8532360" y="1017000"/>
              <a:ext cx="6048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20" name="Rectangle 90"/>
            <p:cNvSpPr/>
            <p:nvPr/>
          </p:nvSpPr>
          <p:spPr>
            <a:xfrm>
              <a:off x="8593200" y="1017000"/>
              <a:ext cx="5652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21" name="Rectangle 91"/>
            <p:cNvSpPr/>
            <p:nvPr/>
          </p:nvSpPr>
          <p:spPr>
            <a:xfrm>
              <a:off x="8062200" y="1168560"/>
              <a:ext cx="5832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22" name="Rectangle 92"/>
            <p:cNvSpPr/>
            <p:nvPr/>
          </p:nvSpPr>
          <p:spPr>
            <a:xfrm>
              <a:off x="8121240" y="1168560"/>
              <a:ext cx="583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23" name="Rectangle 93"/>
            <p:cNvSpPr/>
            <p:nvPr/>
          </p:nvSpPr>
          <p:spPr>
            <a:xfrm>
              <a:off x="8179920" y="1168560"/>
              <a:ext cx="5832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24" name="Rectangle 94"/>
            <p:cNvSpPr/>
            <p:nvPr/>
          </p:nvSpPr>
          <p:spPr>
            <a:xfrm>
              <a:off x="8238600" y="1168560"/>
              <a:ext cx="583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25" name="Rectangle 95"/>
            <p:cNvSpPr/>
            <p:nvPr/>
          </p:nvSpPr>
          <p:spPr>
            <a:xfrm>
              <a:off x="8355960" y="1168560"/>
              <a:ext cx="583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26" name="Rectangle 96"/>
            <p:cNvSpPr/>
            <p:nvPr/>
          </p:nvSpPr>
          <p:spPr>
            <a:xfrm>
              <a:off x="8297280" y="1168560"/>
              <a:ext cx="5832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27" name="Rectangle 97"/>
            <p:cNvSpPr/>
            <p:nvPr/>
          </p:nvSpPr>
          <p:spPr>
            <a:xfrm>
              <a:off x="8415000" y="1168560"/>
              <a:ext cx="6048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28" name="Rectangle 98"/>
            <p:cNvSpPr/>
            <p:nvPr/>
          </p:nvSpPr>
          <p:spPr>
            <a:xfrm>
              <a:off x="8475480" y="1168560"/>
              <a:ext cx="565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29" name="Rectangle 99"/>
            <p:cNvSpPr/>
            <p:nvPr/>
          </p:nvSpPr>
          <p:spPr>
            <a:xfrm>
              <a:off x="8532360" y="1168560"/>
              <a:ext cx="6048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30" name="Rectangle 100"/>
            <p:cNvSpPr/>
            <p:nvPr/>
          </p:nvSpPr>
          <p:spPr>
            <a:xfrm>
              <a:off x="8593200" y="1168560"/>
              <a:ext cx="565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31" name="Rectangle 101"/>
            <p:cNvSpPr/>
            <p:nvPr/>
          </p:nvSpPr>
          <p:spPr>
            <a:xfrm>
              <a:off x="8649720" y="1168560"/>
              <a:ext cx="6048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32" name="Rectangle 102"/>
            <p:cNvSpPr/>
            <p:nvPr/>
          </p:nvSpPr>
          <p:spPr>
            <a:xfrm>
              <a:off x="8649720" y="1017000"/>
              <a:ext cx="6048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2733" name="Group 103"/>
            <p:cNvGrpSpPr/>
            <p:nvPr/>
          </p:nvGrpSpPr>
          <p:grpSpPr>
            <a:xfrm>
              <a:off x="7999920" y="1017000"/>
              <a:ext cx="58320" cy="241920"/>
              <a:chOff x="7999920" y="1017000"/>
              <a:chExt cx="58320" cy="241920"/>
            </a:xfrm>
          </p:grpSpPr>
          <p:sp>
            <p:nvSpPr>
              <p:cNvPr id="2734" name="Rectangle 104"/>
              <p:cNvSpPr/>
              <p:nvPr/>
            </p:nvSpPr>
            <p:spPr>
              <a:xfrm rot="10800000" flipH="1" flipV="1">
                <a:off x="7999920" y="1017000"/>
                <a:ext cx="58320" cy="90000"/>
              </a:xfrm>
              <a:prstGeom prst="rect">
                <a:avLst/>
              </a:prstGeom>
              <a:solidFill>
                <a:srgbClr val="BBE0E3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83480">
                  <a:lnSpc>
                    <a:spcPct val="100000"/>
                  </a:lnSpc>
                  <a:spcBef>
                    <a:spcPts val="533"/>
                  </a:spcBef>
                </a:pPr>
                <a:endParaRPr lang="de-DE" sz="266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735" name="Rectangle 105"/>
              <p:cNvSpPr/>
              <p:nvPr/>
            </p:nvSpPr>
            <p:spPr>
              <a:xfrm rot="10800000" flipH="1" flipV="1">
                <a:off x="7999920" y="1168920"/>
                <a:ext cx="58320" cy="9000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83480">
                  <a:lnSpc>
                    <a:spcPct val="100000"/>
                  </a:lnSpc>
                  <a:spcBef>
                    <a:spcPts val="533"/>
                  </a:spcBef>
                </a:pPr>
                <a:endParaRPr lang="de-DE" sz="266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2736" name="Rectangle 106"/>
            <p:cNvSpPr/>
            <p:nvPr/>
          </p:nvSpPr>
          <p:spPr>
            <a:xfrm>
              <a:off x="7306560" y="1017000"/>
              <a:ext cx="583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37" name="Rectangle 107"/>
            <p:cNvSpPr/>
            <p:nvPr/>
          </p:nvSpPr>
          <p:spPr>
            <a:xfrm>
              <a:off x="7365240" y="1017000"/>
              <a:ext cx="5832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38" name="Rectangle 108"/>
            <p:cNvSpPr/>
            <p:nvPr/>
          </p:nvSpPr>
          <p:spPr>
            <a:xfrm>
              <a:off x="7424280" y="1017000"/>
              <a:ext cx="583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39" name="Rectangle 109"/>
            <p:cNvSpPr/>
            <p:nvPr/>
          </p:nvSpPr>
          <p:spPr>
            <a:xfrm>
              <a:off x="7482960" y="1017000"/>
              <a:ext cx="5832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40" name="Rectangle 110"/>
            <p:cNvSpPr/>
            <p:nvPr/>
          </p:nvSpPr>
          <p:spPr>
            <a:xfrm>
              <a:off x="7600320" y="1017000"/>
              <a:ext cx="5832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41" name="Rectangle 111"/>
            <p:cNvSpPr/>
            <p:nvPr/>
          </p:nvSpPr>
          <p:spPr>
            <a:xfrm>
              <a:off x="7541640" y="1017000"/>
              <a:ext cx="583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42" name="Rectangle 112"/>
            <p:cNvSpPr/>
            <p:nvPr/>
          </p:nvSpPr>
          <p:spPr>
            <a:xfrm>
              <a:off x="7659000" y="1017000"/>
              <a:ext cx="6048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43" name="Rectangle 113"/>
            <p:cNvSpPr/>
            <p:nvPr/>
          </p:nvSpPr>
          <p:spPr>
            <a:xfrm>
              <a:off x="7719840" y="1017000"/>
              <a:ext cx="5652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44" name="Rectangle 114"/>
            <p:cNvSpPr/>
            <p:nvPr/>
          </p:nvSpPr>
          <p:spPr>
            <a:xfrm>
              <a:off x="7776720" y="1017000"/>
              <a:ext cx="6048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45" name="Rectangle 115"/>
            <p:cNvSpPr/>
            <p:nvPr/>
          </p:nvSpPr>
          <p:spPr>
            <a:xfrm>
              <a:off x="7837560" y="1017000"/>
              <a:ext cx="5652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46" name="Rectangle 116"/>
            <p:cNvSpPr/>
            <p:nvPr/>
          </p:nvSpPr>
          <p:spPr>
            <a:xfrm>
              <a:off x="7306560" y="1168560"/>
              <a:ext cx="5832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47" name="Rectangle 117"/>
            <p:cNvSpPr/>
            <p:nvPr/>
          </p:nvSpPr>
          <p:spPr>
            <a:xfrm>
              <a:off x="7365240" y="1168560"/>
              <a:ext cx="583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48" name="Rectangle 118"/>
            <p:cNvSpPr/>
            <p:nvPr/>
          </p:nvSpPr>
          <p:spPr>
            <a:xfrm>
              <a:off x="7424280" y="1168560"/>
              <a:ext cx="5832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49" name="Rectangle 119"/>
            <p:cNvSpPr/>
            <p:nvPr/>
          </p:nvSpPr>
          <p:spPr>
            <a:xfrm>
              <a:off x="7482960" y="1168560"/>
              <a:ext cx="583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50" name="Rectangle 120"/>
            <p:cNvSpPr/>
            <p:nvPr/>
          </p:nvSpPr>
          <p:spPr>
            <a:xfrm>
              <a:off x="7600320" y="1168560"/>
              <a:ext cx="583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51" name="Rectangle 121"/>
            <p:cNvSpPr/>
            <p:nvPr/>
          </p:nvSpPr>
          <p:spPr>
            <a:xfrm>
              <a:off x="7541640" y="1168560"/>
              <a:ext cx="5832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52" name="Rectangle 122"/>
            <p:cNvSpPr/>
            <p:nvPr/>
          </p:nvSpPr>
          <p:spPr>
            <a:xfrm>
              <a:off x="7659000" y="1168560"/>
              <a:ext cx="6048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53" name="Rectangle 123"/>
            <p:cNvSpPr/>
            <p:nvPr/>
          </p:nvSpPr>
          <p:spPr>
            <a:xfrm>
              <a:off x="7719840" y="1168560"/>
              <a:ext cx="565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54" name="Rectangle 124"/>
            <p:cNvSpPr/>
            <p:nvPr/>
          </p:nvSpPr>
          <p:spPr>
            <a:xfrm>
              <a:off x="7776720" y="1168560"/>
              <a:ext cx="6048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55" name="Rectangle 125"/>
            <p:cNvSpPr/>
            <p:nvPr/>
          </p:nvSpPr>
          <p:spPr>
            <a:xfrm>
              <a:off x="7837560" y="1168560"/>
              <a:ext cx="565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56" name="Rectangle 126"/>
            <p:cNvSpPr/>
            <p:nvPr/>
          </p:nvSpPr>
          <p:spPr>
            <a:xfrm>
              <a:off x="7894080" y="1168560"/>
              <a:ext cx="60480" cy="90000"/>
            </a:xfrm>
            <a:prstGeom prst="rect">
              <a:avLst/>
            </a:prstGeom>
            <a:solidFill>
              <a:srgbClr val="BBE0E3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57" name="Rectangle 127"/>
            <p:cNvSpPr/>
            <p:nvPr/>
          </p:nvSpPr>
          <p:spPr>
            <a:xfrm>
              <a:off x="7894080" y="1017000"/>
              <a:ext cx="6048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grpSp>
          <p:nvGrpSpPr>
            <p:cNvPr id="2758" name="Group 128"/>
            <p:cNvGrpSpPr/>
            <p:nvPr/>
          </p:nvGrpSpPr>
          <p:grpSpPr>
            <a:xfrm>
              <a:off x="7244280" y="1017000"/>
              <a:ext cx="58320" cy="241920"/>
              <a:chOff x="7244280" y="1017000"/>
              <a:chExt cx="58320" cy="241920"/>
            </a:xfrm>
          </p:grpSpPr>
          <p:sp>
            <p:nvSpPr>
              <p:cNvPr id="2759" name="Rectangle 129"/>
              <p:cNvSpPr/>
              <p:nvPr/>
            </p:nvSpPr>
            <p:spPr>
              <a:xfrm rot="10800000" flipH="1" flipV="1">
                <a:off x="7244280" y="1017000"/>
                <a:ext cx="58320" cy="90000"/>
              </a:xfrm>
              <a:prstGeom prst="rect">
                <a:avLst/>
              </a:prstGeom>
              <a:solidFill>
                <a:srgbClr val="BBE0E3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83480">
                  <a:lnSpc>
                    <a:spcPct val="100000"/>
                  </a:lnSpc>
                  <a:spcBef>
                    <a:spcPts val="533"/>
                  </a:spcBef>
                </a:pPr>
                <a:endParaRPr lang="de-DE" sz="266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  <p:sp>
            <p:nvSpPr>
              <p:cNvPr id="2760" name="Rectangle 130"/>
              <p:cNvSpPr/>
              <p:nvPr/>
            </p:nvSpPr>
            <p:spPr>
              <a:xfrm rot="10800000" flipH="1" flipV="1">
                <a:off x="7244280" y="1168920"/>
                <a:ext cx="58320" cy="90000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ctr">
                <a:noAutofit/>
              </a:bodyPr>
              <a:lstStyle/>
              <a:p>
                <a:pPr defTabSz="483480">
                  <a:lnSpc>
                    <a:spcPct val="100000"/>
                  </a:lnSpc>
                  <a:spcBef>
                    <a:spcPts val="533"/>
                  </a:spcBef>
                </a:pPr>
                <a:endParaRPr lang="de-DE" sz="2660" b="0" strike="noStrike" spc="-1">
                  <a:solidFill>
                    <a:srgbClr val="000000"/>
                  </a:solidFill>
                  <a:latin typeface="Arial"/>
                  <a:ea typeface="ＭＳ Ｐゴシック"/>
                </a:endParaRPr>
              </a:p>
            </p:txBody>
          </p:sp>
        </p:grpSp>
      </p:grpSp>
      <p:sp>
        <p:nvSpPr>
          <p:cNvPr id="2761" name="Rectangle 165"/>
          <p:cNvSpPr/>
          <p:nvPr/>
        </p:nvSpPr>
        <p:spPr>
          <a:xfrm>
            <a:off x="9512280" y="1223280"/>
            <a:ext cx="881640" cy="93240"/>
          </a:xfrm>
          <a:prstGeom prst="rect">
            <a:avLst/>
          </a:prstGeom>
          <a:solidFill>
            <a:srgbClr val="00FF00"/>
          </a:solidFill>
          <a:ln w="127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defTabSz="483480">
              <a:lnSpc>
                <a:spcPct val="100000"/>
              </a:lnSpc>
              <a:spcBef>
                <a:spcPts val="533"/>
              </a:spcBef>
            </a:pPr>
            <a:endParaRPr lang="de-DE" sz="266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762" name="AutoShape 13"/>
          <p:cNvSpPr/>
          <p:nvPr/>
        </p:nvSpPr>
        <p:spPr>
          <a:xfrm rot="5400000">
            <a:off x="11027880" y="813240"/>
            <a:ext cx="585360" cy="910800"/>
          </a:xfrm>
          <a:custGeom>
            <a:avLst/>
            <a:gdLst>
              <a:gd name="textAreaLeft" fmla="*/ 93600 w 585360"/>
              <a:gd name="textAreaRight" fmla="*/ 491760 w 585360"/>
              <a:gd name="textAreaTop" fmla="*/ 146880 h 910800"/>
              <a:gd name="textAreaBottom" fmla="*/ 763920 h 91080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3349" y="21600"/>
                </a:lnTo>
                <a:lnTo>
                  <a:pt x="1825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defTabSz="483480">
              <a:lnSpc>
                <a:spcPct val="100000"/>
              </a:lnSpc>
              <a:spcBef>
                <a:spcPts val="533"/>
              </a:spcBef>
            </a:pPr>
            <a:endParaRPr lang="de-DE" sz="266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763" name="AutoShape 14"/>
          <p:cNvSpPr/>
          <p:nvPr/>
        </p:nvSpPr>
        <p:spPr>
          <a:xfrm rot="16200000">
            <a:off x="11017080" y="915480"/>
            <a:ext cx="401400" cy="708480"/>
          </a:xfrm>
          <a:custGeom>
            <a:avLst/>
            <a:gdLst>
              <a:gd name="textAreaLeft" fmla="*/ 43920 w 401400"/>
              <a:gd name="textAreaRight" fmla="*/ 357480 w 401400"/>
              <a:gd name="textAreaTop" fmla="*/ 78480 h 708480"/>
              <a:gd name="textAreaBottom" fmla="*/ 630000 h 70848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1142" y="21600"/>
                </a:lnTo>
                <a:lnTo>
                  <a:pt x="20458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CCECFF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rot="10800000" wrap="none" lIns="90000" tIns="45000" rIns="90000" bIns="45000" anchor="ctr">
            <a:noAutofit/>
          </a:bodyPr>
          <a:lstStyle/>
          <a:p>
            <a:pPr defTabSz="483480">
              <a:lnSpc>
                <a:spcPct val="100000"/>
              </a:lnSpc>
              <a:spcBef>
                <a:spcPts val="533"/>
              </a:spcBef>
            </a:pPr>
            <a:endParaRPr lang="de-DE" sz="266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764" name="Line 15"/>
          <p:cNvSpPr/>
          <p:nvPr/>
        </p:nvSpPr>
        <p:spPr>
          <a:xfrm flipV="1">
            <a:off x="11573640" y="977400"/>
            <a:ext cx="202320" cy="111600"/>
          </a:xfrm>
          <a:prstGeom prst="line">
            <a:avLst/>
          </a:prstGeom>
          <a:ln w="9525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de-DE" sz="259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765" name="Line 16"/>
          <p:cNvSpPr/>
          <p:nvPr/>
        </p:nvSpPr>
        <p:spPr>
          <a:xfrm flipH="1" flipV="1">
            <a:off x="11573640" y="1446480"/>
            <a:ext cx="202320" cy="115200"/>
          </a:xfrm>
          <a:prstGeom prst="line">
            <a:avLst/>
          </a:prstGeom>
          <a:ln w="9525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de-DE" sz="259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766" name="Line 17"/>
          <p:cNvSpPr/>
          <p:nvPr/>
        </p:nvSpPr>
        <p:spPr>
          <a:xfrm flipH="1">
            <a:off x="11573640" y="1441080"/>
            <a:ext cx="202320" cy="5400"/>
          </a:xfrm>
          <a:prstGeom prst="line">
            <a:avLst/>
          </a:prstGeom>
          <a:ln w="9525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39600" rIns="90000" bIns="-39600" anchor="t">
            <a:noAutofit/>
          </a:bodyPr>
          <a:lstStyle/>
          <a:p>
            <a:endParaRPr lang="de-DE" sz="259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767" name="Line 18"/>
          <p:cNvSpPr/>
          <p:nvPr/>
        </p:nvSpPr>
        <p:spPr>
          <a:xfrm flipH="1" flipV="1">
            <a:off x="11573640" y="1089000"/>
            <a:ext cx="202320" cy="5400"/>
          </a:xfrm>
          <a:prstGeom prst="line">
            <a:avLst/>
          </a:prstGeom>
          <a:ln w="9525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39600" rIns="90000" bIns="-39600" anchor="t">
            <a:noAutofit/>
          </a:bodyPr>
          <a:lstStyle/>
          <a:p>
            <a:endParaRPr lang="de-DE" sz="259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768" name="Line 177"/>
          <p:cNvSpPr/>
          <p:nvPr/>
        </p:nvSpPr>
        <p:spPr>
          <a:xfrm>
            <a:off x="10867680" y="1272960"/>
            <a:ext cx="619560" cy="134280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de-DE" sz="259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769" name="Line 178"/>
          <p:cNvSpPr/>
          <p:nvPr/>
        </p:nvSpPr>
        <p:spPr>
          <a:xfrm>
            <a:off x="11094840" y="1229040"/>
            <a:ext cx="383400" cy="2520"/>
          </a:xfrm>
          <a:prstGeom prst="line">
            <a:avLst/>
          </a:prstGeom>
          <a:ln w="9525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2480" rIns="90000" bIns="-42480" anchor="t">
            <a:noAutofit/>
          </a:bodyPr>
          <a:lstStyle/>
          <a:p>
            <a:endParaRPr lang="de-DE" sz="259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770" name="Line 179"/>
          <p:cNvSpPr/>
          <p:nvPr/>
        </p:nvSpPr>
        <p:spPr>
          <a:xfrm>
            <a:off x="11187720" y="1345680"/>
            <a:ext cx="295920" cy="5760"/>
          </a:xfrm>
          <a:prstGeom prst="line">
            <a:avLst/>
          </a:prstGeom>
          <a:ln w="9525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39240" rIns="90000" bIns="-39240" anchor="t">
            <a:noAutofit/>
          </a:bodyPr>
          <a:lstStyle/>
          <a:p>
            <a:endParaRPr lang="de-DE" sz="259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771" name="Line 180"/>
          <p:cNvSpPr/>
          <p:nvPr/>
        </p:nvSpPr>
        <p:spPr>
          <a:xfrm flipV="1">
            <a:off x="10859760" y="1227960"/>
            <a:ext cx="238680" cy="43200"/>
          </a:xfrm>
          <a:prstGeom prst="line">
            <a:avLst/>
          </a:prstGeom>
          <a:ln w="9525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1800" rIns="90000" bIns="-1800" anchor="t">
            <a:noAutofit/>
          </a:bodyPr>
          <a:lstStyle/>
          <a:p>
            <a:endParaRPr lang="de-DE" sz="259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772" name="Line 181"/>
          <p:cNvSpPr/>
          <p:nvPr/>
        </p:nvSpPr>
        <p:spPr>
          <a:xfrm flipV="1">
            <a:off x="10977840" y="1108080"/>
            <a:ext cx="406440" cy="140400"/>
          </a:xfrm>
          <a:prstGeom prst="line">
            <a:avLst/>
          </a:prstGeom>
          <a:ln w="9525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de-DE" sz="259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grpSp>
        <p:nvGrpSpPr>
          <p:cNvPr id="2773" name="Group 96"/>
          <p:cNvGrpSpPr/>
          <p:nvPr/>
        </p:nvGrpSpPr>
        <p:grpSpPr>
          <a:xfrm>
            <a:off x="5998320" y="1014840"/>
            <a:ext cx="295560" cy="241920"/>
            <a:chOff x="5998320" y="1014840"/>
            <a:chExt cx="295560" cy="241920"/>
          </a:xfrm>
        </p:grpSpPr>
        <p:sp>
          <p:nvSpPr>
            <p:cNvPr id="2774" name="Rectangle 132"/>
            <p:cNvSpPr/>
            <p:nvPr/>
          </p:nvSpPr>
          <p:spPr>
            <a:xfrm>
              <a:off x="6059160" y="1014840"/>
              <a:ext cx="6048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75" name="Rectangle 133"/>
            <p:cNvSpPr/>
            <p:nvPr/>
          </p:nvSpPr>
          <p:spPr>
            <a:xfrm>
              <a:off x="6120000" y="1014840"/>
              <a:ext cx="56520" cy="90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76" name="Rectangle 134"/>
            <p:cNvSpPr/>
            <p:nvPr/>
          </p:nvSpPr>
          <p:spPr>
            <a:xfrm>
              <a:off x="6176520" y="1014840"/>
              <a:ext cx="6048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77" name="Rectangle 135"/>
            <p:cNvSpPr/>
            <p:nvPr/>
          </p:nvSpPr>
          <p:spPr>
            <a:xfrm>
              <a:off x="6237360" y="1014840"/>
              <a:ext cx="56520" cy="90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78" name="Rectangle 142"/>
            <p:cNvSpPr/>
            <p:nvPr/>
          </p:nvSpPr>
          <p:spPr>
            <a:xfrm>
              <a:off x="6059160" y="1166760"/>
              <a:ext cx="60480" cy="90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79" name="Rectangle 143"/>
            <p:cNvSpPr/>
            <p:nvPr/>
          </p:nvSpPr>
          <p:spPr>
            <a:xfrm>
              <a:off x="6120000" y="1166760"/>
              <a:ext cx="565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80" name="Rectangle 144"/>
            <p:cNvSpPr/>
            <p:nvPr/>
          </p:nvSpPr>
          <p:spPr>
            <a:xfrm>
              <a:off x="6176520" y="1166760"/>
              <a:ext cx="60480" cy="90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81" name="Rectangle 145"/>
            <p:cNvSpPr/>
            <p:nvPr/>
          </p:nvSpPr>
          <p:spPr>
            <a:xfrm>
              <a:off x="6237360" y="1166760"/>
              <a:ext cx="565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82" name="Rectangle 154"/>
            <p:cNvSpPr/>
            <p:nvPr/>
          </p:nvSpPr>
          <p:spPr>
            <a:xfrm>
              <a:off x="5998320" y="1014840"/>
              <a:ext cx="56520" cy="90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83" name="Rectangle 155"/>
            <p:cNvSpPr/>
            <p:nvPr/>
          </p:nvSpPr>
          <p:spPr>
            <a:xfrm>
              <a:off x="5998320" y="1166760"/>
              <a:ext cx="565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</p:grpSp>
      <p:grpSp>
        <p:nvGrpSpPr>
          <p:cNvPr id="2784" name="Group 98"/>
          <p:cNvGrpSpPr/>
          <p:nvPr/>
        </p:nvGrpSpPr>
        <p:grpSpPr>
          <a:xfrm>
            <a:off x="9660240" y="880920"/>
            <a:ext cx="479880" cy="207000"/>
            <a:chOff x="9660240" y="880920"/>
            <a:chExt cx="479880" cy="207000"/>
          </a:xfrm>
        </p:grpSpPr>
        <p:sp>
          <p:nvSpPr>
            <p:cNvPr id="2785" name="Rectangle 132"/>
            <p:cNvSpPr/>
            <p:nvPr/>
          </p:nvSpPr>
          <p:spPr>
            <a:xfrm>
              <a:off x="9721080" y="880920"/>
              <a:ext cx="66600" cy="8172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37080" rIns="90000" bIns="3708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86" name="Rectangle 133"/>
            <p:cNvSpPr/>
            <p:nvPr/>
          </p:nvSpPr>
          <p:spPr>
            <a:xfrm>
              <a:off x="9781920" y="880920"/>
              <a:ext cx="61920" cy="8172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37080" rIns="90000" bIns="3708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87" name="Rectangle 134"/>
            <p:cNvSpPr/>
            <p:nvPr/>
          </p:nvSpPr>
          <p:spPr>
            <a:xfrm>
              <a:off x="9838440" y="880920"/>
              <a:ext cx="66600" cy="8172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37080" rIns="90000" bIns="3708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88" name="Rectangle 135"/>
            <p:cNvSpPr/>
            <p:nvPr/>
          </p:nvSpPr>
          <p:spPr>
            <a:xfrm>
              <a:off x="9899640" y="880920"/>
              <a:ext cx="61920" cy="8172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37080" rIns="90000" bIns="3708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89" name="Rectangle 136"/>
            <p:cNvSpPr/>
            <p:nvPr/>
          </p:nvSpPr>
          <p:spPr>
            <a:xfrm>
              <a:off x="10017000" y="880920"/>
              <a:ext cx="61920" cy="8172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37080" rIns="90000" bIns="3708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90" name="Rectangle 137"/>
            <p:cNvSpPr/>
            <p:nvPr/>
          </p:nvSpPr>
          <p:spPr>
            <a:xfrm>
              <a:off x="9956160" y="880920"/>
              <a:ext cx="66600" cy="8172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37080" rIns="90000" bIns="3708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91" name="Rectangle 138"/>
            <p:cNvSpPr/>
            <p:nvPr/>
          </p:nvSpPr>
          <p:spPr>
            <a:xfrm>
              <a:off x="10073520" y="880920"/>
              <a:ext cx="66600" cy="8172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37080" rIns="90000" bIns="3708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92" name="Rectangle 142"/>
            <p:cNvSpPr/>
            <p:nvPr/>
          </p:nvSpPr>
          <p:spPr>
            <a:xfrm>
              <a:off x="9721080" y="1006200"/>
              <a:ext cx="66600" cy="8172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37080" rIns="90000" bIns="3708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93" name="Rectangle 143"/>
            <p:cNvSpPr/>
            <p:nvPr/>
          </p:nvSpPr>
          <p:spPr>
            <a:xfrm>
              <a:off x="9781920" y="1006200"/>
              <a:ext cx="61920" cy="8172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37080" rIns="90000" bIns="3708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94" name="Rectangle 144"/>
            <p:cNvSpPr/>
            <p:nvPr/>
          </p:nvSpPr>
          <p:spPr>
            <a:xfrm>
              <a:off x="9838440" y="1006200"/>
              <a:ext cx="66600" cy="8172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37080" rIns="90000" bIns="3708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95" name="Rectangle 145"/>
            <p:cNvSpPr/>
            <p:nvPr/>
          </p:nvSpPr>
          <p:spPr>
            <a:xfrm>
              <a:off x="9899640" y="1006200"/>
              <a:ext cx="61920" cy="8172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37080" rIns="90000" bIns="3708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96" name="Rectangle 146"/>
            <p:cNvSpPr/>
            <p:nvPr/>
          </p:nvSpPr>
          <p:spPr>
            <a:xfrm>
              <a:off x="10017000" y="1006200"/>
              <a:ext cx="61920" cy="8172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37080" rIns="90000" bIns="3708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97" name="Rectangle 147"/>
            <p:cNvSpPr/>
            <p:nvPr/>
          </p:nvSpPr>
          <p:spPr>
            <a:xfrm>
              <a:off x="9956160" y="1006200"/>
              <a:ext cx="66600" cy="8172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37080" rIns="90000" bIns="3708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98" name="Rectangle 148"/>
            <p:cNvSpPr/>
            <p:nvPr/>
          </p:nvSpPr>
          <p:spPr>
            <a:xfrm>
              <a:off x="10073520" y="1006200"/>
              <a:ext cx="66600" cy="8172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37080" rIns="90000" bIns="3708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799" name="Rectangle 154"/>
            <p:cNvSpPr/>
            <p:nvPr/>
          </p:nvSpPr>
          <p:spPr>
            <a:xfrm>
              <a:off x="9660240" y="880920"/>
              <a:ext cx="61920" cy="8172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37080" rIns="90000" bIns="3708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00" name="Rectangle 155"/>
            <p:cNvSpPr/>
            <p:nvPr/>
          </p:nvSpPr>
          <p:spPr>
            <a:xfrm>
              <a:off x="9660240" y="1006200"/>
              <a:ext cx="61920" cy="8172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37080" rIns="90000" bIns="3708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</p:grpSp>
      <p:sp>
        <p:nvSpPr>
          <p:cNvPr id="2801" name="Freeform 57"/>
          <p:cNvSpPr/>
          <p:nvPr/>
        </p:nvSpPr>
        <p:spPr>
          <a:xfrm>
            <a:off x="5519880" y="1075680"/>
            <a:ext cx="124560" cy="117000"/>
          </a:xfrm>
          <a:custGeom>
            <a:avLst/>
            <a:gdLst>
              <a:gd name="textAreaLeft" fmla="*/ 0 w 124560"/>
              <a:gd name="textAreaRight" fmla="*/ 124920 w 124560"/>
              <a:gd name="textAreaTop" fmla="*/ 0 h 117000"/>
              <a:gd name="textAreaBottom" fmla="*/ 117360 h 117000"/>
            </a:gdLst>
            <a:ahLst/>
            <a:cxnLst/>
            <a:rect l="textAreaLeft" t="textAreaTop" r="textAreaRight" b="textAreaBottom"/>
            <a:pathLst>
              <a:path w="143" h="130">
                <a:moveTo>
                  <a:pt x="0" y="0"/>
                </a:moveTo>
                <a:lnTo>
                  <a:pt x="0" y="130"/>
                </a:lnTo>
                <a:lnTo>
                  <a:pt x="78" y="130"/>
                </a:lnTo>
                <a:lnTo>
                  <a:pt x="142" y="72"/>
                </a:lnTo>
                <a:lnTo>
                  <a:pt x="143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99"/>
          </a:solidFill>
          <a:ln w="127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483480">
              <a:lnSpc>
                <a:spcPct val="100000"/>
              </a:lnSpc>
              <a:spcBef>
                <a:spcPts val="533"/>
              </a:spcBef>
            </a:pPr>
            <a:endParaRPr lang="de-DE" sz="266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802" name="Rectangle 121"/>
          <p:cNvSpPr/>
          <p:nvPr/>
        </p:nvSpPr>
        <p:spPr>
          <a:xfrm>
            <a:off x="10945080" y="1114200"/>
            <a:ext cx="183600" cy="64080"/>
          </a:xfrm>
          <a:prstGeom prst="rect">
            <a:avLst/>
          </a:prstGeom>
          <a:solidFill>
            <a:srgbClr val="808080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19440" rIns="90000" bIns="19440" anchor="ctr">
            <a:noAutofit/>
          </a:bodyPr>
          <a:lstStyle/>
          <a:p>
            <a:pPr defTabSz="483480">
              <a:lnSpc>
                <a:spcPct val="100000"/>
              </a:lnSpc>
              <a:spcBef>
                <a:spcPts val="533"/>
              </a:spcBef>
            </a:pPr>
            <a:endParaRPr lang="en-US" sz="266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803" name="Line 55"/>
          <p:cNvSpPr/>
          <p:nvPr/>
        </p:nvSpPr>
        <p:spPr>
          <a:xfrm flipV="1">
            <a:off x="9071280" y="1002240"/>
            <a:ext cx="480240" cy="124920"/>
          </a:xfrm>
          <a:prstGeom prst="line">
            <a:avLst/>
          </a:prstGeom>
          <a:ln w="127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de-DE" sz="259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804" name="Freeform 57"/>
          <p:cNvSpPr/>
          <p:nvPr/>
        </p:nvSpPr>
        <p:spPr>
          <a:xfrm rot="10800000" flipV="1">
            <a:off x="9476640" y="921600"/>
            <a:ext cx="137160" cy="118440"/>
          </a:xfrm>
          <a:custGeom>
            <a:avLst/>
            <a:gdLst>
              <a:gd name="textAreaLeft" fmla="*/ 0 w 137160"/>
              <a:gd name="textAreaRight" fmla="*/ 137520 w 137160"/>
              <a:gd name="textAreaTop" fmla="*/ -360 h 118440"/>
              <a:gd name="textAreaBottom" fmla="*/ 118440 h 118440"/>
            </a:gdLst>
            <a:ahLst/>
            <a:cxnLst/>
            <a:rect l="textAreaLeft" t="textAreaTop" r="textAreaRight" b="textAreaBottom"/>
            <a:pathLst>
              <a:path w="143" h="130">
                <a:moveTo>
                  <a:pt x="0" y="0"/>
                </a:moveTo>
                <a:lnTo>
                  <a:pt x="0" y="130"/>
                </a:lnTo>
                <a:lnTo>
                  <a:pt x="78" y="130"/>
                </a:lnTo>
                <a:lnTo>
                  <a:pt x="142" y="72"/>
                </a:lnTo>
                <a:lnTo>
                  <a:pt x="143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99"/>
          </a:solidFill>
          <a:ln w="127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483480">
              <a:lnSpc>
                <a:spcPct val="100000"/>
              </a:lnSpc>
              <a:spcBef>
                <a:spcPts val="533"/>
              </a:spcBef>
            </a:pPr>
            <a:endParaRPr lang="de-DE" sz="266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grpSp>
        <p:nvGrpSpPr>
          <p:cNvPr id="2805" name="Group 129"/>
          <p:cNvGrpSpPr/>
          <p:nvPr/>
        </p:nvGrpSpPr>
        <p:grpSpPr>
          <a:xfrm>
            <a:off x="8740440" y="890640"/>
            <a:ext cx="236880" cy="335160"/>
            <a:chOff x="8740440" y="890640"/>
            <a:chExt cx="236880" cy="335160"/>
          </a:xfrm>
        </p:grpSpPr>
        <p:sp>
          <p:nvSpPr>
            <p:cNvPr id="2806" name="AutoShape 30"/>
            <p:cNvSpPr/>
            <p:nvPr/>
          </p:nvSpPr>
          <p:spPr>
            <a:xfrm>
              <a:off x="8768880" y="1055520"/>
              <a:ext cx="179640" cy="170280"/>
            </a:xfrm>
            <a:prstGeom prst="roundRect">
              <a:avLst>
                <a:gd name="adj" fmla="val 16667"/>
              </a:avLst>
            </a:prstGeom>
            <a:solidFill>
              <a:srgbClr val="FF0000"/>
            </a:solidFill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07" name="AutoShape 184"/>
            <p:cNvSpPr/>
            <p:nvPr/>
          </p:nvSpPr>
          <p:spPr>
            <a:xfrm rot="10800000">
              <a:off x="8740440" y="890640"/>
              <a:ext cx="236880" cy="144000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9525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7360" rIns="90000" bIns="27360" anchor="ctr">
              <a:noAutofit/>
            </a:bodyPr>
            <a:lstStyle/>
            <a:p>
              <a:pPr defTabSz="483480">
                <a:lnSpc>
                  <a:spcPct val="100000"/>
                </a:lnSpc>
              </a:pPr>
              <a:endParaRPr lang="de-DE" sz="259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</p:grpSp>
      <p:grpSp>
        <p:nvGrpSpPr>
          <p:cNvPr id="2808" name="Group 131"/>
          <p:cNvGrpSpPr/>
          <p:nvPr/>
        </p:nvGrpSpPr>
        <p:grpSpPr>
          <a:xfrm>
            <a:off x="6622920" y="1016280"/>
            <a:ext cx="295560" cy="241920"/>
            <a:chOff x="6622920" y="1016280"/>
            <a:chExt cx="295560" cy="241920"/>
          </a:xfrm>
        </p:grpSpPr>
        <p:sp>
          <p:nvSpPr>
            <p:cNvPr id="2809" name="Rectangle 132"/>
            <p:cNvSpPr/>
            <p:nvPr/>
          </p:nvSpPr>
          <p:spPr>
            <a:xfrm>
              <a:off x="6683760" y="1016280"/>
              <a:ext cx="6048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10" name="Rectangle 133"/>
            <p:cNvSpPr/>
            <p:nvPr/>
          </p:nvSpPr>
          <p:spPr>
            <a:xfrm>
              <a:off x="6744600" y="1016280"/>
              <a:ext cx="56520" cy="90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11" name="Rectangle 134"/>
            <p:cNvSpPr/>
            <p:nvPr/>
          </p:nvSpPr>
          <p:spPr>
            <a:xfrm>
              <a:off x="6801120" y="1016280"/>
              <a:ext cx="6048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12" name="Rectangle 135"/>
            <p:cNvSpPr/>
            <p:nvPr/>
          </p:nvSpPr>
          <p:spPr>
            <a:xfrm>
              <a:off x="6861960" y="1016280"/>
              <a:ext cx="56520" cy="90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13" name="Rectangle 142"/>
            <p:cNvSpPr/>
            <p:nvPr/>
          </p:nvSpPr>
          <p:spPr>
            <a:xfrm>
              <a:off x="6683760" y="1168200"/>
              <a:ext cx="60480" cy="90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14" name="Rectangle 143"/>
            <p:cNvSpPr/>
            <p:nvPr/>
          </p:nvSpPr>
          <p:spPr>
            <a:xfrm>
              <a:off x="6744600" y="1168200"/>
              <a:ext cx="565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15" name="Rectangle 144"/>
            <p:cNvSpPr/>
            <p:nvPr/>
          </p:nvSpPr>
          <p:spPr>
            <a:xfrm>
              <a:off x="6801120" y="1168200"/>
              <a:ext cx="60480" cy="90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16" name="Rectangle 145"/>
            <p:cNvSpPr/>
            <p:nvPr/>
          </p:nvSpPr>
          <p:spPr>
            <a:xfrm>
              <a:off x="6861960" y="1168200"/>
              <a:ext cx="565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17" name="Rectangle 154"/>
            <p:cNvSpPr/>
            <p:nvPr/>
          </p:nvSpPr>
          <p:spPr>
            <a:xfrm>
              <a:off x="6622920" y="1016280"/>
              <a:ext cx="56520" cy="90000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18" name="Rectangle 155"/>
            <p:cNvSpPr/>
            <p:nvPr/>
          </p:nvSpPr>
          <p:spPr>
            <a:xfrm>
              <a:off x="6622920" y="1168200"/>
              <a:ext cx="56520" cy="900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</p:grpSp>
      <p:sp>
        <p:nvSpPr>
          <p:cNvPr id="2819" name="Line 24"/>
          <p:cNvSpPr/>
          <p:nvPr/>
        </p:nvSpPr>
        <p:spPr>
          <a:xfrm flipH="1">
            <a:off x="5839560" y="1344600"/>
            <a:ext cx="628200" cy="360"/>
          </a:xfrm>
          <a:prstGeom prst="line">
            <a:avLst/>
          </a:prstGeom>
          <a:ln w="12700">
            <a:solidFill>
              <a:srgbClr val="B2B4B2">
                <a:lumMod val="50000"/>
              </a:srgb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4640" rIns="90000" bIns="-44640" anchor="ctr">
            <a:noAutofit/>
          </a:bodyPr>
          <a:lstStyle/>
          <a:p>
            <a:endParaRPr lang="de-DE" sz="259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820" name="Line 24"/>
          <p:cNvSpPr/>
          <p:nvPr/>
        </p:nvSpPr>
        <p:spPr>
          <a:xfrm>
            <a:off x="6463080" y="1144440"/>
            <a:ext cx="360" cy="201240"/>
          </a:xfrm>
          <a:prstGeom prst="line">
            <a:avLst/>
          </a:prstGeom>
          <a:ln w="12700">
            <a:solidFill>
              <a:srgbClr val="B2B4B2">
                <a:lumMod val="50000"/>
              </a:srgbClr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de-DE" sz="259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cxnSp>
        <p:nvCxnSpPr>
          <p:cNvPr id="2821" name="Elbow Connector 16"/>
          <p:cNvCxnSpPr>
            <a:stCxn id="2822" idx="0"/>
            <a:endCxn id="2823" idx="1"/>
          </p:cNvCxnSpPr>
          <p:nvPr/>
        </p:nvCxnSpPr>
        <p:spPr>
          <a:xfrm rot="5400000" flipH="1" flipV="1">
            <a:off x="11148840" y="1179720"/>
            <a:ext cx="68760" cy="296280"/>
          </a:xfrm>
          <a:prstGeom prst="bentConnector2">
            <a:avLst/>
          </a:prstGeom>
          <a:ln w="9525">
            <a:solidFill>
              <a:srgbClr val="375E77"/>
            </a:solidFill>
            <a:round/>
          </a:ln>
        </p:spPr>
      </p:cxnSp>
      <p:cxnSp>
        <p:nvCxnSpPr>
          <p:cNvPr id="2824" name="Elbow Connector 382"/>
          <p:cNvCxnSpPr>
            <a:stCxn id="2822" idx="0"/>
            <a:endCxn id="2825" idx="1"/>
          </p:cNvCxnSpPr>
          <p:nvPr/>
        </p:nvCxnSpPr>
        <p:spPr>
          <a:xfrm rot="5400000" flipH="1" flipV="1">
            <a:off x="11096280" y="1127160"/>
            <a:ext cx="173880" cy="296280"/>
          </a:xfrm>
          <a:prstGeom prst="bentConnector2">
            <a:avLst/>
          </a:prstGeom>
          <a:ln w="9525">
            <a:solidFill>
              <a:srgbClr val="375E77"/>
            </a:solidFill>
            <a:round/>
          </a:ln>
        </p:spPr>
      </p:cxnSp>
      <p:grpSp>
        <p:nvGrpSpPr>
          <p:cNvPr id="2826" name="Group 39"/>
          <p:cNvGrpSpPr/>
          <p:nvPr/>
        </p:nvGrpSpPr>
        <p:grpSpPr>
          <a:xfrm>
            <a:off x="6966720" y="1044360"/>
            <a:ext cx="240480" cy="133560"/>
            <a:chOff x="6966720" y="1044360"/>
            <a:chExt cx="240480" cy="133560"/>
          </a:xfrm>
        </p:grpSpPr>
        <p:sp>
          <p:nvSpPr>
            <p:cNvPr id="2827" name="Line 40"/>
            <p:cNvSpPr/>
            <p:nvPr/>
          </p:nvSpPr>
          <p:spPr>
            <a:xfrm flipV="1">
              <a:off x="6984360" y="1078920"/>
              <a:ext cx="66960" cy="658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20880" rIns="90000" bIns="20880" anchor="t">
              <a:noAutofit/>
            </a:bodyPr>
            <a:lstStyle/>
            <a:p>
              <a:endParaRPr lang="de-DE" sz="259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28" name="Line 41"/>
            <p:cNvSpPr/>
            <p:nvPr/>
          </p:nvSpPr>
          <p:spPr>
            <a:xfrm flipH="1">
              <a:off x="7041600" y="1090440"/>
              <a:ext cx="88920" cy="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44640" rIns="90000" bIns="-44640" anchor="t">
              <a:noAutofit/>
            </a:bodyPr>
            <a:lstStyle/>
            <a:p>
              <a:endParaRPr lang="de-DE" sz="259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29" name="Line 42"/>
            <p:cNvSpPr/>
            <p:nvPr/>
          </p:nvSpPr>
          <p:spPr>
            <a:xfrm>
              <a:off x="7126200" y="1084680"/>
              <a:ext cx="65880" cy="6012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15120" rIns="90000" bIns="15120" anchor="t">
              <a:noAutofit/>
            </a:bodyPr>
            <a:lstStyle/>
            <a:p>
              <a:endParaRPr lang="de-DE" sz="259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30" name="Rectangle 43"/>
            <p:cNvSpPr/>
            <p:nvPr/>
          </p:nvSpPr>
          <p:spPr>
            <a:xfrm>
              <a:off x="6966720" y="1111320"/>
              <a:ext cx="30960" cy="66600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1960" rIns="90000" bIns="2196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31" name="Rectangle 44"/>
            <p:cNvSpPr/>
            <p:nvPr/>
          </p:nvSpPr>
          <p:spPr>
            <a:xfrm>
              <a:off x="7036200" y="1044360"/>
              <a:ext cx="30960" cy="66600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1960" rIns="90000" bIns="2196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32" name="Rectangle 45"/>
            <p:cNvSpPr/>
            <p:nvPr/>
          </p:nvSpPr>
          <p:spPr>
            <a:xfrm>
              <a:off x="7106040" y="1044360"/>
              <a:ext cx="30960" cy="66600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1960" rIns="90000" bIns="2196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33" name="Rectangle 46"/>
            <p:cNvSpPr/>
            <p:nvPr/>
          </p:nvSpPr>
          <p:spPr>
            <a:xfrm>
              <a:off x="7176240" y="1111320"/>
              <a:ext cx="30960" cy="66600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1960" rIns="90000" bIns="2196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</p:grpSp>
      <p:grpSp>
        <p:nvGrpSpPr>
          <p:cNvPr id="2834" name="Group 39"/>
          <p:cNvGrpSpPr/>
          <p:nvPr/>
        </p:nvGrpSpPr>
        <p:grpSpPr>
          <a:xfrm>
            <a:off x="6340320" y="1050120"/>
            <a:ext cx="240480" cy="133560"/>
            <a:chOff x="6340320" y="1050120"/>
            <a:chExt cx="240480" cy="133560"/>
          </a:xfrm>
        </p:grpSpPr>
        <p:sp>
          <p:nvSpPr>
            <p:cNvPr id="2835" name="Line 40"/>
            <p:cNvSpPr/>
            <p:nvPr/>
          </p:nvSpPr>
          <p:spPr>
            <a:xfrm flipV="1">
              <a:off x="6357960" y="1084680"/>
              <a:ext cx="66960" cy="658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20880" rIns="90000" bIns="20880" anchor="t">
              <a:noAutofit/>
            </a:bodyPr>
            <a:lstStyle/>
            <a:p>
              <a:endParaRPr lang="de-DE" sz="259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36" name="Line 41"/>
            <p:cNvSpPr/>
            <p:nvPr/>
          </p:nvSpPr>
          <p:spPr>
            <a:xfrm flipH="1">
              <a:off x="6415200" y="1096200"/>
              <a:ext cx="89280" cy="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44640" rIns="90000" bIns="-44640" anchor="t">
              <a:noAutofit/>
            </a:bodyPr>
            <a:lstStyle/>
            <a:p>
              <a:endParaRPr lang="de-DE" sz="259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37" name="Line 42"/>
            <p:cNvSpPr/>
            <p:nvPr/>
          </p:nvSpPr>
          <p:spPr>
            <a:xfrm>
              <a:off x="6499800" y="1090440"/>
              <a:ext cx="66240" cy="6012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15120" rIns="90000" bIns="15120" anchor="t">
              <a:noAutofit/>
            </a:bodyPr>
            <a:lstStyle/>
            <a:p>
              <a:endParaRPr lang="de-DE" sz="259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38" name="Rectangle 43"/>
            <p:cNvSpPr/>
            <p:nvPr/>
          </p:nvSpPr>
          <p:spPr>
            <a:xfrm>
              <a:off x="6340320" y="1117080"/>
              <a:ext cx="30960" cy="66600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1960" rIns="90000" bIns="2196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39" name="Rectangle 44"/>
            <p:cNvSpPr/>
            <p:nvPr/>
          </p:nvSpPr>
          <p:spPr>
            <a:xfrm>
              <a:off x="6409800" y="1050120"/>
              <a:ext cx="30960" cy="66600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1960" rIns="90000" bIns="2196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40" name="Rectangle 45"/>
            <p:cNvSpPr/>
            <p:nvPr/>
          </p:nvSpPr>
          <p:spPr>
            <a:xfrm>
              <a:off x="6479640" y="1050120"/>
              <a:ext cx="30960" cy="66600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1960" rIns="90000" bIns="2196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41" name="Rectangle 46"/>
            <p:cNvSpPr/>
            <p:nvPr/>
          </p:nvSpPr>
          <p:spPr>
            <a:xfrm>
              <a:off x="6549840" y="1117080"/>
              <a:ext cx="30960" cy="66600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1960" rIns="90000" bIns="2196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</p:grpSp>
      <p:grpSp>
        <p:nvGrpSpPr>
          <p:cNvPr id="2842" name="Group 39"/>
          <p:cNvGrpSpPr/>
          <p:nvPr/>
        </p:nvGrpSpPr>
        <p:grpSpPr>
          <a:xfrm>
            <a:off x="5720760" y="1054080"/>
            <a:ext cx="240480" cy="133560"/>
            <a:chOff x="5720760" y="1054080"/>
            <a:chExt cx="240480" cy="133560"/>
          </a:xfrm>
        </p:grpSpPr>
        <p:sp>
          <p:nvSpPr>
            <p:cNvPr id="2843" name="Line 40"/>
            <p:cNvSpPr/>
            <p:nvPr/>
          </p:nvSpPr>
          <p:spPr>
            <a:xfrm flipV="1">
              <a:off x="5738400" y="1088640"/>
              <a:ext cx="66960" cy="658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20880" rIns="90000" bIns="20880" anchor="t">
              <a:noAutofit/>
            </a:bodyPr>
            <a:lstStyle/>
            <a:p>
              <a:endParaRPr lang="de-DE" sz="259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44" name="Line 41"/>
            <p:cNvSpPr/>
            <p:nvPr/>
          </p:nvSpPr>
          <p:spPr>
            <a:xfrm flipH="1">
              <a:off x="5795280" y="1100160"/>
              <a:ext cx="89280" cy="36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44640" rIns="90000" bIns="-44640" anchor="t">
              <a:noAutofit/>
            </a:bodyPr>
            <a:lstStyle/>
            <a:p>
              <a:endParaRPr lang="de-DE" sz="259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45" name="Line 42"/>
            <p:cNvSpPr/>
            <p:nvPr/>
          </p:nvSpPr>
          <p:spPr>
            <a:xfrm>
              <a:off x="5880240" y="1094400"/>
              <a:ext cx="65880" cy="6012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15120" rIns="90000" bIns="15120" anchor="t">
              <a:noAutofit/>
            </a:bodyPr>
            <a:lstStyle/>
            <a:p>
              <a:endParaRPr lang="de-DE" sz="259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46" name="Rectangle 43"/>
            <p:cNvSpPr/>
            <p:nvPr/>
          </p:nvSpPr>
          <p:spPr>
            <a:xfrm>
              <a:off x="5720760" y="1121040"/>
              <a:ext cx="30960" cy="66600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1960" rIns="90000" bIns="2196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47" name="Rectangle 44"/>
            <p:cNvSpPr/>
            <p:nvPr/>
          </p:nvSpPr>
          <p:spPr>
            <a:xfrm>
              <a:off x="5790240" y="1054080"/>
              <a:ext cx="30960" cy="66600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1960" rIns="90000" bIns="2196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48" name="Rectangle 45"/>
            <p:cNvSpPr/>
            <p:nvPr/>
          </p:nvSpPr>
          <p:spPr>
            <a:xfrm>
              <a:off x="5859720" y="1054080"/>
              <a:ext cx="30960" cy="66600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1960" rIns="90000" bIns="2196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49" name="Rectangle 46"/>
            <p:cNvSpPr/>
            <p:nvPr/>
          </p:nvSpPr>
          <p:spPr>
            <a:xfrm>
              <a:off x="5930280" y="1121040"/>
              <a:ext cx="30960" cy="66600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1960" rIns="90000" bIns="2196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</p:grpSp>
      <p:sp>
        <p:nvSpPr>
          <p:cNvPr id="2822" name="Rectangle 179"/>
          <p:cNvSpPr/>
          <p:nvPr/>
        </p:nvSpPr>
        <p:spPr>
          <a:xfrm>
            <a:off x="10917000" y="1361880"/>
            <a:ext cx="236160" cy="77400"/>
          </a:xfrm>
          <a:prstGeom prst="rect">
            <a:avLst/>
          </a:prstGeom>
          <a:solidFill>
            <a:schemeClr val="accent6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32760" rIns="90000" bIns="32760" anchor="ctr">
            <a:noAutofit/>
          </a:bodyPr>
          <a:lstStyle/>
          <a:p>
            <a:pPr defTabSz="483480">
              <a:lnSpc>
                <a:spcPct val="100000"/>
              </a:lnSpc>
              <a:spcBef>
                <a:spcPts val="533"/>
              </a:spcBef>
            </a:pPr>
            <a:endParaRPr lang="en-US" sz="266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825" name="Rectangle 180"/>
          <p:cNvSpPr/>
          <p:nvPr/>
        </p:nvSpPr>
        <p:spPr>
          <a:xfrm>
            <a:off x="11331000" y="1164600"/>
            <a:ext cx="191520" cy="47520"/>
          </a:xfrm>
          <a:prstGeom prst="rect">
            <a:avLst/>
          </a:prstGeom>
          <a:solidFill>
            <a:schemeClr val="accent6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2880" rIns="90000" bIns="2880" anchor="ctr">
            <a:noAutofit/>
          </a:bodyPr>
          <a:lstStyle/>
          <a:p>
            <a:pPr defTabSz="483480">
              <a:lnSpc>
                <a:spcPct val="100000"/>
              </a:lnSpc>
              <a:spcBef>
                <a:spcPts val="533"/>
              </a:spcBef>
            </a:pPr>
            <a:endParaRPr lang="en-US" sz="266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823" name="Rectangle 181"/>
          <p:cNvSpPr/>
          <p:nvPr/>
        </p:nvSpPr>
        <p:spPr>
          <a:xfrm>
            <a:off x="11331000" y="1269720"/>
            <a:ext cx="191520" cy="47520"/>
          </a:xfrm>
          <a:prstGeom prst="rect">
            <a:avLst/>
          </a:prstGeom>
          <a:solidFill>
            <a:schemeClr val="accent6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2880" rIns="90000" bIns="2880" anchor="ctr">
            <a:noAutofit/>
          </a:bodyPr>
          <a:lstStyle/>
          <a:p>
            <a:pPr defTabSz="483480">
              <a:lnSpc>
                <a:spcPct val="100000"/>
              </a:lnSpc>
              <a:spcBef>
                <a:spcPts val="533"/>
              </a:spcBef>
            </a:pPr>
            <a:endParaRPr lang="en-US" sz="266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850" name="Freeform 57"/>
          <p:cNvSpPr/>
          <p:nvPr/>
        </p:nvSpPr>
        <p:spPr>
          <a:xfrm flipV="1">
            <a:off x="9022320" y="1085400"/>
            <a:ext cx="124560" cy="118440"/>
          </a:xfrm>
          <a:custGeom>
            <a:avLst/>
            <a:gdLst>
              <a:gd name="textAreaLeft" fmla="*/ 0 w 124560"/>
              <a:gd name="textAreaRight" fmla="*/ 124920 w 124560"/>
              <a:gd name="textAreaTop" fmla="*/ -360 h 118440"/>
              <a:gd name="textAreaBottom" fmla="*/ 118440 h 118440"/>
            </a:gdLst>
            <a:ahLst/>
            <a:cxnLst/>
            <a:rect l="textAreaLeft" t="textAreaTop" r="textAreaRight" b="textAreaBottom"/>
            <a:pathLst>
              <a:path w="143" h="130">
                <a:moveTo>
                  <a:pt x="0" y="0"/>
                </a:moveTo>
                <a:lnTo>
                  <a:pt x="0" y="130"/>
                </a:lnTo>
                <a:lnTo>
                  <a:pt x="78" y="130"/>
                </a:lnTo>
                <a:lnTo>
                  <a:pt x="142" y="72"/>
                </a:lnTo>
                <a:lnTo>
                  <a:pt x="143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99"/>
          </a:solidFill>
          <a:ln w="127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483480">
              <a:lnSpc>
                <a:spcPct val="100000"/>
              </a:lnSpc>
              <a:spcBef>
                <a:spcPts val="533"/>
              </a:spcBef>
            </a:pPr>
            <a:endParaRPr lang="de-DE" sz="266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grpSp>
        <p:nvGrpSpPr>
          <p:cNvPr id="2851" name="Group 39"/>
          <p:cNvGrpSpPr/>
          <p:nvPr/>
        </p:nvGrpSpPr>
        <p:grpSpPr>
          <a:xfrm>
            <a:off x="9188280" y="954720"/>
            <a:ext cx="249480" cy="171360"/>
            <a:chOff x="9188280" y="954720"/>
            <a:chExt cx="249480" cy="171360"/>
          </a:xfrm>
        </p:grpSpPr>
        <p:sp>
          <p:nvSpPr>
            <p:cNvPr id="2852" name="Line 40"/>
            <p:cNvSpPr/>
            <p:nvPr/>
          </p:nvSpPr>
          <p:spPr>
            <a:xfrm flipV="1">
              <a:off x="9213480" y="1009080"/>
              <a:ext cx="48960" cy="802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35280" rIns="90000" bIns="35280" anchor="t">
              <a:noAutofit/>
            </a:bodyPr>
            <a:lstStyle/>
            <a:p>
              <a:endParaRPr lang="de-DE" sz="259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53" name="Line 41"/>
            <p:cNvSpPr/>
            <p:nvPr/>
          </p:nvSpPr>
          <p:spPr>
            <a:xfrm flipH="1">
              <a:off x="9255600" y="1001160"/>
              <a:ext cx="86760" cy="2160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23400" rIns="90000" bIns="-23400" anchor="t">
              <a:noAutofit/>
            </a:bodyPr>
            <a:lstStyle/>
            <a:p>
              <a:endParaRPr lang="de-DE" sz="259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54" name="Line 42"/>
            <p:cNvSpPr/>
            <p:nvPr/>
          </p:nvSpPr>
          <p:spPr>
            <a:xfrm>
              <a:off x="9336600" y="996480"/>
              <a:ext cx="78480" cy="42480"/>
            </a:xfrm>
            <a:prstGeom prst="line">
              <a:avLst/>
            </a:prstGeom>
            <a:ln w="127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2520" rIns="90000" bIns="-2520" anchor="t">
              <a:noAutofit/>
            </a:bodyPr>
            <a:lstStyle/>
            <a:p>
              <a:endParaRPr lang="de-DE" sz="259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55" name="Rectangle 43"/>
            <p:cNvSpPr/>
            <p:nvPr/>
          </p:nvSpPr>
          <p:spPr>
            <a:xfrm rot="20760000">
              <a:off x="9195840" y="1056240"/>
              <a:ext cx="30960" cy="66600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1960" rIns="90000" bIns="2196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56" name="Rectangle 44"/>
            <p:cNvSpPr/>
            <p:nvPr/>
          </p:nvSpPr>
          <p:spPr>
            <a:xfrm rot="20760000">
              <a:off x="9246960" y="974160"/>
              <a:ext cx="30960" cy="66600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1960" rIns="90000" bIns="2196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57" name="Rectangle 45"/>
            <p:cNvSpPr/>
            <p:nvPr/>
          </p:nvSpPr>
          <p:spPr>
            <a:xfrm rot="20760000">
              <a:off x="9314640" y="957240"/>
              <a:ext cx="30960" cy="66600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1960" rIns="90000" bIns="2196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2858" name="Rectangle 46"/>
            <p:cNvSpPr/>
            <p:nvPr/>
          </p:nvSpPr>
          <p:spPr>
            <a:xfrm rot="20760000">
              <a:off x="9399240" y="1005480"/>
              <a:ext cx="30960" cy="66600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21960" rIns="90000" bIns="21960" anchor="ctr">
              <a:noAutofit/>
            </a:bodyPr>
            <a:lstStyle/>
            <a:p>
              <a:pPr defTabSz="483480">
                <a:lnSpc>
                  <a:spcPct val="100000"/>
                </a:lnSpc>
                <a:spcBef>
                  <a:spcPts val="533"/>
                </a:spcBef>
              </a:pPr>
              <a:endParaRPr lang="de-DE" sz="2660" b="0" strike="noStrike" spc="-1">
                <a:solidFill>
                  <a:srgbClr val="000000"/>
                </a:solidFill>
                <a:latin typeface="Arial"/>
                <a:ea typeface="ＭＳ Ｐゴシック"/>
              </a:endParaRPr>
            </a:p>
          </p:txBody>
        </p:sp>
      </p:grpSp>
      <p:sp>
        <p:nvSpPr>
          <p:cNvPr id="2859" name="Line 67"/>
          <p:cNvSpPr/>
          <p:nvPr/>
        </p:nvSpPr>
        <p:spPr>
          <a:xfrm flipV="1">
            <a:off x="10584720" y="987840"/>
            <a:ext cx="360" cy="285120"/>
          </a:xfrm>
          <a:prstGeom prst="line">
            <a:avLst/>
          </a:prstGeom>
          <a:ln w="127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endParaRPr lang="de-DE" sz="2590" b="0" strike="noStrike" spc="-1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860" name="Rectangle 23"/>
          <p:cNvSpPr/>
          <p:nvPr/>
        </p:nvSpPr>
        <p:spPr>
          <a:xfrm rot="20646000">
            <a:off x="9148320" y="915120"/>
            <a:ext cx="306000" cy="224280"/>
          </a:xfrm>
          <a:prstGeom prst="rect">
            <a:avLst/>
          </a:prstGeom>
          <a:solidFill>
            <a:srgbClr val="A2ECC8">
              <a:alpha val="25000"/>
            </a:srgbClr>
          </a:solidFill>
          <a:ln w="22225">
            <a:solidFill>
              <a:srgbClr val="92D050"/>
            </a:solidFill>
            <a:prstDash val="sys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2040" tIns="60840" rIns="122040" bIns="60840" numCol="1" spcCol="0" anchor="t">
            <a:noAutofit/>
          </a:bodyPr>
          <a:lstStyle/>
          <a:p>
            <a:pPr defTabSz="1219320">
              <a:lnSpc>
                <a:spcPct val="100000"/>
              </a:lnSpc>
            </a:pPr>
            <a:endParaRPr lang="en-US" sz="2130" b="0" strike="noStrike" spc="-1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2861" name="Text Box 159"/>
          <p:cNvSpPr/>
          <p:nvPr/>
        </p:nvSpPr>
        <p:spPr>
          <a:xfrm flipH="1">
            <a:off x="4279320" y="1710000"/>
            <a:ext cx="1748880" cy="608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 defTabSz="457200">
              <a:lnSpc>
                <a:spcPct val="100000"/>
              </a:lnSpc>
            </a:pPr>
            <a:r>
              <a:rPr lang="en-US" sz="17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350MeV - </a:t>
            </a:r>
            <a:endParaRPr lang="en-GB" sz="170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457200">
              <a:lnSpc>
                <a:spcPct val="100000"/>
              </a:lnSpc>
            </a:pPr>
            <a:r>
              <a:rPr lang="en-US" sz="17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1350 MeV</a:t>
            </a:r>
            <a:endParaRPr lang="en-GB" sz="17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62" name="Textfeld 1097"/>
          <p:cNvSpPr/>
          <p:nvPr/>
        </p:nvSpPr>
        <p:spPr>
          <a:xfrm>
            <a:off x="10397880" y="2756160"/>
            <a:ext cx="1801800" cy="1819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457200">
              <a:lnSpc>
                <a:spcPct val="100000"/>
              </a:lnSpc>
            </a:pPr>
            <a:r>
              <a:rPr lang="de-DE" sz="1500" b="1" strike="noStrike" spc="-1" dirty="0" err="1">
                <a:solidFill>
                  <a:srgbClr val="000000"/>
                </a:solidFill>
                <a:latin typeface="Arial"/>
                <a:ea typeface="Microsoft YaHei"/>
              </a:rPr>
              <a:t>Afterburner</a:t>
            </a:r>
            <a:r>
              <a:rPr lang="de-DE" sz="1500" b="1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: </a:t>
            </a:r>
            <a:endParaRPr lang="en-GB" sz="15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de-DE" sz="1500" b="0" strike="noStrike" spc="-1" dirty="0" err="1">
                <a:solidFill>
                  <a:srgbClr val="FF420E"/>
                </a:solidFill>
                <a:latin typeface="Arial"/>
                <a:ea typeface="Microsoft YaHei"/>
              </a:rPr>
              <a:t>Polarization</a:t>
            </a:r>
            <a:r>
              <a:rPr lang="de-DE" sz="1500" b="0" strike="noStrike" spc="-1" dirty="0">
                <a:solidFill>
                  <a:srgbClr val="FF420E"/>
                </a:solidFill>
                <a:latin typeface="Arial"/>
                <a:ea typeface="Microsoft YaHei"/>
              </a:rPr>
              <a:t>: variable</a:t>
            </a:r>
            <a:endParaRPr lang="en-GB" sz="15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de-DE" sz="15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Photon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  <a:ea typeface="Microsoft YaHei"/>
              </a:rPr>
              <a:t>energy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  <a:ea typeface="Microsoft YaHei"/>
              </a:rPr>
              <a:t>range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: 890 - 80 eV</a:t>
            </a:r>
            <a:endParaRPr lang="en-GB" sz="15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63" name="Textfeld 1098"/>
          <p:cNvSpPr/>
          <p:nvPr/>
        </p:nvSpPr>
        <p:spPr>
          <a:xfrm>
            <a:off x="7176240" y="2761200"/>
            <a:ext cx="3599640" cy="121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457200">
              <a:lnSpc>
                <a:spcPct val="100000"/>
              </a:lnSpc>
            </a:pPr>
            <a:r>
              <a:rPr lang="de-DE" sz="1500" b="1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SASE FLASH2:</a:t>
            </a:r>
            <a:endParaRPr lang="en-GB" sz="15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de-DE" sz="15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Photon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  <a:ea typeface="Microsoft YaHei"/>
              </a:rPr>
              <a:t>energy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  <a:ea typeface="Microsoft YaHei"/>
              </a:rPr>
              <a:t>range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: 390 - 14 eV</a:t>
            </a:r>
            <a:endParaRPr lang="en-GB" sz="15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de-DE" sz="1500" b="0" strike="noStrike" spc="-1" dirty="0">
                <a:solidFill>
                  <a:schemeClr val="dk1"/>
                </a:solidFill>
                <a:latin typeface="Arial"/>
                <a:ea typeface="Microsoft YaHei"/>
              </a:rPr>
              <a:t>Pulse </a:t>
            </a:r>
            <a:r>
              <a:rPr lang="de-DE" sz="1500" b="0" strike="noStrike" spc="-1" dirty="0" err="1">
                <a:solidFill>
                  <a:schemeClr val="dk1"/>
                </a:solidFill>
                <a:latin typeface="Arial"/>
                <a:ea typeface="Microsoft YaHei"/>
              </a:rPr>
              <a:t>duration</a:t>
            </a:r>
            <a:r>
              <a:rPr lang="de-DE" sz="1500" b="0" strike="noStrike" spc="-1" dirty="0">
                <a:solidFill>
                  <a:schemeClr val="dk1"/>
                </a:solidFill>
                <a:latin typeface="Arial"/>
                <a:ea typeface="Microsoft YaHei"/>
              </a:rPr>
              <a:t>: 1.3-200 </a:t>
            </a:r>
            <a:r>
              <a:rPr lang="de-DE" sz="1500" b="0" strike="noStrike" spc="-1" dirty="0" err="1">
                <a:solidFill>
                  <a:schemeClr val="dk1"/>
                </a:solidFill>
                <a:latin typeface="Arial"/>
                <a:ea typeface="Microsoft YaHei"/>
              </a:rPr>
              <a:t>fs</a:t>
            </a:r>
            <a:endParaRPr lang="en-GB" sz="1500" b="0" strike="noStrike" spc="-1" dirty="0">
              <a:solidFill>
                <a:srgbClr val="000000"/>
              </a:solidFill>
              <a:latin typeface="Calibri"/>
            </a:endParaRPr>
          </a:p>
          <a:p>
            <a:pPr defTabSz="457200">
              <a:lnSpc>
                <a:spcPct val="100000"/>
              </a:lnSpc>
            </a:pPr>
            <a:r>
              <a:rPr lang="de-DE" sz="15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Min.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  <a:ea typeface="Microsoft YaHei"/>
              </a:rPr>
              <a:t>spectral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 </a:t>
            </a:r>
            <a:r>
              <a:rPr lang="de-DE" sz="1500" b="0" strike="noStrike" spc="-1" dirty="0" err="1">
                <a:solidFill>
                  <a:srgbClr val="000000"/>
                </a:solidFill>
                <a:latin typeface="Arial"/>
                <a:ea typeface="Microsoft YaHei"/>
              </a:rPr>
              <a:t>width</a:t>
            </a:r>
            <a:r>
              <a:rPr lang="de-DE" sz="15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: 0.5%</a:t>
            </a:r>
            <a:endParaRPr lang="en-GB" sz="15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865" name="Grafik 39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946920" y="3803040"/>
            <a:ext cx="3479760" cy="2610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71" name="Titel 2">
            <a:extLst>
              <a:ext uri="{FF2B5EF4-FFF2-40B4-BE49-F238E27FC236}">
                <a16:creationId xmlns:a16="http://schemas.microsoft.com/office/drawing/2014/main" id="{C5C7DCCF-AC8E-4C24-A5C4-5A5A7C499619}"/>
              </a:ext>
            </a:extLst>
          </p:cNvPr>
          <p:cNvSpPr txBox="1">
            <a:spLocks/>
          </p:cNvSpPr>
          <p:nvPr/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FLASH2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3096557-8765-452E-9DAF-FC8C0C5506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961640"/>
              </p:ext>
            </p:extLst>
          </p:nvPr>
        </p:nvGraphicFramePr>
        <p:xfrm>
          <a:off x="1307468" y="2547704"/>
          <a:ext cx="4156951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2016">
                  <a:extLst>
                    <a:ext uri="{9D8B030D-6E8A-4147-A177-3AD203B41FA5}">
                      <a16:colId xmlns:a16="http://schemas.microsoft.com/office/drawing/2014/main" val="1503128901"/>
                    </a:ext>
                  </a:extLst>
                </a:gridCol>
                <a:gridCol w="1914935">
                  <a:extLst>
                    <a:ext uri="{9D8B030D-6E8A-4147-A177-3AD203B41FA5}">
                      <a16:colId xmlns:a16="http://schemas.microsoft.com/office/drawing/2014/main" val="2096355069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FLASH2 Afterburner   –   UE17 </a:t>
                      </a:r>
                      <a:br>
                        <a:rPr lang="en-US" dirty="0"/>
                      </a:br>
                      <a:r>
                        <a:rPr lang="en-US" dirty="0"/>
                        <a:t>APPLE3  with Force Compensation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7569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8000"/>
                      <a:r>
                        <a:rPr lang="en-US" dirty="0"/>
                        <a:t>Period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352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8000"/>
                      <a:r>
                        <a:rPr lang="en-US" dirty="0"/>
                        <a:t>K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7704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8000"/>
                      <a:r>
                        <a:rPr lang="en-US" dirty="0"/>
                        <a:t>B</a:t>
                      </a:r>
                      <a:r>
                        <a:rPr lang="en-US" baseline="-25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0.56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512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8000"/>
                      <a:r>
                        <a:rPr lang="en-US" dirty="0"/>
                        <a:t>Gap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99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8000"/>
                      <a:r>
                        <a:rPr lang="en-US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6332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8000"/>
                      <a:r>
                        <a:rPr lang="en-US" dirty="0"/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2.5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6139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8000"/>
                      <a:r>
                        <a:rPr lang="en-US" dirty="0"/>
                        <a:t>Polarization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387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8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Wavelength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1.33 . 1.77 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549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08000"/>
                      <a:r>
                        <a:rPr lang="en-US" dirty="0"/>
                        <a:t>Energy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890 – 700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02790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3F547E-69EF-4181-A835-DEB146B63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D4A4A6-EED5-49DE-A2B0-107F680A8F88}"/>
              </a:ext>
            </a:extLst>
          </p:cNvPr>
          <p:cNvSpPr txBox="1"/>
          <p:nvPr/>
        </p:nvSpPr>
        <p:spPr>
          <a:xfrm>
            <a:off x="5440133" y="6201308"/>
            <a:ext cx="946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@1.35GeV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73A0-1484-4766-BCC6-3D75E33D6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" panose="020F0502020204030204" pitchFamily="34" charset="0"/>
              </a:rPr>
              <a:t>UE17 Afterburner Operation Overview</a:t>
            </a:r>
            <a:endParaRPr lang="de-DE" dirty="0">
              <a:cs typeface="Calibri" panose="020F050202020403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E72261-E8EE-41D6-96EF-16AD672215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4" name="CustomShape 12">
            <a:extLst>
              <a:ext uri="{FF2B5EF4-FFF2-40B4-BE49-F238E27FC236}">
                <a16:creationId xmlns:a16="http://schemas.microsoft.com/office/drawing/2014/main" id="{52995BF5-17DE-4884-9A34-777494BEA42E}"/>
              </a:ext>
            </a:extLst>
          </p:cNvPr>
          <p:cNvSpPr/>
          <p:nvPr/>
        </p:nvSpPr>
        <p:spPr>
          <a:xfrm>
            <a:off x="407988" y="1104711"/>
            <a:ext cx="11124616" cy="4391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noAutofit/>
          </a:bodyPr>
          <a:lstStyle/>
          <a:p>
            <a:pPr marL="264960" indent="-264600">
              <a:lnSpc>
                <a:spcPct val="15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Sep’23		UE17 installation at FLASH2   (circ. 6mm </a:t>
            </a:r>
            <a:r>
              <a:rPr lang="en-US" spc="-1" dirty="0" err="1">
                <a:solidFill>
                  <a:srgbClr val="000000"/>
                </a:solidFill>
                <a:latin typeface="Arial"/>
              </a:rPr>
              <a:t>vac.chamber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 already in operation since Aug’22)</a:t>
            </a:r>
          </a:p>
          <a:p>
            <a:pPr marL="264960" indent="-264600">
              <a:lnSpc>
                <a:spcPct val="15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Oct-Nov’23	2 Commissioning shifts:  Beam transport, gap and shift dependent kick errors</a:t>
            </a:r>
          </a:p>
          <a:p>
            <a:pPr marL="2270160" lvl="5" indent="-183960">
              <a:lnSpc>
                <a:spcPct val="11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en-US" sz="1600" spc="-1" dirty="0">
                <a:solidFill>
                  <a:prstClr val="black"/>
                </a:solidFill>
              </a:rPr>
              <a:t>No issues found</a:t>
            </a:r>
          </a:p>
          <a:p>
            <a:pPr marL="264960" indent="-264600">
              <a:lnSpc>
                <a:spcPct val="15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Jan-Mar’24	3 shifts to establish 3</a:t>
            </a:r>
            <a:r>
              <a:rPr lang="en-US" spc="-1" baseline="30000" dirty="0">
                <a:solidFill>
                  <a:srgbClr val="000000"/>
                </a:solidFill>
                <a:latin typeface="Arial"/>
              </a:rPr>
              <a:t>rd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 harm radiation</a:t>
            </a:r>
          </a:p>
          <a:p>
            <a:pPr marL="2270160" lvl="5" indent="-183960">
              <a:lnSpc>
                <a:spcPct val="11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en-US" sz="1600" spc="-1" dirty="0">
                <a:solidFill>
                  <a:prstClr val="black"/>
                </a:solidFill>
              </a:rPr>
              <a:t>Slow progress in preparing an intense low wavelength beam with high 3rd harm. bunching</a:t>
            </a:r>
          </a:p>
          <a:p>
            <a:pPr marL="2270160" lvl="5" indent="-183960">
              <a:lnSpc>
                <a:spcPct val="11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en-US" sz="1600" spc="-1" dirty="0">
                <a:solidFill>
                  <a:prstClr val="black"/>
                </a:solidFill>
              </a:rPr>
              <a:t>3rd harm radiation established with S/B ratio ~100</a:t>
            </a:r>
          </a:p>
          <a:p>
            <a:pPr marL="2270160" lvl="5" indent="-183960">
              <a:lnSpc>
                <a:spcPct val="11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en-US" sz="1600" spc="-1" dirty="0">
                <a:solidFill>
                  <a:prstClr val="black"/>
                </a:solidFill>
              </a:rPr>
              <a:t>Optimization of the driving SASE beam (rev. taper, laser heater)</a:t>
            </a:r>
          </a:p>
          <a:p>
            <a:pPr marL="264960" indent="-264600">
              <a:lnSpc>
                <a:spcPct val="15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Spring’24		1</a:t>
            </a:r>
            <a:r>
              <a:rPr lang="en-US" spc="-1" baseline="30000" dirty="0">
                <a:solidFill>
                  <a:srgbClr val="000000"/>
                </a:solidFill>
                <a:latin typeface="Arial"/>
              </a:rPr>
              <a:t>st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 user beamtime</a:t>
            </a:r>
          </a:p>
          <a:p>
            <a:pPr marL="264960" indent="-264600">
              <a:lnSpc>
                <a:spcPct val="15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r>
              <a:rPr lang="en-US" spc="-1" dirty="0">
                <a:solidFill>
                  <a:srgbClr val="000000"/>
                </a:solidFill>
                <a:latin typeface="Arial"/>
              </a:rPr>
              <a:t>Early Jun’24	Begin of FLASH shutdown </a:t>
            </a:r>
          </a:p>
          <a:p>
            <a:pPr marL="2270160" lvl="5" indent="-183960">
              <a:lnSpc>
                <a:spcPct val="110000"/>
              </a:lnSpc>
              <a:spcAft>
                <a:spcPts val="600"/>
              </a:spcAft>
              <a:buClr>
                <a:srgbClr val="B2B4B2"/>
              </a:buClr>
              <a:buFont typeface="Wingdings" charset="2"/>
              <a:buChar char=""/>
            </a:pPr>
            <a:r>
              <a:rPr lang="en-US" sz="1600" spc="-1" dirty="0">
                <a:solidFill>
                  <a:prstClr val="black"/>
                </a:solidFill>
              </a:rPr>
              <a:t>Ending Aug 3rd ‘25</a:t>
            </a:r>
          </a:p>
          <a:p>
            <a:pPr marL="264960" indent="-264600">
              <a:lnSpc>
                <a:spcPct val="150000"/>
              </a:lnSpc>
              <a:spcAft>
                <a:spcPts val="901"/>
              </a:spcAft>
              <a:buClr>
                <a:srgbClr val="F28E00"/>
              </a:buClr>
              <a:buFont typeface="Arial Black"/>
              <a:buChar char="&gt;"/>
            </a:pPr>
            <a:endParaRPr lang="en-US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36452C-FCAC-4892-BCA4-63B2BA8F54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3530" y="4115381"/>
            <a:ext cx="3202830" cy="24724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42D0B8-0349-4B2D-B880-B4868989BC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0377" y="3408704"/>
            <a:ext cx="2303636" cy="318864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528CDE-08BE-4E64-BAB2-125A82F14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ID25 Workshop, Taipei | UE17 APPLE3 Experience | M.Tischer, 31.05.25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63917213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ppt/theme/theme2.xml><?xml version="1.0" encoding="utf-8"?>
<a:theme xmlns:a="http://schemas.openxmlformats.org/drawingml/2006/main" name="1_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DESY_PowerPoint_16x9_en_ger</Template>
  <TotalTime>0</TotalTime>
  <Words>2520</Words>
  <Application>Microsoft Office PowerPoint</Application>
  <PresentationFormat>Widescreen</PresentationFormat>
  <Paragraphs>496</Paragraphs>
  <Slides>28</Slides>
  <Notes>10</Notes>
  <HiddenSlides>4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41" baseType="lpstr">
      <vt:lpstr>Microsoft YaHei</vt:lpstr>
      <vt:lpstr>ＭＳ Ｐゴシック</vt:lpstr>
      <vt:lpstr>ＭＳ Ｐゴシック</vt:lpstr>
      <vt:lpstr>Arial</vt:lpstr>
      <vt:lpstr>Arial Black</vt:lpstr>
      <vt:lpstr>Calibri</vt:lpstr>
      <vt:lpstr>Courier New</vt:lpstr>
      <vt:lpstr>DesySans Office</vt:lpstr>
      <vt:lpstr>Helvetica</vt:lpstr>
      <vt:lpstr>Symbol</vt:lpstr>
      <vt:lpstr>Wingdings</vt:lpstr>
      <vt:lpstr>DESY</vt:lpstr>
      <vt:lpstr>1_DESY</vt:lpstr>
      <vt:lpstr>First Experience with the UE17 APPLE3 Afterburner at FLASH2  </vt:lpstr>
      <vt:lpstr>Topics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UE17 Afterburner Operation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Recent Experimental Results at FLASH Beamline FL23</vt:lpstr>
      <vt:lpstr>Polarization Diagnostics by Photoelectron TOF Spectrometers</vt:lpstr>
      <vt:lpstr>Polarization Diagnostics by Photoelectron TOF Spectrometers</vt:lpstr>
      <vt:lpstr>Polarization Diagnostics by Photoelectron TOF Spectrometers</vt:lpstr>
      <vt:lpstr>XAFS / XMCD Measurements at 3d L-Edges </vt:lpstr>
      <vt:lpstr>Radiation Dose Measurements</vt:lpstr>
      <vt:lpstr>Design “Review” UE17</vt:lpstr>
      <vt:lpstr>Design Changes from UE17 to UE35</vt:lpstr>
      <vt:lpstr>Construction Status of 6 APPLE3 UE35 for FLASH2020+</vt:lpstr>
      <vt:lpstr>Thank you</vt:lpstr>
      <vt:lpstr>Backup</vt:lpstr>
      <vt:lpstr>Vacuum Chamber: Resistive Wall &amp; Surface Roughness</vt:lpstr>
      <vt:lpstr>Magnetic Performance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APPLE3 – Development FL2020 Afterburner</dc:title>
  <dc:creator>Meissner, Daniel</dc:creator>
  <cp:lastModifiedBy>Tischer, Markus</cp:lastModifiedBy>
  <cp:revision>493</cp:revision>
  <dcterms:created xsi:type="dcterms:W3CDTF">2021-09-29T15:48:24Z</dcterms:created>
  <dcterms:modified xsi:type="dcterms:W3CDTF">2025-05-31T17:18:18Z</dcterms:modified>
</cp:coreProperties>
</file>