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5"/>
  </p:notesMasterIdLst>
  <p:sldIdLst>
    <p:sldId id="256" r:id="rId2"/>
    <p:sldId id="345" r:id="rId3"/>
    <p:sldId id="517" r:id="rId4"/>
    <p:sldId id="265" r:id="rId5"/>
    <p:sldId id="374" r:id="rId6"/>
    <p:sldId id="505" r:id="rId7"/>
    <p:sldId id="376" r:id="rId8"/>
    <p:sldId id="377" r:id="rId9"/>
    <p:sldId id="388" r:id="rId10"/>
    <p:sldId id="300" r:id="rId11"/>
    <p:sldId id="310" r:id="rId12"/>
    <p:sldId id="380" r:id="rId13"/>
    <p:sldId id="383" r:id="rId14"/>
    <p:sldId id="384" r:id="rId15"/>
    <p:sldId id="381" r:id="rId16"/>
    <p:sldId id="506" r:id="rId17"/>
    <p:sldId id="386" r:id="rId18"/>
    <p:sldId id="394" r:id="rId19"/>
    <p:sldId id="395" r:id="rId20"/>
    <p:sldId id="507" r:id="rId21"/>
    <p:sldId id="501" r:id="rId22"/>
    <p:sldId id="514" r:id="rId23"/>
    <p:sldId id="396" r:id="rId24"/>
    <p:sldId id="502" r:id="rId25"/>
    <p:sldId id="393" r:id="rId26"/>
    <p:sldId id="397" r:id="rId27"/>
    <p:sldId id="398" r:id="rId28"/>
    <p:sldId id="515" r:id="rId29"/>
    <p:sldId id="508" r:id="rId30"/>
    <p:sldId id="511" r:id="rId31"/>
    <p:sldId id="509" r:id="rId32"/>
    <p:sldId id="516" r:id="rId33"/>
    <p:sldId id="343" r:id="rId34"/>
  </p:sldIdLst>
  <p:sldSz cx="9144000" cy="6858000" type="screen4x3"/>
  <p:notesSz cx="6858000" cy="9144000"/>
  <p:embeddedFontLst>
    <p:embeddedFont>
      <p:font typeface="Cambria Math" panose="02040503050406030204" pitchFamily="18" charset="0"/>
      <p:regular r:id="rId36"/>
    </p:embeddedFont>
    <p:embeddedFont>
      <p:font typeface="Meiryo UI" panose="020B0604030504040204" pitchFamily="50" charset="-128"/>
      <p:regular r:id="rId37"/>
      <p:bold r:id="rId38"/>
      <p:italic r:id="rId39"/>
      <p:boldItalic r:id="rId40"/>
    </p:embeddedFont>
  </p:embeddedFontLst>
  <p:custDataLst>
    <p:tags r:id="rId41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Meiryo UI" pitchFamily="50" charset="-128"/>
        <a:ea typeface="メイリオ" pitchFamily="50" charset="-128"/>
        <a:cs typeface="メイリオ" pitchFamily="50" charset="-128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Meiryo UI" pitchFamily="50" charset="-128"/>
        <a:ea typeface="メイリオ" pitchFamily="50" charset="-128"/>
        <a:cs typeface="メイリオ" pitchFamily="50" charset="-128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Meiryo UI" pitchFamily="50" charset="-128"/>
        <a:ea typeface="メイリオ" pitchFamily="50" charset="-128"/>
        <a:cs typeface="メイリオ" pitchFamily="50" charset="-128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Meiryo UI" pitchFamily="50" charset="-128"/>
        <a:ea typeface="メイリオ" pitchFamily="50" charset="-128"/>
        <a:cs typeface="メイリオ" pitchFamily="50" charset="-128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Meiryo UI" pitchFamily="50" charset="-128"/>
        <a:ea typeface="メイリオ" pitchFamily="50" charset="-128"/>
        <a:cs typeface="メイリオ" pitchFamily="50" charset="-128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Meiryo UI" pitchFamily="50" charset="-128"/>
        <a:ea typeface="メイリオ" pitchFamily="50" charset="-128"/>
        <a:cs typeface="メイリオ" pitchFamily="50" charset="-128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Meiryo UI" pitchFamily="50" charset="-128"/>
        <a:ea typeface="メイリオ" pitchFamily="50" charset="-128"/>
        <a:cs typeface="メイリオ" pitchFamily="50" charset="-128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Meiryo UI" pitchFamily="50" charset="-128"/>
        <a:ea typeface="メイリオ" pitchFamily="50" charset="-128"/>
        <a:cs typeface="メイリオ" pitchFamily="50" charset="-128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Meiryo UI" pitchFamily="50" charset="-128"/>
        <a:ea typeface="メイリオ" pitchFamily="50" charset="-128"/>
        <a:cs typeface="メイリオ" pitchFamily="50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09" autoAdjust="0"/>
    <p:restoredTop sz="96990" autoAdjust="0"/>
  </p:normalViewPr>
  <p:slideViewPr>
    <p:cSldViewPr snapToGrid="0">
      <p:cViewPr varScale="1">
        <p:scale>
          <a:sx n="60" d="100"/>
          <a:sy n="60" d="100"/>
        </p:scale>
        <p:origin x="169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20" Type="http://schemas.openxmlformats.org/officeDocument/2006/relationships/slide" Target="slides/slide19.xml"/><Relationship Id="rId41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17181-F6A8-4518-8427-6C9B0420DE9A}" type="datetimeFigureOut">
              <a:rPr lang="ja-JP" altLang="en-US"/>
              <a:pPr>
                <a:defRPr/>
              </a:pPr>
              <a:t>2025/5/25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1BDA86C-0693-49F8-931F-4D67FB55AB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77664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AC69DF-C2EA-2457-7C63-7FE00500C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>
            <a:extLst>
              <a:ext uri="{FF2B5EF4-FFF2-40B4-BE49-F238E27FC236}">
                <a16:creationId xmlns:a16="http://schemas.microsoft.com/office/drawing/2014/main" id="{BD269DF6-C772-92D1-C92E-DBB49005C5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ノート プレースホルダー 2">
            <a:extLst>
              <a:ext uri="{FF2B5EF4-FFF2-40B4-BE49-F238E27FC236}">
                <a16:creationId xmlns:a16="http://schemas.microsoft.com/office/drawing/2014/main" id="{753F2402-1C7E-F7AC-CD18-B3ADBE8515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9220" name="スライド番号プレースホルダー 3">
            <a:extLst>
              <a:ext uri="{FF2B5EF4-FFF2-40B4-BE49-F238E27FC236}">
                <a16:creationId xmlns:a16="http://schemas.microsoft.com/office/drawing/2014/main" id="{103FC453-ACAE-9AA5-0992-FDC873394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A7339AB-A3CD-4A72-9874-7974A28C5A1D}" type="slidenum">
              <a:rPr lang="ja-JP" alt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ja-JP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33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6D7F2-778F-350A-86F9-D495951B2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>
            <a:extLst>
              <a:ext uri="{FF2B5EF4-FFF2-40B4-BE49-F238E27FC236}">
                <a16:creationId xmlns:a16="http://schemas.microsoft.com/office/drawing/2014/main" id="{D9106D94-A92E-0FE3-DA4E-A780CCB5A12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ノート プレースホルダー 2">
            <a:extLst>
              <a:ext uri="{FF2B5EF4-FFF2-40B4-BE49-F238E27FC236}">
                <a16:creationId xmlns:a16="http://schemas.microsoft.com/office/drawing/2014/main" id="{FA911DC4-8732-652C-71A7-BD6642ACE3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9220" name="スライド番号プレースホルダー 3">
            <a:extLst>
              <a:ext uri="{FF2B5EF4-FFF2-40B4-BE49-F238E27FC236}">
                <a16:creationId xmlns:a16="http://schemas.microsoft.com/office/drawing/2014/main" id="{DF3BDDA3-2499-E5F9-027A-67AC0AFBF6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A7339AB-A3CD-4A72-9874-7974A28C5A1D}" type="slidenum">
              <a:rPr lang="ja-JP" alt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ja-JP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872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363DC6-B77D-190D-2043-D676E9291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>
            <a:extLst>
              <a:ext uri="{FF2B5EF4-FFF2-40B4-BE49-F238E27FC236}">
                <a16:creationId xmlns:a16="http://schemas.microsoft.com/office/drawing/2014/main" id="{7859196F-397C-4F4E-9C90-8B8D8B131B2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ノート プレースホルダー 2">
            <a:extLst>
              <a:ext uri="{FF2B5EF4-FFF2-40B4-BE49-F238E27FC236}">
                <a16:creationId xmlns:a16="http://schemas.microsoft.com/office/drawing/2014/main" id="{9D377647-C96D-BE2D-68E8-29352FD1A8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9220" name="スライド番号プレースホルダー 3">
            <a:extLst>
              <a:ext uri="{FF2B5EF4-FFF2-40B4-BE49-F238E27FC236}">
                <a16:creationId xmlns:a16="http://schemas.microsoft.com/office/drawing/2014/main" id="{3CBE2116-C474-E0D8-0207-8F92DAE5F8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A7339AB-A3CD-4A72-9874-7974A28C5A1D}" type="slidenum">
              <a:rPr lang="ja-JP" alt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ja-JP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491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C0A20-61C6-E6A8-E94B-84F123253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>
            <a:extLst>
              <a:ext uri="{FF2B5EF4-FFF2-40B4-BE49-F238E27FC236}">
                <a16:creationId xmlns:a16="http://schemas.microsoft.com/office/drawing/2014/main" id="{08994AD9-1E64-6EF3-9C2E-05C39631C7F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ノート プレースホルダー 2">
            <a:extLst>
              <a:ext uri="{FF2B5EF4-FFF2-40B4-BE49-F238E27FC236}">
                <a16:creationId xmlns:a16="http://schemas.microsoft.com/office/drawing/2014/main" id="{6DF27B1D-B9B4-E708-2162-242AC571E7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9220" name="スライド番号プレースホルダー 3">
            <a:extLst>
              <a:ext uri="{FF2B5EF4-FFF2-40B4-BE49-F238E27FC236}">
                <a16:creationId xmlns:a16="http://schemas.microsoft.com/office/drawing/2014/main" id="{E1C7EEFC-B9E2-DE5B-59B5-322914401E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A7339AB-A3CD-4A72-9874-7974A28C5A1D}" type="slidenum">
              <a:rPr lang="ja-JP" altLang="en-U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ja-JP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29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AAB00-D339-46F2-A903-B7301F5B8E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255954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468313" y="765175"/>
            <a:ext cx="1782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Meiryo UI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Meiryo UI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Meiryo UI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Meiryo UI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Meiryo UI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Meiryo UI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>
              <a:defRPr/>
            </a:pPr>
            <a:r>
              <a:rPr lang="en-US" altLang="ja-JP" sz="3600"/>
              <a:t>Outline</a:t>
            </a:r>
            <a:endParaRPr lang="ja-JP" altLang="en-US" sz="360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24536"/>
          </a:xfrm>
        </p:spPr>
        <p:txBody>
          <a:bodyPr/>
          <a:lstStyle>
            <a:lvl3pPr marL="1143000" indent="-228600">
              <a:buSzPct val="50000"/>
              <a:buFont typeface="Wingdings" pitchFamily="2" charset="2"/>
              <a:buChar char="Ø"/>
              <a:defRPr/>
            </a:lvl3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0"/>
          </p:nvPr>
        </p:nvSpPr>
        <p:spPr>
          <a:xfrm>
            <a:off x="8532813" y="6597650"/>
            <a:ext cx="611187" cy="2587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675D5-6A16-489E-8151-F5211796691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56027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chemeClr val="tx1"/>
          </a:solidFill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/>
          <a:lstStyle>
            <a:lvl3pPr marL="1143000" indent="-228600">
              <a:buSzPct val="50000"/>
              <a:buFont typeface="Wingdings" pitchFamily="2" charset="2"/>
              <a:buChar char="Ø"/>
              <a:defRPr/>
            </a:lvl3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0"/>
          </p:nvPr>
        </p:nvSpPr>
        <p:spPr>
          <a:xfrm>
            <a:off x="0" y="6597650"/>
            <a:ext cx="8532813" cy="2603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1"/>
          </p:nvPr>
        </p:nvSpPr>
        <p:spPr>
          <a:xfrm>
            <a:off x="8532813" y="6597650"/>
            <a:ext cx="611187" cy="2587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F1EC06D-8691-4A0E-ABEA-C1698ED8076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29714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D1C60DE-04D6-46AB-BE48-5FB3134255B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メイリオ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メイリオ" pitchFamily="50" charset="-128"/>
          <a:cs typeface="メイリオ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メイリオ" pitchFamily="50" charset="-128"/>
          <a:cs typeface="メイリオ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メイリオ" pitchFamily="50" charset="-128"/>
          <a:cs typeface="メイリオ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メイリオ" pitchFamily="50" charset="-128"/>
          <a:cs typeface="メイリオ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メイリオ" pitchFamily="50" charset="-128"/>
          <a:cs typeface="メイリオ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メイリオ" pitchFamily="50" charset="-128"/>
          <a:cs typeface="メイリオ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メイリオ" pitchFamily="50" charset="-128"/>
          <a:cs typeface="メイリオ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メイリオ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メイリオ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メイリオ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メイリオ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メイリオ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tags" Target="../tags/tag4.xml"/><Relationship Id="rId7" Type="http://schemas.openxmlformats.org/officeDocument/2006/relationships/image" Target="../media/image26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5.xml"/><Relationship Id="rId9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2.emf"/><Relationship Id="rId7" Type="http://schemas.openxmlformats.org/officeDocument/2006/relationships/oleObject" Target="../embeddings/oleObject2.bin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wmf"/><Relationship Id="rId11" Type="http://schemas.openxmlformats.org/officeDocument/2006/relationships/image" Target="../media/image8.jpe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.svg"/><Relationship Id="rId4" Type="http://schemas.openxmlformats.org/officeDocument/2006/relationships/image" Target="../media/image3.emf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1"/>
          <p:cNvSpPr>
            <a:spLocks noGrp="1"/>
          </p:cNvSpPr>
          <p:nvPr>
            <p:ph type="ctrTitle"/>
          </p:nvPr>
        </p:nvSpPr>
        <p:spPr>
          <a:xfrm>
            <a:off x="0" y="1796228"/>
            <a:ext cx="9144000" cy="1986696"/>
          </a:xfrm>
        </p:spPr>
        <p:txBody>
          <a:bodyPr/>
          <a:lstStyle/>
          <a:p>
            <a:r>
              <a:rPr lang="en-US" altLang="ja-JP" sz="4000" dirty="0"/>
              <a:t>Insertion Device Development toward SPring-8-II</a:t>
            </a:r>
            <a:endParaRPr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4365104"/>
            <a:ext cx="9144000" cy="178969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2800" dirty="0">
                <a:solidFill>
                  <a:schemeClr val="tx1"/>
                </a:solidFill>
                <a:cs typeface="+mn-cs"/>
              </a:rPr>
              <a:t>Takashi Tanaka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altLang="ja-JP" sz="2800" dirty="0">
                <a:solidFill>
                  <a:schemeClr val="tx1"/>
                </a:solidFill>
                <a:cs typeface="+mn-cs"/>
              </a:rPr>
              <a:t>RIKEN SPring-8 Center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ja-JP" altLang="en-US" sz="2800" dirty="0">
              <a:solidFill>
                <a:schemeClr val="tx1"/>
              </a:solidFill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57C4107E-B8F6-225B-35F0-505D060D74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12" y="3442447"/>
            <a:ext cx="4203758" cy="341555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/>
              <a:t>Helical-8 Undulator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52736"/>
            <a:ext cx="8124468" cy="5470310"/>
          </a:xfrm>
        </p:spPr>
        <p:txBody>
          <a:bodyPr>
            <a:normAutofit/>
          </a:bodyPr>
          <a:lstStyle/>
          <a:p>
            <a:r>
              <a:rPr lang="en-US" altLang="ja-JP" dirty="0"/>
              <a:t>SX undulator operational in 2 modes</a:t>
            </a:r>
          </a:p>
          <a:p>
            <a:pPr lvl="1"/>
            <a:r>
              <a:rPr lang="en-US" altLang="ja-JP" dirty="0"/>
              <a:t>Helical Undulator for LCPR/RCPR</a:t>
            </a:r>
          </a:p>
          <a:p>
            <a:pPr lvl="1"/>
            <a:r>
              <a:rPr lang="en-US" altLang="ja-JP" dirty="0"/>
              <a:t>Figure-8 Undulator for HPR/VPR</a:t>
            </a:r>
          </a:p>
          <a:p>
            <a:pPr lvl="1"/>
            <a:r>
              <a:rPr lang="en-US" altLang="ja-JP" dirty="0"/>
              <a:t>Low heat load in any polarization states</a:t>
            </a:r>
          </a:p>
          <a:p>
            <a:pPr>
              <a:tabLst>
                <a:tab pos="5021263" algn="l"/>
                <a:tab pos="7980363" algn="l"/>
                <a:tab pos="7985125" algn="l"/>
              </a:tabLst>
            </a:pPr>
            <a:r>
              <a:rPr lang="en-US" altLang="ja-JP" dirty="0"/>
              <a:t>Composite period configuration in side arrays enables to switch the operation mode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F7D5A63-CB7C-447F-9478-2E99822B78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11" y="4867244"/>
            <a:ext cx="4215042" cy="169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576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94155" y="792568"/>
            <a:ext cx="6488411" cy="490010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49743" y="1163744"/>
            <a:ext cx="6488411" cy="4900102"/>
          </a:xfrm>
          <a:prstGeom prst="rect">
            <a:avLst/>
          </a:prstGeom>
        </p:spPr>
      </p:pic>
      <p:sp>
        <p:nvSpPr>
          <p:cNvPr id="3" name="左右矢印 6">
            <a:extLst>
              <a:ext uri="{FF2B5EF4-FFF2-40B4-BE49-F238E27FC236}">
                <a16:creationId xmlns:a16="http://schemas.microsoft.com/office/drawing/2014/main" id="{F0A9401A-6A9C-47CD-4937-0D5F55430C75}"/>
              </a:ext>
            </a:extLst>
          </p:cNvPr>
          <p:cNvSpPr/>
          <p:nvPr/>
        </p:nvSpPr>
        <p:spPr>
          <a:xfrm rot="20583141">
            <a:off x="482828" y="4805337"/>
            <a:ext cx="408456" cy="204038"/>
          </a:xfrm>
          <a:prstGeom prst="leftRightArrow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左右矢印 6">
            <a:extLst>
              <a:ext uri="{FF2B5EF4-FFF2-40B4-BE49-F238E27FC236}">
                <a16:creationId xmlns:a16="http://schemas.microsoft.com/office/drawing/2014/main" id="{6763140A-0D28-B0CA-A21F-89903EBAAE8F}"/>
              </a:ext>
            </a:extLst>
          </p:cNvPr>
          <p:cNvSpPr/>
          <p:nvPr/>
        </p:nvSpPr>
        <p:spPr>
          <a:xfrm rot="20583141">
            <a:off x="992165" y="4921642"/>
            <a:ext cx="408456" cy="204038"/>
          </a:xfrm>
          <a:prstGeom prst="leftRightArrow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左右矢印 6">
            <a:extLst>
              <a:ext uri="{FF2B5EF4-FFF2-40B4-BE49-F238E27FC236}">
                <a16:creationId xmlns:a16="http://schemas.microsoft.com/office/drawing/2014/main" id="{E3871C7F-DB19-BC29-C51C-B0AB6BB06C68}"/>
              </a:ext>
            </a:extLst>
          </p:cNvPr>
          <p:cNvSpPr/>
          <p:nvPr/>
        </p:nvSpPr>
        <p:spPr>
          <a:xfrm rot="21084865">
            <a:off x="925094" y="2414711"/>
            <a:ext cx="408456" cy="204038"/>
          </a:xfrm>
          <a:prstGeom prst="leftRightArrow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左右矢印 6">
            <a:extLst>
              <a:ext uri="{FF2B5EF4-FFF2-40B4-BE49-F238E27FC236}">
                <a16:creationId xmlns:a16="http://schemas.microsoft.com/office/drawing/2014/main" id="{51218AA9-88F7-AD7B-87BB-B94DBBABC109}"/>
              </a:ext>
            </a:extLst>
          </p:cNvPr>
          <p:cNvSpPr/>
          <p:nvPr/>
        </p:nvSpPr>
        <p:spPr>
          <a:xfrm rot="21084865">
            <a:off x="449189" y="2378615"/>
            <a:ext cx="408456" cy="204038"/>
          </a:xfrm>
          <a:prstGeom prst="leftRightArrow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D9DC4F3-9C36-9C57-DEAC-1F2562D0063A}"/>
              </a:ext>
            </a:extLst>
          </p:cNvPr>
          <p:cNvSpPr txBox="1"/>
          <p:nvPr/>
        </p:nvSpPr>
        <p:spPr>
          <a:xfrm>
            <a:off x="436247" y="6026082"/>
            <a:ext cx="3886200" cy="646331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Helical-8 Undulator (</a:t>
            </a:r>
            <a:r>
              <a:rPr kumimoji="1" lang="en-US" altLang="ja-JP" dirty="0" err="1">
                <a:latin typeface="Symbol" panose="05050102010706020507" pitchFamily="18" charset="2"/>
              </a:rPr>
              <a:t>l</a:t>
            </a:r>
            <a:r>
              <a:rPr kumimoji="1" lang="en-US" altLang="ja-JP" baseline="-25000" dirty="0" err="1"/>
              <a:t>u</a:t>
            </a:r>
            <a:r>
              <a:rPr kumimoji="1" lang="en-US" altLang="ja-JP" dirty="0"/>
              <a:t>=120mm) </a:t>
            </a: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/>
              <a:t>in operation in BL17SU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991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1D0C47-9178-4727-F16A-2AF0B653B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Long Straight Sections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017BEC-FD6F-D0C3-67A8-1063651B0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5"/>
            <a:ext cx="8229600" cy="5475201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SPring-8-II will have 4 LSSs (33m), each composed of 5 drift sections</a:t>
            </a:r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lang="en-US" altLang="ja-JP" sz="2000" dirty="0"/>
          </a:p>
          <a:p>
            <a:r>
              <a:rPr lang="en-US" altLang="ja-JP" dirty="0"/>
              <a:t>IVU-IIs will be installed in LSS#1 and #2, and damping wigglers in LSS#3</a:t>
            </a:r>
          </a:p>
          <a:p>
            <a:r>
              <a:rPr lang="en-US" altLang="ja-JP" dirty="0"/>
              <a:t>LSS#4 will be kept empty, for future options (SSMB?, XFELO?)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DA8A266-51AB-7EE5-12C0-14FE5BB131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F6FF3A5-67EE-768A-440B-38446093292D}"/>
              </a:ext>
            </a:extLst>
          </p:cNvPr>
          <p:cNvGrpSpPr/>
          <p:nvPr/>
        </p:nvGrpSpPr>
        <p:grpSpPr>
          <a:xfrm>
            <a:off x="0" y="2367794"/>
            <a:ext cx="9144000" cy="1731228"/>
            <a:chOff x="0" y="2133081"/>
            <a:chExt cx="9144000" cy="1731228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0092C7E6-F40F-8B3A-B88E-B563C1420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133081"/>
              <a:ext cx="9144000" cy="1731228"/>
            </a:xfrm>
            <a:prstGeom prst="rect">
              <a:avLst/>
            </a:prstGeom>
          </p:spPr>
        </p:pic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8CC3F7C2-ABED-F370-31A4-7CCD213CE9F9}"/>
                </a:ext>
              </a:extLst>
            </p:cNvPr>
            <p:cNvCxnSpPr/>
            <p:nvPr/>
          </p:nvCxnSpPr>
          <p:spPr>
            <a:xfrm>
              <a:off x="141805" y="3369100"/>
              <a:ext cx="83029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22C15F4-3E80-017D-FD02-C08980EA6F4C}"/>
                </a:ext>
              </a:extLst>
            </p:cNvPr>
            <p:cNvSpPr txBox="1"/>
            <p:nvPr/>
          </p:nvSpPr>
          <p:spPr>
            <a:xfrm>
              <a:off x="4083016" y="3388659"/>
              <a:ext cx="6912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33m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48649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E15E90-B739-FBE8-E35C-B8147BBB8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IVU-IIs in LSS#1/#2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BCFA74-14B4-31F0-B8C0-40EDA0994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5 IVU-IIs will be installed</a:t>
            </a:r>
            <a:r>
              <a:rPr lang="ja-JP" altLang="en-US" dirty="0"/>
              <a:t> </a:t>
            </a:r>
            <a:r>
              <a:rPr lang="en-US" altLang="ja-JP" dirty="0"/>
              <a:t>in each LSS</a:t>
            </a:r>
          </a:p>
          <a:p>
            <a:pPr lvl="1"/>
            <a:r>
              <a:rPr lang="en-US" altLang="ja-JP" dirty="0"/>
              <a:t>22mm/24mm period</a:t>
            </a:r>
          </a:p>
          <a:p>
            <a:r>
              <a:rPr lang="en-US" altLang="ja-JP" dirty="0"/>
              <a:t>Because of a large number of periods, phase matching between sections have nearly no effect</a:t>
            </a:r>
          </a:p>
          <a:p>
            <a:pPr lvl="1"/>
            <a:r>
              <a:rPr kumimoji="1" lang="en-US" altLang="ja-JP" dirty="0"/>
              <a:t>No phase shifters will be installed</a:t>
            </a:r>
          </a:p>
          <a:p>
            <a:r>
              <a:rPr kumimoji="1" lang="en-US" altLang="ja-JP" dirty="0"/>
              <a:t>Optimized lattice enables minimum gap similar to the normal SS (~5mm)</a:t>
            </a:r>
          </a:p>
          <a:p>
            <a:pPr lvl="1"/>
            <a:r>
              <a:rPr kumimoji="1" lang="en-US" altLang="ja-JP" dirty="0"/>
              <a:t>Heat load </a:t>
            </a:r>
            <a:r>
              <a:rPr lang="en-US" altLang="ja-JP" dirty="0"/>
              <a:t>issue should be solved (Cu/Ni sheet can be molten)</a:t>
            </a:r>
            <a:endParaRPr kumimoji="1" lang="en-US" altLang="ja-JP" dirty="0"/>
          </a:p>
          <a:p>
            <a:pPr lvl="1"/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9ABB80D-9BD2-9426-FD03-0044749761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1377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0B9CAC-A578-CE1D-E8F9-9D04A2FFB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Phase Matching?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BBB53B-9783-4B0D-12F6-991C986320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14</a:t>
            </a:fld>
            <a:endParaRPr lang="ja-JP" alt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DEEC64F6-5E51-2535-3423-66AC02039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590"/>
            <a:ext cx="9144000" cy="485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01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C7849-8DEC-8AF8-4EDE-8DAB9A699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F43E6F-4810-C495-70BF-8D2AF73C3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Damping Wigglers in LSS#3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B9609C-E45A-AB16-7531-2AA302A76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5200"/>
          </a:xfrm>
        </p:spPr>
        <p:txBody>
          <a:bodyPr/>
          <a:lstStyle/>
          <a:p>
            <a:r>
              <a:rPr kumimoji="1" lang="en-US" altLang="ja-JP" dirty="0"/>
              <a:t>Control the radiation damping, and work as an emittance compensator (rather than emittance reducer)</a:t>
            </a:r>
          </a:p>
          <a:p>
            <a:pPr lvl="1"/>
            <a:r>
              <a:rPr kumimoji="1" lang="en-US" altLang="ja-JP" dirty="0"/>
              <a:t>Compensate for the variation of the energy loss when opening/closing the gap of other IDs</a:t>
            </a:r>
          </a:p>
          <a:p>
            <a:pPr lvl="1"/>
            <a:r>
              <a:rPr lang="en-US" altLang="ja-JP" dirty="0"/>
              <a:t>This means that the photon flux of DW may fluctuate as well</a:t>
            </a:r>
          </a:p>
          <a:p>
            <a:pPr marL="457200" lvl="1" indent="0">
              <a:buNone/>
            </a:pPr>
            <a:r>
              <a:rPr lang="en-US" altLang="ja-JP" dirty="0"/>
              <a:t>	</a:t>
            </a:r>
            <a:r>
              <a:rPr kumimoji="1" lang="en-US" altLang="ja-JP" dirty="0"/>
              <a:t>Usage </a:t>
            </a:r>
            <a:r>
              <a:rPr lang="en-US" altLang="ja-JP" dirty="0"/>
              <a:t>of DW is still under discussion</a:t>
            </a:r>
          </a:p>
          <a:p>
            <a:r>
              <a:rPr lang="en-US" altLang="ja-JP" dirty="0"/>
              <a:t>Needs absorbers/masks in the straight section before FE, as in PETRA III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E817C6C-D2F1-5549-9D1D-50799E277A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15</a:t>
            </a:fld>
            <a:endParaRPr lang="ja-JP" altLang="en-US" dirty="0"/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18ECE8D0-50B3-A7EB-BF15-4B89B7294236}"/>
              </a:ext>
            </a:extLst>
          </p:cNvPr>
          <p:cNvSpPr/>
          <p:nvPr/>
        </p:nvSpPr>
        <p:spPr>
          <a:xfrm>
            <a:off x="826383" y="5002306"/>
            <a:ext cx="523213" cy="356958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477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5CA447-DB13-59E6-FB6A-93CA1A52E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コンテンツ プレースホルダー 1">
            <a:extLst>
              <a:ext uri="{FF2B5EF4-FFF2-40B4-BE49-F238E27FC236}">
                <a16:creationId xmlns:a16="http://schemas.microsoft.com/office/drawing/2014/main" id="{56154464-759D-4EB6-B967-074BD26FB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824413"/>
          </a:xfrm>
        </p:spPr>
        <p:txBody>
          <a:bodyPr/>
          <a:lstStyle/>
          <a:p>
            <a:pPr eaLnBrk="1" hangingPunct="1"/>
            <a:r>
              <a:rPr lang="en-US" altLang="ja-JP" dirty="0"/>
              <a:t>SPring-8-II Project</a:t>
            </a:r>
          </a:p>
          <a:p>
            <a:r>
              <a:rPr lang="en-US" altLang="ja-JP" sz="3200" dirty="0"/>
              <a:t>New Insertion Devices in SPring-8-II</a:t>
            </a:r>
          </a:p>
          <a:p>
            <a:pPr lvl="1"/>
            <a:r>
              <a:rPr lang="en-US" altLang="ja-JP" dirty="0"/>
              <a:t>IVU-II</a:t>
            </a:r>
          </a:p>
          <a:p>
            <a:pPr lvl="1"/>
            <a:r>
              <a:rPr lang="en-US" altLang="ja-JP" dirty="0"/>
              <a:t>Helical-8 Undulator</a:t>
            </a:r>
          </a:p>
          <a:p>
            <a:pPr lvl="1"/>
            <a:r>
              <a:rPr lang="en-US" altLang="ja-JP" dirty="0"/>
              <a:t>IDs in LSSs</a:t>
            </a:r>
          </a:p>
          <a:p>
            <a:r>
              <a:rPr lang="en-US" altLang="ja-JP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Issues in Tapered IVU-II</a:t>
            </a:r>
          </a:p>
          <a:p>
            <a:pPr lvl="1"/>
            <a:endParaRPr lang="en-US" altLang="ja-JP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D913A27-F212-5C4B-3201-E9F06438AC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E675D5-6A16-489E-8151-F52117966913}" type="slidenum">
              <a:rPr lang="ja-JP" altLang="en-US" smtClean="0"/>
              <a:pPr>
                <a:defRPr/>
              </a:pPr>
              <a:t>16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2809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DE694A-F0D9-932B-F786-B50B71049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Tapered IVU-II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92AAA8-0EF9-937B-C420-F319B2423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To be used for quick XAFS application</a:t>
            </a:r>
          </a:p>
          <a:p>
            <a:r>
              <a:rPr kumimoji="1" lang="en-US" altLang="ja-JP" dirty="0"/>
              <a:t>Normal </a:t>
            </a:r>
            <a:r>
              <a:rPr lang="en-US" altLang="ja-JP" dirty="0"/>
              <a:t>IVU-II can be easily converted to tapered one by:</a:t>
            </a:r>
          </a:p>
          <a:p>
            <a:pPr lvl="1"/>
            <a:r>
              <a:rPr kumimoji="1" lang="en-US" altLang="ja-JP" dirty="0"/>
              <a:t>Reduction of support shafts (3</a:t>
            </a:r>
            <a:r>
              <a:rPr kumimoji="1" lang="ja-JP" altLang="en-US" dirty="0"/>
              <a:t>⇒</a:t>
            </a:r>
            <a:r>
              <a:rPr kumimoji="1" lang="en-US" altLang="ja-JP" dirty="0"/>
              <a:t>2), supposing that mechanical load is low</a:t>
            </a:r>
          </a:p>
          <a:p>
            <a:pPr lvl="1"/>
            <a:r>
              <a:rPr kumimoji="1" lang="en-US" altLang="ja-JP" dirty="0"/>
              <a:t>Implementation of drive motors for all supports</a:t>
            </a:r>
          </a:p>
          <a:p>
            <a:r>
              <a:rPr kumimoji="1" lang="en-US" altLang="ja-JP" dirty="0"/>
              <a:t>Tests with a prototype show that</a:t>
            </a:r>
          </a:p>
          <a:p>
            <a:pPr lvl="1"/>
            <a:r>
              <a:rPr lang="en-US" altLang="ja-JP" dirty="0"/>
              <a:t>Mechanically OK (durability and tapering)</a:t>
            </a:r>
          </a:p>
          <a:p>
            <a:pPr lvl="1"/>
            <a:r>
              <a:rPr lang="en-US" altLang="ja-JP" b="1" u="sng" dirty="0"/>
              <a:t>Undulator quality (phase error) NG in non-tapered mode!</a:t>
            </a:r>
            <a:endParaRPr kumimoji="1" lang="en-US" altLang="ja-JP" b="1" u="sng" dirty="0"/>
          </a:p>
          <a:p>
            <a:pPr lvl="1"/>
            <a:endParaRPr kumimoji="1" lang="en-US" altLang="ja-JP" dirty="0"/>
          </a:p>
          <a:p>
            <a:pPr lvl="1"/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7112E76-B5D7-7997-30B2-F7E9341A2E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17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3565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5514807-331E-DED8-1F4E-5B338505CA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18</a:t>
            </a:fld>
            <a:endParaRPr lang="ja-JP" altLang="en-US" dirty="0"/>
          </a:p>
        </p:txBody>
      </p:sp>
      <p:pic>
        <p:nvPicPr>
          <p:cNvPr id="5" name="図 4" descr="屋内, テーブル, レゴ, グリーン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D0E9352-19DE-1F39-FD94-C7E4FDF203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9D3A4C2-6F25-9207-30F2-A1A70ED80EA0}"/>
              </a:ext>
            </a:extLst>
          </p:cNvPr>
          <p:cNvSpPr txBox="1"/>
          <p:nvPr/>
        </p:nvSpPr>
        <p:spPr>
          <a:xfrm>
            <a:off x="349593" y="5171273"/>
            <a:ext cx="4605556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/>
              <a:t>Tapered IVU-II Prototype</a:t>
            </a:r>
          </a:p>
          <a:p>
            <a:pPr marL="265113" indent="-265113">
              <a:buFont typeface="Arial" panose="020B0604020202020204" pitchFamily="34" charset="0"/>
              <a:buChar char="•"/>
            </a:pPr>
            <a:r>
              <a:rPr lang="en-US" altLang="ja-JP" sz="2800" dirty="0"/>
              <a:t>28mm period</a:t>
            </a:r>
          </a:p>
          <a:p>
            <a:pPr marL="265113" indent="-265113">
              <a:buFont typeface="Arial" panose="020B0604020202020204" pitchFamily="34" charset="0"/>
              <a:buChar char="•"/>
            </a:pPr>
            <a:r>
              <a:rPr kumimoji="1" lang="en-US" altLang="ja-JP" sz="2800" dirty="0"/>
              <a:t>2 supports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179419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6E2D611-D99D-90B3-3198-3E707ADCAA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19</a:t>
            </a:fld>
            <a:endParaRPr lang="ja-JP" altLang="en-US" dirty="0"/>
          </a:p>
        </p:txBody>
      </p:sp>
      <p:pic>
        <p:nvPicPr>
          <p:cNvPr id="6" name="図 5" descr="建物, フェンス, 屋内, テーブル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BCF6490-FF2A-2B32-809C-AF0CC666BD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A391B33-6C4E-D6DD-A30F-2E0AEF0F59A0}"/>
              </a:ext>
            </a:extLst>
          </p:cNvPr>
          <p:cNvSpPr txBox="1"/>
          <p:nvPr/>
        </p:nvSpPr>
        <p:spPr>
          <a:xfrm>
            <a:off x="7581037" y="972329"/>
            <a:ext cx="1520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</a:t>
            </a:r>
          </a:p>
          <a:p>
            <a:r>
              <a:rPr kumimoji="1" lang="en-US" altLang="ja-JP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Shaft</a:t>
            </a:r>
            <a:endParaRPr kumimoji="1" lang="ja-JP" alt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0AB2397-7E12-D9B2-B266-DAD221EF5AD3}"/>
              </a:ext>
            </a:extLst>
          </p:cNvPr>
          <p:cNvSpPr txBox="1"/>
          <p:nvPr/>
        </p:nvSpPr>
        <p:spPr>
          <a:xfrm>
            <a:off x="1455683" y="4772486"/>
            <a:ext cx="6868511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kumimoji="1" lang="en-US" altLang="ja-JP" sz="2800" dirty="0"/>
              <a:t>Fewer supports; magnetic array much more sensitive to a mechanical load than normal IVU-IIs</a:t>
            </a:r>
            <a:endParaRPr lang="en-US" altLang="ja-JP" sz="28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5430CE0-1064-CFFC-6ECF-8D0FF251368D}"/>
              </a:ext>
            </a:extLst>
          </p:cNvPr>
          <p:cNvSpPr txBox="1"/>
          <p:nvPr/>
        </p:nvSpPr>
        <p:spPr>
          <a:xfrm>
            <a:off x="439501" y="749595"/>
            <a:ext cx="1655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Stepping Motor</a:t>
            </a: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2177E44A-A40A-6449-BE11-6B28F0CCF7FD}"/>
              </a:ext>
            </a:extLst>
          </p:cNvPr>
          <p:cNvSpPr/>
          <p:nvPr/>
        </p:nvSpPr>
        <p:spPr>
          <a:xfrm>
            <a:off x="2099930" y="1089837"/>
            <a:ext cx="4221126" cy="728330"/>
          </a:xfrm>
          <a:custGeom>
            <a:avLst/>
            <a:gdLst>
              <a:gd name="connsiteX0" fmla="*/ 281763 w 4221126"/>
              <a:gd name="connsiteY0" fmla="*/ 622005 h 728330"/>
              <a:gd name="connsiteX1" fmla="*/ 0 w 4221126"/>
              <a:gd name="connsiteY1" fmla="*/ 0 h 728330"/>
              <a:gd name="connsiteX2" fmla="*/ 4221126 w 4221126"/>
              <a:gd name="connsiteY2" fmla="*/ 728330 h 728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21126" h="728330">
                <a:moveTo>
                  <a:pt x="281763" y="622005"/>
                </a:moveTo>
                <a:lnTo>
                  <a:pt x="0" y="0"/>
                </a:lnTo>
                <a:lnTo>
                  <a:pt x="4221126" y="728330"/>
                </a:lnTo>
              </a:path>
            </a:pathLst>
          </a:custGeom>
          <a:noFill/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4288B757-63C2-9EFF-8324-1673E0016483}"/>
              </a:ext>
            </a:extLst>
          </p:cNvPr>
          <p:cNvSpPr/>
          <p:nvPr/>
        </p:nvSpPr>
        <p:spPr>
          <a:xfrm>
            <a:off x="2690037" y="1334386"/>
            <a:ext cx="4848447" cy="1196163"/>
          </a:xfrm>
          <a:custGeom>
            <a:avLst/>
            <a:gdLst>
              <a:gd name="connsiteX0" fmla="*/ 0 w 4848447"/>
              <a:gd name="connsiteY0" fmla="*/ 1174898 h 1196163"/>
              <a:gd name="connsiteX1" fmla="*/ 4848447 w 4848447"/>
              <a:gd name="connsiteY1" fmla="*/ 0 h 1196163"/>
              <a:gd name="connsiteX2" fmla="*/ 4114800 w 4848447"/>
              <a:gd name="connsiteY2" fmla="*/ 1196163 h 1196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48447" h="1196163">
                <a:moveTo>
                  <a:pt x="0" y="1174898"/>
                </a:moveTo>
                <a:lnTo>
                  <a:pt x="4848447" y="0"/>
                </a:lnTo>
                <a:lnTo>
                  <a:pt x="4114800" y="1196163"/>
                </a:lnTo>
              </a:path>
            </a:pathLst>
          </a:custGeom>
          <a:noFill/>
          <a:ln w="254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2646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DB195D-8F3C-25A0-1BDF-F0B17A51C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コンテンツ プレースホルダー 1">
            <a:extLst>
              <a:ext uri="{FF2B5EF4-FFF2-40B4-BE49-F238E27FC236}">
                <a16:creationId xmlns:a16="http://schemas.microsoft.com/office/drawing/2014/main" id="{F97CD59C-4D51-DF73-4080-725EA52B9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824413"/>
          </a:xfrm>
        </p:spPr>
        <p:txBody>
          <a:bodyPr/>
          <a:lstStyle/>
          <a:p>
            <a:pPr eaLnBrk="1" hangingPunct="1"/>
            <a:r>
              <a:rPr lang="en-US" altLang="ja-JP" dirty="0"/>
              <a:t>SPring-8-II Project</a:t>
            </a:r>
          </a:p>
          <a:p>
            <a:r>
              <a:rPr lang="en-US" altLang="ja-JP" sz="3200" dirty="0"/>
              <a:t>New Insertion Devices in SPring-8-II</a:t>
            </a:r>
          </a:p>
          <a:p>
            <a:pPr lvl="1"/>
            <a:r>
              <a:rPr lang="en-US" altLang="ja-JP" dirty="0"/>
              <a:t>IVU-II</a:t>
            </a:r>
          </a:p>
          <a:p>
            <a:pPr lvl="1"/>
            <a:r>
              <a:rPr lang="en-US" altLang="ja-JP" dirty="0"/>
              <a:t>Helical-8 Undulator</a:t>
            </a:r>
          </a:p>
          <a:p>
            <a:pPr lvl="1"/>
            <a:r>
              <a:rPr lang="en-US" altLang="ja-JP" dirty="0"/>
              <a:t>IDs in LSSs</a:t>
            </a:r>
          </a:p>
          <a:p>
            <a:r>
              <a:rPr lang="en-US" altLang="ja-JP" dirty="0"/>
              <a:t>Issues in Tapered IVU-II</a:t>
            </a:r>
          </a:p>
          <a:p>
            <a:pPr lvl="1"/>
            <a:endParaRPr lang="en-US" altLang="ja-JP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34600B2-E6B3-CCEC-A875-B79959F365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E675D5-6A16-489E-8151-F52117966913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8689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CF7DB1-6E7B-451C-AFC1-EACEBBD58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What Happened?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EF1EC5D-2E04-E409-099B-1ED1D7302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/>
          <a:lstStyle/>
          <a:p>
            <a:r>
              <a:rPr lang="en-US" altLang="ja-JP" dirty="0"/>
              <a:t>Field correction completed successfully at the minimum gap of 6 mm</a:t>
            </a:r>
          </a:p>
          <a:p>
            <a:r>
              <a:rPr kumimoji="1" lang="en-US" altLang="ja-JP" dirty="0"/>
              <a:t>Phase error degradation found during the final check (in-situ measurement by SAFALI)</a:t>
            </a:r>
          </a:p>
          <a:p>
            <a:r>
              <a:rPr kumimoji="1" lang="en-US" altLang="ja-JP" dirty="0"/>
              <a:t>Two factors can deform mag. array, resulting in worse phase error:</a:t>
            </a:r>
          </a:p>
          <a:p>
            <a:pPr lvl="1"/>
            <a:r>
              <a:rPr lang="en-US" altLang="ja-JP" dirty="0"/>
              <a:t>Tension on Cu/Ni sheet</a:t>
            </a:r>
          </a:p>
          <a:p>
            <a:pPr lvl="1"/>
            <a:r>
              <a:rPr kumimoji="1" lang="en-US" altLang="ja-JP" dirty="0"/>
              <a:t>Residual </a:t>
            </a:r>
            <a:r>
              <a:rPr lang="en-US" altLang="ja-JP" dirty="0"/>
              <a:t>magnetic force</a:t>
            </a:r>
          </a:p>
          <a:p>
            <a:r>
              <a:rPr kumimoji="1" lang="en-US" altLang="ja-JP" dirty="0"/>
              <a:t>Has not been a problem in 3-support structure! </a:t>
            </a:r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536DBD3-1D7C-747B-01C1-D0A6D69E9B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20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03915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C10D5F7-37B4-57D4-EB7F-35D85EA04173}"/>
              </a:ext>
            </a:extLst>
          </p:cNvPr>
          <p:cNvGrpSpPr/>
          <p:nvPr/>
        </p:nvGrpSpPr>
        <p:grpSpPr>
          <a:xfrm>
            <a:off x="2675525" y="3345210"/>
            <a:ext cx="4136064" cy="609600"/>
            <a:chOff x="2672317" y="3345210"/>
            <a:chExt cx="4136064" cy="609600"/>
          </a:xfrm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C279494-AE97-00A8-637E-B2EFD3D251CE}"/>
                </a:ext>
              </a:extLst>
            </p:cNvPr>
            <p:cNvSpPr/>
            <p:nvPr/>
          </p:nvSpPr>
          <p:spPr>
            <a:xfrm>
              <a:off x="2672317" y="3345210"/>
              <a:ext cx="425302" cy="6096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E9C6183B-E8AF-606F-23D7-D5B815196813}"/>
                </a:ext>
              </a:extLst>
            </p:cNvPr>
            <p:cNvSpPr/>
            <p:nvPr/>
          </p:nvSpPr>
          <p:spPr>
            <a:xfrm>
              <a:off x="6383079" y="3345210"/>
              <a:ext cx="425302" cy="6096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ED2C85BC-1C5A-E1D3-DDFF-76CD3591B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Deformation by Cu/Ni Sheet Tension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59B17B0-07FF-A4E8-DF7D-AD2E6B324E1A}"/>
              </a:ext>
            </a:extLst>
          </p:cNvPr>
          <p:cNvSpPr/>
          <p:nvPr/>
        </p:nvSpPr>
        <p:spPr>
          <a:xfrm>
            <a:off x="1869763" y="2148177"/>
            <a:ext cx="5746865" cy="2992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2225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0286F9-5938-EB7B-87FF-B679C6E14739}"/>
              </a:ext>
            </a:extLst>
          </p:cNvPr>
          <p:cNvSpPr txBox="1"/>
          <p:nvPr/>
        </p:nvSpPr>
        <p:spPr>
          <a:xfrm>
            <a:off x="3650429" y="1649697"/>
            <a:ext cx="2145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00FF"/>
                </a:solidFill>
              </a:rPr>
              <a:t>Cu/Ni sheet</a:t>
            </a:r>
            <a:endParaRPr kumimoji="1" lang="ja-JP" altLang="en-US" sz="2400" b="1" dirty="0">
              <a:solidFill>
                <a:srgbClr val="0000FF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BA18487-6D82-4862-85D0-308848A5116E}"/>
              </a:ext>
            </a:extLst>
          </p:cNvPr>
          <p:cNvSpPr/>
          <p:nvPr/>
        </p:nvSpPr>
        <p:spPr>
          <a:xfrm>
            <a:off x="1871745" y="2148267"/>
            <a:ext cx="216024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B1D5D50-A690-3622-864F-BF512337B6FB}"/>
              </a:ext>
            </a:extLst>
          </p:cNvPr>
          <p:cNvSpPr/>
          <p:nvPr/>
        </p:nvSpPr>
        <p:spPr>
          <a:xfrm>
            <a:off x="7402666" y="2156829"/>
            <a:ext cx="216024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9" name="左大かっこ 8">
            <a:extLst>
              <a:ext uri="{FF2B5EF4-FFF2-40B4-BE49-F238E27FC236}">
                <a16:creationId xmlns:a16="http://schemas.microsoft.com/office/drawing/2014/main" id="{3BA0FC8D-FC55-FB5F-9210-9FA410017C65}"/>
              </a:ext>
            </a:extLst>
          </p:cNvPr>
          <p:cNvSpPr/>
          <p:nvPr/>
        </p:nvSpPr>
        <p:spPr>
          <a:xfrm rot="5400000">
            <a:off x="4644008" y="-531440"/>
            <a:ext cx="216024" cy="5544616"/>
          </a:xfrm>
          <a:prstGeom prst="leftBracket">
            <a:avLst>
              <a:gd name="adj" fmla="val 27357"/>
            </a:avLst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AFE0E53-41FA-C6B1-6102-990D24BCF646}"/>
              </a:ext>
            </a:extLst>
          </p:cNvPr>
          <p:cNvSpPr/>
          <p:nvPr/>
        </p:nvSpPr>
        <p:spPr>
          <a:xfrm>
            <a:off x="1869763" y="2365695"/>
            <a:ext cx="5746865" cy="9795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2225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/>
              <a:t>Al Beam (bottom)</a:t>
            </a:r>
            <a:endParaRPr lang="ja-JP" altLang="en-US" sz="2400" dirty="0"/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AD36643F-C7D3-BD10-DAD8-AA9499C0F5B4}"/>
              </a:ext>
            </a:extLst>
          </p:cNvPr>
          <p:cNvGrpSpPr/>
          <p:nvPr/>
        </p:nvGrpSpPr>
        <p:grpSpPr>
          <a:xfrm>
            <a:off x="1870486" y="4430120"/>
            <a:ext cx="5750555" cy="1757661"/>
            <a:chOff x="1870486" y="4430120"/>
            <a:chExt cx="5750555" cy="1757661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0750F633-87B2-E4F5-6A0F-0C23113A60E7}"/>
                </a:ext>
              </a:extLst>
            </p:cNvPr>
            <p:cNvGrpSpPr/>
            <p:nvPr/>
          </p:nvGrpSpPr>
          <p:grpSpPr>
            <a:xfrm>
              <a:off x="2675525" y="5578181"/>
              <a:ext cx="4136064" cy="609600"/>
              <a:chOff x="2672317" y="3345210"/>
              <a:chExt cx="4136064" cy="609600"/>
            </a:xfrm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3DEA9D7-4DFE-6E6E-D2AF-2604D31D22BF}"/>
                  </a:ext>
                </a:extLst>
              </p:cNvPr>
              <p:cNvSpPr/>
              <p:nvPr/>
            </p:nvSpPr>
            <p:spPr>
              <a:xfrm>
                <a:off x="2672317" y="3345210"/>
                <a:ext cx="425302" cy="6096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A40D3D43-97C1-3A8E-7F4A-949726F954D1}"/>
                  </a:ext>
                </a:extLst>
              </p:cNvPr>
              <p:cNvSpPr/>
              <p:nvPr/>
            </p:nvSpPr>
            <p:spPr>
              <a:xfrm>
                <a:off x="6383079" y="3345210"/>
                <a:ext cx="425302" cy="6096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9103077-86D9-F15A-1114-0E6DFD307D40}"/>
                </a:ext>
              </a:extLst>
            </p:cNvPr>
            <p:cNvSpPr/>
            <p:nvPr/>
          </p:nvSpPr>
          <p:spPr>
            <a:xfrm>
              <a:off x="1871210" y="4617088"/>
              <a:ext cx="5746141" cy="1131957"/>
            </a:xfrm>
            <a:custGeom>
              <a:avLst/>
              <a:gdLst>
                <a:gd name="connsiteX0" fmla="*/ 2850445 w 5701608"/>
                <a:gd name="connsiteY0" fmla="*/ 743999 h 743998"/>
                <a:gd name="connsiteX1" fmla="*/ 5701609 w 5701608"/>
                <a:gd name="connsiteY1" fmla="*/ 495999 h 743998"/>
                <a:gd name="connsiteX2" fmla="*/ 5701609 w 5701608"/>
                <a:gd name="connsiteY2" fmla="*/ 0 h 743998"/>
                <a:gd name="connsiteX3" fmla="*/ 2850445 w 5701608"/>
                <a:gd name="connsiteY3" fmla="*/ 248000 h 743998"/>
                <a:gd name="connsiteX4" fmla="*/ 0 w 5701608"/>
                <a:gd name="connsiteY4" fmla="*/ 0 h 743998"/>
                <a:gd name="connsiteX5" fmla="*/ 0 w 5701608"/>
                <a:gd name="connsiteY5" fmla="*/ 495999 h 743998"/>
                <a:gd name="connsiteX6" fmla="*/ 2851164 w 5701608"/>
                <a:gd name="connsiteY6" fmla="*/ 743999 h 743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1608" h="743998">
                  <a:moveTo>
                    <a:pt x="2850445" y="743999"/>
                  </a:moveTo>
                  <a:cubicBezTo>
                    <a:pt x="4479682" y="743999"/>
                    <a:pt x="5701609" y="495999"/>
                    <a:pt x="5701609" y="495999"/>
                  </a:cubicBezTo>
                  <a:lnTo>
                    <a:pt x="5701609" y="0"/>
                  </a:lnTo>
                  <a:cubicBezTo>
                    <a:pt x="5701609" y="0"/>
                    <a:pt x="4479682" y="248000"/>
                    <a:pt x="2850445" y="248000"/>
                  </a:cubicBezTo>
                  <a:cubicBezTo>
                    <a:pt x="1221209" y="248000"/>
                    <a:pt x="0" y="0"/>
                    <a:pt x="0" y="0"/>
                  </a:cubicBezTo>
                  <a:lnTo>
                    <a:pt x="0" y="495999"/>
                  </a:lnTo>
                  <a:cubicBezTo>
                    <a:pt x="0" y="495999"/>
                    <a:pt x="1221927" y="743999"/>
                    <a:pt x="2851164" y="743999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2225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857A072-5795-F8AB-6437-7C9469928D0C}"/>
                </a:ext>
              </a:extLst>
            </p:cNvPr>
            <p:cNvSpPr/>
            <p:nvPr/>
          </p:nvSpPr>
          <p:spPr>
            <a:xfrm>
              <a:off x="1870486" y="4430120"/>
              <a:ext cx="5746865" cy="566312"/>
            </a:xfrm>
            <a:custGeom>
              <a:avLst/>
              <a:gdLst>
                <a:gd name="connsiteX0" fmla="*/ 2851164 w 5702326"/>
                <a:gd name="connsiteY0" fmla="*/ 372218 h 372218"/>
                <a:gd name="connsiteX1" fmla="*/ 5702327 w 5702326"/>
                <a:gd name="connsiteY1" fmla="*/ 124218 h 372218"/>
                <a:gd name="connsiteX2" fmla="*/ 5702327 w 5702326"/>
                <a:gd name="connsiteY2" fmla="*/ 0 h 372218"/>
                <a:gd name="connsiteX3" fmla="*/ 2851164 w 5702326"/>
                <a:gd name="connsiteY3" fmla="*/ 248000 h 372218"/>
                <a:gd name="connsiteX4" fmla="*/ 0 w 5702326"/>
                <a:gd name="connsiteY4" fmla="*/ 0 h 372218"/>
                <a:gd name="connsiteX5" fmla="*/ 0 w 5702326"/>
                <a:gd name="connsiteY5" fmla="*/ 123781 h 372218"/>
                <a:gd name="connsiteX6" fmla="*/ 2851164 w 5702326"/>
                <a:gd name="connsiteY6" fmla="*/ 371781 h 372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2326" h="372218">
                  <a:moveTo>
                    <a:pt x="2851164" y="372218"/>
                  </a:moveTo>
                  <a:cubicBezTo>
                    <a:pt x="4480400" y="372218"/>
                    <a:pt x="5702327" y="124218"/>
                    <a:pt x="5702327" y="124218"/>
                  </a:cubicBezTo>
                  <a:lnTo>
                    <a:pt x="5702327" y="0"/>
                  </a:lnTo>
                  <a:cubicBezTo>
                    <a:pt x="5702327" y="0"/>
                    <a:pt x="4480400" y="248000"/>
                    <a:pt x="2851164" y="248000"/>
                  </a:cubicBezTo>
                  <a:cubicBezTo>
                    <a:pt x="1221927" y="248000"/>
                    <a:pt x="0" y="0"/>
                    <a:pt x="0" y="0"/>
                  </a:cubicBezTo>
                  <a:lnTo>
                    <a:pt x="0" y="123781"/>
                  </a:lnTo>
                  <a:cubicBezTo>
                    <a:pt x="0" y="123781"/>
                    <a:pt x="1221927" y="371781"/>
                    <a:pt x="2851164" y="371781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2225" cap="flat">
              <a:solidFill>
                <a:srgbClr val="23181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 dirty="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D7784D0-6320-8342-2FC3-764B65D09382}"/>
                </a:ext>
              </a:extLst>
            </p:cNvPr>
            <p:cNvSpPr/>
            <p:nvPr/>
          </p:nvSpPr>
          <p:spPr>
            <a:xfrm rot="413515">
              <a:off x="1872268" y="4458144"/>
              <a:ext cx="217922" cy="215860"/>
            </a:xfrm>
            <a:prstGeom prst="rect">
              <a:avLst/>
            </a:prstGeom>
            <a:solidFill>
              <a:srgbClr val="FFFF0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997939B7-45D6-42E7-72D1-33588118E18C}"/>
                </a:ext>
              </a:extLst>
            </p:cNvPr>
            <p:cNvSpPr/>
            <p:nvPr/>
          </p:nvSpPr>
          <p:spPr>
            <a:xfrm rot="21186485" flipH="1">
              <a:off x="7403119" y="4432745"/>
              <a:ext cx="217922" cy="215860"/>
            </a:xfrm>
            <a:prstGeom prst="rect">
              <a:avLst/>
            </a:prstGeom>
            <a:solidFill>
              <a:srgbClr val="FFFF00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グラフィックス 21">
              <a:extLst>
                <a:ext uri="{FF2B5EF4-FFF2-40B4-BE49-F238E27FC236}">
                  <a16:creationId xmlns:a16="http://schemas.microsoft.com/office/drawing/2014/main" id="{841B4937-B50E-1E1D-9DCB-A80329EE7989}"/>
                </a:ext>
              </a:extLst>
            </p:cNvPr>
            <p:cNvSpPr/>
            <p:nvPr/>
          </p:nvSpPr>
          <p:spPr>
            <a:xfrm>
              <a:off x="1979402" y="4450080"/>
              <a:ext cx="5511907" cy="329634"/>
            </a:xfrm>
            <a:custGeom>
              <a:avLst/>
              <a:gdLst>
                <a:gd name="connsiteX0" fmla="*/ 5773054 w 5773053"/>
                <a:gd name="connsiteY0" fmla="*/ 0 h 380268"/>
                <a:gd name="connsiteX1" fmla="*/ 2886163 w 5773053"/>
                <a:gd name="connsiteY1" fmla="*/ 380269 h 380268"/>
                <a:gd name="connsiteX2" fmla="*/ 0 w 5773053"/>
                <a:gd name="connsiteY2" fmla="*/ 0 h 380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73053" h="380268">
                  <a:moveTo>
                    <a:pt x="5773054" y="0"/>
                  </a:moveTo>
                  <a:cubicBezTo>
                    <a:pt x="5773054" y="0"/>
                    <a:pt x="4535815" y="380269"/>
                    <a:pt x="2886163" y="380269"/>
                  </a:cubicBezTo>
                  <a:cubicBezTo>
                    <a:pt x="1237239" y="380269"/>
                    <a:pt x="0" y="0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0000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8BFB4B0-85E3-62D1-3B77-53C248CEE7F8}"/>
                </a:ext>
              </a:extLst>
            </p:cNvPr>
            <p:cNvGrpSpPr/>
            <p:nvPr/>
          </p:nvGrpSpPr>
          <p:grpSpPr>
            <a:xfrm>
              <a:off x="1968278" y="4430703"/>
              <a:ext cx="5556753" cy="242521"/>
              <a:chOff x="1968278" y="4430703"/>
              <a:chExt cx="5556753" cy="242521"/>
            </a:xfrm>
          </p:grpSpPr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8FCD4D23-D9D1-EF6E-07CA-8719827DEEDD}"/>
                  </a:ext>
                </a:extLst>
              </p:cNvPr>
              <p:cNvCxnSpPr>
                <a:cxnSpLocks/>
                <a:endCxn id="17" idx="2"/>
              </p:cNvCxnSpPr>
              <p:nvPr/>
            </p:nvCxnSpPr>
            <p:spPr>
              <a:xfrm flipH="1">
                <a:off x="1968278" y="4434090"/>
                <a:ext cx="31410" cy="239134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270F1A32-0441-0289-169D-B004D75C1154}"/>
                  </a:ext>
                </a:extLst>
              </p:cNvPr>
              <p:cNvCxnSpPr>
                <a:cxnSpLocks/>
                <a:endCxn id="27" idx="2"/>
              </p:cNvCxnSpPr>
              <p:nvPr/>
            </p:nvCxnSpPr>
            <p:spPr>
              <a:xfrm>
                <a:off x="7479016" y="4430703"/>
                <a:ext cx="46015" cy="217122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B9C5DF5-1D19-B113-C57A-B6B67DCC93E8}"/>
              </a:ext>
            </a:extLst>
          </p:cNvPr>
          <p:cNvSpPr txBox="1"/>
          <p:nvPr/>
        </p:nvSpPr>
        <p:spPr>
          <a:xfrm>
            <a:off x="1272077" y="1603818"/>
            <a:ext cx="1431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fixation</a:t>
            </a:r>
            <a:endParaRPr kumimoji="1" lang="ja-JP" altLang="en-US" sz="2400" b="1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3432A17-9240-2D1A-3A47-AA70AC456EDF}"/>
              </a:ext>
            </a:extLst>
          </p:cNvPr>
          <p:cNvSpPr txBox="1"/>
          <p:nvPr/>
        </p:nvSpPr>
        <p:spPr>
          <a:xfrm>
            <a:off x="6837304" y="1588053"/>
            <a:ext cx="1431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fixation</a:t>
            </a:r>
            <a:endParaRPr kumimoji="1" lang="ja-JP" altLang="en-US" sz="2400" b="1" dirty="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36590C5-9344-C9AC-A572-722EAB355AF0}"/>
              </a:ext>
            </a:extLst>
          </p:cNvPr>
          <p:cNvSpPr txBox="1"/>
          <p:nvPr/>
        </p:nvSpPr>
        <p:spPr>
          <a:xfrm>
            <a:off x="3622465" y="3496207"/>
            <a:ext cx="2321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Support Shaft</a:t>
            </a:r>
            <a:endParaRPr kumimoji="1" lang="ja-JP" altLang="en-US" sz="2400" dirty="0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8EF6E1A0-FD38-DB8D-CEBC-8540B3B9A6E8}"/>
              </a:ext>
            </a:extLst>
          </p:cNvPr>
          <p:cNvSpPr txBox="1"/>
          <p:nvPr/>
        </p:nvSpPr>
        <p:spPr>
          <a:xfrm>
            <a:off x="3870251" y="2048171"/>
            <a:ext cx="15576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2400" dirty="0"/>
              <a:t>Magnets</a:t>
            </a:r>
            <a:endParaRPr kumimoji="1" lang="ja-JP" altLang="en-US" sz="2400" dirty="0"/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24B48BFC-2424-E97F-E190-80EBB5FA6BEC}"/>
              </a:ext>
            </a:extLst>
          </p:cNvPr>
          <p:cNvGrpSpPr/>
          <p:nvPr/>
        </p:nvGrpSpPr>
        <p:grpSpPr>
          <a:xfrm>
            <a:off x="2682412" y="1146310"/>
            <a:ext cx="4022195" cy="1214518"/>
            <a:chOff x="2682412" y="1146310"/>
            <a:chExt cx="4022195" cy="1214518"/>
          </a:xfrm>
        </p:grpSpPr>
        <p:sp>
          <p:nvSpPr>
            <p:cNvPr id="37" name="矢印: 下 36">
              <a:extLst>
                <a:ext uri="{FF2B5EF4-FFF2-40B4-BE49-F238E27FC236}">
                  <a16:creationId xmlns:a16="http://schemas.microsoft.com/office/drawing/2014/main" id="{A5BBBE83-8F7B-5BC8-580B-4FFA8161CFA5}"/>
                </a:ext>
              </a:extLst>
            </p:cNvPr>
            <p:cNvSpPr/>
            <p:nvPr/>
          </p:nvSpPr>
          <p:spPr>
            <a:xfrm rot="16200000">
              <a:off x="2654259" y="1963679"/>
              <a:ext cx="425302" cy="368996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/>
            </a:p>
          </p:txBody>
        </p:sp>
        <p:sp>
          <p:nvSpPr>
            <p:cNvPr id="38" name="矢印: 下 37">
              <a:extLst>
                <a:ext uri="{FF2B5EF4-FFF2-40B4-BE49-F238E27FC236}">
                  <a16:creationId xmlns:a16="http://schemas.microsoft.com/office/drawing/2014/main" id="{06692415-190C-7AAB-BAAC-BA64847DEB7E}"/>
                </a:ext>
              </a:extLst>
            </p:cNvPr>
            <p:cNvSpPr/>
            <p:nvPr/>
          </p:nvSpPr>
          <p:spPr>
            <a:xfrm rot="5400000">
              <a:off x="6307458" y="1953824"/>
              <a:ext cx="425302" cy="368996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467E5D50-0878-7167-F445-9900D8951852}"/>
                </a:ext>
              </a:extLst>
            </p:cNvPr>
            <p:cNvSpPr txBox="1"/>
            <p:nvPr/>
          </p:nvSpPr>
          <p:spPr>
            <a:xfrm>
              <a:off x="3234699" y="1146310"/>
              <a:ext cx="31554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tension (30kg/mm)</a:t>
              </a:r>
              <a:endParaRPr kumimoji="1" lang="ja-JP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19B5E658-AC8B-AE8B-7E67-C66548429B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4963" y="1525772"/>
              <a:ext cx="260497" cy="393405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B890F250-E3B7-F518-C83A-4C30C42DB731}"/>
                </a:ext>
              </a:extLst>
            </p:cNvPr>
            <p:cNvCxnSpPr>
              <a:cxnSpLocks/>
            </p:cNvCxnSpPr>
            <p:nvPr/>
          </p:nvCxnSpPr>
          <p:spPr>
            <a:xfrm>
              <a:off x="6352954" y="1451344"/>
              <a:ext cx="255181" cy="45720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036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664EE3-A224-EAF8-14E6-332006863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Deformation by Residual Force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0E8D09C-9E4F-7467-2B7C-70E5163E87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22</a:t>
            </a:fld>
            <a:endParaRPr lang="ja-JP" altLang="en-US" dirty="0"/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BC1503D-31B9-6694-3315-B185FADB101E}"/>
              </a:ext>
            </a:extLst>
          </p:cNvPr>
          <p:cNvGrpSpPr/>
          <p:nvPr/>
        </p:nvGrpSpPr>
        <p:grpSpPr>
          <a:xfrm>
            <a:off x="2675525" y="3345210"/>
            <a:ext cx="4136064" cy="609600"/>
            <a:chOff x="2672317" y="3345210"/>
            <a:chExt cx="4136064" cy="609600"/>
          </a:xfrm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8CD2C706-5543-D2B1-D1EE-83F44AAE1CF5}"/>
                </a:ext>
              </a:extLst>
            </p:cNvPr>
            <p:cNvSpPr/>
            <p:nvPr/>
          </p:nvSpPr>
          <p:spPr>
            <a:xfrm>
              <a:off x="2672317" y="3345210"/>
              <a:ext cx="425302" cy="6096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7A6A7FE5-668F-CFE9-FC2E-C12D69328AB3}"/>
                </a:ext>
              </a:extLst>
            </p:cNvPr>
            <p:cNvSpPr/>
            <p:nvPr/>
          </p:nvSpPr>
          <p:spPr>
            <a:xfrm>
              <a:off x="6383079" y="3345210"/>
              <a:ext cx="425302" cy="6096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/>
            </a:p>
          </p:txBody>
        </p:sp>
      </p:grp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C2D4E2E5-0956-66F7-BE5C-7D89701C1939}"/>
              </a:ext>
            </a:extLst>
          </p:cNvPr>
          <p:cNvSpPr/>
          <p:nvPr/>
        </p:nvSpPr>
        <p:spPr>
          <a:xfrm>
            <a:off x="1869763" y="2148177"/>
            <a:ext cx="5746865" cy="2992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2225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7470DEE1-A681-CB28-8E00-4579D3B49179}"/>
              </a:ext>
            </a:extLst>
          </p:cNvPr>
          <p:cNvGrpSpPr/>
          <p:nvPr/>
        </p:nvGrpSpPr>
        <p:grpSpPr>
          <a:xfrm>
            <a:off x="1870486" y="4430120"/>
            <a:ext cx="5746865" cy="1757661"/>
            <a:chOff x="1870486" y="4430120"/>
            <a:chExt cx="5746865" cy="1757661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9AF17E4-E9BE-6065-C46B-71A9DE8B3F61}"/>
                </a:ext>
              </a:extLst>
            </p:cNvPr>
            <p:cNvGrpSpPr/>
            <p:nvPr/>
          </p:nvGrpSpPr>
          <p:grpSpPr>
            <a:xfrm>
              <a:off x="2675525" y="5578181"/>
              <a:ext cx="4136064" cy="609600"/>
              <a:chOff x="2672317" y="3345210"/>
              <a:chExt cx="4136064" cy="609600"/>
            </a:xfrm>
          </p:grpSpPr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76F07DF3-E38D-2633-261F-B3E12DE1F463}"/>
                  </a:ext>
                </a:extLst>
              </p:cNvPr>
              <p:cNvSpPr/>
              <p:nvPr/>
            </p:nvSpPr>
            <p:spPr>
              <a:xfrm>
                <a:off x="2672317" y="3345210"/>
                <a:ext cx="425302" cy="6096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BE6D4A61-1858-03C6-68BF-A0C58F22D184}"/>
                  </a:ext>
                </a:extLst>
              </p:cNvPr>
              <p:cNvSpPr/>
              <p:nvPr/>
            </p:nvSpPr>
            <p:spPr>
              <a:xfrm>
                <a:off x="6383079" y="3345210"/>
                <a:ext cx="425302" cy="6096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499A6C44-5527-91D5-67F7-39FDEE8D8E09}"/>
                </a:ext>
              </a:extLst>
            </p:cNvPr>
            <p:cNvSpPr/>
            <p:nvPr/>
          </p:nvSpPr>
          <p:spPr>
            <a:xfrm>
              <a:off x="1871210" y="4617088"/>
              <a:ext cx="5746141" cy="1131957"/>
            </a:xfrm>
            <a:custGeom>
              <a:avLst/>
              <a:gdLst>
                <a:gd name="connsiteX0" fmla="*/ 2850445 w 5701608"/>
                <a:gd name="connsiteY0" fmla="*/ 743999 h 743998"/>
                <a:gd name="connsiteX1" fmla="*/ 5701609 w 5701608"/>
                <a:gd name="connsiteY1" fmla="*/ 495999 h 743998"/>
                <a:gd name="connsiteX2" fmla="*/ 5701609 w 5701608"/>
                <a:gd name="connsiteY2" fmla="*/ 0 h 743998"/>
                <a:gd name="connsiteX3" fmla="*/ 2850445 w 5701608"/>
                <a:gd name="connsiteY3" fmla="*/ 248000 h 743998"/>
                <a:gd name="connsiteX4" fmla="*/ 0 w 5701608"/>
                <a:gd name="connsiteY4" fmla="*/ 0 h 743998"/>
                <a:gd name="connsiteX5" fmla="*/ 0 w 5701608"/>
                <a:gd name="connsiteY5" fmla="*/ 495999 h 743998"/>
                <a:gd name="connsiteX6" fmla="*/ 2851164 w 5701608"/>
                <a:gd name="connsiteY6" fmla="*/ 743999 h 743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1608" h="743998">
                  <a:moveTo>
                    <a:pt x="2850445" y="743999"/>
                  </a:moveTo>
                  <a:cubicBezTo>
                    <a:pt x="4479682" y="743999"/>
                    <a:pt x="5701609" y="495999"/>
                    <a:pt x="5701609" y="495999"/>
                  </a:cubicBezTo>
                  <a:lnTo>
                    <a:pt x="5701609" y="0"/>
                  </a:lnTo>
                  <a:cubicBezTo>
                    <a:pt x="5701609" y="0"/>
                    <a:pt x="4479682" y="248000"/>
                    <a:pt x="2850445" y="248000"/>
                  </a:cubicBezTo>
                  <a:cubicBezTo>
                    <a:pt x="1221209" y="248000"/>
                    <a:pt x="0" y="0"/>
                    <a:pt x="0" y="0"/>
                  </a:cubicBezTo>
                  <a:lnTo>
                    <a:pt x="0" y="495999"/>
                  </a:lnTo>
                  <a:cubicBezTo>
                    <a:pt x="0" y="495999"/>
                    <a:pt x="1221927" y="743999"/>
                    <a:pt x="2851164" y="743999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22225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05E681CA-7256-E863-D239-19295DAF426F}"/>
                </a:ext>
              </a:extLst>
            </p:cNvPr>
            <p:cNvSpPr/>
            <p:nvPr/>
          </p:nvSpPr>
          <p:spPr>
            <a:xfrm>
              <a:off x="1870486" y="4430120"/>
              <a:ext cx="5746865" cy="566312"/>
            </a:xfrm>
            <a:custGeom>
              <a:avLst/>
              <a:gdLst>
                <a:gd name="connsiteX0" fmla="*/ 2851164 w 5702326"/>
                <a:gd name="connsiteY0" fmla="*/ 372218 h 372218"/>
                <a:gd name="connsiteX1" fmla="*/ 5702327 w 5702326"/>
                <a:gd name="connsiteY1" fmla="*/ 124218 h 372218"/>
                <a:gd name="connsiteX2" fmla="*/ 5702327 w 5702326"/>
                <a:gd name="connsiteY2" fmla="*/ 0 h 372218"/>
                <a:gd name="connsiteX3" fmla="*/ 2851164 w 5702326"/>
                <a:gd name="connsiteY3" fmla="*/ 248000 h 372218"/>
                <a:gd name="connsiteX4" fmla="*/ 0 w 5702326"/>
                <a:gd name="connsiteY4" fmla="*/ 0 h 372218"/>
                <a:gd name="connsiteX5" fmla="*/ 0 w 5702326"/>
                <a:gd name="connsiteY5" fmla="*/ 123781 h 372218"/>
                <a:gd name="connsiteX6" fmla="*/ 2851164 w 5702326"/>
                <a:gd name="connsiteY6" fmla="*/ 371781 h 372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2326" h="372218">
                  <a:moveTo>
                    <a:pt x="2851164" y="372218"/>
                  </a:moveTo>
                  <a:cubicBezTo>
                    <a:pt x="4480400" y="372218"/>
                    <a:pt x="5702327" y="124218"/>
                    <a:pt x="5702327" y="124218"/>
                  </a:cubicBezTo>
                  <a:lnTo>
                    <a:pt x="5702327" y="0"/>
                  </a:lnTo>
                  <a:cubicBezTo>
                    <a:pt x="5702327" y="0"/>
                    <a:pt x="4480400" y="248000"/>
                    <a:pt x="2851164" y="248000"/>
                  </a:cubicBezTo>
                  <a:cubicBezTo>
                    <a:pt x="1221927" y="248000"/>
                    <a:pt x="0" y="0"/>
                    <a:pt x="0" y="0"/>
                  </a:cubicBezTo>
                  <a:lnTo>
                    <a:pt x="0" y="123781"/>
                  </a:lnTo>
                  <a:cubicBezTo>
                    <a:pt x="0" y="123781"/>
                    <a:pt x="1221927" y="371781"/>
                    <a:pt x="2851164" y="371781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22225" cap="flat">
              <a:solidFill>
                <a:srgbClr val="23181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ja-JP" altLang="en-US" dirty="0"/>
            </a:p>
          </p:txBody>
        </p:sp>
      </p:grp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0222B615-793D-6108-6583-39D2A2096091}"/>
              </a:ext>
            </a:extLst>
          </p:cNvPr>
          <p:cNvSpPr/>
          <p:nvPr/>
        </p:nvSpPr>
        <p:spPr>
          <a:xfrm>
            <a:off x="1869763" y="2365695"/>
            <a:ext cx="5746865" cy="9795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2225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2400" dirty="0"/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6FE5FF27-964E-E10E-491B-7446D68D5040}"/>
              </a:ext>
            </a:extLst>
          </p:cNvPr>
          <p:cNvGrpSpPr/>
          <p:nvPr/>
        </p:nvGrpSpPr>
        <p:grpSpPr>
          <a:xfrm>
            <a:off x="2058476" y="1301233"/>
            <a:ext cx="5386414" cy="912295"/>
            <a:chOff x="2058476" y="1301233"/>
            <a:chExt cx="5386414" cy="912295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BD3044E-AFA0-5EC8-03A7-5695D59EFB2D}"/>
                </a:ext>
              </a:extLst>
            </p:cNvPr>
            <p:cNvGrpSpPr/>
            <p:nvPr/>
          </p:nvGrpSpPr>
          <p:grpSpPr>
            <a:xfrm rot="10800000">
              <a:off x="2058476" y="1844096"/>
              <a:ext cx="5386414" cy="369432"/>
              <a:chOff x="2193516" y="1842975"/>
              <a:chExt cx="5380072" cy="368997"/>
            </a:xfrm>
          </p:grpSpPr>
          <p:sp>
            <p:nvSpPr>
              <p:cNvPr id="66" name="矢印: 下 65">
                <a:extLst>
                  <a:ext uri="{FF2B5EF4-FFF2-40B4-BE49-F238E27FC236}">
                    <a16:creationId xmlns:a16="http://schemas.microsoft.com/office/drawing/2014/main" id="{C35816D5-D6D6-F953-2B57-96E1471A7E4A}"/>
                  </a:ext>
                </a:extLst>
              </p:cNvPr>
              <p:cNvSpPr/>
              <p:nvPr/>
            </p:nvSpPr>
            <p:spPr>
              <a:xfrm rot="10800000">
                <a:off x="2193516" y="1842976"/>
                <a:ext cx="425302" cy="36899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67" name="矢印: 下 66">
                <a:extLst>
                  <a:ext uri="{FF2B5EF4-FFF2-40B4-BE49-F238E27FC236}">
                    <a16:creationId xmlns:a16="http://schemas.microsoft.com/office/drawing/2014/main" id="{9BE9627A-CCC5-BC53-4FCC-AE7DE8395D4B}"/>
                  </a:ext>
                </a:extLst>
              </p:cNvPr>
              <p:cNvSpPr/>
              <p:nvPr/>
            </p:nvSpPr>
            <p:spPr>
              <a:xfrm rot="10800000">
                <a:off x="2744046" y="1842976"/>
                <a:ext cx="425302" cy="36899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68" name="矢印: 下 67">
                <a:extLst>
                  <a:ext uri="{FF2B5EF4-FFF2-40B4-BE49-F238E27FC236}">
                    <a16:creationId xmlns:a16="http://schemas.microsoft.com/office/drawing/2014/main" id="{8BF5DC53-2FBB-951D-3679-25E752AC7C6B}"/>
                  </a:ext>
                </a:extLst>
              </p:cNvPr>
              <p:cNvSpPr/>
              <p:nvPr/>
            </p:nvSpPr>
            <p:spPr>
              <a:xfrm rot="10800000">
                <a:off x="3294576" y="1842976"/>
                <a:ext cx="425302" cy="36899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69" name="矢印: 下 68">
                <a:extLst>
                  <a:ext uri="{FF2B5EF4-FFF2-40B4-BE49-F238E27FC236}">
                    <a16:creationId xmlns:a16="http://schemas.microsoft.com/office/drawing/2014/main" id="{0252C78F-622B-ED96-69CD-D2A04AEAAEAF}"/>
                  </a:ext>
                </a:extLst>
              </p:cNvPr>
              <p:cNvSpPr/>
              <p:nvPr/>
            </p:nvSpPr>
            <p:spPr>
              <a:xfrm rot="10800000">
                <a:off x="3845106" y="1842976"/>
                <a:ext cx="425302" cy="36899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70" name="矢印: 下 69">
                <a:extLst>
                  <a:ext uri="{FF2B5EF4-FFF2-40B4-BE49-F238E27FC236}">
                    <a16:creationId xmlns:a16="http://schemas.microsoft.com/office/drawing/2014/main" id="{C5824FA8-21B7-975B-0A5D-B31F4B3E97BF}"/>
                  </a:ext>
                </a:extLst>
              </p:cNvPr>
              <p:cNvSpPr/>
              <p:nvPr/>
            </p:nvSpPr>
            <p:spPr>
              <a:xfrm rot="10800000">
                <a:off x="4395636" y="1842976"/>
                <a:ext cx="425302" cy="36899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71" name="矢印: 下 70">
                <a:extLst>
                  <a:ext uri="{FF2B5EF4-FFF2-40B4-BE49-F238E27FC236}">
                    <a16:creationId xmlns:a16="http://schemas.microsoft.com/office/drawing/2014/main" id="{CDF263BE-C98E-4D3E-3136-F7EB36310D6F}"/>
                  </a:ext>
                </a:extLst>
              </p:cNvPr>
              <p:cNvSpPr/>
              <p:nvPr/>
            </p:nvSpPr>
            <p:spPr>
              <a:xfrm rot="10800000">
                <a:off x="4946166" y="1842976"/>
                <a:ext cx="425302" cy="36899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72" name="矢印: 下 71">
                <a:extLst>
                  <a:ext uri="{FF2B5EF4-FFF2-40B4-BE49-F238E27FC236}">
                    <a16:creationId xmlns:a16="http://schemas.microsoft.com/office/drawing/2014/main" id="{59C097DD-3516-C60C-6162-A32B02C78312}"/>
                  </a:ext>
                </a:extLst>
              </p:cNvPr>
              <p:cNvSpPr/>
              <p:nvPr/>
            </p:nvSpPr>
            <p:spPr>
              <a:xfrm rot="10800000">
                <a:off x="5496696" y="1842975"/>
                <a:ext cx="425302" cy="36899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73" name="矢印: 下 72">
                <a:extLst>
                  <a:ext uri="{FF2B5EF4-FFF2-40B4-BE49-F238E27FC236}">
                    <a16:creationId xmlns:a16="http://schemas.microsoft.com/office/drawing/2014/main" id="{BEA15A00-6AEB-40D4-29DC-5A6260642678}"/>
                  </a:ext>
                </a:extLst>
              </p:cNvPr>
              <p:cNvSpPr/>
              <p:nvPr/>
            </p:nvSpPr>
            <p:spPr>
              <a:xfrm rot="10800000">
                <a:off x="6047226" y="1842975"/>
                <a:ext cx="425302" cy="36899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74" name="矢印: 下 73">
                <a:extLst>
                  <a:ext uri="{FF2B5EF4-FFF2-40B4-BE49-F238E27FC236}">
                    <a16:creationId xmlns:a16="http://schemas.microsoft.com/office/drawing/2014/main" id="{D3594C05-5E8E-9B33-A6BA-6F2E1682D0D2}"/>
                  </a:ext>
                </a:extLst>
              </p:cNvPr>
              <p:cNvSpPr/>
              <p:nvPr/>
            </p:nvSpPr>
            <p:spPr>
              <a:xfrm rot="10800000">
                <a:off x="6597756" y="1842975"/>
                <a:ext cx="425302" cy="36899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75" name="矢印: 下 74">
                <a:extLst>
                  <a:ext uri="{FF2B5EF4-FFF2-40B4-BE49-F238E27FC236}">
                    <a16:creationId xmlns:a16="http://schemas.microsoft.com/office/drawing/2014/main" id="{C64C9F0B-065A-8A55-B774-3EF592C04F96}"/>
                  </a:ext>
                </a:extLst>
              </p:cNvPr>
              <p:cNvSpPr/>
              <p:nvPr/>
            </p:nvSpPr>
            <p:spPr>
              <a:xfrm rot="10800000">
                <a:off x="7148286" y="1842975"/>
                <a:ext cx="425302" cy="368996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</p:grp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6DD19717-903A-EE2D-E7E7-8F65A3210089}"/>
                </a:ext>
              </a:extLst>
            </p:cNvPr>
            <p:cNvSpPr txBox="1"/>
            <p:nvPr/>
          </p:nvSpPr>
          <p:spPr>
            <a:xfrm>
              <a:off x="2993065" y="1301233"/>
              <a:ext cx="356190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2400" dirty="0"/>
                <a:t>residual force (~30kg)</a:t>
              </a:r>
              <a:endParaRPr kumimoji="1" lang="ja-JP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6092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BE6108-A345-6046-EDFE-8189D2484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Effects by Cu/Ni Sheet Tension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D2C46E5-BB1A-C148-7EAF-E75386ADE4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23</a:t>
            </a:fld>
            <a:endParaRPr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EDCA933-AA34-6142-B516-341B62685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418" y="898426"/>
            <a:ext cx="7866391" cy="5959573"/>
          </a:xfrm>
          <a:prstGeom prst="rect">
            <a:avLst/>
          </a:prstGeom>
        </p:spPr>
      </p:pic>
      <p:sp>
        <p:nvSpPr>
          <p:cNvPr id="82" name="四角形: 角を丸くする 81">
            <a:extLst>
              <a:ext uri="{FF2B5EF4-FFF2-40B4-BE49-F238E27FC236}">
                <a16:creationId xmlns:a16="http://schemas.microsoft.com/office/drawing/2014/main" id="{69A5865A-513F-909E-6BF2-FE653049B3A2}"/>
              </a:ext>
            </a:extLst>
          </p:cNvPr>
          <p:cNvSpPr/>
          <p:nvPr/>
        </p:nvSpPr>
        <p:spPr>
          <a:xfrm>
            <a:off x="3226982" y="4720856"/>
            <a:ext cx="5715000" cy="19936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400" dirty="0"/>
              <a:t>Sheet tensioner under discussion</a:t>
            </a:r>
          </a:p>
          <a:p>
            <a:pPr marL="265113" lvl="1" indent="-265113">
              <a:buFont typeface="Wingdings" panose="05000000000000000000" pitchFamily="2" charset="2"/>
              <a:buChar char="ü"/>
            </a:pPr>
            <a:r>
              <a:rPr kumimoji="1" lang="en-US" altLang="ja-JP" sz="2400" dirty="0"/>
              <a:t>P</a:t>
            </a:r>
            <a:r>
              <a:rPr lang="en-US" altLang="ja-JP" sz="2400" dirty="0"/>
              <a:t>roper (not too strong) tension, especially</a:t>
            </a:r>
            <a:r>
              <a:rPr lang="ja-JP" altLang="en-US" sz="2400" dirty="0"/>
              <a:t> </a:t>
            </a:r>
            <a:r>
              <a:rPr lang="en-US" altLang="ja-JP" sz="2400" dirty="0"/>
              <a:t>during</a:t>
            </a:r>
            <a:r>
              <a:rPr lang="ja-JP" altLang="en-US" sz="2400" dirty="0"/>
              <a:t> </a:t>
            </a:r>
            <a:r>
              <a:rPr lang="en-US" altLang="ja-JP" sz="2400" dirty="0"/>
              <a:t>bakeout (thermal expansion)</a:t>
            </a:r>
          </a:p>
        </p:txBody>
      </p:sp>
    </p:spTree>
    <p:extLst>
      <p:ext uri="{BB962C8B-B14F-4D97-AF65-F5344CB8AC3E}">
        <p14:creationId xmlns:p14="http://schemas.microsoft.com/office/powerpoint/2010/main" val="77424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43E8D7-E18D-A301-6C35-87A1D3D70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/>
              <a:t>Gap-Dependent Phase Error </a:t>
            </a:r>
            <a:br>
              <a:rPr kumimoji="1" lang="en-US" altLang="ja-JP" sz="3200" dirty="0"/>
            </a:br>
            <a:r>
              <a:rPr kumimoji="1" lang="en-US" altLang="ja-JP" sz="3200" dirty="0"/>
              <a:t>by Residual Force</a:t>
            </a:r>
            <a:endParaRPr kumimoji="1" lang="ja-JP" altLang="en-US" sz="32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1ECD331-ABCD-1B27-36F6-3DED49B3BA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24</a:t>
            </a:fld>
            <a:endParaRPr lang="ja-JP" alt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5931E930-3970-2E2C-597B-F1A159B25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418" y="1106890"/>
            <a:ext cx="7866391" cy="575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1023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43BB07-E3FD-019B-C6D6-174A315F2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Gap-Dependent Phase Error </a:t>
            </a:r>
            <a:br>
              <a:rPr kumimoji="1" lang="en-US" altLang="ja-JP" sz="3600" dirty="0"/>
            </a:br>
            <a:r>
              <a:rPr kumimoji="1" lang="en-US" altLang="ja-JP" sz="3600" dirty="0"/>
              <a:t>by Residual Force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86EA531-CC04-0460-689B-B838B39FBA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25</a:t>
            </a:fld>
            <a:endParaRPr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C8B5046A-B4B8-960B-4E30-9A9388C3B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90" y="1023118"/>
            <a:ext cx="7728278" cy="583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0736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7647F-0511-A010-2444-4252635FE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55CA3FE0-6F81-CA55-CD3C-FC834444B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590" y="1023118"/>
            <a:ext cx="7728278" cy="583488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C6E5F7C-38B3-85D5-C830-77B9CC915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Gap-Dependent Phase Error </a:t>
            </a:r>
            <a:br>
              <a:rPr lang="en-US" altLang="ja-JP" dirty="0"/>
            </a:br>
            <a:r>
              <a:rPr lang="en-US" altLang="ja-JP" dirty="0"/>
              <a:t>by Residual Force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10C1089-AD28-F5F0-D642-797F38A41F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26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94756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2CB4C8-95D5-2E34-B15C-466EF5F83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Residual Force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D7DB1B2-58F0-53AE-AA6F-E09609AD6E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27</a:t>
            </a:fld>
            <a:endParaRPr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F717371-FCEA-B813-23C3-1B5F43E0C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13" y="1070980"/>
            <a:ext cx="7737770" cy="5749805"/>
          </a:xfrm>
          <a:prstGeom prst="rect">
            <a:avLst/>
          </a:prstGeom>
        </p:spPr>
      </p:pic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A8FD7C05-A42E-D4AF-5862-7ACE4D10E81F}"/>
              </a:ext>
            </a:extLst>
          </p:cNvPr>
          <p:cNvSpPr/>
          <p:nvPr/>
        </p:nvSpPr>
        <p:spPr>
          <a:xfrm>
            <a:off x="3593804" y="1589567"/>
            <a:ext cx="5039834" cy="200955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400" dirty="0"/>
              <a:t>F</a:t>
            </a:r>
            <a:r>
              <a:rPr lang="en-US" altLang="ja-JP" sz="2400" baseline="-25000" dirty="0"/>
              <a:t>r</a:t>
            </a:r>
            <a:r>
              <a:rPr lang="en-US" altLang="ja-JP" sz="2400" dirty="0"/>
              <a:t>~30kg is </a:t>
            </a:r>
            <a:r>
              <a:rPr lang="en-US" altLang="ja-JP" sz="2400" u="sng" dirty="0"/>
              <a:t>still a problem</a:t>
            </a:r>
            <a:r>
              <a:rPr lang="en-US" altLang="ja-JP" sz="2400" dirty="0"/>
              <a:t> in 2-support structure;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ja-JP" sz="2400" dirty="0"/>
              <a:t>Further reduction needs to be done, but not so simple…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6618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AF495-73B3-AB45-2CDD-91E444FDF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1956EE-A88E-5807-9993-312D0EED8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Residual Force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97ABA68-7896-507D-B77A-288B0D9572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28</a:t>
            </a:fld>
            <a:endParaRPr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AE1F1F7-6090-A3DE-49F9-C4A2F4D20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13" y="1070980"/>
            <a:ext cx="7737770" cy="574980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E21A45C-0AAE-6C20-A815-4FF64E00A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113" y="1070980"/>
            <a:ext cx="7737770" cy="57498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C153AC09-313F-8B70-D702-B83E6E810EE9}"/>
                  </a:ext>
                </a:extLst>
              </p:cNvPr>
              <p:cNvSpPr txBox="1"/>
              <p:nvPr/>
            </p:nvSpPr>
            <p:spPr>
              <a:xfrm>
                <a:off x="6033976" y="2464096"/>
                <a:ext cx="2259336" cy="1010982"/>
              </a:xfrm>
              <a:prstGeom prst="rect">
                <a:avLst/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sSup>
                        <m:sSupPr>
                          <m:ctrlPr>
                            <a:rPr kumimoji="1" lang="en-US" altLang="ja-JP" sz="3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360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kumimoji="1" lang="en-US" altLang="ja-JP" sz="36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kumimoji="1" lang="ja-JP" altLang="en-US" sz="3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kumimoji="1" lang="en-US" altLang="ja-JP" sz="3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kumimoji="1" lang="en-US" altLang="ja-JP" sz="36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kumimoji="1" lang="en-US" altLang="ja-JP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ja-JP" altLang="en-US" sz="36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kumimoji="1" lang="en-US" altLang="ja-JP" sz="36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kumimoji="1" lang="en-US" altLang="ja-JP" sz="3600" dirty="0"/>
              </a:p>
              <a:p>
                <a:pPr algn="r"/>
                <a:r>
                  <a:rPr kumimoji="1" lang="en-US" altLang="ja-JP" sz="2800" b="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8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ja-JP" sz="2800" dirty="0"/>
                  <a:t>=28mm)</a:t>
                </a:r>
                <a:endParaRPr kumimoji="1" lang="ja-JP" altLang="en-US" sz="2400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C153AC09-313F-8B70-D702-B83E6E810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976" y="2464096"/>
                <a:ext cx="2259336" cy="1010982"/>
              </a:xfrm>
              <a:prstGeom prst="rect">
                <a:avLst/>
              </a:prstGeom>
              <a:blipFill>
                <a:blip r:embed="rId4"/>
                <a:stretch>
                  <a:fillRect l="-5108" r="-9409" b="-19643"/>
                </a:stretch>
              </a:blipFill>
              <a:ln w="12700"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56428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8FFA65C8-BB1D-9598-6BFE-EB77204D8141}"/>
              </a:ext>
            </a:extLst>
          </p:cNvPr>
          <p:cNvSpPr/>
          <p:nvPr/>
        </p:nvSpPr>
        <p:spPr>
          <a:xfrm>
            <a:off x="912184" y="1690577"/>
            <a:ext cx="7532281" cy="2397642"/>
          </a:xfrm>
          <a:prstGeom prst="roundRect">
            <a:avLst>
              <a:gd name="adj" fmla="val 1045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B8C65D4-78F3-4624-3C78-52B5B40EB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Why Non-Exponential F</a:t>
            </a:r>
            <a:r>
              <a:rPr kumimoji="1" lang="en-US" altLang="ja-JP" baseline="-25000" dirty="0"/>
              <a:t>r</a:t>
            </a:r>
            <a:r>
              <a:rPr kumimoji="1" lang="en-US" altLang="ja-JP" dirty="0"/>
              <a:t> is a Problem?</a:t>
            </a:r>
            <a:endParaRPr kumimoji="1" lang="ja-JP" altLang="en-US" baseline="-250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88322E-C3DC-3263-773B-4653770747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29</a:t>
            </a:fld>
            <a:endParaRPr lang="ja-JP" altLang="en-US" dirty="0"/>
          </a:p>
        </p:txBody>
      </p:sp>
      <p:pic>
        <p:nvPicPr>
          <p:cNvPr id="7" name="図 6" descr="\documentclass{article}&#10;\usepackage{amsmath,mathrsfs,bm}&#10;\pagestyle{empty}&#10;\begin{document}&#10;&#10;\[&#10;F_r(g)=(F_{0}-F_0')\exp\left(\displaystyle-\frac{2\pi g}{\lambda_u}\right)&#10;\]&#10;&#10;&#10;\end{document}" title="IguanaTex Picture Display">
            <a:extLst>
              <a:ext uri="{FF2B5EF4-FFF2-40B4-BE49-F238E27FC236}">
                <a16:creationId xmlns:a16="http://schemas.microsoft.com/office/drawing/2014/main" id="{07A73F2A-39B1-9257-5D7C-B5CBAD474DC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685" y="2353038"/>
            <a:ext cx="4431111" cy="77965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7E03C5-3D6F-D178-74A3-B740D64D29B8}"/>
              </a:ext>
            </a:extLst>
          </p:cNvPr>
          <p:cNvSpPr txBox="1"/>
          <p:nvPr/>
        </p:nvSpPr>
        <p:spPr>
          <a:xfrm>
            <a:off x="1291855" y="1791586"/>
            <a:ext cx="3648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In a 2D and ideal </a:t>
            </a:r>
            <a:r>
              <a:rPr lang="en-US" altLang="ja-JP" sz="2400" dirty="0"/>
              <a:t>c</a:t>
            </a:r>
            <a:r>
              <a:rPr kumimoji="1" lang="en-US" altLang="ja-JP" sz="2400" dirty="0"/>
              <a:t>ase,</a:t>
            </a:r>
            <a:endParaRPr kumimoji="1" lang="ja-JP" altLang="en-US" sz="24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4685341-7AA1-23EE-1D3B-3B9E45A82BF1}"/>
              </a:ext>
            </a:extLst>
          </p:cNvPr>
          <p:cNvSpPr txBox="1"/>
          <p:nvPr/>
        </p:nvSpPr>
        <p:spPr>
          <a:xfrm>
            <a:off x="1754372" y="1099214"/>
            <a:ext cx="610308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kumimoji="1" lang="en-US" altLang="ja-JP" sz="2800" dirty="0"/>
              <a:t>Residual Magnetic Force in IVU-II</a:t>
            </a:r>
            <a:endParaRPr lang="ja-JP" altLang="en-US" sz="2800" dirty="0"/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9DBAB4B-7EB9-BAD8-823C-ED5D45B24540}"/>
              </a:ext>
            </a:extLst>
          </p:cNvPr>
          <p:cNvGrpSpPr/>
          <p:nvPr/>
        </p:nvGrpSpPr>
        <p:grpSpPr>
          <a:xfrm>
            <a:off x="2406160" y="2546498"/>
            <a:ext cx="2272163" cy="1266259"/>
            <a:chOff x="2406160" y="2546498"/>
            <a:chExt cx="2272163" cy="1266259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382783A7-881F-F8E8-787F-6F62EF509F54}"/>
                </a:ext>
              </a:extLst>
            </p:cNvPr>
            <p:cNvSpPr txBox="1"/>
            <p:nvPr/>
          </p:nvSpPr>
          <p:spPr>
            <a:xfrm>
              <a:off x="2406160" y="3351092"/>
              <a:ext cx="22721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/>
                <a:t>Main Magnet</a:t>
              </a:r>
              <a:endParaRPr kumimoji="1" lang="ja-JP" altLang="en-US" sz="2400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AD289C99-DF47-FF4F-3BF1-DD0FD24C01AA}"/>
                </a:ext>
              </a:extLst>
            </p:cNvPr>
            <p:cNvSpPr/>
            <p:nvPr/>
          </p:nvSpPr>
          <p:spPr>
            <a:xfrm>
              <a:off x="3981892" y="2546498"/>
              <a:ext cx="425303" cy="369214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2" name="直線矢印コネクタ 51">
              <a:extLst>
                <a:ext uri="{FF2B5EF4-FFF2-40B4-BE49-F238E27FC236}">
                  <a16:creationId xmlns:a16="http://schemas.microsoft.com/office/drawing/2014/main" id="{18757838-3893-70E6-6FDB-75B123118487}"/>
                </a:ext>
              </a:extLst>
            </p:cNvPr>
            <p:cNvCxnSpPr>
              <a:cxnSpLocks/>
              <a:stCxn id="50" idx="2"/>
              <a:endCxn id="8" idx="0"/>
            </p:cNvCxnSpPr>
            <p:nvPr/>
          </p:nvCxnSpPr>
          <p:spPr>
            <a:xfrm flipH="1">
              <a:off x="3542242" y="2915712"/>
              <a:ext cx="652302" cy="43538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47B153C9-3E36-FAE6-C44A-ED0DBF50AED0}"/>
              </a:ext>
            </a:extLst>
          </p:cNvPr>
          <p:cNvGrpSpPr/>
          <p:nvPr/>
        </p:nvGrpSpPr>
        <p:grpSpPr>
          <a:xfrm>
            <a:off x="4736805" y="2544726"/>
            <a:ext cx="3199666" cy="1268032"/>
            <a:chOff x="4736805" y="2544726"/>
            <a:chExt cx="3199666" cy="1268032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819AFAB-0046-F788-E814-E4E08EF7C11E}"/>
                </a:ext>
              </a:extLst>
            </p:cNvPr>
            <p:cNvSpPr txBox="1"/>
            <p:nvPr/>
          </p:nvSpPr>
          <p:spPr>
            <a:xfrm>
              <a:off x="4940611" y="3351093"/>
              <a:ext cx="29958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/>
                <a:t>MMM; easily tuned</a:t>
              </a:r>
              <a:endParaRPr kumimoji="1" lang="ja-JP" altLang="en-US" sz="2400" baseline="-25000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D84DB83D-1452-11F1-63B9-7FFCC49E9A1B}"/>
                </a:ext>
              </a:extLst>
            </p:cNvPr>
            <p:cNvSpPr/>
            <p:nvPr/>
          </p:nvSpPr>
          <p:spPr>
            <a:xfrm>
              <a:off x="4736805" y="2544726"/>
              <a:ext cx="425303" cy="369214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6" name="直線矢印コネクタ 55">
              <a:extLst>
                <a:ext uri="{FF2B5EF4-FFF2-40B4-BE49-F238E27FC236}">
                  <a16:creationId xmlns:a16="http://schemas.microsoft.com/office/drawing/2014/main" id="{C3EEFCAB-8440-E328-FD3F-D8F03EF7369F}"/>
                </a:ext>
              </a:extLst>
            </p:cNvPr>
            <p:cNvCxnSpPr>
              <a:cxnSpLocks/>
              <a:stCxn id="55" idx="2"/>
            </p:cNvCxnSpPr>
            <p:nvPr/>
          </p:nvCxnSpPr>
          <p:spPr>
            <a:xfrm>
              <a:off x="4949457" y="2913940"/>
              <a:ext cx="542261" cy="49511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880C0B1C-8375-CEFB-34AA-A9D7A961F25F}"/>
              </a:ext>
            </a:extLst>
          </p:cNvPr>
          <p:cNvGrpSpPr/>
          <p:nvPr/>
        </p:nvGrpSpPr>
        <p:grpSpPr>
          <a:xfrm>
            <a:off x="912184" y="3981910"/>
            <a:ext cx="7532281" cy="2705001"/>
            <a:chOff x="912184" y="3981910"/>
            <a:chExt cx="7532281" cy="2705001"/>
          </a:xfrm>
        </p:grpSpPr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3CEC6CC3-5377-A243-34B5-264D4BF08129}"/>
                </a:ext>
              </a:extLst>
            </p:cNvPr>
            <p:cNvSpPr/>
            <p:nvPr/>
          </p:nvSpPr>
          <p:spPr>
            <a:xfrm>
              <a:off x="912184" y="3981910"/>
              <a:ext cx="7532281" cy="2705001"/>
            </a:xfrm>
            <a:prstGeom prst="roundRect">
              <a:avLst>
                <a:gd name="adj" fmla="val 10459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2" name="図 61" descr="\documentclass{article}&#10;\usepackage{amsmath,mathrsfs,bm}&#10;\pagestyle{empty}&#10;\begin{document}&#10;&#10;\[&#10;F_r(g)=F_{0}\exp\left(\displaystyle-\frac{2\pi g}{\Lambda}\right)-F'_{0}\exp\left(\displaystyle-\frac{2\pi g}{\Lambda'}\right)&#10;\]&#10;&#10;&#10;\end{document}" title="IguanaTex Picture Display">
              <a:extLst>
                <a:ext uri="{FF2B5EF4-FFF2-40B4-BE49-F238E27FC236}">
                  <a16:creationId xmlns:a16="http://schemas.microsoft.com/office/drawing/2014/main" id="{C86108DB-B503-D81C-6FEF-8A1077754368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8467" y="4644371"/>
              <a:ext cx="6119712" cy="779655"/>
            </a:xfrm>
            <a:prstGeom prst="rect">
              <a:avLst/>
            </a:prstGeom>
          </p:spPr>
        </p:pic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188A0539-B6A1-523B-9EC5-CE3403E335B7}"/>
                </a:ext>
              </a:extLst>
            </p:cNvPr>
            <p:cNvSpPr txBox="1"/>
            <p:nvPr/>
          </p:nvSpPr>
          <p:spPr>
            <a:xfrm>
              <a:off x="1291855" y="4188006"/>
              <a:ext cx="1609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/>
                <a:t>In reality,</a:t>
              </a:r>
              <a:endParaRPr kumimoji="1" lang="ja-JP" altLang="en-US" sz="2400" dirty="0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9F709D20-DA6E-865E-619A-7B409239B6CF}"/>
                </a:ext>
              </a:extLst>
            </p:cNvPr>
            <p:cNvGrpSpPr/>
            <p:nvPr/>
          </p:nvGrpSpPr>
          <p:grpSpPr>
            <a:xfrm>
              <a:off x="3142519" y="5593178"/>
              <a:ext cx="3076329" cy="461665"/>
              <a:chOff x="3142519" y="5593178"/>
              <a:chExt cx="3076329" cy="461665"/>
            </a:xfrm>
          </p:grpSpPr>
          <p:pic>
            <p:nvPicPr>
              <p:cNvPr id="69" name="図 68" descr="\documentclass{article}&#10;\usepackage{amsmath,mathrsfs,bm}&#10;\pagestyle{empty}&#10;\begin{document}&#10;&#10;\[&#10;\Lambda'\neq\Lambda&#10;\]&#10;&#10;&#10;\end{document}" title="IguanaTex Picture Display">
                <a:extLst>
                  <a:ext uri="{FF2B5EF4-FFF2-40B4-BE49-F238E27FC236}">
                    <a16:creationId xmlns:a16="http://schemas.microsoft.com/office/drawing/2014/main" id="{B234B86F-144F-6383-B229-B397FB51A6BF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0075" y="5665543"/>
                <a:ext cx="878773" cy="306130"/>
              </a:xfrm>
              <a:prstGeom prst="rect">
                <a:avLst/>
              </a:prstGeom>
            </p:spPr>
          </p:pic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B067E509-EF84-B5CD-91F5-DFB879F736EE}"/>
                  </a:ext>
                </a:extLst>
              </p:cNvPr>
              <p:cNvSpPr txBox="1"/>
              <p:nvPr/>
            </p:nvSpPr>
            <p:spPr>
              <a:xfrm>
                <a:off x="4588891" y="5593178"/>
                <a:ext cx="74099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/>
                  <a:t>but</a:t>
                </a:r>
                <a:endParaRPr kumimoji="1" lang="ja-JP" altLang="en-US" sz="2400" dirty="0"/>
              </a:p>
            </p:txBody>
          </p:sp>
          <p:pic>
            <p:nvPicPr>
              <p:cNvPr id="65" name="図 64" descr="\documentclass{article}&#10;\usepackage{amsmath,mathrsfs,bm}&#10;\pagestyle{empty}&#10;\begin{document}&#10;&#10;\[&#10;\Lambda,\Lambda'\sim\lambda_u&#10;\]&#10;&#10;&#10;\end{document}" title="IguanaTex Picture Display">
                <a:extLst>
                  <a:ext uri="{FF2B5EF4-FFF2-40B4-BE49-F238E27FC236}">
                    <a16:creationId xmlns:a16="http://schemas.microsoft.com/office/drawing/2014/main" id="{2646BA01-4605-2F56-3E41-0AA7C32448E8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42519" y="5674547"/>
                <a:ext cx="1332565" cy="298926"/>
              </a:xfrm>
              <a:prstGeom prst="rect">
                <a:avLst/>
              </a:prstGeom>
            </p:spPr>
          </p:pic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6979E54D-B649-2746-303A-F765390A063E}"/>
                </a:ext>
              </a:extLst>
            </p:cNvPr>
            <p:cNvGrpSpPr/>
            <p:nvPr/>
          </p:nvGrpSpPr>
          <p:grpSpPr>
            <a:xfrm>
              <a:off x="1953215" y="6090572"/>
              <a:ext cx="5674631" cy="461665"/>
              <a:chOff x="2007390" y="6090572"/>
              <a:chExt cx="5674631" cy="461665"/>
            </a:xfrm>
          </p:grpSpPr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0658A028-FCAA-7209-7220-3CD8353ACD2A}"/>
                  </a:ext>
                </a:extLst>
              </p:cNvPr>
              <p:cNvSpPr txBox="1"/>
              <p:nvPr/>
            </p:nvSpPr>
            <p:spPr>
              <a:xfrm>
                <a:off x="2542952" y="6090572"/>
                <a:ext cx="513906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/>
                  <a:t>F</a:t>
                </a:r>
                <a:r>
                  <a:rPr kumimoji="1" lang="en-US" altLang="ja-JP" sz="2400" baseline="-25000" dirty="0"/>
                  <a:t>r </a:t>
                </a:r>
                <a:r>
                  <a:rPr kumimoji="1" lang="en-US" altLang="ja-JP" sz="2400" dirty="0"/>
                  <a:t>cannot be reduced only by F</a:t>
                </a:r>
                <a:r>
                  <a:rPr kumimoji="1" lang="en-US" altLang="ja-JP" sz="2400" baseline="-25000" dirty="0"/>
                  <a:t>0</a:t>
                </a:r>
                <a:r>
                  <a:rPr kumimoji="1" lang="en-US" altLang="ja-JP" sz="2400" dirty="0"/>
                  <a:t>’</a:t>
                </a:r>
                <a:endParaRPr kumimoji="1" lang="ja-JP" altLang="en-US" sz="2400" baseline="-25000" dirty="0"/>
              </a:p>
            </p:txBody>
          </p:sp>
          <p:sp>
            <p:nvSpPr>
              <p:cNvPr id="59" name="矢印: 右 58">
                <a:extLst>
                  <a:ext uri="{FF2B5EF4-FFF2-40B4-BE49-F238E27FC236}">
                    <a16:creationId xmlns:a16="http://schemas.microsoft.com/office/drawing/2014/main" id="{781F8DF7-0CC9-4CE3-0FF4-1C4BF732954E}"/>
                  </a:ext>
                </a:extLst>
              </p:cNvPr>
              <p:cNvSpPr/>
              <p:nvPr/>
            </p:nvSpPr>
            <p:spPr>
              <a:xfrm>
                <a:off x="2007390" y="6171941"/>
                <a:ext cx="419986" cy="298926"/>
              </a:xfrm>
              <a:prstGeom prst="rightArrow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032552FF-B59E-F875-9428-EA4F85100955}"/>
              </a:ext>
            </a:extLst>
          </p:cNvPr>
          <p:cNvGrpSpPr/>
          <p:nvPr/>
        </p:nvGrpSpPr>
        <p:grpSpPr>
          <a:xfrm>
            <a:off x="596365" y="1639518"/>
            <a:ext cx="7985051" cy="2297967"/>
            <a:chOff x="3010834" y="6552237"/>
            <a:chExt cx="7985051" cy="2297967"/>
          </a:xfrm>
        </p:grpSpPr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B8132D1E-6D99-87B6-115F-ABC9AD743164}"/>
                </a:ext>
              </a:extLst>
            </p:cNvPr>
            <p:cNvCxnSpPr/>
            <p:nvPr/>
          </p:nvCxnSpPr>
          <p:spPr>
            <a:xfrm>
              <a:off x="3010834" y="6552237"/>
              <a:ext cx="7985051" cy="229133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1BF1E20A-4C0C-B7A6-E147-C83242B5E9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10834" y="6558871"/>
              <a:ext cx="7985051" cy="229133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7225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1928D-5EBC-006C-3A62-B13315671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コンテンツ プレースホルダー 1">
            <a:extLst>
              <a:ext uri="{FF2B5EF4-FFF2-40B4-BE49-F238E27FC236}">
                <a16:creationId xmlns:a16="http://schemas.microsoft.com/office/drawing/2014/main" id="{17411A90-4E4C-957B-94D1-4A4EA94544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824413"/>
          </a:xfrm>
        </p:spPr>
        <p:txBody>
          <a:bodyPr/>
          <a:lstStyle/>
          <a:p>
            <a:pPr eaLnBrk="1" hangingPunct="1"/>
            <a:r>
              <a:rPr lang="en-US" altLang="ja-JP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SPring-8-II Project</a:t>
            </a:r>
          </a:p>
          <a:p>
            <a:r>
              <a:rPr lang="en-US" altLang="ja-JP" sz="3200" dirty="0"/>
              <a:t>New Insertion Devices in SPring-8-II</a:t>
            </a:r>
          </a:p>
          <a:p>
            <a:pPr lvl="1"/>
            <a:r>
              <a:rPr lang="en-US" altLang="ja-JP" dirty="0"/>
              <a:t>IVU-II</a:t>
            </a:r>
          </a:p>
          <a:p>
            <a:pPr lvl="1"/>
            <a:r>
              <a:rPr lang="en-US" altLang="ja-JP" dirty="0"/>
              <a:t>Helical-8 Undulator</a:t>
            </a:r>
          </a:p>
          <a:p>
            <a:pPr lvl="1"/>
            <a:r>
              <a:rPr lang="en-US" altLang="ja-JP" dirty="0"/>
              <a:t>IDs in LSSs</a:t>
            </a:r>
          </a:p>
          <a:p>
            <a:r>
              <a:rPr lang="en-US" altLang="ja-JP" dirty="0"/>
              <a:t>Issues in Tapered IVU-II</a:t>
            </a:r>
          </a:p>
          <a:p>
            <a:pPr lvl="1"/>
            <a:endParaRPr lang="en-US" altLang="ja-JP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22994DF-B3EC-904C-2857-523F534898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E675D5-6A16-489E-8151-F52117966913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23446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636F1B-4EF6-46C7-B3BB-6A3EBF50A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Rough Estimation of </a:t>
            </a:r>
            <a:r>
              <a:rPr kumimoji="1" lang="en-US" altLang="ja-JP" dirty="0">
                <a:latin typeface="Symbol" panose="05050102010706020507" pitchFamily="18" charset="2"/>
              </a:rPr>
              <a:t>L</a:t>
            </a:r>
            <a:r>
              <a:rPr kumimoji="1" lang="en-US" altLang="ja-JP" dirty="0"/>
              <a:t> and </a:t>
            </a:r>
            <a:r>
              <a:rPr kumimoji="1" lang="en-US" altLang="ja-JP" dirty="0">
                <a:latin typeface="Symbol" panose="05050102010706020507" pitchFamily="18" charset="2"/>
              </a:rPr>
              <a:t>L</a:t>
            </a:r>
            <a:r>
              <a:rPr kumimoji="1" lang="en-US" altLang="ja-JP" dirty="0"/>
              <a:t>’</a:t>
            </a:r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7841F8C-2D80-9A3B-9893-56F065D7A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746" y="1076591"/>
            <a:ext cx="7780301" cy="578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3261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47BAB2-AB7F-4950-E404-A824B2A65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How to Improve </a:t>
            </a:r>
            <a:r>
              <a:rPr lang="en-US" altLang="ja-JP" dirty="0"/>
              <a:t>Tapered IVU-II</a:t>
            </a:r>
            <a:r>
              <a:rPr kumimoji="1" lang="en-US" altLang="ja-JP" dirty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93BF939-7B2B-1347-1D9B-20D0F3E24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82706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Measure attractive and repulsive forces of a module pair independently, to evaluate </a:t>
            </a:r>
            <a:r>
              <a:rPr lang="en-US" altLang="ja-JP" dirty="0">
                <a:latin typeface="Symbol" panose="05050102010706020507" pitchFamily="18" charset="2"/>
              </a:rPr>
              <a:t>L</a:t>
            </a:r>
            <a:r>
              <a:rPr lang="en-US" altLang="ja-JP" dirty="0"/>
              <a:t> and </a:t>
            </a:r>
            <a:r>
              <a:rPr lang="en-US" altLang="ja-JP" dirty="0">
                <a:latin typeface="Symbol" panose="05050102010706020507" pitchFamily="18" charset="2"/>
              </a:rPr>
              <a:t>L</a:t>
            </a:r>
            <a:r>
              <a:rPr lang="en-US" altLang="ja-JP" dirty="0"/>
              <a:t>’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Modify the period of the magnetizing yoke so that </a:t>
            </a:r>
            <a:r>
              <a:rPr lang="en-US" altLang="ja-JP" dirty="0">
                <a:latin typeface="Symbol" panose="05050102010706020507" pitchFamily="18" charset="2"/>
              </a:rPr>
              <a:t>L</a:t>
            </a:r>
            <a:r>
              <a:rPr kumimoji="1" lang="en-US" altLang="ja-JP" dirty="0"/>
              <a:t>‘ gets closer to </a:t>
            </a:r>
            <a:r>
              <a:rPr lang="en-US" altLang="ja-JP" dirty="0">
                <a:latin typeface="Symbol" panose="05050102010706020507" pitchFamily="18" charset="2"/>
              </a:rPr>
              <a:t>L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Swap MMMs with new </a:t>
            </a:r>
            <a:r>
              <a:rPr lang="en-US" altLang="ja-JP" dirty="0">
                <a:latin typeface="Symbol" panose="05050102010706020507" pitchFamily="18" charset="2"/>
              </a:rPr>
              <a:t>L</a:t>
            </a:r>
            <a:r>
              <a:rPr kumimoji="1" lang="en-US" altLang="ja-JP" dirty="0"/>
              <a:t>‘(=</a:t>
            </a:r>
            <a:r>
              <a:rPr lang="en-US" altLang="ja-JP" dirty="0">
                <a:latin typeface="Symbol" panose="05050102010706020507" pitchFamily="18" charset="2"/>
              </a:rPr>
              <a:t>L)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Adjust F</a:t>
            </a:r>
            <a:r>
              <a:rPr kumimoji="1" lang="en-US" altLang="ja-JP" baseline="-25000" dirty="0"/>
              <a:t>0</a:t>
            </a:r>
            <a:r>
              <a:rPr kumimoji="1" lang="en-US" altLang="ja-JP" dirty="0"/>
              <a:t>’ to reduce F</a:t>
            </a:r>
            <a:r>
              <a:rPr kumimoji="1" lang="en-US" altLang="ja-JP" baseline="-25000" dirty="0"/>
              <a:t>r</a:t>
            </a:r>
            <a:r>
              <a:rPr kumimoji="1" lang="en-US" altLang="ja-JP" dirty="0"/>
              <a:t> by optimizing the shim thickness on the bottom of MMMs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FEF93F-C079-01F6-E0EA-BC309C314E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31</a:t>
            </a:fld>
            <a:endParaRPr lang="ja-JP" altLang="en-US" dirty="0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A63124B-1FBC-0FA3-3485-82259714188F}"/>
              </a:ext>
            </a:extLst>
          </p:cNvPr>
          <p:cNvSpPr/>
          <p:nvPr/>
        </p:nvSpPr>
        <p:spPr>
          <a:xfrm>
            <a:off x="2990500" y="5458859"/>
            <a:ext cx="5847906" cy="121500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dirty="0"/>
              <a:t>Goal: </a:t>
            </a:r>
            <a:r>
              <a:rPr kumimoji="1" lang="en-US" altLang="ja-JP" sz="2800" dirty="0"/>
              <a:t>phase error comparable to those in </a:t>
            </a:r>
            <a:r>
              <a:rPr kumimoji="1" lang="en-US" altLang="ja-JP" sz="2800"/>
              <a:t>3-support IVU-IIs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6834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1FB8A4-6DEA-63C0-10EA-0A00819E4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Announcement on SPECTRA/SIMPLEX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C04D91-B892-F686-E85D-E85240B14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052735"/>
            <a:ext cx="8575657" cy="5130831"/>
          </a:xfrm>
        </p:spPr>
        <p:txBody>
          <a:bodyPr/>
          <a:lstStyle/>
          <a:p>
            <a:r>
              <a:rPr kumimoji="1" lang="en-US" altLang="ja-JP" dirty="0"/>
              <a:t>Simulation code developed in SPring-8</a:t>
            </a:r>
          </a:p>
          <a:p>
            <a:pPr lvl="1"/>
            <a:r>
              <a:rPr lang="en-US" altLang="ja-JP" dirty="0"/>
              <a:t>SPECTRA: https://spectrax.org/spectra/</a:t>
            </a:r>
          </a:p>
          <a:p>
            <a:pPr lvl="2"/>
            <a:r>
              <a:rPr lang="en-US" altLang="ja-JP" dirty="0"/>
              <a:t>spontaneous and coherent SR</a:t>
            </a:r>
          </a:p>
          <a:p>
            <a:pPr lvl="1"/>
            <a:r>
              <a:rPr kumimoji="1" lang="en-US" altLang="ja-JP" dirty="0"/>
              <a:t>SIMPLEX</a:t>
            </a:r>
            <a:r>
              <a:rPr lang="en-US" altLang="ja-JP" dirty="0"/>
              <a:t>: https://spectrax.org/simplex</a:t>
            </a:r>
          </a:p>
          <a:p>
            <a:pPr lvl="2"/>
            <a:r>
              <a:rPr kumimoji="1" lang="en-US" altLang="ja-JP" dirty="0"/>
              <a:t>FEL simulation and characterization</a:t>
            </a:r>
          </a:p>
          <a:p>
            <a:r>
              <a:rPr lang="en-US" altLang="ja-JP" dirty="0"/>
              <a:t>Non-desktop versions available in the latest versions (SPECTRA&gt;12.0 and SIMPLEX&gt;3.1)</a:t>
            </a:r>
          </a:p>
          <a:p>
            <a:pPr lvl="1"/>
            <a:r>
              <a:rPr lang="en-US" altLang="ja-JP" dirty="0"/>
              <a:t>Web-application: run on a browser without installation</a:t>
            </a:r>
          </a:p>
          <a:p>
            <a:pPr lvl="1"/>
            <a:r>
              <a:rPr kumimoji="1" lang="en-US" altLang="ja-JP" dirty="0"/>
              <a:t>Python:</a:t>
            </a:r>
            <a:r>
              <a:rPr lang="en-US" altLang="ja-JP" dirty="0"/>
              <a:t> batch job (pip install available)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31D0964-95B2-2393-9945-C6628B5A83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32</a:t>
            </a:fld>
            <a:endParaRPr lang="ja-JP" altLang="en-US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066EBB5-CEEC-2C46-3A24-86128CFFF651}"/>
              </a:ext>
            </a:extLst>
          </p:cNvPr>
          <p:cNvSpPr/>
          <p:nvPr/>
        </p:nvSpPr>
        <p:spPr>
          <a:xfrm>
            <a:off x="1692398" y="2743439"/>
            <a:ext cx="5759204" cy="20915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/>
              <a:t>Feedback Welcome!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66688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Thank you for attention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7216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SPring-8-II Project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Overview</a:t>
            </a:r>
          </a:p>
          <a:p>
            <a:pPr lvl="1"/>
            <a:r>
              <a:rPr lang="en-US" altLang="ja-JP" dirty="0"/>
              <a:t>Major upgrade of SPring-8 (since 1997)</a:t>
            </a:r>
          </a:p>
          <a:p>
            <a:pPr lvl="1"/>
            <a:r>
              <a:rPr lang="en-US" altLang="ja-JP" dirty="0"/>
              <a:t>Emittance reduction (&lt; 100pm.rad) by </a:t>
            </a:r>
          </a:p>
          <a:p>
            <a:pPr lvl="2"/>
            <a:r>
              <a:rPr lang="en-US" altLang="ja-JP" dirty="0"/>
              <a:t>Electron energy reduction</a:t>
            </a:r>
          </a:p>
          <a:p>
            <a:pPr lvl="2"/>
            <a:r>
              <a:rPr lang="en-US" altLang="ja-JP" dirty="0"/>
              <a:t>5-bend achromat lattice </a:t>
            </a:r>
          </a:p>
          <a:p>
            <a:r>
              <a:rPr lang="en-US" altLang="ja-JP" dirty="0"/>
              <a:t>Project timeline</a:t>
            </a:r>
          </a:p>
          <a:p>
            <a:pPr lvl="1"/>
            <a:r>
              <a:rPr lang="en-US" altLang="ja-JP" dirty="0"/>
              <a:t>Officially started this year</a:t>
            </a:r>
          </a:p>
          <a:p>
            <a:pPr lvl="1"/>
            <a:r>
              <a:rPr lang="en-US" altLang="ja-JP" dirty="0"/>
              <a:t>Construction of accelerator components in 2 years (~2027)</a:t>
            </a:r>
          </a:p>
          <a:p>
            <a:pPr lvl="1"/>
            <a:r>
              <a:rPr lang="en-US" altLang="ja-JP" dirty="0"/>
              <a:t>Blackout in 2027~2028</a:t>
            </a:r>
          </a:p>
          <a:p>
            <a:pPr lvl="1"/>
            <a:r>
              <a:rPr lang="en-US" altLang="ja-JP" dirty="0"/>
              <a:t>User operation restarts in 2029?</a:t>
            </a:r>
          </a:p>
          <a:p>
            <a:pPr lvl="1"/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5531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/>
              <a:t>Boundary Conditions and </a:t>
            </a:r>
            <a:br>
              <a:rPr kumimoji="1" lang="en-US" altLang="ja-JP" sz="3200" dirty="0"/>
            </a:br>
            <a:r>
              <a:rPr kumimoji="1" lang="en-US" altLang="ja-JP" sz="3200" dirty="0"/>
              <a:t>Basic Policy for IDs in SPring-8-II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52735"/>
            <a:ext cx="8229600" cy="5652865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Shorter Straight</a:t>
            </a:r>
            <a:r>
              <a:rPr kumimoji="1" lang="ja-JP" altLang="en-US" dirty="0"/>
              <a:t>：</a:t>
            </a:r>
            <a:r>
              <a:rPr kumimoji="1" lang="en-US" altLang="ja-JP" dirty="0"/>
              <a:t>5.7m</a:t>
            </a:r>
            <a:r>
              <a:rPr kumimoji="1" lang="ja-JP" altLang="en-US" dirty="0"/>
              <a:t>⇒</a:t>
            </a:r>
            <a:r>
              <a:rPr kumimoji="1" lang="en-US" altLang="ja-JP" dirty="0"/>
              <a:t>4.2m</a:t>
            </a:r>
          </a:p>
          <a:p>
            <a:pPr lvl="1"/>
            <a:r>
              <a:rPr lang="en-US" altLang="ja-JP" dirty="0"/>
              <a:t>Most of running IDs (&gt;30) are no more available</a:t>
            </a:r>
            <a:endParaRPr kumimoji="1" lang="en-US" altLang="ja-JP" dirty="0"/>
          </a:p>
          <a:p>
            <a:r>
              <a:rPr kumimoji="1" lang="en-US" altLang="ja-JP" dirty="0"/>
              <a:t>Energy Reduction</a:t>
            </a:r>
            <a:r>
              <a:rPr kumimoji="1" lang="ja-JP" altLang="en-US" dirty="0"/>
              <a:t>：</a:t>
            </a:r>
            <a:r>
              <a:rPr lang="en-US" altLang="ja-JP" dirty="0"/>
              <a:t>8</a:t>
            </a:r>
            <a:r>
              <a:rPr kumimoji="1" lang="en-US" altLang="ja-JP" dirty="0"/>
              <a:t>GeV</a:t>
            </a:r>
            <a:r>
              <a:rPr kumimoji="1" lang="ja-JP" altLang="en-US" dirty="0"/>
              <a:t>⇒</a:t>
            </a:r>
            <a:r>
              <a:rPr kumimoji="1" lang="en-US" altLang="ja-JP" dirty="0"/>
              <a:t>6GeV</a:t>
            </a:r>
          </a:p>
          <a:p>
            <a:r>
              <a:rPr lang="en-US" altLang="ja-JP" dirty="0"/>
              <a:t>Narrower Gap</a:t>
            </a:r>
            <a:r>
              <a:rPr lang="ja-JP" altLang="en-US" dirty="0"/>
              <a:t>：</a:t>
            </a:r>
            <a:r>
              <a:rPr lang="en-US" altLang="ja-JP" dirty="0"/>
              <a:t>8mm</a:t>
            </a:r>
            <a:r>
              <a:rPr lang="ja-JP" altLang="en-US" dirty="0"/>
              <a:t>⇒</a:t>
            </a:r>
            <a:r>
              <a:rPr lang="en-US" altLang="ja-JP" dirty="0"/>
              <a:t>5mm</a:t>
            </a:r>
          </a:p>
          <a:p>
            <a:pPr lvl="1"/>
            <a:r>
              <a:rPr lang="en-US" altLang="ja-JP" dirty="0"/>
              <a:t>Shorter period needed and possible!</a:t>
            </a:r>
          </a:p>
          <a:p>
            <a:r>
              <a:rPr lang="en-US" altLang="ja-JP" dirty="0"/>
              <a:t>Stronger Effect by Radiation Damping</a:t>
            </a:r>
          </a:p>
          <a:p>
            <a:pPr lvl="1"/>
            <a:r>
              <a:rPr kumimoji="1" lang="en-US" altLang="ja-JP" dirty="0"/>
              <a:t>Emittance compensation by variable-gap damping wigglers</a:t>
            </a:r>
          </a:p>
          <a:p>
            <a:r>
              <a:rPr lang="en-US" altLang="ja-JP" b="1" u="sng" dirty="0"/>
              <a:t>Price Rise of Everything</a:t>
            </a:r>
          </a:p>
          <a:p>
            <a:pPr lvl="1"/>
            <a:r>
              <a:rPr kumimoji="1" lang="en-US" altLang="ja-JP" dirty="0"/>
              <a:t>Cost reduction of std. IDs, to complete the project on schedule and on budget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741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E81712-F6A7-0EC5-C03E-386515703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コンテンツ プレースホルダー 1">
            <a:extLst>
              <a:ext uri="{FF2B5EF4-FFF2-40B4-BE49-F238E27FC236}">
                <a16:creationId xmlns:a16="http://schemas.microsoft.com/office/drawing/2014/main" id="{8BF8E5C2-7058-528A-7079-65A275F8B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412875"/>
            <a:ext cx="8596423" cy="4824413"/>
          </a:xfrm>
        </p:spPr>
        <p:txBody>
          <a:bodyPr/>
          <a:lstStyle/>
          <a:p>
            <a:pPr eaLnBrk="1" hangingPunct="1"/>
            <a:r>
              <a:rPr lang="en-US" altLang="ja-JP" dirty="0"/>
              <a:t>SPring-8-II Project</a:t>
            </a:r>
          </a:p>
          <a:p>
            <a:r>
              <a:rPr lang="en-US" altLang="ja-JP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Insertion Devices in SPring-8-II</a:t>
            </a:r>
          </a:p>
          <a:p>
            <a:pPr lvl="1"/>
            <a:r>
              <a:rPr lang="en-US" altLang="ja-JP" dirty="0"/>
              <a:t>IVU-II</a:t>
            </a:r>
          </a:p>
          <a:p>
            <a:pPr lvl="1"/>
            <a:r>
              <a:rPr lang="en-US" altLang="ja-JP" dirty="0"/>
              <a:t>Helical-8 Undulator</a:t>
            </a:r>
          </a:p>
          <a:p>
            <a:pPr lvl="1"/>
            <a:r>
              <a:rPr lang="en-US" altLang="ja-JP" dirty="0"/>
              <a:t>IDs in LSSs</a:t>
            </a:r>
          </a:p>
          <a:p>
            <a:r>
              <a:rPr lang="en-US" altLang="ja-JP" dirty="0"/>
              <a:t>Issues in Tapered IVU-II</a:t>
            </a:r>
          </a:p>
          <a:p>
            <a:pPr lvl="1"/>
            <a:endParaRPr lang="en-US" altLang="ja-JP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A179687-F307-2CA5-AFA8-6680EA97AF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E675D5-6A16-489E-8151-F52117966913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87104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8B98D6-075C-9FC3-A44C-BB253FD74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IVU-II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C27B88-E3BA-FEEA-315D-DE12AF0AED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u="sng" dirty="0"/>
              <a:t>I</a:t>
            </a:r>
            <a:r>
              <a:rPr kumimoji="1" lang="en-US" altLang="ja-JP" dirty="0"/>
              <a:t>n-</a:t>
            </a:r>
            <a:r>
              <a:rPr kumimoji="1" lang="en-US" altLang="ja-JP" u="sng" dirty="0"/>
              <a:t>V</a:t>
            </a:r>
            <a:r>
              <a:rPr kumimoji="1" lang="en-US" altLang="ja-JP" dirty="0"/>
              <a:t>acuum </a:t>
            </a:r>
            <a:r>
              <a:rPr kumimoji="1" lang="en-US" altLang="ja-JP" u="sng" dirty="0"/>
              <a:t>U</a:t>
            </a:r>
            <a:r>
              <a:rPr kumimoji="1" lang="en-US" altLang="ja-JP" dirty="0"/>
              <a:t>ndulator for SPring-8-</a:t>
            </a:r>
            <a:r>
              <a:rPr kumimoji="1" lang="en-US" altLang="ja-JP" u="sng" dirty="0"/>
              <a:t>II</a:t>
            </a:r>
          </a:p>
          <a:p>
            <a:r>
              <a:rPr lang="en-US" altLang="ja-JP" dirty="0"/>
              <a:t>High performance and cost-effective IVU based on 3 key technologies:</a:t>
            </a:r>
          </a:p>
          <a:p>
            <a:pPr lvl="1"/>
            <a:r>
              <a:rPr kumimoji="1" lang="en-US" altLang="ja-JP" dirty="0"/>
              <a:t>Force cancellation by monolithic multipole magnets</a:t>
            </a:r>
          </a:p>
          <a:p>
            <a:pPr lvl="1"/>
            <a:r>
              <a:rPr kumimoji="1" lang="en-US" altLang="ja-JP" dirty="0"/>
              <a:t>Modularized magnetic array</a:t>
            </a:r>
          </a:p>
          <a:p>
            <a:pPr lvl="1"/>
            <a:r>
              <a:rPr kumimoji="1" lang="en-US" altLang="ja-JP" dirty="0"/>
              <a:t>Inclined Halbach configuration</a:t>
            </a:r>
          </a:p>
          <a:p>
            <a:r>
              <a:rPr lang="en-US" altLang="ja-JP" dirty="0"/>
              <a:t>13 IVU-IIs constructed (Mar. 2025) </a:t>
            </a:r>
          </a:p>
          <a:p>
            <a:pPr lvl="1"/>
            <a:r>
              <a:rPr lang="en-US" altLang="ja-JP" dirty="0"/>
              <a:t>5 of them installed in SPring-8, to be continuously used in SP8II</a:t>
            </a: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EB897F6-CBE4-C0AA-6C33-8495A26A86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7076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B44D34-5FE7-CC21-187D-A490A8AE6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Key Technologies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C7C7C0D-5A10-F1D3-6098-87CC82A1A4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D035D0C6-A161-5E1B-6C65-92C14FB73540}"/>
              </a:ext>
            </a:extLst>
          </p:cNvPr>
          <p:cNvGrpSpPr/>
          <p:nvPr/>
        </p:nvGrpSpPr>
        <p:grpSpPr>
          <a:xfrm>
            <a:off x="1515851" y="831272"/>
            <a:ext cx="5965604" cy="3237073"/>
            <a:chOff x="508543" y="909510"/>
            <a:chExt cx="5965604" cy="3237073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4345FBB7-3121-34A0-8D39-9F80EAD60E21}"/>
                </a:ext>
              </a:extLst>
            </p:cNvPr>
            <p:cNvSpPr/>
            <p:nvPr/>
          </p:nvSpPr>
          <p:spPr>
            <a:xfrm>
              <a:off x="508543" y="909510"/>
              <a:ext cx="5965604" cy="3217515"/>
            </a:xfrm>
            <a:prstGeom prst="roundRect">
              <a:avLst>
                <a:gd name="adj" fmla="val 8795"/>
              </a:avLst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A7B6543-4A7A-AF13-E775-495FEAB4DAE5}"/>
                </a:ext>
              </a:extLst>
            </p:cNvPr>
            <p:cNvGrpSpPr/>
            <p:nvPr/>
          </p:nvGrpSpPr>
          <p:grpSpPr>
            <a:xfrm>
              <a:off x="672046" y="1295807"/>
              <a:ext cx="3207414" cy="2620954"/>
              <a:chOff x="680006" y="1048277"/>
              <a:chExt cx="6980013" cy="5703752"/>
            </a:xfrm>
          </p:grpSpPr>
          <p:pic>
            <p:nvPicPr>
              <p:cNvPr id="5" name="図 4">
                <a:extLst>
                  <a:ext uri="{FF2B5EF4-FFF2-40B4-BE49-F238E27FC236}">
                    <a16:creationId xmlns:a16="http://schemas.microsoft.com/office/drawing/2014/main" id="{F2BCDE1C-5A96-6F9E-ACC6-992B428DB6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80006" y="1048278"/>
                <a:ext cx="4005000" cy="5703751"/>
              </a:xfrm>
              <a:prstGeom prst="rect">
                <a:avLst/>
              </a:prstGeom>
            </p:spPr>
          </p:pic>
          <p:pic>
            <p:nvPicPr>
              <p:cNvPr id="6" name="図 5">
                <a:extLst>
                  <a:ext uri="{FF2B5EF4-FFF2-40B4-BE49-F238E27FC236}">
                    <a16:creationId xmlns:a16="http://schemas.microsoft.com/office/drawing/2014/main" id="{1A3952B4-657C-7B33-646B-D7014ABD8F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10930" y="1048278"/>
                <a:ext cx="4938751" cy="5703751"/>
              </a:xfrm>
              <a:prstGeom prst="rect">
                <a:avLst/>
              </a:prstGeom>
            </p:spPr>
          </p:pic>
          <p:pic>
            <p:nvPicPr>
              <p:cNvPr id="7" name="図 6">
                <a:extLst>
                  <a:ext uri="{FF2B5EF4-FFF2-40B4-BE49-F238E27FC236}">
                    <a16:creationId xmlns:a16="http://schemas.microsoft.com/office/drawing/2014/main" id="{84345EE4-6688-3429-FA8E-C9863A3849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55019" y="1048277"/>
                <a:ext cx="4005000" cy="5703751"/>
              </a:xfrm>
              <a:prstGeom prst="rect">
                <a:avLst/>
              </a:prstGeom>
            </p:spPr>
          </p:pic>
        </p:grpSp>
        <p:graphicFrame>
          <p:nvGraphicFramePr>
            <p:cNvPr id="9" name="オブジェクト 8">
              <a:extLst>
                <a:ext uri="{FF2B5EF4-FFF2-40B4-BE49-F238E27FC236}">
                  <a16:creationId xmlns:a16="http://schemas.microsoft.com/office/drawing/2014/main" id="{20254A24-E914-FC19-382B-83530D43D84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9076165"/>
                </p:ext>
              </p:extLst>
            </p:nvPr>
          </p:nvGraphicFramePr>
          <p:xfrm>
            <a:off x="2980013" y="1735891"/>
            <a:ext cx="3344925" cy="24106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ｸﾞﾗﾌ" r:id="rId5" imgW="8235720" imgH="5936040" progId="Origin50.Graph">
                    <p:embed/>
                  </p:oleObj>
                </mc:Choice>
                <mc:Fallback>
                  <p:oleObj name="ｸﾞﾗﾌ" r:id="rId5" imgW="8235720" imgH="5936040" progId="Origin50.Graph">
                    <p:embed/>
                    <p:pic>
                      <p:nvPicPr>
                        <p:cNvPr id="7" name="オブジェクト 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980013" y="1735891"/>
                          <a:ext cx="3344925" cy="241069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2D2EDC2E-97F8-80EA-6ABB-9272D9292482}"/>
                </a:ext>
              </a:extLst>
            </p:cNvPr>
            <p:cNvSpPr txBox="1"/>
            <p:nvPr/>
          </p:nvSpPr>
          <p:spPr>
            <a:xfrm>
              <a:off x="3993779" y="931078"/>
              <a:ext cx="218698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1"/>
              <a:r>
                <a:rPr kumimoji="1" lang="en-US" altLang="ja-JP" dirty="0"/>
                <a:t>Force cancellation by MMM</a:t>
              </a: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3FA3F53A-A4E4-99D7-9EC6-B868EB3A01C3}"/>
              </a:ext>
            </a:extLst>
          </p:cNvPr>
          <p:cNvGrpSpPr/>
          <p:nvPr/>
        </p:nvGrpSpPr>
        <p:grpSpPr>
          <a:xfrm>
            <a:off x="4938737" y="3740728"/>
            <a:ext cx="4146584" cy="3117272"/>
            <a:chOff x="4816492" y="3884977"/>
            <a:chExt cx="4146584" cy="3117272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DFD055F-1986-2DC2-802E-8144D928B0C5}"/>
                </a:ext>
              </a:extLst>
            </p:cNvPr>
            <p:cNvGrpSpPr/>
            <p:nvPr/>
          </p:nvGrpSpPr>
          <p:grpSpPr>
            <a:xfrm>
              <a:off x="4816492" y="3884977"/>
              <a:ext cx="4146584" cy="3117272"/>
              <a:chOff x="4792043" y="3581807"/>
              <a:chExt cx="4146584" cy="3117272"/>
            </a:xfrm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409DB894-0764-BB39-7842-2FBA0135E559}"/>
                  </a:ext>
                </a:extLst>
              </p:cNvPr>
              <p:cNvSpPr/>
              <p:nvPr/>
            </p:nvSpPr>
            <p:spPr>
              <a:xfrm>
                <a:off x="4792043" y="3581807"/>
                <a:ext cx="4146584" cy="3117272"/>
              </a:xfrm>
              <a:prstGeom prst="roundRect">
                <a:avLst>
                  <a:gd name="adj" fmla="val 8795"/>
                </a:avLst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aphicFrame>
            <p:nvGraphicFramePr>
              <p:cNvPr id="16" name="オブジェクト 15">
                <a:extLst>
                  <a:ext uri="{FF2B5EF4-FFF2-40B4-BE49-F238E27FC236}">
                    <a16:creationId xmlns:a16="http://schemas.microsoft.com/office/drawing/2014/main" id="{75ECAA87-DB78-6481-B6C3-83A83A6EC5F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09976025"/>
                  </p:ext>
                </p:extLst>
              </p:nvPr>
            </p:nvGraphicFramePr>
            <p:xfrm>
              <a:off x="5052118" y="3980595"/>
              <a:ext cx="3607786" cy="2657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ｸﾞﾗﾌ" r:id="rId7" imgW="8092440" imgH="5960520" progId="Origin50.Graph">
                      <p:embed/>
                    </p:oleObj>
                  </mc:Choice>
                  <mc:Fallback>
                    <p:oleObj name="ｸﾞﾗﾌ" r:id="rId7" imgW="8092440" imgH="5960520" progId="Origin50.Graph">
                      <p:embed/>
                      <p:pic>
                        <p:nvPicPr>
                          <p:cNvPr id="10" name="オブジェクト 9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5052118" y="3980595"/>
                            <a:ext cx="3607786" cy="265736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18" name="グラフィックス 17">
                <a:extLst>
                  <a:ext uri="{FF2B5EF4-FFF2-40B4-BE49-F238E27FC236}">
                    <a16:creationId xmlns:a16="http://schemas.microsoft.com/office/drawing/2014/main" id="{429DCAF6-67B1-2A9F-19A4-43B6530305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5604291" y="4118186"/>
                <a:ext cx="2199894" cy="910579"/>
              </a:xfrm>
              <a:prstGeom prst="rect">
                <a:avLst/>
              </a:prstGeom>
            </p:spPr>
          </p:pic>
        </p:grp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2ACD8794-53D6-F956-9D12-9826F1136775}"/>
                </a:ext>
              </a:extLst>
            </p:cNvPr>
            <p:cNvSpPr txBox="1"/>
            <p:nvPr/>
          </p:nvSpPr>
          <p:spPr>
            <a:xfrm>
              <a:off x="5465619" y="3891014"/>
              <a:ext cx="29155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1"/>
              <a:r>
                <a:rPr kumimoji="1" lang="en-US" altLang="ja-JP" dirty="0"/>
                <a:t>45-deg Inclined Halbach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1FC40BB-CD9D-F24E-D284-6317EAD2AAA8}"/>
              </a:ext>
            </a:extLst>
          </p:cNvPr>
          <p:cNvGrpSpPr/>
          <p:nvPr/>
        </p:nvGrpSpPr>
        <p:grpSpPr>
          <a:xfrm>
            <a:off x="107578" y="4276164"/>
            <a:ext cx="4354486" cy="2581836"/>
            <a:chOff x="107578" y="4276164"/>
            <a:chExt cx="4354486" cy="2581836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E577A5E9-57AD-6051-A19F-6B1062B890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78" y="4276164"/>
              <a:ext cx="4354486" cy="2581836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71765BC1-48E9-20CF-0FF8-86F5D5884A07}"/>
                </a:ext>
              </a:extLst>
            </p:cNvPr>
            <p:cNvSpPr txBox="1"/>
            <p:nvPr/>
          </p:nvSpPr>
          <p:spPr>
            <a:xfrm>
              <a:off x="690691" y="5186823"/>
              <a:ext cx="333853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Modularized Magnetic Array</a:t>
              </a:r>
              <a:endPara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90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E2A401-C40C-075C-B991-F198D4BAB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IVU-II Overall Structure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AA3340F-2A1E-8988-B7B7-E84852323D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1EC06D-8691-4A0E-ABEA-C1698ED8076E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pic>
        <p:nvPicPr>
          <p:cNvPr id="5" name="図 4" descr="部屋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C2CD867-050A-9D00-BCDA-FF5FB0A298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6628"/>
            <a:ext cx="9144000" cy="512904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1C0B326-C8B2-4F17-FAD9-3324055E3E41}"/>
              </a:ext>
            </a:extLst>
          </p:cNvPr>
          <p:cNvSpPr txBox="1"/>
          <p:nvPr/>
        </p:nvSpPr>
        <p:spPr>
          <a:xfrm>
            <a:off x="3279228" y="5423338"/>
            <a:ext cx="2520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Base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F529FBC-058E-CDA8-AA14-3BD52E1B5E82}"/>
              </a:ext>
            </a:extLst>
          </p:cNvPr>
          <p:cNvSpPr txBox="1"/>
          <p:nvPr/>
        </p:nvSpPr>
        <p:spPr>
          <a:xfrm>
            <a:off x="3723290" y="1495471"/>
            <a:ext cx="5481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Support Shaft</a:t>
            </a:r>
            <a:endParaRPr kumimoji="1" lang="ja-JP" altLang="en-US" sz="2400" b="1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33DB26D-98C5-B3CA-38E4-0E1BAC4D9559}"/>
              </a:ext>
            </a:extLst>
          </p:cNvPr>
          <p:cNvGrpSpPr/>
          <p:nvPr/>
        </p:nvGrpSpPr>
        <p:grpSpPr>
          <a:xfrm>
            <a:off x="2123090" y="1957136"/>
            <a:ext cx="4960882" cy="828103"/>
            <a:chOff x="2123090" y="1681654"/>
            <a:chExt cx="4960882" cy="1103586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E4A0DA1-9E6D-AAD6-B75E-F4752D8972E9}"/>
                </a:ext>
              </a:extLst>
            </p:cNvPr>
            <p:cNvSpPr/>
            <p:nvPr/>
          </p:nvSpPr>
          <p:spPr>
            <a:xfrm>
              <a:off x="2123090" y="1681654"/>
              <a:ext cx="2701158" cy="1103586"/>
            </a:xfrm>
            <a:custGeom>
              <a:avLst/>
              <a:gdLst>
                <a:gd name="connsiteX0" fmla="*/ 0 w 2701158"/>
                <a:gd name="connsiteY0" fmla="*/ 1051034 h 1103586"/>
                <a:gd name="connsiteX1" fmla="*/ 0 w 2701158"/>
                <a:gd name="connsiteY1" fmla="*/ 1051034 h 1103586"/>
                <a:gd name="connsiteX2" fmla="*/ 2701158 w 2701158"/>
                <a:gd name="connsiteY2" fmla="*/ 0 h 1103586"/>
                <a:gd name="connsiteX3" fmla="*/ 2480441 w 2701158"/>
                <a:gd name="connsiteY3" fmla="*/ 1103586 h 1103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01158" h="1103586">
                  <a:moveTo>
                    <a:pt x="0" y="1051034"/>
                  </a:moveTo>
                  <a:lnTo>
                    <a:pt x="0" y="1051034"/>
                  </a:lnTo>
                  <a:lnTo>
                    <a:pt x="2701158" y="0"/>
                  </a:lnTo>
                  <a:lnTo>
                    <a:pt x="2480441" y="1103586"/>
                  </a:lnTo>
                </a:path>
              </a:pathLst>
            </a:cu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5D0781F6-DA27-5753-7233-F6CA4F3F7604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>
              <a:off x="4824248" y="1681654"/>
              <a:ext cx="2259724" cy="1093075"/>
            </a:xfrm>
            <a:prstGeom prst="line">
              <a:avLst/>
            </a:prstGeom>
            <a:ln w="158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57D0FCE-D519-8070-8D45-C3837FBEAA7D}"/>
              </a:ext>
            </a:extLst>
          </p:cNvPr>
          <p:cNvSpPr txBox="1"/>
          <p:nvPr/>
        </p:nvSpPr>
        <p:spPr>
          <a:xfrm>
            <a:off x="3032235" y="4198883"/>
            <a:ext cx="760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CA082FC-B246-5AA7-27A0-A93EB2BAC487}"/>
              </a:ext>
            </a:extLst>
          </p:cNvPr>
          <p:cNvSpPr txBox="1"/>
          <p:nvPr/>
        </p:nvSpPr>
        <p:spPr>
          <a:xfrm>
            <a:off x="5507422" y="2680138"/>
            <a:ext cx="872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9ACA995-CFD9-DA6C-B4D6-6DBB41B5FCEA}"/>
              </a:ext>
            </a:extLst>
          </p:cNvPr>
          <p:cNvSpPr txBox="1"/>
          <p:nvPr/>
        </p:nvSpPr>
        <p:spPr>
          <a:xfrm>
            <a:off x="5402318" y="4183118"/>
            <a:ext cx="760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SIP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8AEEE2F-CA58-D22E-A2E1-9171882E9C6A}"/>
              </a:ext>
            </a:extLst>
          </p:cNvPr>
          <p:cNvSpPr txBox="1"/>
          <p:nvPr/>
        </p:nvSpPr>
        <p:spPr>
          <a:xfrm>
            <a:off x="2916622" y="2674882"/>
            <a:ext cx="872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D12EF7D-88C3-8AE3-0C4E-86CE9CACA6BA}"/>
              </a:ext>
            </a:extLst>
          </p:cNvPr>
          <p:cNvSpPr txBox="1"/>
          <p:nvPr/>
        </p:nvSpPr>
        <p:spPr>
          <a:xfrm>
            <a:off x="7861739" y="4130565"/>
            <a:ext cx="948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ABS.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矢印: 右 26">
            <a:extLst>
              <a:ext uri="{FF2B5EF4-FFF2-40B4-BE49-F238E27FC236}">
                <a16:creationId xmlns:a16="http://schemas.microsoft.com/office/drawing/2014/main" id="{3868316C-6609-13F3-3289-2150A6B5373A}"/>
              </a:ext>
            </a:extLst>
          </p:cNvPr>
          <p:cNvSpPr/>
          <p:nvPr/>
        </p:nvSpPr>
        <p:spPr>
          <a:xfrm>
            <a:off x="94593" y="3373821"/>
            <a:ext cx="451945" cy="420414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9F7D29E-8747-BD8A-60E9-DBB5C98FF528}"/>
              </a:ext>
            </a:extLst>
          </p:cNvPr>
          <p:cNvSpPr txBox="1"/>
          <p:nvPr/>
        </p:nvSpPr>
        <p:spPr>
          <a:xfrm>
            <a:off x="0" y="2953406"/>
            <a:ext cx="497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e-</a:t>
            </a:r>
            <a:endParaRPr kumimoji="1" lang="ja-JP" altLang="en-US" sz="2400" dirty="0"/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8B17A73C-7CCF-031F-3936-40D9CA9629F0}"/>
              </a:ext>
            </a:extLst>
          </p:cNvPr>
          <p:cNvSpPr/>
          <p:nvPr/>
        </p:nvSpPr>
        <p:spPr>
          <a:xfrm>
            <a:off x="1604034" y="4269898"/>
            <a:ext cx="5900351" cy="202439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dirty="0"/>
              <a:t>More than 30 IVU-IIs will be installed in SPring-8-II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9738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09a8e45c1397e6f5bede31c1aa59e8bfe273e5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600"/>
  <p:tag name="ORIGINALHEIGHT" val="149.2313"/>
  <p:tag name="ORIGINALWIDTH" val="848.1439"/>
  <p:tag name="OUTPUTTYPE" val="PNG"/>
  <p:tag name="IGUANATEXVERSION" val="161"/>
  <p:tag name="LATEXADDIN" val="\documentclass{article}&#10;\usepackage{amsmath,mathrsfs,bm}&#10;\pagestyle{empty}&#10;\begin{document}&#10;&#10;\[&#10;F_r(g)=(F_{0}-F_0')\exp\left(\displaystyle-\frac{2\pi g}{\lambda_u}\right)&#10;\]&#10;&#10;&#10;\end{document}"/>
  <p:tag name="IGUANATEXSIZE" val="20"/>
  <p:tag name="IGUANATEXCURSOR" val="99"/>
  <p:tag name="TRANSPARENCY" val="True"/>
  <p:tag name="LATEXENGINEID" val="0"/>
  <p:tag name="TEMPFOLDER" val="T:\temporary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600"/>
  <p:tag name="ORIGINALHEIGHT" val="149.2313"/>
  <p:tag name="ORIGINALWIDTH" val="1171.354"/>
  <p:tag name="OUTPUTTYPE" val="PNG"/>
  <p:tag name="IGUANATEXVERSION" val="161"/>
  <p:tag name="LATEXADDIN" val="\documentclass{article}&#10;\usepackage{amsmath,mathrsfs,bm}&#10;\pagestyle{empty}&#10;\begin{document}&#10;&#10;\[&#10;F_r(g)=F_{0}\exp\left(\displaystyle-\frac{2\pi g}{\Lambda}\right)-F'_{0}\exp\left(\displaystyle-\frac{2\pi g}{\Lambda'}\right)&#10;\]&#10;&#10;&#10;\end{document}"/>
  <p:tag name="IGUANATEXSIZE" val="20"/>
  <p:tag name="IGUANATEXCURSOR" val="214"/>
  <p:tag name="TRANSPARENCY" val="True"/>
  <p:tag name="LATEXENGINEID" val="0"/>
  <p:tag name="TEMPFOLDER" val="T:\temporary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600"/>
  <p:tag name="ORIGINALHEIGHT" val="63.74205"/>
  <p:tag name="ORIGINALWIDTH" val="182.9771"/>
  <p:tag name="OUTPUTTYPE" val="PNG"/>
  <p:tag name="IGUANATEXVERSION" val="161"/>
  <p:tag name="LATEXADDIN" val="\documentclass{article}&#10;\usepackage{amsmath,mathrsfs,bm}&#10;\pagestyle{empty}&#10;\begin{document}&#10;&#10;\[&#10;\Lambda'\neq\Lambda&#10;\]&#10;&#10;&#10;\end{document}"/>
  <p:tag name="IGUANATEXSIZE" val="20"/>
  <p:tag name="IGUANATEXCURSOR" val="115"/>
  <p:tag name="TRANSPARENCY" val="True"/>
  <p:tag name="LATEXENGINEID" val="0"/>
  <p:tag name="TEMPFOLDER" val="T:\temporary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600"/>
  <p:tag name="ORIGINALHEIGHT" val="62.24221"/>
  <p:tag name="ORIGINALWIDTH" val="277.4653"/>
  <p:tag name="OUTPUTTYPE" val="PNG"/>
  <p:tag name="IGUANATEXVERSION" val="161"/>
  <p:tag name="LATEXADDIN" val="\documentclass{article}&#10;\usepackage{amsmath,mathrsfs,bm}&#10;\pagestyle{empty}&#10;\begin{document}&#10;&#10;\[&#10;\Lambda,\Lambda'\sim\lambda_u&#10;\]&#10;&#10;&#10;\end{document}"/>
  <p:tag name="IGUANATEXSIZE" val="20"/>
  <p:tag name="IGUANATEXCURSOR" val="112"/>
  <p:tag name="TRANSPARENCY" val="True"/>
  <p:tag name="LATEXENGINEID" val="0"/>
  <p:tag name="TEMPFOLDER" val="T:\temporary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Template2012Oc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3">
      <a:majorFont>
        <a:latin typeface="Meiryo UI"/>
        <a:ea typeface="メイリオ"/>
        <a:cs typeface=""/>
      </a:majorFont>
      <a:minorFont>
        <a:latin typeface="Meiryo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Template2012Oct</Template>
  <TotalTime>13422</TotalTime>
  <Words>1033</Words>
  <Application>Microsoft Office PowerPoint</Application>
  <PresentationFormat>画面に合わせる (4:3)</PresentationFormat>
  <Paragraphs>204</Paragraphs>
  <Slides>33</Slides>
  <Notes>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41" baseType="lpstr">
      <vt:lpstr>Calibri</vt:lpstr>
      <vt:lpstr>Meiryo UI</vt:lpstr>
      <vt:lpstr>Wingdings</vt:lpstr>
      <vt:lpstr>Cambria Math</vt:lpstr>
      <vt:lpstr>Symbol</vt:lpstr>
      <vt:lpstr>Arial</vt:lpstr>
      <vt:lpstr>Template2012Oct</vt:lpstr>
      <vt:lpstr>ｸﾞﾗﾌ</vt:lpstr>
      <vt:lpstr>Insertion Device Development toward SPring-8-II</vt:lpstr>
      <vt:lpstr>PowerPoint プレゼンテーション</vt:lpstr>
      <vt:lpstr>PowerPoint プレゼンテーション</vt:lpstr>
      <vt:lpstr>SPring-8-II Project</vt:lpstr>
      <vt:lpstr>Boundary Conditions and  Basic Policy for IDs in SPring-8-II</vt:lpstr>
      <vt:lpstr>PowerPoint プレゼンテーション</vt:lpstr>
      <vt:lpstr>IVU-II</vt:lpstr>
      <vt:lpstr>Key Technologies</vt:lpstr>
      <vt:lpstr>IVU-II Overall Structure</vt:lpstr>
      <vt:lpstr>Helical-8 Undulator</vt:lpstr>
      <vt:lpstr>PowerPoint プレゼンテーション</vt:lpstr>
      <vt:lpstr>Long Straight Sections</vt:lpstr>
      <vt:lpstr>IVU-IIs in LSS#1/#2</vt:lpstr>
      <vt:lpstr>Phase Matching?</vt:lpstr>
      <vt:lpstr>Damping Wigglers in LSS#3</vt:lpstr>
      <vt:lpstr>PowerPoint プレゼンテーション</vt:lpstr>
      <vt:lpstr>Tapered IVU-II</vt:lpstr>
      <vt:lpstr>PowerPoint プレゼンテーション</vt:lpstr>
      <vt:lpstr>PowerPoint プレゼンテーション</vt:lpstr>
      <vt:lpstr>What Happened?</vt:lpstr>
      <vt:lpstr>Deformation by Cu/Ni Sheet Tension</vt:lpstr>
      <vt:lpstr>Deformation by Residual Force</vt:lpstr>
      <vt:lpstr>Effects by Cu/Ni Sheet Tension</vt:lpstr>
      <vt:lpstr>Gap-Dependent Phase Error  by Residual Force</vt:lpstr>
      <vt:lpstr>Gap-Dependent Phase Error  by Residual Force</vt:lpstr>
      <vt:lpstr>Gap-Dependent Phase Error  by Residual Force</vt:lpstr>
      <vt:lpstr>Residual Force</vt:lpstr>
      <vt:lpstr>Residual Force</vt:lpstr>
      <vt:lpstr>Why Non-Exponential Fr is a Problem?</vt:lpstr>
      <vt:lpstr>Rough Estimation of L and L’</vt:lpstr>
      <vt:lpstr>How to Improve Tapered IVU-II?</vt:lpstr>
      <vt:lpstr>Announcement on SPECTRA/SIMPLEX</vt:lpstr>
      <vt:lpstr>Thank you for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Insertion Device Development toward SPring-8-II</dc:title>
  <dc:creator>Takashi Tanaka</dc:creator>
  <cp:lastModifiedBy>Takashi Tanaka</cp:lastModifiedBy>
  <cp:revision>106</cp:revision>
  <dcterms:created xsi:type="dcterms:W3CDTF">2023-02-27T23:09:33Z</dcterms:created>
  <dcterms:modified xsi:type="dcterms:W3CDTF">2025-05-25T01:48:46Z</dcterms:modified>
</cp:coreProperties>
</file>