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3" r:id="rId1"/>
    <p:sldMasterId id="2147483675" r:id="rId2"/>
    <p:sldMasterId id="2147483704" r:id="rId3"/>
  </p:sldMasterIdLst>
  <p:notesMasterIdLst>
    <p:notesMasterId r:id="rId42"/>
  </p:notesMasterIdLst>
  <p:sldIdLst>
    <p:sldId id="258" r:id="rId4"/>
    <p:sldId id="339" r:id="rId5"/>
    <p:sldId id="340" r:id="rId6"/>
    <p:sldId id="364" r:id="rId7"/>
    <p:sldId id="365" r:id="rId8"/>
    <p:sldId id="366" r:id="rId9"/>
    <p:sldId id="369" r:id="rId10"/>
    <p:sldId id="372" r:id="rId11"/>
    <p:sldId id="370" r:id="rId12"/>
    <p:sldId id="374" r:id="rId13"/>
    <p:sldId id="371" r:id="rId14"/>
    <p:sldId id="375" r:id="rId15"/>
    <p:sldId id="362" r:id="rId16"/>
    <p:sldId id="384" r:id="rId17"/>
    <p:sldId id="383" r:id="rId18"/>
    <p:sldId id="363" r:id="rId19"/>
    <p:sldId id="350" r:id="rId20"/>
    <p:sldId id="358" r:id="rId21"/>
    <p:sldId id="351" r:id="rId22"/>
    <p:sldId id="352" r:id="rId23"/>
    <p:sldId id="353" r:id="rId24"/>
    <p:sldId id="354" r:id="rId25"/>
    <p:sldId id="355" r:id="rId26"/>
    <p:sldId id="356" r:id="rId27"/>
    <p:sldId id="357" r:id="rId28"/>
    <p:sldId id="376" r:id="rId29"/>
    <p:sldId id="344" r:id="rId30"/>
    <p:sldId id="377" r:id="rId31"/>
    <p:sldId id="378" r:id="rId32"/>
    <p:sldId id="379" r:id="rId33"/>
    <p:sldId id="380" r:id="rId34"/>
    <p:sldId id="359" r:id="rId35"/>
    <p:sldId id="361" r:id="rId36"/>
    <p:sldId id="347" r:id="rId37"/>
    <p:sldId id="385" r:id="rId38"/>
    <p:sldId id="388" r:id="rId39"/>
    <p:sldId id="279" r:id="rId40"/>
    <p:sldId id="272" r:id="rId41"/>
  </p:sldIdLst>
  <p:sldSz cx="12192000" cy="6858000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1111"/>
    <a:srgbClr val="83FFFF"/>
    <a:srgbClr val="34FF34"/>
    <a:srgbClr val="DEECCB"/>
    <a:srgbClr val="184E8B"/>
    <a:srgbClr val="99CC00"/>
    <a:srgbClr val="00B4F8"/>
    <a:srgbClr val="6CABE9"/>
    <a:srgbClr val="D15E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77" autoAdjust="0"/>
    <p:restoredTop sz="82302" autoAdjust="0"/>
  </p:normalViewPr>
  <p:slideViewPr>
    <p:cSldViewPr snapToGrid="0" snapToObjects="1" showGuides="1">
      <p:cViewPr varScale="1">
        <p:scale>
          <a:sx n="78" d="100"/>
          <a:sy n="78" d="100"/>
        </p:scale>
        <p:origin x="64" y="6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-547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presProps" Target="presProp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tableStyles" Target="tableStyles.xml"/><Relationship Id="rId20" Type="http://schemas.openxmlformats.org/officeDocument/2006/relationships/slide" Target="slides/slide17.xml"/><Relationship Id="rId41" Type="http://schemas.openxmlformats.org/officeDocument/2006/relationships/slide" Target="slides/slide3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D210532-F471-463E-9FD2-50081B282041}" type="doc">
      <dgm:prSet loTypeId="urn:microsoft.com/office/officeart/2005/8/layout/list1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GB"/>
        </a:p>
      </dgm:t>
    </dgm:pt>
    <dgm:pt modelId="{6890B438-1E56-4B77-B077-778FEBAD35F0}">
      <dgm:prSet phldrT="[Text]"/>
      <dgm:spPr>
        <a:solidFill>
          <a:srgbClr val="99CC00"/>
        </a:solidFill>
      </dgm:spPr>
      <dgm:t>
        <a:bodyPr/>
        <a:lstStyle/>
        <a:p>
          <a:r>
            <a:rPr lang="en-GB" b="1" dirty="0"/>
            <a:t>Introduction</a:t>
          </a:r>
        </a:p>
      </dgm:t>
    </dgm:pt>
    <dgm:pt modelId="{37A5F388-EBF1-4822-9AB4-2764766F4C35}" type="parTrans" cxnId="{63527D01-974F-449A-9FF3-2340A6B42C29}">
      <dgm:prSet/>
      <dgm:spPr/>
      <dgm:t>
        <a:bodyPr/>
        <a:lstStyle/>
        <a:p>
          <a:endParaRPr lang="en-GB"/>
        </a:p>
      </dgm:t>
    </dgm:pt>
    <dgm:pt modelId="{5579B8BB-0898-4959-82A7-B85F2924A5D2}" type="sibTrans" cxnId="{63527D01-974F-449A-9FF3-2340A6B42C29}">
      <dgm:prSet/>
      <dgm:spPr/>
      <dgm:t>
        <a:bodyPr/>
        <a:lstStyle/>
        <a:p>
          <a:endParaRPr lang="en-GB"/>
        </a:p>
      </dgm:t>
    </dgm:pt>
    <dgm:pt modelId="{688D3681-6977-4279-8FA8-FE175949CC8E}">
      <dgm:prSet phldrT="[Text]"/>
      <dgm:spPr/>
      <dgm:t>
        <a:bodyPr/>
        <a:lstStyle/>
        <a:p>
          <a:r>
            <a:rPr lang="en-GB" b="1" dirty="0"/>
            <a:t>BESSY III</a:t>
          </a:r>
        </a:p>
      </dgm:t>
    </dgm:pt>
    <dgm:pt modelId="{9673BD4E-FA8F-45A9-B312-2C1322A3419D}" type="parTrans" cxnId="{1A00C352-C582-43AC-A4D8-B6629B65BD58}">
      <dgm:prSet/>
      <dgm:spPr/>
      <dgm:t>
        <a:bodyPr/>
        <a:lstStyle/>
        <a:p>
          <a:endParaRPr lang="en-GB"/>
        </a:p>
      </dgm:t>
    </dgm:pt>
    <dgm:pt modelId="{381BBF6E-2EF4-47B9-B4ED-FDA0D2CCE1F8}" type="sibTrans" cxnId="{1A00C352-C582-43AC-A4D8-B6629B65BD58}">
      <dgm:prSet/>
      <dgm:spPr/>
      <dgm:t>
        <a:bodyPr/>
        <a:lstStyle/>
        <a:p>
          <a:endParaRPr lang="en-GB"/>
        </a:p>
      </dgm:t>
    </dgm:pt>
    <dgm:pt modelId="{927E5BAB-B71C-4069-BFE8-DA45FC0ACF67}">
      <dgm:prSet phldrT="[Text]"/>
      <dgm:spPr/>
      <dgm:t>
        <a:bodyPr/>
        <a:lstStyle/>
        <a:p>
          <a:r>
            <a:rPr lang="en-GB" b="1" dirty="0"/>
            <a:t>Dividing the Spectrum</a:t>
          </a:r>
        </a:p>
      </dgm:t>
    </dgm:pt>
    <dgm:pt modelId="{E84C0A7C-9B17-43D8-8127-17A4D3003F97}" type="parTrans" cxnId="{5BF35FF1-D28D-40E8-B3F9-CA276DC989F1}">
      <dgm:prSet/>
      <dgm:spPr/>
      <dgm:t>
        <a:bodyPr/>
        <a:lstStyle/>
        <a:p>
          <a:endParaRPr lang="en-GB"/>
        </a:p>
      </dgm:t>
    </dgm:pt>
    <dgm:pt modelId="{EC075D24-945E-453D-BEE5-79C710D4798B}" type="sibTrans" cxnId="{5BF35FF1-D28D-40E8-B3F9-CA276DC989F1}">
      <dgm:prSet/>
      <dgm:spPr/>
      <dgm:t>
        <a:bodyPr/>
        <a:lstStyle/>
        <a:p>
          <a:endParaRPr lang="en-GB"/>
        </a:p>
      </dgm:t>
    </dgm:pt>
    <dgm:pt modelId="{6DACAAC8-FDCB-4B22-A0CA-F06DE72E29AC}">
      <dgm:prSet/>
      <dgm:spPr/>
      <dgm:t>
        <a:bodyPr/>
        <a:lstStyle/>
        <a:p>
          <a:r>
            <a:rPr lang="en-GB" dirty="0">
              <a:solidFill>
                <a:schemeClr val="tx1"/>
              </a:solidFill>
            </a:rPr>
            <a:t>Who? Where? What?</a:t>
          </a:r>
        </a:p>
      </dgm:t>
    </dgm:pt>
    <dgm:pt modelId="{825C088E-ED3C-4DE6-B854-BFFE824A7984}" type="parTrans" cxnId="{674418DF-FC44-42DC-B8B3-7E33F55B4989}">
      <dgm:prSet/>
      <dgm:spPr/>
      <dgm:t>
        <a:bodyPr/>
        <a:lstStyle/>
        <a:p>
          <a:endParaRPr lang="en-GB"/>
        </a:p>
      </dgm:t>
    </dgm:pt>
    <dgm:pt modelId="{89C4FC73-486C-4AD6-8CF7-E386A8BB6E38}" type="sibTrans" cxnId="{674418DF-FC44-42DC-B8B3-7E33F55B4989}">
      <dgm:prSet/>
      <dgm:spPr/>
      <dgm:t>
        <a:bodyPr/>
        <a:lstStyle/>
        <a:p>
          <a:endParaRPr lang="en-GB"/>
        </a:p>
      </dgm:t>
    </dgm:pt>
    <dgm:pt modelId="{8B88CD67-A677-4037-A477-766696C69C21}">
      <dgm:prSet/>
      <dgm:spPr/>
      <dgm:t>
        <a:bodyPr/>
        <a:lstStyle/>
        <a:p>
          <a:r>
            <a:rPr lang="en-GB" dirty="0"/>
            <a:t>Very Low Energy to Tender X-Rays…</a:t>
          </a:r>
          <a:br>
            <a:rPr lang="en-GB" dirty="0"/>
          </a:br>
          <a:r>
            <a:rPr lang="en-GB" dirty="0"/>
            <a:t>	…and everything in-between</a:t>
          </a:r>
        </a:p>
      </dgm:t>
    </dgm:pt>
    <dgm:pt modelId="{426B5C88-D3F0-49A9-9714-33342C813268}" type="parTrans" cxnId="{641D3D92-43CE-4C93-AD41-0B31869EF4FE}">
      <dgm:prSet/>
      <dgm:spPr/>
      <dgm:t>
        <a:bodyPr/>
        <a:lstStyle/>
        <a:p>
          <a:endParaRPr lang="en-GB"/>
        </a:p>
      </dgm:t>
    </dgm:pt>
    <dgm:pt modelId="{7E3E1757-78F7-4870-8757-30F1941556CE}" type="sibTrans" cxnId="{641D3D92-43CE-4C93-AD41-0B31869EF4FE}">
      <dgm:prSet/>
      <dgm:spPr/>
      <dgm:t>
        <a:bodyPr/>
        <a:lstStyle/>
        <a:p>
          <a:endParaRPr lang="en-GB"/>
        </a:p>
      </dgm:t>
    </dgm:pt>
    <dgm:pt modelId="{29DEECF5-5343-4323-BE31-B6590CF4A84B}">
      <dgm:prSet phldrT="[Text]"/>
      <dgm:spPr/>
      <dgm:t>
        <a:bodyPr/>
        <a:lstStyle/>
        <a:p>
          <a:r>
            <a:rPr lang="en-GB" b="0" dirty="0"/>
            <a:t>Matching Machine Goals to </a:t>
          </a:r>
          <a:br>
            <a:rPr lang="en-GB" b="0" dirty="0"/>
          </a:br>
          <a:r>
            <a:rPr lang="en-GB" b="0" dirty="0"/>
            <a:t>User Requirements</a:t>
          </a:r>
        </a:p>
      </dgm:t>
    </dgm:pt>
    <dgm:pt modelId="{465C05EB-FC34-485B-82FA-939A5CC8E9F1}" type="parTrans" cxnId="{43D6871F-006E-43D3-9F94-FA4DEAB39E9B}">
      <dgm:prSet/>
      <dgm:spPr/>
      <dgm:t>
        <a:bodyPr/>
        <a:lstStyle/>
        <a:p>
          <a:endParaRPr lang="en-GB"/>
        </a:p>
      </dgm:t>
    </dgm:pt>
    <dgm:pt modelId="{63FFE37B-5E2D-4DEF-BDC8-27FE5E7C38D3}" type="sibTrans" cxnId="{43D6871F-006E-43D3-9F94-FA4DEAB39E9B}">
      <dgm:prSet/>
      <dgm:spPr/>
      <dgm:t>
        <a:bodyPr/>
        <a:lstStyle/>
        <a:p>
          <a:endParaRPr lang="en-GB"/>
        </a:p>
      </dgm:t>
    </dgm:pt>
    <dgm:pt modelId="{15C60EEA-24B3-41F1-94E8-4080CD733CB3}" type="pres">
      <dgm:prSet presAssocID="{7D210532-F471-463E-9FD2-50081B282041}" presName="linear" presStyleCnt="0">
        <dgm:presLayoutVars>
          <dgm:dir/>
          <dgm:animLvl val="lvl"/>
          <dgm:resizeHandles val="exact"/>
        </dgm:presLayoutVars>
      </dgm:prSet>
      <dgm:spPr/>
    </dgm:pt>
    <dgm:pt modelId="{155697BE-2074-459E-BF28-4089FC336C26}" type="pres">
      <dgm:prSet presAssocID="{6890B438-1E56-4B77-B077-778FEBAD35F0}" presName="parentLin" presStyleCnt="0"/>
      <dgm:spPr/>
    </dgm:pt>
    <dgm:pt modelId="{A253DC98-AF81-470F-A4D0-76F08DB4F92B}" type="pres">
      <dgm:prSet presAssocID="{6890B438-1E56-4B77-B077-778FEBAD35F0}" presName="parentLeftMargin" presStyleLbl="node1" presStyleIdx="0" presStyleCnt="3"/>
      <dgm:spPr/>
    </dgm:pt>
    <dgm:pt modelId="{5E978BE8-6E64-4534-B91D-007B03502785}" type="pres">
      <dgm:prSet presAssocID="{6890B438-1E56-4B77-B077-778FEBAD35F0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CE5E303B-90F4-4261-B2EE-5DEE100BAF6E}" type="pres">
      <dgm:prSet presAssocID="{6890B438-1E56-4B77-B077-778FEBAD35F0}" presName="negativeSpace" presStyleCnt="0"/>
      <dgm:spPr/>
    </dgm:pt>
    <dgm:pt modelId="{D324775E-8852-4935-9BFC-0026C4AD5366}" type="pres">
      <dgm:prSet presAssocID="{6890B438-1E56-4B77-B077-778FEBAD35F0}" presName="childText" presStyleLbl="conFgAcc1" presStyleIdx="0" presStyleCnt="3">
        <dgm:presLayoutVars>
          <dgm:bulletEnabled val="1"/>
        </dgm:presLayoutVars>
      </dgm:prSet>
      <dgm:spPr/>
    </dgm:pt>
    <dgm:pt modelId="{AE43C25B-E697-4E24-973C-3F17A7C0D297}" type="pres">
      <dgm:prSet presAssocID="{5579B8BB-0898-4959-82A7-B85F2924A5D2}" presName="spaceBetweenRectangles" presStyleCnt="0"/>
      <dgm:spPr/>
    </dgm:pt>
    <dgm:pt modelId="{045C4CFF-0F39-45B4-916B-117555177F44}" type="pres">
      <dgm:prSet presAssocID="{688D3681-6977-4279-8FA8-FE175949CC8E}" presName="parentLin" presStyleCnt="0"/>
      <dgm:spPr/>
    </dgm:pt>
    <dgm:pt modelId="{E60F4F3A-D5B8-4C09-BBFD-631ADDFEE510}" type="pres">
      <dgm:prSet presAssocID="{688D3681-6977-4279-8FA8-FE175949CC8E}" presName="parentLeftMargin" presStyleLbl="node1" presStyleIdx="0" presStyleCnt="3"/>
      <dgm:spPr/>
    </dgm:pt>
    <dgm:pt modelId="{F75D17A8-7C39-48AA-A69E-97D58C7000C0}" type="pres">
      <dgm:prSet presAssocID="{688D3681-6977-4279-8FA8-FE175949CC8E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EADCADE4-C291-4B58-8727-C9C35472EAD5}" type="pres">
      <dgm:prSet presAssocID="{688D3681-6977-4279-8FA8-FE175949CC8E}" presName="negativeSpace" presStyleCnt="0"/>
      <dgm:spPr/>
    </dgm:pt>
    <dgm:pt modelId="{2559802C-F3D1-463A-9639-BBC76C5F366B}" type="pres">
      <dgm:prSet presAssocID="{688D3681-6977-4279-8FA8-FE175949CC8E}" presName="childText" presStyleLbl="conFgAcc1" presStyleIdx="1" presStyleCnt="3">
        <dgm:presLayoutVars>
          <dgm:bulletEnabled val="1"/>
        </dgm:presLayoutVars>
      </dgm:prSet>
      <dgm:spPr/>
    </dgm:pt>
    <dgm:pt modelId="{6823E3AB-68A4-4C09-A491-C25042CF6267}" type="pres">
      <dgm:prSet presAssocID="{381BBF6E-2EF4-47B9-B4ED-FDA0D2CCE1F8}" presName="spaceBetweenRectangles" presStyleCnt="0"/>
      <dgm:spPr/>
    </dgm:pt>
    <dgm:pt modelId="{B9CAA0D8-477B-411B-BC91-1B2832ED302F}" type="pres">
      <dgm:prSet presAssocID="{927E5BAB-B71C-4069-BFE8-DA45FC0ACF67}" presName="parentLin" presStyleCnt="0"/>
      <dgm:spPr/>
    </dgm:pt>
    <dgm:pt modelId="{53301E26-B23D-4322-BE5A-2FEA2DD31FE2}" type="pres">
      <dgm:prSet presAssocID="{927E5BAB-B71C-4069-BFE8-DA45FC0ACF67}" presName="parentLeftMargin" presStyleLbl="node1" presStyleIdx="1" presStyleCnt="3"/>
      <dgm:spPr/>
    </dgm:pt>
    <dgm:pt modelId="{412E080F-DAFE-48EE-ABC4-0D6D0411693F}" type="pres">
      <dgm:prSet presAssocID="{927E5BAB-B71C-4069-BFE8-DA45FC0ACF67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7D289F8D-0F46-4AD2-83B3-8D22373637D6}" type="pres">
      <dgm:prSet presAssocID="{927E5BAB-B71C-4069-BFE8-DA45FC0ACF67}" presName="negativeSpace" presStyleCnt="0"/>
      <dgm:spPr/>
    </dgm:pt>
    <dgm:pt modelId="{3A57238E-5906-46D2-9876-68D38CCE5B39}" type="pres">
      <dgm:prSet presAssocID="{927E5BAB-B71C-4069-BFE8-DA45FC0ACF67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63527D01-974F-449A-9FF3-2340A6B42C29}" srcId="{7D210532-F471-463E-9FD2-50081B282041}" destId="{6890B438-1E56-4B77-B077-778FEBAD35F0}" srcOrd="0" destOrd="0" parTransId="{37A5F388-EBF1-4822-9AB4-2764766F4C35}" sibTransId="{5579B8BB-0898-4959-82A7-B85F2924A5D2}"/>
    <dgm:cxn modelId="{43D6871F-006E-43D3-9F94-FA4DEAB39E9B}" srcId="{688D3681-6977-4279-8FA8-FE175949CC8E}" destId="{29DEECF5-5343-4323-BE31-B6590CF4A84B}" srcOrd="0" destOrd="0" parTransId="{465C05EB-FC34-485B-82FA-939A5CC8E9F1}" sibTransId="{63FFE37B-5E2D-4DEF-BDC8-27FE5E7C38D3}"/>
    <dgm:cxn modelId="{1A00C352-C582-43AC-A4D8-B6629B65BD58}" srcId="{7D210532-F471-463E-9FD2-50081B282041}" destId="{688D3681-6977-4279-8FA8-FE175949CC8E}" srcOrd="1" destOrd="0" parTransId="{9673BD4E-FA8F-45A9-B312-2C1322A3419D}" sibTransId="{381BBF6E-2EF4-47B9-B4ED-FDA0D2CCE1F8}"/>
    <dgm:cxn modelId="{4FED9876-3835-4DF8-9310-54001C0B8D1C}" type="presOf" srcId="{6DACAAC8-FDCB-4B22-A0CA-F06DE72E29AC}" destId="{D324775E-8852-4935-9BFC-0026C4AD5366}" srcOrd="0" destOrd="0" presId="urn:microsoft.com/office/officeart/2005/8/layout/list1"/>
    <dgm:cxn modelId="{7F7F6059-4F82-4A65-8A19-F128FCEF135B}" type="presOf" srcId="{29DEECF5-5343-4323-BE31-B6590CF4A84B}" destId="{2559802C-F3D1-463A-9639-BBC76C5F366B}" srcOrd="0" destOrd="0" presId="urn:microsoft.com/office/officeart/2005/8/layout/list1"/>
    <dgm:cxn modelId="{590D1088-DF79-4B02-8155-7004606409ED}" type="presOf" srcId="{6890B438-1E56-4B77-B077-778FEBAD35F0}" destId="{5E978BE8-6E64-4534-B91D-007B03502785}" srcOrd="1" destOrd="0" presId="urn:microsoft.com/office/officeart/2005/8/layout/list1"/>
    <dgm:cxn modelId="{D003F18A-97F8-48B3-90C2-4461A24FAFB1}" type="presOf" srcId="{688D3681-6977-4279-8FA8-FE175949CC8E}" destId="{E60F4F3A-D5B8-4C09-BBFD-631ADDFEE510}" srcOrd="0" destOrd="0" presId="urn:microsoft.com/office/officeart/2005/8/layout/list1"/>
    <dgm:cxn modelId="{641D3D92-43CE-4C93-AD41-0B31869EF4FE}" srcId="{927E5BAB-B71C-4069-BFE8-DA45FC0ACF67}" destId="{8B88CD67-A677-4037-A477-766696C69C21}" srcOrd="0" destOrd="0" parTransId="{426B5C88-D3F0-49A9-9714-33342C813268}" sibTransId="{7E3E1757-78F7-4870-8757-30F1941556CE}"/>
    <dgm:cxn modelId="{8D9F18A0-BA62-435E-B901-7B0F7C41CFD5}" type="presOf" srcId="{8B88CD67-A677-4037-A477-766696C69C21}" destId="{3A57238E-5906-46D2-9876-68D38CCE5B39}" srcOrd="0" destOrd="0" presId="urn:microsoft.com/office/officeart/2005/8/layout/list1"/>
    <dgm:cxn modelId="{C5DC09AA-15DF-4D3F-9A1A-CE85A2C7EFD0}" type="presOf" srcId="{7D210532-F471-463E-9FD2-50081B282041}" destId="{15C60EEA-24B3-41F1-94E8-4080CD733CB3}" srcOrd="0" destOrd="0" presId="urn:microsoft.com/office/officeart/2005/8/layout/list1"/>
    <dgm:cxn modelId="{47B205B7-8F4B-4888-ADED-D03930A879EA}" type="presOf" srcId="{6890B438-1E56-4B77-B077-778FEBAD35F0}" destId="{A253DC98-AF81-470F-A4D0-76F08DB4F92B}" srcOrd="0" destOrd="0" presId="urn:microsoft.com/office/officeart/2005/8/layout/list1"/>
    <dgm:cxn modelId="{6B3C76C6-FECF-405C-B002-0EEA11F112DE}" type="presOf" srcId="{927E5BAB-B71C-4069-BFE8-DA45FC0ACF67}" destId="{412E080F-DAFE-48EE-ABC4-0D6D0411693F}" srcOrd="1" destOrd="0" presId="urn:microsoft.com/office/officeart/2005/8/layout/list1"/>
    <dgm:cxn modelId="{4F9469DA-728A-43C3-A06F-6D120BB2B4E5}" type="presOf" srcId="{688D3681-6977-4279-8FA8-FE175949CC8E}" destId="{F75D17A8-7C39-48AA-A69E-97D58C7000C0}" srcOrd="1" destOrd="0" presId="urn:microsoft.com/office/officeart/2005/8/layout/list1"/>
    <dgm:cxn modelId="{674418DF-FC44-42DC-B8B3-7E33F55B4989}" srcId="{6890B438-1E56-4B77-B077-778FEBAD35F0}" destId="{6DACAAC8-FDCB-4B22-A0CA-F06DE72E29AC}" srcOrd="0" destOrd="0" parTransId="{825C088E-ED3C-4DE6-B854-BFFE824A7984}" sibTransId="{89C4FC73-486C-4AD6-8CF7-E386A8BB6E38}"/>
    <dgm:cxn modelId="{0E28D1F0-DD93-4657-8212-1984FC3CB6E2}" type="presOf" srcId="{927E5BAB-B71C-4069-BFE8-DA45FC0ACF67}" destId="{53301E26-B23D-4322-BE5A-2FEA2DD31FE2}" srcOrd="0" destOrd="0" presId="urn:microsoft.com/office/officeart/2005/8/layout/list1"/>
    <dgm:cxn modelId="{5BF35FF1-D28D-40E8-B3F9-CA276DC989F1}" srcId="{7D210532-F471-463E-9FD2-50081B282041}" destId="{927E5BAB-B71C-4069-BFE8-DA45FC0ACF67}" srcOrd="2" destOrd="0" parTransId="{E84C0A7C-9B17-43D8-8127-17A4D3003F97}" sibTransId="{EC075D24-945E-453D-BEE5-79C710D4798B}"/>
    <dgm:cxn modelId="{3FD4BBB6-791A-4CFE-9022-0B89B8463800}" type="presParOf" srcId="{15C60EEA-24B3-41F1-94E8-4080CD733CB3}" destId="{155697BE-2074-459E-BF28-4089FC336C26}" srcOrd="0" destOrd="0" presId="urn:microsoft.com/office/officeart/2005/8/layout/list1"/>
    <dgm:cxn modelId="{65D69F81-E71B-46C4-BC34-5D92621905C8}" type="presParOf" srcId="{155697BE-2074-459E-BF28-4089FC336C26}" destId="{A253DC98-AF81-470F-A4D0-76F08DB4F92B}" srcOrd="0" destOrd="0" presId="urn:microsoft.com/office/officeart/2005/8/layout/list1"/>
    <dgm:cxn modelId="{ADEE288A-4B99-4B1B-BA1E-731613380FEB}" type="presParOf" srcId="{155697BE-2074-459E-BF28-4089FC336C26}" destId="{5E978BE8-6E64-4534-B91D-007B03502785}" srcOrd="1" destOrd="0" presId="urn:microsoft.com/office/officeart/2005/8/layout/list1"/>
    <dgm:cxn modelId="{84E3469A-762C-41E9-8225-56D03E4D066F}" type="presParOf" srcId="{15C60EEA-24B3-41F1-94E8-4080CD733CB3}" destId="{CE5E303B-90F4-4261-B2EE-5DEE100BAF6E}" srcOrd="1" destOrd="0" presId="urn:microsoft.com/office/officeart/2005/8/layout/list1"/>
    <dgm:cxn modelId="{EA185652-07DF-42C9-B483-99566EFA251F}" type="presParOf" srcId="{15C60EEA-24B3-41F1-94E8-4080CD733CB3}" destId="{D324775E-8852-4935-9BFC-0026C4AD5366}" srcOrd="2" destOrd="0" presId="urn:microsoft.com/office/officeart/2005/8/layout/list1"/>
    <dgm:cxn modelId="{46A08B2E-EBE6-432E-948C-312542A499E2}" type="presParOf" srcId="{15C60EEA-24B3-41F1-94E8-4080CD733CB3}" destId="{AE43C25B-E697-4E24-973C-3F17A7C0D297}" srcOrd="3" destOrd="0" presId="urn:microsoft.com/office/officeart/2005/8/layout/list1"/>
    <dgm:cxn modelId="{8C1F3059-AC50-4386-852F-ACE4008BAF9C}" type="presParOf" srcId="{15C60EEA-24B3-41F1-94E8-4080CD733CB3}" destId="{045C4CFF-0F39-45B4-916B-117555177F44}" srcOrd="4" destOrd="0" presId="urn:microsoft.com/office/officeart/2005/8/layout/list1"/>
    <dgm:cxn modelId="{4D4E6143-D029-4040-A7C7-0D37C9D9720C}" type="presParOf" srcId="{045C4CFF-0F39-45B4-916B-117555177F44}" destId="{E60F4F3A-D5B8-4C09-BBFD-631ADDFEE510}" srcOrd="0" destOrd="0" presId="urn:microsoft.com/office/officeart/2005/8/layout/list1"/>
    <dgm:cxn modelId="{3749339C-8DCE-4BCD-BFC0-CC1F035D0F4D}" type="presParOf" srcId="{045C4CFF-0F39-45B4-916B-117555177F44}" destId="{F75D17A8-7C39-48AA-A69E-97D58C7000C0}" srcOrd="1" destOrd="0" presId="urn:microsoft.com/office/officeart/2005/8/layout/list1"/>
    <dgm:cxn modelId="{6481ED8F-9B04-4DD2-AF6E-9D5A29832F76}" type="presParOf" srcId="{15C60EEA-24B3-41F1-94E8-4080CD733CB3}" destId="{EADCADE4-C291-4B58-8727-C9C35472EAD5}" srcOrd="5" destOrd="0" presId="urn:microsoft.com/office/officeart/2005/8/layout/list1"/>
    <dgm:cxn modelId="{047219A8-941A-4EB8-97D3-4279945F363C}" type="presParOf" srcId="{15C60EEA-24B3-41F1-94E8-4080CD733CB3}" destId="{2559802C-F3D1-463A-9639-BBC76C5F366B}" srcOrd="6" destOrd="0" presId="urn:microsoft.com/office/officeart/2005/8/layout/list1"/>
    <dgm:cxn modelId="{6C19A611-7EDE-45F1-97F3-E3F8B811E3DB}" type="presParOf" srcId="{15C60EEA-24B3-41F1-94E8-4080CD733CB3}" destId="{6823E3AB-68A4-4C09-A491-C25042CF6267}" srcOrd="7" destOrd="0" presId="urn:microsoft.com/office/officeart/2005/8/layout/list1"/>
    <dgm:cxn modelId="{E8121B15-8CAC-42D6-8577-12B6F4848895}" type="presParOf" srcId="{15C60EEA-24B3-41F1-94E8-4080CD733CB3}" destId="{B9CAA0D8-477B-411B-BC91-1B2832ED302F}" srcOrd="8" destOrd="0" presId="urn:microsoft.com/office/officeart/2005/8/layout/list1"/>
    <dgm:cxn modelId="{05C493F6-956E-438B-9CE2-63A2B12BFA1B}" type="presParOf" srcId="{B9CAA0D8-477B-411B-BC91-1B2832ED302F}" destId="{53301E26-B23D-4322-BE5A-2FEA2DD31FE2}" srcOrd="0" destOrd="0" presId="urn:microsoft.com/office/officeart/2005/8/layout/list1"/>
    <dgm:cxn modelId="{DFA9758A-2EA4-4972-876C-6638B714BE1A}" type="presParOf" srcId="{B9CAA0D8-477B-411B-BC91-1B2832ED302F}" destId="{412E080F-DAFE-48EE-ABC4-0D6D0411693F}" srcOrd="1" destOrd="0" presId="urn:microsoft.com/office/officeart/2005/8/layout/list1"/>
    <dgm:cxn modelId="{DD57CEE8-11DA-4142-96F1-E7BE4DC7160C}" type="presParOf" srcId="{15C60EEA-24B3-41F1-94E8-4080CD733CB3}" destId="{7D289F8D-0F46-4AD2-83B3-8D22373637D6}" srcOrd="9" destOrd="0" presId="urn:microsoft.com/office/officeart/2005/8/layout/list1"/>
    <dgm:cxn modelId="{97FA46E3-5F6D-41F7-B7A2-E9E00D5CEEE1}" type="presParOf" srcId="{15C60EEA-24B3-41F1-94E8-4080CD733CB3}" destId="{3A57238E-5906-46D2-9876-68D38CCE5B39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D210532-F471-463E-9FD2-50081B282041}" type="doc">
      <dgm:prSet loTypeId="urn:microsoft.com/office/officeart/2005/8/layout/list1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GB"/>
        </a:p>
      </dgm:t>
    </dgm:pt>
    <dgm:pt modelId="{BC210629-D627-4D9A-A788-B96697BDAD8D}">
      <dgm:prSet phldrT="[Text]"/>
      <dgm:spPr/>
      <dgm:t>
        <a:bodyPr/>
        <a:lstStyle/>
        <a:p>
          <a:r>
            <a:rPr lang="en-GB" b="1" dirty="0"/>
            <a:t>Device Rundown</a:t>
          </a:r>
        </a:p>
      </dgm:t>
    </dgm:pt>
    <dgm:pt modelId="{12ADE1C7-C7A1-4A9E-8040-A2B85E31C89F}" type="parTrans" cxnId="{134B9A28-FA07-4070-B3A9-E30F7DE3EA5A}">
      <dgm:prSet/>
      <dgm:spPr/>
      <dgm:t>
        <a:bodyPr/>
        <a:lstStyle/>
        <a:p>
          <a:endParaRPr lang="en-GB"/>
        </a:p>
      </dgm:t>
    </dgm:pt>
    <dgm:pt modelId="{EEEE3BBB-0B8E-4D69-ACE0-0CDD0F7E2344}" type="sibTrans" cxnId="{134B9A28-FA07-4070-B3A9-E30F7DE3EA5A}">
      <dgm:prSet/>
      <dgm:spPr/>
      <dgm:t>
        <a:bodyPr/>
        <a:lstStyle/>
        <a:p>
          <a:endParaRPr lang="en-GB"/>
        </a:p>
      </dgm:t>
    </dgm:pt>
    <dgm:pt modelId="{7F63BCD9-4A5F-46E6-801F-73E674C70AA0}">
      <dgm:prSet phldrT="[Text]"/>
      <dgm:spPr/>
      <dgm:t>
        <a:bodyPr/>
        <a:lstStyle/>
        <a:p>
          <a:r>
            <a:rPr lang="en-GB" b="1" dirty="0"/>
            <a:t>Supporting Activities</a:t>
          </a:r>
        </a:p>
      </dgm:t>
    </dgm:pt>
    <dgm:pt modelId="{0D833F45-9E72-4117-9B19-5E72DEEEF9AD}" type="parTrans" cxnId="{CD0931D6-8A96-4BB7-806C-73C5CB1D46BA}">
      <dgm:prSet/>
      <dgm:spPr/>
      <dgm:t>
        <a:bodyPr/>
        <a:lstStyle/>
        <a:p>
          <a:endParaRPr lang="en-GB"/>
        </a:p>
      </dgm:t>
    </dgm:pt>
    <dgm:pt modelId="{D0A3CEC4-F441-4599-BEA0-6659E1ECDBD0}" type="sibTrans" cxnId="{CD0931D6-8A96-4BB7-806C-73C5CB1D46BA}">
      <dgm:prSet/>
      <dgm:spPr/>
      <dgm:t>
        <a:bodyPr/>
        <a:lstStyle/>
        <a:p>
          <a:endParaRPr lang="en-GB"/>
        </a:p>
      </dgm:t>
    </dgm:pt>
    <dgm:pt modelId="{469201DC-69F2-4057-906F-36EC1B20EA97}">
      <dgm:prSet phldrT="[Text]"/>
      <dgm:spPr/>
      <dgm:t>
        <a:bodyPr/>
        <a:lstStyle/>
        <a:p>
          <a:r>
            <a:rPr lang="en-GB" b="1" dirty="0"/>
            <a:t>Timeline</a:t>
          </a:r>
        </a:p>
      </dgm:t>
    </dgm:pt>
    <dgm:pt modelId="{8D8FA50B-AFFA-4D02-A23D-7CD8BB6BBD0C}" type="parTrans" cxnId="{1735F9F9-5EBD-43BD-8642-7FB821FA704E}">
      <dgm:prSet/>
      <dgm:spPr/>
      <dgm:t>
        <a:bodyPr/>
        <a:lstStyle/>
        <a:p>
          <a:endParaRPr lang="en-GB"/>
        </a:p>
      </dgm:t>
    </dgm:pt>
    <dgm:pt modelId="{C9C9C2D5-10CE-4131-B2DA-03C06D6E9D3F}" type="sibTrans" cxnId="{1735F9F9-5EBD-43BD-8642-7FB821FA704E}">
      <dgm:prSet/>
      <dgm:spPr/>
      <dgm:t>
        <a:bodyPr/>
        <a:lstStyle/>
        <a:p>
          <a:endParaRPr lang="en-GB"/>
        </a:p>
      </dgm:t>
    </dgm:pt>
    <dgm:pt modelId="{70DF048E-75B2-4EE3-AA50-5EB3E5710D34}">
      <dgm:prSet phldrT="[Text]"/>
      <dgm:spPr/>
      <dgm:t>
        <a:bodyPr/>
        <a:lstStyle/>
        <a:p>
          <a:r>
            <a:rPr lang="en-GB" b="0" dirty="0"/>
            <a:t>Available technologies and works in progress</a:t>
          </a:r>
        </a:p>
      </dgm:t>
    </dgm:pt>
    <dgm:pt modelId="{03A711ED-96BC-4F04-A25B-FF1B2126E6A6}" type="parTrans" cxnId="{5B6B69D7-96F5-48E7-BBFC-75A3133E84DC}">
      <dgm:prSet/>
      <dgm:spPr/>
      <dgm:t>
        <a:bodyPr/>
        <a:lstStyle/>
        <a:p>
          <a:endParaRPr lang="en-GB"/>
        </a:p>
      </dgm:t>
    </dgm:pt>
    <dgm:pt modelId="{63C0FC06-304B-4064-9F64-2F0F8E149017}" type="sibTrans" cxnId="{5B6B69D7-96F5-48E7-BBFC-75A3133E84DC}">
      <dgm:prSet/>
      <dgm:spPr/>
      <dgm:t>
        <a:bodyPr/>
        <a:lstStyle/>
        <a:p>
          <a:endParaRPr lang="en-GB"/>
        </a:p>
      </dgm:t>
    </dgm:pt>
    <dgm:pt modelId="{19729E0E-B79F-466B-B0A2-D675C975FDC1}">
      <dgm:prSet phldrT="[Text]"/>
      <dgm:spPr/>
      <dgm:t>
        <a:bodyPr/>
        <a:lstStyle/>
        <a:p>
          <a:r>
            <a:rPr lang="en-GB" dirty="0"/>
            <a:t>From Modelling to </a:t>
          </a:r>
          <a:br>
            <a:rPr lang="en-GB" dirty="0"/>
          </a:br>
          <a:r>
            <a:rPr lang="en-GB" dirty="0"/>
            <a:t>Manufacture and Measurement</a:t>
          </a:r>
          <a:endParaRPr lang="en-GB" b="1" dirty="0"/>
        </a:p>
      </dgm:t>
    </dgm:pt>
    <dgm:pt modelId="{47ED8A28-A4E8-48C8-9B21-255402AB5856}" type="parTrans" cxnId="{AA41AD04-9C31-464F-B89B-88279D6F0AA4}">
      <dgm:prSet/>
      <dgm:spPr/>
      <dgm:t>
        <a:bodyPr/>
        <a:lstStyle/>
        <a:p>
          <a:endParaRPr lang="en-GB"/>
        </a:p>
      </dgm:t>
    </dgm:pt>
    <dgm:pt modelId="{CE58D46A-2F50-4893-8FB9-6F2BAEC5EF9B}" type="sibTrans" cxnId="{AA41AD04-9C31-464F-B89B-88279D6F0AA4}">
      <dgm:prSet/>
      <dgm:spPr/>
      <dgm:t>
        <a:bodyPr/>
        <a:lstStyle/>
        <a:p>
          <a:endParaRPr lang="en-GB"/>
        </a:p>
      </dgm:t>
    </dgm:pt>
    <dgm:pt modelId="{C14EECBC-093F-4392-A1FD-47AB30725F5E}">
      <dgm:prSet phldrT="[Text]"/>
      <dgm:spPr/>
      <dgm:t>
        <a:bodyPr/>
        <a:lstStyle/>
        <a:p>
          <a:r>
            <a:rPr lang="en-GB" b="0" dirty="0"/>
            <a:t>How do we get to a new 4</a:t>
          </a:r>
          <a:r>
            <a:rPr lang="en-GB" b="0" baseline="30000" dirty="0"/>
            <a:t>th</a:t>
          </a:r>
          <a:r>
            <a:rPr lang="en-GB" b="0" dirty="0"/>
            <a:t> generation light source in Berlin?</a:t>
          </a:r>
        </a:p>
      </dgm:t>
    </dgm:pt>
    <dgm:pt modelId="{857936C1-D8AA-44FE-8605-809D84970007}" type="parTrans" cxnId="{3BD24E76-CACC-4DD7-814D-88B74E6C55D9}">
      <dgm:prSet/>
      <dgm:spPr/>
      <dgm:t>
        <a:bodyPr/>
        <a:lstStyle/>
        <a:p>
          <a:endParaRPr lang="en-GB"/>
        </a:p>
      </dgm:t>
    </dgm:pt>
    <dgm:pt modelId="{53BEF61E-ABF2-431A-B65D-FB48F4549A9A}" type="sibTrans" cxnId="{3BD24E76-CACC-4DD7-814D-88B74E6C55D9}">
      <dgm:prSet/>
      <dgm:spPr/>
      <dgm:t>
        <a:bodyPr/>
        <a:lstStyle/>
        <a:p>
          <a:endParaRPr lang="en-GB"/>
        </a:p>
      </dgm:t>
    </dgm:pt>
    <dgm:pt modelId="{15C60EEA-24B3-41F1-94E8-4080CD733CB3}" type="pres">
      <dgm:prSet presAssocID="{7D210532-F471-463E-9FD2-50081B282041}" presName="linear" presStyleCnt="0">
        <dgm:presLayoutVars>
          <dgm:dir/>
          <dgm:animLvl val="lvl"/>
          <dgm:resizeHandles val="exact"/>
        </dgm:presLayoutVars>
      </dgm:prSet>
      <dgm:spPr/>
    </dgm:pt>
    <dgm:pt modelId="{D9C9ABAA-6A0D-4ABA-8977-EBCC57BFD5C2}" type="pres">
      <dgm:prSet presAssocID="{BC210629-D627-4D9A-A788-B96697BDAD8D}" presName="parentLin" presStyleCnt="0"/>
      <dgm:spPr/>
    </dgm:pt>
    <dgm:pt modelId="{DC200E51-D2C4-41F2-A7B0-2251F1BCC6CC}" type="pres">
      <dgm:prSet presAssocID="{BC210629-D627-4D9A-A788-B96697BDAD8D}" presName="parentLeftMargin" presStyleLbl="node1" presStyleIdx="0" presStyleCnt="3"/>
      <dgm:spPr/>
    </dgm:pt>
    <dgm:pt modelId="{259A69C7-85E4-444E-98CE-AD490894793D}" type="pres">
      <dgm:prSet presAssocID="{BC210629-D627-4D9A-A788-B96697BDAD8D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CF0C97F9-C0C9-448C-B378-8DABED7896E8}" type="pres">
      <dgm:prSet presAssocID="{BC210629-D627-4D9A-A788-B96697BDAD8D}" presName="negativeSpace" presStyleCnt="0"/>
      <dgm:spPr/>
    </dgm:pt>
    <dgm:pt modelId="{C1A8CFD5-6B39-4E74-8B8D-97D04D6CD5CD}" type="pres">
      <dgm:prSet presAssocID="{BC210629-D627-4D9A-A788-B96697BDAD8D}" presName="childText" presStyleLbl="conFgAcc1" presStyleIdx="0" presStyleCnt="3">
        <dgm:presLayoutVars>
          <dgm:bulletEnabled val="1"/>
        </dgm:presLayoutVars>
      </dgm:prSet>
      <dgm:spPr/>
    </dgm:pt>
    <dgm:pt modelId="{402D85DE-3EA9-4949-9DD3-B1ECADA35D4E}" type="pres">
      <dgm:prSet presAssocID="{EEEE3BBB-0B8E-4D69-ACE0-0CDD0F7E2344}" presName="spaceBetweenRectangles" presStyleCnt="0"/>
      <dgm:spPr/>
    </dgm:pt>
    <dgm:pt modelId="{285FCACD-7974-45BE-84A9-44D1DB2D7B12}" type="pres">
      <dgm:prSet presAssocID="{7F63BCD9-4A5F-46E6-801F-73E674C70AA0}" presName="parentLin" presStyleCnt="0"/>
      <dgm:spPr/>
    </dgm:pt>
    <dgm:pt modelId="{24516687-6B6B-4FB8-9011-B0808B71824C}" type="pres">
      <dgm:prSet presAssocID="{7F63BCD9-4A5F-46E6-801F-73E674C70AA0}" presName="parentLeftMargin" presStyleLbl="node1" presStyleIdx="0" presStyleCnt="3"/>
      <dgm:spPr/>
    </dgm:pt>
    <dgm:pt modelId="{B4E710A1-F0C8-4A91-B578-7E888F199028}" type="pres">
      <dgm:prSet presAssocID="{7F63BCD9-4A5F-46E6-801F-73E674C70AA0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F1494B36-DC2E-4F6C-96B7-0D03D89DAB73}" type="pres">
      <dgm:prSet presAssocID="{7F63BCD9-4A5F-46E6-801F-73E674C70AA0}" presName="negativeSpace" presStyleCnt="0"/>
      <dgm:spPr/>
    </dgm:pt>
    <dgm:pt modelId="{CE6023D5-26EE-4997-BBD1-403C1114D1FE}" type="pres">
      <dgm:prSet presAssocID="{7F63BCD9-4A5F-46E6-801F-73E674C70AA0}" presName="childText" presStyleLbl="conFgAcc1" presStyleIdx="1" presStyleCnt="3">
        <dgm:presLayoutVars>
          <dgm:bulletEnabled val="1"/>
        </dgm:presLayoutVars>
      </dgm:prSet>
      <dgm:spPr/>
    </dgm:pt>
    <dgm:pt modelId="{2828391D-2112-44A0-8F82-30E92F66C13C}" type="pres">
      <dgm:prSet presAssocID="{D0A3CEC4-F441-4599-BEA0-6659E1ECDBD0}" presName="spaceBetweenRectangles" presStyleCnt="0"/>
      <dgm:spPr/>
    </dgm:pt>
    <dgm:pt modelId="{8FE97663-CC8D-4187-BA38-FCA799AC98A2}" type="pres">
      <dgm:prSet presAssocID="{469201DC-69F2-4057-906F-36EC1B20EA97}" presName="parentLin" presStyleCnt="0"/>
      <dgm:spPr/>
    </dgm:pt>
    <dgm:pt modelId="{54293BCA-45E8-4142-A323-004EB27C423B}" type="pres">
      <dgm:prSet presAssocID="{469201DC-69F2-4057-906F-36EC1B20EA97}" presName="parentLeftMargin" presStyleLbl="node1" presStyleIdx="1" presStyleCnt="3"/>
      <dgm:spPr/>
    </dgm:pt>
    <dgm:pt modelId="{5924BF85-F905-4056-9C53-D933B3A48FB9}" type="pres">
      <dgm:prSet presAssocID="{469201DC-69F2-4057-906F-36EC1B20EA97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A12FEC27-1E90-4734-9233-36983CCEB03C}" type="pres">
      <dgm:prSet presAssocID="{469201DC-69F2-4057-906F-36EC1B20EA97}" presName="negativeSpace" presStyleCnt="0"/>
      <dgm:spPr/>
    </dgm:pt>
    <dgm:pt modelId="{E3911F36-7155-4730-A46A-069074FC3CDF}" type="pres">
      <dgm:prSet presAssocID="{469201DC-69F2-4057-906F-36EC1B20EA97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AA41AD04-9C31-464F-B89B-88279D6F0AA4}" srcId="{7F63BCD9-4A5F-46E6-801F-73E674C70AA0}" destId="{19729E0E-B79F-466B-B0A2-D675C975FDC1}" srcOrd="0" destOrd="0" parTransId="{47ED8A28-A4E8-48C8-9B21-255402AB5856}" sibTransId="{CE58D46A-2F50-4893-8FB9-6F2BAEC5EF9B}"/>
    <dgm:cxn modelId="{134B9A28-FA07-4070-B3A9-E30F7DE3EA5A}" srcId="{7D210532-F471-463E-9FD2-50081B282041}" destId="{BC210629-D627-4D9A-A788-B96697BDAD8D}" srcOrd="0" destOrd="0" parTransId="{12ADE1C7-C7A1-4A9E-8040-A2B85E31C89F}" sibTransId="{EEEE3BBB-0B8E-4D69-ACE0-0CDD0F7E2344}"/>
    <dgm:cxn modelId="{0EB6B12A-A1EE-46BF-B62A-96282A1A958A}" type="presOf" srcId="{BC210629-D627-4D9A-A788-B96697BDAD8D}" destId="{259A69C7-85E4-444E-98CE-AD490894793D}" srcOrd="1" destOrd="0" presId="urn:microsoft.com/office/officeart/2005/8/layout/list1"/>
    <dgm:cxn modelId="{5497D53F-7B78-44AA-8C2F-7322AC07D171}" type="presOf" srcId="{19729E0E-B79F-466B-B0A2-D675C975FDC1}" destId="{CE6023D5-26EE-4997-BBD1-403C1114D1FE}" srcOrd="0" destOrd="0" presId="urn:microsoft.com/office/officeart/2005/8/layout/list1"/>
    <dgm:cxn modelId="{E6940C45-B67C-4EC7-851E-479A9E7301EA}" type="presOf" srcId="{7F63BCD9-4A5F-46E6-801F-73E674C70AA0}" destId="{B4E710A1-F0C8-4A91-B578-7E888F199028}" srcOrd="1" destOrd="0" presId="urn:microsoft.com/office/officeart/2005/8/layout/list1"/>
    <dgm:cxn modelId="{9AA19D6D-F0DE-4DD8-BBCF-E8D7CB8B033E}" type="presOf" srcId="{70DF048E-75B2-4EE3-AA50-5EB3E5710D34}" destId="{C1A8CFD5-6B39-4E74-8B8D-97D04D6CD5CD}" srcOrd="0" destOrd="0" presId="urn:microsoft.com/office/officeart/2005/8/layout/list1"/>
    <dgm:cxn modelId="{FEBAAF54-FDF6-4A56-A030-DC4B7BC68037}" type="presOf" srcId="{BC210629-D627-4D9A-A788-B96697BDAD8D}" destId="{DC200E51-D2C4-41F2-A7B0-2251F1BCC6CC}" srcOrd="0" destOrd="0" presId="urn:microsoft.com/office/officeart/2005/8/layout/list1"/>
    <dgm:cxn modelId="{3BD24E76-CACC-4DD7-814D-88B74E6C55D9}" srcId="{469201DC-69F2-4057-906F-36EC1B20EA97}" destId="{C14EECBC-093F-4392-A1FD-47AB30725F5E}" srcOrd="0" destOrd="0" parTransId="{857936C1-D8AA-44FE-8605-809D84970007}" sibTransId="{53BEF61E-ABF2-431A-B65D-FB48F4549A9A}"/>
    <dgm:cxn modelId="{8A6C6280-9A29-44E3-BA08-A99DA4AEEEB2}" type="presOf" srcId="{469201DC-69F2-4057-906F-36EC1B20EA97}" destId="{5924BF85-F905-4056-9C53-D933B3A48FB9}" srcOrd="1" destOrd="0" presId="urn:microsoft.com/office/officeart/2005/8/layout/list1"/>
    <dgm:cxn modelId="{C5DC09AA-15DF-4D3F-9A1A-CE85A2C7EFD0}" type="presOf" srcId="{7D210532-F471-463E-9FD2-50081B282041}" destId="{15C60EEA-24B3-41F1-94E8-4080CD733CB3}" srcOrd="0" destOrd="0" presId="urn:microsoft.com/office/officeart/2005/8/layout/list1"/>
    <dgm:cxn modelId="{EA9616D4-C30B-432B-9E8D-098A98F3295B}" type="presOf" srcId="{7F63BCD9-4A5F-46E6-801F-73E674C70AA0}" destId="{24516687-6B6B-4FB8-9011-B0808B71824C}" srcOrd="0" destOrd="0" presId="urn:microsoft.com/office/officeart/2005/8/layout/list1"/>
    <dgm:cxn modelId="{CD0931D6-8A96-4BB7-806C-73C5CB1D46BA}" srcId="{7D210532-F471-463E-9FD2-50081B282041}" destId="{7F63BCD9-4A5F-46E6-801F-73E674C70AA0}" srcOrd="1" destOrd="0" parTransId="{0D833F45-9E72-4117-9B19-5E72DEEEF9AD}" sibTransId="{D0A3CEC4-F441-4599-BEA0-6659E1ECDBD0}"/>
    <dgm:cxn modelId="{5B6B69D7-96F5-48E7-BBFC-75A3133E84DC}" srcId="{BC210629-D627-4D9A-A788-B96697BDAD8D}" destId="{70DF048E-75B2-4EE3-AA50-5EB3E5710D34}" srcOrd="0" destOrd="0" parTransId="{03A711ED-96BC-4F04-A25B-FF1B2126E6A6}" sibTransId="{63C0FC06-304B-4064-9F64-2F0F8E149017}"/>
    <dgm:cxn modelId="{976104DB-449E-4FC3-A172-4987222B1ECE}" type="presOf" srcId="{469201DC-69F2-4057-906F-36EC1B20EA97}" destId="{54293BCA-45E8-4142-A323-004EB27C423B}" srcOrd="0" destOrd="0" presId="urn:microsoft.com/office/officeart/2005/8/layout/list1"/>
    <dgm:cxn modelId="{C4575EF1-2358-4B60-8671-F5FA4AE995AD}" type="presOf" srcId="{C14EECBC-093F-4392-A1FD-47AB30725F5E}" destId="{E3911F36-7155-4730-A46A-069074FC3CDF}" srcOrd="0" destOrd="0" presId="urn:microsoft.com/office/officeart/2005/8/layout/list1"/>
    <dgm:cxn modelId="{1735F9F9-5EBD-43BD-8642-7FB821FA704E}" srcId="{7D210532-F471-463E-9FD2-50081B282041}" destId="{469201DC-69F2-4057-906F-36EC1B20EA97}" srcOrd="2" destOrd="0" parTransId="{8D8FA50B-AFFA-4D02-A23D-7CD8BB6BBD0C}" sibTransId="{C9C9C2D5-10CE-4131-B2DA-03C06D6E9D3F}"/>
    <dgm:cxn modelId="{2DD889F7-A7D8-4FAF-90C0-549FDC00DCD3}" type="presParOf" srcId="{15C60EEA-24B3-41F1-94E8-4080CD733CB3}" destId="{D9C9ABAA-6A0D-4ABA-8977-EBCC57BFD5C2}" srcOrd="0" destOrd="0" presId="urn:microsoft.com/office/officeart/2005/8/layout/list1"/>
    <dgm:cxn modelId="{5C533F9E-0624-42C2-A0C0-C82B3A022078}" type="presParOf" srcId="{D9C9ABAA-6A0D-4ABA-8977-EBCC57BFD5C2}" destId="{DC200E51-D2C4-41F2-A7B0-2251F1BCC6CC}" srcOrd="0" destOrd="0" presId="urn:microsoft.com/office/officeart/2005/8/layout/list1"/>
    <dgm:cxn modelId="{D29A5B05-DFCC-4748-80DB-E6BC683C5371}" type="presParOf" srcId="{D9C9ABAA-6A0D-4ABA-8977-EBCC57BFD5C2}" destId="{259A69C7-85E4-444E-98CE-AD490894793D}" srcOrd="1" destOrd="0" presId="urn:microsoft.com/office/officeart/2005/8/layout/list1"/>
    <dgm:cxn modelId="{B3FF92A3-7A90-478C-A17F-E609644969D8}" type="presParOf" srcId="{15C60EEA-24B3-41F1-94E8-4080CD733CB3}" destId="{CF0C97F9-C0C9-448C-B378-8DABED7896E8}" srcOrd="1" destOrd="0" presId="urn:microsoft.com/office/officeart/2005/8/layout/list1"/>
    <dgm:cxn modelId="{0CB20310-875B-42D8-B8C5-773C9D8A7A0A}" type="presParOf" srcId="{15C60EEA-24B3-41F1-94E8-4080CD733CB3}" destId="{C1A8CFD5-6B39-4E74-8B8D-97D04D6CD5CD}" srcOrd="2" destOrd="0" presId="urn:microsoft.com/office/officeart/2005/8/layout/list1"/>
    <dgm:cxn modelId="{3A6F0FE8-BA6F-4E7F-9CC2-4D17E791C48F}" type="presParOf" srcId="{15C60EEA-24B3-41F1-94E8-4080CD733CB3}" destId="{402D85DE-3EA9-4949-9DD3-B1ECADA35D4E}" srcOrd="3" destOrd="0" presId="urn:microsoft.com/office/officeart/2005/8/layout/list1"/>
    <dgm:cxn modelId="{4DC78BC5-1023-4A4F-898F-70FBB47A4C7A}" type="presParOf" srcId="{15C60EEA-24B3-41F1-94E8-4080CD733CB3}" destId="{285FCACD-7974-45BE-84A9-44D1DB2D7B12}" srcOrd="4" destOrd="0" presId="urn:microsoft.com/office/officeart/2005/8/layout/list1"/>
    <dgm:cxn modelId="{C3CEEFC6-0EF1-40AF-A02B-24BE713BB835}" type="presParOf" srcId="{285FCACD-7974-45BE-84A9-44D1DB2D7B12}" destId="{24516687-6B6B-4FB8-9011-B0808B71824C}" srcOrd="0" destOrd="0" presId="urn:microsoft.com/office/officeart/2005/8/layout/list1"/>
    <dgm:cxn modelId="{E8D8539C-7E22-46AB-AD94-10D1C807BF96}" type="presParOf" srcId="{285FCACD-7974-45BE-84A9-44D1DB2D7B12}" destId="{B4E710A1-F0C8-4A91-B578-7E888F199028}" srcOrd="1" destOrd="0" presId="urn:microsoft.com/office/officeart/2005/8/layout/list1"/>
    <dgm:cxn modelId="{640B0F80-8B2E-45E5-AFEB-DE8DB510CBAA}" type="presParOf" srcId="{15C60EEA-24B3-41F1-94E8-4080CD733CB3}" destId="{F1494B36-DC2E-4F6C-96B7-0D03D89DAB73}" srcOrd="5" destOrd="0" presId="urn:microsoft.com/office/officeart/2005/8/layout/list1"/>
    <dgm:cxn modelId="{985D14DB-D0DA-4461-9AAE-98BB38A2ED69}" type="presParOf" srcId="{15C60EEA-24B3-41F1-94E8-4080CD733CB3}" destId="{CE6023D5-26EE-4997-BBD1-403C1114D1FE}" srcOrd="6" destOrd="0" presId="urn:microsoft.com/office/officeart/2005/8/layout/list1"/>
    <dgm:cxn modelId="{4D0E51E4-D3DF-42AB-B7CC-9613104F2FE0}" type="presParOf" srcId="{15C60EEA-24B3-41F1-94E8-4080CD733CB3}" destId="{2828391D-2112-44A0-8F82-30E92F66C13C}" srcOrd="7" destOrd="0" presId="urn:microsoft.com/office/officeart/2005/8/layout/list1"/>
    <dgm:cxn modelId="{622A7DF7-F4DE-4EB0-9EF5-C261F6ED4ADD}" type="presParOf" srcId="{15C60EEA-24B3-41F1-94E8-4080CD733CB3}" destId="{8FE97663-CC8D-4187-BA38-FCA799AC98A2}" srcOrd="8" destOrd="0" presId="urn:microsoft.com/office/officeart/2005/8/layout/list1"/>
    <dgm:cxn modelId="{579FC6A0-5640-4CBE-B3A5-9E311F3FA8CB}" type="presParOf" srcId="{8FE97663-CC8D-4187-BA38-FCA799AC98A2}" destId="{54293BCA-45E8-4142-A323-004EB27C423B}" srcOrd="0" destOrd="0" presId="urn:microsoft.com/office/officeart/2005/8/layout/list1"/>
    <dgm:cxn modelId="{420E453F-A927-46D0-BCCC-64B2233A2C41}" type="presParOf" srcId="{8FE97663-CC8D-4187-BA38-FCA799AC98A2}" destId="{5924BF85-F905-4056-9C53-D933B3A48FB9}" srcOrd="1" destOrd="0" presId="urn:microsoft.com/office/officeart/2005/8/layout/list1"/>
    <dgm:cxn modelId="{9E07099F-0269-440F-870F-74A6B32FD2FE}" type="presParOf" srcId="{15C60EEA-24B3-41F1-94E8-4080CD733CB3}" destId="{A12FEC27-1E90-4734-9233-36983CCEB03C}" srcOrd="9" destOrd="0" presId="urn:microsoft.com/office/officeart/2005/8/layout/list1"/>
    <dgm:cxn modelId="{2F2C5CCE-329F-4443-89E6-94D234613879}" type="presParOf" srcId="{15C60EEA-24B3-41F1-94E8-4080CD733CB3}" destId="{E3911F36-7155-4730-A46A-069074FC3CDF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24775E-8852-4935-9BFC-0026C4AD5366}">
      <dsp:nvSpPr>
        <dsp:cNvPr id="0" name=""/>
        <dsp:cNvSpPr/>
      </dsp:nvSpPr>
      <dsp:spPr>
        <a:xfrm>
          <a:off x="0" y="362361"/>
          <a:ext cx="5427663" cy="7654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21247" tIns="374904" rIns="421247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>
              <a:solidFill>
                <a:schemeClr val="tx1"/>
              </a:solidFill>
            </a:rPr>
            <a:t>Who? Where? What?</a:t>
          </a:r>
        </a:p>
      </dsp:txBody>
      <dsp:txXfrm>
        <a:off x="0" y="362361"/>
        <a:ext cx="5427663" cy="765450"/>
      </dsp:txXfrm>
    </dsp:sp>
    <dsp:sp modelId="{5E978BE8-6E64-4534-B91D-007B03502785}">
      <dsp:nvSpPr>
        <dsp:cNvPr id="0" name=""/>
        <dsp:cNvSpPr/>
      </dsp:nvSpPr>
      <dsp:spPr>
        <a:xfrm>
          <a:off x="271383" y="96681"/>
          <a:ext cx="3799364" cy="531360"/>
        </a:xfrm>
        <a:prstGeom prst="roundRect">
          <a:avLst/>
        </a:prstGeom>
        <a:solidFill>
          <a:srgbClr val="99CC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3607" tIns="0" rIns="143607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/>
            <a:t>Introduction</a:t>
          </a:r>
        </a:p>
      </dsp:txBody>
      <dsp:txXfrm>
        <a:off x="297322" y="122620"/>
        <a:ext cx="3747486" cy="479482"/>
      </dsp:txXfrm>
    </dsp:sp>
    <dsp:sp modelId="{2559802C-F3D1-463A-9639-BBC76C5F366B}">
      <dsp:nvSpPr>
        <dsp:cNvPr id="0" name=""/>
        <dsp:cNvSpPr/>
      </dsp:nvSpPr>
      <dsp:spPr>
        <a:xfrm>
          <a:off x="0" y="1490691"/>
          <a:ext cx="5427663" cy="1020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21247" tIns="374904" rIns="421247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b="0" kern="1200" dirty="0"/>
            <a:t>Matching Machine Goals to </a:t>
          </a:r>
          <a:br>
            <a:rPr lang="en-GB" sz="1800" b="0" kern="1200" dirty="0"/>
          </a:br>
          <a:r>
            <a:rPr lang="en-GB" sz="1800" b="0" kern="1200" dirty="0"/>
            <a:t>User Requirements</a:t>
          </a:r>
        </a:p>
      </dsp:txBody>
      <dsp:txXfrm>
        <a:off x="0" y="1490691"/>
        <a:ext cx="5427663" cy="1020600"/>
      </dsp:txXfrm>
    </dsp:sp>
    <dsp:sp modelId="{F75D17A8-7C39-48AA-A69E-97D58C7000C0}">
      <dsp:nvSpPr>
        <dsp:cNvPr id="0" name=""/>
        <dsp:cNvSpPr/>
      </dsp:nvSpPr>
      <dsp:spPr>
        <a:xfrm>
          <a:off x="271383" y="1225012"/>
          <a:ext cx="3799364" cy="53136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3607" tIns="0" rIns="143607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/>
            <a:t>BESSY III</a:t>
          </a:r>
        </a:p>
      </dsp:txBody>
      <dsp:txXfrm>
        <a:off x="297322" y="1250951"/>
        <a:ext cx="3747486" cy="479482"/>
      </dsp:txXfrm>
    </dsp:sp>
    <dsp:sp modelId="{3A57238E-5906-46D2-9876-68D38CCE5B39}">
      <dsp:nvSpPr>
        <dsp:cNvPr id="0" name=""/>
        <dsp:cNvSpPr/>
      </dsp:nvSpPr>
      <dsp:spPr>
        <a:xfrm>
          <a:off x="0" y="2874172"/>
          <a:ext cx="5427663" cy="1020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21247" tIns="374904" rIns="421247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/>
            <a:t>Very Low Energy to Tender X-Rays…</a:t>
          </a:r>
          <a:br>
            <a:rPr lang="en-GB" sz="1800" kern="1200" dirty="0"/>
          </a:br>
          <a:r>
            <a:rPr lang="en-GB" sz="1800" kern="1200" dirty="0"/>
            <a:t>	…and everything in-between</a:t>
          </a:r>
        </a:p>
      </dsp:txBody>
      <dsp:txXfrm>
        <a:off x="0" y="2874172"/>
        <a:ext cx="5427663" cy="1020600"/>
      </dsp:txXfrm>
    </dsp:sp>
    <dsp:sp modelId="{412E080F-DAFE-48EE-ABC4-0D6D0411693F}">
      <dsp:nvSpPr>
        <dsp:cNvPr id="0" name=""/>
        <dsp:cNvSpPr/>
      </dsp:nvSpPr>
      <dsp:spPr>
        <a:xfrm>
          <a:off x="271383" y="2608492"/>
          <a:ext cx="3799364" cy="53136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3607" tIns="0" rIns="143607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/>
            <a:t>Dividing the Spectrum</a:t>
          </a:r>
        </a:p>
      </dsp:txBody>
      <dsp:txXfrm>
        <a:off x="297322" y="2634431"/>
        <a:ext cx="3747486" cy="47948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A8CFD5-6B39-4E74-8B8D-97D04D6CD5CD}">
      <dsp:nvSpPr>
        <dsp:cNvPr id="0" name=""/>
        <dsp:cNvSpPr/>
      </dsp:nvSpPr>
      <dsp:spPr>
        <a:xfrm>
          <a:off x="0" y="362361"/>
          <a:ext cx="5427662" cy="7654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21247" tIns="374904" rIns="421247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b="0" kern="1200" dirty="0"/>
            <a:t>Available technologies and works in progress</a:t>
          </a:r>
        </a:p>
      </dsp:txBody>
      <dsp:txXfrm>
        <a:off x="0" y="362361"/>
        <a:ext cx="5427662" cy="765450"/>
      </dsp:txXfrm>
    </dsp:sp>
    <dsp:sp modelId="{259A69C7-85E4-444E-98CE-AD490894793D}">
      <dsp:nvSpPr>
        <dsp:cNvPr id="0" name=""/>
        <dsp:cNvSpPr/>
      </dsp:nvSpPr>
      <dsp:spPr>
        <a:xfrm>
          <a:off x="271383" y="96681"/>
          <a:ext cx="3799363" cy="53136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3607" tIns="0" rIns="143607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/>
            <a:t>Device Rundown</a:t>
          </a:r>
        </a:p>
      </dsp:txBody>
      <dsp:txXfrm>
        <a:off x="297322" y="122620"/>
        <a:ext cx="3747485" cy="479482"/>
      </dsp:txXfrm>
    </dsp:sp>
    <dsp:sp modelId="{CE6023D5-26EE-4997-BBD1-403C1114D1FE}">
      <dsp:nvSpPr>
        <dsp:cNvPr id="0" name=""/>
        <dsp:cNvSpPr/>
      </dsp:nvSpPr>
      <dsp:spPr>
        <a:xfrm>
          <a:off x="0" y="1490691"/>
          <a:ext cx="5427662" cy="1020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21247" tIns="374904" rIns="421247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/>
            <a:t>From Modelling to </a:t>
          </a:r>
          <a:br>
            <a:rPr lang="en-GB" sz="1800" kern="1200" dirty="0"/>
          </a:br>
          <a:r>
            <a:rPr lang="en-GB" sz="1800" kern="1200" dirty="0"/>
            <a:t>Manufacture and Measurement</a:t>
          </a:r>
          <a:endParaRPr lang="en-GB" sz="1800" b="1" kern="1200" dirty="0"/>
        </a:p>
      </dsp:txBody>
      <dsp:txXfrm>
        <a:off x="0" y="1490691"/>
        <a:ext cx="5427662" cy="1020600"/>
      </dsp:txXfrm>
    </dsp:sp>
    <dsp:sp modelId="{B4E710A1-F0C8-4A91-B578-7E888F199028}">
      <dsp:nvSpPr>
        <dsp:cNvPr id="0" name=""/>
        <dsp:cNvSpPr/>
      </dsp:nvSpPr>
      <dsp:spPr>
        <a:xfrm>
          <a:off x="271383" y="1225012"/>
          <a:ext cx="3799363" cy="53136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3607" tIns="0" rIns="143607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/>
            <a:t>Supporting Activities</a:t>
          </a:r>
        </a:p>
      </dsp:txBody>
      <dsp:txXfrm>
        <a:off x="297322" y="1250951"/>
        <a:ext cx="3747485" cy="479482"/>
      </dsp:txXfrm>
    </dsp:sp>
    <dsp:sp modelId="{E3911F36-7155-4730-A46A-069074FC3CDF}">
      <dsp:nvSpPr>
        <dsp:cNvPr id="0" name=""/>
        <dsp:cNvSpPr/>
      </dsp:nvSpPr>
      <dsp:spPr>
        <a:xfrm>
          <a:off x="0" y="2874172"/>
          <a:ext cx="5427662" cy="1020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21247" tIns="374904" rIns="421247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b="0" kern="1200" dirty="0"/>
            <a:t>How do we get to a new 4</a:t>
          </a:r>
          <a:r>
            <a:rPr lang="en-GB" sz="1800" b="0" kern="1200" baseline="30000" dirty="0"/>
            <a:t>th</a:t>
          </a:r>
          <a:r>
            <a:rPr lang="en-GB" sz="1800" b="0" kern="1200" dirty="0"/>
            <a:t> generation light source in Berlin?</a:t>
          </a:r>
        </a:p>
      </dsp:txBody>
      <dsp:txXfrm>
        <a:off x="0" y="2874172"/>
        <a:ext cx="5427662" cy="1020600"/>
      </dsp:txXfrm>
    </dsp:sp>
    <dsp:sp modelId="{5924BF85-F905-4056-9C53-D933B3A48FB9}">
      <dsp:nvSpPr>
        <dsp:cNvPr id="0" name=""/>
        <dsp:cNvSpPr/>
      </dsp:nvSpPr>
      <dsp:spPr>
        <a:xfrm>
          <a:off x="271383" y="2608492"/>
          <a:ext cx="3799363" cy="53136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3607" tIns="0" rIns="143607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/>
            <a:t>Timeline</a:t>
          </a:r>
        </a:p>
      </dsp:txBody>
      <dsp:txXfrm>
        <a:off x="297322" y="2634431"/>
        <a:ext cx="3747485" cy="4794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93BBB2-F9EA-464B-A845-0C0CE02ADB8B}" type="datetimeFigureOut">
              <a:rPr lang="en-GB" smtClean="0"/>
              <a:t>30/05/2025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C26498-3D37-4E6F-B72C-1F7022D7CF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5037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2af8c86e83a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2af8c86e83a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06124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EBCE31-4EBD-48F8-BB80-49B42985C88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err="1"/>
              <a:t>Mastertitelformat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402F187-371E-4174-A1D5-C0588AD34CF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E. </a:t>
            </a:r>
            <a:r>
              <a:rPr lang="en-GB" dirty="0" err="1"/>
              <a:t>Rial</a:t>
            </a:r>
            <a:r>
              <a:rPr lang="en-GB" dirty="0"/>
              <a:t> – Insertion Devices for Future Light Sources Workshop – Taipei, Taiwan  31.05.2025</a:t>
            </a:r>
            <a:r>
              <a:rPr lang="de-DE" dirty="0"/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8E911E-FB6A-4A41-BA7E-D30C78EB8B6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9DF1E7-7728-684B-896D-8CFDB8DC33E7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521470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0A7CCD-FD37-43D3-ADFC-DF097D087B7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err="1"/>
              <a:t>Mastertitelformat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GB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AC0405B-AFA9-4C93-A75B-ED9AF94FC0B3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577850" y="1027113"/>
            <a:ext cx="11036300" cy="5148262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C51CB0-77FC-4E83-9261-508420A9BAA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9DF1E7-7728-684B-896D-8CFDB8DC33E7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E8BE53E-D8A8-4F7E-A73A-AC5D0CE6836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E. </a:t>
            </a:r>
            <a:r>
              <a:rPr lang="en-GB" dirty="0" err="1"/>
              <a:t>Rial</a:t>
            </a:r>
            <a:r>
              <a:rPr lang="en-GB" dirty="0"/>
              <a:t> – Insertion Devices for Future Light Sources Workshop – Taipei, Taiwan  31.05.2025</a:t>
            </a: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20520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0A7CCD-FD37-43D3-ADFC-DF097D087B7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err="1"/>
              <a:t>Mastertitelformat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88728337-D01E-43A5-A454-75263B035099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185832" y="1027113"/>
            <a:ext cx="5428318" cy="5148262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4"/>
            <a:endParaRPr lang="en-GB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D2AD2EE7-6201-4BE3-88C8-E113A87FC3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577850" y="1027113"/>
            <a:ext cx="5428318" cy="5148262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4"/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E8BE53E-D8A8-4F7E-A73A-AC5D0CE6836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E. </a:t>
            </a:r>
            <a:r>
              <a:rPr lang="en-GB" dirty="0" err="1"/>
              <a:t>Rial</a:t>
            </a:r>
            <a:r>
              <a:rPr lang="en-GB" dirty="0"/>
              <a:t> – Insertion Devices for Future Light Sources Workshop – Taipei, Taiwan  31.05.2025</a:t>
            </a:r>
            <a:r>
              <a:rPr lang="de-DE" dirty="0"/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C51CB0-77FC-4E83-9261-508420A9BAA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728653" y="6356350"/>
            <a:ext cx="885497" cy="365125"/>
          </a:xfrm>
        </p:spPr>
        <p:txBody>
          <a:bodyPr/>
          <a:lstStyle/>
          <a:p>
            <a:fld id="{259DF1E7-7728-684B-896D-8CFDB8DC33E7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6774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2_Ein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ADE1F4-353E-4998-909F-5DF1503370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8680A36-C21F-4777-857D-082DFAF3D156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35360" y="972000"/>
            <a:ext cx="11521280" cy="5364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723BC22-E908-4E15-95DF-2067C2BDD89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de-DE" dirty="0"/>
          </a:p>
          <a:p>
            <a:pPr>
              <a:defRPr/>
            </a:pPr>
            <a:endParaRPr lang="de-DE" dirty="0"/>
          </a:p>
          <a:p>
            <a:pPr>
              <a:defRPr/>
            </a:pPr>
            <a:fld id="{71EFD233-DDF8-4B43-862C-25D8CFC5C750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614283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ar 01 BESSY I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33">
            <a:extLst>
              <a:ext uri="{FF2B5EF4-FFF2-40B4-BE49-F238E27FC236}">
                <a16:creationId xmlns:a16="http://schemas.microsoft.com/office/drawing/2014/main" id="{DCA0A193-732C-4BA0-B660-3B6BEC2C3C2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672167"/>
            <a:ext cx="12192000" cy="409680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CD5CFD05-35E4-BE48-9780-F37E258F70F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77850" y="2312989"/>
            <a:ext cx="7925019" cy="909896"/>
          </a:xfrm>
        </p:spPr>
        <p:txBody>
          <a:bodyPr anchor="ctr" anchorCtr="0">
            <a:normAutofit/>
          </a:bodyPr>
          <a:lstStyle>
            <a:lvl1pPr marL="0" indent="0"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Headline Titel &gt;48 PT 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E39342A-D696-D848-B695-C854852575E8}"/>
              </a:ext>
            </a:extLst>
          </p:cNvPr>
          <p:cNvSpPr/>
          <p:nvPr userDrawn="1"/>
        </p:nvSpPr>
        <p:spPr>
          <a:xfrm>
            <a:off x="8811428" y="4616450"/>
            <a:ext cx="1656184" cy="165618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B4813AE-618C-424D-8D3E-90B8B1A0820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7850" y="4601460"/>
            <a:ext cx="7925019" cy="696912"/>
          </a:xfrm>
        </p:spPr>
        <p:txBody>
          <a:bodyPr>
            <a:normAutofit/>
          </a:bodyPr>
          <a:lstStyle>
            <a:lvl1pPr>
              <a:defRPr sz="2400" cap="none" baseline="0">
                <a:solidFill>
                  <a:schemeClr val="accent1"/>
                </a:solidFill>
                <a:latin typeface="+mn-lt"/>
              </a:defRPr>
            </a:lvl1pPr>
            <a:lvl2pPr>
              <a:defRPr sz="2400">
                <a:solidFill>
                  <a:schemeClr val="accent1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defRPr>
            </a:lvl2pPr>
          </a:lstStyle>
          <a:p>
            <a:pPr lvl="0"/>
            <a:r>
              <a:rPr lang="en-US" dirty="0"/>
              <a:t>Datum </a:t>
            </a:r>
            <a:r>
              <a:rPr lang="en-US" dirty="0" err="1"/>
              <a:t>oder</a:t>
            </a:r>
            <a:r>
              <a:rPr lang="en-US" dirty="0"/>
              <a:t> URL</a:t>
            </a:r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24AB4D8-A41E-4781-A7E9-FD3F8C8A2CE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77850" y="3252994"/>
            <a:ext cx="7925019" cy="82432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SUBLINE TITEL &gt;48. PT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5946972-0A5B-4488-8FE1-FCE33D6FF22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 rot="480000">
            <a:off x="8966683" y="5171486"/>
            <a:ext cx="1386000" cy="324000"/>
          </a:xfrm>
        </p:spPr>
        <p:txBody>
          <a:bodyPr lIns="0" tIns="0" rIns="0" bIns="0"/>
          <a:lstStyle>
            <a:lvl1pPr algn="ctr">
              <a:defRPr sz="2000">
                <a:latin typeface="+mn-lt"/>
              </a:defRPr>
            </a:lvl1pPr>
            <a:lvl3pPr>
              <a:defRPr b="0"/>
            </a:lvl3pPr>
          </a:lstStyle>
          <a:p>
            <a:pPr lvl="0"/>
            <a:r>
              <a:rPr lang="en-US" dirty="0"/>
              <a:t>Teaser</a:t>
            </a:r>
            <a:endParaRPr lang="en-GB" dirty="0"/>
          </a:p>
        </p:txBody>
      </p:sp>
      <p:sp>
        <p:nvSpPr>
          <p:cNvPr id="18" name="Text Placeholder 8">
            <a:extLst>
              <a:ext uri="{FF2B5EF4-FFF2-40B4-BE49-F238E27FC236}">
                <a16:creationId xmlns:a16="http://schemas.microsoft.com/office/drawing/2014/main" id="{594C6A02-7A5D-45B5-B505-F4C8356C3F3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 rot="480000">
            <a:off x="8924211" y="5608519"/>
            <a:ext cx="1386000" cy="324000"/>
          </a:xfrm>
        </p:spPr>
        <p:txBody>
          <a:bodyPr lIns="0" tIns="0" rIns="0" bIns="0"/>
          <a:lstStyle>
            <a:lvl1pPr algn="ctr">
              <a:defRPr sz="1400" cap="none" baseline="0"/>
            </a:lvl1pPr>
            <a:lvl4pPr>
              <a:defRPr/>
            </a:lvl4pPr>
          </a:lstStyle>
          <a:p>
            <a:pPr lvl="0"/>
            <a:r>
              <a:rPr lang="en-GB" dirty="0"/>
              <a:t>Subline</a:t>
            </a:r>
          </a:p>
        </p:txBody>
      </p:sp>
      <p:sp>
        <p:nvSpPr>
          <p:cNvPr id="13" name="Rechteck 9">
            <a:extLst>
              <a:ext uri="{FF2B5EF4-FFF2-40B4-BE49-F238E27FC236}">
                <a16:creationId xmlns:a16="http://schemas.microsoft.com/office/drawing/2014/main" id="{D34EC79C-1C3D-4255-AD9F-2C20A5F570FB}"/>
              </a:ext>
            </a:extLst>
          </p:cNvPr>
          <p:cNvSpPr/>
          <p:nvPr userDrawn="1"/>
        </p:nvSpPr>
        <p:spPr>
          <a:xfrm>
            <a:off x="9497961" y="933708"/>
            <a:ext cx="2281082" cy="4754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2"/>
              </a:solidFill>
            </a:endParaRPr>
          </a:p>
        </p:txBody>
      </p:sp>
      <p:pic>
        <p:nvPicPr>
          <p:cNvPr id="14" name="Grafik 6">
            <a:extLst>
              <a:ext uri="{FF2B5EF4-FFF2-40B4-BE49-F238E27FC236}">
                <a16:creationId xmlns:a16="http://schemas.microsoft.com/office/drawing/2014/main" id="{D5721E03-5FC5-4D3B-B11C-750110ADA9F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569450" y="1028700"/>
            <a:ext cx="2044700" cy="33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510137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ar 02 BESSY I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Grafik 33">
            <a:extLst>
              <a:ext uri="{FF2B5EF4-FFF2-40B4-BE49-F238E27FC236}">
                <a16:creationId xmlns:a16="http://schemas.microsoft.com/office/drawing/2014/main" id="{FB4AF119-5F77-D642-9D24-84E7BE44D68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672167"/>
            <a:ext cx="12192000" cy="4096808"/>
          </a:xfrm>
          <a:prstGeom prst="rect">
            <a:avLst/>
          </a:prstGeom>
        </p:spPr>
      </p:pic>
      <p:sp>
        <p:nvSpPr>
          <p:cNvPr id="17" name="Oval 16">
            <a:extLst>
              <a:ext uri="{FF2B5EF4-FFF2-40B4-BE49-F238E27FC236}">
                <a16:creationId xmlns:a16="http://schemas.microsoft.com/office/drawing/2014/main" id="{EE39342A-D696-D848-B695-C854852575E8}"/>
              </a:ext>
            </a:extLst>
          </p:cNvPr>
          <p:cNvSpPr/>
          <p:nvPr userDrawn="1"/>
        </p:nvSpPr>
        <p:spPr>
          <a:xfrm>
            <a:off x="8811428" y="4616450"/>
            <a:ext cx="1656184" cy="165618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Textplatzhalter 18">
            <a:extLst>
              <a:ext uri="{FF2B5EF4-FFF2-40B4-BE49-F238E27FC236}">
                <a16:creationId xmlns:a16="http://schemas.microsoft.com/office/drawing/2014/main" id="{5A62D41E-01CF-9143-B59D-F54FCE1AC7A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486283">
            <a:off x="8965939" y="5172737"/>
            <a:ext cx="1386591" cy="324584"/>
          </a:xfrm>
        </p:spPr>
        <p:txBody>
          <a:bodyPr lIns="0" tIns="0" rIns="0" bIns="0">
            <a:normAutofit/>
          </a:bodyPr>
          <a:lstStyle>
            <a:lvl1pPr marL="0" indent="0" algn="ctr">
              <a:buFontTx/>
              <a:buNone/>
              <a:defRPr sz="20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de-DE" dirty="0"/>
              <a:t>TEASER</a:t>
            </a:r>
          </a:p>
        </p:txBody>
      </p:sp>
      <p:sp>
        <p:nvSpPr>
          <p:cNvPr id="20" name="Textplatzhalter 18">
            <a:extLst>
              <a:ext uri="{FF2B5EF4-FFF2-40B4-BE49-F238E27FC236}">
                <a16:creationId xmlns:a16="http://schemas.microsoft.com/office/drawing/2014/main" id="{A95DE50F-DDE3-4F4D-A7DC-4B39C15135C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486283">
            <a:off x="8923467" y="5606684"/>
            <a:ext cx="1386591" cy="324584"/>
          </a:xfrm>
        </p:spPr>
        <p:txBody>
          <a:bodyPr lIns="0" tIns="0" rIns="0" bIns="0">
            <a:normAutofit/>
          </a:bodyPr>
          <a:lstStyle>
            <a:lvl1pPr marL="0" indent="0" algn="ctr">
              <a:buFontTx/>
              <a:buNone/>
              <a:defRPr sz="1400" b="0" i="0" cap="none" baseline="0">
                <a:solidFill>
                  <a:schemeClr val="bg1"/>
                </a:solidFill>
                <a:latin typeface="Source Sans Pro Light" panose="020B0403030403020204" pitchFamily="34" charset="77"/>
              </a:defRPr>
            </a:lvl1pPr>
          </a:lstStyle>
          <a:p>
            <a:pPr lvl="0"/>
            <a:r>
              <a:rPr lang="de-DE" dirty="0" err="1"/>
              <a:t>Subline</a:t>
            </a:r>
            <a:endParaRPr lang="de-DE" dirty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8CDE9A86-E725-2348-B83A-1CD8711FF85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797618" y="1034815"/>
            <a:ext cx="1803400" cy="292100"/>
          </a:xfrm>
          <a:prstGeom prst="rect">
            <a:avLst/>
          </a:prstGeom>
        </p:spPr>
      </p:pic>
      <p:sp>
        <p:nvSpPr>
          <p:cNvPr id="12" name="Titel 1">
            <a:extLst>
              <a:ext uri="{FF2B5EF4-FFF2-40B4-BE49-F238E27FC236}">
                <a16:creationId xmlns:a16="http://schemas.microsoft.com/office/drawing/2014/main" id="{0954DE49-7371-4D4F-B552-07D668AA063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77849" y="1672167"/>
            <a:ext cx="8870951" cy="1896943"/>
          </a:xfrm>
        </p:spPr>
        <p:txBody>
          <a:bodyPr anchor="b" anchorCtr="0">
            <a:noAutofit/>
          </a:bodyPr>
          <a:lstStyle>
            <a:lvl1pPr algn="l">
              <a:lnSpc>
                <a:spcPct val="100000"/>
              </a:lnSpc>
              <a:defRPr sz="4000" cap="none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Headline Titel &lt;40 PT 2 bis 3-zeilig</a:t>
            </a:r>
            <a:br>
              <a:rPr lang="de-DE" dirty="0"/>
            </a:br>
            <a:r>
              <a:rPr lang="de-DE" dirty="0"/>
              <a:t>in Minuskeln, Größe kann varieren</a:t>
            </a:r>
          </a:p>
        </p:txBody>
      </p:sp>
      <p:sp>
        <p:nvSpPr>
          <p:cNvPr id="14" name="Textplatzhalter 15">
            <a:extLst>
              <a:ext uri="{FF2B5EF4-FFF2-40B4-BE49-F238E27FC236}">
                <a16:creationId xmlns:a16="http://schemas.microsoft.com/office/drawing/2014/main" id="{39251EA5-8489-704C-8235-BF6782A14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7850" y="4601460"/>
            <a:ext cx="7923600" cy="696912"/>
          </a:xfrm>
        </p:spPr>
        <p:txBody>
          <a:bodyPr lIns="0" tIns="0" rIns="0" bIns="0" anchor="t" anchorCtr="0">
            <a:noAutofit/>
          </a:bodyPr>
          <a:lstStyle>
            <a:lvl1pPr marL="0" indent="0">
              <a:buFontTx/>
              <a:buNone/>
              <a:defRPr sz="2000" b="1" cap="none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de-DE" dirty="0"/>
              <a:t>Datum oder URL</a:t>
            </a:r>
          </a:p>
        </p:txBody>
      </p:sp>
      <p:sp>
        <p:nvSpPr>
          <p:cNvPr id="15" name="Textplatzhalter 22">
            <a:extLst>
              <a:ext uri="{FF2B5EF4-FFF2-40B4-BE49-F238E27FC236}">
                <a16:creationId xmlns:a16="http://schemas.microsoft.com/office/drawing/2014/main" id="{00EDDBB1-3774-E147-A2FE-BF389DE0AFB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7850" y="3591768"/>
            <a:ext cx="8870950" cy="824328"/>
          </a:xfrm>
        </p:spPr>
        <p:txBody>
          <a:bodyPr lIns="0" tIns="0" rIns="0" bIns="0" anchor="t" anchorCtr="0">
            <a:noAutofit/>
          </a:bodyPr>
          <a:lstStyle>
            <a:lvl1pPr marL="0" indent="0"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err="1"/>
              <a:t>Subline</a:t>
            </a:r>
            <a:r>
              <a:rPr lang="de-DE" dirty="0"/>
              <a:t> 50% von Headline kann auch </a:t>
            </a:r>
            <a:r>
              <a:rPr lang="de-DE" dirty="0" err="1"/>
              <a:t>mehrzeiligsein</a:t>
            </a:r>
            <a:endParaRPr lang="de-DE" dirty="0"/>
          </a:p>
        </p:txBody>
      </p:sp>
      <p:sp>
        <p:nvSpPr>
          <p:cNvPr id="23" name="Rechteck 9">
            <a:extLst>
              <a:ext uri="{FF2B5EF4-FFF2-40B4-BE49-F238E27FC236}">
                <a16:creationId xmlns:a16="http://schemas.microsoft.com/office/drawing/2014/main" id="{9E7074B3-0ED8-470E-A397-2E31466E8FF4}"/>
              </a:ext>
            </a:extLst>
          </p:cNvPr>
          <p:cNvSpPr/>
          <p:nvPr userDrawn="1"/>
        </p:nvSpPr>
        <p:spPr>
          <a:xfrm>
            <a:off x="9497961" y="933708"/>
            <a:ext cx="2281082" cy="4754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2"/>
              </a:solidFill>
            </a:endParaRPr>
          </a:p>
        </p:txBody>
      </p:sp>
      <p:pic>
        <p:nvPicPr>
          <p:cNvPr id="24" name="Grafik 6">
            <a:extLst>
              <a:ext uri="{FF2B5EF4-FFF2-40B4-BE49-F238E27FC236}">
                <a16:creationId xmlns:a16="http://schemas.microsoft.com/office/drawing/2014/main" id="{E11F5461-B2E0-4690-96E1-374024E97EA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569450" y="1028700"/>
            <a:ext cx="2044700" cy="33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132436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79751980-83CB-1643-BA70-568A79691D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7850" y="104401"/>
            <a:ext cx="11036300" cy="743048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FB9FB86-B7F2-0B45-90CD-EF690A68C8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7850" y="1030014"/>
            <a:ext cx="11036300" cy="51469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1C750C6-0F28-DD4E-ABB0-AE06DA5564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77850" y="6356350"/>
            <a:ext cx="10014170" cy="36512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E. </a:t>
            </a:r>
            <a:r>
              <a:rPr lang="en-GB" dirty="0" err="1"/>
              <a:t>Rial</a:t>
            </a:r>
            <a:r>
              <a:rPr lang="en-GB" dirty="0"/>
              <a:t> – Insertion Devices for Future Light Sources Workshop – Taipei, Taiwan  31.05.2025</a:t>
            </a:r>
            <a:r>
              <a:rPr lang="de-DE" dirty="0"/>
              <a:t> 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D685D58-4DDB-40E9-8262-FCFF532285A1}"/>
              </a:ext>
            </a:extLst>
          </p:cNvPr>
          <p:cNvGrpSpPr/>
          <p:nvPr userDrawn="1"/>
        </p:nvGrpSpPr>
        <p:grpSpPr>
          <a:xfrm>
            <a:off x="577850" y="0"/>
            <a:ext cx="1295400" cy="104400"/>
            <a:chOff x="577850" y="36493"/>
            <a:chExt cx="1227561" cy="10440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E026630-8A0D-412F-98D4-4EC2DED86C79}"/>
                </a:ext>
              </a:extLst>
            </p:cNvPr>
            <p:cNvSpPr/>
            <p:nvPr userDrawn="1"/>
          </p:nvSpPr>
          <p:spPr>
            <a:xfrm>
              <a:off x="577850" y="36493"/>
              <a:ext cx="409187" cy="1044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447CC7A-9DF1-4359-A176-B08DE7B4FFB2}"/>
                </a:ext>
              </a:extLst>
            </p:cNvPr>
            <p:cNvSpPr/>
            <p:nvPr userDrawn="1"/>
          </p:nvSpPr>
          <p:spPr>
            <a:xfrm>
              <a:off x="1396224" y="36493"/>
              <a:ext cx="409187" cy="104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0B0FE97-5914-4ABD-A272-B09DF6532D48}"/>
                </a:ext>
              </a:extLst>
            </p:cNvPr>
            <p:cNvSpPr/>
            <p:nvPr userDrawn="1"/>
          </p:nvSpPr>
          <p:spPr>
            <a:xfrm>
              <a:off x="987037" y="36493"/>
              <a:ext cx="409187" cy="104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2" name="Grafik 6">
            <a:extLst>
              <a:ext uri="{FF2B5EF4-FFF2-40B4-BE49-F238E27FC236}">
                <a16:creationId xmlns:a16="http://schemas.microsoft.com/office/drawing/2014/main" id="{96FA181C-6AE6-4D6F-9732-38182649E30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/>
          <a:srcRect t="-82186" b="-74461"/>
          <a:stretch/>
        </p:blipFill>
        <p:spPr>
          <a:xfrm>
            <a:off x="9569450" y="1"/>
            <a:ext cx="2044700" cy="847448"/>
          </a:xfrm>
          <a:prstGeom prst="rect">
            <a:avLst/>
          </a:prstGeom>
        </p:spPr>
      </p:pic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C230171-9C22-6342-A988-40172D895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28653" y="6356350"/>
            <a:ext cx="885497" cy="36512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259DF1E7-7728-684B-896D-8CFDB8DC33E7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9236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710" r:id="rId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i="0" kern="1200" cap="none" baseline="0">
          <a:solidFill>
            <a:schemeClr val="accent1"/>
          </a:solidFill>
          <a:latin typeface="Source Sans Pro" panose="020B0503030403020204" pitchFamily="34" charset="77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400" b="1" i="0" kern="1200" cap="all" baseline="0">
          <a:solidFill>
            <a:schemeClr val="tx2"/>
          </a:solidFill>
          <a:latin typeface="Source Sans Pro" panose="020B0503030403020204" pitchFamily="34" charset="77"/>
          <a:ea typeface="Roboto" panose="02000000000000000000" pitchFamily="2" charset="0"/>
          <a:cs typeface="Roboto" panose="02000000000000000000" pitchFamily="2" charset="0"/>
        </a:defRPr>
      </a:lvl1pPr>
      <a:lvl2pPr marL="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400" b="0" i="0" kern="1200">
          <a:solidFill>
            <a:schemeClr val="accent2"/>
          </a:solidFill>
          <a:latin typeface="Source Sans Pro" panose="020B0503030403020204" pitchFamily="34" charset="77"/>
          <a:ea typeface="Roboto" panose="02000000000000000000" pitchFamily="2" charset="0"/>
          <a:cs typeface="Roboto" panose="02000000000000000000" pitchFamily="2" charset="0"/>
        </a:defRPr>
      </a:lvl2pPr>
      <a:lvl3pPr marL="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tabLst/>
        <a:defRPr sz="1800" b="0" i="0" kern="1200">
          <a:solidFill>
            <a:schemeClr val="tx1"/>
          </a:solidFill>
          <a:latin typeface="Source Sans Pro" panose="020B0503030403020204" pitchFamily="34" charset="77"/>
          <a:ea typeface="Roboto" panose="02000000000000000000" pitchFamily="2" charset="0"/>
          <a:cs typeface="Roboto" panose="02000000000000000000" pitchFamily="2" charset="0"/>
        </a:defRPr>
      </a:lvl3pPr>
      <a:lvl4pPr marL="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b="0" i="0" kern="1200" cap="all" baseline="0">
          <a:solidFill>
            <a:schemeClr val="tx2"/>
          </a:solidFill>
          <a:latin typeface="Source Sans Pro" panose="020B0503030403020204" pitchFamily="34" charset="77"/>
          <a:ea typeface="Roboto" panose="02000000000000000000" pitchFamily="2" charset="0"/>
          <a:cs typeface="Roboto" panose="02000000000000000000" pitchFamily="2" charset="0"/>
        </a:defRPr>
      </a:lvl4pPr>
      <a:lvl5pPr marL="179388" indent="-179388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Source Sans Pro" panose="020B0503030403020204" pitchFamily="34" charset="77"/>
          <a:ea typeface="Roboto" panose="02000000000000000000" pitchFamily="2" charset="0"/>
          <a:cs typeface="Roboto" panose="02000000000000000000" pitchFamily="2" charset="0"/>
        </a:defRPr>
      </a:lvl5pPr>
      <a:lvl6pPr marL="357188" indent="-1778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536575" indent="-179388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4133">
          <p15:clr>
            <a:srgbClr val="F26B43"/>
          </p15:clr>
        </p15:guide>
        <p15:guide id="2" pos="3840">
          <p15:clr>
            <a:srgbClr val="F26B43"/>
          </p15:clr>
        </p15:guide>
        <p15:guide id="3" orient="horz" pos="1457">
          <p15:clr>
            <a:srgbClr val="F26B43"/>
          </p15:clr>
        </p15:guide>
        <p15:guide id="4" orient="horz" pos="2183">
          <p15:clr>
            <a:srgbClr val="F26B43"/>
          </p15:clr>
        </p15:guide>
        <p15:guide id="5" orient="horz" pos="2908">
          <p15:clr>
            <a:srgbClr val="F26B43"/>
          </p15:clr>
        </p15:guide>
        <p15:guide id="6" orient="horz" pos="3634">
          <p15:clr>
            <a:srgbClr val="F26B43"/>
          </p15:clr>
        </p15:guide>
        <p15:guide id="7" orient="horz" pos="182">
          <p15:clr>
            <a:srgbClr val="F26B43"/>
          </p15:clr>
        </p15:guide>
        <p15:guide id="8" pos="182">
          <p15:clr>
            <a:srgbClr val="F26B43"/>
          </p15:clr>
        </p15:guide>
        <p15:guide id="9" pos="7498">
          <p15:clr>
            <a:srgbClr val="F26B43"/>
          </p15:clr>
        </p15:guide>
        <p15:guide id="10" pos="7316">
          <p15:clr>
            <a:srgbClr val="F26B43"/>
          </p15:clr>
        </p15:guide>
        <p15:guide id="11" pos="364">
          <p15:clr>
            <a:srgbClr val="F26B43"/>
          </p15:clr>
        </p15:guide>
        <p15:guide id="12" orient="horz" pos="527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34B5F97F-B0DF-46AC-95BA-9293F775EF66}"/>
              </a:ext>
            </a:extLst>
          </p:cNvPr>
          <p:cNvGrpSpPr/>
          <p:nvPr userDrawn="1"/>
        </p:nvGrpSpPr>
        <p:grpSpPr>
          <a:xfrm>
            <a:off x="577850" y="5776669"/>
            <a:ext cx="1295400" cy="104400"/>
            <a:chOff x="577850" y="36493"/>
            <a:chExt cx="1227561" cy="1044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CB335E52-6FAD-4E73-BD76-13334FCF562C}"/>
                </a:ext>
              </a:extLst>
            </p:cNvPr>
            <p:cNvSpPr/>
            <p:nvPr userDrawn="1"/>
          </p:nvSpPr>
          <p:spPr>
            <a:xfrm>
              <a:off x="577850" y="36493"/>
              <a:ext cx="409187" cy="1044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F63D8EE5-3493-448F-AEF4-5A0F3EB61C07}"/>
                </a:ext>
              </a:extLst>
            </p:cNvPr>
            <p:cNvSpPr/>
            <p:nvPr userDrawn="1"/>
          </p:nvSpPr>
          <p:spPr>
            <a:xfrm>
              <a:off x="1396224" y="36493"/>
              <a:ext cx="409187" cy="104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2333D3A-A6F0-4795-9937-98627FCFA5B3}"/>
                </a:ext>
              </a:extLst>
            </p:cNvPr>
            <p:cNvSpPr/>
            <p:nvPr userDrawn="1"/>
          </p:nvSpPr>
          <p:spPr>
            <a:xfrm>
              <a:off x="987037" y="36493"/>
              <a:ext cx="409187" cy="104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8" name="Rechteck 9">
            <a:extLst>
              <a:ext uri="{FF2B5EF4-FFF2-40B4-BE49-F238E27FC236}">
                <a16:creationId xmlns:a16="http://schemas.microsoft.com/office/drawing/2014/main" id="{7130DFA5-AFD7-4E13-9166-0E9AFB36DA71}"/>
              </a:ext>
            </a:extLst>
          </p:cNvPr>
          <p:cNvSpPr/>
          <p:nvPr userDrawn="1"/>
        </p:nvSpPr>
        <p:spPr>
          <a:xfrm>
            <a:off x="0" y="1654387"/>
            <a:ext cx="12192000" cy="4114587"/>
          </a:xfrm>
          <a:prstGeom prst="rect">
            <a:avLst/>
          </a:prstGeom>
          <a:solidFill>
            <a:schemeClr val="tx2"/>
          </a:solidFill>
          <a:ln>
            <a:solidFill>
              <a:srgbClr val="184E8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2"/>
              </a:solidFill>
            </a:endParaRPr>
          </a:p>
        </p:txBody>
      </p:sp>
      <p:pic>
        <p:nvPicPr>
          <p:cNvPr id="11" name="Grafik 23">
            <a:extLst>
              <a:ext uri="{FF2B5EF4-FFF2-40B4-BE49-F238E27FC236}">
                <a16:creationId xmlns:a16="http://schemas.microsoft.com/office/drawing/2014/main" id="{33DCB354-89FC-46B9-9AA6-C1BA6C338D3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797618" y="1034815"/>
            <a:ext cx="1803400" cy="292100"/>
          </a:xfrm>
          <a:prstGeom prst="rect">
            <a:avLst/>
          </a:prstGeom>
        </p:spPr>
      </p:pic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79751980-83CB-1643-BA70-568A79691D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7850" y="2312988"/>
            <a:ext cx="9864008" cy="910800"/>
          </a:xfrm>
          <a:prstGeom prst="rect">
            <a:avLst/>
          </a:prstGeom>
        </p:spPr>
        <p:txBody>
          <a:bodyPr anchor="ctr" anchorCtr="0">
            <a:normAutofit/>
          </a:bodyPr>
          <a:lstStyle/>
          <a:p>
            <a:pPr marL="0" lvl="0"/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FB9FB86-B7F2-0B45-90CD-EF690A68C8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7850" y="3252993"/>
            <a:ext cx="9864008" cy="2358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338540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de-DE" sz="4800" b="0" i="0" kern="1200" cap="all" baseline="0" dirty="0">
          <a:solidFill>
            <a:schemeClr val="bg1"/>
          </a:solidFill>
          <a:latin typeface="+mj-lt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4800" b="0" i="0" kern="1200" cap="all" baseline="0">
          <a:solidFill>
            <a:schemeClr val="bg1"/>
          </a:solidFill>
          <a:latin typeface="Source Sans Pro Light" panose="020B0403030403020204" pitchFamily="34" charset="0"/>
          <a:ea typeface="Source Sans Pro Light" panose="020B0403030403020204" pitchFamily="34" charset="0"/>
          <a:cs typeface="Source Sans Pro Light" panose="020B0403030403020204" pitchFamily="34" charset="0"/>
        </a:defRPr>
      </a:lvl1pPr>
      <a:lvl2pPr marL="0" indent="0" algn="l" defTabSz="63023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400" b="1" i="0" kern="1200">
          <a:solidFill>
            <a:schemeClr val="accent1"/>
          </a:solidFill>
          <a:latin typeface="+mn-lt"/>
          <a:ea typeface="Source Sans Pro Light" panose="020B0403030403020204" pitchFamily="34" charset="0"/>
          <a:cs typeface="Source Sans Pro Light" panose="020B0403030403020204" pitchFamily="34" charset="0"/>
        </a:defRPr>
      </a:lvl2pPr>
      <a:lvl3pPr marL="0" indent="0" algn="ctr" defTabSz="63023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b="1" i="0" kern="1200" cap="all" baseline="0">
          <a:solidFill>
            <a:schemeClr val="bg1"/>
          </a:solidFill>
          <a:latin typeface="+mn-lt"/>
          <a:ea typeface="Source Sans Pro Light" panose="020B0403030403020204" pitchFamily="34" charset="0"/>
          <a:cs typeface="Source Sans Pro Light" panose="020B0403030403020204" pitchFamily="34" charset="0"/>
        </a:defRPr>
      </a:lvl3pPr>
      <a:lvl4pPr marL="0" indent="0" algn="ctr" defTabSz="63023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tabLst/>
        <a:defRPr sz="1400" b="0" i="0" kern="1200">
          <a:solidFill>
            <a:schemeClr val="bg1"/>
          </a:solidFill>
          <a:latin typeface="Source Sans Pro Light" panose="020B0403030403020204" pitchFamily="34" charset="0"/>
          <a:ea typeface="Source Sans Pro Light" panose="020B0403030403020204" pitchFamily="34" charset="0"/>
          <a:cs typeface="Source Sans Pro Light" panose="020B0403030403020204" pitchFamily="34" charset="0"/>
        </a:defRPr>
      </a:lvl4pPr>
      <a:lvl5pPr marL="0" indent="0" algn="l" defTabSz="63023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tabLst/>
        <a:defRPr sz="2000" b="0" i="0" kern="1200">
          <a:solidFill>
            <a:schemeClr val="accent1"/>
          </a:solidFill>
          <a:latin typeface="Source Sans Pro" panose="020B0503030403020204" pitchFamily="34" charset="77"/>
          <a:ea typeface="Roboto" panose="02000000000000000000" pitchFamily="2" charset="0"/>
          <a:cs typeface="Roboto" panose="02000000000000000000" pitchFamily="2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4133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orient="horz" pos="1457" userDrawn="1">
          <p15:clr>
            <a:srgbClr val="F26B43"/>
          </p15:clr>
        </p15:guide>
        <p15:guide id="4" orient="horz" pos="2183" userDrawn="1">
          <p15:clr>
            <a:srgbClr val="F26B43"/>
          </p15:clr>
        </p15:guide>
        <p15:guide id="5" orient="horz" pos="2908" userDrawn="1">
          <p15:clr>
            <a:srgbClr val="F26B43"/>
          </p15:clr>
        </p15:guide>
        <p15:guide id="6" orient="horz" pos="3634" userDrawn="1">
          <p15:clr>
            <a:srgbClr val="F26B43"/>
          </p15:clr>
        </p15:guide>
        <p15:guide id="7" orient="horz" pos="182" userDrawn="1">
          <p15:clr>
            <a:srgbClr val="F26B43"/>
          </p15:clr>
        </p15:guide>
        <p15:guide id="8" pos="182" userDrawn="1">
          <p15:clr>
            <a:srgbClr val="F26B43"/>
          </p15:clr>
        </p15:guide>
        <p15:guide id="9" pos="7498" userDrawn="1">
          <p15:clr>
            <a:srgbClr val="F26B43"/>
          </p15:clr>
        </p15:guide>
        <p15:guide id="10" pos="7316" userDrawn="1">
          <p15:clr>
            <a:srgbClr val="F26B43"/>
          </p15:clr>
        </p15:guide>
        <p15:guide id="11" pos="364" userDrawn="1">
          <p15:clr>
            <a:srgbClr val="F26B43"/>
          </p15:clr>
        </p15:guide>
        <p15:guide id="12" orient="horz" pos="527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34B5F97F-B0DF-46AC-95BA-9293F775EF66}"/>
              </a:ext>
            </a:extLst>
          </p:cNvPr>
          <p:cNvGrpSpPr/>
          <p:nvPr userDrawn="1"/>
        </p:nvGrpSpPr>
        <p:grpSpPr>
          <a:xfrm>
            <a:off x="577850" y="5776669"/>
            <a:ext cx="1295400" cy="104400"/>
            <a:chOff x="577850" y="36493"/>
            <a:chExt cx="1227561" cy="1044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CB335E52-6FAD-4E73-BD76-13334FCF562C}"/>
                </a:ext>
              </a:extLst>
            </p:cNvPr>
            <p:cNvSpPr/>
            <p:nvPr userDrawn="1"/>
          </p:nvSpPr>
          <p:spPr>
            <a:xfrm>
              <a:off x="577850" y="36493"/>
              <a:ext cx="409187" cy="1044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F63D8EE5-3493-448F-AEF4-5A0F3EB61C07}"/>
                </a:ext>
              </a:extLst>
            </p:cNvPr>
            <p:cNvSpPr/>
            <p:nvPr userDrawn="1"/>
          </p:nvSpPr>
          <p:spPr>
            <a:xfrm>
              <a:off x="1396224" y="36493"/>
              <a:ext cx="409187" cy="104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2333D3A-A6F0-4795-9937-98627FCFA5B3}"/>
                </a:ext>
              </a:extLst>
            </p:cNvPr>
            <p:cNvSpPr/>
            <p:nvPr userDrawn="1"/>
          </p:nvSpPr>
          <p:spPr>
            <a:xfrm>
              <a:off x="987037" y="36493"/>
              <a:ext cx="409187" cy="104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8" name="Rechteck 9">
            <a:extLst>
              <a:ext uri="{FF2B5EF4-FFF2-40B4-BE49-F238E27FC236}">
                <a16:creationId xmlns:a16="http://schemas.microsoft.com/office/drawing/2014/main" id="{7130DFA5-AFD7-4E13-9166-0E9AFB36DA71}"/>
              </a:ext>
            </a:extLst>
          </p:cNvPr>
          <p:cNvSpPr/>
          <p:nvPr userDrawn="1"/>
        </p:nvSpPr>
        <p:spPr>
          <a:xfrm>
            <a:off x="0" y="1654387"/>
            <a:ext cx="12192000" cy="4114587"/>
          </a:xfrm>
          <a:prstGeom prst="rect">
            <a:avLst/>
          </a:prstGeom>
          <a:solidFill>
            <a:schemeClr val="tx2"/>
          </a:solidFill>
          <a:ln>
            <a:solidFill>
              <a:srgbClr val="184E8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2"/>
              </a:solidFill>
            </a:endParaRPr>
          </a:p>
        </p:txBody>
      </p:sp>
      <p:pic>
        <p:nvPicPr>
          <p:cNvPr id="11" name="Grafik 23">
            <a:extLst>
              <a:ext uri="{FF2B5EF4-FFF2-40B4-BE49-F238E27FC236}">
                <a16:creationId xmlns:a16="http://schemas.microsoft.com/office/drawing/2014/main" id="{33DCB354-89FC-46B9-9AA6-C1BA6C338D3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797618" y="1034815"/>
            <a:ext cx="1803400" cy="292100"/>
          </a:xfrm>
          <a:prstGeom prst="rect">
            <a:avLst/>
          </a:prstGeom>
        </p:spPr>
      </p:pic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79751980-83CB-1643-BA70-568A79691D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7850" y="2312988"/>
            <a:ext cx="9864008" cy="910800"/>
          </a:xfrm>
          <a:prstGeom prst="rect">
            <a:avLst/>
          </a:prstGeom>
        </p:spPr>
        <p:txBody>
          <a:bodyPr anchor="ctr" anchorCtr="0">
            <a:normAutofit/>
          </a:bodyPr>
          <a:lstStyle/>
          <a:p>
            <a:pPr marL="0" lvl="0"/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FB9FB86-B7F2-0B45-90CD-EF690A68C8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7850" y="3252993"/>
            <a:ext cx="9864008" cy="2358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373302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de-DE" sz="4000" b="0" i="0" kern="1200" cap="all" baseline="0" dirty="0">
          <a:solidFill>
            <a:schemeClr val="bg1"/>
          </a:solidFill>
          <a:latin typeface="+mj-lt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2000" b="0" i="0" kern="1200" cap="all" baseline="0">
          <a:solidFill>
            <a:schemeClr val="bg1"/>
          </a:solidFill>
          <a:latin typeface="Source Sans Pro Light" panose="020B0403030403020204" pitchFamily="34" charset="0"/>
          <a:ea typeface="Source Sans Pro Light" panose="020B0403030403020204" pitchFamily="34" charset="0"/>
          <a:cs typeface="Source Sans Pro Light" panose="020B0403030403020204" pitchFamily="34" charset="0"/>
        </a:defRPr>
      </a:lvl1pPr>
      <a:lvl2pPr marL="0" indent="0" algn="l" defTabSz="63023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b="1" i="0" kern="1200">
          <a:solidFill>
            <a:schemeClr val="accent1"/>
          </a:solidFill>
          <a:latin typeface="+mn-lt"/>
          <a:ea typeface="Source Sans Pro Light" panose="020B0403030403020204" pitchFamily="34" charset="0"/>
          <a:cs typeface="Source Sans Pro Light" panose="020B0403030403020204" pitchFamily="34" charset="0"/>
        </a:defRPr>
      </a:lvl2pPr>
      <a:lvl3pPr marL="0" indent="0" algn="ctr" defTabSz="63023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b="1" i="0" kern="1200" cap="all" baseline="0">
          <a:solidFill>
            <a:schemeClr val="bg1"/>
          </a:solidFill>
          <a:latin typeface="+mn-lt"/>
          <a:ea typeface="Source Sans Pro Light" panose="020B0403030403020204" pitchFamily="34" charset="0"/>
          <a:cs typeface="Source Sans Pro Light" panose="020B0403030403020204" pitchFamily="34" charset="0"/>
        </a:defRPr>
      </a:lvl3pPr>
      <a:lvl4pPr marL="0" indent="0" algn="ctr" defTabSz="63023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tabLst/>
        <a:defRPr sz="1400" b="0" i="0" kern="1200">
          <a:solidFill>
            <a:schemeClr val="bg1"/>
          </a:solidFill>
          <a:latin typeface="Source Sans Pro Light" panose="020B0403030403020204" pitchFamily="34" charset="0"/>
          <a:ea typeface="Source Sans Pro Light" panose="020B0403030403020204" pitchFamily="34" charset="0"/>
          <a:cs typeface="Source Sans Pro Light" panose="020B0403030403020204" pitchFamily="34" charset="0"/>
        </a:defRPr>
      </a:lvl4pPr>
      <a:lvl5pPr marL="0" indent="0" algn="l" defTabSz="63023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tabLst/>
        <a:defRPr sz="2000" b="0" i="0" kern="1200">
          <a:solidFill>
            <a:schemeClr val="accent1"/>
          </a:solidFill>
          <a:latin typeface="Source Sans Pro" panose="020B0503030403020204" pitchFamily="34" charset="77"/>
          <a:ea typeface="Roboto" panose="02000000000000000000" pitchFamily="2" charset="0"/>
          <a:cs typeface="Roboto" panose="02000000000000000000" pitchFamily="2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4133">
          <p15:clr>
            <a:srgbClr val="F26B43"/>
          </p15:clr>
        </p15:guide>
        <p15:guide id="2" pos="3840">
          <p15:clr>
            <a:srgbClr val="F26B43"/>
          </p15:clr>
        </p15:guide>
        <p15:guide id="3" orient="horz" pos="1457">
          <p15:clr>
            <a:srgbClr val="F26B43"/>
          </p15:clr>
        </p15:guide>
        <p15:guide id="4" orient="horz" pos="2183">
          <p15:clr>
            <a:srgbClr val="F26B43"/>
          </p15:clr>
        </p15:guide>
        <p15:guide id="5" orient="horz" pos="2908">
          <p15:clr>
            <a:srgbClr val="F26B43"/>
          </p15:clr>
        </p15:guide>
        <p15:guide id="6" orient="horz" pos="3634">
          <p15:clr>
            <a:srgbClr val="F26B43"/>
          </p15:clr>
        </p15:guide>
        <p15:guide id="7" orient="horz" pos="182">
          <p15:clr>
            <a:srgbClr val="F26B43"/>
          </p15:clr>
        </p15:guide>
        <p15:guide id="8" pos="182">
          <p15:clr>
            <a:srgbClr val="F26B43"/>
          </p15:clr>
        </p15:guide>
        <p15:guide id="9" pos="7498">
          <p15:clr>
            <a:srgbClr val="F26B43"/>
          </p15:clr>
        </p15:guide>
        <p15:guide id="10" pos="7316">
          <p15:clr>
            <a:srgbClr val="F26B43"/>
          </p15:clr>
        </p15:guide>
        <p15:guide id="11" pos="364">
          <p15:clr>
            <a:srgbClr val="F26B43"/>
          </p15:clr>
        </p15:guide>
        <p15:guide id="12" orient="horz" pos="527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microsoft.com/office/2007/relationships/media" Target="../media/media2.mp4"/><Relationship Id="rId7" Type="http://schemas.openxmlformats.org/officeDocument/2006/relationships/image" Target="../media/image28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27.png"/><Relationship Id="rId5" Type="http://schemas.openxmlformats.org/officeDocument/2006/relationships/slideLayout" Target="../slideLayouts/slideLayout3.xml"/><Relationship Id="rId4" Type="http://schemas.openxmlformats.org/officeDocument/2006/relationships/video" Target="../media/media2.mp4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6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1.gif"/><Relationship Id="rId5" Type="http://schemas.openxmlformats.org/officeDocument/2006/relationships/image" Target="../media/image40.jpeg"/><Relationship Id="rId4" Type="http://schemas.openxmlformats.org/officeDocument/2006/relationships/image" Target="../media/image39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51.png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emf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7" Type="http://schemas.openxmlformats.org/officeDocument/2006/relationships/image" Target="../media/image60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3" Type="http://schemas.openxmlformats.org/officeDocument/2006/relationships/image" Target="../media/image62.png"/><Relationship Id="rId7" Type="http://schemas.openxmlformats.org/officeDocument/2006/relationships/image" Target="../media/image66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Relationship Id="rId9" Type="http://schemas.openxmlformats.org/officeDocument/2006/relationships/image" Target="../media/image68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72.jp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5.jpg"/><Relationship Id="rId4" Type="http://schemas.openxmlformats.org/officeDocument/2006/relationships/image" Target="../media/image74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video" Target="../media/media7.mp4"/><Relationship Id="rId13" Type="http://schemas.openxmlformats.org/officeDocument/2006/relationships/image" Target="../media/image79.png"/><Relationship Id="rId3" Type="http://schemas.microsoft.com/office/2007/relationships/media" Target="../media/media5.mp4"/><Relationship Id="rId7" Type="http://schemas.microsoft.com/office/2007/relationships/media" Target="../media/media7.mp4"/><Relationship Id="rId12" Type="http://schemas.openxmlformats.org/officeDocument/2006/relationships/image" Target="../media/image78.png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6" Type="http://schemas.openxmlformats.org/officeDocument/2006/relationships/video" Target="../media/media6.mp4"/><Relationship Id="rId11" Type="http://schemas.openxmlformats.org/officeDocument/2006/relationships/image" Target="../media/image77.png"/><Relationship Id="rId5" Type="http://schemas.microsoft.com/office/2007/relationships/media" Target="../media/media6.mp4"/><Relationship Id="rId15" Type="http://schemas.openxmlformats.org/officeDocument/2006/relationships/image" Target="../media/image81.png"/><Relationship Id="rId10" Type="http://schemas.openxmlformats.org/officeDocument/2006/relationships/image" Target="../media/image76.png"/><Relationship Id="rId4" Type="http://schemas.openxmlformats.org/officeDocument/2006/relationships/video" Target="../media/media5.mp4"/><Relationship Id="rId9" Type="http://schemas.openxmlformats.org/officeDocument/2006/relationships/slideLayout" Target="../slideLayouts/slideLayout3.xml"/><Relationship Id="rId14" Type="http://schemas.openxmlformats.org/officeDocument/2006/relationships/image" Target="../media/image80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jp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3E45D77-FE1A-46DA-9238-29DC60322C3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35D151-655E-4E63-81FA-DA3D0F4A41F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D821485-FA79-4EAB-B0C7-BCDAA5B78F0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ID Developments Towards BESSY III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C07DADE-F14F-4422-B5F9-0088F07002A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77850" y="4601460"/>
            <a:ext cx="8566150" cy="1089086"/>
          </a:xfrm>
        </p:spPr>
        <p:txBody>
          <a:bodyPr/>
          <a:lstStyle/>
          <a:p>
            <a:r>
              <a:rPr lang="en-GB" dirty="0"/>
              <a:t>E </a:t>
            </a:r>
            <a:r>
              <a:rPr lang="en-GB" dirty="0" err="1"/>
              <a:t>Rial</a:t>
            </a:r>
            <a:r>
              <a:rPr lang="en-GB" dirty="0"/>
              <a:t> on behalf of the Undulator Team at HZB</a:t>
            </a:r>
          </a:p>
          <a:p>
            <a:r>
              <a:rPr lang="en-GB" dirty="0"/>
              <a:t>Insertion Devices for Future Light Sources Workshop</a:t>
            </a:r>
          </a:p>
          <a:p>
            <a:r>
              <a:rPr lang="en-GB" dirty="0"/>
              <a:t>Taipei, Taiwan  31.05.2025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33C4C30-D94B-4C34-BCE7-556D5D00E2E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A bright future for HZB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50DD49B-B9DE-4BA7-8F5B-85FF6FDE1F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444533">
            <a:off x="8998243" y="5032693"/>
            <a:ext cx="1460580" cy="891128"/>
          </a:xfrm>
          <a:prstGeom prst="roundRect">
            <a:avLst>
              <a:gd name="adj" fmla="val 50000"/>
            </a:avLst>
          </a:prstGeom>
        </p:spPr>
      </p:pic>
    </p:spTree>
    <p:extLst>
      <p:ext uri="{BB962C8B-B14F-4D97-AF65-F5344CB8AC3E}">
        <p14:creationId xmlns:p14="http://schemas.microsoft.com/office/powerpoint/2010/main" val="2557871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5ECB9C4C-8A47-437B-8A4A-E3C03B83C06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lvl="1"/>
            <a:r>
              <a:rPr lang="de-DE" dirty="0"/>
              <a:t>Impact</a:t>
            </a:r>
            <a:endParaRPr lang="en-GB" dirty="0"/>
          </a:p>
          <a:p>
            <a:pPr lvl="1"/>
            <a:r>
              <a:rPr lang="en-GB" dirty="0">
                <a:solidFill>
                  <a:schemeClr val="bg2"/>
                </a:solidFill>
              </a:rPr>
              <a:t>Minimum Gap 6 mm</a:t>
            </a:r>
          </a:p>
          <a:p>
            <a:pPr lvl="4"/>
            <a:r>
              <a:rPr lang="en-GB" dirty="0"/>
              <a:t>Quite large by 4</a:t>
            </a:r>
            <a:r>
              <a:rPr lang="en-GB" baseline="30000" dirty="0"/>
              <a:t>th</a:t>
            </a:r>
            <a:r>
              <a:rPr lang="en-GB" dirty="0"/>
              <a:t> Generation Light Source standards.</a:t>
            </a:r>
          </a:p>
          <a:p>
            <a:pPr lvl="1"/>
            <a:r>
              <a:rPr lang="de-DE" dirty="0">
                <a:solidFill>
                  <a:schemeClr val="bg2"/>
                </a:solidFill>
              </a:rPr>
              <a:t>High K Devices </a:t>
            </a:r>
            <a:r>
              <a:rPr lang="de-DE" dirty="0" err="1">
                <a:solidFill>
                  <a:schemeClr val="bg2"/>
                </a:solidFill>
              </a:rPr>
              <a:t>for</a:t>
            </a:r>
            <a:r>
              <a:rPr lang="de-DE" dirty="0">
                <a:solidFill>
                  <a:schemeClr val="bg2"/>
                </a:solidFill>
              </a:rPr>
              <a:t> Low Photon </a:t>
            </a:r>
            <a:r>
              <a:rPr lang="de-DE" dirty="0" err="1">
                <a:solidFill>
                  <a:schemeClr val="bg2"/>
                </a:solidFill>
              </a:rPr>
              <a:t>Energies</a:t>
            </a:r>
            <a:endParaRPr lang="de-DE" dirty="0">
              <a:solidFill>
                <a:schemeClr val="bg2"/>
              </a:solidFill>
            </a:endParaRPr>
          </a:p>
          <a:p>
            <a:pPr lvl="4"/>
            <a:r>
              <a:rPr lang="en-GB" dirty="0"/>
              <a:t>Users requiring 5 eV.</a:t>
            </a:r>
          </a:p>
          <a:p>
            <a:pPr lvl="1"/>
            <a:r>
              <a:rPr lang="en-GB" dirty="0">
                <a:solidFill>
                  <a:schemeClr val="bg2"/>
                </a:solidFill>
              </a:rPr>
              <a:t>Double Mini-</a:t>
            </a:r>
            <a:r>
              <a:rPr lang="el-GR" dirty="0">
                <a:solidFill>
                  <a:schemeClr val="bg2"/>
                </a:solidFill>
              </a:rPr>
              <a:t>β</a:t>
            </a:r>
            <a:r>
              <a:rPr lang="en-GB" dirty="0">
                <a:solidFill>
                  <a:schemeClr val="bg2"/>
                </a:solidFill>
              </a:rPr>
              <a:t> possible?</a:t>
            </a:r>
          </a:p>
          <a:p>
            <a:pPr lvl="4"/>
            <a:r>
              <a:rPr lang="en-GB" dirty="0"/>
              <a:t>Requirement for wide spectrum delivery through paired undulators.</a:t>
            </a:r>
          </a:p>
          <a:p>
            <a:pPr lvl="1"/>
            <a:r>
              <a:rPr lang="en-GB" dirty="0">
                <a:solidFill>
                  <a:schemeClr val="accent2">
                    <a:lumMod val="50000"/>
                  </a:schemeClr>
                </a:solidFill>
              </a:rPr>
              <a:t>Low Emittance and Higher Ring Energy</a:t>
            </a:r>
          </a:p>
          <a:p>
            <a:pPr lvl="4"/>
            <a:r>
              <a:rPr lang="en-GB" dirty="0"/>
              <a:t>Increased brilliance, coherent fraction and easier to reach higher photon energies</a:t>
            </a:r>
          </a:p>
          <a:p>
            <a:pPr lvl="1"/>
            <a:r>
              <a:rPr lang="en-GB" dirty="0">
                <a:solidFill>
                  <a:schemeClr val="accent2">
                    <a:lumMod val="50000"/>
                  </a:schemeClr>
                </a:solidFill>
              </a:rPr>
              <a:t>Non-Linear Kicker</a:t>
            </a:r>
          </a:p>
          <a:p>
            <a:pPr lvl="4"/>
            <a:r>
              <a:rPr lang="en-GB" dirty="0"/>
              <a:t>Allows for a reduced horizontal aperture and easier requirements on transverse good field region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463D2F8-6180-41A3-8D0B-2291759025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BESSY III Lattice and Implications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4B6C04-91CA-455F-9F82-A36DD98663C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E. Rial – Insertion Devices for Future Light Sources Workshop – Taipei, Taiwan  31.05.2025 </a:t>
            </a:r>
            <a:endParaRPr lang="de-DE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3937D08-3C2A-4EE4-AEBC-9174B7ECAC25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lvl="1"/>
            <a:r>
              <a:rPr lang="en-GB" dirty="0"/>
              <a:t>Key Takeaways</a:t>
            </a:r>
          </a:p>
          <a:p>
            <a:pPr lvl="4"/>
            <a:r>
              <a:rPr lang="en-GB" dirty="0"/>
              <a:t>5.6 m Long straights</a:t>
            </a:r>
          </a:p>
          <a:p>
            <a:pPr lvl="4"/>
            <a:r>
              <a:rPr lang="en-GB" dirty="0"/>
              <a:t>Beta function in straights is approximately 3 m in each dimension.</a:t>
            </a:r>
          </a:p>
          <a:p>
            <a:pPr lvl="4"/>
            <a:r>
              <a:rPr lang="en-GB" dirty="0"/>
              <a:t>Goals to maximise dynamic aperture and </a:t>
            </a:r>
            <a:r>
              <a:rPr lang="en-GB" dirty="0" err="1"/>
              <a:t>Touschek</a:t>
            </a:r>
            <a:r>
              <a:rPr lang="en-GB" dirty="0"/>
              <a:t> lifetime, to retain ring flexibility for special modes.</a:t>
            </a:r>
          </a:p>
          <a:p>
            <a:pPr lvl="4"/>
            <a:r>
              <a:rPr lang="en-GB" dirty="0"/>
              <a:t>Desirable emittance, &lt;100 pm rad achieved.</a:t>
            </a:r>
          </a:p>
          <a:p>
            <a:pPr lvl="4"/>
            <a:r>
              <a:rPr lang="en-GB" dirty="0"/>
              <a:t>Investigation of Non-Linear Kicker for Injection</a:t>
            </a:r>
          </a:p>
          <a:p>
            <a:pPr lvl="4"/>
            <a:r>
              <a:rPr lang="en-GB" dirty="0"/>
              <a:t>Increased Ring Energy</a:t>
            </a:r>
          </a:p>
          <a:p>
            <a:pPr lvl="4"/>
            <a:r>
              <a:rPr lang="en-GB" dirty="0"/>
              <a:t>Design not yet frozen</a:t>
            </a:r>
          </a:p>
          <a:p>
            <a:endParaRPr lang="en-GB" dirty="0"/>
          </a:p>
        </p:txBody>
      </p:sp>
      <p:pic>
        <p:nvPicPr>
          <p:cNvPr id="15" name="Google Shape;516;p41" title="7_B3_Lat_Bare_KeinOPA.jpg">
            <a:extLst>
              <a:ext uri="{FF2B5EF4-FFF2-40B4-BE49-F238E27FC236}">
                <a16:creationId xmlns:a16="http://schemas.microsoft.com/office/drawing/2014/main" id="{D2CE00BB-F3B6-4FA6-8E4F-1114281D4F8F}"/>
              </a:ext>
            </a:extLst>
          </p:cNvPr>
          <p:cNvPicPr preferRelativeResize="0">
            <a:picLocks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98187" y="4364830"/>
            <a:ext cx="3482698" cy="1899158"/>
          </a:xfrm>
          <a:prstGeom prst="rect">
            <a:avLst/>
          </a:prstGeom>
          <a:noFill/>
          <a:ln w="9525" cap="flat" cmpd="sng">
            <a:solidFill>
              <a:srgbClr val="004F84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16" name="Google Shape;833;p58">
            <a:extLst>
              <a:ext uri="{FF2B5EF4-FFF2-40B4-BE49-F238E27FC236}">
                <a16:creationId xmlns:a16="http://schemas.microsoft.com/office/drawing/2014/main" id="{D2005C85-4409-4729-A212-ED4D3C4E00A9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t="21929"/>
          <a:stretch/>
        </p:blipFill>
        <p:spPr>
          <a:xfrm>
            <a:off x="3935656" y="4508370"/>
            <a:ext cx="2070512" cy="1373255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00B6FCF-A806-486F-A7C4-0BCF823B5A7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9DF1E7-7728-684B-896D-8CFDB8DC33E7}" type="slidenum">
              <a:rPr lang="de-DE" smtClean="0"/>
              <a:pPr/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69256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63D2F8-6180-41A3-8D0B-2291759025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User Requirements to Undulator Portfolio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4B6C04-91CA-455F-9F82-A36DD98663C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E. Rial – Insertion Devices for Future Light Sources Workshop – Taipei, Taiwan  31.05.2025 </a:t>
            </a:r>
            <a:endParaRPr lang="de-DE" dirty="0"/>
          </a:p>
        </p:txBody>
      </p:sp>
      <p:pic>
        <p:nvPicPr>
          <p:cNvPr id="11" name="Google Shape;804;p57">
            <a:extLst>
              <a:ext uri="{FF2B5EF4-FFF2-40B4-BE49-F238E27FC236}">
                <a16:creationId xmlns:a16="http://schemas.microsoft.com/office/drawing/2014/main" id="{7EF96668-6BE0-4931-B6A7-CBF2B8F75A66}"/>
              </a:ext>
            </a:extLst>
          </p:cNvPr>
          <p:cNvPicPr preferRelativeResize="0">
            <a:picLocks noGrp="1"/>
          </p:cNvPicPr>
          <p:nvPr>
            <p:ph sz="quarter" idx="14"/>
          </p:nvPr>
        </p:nvPicPr>
        <p:blipFill rotWithShape="1">
          <a:blip r:embed="rId2">
            <a:alphaModFix/>
          </a:blip>
          <a:stretch/>
        </p:blipFill>
        <p:spPr>
          <a:xfrm>
            <a:off x="870892" y="1027113"/>
            <a:ext cx="4841578" cy="5148262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12" name="Grafik 6">
            <a:extLst>
              <a:ext uri="{FF2B5EF4-FFF2-40B4-BE49-F238E27FC236}">
                <a16:creationId xmlns:a16="http://schemas.microsoft.com/office/drawing/2014/main" id="{DC147AC6-0C80-4F19-A727-1FE6756F96FD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/>
          <a:srcRect l="22060" t="20230" r="11481" b="9522"/>
          <a:stretch/>
        </p:blipFill>
        <p:spPr>
          <a:xfrm>
            <a:off x="6186488" y="1054229"/>
            <a:ext cx="5427662" cy="3227122"/>
          </a:xfrm>
          <a:prstGeom prst="rect">
            <a:avLst/>
          </a:prstGeom>
        </p:spPr>
      </p:pic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8ACFA6D9-2320-4B43-BB10-CA4F4142C4BA}"/>
              </a:ext>
            </a:extLst>
          </p:cNvPr>
          <p:cNvSpPr txBox="1">
            <a:spLocks/>
          </p:cNvSpPr>
          <p:nvPr/>
        </p:nvSpPr>
        <p:spPr>
          <a:xfrm>
            <a:off x="6185832" y="4281351"/>
            <a:ext cx="5428318" cy="189402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i="0" kern="1200" cap="all" baseline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chemeClr val="accent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b="0" i="0" kern="1200" cap="all" baseline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179388" indent="-1793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357188" indent="-1778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36575" indent="-1793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GB" dirty="0"/>
              <a:t>Energy Range Classifications</a:t>
            </a:r>
          </a:p>
          <a:p>
            <a:pPr lvl="2"/>
            <a:r>
              <a:rPr lang="en-GB" dirty="0"/>
              <a:t>Very Low: from 5 eV</a:t>
            </a:r>
          </a:p>
          <a:p>
            <a:pPr lvl="2"/>
            <a:r>
              <a:rPr lang="en-GB" dirty="0"/>
              <a:t>Low: from 20 eV to 2 keV</a:t>
            </a:r>
          </a:p>
          <a:p>
            <a:pPr lvl="2"/>
            <a:r>
              <a:rPr lang="en-GB" dirty="0"/>
              <a:t>Medium: 100 eV to 3 keV</a:t>
            </a:r>
          </a:p>
          <a:p>
            <a:pPr lvl="2"/>
            <a:r>
              <a:rPr lang="en-GB" dirty="0"/>
              <a:t>Tender: 1 keV to 20 keV</a:t>
            </a:r>
          </a:p>
          <a:p>
            <a:pPr lvl="2"/>
            <a:r>
              <a:rPr lang="en-GB" dirty="0"/>
              <a:t>Complete Coverage: 5 eV to 20 keV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50211C30-2FDF-4577-8D25-D568326CC4D6}"/>
              </a:ext>
            </a:extLst>
          </p:cNvPr>
          <p:cNvSpPr/>
          <p:nvPr/>
        </p:nvSpPr>
        <p:spPr>
          <a:xfrm>
            <a:off x="9309971" y="4715428"/>
            <a:ext cx="2564098" cy="962074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99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MOPS060: </a:t>
            </a:r>
          </a:p>
          <a:p>
            <a:pPr algn="ctr"/>
            <a:r>
              <a:rPr lang="en-GB" dirty="0">
                <a:solidFill>
                  <a:schemeClr val="tx1"/>
                </a:solidFill>
              </a:rPr>
              <a:t>Undulators for BESSY III</a:t>
            </a:r>
            <a:br>
              <a:rPr lang="en-GB" dirty="0">
                <a:solidFill>
                  <a:schemeClr val="tx1"/>
                </a:solidFill>
              </a:rPr>
            </a:br>
            <a:r>
              <a:rPr lang="en-GB" dirty="0">
                <a:solidFill>
                  <a:schemeClr val="tx1"/>
                </a:solidFill>
              </a:rPr>
              <a:t>A. </a:t>
            </a:r>
            <a:r>
              <a:rPr lang="en-GB" dirty="0" err="1">
                <a:solidFill>
                  <a:schemeClr val="tx1"/>
                </a:solidFill>
              </a:rPr>
              <a:t>Meseck</a:t>
            </a:r>
            <a:r>
              <a:rPr lang="en-GB" dirty="0">
                <a:solidFill>
                  <a:schemeClr val="tx1"/>
                </a:solidFill>
              </a:rPr>
              <a:t> et al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1C554541-1FF0-4E4C-85AB-6F97C10E7DC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9DF1E7-7728-684B-896D-8CFDB8DC33E7}" type="slidenum">
              <a:rPr lang="de-DE" smtClean="0"/>
              <a:pPr/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0889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B1651230-BE64-4D97-974C-20FF19CEE9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Technology Choices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23B8811-6FD6-45B4-984F-091EC711E9F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E. Rial – Insertion Devices for Future Light Sources Workshop – Taipei, Taiwan  31.05.2025 </a:t>
            </a:r>
            <a:endParaRPr lang="de-DE" dirty="0"/>
          </a:p>
        </p:txBody>
      </p:sp>
      <p:pic>
        <p:nvPicPr>
          <p:cNvPr id="8" name="Chart Placeholder 34">
            <a:extLst>
              <a:ext uri="{FF2B5EF4-FFF2-40B4-BE49-F238E27FC236}">
                <a16:creationId xmlns:a16="http://schemas.microsoft.com/office/drawing/2014/main" id="{46B5C9F7-965D-4A6B-A91D-A9E3CF9B5764}"/>
              </a:ext>
            </a:extLst>
          </p:cNvPr>
          <p:cNvPicPr>
            <a:picLocks noGrp="1"/>
          </p:cNvPicPr>
          <p:nvPr>
            <p:ph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4965405" y="1179360"/>
            <a:ext cx="6329769" cy="4843768"/>
          </a:xfrm>
          <a:prstGeom prst="rect">
            <a:avLst/>
          </a:prstGeom>
          <a:ln w="76200">
            <a:noFill/>
          </a:ln>
        </p:spPr>
      </p:pic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09A4A2A3-FB34-4376-850B-BFC19F373889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lvl="1"/>
            <a:r>
              <a:rPr lang="en-GB" dirty="0"/>
              <a:t>Very Low</a:t>
            </a:r>
          </a:p>
          <a:p>
            <a:pPr lvl="2"/>
            <a:r>
              <a:rPr lang="en-GB" dirty="0"/>
              <a:t>APPLE-KNOT</a:t>
            </a:r>
          </a:p>
          <a:p>
            <a:pPr lvl="1"/>
            <a:r>
              <a:rPr lang="en-GB" dirty="0"/>
              <a:t>Low</a:t>
            </a:r>
          </a:p>
          <a:p>
            <a:pPr lvl="2"/>
            <a:r>
              <a:rPr lang="en-GB" dirty="0"/>
              <a:t>APPLE II</a:t>
            </a:r>
          </a:p>
          <a:p>
            <a:pPr lvl="1"/>
            <a:r>
              <a:rPr lang="en-GB" dirty="0"/>
              <a:t>Medium</a:t>
            </a:r>
          </a:p>
          <a:p>
            <a:pPr lvl="2"/>
            <a:r>
              <a:rPr lang="en-GB" dirty="0"/>
              <a:t>In-Vacuum APPLE II</a:t>
            </a:r>
          </a:p>
          <a:p>
            <a:pPr lvl="2"/>
            <a:r>
              <a:rPr lang="en-GB" dirty="0"/>
              <a:t>In-Vacuum Hybrid Planar</a:t>
            </a:r>
          </a:p>
          <a:p>
            <a:pPr lvl="1"/>
            <a:r>
              <a:rPr lang="en-GB" dirty="0"/>
              <a:t>Tender</a:t>
            </a:r>
          </a:p>
          <a:p>
            <a:pPr lvl="2"/>
            <a:r>
              <a:rPr lang="en-GB" dirty="0"/>
              <a:t>CPMU</a:t>
            </a:r>
          </a:p>
          <a:p>
            <a:pPr lvl="2"/>
            <a:r>
              <a:rPr lang="en-GB" dirty="0"/>
              <a:t>Cryogenic APPLE II</a:t>
            </a:r>
          </a:p>
          <a:p>
            <a:pPr lvl="1"/>
            <a:r>
              <a:rPr lang="en-GB" dirty="0"/>
              <a:t>Complete Coverage</a:t>
            </a:r>
          </a:p>
          <a:p>
            <a:pPr lvl="2"/>
            <a:r>
              <a:rPr lang="en-GB" dirty="0"/>
              <a:t>Sequential Undulators</a:t>
            </a:r>
          </a:p>
          <a:p>
            <a:pPr lvl="2"/>
            <a:r>
              <a:rPr lang="en-GB" dirty="0"/>
              <a:t>Double Period Undulator</a:t>
            </a:r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lvl="2"/>
            <a:endParaRPr lang="en-GB" dirty="0"/>
          </a:p>
          <a:p>
            <a:endParaRPr lang="en-GB" dirty="0"/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6E3818CC-BC91-4AF6-94DE-EE947121B48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9DF1E7-7728-684B-896D-8CFDB8DC33E7}" type="slidenum">
              <a:rPr lang="de-DE" smtClean="0"/>
              <a:pPr/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88090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6">
            <a:extLst>
              <a:ext uri="{FF2B5EF4-FFF2-40B4-BE49-F238E27FC236}">
                <a16:creationId xmlns:a16="http://schemas.microsoft.com/office/drawing/2014/main" id="{E7C213AC-F2A1-4E48-9FEC-DF44BDF89FDE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rcRect l="22060" t="20230" r="11481" b="9522"/>
          <a:stretch/>
        </p:blipFill>
        <p:spPr>
          <a:xfrm>
            <a:off x="1766598" y="1537488"/>
            <a:ext cx="8658804" cy="514826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64BD731-F981-4E35-A0EE-F437E8B657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Covering the Spectrum: Very Low Energy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6DB5B66-E14C-487E-A801-E4CB63B22A4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E. Rial – Insertion Devices for Future Light Sources Workshop – Taipei, Taiwan  31.05.2025 </a:t>
            </a:r>
            <a:endParaRPr lang="de-DE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8694E18F-65EA-419F-A8CD-27A1EA9A869F}"/>
              </a:ext>
            </a:extLst>
          </p:cNvPr>
          <p:cNvSpPr/>
          <p:nvPr/>
        </p:nvSpPr>
        <p:spPr>
          <a:xfrm>
            <a:off x="2023200" y="2762795"/>
            <a:ext cx="7796894" cy="306000"/>
          </a:xfrm>
          <a:prstGeom prst="roundRect">
            <a:avLst/>
          </a:prstGeom>
          <a:noFill/>
          <a:ln w="76200">
            <a:solidFill>
              <a:srgbClr val="99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CB02597D-19F1-407D-9C15-ABAD9735BFAD}"/>
              </a:ext>
            </a:extLst>
          </p:cNvPr>
          <p:cNvSpPr/>
          <p:nvPr/>
        </p:nvSpPr>
        <p:spPr>
          <a:xfrm>
            <a:off x="2023200" y="4107837"/>
            <a:ext cx="7796894" cy="306000"/>
          </a:xfrm>
          <a:prstGeom prst="roundRect">
            <a:avLst/>
          </a:prstGeom>
          <a:noFill/>
          <a:ln w="76200">
            <a:solidFill>
              <a:srgbClr val="99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38509EB4-E955-4625-8B74-B70969DD428C}"/>
              </a:ext>
            </a:extLst>
          </p:cNvPr>
          <p:cNvSpPr txBox="1">
            <a:spLocks/>
          </p:cNvSpPr>
          <p:nvPr/>
        </p:nvSpPr>
        <p:spPr>
          <a:xfrm>
            <a:off x="577850" y="1027113"/>
            <a:ext cx="11036300" cy="51482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i="0" kern="1200" cap="all" baseline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chemeClr val="accent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b="0" i="0" kern="1200" cap="all" baseline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179388" indent="-1793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357188" indent="-1778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36575" indent="-1793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/>
              <a:t>Energy Range ~ 5 eV to 200 eV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F94BA6-2CE0-40F2-A2A0-028DFC45E2A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9DF1E7-7728-684B-896D-8CFDB8DC33E7}" type="slidenum">
              <a:rPr lang="de-DE" smtClean="0"/>
              <a:pPr/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5740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758C7-29D2-48DC-B5CC-94FF5B2595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APPLE-KNOT: Overview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EF26AAF-D07E-4D15-93D7-2DBB9CAC0AC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E. Rial – Insertion Devices for Future Light Sources Workshop – Taipei, Taiwan  31.05.2025 </a:t>
            </a:r>
            <a:endParaRPr lang="de-DE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D5F0CE4-C7E9-4606-8084-6613F4D51208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lvl="1"/>
            <a:r>
              <a:rPr lang="de-DE" dirty="0" err="1"/>
              <a:t>Reaching</a:t>
            </a:r>
            <a:r>
              <a:rPr lang="de-DE" dirty="0"/>
              <a:t> </a:t>
            </a:r>
            <a:r>
              <a:rPr lang="de-DE" dirty="0" err="1"/>
              <a:t>ver</a:t>
            </a:r>
            <a:r>
              <a:rPr lang="en-GB" dirty="0"/>
              <a:t>y low energy</a:t>
            </a:r>
          </a:p>
          <a:p>
            <a:pPr lvl="2"/>
            <a:r>
              <a:rPr lang="en-GB" dirty="0"/>
              <a:t>Undulator with K value ~14 necessary for 5 eV.</a:t>
            </a:r>
          </a:p>
          <a:p>
            <a:pPr lvl="2"/>
            <a:r>
              <a:rPr lang="en-GB" dirty="0"/>
              <a:t>Power output of approximately 11 kW</a:t>
            </a:r>
          </a:p>
          <a:p>
            <a:pPr lvl="2"/>
            <a:r>
              <a:rPr lang="en-GB" dirty="0"/>
              <a:t>Needs to be dissipated off axis</a:t>
            </a:r>
          </a:p>
          <a:p>
            <a:pPr lvl="2"/>
            <a:r>
              <a:rPr lang="en-GB" dirty="0"/>
              <a:t>Quasiperiodic structure to offset higher harmonics</a:t>
            </a:r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lvl="1"/>
            <a:r>
              <a:rPr lang="en-GB" dirty="0"/>
              <a:t>Next Steps</a:t>
            </a:r>
          </a:p>
          <a:p>
            <a:pPr lvl="2"/>
            <a:r>
              <a:rPr lang="en-GB" dirty="0"/>
              <a:t>Rationalise magnet structure to four arrays</a:t>
            </a:r>
          </a:p>
          <a:p>
            <a:pPr lvl="2"/>
            <a:endParaRPr lang="en-GB" dirty="0"/>
          </a:p>
          <a:p>
            <a:pPr lvl="1"/>
            <a:endParaRPr lang="en-GB" dirty="0"/>
          </a:p>
          <a:p>
            <a:pPr lvl="2"/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B288E4A-E0E5-482A-9C46-05C1D1A3367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5571" y="3025863"/>
            <a:ext cx="5278620" cy="2160000"/>
          </a:xfrm>
          <a:prstGeom prst="rect">
            <a:avLst/>
          </a:prstGeom>
          <a:ln w="76200">
            <a:noFill/>
          </a:ln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E6DD5BA1-0D84-43C9-A851-F6B41C7B7F69}"/>
              </a:ext>
            </a:extLst>
          </p:cNvPr>
          <p:cNvGrpSpPr>
            <a:grpSpLocks noChangeAspect="1"/>
          </p:cNvGrpSpPr>
          <p:nvPr/>
        </p:nvGrpSpPr>
        <p:grpSpPr>
          <a:xfrm>
            <a:off x="6177870" y="1008638"/>
            <a:ext cx="5338237" cy="2239158"/>
            <a:chOff x="2215674" y="30602340"/>
            <a:chExt cx="6866028" cy="288000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BB16176E-B47D-4F35-BBA0-6557853F5F3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78" r="11526"/>
            <a:stretch/>
          </p:blipFill>
          <p:spPr bwMode="auto">
            <a:xfrm>
              <a:off x="2215674" y="30602340"/>
              <a:ext cx="3155611" cy="288000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F3DD8116-A3C2-49C2-84E2-AA57D0474CF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89" r="10358"/>
            <a:stretch/>
          </p:blipFill>
          <p:spPr bwMode="auto">
            <a:xfrm>
              <a:off x="5872147" y="30602340"/>
              <a:ext cx="3209555" cy="288000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25CF886-6827-4631-B77A-9B114FE4C9B6}"/>
              </a:ext>
            </a:extLst>
          </p:cNvPr>
          <p:cNvGrpSpPr>
            <a:grpSpLocks noChangeAspect="1"/>
          </p:cNvGrpSpPr>
          <p:nvPr/>
        </p:nvGrpSpPr>
        <p:grpSpPr>
          <a:xfrm>
            <a:off x="5856470" y="3408985"/>
            <a:ext cx="5892683" cy="2385006"/>
            <a:chOff x="2019301" y="34023880"/>
            <a:chExt cx="7115675" cy="2880000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B84D54E8-BCD3-4DF9-8EA1-5C251EEB36F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473"/>
            <a:stretch/>
          </p:blipFill>
          <p:spPr>
            <a:xfrm>
              <a:off x="2019301" y="34023880"/>
              <a:ext cx="3438024" cy="2880000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CA68642D-C586-436A-8E08-04A75D60CE5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769"/>
            <a:stretch/>
          </p:blipFill>
          <p:spPr>
            <a:xfrm>
              <a:off x="5701028" y="34023880"/>
              <a:ext cx="3433948" cy="2880000"/>
            </a:xfrm>
            <a:prstGeom prst="rect">
              <a:avLst/>
            </a:prstGeom>
          </p:spPr>
        </p:pic>
      </p:grp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AAB72455-3419-4513-ACC5-4AC1330F9D5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9DF1E7-7728-684B-896D-8CFDB8DC33E7}" type="slidenum">
              <a:rPr lang="de-DE" smtClean="0"/>
              <a:pPr/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91910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6">
            <a:extLst>
              <a:ext uri="{FF2B5EF4-FFF2-40B4-BE49-F238E27FC236}">
                <a16:creationId xmlns:a16="http://schemas.microsoft.com/office/drawing/2014/main" id="{E7C213AC-F2A1-4E48-9FEC-DF44BDF89FDE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rcRect l="22060" t="20230" r="11481" b="9522"/>
          <a:stretch/>
        </p:blipFill>
        <p:spPr>
          <a:xfrm>
            <a:off x="1766598" y="1537488"/>
            <a:ext cx="8658804" cy="514826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64BD731-F981-4E35-A0EE-F437E8B657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Covering the Spectrum: Low Energy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6DB5B66-E14C-487E-A801-E4CB63B22A4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E. Rial – Insertion Devices for Future Light Sources Workshop – Taipei, Taiwan  31.05.2025 </a:t>
            </a:r>
            <a:endParaRPr lang="de-DE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8694E18F-65EA-419F-A8CD-27A1EA9A869F}"/>
              </a:ext>
            </a:extLst>
          </p:cNvPr>
          <p:cNvSpPr/>
          <p:nvPr/>
        </p:nvSpPr>
        <p:spPr>
          <a:xfrm>
            <a:off x="2023200" y="3547882"/>
            <a:ext cx="7796894" cy="306000"/>
          </a:xfrm>
          <a:prstGeom prst="roundRect">
            <a:avLst/>
          </a:prstGeom>
          <a:noFill/>
          <a:ln w="76200">
            <a:solidFill>
              <a:srgbClr val="99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7CF60856-7262-4350-962D-ADFAE9BAEDC7}"/>
              </a:ext>
            </a:extLst>
          </p:cNvPr>
          <p:cNvSpPr/>
          <p:nvPr/>
        </p:nvSpPr>
        <p:spPr>
          <a:xfrm>
            <a:off x="2023200" y="4904095"/>
            <a:ext cx="7796894" cy="306000"/>
          </a:xfrm>
          <a:prstGeom prst="roundRect">
            <a:avLst/>
          </a:prstGeom>
          <a:noFill/>
          <a:ln w="76200">
            <a:solidFill>
              <a:srgbClr val="99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CB02597D-19F1-407D-9C15-ABAD9735BFAD}"/>
              </a:ext>
            </a:extLst>
          </p:cNvPr>
          <p:cNvSpPr/>
          <p:nvPr/>
        </p:nvSpPr>
        <p:spPr>
          <a:xfrm>
            <a:off x="2023200" y="5733433"/>
            <a:ext cx="7796894" cy="306000"/>
          </a:xfrm>
          <a:prstGeom prst="roundRect">
            <a:avLst/>
          </a:prstGeom>
          <a:noFill/>
          <a:ln w="76200">
            <a:solidFill>
              <a:srgbClr val="99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38509EB4-E955-4625-8B74-B70969DD428C}"/>
              </a:ext>
            </a:extLst>
          </p:cNvPr>
          <p:cNvSpPr txBox="1">
            <a:spLocks/>
          </p:cNvSpPr>
          <p:nvPr/>
        </p:nvSpPr>
        <p:spPr>
          <a:xfrm>
            <a:off x="577850" y="1027113"/>
            <a:ext cx="11036300" cy="51482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i="0" kern="1200" cap="all" baseline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chemeClr val="accent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b="0" i="0" kern="1200" cap="all" baseline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179388" indent="-1793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357188" indent="-1778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36575" indent="-1793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/>
              <a:t>Energy Range ~ 20 eV to 2 keV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C5544A-43EF-4865-A1F8-B989C78277E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9DF1E7-7728-684B-896D-8CFDB8DC33E7}" type="slidenum">
              <a:rPr lang="de-DE" smtClean="0"/>
              <a:pPr/>
              <a:t>15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37708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lin_shift_plain">
            <a:hlinkClick r:id="" action="ppaction://media"/>
            <a:extLst>
              <a:ext uri="{FF2B5EF4-FFF2-40B4-BE49-F238E27FC236}">
                <a16:creationId xmlns:a16="http://schemas.microsoft.com/office/drawing/2014/main" id="{EBE31741-16F1-49ED-8B75-CDE2F06FFC96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567274" y="2125088"/>
            <a:ext cx="6720000" cy="5040000"/>
          </a:xfrm>
          <a:prstGeom prst="rect">
            <a:avLst/>
          </a:prstGeom>
        </p:spPr>
      </p:pic>
      <p:pic>
        <p:nvPicPr>
          <p:cNvPr id="9" name="circ_shift_plain">
            <a:hlinkClick r:id="" action="ppaction://media"/>
            <a:extLst>
              <a:ext uri="{FF2B5EF4-FFF2-40B4-BE49-F238E27FC236}">
                <a16:creationId xmlns:a16="http://schemas.microsoft.com/office/drawing/2014/main" id="{C17827B9-9063-40DD-A95D-0AC2F04E21C8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567274" y="2125088"/>
            <a:ext cx="6720000" cy="5040000"/>
          </a:xfrm>
          <a:prstGeom prst="rect">
            <a:avLst/>
          </a:prstGeom>
        </p:spPr>
      </p:pic>
      <p:pic>
        <p:nvPicPr>
          <p:cNvPr id="10" name="Content Placeholder 10">
            <a:extLst>
              <a:ext uri="{FF2B5EF4-FFF2-40B4-BE49-F238E27FC236}">
                <a16:creationId xmlns:a16="http://schemas.microsoft.com/office/drawing/2014/main" id="{3CADBDCC-6758-4BF2-935B-47C0F40EF6BB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41295"/>
          <a:stretch/>
        </p:blipFill>
        <p:spPr>
          <a:xfrm>
            <a:off x="2065584" y="3429000"/>
            <a:ext cx="3671679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FEBA5AF-2E23-40EC-B9DF-748177001D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Low Energy: Overview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676C33F-B61C-4726-8593-2BD13ABD444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E. Rial – Insertion Devices for Future Light Sources Workshop – Taipei, Taiwan  31.05.2025 </a:t>
            </a:r>
            <a:endParaRPr lang="de-DE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6B4B216-0696-4031-BDA9-6ED6C7E60ECD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lvl="1"/>
            <a:r>
              <a:rPr lang="en-GB" dirty="0"/>
              <a:t>Solution</a:t>
            </a:r>
          </a:p>
          <a:p>
            <a:pPr lvl="2"/>
            <a:r>
              <a:rPr lang="en-GB" dirty="0"/>
              <a:t>Established APPLE II design.</a:t>
            </a:r>
          </a:p>
          <a:p>
            <a:pPr lvl="2"/>
            <a:r>
              <a:rPr lang="en-GB" dirty="0"/>
              <a:t>Lower horizontal aperture good field region could loosen the size requirement on APPLE II magnets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3991ABB-780E-401D-B108-BEEEC6B07FA3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577850" y="1027113"/>
            <a:ext cx="5428318" cy="5148262"/>
          </a:xfrm>
        </p:spPr>
        <p:txBody>
          <a:bodyPr/>
          <a:lstStyle/>
          <a:p>
            <a:pPr lvl="1"/>
            <a:r>
              <a:rPr lang="en-GB" dirty="0"/>
              <a:t>Challenge</a:t>
            </a:r>
          </a:p>
          <a:p>
            <a:pPr lvl="2"/>
            <a:r>
              <a:rPr lang="en-GB" dirty="0"/>
              <a:t>Stated goal to reach 1 keV on the first harmonic of a standard APPLE II undulator.</a:t>
            </a:r>
          </a:p>
          <a:p>
            <a:pPr lvl="2"/>
            <a:r>
              <a:rPr lang="en-GB" dirty="0"/>
              <a:t>Non-linear kicker injection opens up possibility of reduced requirement on horizontal aperture.</a:t>
            </a:r>
          </a:p>
        </p:txBody>
      </p:sp>
      <p:pic>
        <p:nvPicPr>
          <p:cNvPr id="7" name="Grafik 46">
            <a:extLst>
              <a:ext uri="{FF2B5EF4-FFF2-40B4-BE49-F238E27FC236}">
                <a16:creationId xmlns:a16="http://schemas.microsoft.com/office/drawing/2014/main" id="{3ED0B2C8-BF79-4F79-B222-4038A7360E8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8186" y="2520359"/>
            <a:ext cx="2351260" cy="1800000"/>
          </a:xfrm>
          <a:prstGeom prst="rect">
            <a:avLst/>
          </a:prstGeom>
        </p:spPr>
      </p:pic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39B44F82-F98B-42FD-ACB7-9D49417E69F4}"/>
              </a:ext>
            </a:extLst>
          </p:cNvPr>
          <p:cNvSpPr/>
          <p:nvPr/>
        </p:nvSpPr>
        <p:spPr>
          <a:xfrm>
            <a:off x="9507858" y="2828756"/>
            <a:ext cx="1901366" cy="446459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99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Elliptical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FA3D540D-696D-4120-86F7-5E4A67E0DF90}"/>
              </a:ext>
            </a:extLst>
          </p:cNvPr>
          <p:cNvSpPr/>
          <p:nvPr/>
        </p:nvSpPr>
        <p:spPr>
          <a:xfrm>
            <a:off x="6429124" y="5360903"/>
            <a:ext cx="1901366" cy="446459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99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Linear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7404B7EC-C458-4720-82D0-5234F389ADF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9DF1E7-7728-684B-896D-8CFDB8DC33E7}" type="slidenum">
              <a:rPr lang="de-DE" smtClean="0"/>
              <a:pPr/>
              <a:t>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2262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904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9041"/>
                            </p:stCondLst>
                            <p:childTnLst>
                              <p:par>
                                <p:cTn id="2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904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28" dur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35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  <p:video>
              <p:cMediaNode vol="80000">
                <p:cTn id="36" repeatCount="indefinite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  <p:bldLst>
      <p:bldP spid="5" grpId="0" build="p"/>
      <p:bldP spid="11" grpId="0" animBg="1"/>
      <p:bldP spid="11" grpId="1" animBg="1"/>
      <p:bldP spid="1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6">
            <a:extLst>
              <a:ext uri="{FF2B5EF4-FFF2-40B4-BE49-F238E27FC236}">
                <a16:creationId xmlns:a16="http://schemas.microsoft.com/office/drawing/2014/main" id="{E7C213AC-F2A1-4E48-9FEC-DF44BDF89FDE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rcRect l="22060" t="20230" r="11481" b="9522"/>
          <a:stretch/>
        </p:blipFill>
        <p:spPr>
          <a:xfrm>
            <a:off x="1766598" y="1537488"/>
            <a:ext cx="8658804" cy="514826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64BD731-F981-4E35-A0EE-F437E8B657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Covering the Spectrum: Medium Energy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6DB5B66-E14C-487E-A801-E4CB63B22A4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E. Rial – Insertion Devices for Future Light Sources Workshop – Taipei, Taiwan  31.05.2025 </a:t>
            </a:r>
            <a:endParaRPr lang="de-DE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8694E18F-65EA-419F-A8CD-27A1EA9A869F}"/>
              </a:ext>
            </a:extLst>
          </p:cNvPr>
          <p:cNvSpPr/>
          <p:nvPr/>
        </p:nvSpPr>
        <p:spPr>
          <a:xfrm>
            <a:off x="2023200" y="3005620"/>
            <a:ext cx="7796894" cy="306000"/>
          </a:xfrm>
          <a:prstGeom prst="roundRect">
            <a:avLst/>
          </a:prstGeom>
          <a:noFill/>
          <a:ln w="76200">
            <a:solidFill>
              <a:srgbClr val="99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4D6272CC-C170-4B7F-BC06-E220893A5FA3}"/>
              </a:ext>
            </a:extLst>
          </p:cNvPr>
          <p:cNvSpPr/>
          <p:nvPr/>
        </p:nvSpPr>
        <p:spPr>
          <a:xfrm>
            <a:off x="2023200" y="3826654"/>
            <a:ext cx="7796894" cy="306000"/>
          </a:xfrm>
          <a:prstGeom prst="roundRect">
            <a:avLst/>
          </a:prstGeom>
          <a:noFill/>
          <a:ln w="76200">
            <a:solidFill>
              <a:srgbClr val="99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FD5E84AA-3ED7-450A-8E8E-1B1BE9AE98C7}"/>
              </a:ext>
            </a:extLst>
          </p:cNvPr>
          <p:cNvSpPr/>
          <p:nvPr/>
        </p:nvSpPr>
        <p:spPr>
          <a:xfrm>
            <a:off x="2023200" y="4358515"/>
            <a:ext cx="7796894" cy="306000"/>
          </a:xfrm>
          <a:prstGeom prst="roundRect">
            <a:avLst/>
          </a:prstGeom>
          <a:noFill/>
          <a:ln w="76200">
            <a:solidFill>
              <a:srgbClr val="99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7CF60856-7262-4350-962D-ADFAE9BAEDC7}"/>
              </a:ext>
            </a:extLst>
          </p:cNvPr>
          <p:cNvSpPr/>
          <p:nvPr/>
        </p:nvSpPr>
        <p:spPr>
          <a:xfrm>
            <a:off x="2023200" y="4659542"/>
            <a:ext cx="7796894" cy="306000"/>
          </a:xfrm>
          <a:prstGeom prst="roundRect">
            <a:avLst/>
          </a:prstGeom>
          <a:noFill/>
          <a:ln w="76200">
            <a:solidFill>
              <a:srgbClr val="99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CB02597D-19F1-407D-9C15-ABAD9735BFAD}"/>
              </a:ext>
            </a:extLst>
          </p:cNvPr>
          <p:cNvSpPr/>
          <p:nvPr/>
        </p:nvSpPr>
        <p:spPr>
          <a:xfrm>
            <a:off x="2023200" y="5446351"/>
            <a:ext cx="7796894" cy="306000"/>
          </a:xfrm>
          <a:prstGeom prst="roundRect">
            <a:avLst/>
          </a:prstGeom>
          <a:noFill/>
          <a:ln w="76200">
            <a:solidFill>
              <a:srgbClr val="99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38509EB4-E955-4625-8B74-B70969DD428C}"/>
              </a:ext>
            </a:extLst>
          </p:cNvPr>
          <p:cNvSpPr txBox="1">
            <a:spLocks/>
          </p:cNvSpPr>
          <p:nvPr/>
        </p:nvSpPr>
        <p:spPr>
          <a:xfrm>
            <a:off x="577850" y="1027113"/>
            <a:ext cx="11036300" cy="51482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i="0" kern="1200" cap="all" baseline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chemeClr val="accent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b="0" i="0" kern="1200" cap="all" baseline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179388" indent="-1793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357188" indent="-1778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36575" indent="-1793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/>
              <a:t>Energy Range ~ 100 eV to 3 keV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DB1DDE5-5020-442B-9BAA-6283F39CF4E5}"/>
              </a:ext>
            </a:extLst>
          </p:cNvPr>
          <p:cNvSpPr/>
          <p:nvPr/>
        </p:nvSpPr>
        <p:spPr>
          <a:xfrm>
            <a:off x="2016107" y="3296246"/>
            <a:ext cx="7796894" cy="306000"/>
          </a:xfrm>
          <a:prstGeom prst="roundRect">
            <a:avLst/>
          </a:prstGeom>
          <a:noFill/>
          <a:ln w="76200">
            <a:solidFill>
              <a:srgbClr val="99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EB3F973B-FE28-49B8-908F-530E7BB7010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9DF1E7-7728-684B-896D-8CFDB8DC33E7}" type="slidenum">
              <a:rPr lang="de-DE" smtClean="0"/>
              <a:pPr/>
              <a:t>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89995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0" grpId="0" animBg="1"/>
      <p:bldP spid="11" grpId="0" animBg="1"/>
      <p:bldP spid="12" grpId="0" animBg="1"/>
      <p:bldP spid="1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36">
            <a:extLst>
              <a:ext uri="{FF2B5EF4-FFF2-40B4-BE49-F238E27FC236}">
                <a16:creationId xmlns:a16="http://schemas.microsoft.com/office/drawing/2014/main" id="{227EA655-5FDA-45C9-8F38-7F6F83BB18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061" y="1896103"/>
            <a:ext cx="5407897" cy="4140000"/>
          </a:xfrm>
          <a:prstGeom prst="rect">
            <a:avLst/>
          </a:prstGeom>
        </p:spPr>
      </p:pic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9939E78-5820-45BE-925A-6CDE9628B6A1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lvl="1"/>
            <a:r>
              <a:rPr lang="en-GB" dirty="0"/>
              <a:t>No Polarisation Control: Planar Device</a:t>
            </a:r>
          </a:p>
          <a:p>
            <a:pPr lvl="2"/>
            <a:r>
              <a:rPr lang="en-GB" dirty="0"/>
              <a:t>In-vacuum hybrid device to be sought commercially*.</a:t>
            </a:r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lvl="2"/>
            <a:r>
              <a:rPr lang="en-GB" dirty="0"/>
              <a:t>*probably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64BD731-F981-4E35-A0EE-F437E8B657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Medium Energy: Overview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6DB5B66-E14C-487E-A801-E4CB63B22A4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E. Rial – Insertion Devices for Future Light Sources Workshop – Taipei, Taiwan  31.05.2025 </a:t>
            </a:r>
            <a:endParaRPr lang="de-DE" dirty="0"/>
          </a:p>
        </p:txBody>
      </p:sp>
      <p:pic>
        <p:nvPicPr>
          <p:cNvPr id="10" name="Grafik 42">
            <a:extLst>
              <a:ext uri="{FF2B5EF4-FFF2-40B4-BE49-F238E27FC236}">
                <a16:creationId xmlns:a16="http://schemas.microsoft.com/office/drawing/2014/main" id="{B8E2C88A-745E-466F-8670-967EFCD21C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6042" y="1890787"/>
            <a:ext cx="5407897" cy="4140000"/>
          </a:xfrm>
          <a:prstGeom prst="rect">
            <a:avLst/>
          </a:prstGeom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5A2C581D-1020-4B08-A52B-DB70C681D2D2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lvl="1"/>
            <a:r>
              <a:rPr lang="en-GB" dirty="0"/>
              <a:t>Elliptical Device: Polarisation Control</a:t>
            </a:r>
          </a:p>
          <a:p>
            <a:pPr lvl="2"/>
            <a:r>
              <a:rPr lang="en-GB" dirty="0"/>
              <a:t>In-house development of in-vacuum APPLE II.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1BF58E7C-6D1D-4863-A3CE-C028BD0450E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9DF1E7-7728-684B-896D-8CFDB8DC33E7}" type="slidenum">
              <a:rPr lang="de-DE" smtClean="0"/>
              <a:pPr/>
              <a:t>18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44503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4BD731-F981-4E35-A0EE-F437E8B657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In-Vacuum APPLE II: Overview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6DB5B66-E14C-487E-A801-E4CB63B22A4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E. Rial – Insertion Devices for Future Light Sources Workshop – Taipei, Taiwan  31.05.2025 </a:t>
            </a:r>
            <a:endParaRPr lang="de-DE" dirty="0"/>
          </a:p>
        </p:txBody>
      </p:sp>
      <p:pic>
        <p:nvPicPr>
          <p:cNvPr id="13" name="Grafik 1">
            <a:extLst>
              <a:ext uri="{FF2B5EF4-FFF2-40B4-BE49-F238E27FC236}">
                <a16:creationId xmlns:a16="http://schemas.microsoft.com/office/drawing/2014/main" id="{9CFC49DC-044A-42DA-9E30-CD56C0602B69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1007" y="1027113"/>
            <a:ext cx="6669985" cy="51482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A554CE3E-DF66-49EF-9336-11A488E781B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9DF1E7-7728-684B-896D-8CFDB8DC33E7}" type="slidenum">
              <a:rPr lang="de-DE" smtClean="0"/>
              <a:pPr/>
              <a:t>19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34231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025442-DDFC-4362-B25F-B026B4A093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Overview</a:t>
            </a:r>
            <a:endParaRPr lang="en-US" dirty="0"/>
          </a:p>
        </p:txBody>
      </p:sp>
      <p:sp>
        <p:nvSpPr>
          <p:cNvPr id="6" name="Slide Number Placeholder 7">
            <a:extLst>
              <a:ext uri="{FF2B5EF4-FFF2-40B4-BE49-F238E27FC236}">
                <a16:creationId xmlns:a16="http://schemas.microsoft.com/office/drawing/2014/main" id="{83B1B822-401D-44B7-B985-26933D9A112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9DF1E7-7728-684B-896D-8CFDB8DC33E7}" type="slidenum">
              <a:rPr lang="de-DE" smtClean="0"/>
              <a:pPr/>
              <a:t>2</a:t>
            </a:fld>
            <a:endParaRPr lang="de-DE" dirty="0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CFC1A492-092B-45CC-ACCB-EE2AEFDD3B2D}"/>
              </a:ext>
            </a:extLst>
          </p:cNvPr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2520009345"/>
              </p:ext>
            </p:extLst>
          </p:nvPr>
        </p:nvGraphicFramePr>
        <p:xfrm>
          <a:off x="577850" y="1027113"/>
          <a:ext cx="5427663" cy="39914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4" name="Content Placeholder 4">
            <a:extLst>
              <a:ext uri="{FF2B5EF4-FFF2-40B4-BE49-F238E27FC236}">
                <a16:creationId xmlns:a16="http://schemas.microsoft.com/office/drawing/2014/main" id="{E9A7BCD3-5578-4225-A0B1-ED24DB67D2AB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108067486"/>
              </p:ext>
            </p:extLst>
          </p:nvPr>
        </p:nvGraphicFramePr>
        <p:xfrm>
          <a:off x="6186488" y="1027113"/>
          <a:ext cx="5427662" cy="39914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08D19FF8-7C83-4558-8C96-E92681DC880F}"/>
              </a:ext>
            </a:extLst>
          </p:cNvPr>
          <p:cNvSpPr/>
          <p:nvPr/>
        </p:nvSpPr>
        <p:spPr>
          <a:xfrm>
            <a:off x="3216000" y="5221020"/>
            <a:ext cx="5760000" cy="720000"/>
          </a:xfrm>
          <a:custGeom>
            <a:avLst/>
            <a:gdLst>
              <a:gd name="connsiteX0" fmla="*/ 0 w 3799364"/>
              <a:gd name="connsiteY0" fmla="*/ 83642 h 501840"/>
              <a:gd name="connsiteX1" fmla="*/ 83642 w 3799364"/>
              <a:gd name="connsiteY1" fmla="*/ 0 h 501840"/>
              <a:gd name="connsiteX2" fmla="*/ 3715722 w 3799364"/>
              <a:gd name="connsiteY2" fmla="*/ 0 h 501840"/>
              <a:gd name="connsiteX3" fmla="*/ 3799364 w 3799364"/>
              <a:gd name="connsiteY3" fmla="*/ 83642 h 501840"/>
              <a:gd name="connsiteX4" fmla="*/ 3799364 w 3799364"/>
              <a:gd name="connsiteY4" fmla="*/ 418198 h 501840"/>
              <a:gd name="connsiteX5" fmla="*/ 3715722 w 3799364"/>
              <a:gd name="connsiteY5" fmla="*/ 501840 h 501840"/>
              <a:gd name="connsiteX6" fmla="*/ 83642 w 3799364"/>
              <a:gd name="connsiteY6" fmla="*/ 501840 h 501840"/>
              <a:gd name="connsiteX7" fmla="*/ 0 w 3799364"/>
              <a:gd name="connsiteY7" fmla="*/ 418198 h 501840"/>
              <a:gd name="connsiteX8" fmla="*/ 0 w 3799364"/>
              <a:gd name="connsiteY8" fmla="*/ 83642 h 501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99364" h="501840">
                <a:moveTo>
                  <a:pt x="0" y="83642"/>
                </a:moveTo>
                <a:cubicBezTo>
                  <a:pt x="0" y="37448"/>
                  <a:pt x="37448" y="0"/>
                  <a:pt x="83642" y="0"/>
                </a:cubicBezTo>
                <a:lnTo>
                  <a:pt x="3715722" y="0"/>
                </a:lnTo>
                <a:cubicBezTo>
                  <a:pt x="3761916" y="0"/>
                  <a:pt x="3799364" y="37448"/>
                  <a:pt x="3799364" y="83642"/>
                </a:cubicBezTo>
                <a:lnTo>
                  <a:pt x="3799364" y="418198"/>
                </a:lnTo>
                <a:cubicBezTo>
                  <a:pt x="3799364" y="464392"/>
                  <a:pt x="3761916" y="501840"/>
                  <a:pt x="3715722" y="501840"/>
                </a:cubicBezTo>
                <a:lnTo>
                  <a:pt x="83642" y="501840"/>
                </a:lnTo>
                <a:cubicBezTo>
                  <a:pt x="37448" y="501840"/>
                  <a:pt x="0" y="464392"/>
                  <a:pt x="0" y="418198"/>
                </a:cubicBezTo>
                <a:lnTo>
                  <a:pt x="0" y="83642"/>
                </a:lnTo>
                <a:close/>
              </a:path>
            </a:pathLst>
          </a:custGeom>
          <a:solidFill>
            <a:srgbClr val="99CC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8105" tIns="24498" rIns="168105" bIns="24498" numCol="1" spcCol="1270" anchor="ctr" anchorCtr="0">
            <a:noAutofit/>
          </a:bodyPr>
          <a:lstStyle/>
          <a:p>
            <a:pPr marL="0" lvl="0" indent="0" algn="ctr" defTabSz="755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2400" b="1" kern="1200" dirty="0"/>
              <a:t>Conclusion and Acknowledgements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4FC1BCF-F7CC-437D-A0BB-1840C723FEE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E. Rial – Insertion Devices for Future Light Sources Workshop – Taipei, Taiwan  31.05.2025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04691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E978BE8-6E64-4534-B91D-007B0350278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dgm id="{5E978BE8-6E64-4534-B91D-007B0350278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324775E-8852-4935-9BFC-0026C4AD53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graphicEl>
                                              <a:dgm id="{D324775E-8852-4935-9BFC-0026C4AD536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75D17A8-7C39-48AA-A69E-97D58C7000C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graphicEl>
                                              <a:dgm id="{F75D17A8-7C39-48AA-A69E-97D58C7000C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559802C-F3D1-463A-9639-BBC76C5F36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graphicEl>
                                              <a:dgm id="{2559802C-F3D1-463A-9639-BBC76C5F36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12E080F-DAFE-48EE-ABC4-0D6D041169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graphicEl>
                                              <a:dgm id="{412E080F-DAFE-48EE-ABC4-0D6D0411693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A57238E-5906-46D2-9876-68D38CCE5B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graphicEl>
                                              <a:dgm id="{3A57238E-5906-46D2-9876-68D38CCE5B3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259A69C7-85E4-444E-98CE-AD49089479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>
                                            <p:graphicEl>
                                              <a:dgm id="{259A69C7-85E4-444E-98CE-AD490894793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C1A8CFD5-6B39-4E74-8B8D-97D04D6CD5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>
                                            <p:graphicEl>
                                              <a:dgm id="{C1A8CFD5-6B39-4E74-8B8D-97D04D6CD5C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B4E710A1-F0C8-4A91-B578-7E888F19902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>
                                            <p:graphicEl>
                                              <a:dgm id="{B4E710A1-F0C8-4A91-B578-7E888F19902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CE6023D5-26EE-4997-BBD1-403C1114D1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>
                                            <p:graphicEl>
                                              <a:dgm id="{CE6023D5-26EE-4997-BBD1-403C1114D1F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5924BF85-F905-4056-9C53-D933B3A48F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">
                                            <p:graphicEl>
                                              <a:dgm id="{5924BF85-F905-4056-9C53-D933B3A48FB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E3911F36-7155-4730-A46A-069074FC3C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">
                                            <p:graphicEl>
                                              <a:dgm id="{E3911F36-7155-4730-A46A-069074FC3CD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 uiExpand="1">
        <p:bldSub>
          <a:bldDgm bld="one"/>
        </p:bldSub>
      </p:bldGraphic>
      <p:bldGraphic spid="14" grpId="0" uiExpand="1">
        <p:bldSub>
          <a:bldDgm bld="one"/>
        </p:bldSub>
      </p:bldGraphic>
      <p:bldP spid="2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4BD731-F981-4E35-A0EE-F437E8B657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In-Vacuum APPLE II: Key Developments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6DB5B66-E14C-487E-A801-E4CB63B22A4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E. Rial – Insertion Devices for Future Light Sources Workshop – Taipei, Taiwan  31.05.2025 </a:t>
            </a:r>
            <a:endParaRPr lang="de-DE" dirty="0"/>
          </a:p>
        </p:txBody>
      </p:sp>
      <p:pic>
        <p:nvPicPr>
          <p:cNvPr id="7" name="Grafik 8">
            <a:extLst>
              <a:ext uri="{FF2B5EF4-FFF2-40B4-BE49-F238E27FC236}">
                <a16:creationId xmlns:a16="http://schemas.microsoft.com/office/drawing/2014/main" id="{4A8AC8EA-D3DC-4FFB-BCEA-636FA0232477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6861" y="1027113"/>
            <a:ext cx="6398278" cy="51482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6F100965-6966-45D5-9114-81A9D0475242}"/>
              </a:ext>
            </a:extLst>
          </p:cNvPr>
          <p:cNvSpPr/>
          <p:nvPr/>
        </p:nvSpPr>
        <p:spPr>
          <a:xfrm>
            <a:off x="170298" y="1659526"/>
            <a:ext cx="2700000" cy="446459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99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Force Compensation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E15A13D-E7DA-48AA-A85B-EBD694D4E94A}"/>
              </a:ext>
            </a:extLst>
          </p:cNvPr>
          <p:cNvSpPr/>
          <p:nvPr/>
        </p:nvSpPr>
        <p:spPr>
          <a:xfrm>
            <a:off x="170298" y="3364523"/>
            <a:ext cx="2700000" cy="446459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99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Magnet Fixing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DC41B418-EE1B-4852-A60F-00060F56A145}"/>
              </a:ext>
            </a:extLst>
          </p:cNvPr>
          <p:cNvSpPr/>
          <p:nvPr/>
        </p:nvSpPr>
        <p:spPr>
          <a:xfrm>
            <a:off x="196861" y="4982300"/>
            <a:ext cx="2700000" cy="446459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99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Column Shimming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A9D6B14A-43A7-4F32-B860-66A40C13594F}"/>
              </a:ext>
            </a:extLst>
          </p:cNvPr>
          <p:cNvSpPr/>
          <p:nvPr/>
        </p:nvSpPr>
        <p:spPr>
          <a:xfrm>
            <a:off x="9295139" y="4354074"/>
            <a:ext cx="2700000" cy="446459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99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Impedance Analysis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CA3BD5C-3F31-431E-9D10-E71F15D0E940}"/>
              </a:ext>
            </a:extLst>
          </p:cNvPr>
          <p:cNvSpPr/>
          <p:nvPr/>
        </p:nvSpPr>
        <p:spPr>
          <a:xfrm>
            <a:off x="9295139" y="1938792"/>
            <a:ext cx="2700000" cy="446459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99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RF Foil and Taper Design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A39449F-1683-4617-8A5E-07659A09A493}"/>
              </a:ext>
            </a:extLst>
          </p:cNvPr>
          <p:cNvCxnSpPr>
            <a:stCxn id="8" idx="3"/>
          </p:cNvCxnSpPr>
          <p:nvPr/>
        </p:nvCxnSpPr>
        <p:spPr>
          <a:xfrm>
            <a:off x="2870298" y="1882756"/>
            <a:ext cx="2311302" cy="1481767"/>
          </a:xfrm>
          <a:prstGeom prst="straightConnector1">
            <a:avLst/>
          </a:prstGeom>
          <a:solidFill>
            <a:schemeClr val="bg1"/>
          </a:solidFill>
          <a:ln w="76200">
            <a:solidFill>
              <a:srgbClr val="99CC00"/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6AD54F3C-4F6B-4328-88A4-644FD4640E63}"/>
              </a:ext>
            </a:extLst>
          </p:cNvPr>
          <p:cNvCxnSpPr>
            <a:cxnSpLocks/>
            <a:stCxn id="7" idx="1"/>
          </p:cNvCxnSpPr>
          <p:nvPr/>
        </p:nvCxnSpPr>
        <p:spPr>
          <a:xfrm>
            <a:off x="2896861" y="3601244"/>
            <a:ext cx="1736099" cy="0"/>
          </a:xfrm>
          <a:prstGeom prst="straightConnector1">
            <a:avLst/>
          </a:prstGeom>
          <a:solidFill>
            <a:schemeClr val="bg1"/>
          </a:solidFill>
          <a:ln w="76200">
            <a:solidFill>
              <a:srgbClr val="99CC00"/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BD218CDF-385B-436C-AFEB-77A0E78EDB91}"/>
              </a:ext>
            </a:extLst>
          </p:cNvPr>
          <p:cNvCxnSpPr>
            <a:cxnSpLocks/>
            <a:stCxn id="10" idx="3"/>
          </p:cNvCxnSpPr>
          <p:nvPr/>
        </p:nvCxnSpPr>
        <p:spPr>
          <a:xfrm flipV="1">
            <a:off x="2896861" y="4674944"/>
            <a:ext cx="1868179" cy="530586"/>
          </a:xfrm>
          <a:prstGeom prst="straightConnector1">
            <a:avLst/>
          </a:prstGeom>
          <a:solidFill>
            <a:schemeClr val="bg1"/>
          </a:solidFill>
          <a:ln w="76200">
            <a:solidFill>
              <a:srgbClr val="99CC00"/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D0173E62-3FCF-49A5-83CC-742662853864}"/>
              </a:ext>
            </a:extLst>
          </p:cNvPr>
          <p:cNvCxnSpPr>
            <a:cxnSpLocks/>
            <a:stCxn id="12" idx="1"/>
          </p:cNvCxnSpPr>
          <p:nvPr/>
        </p:nvCxnSpPr>
        <p:spPr>
          <a:xfrm flipH="1">
            <a:off x="6390640" y="2162022"/>
            <a:ext cx="2904499" cy="1266978"/>
          </a:xfrm>
          <a:prstGeom prst="straightConnector1">
            <a:avLst/>
          </a:prstGeom>
          <a:solidFill>
            <a:schemeClr val="bg1"/>
          </a:solidFill>
          <a:ln w="76200">
            <a:solidFill>
              <a:srgbClr val="99CC00"/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6452B64E-8928-40FE-A61E-FBCF2EBB98A5}"/>
              </a:ext>
            </a:extLst>
          </p:cNvPr>
          <p:cNvCxnSpPr>
            <a:cxnSpLocks/>
          </p:cNvCxnSpPr>
          <p:nvPr/>
        </p:nvCxnSpPr>
        <p:spPr>
          <a:xfrm flipH="1" flipV="1">
            <a:off x="7244080" y="3652230"/>
            <a:ext cx="2024497" cy="911679"/>
          </a:xfrm>
          <a:prstGeom prst="straightConnector1">
            <a:avLst/>
          </a:prstGeom>
          <a:solidFill>
            <a:schemeClr val="bg1"/>
          </a:solidFill>
          <a:ln w="76200">
            <a:solidFill>
              <a:srgbClr val="99CC00"/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1" name="Slide Number Placeholder 30">
            <a:extLst>
              <a:ext uri="{FF2B5EF4-FFF2-40B4-BE49-F238E27FC236}">
                <a16:creationId xmlns:a16="http://schemas.microsoft.com/office/drawing/2014/main" id="{4F3501BC-3B05-4E9D-A824-E22D36ED7BC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9DF1E7-7728-684B-896D-8CFDB8DC33E7}" type="slidenum">
              <a:rPr lang="de-DE" smtClean="0"/>
              <a:pPr/>
              <a:t>20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61488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4BD731-F981-4E35-A0EE-F437E8B657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In-Vacuum APPLE II: Force Compensation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6DB5B66-E14C-487E-A801-E4CB63B22A4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E. Rial – Insertion Devices for Future Light Sources Workshop – Taipei, Taiwan  31.05.2025 </a:t>
            </a:r>
            <a:endParaRPr lang="de-DE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679113B-4C77-45BF-8BC7-5A220A14778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lvl="1"/>
            <a:r>
              <a:rPr lang="en-GB" dirty="0"/>
              <a:t>Solution</a:t>
            </a:r>
          </a:p>
          <a:p>
            <a:pPr lvl="2"/>
            <a:r>
              <a:rPr lang="en-GB" dirty="0"/>
              <a:t>Neighbouring arrays arranged in reversed Halbach array.</a:t>
            </a:r>
          </a:p>
          <a:p>
            <a:pPr lvl="2"/>
            <a:r>
              <a:rPr lang="en-GB" dirty="0"/>
              <a:t>Forces reduced an order of magnitude.</a:t>
            </a:r>
          </a:p>
        </p:txBody>
      </p:sp>
      <p:sp>
        <p:nvSpPr>
          <p:cNvPr id="22" name="Content Placeholder 21">
            <a:extLst>
              <a:ext uri="{FF2B5EF4-FFF2-40B4-BE49-F238E27FC236}">
                <a16:creationId xmlns:a16="http://schemas.microsoft.com/office/drawing/2014/main" id="{931845EB-7823-455E-AD09-B1DFE8D07CAE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lvl="1"/>
            <a:r>
              <a:rPr lang="en-GB" dirty="0"/>
              <a:t>Challenge</a:t>
            </a:r>
          </a:p>
          <a:p>
            <a:pPr lvl="2"/>
            <a:r>
              <a:rPr lang="en-GB" dirty="0"/>
              <a:t>Split-row nature of APPLE II design generate enormous forces that need to be managed.</a:t>
            </a:r>
          </a:p>
          <a:p>
            <a:pPr lvl="2"/>
            <a:r>
              <a:rPr lang="en-GB" dirty="0"/>
              <a:t>Usual “rigid structure” techniques not feasible in UHV.</a:t>
            </a:r>
          </a:p>
          <a:p>
            <a:endParaRPr lang="en-GB" dirty="0"/>
          </a:p>
        </p:txBody>
      </p:sp>
      <p:grpSp>
        <p:nvGrpSpPr>
          <p:cNvPr id="10" name="Gruppieren 11">
            <a:extLst>
              <a:ext uri="{FF2B5EF4-FFF2-40B4-BE49-F238E27FC236}">
                <a16:creationId xmlns:a16="http://schemas.microsoft.com/office/drawing/2014/main" id="{AF56655F-2884-FB1D-E3C8-557B3F7098D1}"/>
              </a:ext>
            </a:extLst>
          </p:cNvPr>
          <p:cNvGrpSpPr/>
          <p:nvPr/>
        </p:nvGrpSpPr>
        <p:grpSpPr>
          <a:xfrm>
            <a:off x="6392577" y="2459672"/>
            <a:ext cx="4587763" cy="3371215"/>
            <a:chOff x="2298450" y="868081"/>
            <a:chExt cx="5621515" cy="4889858"/>
          </a:xfrm>
        </p:grpSpPr>
        <p:sp>
          <p:nvSpPr>
            <p:cNvPr id="11" name="Rechteck 12">
              <a:extLst>
                <a:ext uri="{FF2B5EF4-FFF2-40B4-BE49-F238E27FC236}">
                  <a16:creationId xmlns:a16="http://schemas.microsoft.com/office/drawing/2014/main" id="{70DCADA7-CD3C-2717-19C7-3EA0B12DF41B}"/>
                </a:ext>
              </a:extLst>
            </p:cNvPr>
            <p:cNvSpPr/>
            <p:nvPr/>
          </p:nvSpPr>
          <p:spPr>
            <a:xfrm>
              <a:off x="4429134" y="868081"/>
              <a:ext cx="1584176" cy="4320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/>
            </a:p>
          </p:txBody>
        </p:sp>
        <p:pic>
          <p:nvPicPr>
            <p:cNvPr id="12" name="Grafik 13">
              <a:extLst>
                <a:ext uri="{FF2B5EF4-FFF2-40B4-BE49-F238E27FC236}">
                  <a16:creationId xmlns:a16="http://schemas.microsoft.com/office/drawing/2014/main" id="{B576FB13-6BC9-481F-E83E-E61C71158FA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98450" y="1221435"/>
              <a:ext cx="5621515" cy="4536504"/>
            </a:xfrm>
            <a:prstGeom prst="rect">
              <a:avLst/>
            </a:prstGeom>
          </p:spPr>
        </p:pic>
      </p:grpSp>
      <p:pic>
        <p:nvPicPr>
          <p:cNvPr id="16" name="Grafik 17">
            <a:extLst>
              <a:ext uri="{FF2B5EF4-FFF2-40B4-BE49-F238E27FC236}">
                <a16:creationId xmlns:a16="http://schemas.microsoft.com/office/drawing/2014/main" id="{FB522FEA-AB4C-49ED-8F11-082D3ED9375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702"/>
          <a:stretch/>
        </p:blipFill>
        <p:spPr>
          <a:xfrm>
            <a:off x="1089505" y="2863399"/>
            <a:ext cx="1994806" cy="2700000"/>
          </a:xfrm>
          <a:prstGeom prst="rect">
            <a:avLst/>
          </a:prstGeom>
        </p:spPr>
      </p:pic>
      <p:pic>
        <p:nvPicPr>
          <p:cNvPr id="20" name="Grafik 19">
            <a:extLst>
              <a:ext uri="{FF2B5EF4-FFF2-40B4-BE49-F238E27FC236}">
                <a16:creationId xmlns:a16="http://schemas.microsoft.com/office/drawing/2014/main" id="{4BAC5BEC-1FD5-432F-A43B-2777AE5CD87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702"/>
          <a:stretch/>
        </p:blipFill>
        <p:spPr>
          <a:xfrm>
            <a:off x="3193695" y="2863399"/>
            <a:ext cx="2063673" cy="2700000"/>
          </a:xfrm>
          <a:prstGeom prst="rect">
            <a:avLst/>
          </a:prstGeom>
        </p:spPr>
      </p:pic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C5A91274-F921-4FF6-9E02-F05A1C37925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9DF1E7-7728-684B-896D-8CFDB8DC33E7}" type="slidenum">
              <a:rPr lang="de-DE" smtClean="0"/>
              <a:pPr/>
              <a:t>21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98450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4BD731-F981-4E35-A0EE-F437E8B657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In-Vacuum APPLE II: Magnet Fixing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6DB5B66-E14C-487E-A801-E4CB63B22A4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E. Rial – Insertion Devices for Future Light Sources Workshop – Taipei, Taiwan  31.05.2025 </a:t>
            </a:r>
            <a:endParaRPr lang="de-DE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F1CC041-D3B9-41F1-BE6F-D52D4F91B544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lvl="1"/>
            <a:r>
              <a:rPr lang="en-GB" dirty="0"/>
              <a:t>Solution</a:t>
            </a:r>
          </a:p>
          <a:p>
            <a:pPr lvl="2"/>
            <a:r>
              <a:rPr lang="en-GB" dirty="0"/>
              <a:t>Development and patent of novel soldering techniques with </a:t>
            </a:r>
            <a:r>
              <a:rPr lang="en-GB" dirty="0" err="1"/>
              <a:t>Vacuumschmelze</a:t>
            </a:r>
            <a:r>
              <a:rPr lang="en-GB" dirty="0"/>
              <a:t> for creation of magnet pairs.</a:t>
            </a:r>
          </a:p>
          <a:p>
            <a:pPr lvl="2"/>
            <a:r>
              <a:rPr lang="en-GB" dirty="0"/>
              <a:t>Magnet pairs solely clamped into keepers.</a:t>
            </a:r>
          </a:p>
          <a:p>
            <a:pPr lvl="2"/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821DC97-466B-4A7B-9C59-110AB231D974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lvl="1"/>
            <a:r>
              <a:rPr lang="de-DE" dirty="0"/>
              <a:t>Challenge</a:t>
            </a:r>
          </a:p>
          <a:p>
            <a:pPr lvl="2"/>
            <a:r>
              <a:rPr lang="de-DE" dirty="0"/>
              <a:t>Magnets</a:t>
            </a:r>
            <a:r>
              <a:rPr lang="en-GB" dirty="0"/>
              <a:t> glued as pairs.</a:t>
            </a:r>
          </a:p>
          <a:p>
            <a:pPr lvl="2"/>
            <a:r>
              <a:rPr lang="en-GB" dirty="0"/>
              <a:t>Magnet pairs glued and clamped into keepers.</a:t>
            </a:r>
          </a:p>
          <a:p>
            <a:pPr lvl="2"/>
            <a:r>
              <a:rPr lang="en-GB" dirty="0"/>
              <a:t>Epoxy glues not suitable for UHV environment.</a:t>
            </a:r>
          </a:p>
        </p:txBody>
      </p:sp>
      <p:pic>
        <p:nvPicPr>
          <p:cNvPr id="7" name="Grafik 5">
            <a:extLst>
              <a:ext uri="{FF2B5EF4-FFF2-40B4-BE49-F238E27FC236}">
                <a16:creationId xmlns:a16="http://schemas.microsoft.com/office/drawing/2014/main" id="{77B179C7-81B2-4356-BF42-C3F9B4BD467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664"/>
          <a:stretch/>
        </p:blipFill>
        <p:spPr>
          <a:xfrm>
            <a:off x="9705972" y="2880000"/>
            <a:ext cx="1902869" cy="1800000"/>
          </a:xfrm>
          <a:prstGeom prst="rect">
            <a:avLst/>
          </a:prstGeom>
        </p:spPr>
      </p:pic>
      <p:pic>
        <p:nvPicPr>
          <p:cNvPr id="8" name="Grafik 23" descr="Ein Bild, das Text, Screenshot, Diagramm, Reihe enthält.&#10;&#10;Automatisch generierte Beschreibung">
            <a:extLst>
              <a:ext uri="{FF2B5EF4-FFF2-40B4-BE49-F238E27FC236}">
                <a16:creationId xmlns:a16="http://schemas.microsoft.com/office/drawing/2014/main" id="{5F52B06B-9338-4219-87C9-1875C443D1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0" t="3203" r="1744" b="3711"/>
          <a:stretch/>
        </p:blipFill>
        <p:spPr>
          <a:xfrm>
            <a:off x="6532517" y="4320000"/>
            <a:ext cx="2993067" cy="2160000"/>
          </a:xfrm>
          <a:prstGeom prst="rect">
            <a:avLst/>
          </a:prstGeom>
        </p:spPr>
      </p:pic>
      <p:pic>
        <p:nvPicPr>
          <p:cNvPr id="10" name="Grafik 2">
            <a:extLst>
              <a:ext uri="{FF2B5EF4-FFF2-40B4-BE49-F238E27FC236}">
                <a16:creationId xmlns:a16="http://schemas.microsoft.com/office/drawing/2014/main" id="{25DBA537-B059-4471-9392-516B1E3973C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272"/>
          <a:stretch/>
        </p:blipFill>
        <p:spPr>
          <a:xfrm>
            <a:off x="664577" y="2880000"/>
            <a:ext cx="1571962" cy="1800000"/>
          </a:xfrm>
          <a:prstGeom prst="rect">
            <a:avLst/>
          </a:prstGeom>
        </p:spPr>
      </p:pic>
      <p:pic>
        <p:nvPicPr>
          <p:cNvPr id="9" name="Grafik 2">
            <a:extLst>
              <a:ext uri="{FF2B5EF4-FFF2-40B4-BE49-F238E27FC236}">
                <a16:creationId xmlns:a16="http://schemas.microsoft.com/office/drawing/2014/main" id="{36754198-326C-438E-A747-9C0648DB94A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6539" y="4320000"/>
            <a:ext cx="3768905" cy="2160000"/>
          </a:xfrm>
          <a:prstGeom prst="rect">
            <a:avLst/>
          </a:prstGeom>
        </p:spPr>
      </p:pic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4AB09BE-2A9B-4C61-B613-FAC1527361B2}"/>
              </a:ext>
            </a:extLst>
          </p:cNvPr>
          <p:cNvSpPr/>
          <p:nvPr/>
        </p:nvSpPr>
        <p:spPr>
          <a:xfrm>
            <a:off x="6185832" y="2700000"/>
            <a:ext cx="3118323" cy="1440000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99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MOPS055: Magnet Assembly of IVUE32 In-Vacuum APPLE II at BESSY II</a:t>
            </a:r>
          </a:p>
          <a:p>
            <a:pPr algn="ctr"/>
            <a:r>
              <a:rPr lang="en-GB" dirty="0">
                <a:solidFill>
                  <a:schemeClr val="tx1"/>
                </a:solidFill>
              </a:rPr>
              <a:t>J. </a:t>
            </a:r>
            <a:r>
              <a:rPr lang="en-GB" dirty="0" err="1">
                <a:solidFill>
                  <a:schemeClr val="tx1"/>
                </a:solidFill>
              </a:rPr>
              <a:t>Bahrdt</a:t>
            </a:r>
            <a:r>
              <a:rPr lang="en-GB" dirty="0">
                <a:solidFill>
                  <a:schemeClr val="tx1"/>
                </a:solidFill>
              </a:rPr>
              <a:t> et al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44C4AC85-8DE3-496A-B5D9-D50A0C8FE956}"/>
              </a:ext>
            </a:extLst>
          </p:cNvPr>
          <p:cNvSpPr/>
          <p:nvPr/>
        </p:nvSpPr>
        <p:spPr>
          <a:xfrm>
            <a:off x="2561829" y="2700000"/>
            <a:ext cx="3118323" cy="1440000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99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Sunday ID25</a:t>
            </a:r>
          </a:p>
          <a:p>
            <a:pPr algn="ctr"/>
            <a:r>
              <a:rPr lang="en-GB" dirty="0">
                <a:solidFill>
                  <a:schemeClr val="tx1"/>
                </a:solidFill>
              </a:rPr>
              <a:t>Soldering of Magnetized Permanent Magnets</a:t>
            </a:r>
          </a:p>
          <a:p>
            <a:pPr algn="ctr"/>
            <a:r>
              <a:rPr lang="en-GB" dirty="0">
                <a:solidFill>
                  <a:schemeClr val="tx1"/>
                </a:solidFill>
              </a:rPr>
              <a:t>U. </a:t>
            </a:r>
            <a:r>
              <a:rPr lang="en-GB" dirty="0" err="1">
                <a:solidFill>
                  <a:schemeClr val="tx1"/>
                </a:solidFill>
              </a:rPr>
              <a:t>Rohrmann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3" name="Picture 2" descr="Logo of VAC Vacuumschmelze">
            <a:extLst>
              <a:ext uri="{FF2B5EF4-FFF2-40B4-BE49-F238E27FC236}">
                <a16:creationId xmlns:a16="http://schemas.microsoft.com/office/drawing/2014/main" id="{7922BAC3-32C0-4682-8F96-6664687DB2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195" y="4976337"/>
            <a:ext cx="1080000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DCF2D5B2-41C0-41B5-8216-B2B5C143CC3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9DF1E7-7728-684B-896D-8CFDB8DC33E7}" type="slidenum">
              <a:rPr lang="de-DE" smtClean="0"/>
              <a:pPr/>
              <a:t>22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1751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11" grpId="0" animBg="1"/>
      <p:bldP spid="1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4BD731-F981-4E35-A0EE-F437E8B657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In-Vacuum APPLE II: Column Shimming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6DB5B66-E14C-487E-A801-E4CB63B22A4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E. Rial – Insertion Devices for Future Light Sources Workshop – Taipei, Taiwan  31.05.2025 </a:t>
            </a:r>
            <a:endParaRPr lang="de-DE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44DB08D-C613-47A0-811E-D4D31A545F3E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lvl="1"/>
            <a:r>
              <a:rPr lang="en-GB" dirty="0"/>
              <a:t>Solution</a:t>
            </a:r>
          </a:p>
          <a:p>
            <a:pPr lvl="2"/>
            <a:r>
              <a:rPr lang="en-GB" dirty="0"/>
              <a:t>Supporting columns mounted on transverse slides to allow shimming  of long-range transverse errors.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21CAB62-271C-4B75-A16A-34CA23C1C84E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lvl="1"/>
            <a:r>
              <a:rPr lang="en-GB" dirty="0"/>
              <a:t>Challenge</a:t>
            </a:r>
          </a:p>
          <a:p>
            <a:pPr lvl="2"/>
            <a:r>
              <a:rPr lang="en-GB" dirty="0"/>
              <a:t>Independent quadrants open up a new dimension for long range systematic phase errors in the transverse direction.</a:t>
            </a:r>
          </a:p>
        </p:txBody>
      </p:sp>
      <p:pic>
        <p:nvPicPr>
          <p:cNvPr id="7" name="2-8-100-10">
            <a:hlinkClick r:id="" action="ppaction://media"/>
            <a:extLst>
              <a:ext uri="{FF2B5EF4-FFF2-40B4-BE49-F238E27FC236}">
                <a16:creationId xmlns:a16="http://schemas.microsoft.com/office/drawing/2014/main" id="{18A9906C-24B7-32A3-4A14-04FA117D71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0590" y="2340000"/>
            <a:ext cx="3796535" cy="1980000"/>
          </a:xfrm>
          <a:prstGeom prst="rect">
            <a:avLst/>
          </a:prstGeom>
        </p:spPr>
      </p:pic>
      <p:pic>
        <p:nvPicPr>
          <p:cNvPr id="8" name="Bild 1">
            <a:extLst>
              <a:ext uri="{FF2B5EF4-FFF2-40B4-BE49-F238E27FC236}">
                <a16:creationId xmlns:a16="http://schemas.microsoft.com/office/drawing/2014/main" id="{B6B4A099-552D-D31E-6048-D37F611D252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225"/>
          <a:stretch/>
        </p:blipFill>
        <p:spPr bwMode="auto">
          <a:xfrm>
            <a:off x="6923211" y="4428000"/>
            <a:ext cx="3258147" cy="198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37564F2-5955-4441-B2C6-265F258FC6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97758" y="4428000"/>
            <a:ext cx="4177412" cy="198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34C6336-B8D8-44AA-92F0-10737D0F4F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9599" y="2340000"/>
            <a:ext cx="4770380" cy="1980000"/>
          </a:xfrm>
          <a:prstGeom prst="rect">
            <a:avLst/>
          </a:prstGeom>
        </p:spPr>
      </p:pic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97729E54-1F80-468D-9186-F88A12C705E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9DF1E7-7728-684B-896D-8CFDB8DC33E7}" type="slidenum">
              <a:rPr lang="de-DE" smtClean="0"/>
              <a:pPr/>
              <a:t>23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03813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4BD731-F981-4E35-A0EE-F437E8B657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In-Vacuum APPLE II: Foil and Taper Design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6DB5B66-E14C-487E-A801-E4CB63B22A4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E. Rial – Insertion Devices for Future Light Sources Workshop – Taipei, Taiwan  31.05.2025 </a:t>
            </a:r>
            <a:endParaRPr lang="de-DE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EA9E882-158E-44D6-99BA-3429379BD772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lvl="1"/>
            <a:r>
              <a:rPr lang="en-GB" dirty="0"/>
              <a:t>Solution</a:t>
            </a:r>
          </a:p>
          <a:p>
            <a:pPr lvl="2"/>
            <a:r>
              <a:rPr lang="en-GB" dirty="0"/>
              <a:t>Split foil design to cover each magnet row individually.</a:t>
            </a:r>
          </a:p>
          <a:p>
            <a:pPr lvl="2"/>
            <a:r>
              <a:rPr lang="en-GB" dirty="0"/>
              <a:t>Compartmentalised taper design separating function of gap and shift taper.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205B430-22BB-4DF4-9BE8-AAF527D1F56F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lvl="1"/>
            <a:r>
              <a:rPr lang="en-GB" dirty="0"/>
              <a:t>Challenge</a:t>
            </a:r>
          </a:p>
          <a:p>
            <a:pPr lvl="2"/>
            <a:r>
              <a:rPr lang="en-GB" dirty="0"/>
              <a:t>The split row structure of the APPLE II array and the requirement for longitudinal motion requires a more complicated RF foil design to cover the magnets.</a:t>
            </a:r>
          </a:p>
          <a:p>
            <a:pPr lvl="2"/>
            <a:r>
              <a:rPr lang="en-GB" dirty="0"/>
              <a:t>Large longitudinal motion requires a taper with a large accommodation for movement.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D840136-5FD2-4DF9-8D7A-75F032040C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2696791"/>
            <a:ext cx="5287113" cy="322942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49D4F24-C11D-43F2-8A8B-7CC2151591E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3946"/>
          <a:stretch/>
        </p:blipFill>
        <p:spPr>
          <a:xfrm>
            <a:off x="745234" y="3416154"/>
            <a:ext cx="2546775" cy="1790700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7259A70B-DE9E-4949-A427-F8DCE315CF66}"/>
              </a:ext>
            </a:extLst>
          </p:cNvPr>
          <p:cNvSpPr/>
          <p:nvPr/>
        </p:nvSpPr>
        <p:spPr>
          <a:xfrm>
            <a:off x="2887845" y="4775593"/>
            <a:ext cx="3118323" cy="1440000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99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TUPS092: Wakefield studies of the taper section of the elliptical in-vacuum undulator - IVUE32</a:t>
            </a:r>
          </a:p>
          <a:p>
            <a:pPr algn="ctr"/>
            <a:r>
              <a:rPr lang="en-GB" dirty="0">
                <a:solidFill>
                  <a:schemeClr val="tx1"/>
                </a:solidFill>
              </a:rPr>
              <a:t>S. Grimmer and P. Volz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0F0A80B2-2CCA-4474-B778-F4AB420F5FC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9DF1E7-7728-684B-896D-8CFDB8DC33E7}" type="slidenum">
              <a:rPr lang="de-DE" smtClean="0"/>
              <a:pPr/>
              <a:t>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08323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1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AF573F53-04AF-449E-9D71-51153C28C8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651" y="4392000"/>
            <a:ext cx="5491046" cy="198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64BD731-F981-4E35-A0EE-F437E8B657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In-Vacuum APPLE II: Impedance Analysis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6DB5B66-E14C-487E-A801-E4CB63B22A4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E. Rial – Insertion Devices for Future Light Sources Workshop – Taipei, Taiwan  31.05.2025 </a:t>
            </a:r>
            <a:endParaRPr lang="de-DE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70BC3B3-B69C-4E13-B733-F99B821332A6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lvl="1"/>
            <a:r>
              <a:rPr lang="en-GB" dirty="0"/>
              <a:t>Solution</a:t>
            </a:r>
          </a:p>
          <a:p>
            <a:pPr lvl="2"/>
            <a:r>
              <a:rPr lang="en-GB" dirty="0"/>
              <a:t>Extensive simulation with CST throughout design process.</a:t>
            </a:r>
          </a:p>
          <a:p>
            <a:pPr lvl="2"/>
            <a:r>
              <a:rPr lang="en-GB" dirty="0"/>
              <a:t>Use of </a:t>
            </a:r>
            <a:r>
              <a:rPr lang="en-GB" dirty="0" err="1"/>
              <a:t>Goubau</a:t>
            </a:r>
            <a:r>
              <a:rPr lang="en-GB" dirty="0"/>
              <a:t> line to test rapid prototypes in air.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E15E065-28DB-4108-B8F3-FB93D6366CE5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lvl="1"/>
            <a:r>
              <a:rPr lang="en-GB" dirty="0"/>
              <a:t>Challenge</a:t>
            </a:r>
          </a:p>
          <a:p>
            <a:pPr lvl="2"/>
            <a:r>
              <a:rPr lang="en-GB" dirty="0"/>
              <a:t>Longitudinal slit errors from manufacture could lead to coupled bunch instabilities.</a:t>
            </a:r>
          </a:p>
          <a:p>
            <a:pPr lvl="2"/>
            <a:r>
              <a:rPr lang="en-GB" dirty="0"/>
              <a:t>Complicated taper section geometries causing trapped modes to arise.</a:t>
            </a:r>
          </a:p>
        </p:txBody>
      </p:sp>
      <p:pic>
        <p:nvPicPr>
          <p:cNvPr id="7" name="front contact - rescaled">
            <a:hlinkClick r:id="" action="ppaction://media"/>
            <a:extLst>
              <a:ext uri="{FF2B5EF4-FFF2-40B4-BE49-F238E27FC236}">
                <a16:creationId xmlns:a16="http://schemas.microsoft.com/office/drawing/2014/main" id="{4812E7A5-9981-4B2C-8138-8FED179A542D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770899" y="2736786"/>
            <a:ext cx="5220338" cy="1620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3DA0592-16EE-443C-8B95-62D95616ABE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42195" y="4392000"/>
            <a:ext cx="3877745" cy="198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9D154A6-8201-4669-A877-A74F1C1316D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00763" y="2867537"/>
            <a:ext cx="3942740" cy="1080000"/>
          </a:xfrm>
          <a:prstGeom prst="rect">
            <a:avLst/>
          </a:prstGeom>
        </p:spPr>
      </p:pic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848A48F-B725-442E-B0DE-EE519D8C3FE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9DF1E7-7728-684B-896D-8CFDB8DC33E7}" type="slidenum">
              <a:rPr lang="de-DE" smtClean="0"/>
              <a:pPr/>
              <a:t>25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6354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" dur="833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29" repeatCount="indefinite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  <p:bldLst>
      <p:bldP spid="5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6">
            <a:extLst>
              <a:ext uri="{FF2B5EF4-FFF2-40B4-BE49-F238E27FC236}">
                <a16:creationId xmlns:a16="http://schemas.microsoft.com/office/drawing/2014/main" id="{E7C213AC-F2A1-4E48-9FEC-DF44BDF89FDE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rcRect l="22060" t="20230" r="11481" b="9522"/>
          <a:stretch/>
        </p:blipFill>
        <p:spPr>
          <a:xfrm>
            <a:off x="1766598" y="1537488"/>
            <a:ext cx="8658804" cy="514826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64BD731-F981-4E35-A0EE-F437E8B657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Covering the Spectrum: Tender Energy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6DB5B66-E14C-487E-A801-E4CB63B22A4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E. Rial – Insertion Devices for Future Light Sources Workshop – Taipei, Taiwan  31.05.2025 </a:t>
            </a:r>
            <a:endParaRPr lang="de-DE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CB02597D-19F1-407D-9C15-ABAD9735BFAD}"/>
              </a:ext>
            </a:extLst>
          </p:cNvPr>
          <p:cNvSpPr/>
          <p:nvPr/>
        </p:nvSpPr>
        <p:spPr>
          <a:xfrm>
            <a:off x="2023200" y="5999247"/>
            <a:ext cx="7796894" cy="306000"/>
          </a:xfrm>
          <a:prstGeom prst="roundRect">
            <a:avLst/>
          </a:prstGeom>
          <a:noFill/>
          <a:ln w="76200">
            <a:solidFill>
              <a:srgbClr val="99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38509EB4-E955-4625-8B74-B70969DD428C}"/>
              </a:ext>
            </a:extLst>
          </p:cNvPr>
          <p:cNvSpPr txBox="1">
            <a:spLocks/>
          </p:cNvSpPr>
          <p:nvPr/>
        </p:nvSpPr>
        <p:spPr>
          <a:xfrm>
            <a:off x="577850" y="1027113"/>
            <a:ext cx="11036300" cy="51482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i="0" kern="1200" cap="all" baseline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chemeClr val="accent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b="0" i="0" kern="1200" cap="all" baseline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179388" indent="-1793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357188" indent="-1778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36575" indent="-1793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/>
              <a:t>Energy Range ~ 1 keV to 20 keV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2406EBFD-5CDC-4A1E-812B-4797028DEBDE}"/>
              </a:ext>
            </a:extLst>
          </p:cNvPr>
          <p:cNvSpPr/>
          <p:nvPr/>
        </p:nvSpPr>
        <p:spPr>
          <a:xfrm>
            <a:off x="2023200" y="2738586"/>
            <a:ext cx="7796894" cy="306000"/>
          </a:xfrm>
          <a:prstGeom prst="roundRect">
            <a:avLst/>
          </a:prstGeom>
          <a:noFill/>
          <a:ln w="76200">
            <a:solidFill>
              <a:srgbClr val="99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C29BDCAE-FC95-4FE6-9725-3E6CA69BD9D3}"/>
              </a:ext>
            </a:extLst>
          </p:cNvPr>
          <p:cNvSpPr/>
          <p:nvPr/>
        </p:nvSpPr>
        <p:spPr>
          <a:xfrm>
            <a:off x="2023200" y="5177005"/>
            <a:ext cx="7796894" cy="306000"/>
          </a:xfrm>
          <a:prstGeom prst="roundRect">
            <a:avLst/>
          </a:prstGeom>
          <a:noFill/>
          <a:ln w="76200">
            <a:solidFill>
              <a:srgbClr val="99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22FA61-6E8C-48B5-B87D-DBF5E7C361F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9DF1E7-7728-684B-896D-8CFDB8DC33E7}" type="slidenum">
              <a:rPr lang="de-DE" smtClean="0"/>
              <a:pPr/>
              <a:t>26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54188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  <p:bldP spid="1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38">
            <a:extLst>
              <a:ext uri="{FF2B5EF4-FFF2-40B4-BE49-F238E27FC236}">
                <a16:creationId xmlns:a16="http://schemas.microsoft.com/office/drawing/2014/main" id="{35A6B5D3-2D3A-4586-8A0D-B73D2D8918AF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577850" y="2512514"/>
            <a:ext cx="5427663" cy="415513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64BD731-F981-4E35-A0EE-F437E8B657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Tender Energy: Overview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6DB5B66-E14C-487E-A801-E4CB63B22A4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E. Rial – Insertion Devices for Future Light Sources Workshop – Taipei, Taiwan  31.05.2025 </a:t>
            </a:r>
            <a:endParaRPr lang="de-DE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83E1F0F-895E-495A-8170-07B8D2ED96AD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lvl="1"/>
            <a:r>
              <a:rPr lang="en-GB" dirty="0"/>
              <a:t>Cryogenic APPLE II Undulator</a:t>
            </a:r>
          </a:p>
          <a:p>
            <a:pPr lvl="2"/>
            <a:r>
              <a:rPr lang="en-GB" dirty="0"/>
              <a:t>Next logical step after in-vacuum APPLE II development</a:t>
            </a:r>
          </a:p>
          <a:p>
            <a:pPr lvl="2"/>
            <a:r>
              <a:rPr lang="en-GB" dirty="0"/>
              <a:t>“Best of both worlds”* high field and polarisation control</a:t>
            </a:r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lvl="2"/>
            <a:r>
              <a:rPr lang="en-GB" dirty="0"/>
              <a:t>*Most challenging of both worlds!</a:t>
            </a: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18DEE7D7-03AF-4958-A604-6402F619EAAF}"/>
              </a:ext>
            </a:extLst>
          </p:cNvPr>
          <p:cNvSpPr txBox="1">
            <a:spLocks/>
          </p:cNvSpPr>
          <p:nvPr/>
        </p:nvSpPr>
        <p:spPr>
          <a:xfrm>
            <a:off x="500933" y="1020022"/>
            <a:ext cx="5428318" cy="51482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i="0" kern="1200" cap="all" baseline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chemeClr val="accent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b="0" i="0" kern="1200" cap="all" baseline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179388" indent="-1793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357188" indent="-1778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36575" indent="-1793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GB" dirty="0"/>
              <a:t>Cryogenic Permanent Magnet Undulator</a:t>
            </a:r>
          </a:p>
          <a:p>
            <a:pPr lvl="2"/>
            <a:r>
              <a:rPr lang="en-GB" dirty="0"/>
              <a:t>Becoming a standard device</a:t>
            </a:r>
          </a:p>
          <a:p>
            <a:pPr lvl="2"/>
            <a:r>
              <a:rPr lang="en-GB" dirty="0"/>
              <a:t>Reaching out to industry partners</a:t>
            </a:r>
          </a:p>
        </p:txBody>
      </p:sp>
      <p:sp>
        <p:nvSpPr>
          <p:cNvPr id="8" name="Freeform 6">
            <a:extLst>
              <a:ext uri="{FF2B5EF4-FFF2-40B4-BE49-F238E27FC236}">
                <a16:creationId xmlns:a16="http://schemas.microsoft.com/office/drawing/2014/main" id="{C243BFAC-DD3E-42E5-812A-9DA18BC1C561}"/>
              </a:ext>
            </a:extLst>
          </p:cNvPr>
          <p:cNvSpPr/>
          <p:nvPr/>
        </p:nvSpPr>
        <p:spPr>
          <a:xfrm>
            <a:off x="6005513" y="2747955"/>
            <a:ext cx="3415427" cy="2862149"/>
          </a:xfrm>
          <a:custGeom>
            <a:avLst/>
            <a:gdLst>
              <a:gd name="connsiteX0" fmla="*/ 0 w 4385234"/>
              <a:gd name="connsiteY0" fmla="*/ 2192617 h 4385234"/>
              <a:gd name="connsiteX1" fmla="*/ 2192617 w 4385234"/>
              <a:gd name="connsiteY1" fmla="*/ 0 h 4385234"/>
              <a:gd name="connsiteX2" fmla="*/ 4385234 w 4385234"/>
              <a:gd name="connsiteY2" fmla="*/ 2192617 h 4385234"/>
              <a:gd name="connsiteX3" fmla="*/ 2192617 w 4385234"/>
              <a:gd name="connsiteY3" fmla="*/ 4385234 h 4385234"/>
              <a:gd name="connsiteX4" fmla="*/ 0 w 4385234"/>
              <a:gd name="connsiteY4" fmla="*/ 2192617 h 4385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85234" h="4385234">
                <a:moveTo>
                  <a:pt x="0" y="2192617"/>
                </a:moveTo>
                <a:cubicBezTo>
                  <a:pt x="0" y="981668"/>
                  <a:pt x="981668" y="0"/>
                  <a:pt x="2192617" y="0"/>
                </a:cubicBezTo>
                <a:cubicBezTo>
                  <a:pt x="3403566" y="0"/>
                  <a:pt x="4385234" y="981668"/>
                  <a:pt x="4385234" y="2192617"/>
                </a:cubicBezTo>
                <a:cubicBezTo>
                  <a:pt x="4385234" y="3403566"/>
                  <a:pt x="3403566" y="4385234"/>
                  <a:pt x="2192617" y="4385234"/>
                </a:cubicBezTo>
                <a:cubicBezTo>
                  <a:pt x="981668" y="4385234"/>
                  <a:pt x="0" y="3403566"/>
                  <a:pt x="0" y="2192617"/>
                </a:cubicBezTo>
                <a:close/>
              </a:path>
            </a:pathLst>
          </a:custGeom>
          <a:scene3d>
            <a:camera prst="perspectiveRelaxedModerately" zoom="92000"/>
            <a:lightRig rig="balanced" dir="t">
              <a:rot lat="0" lon="0" rev="12700000"/>
            </a:lightRig>
          </a:scene3d>
          <a:sp3d prstMaterial="plastic">
            <a:bevelT w="50800" h="50800"/>
            <a:bevelB w="50800" h="508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50000"/>
              <a:hueOff val="0"/>
              <a:satOff val="0"/>
              <a:lumOff val="0"/>
              <a:alphaOff val="0"/>
            </a:schemeClr>
          </a:fillRef>
          <a:effectRef idx="2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584698" tIns="767415" rIns="584698" bIns="1644464" numCol="1" spcCol="1270" anchor="ctr" anchorCtr="0">
            <a:noAutofit/>
          </a:bodyPr>
          <a:lstStyle/>
          <a:p>
            <a:pPr lvl="0" defTabSz="1778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400" dirty="0"/>
          </a:p>
          <a:p>
            <a:pPr lvl="0" defTabSz="1778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400" kern="1200" dirty="0"/>
          </a:p>
          <a:p>
            <a:pPr lvl="0" defTabSz="1778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kern="1200" dirty="0"/>
              <a:t>CPMU</a:t>
            </a:r>
          </a:p>
        </p:txBody>
      </p:sp>
      <p:sp>
        <p:nvSpPr>
          <p:cNvPr id="9" name="Freeform 7">
            <a:extLst>
              <a:ext uri="{FF2B5EF4-FFF2-40B4-BE49-F238E27FC236}">
                <a16:creationId xmlns:a16="http://schemas.microsoft.com/office/drawing/2014/main" id="{C2629C74-75A4-4AD9-952C-F71C95FBD7A5}"/>
              </a:ext>
            </a:extLst>
          </p:cNvPr>
          <p:cNvSpPr/>
          <p:nvPr/>
        </p:nvSpPr>
        <p:spPr>
          <a:xfrm>
            <a:off x="7993851" y="2683404"/>
            <a:ext cx="3402582" cy="2862149"/>
          </a:xfrm>
          <a:custGeom>
            <a:avLst/>
            <a:gdLst>
              <a:gd name="connsiteX0" fmla="*/ 0 w 4385234"/>
              <a:gd name="connsiteY0" fmla="*/ 2192617 h 4385234"/>
              <a:gd name="connsiteX1" fmla="*/ 2192617 w 4385234"/>
              <a:gd name="connsiteY1" fmla="*/ 0 h 4385234"/>
              <a:gd name="connsiteX2" fmla="*/ 4385234 w 4385234"/>
              <a:gd name="connsiteY2" fmla="*/ 2192617 h 4385234"/>
              <a:gd name="connsiteX3" fmla="*/ 2192617 w 4385234"/>
              <a:gd name="connsiteY3" fmla="*/ 4385234 h 4385234"/>
              <a:gd name="connsiteX4" fmla="*/ 0 w 4385234"/>
              <a:gd name="connsiteY4" fmla="*/ 2192617 h 4385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85234" h="4385234">
                <a:moveTo>
                  <a:pt x="0" y="2192617"/>
                </a:moveTo>
                <a:cubicBezTo>
                  <a:pt x="0" y="981668"/>
                  <a:pt x="981668" y="0"/>
                  <a:pt x="2192617" y="0"/>
                </a:cubicBezTo>
                <a:cubicBezTo>
                  <a:pt x="3403566" y="0"/>
                  <a:pt x="4385234" y="981668"/>
                  <a:pt x="4385234" y="2192617"/>
                </a:cubicBezTo>
                <a:cubicBezTo>
                  <a:pt x="4385234" y="3403566"/>
                  <a:pt x="3403566" y="4385234"/>
                  <a:pt x="2192617" y="4385234"/>
                </a:cubicBezTo>
                <a:cubicBezTo>
                  <a:pt x="981668" y="4385234"/>
                  <a:pt x="0" y="3403566"/>
                  <a:pt x="0" y="2192617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  <a:alpha val="50000"/>
            </a:schemeClr>
          </a:solidFill>
          <a:scene3d>
            <a:camera prst="perspectiveRelaxedModerately" zoom="92000"/>
            <a:lightRig rig="balanced" dir="t">
              <a:rot lat="0" lon="0" rev="12700000"/>
            </a:lightRig>
          </a:scene3d>
          <a:sp3d prstMaterial="plastic">
            <a:bevelT w="50800" h="50800"/>
            <a:bevelB w="50800" h="508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2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1341151" tIns="1132852" rIns="412943" bIns="840504" numCol="1" spcCol="1270" anchor="ctr" anchorCtr="0">
            <a:noAutofit/>
          </a:bodyPr>
          <a:lstStyle/>
          <a:p>
            <a:pPr lvl="0" algn="r" defTabSz="2355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kern="1200" dirty="0"/>
              <a:t>     In-Vacuum APPLE</a:t>
            </a:r>
          </a:p>
        </p:txBody>
      </p:sp>
      <p:sp>
        <p:nvSpPr>
          <p:cNvPr id="10" name="Freeform 8">
            <a:extLst>
              <a:ext uri="{FF2B5EF4-FFF2-40B4-BE49-F238E27FC236}">
                <a16:creationId xmlns:a16="http://schemas.microsoft.com/office/drawing/2014/main" id="{36FA9829-EC9E-4D88-8CFF-D992BAE9A142}"/>
              </a:ext>
            </a:extLst>
          </p:cNvPr>
          <p:cNvSpPr/>
          <p:nvPr/>
        </p:nvSpPr>
        <p:spPr>
          <a:xfrm>
            <a:off x="7717390" y="3557879"/>
            <a:ext cx="2002719" cy="1687227"/>
          </a:xfrm>
          <a:custGeom>
            <a:avLst/>
            <a:gdLst>
              <a:gd name="connsiteX0" fmla="*/ 0 w 4385234"/>
              <a:gd name="connsiteY0" fmla="*/ 2192617 h 4385234"/>
              <a:gd name="connsiteX1" fmla="*/ 2192617 w 4385234"/>
              <a:gd name="connsiteY1" fmla="*/ 0 h 4385234"/>
              <a:gd name="connsiteX2" fmla="*/ 4385234 w 4385234"/>
              <a:gd name="connsiteY2" fmla="*/ 2192617 h 4385234"/>
              <a:gd name="connsiteX3" fmla="*/ 2192617 w 4385234"/>
              <a:gd name="connsiteY3" fmla="*/ 4385234 h 4385234"/>
              <a:gd name="connsiteX4" fmla="*/ 0 w 4385234"/>
              <a:gd name="connsiteY4" fmla="*/ 2192617 h 4385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85234" h="4385234">
                <a:moveTo>
                  <a:pt x="0" y="2192617"/>
                </a:moveTo>
                <a:cubicBezTo>
                  <a:pt x="0" y="981668"/>
                  <a:pt x="981668" y="0"/>
                  <a:pt x="2192617" y="0"/>
                </a:cubicBezTo>
                <a:cubicBezTo>
                  <a:pt x="3403566" y="0"/>
                  <a:pt x="4385234" y="981668"/>
                  <a:pt x="4385234" y="2192617"/>
                </a:cubicBezTo>
                <a:cubicBezTo>
                  <a:pt x="4385234" y="3403566"/>
                  <a:pt x="3403566" y="4385234"/>
                  <a:pt x="2192617" y="4385234"/>
                </a:cubicBezTo>
                <a:cubicBezTo>
                  <a:pt x="981668" y="4385234"/>
                  <a:pt x="0" y="3403566"/>
                  <a:pt x="0" y="2192617"/>
                </a:cubicBezTo>
                <a:close/>
              </a:path>
            </a:pathLst>
          </a:custGeom>
          <a:noFill/>
          <a:scene3d>
            <a:camera prst="perspectiveRelaxedModerately" zoom="92000"/>
            <a:lightRig rig="balanced" dir="t">
              <a:rot lat="0" lon="0" rev="12700000"/>
            </a:lightRig>
          </a:scene3d>
          <a:sp3d prstMaterial="plastic">
            <a:bevelT w="50800" h="50800"/>
            <a:bevelB w="50800" h="508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50000"/>
              <a:hueOff val="0"/>
              <a:satOff val="0"/>
              <a:lumOff val="0"/>
              <a:alphaOff val="0"/>
            </a:schemeClr>
          </a:fillRef>
          <a:effectRef idx="2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584698" tIns="767415" rIns="584698" bIns="1644464" numCol="1" spcCol="1270" anchor="ctr" anchorCtr="0">
            <a:noAutofit/>
          </a:bodyPr>
          <a:lstStyle/>
          <a:p>
            <a:pPr lvl="0" algn="ctr" defTabSz="1778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dirty="0" err="1"/>
              <a:t>Cryo</a:t>
            </a:r>
            <a:r>
              <a:rPr lang="en-US" sz="2400" dirty="0"/>
              <a:t>-APPLE</a:t>
            </a:r>
            <a:endParaRPr lang="en-US" sz="2400" kern="1200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F9EBC005-4F85-4A3E-A156-4425B14177D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9DF1E7-7728-684B-896D-8CFDB8DC33E7}" type="slidenum">
              <a:rPr lang="de-DE" smtClean="0"/>
              <a:pPr/>
              <a:t>27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2163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8" grpId="0" animBg="1"/>
      <p:bldP spid="9" grpId="0" animBg="1"/>
      <p:bldP spid="1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1D6D78-0B93-4C2C-9580-607D05C8E2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CPMU: Overview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DF97F73-61B5-40D7-AD33-F45B41A932C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E. Rial – Insertion Devices for Future Light Sources Workshop – Taipei, Taiwan  31.05.2025 </a:t>
            </a:r>
            <a:endParaRPr lang="de-DE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DED2048-1161-443D-903E-5CC7D3FB00DA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lvl="1"/>
            <a:r>
              <a:rPr lang="en-GB" dirty="0"/>
              <a:t>CPMU17 for EMIL Beamline</a:t>
            </a:r>
          </a:p>
          <a:p>
            <a:pPr lvl="2"/>
            <a:r>
              <a:rPr lang="en-GB" dirty="0"/>
              <a:t>Installed in 2018 as the first CPMU (and first in-vacuum undulator!) in BESSY II.</a:t>
            </a:r>
          </a:p>
          <a:p>
            <a:pPr lvl="2"/>
            <a:r>
              <a:rPr lang="en-GB" dirty="0"/>
              <a:t>Active gap measurement system with Keyence optical </a:t>
            </a:r>
            <a:r>
              <a:rPr lang="en-GB" dirty="0" err="1"/>
              <a:t>micrometer</a:t>
            </a:r>
            <a:r>
              <a:rPr lang="en-GB" dirty="0"/>
              <a:t>.</a:t>
            </a:r>
          </a:p>
          <a:p>
            <a:pPr lvl="2"/>
            <a:r>
              <a:rPr lang="en-GB" dirty="0"/>
              <a:t>Cooled with Research Instruments closed loop cryocooler.</a:t>
            </a:r>
          </a:p>
          <a:p>
            <a:pPr lvl="2"/>
            <a:r>
              <a:rPr lang="en-GB" dirty="0"/>
              <a:t>Minimum gap 5.6 mm</a:t>
            </a:r>
          </a:p>
          <a:p>
            <a:pPr lvl="2"/>
            <a:endParaRPr lang="en-GB" dirty="0"/>
          </a:p>
          <a:p>
            <a:pPr lvl="1"/>
            <a:r>
              <a:rPr lang="en-GB" dirty="0"/>
              <a:t>Same design will be used for BESSY III</a:t>
            </a:r>
          </a:p>
          <a:p>
            <a:pPr lvl="2"/>
            <a:r>
              <a:rPr lang="en-GB" dirty="0"/>
              <a:t>… with minor improvements.</a:t>
            </a:r>
          </a:p>
          <a:p>
            <a:pPr lvl="2"/>
            <a:r>
              <a:rPr lang="en-GB" dirty="0"/>
              <a:t>At period lengths 18 mm, 20 mm and 21 mm.</a:t>
            </a:r>
          </a:p>
          <a:p>
            <a:pPr lvl="2"/>
            <a:endParaRPr lang="en-GB" dirty="0"/>
          </a:p>
        </p:txBody>
      </p:sp>
      <p:pic>
        <p:nvPicPr>
          <p:cNvPr id="2050" name="Picture 2" descr="https://www.helmholtz-berlin.de/pubbin/news_datei?did=6755">
            <a:extLst>
              <a:ext uri="{FF2B5EF4-FFF2-40B4-BE49-F238E27FC236}">
                <a16:creationId xmlns:a16="http://schemas.microsoft.com/office/drawing/2014/main" id="{0D80B433-CE90-4237-91F9-0A56FA0DE381}"/>
              </a:ext>
            </a:extLst>
          </p:cNvPr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7127" y="1027113"/>
            <a:ext cx="4106383" cy="51482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97198C65-44C3-430E-A41F-664B6DA7B0B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9DF1E7-7728-684B-896D-8CFDB8DC33E7}" type="slidenum">
              <a:rPr lang="de-DE" smtClean="0"/>
              <a:pPr/>
              <a:t>28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2290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5FAAAD-1773-4FB3-8C17-4261785DAD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Cryogenic APPLE: Overview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C57B86C-8500-4CB6-A74D-7D2C1619604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E. Rial – Insertion Devices for Future Light Sources Workshop – Taipei, Taiwan  31.05.2025 </a:t>
            </a:r>
            <a:endParaRPr lang="de-DE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271E827-6984-4556-9162-47195C07286C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lvl="1"/>
            <a:r>
              <a:rPr lang="en-GB" dirty="0"/>
              <a:t>Technology Testbed</a:t>
            </a:r>
          </a:p>
          <a:p>
            <a:pPr lvl="2"/>
            <a:r>
              <a:rPr lang="en-GB" dirty="0"/>
              <a:t>The cryogenic APPLE is being designed as a functional prototype.</a:t>
            </a:r>
          </a:p>
          <a:p>
            <a:pPr lvl="2"/>
            <a:r>
              <a:rPr lang="en-GB" dirty="0"/>
              <a:t>Maximum magnet length of 1 m.</a:t>
            </a:r>
          </a:p>
          <a:p>
            <a:pPr lvl="2"/>
            <a:r>
              <a:rPr lang="en-GB" dirty="0"/>
              <a:t>Minimum Gap 5 mm.</a:t>
            </a:r>
          </a:p>
          <a:p>
            <a:pPr lvl="2"/>
            <a:r>
              <a:rPr lang="en-GB" dirty="0"/>
              <a:t>Lifespan across the end of BESSY II and into BESSY III.</a:t>
            </a:r>
          </a:p>
          <a:p>
            <a:pPr lvl="1"/>
            <a:r>
              <a:rPr lang="de-DE" dirty="0"/>
              <a:t>Goal</a:t>
            </a:r>
          </a:p>
          <a:p>
            <a:pPr lvl="2"/>
            <a:r>
              <a:rPr lang="de-DE" dirty="0"/>
              <a:t>Push </a:t>
            </a:r>
            <a:r>
              <a:rPr lang="de-DE" dirty="0" err="1"/>
              <a:t>polarised</a:t>
            </a:r>
            <a:r>
              <a:rPr lang="de-DE" dirty="0"/>
              <a:t> light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higher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case</a:t>
            </a:r>
            <a:r>
              <a:rPr lang="de-DE" dirty="0"/>
              <a:t> </a:t>
            </a:r>
            <a:r>
              <a:rPr lang="de-DE" dirty="0" err="1"/>
              <a:t>scenarios</a:t>
            </a:r>
            <a:r>
              <a:rPr lang="de-DE" dirty="0"/>
              <a:t>.</a:t>
            </a:r>
          </a:p>
          <a:p>
            <a:pPr lvl="2"/>
            <a:r>
              <a:rPr lang="de-DE" dirty="0"/>
              <a:t>Bring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technology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maturit</a:t>
            </a:r>
            <a:r>
              <a:rPr lang="en-GB" dirty="0"/>
              <a:t>y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available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a </a:t>
            </a:r>
            <a:r>
              <a:rPr lang="de-DE" dirty="0" err="1"/>
              <a:t>device</a:t>
            </a:r>
            <a:r>
              <a:rPr lang="de-DE" dirty="0"/>
              <a:t> </a:t>
            </a:r>
            <a:r>
              <a:rPr lang="de-DE" dirty="0" err="1"/>
              <a:t>choice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BESSY III.</a:t>
            </a:r>
            <a:endParaRPr lang="en-GB" dirty="0"/>
          </a:p>
          <a:p>
            <a:pPr lvl="2"/>
            <a:endParaRPr lang="en-GB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D30F102E-E0BC-4A88-9DDC-095B5B07F2A3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6186488" y="1322255"/>
            <a:ext cx="5427662" cy="4557978"/>
          </a:xfrm>
          <a:prstGeom prst="rect">
            <a:avLst/>
          </a:prstGeom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9DBEFE6-8B23-4CCF-8410-B0EA28628C7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9DF1E7-7728-684B-896D-8CFDB8DC33E7}" type="slidenum">
              <a:rPr lang="de-DE" smtClean="0"/>
              <a:pPr/>
              <a:t>29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87298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025442-DDFC-4362-B25F-B026B4A093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Overview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055C624-722B-4B89-82D8-8E489312FBF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>
                <a:solidFill>
                  <a:srgbClr val="6CABE9"/>
                </a:solidFill>
              </a:rPr>
              <a:t>E. Rial – Insertion Devices for Future Light Sources Workshop – Taipei, Taiwan  31.05.2025 </a:t>
            </a:r>
            <a:endParaRPr lang="de-DE" dirty="0">
              <a:solidFill>
                <a:srgbClr val="6CABE9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989F8DF-28D1-4BAD-ADD3-7AC2F7D9E4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8552" y="1057000"/>
            <a:ext cx="7021129" cy="5277471"/>
          </a:xfrm>
          <a:prstGeom prst="roundRect">
            <a:avLst/>
          </a:prstGeom>
          <a:ln w="76200">
            <a:solidFill>
              <a:srgbClr val="99CC00"/>
            </a:solidFill>
          </a:ln>
        </p:spPr>
      </p:pic>
      <p:sp>
        <p:nvSpPr>
          <p:cNvPr id="6" name="Slide Number Placeholder 7">
            <a:extLst>
              <a:ext uri="{FF2B5EF4-FFF2-40B4-BE49-F238E27FC236}">
                <a16:creationId xmlns:a16="http://schemas.microsoft.com/office/drawing/2014/main" id="{83B1B822-401D-44B7-B985-26933D9A112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728653" y="6356350"/>
            <a:ext cx="885497" cy="365125"/>
          </a:xfrm>
        </p:spPr>
        <p:txBody>
          <a:bodyPr/>
          <a:lstStyle/>
          <a:p>
            <a:fld id="{259DF1E7-7728-684B-896D-8CFDB8DC33E7}" type="slidenum">
              <a:rPr lang="de-DE" smtClean="0"/>
              <a:pPr/>
              <a:t>3</a:t>
            </a:fld>
            <a:endParaRPr lang="de-DE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A7D0B5B-F3BF-4139-BB4F-8598F0548E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76102" y="866079"/>
            <a:ext cx="2062812" cy="1387710"/>
          </a:xfrm>
          <a:prstGeom prst="roundRect">
            <a:avLst/>
          </a:prstGeom>
          <a:ln w="76200">
            <a:solidFill>
              <a:srgbClr val="99CC00"/>
            </a:solidFill>
          </a:ln>
        </p:spPr>
      </p:pic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9B4F77B4-ACDB-4359-8BCF-8187D70712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1709210"/>
              </p:ext>
            </p:extLst>
          </p:nvPr>
        </p:nvGraphicFramePr>
        <p:xfrm>
          <a:off x="359145" y="3781254"/>
          <a:ext cx="3843740" cy="26896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105132">
                  <a:extLst>
                    <a:ext uri="{9D8B030D-6E8A-4147-A177-3AD203B41FA5}">
                      <a16:colId xmlns:a16="http://schemas.microsoft.com/office/drawing/2014/main" val="3459408575"/>
                    </a:ext>
                  </a:extLst>
                </a:gridCol>
                <a:gridCol w="1513810">
                  <a:extLst>
                    <a:ext uri="{9D8B030D-6E8A-4147-A177-3AD203B41FA5}">
                      <a16:colId xmlns:a16="http://schemas.microsoft.com/office/drawing/2014/main" val="52538121"/>
                    </a:ext>
                  </a:extLst>
                </a:gridCol>
                <a:gridCol w="1224798">
                  <a:extLst>
                    <a:ext uri="{9D8B030D-6E8A-4147-A177-3AD203B41FA5}">
                      <a16:colId xmlns:a16="http://schemas.microsoft.com/office/drawing/2014/main" val="2720654299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r>
                        <a:rPr lang="en-GB" sz="1400" dirty="0"/>
                        <a:t>Parameter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BESSY II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MLS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989008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lang="en-GB" sz="1400" dirty="0"/>
                        <a:t>Ring Circ.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240m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48m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7965897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lang="en-GB" sz="1400" dirty="0"/>
                        <a:t>Energy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1.7 GeV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105 – 630 MeV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283370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lang="en-GB" sz="1400" dirty="0"/>
                        <a:t>Straights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4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75604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lang="en-GB" sz="1400" dirty="0"/>
                        <a:t>Undulators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APPLE II: 8</a:t>
                      </a:r>
                    </a:p>
                    <a:p>
                      <a:r>
                        <a:rPr lang="en-GB" sz="1400" dirty="0"/>
                        <a:t>Hybrid Ex-Vac: 4</a:t>
                      </a:r>
                    </a:p>
                    <a:p>
                      <a:r>
                        <a:rPr lang="en-GB" sz="1400" dirty="0"/>
                        <a:t>CPMU: 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Hybrid Ex-Vac: 1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572054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lang="en-US" sz="1400" dirty="0"/>
                        <a:t>Started Operation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1998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2008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5429287"/>
                  </a:ext>
                </a:extLst>
              </a:tr>
            </a:tbl>
          </a:graphicData>
        </a:graphic>
      </p:graphicFrame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E5F994F7-ADA5-4CB8-A626-2817ACB0BD7D}"/>
              </a:ext>
            </a:extLst>
          </p:cNvPr>
          <p:cNvSpPr/>
          <p:nvPr/>
        </p:nvSpPr>
        <p:spPr>
          <a:xfrm>
            <a:off x="5118217" y="794247"/>
            <a:ext cx="1901366" cy="446459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99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BESSY II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4" name="Google Shape;234;p29">
            <a:extLst>
              <a:ext uri="{FF2B5EF4-FFF2-40B4-BE49-F238E27FC236}">
                <a16:creationId xmlns:a16="http://schemas.microsoft.com/office/drawing/2014/main" id="{187C568E-EEAA-429E-B5A6-52CF1C5D5E92}"/>
              </a:ext>
            </a:extLst>
          </p:cNvPr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8669350" y="4863687"/>
            <a:ext cx="3169564" cy="1492663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99CC00"/>
            </a:solidFill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BD40553-5C19-46E5-AE4B-A929569D71C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3086" y="960112"/>
            <a:ext cx="3487479" cy="1190974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F070C936-4222-4B21-B4FA-49A1EE31B28C}"/>
              </a:ext>
            </a:extLst>
          </p:cNvPr>
          <p:cNvSpPr txBox="1"/>
          <p:nvPr/>
        </p:nvSpPr>
        <p:spPr>
          <a:xfrm>
            <a:off x="353086" y="2253789"/>
            <a:ext cx="39643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184E8B"/>
                </a:solidFill>
              </a:rPr>
              <a:t>“Discovering new materials and developing technologies for a climate-neutral energy supply of the future”</a:t>
            </a:r>
          </a:p>
        </p:txBody>
      </p:sp>
    </p:spTree>
    <p:extLst>
      <p:ext uri="{BB962C8B-B14F-4D97-AF65-F5344CB8AC3E}">
        <p14:creationId xmlns:p14="http://schemas.microsoft.com/office/powerpoint/2010/main" val="1590802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>
            <a:extLst>
              <a:ext uri="{FF2B5EF4-FFF2-40B4-BE49-F238E27FC236}">
                <a16:creationId xmlns:a16="http://schemas.microsoft.com/office/drawing/2014/main" id="{7A10DEB7-3846-4D9F-8527-CE718645B5EA}"/>
              </a:ext>
            </a:extLst>
          </p:cNvPr>
          <p:cNvGrpSpPr>
            <a:grpSpLocks noChangeAspect="1"/>
          </p:cNvGrpSpPr>
          <p:nvPr/>
        </p:nvGrpSpPr>
        <p:grpSpPr>
          <a:xfrm>
            <a:off x="3061447" y="3065445"/>
            <a:ext cx="4319999" cy="3240000"/>
            <a:chOff x="1834018" y="2949118"/>
            <a:chExt cx="4564002" cy="3423002"/>
          </a:xfrm>
        </p:grpSpPr>
        <p:pic>
          <p:nvPicPr>
            <p:cNvPr id="29" name="Content Placeholder 9">
              <a:extLst>
                <a:ext uri="{FF2B5EF4-FFF2-40B4-BE49-F238E27FC236}">
                  <a16:creationId xmlns:a16="http://schemas.microsoft.com/office/drawing/2014/main" id="{EC4F3BFE-4819-4051-A726-AD20DF22F30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34018" y="2949118"/>
              <a:ext cx="4564002" cy="3423002"/>
            </a:xfrm>
            <a:prstGeom prst="rect">
              <a:avLst/>
            </a:prstGeom>
          </p:spPr>
        </p:pic>
        <p:sp>
          <p:nvSpPr>
            <p:cNvPr id="30" name="Down Arrow 36">
              <a:extLst>
                <a:ext uri="{FF2B5EF4-FFF2-40B4-BE49-F238E27FC236}">
                  <a16:creationId xmlns:a16="http://schemas.microsoft.com/office/drawing/2014/main" id="{C6667E99-6562-4A3F-BF6F-318ABD7AD00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854365" y="4299015"/>
              <a:ext cx="107156" cy="180000"/>
            </a:xfrm>
            <a:prstGeom prst="downArrow">
              <a:avLst/>
            </a:prstGeom>
            <a:solidFill>
              <a:srgbClr val="C0504D"/>
            </a:solidFill>
            <a:ln w="25400" cap="flat" cmpd="sng" algn="ctr">
              <a:solidFill>
                <a:srgbClr val="C00000"/>
              </a:solidFill>
              <a:prstDash val="solid"/>
            </a:ln>
            <a:effectLst/>
            <a:scene3d>
              <a:camera prst="orthographicFront">
                <a:rot lat="0" lon="0" rev="12000000"/>
              </a:camera>
              <a:lightRig rig="threePt" dir="t"/>
            </a:scene3d>
          </p:spPr>
          <p:txBody>
            <a:bodyPr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1" name="Down Arrow 36">
              <a:extLst>
                <a:ext uri="{FF2B5EF4-FFF2-40B4-BE49-F238E27FC236}">
                  <a16:creationId xmlns:a16="http://schemas.microsoft.com/office/drawing/2014/main" id="{F811115B-5A2A-4DEC-A066-00632BC62A8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360726" y="4862101"/>
              <a:ext cx="107156" cy="180000"/>
            </a:xfrm>
            <a:prstGeom prst="downArrow">
              <a:avLst/>
            </a:prstGeom>
            <a:solidFill>
              <a:srgbClr val="C0504D"/>
            </a:solidFill>
            <a:ln w="25400" cap="flat" cmpd="sng" algn="ctr">
              <a:solidFill>
                <a:srgbClr val="C00000"/>
              </a:solidFill>
              <a:prstDash val="solid"/>
            </a:ln>
            <a:effectLst/>
            <a:scene3d>
              <a:camera prst="orthographicFront">
                <a:rot lat="0" lon="0" rev="12000000"/>
              </a:camera>
              <a:lightRig rig="threePt" dir="t"/>
            </a:scene3d>
          </p:spPr>
          <p:txBody>
            <a:bodyPr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2" name="Down Arrow 36">
              <a:extLst>
                <a:ext uri="{FF2B5EF4-FFF2-40B4-BE49-F238E27FC236}">
                  <a16:creationId xmlns:a16="http://schemas.microsoft.com/office/drawing/2014/main" id="{8B53FEB9-7B62-4C31-B152-A5A6885115A3}"/>
                </a:ext>
              </a:extLst>
            </p:cNvPr>
            <p:cNvSpPr>
              <a:spLocks noChangeAspect="1"/>
            </p:cNvSpPr>
            <p:nvPr/>
          </p:nvSpPr>
          <p:spPr>
            <a:xfrm rot="2400000">
              <a:off x="4381147" y="4299014"/>
              <a:ext cx="107156" cy="180000"/>
            </a:xfrm>
            <a:prstGeom prst="downArrow">
              <a:avLst/>
            </a:prstGeom>
            <a:solidFill>
              <a:srgbClr val="C0504D"/>
            </a:solidFill>
            <a:ln w="25400" cap="flat" cmpd="sng" algn="ctr">
              <a:solidFill>
                <a:srgbClr val="C00000"/>
              </a:solidFill>
              <a:prstDash val="solid"/>
            </a:ln>
            <a:effectLst/>
            <a:scene3d>
              <a:camera prst="orthographicFront">
                <a:rot lat="0" lon="0" rev="12000000"/>
              </a:camera>
              <a:lightRig rig="threePt" dir="t"/>
            </a:scene3d>
          </p:spPr>
          <p:txBody>
            <a:bodyPr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3" name="Down Arrow 36">
              <a:extLst>
                <a:ext uri="{FF2B5EF4-FFF2-40B4-BE49-F238E27FC236}">
                  <a16:creationId xmlns:a16="http://schemas.microsoft.com/office/drawing/2014/main" id="{9C0EF2FD-BBFE-45F9-99BF-8BE307BB3649}"/>
                </a:ext>
              </a:extLst>
            </p:cNvPr>
            <p:cNvSpPr>
              <a:spLocks noChangeAspect="1"/>
            </p:cNvSpPr>
            <p:nvPr/>
          </p:nvSpPr>
          <p:spPr>
            <a:xfrm rot="2400000">
              <a:off x="3899681" y="4862101"/>
              <a:ext cx="107156" cy="180000"/>
            </a:xfrm>
            <a:prstGeom prst="downArrow">
              <a:avLst/>
            </a:prstGeom>
            <a:solidFill>
              <a:srgbClr val="C0504D"/>
            </a:solidFill>
            <a:ln w="25400" cap="flat" cmpd="sng" algn="ctr">
              <a:solidFill>
                <a:srgbClr val="C00000"/>
              </a:solidFill>
              <a:prstDash val="solid"/>
            </a:ln>
            <a:effectLst/>
            <a:scene3d>
              <a:camera prst="orthographicFront">
                <a:rot lat="0" lon="0" rev="12000000"/>
              </a:camera>
              <a:lightRig rig="threePt" dir="t"/>
            </a:scene3d>
          </p:spPr>
          <p:txBody>
            <a:bodyPr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4" name="Down Arrow 36">
              <a:extLst>
                <a:ext uri="{FF2B5EF4-FFF2-40B4-BE49-F238E27FC236}">
                  <a16:creationId xmlns:a16="http://schemas.microsoft.com/office/drawing/2014/main" id="{39661720-EE3D-432E-8E9D-467D8991C73A}"/>
                </a:ext>
              </a:extLst>
            </p:cNvPr>
            <p:cNvSpPr>
              <a:spLocks noChangeAspect="1"/>
            </p:cNvSpPr>
            <p:nvPr/>
          </p:nvSpPr>
          <p:spPr>
            <a:xfrm rot="2400000">
              <a:off x="4282253" y="3584654"/>
              <a:ext cx="107156" cy="180000"/>
            </a:xfrm>
            <a:prstGeom prst="downArrow">
              <a:avLst/>
            </a:prstGeom>
            <a:solidFill>
              <a:srgbClr val="C0504D"/>
            </a:solidFill>
            <a:ln w="25400" cap="flat" cmpd="sng" algn="ctr">
              <a:solidFill>
                <a:srgbClr val="C00000"/>
              </a:solidFill>
              <a:prstDash val="solid"/>
            </a:ln>
            <a:effectLst/>
            <a:scene3d>
              <a:camera prst="orthographicFront">
                <a:rot lat="0" lon="0" rev="12000000"/>
              </a:camera>
              <a:lightRig rig="threePt" dir="t"/>
            </a:scene3d>
          </p:spPr>
          <p:txBody>
            <a:bodyPr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5" name="Down Arrow 36">
              <a:extLst>
                <a:ext uri="{FF2B5EF4-FFF2-40B4-BE49-F238E27FC236}">
                  <a16:creationId xmlns:a16="http://schemas.microsoft.com/office/drawing/2014/main" id="{8AEE9D41-33A2-4001-BC98-96A68FC597D1}"/>
                </a:ext>
              </a:extLst>
            </p:cNvPr>
            <p:cNvSpPr>
              <a:spLocks noChangeAspect="1"/>
            </p:cNvSpPr>
            <p:nvPr/>
          </p:nvSpPr>
          <p:spPr>
            <a:xfrm rot="2400000">
              <a:off x="5143462" y="4391087"/>
              <a:ext cx="107156" cy="180000"/>
            </a:xfrm>
            <a:prstGeom prst="downArrow">
              <a:avLst/>
            </a:prstGeom>
            <a:solidFill>
              <a:srgbClr val="C0504D"/>
            </a:solidFill>
            <a:ln w="25400" cap="flat" cmpd="sng" algn="ctr">
              <a:solidFill>
                <a:srgbClr val="C00000"/>
              </a:solidFill>
              <a:prstDash val="solid"/>
            </a:ln>
            <a:effectLst/>
            <a:scene3d>
              <a:camera prst="orthographicFront">
                <a:rot lat="0" lon="0" rev="12000000"/>
              </a:camera>
              <a:lightRig rig="threePt" dir="t"/>
            </a:scene3d>
          </p:spPr>
          <p:txBody>
            <a:bodyPr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6" name="Down Arrow 36">
              <a:extLst>
                <a:ext uri="{FF2B5EF4-FFF2-40B4-BE49-F238E27FC236}">
                  <a16:creationId xmlns:a16="http://schemas.microsoft.com/office/drawing/2014/main" id="{95095533-7BB4-4154-AB25-3B5D5A12E9E8}"/>
                </a:ext>
              </a:extLst>
            </p:cNvPr>
            <p:cNvSpPr>
              <a:spLocks noChangeAspect="1"/>
            </p:cNvSpPr>
            <p:nvPr/>
          </p:nvSpPr>
          <p:spPr>
            <a:xfrm rot="2400000">
              <a:off x="3953258" y="5584015"/>
              <a:ext cx="107156" cy="180000"/>
            </a:xfrm>
            <a:prstGeom prst="downArrow">
              <a:avLst/>
            </a:prstGeom>
            <a:solidFill>
              <a:srgbClr val="C0504D"/>
            </a:solidFill>
            <a:ln w="25400" cap="flat" cmpd="sng" algn="ctr">
              <a:solidFill>
                <a:srgbClr val="C00000"/>
              </a:solidFill>
              <a:prstDash val="solid"/>
            </a:ln>
            <a:effectLst/>
            <a:scene3d>
              <a:camera prst="orthographicFront">
                <a:rot lat="0" lon="0" rev="12000000"/>
              </a:camera>
              <a:lightRig rig="threePt" dir="t"/>
            </a:scene3d>
          </p:spPr>
          <p:txBody>
            <a:bodyPr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7" name="Down Arrow 36">
              <a:extLst>
                <a:ext uri="{FF2B5EF4-FFF2-40B4-BE49-F238E27FC236}">
                  <a16:creationId xmlns:a16="http://schemas.microsoft.com/office/drawing/2014/main" id="{E9DF589E-8112-4E96-9916-0F35242EAEBA}"/>
                </a:ext>
              </a:extLst>
            </p:cNvPr>
            <p:cNvSpPr>
              <a:spLocks noChangeAspect="1"/>
            </p:cNvSpPr>
            <p:nvPr/>
          </p:nvSpPr>
          <p:spPr>
            <a:xfrm rot="2400000">
              <a:off x="3085494" y="4763307"/>
              <a:ext cx="107156" cy="180000"/>
            </a:xfrm>
            <a:prstGeom prst="downArrow">
              <a:avLst/>
            </a:prstGeom>
            <a:solidFill>
              <a:srgbClr val="C0504D"/>
            </a:solidFill>
            <a:ln w="25400" cap="flat" cmpd="sng" algn="ctr">
              <a:solidFill>
                <a:srgbClr val="C00000"/>
              </a:solidFill>
              <a:prstDash val="solid"/>
            </a:ln>
            <a:effectLst/>
            <a:scene3d>
              <a:camera prst="orthographicFront">
                <a:rot lat="0" lon="0" rev="12000000"/>
              </a:camera>
              <a:lightRig rig="threePt" dir="t"/>
            </a:scene3d>
          </p:spPr>
          <p:txBody>
            <a:bodyPr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8" name="Down Arrow 36">
              <a:extLst>
                <a:ext uri="{FF2B5EF4-FFF2-40B4-BE49-F238E27FC236}">
                  <a16:creationId xmlns:a16="http://schemas.microsoft.com/office/drawing/2014/main" id="{D2E63DC3-FEBA-43EA-BE8D-F3C24F57BB7E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3085494" y="4418095"/>
              <a:ext cx="107156" cy="180000"/>
            </a:xfrm>
            <a:prstGeom prst="downArrow">
              <a:avLst/>
            </a:prstGeom>
            <a:solidFill>
              <a:srgbClr val="C0504D"/>
            </a:solidFill>
            <a:ln w="25400" cap="flat" cmpd="sng" algn="ctr">
              <a:solidFill>
                <a:srgbClr val="C00000"/>
              </a:solidFill>
              <a:prstDash val="solid"/>
            </a:ln>
            <a:effectLst/>
            <a:scene3d>
              <a:camera prst="orthographicFront">
                <a:rot lat="0" lon="0" rev="12000000"/>
              </a:camera>
              <a:lightRig rig="threePt" dir="t"/>
            </a:scene3d>
          </p:spPr>
          <p:txBody>
            <a:bodyPr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9" name="Down Arrow 36">
              <a:extLst>
                <a:ext uri="{FF2B5EF4-FFF2-40B4-BE49-F238E27FC236}">
                  <a16:creationId xmlns:a16="http://schemas.microsoft.com/office/drawing/2014/main" id="{4C5A8A70-8F60-41E6-A2BB-E2C472F714DD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4253570" y="5584015"/>
              <a:ext cx="107156" cy="180000"/>
            </a:xfrm>
            <a:prstGeom prst="downArrow">
              <a:avLst/>
            </a:prstGeom>
            <a:solidFill>
              <a:srgbClr val="C0504D"/>
            </a:solidFill>
            <a:ln w="25400" cap="flat" cmpd="sng" algn="ctr">
              <a:solidFill>
                <a:srgbClr val="C00000"/>
              </a:solidFill>
              <a:prstDash val="solid"/>
            </a:ln>
            <a:effectLst/>
            <a:scene3d>
              <a:camera prst="orthographicFront">
                <a:rot lat="0" lon="0" rev="12000000"/>
              </a:camera>
              <a:lightRig rig="threePt" dir="t"/>
            </a:scene3d>
          </p:spPr>
          <p:txBody>
            <a:bodyPr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0" name="Down Arrow 36">
              <a:extLst>
                <a:ext uri="{FF2B5EF4-FFF2-40B4-BE49-F238E27FC236}">
                  <a16:creationId xmlns:a16="http://schemas.microsoft.com/office/drawing/2014/main" id="{103E27C5-1A43-4944-8874-0FF21B7F6306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5114527" y="4756347"/>
              <a:ext cx="107156" cy="180000"/>
            </a:xfrm>
            <a:prstGeom prst="downArrow">
              <a:avLst/>
            </a:prstGeom>
            <a:solidFill>
              <a:srgbClr val="C0504D"/>
            </a:solidFill>
            <a:ln w="25400" cap="flat" cmpd="sng" algn="ctr">
              <a:solidFill>
                <a:srgbClr val="C00000"/>
              </a:solidFill>
              <a:prstDash val="solid"/>
            </a:ln>
            <a:effectLst/>
            <a:scene3d>
              <a:camera prst="orthographicFront">
                <a:rot lat="0" lon="0" rev="12000000"/>
              </a:camera>
              <a:lightRig rig="threePt" dir="t"/>
            </a:scene3d>
          </p:spPr>
          <p:txBody>
            <a:bodyPr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1" name="Down Arrow 36">
              <a:extLst>
                <a:ext uri="{FF2B5EF4-FFF2-40B4-BE49-F238E27FC236}">
                  <a16:creationId xmlns:a16="http://schemas.microsoft.com/office/drawing/2014/main" id="{331D7457-94F1-41B2-919E-F76B4F1E8E1D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3961521" y="3601819"/>
              <a:ext cx="107156" cy="180000"/>
            </a:xfrm>
            <a:prstGeom prst="downArrow">
              <a:avLst/>
            </a:prstGeom>
            <a:solidFill>
              <a:srgbClr val="C0504D"/>
            </a:solidFill>
            <a:ln w="25400" cap="flat" cmpd="sng" algn="ctr">
              <a:solidFill>
                <a:srgbClr val="C00000"/>
              </a:solidFill>
              <a:prstDash val="solid"/>
            </a:ln>
            <a:effectLst/>
            <a:scene3d>
              <a:camera prst="orthographicFront">
                <a:rot lat="0" lon="0" rev="12000000"/>
              </a:camera>
              <a:lightRig rig="threePt" dir="t"/>
            </a:scene3d>
          </p:spPr>
          <p:txBody>
            <a:bodyPr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DFE92C18-F9B0-4E79-AC16-524AAA021E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Cryogenic APPLE: Magnet Design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B406519-788F-4951-BAEA-B547E6A816A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E. Rial – Insertion Devices for Future Light Sources Workshop – Taipei, Taiwan  31.05.2025 </a:t>
            </a:r>
            <a:endParaRPr lang="de-DE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6F64FA9-16A6-48F8-BA4B-F94CBFDFCBFA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577849" y="1027113"/>
            <a:ext cx="7063423" cy="5148262"/>
          </a:xfrm>
        </p:spPr>
        <p:txBody>
          <a:bodyPr/>
          <a:lstStyle/>
          <a:p>
            <a:pPr lvl="1"/>
            <a:r>
              <a:rPr lang="en-GB" dirty="0"/>
              <a:t>Small gap field dip</a:t>
            </a:r>
          </a:p>
          <a:p>
            <a:pPr lvl="2"/>
            <a:r>
              <a:rPr lang="en-GB" dirty="0"/>
              <a:t>Originally conceived for 2 mm minimum gap.</a:t>
            </a:r>
          </a:p>
          <a:p>
            <a:pPr lvl="2"/>
            <a:r>
              <a:rPr lang="en-GB" dirty="0"/>
              <a:t>Significant field dip on axis in Horizontal mode recovered by rotating easy axis of ‘vertical’ magnets.</a:t>
            </a:r>
          </a:p>
          <a:p>
            <a:pPr lvl="2"/>
            <a:r>
              <a:rPr lang="en-GB" dirty="0"/>
              <a:t>Effect still large at 5 mm gap, so 20° rotation maintained.</a:t>
            </a:r>
          </a:p>
          <a:p>
            <a:pPr lvl="2"/>
            <a:r>
              <a:rPr lang="en-GB" dirty="0"/>
              <a:t>Minimal effect on field in Vertical mode.</a:t>
            </a:r>
          </a:p>
          <a:p>
            <a:pPr lvl="2"/>
            <a:r>
              <a:rPr lang="en-GB" dirty="0"/>
              <a:t>Fields of force compensation magnets also rotated.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429BEF2-A085-4BF8-A9CA-4694C63155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8287" y="1052251"/>
            <a:ext cx="4006231" cy="2992155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B9239E96-F455-48C0-888D-C8FB5C5EC845}"/>
              </a:ext>
            </a:extLst>
          </p:cNvPr>
          <p:cNvGrpSpPr>
            <a:grpSpLocks noChangeAspect="1"/>
          </p:cNvGrpSpPr>
          <p:nvPr/>
        </p:nvGrpSpPr>
        <p:grpSpPr>
          <a:xfrm>
            <a:off x="903213" y="4801258"/>
            <a:ext cx="1449321" cy="1440000"/>
            <a:chOff x="904233" y="4019870"/>
            <a:chExt cx="710977" cy="706405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D335BD26-8783-467A-9E9B-9E64665D304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04233" y="4019870"/>
              <a:ext cx="710977" cy="706405"/>
            </a:xfrm>
            <a:prstGeom prst="rect">
              <a:avLst/>
            </a:prstGeom>
          </p:spPr>
        </p:pic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49E67230-21FA-4E15-ABF4-5C4972AF4241}"/>
                </a:ext>
              </a:extLst>
            </p:cNvPr>
            <p:cNvGrpSpPr/>
            <p:nvPr/>
          </p:nvGrpSpPr>
          <p:grpSpPr>
            <a:xfrm>
              <a:off x="1104877" y="4174737"/>
              <a:ext cx="332836" cy="417120"/>
              <a:chOff x="4016876" y="2492896"/>
              <a:chExt cx="1203196" cy="1422432"/>
            </a:xfrm>
          </p:grpSpPr>
          <p:sp>
            <p:nvSpPr>
              <p:cNvPr id="13" name="Down Arrow 33">
                <a:extLst>
                  <a:ext uri="{FF2B5EF4-FFF2-40B4-BE49-F238E27FC236}">
                    <a16:creationId xmlns:a16="http://schemas.microsoft.com/office/drawing/2014/main" id="{A2190F3E-6AE4-4466-A104-D6231DE5947B}"/>
                  </a:ext>
                </a:extLst>
              </p:cNvPr>
              <p:cNvSpPr/>
              <p:nvPr/>
            </p:nvSpPr>
            <p:spPr>
              <a:xfrm>
                <a:off x="4021676" y="3573016"/>
                <a:ext cx="216024" cy="342312"/>
              </a:xfrm>
              <a:prstGeom prst="downArrow">
                <a:avLst/>
              </a:prstGeom>
              <a:solidFill>
                <a:srgbClr val="C0504D"/>
              </a:solidFill>
              <a:ln w="25400" cap="flat" cmpd="sng" algn="ctr">
                <a:solidFill>
                  <a:srgbClr val="C00000"/>
                </a:solidFill>
                <a:prstDash val="solid"/>
              </a:ln>
              <a:effectLst/>
              <a:scene3d>
                <a:camera prst="orthographicFront">
                  <a:rot lat="0" lon="0" rev="9600000"/>
                </a:camera>
                <a:lightRig rig="threePt" dir="t"/>
              </a:scene3d>
            </p:spPr>
            <p:txBody>
              <a:bodyPr rtlCol="0" anchor="ctr"/>
              <a:lstStyle>
                <a:defPPr>
                  <a:defRPr lang="de-DE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4" name="Down Arrow 34">
                <a:extLst>
                  <a:ext uri="{FF2B5EF4-FFF2-40B4-BE49-F238E27FC236}">
                    <a16:creationId xmlns:a16="http://schemas.microsoft.com/office/drawing/2014/main" id="{E302EAA3-8C83-41EE-9A88-A101E8BA42DF}"/>
                  </a:ext>
                </a:extLst>
              </p:cNvPr>
              <p:cNvSpPr/>
              <p:nvPr/>
            </p:nvSpPr>
            <p:spPr>
              <a:xfrm>
                <a:off x="5004048" y="2492896"/>
                <a:ext cx="216024" cy="342312"/>
              </a:xfrm>
              <a:prstGeom prst="downArrow">
                <a:avLst/>
              </a:prstGeom>
              <a:solidFill>
                <a:srgbClr val="C0504D"/>
              </a:solidFill>
              <a:ln w="25400" cap="flat" cmpd="sng" algn="ctr">
                <a:solidFill>
                  <a:srgbClr val="C00000"/>
                </a:solidFill>
                <a:prstDash val="solid"/>
              </a:ln>
              <a:effectLst/>
              <a:scene3d>
                <a:camera prst="orthographicFront">
                  <a:rot lat="0" lon="0" rev="9600000"/>
                </a:camera>
                <a:lightRig rig="threePt" dir="t"/>
              </a:scene3d>
            </p:spPr>
            <p:txBody>
              <a:bodyPr rtlCol="0" anchor="ctr"/>
              <a:lstStyle>
                <a:defPPr>
                  <a:defRPr lang="de-DE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5" name="Down Arrow 35">
                <a:extLst>
                  <a:ext uri="{FF2B5EF4-FFF2-40B4-BE49-F238E27FC236}">
                    <a16:creationId xmlns:a16="http://schemas.microsoft.com/office/drawing/2014/main" id="{6DA7FF6E-BEFB-4D3E-A774-0A34C9406F6F}"/>
                  </a:ext>
                </a:extLst>
              </p:cNvPr>
              <p:cNvSpPr/>
              <p:nvPr/>
            </p:nvSpPr>
            <p:spPr>
              <a:xfrm>
                <a:off x="4912412" y="3573016"/>
                <a:ext cx="216024" cy="342312"/>
              </a:xfrm>
              <a:prstGeom prst="downArrow">
                <a:avLst/>
              </a:prstGeom>
              <a:solidFill>
                <a:srgbClr val="C0504D"/>
              </a:solidFill>
              <a:ln w="25400" cap="flat" cmpd="sng" algn="ctr">
                <a:solidFill>
                  <a:srgbClr val="C00000"/>
                </a:solidFill>
                <a:prstDash val="solid"/>
              </a:ln>
              <a:effectLst/>
              <a:scene3d>
                <a:camera prst="orthographicFront">
                  <a:rot lat="0" lon="0" rev="12000000"/>
                </a:camera>
                <a:lightRig rig="threePt" dir="t"/>
              </a:scene3d>
            </p:spPr>
            <p:txBody>
              <a:bodyPr rtlCol="0" anchor="ctr"/>
              <a:lstStyle>
                <a:defPPr>
                  <a:defRPr lang="de-DE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6" name="Down Arrow 36">
                <a:extLst>
                  <a:ext uri="{FF2B5EF4-FFF2-40B4-BE49-F238E27FC236}">
                    <a16:creationId xmlns:a16="http://schemas.microsoft.com/office/drawing/2014/main" id="{1E98130C-0D41-4811-B48D-CDD96C5EBA28}"/>
                  </a:ext>
                </a:extLst>
              </p:cNvPr>
              <p:cNvSpPr/>
              <p:nvPr/>
            </p:nvSpPr>
            <p:spPr>
              <a:xfrm>
                <a:off x="4016876" y="2492896"/>
                <a:ext cx="216024" cy="342312"/>
              </a:xfrm>
              <a:prstGeom prst="downArrow">
                <a:avLst/>
              </a:prstGeom>
              <a:solidFill>
                <a:srgbClr val="C0504D"/>
              </a:solidFill>
              <a:ln w="25400" cap="flat" cmpd="sng" algn="ctr">
                <a:solidFill>
                  <a:srgbClr val="C00000"/>
                </a:solidFill>
                <a:prstDash val="solid"/>
              </a:ln>
              <a:effectLst/>
              <a:scene3d>
                <a:camera prst="orthographicFront">
                  <a:rot lat="0" lon="0" rev="12000000"/>
                </a:camera>
                <a:lightRig rig="threePt" dir="t"/>
              </a:scene3d>
            </p:spPr>
            <p:txBody>
              <a:bodyPr rtlCol="0" anchor="ctr"/>
              <a:lstStyle>
                <a:defPPr>
                  <a:defRPr lang="de-DE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5779A21-3DBB-41FF-A99C-2C352BC1572F}"/>
              </a:ext>
            </a:extLst>
          </p:cNvPr>
          <p:cNvGrpSpPr>
            <a:grpSpLocks noChangeAspect="1"/>
          </p:cNvGrpSpPr>
          <p:nvPr/>
        </p:nvGrpSpPr>
        <p:grpSpPr>
          <a:xfrm>
            <a:off x="871761" y="3277750"/>
            <a:ext cx="1512226" cy="1440000"/>
            <a:chOff x="1031034" y="4689123"/>
            <a:chExt cx="741836" cy="706405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AAD901A2-1FD2-4A2B-ACC4-4548AB04434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31034" y="4689123"/>
              <a:ext cx="741836" cy="706405"/>
            </a:xfrm>
            <a:prstGeom prst="rect">
              <a:avLst/>
            </a:prstGeom>
          </p:spPr>
        </p:pic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1EFB33F2-CD85-4258-898D-899D11A8B847}"/>
                </a:ext>
              </a:extLst>
            </p:cNvPr>
            <p:cNvGrpSpPr/>
            <p:nvPr/>
          </p:nvGrpSpPr>
          <p:grpSpPr>
            <a:xfrm>
              <a:off x="1231073" y="4843027"/>
              <a:ext cx="361588" cy="453150"/>
              <a:chOff x="6229091" y="4275220"/>
              <a:chExt cx="771487" cy="966848"/>
            </a:xfrm>
          </p:grpSpPr>
          <p:sp>
            <p:nvSpPr>
              <p:cNvPr id="20" name="Down Arrow 49">
                <a:extLst>
                  <a:ext uri="{FF2B5EF4-FFF2-40B4-BE49-F238E27FC236}">
                    <a16:creationId xmlns:a16="http://schemas.microsoft.com/office/drawing/2014/main" id="{5FDDDC47-E8C3-4913-8AD3-67A0668942DD}"/>
                  </a:ext>
                </a:extLst>
              </p:cNvPr>
              <p:cNvSpPr/>
              <p:nvPr/>
            </p:nvSpPr>
            <p:spPr>
              <a:xfrm>
                <a:off x="6232169" y="5009393"/>
                <a:ext cx="138514" cy="232675"/>
              </a:xfrm>
              <a:prstGeom prst="downArrow">
                <a:avLst/>
              </a:prstGeom>
              <a:solidFill>
                <a:srgbClr val="C0504D"/>
              </a:solidFill>
              <a:ln w="25400" cap="flat" cmpd="sng" algn="ctr">
                <a:solidFill>
                  <a:srgbClr val="C00000"/>
                </a:solidFill>
                <a:prstDash val="solid"/>
              </a:ln>
              <a:effectLst/>
              <a:scene3d>
                <a:camera prst="orthographicFront">
                  <a:rot lat="0" lon="0" rev="10800000"/>
                </a:camera>
                <a:lightRig rig="threePt" dir="t"/>
              </a:scene3d>
            </p:spPr>
            <p:txBody>
              <a:bodyPr rtlCol="0" anchor="ctr"/>
              <a:lstStyle>
                <a:defPPr>
                  <a:defRPr lang="de-DE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21" name="Down Arrow 50">
                <a:extLst>
                  <a:ext uri="{FF2B5EF4-FFF2-40B4-BE49-F238E27FC236}">
                    <a16:creationId xmlns:a16="http://schemas.microsoft.com/office/drawing/2014/main" id="{5CAD69EF-3386-4B62-9598-C8579674F92D}"/>
                  </a:ext>
                </a:extLst>
              </p:cNvPr>
              <p:cNvSpPr/>
              <p:nvPr/>
            </p:nvSpPr>
            <p:spPr>
              <a:xfrm>
                <a:off x="6862064" y="4275220"/>
                <a:ext cx="138514" cy="232675"/>
              </a:xfrm>
              <a:prstGeom prst="downArrow">
                <a:avLst/>
              </a:prstGeom>
              <a:solidFill>
                <a:srgbClr val="C0504D"/>
              </a:solidFill>
              <a:ln w="25400" cap="flat" cmpd="sng" algn="ctr">
                <a:solidFill>
                  <a:srgbClr val="C00000"/>
                </a:solidFill>
                <a:prstDash val="solid"/>
              </a:ln>
              <a:effectLst/>
              <a:scene3d>
                <a:camera prst="orthographicFront">
                  <a:rot lat="0" lon="0" rev="10800000"/>
                </a:camera>
                <a:lightRig rig="threePt" dir="t"/>
              </a:scene3d>
            </p:spPr>
            <p:txBody>
              <a:bodyPr rtlCol="0" anchor="ctr"/>
              <a:lstStyle>
                <a:defPPr>
                  <a:defRPr lang="de-DE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22" name="Down Arrow 51">
                <a:extLst>
                  <a:ext uri="{FF2B5EF4-FFF2-40B4-BE49-F238E27FC236}">
                    <a16:creationId xmlns:a16="http://schemas.microsoft.com/office/drawing/2014/main" id="{5B6E101C-9141-4DC2-A1E1-AE1DFD145668}"/>
                  </a:ext>
                </a:extLst>
              </p:cNvPr>
              <p:cNvSpPr/>
              <p:nvPr/>
            </p:nvSpPr>
            <p:spPr>
              <a:xfrm>
                <a:off x="6803307" y="5009393"/>
                <a:ext cx="138514" cy="232675"/>
              </a:xfrm>
              <a:prstGeom prst="downArrow">
                <a:avLst/>
              </a:prstGeom>
              <a:solidFill>
                <a:srgbClr val="C0504D"/>
              </a:solidFill>
              <a:ln w="25400" cap="flat" cmpd="sng" algn="ctr">
                <a:solidFill>
                  <a:srgbClr val="C00000"/>
                </a:solidFill>
                <a:prstDash val="solid"/>
              </a:ln>
              <a:effectLst/>
              <a:scene3d>
                <a:camera prst="orthographicFront">
                  <a:rot lat="0" lon="0" rev="10800000"/>
                </a:camera>
                <a:lightRig rig="threePt" dir="t"/>
              </a:scene3d>
            </p:spPr>
            <p:txBody>
              <a:bodyPr rtlCol="0" anchor="ctr"/>
              <a:lstStyle>
                <a:defPPr>
                  <a:defRPr lang="de-DE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23" name="Down Arrow 52">
                <a:extLst>
                  <a:ext uri="{FF2B5EF4-FFF2-40B4-BE49-F238E27FC236}">
                    <a16:creationId xmlns:a16="http://schemas.microsoft.com/office/drawing/2014/main" id="{70462850-3A63-42BD-9659-119E1E8D5AF3}"/>
                  </a:ext>
                </a:extLst>
              </p:cNvPr>
              <p:cNvSpPr/>
              <p:nvPr/>
            </p:nvSpPr>
            <p:spPr>
              <a:xfrm>
                <a:off x="6229091" y="4275220"/>
                <a:ext cx="138514" cy="232675"/>
              </a:xfrm>
              <a:prstGeom prst="downArrow">
                <a:avLst/>
              </a:prstGeom>
              <a:solidFill>
                <a:srgbClr val="C0504D"/>
              </a:solidFill>
              <a:ln w="25400" cap="flat" cmpd="sng" algn="ctr">
                <a:solidFill>
                  <a:srgbClr val="C00000"/>
                </a:solidFill>
                <a:prstDash val="solid"/>
              </a:ln>
              <a:effectLst/>
              <a:scene3d>
                <a:camera prst="orthographicFront">
                  <a:rot lat="0" lon="0" rev="10800000"/>
                </a:camera>
                <a:lightRig rig="threePt" dir="t"/>
              </a:scene3d>
            </p:spPr>
            <p:txBody>
              <a:bodyPr rtlCol="0" anchor="ctr"/>
              <a:lstStyle>
                <a:defPPr>
                  <a:defRPr lang="de-DE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</p:grpSp>
      <p:pic>
        <p:nvPicPr>
          <p:cNvPr id="24" name="Picture 23">
            <a:extLst>
              <a:ext uri="{FF2B5EF4-FFF2-40B4-BE49-F238E27FC236}">
                <a16:creationId xmlns:a16="http://schemas.microsoft.com/office/drawing/2014/main" id="{20BD21CA-E51A-4A1C-8C1D-9F4D7B0AB571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3272" y="4272887"/>
            <a:ext cx="1920240" cy="192024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C667E8A1-9284-48FC-87FB-ED30069190EA}"/>
              </a:ext>
            </a:extLst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5511" y="4205926"/>
            <a:ext cx="1920240" cy="1920240"/>
          </a:xfrm>
          <a:prstGeom prst="rect">
            <a:avLst/>
          </a:prstGeom>
        </p:spPr>
      </p:pic>
      <p:sp>
        <p:nvSpPr>
          <p:cNvPr id="43" name="Slide Number Placeholder 42">
            <a:extLst>
              <a:ext uri="{FF2B5EF4-FFF2-40B4-BE49-F238E27FC236}">
                <a16:creationId xmlns:a16="http://schemas.microsoft.com/office/drawing/2014/main" id="{C2B7AEDF-D27E-43E2-84FE-A72A681281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9DF1E7-7728-684B-896D-8CFDB8DC33E7}" type="slidenum">
              <a:rPr lang="de-DE" smtClean="0"/>
              <a:pPr/>
              <a:t>30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9891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9C0EBB7-BFC4-4F4E-8740-672A0D85319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678"/>
          <a:stretch/>
        </p:blipFill>
        <p:spPr bwMode="auto">
          <a:xfrm>
            <a:off x="302642" y="1858881"/>
            <a:ext cx="3558809" cy="227736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054C9BD-F782-4A4E-8FBB-817037859717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577850" y="1027113"/>
            <a:ext cx="2895204" cy="2401887"/>
          </a:xfrm>
        </p:spPr>
        <p:txBody>
          <a:bodyPr/>
          <a:lstStyle/>
          <a:p>
            <a:pPr lvl="1"/>
            <a:r>
              <a:rPr lang="en-GB" dirty="0"/>
              <a:t>Magnets</a:t>
            </a:r>
          </a:p>
          <a:p>
            <a:pPr lvl="2"/>
            <a:r>
              <a:rPr lang="en-GB" dirty="0"/>
              <a:t>Force Compensation Design</a:t>
            </a:r>
          </a:p>
          <a:p>
            <a:pPr lvl="2"/>
            <a:r>
              <a:rPr lang="en-GB" dirty="0"/>
              <a:t>informs mechanical design</a:t>
            </a:r>
          </a:p>
          <a:p>
            <a:pPr lvl="2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12CCB6B-04F2-4CF8-98D7-9060FBF3CF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Cryogenic APPLE: Mechanical Design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92984D8-3ADB-47A7-938F-9A2BC510914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E. Rial – Insertion Devices for Future Light Sources Workshop – Taipei, Taiwan  31.05.2025 </a:t>
            </a:r>
            <a:endParaRPr lang="de-DE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B6B35F1-4773-4BD1-A98A-984F6C2DC3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2383" y="1557563"/>
            <a:ext cx="1857073" cy="144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C3C1A62-A395-4140-A72F-A1BD2D40905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499" t="18587" r="68276" b="19342"/>
          <a:stretch/>
        </p:blipFill>
        <p:spPr>
          <a:xfrm>
            <a:off x="4230780" y="2971528"/>
            <a:ext cx="1502228" cy="29630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4D7A164E-0637-4B74-921C-851CBA902DA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3635" t="18588" r="34229" b="20188"/>
          <a:stretch/>
        </p:blipFill>
        <p:spPr>
          <a:xfrm>
            <a:off x="4135776" y="3321365"/>
            <a:ext cx="1597232" cy="29226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5DF50BA3-9995-40F2-BC25-32ADB1F70DA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7073" t="18587" r="1018" b="19342"/>
          <a:stretch/>
        </p:blipFill>
        <p:spPr>
          <a:xfrm>
            <a:off x="4134611" y="3681094"/>
            <a:ext cx="1585962" cy="296305"/>
          </a:xfrm>
          <a:prstGeom prst="rect">
            <a:avLst/>
          </a:prstGeom>
        </p:spPr>
      </p:pic>
      <p:grpSp>
        <p:nvGrpSpPr>
          <p:cNvPr id="26" name="Bildplatzhalter 8">
            <a:extLst>
              <a:ext uri="{FF2B5EF4-FFF2-40B4-BE49-F238E27FC236}">
                <a16:creationId xmlns:a16="http://schemas.microsoft.com/office/drawing/2014/main" id="{A983E265-A907-4AEC-A85B-AAC8F7191B64}"/>
              </a:ext>
            </a:extLst>
          </p:cNvPr>
          <p:cNvGrpSpPr>
            <a:grpSpLocks noChangeAspect="1"/>
          </p:cNvGrpSpPr>
          <p:nvPr/>
        </p:nvGrpSpPr>
        <p:grpSpPr>
          <a:xfrm>
            <a:off x="4218502" y="4264988"/>
            <a:ext cx="1514506" cy="1440000"/>
            <a:chOff x="0" y="0"/>
            <a:chExt cx="4887960" cy="4647497"/>
          </a:xfrm>
          <a:noFill/>
        </p:grpSpPr>
        <p:sp>
          <p:nvSpPr>
            <p:cNvPr id="27" name="Rectangle">
              <a:extLst>
                <a:ext uri="{FF2B5EF4-FFF2-40B4-BE49-F238E27FC236}">
                  <a16:creationId xmlns:a16="http://schemas.microsoft.com/office/drawing/2014/main" id="{EB932851-50F5-471D-BE11-1EE1AF80702C}"/>
                </a:ext>
              </a:extLst>
            </p:cNvPr>
            <p:cNvSpPr/>
            <p:nvPr/>
          </p:nvSpPr>
          <p:spPr>
            <a:xfrm>
              <a:off x="0" y="0"/>
              <a:ext cx="4887961" cy="4647498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  <p:pic>
          <p:nvPicPr>
            <p:cNvPr id="28" name="image27.png" descr="image27.png">
              <a:extLst>
                <a:ext uri="{FF2B5EF4-FFF2-40B4-BE49-F238E27FC236}">
                  <a16:creationId xmlns:a16="http://schemas.microsoft.com/office/drawing/2014/main" id="{A1559827-BBDD-4E17-B36B-8F39D1CCABB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t="930" b="930"/>
            <a:stretch>
              <a:fillRect/>
            </a:stretch>
          </p:blipFill>
          <p:spPr>
            <a:xfrm>
              <a:off x="0" y="0"/>
              <a:ext cx="4887961" cy="4647498"/>
            </a:xfrm>
            <a:prstGeom prst="rect">
              <a:avLst/>
            </a:prstGeom>
            <a:grpFill/>
            <a:ln>
              <a:noFill/>
            </a:ln>
            <a:effectLst>
              <a:softEdge rad="112500"/>
            </a:effectLst>
          </p:spPr>
        </p:pic>
      </p:grpSp>
      <p:sp>
        <p:nvSpPr>
          <p:cNvPr id="30" name="Content Placeholder 4">
            <a:extLst>
              <a:ext uri="{FF2B5EF4-FFF2-40B4-BE49-F238E27FC236}">
                <a16:creationId xmlns:a16="http://schemas.microsoft.com/office/drawing/2014/main" id="{2E9A5D63-9D0E-45DB-B6E4-726FB9C78FB1}"/>
              </a:ext>
            </a:extLst>
          </p:cNvPr>
          <p:cNvSpPr txBox="1">
            <a:spLocks/>
          </p:cNvSpPr>
          <p:nvPr/>
        </p:nvSpPr>
        <p:spPr>
          <a:xfrm>
            <a:off x="577850" y="4202185"/>
            <a:ext cx="2895204" cy="197318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i="0" kern="1200" cap="all" baseline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chemeClr val="accent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b="0" i="0" kern="1200" cap="all" baseline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179388" indent="-1793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357188" indent="-1778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36575" indent="-1793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GB" dirty="0"/>
              <a:t>Girder</a:t>
            </a:r>
          </a:p>
          <a:p>
            <a:pPr lvl="2"/>
            <a:r>
              <a:rPr lang="en-GB" dirty="0"/>
              <a:t>Two part keeper mounted against on-girder positioning features for easier assembly and shimming</a:t>
            </a:r>
          </a:p>
          <a:p>
            <a:pPr lvl="2"/>
            <a:r>
              <a:rPr lang="en-GB" dirty="0"/>
              <a:t>Central cooling channel</a:t>
            </a:r>
          </a:p>
        </p:txBody>
      </p:sp>
      <p:pic>
        <p:nvPicPr>
          <p:cNvPr id="22" name="Grafik 7" descr="Grafik 7">
            <a:extLst>
              <a:ext uri="{FF2B5EF4-FFF2-40B4-BE49-F238E27FC236}">
                <a16:creationId xmlns:a16="http://schemas.microsoft.com/office/drawing/2014/main" id="{6A97DEB5-7BA5-4D3A-A128-42C7D31D99E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80046" y="5186620"/>
            <a:ext cx="1724673" cy="1440000"/>
          </a:xfrm>
          <a:prstGeom prst="rect">
            <a:avLst/>
          </a:prstGeom>
          <a:noFill/>
          <a:ln>
            <a:noFill/>
          </a:ln>
          <a:effectLst>
            <a:softEdge rad="112500"/>
          </a:effectLst>
        </p:spPr>
      </p:pic>
      <p:sp>
        <p:nvSpPr>
          <p:cNvPr id="34" name="Content Placeholder 4">
            <a:extLst>
              <a:ext uri="{FF2B5EF4-FFF2-40B4-BE49-F238E27FC236}">
                <a16:creationId xmlns:a16="http://schemas.microsoft.com/office/drawing/2014/main" id="{28E67F91-8AB6-4241-AD2D-7AFA5EC643E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186488" y="1027113"/>
            <a:ext cx="3558808" cy="5148262"/>
          </a:xfrm>
        </p:spPr>
        <p:txBody>
          <a:bodyPr/>
          <a:lstStyle/>
          <a:p>
            <a:pPr lvl="1"/>
            <a:r>
              <a:rPr lang="en-GB" dirty="0"/>
              <a:t>Mechanical Simulations</a:t>
            </a:r>
          </a:p>
          <a:p>
            <a:pPr lvl="2"/>
            <a:r>
              <a:rPr lang="en-GB" dirty="0"/>
              <a:t>Deflection of keeper and support columns under residual magnet forces simulated and fall within acceptable ranges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AC637C30-1B60-4E78-A6D2-5CC59F8E672B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18981"/>
          <a:stretch/>
        </p:blipFill>
        <p:spPr>
          <a:xfrm>
            <a:off x="10018511" y="2764542"/>
            <a:ext cx="2339357" cy="2880000"/>
          </a:xfrm>
          <a:prstGeom prst="rect">
            <a:avLst/>
          </a:prstGeom>
        </p:spPr>
      </p:pic>
      <p:grpSp>
        <p:nvGrpSpPr>
          <p:cNvPr id="36" name="Group 35">
            <a:extLst>
              <a:ext uri="{FF2B5EF4-FFF2-40B4-BE49-F238E27FC236}">
                <a16:creationId xmlns:a16="http://schemas.microsoft.com/office/drawing/2014/main" id="{147DB1F9-032E-476C-91C5-1D38872E5009}"/>
              </a:ext>
            </a:extLst>
          </p:cNvPr>
          <p:cNvGrpSpPr>
            <a:grpSpLocks noChangeAspect="1"/>
          </p:cNvGrpSpPr>
          <p:nvPr/>
        </p:nvGrpSpPr>
        <p:grpSpPr>
          <a:xfrm>
            <a:off x="9837308" y="1227651"/>
            <a:ext cx="1980895" cy="1800000"/>
            <a:chOff x="5482888" y="33150456"/>
            <a:chExt cx="3961789" cy="3600000"/>
          </a:xfrm>
        </p:grpSpPr>
        <p:pic>
          <p:nvPicPr>
            <p:cNvPr id="37" name="Grafik 4">
              <a:extLst>
                <a:ext uri="{FF2B5EF4-FFF2-40B4-BE49-F238E27FC236}">
                  <a16:creationId xmlns:a16="http://schemas.microsoft.com/office/drawing/2014/main" id="{1A678903-549F-4B4A-B460-02904D65E8E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82888" y="33150456"/>
              <a:ext cx="3961789" cy="360000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2140A29E-4B6E-44B5-B0E1-3AAAAB1427B0}"/>
                </a:ext>
              </a:extLst>
            </p:cNvPr>
            <p:cNvSpPr/>
            <p:nvPr/>
          </p:nvSpPr>
          <p:spPr>
            <a:xfrm>
              <a:off x="8232427" y="33501314"/>
              <a:ext cx="1212250" cy="11747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3C101074-8E5D-44F6-9896-1BFAE118BA37}"/>
              </a:ext>
            </a:extLst>
          </p:cNvPr>
          <p:cNvGrpSpPr>
            <a:grpSpLocks noChangeAspect="1"/>
          </p:cNvGrpSpPr>
          <p:nvPr/>
        </p:nvGrpSpPr>
        <p:grpSpPr>
          <a:xfrm>
            <a:off x="8955178" y="4887003"/>
            <a:ext cx="1981399" cy="1800000"/>
            <a:chOff x="25078327" y="30269055"/>
            <a:chExt cx="3962798" cy="3600000"/>
          </a:xfrm>
        </p:grpSpPr>
        <p:pic>
          <p:nvPicPr>
            <p:cNvPr id="40" name="Grafik 5">
              <a:extLst>
                <a:ext uri="{FF2B5EF4-FFF2-40B4-BE49-F238E27FC236}">
                  <a16:creationId xmlns:a16="http://schemas.microsoft.com/office/drawing/2014/main" id="{5521138D-F395-4120-BF27-98E0D048F5F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078327" y="30269055"/>
              <a:ext cx="3962798" cy="3600000"/>
            </a:xfrm>
            <a:prstGeom prst="rect">
              <a:avLst/>
            </a:prstGeom>
          </p:spPr>
        </p:pic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66C5D471-684E-4C31-8510-84AFC3CBAE8B}"/>
                </a:ext>
              </a:extLst>
            </p:cNvPr>
            <p:cNvSpPr/>
            <p:nvPr/>
          </p:nvSpPr>
          <p:spPr>
            <a:xfrm>
              <a:off x="25158146" y="30377581"/>
              <a:ext cx="959404" cy="12434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2" name="Content Placeholder 4">
            <a:extLst>
              <a:ext uri="{FF2B5EF4-FFF2-40B4-BE49-F238E27FC236}">
                <a16:creationId xmlns:a16="http://schemas.microsoft.com/office/drawing/2014/main" id="{27933969-43F6-472E-A8C6-6CCB4D636354}"/>
              </a:ext>
            </a:extLst>
          </p:cNvPr>
          <p:cNvSpPr txBox="1">
            <a:spLocks/>
          </p:cNvSpPr>
          <p:nvPr/>
        </p:nvSpPr>
        <p:spPr>
          <a:xfrm>
            <a:off x="6184423" y="5126237"/>
            <a:ext cx="2619335" cy="156076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i="0" kern="1200" cap="all" baseline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chemeClr val="accent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b="0" i="0" kern="1200" cap="all" baseline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179388" indent="-1793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357188" indent="-1778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36575" indent="-1793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GB" dirty="0"/>
              <a:t>Thermal Simulations</a:t>
            </a:r>
          </a:p>
          <a:p>
            <a:pPr lvl="2"/>
            <a:r>
              <a:rPr lang="en-GB" dirty="0"/>
              <a:t>Steady state thermal simulations show &lt;1K variation near the magnet</a:t>
            </a:r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07D7097F-064F-46CB-9673-11DBBF57A956}"/>
              </a:ext>
            </a:extLst>
          </p:cNvPr>
          <p:cNvSpPr/>
          <p:nvPr/>
        </p:nvSpPr>
        <p:spPr>
          <a:xfrm>
            <a:off x="6184153" y="2952244"/>
            <a:ext cx="3118323" cy="1440000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99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TUPM064: Cryogenic APPLE Undulator Development at Helmholtz-</a:t>
            </a:r>
            <a:r>
              <a:rPr lang="en-GB" dirty="0" err="1">
                <a:solidFill>
                  <a:schemeClr val="tx1"/>
                </a:solidFill>
              </a:rPr>
              <a:t>Zentrum</a:t>
            </a:r>
            <a:r>
              <a:rPr lang="en-GB" dirty="0">
                <a:solidFill>
                  <a:schemeClr val="tx1"/>
                </a:solidFill>
              </a:rPr>
              <a:t> Berlin</a:t>
            </a:r>
          </a:p>
          <a:p>
            <a:pPr algn="ctr"/>
            <a:r>
              <a:rPr lang="en-GB" dirty="0">
                <a:solidFill>
                  <a:schemeClr val="tx1"/>
                </a:solidFill>
              </a:rPr>
              <a:t>E. </a:t>
            </a:r>
            <a:r>
              <a:rPr lang="en-GB" dirty="0" err="1">
                <a:solidFill>
                  <a:schemeClr val="tx1"/>
                </a:solidFill>
              </a:rPr>
              <a:t>Rial</a:t>
            </a:r>
            <a:r>
              <a:rPr lang="en-GB" dirty="0">
                <a:solidFill>
                  <a:schemeClr val="tx1"/>
                </a:solidFill>
              </a:rPr>
              <a:t> et al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5" name="Slide Number Placeholder 44">
            <a:extLst>
              <a:ext uri="{FF2B5EF4-FFF2-40B4-BE49-F238E27FC236}">
                <a16:creationId xmlns:a16="http://schemas.microsoft.com/office/drawing/2014/main" id="{6ECDDDB8-921D-43A8-94AB-B4AC2E28355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9DF1E7-7728-684B-896D-8CFDB8DC33E7}" type="slidenum">
              <a:rPr lang="de-DE" smtClean="0"/>
              <a:pPr/>
              <a:t>31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11864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6">
            <a:extLst>
              <a:ext uri="{FF2B5EF4-FFF2-40B4-BE49-F238E27FC236}">
                <a16:creationId xmlns:a16="http://schemas.microsoft.com/office/drawing/2014/main" id="{E7C213AC-F2A1-4E48-9FEC-DF44BDF89FDE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rcRect l="22060" t="20230" r="11481" b="9522"/>
          <a:stretch/>
        </p:blipFill>
        <p:spPr>
          <a:xfrm>
            <a:off x="1766598" y="1537488"/>
            <a:ext cx="8658804" cy="514826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64BD731-F981-4E35-A0EE-F437E8B657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Covering the Spectrum: Complete Coverage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6DB5B66-E14C-487E-A801-E4CB63B22A4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E. Rial – Insertion Devices for Future Light Sources Workshop – Taipei, Taiwan  31.05.2025 </a:t>
            </a:r>
            <a:endParaRPr lang="de-DE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CB02597D-19F1-407D-9C15-ABAD9735BFAD}"/>
              </a:ext>
            </a:extLst>
          </p:cNvPr>
          <p:cNvSpPr/>
          <p:nvPr/>
        </p:nvSpPr>
        <p:spPr>
          <a:xfrm>
            <a:off x="2023200" y="5446351"/>
            <a:ext cx="7796894" cy="306000"/>
          </a:xfrm>
          <a:prstGeom prst="roundRect">
            <a:avLst/>
          </a:prstGeom>
          <a:noFill/>
          <a:ln w="76200">
            <a:solidFill>
              <a:srgbClr val="99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38509EB4-E955-4625-8B74-B70969DD428C}"/>
              </a:ext>
            </a:extLst>
          </p:cNvPr>
          <p:cNvSpPr txBox="1">
            <a:spLocks/>
          </p:cNvSpPr>
          <p:nvPr/>
        </p:nvSpPr>
        <p:spPr>
          <a:xfrm>
            <a:off x="577850" y="1027113"/>
            <a:ext cx="11036300" cy="51482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i="0" kern="1200" cap="all" baseline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chemeClr val="accent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b="0" i="0" kern="1200" cap="all" baseline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179388" indent="-1793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357188" indent="-1778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36575" indent="-1793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/>
              <a:t>Energy Range ~ 5 eV to 20 keV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2406EBFD-5CDC-4A1E-812B-4797028DEBDE}"/>
              </a:ext>
            </a:extLst>
          </p:cNvPr>
          <p:cNvSpPr/>
          <p:nvPr/>
        </p:nvSpPr>
        <p:spPr>
          <a:xfrm>
            <a:off x="2023200" y="2738586"/>
            <a:ext cx="7796894" cy="306000"/>
          </a:xfrm>
          <a:prstGeom prst="roundRect">
            <a:avLst/>
          </a:prstGeom>
          <a:noFill/>
          <a:ln w="76200">
            <a:solidFill>
              <a:srgbClr val="99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C29BDCAE-FC95-4FE6-9725-3E6CA69BD9D3}"/>
              </a:ext>
            </a:extLst>
          </p:cNvPr>
          <p:cNvSpPr/>
          <p:nvPr/>
        </p:nvSpPr>
        <p:spPr>
          <a:xfrm>
            <a:off x="2023200" y="3029215"/>
            <a:ext cx="7796894" cy="306000"/>
          </a:xfrm>
          <a:prstGeom prst="roundRect">
            <a:avLst/>
          </a:prstGeom>
          <a:noFill/>
          <a:ln w="76200">
            <a:solidFill>
              <a:srgbClr val="99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32AAAE-9680-4DF1-BA91-E68A02FAB36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9DF1E7-7728-684B-896D-8CFDB8DC33E7}" type="slidenum">
              <a:rPr lang="de-DE" smtClean="0"/>
              <a:pPr/>
              <a:t>32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53200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  <p:bldP spid="15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iagram&#10;&#10;Description automatically generated">
            <a:extLst>
              <a:ext uri="{FF2B5EF4-FFF2-40B4-BE49-F238E27FC236}">
                <a16:creationId xmlns:a16="http://schemas.microsoft.com/office/drawing/2014/main" id="{AE09C588-1DC4-45B9-827A-9337AD450BC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0154"/>
          <a:stretch/>
        </p:blipFill>
        <p:spPr>
          <a:xfrm>
            <a:off x="8127992" y="2755623"/>
            <a:ext cx="2958700" cy="252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DF589BC-677D-4906-85C0-98DEEA7F94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Complete Coverage: Overview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153D4AD-46EC-4681-8EC9-326F43A5C71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E. Rial – Insertion Devices for Future Light Sources Workshop – Taipei, Taiwan  31.05.2025 </a:t>
            </a:r>
            <a:endParaRPr lang="de-DE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3BD8FEF-5014-4D9F-BEAE-859166655C3C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lvl="1"/>
            <a:r>
              <a:rPr lang="en-GB" dirty="0"/>
              <a:t>Double Undulator</a:t>
            </a:r>
          </a:p>
          <a:p>
            <a:pPr lvl="2"/>
            <a:r>
              <a:rPr lang="en-GB" dirty="0"/>
              <a:t>A prospective device to bring two in-vacuum APPLE II arrays side by side.</a:t>
            </a:r>
          </a:p>
          <a:p>
            <a:pPr lvl="2"/>
            <a:r>
              <a:rPr lang="en-GB" dirty="0"/>
              <a:t>Each array has access to the full straight length</a:t>
            </a:r>
          </a:p>
          <a:p>
            <a:pPr lvl="2"/>
            <a:r>
              <a:rPr lang="en-GB" dirty="0"/>
              <a:t>Source point remains constant.</a:t>
            </a:r>
          </a:p>
          <a:p>
            <a:pPr lvl="2"/>
            <a:r>
              <a:rPr lang="en-GB" dirty="0"/>
              <a:t>Practical development starting 2026.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777B920-DC07-4BA7-8CE7-3F1C6964A256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lvl="1"/>
            <a:r>
              <a:rPr lang="en-GB" dirty="0"/>
              <a:t>Serial Undulators</a:t>
            </a:r>
          </a:p>
          <a:p>
            <a:pPr lvl="2"/>
            <a:r>
              <a:rPr lang="en-GB" dirty="0"/>
              <a:t>Long straight sections in BESSY III should enable sequential undulators.</a:t>
            </a:r>
          </a:p>
          <a:p>
            <a:pPr lvl="2"/>
            <a:r>
              <a:rPr lang="en-GB" dirty="0"/>
              <a:t>The EMIL straight at BESSY II acts as proof of principle.</a:t>
            </a:r>
          </a:p>
          <a:p>
            <a:pPr lvl="2"/>
            <a:r>
              <a:rPr lang="en-GB" dirty="0"/>
              <a:t>Higher energy device upstream.</a:t>
            </a:r>
          </a:p>
          <a:p>
            <a:pPr lvl="2"/>
            <a:r>
              <a:rPr lang="en-GB" dirty="0"/>
              <a:t>Offset source points – less space per array.</a:t>
            </a:r>
          </a:p>
          <a:p>
            <a:pPr lvl="1"/>
            <a:endParaRPr lang="en-GB" dirty="0"/>
          </a:p>
        </p:txBody>
      </p:sp>
      <p:pic>
        <p:nvPicPr>
          <p:cNvPr id="7" name="Picture 2" descr="bl sketch">
            <a:extLst>
              <a:ext uri="{FF2B5EF4-FFF2-40B4-BE49-F238E27FC236}">
                <a16:creationId xmlns:a16="http://schemas.microsoft.com/office/drawing/2014/main" id="{769737ED-E821-4A3B-AFE6-8B0F573C2C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139" y="3152997"/>
            <a:ext cx="5121084" cy="2767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6EA77E5-D926-48B1-9DEA-728AAFFC57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95489" y="4676602"/>
            <a:ext cx="3551758" cy="1708260"/>
          </a:xfrm>
          <a:prstGeom prst="rect">
            <a:avLst/>
          </a:prstGeom>
        </p:spPr>
      </p:pic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3B581475-EDF7-42D6-9194-EBEB898B918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9DF1E7-7728-684B-896D-8CFDB8DC33E7}" type="slidenum">
              <a:rPr lang="de-DE" smtClean="0"/>
              <a:pPr/>
              <a:t>33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31424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4BD731-F981-4E35-A0EE-F437E8B657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Supporting Activities: M&amp;A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6DB5B66-E14C-487E-A801-E4CB63B22A4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E. Rial – Insertion Devices for Future Light Sources Workshop – Taipei, Taiwan  31.05.2025 </a:t>
            </a:r>
            <a:endParaRPr lang="de-DE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28BF22D-7C4A-45DD-A49E-F49A83E388C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1042" y="1027113"/>
            <a:ext cx="4873108" cy="5148262"/>
          </a:xfrm>
        </p:spPr>
        <p:txBody>
          <a:bodyPr/>
          <a:lstStyle/>
          <a:p>
            <a:pPr lvl="1"/>
            <a:r>
              <a:rPr lang="en-GB" dirty="0"/>
              <a:t>UHV Assembly</a:t>
            </a:r>
          </a:p>
          <a:p>
            <a:pPr lvl="2"/>
            <a:r>
              <a:rPr lang="en-GB" dirty="0"/>
              <a:t>New clean magnet assembly area in </a:t>
            </a:r>
            <a:r>
              <a:rPr lang="en-GB" dirty="0" err="1"/>
              <a:t>Adlershof</a:t>
            </a:r>
            <a:endParaRPr lang="en-GB" dirty="0"/>
          </a:p>
          <a:p>
            <a:pPr lvl="4"/>
            <a:r>
              <a:rPr lang="en-GB" dirty="0"/>
              <a:t>Shared with accelerator magnet assembly</a:t>
            </a:r>
          </a:p>
          <a:p>
            <a:pPr lvl="2"/>
            <a:r>
              <a:rPr lang="en-GB" dirty="0"/>
              <a:t>70 m</a:t>
            </a:r>
            <a:r>
              <a:rPr lang="en-GB" baseline="30000" dirty="0"/>
              <a:t>2</a:t>
            </a:r>
            <a:r>
              <a:rPr lang="en-GB" dirty="0"/>
              <a:t> temperature controlled ISO6 clean room</a:t>
            </a:r>
          </a:p>
          <a:p>
            <a:pPr lvl="2"/>
            <a:r>
              <a:rPr lang="en-GB" dirty="0"/>
              <a:t>Measurement and assembly of in-vacuum magnet arrays</a:t>
            </a:r>
          </a:p>
          <a:p>
            <a:pPr lvl="2"/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5FE3E79-6656-481E-BFCD-A28E74CDAC6A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lvl="1"/>
            <a:r>
              <a:rPr lang="en-GB" dirty="0"/>
              <a:t>Measurement</a:t>
            </a:r>
          </a:p>
          <a:p>
            <a:pPr lvl="2"/>
            <a:r>
              <a:rPr lang="en-GB" dirty="0"/>
              <a:t>New device types need new measurement equipment</a:t>
            </a:r>
          </a:p>
          <a:p>
            <a:pPr lvl="1"/>
            <a:r>
              <a:rPr lang="en-GB" dirty="0"/>
              <a:t>In-Vacuum Hall Probe Bench</a:t>
            </a:r>
          </a:p>
          <a:p>
            <a:pPr lvl="2"/>
            <a:r>
              <a:rPr lang="en-GB" dirty="0"/>
              <a:t>Improvements to </a:t>
            </a:r>
            <a:br>
              <a:rPr lang="en-GB" dirty="0"/>
            </a:br>
            <a:r>
              <a:rPr lang="en-GB" dirty="0"/>
              <a:t>existing hardware</a:t>
            </a:r>
          </a:p>
          <a:p>
            <a:pPr lvl="2"/>
            <a:r>
              <a:rPr lang="en-GB" dirty="0"/>
              <a:t>To be used for </a:t>
            </a:r>
            <a:br>
              <a:rPr lang="en-GB" dirty="0"/>
            </a:br>
            <a:r>
              <a:rPr lang="en-GB" dirty="0"/>
              <a:t>in-vacuum APPLE II, </a:t>
            </a:r>
          </a:p>
          <a:p>
            <a:pPr lvl="2"/>
            <a:r>
              <a:rPr lang="en-GB" dirty="0"/>
              <a:t>CPMU and Cryo-APPLE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Pulsed Wire Measurement</a:t>
            </a:r>
          </a:p>
          <a:p>
            <a:pPr lvl="2"/>
            <a:r>
              <a:rPr lang="en-GB" dirty="0"/>
              <a:t>New development</a:t>
            </a:r>
          </a:p>
          <a:p>
            <a:pPr lvl="2"/>
            <a:r>
              <a:rPr lang="en-GB" dirty="0"/>
              <a:t>For small aperture</a:t>
            </a:r>
            <a:br>
              <a:rPr lang="en-GB" dirty="0"/>
            </a:br>
            <a:r>
              <a:rPr lang="en-GB" dirty="0"/>
              <a:t>devices</a:t>
            </a:r>
          </a:p>
          <a:p>
            <a:pPr lvl="2"/>
            <a:r>
              <a:rPr lang="en-GB" dirty="0"/>
              <a:t>To complement</a:t>
            </a:r>
            <a:br>
              <a:rPr lang="en-GB" dirty="0"/>
            </a:br>
            <a:r>
              <a:rPr lang="en-GB" dirty="0"/>
              <a:t>Hall Probe</a:t>
            </a:r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pic>
        <p:nvPicPr>
          <p:cNvPr id="8" name="Content Placeholder 5">
            <a:extLst>
              <a:ext uri="{FF2B5EF4-FFF2-40B4-BE49-F238E27FC236}">
                <a16:creationId xmlns:a16="http://schemas.microsoft.com/office/drawing/2014/main" id="{B6A6A5E7-626D-469D-B530-28220919E6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8712" y="2344708"/>
            <a:ext cx="1917055" cy="1440000"/>
          </a:xfrm>
          <a:prstGeom prst="roundRect">
            <a:avLst/>
          </a:prstGeom>
          <a:ln w="28575">
            <a:solidFill>
              <a:srgbClr val="0070C0"/>
            </a:solidFill>
          </a:ln>
        </p:spPr>
      </p:pic>
      <p:pic>
        <p:nvPicPr>
          <p:cNvPr id="9" name="Grafik 5">
            <a:extLst>
              <a:ext uri="{FF2B5EF4-FFF2-40B4-BE49-F238E27FC236}">
                <a16:creationId xmlns:a16="http://schemas.microsoft.com/office/drawing/2014/main" id="{146B1E0E-3CFA-47CB-A6CB-85D38470204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5115" y="1874670"/>
            <a:ext cx="1919639" cy="1440000"/>
          </a:xfrm>
          <a:prstGeom prst="roundRect">
            <a:avLst/>
          </a:prstGeom>
          <a:ln w="28575">
            <a:solidFill>
              <a:srgbClr val="0070C0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8430531-9B2E-419D-A946-79E154252425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2889906" y="4443519"/>
            <a:ext cx="2994689" cy="1706036"/>
          </a:xfrm>
          <a:prstGeom prst="rect">
            <a:avLst/>
          </a:prstGeom>
        </p:spPr>
      </p:pic>
      <p:pic>
        <p:nvPicPr>
          <p:cNvPr id="11" name="Content Placeholder 5">
            <a:extLst>
              <a:ext uri="{FF2B5EF4-FFF2-40B4-BE49-F238E27FC236}">
                <a16:creationId xmlns:a16="http://schemas.microsoft.com/office/drawing/2014/main" id="{8BD7E75A-86EA-44D0-BC12-B0DAE8470B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43925" y="3158197"/>
            <a:ext cx="3798214" cy="2859832"/>
          </a:xfrm>
          <a:prstGeom prst="rect">
            <a:avLst/>
          </a:prstGeom>
        </p:spPr>
      </p:pic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7EB80FC7-5963-4DC8-8637-173A1645D11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9DF1E7-7728-684B-896D-8CFDB8DC33E7}" type="slidenum">
              <a:rPr lang="de-DE" smtClean="0"/>
              <a:pPr/>
              <a:t>34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17090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uiExpand="1" build="p" bldLvl="2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E300EF-C5DB-4C61-BF49-00B1460C6D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Supporting Activities: Software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738ECCB-50D2-4B4E-BF33-39F36A725A0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E. Rial – Insertion Devices for Future Light Sources Workshop – Taipei, Taiwan  31.05.2025 </a:t>
            </a:r>
            <a:endParaRPr lang="de-DE" dirty="0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A050AF21-BA12-4ACD-BC33-FB7743ABF331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lvl="1"/>
            <a:r>
              <a:rPr lang="en-GB" dirty="0"/>
              <a:t>UNDUWAVE</a:t>
            </a:r>
          </a:p>
          <a:p>
            <a:pPr lvl="2"/>
            <a:r>
              <a:rPr lang="en-GB" dirty="0"/>
              <a:t>Python package linked to FORTRAN codes UNDUMAG and WAVE</a:t>
            </a:r>
          </a:p>
          <a:p>
            <a:pPr lvl="2"/>
            <a:r>
              <a:rPr lang="en-GB" dirty="0"/>
              <a:t>Permanent and Electromagnet Simulation</a:t>
            </a:r>
          </a:p>
          <a:p>
            <a:pPr lvl="2"/>
            <a:r>
              <a:rPr lang="en-GB" dirty="0"/>
              <a:t>Magnet influence on electron beam</a:t>
            </a:r>
          </a:p>
          <a:p>
            <a:pPr lvl="2"/>
            <a:r>
              <a:rPr lang="en-GB" dirty="0"/>
              <a:t>Spectral output calculations</a:t>
            </a:r>
          </a:p>
          <a:p>
            <a:pPr lvl="2"/>
            <a:endParaRPr lang="en-GB" dirty="0"/>
          </a:p>
          <a:p>
            <a:pPr lvl="1"/>
            <a:r>
              <a:rPr lang="en-GB" dirty="0"/>
              <a:t>Open Source</a:t>
            </a:r>
          </a:p>
          <a:p>
            <a:pPr lvl="2"/>
            <a:r>
              <a:rPr lang="en-GB" dirty="0"/>
              <a:t>		</a:t>
            </a:r>
          </a:p>
          <a:p>
            <a:pPr lvl="2"/>
            <a:endParaRPr lang="en-GB" dirty="0"/>
          </a:p>
        </p:txBody>
      </p:sp>
      <p:pic>
        <p:nvPicPr>
          <p:cNvPr id="19" name="gap_circ_s-16">
            <a:hlinkClick r:id="" action="ppaction://media"/>
            <a:extLst>
              <a:ext uri="{FF2B5EF4-FFF2-40B4-BE49-F238E27FC236}">
                <a16:creationId xmlns:a16="http://schemas.microsoft.com/office/drawing/2014/main" id="{5386A1B7-8008-4387-9F57-9ED9CCC14953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8561175" y="1829961"/>
            <a:ext cx="2880000" cy="2160000"/>
          </a:xfrm>
          <a:prstGeom prst="rect">
            <a:avLst/>
          </a:prstGeom>
          <a:ln>
            <a:noFill/>
          </a:ln>
        </p:spPr>
      </p:pic>
      <p:pic>
        <p:nvPicPr>
          <p:cNvPr id="20" name="bfields_s8.00_gap">
            <a:hlinkClick r:id="" action="ppaction://media"/>
            <a:extLst>
              <a:ext uri="{FF2B5EF4-FFF2-40B4-BE49-F238E27FC236}">
                <a16:creationId xmlns:a16="http://schemas.microsoft.com/office/drawing/2014/main" id="{1674FD77-9689-4D42-845B-9BF47DC30B40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9225879" y="3927811"/>
            <a:ext cx="2346923" cy="1800000"/>
          </a:xfrm>
          <a:prstGeom prst="rect">
            <a:avLst/>
          </a:prstGeom>
        </p:spPr>
      </p:pic>
      <p:pic>
        <p:nvPicPr>
          <p:cNvPr id="21" name="power_distributions_s8.00_gap">
            <a:hlinkClick r:id="" action="ppaction://media"/>
            <a:extLst>
              <a:ext uri="{FF2B5EF4-FFF2-40B4-BE49-F238E27FC236}">
                <a16:creationId xmlns:a16="http://schemas.microsoft.com/office/drawing/2014/main" id="{FC9195C8-94C0-4832-8AFE-A5EC1BA283E1}"/>
              </a:ext>
            </a:extLst>
          </p:cNvPr>
          <p:cNvPicPr>
            <a:picLocks noChangeAspect="1"/>
          </p:cNvPicPr>
          <p:nvPr>
            <a:vide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6497795" y="1424717"/>
            <a:ext cx="2520000" cy="2520000"/>
          </a:xfrm>
          <a:prstGeom prst="rect">
            <a:avLst/>
          </a:prstGeom>
        </p:spPr>
      </p:pic>
      <p:pic>
        <p:nvPicPr>
          <p:cNvPr id="22" name="flux_densities_s8.00_gap">
            <a:hlinkClick r:id="" action="ppaction://media"/>
            <a:extLst>
              <a:ext uri="{FF2B5EF4-FFF2-40B4-BE49-F238E27FC236}">
                <a16:creationId xmlns:a16="http://schemas.microsoft.com/office/drawing/2014/main" id="{4ACCB3C9-662E-4E59-860D-76E02ECFF2DA}"/>
              </a:ext>
            </a:extLst>
          </p:cNvPr>
          <p:cNvPicPr>
            <a:picLocks noChangeAspect="1"/>
          </p:cNvPicPr>
          <p:nvPr>
            <a:vide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6224955" y="3962597"/>
            <a:ext cx="2782136" cy="1440000"/>
          </a:xfrm>
          <a:prstGeom prst="rect">
            <a:avLst/>
          </a:prstGeom>
        </p:spPr>
      </p:pic>
      <p:graphicFrame>
        <p:nvGraphicFramePr>
          <p:cNvPr id="29" name="Content Placeholder 28">
            <a:extLst>
              <a:ext uri="{FF2B5EF4-FFF2-40B4-BE49-F238E27FC236}">
                <a16:creationId xmlns:a16="http://schemas.microsoft.com/office/drawing/2014/main" id="{6F90ACDD-3638-41E9-A042-4A2326B65DE9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759052815"/>
              </p:ext>
            </p:extLst>
          </p:nvPr>
        </p:nvGraphicFramePr>
        <p:xfrm>
          <a:off x="619198" y="3811950"/>
          <a:ext cx="542766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3831">
                  <a:extLst>
                    <a:ext uri="{9D8B030D-6E8A-4147-A177-3AD203B41FA5}">
                      <a16:colId xmlns:a16="http://schemas.microsoft.com/office/drawing/2014/main" val="565439430"/>
                    </a:ext>
                  </a:extLst>
                </a:gridCol>
                <a:gridCol w="2713831">
                  <a:extLst>
                    <a:ext uri="{9D8B030D-6E8A-4147-A177-3AD203B41FA5}">
                      <a16:colId xmlns:a16="http://schemas.microsoft.com/office/drawing/2014/main" val="33275717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err="1"/>
                        <a:t>Unduwave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WAVE and UNDUMAG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2131300"/>
                  </a:ext>
                </a:extLst>
              </a:tr>
            </a:tbl>
          </a:graphicData>
        </a:graphic>
      </p:graphicFrame>
      <p:pic>
        <p:nvPicPr>
          <p:cNvPr id="25" name="Picture 24">
            <a:extLst>
              <a:ext uri="{FF2B5EF4-FFF2-40B4-BE49-F238E27FC236}">
                <a16:creationId xmlns:a16="http://schemas.microsoft.com/office/drawing/2014/main" id="{3FBD7CE8-0220-4475-B08A-ACBC0F3FEBFE}"/>
              </a:ext>
            </a:extLst>
          </p:cNvPr>
          <p:cNvPicPr/>
          <p:nvPr/>
        </p:nvPicPr>
        <p:blipFill>
          <a:blip r:embed="rId14"/>
          <a:stretch/>
        </p:blipFill>
        <p:spPr>
          <a:xfrm>
            <a:off x="1238978" y="4362454"/>
            <a:ext cx="1499760" cy="1499760"/>
          </a:xfrm>
          <a:prstGeom prst="rect">
            <a:avLst/>
          </a:prstGeom>
          <a:ln w="0">
            <a:noFill/>
          </a:ln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B3F0EEBE-3FB9-4A0A-8D95-B9416049274A}"/>
              </a:ext>
            </a:extLst>
          </p:cNvPr>
          <p:cNvPicPr/>
          <p:nvPr/>
        </p:nvPicPr>
        <p:blipFill>
          <a:blip r:embed="rId15"/>
          <a:stretch/>
        </p:blipFill>
        <p:spPr>
          <a:xfrm>
            <a:off x="3853501" y="4322847"/>
            <a:ext cx="1508040" cy="1508040"/>
          </a:xfrm>
          <a:prstGeom prst="rect">
            <a:avLst/>
          </a:prstGeom>
          <a:ln w="0">
            <a:noFill/>
          </a:ln>
        </p:spPr>
      </p:pic>
      <p:sp>
        <p:nvSpPr>
          <p:cNvPr id="32" name="Slide Number Placeholder 31">
            <a:extLst>
              <a:ext uri="{FF2B5EF4-FFF2-40B4-BE49-F238E27FC236}">
                <a16:creationId xmlns:a16="http://schemas.microsoft.com/office/drawing/2014/main" id="{421FDB4C-21B4-451B-B17F-C002E29877A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9DF1E7-7728-684B-896D-8CFDB8DC33E7}" type="slidenum">
              <a:rPr lang="de-DE" smtClean="0"/>
              <a:pPr/>
              <a:t>35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17482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00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8200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8200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8200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3" repeatCount="indefinite" fill="hold" display="0">
                  <p:stCondLst>
                    <p:cond delay="indefinite"/>
                  </p:stCondLst>
                </p:cTn>
                <p:tgtEl>
                  <p:spTgt spid="19"/>
                </p:tgtEl>
              </p:cMediaNode>
            </p:video>
            <p:video>
              <p:cMediaNode vol="80000">
                <p:cTn id="14" repeatCount="indefinite" fill="hold" display="0">
                  <p:stCondLst>
                    <p:cond delay="indefinite"/>
                  </p:stCondLst>
                </p:cTn>
                <p:tgtEl>
                  <p:spTgt spid="20"/>
                </p:tgtEl>
              </p:cMediaNode>
            </p:video>
            <p:video>
              <p:cMediaNode vol="80000">
                <p:cTn id="15" repeatCount="indefinite" fill="hold" display="0">
                  <p:stCondLst>
                    <p:cond delay="indefinite"/>
                  </p:stCondLst>
                </p:cTn>
                <p:tgtEl>
                  <p:spTgt spid="21"/>
                </p:tgtEl>
              </p:cMediaNode>
            </p:video>
            <p:video>
              <p:cMediaNode vol="80000">
                <p:cTn id="16" repeatCount="indefinite" fill="hold" display="0">
                  <p:stCondLst>
                    <p:cond delay="indefinite"/>
                  </p:stCondLst>
                </p:cTn>
                <p:tgtEl>
                  <p:spTgt spid="22"/>
                </p:tgtEl>
              </p:cMediaNode>
            </p:video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6" descr="IPAC25 - Apps on Google Play">
            <a:extLst>
              <a:ext uri="{FF2B5EF4-FFF2-40B4-BE49-F238E27FC236}">
                <a16:creationId xmlns:a16="http://schemas.microsoft.com/office/drawing/2014/main" id="{6400567B-FE56-48B0-B0E5-391C27B45C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4600" y="765396"/>
            <a:ext cx="1383965" cy="1383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" name="Google Shape;207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3201" y="2098268"/>
            <a:ext cx="11785599" cy="2063601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208" name="Google Shape;208;p28"/>
          <p:cNvSpPr/>
          <p:nvPr/>
        </p:nvSpPr>
        <p:spPr>
          <a:xfrm>
            <a:off x="2792433" y="2855134"/>
            <a:ext cx="892000" cy="262400"/>
          </a:xfrm>
          <a:prstGeom prst="rect">
            <a:avLst/>
          </a:prstGeom>
          <a:solidFill>
            <a:srgbClr val="F4CCCC"/>
          </a:solidFill>
          <a:ln w="9525" cap="flat" cmpd="sng">
            <a:solidFill>
              <a:srgbClr val="F4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n-GB" sz="1200">
                <a:solidFill>
                  <a:srgbClr val="98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Roadmap</a:t>
            </a:r>
            <a:endParaRPr sz="1200">
              <a:solidFill>
                <a:srgbClr val="980000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09" name="Google Shape;209;p28"/>
          <p:cNvSpPr/>
          <p:nvPr/>
        </p:nvSpPr>
        <p:spPr>
          <a:xfrm>
            <a:off x="5738833" y="2855134"/>
            <a:ext cx="892000" cy="262400"/>
          </a:xfrm>
          <a:prstGeom prst="rect">
            <a:avLst/>
          </a:prstGeom>
          <a:solidFill>
            <a:srgbClr val="F4CCCC"/>
          </a:solidFill>
          <a:ln w="19050" cap="flat" cmpd="sng">
            <a:solidFill>
              <a:srgbClr val="98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n-GB" sz="1200">
                <a:solidFill>
                  <a:srgbClr val="98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Roadmap</a:t>
            </a:r>
            <a:endParaRPr sz="1200">
              <a:solidFill>
                <a:srgbClr val="980000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10" name="Google Shape;210;p28"/>
          <p:cNvSpPr/>
          <p:nvPr/>
        </p:nvSpPr>
        <p:spPr>
          <a:xfrm>
            <a:off x="8685233" y="2855134"/>
            <a:ext cx="892000" cy="262400"/>
          </a:xfrm>
          <a:prstGeom prst="rect">
            <a:avLst/>
          </a:prstGeom>
          <a:solidFill>
            <a:srgbClr val="F4CCCC"/>
          </a:solidFill>
          <a:ln w="9525" cap="flat" cmpd="sng">
            <a:solidFill>
              <a:srgbClr val="F4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n-GB" sz="1200">
                <a:solidFill>
                  <a:srgbClr val="98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Roadmap</a:t>
            </a:r>
            <a:endParaRPr sz="1200">
              <a:solidFill>
                <a:srgbClr val="980000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cxnSp>
        <p:nvCxnSpPr>
          <p:cNvPr id="213" name="Google Shape;213;p28"/>
          <p:cNvCxnSpPr/>
          <p:nvPr/>
        </p:nvCxnSpPr>
        <p:spPr>
          <a:xfrm rot="10800000">
            <a:off x="1791567" y="3749134"/>
            <a:ext cx="0" cy="6084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14" name="Google Shape;214;p28"/>
          <p:cNvSpPr txBox="1"/>
          <p:nvPr/>
        </p:nvSpPr>
        <p:spPr>
          <a:xfrm>
            <a:off x="801567" y="4374835"/>
            <a:ext cx="1980000" cy="972000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99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203195" algn="ctr">
              <a:spcBef>
                <a:spcPts val="1333"/>
              </a:spcBef>
              <a:buSzPts val="1200"/>
              <a:defRPr sz="2000">
                <a:ea typeface="Source Sans Pro"/>
                <a:cs typeface="Source Sans Pro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/>
            <a:r>
              <a:rPr lang="en-GB" dirty="0">
                <a:solidFill>
                  <a:schemeClr val="tx1"/>
                </a:solidFill>
                <a:sym typeface="Source Sans Pro"/>
              </a:rPr>
              <a:t>Submission &amp; positive review</a:t>
            </a:r>
            <a:br>
              <a:rPr lang="en-GB" dirty="0">
                <a:solidFill>
                  <a:schemeClr val="tx1"/>
                </a:solidFill>
                <a:sym typeface="Source Sans Pro"/>
              </a:rPr>
            </a:br>
            <a:r>
              <a:rPr lang="en-GB" dirty="0">
                <a:solidFill>
                  <a:schemeClr val="tx1"/>
                </a:solidFill>
                <a:sym typeface="Source Sans Pro"/>
              </a:rPr>
              <a:t>of pre-CDR</a:t>
            </a:r>
            <a:endParaRPr dirty="0">
              <a:solidFill>
                <a:schemeClr val="tx1"/>
              </a:solidFill>
              <a:sym typeface="Source Sans Pro"/>
            </a:endParaRPr>
          </a:p>
        </p:txBody>
      </p:sp>
      <p:cxnSp>
        <p:nvCxnSpPr>
          <p:cNvPr id="215" name="Google Shape;215;p28"/>
          <p:cNvCxnSpPr/>
          <p:nvPr/>
        </p:nvCxnSpPr>
        <p:spPr>
          <a:xfrm rot="10800000">
            <a:off x="4026733" y="3749234"/>
            <a:ext cx="0" cy="6256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16" name="Google Shape;216;p28"/>
          <p:cNvSpPr txBox="1"/>
          <p:nvPr/>
        </p:nvSpPr>
        <p:spPr>
          <a:xfrm>
            <a:off x="3042567" y="4374835"/>
            <a:ext cx="1980000" cy="972000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99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203195" algn="ctr">
              <a:spcBef>
                <a:spcPts val="1333"/>
              </a:spcBef>
              <a:buSzPts val="1200"/>
              <a:defRPr sz="2000">
                <a:ea typeface="Source Sans Pro"/>
                <a:cs typeface="Source Sans Pro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/>
            <a:r>
              <a:rPr lang="en-GB" dirty="0">
                <a:solidFill>
                  <a:schemeClr val="tx1"/>
                </a:solidFill>
                <a:sym typeface="Source Sans Pro"/>
              </a:rPr>
              <a:t>CDR/proposal submission.</a:t>
            </a:r>
            <a:endParaRPr dirty="0">
              <a:solidFill>
                <a:schemeClr val="tx1"/>
              </a:solidFill>
              <a:sym typeface="Source Sans Pro"/>
            </a:endParaRPr>
          </a:p>
        </p:txBody>
      </p:sp>
      <p:cxnSp>
        <p:nvCxnSpPr>
          <p:cNvPr id="217" name="Google Shape;217;p28"/>
          <p:cNvCxnSpPr/>
          <p:nvPr/>
        </p:nvCxnSpPr>
        <p:spPr>
          <a:xfrm rot="10800000">
            <a:off x="6363567" y="3749134"/>
            <a:ext cx="0" cy="6084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18" name="Google Shape;218;p28"/>
          <p:cNvSpPr txBox="1"/>
          <p:nvPr/>
        </p:nvSpPr>
        <p:spPr>
          <a:xfrm>
            <a:off x="5373567" y="4385935"/>
            <a:ext cx="1980000" cy="972000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99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203195" algn="ctr">
              <a:spcBef>
                <a:spcPts val="1333"/>
              </a:spcBef>
              <a:buSzPts val="1200"/>
              <a:defRPr sz="2000">
                <a:ea typeface="Source Sans Pro"/>
                <a:cs typeface="Source Sans Pro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/>
            <a:r>
              <a:rPr lang="en-GB" dirty="0">
                <a:solidFill>
                  <a:schemeClr val="tx1"/>
                </a:solidFill>
                <a:sym typeface="Source Sans Pro"/>
              </a:rPr>
              <a:t>Construction Starts</a:t>
            </a:r>
            <a:endParaRPr dirty="0">
              <a:solidFill>
                <a:schemeClr val="tx1"/>
              </a:solidFill>
              <a:sym typeface="Source Sans Pro"/>
            </a:endParaRPr>
          </a:p>
        </p:txBody>
      </p:sp>
      <p:cxnSp>
        <p:nvCxnSpPr>
          <p:cNvPr id="219" name="Google Shape;219;p28"/>
          <p:cNvCxnSpPr/>
          <p:nvPr/>
        </p:nvCxnSpPr>
        <p:spPr>
          <a:xfrm rot="10800000">
            <a:off x="11138767" y="3762601"/>
            <a:ext cx="0" cy="6036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20" name="Google Shape;220;p28"/>
          <p:cNvSpPr txBox="1"/>
          <p:nvPr/>
        </p:nvSpPr>
        <p:spPr>
          <a:xfrm>
            <a:off x="10148767" y="4405668"/>
            <a:ext cx="1980000" cy="972000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99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203195" algn="ctr">
              <a:spcBef>
                <a:spcPts val="1333"/>
              </a:spcBef>
              <a:buSzPts val="1200"/>
              <a:defRPr sz="2000">
                <a:ea typeface="Source Sans Pro"/>
                <a:cs typeface="Source Sans Pro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/>
            <a:r>
              <a:rPr lang="en-GB" dirty="0">
                <a:solidFill>
                  <a:schemeClr val="tx1"/>
                </a:solidFill>
                <a:sym typeface="Source Sans Pro"/>
              </a:rPr>
              <a:t>Start of</a:t>
            </a:r>
            <a:br>
              <a:rPr lang="en-GB" dirty="0">
                <a:solidFill>
                  <a:schemeClr val="tx1"/>
                </a:solidFill>
                <a:sym typeface="Source Sans Pro"/>
              </a:rPr>
            </a:br>
            <a:r>
              <a:rPr lang="en-GB" dirty="0">
                <a:solidFill>
                  <a:schemeClr val="tx1"/>
                </a:solidFill>
                <a:sym typeface="Source Sans Pro"/>
              </a:rPr>
              <a:t>Full User Operation</a:t>
            </a:r>
            <a:endParaRPr dirty="0">
              <a:solidFill>
                <a:schemeClr val="tx1"/>
              </a:solidFill>
              <a:sym typeface="Source Sans Pro"/>
            </a:endParaRPr>
          </a:p>
        </p:txBody>
      </p:sp>
      <p:sp>
        <p:nvSpPr>
          <p:cNvPr id="221" name="Google Shape;221;p28"/>
          <p:cNvSpPr txBox="1"/>
          <p:nvPr/>
        </p:nvSpPr>
        <p:spPr>
          <a:xfrm>
            <a:off x="9348800" y="1701134"/>
            <a:ext cx="2741600" cy="492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n-GB" sz="16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Courtesy: </a:t>
            </a:r>
            <a:r>
              <a:rPr lang="en-GB" sz="1600" b="1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Markus Sauerborn</a:t>
            </a:r>
            <a:endParaRPr sz="1600" b="1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84D354D4-24E1-4B60-A954-CF4D7C2F56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7850" y="104401"/>
            <a:ext cx="11036300" cy="743048"/>
          </a:xfrm>
        </p:spPr>
        <p:txBody>
          <a:bodyPr/>
          <a:lstStyle/>
          <a:p>
            <a:r>
              <a:rPr lang="en-GB" dirty="0"/>
              <a:t>Timeline and Conclusion</a:t>
            </a:r>
          </a:p>
        </p:txBody>
      </p:sp>
      <p:cxnSp>
        <p:nvCxnSpPr>
          <p:cNvPr id="33" name="Google Shape;215;p28">
            <a:extLst>
              <a:ext uri="{FF2B5EF4-FFF2-40B4-BE49-F238E27FC236}">
                <a16:creationId xmlns:a16="http://schemas.microsoft.com/office/drawing/2014/main" id="{F1F2D052-4633-4D60-8E7B-E6BEBDC5B99A}"/>
              </a:ext>
            </a:extLst>
          </p:cNvPr>
          <p:cNvCxnSpPr>
            <a:cxnSpLocks/>
          </p:cNvCxnSpPr>
          <p:nvPr/>
        </p:nvCxnSpPr>
        <p:spPr>
          <a:xfrm>
            <a:off x="3436583" y="1785467"/>
            <a:ext cx="1" cy="697698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pic>
        <p:nvPicPr>
          <p:cNvPr id="36" name="Google Shape;211;p28">
            <a:extLst>
              <a:ext uri="{FF2B5EF4-FFF2-40B4-BE49-F238E27FC236}">
                <a16:creationId xmlns:a16="http://schemas.microsoft.com/office/drawing/2014/main" id="{15290339-07C8-4F83-8445-A803CB0471A3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19737489">
            <a:off x="1006912" y="1571571"/>
            <a:ext cx="1064791" cy="1510749"/>
          </a:xfrm>
          <a:prstGeom prst="rect">
            <a:avLst/>
          </a:prstGeom>
          <a:noFill/>
          <a:ln w="9525" cap="flat" cmpd="sng">
            <a:solidFill>
              <a:srgbClr val="44546A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E8CF94CC-2646-4CD1-9626-BC41FFD8CC23}"/>
              </a:ext>
            </a:extLst>
          </p:cNvPr>
          <p:cNvSpPr/>
          <p:nvPr/>
        </p:nvSpPr>
        <p:spPr>
          <a:xfrm>
            <a:off x="3216000" y="5465387"/>
            <a:ext cx="8545076" cy="720000"/>
          </a:xfrm>
          <a:custGeom>
            <a:avLst/>
            <a:gdLst>
              <a:gd name="connsiteX0" fmla="*/ 0 w 3799364"/>
              <a:gd name="connsiteY0" fmla="*/ 83642 h 501840"/>
              <a:gd name="connsiteX1" fmla="*/ 83642 w 3799364"/>
              <a:gd name="connsiteY1" fmla="*/ 0 h 501840"/>
              <a:gd name="connsiteX2" fmla="*/ 3715722 w 3799364"/>
              <a:gd name="connsiteY2" fmla="*/ 0 h 501840"/>
              <a:gd name="connsiteX3" fmla="*/ 3799364 w 3799364"/>
              <a:gd name="connsiteY3" fmla="*/ 83642 h 501840"/>
              <a:gd name="connsiteX4" fmla="*/ 3799364 w 3799364"/>
              <a:gd name="connsiteY4" fmla="*/ 418198 h 501840"/>
              <a:gd name="connsiteX5" fmla="*/ 3715722 w 3799364"/>
              <a:gd name="connsiteY5" fmla="*/ 501840 h 501840"/>
              <a:gd name="connsiteX6" fmla="*/ 83642 w 3799364"/>
              <a:gd name="connsiteY6" fmla="*/ 501840 h 501840"/>
              <a:gd name="connsiteX7" fmla="*/ 0 w 3799364"/>
              <a:gd name="connsiteY7" fmla="*/ 418198 h 501840"/>
              <a:gd name="connsiteX8" fmla="*/ 0 w 3799364"/>
              <a:gd name="connsiteY8" fmla="*/ 83642 h 501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99364" h="501840">
                <a:moveTo>
                  <a:pt x="0" y="83642"/>
                </a:moveTo>
                <a:cubicBezTo>
                  <a:pt x="0" y="37448"/>
                  <a:pt x="37448" y="0"/>
                  <a:pt x="83642" y="0"/>
                </a:cubicBezTo>
                <a:lnTo>
                  <a:pt x="3715722" y="0"/>
                </a:lnTo>
                <a:cubicBezTo>
                  <a:pt x="3761916" y="0"/>
                  <a:pt x="3799364" y="37448"/>
                  <a:pt x="3799364" y="83642"/>
                </a:cubicBezTo>
                <a:lnTo>
                  <a:pt x="3799364" y="418198"/>
                </a:lnTo>
                <a:cubicBezTo>
                  <a:pt x="3799364" y="464392"/>
                  <a:pt x="3761916" y="501840"/>
                  <a:pt x="3715722" y="501840"/>
                </a:cubicBezTo>
                <a:lnTo>
                  <a:pt x="83642" y="501840"/>
                </a:lnTo>
                <a:cubicBezTo>
                  <a:pt x="37448" y="501840"/>
                  <a:pt x="0" y="464392"/>
                  <a:pt x="0" y="418198"/>
                </a:cubicBezTo>
                <a:lnTo>
                  <a:pt x="0" y="83642"/>
                </a:lnTo>
                <a:close/>
              </a:path>
            </a:pathLst>
          </a:custGeom>
          <a:solidFill>
            <a:srgbClr val="99CC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8105" tIns="24498" rIns="168105" bIns="24498" numCol="1" spcCol="1270" anchor="ctr" anchorCtr="0">
            <a:noAutofit/>
          </a:bodyPr>
          <a:lstStyle/>
          <a:p>
            <a:pPr marL="0" lvl="0" indent="0" algn="ctr" defTabSz="755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2400" b="1" kern="1200" dirty="0"/>
              <a:t>A firm foundation for BESSY III, but with lots of work ahead!</a:t>
            </a:r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F0EFE087-4551-4A2D-B9A1-3063B3DA82B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E. Rial – Insertion Devices for Future Light Sources Workshop – Taipei, Taiwan  31.05.2025 </a:t>
            </a:r>
            <a:endParaRPr lang="de-DE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6830E77E-E18D-4E2C-972C-A699B9F888D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9DF1E7-7728-684B-896D-8CFDB8DC33E7}" type="slidenum">
              <a:rPr lang="de-DE" smtClean="0"/>
              <a:pPr/>
              <a:t>36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1016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click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7" dur="2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8" dur="2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" grpId="0" animBg="1"/>
        </p:bldLst>
      </p:timing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45F0D9-562A-426C-ACD9-011A2A9217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WI-AUND – Many hands make light work!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03A1700-1D85-45C9-9879-C6028ACFF0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8158" y="1278435"/>
            <a:ext cx="7235684" cy="4884220"/>
          </a:xfrm>
          <a:prstGeom prst="rect">
            <a:avLst/>
          </a:prstGeom>
        </p:spPr>
      </p:pic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C3B4016-4454-4F27-B8F8-1FD1AA7BF6DA}"/>
              </a:ext>
            </a:extLst>
          </p:cNvPr>
          <p:cNvSpPr txBox="1">
            <a:spLocks/>
          </p:cNvSpPr>
          <p:nvPr/>
        </p:nvSpPr>
        <p:spPr>
          <a:xfrm>
            <a:off x="-177524" y="1828832"/>
            <a:ext cx="2986984" cy="410147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i="0" kern="1200" cap="all" baseline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chemeClr val="accent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b="0" i="0" kern="1200" cap="all" baseline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179388" indent="-1793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357188" indent="-1778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36575" indent="-1793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ctr"/>
            <a:r>
              <a:rPr lang="en-US" sz="2000" b="1" dirty="0"/>
              <a:t>Back</a:t>
            </a:r>
          </a:p>
          <a:p>
            <a:pPr lvl="1" algn="ctr"/>
            <a:r>
              <a:rPr lang="en-US" sz="2000" dirty="0"/>
              <a:t>Florian </a:t>
            </a:r>
            <a:r>
              <a:rPr lang="en-US" sz="2000" dirty="0" err="1"/>
              <a:t>Laube</a:t>
            </a:r>
            <a:endParaRPr lang="en-US" sz="2000" dirty="0"/>
          </a:p>
          <a:p>
            <a:pPr lvl="1" algn="ctr"/>
            <a:r>
              <a:rPr lang="en-US" sz="2000" dirty="0"/>
              <a:t>J</a:t>
            </a:r>
            <a:r>
              <a:rPr lang="de-DE" sz="2000" dirty="0" err="1"/>
              <a:t>ürgen</a:t>
            </a:r>
            <a:r>
              <a:rPr lang="de-DE" sz="2000" dirty="0"/>
              <a:t> </a:t>
            </a:r>
            <a:r>
              <a:rPr lang="de-DE" sz="2000" dirty="0" err="1"/>
              <a:t>Bakos</a:t>
            </a:r>
            <a:endParaRPr lang="de-DE" sz="2000" dirty="0"/>
          </a:p>
          <a:p>
            <a:pPr lvl="1" algn="ctr"/>
            <a:r>
              <a:rPr lang="de-DE" sz="2000" dirty="0"/>
              <a:t>Stefan Grimmer</a:t>
            </a:r>
          </a:p>
          <a:p>
            <a:pPr lvl="1" algn="ctr"/>
            <a:r>
              <a:rPr lang="de-DE" sz="2000" dirty="0"/>
              <a:t>Annette </a:t>
            </a:r>
            <a:br>
              <a:rPr lang="de-DE" sz="2000" dirty="0"/>
            </a:br>
            <a:r>
              <a:rPr lang="de-DE" sz="2000" dirty="0" err="1"/>
              <a:t>Rogosch-Opolka</a:t>
            </a:r>
            <a:endParaRPr lang="de-DE" sz="2000" dirty="0"/>
          </a:p>
          <a:p>
            <a:pPr lvl="1" algn="ctr"/>
            <a:r>
              <a:rPr lang="de-DE" sz="2000" dirty="0"/>
              <a:t>Paul Volz</a:t>
            </a:r>
          </a:p>
          <a:p>
            <a:pPr lvl="1" algn="ctr"/>
            <a:r>
              <a:rPr lang="de-DE" sz="2000" dirty="0"/>
              <a:t>Nasim </a:t>
            </a:r>
            <a:r>
              <a:rPr lang="de-DE" sz="2000" dirty="0" err="1"/>
              <a:t>Fallahi</a:t>
            </a:r>
            <a:endParaRPr lang="de-DE" sz="2000" dirty="0"/>
          </a:p>
          <a:p>
            <a:pPr lvl="1" algn="ctr"/>
            <a:r>
              <a:rPr lang="de-DE" sz="2000" dirty="0"/>
              <a:t>Christoph </a:t>
            </a:r>
            <a:r>
              <a:rPr lang="de-DE" sz="2000" dirty="0" err="1"/>
              <a:t>Lorey</a:t>
            </a:r>
            <a:endParaRPr lang="de-DE" sz="2000" dirty="0"/>
          </a:p>
          <a:p>
            <a:pPr lvl="1" algn="ctr"/>
            <a:r>
              <a:rPr lang="de-DE" sz="2000" dirty="0"/>
              <a:t>Mario </a:t>
            </a:r>
            <a:r>
              <a:rPr lang="de-DE" sz="2000" dirty="0" err="1"/>
              <a:t>Strehlke</a:t>
            </a:r>
            <a:endParaRPr lang="en-US" sz="2000" dirty="0"/>
          </a:p>
        </p:txBody>
      </p:sp>
      <p:sp>
        <p:nvSpPr>
          <p:cNvPr id="7" name="Content Placeholder 5">
            <a:extLst>
              <a:ext uri="{FF2B5EF4-FFF2-40B4-BE49-F238E27FC236}">
                <a16:creationId xmlns:a16="http://schemas.microsoft.com/office/drawing/2014/main" id="{BF4CB2A3-F818-458B-99E2-6E61AE65E700}"/>
              </a:ext>
            </a:extLst>
          </p:cNvPr>
          <p:cNvSpPr txBox="1">
            <a:spLocks/>
          </p:cNvSpPr>
          <p:nvPr/>
        </p:nvSpPr>
        <p:spPr>
          <a:xfrm>
            <a:off x="9899374" y="1111241"/>
            <a:ext cx="2100471" cy="310295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i="0" kern="1200" cap="all" baseline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chemeClr val="accent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b="0" i="0" kern="1200" cap="all" baseline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179388" indent="-1793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357188" indent="-1778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36575" indent="-1793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ctr"/>
            <a:r>
              <a:rPr lang="en-US" sz="2000" b="1" dirty="0"/>
              <a:t>Front</a:t>
            </a:r>
          </a:p>
          <a:p>
            <a:pPr lvl="1" algn="ctr"/>
            <a:r>
              <a:rPr lang="en-US" sz="2000" dirty="0" err="1"/>
              <a:t>Kiarash</a:t>
            </a:r>
            <a:r>
              <a:rPr lang="en-US" sz="2000" dirty="0"/>
              <a:t> Karimi</a:t>
            </a:r>
          </a:p>
          <a:p>
            <a:pPr lvl="1" algn="ctr"/>
            <a:r>
              <a:rPr lang="en-US" sz="2000" dirty="0"/>
              <a:t>Johannes </a:t>
            </a:r>
            <a:r>
              <a:rPr lang="en-US" sz="2000" dirty="0" err="1"/>
              <a:t>Bahrdt</a:t>
            </a:r>
            <a:endParaRPr lang="en-US" sz="2000" dirty="0"/>
          </a:p>
          <a:p>
            <a:pPr lvl="1" algn="ctr"/>
            <a:r>
              <a:rPr lang="en-US" sz="2000" dirty="0"/>
              <a:t>Ed </a:t>
            </a:r>
            <a:r>
              <a:rPr lang="en-US" sz="2000" dirty="0" err="1"/>
              <a:t>Rial</a:t>
            </a:r>
            <a:endParaRPr lang="en-US" sz="2000" dirty="0"/>
          </a:p>
          <a:p>
            <a:pPr lvl="1" algn="ctr"/>
            <a:r>
              <a:rPr lang="en-US" sz="2000" dirty="0" err="1"/>
              <a:t>Atoosa</a:t>
            </a:r>
            <a:r>
              <a:rPr lang="en-US" sz="2000" dirty="0"/>
              <a:t> </a:t>
            </a:r>
            <a:r>
              <a:rPr lang="en-US" sz="2000" dirty="0" err="1"/>
              <a:t>Meseck</a:t>
            </a:r>
            <a:endParaRPr lang="en-US" sz="2000" dirty="0"/>
          </a:p>
          <a:p>
            <a:pPr lvl="1" algn="ctr"/>
            <a:r>
              <a:rPr lang="en-US" sz="2000" dirty="0"/>
              <a:t>Stefan </a:t>
            </a:r>
            <a:r>
              <a:rPr lang="en-US" sz="2000" dirty="0" err="1"/>
              <a:t>Gottschloch</a:t>
            </a:r>
            <a:endParaRPr lang="en-US" sz="2000" dirty="0"/>
          </a:p>
          <a:p>
            <a:pPr lvl="1" algn="ctr"/>
            <a:r>
              <a:rPr lang="en-US" sz="2000" dirty="0"/>
              <a:t>Carsten Kuhn</a:t>
            </a:r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A85E1247-EFFD-4A59-89AF-B82CEF8D7472}"/>
              </a:ext>
            </a:extLst>
          </p:cNvPr>
          <p:cNvSpPr txBox="1">
            <a:spLocks/>
          </p:cNvSpPr>
          <p:nvPr/>
        </p:nvSpPr>
        <p:spPr>
          <a:xfrm>
            <a:off x="9999455" y="4300330"/>
            <a:ext cx="1900308" cy="205602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i="0" kern="1200" cap="all" baseline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chemeClr val="accent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b="0" i="0" kern="1200" cap="all" baseline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179388" indent="-1793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357188" indent="-1778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36575" indent="-1793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ctr"/>
            <a:r>
              <a:rPr lang="en-US" sz="2000" b="1" dirty="0"/>
              <a:t>Not Pictured</a:t>
            </a:r>
          </a:p>
          <a:p>
            <a:pPr lvl="1" algn="ctr"/>
            <a:r>
              <a:rPr lang="en-US" sz="2000" dirty="0"/>
              <a:t>Oliver Reichel</a:t>
            </a:r>
          </a:p>
          <a:p>
            <a:pPr lvl="1" algn="ctr"/>
            <a:r>
              <a:rPr lang="en-US" sz="2000" dirty="0"/>
              <a:t>Stefan Schäfer</a:t>
            </a:r>
          </a:p>
          <a:p>
            <a:pPr lvl="1" algn="ctr"/>
            <a:endParaRPr lang="en-US" sz="2000" dirty="0"/>
          </a:p>
          <a:p>
            <a:pPr lvl="1" algn="ctr"/>
            <a:r>
              <a:rPr lang="en-US" sz="2000" b="1" dirty="0"/>
              <a:t>Special Thanks</a:t>
            </a:r>
          </a:p>
          <a:p>
            <a:pPr lvl="1" algn="ctr"/>
            <a:r>
              <a:rPr lang="en-US" sz="2000" dirty="0"/>
              <a:t>Paul </a:t>
            </a:r>
            <a:r>
              <a:rPr lang="en-US" sz="2000" dirty="0" err="1"/>
              <a:t>Goslawski</a:t>
            </a:r>
            <a:endParaRPr lang="en-US" sz="2000" dirty="0"/>
          </a:p>
          <a:p>
            <a:pPr lvl="1" algn="ctr"/>
            <a:endParaRPr lang="en-US" sz="2000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C86085D0-41C7-4060-BCB0-010320908B0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E. Rial – Insertion Devices for Future Light Sources Workshop – Taipei, Taiwan  31.05.2025 </a:t>
            </a:r>
            <a:endParaRPr lang="de-DE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51C835B-6AEC-4BB9-AC18-194437B7F8A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9DF1E7-7728-684B-896D-8CFDB8DC33E7}" type="slidenum">
              <a:rPr lang="de-DE" smtClean="0"/>
              <a:pPr/>
              <a:t>37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761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future is bright!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EFD233-DDF8-4B43-862C-25D8CFC5C750}" type="slidenum">
              <a:rPr lang="de-DE" smtClean="0"/>
              <a:pPr>
                <a:defRPr/>
              </a:pPr>
              <a:t>38</a:t>
            </a:fld>
            <a:endParaRPr lang="de-DE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CFC2827-A8C2-47AC-8EBA-BCB6165E42B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5764696" y="4846899"/>
            <a:ext cx="6427304" cy="1233913"/>
          </a:xfrm>
        </p:spPr>
        <p:txBody>
          <a:bodyPr>
            <a:noAutofit/>
          </a:bodyPr>
          <a:lstStyle/>
          <a:p>
            <a:pPr lvl="1"/>
            <a:r>
              <a:rPr lang="en-GB" sz="4800" dirty="0" err="1"/>
              <a:t>uestions</a:t>
            </a:r>
            <a:r>
              <a:rPr lang="en-GB" sz="4800" dirty="0"/>
              <a:t>, Comments …</a:t>
            </a:r>
            <a:endParaRPr lang="en-US" sz="48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B57F396-9674-4DEB-8F0A-B0318A692E9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470" t="1222" r="9524" b="9048"/>
          <a:stretch/>
        </p:blipFill>
        <p:spPr>
          <a:xfrm>
            <a:off x="840018" y="1207893"/>
            <a:ext cx="4808397" cy="4808397"/>
          </a:xfrm>
          <a:prstGeom prst="ellipse">
            <a:avLst/>
          </a:prstGeom>
        </p:spPr>
      </p:pic>
      <p:sp>
        <p:nvSpPr>
          <p:cNvPr id="8" name="Circular Arrow 12">
            <a:extLst>
              <a:ext uri="{FF2B5EF4-FFF2-40B4-BE49-F238E27FC236}">
                <a16:creationId xmlns:a16="http://schemas.microsoft.com/office/drawing/2014/main" id="{81013D74-E616-4A40-A5C0-232414806376}"/>
              </a:ext>
            </a:extLst>
          </p:cNvPr>
          <p:cNvSpPr/>
          <p:nvPr/>
        </p:nvSpPr>
        <p:spPr>
          <a:xfrm rot="151276">
            <a:off x="469207" y="848264"/>
            <a:ext cx="5634902" cy="5579111"/>
          </a:xfrm>
          <a:prstGeom prst="donut">
            <a:avLst>
              <a:gd name="adj" fmla="val 8169"/>
            </a:avLst>
          </a:prstGeom>
        </p:spPr>
        <p:style>
          <a:lnRef idx="0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accent2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D57F9832-9F91-492D-ACDB-04C006C07A05}"/>
              </a:ext>
            </a:extLst>
          </p:cNvPr>
          <p:cNvSpPr/>
          <p:nvPr/>
        </p:nvSpPr>
        <p:spPr>
          <a:xfrm>
            <a:off x="3535403" y="5283728"/>
            <a:ext cx="3782728" cy="927116"/>
          </a:xfrm>
          <a:custGeom>
            <a:avLst/>
            <a:gdLst>
              <a:gd name="connsiteX0" fmla="*/ 0 w 3782728"/>
              <a:gd name="connsiteY0" fmla="*/ 392896 h 927116"/>
              <a:gd name="connsiteX1" fmla="*/ 1443789 w 3782728"/>
              <a:gd name="connsiteY1" fmla="*/ 17511 h 927116"/>
              <a:gd name="connsiteX2" fmla="*/ 2935705 w 3782728"/>
              <a:gd name="connsiteY2" fmla="*/ 893410 h 927116"/>
              <a:gd name="connsiteX3" fmla="*/ 3782728 w 3782728"/>
              <a:gd name="connsiteY3" fmla="*/ 662403 h 927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2728" h="927116">
                <a:moveTo>
                  <a:pt x="0" y="392896"/>
                </a:moveTo>
                <a:cubicBezTo>
                  <a:pt x="477252" y="163494"/>
                  <a:pt x="954505" y="-65908"/>
                  <a:pt x="1443789" y="17511"/>
                </a:cubicBezTo>
                <a:cubicBezTo>
                  <a:pt x="1933073" y="100930"/>
                  <a:pt x="2545882" y="785928"/>
                  <a:pt x="2935705" y="893410"/>
                </a:cubicBezTo>
                <a:cubicBezTo>
                  <a:pt x="3325528" y="1000892"/>
                  <a:pt x="3554128" y="831647"/>
                  <a:pt x="3782728" y="662403"/>
                </a:cubicBezTo>
              </a:path>
            </a:pathLst>
          </a:custGeom>
          <a:noFill/>
          <a:ln w="508000">
            <a:solidFill>
              <a:srgbClr val="DEEC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10732BA1-6682-43C9-AA98-2C81D8A691A4}"/>
              </a:ext>
            </a:extLst>
          </p:cNvPr>
          <p:cNvSpPr txBox="1">
            <a:spLocks/>
          </p:cNvSpPr>
          <p:nvPr/>
        </p:nvSpPr>
        <p:spPr>
          <a:xfrm>
            <a:off x="6816510" y="2026650"/>
            <a:ext cx="5026269" cy="123391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i="0" kern="1200" cap="all" baseline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0" indent="0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chemeClr val="accent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0" indent="0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0" indent="0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b="0" i="0" kern="1200" cap="all" baseline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179384" indent="-17938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357179" indent="-177796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36561" indent="-17938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GB" sz="8000" dirty="0"/>
              <a:t>Thank You!</a:t>
            </a:r>
            <a:endParaRPr lang="en-US" sz="8000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E3AFEA6-C288-4B6F-A696-52C7DA4286F7}"/>
              </a:ext>
            </a:extLst>
          </p:cNvPr>
          <p:cNvSpPr txBox="1">
            <a:spLocks/>
          </p:cNvSpPr>
          <p:nvPr/>
        </p:nvSpPr>
        <p:spPr>
          <a:xfrm>
            <a:off x="577850" y="6356350"/>
            <a:ext cx="10014170" cy="36512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/>
              <a:t>E. Rial – Insertion Devices for Future Light Sources Workshop – Taipei, Taiwan  31.05.2025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03129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235179FF-AD0B-471A-A781-76D51850CA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 Successor Facility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6D2F47D-3CA0-451B-B3C8-6BA30C964B1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E. Rial – Insertion Devices for Future Light Sources Workshop – Taipei, Taiwan  31.05.2025 </a:t>
            </a:r>
            <a:endParaRPr lang="de-DE" dirty="0"/>
          </a:p>
        </p:txBody>
      </p:sp>
      <p:pic>
        <p:nvPicPr>
          <p:cNvPr id="9" name="Google Shape;195;p27" title="Bessy_Berlin_weiss.jpg">
            <a:extLst>
              <a:ext uri="{FF2B5EF4-FFF2-40B4-BE49-F238E27FC236}">
                <a16:creationId xmlns:a16="http://schemas.microsoft.com/office/drawing/2014/main" id="{512B035B-4987-4446-BE35-21ADFE961250}"/>
              </a:ext>
            </a:extLst>
          </p:cNvPr>
          <p:cNvPicPr preferRelativeResize="0">
            <a:picLocks noGrp="1"/>
          </p:cNvPicPr>
          <p:nvPr>
            <p:ph sz="quarter" idx="13"/>
          </p:nvPr>
        </p:nvPicPr>
        <p:blipFill>
          <a:blip r:embed="rId2">
            <a:alphaModFix/>
          </a:blip>
          <a:stretch>
            <a:fillRect/>
          </a:stretch>
        </p:blipFill>
        <p:spPr>
          <a:xfrm>
            <a:off x="3521869" y="1027113"/>
            <a:ext cx="5148262" cy="5148262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200;p27">
            <a:extLst>
              <a:ext uri="{FF2B5EF4-FFF2-40B4-BE49-F238E27FC236}">
                <a16:creationId xmlns:a16="http://schemas.microsoft.com/office/drawing/2014/main" id="{CFE08B21-D76C-4EAB-A1F1-271984666E84}"/>
              </a:ext>
            </a:extLst>
          </p:cNvPr>
          <p:cNvSpPr txBox="1"/>
          <p:nvPr/>
        </p:nvSpPr>
        <p:spPr>
          <a:xfrm>
            <a:off x="2821329" y="858150"/>
            <a:ext cx="3164800" cy="10668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n-GB" sz="5333" b="1" dirty="0">
                <a:solidFill>
                  <a:srgbClr val="194E8C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BESSY III</a:t>
            </a:r>
            <a:endParaRPr sz="5333" b="1" dirty="0">
              <a:solidFill>
                <a:srgbClr val="194E8C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0" name="Google Shape;200;p27">
            <a:extLst>
              <a:ext uri="{FF2B5EF4-FFF2-40B4-BE49-F238E27FC236}">
                <a16:creationId xmlns:a16="http://schemas.microsoft.com/office/drawing/2014/main" id="{847F66B0-55B1-4B54-9499-ED9ADFFEFE6C}"/>
              </a:ext>
            </a:extLst>
          </p:cNvPr>
          <p:cNvSpPr txBox="1"/>
          <p:nvPr/>
        </p:nvSpPr>
        <p:spPr>
          <a:xfrm>
            <a:off x="6205871" y="4636533"/>
            <a:ext cx="3164800" cy="15388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r"/>
            <a:r>
              <a:rPr lang="en-GB" sz="2800" b="1" dirty="0">
                <a:solidFill>
                  <a:srgbClr val="194E8C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The</a:t>
            </a:r>
            <a:br>
              <a:rPr lang="en-GB" sz="2800" b="1" dirty="0">
                <a:solidFill>
                  <a:srgbClr val="194E8C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en-GB" sz="2800" b="1" dirty="0">
                <a:solidFill>
                  <a:srgbClr val="194E8C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Materials Discovery Facility</a:t>
            </a:r>
            <a:endParaRPr sz="2800" b="1" dirty="0">
              <a:solidFill>
                <a:srgbClr val="194E8C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27437566-4515-4C3C-87C5-BEBBD0E85CF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9DF1E7-7728-684B-896D-8CFDB8DC33E7}" type="slidenum">
              <a:rPr lang="de-DE" smtClean="0"/>
              <a:pPr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85902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235179FF-AD0B-471A-A781-76D51850CA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Five Foundations of BESSY III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6D2F47D-3CA0-451B-B3C8-6BA30C964B1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E. Rial – Insertion Devices for Future Light Sources Workshop – Taipei, Taiwan  31.05.2025 </a:t>
            </a:r>
            <a:endParaRPr lang="de-DE" dirty="0"/>
          </a:p>
        </p:txBody>
      </p:sp>
      <p:pic>
        <p:nvPicPr>
          <p:cNvPr id="9" name="Google Shape;195;p27" title="Bessy_Berlin_weiss.jpg">
            <a:extLst>
              <a:ext uri="{FF2B5EF4-FFF2-40B4-BE49-F238E27FC236}">
                <a16:creationId xmlns:a16="http://schemas.microsoft.com/office/drawing/2014/main" id="{512B035B-4987-4446-BE35-21ADFE961250}"/>
              </a:ext>
            </a:extLst>
          </p:cNvPr>
          <p:cNvPicPr preferRelativeResize="0">
            <a:picLocks noGrp="1" noChangeAspect="1"/>
          </p:cNvPicPr>
          <p:nvPr>
            <p:ph sz="quarter" idx="13"/>
          </p:nvPr>
        </p:nvPicPr>
        <p:blipFill>
          <a:blip r:embed="rId2">
            <a:alphaModFix/>
          </a:blip>
          <a:stretch>
            <a:fillRect/>
          </a:stretch>
        </p:blipFill>
        <p:spPr>
          <a:xfrm>
            <a:off x="2331944" y="-2128272"/>
            <a:ext cx="7308372" cy="7308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6800000" lon="0" rev="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A9B8E4A5-95EA-4FBD-AEA7-01D84AA238CA}"/>
              </a:ext>
            </a:extLst>
          </p:cNvPr>
          <p:cNvSpPr/>
          <p:nvPr/>
        </p:nvSpPr>
        <p:spPr>
          <a:xfrm>
            <a:off x="1416000" y="4134101"/>
            <a:ext cx="9360000" cy="612000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99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03195" algn="ctr">
              <a:spcBef>
                <a:spcPts val="1333"/>
              </a:spcBef>
              <a:buSzPts val="1200"/>
            </a:pPr>
            <a:r>
              <a:rPr lang="en-GB" sz="2000" dirty="0">
                <a:solidFill>
                  <a:schemeClr val="tx1"/>
                </a:solidFill>
                <a:ea typeface="Source Sans Pro"/>
                <a:cs typeface="Source Sans Pro"/>
                <a:sym typeface="Source Sans Pro"/>
              </a:rPr>
              <a:t>1</a:t>
            </a:r>
            <a:r>
              <a:rPr lang="en-GB" sz="2000" baseline="30000" dirty="0">
                <a:solidFill>
                  <a:schemeClr val="tx1"/>
                </a:solidFill>
                <a:ea typeface="Source Sans Pro"/>
                <a:cs typeface="Source Sans Pro"/>
                <a:sym typeface="Source Sans Pro"/>
              </a:rPr>
              <a:t>st</a:t>
            </a:r>
            <a:r>
              <a:rPr lang="en-GB" sz="2000" dirty="0">
                <a:solidFill>
                  <a:schemeClr val="tx1"/>
                </a:solidFill>
                <a:ea typeface="Source Sans Pro"/>
                <a:cs typeface="Source Sans Pro"/>
                <a:sym typeface="Source Sans Pro"/>
              </a:rPr>
              <a:t> undulator harmonics polarized up to 1 keV from conventional APPLE-II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03070183-A0C6-4A0E-8C4A-4FE26148E0EE}"/>
              </a:ext>
            </a:extLst>
          </p:cNvPr>
          <p:cNvSpPr/>
          <p:nvPr/>
        </p:nvSpPr>
        <p:spPr>
          <a:xfrm>
            <a:off x="1421219" y="5580000"/>
            <a:ext cx="9360000" cy="612000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99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03195" algn="ctr">
              <a:spcBef>
                <a:spcPts val="1333"/>
              </a:spcBef>
              <a:buSzPts val="1200"/>
            </a:pPr>
            <a:r>
              <a:rPr lang="en-GB" sz="2000" dirty="0">
                <a:solidFill>
                  <a:schemeClr val="tx1"/>
                </a:solidFill>
                <a:ea typeface="Source Sans Pro"/>
                <a:cs typeface="Source Sans Pro"/>
                <a:sym typeface="Source Sans Pro"/>
              </a:rPr>
              <a:t>Retain PTB/BAM metrology capabilities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A00E5C11-1BFD-43A2-B7B6-CCCA0555CA72}"/>
              </a:ext>
            </a:extLst>
          </p:cNvPr>
          <p:cNvSpPr/>
          <p:nvPr/>
        </p:nvSpPr>
        <p:spPr>
          <a:xfrm>
            <a:off x="1416000" y="3420000"/>
            <a:ext cx="9360000" cy="612000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99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03195" algn="ctr">
              <a:spcBef>
                <a:spcPts val="1333"/>
              </a:spcBef>
              <a:buSzPts val="1200"/>
            </a:pPr>
            <a:r>
              <a:rPr lang="en-GB" sz="2000" dirty="0">
                <a:solidFill>
                  <a:schemeClr val="tx1"/>
                </a:solidFill>
                <a:ea typeface="Source Sans Pro"/>
                <a:cs typeface="Source Sans Pro"/>
                <a:sym typeface="Source Sans Pro"/>
              </a:rPr>
              <a:t>Diffraction limited up to 1 keV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AEDD1D2B-6CBE-43D9-81B2-C76C2A494B7C}"/>
              </a:ext>
            </a:extLst>
          </p:cNvPr>
          <p:cNvSpPr/>
          <p:nvPr/>
        </p:nvSpPr>
        <p:spPr>
          <a:xfrm>
            <a:off x="1416000" y="2703227"/>
            <a:ext cx="9360000" cy="612000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99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03195" algn="ctr">
              <a:spcBef>
                <a:spcPts val="1333"/>
              </a:spcBef>
              <a:buSzPts val="1200"/>
            </a:pPr>
            <a:r>
              <a:rPr lang="en-GB" sz="2000" dirty="0">
                <a:solidFill>
                  <a:schemeClr val="tx1"/>
                </a:solidFill>
                <a:ea typeface="Source Sans Pro"/>
                <a:cs typeface="Source Sans Pro"/>
                <a:sym typeface="Source Sans Pro"/>
              </a:rPr>
              <a:t>Stay in Berlin-</a:t>
            </a:r>
            <a:r>
              <a:rPr lang="en-GB" sz="2000" dirty="0" err="1">
                <a:solidFill>
                  <a:schemeClr val="tx1"/>
                </a:solidFill>
                <a:ea typeface="Source Sans Pro"/>
                <a:cs typeface="Source Sans Pro"/>
                <a:sym typeface="Source Sans Pro"/>
              </a:rPr>
              <a:t>Adlershof</a:t>
            </a:r>
            <a:endParaRPr lang="en-GB" sz="2000" dirty="0">
              <a:solidFill>
                <a:schemeClr val="tx1"/>
              </a:solidFill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62D854A-EE4D-4448-A77F-4FCA7D662110}"/>
              </a:ext>
            </a:extLst>
          </p:cNvPr>
          <p:cNvSpPr/>
          <p:nvPr/>
        </p:nvSpPr>
        <p:spPr>
          <a:xfrm>
            <a:off x="1416000" y="4860000"/>
            <a:ext cx="9360000" cy="612000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99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03195" algn="ctr">
              <a:spcBef>
                <a:spcPts val="1333"/>
              </a:spcBef>
              <a:buSzPts val="1200"/>
            </a:pPr>
            <a:r>
              <a:rPr lang="en-GB" sz="2000" dirty="0" err="1">
                <a:solidFill>
                  <a:schemeClr val="tx1"/>
                </a:solidFill>
                <a:ea typeface="Source Sans Pro"/>
                <a:cs typeface="Source Sans Pro"/>
                <a:sym typeface="Source Sans Pro"/>
              </a:rPr>
              <a:t>Nanometer</a:t>
            </a:r>
            <a:r>
              <a:rPr lang="en-GB" sz="2000" dirty="0">
                <a:solidFill>
                  <a:schemeClr val="tx1"/>
                </a:solidFill>
                <a:ea typeface="Source Sans Pro"/>
                <a:cs typeface="Source Sans Pro"/>
                <a:sym typeface="Source Sans Pro"/>
              </a:rPr>
              <a:t> spatial res. &amp; phase space matching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FEFDEA-B193-421F-BE75-2F40774ECF4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9DF1E7-7728-684B-896D-8CFDB8DC33E7}" type="slidenum">
              <a:rPr lang="de-DE" smtClean="0"/>
              <a:pPr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82936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235179FF-AD0B-471A-A781-76D51850CA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BESSY III: Location, location, location!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6D2F47D-3CA0-451B-B3C8-6BA30C964B1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E. Rial – Insertion Devices for Future Light Sources Workshop – Taipei, Taiwan  31.05.2025 </a:t>
            </a:r>
            <a:endParaRPr lang="de-DE" dirty="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AEDD1D2B-6CBE-43D9-81B2-C76C2A494B7C}"/>
              </a:ext>
            </a:extLst>
          </p:cNvPr>
          <p:cNvSpPr/>
          <p:nvPr/>
        </p:nvSpPr>
        <p:spPr>
          <a:xfrm>
            <a:off x="1416000" y="1048938"/>
            <a:ext cx="9360000" cy="612000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99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03195" algn="ctr">
              <a:spcBef>
                <a:spcPts val="1333"/>
              </a:spcBef>
              <a:buSzPts val="1200"/>
            </a:pPr>
            <a:r>
              <a:rPr lang="en-GB" sz="2000" dirty="0">
                <a:solidFill>
                  <a:schemeClr val="tx1"/>
                </a:solidFill>
                <a:ea typeface="Source Sans Pro"/>
                <a:cs typeface="Source Sans Pro"/>
                <a:sym typeface="Source Sans Pro"/>
              </a:rPr>
              <a:t>Stay in Berlin-</a:t>
            </a:r>
            <a:r>
              <a:rPr lang="en-GB" sz="2000" dirty="0" err="1">
                <a:solidFill>
                  <a:schemeClr val="tx1"/>
                </a:solidFill>
                <a:ea typeface="Source Sans Pro"/>
                <a:cs typeface="Source Sans Pro"/>
                <a:sym typeface="Source Sans Pro"/>
              </a:rPr>
              <a:t>Adlershof</a:t>
            </a:r>
            <a:r>
              <a:rPr lang="en-GB" sz="2000" dirty="0">
                <a:solidFill>
                  <a:schemeClr val="tx1"/>
                </a:solidFill>
                <a:ea typeface="Source Sans Pro"/>
                <a:cs typeface="Source Sans Pro"/>
                <a:sym typeface="Source Sans Pro"/>
              </a:rPr>
              <a:t>… but on a green field site!</a:t>
            </a:r>
          </a:p>
        </p:txBody>
      </p:sp>
      <p:pic>
        <p:nvPicPr>
          <p:cNvPr id="18" name="Picture 4" descr="https://upload.wikimedia.org/wikipedia/commons/b/be/WISTA-Map-Technology-Park-Adlershof-engl.jpg">
            <a:extLst>
              <a:ext uri="{FF2B5EF4-FFF2-40B4-BE49-F238E27FC236}">
                <a16:creationId xmlns:a16="http://schemas.microsoft.com/office/drawing/2014/main" id="{FE94B3FA-E177-42D4-A3FC-EE87C816BBE6}"/>
              </a:ext>
            </a:extLst>
          </p:cNvPr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135"/>
          <a:stretch/>
        </p:blipFill>
        <p:spPr bwMode="auto">
          <a:xfrm>
            <a:off x="577850" y="1816081"/>
            <a:ext cx="11036300" cy="43058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Google Shape;195;p27" title="Bessy_Berlin_weiss.jpg">
            <a:extLst>
              <a:ext uri="{FF2B5EF4-FFF2-40B4-BE49-F238E27FC236}">
                <a16:creationId xmlns:a16="http://schemas.microsoft.com/office/drawing/2014/main" id="{1AC7B2C2-ED0C-4962-A65F-EED85474EE1D}"/>
              </a:ext>
            </a:extLst>
          </p:cNvPr>
          <p:cNvPicPr preferRelativeResize="0">
            <a:picLocks/>
          </p:cNvPicPr>
          <p:nvPr/>
        </p:nvPicPr>
        <p:blipFill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961" b="89941" l="9033" r="91748">
                        <a14:foregroundMark x1="18066" y1="20215" x2="25781" y2="13477"/>
                        <a14:foregroundMark x1="25781" y1="13477" x2="55029" y2="5469"/>
                        <a14:foregroundMark x1="55029" y1="5469" x2="64600" y2="7666"/>
                        <a14:foregroundMark x1="64600" y1="7666" x2="81494" y2="20264"/>
                        <a14:foregroundMark x1="81494" y1="20264" x2="93359" y2="39697"/>
                        <a14:foregroundMark x1="93359" y1="39697" x2="93359" y2="65088"/>
                        <a14:foregroundMark x1="93359" y1="65088" x2="88037" y2="75049"/>
                        <a14:foregroundMark x1="88037" y1="75049" x2="80078" y2="82764"/>
                        <a14:foregroundMark x1="80078" y1="82764" x2="47559" y2="91650"/>
                        <a14:foregroundMark x1="47559" y1="91650" x2="38232" y2="92139"/>
                        <a14:foregroundMark x1="38232" y1="92139" x2="27539" y2="89111"/>
                        <a14:foregroundMark x1="27539" y1="89111" x2="18750" y2="82715"/>
                        <a14:foregroundMark x1="18750" y1="82715" x2="10840" y2="72412"/>
                        <a14:foregroundMark x1="10840" y1="72412" x2="7422" y2="63477"/>
                        <a14:foregroundMark x1="7422" y1="63477" x2="9082" y2="41553"/>
                        <a14:foregroundMark x1="9082" y1="41553" x2="19727" y2="19873"/>
                        <a14:foregroundMark x1="19727" y1="19873" x2="22119" y2="17139"/>
                        <a14:foregroundMark x1="92578" y1="37598" x2="95215" y2="46875"/>
                        <a14:foregroundMark x1="95215" y1="46875" x2="95117" y2="56299"/>
                        <a14:foregroundMark x1="95117" y1="56299" x2="91748" y2="65283"/>
                        <a14:foregroundMark x1="91748" y1="65283" x2="83105" y2="68701"/>
                        <a14:foregroundMark x1="83105" y1="68701" x2="76416" y2="60156"/>
                        <a14:foregroundMark x1="76416" y1="60156" x2="75195" y2="49316"/>
                        <a14:foregroundMark x1="75195" y1="49316" x2="82031" y2="38525"/>
                        <a14:foregroundMark x1="82031" y1="38525" x2="84131" y2="37402"/>
                        <a14:foregroundMark x1="67676" y1="10742" x2="77930" y2="12695"/>
                        <a14:foregroundMark x1="77930" y1="12695" x2="84131" y2="20605"/>
                        <a14:foregroundMark x1="84131" y1="20605" x2="82178" y2="2617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758389" y="1778161"/>
            <a:ext cx="1756441" cy="1756441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3600000" lon="0" rev="0"/>
            </a:camera>
            <a:lightRig rig="threePt" dir="t"/>
          </a:scene3d>
        </p:spPr>
      </p:pic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01481A23-07F7-4BED-ABCC-8D7FF728385F}"/>
              </a:ext>
            </a:extLst>
          </p:cNvPr>
          <p:cNvSpPr/>
          <p:nvPr/>
        </p:nvSpPr>
        <p:spPr>
          <a:xfrm>
            <a:off x="7810173" y="5627127"/>
            <a:ext cx="2880000" cy="612000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99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03195" algn="ctr">
              <a:spcBef>
                <a:spcPts val="1333"/>
              </a:spcBef>
              <a:buSzPts val="1200"/>
            </a:pPr>
            <a:r>
              <a:rPr lang="en-GB" sz="2000" dirty="0">
                <a:solidFill>
                  <a:schemeClr val="tx1"/>
                </a:solidFill>
                <a:ea typeface="Source Sans Pro"/>
                <a:cs typeface="Source Sans Pro"/>
                <a:sym typeface="Source Sans Pro"/>
              </a:rPr>
              <a:t>Circumference ≤ 350 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FC8BF9-8585-4964-9389-DADA0B8BA2B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9DF1E7-7728-684B-896D-8CFDB8DC33E7}" type="slidenum">
              <a:rPr lang="de-DE" smtClean="0"/>
              <a:pPr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3325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1.48148E-6 L 0.14375 0.38009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87" y="19005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19"/>
                                        </p:tgtEl>
                                      </p:cBhvr>
                                      <p:by x="40000" y="4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235179FF-AD0B-471A-A781-76D51850CA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BESSY III Machine Parameters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6D2F47D-3CA0-451B-B3C8-6BA30C964B1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E. Rial – Insertion Devices for Future Light Sources Workshop – Taipei, Taiwan  31.05.2025 </a:t>
            </a:r>
            <a:endParaRPr lang="de-DE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A9B8E4A5-95EA-4FBD-AEA7-01D84AA238CA}"/>
              </a:ext>
            </a:extLst>
          </p:cNvPr>
          <p:cNvSpPr/>
          <p:nvPr/>
        </p:nvSpPr>
        <p:spPr>
          <a:xfrm>
            <a:off x="703618" y="1057615"/>
            <a:ext cx="9360000" cy="612000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99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03195" algn="ctr">
              <a:spcBef>
                <a:spcPts val="1333"/>
              </a:spcBef>
              <a:buSzPts val="1200"/>
            </a:pPr>
            <a:r>
              <a:rPr lang="en-GB" sz="2000" dirty="0">
                <a:solidFill>
                  <a:schemeClr val="tx1"/>
                </a:solidFill>
                <a:ea typeface="Source Sans Pro"/>
                <a:cs typeface="Source Sans Pro"/>
                <a:sym typeface="Source Sans Pro"/>
              </a:rPr>
              <a:t>1</a:t>
            </a:r>
            <a:r>
              <a:rPr lang="en-GB" sz="2000" baseline="30000" dirty="0">
                <a:solidFill>
                  <a:schemeClr val="tx1"/>
                </a:solidFill>
                <a:ea typeface="Source Sans Pro"/>
                <a:cs typeface="Source Sans Pro"/>
                <a:sym typeface="Source Sans Pro"/>
              </a:rPr>
              <a:t>st</a:t>
            </a:r>
            <a:r>
              <a:rPr lang="en-GB" sz="2000" dirty="0">
                <a:solidFill>
                  <a:schemeClr val="tx1"/>
                </a:solidFill>
                <a:ea typeface="Source Sans Pro"/>
                <a:cs typeface="Source Sans Pro"/>
                <a:sym typeface="Source Sans Pro"/>
              </a:rPr>
              <a:t> undulator harmonics polarized up to 1 keV from conventional APPLE-II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03070183-A0C6-4A0E-8C4A-4FE26148E0EE}"/>
              </a:ext>
            </a:extLst>
          </p:cNvPr>
          <p:cNvSpPr/>
          <p:nvPr/>
        </p:nvSpPr>
        <p:spPr>
          <a:xfrm>
            <a:off x="1416000" y="4392162"/>
            <a:ext cx="9360000" cy="612000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99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03195" algn="ctr">
              <a:spcBef>
                <a:spcPts val="1333"/>
              </a:spcBef>
              <a:buSzPts val="1200"/>
            </a:pPr>
            <a:r>
              <a:rPr lang="en-GB" sz="2000" dirty="0">
                <a:solidFill>
                  <a:schemeClr val="tx1"/>
                </a:solidFill>
                <a:ea typeface="Source Sans Pro"/>
                <a:cs typeface="Source Sans Pro"/>
                <a:sym typeface="Source Sans Pro"/>
              </a:rPr>
              <a:t>Retain PTB/BAM metrology capabilities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A00E5C11-1BFD-43A2-B7B6-CCCA0555CA72}"/>
              </a:ext>
            </a:extLst>
          </p:cNvPr>
          <p:cNvSpPr/>
          <p:nvPr/>
        </p:nvSpPr>
        <p:spPr>
          <a:xfrm>
            <a:off x="1416000" y="1594949"/>
            <a:ext cx="9360000" cy="612000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99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03195" algn="ctr">
              <a:spcBef>
                <a:spcPts val="1333"/>
              </a:spcBef>
              <a:buSzPts val="1200"/>
            </a:pPr>
            <a:r>
              <a:rPr lang="en-GB" sz="2000" dirty="0">
                <a:solidFill>
                  <a:schemeClr val="tx1"/>
                </a:solidFill>
                <a:ea typeface="Source Sans Pro"/>
                <a:cs typeface="Source Sans Pro"/>
                <a:sym typeface="Source Sans Pro"/>
              </a:rPr>
              <a:t>Diffraction limited up to 1 keV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62D854A-EE4D-4448-A77F-4FCA7D662110}"/>
              </a:ext>
            </a:extLst>
          </p:cNvPr>
          <p:cNvSpPr/>
          <p:nvPr/>
        </p:nvSpPr>
        <p:spPr>
          <a:xfrm>
            <a:off x="2254150" y="2111115"/>
            <a:ext cx="9360000" cy="612000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99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03195" algn="ctr">
              <a:spcBef>
                <a:spcPts val="1333"/>
              </a:spcBef>
              <a:buSzPts val="1200"/>
            </a:pPr>
            <a:r>
              <a:rPr lang="en-GB" sz="2000" dirty="0" err="1">
                <a:solidFill>
                  <a:schemeClr val="tx1"/>
                </a:solidFill>
                <a:ea typeface="Source Sans Pro"/>
                <a:cs typeface="Source Sans Pro"/>
                <a:sym typeface="Source Sans Pro"/>
              </a:rPr>
              <a:t>Nanometer</a:t>
            </a:r>
            <a:r>
              <a:rPr lang="en-GB" sz="2000" dirty="0">
                <a:solidFill>
                  <a:schemeClr val="tx1"/>
                </a:solidFill>
                <a:ea typeface="Source Sans Pro"/>
                <a:cs typeface="Source Sans Pro"/>
                <a:sym typeface="Source Sans Pro"/>
              </a:rPr>
              <a:t> spatial res. &amp; phase space matching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2F2E27EC-1080-4BFE-87C0-AC990A7D5C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7642563"/>
              </p:ext>
            </p:extLst>
          </p:nvPr>
        </p:nvGraphicFramePr>
        <p:xfrm>
          <a:off x="2032000" y="2889975"/>
          <a:ext cx="8127999" cy="12801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1487195480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1909245894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220578068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Energy</a:t>
                      </a:r>
                      <a:br>
                        <a:rPr lang="en-GB" dirty="0">
                          <a:solidFill>
                            <a:schemeClr val="tx1"/>
                          </a:solidFill>
                        </a:rPr>
                      </a:br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1.722 GeV -&gt; 2.5 GeV</a:t>
                      </a:r>
                    </a:p>
                  </a:txBody>
                  <a:tcPr>
                    <a:solidFill>
                      <a:srgbClr val="DEEC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Straights</a:t>
                      </a:r>
                    </a:p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5.6m -&gt; 5.6m</a:t>
                      </a:r>
                    </a:p>
                  </a:txBody>
                  <a:tcPr>
                    <a:solidFill>
                      <a:srgbClr val="DEEC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Emittance</a:t>
                      </a:r>
                      <a:br>
                        <a:rPr lang="en-GB" dirty="0">
                          <a:solidFill>
                            <a:schemeClr val="tx1"/>
                          </a:solidFill>
                        </a:rPr>
                      </a:br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5 nm rad -&gt; 100 pm rad</a:t>
                      </a:r>
                    </a:p>
                  </a:txBody>
                  <a:tcPr>
                    <a:solidFill>
                      <a:srgbClr val="DEEC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3453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Low-</a:t>
                      </a:r>
                      <a:r>
                        <a:rPr lang="el-GR" dirty="0">
                          <a:solidFill>
                            <a:schemeClr val="tx1"/>
                          </a:solidFill>
                        </a:rPr>
                        <a:t>β</a:t>
                      </a:r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 straights</a:t>
                      </a:r>
                      <a:br>
                        <a:rPr lang="en-GB" dirty="0">
                          <a:solidFill>
                            <a:schemeClr val="tx1"/>
                          </a:solidFill>
                        </a:rPr>
                      </a:br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Round beams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Retain 16 Straights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Mom. Comp. Factor</a:t>
                      </a:r>
                      <a:br>
                        <a:rPr lang="en-GB" dirty="0">
                          <a:solidFill>
                            <a:schemeClr val="tx1"/>
                          </a:solidFill>
                        </a:rPr>
                      </a:br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&gt;1.0e-4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9169911"/>
                  </a:ext>
                </a:extLst>
              </a:tr>
            </a:tbl>
          </a:graphicData>
        </a:graphic>
      </p:graphicFrame>
      <p:pic>
        <p:nvPicPr>
          <p:cNvPr id="18" name="Google Shape;253;p30">
            <a:extLst>
              <a:ext uri="{FF2B5EF4-FFF2-40B4-BE49-F238E27FC236}">
                <a16:creationId xmlns:a16="http://schemas.microsoft.com/office/drawing/2014/main" id="{A35BC3E4-8187-480C-A7E7-CC5929E42965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416000" y="5220000"/>
            <a:ext cx="2398112" cy="1080000"/>
          </a:xfrm>
          <a:prstGeom prst="rect">
            <a:avLst/>
          </a:prstGeom>
          <a:noFill/>
          <a:ln w="9525" cap="flat" cmpd="sng">
            <a:solidFill>
              <a:srgbClr val="1F497D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1026" name="Picture 2" descr="https://upload.wikimedia.org/wikipedia/commons/thumb/3/3a/BAM-Logo-2015.svg/250px-BAM-Logo-2015.svg.png">
            <a:extLst>
              <a:ext uri="{FF2B5EF4-FFF2-40B4-BE49-F238E27FC236}">
                <a16:creationId xmlns:a16="http://schemas.microsoft.com/office/drawing/2014/main" id="{6F29C362-8E07-4DA1-8977-0014E75359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7890" y="5220000"/>
            <a:ext cx="2673267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94428B03-8BB1-47DA-A72B-96B14B4BA2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5209200"/>
              </p:ext>
            </p:extLst>
          </p:nvPr>
        </p:nvGraphicFramePr>
        <p:xfrm>
          <a:off x="4064000" y="5219999"/>
          <a:ext cx="4101805" cy="10799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1805">
                  <a:extLst>
                    <a:ext uri="{9D8B030D-6E8A-4147-A177-3AD203B41FA5}">
                      <a16:colId xmlns:a16="http://schemas.microsoft.com/office/drawing/2014/main" val="901123620"/>
                    </a:ext>
                  </a:extLst>
                </a:gridCol>
              </a:tblGrid>
              <a:tr h="1079999"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>
                          <a:solidFill>
                            <a:schemeClr val="tx1"/>
                          </a:solidFill>
                          <a:latin typeface="+mn-lt"/>
                          <a:ea typeface="Source Sans Pro"/>
                          <a:cs typeface="Source Sans Pro"/>
                          <a:sym typeface="Source Sans Pro"/>
                        </a:rPr>
                        <a:t>Metrology Source</a:t>
                      </a:r>
                      <a:br>
                        <a:rPr lang="en-GB" sz="2800" b="1" dirty="0">
                          <a:solidFill>
                            <a:schemeClr val="tx1"/>
                          </a:solidFill>
                          <a:latin typeface="+mn-lt"/>
                          <a:ea typeface="Source Sans Pro"/>
                          <a:cs typeface="Source Sans Pro"/>
                          <a:sym typeface="Source Sans Pro"/>
                        </a:rPr>
                      </a:br>
                      <a:r>
                        <a:rPr lang="en-GB" sz="2800" b="1" dirty="0">
                          <a:solidFill>
                            <a:schemeClr val="tx1"/>
                          </a:solidFill>
                          <a:latin typeface="+mn-lt"/>
                          <a:ea typeface="Source Sans Pro"/>
                          <a:cs typeface="Source Sans Pro"/>
                          <a:sym typeface="Source Sans Pro"/>
                        </a:rPr>
                        <a:t>Homogenous Bends </a:t>
                      </a:r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DEEC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2711102"/>
                  </a:ext>
                </a:extLst>
              </a:tr>
            </a:tbl>
          </a:graphicData>
        </a:graphic>
      </p:graphicFrame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416626E-2F8A-4F30-88CA-B260507FF4E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9DF1E7-7728-684B-896D-8CFDB8DC33E7}" type="slidenum">
              <a:rPr lang="de-DE" smtClean="0"/>
              <a:pPr/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4923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  <p:bldP spid="15" grpId="0" animBg="1"/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B517AA-9806-44F0-857C-491231F26D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BESSY III: The Management Perspective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73F34F-FABD-4BFC-818F-F550DF1D328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E. Rial – Insertion Devices for Future Light Sources Workshop – Taipei, Taiwan  31.05.2025 </a:t>
            </a:r>
            <a:endParaRPr lang="de-DE" dirty="0"/>
          </a:p>
        </p:txBody>
      </p:sp>
      <p:pic>
        <p:nvPicPr>
          <p:cNvPr id="8" name="Google Shape;602;p44" title="250502_Bartolini_vector_corr.png">
            <a:extLst>
              <a:ext uri="{FF2B5EF4-FFF2-40B4-BE49-F238E27FC236}">
                <a16:creationId xmlns:a16="http://schemas.microsoft.com/office/drawing/2014/main" id="{FAE8FA8B-10D6-4371-93F5-6DD257EC13F2}"/>
              </a:ext>
            </a:extLst>
          </p:cNvPr>
          <p:cNvPicPr preferRelativeResize="0">
            <a:picLocks noGrp="1" noChangeAspect="1"/>
          </p:cNvPicPr>
          <p:nvPr>
            <p:ph sz="quarter" idx="13"/>
          </p:nvPr>
        </p:nvPicPr>
        <p:blipFill rotWithShape="1">
          <a:blip r:embed="rId2">
            <a:alphaModFix/>
          </a:blip>
          <a:srcRect b="4870"/>
          <a:stretch/>
        </p:blipFill>
        <p:spPr>
          <a:xfrm>
            <a:off x="6186488" y="1512000"/>
            <a:ext cx="5887610" cy="3960000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9" name="Google Shape;603;p44" title="250502_Brillianz_vector.png">
            <a:extLst>
              <a:ext uri="{FF2B5EF4-FFF2-40B4-BE49-F238E27FC236}">
                <a16:creationId xmlns:a16="http://schemas.microsoft.com/office/drawing/2014/main" id="{A9F5F53E-2F99-46BB-B181-2AB5CBCE1EAD}"/>
              </a:ext>
            </a:extLst>
          </p:cNvPr>
          <p:cNvPicPr preferRelativeResize="0">
            <a:picLocks noGrp="1" noChangeAspect="1"/>
          </p:cNvPicPr>
          <p:nvPr>
            <p:ph sz="quarter" idx="14"/>
          </p:nvPr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7850" y="1512000"/>
            <a:ext cx="5198770" cy="3960000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F77AB367-D590-4C65-820A-A520D0F2B3E9}"/>
              </a:ext>
            </a:extLst>
          </p:cNvPr>
          <p:cNvSpPr txBox="1">
            <a:spLocks/>
          </p:cNvSpPr>
          <p:nvPr/>
        </p:nvSpPr>
        <p:spPr>
          <a:xfrm>
            <a:off x="6185832" y="1027113"/>
            <a:ext cx="5428318" cy="51482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i="0" kern="1200" cap="all" baseline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chemeClr val="accent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b="0" i="0" kern="1200" cap="all" baseline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179388" indent="-1793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357188" indent="-1778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36575" indent="-1793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ctr"/>
            <a:r>
              <a:rPr lang="en-GB" dirty="0"/>
              <a:t>Does our marker reach the red trendline?</a:t>
            </a: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2B1DC13D-C655-492F-A40F-08AB1AC0912D}"/>
              </a:ext>
            </a:extLst>
          </p:cNvPr>
          <p:cNvSpPr txBox="1">
            <a:spLocks/>
          </p:cNvSpPr>
          <p:nvPr/>
        </p:nvSpPr>
        <p:spPr>
          <a:xfrm>
            <a:off x="577850" y="1027113"/>
            <a:ext cx="5428318" cy="51482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i="0" kern="1200" cap="all" baseline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chemeClr val="accent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b="0" i="0" kern="1200" cap="all" baseline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179388" indent="-1793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357188" indent="-1778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36575" indent="-1793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ctr"/>
            <a:r>
              <a:rPr lang="en-GB" dirty="0"/>
              <a:t>Do the curves on this graph go up?</a:t>
            </a: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67296C54-963E-4A63-A54C-A6BF8B234002}"/>
              </a:ext>
            </a:extLst>
          </p:cNvPr>
          <p:cNvSpPr txBox="1">
            <a:spLocks/>
          </p:cNvSpPr>
          <p:nvPr/>
        </p:nvSpPr>
        <p:spPr>
          <a:xfrm>
            <a:off x="1687651" y="5652975"/>
            <a:ext cx="8637034" cy="7430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i="0" kern="1200" cap="all" baseline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chemeClr val="accent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b="0" i="0" kern="1200" cap="all" baseline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179388" indent="-1793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357188" indent="-1778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36575" indent="-1793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ctr"/>
            <a:r>
              <a:rPr lang="en-GB" sz="6000" dirty="0"/>
              <a:t>Great Job Everyone!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3366B5-FCD4-4286-B76D-F84E33A3427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9DF1E7-7728-684B-896D-8CFDB8DC33E7}" type="slidenum">
              <a:rPr lang="de-DE" smtClean="0"/>
              <a:pPr/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17524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F31FF4-0D9B-4DEB-900A-829421B921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BESSY III: Artist’s Impression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F4F3F70-144A-45C5-A457-B06C9FE6C83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E. Rial – Insertion Devices for Future Light Sources Workshop – Taipei, Taiwan  31.05.2025 </a:t>
            </a:r>
            <a:endParaRPr lang="de-DE" dirty="0"/>
          </a:p>
        </p:txBody>
      </p:sp>
      <p:pic>
        <p:nvPicPr>
          <p:cNvPr id="5" name="Google Shape;196;p27">
            <a:extLst>
              <a:ext uri="{FF2B5EF4-FFF2-40B4-BE49-F238E27FC236}">
                <a16:creationId xmlns:a16="http://schemas.microsoft.com/office/drawing/2014/main" id="{020076C7-3881-4E07-9E2D-70F8C990B371}"/>
              </a:ext>
            </a:extLst>
          </p:cNvPr>
          <p:cNvPicPr preferRelativeResize="0">
            <a:picLocks noGrp="1"/>
          </p:cNvPicPr>
          <p:nvPr>
            <p:ph sz="quarter" idx="13"/>
          </p:nvPr>
        </p:nvPicPr>
        <p:blipFill rotWithShape="1">
          <a:blip r:embed="rId2"/>
          <a:srcRect l="1703" t="2686" r="3149" b="5317"/>
          <a:stretch/>
        </p:blipFill>
        <p:spPr>
          <a:xfrm>
            <a:off x="1525685" y="1027113"/>
            <a:ext cx="9140630" cy="51482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5954B7-A6F2-4DC9-B9EC-7148061703F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9DF1E7-7728-684B-896D-8CFDB8DC33E7}" type="slidenum">
              <a:rPr lang="de-DE" smtClean="0"/>
              <a:pPr/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36074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HZB Folie">
  <a:themeElements>
    <a:clrScheme name="HZB">
      <a:dk1>
        <a:srgbClr val="000000"/>
      </a:dk1>
      <a:lt1>
        <a:srgbClr val="FFFFFF"/>
      </a:lt1>
      <a:dk2>
        <a:srgbClr val="184E8B"/>
      </a:dk2>
      <a:lt2>
        <a:srgbClr val="D15E57"/>
      </a:lt2>
      <a:accent1>
        <a:srgbClr val="6CABE9"/>
      </a:accent1>
      <a:accent2>
        <a:srgbClr val="99CC00"/>
      </a:accent2>
      <a:accent3>
        <a:srgbClr val="C6D970"/>
      </a:accent3>
      <a:accent4>
        <a:srgbClr val="093566"/>
      </a:accent4>
      <a:accent5>
        <a:srgbClr val="CB5A2E"/>
      </a:accent5>
      <a:accent6>
        <a:srgbClr val="9AC6F3"/>
      </a:accent6>
      <a:hlink>
        <a:srgbClr val="0070C0"/>
      </a:hlink>
      <a:folHlink>
        <a:srgbClr val="7030A0"/>
      </a:folHlink>
    </a:clrScheme>
    <a:fontScheme name="HZB">
      <a:majorFont>
        <a:latin typeface="Source Sans Pro Black"/>
        <a:ea typeface=""/>
        <a:cs typeface=""/>
      </a:majorFont>
      <a:minorFont>
        <a:latin typeface="Source Sans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HZB Titel Var01">
  <a:themeElements>
    <a:clrScheme name="HZB">
      <a:dk1>
        <a:srgbClr val="000000"/>
      </a:dk1>
      <a:lt1>
        <a:srgbClr val="FFFFFF"/>
      </a:lt1>
      <a:dk2>
        <a:srgbClr val="184E8B"/>
      </a:dk2>
      <a:lt2>
        <a:srgbClr val="D15E57"/>
      </a:lt2>
      <a:accent1>
        <a:srgbClr val="6CABE9"/>
      </a:accent1>
      <a:accent2>
        <a:srgbClr val="99CC00"/>
      </a:accent2>
      <a:accent3>
        <a:srgbClr val="C6D970"/>
      </a:accent3>
      <a:accent4>
        <a:srgbClr val="093566"/>
      </a:accent4>
      <a:accent5>
        <a:srgbClr val="CB5A2E"/>
      </a:accent5>
      <a:accent6>
        <a:srgbClr val="9AC6F3"/>
      </a:accent6>
      <a:hlink>
        <a:srgbClr val="0070C0"/>
      </a:hlink>
      <a:folHlink>
        <a:srgbClr val="7030A0"/>
      </a:folHlink>
    </a:clrScheme>
    <a:fontScheme name="HZB">
      <a:majorFont>
        <a:latin typeface="Source Sans Pro Black"/>
        <a:ea typeface=""/>
        <a:cs typeface=""/>
      </a:majorFont>
      <a:minorFont>
        <a:latin typeface="Source Sans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HZB Titel Var02">
  <a:themeElements>
    <a:clrScheme name="HZB">
      <a:dk1>
        <a:srgbClr val="000000"/>
      </a:dk1>
      <a:lt1>
        <a:srgbClr val="FFFFFF"/>
      </a:lt1>
      <a:dk2>
        <a:srgbClr val="184E8B"/>
      </a:dk2>
      <a:lt2>
        <a:srgbClr val="D15E57"/>
      </a:lt2>
      <a:accent1>
        <a:srgbClr val="6CABE9"/>
      </a:accent1>
      <a:accent2>
        <a:srgbClr val="99CC00"/>
      </a:accent2>
      <a:accent3>
        <a:srgbClr val="C6D970"/>
      </a:accent3>
      <a:accent4>
        <a:srgbClr val="093566"/>
      </a:accent4>
      <a:accent5>
        <a:srgbClr val="CB5A2E"/>
      </a:accent5>
      <a:accent6>
        <a:srgbClr val="9AC6F3"/>
      </a:accent6>
      <a:hlink>
        <a:srgbClr val="0070C0"/>
      </a:hlink>
      <a:folHlink>
        <a:srgbClr val="7030A0"/>
      </a:folHlink>
    </a:clrScheme>
    <a:fontScheme name="HZB">
      <a:majorFont>
        <a:latin typeface="Source Sans Pro Black"/>
        <a:ea typeface=""/>
        <a:cs typeface=""/>
      </a:majorFont>
      <a:minorFont>
        <a:latin typeface="Source Sans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2353</Words>
  <Application>Microsoft Office PowerPoint</Application>
  <PresentationFormat>Widescreen</PresentationFormat>
  <Paragraphs>432</Paragraphs>
  <Slides>38</Slides>
  <Notes>1</Notes>
  <HiddenSlides>0</HiddenSlides>
  <MMClips>7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38</vt:i4>
      </vt:variant>
    </vt:vector>
  </HeadingPairs>
  <TitlesOfParts>
    <vt:vector size="47" baseType="lpstr">
      <vt:lpstr>Arial</vt:lpstr>
      <vt:lpstr>Calibri</vt:lpstr>
      <vt:lpstr>Roboto</vt:lpstr>
      <vt:lpstr>Source Sans Pro</vt:lpstr>
      <vt:lpstr>Source Sans Pro Black</vt:lpstr>
      <vt:lpstr>Source Sans Pro Light</vt:lpstr>
      <vt:lpstr>HZB Folie</vt:lpstr>
      <vt:lpstr>HZB Titel Var01</vt:lpstr>
      <vt:lpstr>HZB Titel Var02</vt:lpstr>
      <vt:lpstr>ID Developments Towards BESSY III</vt:lpstr>
      <vt:lpstr>Overview</vt:lpstr>
      <vt:lpstr>Overview</vt:lpstr>
      <vt:lpstr>A Successor Facility</vt:lpstr>
      <vt:lpstr>The Five Foundations of BESSY III</vt:lpstr>
      <vt:lpstr>BESSY III: Location, location, location!</vt:lpstr>
      <vt:lpstr>BESSY III Machine Parameters</vt:lpstr>
      <vt:lpstr>BESSY III: The Management Perspective</vt:lpstr>
      <vt:lpstr>BESSY III: Artist’s Impression</vt:lpstr>
      <vt:lpstr>BESSY III Lattice and Implications</vt:lpstr>
      <vt:lpstr>User Requirements to Undulator Portfolio</vt:lpstr>
      <vt:lpstr>Technology Choices</vt:lpstr>
      <vt:lpstr>Covering the Spectrum: Very Low Energy</vt:lpstr>
      <vt:lpstr>APPLE-KNOT: Overview</vt:lpstr>
      <vt:lpstr>Covering the Spectrum: Low Energy</vt:lpstr>
      <vt:lpstr>Low Energy: Overview</vt:lpstr>
      <vt:lpstr>Covering the Spectrum: Medium Energy</vt:lpstr>
      <vt:lpstr>Medium Energy: Overview</vt:lpstr>
      <vt:lpstr>In-Vacuum APPLE II: Overview</vt:lpstr>
      <vt:lpstr>In-Vacuum APPLE II: Key Developments</vt:lpstr>
      <vt:lpstr>In-Vacuum APPLE II: Force Compensation</vt:lpstr>
      <vt:lpstr>In-Vacuum APPLE II: Magnet Fixing</vt:lpstr>
      <vt:lpstr>In-Vacuum APPLE II: Column Shimming</vt:lpstr>
      <vt:lpstr>In-Vacuum APPLE II: Foil and Taper Design</vt:lpstr>
      <vt:lpstr>In-Vacuum APPLE II: Impedance Analysis</vt:lpstr>
      <vt:lpstr>Covering the Spectrum: Tender Energy</vt:lpstr>
      <vt:lpstr>Tender Energy: Overview</vt:lpstr>
      <vt:lpstr>CPMU: Overview</vt:lpstr>
      <vt:lpstr>Cryogenic APPLE: Overview</vt:lpstr>
      <vt:lpstr>Cryogenic APPLE: Magnet Design</vt:lpstr>
      <vt:lpstr>Cryogenic APPLE: Mechanical Design</vt:lpstr>
      <vt:lpstr>Covering the Spectrum: Complete Coverage</vt:lpstr>
      <vt:lpstr>Complete Coverage: Overview</vt:lpstr>
      <vt:lpstr>Supporting Activities: M&amp;A</vt:lpstr>
      <vt:lpstr>Supporting Activities: Software</vt:lpstr>
      <vt:lpstr>Timeline and Conclusion</vt:lpstr>
      <vt:lpstr>WI-AUND – Many hands make light work!</vt:lpstr>
      <vt:lpstr>The future is bright!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Monica Mantel</dc:creator>
  <cp:lastModifiedBy>Rial, Edward</cp:lastModifiedBy>
  <cp:revision>254</cp:revision>
  <cp:lastPrinted>2023-03-09T09:50:25Z</cp:lastPrinted>
  <dcterms:created xsi:type="dcterms:W3CDTF">2021-07-30T13:31:34Z</dcterms:created>
  <dcterms:modified xsi:type="dcterms:W3CDTF">2025-05-30T16:59:25Z</dcterms:modified>
</cp:coreProperties>
</file>