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notesSlides/notesSlide1.xml" ContentType="application/vnd.openxmlformats-officedocument.presentationml.notesSlide+xml"/>
  <Override PartName="/ppt/ink/ink4.xml" ContentType="application/inkml+xml"/>
  <Override PartName="/ppt/notesSlides/notesSlide2.xml" ContentType="application/vnd.openxmlformats-officedocument.presentationml.notesSlide+xml"/>
  <Override PartName="/ppt/ink/ink5.xml" ContentType="application/inkml+xml"/>
  <Override PartName="/ppt/notesSlides/notesSlide3.xml" ContentType="application/vnd.openxmlformats-officedocument.presentationml.notesSlide+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notesSlides/notesSlide4.xml" ContentType="application/vnd.openxmlformats-officedocument.presentationml.notesSlide+xml"/>
  <Override PartName="/ppt/ink/ink11.xml" ContentType="application/inkml+xml"/>
  <Override PartName="/ppt/notesSlides/notesSlide5.xml" ContentType="application/vnd.openxmlformats-officedocument.presentationml.notesSlide+xml"/>
  <Override PartName="/ppt/ink/ink12.xml" ContentType="application/inkml+xml"/>
  <Override PartName="/ppt/ink/ink13.xml" ContentType="application/inkml+xml"/>
  <Override PartName="/ppt/notesSlides/notesSlide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ink/ink14.xml" ContentType="application/inkml+xml"/>
  <Override PartName="/ppt/notesSlides/notesSlide7.xml" ContentType="application/vnd.openxmlformats-officedocument.presentationml.notesSlide+xml"/>
  <Override PartName="/ppt/ink/ink15.xml" ContentType="application/inkml+xml"/>
  <Override PartName="/ppt/notesSlides/notesSlide8.xml" ContentType="application/vnd.openxmlformats-officedocument.presentationml.notesSlide+xml"/>
  <Override PartName="/ppt/ink/ink16.xml" ContentType="application/inkml+xml"/>
  <Override PartName="/ppt/notesSlides/notesSlide9.xml" ContentType="application/vnd.openxmlformats-officedocument.presentationml.notesSlide+xml"/>
  <Override PartName="/ppt/ink/ink17.xml" ContentType="application/inkml+xml"/>
  <Override PartName="/ppt/notesSlides/notesSlide10.xml" ContentType="application/vnd.openxmlformats-officedocument.presentationml.notesSlide+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notesSlides/notesSlide11.xml" ContentType="application/vnd.openxmlformats-officedocument.presentationml.notesSlide+xml"/>
  <Override PartName="/ppt/ink/ink41.xml" ContentType="application/inkml+xml"/>
  <Override PartName="/ppt/ink/ink42.xml" ContentType="application/inkml+xml"/>
  <Override PartName="/ppt/notesSlides/notesSlide12.xml" ContentType="application/vnd.openxmlformats-officedocument.presentationml.notesSlide+xml"/>
  <Override PartName="/ppt/ink/ink43.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44.xml" ContentType="application/inkml+xml"/>
  <Override PartName="/ppt/notesSlides/notesSlide15.xml" ContentType="application/vnd.openxmlformats-officedocument.presentationml.notesSlide+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notesSlides/notesSlide16.xml" ContentType="application/vnd.openxmlformats-officedocument.presentationml.notesSlide+xml"/>
  <Override PartName="/ppt/ink/ink53.xml" ContentType="application/inkml+xml"/>
  <Override PartName="/ppt/ink/ink54.xml" ContentType="application/inkml+xml"/>
  <Override PartName="/ppt/notesSlides/notesSlide17.xml" ContentType="application/vnd.openxmlformats-officedocument.presentationml.notesSlide+xml"/>
  <Override PartName="/ppt/ink/ink55.xml" ContentType="application/inkml+xml"/>
  <Override PartName="/ppt/notesSlides/notesSlide18.xml" ContentType="application/vnd.openxmlformats-officedocument.presentationml.notesSlide+xml"/>
  <Override PartName="/ppt/ink/ink56.xml" ContentType="application/inkml+xml"/>
  <Override PartName="/ppt/notesSlides/notesSlide19.xml" ContentType="application/vnd.openxmlformats-officedocument.presentationml.notesSlide+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notesSlides/notesSlide20.xml" ContentType="application/vnd.openxmlformats-officedocument.presentationml.notesSlide+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notesSlides/notesSlide21.xml" ContentType="application/vnd.openxmlformats-officedocument.presentationml.notesSlide+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notesSlides/notesSlide22.xml" ContentType="application/vnd.openxmlformats-officedocument.presentationml.notesSlide+xml"/>
  <Override PartName="/ppt/ink/ink72.xml" ContentType="application/inkml+xml"/>
  <Override PartName="/ppt/ink/ink73.xml" ContentType="application/inkml+xml"/>
  <Override PartName="/ppt/notesSlides/notesSlide23.xml" ContentType="application/vnd.openxmlformats-officedocument.presentationml.notesSlide+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notesSlides/notesSlide24.xml" ContentType="application/vnd.openxmlformats-officedocument.presentationml.notesSlide+xml"/>
  <Override PartName="/ppt/ink/ink80.xml" ContentType="application/inkml+xml"/>
  <Override PartName="/ppt/notesSlides/notesSlide25.xml" ContentType="application/vnd.openxmlformats-officedocument.presentationml.notesSlide+xml"/>
  <Override PartName="/ppt/ink/ink81.xml" ContentType="application/inkml+xml"/>
  <Override PartName="/ppt/ink/ink82.xml" ContentType="application/inkml+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3"/>
  </p:notesMasterIdLst>
  <p:sldIdLst>
    <p:sldId id="256" r:id="rId2"/>
    <p:sldId id="404" r:id="rId3"/>
    <p:sldId id="506" r:id="rId4"/>
    <p:sldId id="507" r:id="rId5"/>
    <p:sldId id="508" r:id="rId6"/>
    <p:sldId id="509" r:id="rId7"/>
    <p:sldId id="1777" r:id="rId8"/>
    <p:sldId id="1778" r:id="rId9"/>
    <p:sldId id="505" r:id="rId10"/>
    <p:sldId id="327" r:id="rId11"/>
    <p:sldId id="330" r:id="rId12"/>
    <p:sldId id="331" r:id="rId13"/>
    <p:sldId id="407" r:id="rId14"/>
    <p:sldId id="284" r:id="rId15"/>
    <p:sldId id="1781" r:id="rId16"/>
    <p:sldId id="1788" r:id="rId17"/>
    <p:sldId id="286" r:id="rId18"/>
    <p:sldId id="285" r:id="rId19"/>
    <p:sldId id="1801" r:id="rId20"/>
    <p:sldId id="1789" r:id="rId21"/>
    <p:sldId id="1790" r:id="rId22"/>
    <p:sldId id="1805" r:id="rId23"/>
    <p:sldId id="1786" r:id="rId24"/>
    <p:sldId id="1791" r:id="rId25"/>
    <p:sldId id="1792" r:id="rId26"/>
    <p:sldId id="1802" r:id="rId27"/>
    <p:sldId id="1782" r:id="rId28"/>
    <p:sldId id="522" r:id="rId29"/>
    <p:sldId id="1793" r:id="rId30"/>
    <p:sldId id="1779" r:id="rId31"/>
    <p:sldId id="1780" r:id="rId32"/>
    <p:sldId id="1775" r:id="rId33"/>
    <p:sldId id="521" r:id="rId34"/>
    <p:sldId id="381" r:id="rId35"/>
    <p:sldId id="382" r:id="rId36"/>
    <p:sldId id="422" r:id="rId37"/>
    <p:sldId id="383" r:id="rId38"/>
    <p:sldId id="1796" r:id="rId39"/>
    <p:sldId id="1797" r:id="rId40"/>
    <p:sldId id="1798" r:id="rId41"/>
    <p:sldId id="1809" r:id="rId42"/>
    <p:sldId id="377" r:id="rId43"/>
    <p:sldId id="277" r:id="rId44"/>
    <p:sldId id="832" r:id="rId45"/>
    <p:sldId id="827" r:id="rId46"/>
    <p:sldId id="828" r:id="rId47"/>
    <p:sldId id="769" r:id="rId48"/>
    <p:sldId id="834" r:id="rId49"/>
    <p:sldId id="770" r:id="rId50"/>
    <p:sldId id="468" r:id="rId51"/>
    <p:sldId id="801" r:id="rId52"/>
    <p:sldId id="829" r:id="rId53"/>
    <p:sldId id="830" r:id="rId54"/>
    <p:sldId id="1795" r:id="rId55"/>
    <p:sldId id="467" r:id="rId56"/>
    <p:sldId id="1803" r:id="rId57"/>
    <p:sldId id="778" r:id="rId58"/>
    <p:sldId id="589" r:id="rId59"/>
    <p:sldId id="1806" r:id="rId60"/>
    <p:sldId id="1807" r:id="rId61"/>
    <p:sldId id="777" r:id="rId62"/>
    <p:sldId id="480" r:id="rId63"/>
    <p:sldId id="540" r:id="rId64"/>
    <p:sldId id="1767" r:id="rId65"/>
    <p:sldId id="1810" r:id="rId66"/>
    <p:sldId id="1811" r:id="rId67"/>
    <p:sldId id="481" r:id="rId68"/>
    <p:sldId id="1799" r:id="rId69"/>
    <p:sldId id="305" r:id="rId70"/>
    <p:sldId id="543" r:id="rId71"/>
    <p:sldId id="588" r:id="rId72"/>
    <p:sldId id="548" r:id="rId73"/>
    <p:sldId id="546" r:id="rId74"/>
    <p:sldId id="549" r:id="rId75"/>
    <p:sldId id="577" r:id="rId76"/>
    <p:sldId id="578" r:id="rId77"/>
    <p:sldId id="585" r:id="rId78"/>
    <p:sldId id="302" r:id="rId79"/>
    <p:sldId id="566" r:id="rId80"/>
    <p:sldId id="486" r:id="rId81"/>
    <p:sldId id="552" r:id="rId82"/>
    <p:sldId id="573" r:id="rId83"/>
    <p:sldId id="584" r:id="rId84"/>
    <p:sldId id="449" r:id="rId85"/>
    <p:sldId id="595" r:id="rId86"/>
    <p:sldId id="592" r:id="rId87"/>
    <p:sldId id="579" r:id="rId88"/>
    <p:sldId id="276" r:id="rId89"/>
    <p:sldId id="1808" r:id="rId90"/>
    <p:sldId id="334" r:id="rId91"/>
    <p:sldId id="542" r:id="rId9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31C9"/>
    <a:srgbClr val="EEEC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4" autoAdjust="0"/>
    <p:restoredTop sz="91426" autoAdjust="0"/>
  </p:normalViewPr>
  <p:slideViewPr>
    <p:cSldViewPr snapToGrid="0">
      <p:cViewPr>
        <p:scale>
          <a:sx n="80" d="100"/>
          <a:sy n="80" d="100"/>
        </p:scale>
        <p:origin x="848" y="40"/>
      </p:cViewPr>
      <p:guideLst>
        <p:guide orient="horz" pos="2160"/>
        <p:guide pos="2880"/>
      </p:guideLst>
    </p:cSldViewPr>
  </p:slideViewPr>
  <p:notesTextViewPr>
    <p:cViewPr>
      <p:scale>
        <a:sx n="1" d="1"/>
        <a:sy n="1" d="1"/>
      </p:scale>
      <p:origin x="0" y="0"/>
    </p:cViewPr>
  </p:notesText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627415772114407E-2"/>
          <c:y val="2.3148148148148147E-2"/>
          <c:w val="0.9650920656164218"/>
          <c:h val="0.89814814814814814"/>
        </c:manualLayout>
      </c:layout>
      <c:scatterChart>
        <c:scatterStyle val="smoothMarker"/>
        <c:varyColors val="0"/>
        <c:ser>
          <c:idx val="0"/>
          <c:order val="0"/>
          <c:spPr>
            <a:ln w="19050" cap="rnd">
              <a:solidFill>
                <a:schemeClr val="accent1"/>
              </a:solidFill>
              <a:round/>
            </a:ln>
            <a:effectLst/>
          </c:spPr>
          <c:marker>
            <c:symbol val="none"/>
          </c:marker>
          <c:xVal>
            <c:numRef>
              <c:f>[Book1]Sheet1!$B$3:$B$200</c:f>
              <c:numCache>
                <c:formatCode>General</c:formatCode>
                <c:ptCount val="198"/>
                <c:pt idx="0">
                  <c:v>0</c:v>
                </c:pt>
                <c:pt idx="1">
                  <c:v>2</c:v>
                </c:pt>
                <c:pt idx="2">
                  <c:v>4</c:v>
                </c:pt>
                <c:pt idx="3">
                  <c:v>6</c:v>
                </c:pt>
                <c:pt idx="4">
                  <c:v>8</c:v>
                </c:pt>
                <c:pt idx="5">
                  <c:v>10</c:v>
                </c:pt>
                <c:pt idx="6">
                  <c:v>12</c:v>
                </c:pt>
                <c:pt idx="7">
                  <c:v>14</c:v>
                </c:pt>
                <c:pt idx="8">
                  <c:v>16</c:v>
                </c:pt>
                <c:pt idx="9">
                  <c:v>18</c:v>
                </c:pt>
                <c:pt idx="10">
                  <c:v>20</c:v>
                </c:pt>
                <c:pt idx="11">
                  <c:v>22</c:v>
                </c:pt>
                <c:pt idx="12">
                  <c:v>24</c:v>
                </c:pt>
                <c:pt idx="13">
                  <c:v>26</c:v>
                </c:pt>
                <c:pt idx="14">
                  <c:v>28</c:v>
                </c:pt>
                <c:pt idx="15">
                  <c:v>30</c:v>
                </c:pt>
                <c:pt idx="16">
                  <c:v>32</c:v>
                </c:pt>
                <c:pt idx="17">
                  <c:v>34</c:v>
                </c:pt>
                <c:pt idx="18">
                  <c:v>36</c:v>
                </c:pt>
                <c:pt idx="19">
                  <c:v>38</c:v>
                </c:pt>
                <c:pt idx="20">
                  <c:v>40</c:v>
                </c:pt>
                <c:pt idx="21">
                  <c:v>42</c:v>
                </c:pt>
                <c:pt idx="22">
                  <c:v>44</c:v>
                </c:pt>
                <c:pt idx="23">
                  <c:v>46</c:v>
                </c:pt>
                <c:pt idx="24">
                  <c:v>48</c:v>
                </c:pt>
                <c:pt idx="25">
                  <c:v>50</c:v>
                </c:pt>
                <c:pt idx="26">
                  <c:v>52</c:v>
                </c:pt>
                <c:pt idx="27">
                  <c:v>54</c:v>
                </c:pt>
                <c:pt idx="28">
                  <c:v>56</c:v>
                </c:pt>
                <c:pt idx="29">
                  <c:v>58</c:v>
                </c:pt>
                <c:pt idx="30">
                  <c:v>60</c:v>
                </c:pt>
                <c:pt idx="31">
                  <c:v>62</c:v>
                </c:pt>
                <c:pt idx="32">
                  <c:v>64</c:v>
                </c:pt>
                <c:pt idx="33">
                  <c:v>66</c:v>
                </c:pt>
                <c:pt idx="34">
                  <c:v>68</c:v>
                </c:pt>
                <c:pt idx="35">
                  <c:v>70</c:v>
                </c:pt>
                <c:pt idx="36">
                  <c:v>72</c:v>
                </c:pt>
                <c:pt idx="37">
                  <c:v>74</c:v>
                </c:pt>
                <c:pt idx="38">
                  <c:v>76</c:v>
                </c:pt>
                <c:pt idx="39">
                  <c:v>78</c:v>
                </c:pt>
                <c:pt idx="40">
                  <c:v>80</c:v>
                </c:pt>
                <c:pt idx="41">
                  <c:v>82</c:v>
                </c:pt>
                <c:pt idx="42">
                  <c:v>84</c:v>
                </c:pt>
                <c:pt idx="43">
                  <c:v>86</c:v>
                </c:pt>
                <c:pt idx="44">
                  <c:v>88</c:v>
                </c:pt>
                <c:pt idx="45">
                  <c:v>90</c:v>
                </c:pt>
                <c:pt idx="46">
                  <c:v>92</c:v>
                </c:pt>
                <c:pt idx="47">
                  <c:v>94</c:v>
                </c:pt>
                <c:pt idx="48">
                  <c:v>96</c:v>
                </c:pt>
                <c:pt idx="49">
                  <c:v>98</c:v>
                </c:pt>
                <c:pt idx="50">
                  <c:v>100</c:v>
                </c:pt>
                <c:pt idx="51">
                  <c:v>102</c:v>
                </c:pt>
                <c:pt idx="52">
                  <c:v>104</c:v>
                </c:pt>
                <c:pt idx="53">
                  <c:v>106</c:v>
                </c:pt>
                <c:pt idx="54">
                  <c:v>108</c:v>
                </c:pt>
                <c:pt idx="55">
                  <c:v>110</c:v>
                </c:pt>
                <c:pt idx="56">
                  <c:v>112</c:v>
                </c:pt>
                <c:pt idx="57">
                  <c:v>114</c:v>
                </c:pt>
                <c:pt idx="58">
                  <c:v>116</c:v>
                </c:pt>
                <c:pt idx="59">
                  <c:v>118</c:v>
                </c:pt>
                <c:pt idx="60">
                  <c:v>120</c:v>
                </c:pt>
                <c:pt idx="61">
                  <c:v>122</c:v>
                </c:pt>
                <c:pt idx="62">
                  <c:v>124</c:v>
                </c:pt>
                <c:pt idx="63">
                  <c:v>126</c:v>
                </c:pt>
                <c:pt idx="64">
                  <c:v>128</c:v>
                </c:pt>
                <c:pt idx="65">
                  <c:v>130</c:v>
                </c:pt>
                <c:pt idx="66">
                  <c:v>132</c:v>
                </c:pt>
                <c:pt idx="67">
                  <c:v>134</c:v>
                </c:pt>
                <c:pt idx="68">
                  <c:v>136</c:v>
                </c:pt>
                <c:pt idx="69">
                  <c:v>138</c:v>
                </c:pt>
                <c:pt idx="70">
                  <c:v>140</c:v>
                </c:pt>
                <c:pt idx="71">
                  <c:v>142</c:v>
                </c:pt>
                <c:pt idx="72">
                  <c:v>144</c:v>
                </c:pt>
                <c:pt idx="73">
                  <c:v>146</c:v>
                </c:pt>
                <c:pt idx="74">
                  <c:v>148</c:v>
                </c:pt>
                <c:pt idx="75">
                  <c:v>150</c:v>
                </c:pt>
                <c:pt idx="76">
                  <c:v>152</c:v>
                </c:pt>
                <c:pt idx="77">
                  <c:v>154</c:v>
                </c:pt>
                <c:pt idx="78">
                  <c:v>156</c:v>
                </c:pt>
                <c:pt idx="79">
                  <c:v>158</c:v>
                </c:pt>
                <c:pt idx="80">
                  <c:v>160</c:v>
                </c:pt>
                <c:pt idx="81">
                  <c:v>162</c:v>
                </c:pt>
                <c:pt idx="82">
                  <c:v>164</c:v>
                </c:pt>
                <c:pt idx="83">
                  <c:v>166</c:v>
                </c:pt>
                <c:pt idx="84">
                  <c:v>168</c:v>
                </c:pt>
                <c:pt idx="85">
                  <c:v>170</c:v>
                </c:pt>
                <c:pt idx="86">
                  <c:v>172</c:v>
                </c:pt>
                <c:pt idx="87">
                  <c:v>174</c:v>
                </c:pt>
                <c:pt idx="88">
                  <c:v>176</c:v>
                </c:pt>
                <c:pt idx="89">
                  <c:v>178</c:v>
                </c:pt>
                <c:pt idx="90">
                  <c:v>180</c:v>
                </c:pt>
                <c:pt idx="91">
                  <c:v>182</c:v>
                </c:pt>
                <c:pt idx="92">
                  <c:v>184</c:v>
                </c:pt>
                <c:pt idx="93">
                  <c:v>186</c:v>
                </c:pt>
                <c:pt idx="94">
                  <c:v>188</c:v>
                </c:pt>
                <c:pt idx="95">
                  <c:v>190</c:v>
                </c:pt>
                <c:pt idx="96">
                  <c:v>192</c:v>
                </c:pt>
                <c:pt idx="97">
                  <c:v>194</c:v>
                </c:pt>
                <c:pt idx="98">
                  <c:v>196</c:v>
                </c:pt>
                <c:pt idx="99">
                  <c:v>198</c:v>
                </c:pt>
                <c:pt idx="100">
                  <c:v>200</c:v>
                </c:pt>
                <c:pt idx="101">
                  <c:v>202</c:v>
                </c:pt>
                <c:pt idx="102">
                  <c:v>204</c:v>
                </c:pt>
                <c:pt idx="103">
                  <c:v>206</c:v>
                </c:pt>
                <c:pt idx="104">
                  <c:v>208</c:v>
                </c:pt>
                <c:pt idx="105">
                  <c:v>210</c:v>
                </c:pt>
                <c:pt idx="106">
                  <c:v>212</c:v>
                </c:pt>
                <c:pt idx="107">
                  <c:v>214</c:v>
                </c:pt>
                <c:pt idx="108">
                  <c:v>216</c:v>
                </c:pt>
                <c:pt idx="109">
                  <c:v>218</c:v>
                </c:pt>
                <c:pt idx="110">
                  <c:v>220</c:v>
                </c:pt>
                <c:pt idx="111">
                  <c:v>222</c:v>
                </c:pt>
                <c:pt idx="112">
                  <c:v>224</c:v>
                </c:pt>
                <c:pt idx="113">
                  <c:v>226</c:v>
                </c:pt>
                <c:pt idx="114">
                  <c:v>228</c:v>
                </c:pt>
                <c:pt idx="115">
                  <c:v>230</c:v>
                </c:pt>
                <c:pt idx="116">
                  <c:v>232</c:v>
                </c:pt>
                <c:pt idx="117">
                  <c:v>234</c:v>
                </c:pt>
                <c:pt idx="118">
                  <c:v>236</c:v>
                </c:pt>
                <c:pt idx="119">
                  <c:v>238</c:v>
                </c:pt>
                <c:pt idx="120">
                  <c:v>240</c:v>
                </c:pt>
                <c:pt idx="121">
                  <c:v>242</c:v>
                </c:pt>
                <c:pt idx="122">
                  <c:v>244</c:v>
                </c:pt>
                <c:pt idx="123">
                  <c:v>246</c:v>
                </c:pt>
                <c:pt idx="124">
                  <c:v>248</c:v>
                </c:pt>
                <c:pt idx="125">
                  <c:v>250</c:v>
                </c:pt>
                <c:pt idx="126">
                  <c:v>252</c:v>
                </c:pt>
                <c:pt idx="127">
                  <c:v>254</c:v>
                </c:pt>
                <c:pt idx="128">
                  <c:v>256</c:v>
                </c:pt>
                <c:pt idx="129">
                  <c:v>258</c:v>
                </c:pt>
                <c:pt idx="130">
                  <c:v>260</c:v>
                </c:pt>
                <c:pt idx="131">
                  <c:v>262</c:v>
                </c:pt>
                <c:pt idx="132">
                  <c:v>264</c:v>
                </c:pt>
                <c:pt idx="133">
                  <c:v>266</c:v>
                </c:pt>
                <c:pt idx="134">
                  <c:v>268</c:v>
                </c:pt>
                <c:pt idx="135">
                  <c:v>270</c:v>
                </c:pt>
                <c:pt idx="136">
                  <c:v>272</c:v>
                </c:pt>
                <c:pt idx="137">
                  <c:v>274</c:v>
                </c:pt>
                <c:pt idx="138">
                  <c:v>276</c:v>
                </c:pt>
                <c:pt idx="139">
                  <c:v>278</c:v>
                </c:pt>
                <c:pt idx="140">
                  <c:v>280</c:v>
                </c:pt>
                <c:pt idx="141">
                  <c:v>282</c:v>
                </c:pt>
                <c:pt idx="142">
                  <c:v>284</c:v>
                </c:pt>
                <c:pt idx="143">
                  <c:v>286</c:v>
                </c:pt>
                <c:pt idx="144">
                  <c:v>288</c:v>
                </c:pt>
                <c:pt idx="145">
                  <c:v>290</c:v>
                </c:pt>
                <c:pt idx="146">
                  <c:v>292</c:v>
                </c:pt>
                <c:pt idx="147">
                  <c:v>294</c:v>
                </c:pt>
                <c:pt idx="148">
                  <c:v>296</c:v>
                </c:pt>
                <c:pt idx="149">
                  <c:v>298</c:v>
                </c:pt>
                <c:pt idx="150">
                  <c:v>300</c:v>
                </c:pt>
                <c:pt idx="151">
                  <c:v>302</c:v>
                </c:pt>
                <c:pt idx="152">
                  <c:v>304</c:v>
                </c:pt>
                <c:pt idx="153">
                  <c:v>306</c:v>
                </c:pt>
                <c:pt idx="154">
                  <c:v>308</c:v>
                </c:pt>
                <c:pt idx="155">
                  <c:v>310</c:v>
                </c:pt>
                <c:pt idx="156">
                  <c:v>312</c:v>
                </c:pt>
                <c:pt idx="157">
                  <c:v>314</c:v>
                </c:pt>
                <c:pt idx="158">
                  <c:v>316</c:v>
                </c:pt>
                <c:pt idx="159">
                  <c:v>318</c:v>
                </c:pt>
                <c:pt idx="160">
                  <c:v>320</c:v>
                </c:pt>
                <c:pt idx="161">
                  <c:v>322</c:v>
                </c:pt>
                <c:pt idx="162">
                  <c:v>324</c:v>
                </c:pt>
                <c:pt idx="163">
                  <c:v>326</c:v>
                </c:pt>
                <c:pt idx="164">
                  <c:v>328</c:v>
                </c:pt>
                <c:pt idx="165">
                  <c:v>330</c:v>
                </c:pt>
                <c:pt idx="166">
                  <c:v>332</c:v>
                </c:pt>
                <c:pt idx="167">
                  <c:v>334</c:v>
                </c:pt>
                <c:pt idx="168">
                  <c:v>336</c:v>
                </c:pt>
                <c:pt idx="169">
                  <c:v>338</c:v>
                </c:pt>
                <c:pt idx="170">
                  <c:v>340</c:v>
                </c:pt>
                <c:pt idx="171">
                  <c:v>342</c:v>
                </c:pt>
                <c:pt idx="172">
                  <c:v>344</c:v>
                </c:pt>
                <c:pt idx="173">
                  <c:v>346</c:v>
                </c:pt>
                <c:pt idx="174">
                  <c:v>348</c:v>
                </c:pt>
                <c:pt idx="175">
                  <c:v>350</c:v>
                </c:pt>
                <c:pt idx="176">
                  <c:v>352</c:v>
                </c:pt>
                <c:pt idx="177">
                  <c:v>354</c:v>
                </c:pt>
                <c:pt idx="178">
                  <c:v>356</c:v>
                </c:pt>
                <c:pt idx="179">
                  <c:v>358</c:v>
                </c:pt>
                <c:pt idx="180">
                  <c:v>360</c:v>
                </c:pt>
                <c:pt idx="181">
                  <c:v>362</c:v>
                </c:pt>
                <c:pt idx="182">
                  <c:v>364</c:v>
                </c:pt>
                <c:pt idx="183">
                  <c:v>366</c:v>
                </c:pt>
                <c:pt idx="184">
                  <c:v>368</c:v>
                </c:pt>
                <c:pt idx="185">
                  <c:v>370</c:v>
                </c:pt>
                <c:pt idx="186">
                  <c:v>372</c:v>
                </c:pt>
                <c:pt idx="187">
                  <c:v>374</c:v>
                </c:pt>
                <c:pt idx="188">
                  <c:v>376</c:v>
                </c:pt>
                <c:pt idx="189">
                  <c:v>378</c:v>
                </c:pt>
                <c:pt idx="190">
                  <c:v>380</c:v>
                </c:pt>
                <c:pt idx="191">
                  <c:v>382</c:v>
                </c:pt>
                <c:pt idx="192">
                  <c:v>384</c:v>
                </c:pt>
                <c:pt idx="193">
                  <c:v>386</c:v>
                </c:pt>
                <c:pt idx="194">
                  <c:v>388</c:v>
                </c:pt>
                <c:pt idx="195">
                  <c:v>390</c:v>
                </c:pt>
                <c:pt idx="196">
                  <c:v>392</c:v>
                </c:pt>
                <c:pt idx="197">
                  <c:v>394</c:v>
                </c:pt>
              </c:numCache>
            </c:numRef>
          </c:xVal>
          <c:yVal>
            <c:numRef>
              <c:f>[Book1]Sheet1!$C$3:$C$200</c:f>
              <c:numCache>
                <c:formatCode>General</c:formatCode>
                <c:ptCount val="198"/>
                <c:pt idx="0">
                  <c:v>0</c:v>
                </c:pt>
                <c:pt idx="1">
                  <c:v>3.4881811326056798E-2</c:v>
                </c:pt>
                <c:pt idx="2">
                  <c:v>6.9721167612317114E-2</c:v>
                </c:pt>
                <c:pt idx="3">
                  <c:v>0.10447566549148474</c:v>
                </c:pt>
                <c:pt idx="4">
                  <c:v>0.13910300487837274</c:v>
                </c:pt>
                <c:pt idx="5">
                  <c:v>0.17356104045380674</c:v>
                </c:pt>
                <c:pt idx="6">
                  <c:v>0.20780783296016084</c:v>
                </c:pt>
                <c:pt idx="7">
                  <c:v>0.24180170024609346</c:v>
                </c:pt>
                <c:pt idx="8">
                  <c:v>0.27550126799835672</c:v>
                </c:pt>
                <c:pt idx="9">
                  <c:v>0.30886552009893214</c:v>
                </c:pt>
                <c:pt idx="10">
                  <c:v>0.34185384854620343</c:v>
                </c:pt>
                <c:pt idx="11">
                  <c:v>0.37442610287940581</c:v>
                </c:pt>
                <c:pt idx="12">
                  <c:v>0.40654263904619792</c:v>
                </c:pt>
                <c:pt idx="13">
                  <c:v>0.43816436765387745</c:v>
                </c:pt>
                <c:pt idx="14">
                  <c:v>0.46925280154551557</c:v>
                </c:pt>
                <c:pt idx="15">
                  <c:v>0.4997701026431024</c:v>
                </c:pt>
                <c:pt idx="16">
                  <c:v>0.52967912800069206</c:v>
                </c:pt>
                <c:pt idx="17">
                  <c:v>0.55894347501149444</c:v>
                </c:pt>
                <c:pt idx="18">
                  <c:v>0.58752752571389188</c:v>
                </c:pt>
                <c:pt idx="19">
                  <c:v>0.61539649014245612</c:v>
                </c:pt>
                <c:pt idx="20">
                  <c:v>0.64251644867120083</c:v>
                </c:pt>
                <c:pt idx="21">
                  <c:v>0.66885439329753549</c:v>
                </c:pt>
                <c:pt idx="22">
                  <c:v>0.69437826781667122</c:v>
                </c:pt>
                <c:pt idx="23">
                  <c:v>0.71905700683758422</c:v>
                </c:pt>
                <c:pt idx="24">
                  <c:v>0.74286057359304747</c:v>
                </c:pt>
                <c:pt idx="25">
                  <c:v>0.76575999649771331</c:v>
                </c:pt>
                <c:pt idx="26">
                  <c:v>0.78772740440975264</c:v>
                </c:pt>
                <c:pt idx="27">
                  <c:v>0.80873606055313019</c:v>
                </c:pt>
                <c:pt idx="28">
                  <c:v>0.82876039505923149</c:v>
                </c:pt>
                <c:pt idx="29">
                  <c:v>0.84777603608823415</c:v>
                </c:pt>
                <c:pt idx="30">
                  <c:v>0.86575983949234436</c:v>
                </c:pt>
                <c:pt idx="31">
                  <c:v>0.88268991698479671</c:v>
                </c:pt>
                <c:pt idx="32">
                  <c:v>0.89854566278032988</c:v>
                </c:pt>
                <c:pt idx="33">
                  <c:v>0.91330777867471769</c:v>
                </c:pt>
                <c:pt idx="34">
                  <c:v>0.92695829753282744</c:v>
                </c:pt>
                <c:pt idx="35">
                  <c:v>0.93948060515661891</c:v>
                </c:pt>
                <c:pt idx="36">
                  <c:v>0.95085946050646997</c:v>
                </c:pt>
                <c:pt idx="37">
                  <c:v>0.96108101425121495</c:v>
                </c:pt>
                <c:pt idx="38">
                  <c:v>0.97013282562431924</c:v>
                </c:pt>
                <c:pt idx="39">
                  <c:v>0.97800387756567408</c:v>
                </c:pt>
                <c:pt idx="40">
                  <c:v>0.98468459013058329</c:v>
                </c:pt>
                <c:pt idx="41">
                  <c:v>0.99016683214961998</c:v>
                </c:pt>
                <c:pt idx="42">
                  <c:v>0.99444393112516283</c:v>
                </c:pt>
                <c:pt idx="43">
                  <c:v>0.99751068135256771</c:v>
                </c:pt>
                <c:pt idx="44">
                  <c:v>0.99936335025608813</c:v>
                </c:pt>
                <c:pt idx="45">
                  <c:v>0.99999968293183461</c:v>
                </c:pt>
                <c:pt idx="46">
                  <c:v>0.9994189048922435</c:v>
                </c:pt>
                <c:pt idx="47">
                  <c:v>0.9976217230087141</c:v>
                </c:pt>
                <c:pt idx="48">
                  <c:v>0.99461032465126775</c:v>
                </c:pt>
                <c:pt idx="49">
                  <c:v>0.99038837502627575</c:v>
                </c:pt>
                <c:pt idx="50">
                  <c:v>0.98496101271549541</c:v>
                </c:pt>
                <c:pt idx="51">
                  <c:v>0.97833484342184562</c:v>
                </c:pt>
                <c:pt idx="52">
                  <c:v>0.97051793192953262</c:v>
                </c:pt>
                <c:pt idx="53">
                  <c:v>0.96151979228831086</c:v>
                </c:pt>
                <c:pt idx="54">
                  <c:v>0.95135137623382848</c:v>
                </c:pt>
                <c:pt idx="55">
                  <c:v>0.94002505985814744</c:v>
                </c:pt>
                <c:pt idx="56">
                  <c:v>0.92755462854666471</c:v>
                </c:pt>
                <c:pt idx="57">
                  <c:v>0.91395526019976669</c:v>
                </c:pt>
                <c:pt idx="58">
                  <c:v>0.89924350675963849</c:v>
                </c:pt>
                <c:pt idx="59">
                  <c:v>0.88343727406471095</c:v>
                </c:pt>
                <c:pt idx="60">
                  <c:v>0.86655580005626576</c:v>
                </c:pt>
                <c:pt idx="61">
                  <c:v>0.84861963136372376</c:v>
                </c:pt>
                <c:pt idx="62">
                  <c:v>0.82965059829711485</c:v>
                </c:pt>
                <c:pt idx="63">
                  <c:v>0.80967178827716402</c:v>
                </c:pt>
                <c:pt idx="64">
                  <c:v>0.78870751773533643</c:v>
                </c:pt>
                <c:pt idx="65">
                  <c:v>0.76678330251803806</c:v>
                </c:pt>
                <c:pt idx="66">
                  <c:v>0.74392582683099573</c:v>
                </c:pt>
                <c:pt idx="67">
                  <c:v>0.72016291076161476</c:v>
                </c:pt>
                <c:pt idx="68">
                  <c:v>0.6955234764188406</c:v>
                </c:pt>
                <c:pt idx="69">
                  <c:v>0.67003751273174106</c:v>
                </c:pt>
                <c:pt idx="70">
                  <c:v>0.64373603894964493</c:v>
                </c:pt>
                <c:pt idx="71">
                  <c:v>0.6166510668882722</c:v>
                </c:pt>
                <c:pt idx="72">
                  <c:v>0.58881556196779528</c:v>
                </c:pt>
                <c:pt idx="73">
                  <c:v>0.56026340309026168</c:v>
                </c:pt>
                <c:pt idx="74">
                  <c:v>0.5310293414052053</c:v>
                </c:pt>
                <c:pt idx="75">
                  <c:v>0.50114895801363823</c:v>
                </c:pt>
                <c:pt idx="76">
                  <c:v>0.47065862066189523</c:v>
                </c:pt>
                <c:pt idx="77">
                  <c:v>0.43959543947804841</c:v>
                </c:pt>
                <c:pt idx="78">
                  <c:v>0.40799722180475623</c:v>
                </c:pt>
                <c:pt idx="79">
                  <c:v>0.37590242618352848</c:v>
                </c:pt>
                <c:pt idx="80">
                  <c:v>0.34335011554640749</c:v>
                </c:pt>
                <c:pt idx="81">
                  <c:v>0.31037990967204165</c:v>
                </c:pt>
                <c:pt idx="82">
                  <c:v>0.27703193696401018</c:v>
                </c:pt>
                <c:pt idx="83">
                  <c:v>0.24334678561010092</c:v>
                </c:pt>
                <c:pt idx="84">
                  <c:v>0.20936545418197336</c:v>
                </c:pt>
                <c:pt idx="85">
                  <c:v>0.1751293017353433</c:v>
                </c:pt>
                <c:pt idx="86">
                  <c:v>0.14067999747141838</c:v>
                </c:pt>
                <c:pt idx="87">
                  <c:v>0.10605947002084787</c:v>
                </c:pt>
                <c:pt idx="88">
                  <c:v>7.1309856411922848E-2</c:v>
                </c:pt>
                <c:pt idx="89">
                  <c:v>3.6473450785130257E-2</c:v>
                </c:pt>
                <c:pt idx="90">
                  <c:v>1.5926529164868282E-3</c:v>
                </c:pt>
                <c:pt idx="91">
                  <c:v>-3.3290083387701688E-2</c:v>
                </c:pt>
                <c:pt idx="92">
                  <c:v>-6.8132301961837671E-2</c:v>
                </c:pt>
                <c:pt idx="93">
                  <c:v>-0.10289159595490342</c:v>
                </c:pt>
                <c:pt idx="94">
                  <c:v>-0.13752565944430678</c:v>
                </c:pt>
                <c:pt idx="95">
                  <c:v>-0.17199233892689444</c:v>
                </c:pt>
                <c:pt idx="96">
                  <c:v>-0.20624968462444515</c:v>
                </c:pt>
                <c:pt idx="97">
                  <c:v>-0.24025600154121118</c:v>
                </c:pt>
                <c:pt idx="98">
                  <c:v>-0.27396990021136114</c:v>
                </c:pt>
                <c:pt idx="99">
                  <c:v>-0.3073503470745565</c:v>
                </c:pt>
                <c:pt idx="100">
                  <c:v>-0.34035671441835597</c:v>
                </c:pt>
                <c:pt idx="101">
                  <c:v>-0.37294882982665367</c:v>
                </c:pt>
                <c:pt idx="102">
                  <c:v>-0.40508702507397348</c:v>
                </c:pt>
                <c:pt idx="103">
                  <c:v>-0.43673218440610512</c:v>
                </c:pt>
                <c:pt idx="104">
                  <c:v>-0.46784579214832517</c:v>
                </c:pt>
                <c:pt idx="105">
                  <c:v>-0.49838997958325082</c:v>
                </c:pt>
                <c:pt idx="106">
                  <c:v>-0.52832757104127726</c:v>
                </c:pt>
                <c:pt idx="107">
                  <c:v>-0.55762212914749498</c:v>
                </c:pt>
                <c:pt idx="108">
                  <c:v>-0.58623799917002739</c:v>
                </c:pt>
                <c:pt idx="109">
                  <c:v>-0.61414035241579856</c:v>
                </c:pt>
                <c:pt idx="110">
                  <c:v>-0.64129522862092225</c:v>
                </c:pt>
                <c:pt idx="111">
                  <c:v>-0.6676695772841158</c:v>
                </c:pt>
                <c:pt idx="112">
                  <c:v>-0.69323129789283344</c:v>
                </c:pt>
                <c:pt idx="113">
                  <c:v>-0.71794927899315542</c:v>
                </c:pt>
                <c:pt idx="114">
                  <c:v>-0.74179343605588433</c:v>
                </c:pt>
                <c:pt idx="115">
                  <c:v>-0.76473474809275888</c:v>
                </c:pt>
                <c:pt idx="116">
                  <c:v>-0.78674529297822227</c:v>
                </c:pt>
                <c:pt idx="117">
                  <c:v>-0.80779828143374921</c:v>
                </c:pt>
                <c:pt idx="118">
                  <c:v>-0.82786808963337732</c:v>
                </c:pt>
                <c:pt idx="119">
                  <c:v>-0.84693029039074619</c:v>
                </c:pt>
                <c:pt idx="120">
                  <c:v>-0.86496168288969943</c:v>
                </c:pt>
                <c:pt idx="121">
                  <c:v>-0.88194032092225683</c:v>
                </c:pt>
                <c:pt idx="122">
                  <c:v>-0.89784553959958424</c:v>
                </c:pt>
                <c:pt idx="123">
                  <c:v>-0.91265798050346147</c:v>
                </c:pt>
                <c:pt idx="124">
                  <c:v>-0.92635961524762866</c:v>
                </c:pt>
                <c:pt idx="125">
                  <c:v>-0.93893376742033274</c:v>
                </c:pt>
                <c:pt idx="126">
                  <c:v>-0.95036513288137647</c:v>
                </c:pt>
                <c:pt idx="127">
                  <c:v>-0.96063979838895375</c:v>
                </c:pt>
                <c:pt idx="128">
                  <c:v>-0.96974525853361448</c:v>
                </c:pt>
                <c:pt idx="129">
                  <c:v>-0.97767043095873418</c:v>
                </c:pt>
                <c:pt idx="130">
                  <c:v>-0.98440566984897548</c:v>
                </c:pt>
                <c:pt idx="131">
                  <c:v>-0.98994277767031524</c:v>
                </c:pt>
                <c:pt idx="132">
                  <c:v>-0.99427501514735517</c:v>
                </c:pt>
                <c:pt idx="133">
                  <c:v>-0.99739710946576898</c:v>
                </c:pt>
                <c:pt idx="134">
                  <c:v>-0.99930526068990244</c:v>
                </c:pt>
                <c:pt idx="135">
                  <c:v>-0.99999714638771797</c:v>
                </c:pt>
                <c:pt idx="136">
                  <c:v>-0.99947192445745181</c:v>
                </c:pt>
                <c:pt idx="137">
                  <c:v>-0.99773023415254602</c:v>
                </c:pt>
                <c:pt idx="138">
                  <c:v>-0.99477419530360556</c:v>
                </c:pt>
                <c:pt idx="139">
                  <c:v>-0.99060740573832917</c:v>
                </c:pt>
                <c:pt idx="140">
                  <c:v>-0.98523493690255326</c:v>
                </c:pt>
                <c:pt idx="141">
                  <c:v>-0.97866332768773923</c:v>
                </c:pt>
                <c:pt idx="142">
                  <c:v>-0.97090057647241501</c:v>
                </c:pt>
                <c:pt idx="143">
                  <c:v>-0.96195613138726122</c:v>
                </c:pt>
                <c:pt idx="144">
                  <c:v>-0.9518408788156858</c:v>
                </c:pt>
                <c:pt idx="145">
                  <c:v>-0.94056713014388493</c:v>
                </c:pt>
                <c:pt idx="146">
                  <c:v>-0.92814860677652022</c:v>
                </c:pt>
                <c:pt idx="147">
                  <c:v>-0.91460042343624259</c:v>
                </c:pt>
                <c:pt idx="148">
                  <c:v>-0.89993906976739746</c:v>
                </c:pt>
                <c:pt idx="149">
                  <c:v>-0.88418239026629486</c:v>
                </c:pt>
                <c:pt idx="150">
                  <c:v>-0.86734956256247364</c:v>
                </c:pt>
                <c:pt idx="151">
                  <c:v>-0.84946107407739768</c:v>
                </c:pt>
                <c:pt idx="152">
                  <c:v>-0.83053869708898687</c:v>
                </c:pt>
                <c:pt idx="153">
                  <c:v>-0.81060546223233609</c:v>
                </c:pt>
                <c:pt idx="154">
                  <c:v>-0.78968563046887219</c:v>
                </c:pt>
                <c:pt idx="155">
                  <c:v>-0.76780466355807098</c:v>
                </c:pt>
                <c:pt idx="156">
                  <c:v>-0.74498919306766642</c:v>
                </c:pt>
                <c:pt idx="157">
                  <c:v>-0.72126698796007116</c:v>
                </c:pt>
                <c:pt idx="158">
                  <c:v>-0.69666692079446879</c:v>
                </c:pt>
                <c:pt idx="159">
                  <c:v>-0.67121893258569687</c:v>
                </c:pt>
                <c:pt idx="160">
                  <c:v>-0.64495399636270923</c:v>
                </c:pt>
                <c:pt idx="161">
                  <c:v>-0.61790407947095705</c:v>
                </c:pt>
                <c:pt idx="162">
                  <c:v>-0.59010210466457547</c:v>
                </c:pt>
                <c:pt idx="163">
                  <c:v>-0.56158191003573954</c:v>
                </c:pt>
                <c:pt idx="164">
                  <c:v>-0.53237820782993939</c:v>
                </c:pt>
                <c:pt idx="165">
                  <c:v>-0.50252654219732995</c:v>
                </c:pt>
                <c:pt idx="166">
                  <c:v>-0.47206324593154136</c:v>
                </c:pt>
                <c:pt idx="167">
                  <c:v>-0.44102539624864051</c:v>
                </c:pt>
                <c:pt idx="168">
                  <c:v>-0.4094507696600338</c:v>
                </c:pt>
                <c:pt idx="169">
                  <c:v>-0.37737779599426141</c:v>
                </c:pt>
                <c:pt idx="170">
                  <c:v>-0.34484551162361948</c:v>
                </c:pt>
                <c:pt idx="171">
                  <c:v>-0.31189351195256765</c:v>
                </c:pt>
                <c:pt idx="172">
                  <c:v>-0.27856190322571128</c:v>
                </c:pt>
                <c:pt idx="173">
                  <c:v>-0.24489125371405585</c:v>
                </c:pt>
                <c:pt idx="174">
                  <c:v>-0.21092254433890645</c:v>
                </c:pt>
                <c:pt idx="175">
                  <c:v>-0.17669711879354022</c:v>
                </c:pt>
                <c:pt idx="176">
                  <c:v>-0.14225663322333151</c:v>
                </c:pt>
                <c:pt idx="177">
                  <c:v>-0.10764300552560187</c:v>
                </c:pt>
                <c:pt idx="178">
                  <c:v>-7.2898364330873877E-2</c:v>
                </c:pt>
                <c:pt idx="179">
                  <c:v>-3.8064997727657091E-2</c:v>
                </c:pt>
                <c:pt idx="180">
                  <c:v>-3.1853017931379904E-3</c:v>
                </c:pt>
                <c:pt idx="181">
                  <c:v>3.1698271007555241E-2</c:v>
                </c:pt>
                <c:pt idx="182">
                  <c:v>6.6543263490714016E-2</c:v>
                </c:pt>
                <c:pt idx="183">
                  <c:v>0.10130726542916607</c:v>
                </c:pt>
                <c:pt idx="184">
                  <c:v>0.13594796517022667</c:v>
                </c:pt>
                <c:pt idx="185">
                  <c:v>0.17042320113368781</c:v>
                </c:pt>
                <c:pt idx="186">
                  <c:v>0.2046910131271403</c:v>
                </c:pt>
                <c:pt idx="187">
                  <c:v>0.238709693416189</c:v>
                </c:pt>
                <c:pt idx="188">
                  <c:v>0.27243783748740696</c:v>
                </c:pt>
                <c:pt idx="189">
                  <c:v>0.30583439444221899</c:v>
                </c:pt>
                <c:pt idx="190">
                  <c:v>0.33885871696041381</c:v>
                </c:pt>
                <c:pt idx="191">
                  <c:v>0.37147061077244165</c:v>
                </c:pt>
                <c:pt idx="192">
                  <c:v>0.403630383580313</c:v>
                </c:pt>
                <c:pt idx="193">
                  <c:v>0.43529889336752825</c:v>
                </c:pt>
                <c:pt idx="194">
                  <c:v>0.4664375960392671</c:v>
                </c:pt>
                <c:pt idx="195">
                  <c:v>0.49700859233482858</c:v>
                </c:pt>
                <c:pt idx="196">
                  <c:v>0.52697467395524533</c:v>
                </c:pt>
                <c:pt idx="197">
                  <c:v>0.55629936884991549</c:v>
                </c:pt>
              </c:numCache>
            </c:numRef>
          </c:yVal>
          <c:smooth val="1"/>
          <c:extLst>
            <c:ext xmlns:c16="http://schemas.microsoft.com/office/drawing/2014/chart" uri="{C3380CC4-5D6E-409C-BE32-E72D297353CC}">
              <c16:uniqueId val="{00000000-B295-4FCE-8C97-CFA68C63B70E}"/>
            </c:ext>
          </c:extLst>
        </c:ser>
        <c:ser>
          <c:idx val="1"/>
          <c:order val="1"/>
          <c:spPr>
            <a:ln w="19050" cap="rnd">
              <a:solidFill>
                <a:schemeClr val="accent2"/>
              </a:solidFill>
              <a:round/>
            </a:ln>
            <a:effectLst/>
          </c:spPr>
          <c:marker>
            <c:symbol val="none"/>
          </c:marker>
          <c:xVal>
            <c:numRef>
              <c:f>[Book1]Sheet1!$B$3:$B$200</c:f>
              <c:numCache>
                <c:formatCode>General</c:formatCode>
                <c:ptCount val="198"/>
                <c:pt idx="0">
                  <c:v>0</c:v>
                </c:pt>
                <c:pt idx="1">
                  <c:v>2</c:v>
                </c:pt>
                <c:pt idx="2">
                  <c:v>4</c:v>
                </c:pt>
                <c:pt idx="3">
                  <c:v>6</c:v>
                </c:pt>
                <c:pt idx="4">
                  <c:v>8</c:v>
                </c:pt>
                <c:pt idx="5">
                  <c:v>10</c:v>
                </c:pt>
                <c:pt idx="6">
                  <c:v>12</c:v>
                </c:pt>
                <c:pt idx="7">
                  <c:v>14</c:v>
                </c:pt>
                <c:pt idx="8">
                  <c:v>16</c:v>
                </c:pt>
                <c:pt idx="9">
                  <c:v>18</c:v>
                </c:pt>
                <c:pt idx="10">
                  <c:v>20</c:v>
                </c:pt>
                <c:pt idx="11">
                  <c:v>22</c:v>
                </c:pt>
                <c:pt idx="12">
                  <c:v>24</c:v>
                </c:pt>
                <c:pt idx="13">
                  <c:v>26</c:v>
                </c:pt>
                <c:pt idx="14">
                  <c:v>28</c:v>
                </c:pt>
                <c:pt idx="15">
                  <c:v>30</c:v>
                </c:pt>
                <c:pt idx="16">
                  <c:v>32</c:v>
                </c:pt>
                <c:pt idx="17">
                  <c:v>34</c:v>
                </c:pt>
                <c:pt idx="18">
                  <c:v>36</c:v>
                </c:pt>
                <c:pt idx="19">
                  <c:v>38</c:v>
                </c:pt>
                <c:pt idx="20">
                  <c:v>40</c:v>
                </c:pt>
                <c:pt idx="21">
                  <c:v>42</c:v>
                </c:pt>
                <c:pt idx="22">
                  <c:v>44</c:v>
                </c:pt>
                <c:pt idx="23">
                  <c:v>46</c:v>
                </c:pt>
                <c:pt idx="24">
                  <c:v>48</c:v>
                </c:pt>
                <c:pt idx="25">
                  <c:v>50</c:v>
                </c:pt>
                <c:pt idx="26">
                  <c:v>52</c:v>
                </c:pt>
                <c:pt idx="27">
                  <c:v>54</c:v>
                </c:pt>
                <c:pt idx="28">
                  <c:v>56</c:v>
                </c:pt>
                <c:pt idx="29">
                  <c:v>58</c:v>
                </c:pt>
                <c:pt idx="30">
                  <c:v>60</c:v>
                </c:pt>
                <c:pt idx="31">
                  <c:v>62</c:v>
                </c:pt>
                <c:pt idx="32">
                  <c:v>64</c:v>
                </c:pt>
                <c:pt idx="33">
                  <c:v>66</c:v>
                </c:pt>
                <c:pt idx="34">
                  <c:v>68</c:v>
                </c:pt>
                <c:pt idx="35">
                  <c:v>70</c:v>
                </c:pt>
                <c:pt idx="36">
                  <c:v>72</c:v>
                </c:pt>
                <c:pt idx="37">
                  <c:v>74</c:v>
                </c:pt>
                <c:pt idx="38">
                  <c:v>76</c:v>
                </c:pt>
                <c:pt idx="39">
                  <c:v>78</c:v>
                </c:pt>
                <c:pt idx="40">
                  <c:v>80</c:v>
                </c:pt>
                <c:pt idx="41">
                  <c:v>82</c:v>
                </c:pt>
                <c:pt idx="42">
                  <c:v>84</c:v>
                </c:pt>
                <c:pt idx="43">
                  <c:v>86</c:v>
                </c:pt>
                <c:pt idx="44">
                  <c:v>88</c:v>
                </c:pt>
                <c:pt idx="45">
                  <c:v>90</c:v>
                </c:pt>
                <c:pt idx="46">
                  <c:v>92</c:v>
                </c:pt>
                <c:pt idx="47">
                  <c:v>94</c:v>
                </c:pt>
                <c:pt idx="48">
                  <c:v>96</c:v>
                </c:pt>
                <c:pt idx="49">
                  <c:v>98</c:v>
                </c:pt>
                <c:pt idx="50">
                  <c:v>100</c:v>
                </c:pt>
                <c:pt idx="51">
                  <c:v>102</c:v>
                </c:pt>
                <c:pt idx="52">
                  <c:v>104</c:v>
                </c:pt>
                <c:pt idx="53">
                  <c:v>106</c:v>
                </c:pt>
                <c:pt idx="54">
                  <c:v>108</c:v>
                </c:pt>
                <c:pt idx="55">
                  <c:v>110</c:v>
                </c:pt>
                <c:pt idx="56">
                  <c:v>112</c:v>
                </c:pt>
                <c:pt idx="57">
                  <c:v>114</c:v>
                </c:pt>
                <c:pt idx="58">
                  <c:v>116</c:v>
                </c:pt>
                <c:pt idx="59">
                  <c:v>118</c:v>
                </c:pt>
                <c:pt idx="60">
                  <c:v>120</c:v>
                </c:pt>
                <c:pt idx="61">
                  <c:v>122</c:v>
                </c:pt>
                <c:pt idx="62">
                  <c:v>124</c:v>
                </c:pt>
                <c:pt idx="63">
                  <c:v>126</c:v>
                </c:pt>
                <c:pt idx="64">
                  <c:v>128</c:v>
                </c:pt>
                <c:pt idx="65">
                  <c:v>130</c:v>
                </c:pt>
                <c:pt idx="66">
                  <c:v>132</c:v>
                </c:pt>
                <c:pt idx="67">
                  <c:v>134</c:v>
                </c:pt>
                <c:pt idx="68">
                  <c:v>136</c:v>
                </c:pt>
                <c:pt idx="69">
                  <c:v>138</c:v>
                </c:pt>
                <c:pt idx="70">
                  <c:v>140</c:v>
                </c:pt>
                <c:pt idx="71">
                  <c:v>142</c:v>
                </c:pt>
                <c:pt idx="72">
                  <c:v>144</c:v>
                </c:pt>
                <c:pt idx="73">
                  <c:v>146</c:v>
                </c:pt>
                <c:pt idx="74">
                  <c:v>148</c:v>
                </c:pt>
                <c:pt idx="75">
                  <c:v>150</c:v>
                </c:pt>
                <c:pt idx="76">
                  <c:v>152</c:v>
                </c:pt>
                <c:pt idx="77">
                  <c:v>154</c:v>
                </c:pt>
                <c:pt idx="78">
                  <c:v>156</c:v>
                </c:pt>
                <c:pt idx="79">
                  <c:v>158</c:v>
                </c:pt>
                <c:pt idx="80">
                  <c:v>160</c:v>
                </c:pt>
                <c:pt idx="81">
                  <c:v>162</c:v>
                </c:pt>
                <c:pt idx="82">
                  <c:v>164</c:v>
                </c:pt>
                <c:pt idx="83">
                  <c:v>166</c:v>
                </c:pt>
                <c:pt idx="84">
                  <c:v>168</c:v>
                </c:pt>
                <c:pt idx="85">
                  <c:v>170</c:v>
                </c:pt>
                <c:pt idx="86">
                  <c:v>172</c:v>
                </c:pt>
                <c:pt idx="87">
                  <c:v>174</c:v>
                </c:pt>
                <c:pt idx="88">
                  <c:v>176</c:v>
                </c:pt>
                <c:pt idx="89">
                  <c:v>178</c:v>
                </c:pt>
                <c:pt idx="90">
                  <c:v>180</c:v>
                </c:pt>
                <c:pt idx="91">
                  <c:v>182</c:v>
                </c:pt>
                <c:pt idx="92">
                  <c:v>184</c:v>
                </c:pt>
                <c:pt idx="93">
                  <c:v>186</c:v>
                </c:pt>
                <c:pt idx="94">
                  <c:v>188</c:v>
                </c:pt>
                <c:pt idx="95">
                  <c:v>190</c:v>
                </c:pt>
                <c:pt idx="96">
                  <c:v>192</c:v>
                </c:pt>
                <c:pt idx="97">
                  <c:v>194</c:v>
                </c:pt>
                <c:pt idx="98">
                  <c:v>196</c:v>
                </c:pt>
                <c:pt idx="99">
                  <c:v>198</c:v>
                </c:pt>
                <c:pt idx="100">
                  <c:v>200</c:v>
                </c:pt>
                <c:pt idx="101">
                  <c:v>202</c:v>
                </c:pt>
                <c:pt idx="102">
                  <c:v>204</c:v>
                </c:pt>
                <c:pt idx="103">
                  <c:v>206</c:v>
                </c:pt>
                <c:pt idx="104">
                  <c:v>208</c:v>
                </c:pt>
                <c:pt idx="105">
                  <c:v>210</c:v>
                </c:pt>
                <c:pt idx="106">
                  <c:v>212</c:v>
                </c:pt>
                <c:pt idx="107">
                  <c:v>214</c:v>
                </c:pt>
                <c:pt idx="108">
                  <c:v>216</c:v>
                </c:pt>
                <c:pt idx="109">
                  <c:v>218</c:v>
                </c:pt>
                <c:pt idx="110">
                  <c:v>220</c:v>
                </c:pt>
                <c:pt idx="111">
                  <c:v>222</c:v>
                </c:pt>
                <c:pt idx="112">
                  <c:v>224</c:v>
                </c:pt>
                <c:pt idx="113">
                  <c:v>226</c:v>
                </c:pt>
                <c:pt idx="114">
                  <c:v>228</c:v>
                </c:pt>
                <c:pt idx="115">
                  <c:v>230</c:v>
                </c:pt>
                <c:pt idx="116">
                  <c:v>232</c:v>
                </c:pt>
                <c:pt idx="117">
                  <c:v>234</c:v>
                </c:pt>
                <c:pt idx="118">
                  <c:v>236</c:v>
                </c:pt>
                <c:pt idx="119">
                  <c:v>238</c:v>
                </c:pt>
                <c:pt idx="120">
                  <c:v>240</c:v>
                </c:pt>
                <c:pt idx="121">
                  <c:v>242</c:v>
                </c:pt>
                <c:pt idx="122">
                  <c:v>244</c:v>
                </c:pt>
                <c:pt idx="123">
                  <c:v>246</c:v>
                </c:pt>
                <c:pt idx="124">
                  <c:v>248</c:v>
                </c:pt>
                <c:pt idx="125">
                  <c:v>250</c:v>
                </c:pt>
                <c:pt idx="126">
                  <c:v>252</c:v>
                </c:pt>
                <c:pt idx="127">
                  <c:v>254</c:v>
                </c:pt>
                <c:pt idx="128">
                  <c:v>256</c:v>
                </c:pt>
                <c:pt idx="129">
                  <c:v>258</c:v>
                </c:pt>
                <c:pt idx="130">
                  <c:v>260</c:v>
                </c:pt>
                <c:pt idx="131">
                  <c:v>262</c:v>
                </c:pt>
                <c:pt idx="132">
                  <c:v>264</c:v>
                </c:pt>
                <c:pt idx="133">
                  <c:v>266</c:v>
                </c:pt>
                <c:pt idx="134">
                  <c:v>268</c:v>
                </c:pt>
                <c:pt idx="135">
                  <c:v>270</c:v>
                </c:pt>
                <c:pt idx="136">
                  <c:v>272</c:v>
                </c:pt>
                <c:pt idx="137">
                  <c:v>274</c:v>
                </c:pt>
                <c:pt idx="138">
                  <c:v>276</c:v>
                </c:pt>
                <c:pt idx="139">
                  <c:v>278</c:v>
                </c:pt>
                <c:pt idx="140">
                  <c:v>280</c:v>
                </c:pt>
                <c:pt idx="141">
                  <c:v>282</c:v>
                </c:pt>
                <c:pt idx="142">
                  <c:v>284</c:v>
                </c:pt>
                <c:pt idx="143">
                  <c:v>286</c:v>
                </c:pt>
                <c:pt idx="144">
                  <c:v>288</c:v>
                </c:pt>
                <c:pt idx="145">
                  <c:v>290</c:v>
                </c:pt>
                <c:pt idx="146">
                  <c:v>292</c:v>
                </c:pt>
                <c:pt idx="147">
                  <c:v>294</c:v>
                </c:pt>
                <c:pt idx="148">
                  <c:v>296</c:v>
                </c:pt>
                <c:pt idx="149">
                  <c:v>298</c:v>
                </c:pt>
                <c:pt idx="150">
                  <c:v>300</c:v>
                </c:pt>
                <c:pt idx="151">
                  <c:v>302</c:v>
                </c:pt>
                <c:pt idx="152">
                  <c:v>304</c:v>
                </c:pt>
                <c:pt idx="153">
                  <c:v>306</c:v>
                </c:pt>
                <c:pt idx="154">
                  <c:v>308</c:v>
                </c:pt>
                <c:pt idx="155">
                  <c:v>310</c:v>
                </c:pt>
                <c:pt idx="156">
                  <c:v>312</c:v>
                </c:pt>
                <c:pt idx="157">
                  <c:v>314</c:v>
                </c:pt>
                <c:pt idx="158">
                  <c:v>316</c:v>
                </c:pt>
                <c:pt idx="159">
                  <c:v>318</c:v>
                </c:pt>
                <c:pt idx="160">
                  <c:v>320</c:v>
                </c:pt>
                <c:pt idx="161">
                  <c:v>322</c:v>
                </c:pt>
                <c:pt idx="162">
                  <c:v>324</c:v>
                </c:pt>
                <c:pt idx="163">
                  <c:v>326</c:v>
                </c:pt>
                <c:pt idx="164">
                  <c:v>328</c:v>
                </c:pt>
                <c:pt idx="165">
                  <c:v>330</c:v>
                </c:pt>
                <c:pt idx="166">
                  <c:v>332</c:v>
                </c:pt>
                <c:pt idx="167">
                  <c:v>334</c:v>
                </c:pt>
                <c:pt idx="168">
                  <c:v>336</c:v>
                </c:pt>
                <c:pt idx="169">
                  <c:v>338</c:v>
                </c:pt>
                <c:pt idx="170">
                  <c:v>340</c:v>
                </c:pt>
                <c:pt idx="171">
                  <c:v>342</c:v>
                </c:pt>
                <c:pt idx="172">
                  <c:v>344</c:v>
                </c:pt>
                <c:pt idx="173">
                  <c:v>346</c:v>
                </c:pt>
                <c:pt idx="174">
                  <c:v>348</c:v>
                </c:pt>
                <c:pt idx="175">
                  <c:v>350</c:v>
                </c:pt>
                <c:pt idx="176">
                  <c:v>352</c:v>
                </c:pt>
                <c:pt idx="177">
                  <c:v>354</c:v>
                </c:pt>
                <c:pt idx="178">
                  <c:v>356</c:v>
                </c:pt>
                <c:pt idx="179">
                  <c:v>358</c:v>
                </c:pt>
                <c:pt idx="180">
                  <c:v>360</c:v>
                </c:pt>
                <c:pt idx="181">
                  <c:v>362</c:v>
                </c:pt>
                <c:pt idx="182">
                  <c:v>364</c:v>
                </c:pt>
                <c:pt idx="183">
                  <c:v>366</c:v>
                </c:pt>
                <c:pt idx="184">
                  <c:v>368</c:v>
                </c:pt>
                <c:pt idx="185">
                  <c:v>370</c:v>
                </c:pt>
                <c:pt idx="186">
                  <c:v>372</c:v>
                </c:pt>
                <c:pt idx="187">
                  <c:v>374</c:v>
                </c:pt>
                <c:pt idx="188">
                  <c:v>376</c:v>
                </c:pt>
                <c:pt idx="189">
                  <c:v>378</c:v>
                </c:pt>
                <c:pt idx="190">
                  <c:v>380</c:v>
                </c:pt>
                <c:pt idx="191">
                  <c:v>382</c:v>
                </c:pt>
                <c:pt idx="192">
                  <c:v>384</c:v>
                </c:pt>
                <c:pt idx="193">
                  <c:v>386</c:v>
                </c:pt>
                <c:pt idx="194">
                  <c:v>388</c:v>
                </c:pt>
                <c:pt idx="195">
                  <c:v>390</c:v>
                </c:pt>
                <c:pt idx="196">
                  <c:v>392</c:v>
                </c:pt>
                <c:pt idx="197">
                  <c:v>394</c:v>
                </c:pt>
              </c:numCache>
            </c:numRef>
          </c:xVal>
          <c:yVal>
            <c:numRef>
              <c:f>[Book1]Sheet1!$D$3:$D$200</c:f>
              <c:numCache>
                <c:formatCode>General</c:formatCode>
                <c:ptCount val="198"/>
                <c:pt idx="0">
                  <c:v>1</c:v>
                </c:pt>
                <c:pt idx="1">
                  <c:v>0.99939144444937755</c:v>
                </c:pt>
                <c:pt idx="2">
                  <c:v>0.99756651847722677</c:v>
                </c:pt>
                <c:pt idx="3">
                  <c:v>0.99452744322120712</c:v>
                </c:pt>
                <c:pt idx="4">
                  <c:v>0.99027791757355033</c:v>
                </c:pt>
                <c:pt idx="5">
                  <c:v>0.98482311367909725</c:v>
                </c:pt>
                <c:pt idx="6">
                  <c:v>0.97816967064022275</c:v>
                </c:pt>
                <c:pt idx="7">
                  <c:v>0.97032568643631112</c:v>
                </c:pt>
                <c:pt idx="8">
                  <c:v>0.96130070806761481</c:v>
                </c:pt>
                <c:pt idx="9">
                  <c:v>0.95110571993549498</c:v>
                </c:pt>
                <c:pt idx="10">
                  <c:v>0.9397531304731841</c:v>
                </c:pt>
                <c:pt idx="11">
                  <c:v>0.92725675704334487</c:v>
                </c:pt>
                <c:pt idx="12">
                  <c:v>0.91363180912080377</c:v>
                </c:pt>
                <c:pt idx="13">
                  <c:v>0.89889486978093147</c:v>
                </c:pt>
                <c:pt idx="14">
                  <c:v>0.88306387551619669</c:v>
                </c:pt>
                <c:pt idx="15">
                  <c:v>0.86615809440546299</c:v>
                </c:pt>
                <c:pt idx="16">
                  <c:v>0.84819810266259521</c:v>
                </c:pt>
                <c:pt idx="17">
                  <c:v>0.82920575959292209</c:v>
                </c:pt>
                <c:pt idx="18">
                  <c:v>0.80920418098803226</c:v>
                </c:pt>
                <c:pt idx="19">
                  <c:v>0.78821771099128812</c:v>
                </c:pt>
                <c:pt idx="20">
                  <c:v>0.76627189246829885</c:v>
                </c:pt>
                <c:pt idx="21">
                  <c:v>0.74339343591841445</c:v>
                </c:pt>
                <c:pt idx="22">
                  <c:v>0.71961018696508117</c:v>
                </c:pt>
                <c:pt idx="23">
                  <c:v>0.69495109246462394</c:v>
                </c:pt>
                <c:pt idx="24">
                  <c:v>0.66944616527470568</c:v>
                </c:pt>
                <c:pt idx="25">
                  <c:v>0.64312644772534588</c:v>
                </c:pt>
                <c:pt idx="26">
                  <c:v>0.6160239738369554</c:v>
                </c:pt>
                <c:pt idx="27">
                  <c:v>0.58817173033137504</c:v>
                </c:pt>
                <c:pt idx="28">
                  <c:v>0.55960361648336998</c:v>
                </c:pt>
                <c:pt idx="29">
                  <c:v>0.53035440286144619</c:v>
                </c:pt>
                <c:pt idx="30">
                  <c:v>0.50045968900820581</c:v>
                </c:pt>
                <c:pt idx="31">
                  <c:v>0.46995586011174789</c:v>
                </c:pt>
                <c:pt idx="32">
                  <c:v>0.43888004272085285</c:v>
                </c:pt>
                <c:pt idx="33">
                  <c:v>0.40727005955784767</c:v>
                </c:pt>
                <c:pt idx="34">
                  <c:v>0.37516438348414982</c:v>
                </c:pt>
                <c:pt idx="35">
                  <c:v>0.34260209067452174</c:v>
                </c:pt>
                <c:pt idx="36">
                  <c:v>0.30962281305702422</c:v>
                </c:pt>
                <c:pt idx="37">
                  <c:v>0.27626669007655613</c:v>
                </c:pt>
                <c:pt idx="38">
                  <c:v>0.24257431984069169</c:v>
                </c:pt>
                <c:pt idx="39">
                  <c:v>0.20858670970727247</c:v>
                </c:pt>
                <c:pt idx="40">
                  <c:v>0.17434522637389618</c:v>
                </c:pt>
                <c:pt idx="41">
                  <c:v>0.13989154553005118</c:v>
                </c:pt>
                <c:pt idx="42">
                  <c:v>0.10526760113317148</c:v>
                </c:pt>
                <c:pt idx="43">
                  <c:v>7.0515534370350949E-2</c:v>
                </c:pt>
                <c:pt idx="44">
                  <c:v>3.567764236783829E-2</c:v>
                </c:pt>
                <c:pt idx="45">
                  <c:v>7.9632671073326335E-4</c:v>
                </c:pt>
                <c:pt idx="46">
                  <c:v>-3.408595816445139E-2</c:v>
                </c:pt>
                <c:pt idx="47">
                  <c:v>-6.8926756641557965E-2</c:v>
                </c:pt>
                <c:pt idx="48">
                  <c:v>-0.10368366359798285</c:v>
                </c:pt>
                <c:pt idx="49">
                  <c:v>-0.13831437601642513</c:v>
                </c:pt>
                <c:pt idx="50">
                  <c:v>-0.17277674447235586</c:v>
                </c:pt>
                <c:pt idx="51">
                  <c:v>-0.20702882443455253</c:v>
                </c:pt>
                <c:pt idx="52">
                  <c:v>-0.24102892731625206</c:v>
                </c:pt>
                <c:pt idx="53">
                  <c:v>-0.27473567121479425</c:v>
                </c:pt>
                <c:pt idx="54">
                  <c:v>-0.30810803127799258</c:v>
                </c:pt>
                <c:pt idx="55">
                  <c:v>-0.34110538963593995</c:v>
                </c:pt>
                <c:pt idx="56">
                  <c:v>-0.37368758483746678</c:v>
                </c:pt>
                <c:pt idx="57">
                  <c:v>-0.4058149607310908</c:v>
                </c:pt>
                <c:pt idx="58">
                  <c:v>-0.43744841473095775</c:v>
                </c:pt>
                <c:pt idx="59">
                  <c:v>-0.46854944540903348</c:v>
                </c:pt>
                <c:pt idx="60">
                  <c:v>-0.49908019935561981</c:v>
                </c:pt>
                <c:pt idx="61">
                  <c:v>-0.52900351725115935</c:v>
                </c:pt>
                <c:pt idx="62">
                  <c:v>-0.55828297909325453</c:v>
                </c:pt>
                <c:pt idx="63">
                  <c:v>-0.58688294852385969</c:v>
                </c:pt>
                <c:pt idx="64">
                  <c:v>-0.61476861620268475</c:v>
                </c:pt>
                <c:pt idx="65">
                  <c:v>-0.64190604217403269</c:v>
                </c:pt>
                <c:pt idx="66">
                  <c:v>-0.6682621971754944</c:v>
                </c:pt>
                <c:pt idx="67">
                  <c:v>-0.69380500283823165</c:v>
                </c:pt>
                <c:pt idx="68">
                  <c:v>-0.71850337072991555</c:v>
                </c:pt>
                <c:pt idx="69">
                  <c:v>-0.74232724019280194</c:v>
                </c:pt>
                <c:pt idx="70">
                  <c:v>-0.76524761493089355</c:v>
                </c:pt>
                <c:pt idx="71">
                  <c:v>-0.78723659830165138</c:v>
                </c:pt>
                <c:pt idx="72">
                  <c:v>-0.80826742726931011</c:v>
                </c:pt>
                <c:pt idx="73">
                  <c:v>-0.82831450497846471</c:v>
                </c:pt>
                <c:pt idx="74">
                  <c:v>-0.84735343190828816</c:v>
                </c:pt>
                <c:pt idx="75">
                  <c:v>-0.86536103556945787</c:v>
                </c:pt>
                <c:pt idx="76">
                  <c:v>-0.88231539870765163</c:v>
                </c:pt>
                <c:pt idx="77">
                  <c:v>-0.8981958859792788</c:v>
                </c:pt>
                <c:pt idx="78">
                  <c:v>-0.91298316906698807</c:v>
                </c:pt>
                <c:pt idx="79">
                  <c:v>-0.92665925020437634</c:v>
                </c:pt>
                <c:pt idx="80">
                  <c:v>-0.93920748408126975</c:v>
                </c:pt>
                <c:pt idx="81">
                  <c:v>-0.95061259810291554</c:v>
                </c:pt>
                <c:pt idx="82">
                  <c:v>-0.96086071097842729</c:v>
                </c:pt>
                <c:pt idx="83">
                  <c:v>-0.96993934961585693</c:v>
                </c:pt>
                <c:pt idx="84">
                  <c:v>-0.97783746430333507</c:v>
                </c:pt>
                <c:pt idx="85">
                  <c:v>-0.98454544215779649</c:v>
                </c:pt>
                <c:pt idx="86">
                  <c:v>-0.99005511882492769</c:v>
                </c:pt>
                <c:pt idx="87">
                  <c:v>-0.99435978841609285</c:v>
                </c:pt>
                <c:pt idx="88">
                  <c:v>-0.99745421167014525</c:v>
                </c:pt>
                <c:pt idx="89">
                  <c:v>-0.99933462233019055</c:v>
                </c:pt>
                <c:pt idx="90">
                  <c:v>-0.9999987317275395</c:v>
                </c:pt>
                <c:pt idx="91">
                  <c:v>-0.99944573156727212</c:v>
                </c:pt>
                <c:pt idx="92">
                  <c:v>-0.99767629491202259</c:v>
                </c:pt>
                <c:pt idx="93">
                  <c:v>-0.99469257536278655</c:v>
                </c:pt>
                <c:pt idx="94">
                  <c:v>-0.99049820443775094</c:v>
                </c:pt>
                <c:pt idx="95">
                  <c:v>-0.98509828715233094</c:v>
                </c:pt>
                <c:pt idx="96">
                  <c:v>-0.9784993958058007</c:v>
                </c:pt>
                <c:pt idx="97">
                  <c:v>-0.97070956198207381</c:v>
                </c:pt>
                <c:pt idx="98">
                  <c:v>-0.96173826677437391</c:v>
                </c:pt>
                <c:pt idx="99">
                  <c:v>-0.9515964292456911</c:v>
                </c:pt>
                <c:pt idx="100">
                  <c:v>-0.94029639313906854</c:v>
                </c:pt>
                <c:pt idx="101">
                  <c:v>-0.92785191185389582</c:v>
                </c:pt>
                <c:pt idx="102">
                  <c:v>-0.91427813170649441</c:v>
                </c:pt>
                <c:pt idx="103">
                  <c:v>-0.89959157349536789</c:v>
                </c:pt>
                <c:pt idx="104">
                  <c:v>-0.88381011239355378</c:v>
                </c:pt>
                <c:pt idx="105">
                  <c:v>-0.86695295619255308</c:v>
                </c:pt>
                <c:pt idx="106">
                  <c:v>-0.84904062192431295</c:v>
                </c:pt>
                <c:pt idx="107">
                  <c:v>-0.83009491088972132</c:v>
                </c:pt>
                <c:pt idx="108">
                  <c:v>-0.81013888212399909</c:v>
                </c:pt>
                <c:pt idx="109">
                  <c:v>-0.78919682433129368</c:v>
                </c:pt>
                <c:pt idx="110">
                  <c:v>-0.76729422632262723</c:v>
                </c:pt>
                <c:pt idx="111">
                  <c:v>-0.7444577459931826</c:v>
                </c:pt>
                <c:pt idx="112">
                  <c:v>-0.72071517787668216</c:v>
                </c:pt>
                <c:pt idx="113">
                  <c:v>-0.69609541931635222</c:v>
                </c:pt>
                <c:pt idx="114">
                  <c:v>-0.67062843529364646</c:v>
                </c:pt>
                <c:pt idx="115">
                  <c:v>-0.64434522195753474</c:v>
                </c:pt>
                <c:pt idx="116">
                  <c:v>-0.61727776889874397</c:v>
                </c:pt>
                <c:pt idx="117">
                  <c:v>-0.58945902021487573</c:v>
                </c:pt>
                <c:pt idx="118">
                  <c:v>-0.56092283441377422</c:v>
                </c:pt>
                <c:pt idx="119">
                  <c:v>-0.53170394320396608</c:v>
                </c:pt>
                <c:pt idx="120">
                  <c:v>-0.50183790922230953</c:v>
                </c:pt>
                <c:pt idx="121">
                  <c:v>-0.47136108275031219</c:v>
                </c:pt>
                <c:pt idx="122">
                  <c:v>-0.4403105574718047</c:v>
                </c:pt>
                <c:pt idx="123">
                  <c:v>-0.40872412532580377</c:v>
                </c:pt>
                <c:pt idx="124">
                  <c:v>-0.37664023050952145</c:v>
                </c:pt>
                <c:pt idx="125">
                  <c:v>-0.34409792268751138</c:v>
                </c:pt>
                <c:pt idx="126">
                  <c:v>-0.31113680946388139</c:v>
                </c:pt>
                <c:pt idx="127">
                  <c:v>-0.27779700817544867</c:v>
                </c:pt>
                <c:pt idx="128">
                  <c:v>-0.24411909706447221</c:v>
                </c:pt>
                <c:pt idx="129">
                  <c:v>-0.21014406589043355</c:v>
                </c:pt>
                <c:pt idx="130">
                  <c:v>-0.17591326604093807</c:v>
                </c:pt>
                <c:pt idx="131">
                  <c:v>-0.14146836020248793</c:v>
                </c:pt>
                <c:pt idx="132">
                  <c:v>-0.10685127165236132</c:v>
                </c:pt>
                <c:pt idx="133">
                  <c:v>-7.2104133233323611E-2</c:v>
                </c:pt>
                <c:pt idx="134">
                  <c:v>-3.726923607328287E-2</c:v>
                </c:pt>
                <c:pt idx="135">
                  <c:v>-2.3889781122815386E-3</c:v>
                </c:pt>
                <c:pt idx="136">
                  <c:v>3.2494187500500878E-2</c:v>
                </c:pt>
                <c:pt idx="137">
                  <c:v>6.7337804076949628E-2</c:v>
                </c:pt>
                <c:pt idx="138">
                  <c:v>0.10209946306452375</c:v>
                </c:pt>
                <c:pt idx="139">
                  <c:v>0.13673685566217089</c:v>
                </c:pt>
                <c:pt idx="140">
                  <c:v>0.17120782431484233</c:v>
                </c:pt>
                <c:pt idx="141">
                  <c:v>0.2054704140239193</c:v>
                </c:pt>
                <c:pt idx="142">
                  <c:v>0.23948292341111124</c:v>
                </c:pt>
                <c:pt idx="143">
                  <c:v>0.273203955473661</c:v>
                </c:pt>
                <c:pt idx="144">
                  <c:v>0.30659246796909889</c:v>
                </c:pt>
                <c:pt idx="145">
                  <c:v>0.33960782336821438</c:v>
                </c:pt>
                <c:pt idx="146">
                  <c:v>0.37220983831543802</c:v>
                </c:pt>
                <c:pt idx="147">
                  <c:v>0.40435883253645621</c:v>
                </c:pt>
                <c:pt idx="148">
                  <c:v>0.43601567713350792</c:v>
                </c:pt>
                <c:pt idx="149">
                  <c:v>0.46714184220960281</c:v>
                </c:pt>
                <c:pt idx="150">
                  <c:v>0.49769944376368924</c:v>
                </c:pt>
                <c:pt idx="151">
                  <c:v>0.52765128979968756</c:v>
                </c:pt>
                <c:pt idx="152">
                  <c:v>0.55696092559328447</c:v>
                </c:pt>
                <c:pt idx="153">
                  <c:v>0.58559267806138149</c:v>
                </c:pt>
                <c:pt idx="154">
                  <c:v>0.61351169918020299</c:v>
                </c:pt>
                <c:pt idx="155">
                  <c:v>0.64068400839920869</c:v>
                </c:pt>
                <c:pt idx="156">
                  <c:v>0.66707653399920108</c:v>
                </c:pt>
                <c:pt idx="157">
                  <c:v>0.69265715334428379</c:v>
                </c:pt>
                <c:pt idx="158">
                  <c:v>0.71739473197867387</c:v>
                </c:pt>
                <c:pt idx="159">
                  <c:v>0.74125916152079874</c:v>
                </c:pt>
                <c:pt idx="160">
                  <c:v>0.76422139630853725</c:v>
                </c:pt>
                <c:pt idx="161">
                  <c:v>0.7862534887510193</c:v>
                </c:pt>
                <c:pt idx="162">
                  <c:v>0.8073286233439505</c:v>
                </c:pt>
                <c:pt idx="163">
                  <c:v>0.82742114930705668</c:v>
                </c:pt>
                <c:pt idx="164">
                  <c:v>0.84650661180393738</c:v>
                </c:pt>
                <c:pt idx="165">
                  <c:v>0.86456178170631337</c:v>
                </c:pt>
                <c:pt idx="166">
                  <c:v>0.88156468386646314</c:v>
                </c:pt>
                <c:pt idx="167">
                  <c:v>0.89749462386341328</c:v>
                </c:pt>
                <c:pt idx="168">
                  <c:v>0.91233221319035207</c:v>
                </c:pt>
                <c:pt idx="169">
                  <c:v>0.9260593928525932</c:v>
                </c:pt>
                <c:pt idx="170">
                  <c:v>0.93865945534738215</c:v>
                </c:pt>
                <c:pt idx="171">
                  <c:v>0.95011706499877868</c:v>
                </c:pt>
                <c:pt idx="172">
                  <c:v>0.96041827662288348</c:v>
                </c:pt>
                <c:pt idx="173">
                  <c:v>0.96955055250067179</c:v>
                </c:pt>
                <c:pt idx="174">
                  <c:v>0.9775027776377937</c:v>
                </c:pt>
                <c:pt idx="175">
                  <c:v>0.98426527329275493</c:v>
                </c:pt>
                <c:pt idx="176">
                  <c:v>0.98982980875702187</c:v>
                </c:pt>
                <c:pt idx="177">
                  <c:v>0.99418961137270756</c:v>
                </c:pt>
                <c:pt idx="178">
                  <c:v>0.99733937477564938</c:v>
                </c:pt>
                <c:pt idx="179">
                  <c:v>0.99927526535384303</c:v>
                </c:pt>
                <c:pt idx="180">
                  <c:v>0.99999492691337521</c:v>
                </c:pt>
                <c:pt idx="181">
                  <c:v>0.99949748354617263</c:v>
                </c:pt>
                <c:pt idx="182">
                  <c:v>0.99778354069607977</c:v>
                </c:pt>
                <c:pt idx="183">
                  <c:v>0.9948551844219663</c:v>
                </c:pt>
                <c:pt idx="184">
                  <c:v>0.99071597885876195</c:v>
                </c:pt>
                <c:pt idx="185">
                  <c:v>0.9853709618795079</c:v>
                </c:pt>
                <c:pt idx="186">
                  <c:v>0.97882663896370581</c:v>
                </c:pt>
                <c:pt idx="187">
                  <c:v>0.97109097527942723</c:v>
                </c:pt>
                <c:pt idx="188">
                  <c:v>0.96217338598881708</c:v>
                </c:pt>
                <c:pt idx="189">
                  <c:v>0.95208472478879802</c:v>
                </c:pt>
                <c:pt idx="190">
                  <c:v>0.9408372707009125</c:v>
                </c:pt>
                <c:pt idx="191">
                  <c:v>0.92844471312639243</c:v>
                </c:pt>
                <c:pt idx="192">
                  <c:v>0.91492213518463383</c:v>
                </c:pt>
                <c:pt idx="193">
                  <c:v>0.9002859953553678</c:v>
                </c:pt>
                <c:pt idx="194">
                  <c:v>0.88455410744685903</c:v>
                </c:pt>
                <c:pt idx="195">
                  <c:v>0.86774561891452506</c:v>
                </c:pt>
                <c:pt idx="196">
                  <c:v>0.84988098755635366</c:v>
                </c:pt>
                <c:pt idx="197">
                  <c:v>0.83098195661349095</c:v>
                </c:pt>
              </c:numCache>
            </c:numRef>
          </c:yVal>
          <c:smooth val="1"/>
          <c:extLst>
            <c:ext xmlns:c16="http://schemas.microsoft.com/office/drawing/2014/chart" uri="{C3380CC4-5D6E-409C-BE32-E72D297353CC}">
              <c16:uniqueId val="{00000001-B295-4FCE-8C97-CFA68C63B70E}"/>
            </c:ext>
          </c:extLst>
        </c:ser>
        <c:dLbls>
          <c:showLegendKey val="0"/>
          <c:showVal val="0"/>
          <c:showCatName val="0"/>
          <c:showSerName val="0"/>
          <c:showPercent val="0"/>
          <c:showBubbleSize val="0"/>
        </c:dLbls>
        <c:axId val="104854656"/>
        <c:axId val="104856192"/>
      </c:scatterChart>
      <c:valAx>
        <c:axId val="104854656"/>
        <c:scaling>
          <c:orientation val="minMax"/>
        </c:scaling>
        <c:delete val="1"/>
        <c:axPos val="b"/>
        <c:majorGridlines>
          <c:spPr>
            <a:ln w="9525" cap="flat" cmpd="sng" algn="ctr">
              <a:noFill/>
              <a:round/>
            </a:ln>
            <a:effectLst/>
          </c:spPr>
        </c:majorGridlines>
        <c:numFmt formatCode="General" sourceLinked="1"/>
        <c:majorTickMark val="none"/>
        <c:minorTickMark val="none"/>
        <c:tickLblPos val="none"/>
        <c:crossAx val="104856192"/>
        <c:crosses val="autoZero"/>
        <c:crossBetween val="midCat"/>
      </c:valAx>
      <c:valAx>
        <c:axId val="104856192"/>
        <c:scaling>
          <c:orientation val="minMax"/>
        </c:scaling>
        <c:delete val="1"/>
        <c:axPos val="l"/>
        <c:majorGridlines>
          <c:spPr>
            <a:ln w="9525" cap="flat" cmpd="sng" algn="ctr">
              <a:noFill/>
              <a:round/>
            </a:ln>
            <a:effectLst/>
          </c:spPr>
        </c:majorGridlines>
        <c:numFmt formatCode="General" sourceLinked="1"/>
        <c:majorTickMark val="none"/>
        <c:minorTickMark val="none"/>
        <c:tickLblPos val="none"/>
        <c:crossAx val="104854656"/>
        <c:crosses val="autoZero"/>
        <c:crossBetween val="midCat"/>
      </c:valAx>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0.01958</cdr:x>
      <cdr:y>0.04018</cdr:y>
    </cdr:from>
    <cdr:to>
      <cdr:x>0.02007</cdr:x>
      <cdr:y>0.50364</cdr:y>
    </cdr:to>
    <cdr:cxnSp macro="">
      <cdr:nvCxnSpPr>
        <cdr:cNvPr id="4" name="Straight Connector 3">
          <a:extLst xmlns:a="http://schemas.openxmlformats.org/drawingml/2006/main">
            <a:ext uri="{FF2B5EF4-FFF2-40B4-BE49-F238E27FC236}">
              <a16:creationId xmlns:a16="http://schemas.microsoft.com/office/drawing/2014/main" id="{2001776C-951C-FC9D-7427-77896CB58C17}"/>
            </a:ext>
          </a:extLst>
        </cdr:cNvPr>
        <cdr:cNvCxnSpPr/>
      </cdr:nvCxnSpPr>
      <cdr:spPr>
        <a:xfrm xmlns:a="http://schemas.openxmlformats.org/drawingml/2006/main" flipH="1" flipV="1">
          <a:off x="156745" y="85726"/>
          <a:ext cx="3909" cy="988836"/>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0.01421</cdr:x>
      <cdr:y>0.47545</cdr:y>
    </cdr:from>
    <cdr:to>
      <cdr:x>0.82904</cdr:x>
      <cdr:y>0.47983</cdr:y>
    </cdr:to>
    <cdr:cxnSp macro="">
      <cdr:nvCxnSpPr>
        <cdr:cNvPr id="3" name="Straight Connector 2">
          <a:extLst xmlns:a="http://schemas.openxmlformats.org/drawingml/2006/main">
            <a:ext uri="{FF2B5EF4-FFF2-40B4-BE49-F238E27FC236}">
              <a16:creationId xmlns:a16="http://schemas.microsoft.com/office/drawing/2014/main" id="{0018FA84-DFEC-4722-A318-CC8CCD739E75}"/>
            </a:ext>
          </a:extLst>
        </cdr:cNvPr>
        <cdr:cNvCxnSpPr/>
      </cdr:nvCxnSpPr>
      <cdr:spPr>
        <a:xfrm xmlns:a="http://schemas.openxmlformats.org/drawingml/2006/main" flipV="1">
          <a:off x="113898" y="1014413"/>
          <a:ext cx="6529527" cy="9348"/>
        </a:xfrm>
        <a:prstGeom xmlns:a="http://schemas.openxmlformats.org/drawingml/2006/main" prst="line">
          <a:avLst/>
        </a:prstGeom>
        <a:ln xmlns:a="http://schemas.openxmlformats.org/drawingml/2006/main">
          <a:solidFill>
            <a:schemeClr val="tx1"/>
          </a:solidFill>
          <a:headEnd type="none" w="med" len="med"/>
          <a:tailEnd type="arrow"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6:00.515"/>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19.95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22.621"/>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46.732"/>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49.11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51.732"/>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56.41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9:01.54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9:05.91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9:17.633"/>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9:21.195"/>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7:36.274"/>
    </inkml:context>
    <inkml:brush xml:id="br0">
      <inkml:brushProperty name="width" value="0.1" units="cm"/>
      <inkml:brushProperty name="height" value="0.1" units="cm"/>
      <inkml:brushProperty name="color" value="#008C3A"/>
    </inkml:brush>
  </inkml:definitions>
  <inkml:trace contextRef="#ctx0" brushRef="#br0">1 0 24575,'0'0'-8191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9:24.38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9:46.78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19:57.74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0:02.09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0:09.773"/>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0:20.745"/>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0:25.59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0:37.554"/>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0:48.93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01.394"/>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7:48.084"/>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06.17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10.08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28.271"/>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34.07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37.48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42.86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48.171"/>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53.491"/>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1:56.292"/>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2:00.26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7:51.494"/>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4:50.573"/>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4:55.051"/>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5:00.982"/>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5:17.27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5:29.93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5:47.883"/>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5:53.20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5:59.23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07.973"/>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14.41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7:55.16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19.33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24.002"/>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28.191"/>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33.16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52.95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6:56.31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7:00.76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7:03.21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7:12.74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7:16.15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7:57.97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7:25.15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7:59.64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7:59.64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8:05.93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8:12.88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8:18.414"/>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9:33.044"/>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9:39.27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9:50.26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29:55.38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03.862"/>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0:01.753"/>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0:10.945"/>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0:16.37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0:25.213"/>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0:36.129"/>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0:39.34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3:39.01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5:38.795"/>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5:52.507"/>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5:56.410"/>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06.532"/>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5:59.878"/>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6:07.084"/>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6T19:36:10.87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5T15:38:09.036"/>
    </inkml:context>
    <inkml:brush xml:id="br0">
      <inkml:brushProperty name="width" value="0.1" units="cm"/>
      <inkml:brushProperty name="height" value="0.1" units="cm"/>
      <inkml:brushProperty name="color" value="#008C3A"/>
    </inkml:brush>
  </inkml:definitions>
  <inkml:trace contextRef="#ctx0" brushRef="#br0">1 1125 24575,'42'-1'0,"-21"0"0,0 1 0,0 1 0,35 5 0,-50-4 0,0-1 0,0 1 0,0 0 0,0 1 0,0-1 0,0 1 0,-1 0 0,1 1 0,-1-1 0,0 1 0,0 0 0,0 1 0,-1-1 0,1 1 0,-1 0 0,5 7 0,24 30 0,-24-31 0,0 1 0,12 17 0,-5 1 0,-5-9 0,22 31 0,-28-45 0,-1 1 0,0 0 0,0 0 0,4 14 0,-5-14 0,0 0 0,1 0 0,-1 0 0,6 7 0,-9-15 0,0 1 0,1-1 0,-1 0 0,0 0 0,0 1 0,1-1 0,-1 0 0,0 0 0,0 0 0,1 1 0,-1-1 0,0 0 0,0 0 0,1 0 0,-1 0 0,0 1 0,1-1 0,-1 0 0,0 0 0,1 0 0,-1 0 0,0 0 0,1 0 0,-1 0 0,0 0 0,1 0 0,-1 0 0,0 0 0,1 0 0,-1 0 0,0 0 0,0-1 0,1 1 0,-1 0 0,0 0 0,1 0 0,-1 0 0,0-1 0,0 1 0,1 0 0,-1 0 0,0 0 0,0-1 0,1 1 0,-1 0 0,0 0 0,0-1 0,0 1 0,1 0 0,-1-1 0,0 1 0,0 0 0,0-1 0,0 1 0,9-21 0,-9 20 0,79-277 0,9-24 0,-73 259 0,3 2 0,1 0 0,2 1 0,1 1 0,3 1 0,53-64 0,-69 92 0,334-354 0,-321 342 0,0-2 0,30-43 0,-49 63-91,0-1 0,1 1 0,0 0 0,0 0 0,0 1 0,0-1 0,0 1 0,1 0 0,-1 0 0,1 1 0,0-1 0,0 1 0,0 0 0,8-2 0,8-1-6735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842FF70-1685-F2FB-309B-F069B9688E7A}"/>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CA"/>
          </a:p>
        </p:txBody>
      </p:sp>
      <p:sp>
        <p:nvSpPr>
          <p:cNvPr id="3" name="Date Placeholder 2">
            <a:extLst>
              <a:ext uri="{FF2B5EF4-FFF2-40B4-BE49-F238E27FC236}">
                <a16:creationId xmlns:a16="http://schemas.microsoft.com/office/drawing/2014/main" id="{7863FE67-9135-18AA-DCE0-2D5F63C63D2B}"/>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641851E2-48D7-43E8-A4CD-E6805731BBBA}" type="datetimeFigureOut">
              <a:rPr lang="en-CA"/>
              <a:pPr>
                <a:defRPr/>
              </a:pPr>
              <a:t>2025-09-16</a:t>
            </a:fld>
            <a:endParaRPr lang="en-CA"/>
          </a:p>
        </p:txBody>
      </p:sp>
      <p:sp>
        <p:nvSpPr>
          <p:cNvPr id="4" name="Slide Image Placeholder 3">
            <a:extLst>
              <a:ext uri="{FF2B5EF4-FFF2-40B4-BE49-F238E27FC236}">
                <a16:creationId xmlns:a16="http://schemas.microsoft.com/office/drawing/2014/main" id="{3C732D5A-3E34-6270-1ADD-6EF49D48398E}"/>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a:extLst>
              <a:ext uri="{FF2B5EF4-FFF2-40B4-BE49-F238E27FC236}">
                <a16:creationId xmlns:a16="http://schemas.microsoft.com/office/drawing/2014/main" id="{274A8FBA-90B9-A20B-1422-F7A9541A9E8E}"/>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a:extLst>
              <a:ext uri="{FF2B5EF4-FFF2-40B4-BE49-F238E27FC236}">
                <a16:creationId xmlns:a16="http://schemas.microsoft.com/office/drawing/2014/main" id="{649721F2-E2E2-F2E3-7180-EDB4761EB94C}"/>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CA"/>
          </a:p>
        </p:txBody>
      </p:sp>
      <p:sp>
        <p:nvSpPr>
          <p:cNvPr id="7" name="Slide Number Placeholder 6">
            <a:extLst>
              <a:ext uri="{FF2B5EF4-FFF2-40B4-BE49-F238E27FC236}">
                <a16:creationId xmlns:a16="http://schemas.microsoft.com/office/drawing/2014/main" id="{3371D110-DA50-2938-7640-AE0A5821E038}"/>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114B411-7EDF-4275-82CD-7C349E45D9DF}"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AEF77F90-3FAC-630D-1889-952E2F0A0AD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B37DEB24-68C9-5B96-5C22-85EE6F8B088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a:p>
        </p:txBody>
      </p:sp>
      <p:sp>
        <p:nvSpPr>
          <p:cNvPr id="12292" name="Slide Number Placeholder 3">
            <a:extLst>
              <a:ext uri="{FF2B5EF4-FFF2-40B4-BE49-F238E27FC236}">
                <a16:creationId xmlns:a16="http://schemas.microsoft.com/office/drawing/2014/main" id="{B8808F6B-4436-E484-E18F-559DC126BC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92E0125-1411-4E7C-8C2C-3D6428CD6BE1}" type="slidenum">
              <a:rPr lang="en-US" altLang="en-US" smtClean="0"/>
              <a:pPr/>
              <a:t>4</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49D14A7-A98D-B7F1-16CD-88DF670AB707}"/>
              </a:ext>
            </a:extLst>
          </p:cNvPr>
          <p:cNvSpPr>
            <a:spLocks noGrp="1"/>
          </p:cNvSpPr>
          <p:nvPr>
            <p:ph type="body" idx="1"/>
          </p:nvPr>
        </p:nvSpPr>
        <p:spPr/>
        <p:txBody>
          <a:bodyPr/>
          <a:lstStyle/>
          <a:p>
            <a:endParaRPr lang="en-C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6923AC4B-C27E-914D-9373-7F798A6ADB5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339D4A85-4C0F-E59B-C4D9-9D844F9947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9A1EF9EA-742A-1FA0-DD32-43A66361B08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Calibri" panose="020F0502020204030204" pitchFamily="34" charset="0"/>
                <a:cs typeface="Arial" panose="020B0604020202020204" pitchFamily="34" charset="0"/>
              </a:defRPr>
            </a:lvl1pPr>
            <a:lvl2pPr marL="703263" indent="-269875" defTabSz="912813">
              <a:defRPr>
                <a:solidFill>
                  <a:schemeClr val="tx1"/>
                </a:solidFill>
                <a:latin typeface="Calibri" panose="020F0502020204030204" pitchFamily="34" charset="0"/>
                <a:cs typeface="Arial" panose="020B0604020202020204" pitchFamily="34" charset="0"/>
              </a:defRPr>
            </a:lvl2pPr>
            <a:lvl3pPr marL="1082675" indent="-215900" defTabSz="912813">
              <a:defRPr>
                <a:solidFill>
                  <a:schemeClr val="tx1"/>
                </a:solidFill>
                <a:latin typeface="Calibri" panose="020F0502020204030204" pitchFamily="34" charset="0"/>
                <a:cs typeface="Arial" panose="020B0604020202020204" pitchFamily="34" charset="0"/>
              </a:defRPr>
            </a:lvl3pPr>
            <a:lvl4pPr marL="1514475" indent="-215900" defTabSz="912813">
              <a:defRPr>
                <a:solidFill>
                  <a:schemeClr val="tx1"/>
                </a:solidFill>
                <a:latin typeface="Calibri" panose="020F0502020204030204" pitchFamily="34" charset="0"/>
                <a:cs typeface="Arial" panose="020B0604020202020204" pitchFamily="34" charset="0"/>
              </a:defRPr>
            </a:lvl4pPr>
            <a:lvl5pPr marL="1947863" indent="-215900" defTabSz="912813">
              <a:defRPr>
                <a:solidFill>
                  <a:schemeClr val="tx1"/>
                </a:solidFill>
                <a:latin typeface="Calibri" panose="020F0502020204030204" pitchFamily="34" charset="0"/>
                <a:cs typeface="Arial" panose="020B0604020202020204" pitchFamily="34" charset="0"/>
              </a:defRPr>
            </a:lvl5pPr>
            <a:lvl6pPr marL="24050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8622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194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7766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F8C7190-B6D1-4A61-AF34-E52E0F275076}" type="slidenum">
              <a:rPr lang="en-US" altLang="en-US" smtClean="0">
                <a:latin typeface="Arial" panose="020B0604020202020204" pitchFamily="34" charset="0"/>
              </a:rPr>
              <a:pPr/>
              <a:t>43</a:t>
            </a:fld>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9A907A13-BEA8-4384-A998-11F52624C950}"/>
              </a:ext>
            </a:extLst>
          </p:cNvPr>
          <p:cNvSpPr>
            <a:spLocks noGrp="1" noRot="1" noChangeAspect="1" noTextEdit="1"/>
          </p:cNvSpPr>
          <p:nvPr>
            <p:ph type="sldImg"/>
          </p:nvPr>
        </p:nvSpPr>
        <p:spPr>
          <a:ln/>
        </p:spPr>
      </p:sp>
      <p:sp>
        <p:nvSpPr>
          <p:cNvPr id="66563" name="Notes Placeholder 2">
            <a:extLst>
              <a:ext uri="{FF2B5EF4-FFF2-40B4-BE49-F238E27FC236}">
                <a16:creationId xmlns:a16="http://schemas.microsoft.com/office/drawing/2014/main" id="{93A5F484-565B-4F3F-B98A-6FFC772FCA4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CA" altLang="en-US" dirty="0">
              <a:latin typeface="Arial" panose="020B0604020202020204" pitchFamily="34" charset="0"/>
            </a:endParaRPr>
          </a:p>
        </p:txBody>
      </p:sp>
      <p:sp>
        <p:nvSpPr>
          <p:cNvPr id="66564" name="Slide Number Placeholder 3">
            <a:extLst>
              <a:ext uri="{FF2B5EF4-FFF2-40B4-BE49-F238E27FC236}">
                <a16:creationId xmlns:a16="http://schemas.microsoft.com/office/drawing/2014/main" id="{FC7219DD-DF35-4F57-9147-F141F9EE47E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spcBef>
                <a:spcPct val="30000"/>
              </a:spcBef>
              <a:defRPr sz="1200">
                <a:solidFill>
                  <a:schemeClr val="tx1"/>
                </a:solidFill>
                <a:latin typeface="Arial" panose="020B0604020202020204" pitchFamily="34" charset="0"/>
              </a:defRPr>
            </a:lvl1pPr>
            <a:lvl2pPr marL="741363" indent="-284163" defTabSz="962025" eaLnBrk="0" hangingPunct="0">
              <a:spcBef>
                <a:spcPct val="30000"/>
              </a:spcBef>
              <a:defRPr sz="1200">
                <a:solidFill>
                  <a:schemeClr val="tx1"/>
                </a:solidFill>
                <a:latin typeface="Arial" panose="020B0604020202020204" pitchFamily="34" charset="0"/>
              </a:defRPr>
            </a:lvl2pPr>
            <a:lvl3pPr marL="1141413" indent="-227013" defTabSz="962025" eaLnBrk="0" hangingPunct="0">
              <a:spcBef>
                <a:spcPct val="30000"/>
              </a:spcBef>
              <a:defRPr sz="1200">
                <a:solidFill>
                  <a:schemeClr val="tx1"/>
                </a:solidFill>
                <a:latin typeface="Arial" panose="020B0604020202020204" pitchFamily="34" charset="0"/>
              </a:defRPr>
            </a:lvl3pPr>
            <a:lvl4pPr marL="1597025" indent="-227013" defTabSz="962025" eaLnBrk="0" hangingPunct="0">
              <a:spcBef>
                <a:spcPct val="30000"/>
              </a:spcBef>
              <a:defRPr sz="1200">
                <a:solidFill>
                  <a:schemeClr val="tx1"/>
                </a:solidFill>
                <a:latin typeface="Arial" panose="020B0604020202020204" pitchFamily="34" charset="0"/>
              </a:defRPr>
            </a:lvl4pPr>
            <a:lvl5pPr marL="2055813" indent="-227013" defTabSz="962025" eaLnBrk="0" hangingPunct="0">
              <a:spcBef>
                <a:spcPct val="30000"/>
              </a:spcBef>
              <a:defRPr sz="1200">
                <a:solidFill>
                  <a:schemeClr val="tx1"/>
                </a:solidFill>
                <a:latin typeface="Arial" panose="020B0604020202020204" pitchFamily="34" charset="0"/>
              </a:defRPr>
            </a:lvl5pPr>
            <a:lvl6pPr marL="2513013" indent="-227013" defTabSz="962025" eaLnBrk="0" fontAlgn="base" hangingPunct="0">
              <a:spcBef>
                <a:spcPct val="30000"/>
              </a:spcBef>
              <a:spcAft>
                <a:spcPct val="0"/>
              </a:spcAft>
              <a:defRPr sz="1200">
                <a:solidFill>
                  <a:schemeClr val="tx1"/>
                </a:solidFill>
                <a:latin typeface="Arial" panose="020B0604020202020204" pitchFamily="34" charset="0"/>
              </a:defRPr>
            </a:lvl6pPr>
            <a:lvl7pPr marL="2970213" indent="-227013" defTabSz="962025" eaLnBrk="0" fontAlgn="base" hangingPunct="0">
              <a:spcBef>
                <a:spcPct val="30000"/>
              </a:spcBef>
              <a:spcAft>
                <a:spcPct val="0"/>
              </a:spcAft>
              <a:defRPr sz="1200">
                <a:solidFill>
                  <a:schemeClr val="tx1"/>
                </a:solidFill>
                <a:latin typeface="Arial" panose="020B0604020202020204" pitchFamily="34" charset="0"/>
              </a:defRPr>
            </a:lvl7pPr>
            <a:lvl8pPr marL="3427413" indent="-227013" defTabSz="962025" eaLnBrk="0" fontAlgn="base" hangingPunct="0">
              <a:spcBef>
                <a:spcPct val="30000"/>
              </a:spcBef>
              <a:spcAft>
                <a:spcPct val="0"/>
              </a:spcAft>
              <a:defRPr sz="1200">
                <a:solidFill>
                  <a:schemeClr val="tx1"/>
                </a:solidFill>
                <a:latin typeface="Arial" panose="020B0604020202020204" pitchFamily="34" charset="0"/>
              </a:defRPr>
            </a:lvl8pPr>
            <a:lvl9pPr marL="3884613" indent="-227013" defTabSz="962025"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E935CFAD-C43E-4771-9305-FD665ABC5132}" type="slidenum">
              <a:rPr lang="en-US" altLang="en-US" sz="1300"/>
              <a:pPr eaLnBrk="1" hangingPunct="1">
                <a:spcBef>
                  <a:spcPct val="0"/>
                </a:spcBef>
              </a:pPr>
              <a:t>45</a:t>
            </a:fld>
            <a:endParaRPr lang="en-US" altLang="en-US" sz="13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xfrm>
            <a:off x="1143000" y="685800"/>
            <a:ext cx="4572000" cy="3429000"/>
          </a:xfrm>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Arial" pitchFamily="34" charset="0"/>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07" eaLnBrk="0" hangingPunct="0">
              <a:spcBef>
                <a:spcPct val="30000"/>
              </a:spcBef>
              <a:defRPr sz="1200">
                <a:solidFill>
                  <a:schemeClr val="tx1"/>
                </a:solidFill>
                <a:latin typeface="Arial" pitchFamily="34" charset="0"/>
              </a:defRPr>
            </a:lvl1pPr>
            <a:lvl2pPr marL="703775" indent="-270683" defTabSz="914307" eaLnBrk="0" hangingPunct="0">
              <a:spcBef>
                <a:spcPct val="30000"/>
              </a:spcBef>
              <a:defRPr sz="1200">
                <a:solidFill>
                  <a:schemeClr val="tx1"/>
                </a:solidFill>
                <a:latin typeface="Arial" pitchFamily="34" charset="0"/>
              </a:defRPr>
            </a:lvl2pPr>
            <a:lvl3pPr marL="1082732" indent="-216546" defTabSz="914307" eaLnBrk="0" hangingPunct="0">
              <a:spcBef>
                <a:spcPct val="30000"/>
              </a:spcBef>
              <a:defRPr sz="1200">
                <a:solidFill>
                  <a:schemeClr val="tx1"/>
                </a:solidFill>
                <a:latin typeface="Arial" pitchFamily="34" charset="0"/>
              </a:defRPr>
            </a:lvl3pPr>
            <a:lvl4pPr marL="1515824" indent="-216546" defTabSz="914307" eaLnBrk="0" hangingPunct="0">
              <a:spcBef>
                <a:spcPct val="30000"/>
              </a:spcBef>
              <a:defRPr sz="1200">
                <a:solidFill>
                  <a:schemeClr val="tx1"/>
                </a:solidFill>
                <a:latin typeface="Arial" pitchFamily="34" charset="0"/>
              </a:defRPr>
            </a:lvl4pPr>
            <a:lvl5pPr marL="1948917" indent="-216546" defTabSz="914307" eaLnBrk="0" hangingPunct="0">
              <a:spcBef>
                <a:spcPct val="30000"/>
              </a:spcBef>
              <a:defRPr sz="1200">
                <a:solidFill>
                  <a:schemeClr val="tx1"/>
                </a:solidFill>
                <a:latin typeface="Arial" pitchFamily="34" charset="0"/>
              </a:defRPr>
            </a:lvl5pPr>
            <a:lvl6pPr marL="2382010" indent="-216546" defTabSz="914307" eaLnBrk="0" fontAlgn="base" hangingPunct="0">
              <a:spcBef>
                <a:spcPct val="30000"/>
              </a:spcBef>
              <a:spcAft>
                <a:spcPct val="0"/>
              </a:spcAft>
              <a:defRPr sz="1200">
                <a:solidFill>
                  <a:schemeClr val="tx1"/>
                </a:solidFill>
                <a:latin typeface="Arial" pitchFamily="34" charset="0"/>
              </a:defRPr>
            </a:lvl6pPr>
            <a:lvl7pPr marL="2815102" indent="-216546" defTabSz="914307" eaLnBrk="0" fontAlgn="base" hangingPunct="0">
              <a:spcBef>
                <a:spcPct val="30000"/>
              </a:spcBef>
              <a:spcAft>
                <a:spcPct val="0"/>
              </a:spcAft>
              <a:defRPr sz="1200">
                <a:solidFill>
                  <a:schemeClr val="tx1"/>
                </a:solidFill>
                <a:latin typeface="Arial" pitchFamily="34" charset="0"/>
              </a:defRPr>
            </a:lvl7pPr>
            <a:lvl8pPr marL="3248195" indent="-216546" defTabSz="914307" eaLnBrk="0" fontAlgn="base" hangingPunct="0">
              <a:spcBef>
                <a:spcPct val="30000"/>
              </a:spcBef>
              <a:spcAft>
                <a:spcPct val="0"/>
              </a:spcAft>
              <a:defRPr sz="1200">
                <a:solidFill>
                  <a:schemeClr val="tx1"/>
                </a:solidFill>
                <a:latin typeface="Arial" pitchFamily="34" charset="0"/>
              </a:defRPr>
            </a:lvl8pPr>
            <a:lvl9pPr marL="3681288" indent="-216546" defTabSz="914307"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7DFE5161-4E9A-4FC7-B60F-691F0018874A}" type="slidenum">
              <a:rPr lang="en-US" altLang="en-US" sz="1300"/>
              <a:pPr eaLnBrk="1" hangingPunct="1">
                <a:spcBef>
                  <a:spcPct val="0"/>
                </a:spcBef>
              </a:pPr>
              <a:t>46</a:t>
            </a:fld>
            <a:endParaRPr lang="en-US" altLang="en-US" sz="13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9FB9A82D-2095-4BC4-8414-4442DCAF0311}"/>
              </a:ext>
            </a:extLst>
          </p:cNvPr>
          <p:cNvSpPr>
            <a:spLocks noGrp="1" noRot="1" noChangeAspect="1" noTextEdit="1"/>
          </p:cNvSpPr>
          <p:nvPr>
            <p:ph type="sldImg"/>
          </p:nvPr>
        </p:nvSpPr>
        <p:spPr>
          <a:ln/>
        </p:spPr>
      </p:sp>
      <p:sp>
        <p:nvSpPr>
          <p:cNvPr id="67587" name="Notes Placeholder 2">
            <a:extLst>
              <a:ext uri="{FF2B5EF4-FFF2-40B4-BE49-F238E27FC236}">
                <a16:creationId xmlns:a16="http://schemas.microsoft.com/office/drawing/2014/main" id="{AB6F82E9-560D-4992-BC9A-AE84BE5D919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CA" altLang="en-US" dirty="0">
              <a:latin typeface="Arial" panose="020B0604020202020204" pitchFamily="34" charset="0"/>
            </a:endParaRPr>
          </a:p>
        </p:txBody>
      </p:sp>
      <p:sp>
        <p:nvSpPr>
          <p:cNvPr id="67588" name="Slide Number Placeholder 3">
            <a:extLst>
              <a:ext uri="{FF2B5EF4-FFF2-40B4-BE49-F238E27FC236}">
                <a16:creationId xmlns:a16="http://schemas.microsoft.com/office/drawing/2014/main" id="{A8E7CE91-6424-4B6B-8042-4C92D97CD32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spcBef>
                <a:spcPct val="30000"/>
              </a:spcBef>
              <a:defRPr sz="1200">
                <a:solidFill>
                  <a:schemeClr val="tx1"/>
                </a:solidFill>
                <a:latin typeface="Arial" panose="020B0604020202020204" pitchFamily="34" charset="0"/>
              </a:defRPr>
            </a:lvl1pPr>
            <a:lvl2pPr marL="741363" indent="-284163" defTabSz="962025" eaLnBrk="0" hangingPunct="0">
              <a:spcBef>
                <a:spcPct val="30000"/>
              </a:spcBef>
              <a:defRPr sz="1200">
                <a:solidFill>
                  <a:schemeClr val="tx1"/>
                </a:solidFill>
                <a:latin typeface="Arial" panose="020B0604020202020204" pitchFamily="34" charset="0"/>
              </a:defRPr>
            </a:lvl2pPr>
            <a:lvl3pPr marL="1141413" indent="-227013" defTabSz="962025" eaLnBrk="0" hangingPunct="0">
              <a:spcBef>
                <a:spcPct val="30000"/>
              </a:spcBef>
              <a:defRPr sz="1200">
                <a:solidFill>
                  <a:schemeClr val="tx1"/>
                </a:solidFill>
                <a:latin typeface="Arial" panose="020B0604020202020204" pitchFamily="34" charset="0"/>
              </a:defRPr>
            </a:lvl3pPr>
            <a:lvl4pPr marL="1597025" indent="-227013" defTabSz="962025" eaLnBrk="0" hangingPunct="0">
              <a:spcBef>
                <a:spcPct val="30000"/>
              </a:spcBef>
              <a:defRPr sz="1200">
                <a:solidFill>
                  <a:schemeClr val="tx1"/>
                </a:solidFill>
                <a:latin typeface="Arial" panose="020B0604020202020204" pitchFamily="34" charset="0"/>
              </a:defRPr>
            </a:lvl4pPr>
            <a:lvl5pPr marL="2055813" indent="-227013" defTabSz="962025" eaLnBrk="0" hangingPunct="0">
              <a:spcBef>
                <a:spcPct val="30000"/>
              </a:spcBef>
              <a:defRPr sz="1200">
                <a:solidFill>
                  <a:schemeClr val="tx1"/>
                </a:solidFill>
                <a:latin typeface="Arial" panose="020B0604020202020204" pitchFamily="34" charset="0"/>
              </a:defRPr>
            </a:lvl5pPr>
            <a:lvl6pPr marL="2513013" indent="-227013" defTabSz="962025" eaLnBrk="0" fontAlgn="base" hangingPunct="0">
              <a:spcBef>
                <a:spcPct val="30000"/>
              </a:spcBef>
              <a:spcAft>
                <a:spcPct val="0"/>
              </a:spcAft>
              <a:defRPr sz="1200">
                <a:solidFill>
                  <a:schemeClr val="tx1"/>
                </a:solidFill>
                <a:latin typeface="Arial" panose="020B0604020202020204" pitchFamily="34" charset="0"/>
              </a:defRPr>
            </a:lvl6pPr>
            <a:lvl7pPr marL="2970213" indent="-227013" defTabSz="962025" eaLnBrk="0" fontAlgn="base" hangingPunct="0">
              <a:spcBef>
                <a:spcPct val="30000"/>
              </a:spcBef>
              <a:spcAft>
                <a:spcPct val="0"/>
              </a:spcAft>
              <a:defRPr sz="1200">
                <a:solidFill>
                  <a:schemeClr val="tx1"/>
                </a:solidFill>
                <a:latin typeface="Arial" panose="020B0604020202020204" pitchFamily="34" charset="0"/>
              </a:defRPr>
            </a:lvl7pPr>
            <a:lvl8pPr marL="3427413" indent="-227013" defTabSz="962025" eaLnBrk="0" fontAlgn="base" hangingPunct="0">
              <a:spcBef>
                <a:spcPct val="30000"/>
              </a:spcBef>
              <a:spcAft>
                <a:spcPct val="0"/>
              </a:spcAft>
              <a:defRPr sz="1200">
                <a:solidFill>
                  <a:schemeClr val="tx1"/>
                </a:solidFill>
                <a:latin typeface="Arial" panose="020B0604020202020204" pitchFamily="34" charset="0"/>
              </a:defRPr>
            </a:lvl8pPr>
            <a:lvl9pPr marL="3884613" indent="-227013" defTabSz="962025"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3FFB22F0-63FF-421B-A9A7-BC1A1CFD5811}" type="slidenum">
              <a:rPr lang="en-US" altLang="en-US" sz="1300"/>
              <a:pPr eaLnBrk="1" hangingPunct="1">
                <a:spcBef>
                  <a:spcPct val="0"/>
                </a:spcBef>
              </a:pPr>
              <a:t>47</a:t>
            </a:fld>
            <a:endParaRPr lang="en-US" altLang="en-US" sz="13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A3B21087-FB87-4D08-86C8-9F6812819159}"/>
              </a:ext>
            </a:extLst>
          </p:cNvPr>
          <p:cNvSpPr>
            <a:spLocks noGrp="1" noRot="1" noChangeAspect="1" noTextEdit="1"/>
          </p:cNvSpPr>
          <p:nvPr>
            <p:ph type="sldImg"/>
          </p:nvPr>
        </p:nvSpPr>
        <p:spPr>
          <a:ln/>
        </p:spPr>
      </p:sp>
      <p:sp>
        <p:nvSpPr>
          <p:cNvPr id="68611" name="Notes Placeholder 2">
            <a:extLst>
              <a:ext uri="{FF2B5EF4-FFF2-40B4-BE49-F238E27FC236}">
                <a16:creationId xmlns:a16="http://schemas.microsoft.com/office/drawing/2014/main" id="{09CA39D2-C616-41FE-B8E4-5F22C4537D9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Arial" panose="020B0604020202020204" pitchFamily="34" charset="0"/>
            </a:endParaRPr>
          </a:p>
        </p:txBody>
      </p:sp>
      <p:sp>
        <p:nvSpPr>
          <p:cNvPr id="68612" name="Slide Number Placeholder 3">
            <a:extLst>
              <a:ext uri="{FF2B5EF4-FFF2-40B4-BE49-F238E27FC236}">
                <a16:creationId xmlns:a16="http://schemas.microsoft.com/office/drawing/2014/main" id="{BFB931B6-DEBE-4D5B-BA7D-0898328047D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eaLnBrk="0" hangingPunct="0">
              <a:defRPr>
                <a:solidFill>
                  <a:schemeClr val="tx1"/>
                </a:solidFill>
                <a:latin typeface="Arial" panose="020B0604020202020204" pitchFamily="34" charset="0"/>
              </a:defRPr>
            </a:lvl1pPr>
            <a:lvl2pPr marL="742950" indent="-285750" defTabSz="965200" eaLnBrk="0" hangingPunct="0">
              <a:defRPr>
                <a:solidFill>
                  <a:schemeClr val="tx1"/>
                </a:solidFill>
                <a:latin typeface="Arial" panose="020B0604020202020204" pitchFamily="34" charset="0"/>
              </a:defRPr>
            </a:lvl2pPr>
            <a:lvl3pPr marL="1143000" indent="-228600" defTabSz="965200" eaLnBrk="0" hangingPunct="0">
              <a:defRPr>
                <a:solidFill>
                  <a:schemeClr val="tx1"/>
                </a:solidFill>
                <a:latin typeface="Arial" panose="020B0604020202020204" pitchFamily="34" charset="0"/>
              </a:defRPr>
            </a:lvl3pPr>
            <a:lvl4pPr marL="1600200" indent="-228600" defTabSz="965200" eaLnBrk="0" hangingPunct="0">
              <a:defRPr>
                <a:solidFill>
                  <a:schemeClr val="tx1"/>
                </a:solidFill>
                <a:latin typeface="Arial" panose="020B0604020202020204" pitchFamily="34" charset="0"/>
              </a:defRPr>
            </a:lvl4pPr>
            <a:lvl5pPr marL="2057400" indent="-228600" defTabSz="965200" eaLnBrk="0" hangingPunct="0">
              <a:defRPr>
                <a:solidFill>
                  <a:schemeClr val="tx1"/>
                </a:solidFill>
                <a:latin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99B97A6-70A6-4C90-8FFD-32EA24A42796}" type="slidenum">
              <a:rPr lang="en-US" altLang="en-US"/>
              <a:pPr eaLnBrk="1" hangingPunct="1"/>
              <a:t>49</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E1F8B910-0877-329F-D705-FB2451378722}"/>
              </a:ext>
            </a:extLst>
          </p:cNvPr>
          <p:cNvSpPr>
            <a:spLocks noGrp="1" noRot="1" noChangeAspect="1" noChangeArrowheads="1" noTextEdit="1"/>
          </p:cNvSpPr>
          <p:nvPr>
            <p:ph type="sldImg"/>
          </p:nvPr>
        </p:nvSpPr>
        <p:spPr>
          <a:ln/>
        </p:spPr>
      </p:sp>
      <p:sp>
        <p:nvSpPr>
          <p:cNvPr id="58371" name="Notes Placeholder 2">
            <a:extLst>
              <a:ext uri="{FF2B5EF4-FFF2-40B4-BE49-F238E27FC236}">
                <a16:creationId xmlns:a16="http://schemas.microsoft.com/office/drawing/2014/main" id="{B7BEA872-E067-CA8E-7F6C-862C69EFB0C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a:latin typeface="Arial" panose="020B0604020202020204" pitchFamily="34" charset="0"/>
            </a:endParaRPr>
          </a:p>
        </p:txBody>
      </p:sp>
      <p:sp>
        <p:nvSpPr>
          <p:cNvPr id="58372" name="Slide Number Placeholder 3">
            <a:extLst>
              <a:ext uri="{FF2B5EF4-FFF2-40B4-BE49-F238E27FC236}">
                <a16:creationId xmlns:a16="http://schemas.microsoft.com/office/drawing/2014/main" id="{E4CA387C-63F6-2BF4-E758-D12C7A91988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a:solidFill>
                  <a:schemeClr val="tx1"/>
                </a:solidFill>
                <a:latin typeface="Arial" panose="020B0604020202020204" pitchFamily="34" charset="0"/>
              </a:defRPr>
            </a:lvl1pPr>
            <a:lvl2pPr marL="742950" indent="-285750" defTabSz="965200">
              <a:defRPr>
                <a:solidFill>
                  <a:schemeClr val="tx1"/>
                </a:solidFill>
                <a:latin typeface="Arial" panose="020B0604020202020204" pitchFamily="34" charset="0"/>
              </a:defRPr>
            </a:lvl2pPr>
            <a:lvl3pPr marL="1143000" indent="-228600" defTabSz="965200">
              <a:defRPr>
                <a:solidFill>
                  <a:schemeClr val="tx1"/>
                </a:solidFill>
                <a:latin typeface="Arial" panose="020B0604020202020204" pitchFamily="34" charset="0"/>
              </a:defRPr>
            </a:lvl3pPr>
            <a:lvl4pPr marL="1600200" indent="-228600" defTabSz="965200">
              <a:defRPr>
                <a:solidFill>
                  <a:schemeClr val="tx1"/>
                </a:solidFill>
                <a:latin typeface="Arial" panose="020B0604020202020204" pitchFamily="34" charset="0"/>
              </a:defRPr>
            </a:lvl4pPr>
            <a:lvl5pPr marL="2057400" indent="-228600" defTabSz="965200">
              <a:defRPr>
                <a:solidFill>
                  <a:schemeClr val="tx1"/>
                </a:solidFill>
                <a:latin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defRPr>
            </a:lvl9pPr>
          </a:lstStyle>
          <a:p>
            <a:fld id="{E4C2CF0A-EDA6-4DF5-A605-E682B82E0F55}" type="slidenum">
              <a:rPr lang="en-US" altLang="en-US" smtClean="0"/>
              <a:pPr/>
              <a:t>57</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67300-59E7-9591-03DE-871BB7E5C465}"/>
            </a:ext>
          </a:extLst>
        </p:cNvPr>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844928DE-C282-E6CC-3C92-9EB74B6BA1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a:extLst>
              <a:ext uri="{FF2B5EF4-FFF2-40B4-BE49-F238E27FC236}">
                <a16:creationId xmlns:a16="http://schemas.microsoft.com/office/drawing/2014/main" id="{9FD4F45E-C100-4F11-CB2F-26A82575E6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a:latin typeface="Arial" panose="020B0604020202020204" pitchFamily="34" charset="0"/>
            </a:endParaRPr>
          </a:p>
        </p:txBody>
      </p:sp>
      <p:sp>
        <p:nvSpPr>
          <p:cNvPr id="78852" name="Slide Number Placeholder 3">
            <a:extLst>
              <a:ext uri="{FF2B5EF4-FFF2-40B4-BE49-F238E27FC236}">
                <a16:creationId xmlns:a16="http://schemas.microsoft.com/office/drawing/2014/main" id="{391377A3-5FB4-BF0C-C665-1652DF8C0C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Calibri" panose="020F0502020204030204" pitchFamily="34" charset="0"/>
                <a:cs typeface="Arial" panose="020B0604020202020204" pitchFamily="34" charset="0"/>
              </a:defRPr>
            </a:lvl1pPr>
            <a:lvl2pPr marL="703263" indent="-269875" defTabSz="912813">
              <a:defRPr>
                <a:solidFill>
                  <a:schemeClr val="tx1"/>
                </a:solidFill>
                <a:latin typeface="Calibri" panose="020F0502020204030204" pitchFamily="34" charset="0"/>
                <a:cs typeface="Arial" panose="020B0604020202020204" pitchFamily="34" charset="0"/>
              </a:defRPr>
            </a:lvl2pPr>
            <a:lvl3pPr marL="1082675" indent="-215900" defTabSz="912813">
              <a:defRPr>
                <a:solidFill>
                  <a:schemeClr val="tx1"/>
                </a:solidFill>
                <a:latin typeface="Calibri" panose="020F0502020204030204" pitchFamily="34" charset="0"/>
                <a:cs typeface="Arial" panose="020B0604020202020204" pitchFamily="34" charset="0"/>
              </a:defRPr>
            </a:lvl3pPr>
            <a:lvl4pPr marL="1514475" indent="-215900" defTabSz="912813">
              <a:defRPr>
                <a:solidFill>
                  <a:schemeClr val="tx1"/>
                </a:solidFill>
                <a:latin typeface="Calibri" panose="020F0502020204030204" pitchFamily="34" charset="0"/>
                <a:cs typeface="Arial" panose="020B0604020202020204" pitchFamily="34" charset="0"/>
              </a:defRPr>
            </a:lvl4pPr>
            <a:lvl5pPr marL="1947863" indent="-215900" defTabSz="912813">
              <a:defRPr>
                <a:solidFill>
                  <a:schemeClr val="tx1"/>
                </a:solidFill>
                <a:latin typeface="Calibri" panose="020F0502020204030204" pitchFamily="34" charset="0"/>
                <a:cs typeface="Arial" panose="020B0604020202020204" pitchFamily="34" charset="0"/>
              </a:defRPr>
            </a:lvl5pPr>
            <a:lvl6pPr marL="24050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8622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194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7766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B1E23C7-0EF2-4384-855A-9627FC2C4814}" type="slidenum">
              <a:rPr lang="en-US" altLang="en-US">
                <a:latin typeface="Arial" panose="020B0604020202020204" pitchFamily="34" charset="0"/>
              </a:rPr>
              <a:pPr/>
              <a:t>59</a:t>
            </a:fld>
            <a:endParaRPr lang="en-US" altLang="en-US">
              <a:latin typeface="Arial" panose="020B0604020202020204" pitchFamily="34" charset="0"/>
            </a:endParaRPr>
          </a:p>
        </p:txBody>
      </p:sp>
    </p:spTree>
    <p:extLst>
      <p:ext uri="{BB962C8B-B14F-4D97-AF65-F5344CB8AC3E}">
        <p14:creationId xmlns:p14="http://schemas.microsoft.com/office/powerpoint/2010/main" val="3202433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0C505-C6BE-D8FF-277A-C1FB2CBB07A0}"/>
            </a:ext>
          </a:extLst>
        </p:cNvPr>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31CCD13D-0ACD-A9A5-8BCB-30A6DA39D6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a:extLst>
              <a:ext uri="{FF2B5EF4-FFF2-40B4-BE49-F238E27FC236}">
                <a16:creationId xmlns:a16="http://schemas.microsoft.com/office/drawing/2014/main" id="{E2F3956C-47D3-CAE3-F9A9-6F5D390A543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a:latin typeface="Arial" panose="020B0604020202020204" pitchFamily="34" charset="0"/>
            </a:endParaRPr>
          </a:p>
        </p:txBody>
      </p:sp>
      <p:sp>
        <p:nvSpPr>
          <p:cNvPr id="80900" name="Slide Number Placeholder 3">
            <a:extLst>
              <a:ext uri="{FF2B5EF4-FFF2-40B4-BE49-F238E27FC236}">
                <a16:creationId xmlns:a16="http://schemas.microsoft.com/office/drawing/2014/main" id="{8BCBCB5F-DB4B-AB84-F192-2F95C4CA53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Calibri" panose="020F0502020204030204" pitchFamily="34" charset="0"/>
                <a:cs typeface="Arial" panose="020B0604020202020204" pitchFamily="34" charset="0"/>
              </a:defRPr>
            </a:lvl1pPr>
            <a:lvl2pPr marL="703263" indent="-269875" defTabSz="912813">
              <a:defRPr>
                <a:solidFill>
                  <a:schemeClr val="tx1"/>
                </a:solidFill>
                <a:latin typeface="Calibri" panose="020F0502020204030204" pitchFamily="34" charset="0"/>
                <a:cs typeface="Arial" panose="020B0604020202020204" pitchFamily="34" charset="0"/>
              </a:defRPr>
            </a:lvl2pPr>
            <a:lvl3pPr marL="1082675" indent="-215900" defTabSz="912813">
              <a:defRPr>
                <a:solidFill>
                  <a:schemeClr val="tx1"/>
                </a:solidFill>
                <a:latin typeface="Calibri" panose="020F0502020204030204" pitchFamily="34" charset="0"/>
                <a:cs typeface="Arial" panose="020B0604020202020204" pitchFamily="34" charset="0"/>
              </a:defRPr>
            </a:lvl3pPr>
            <a:lvl4pPr marL="1514475" indent="-215900" defTabSz="912813">
              <a:defRPr>
                <a:solidFill>
                  <a:schemeClr val="tx1"/>
                </a:solidFill>
                <a:latin typeface="Calibri" panose="020F0502020204030204" pitchFamily="34" charset="0"/>
                <a:cs typeface="Arial" panose="020B0604020202020204" pitchFamily="34" charset="0"/>
              </a:defRPr>
            </a:lvl4pPr>
            <a:lvl5pPr marL="1947863" indent="-215900" defTabSz="912813">
              <a:defRPr>
                <a:solidFill>
                  <a:schemeClr val="tx1"/>
                </a:solidFill>
                <a:latin typeface="Calibri" panose="020F0502020204030204" pitchFamily="34" charset="0"/>
                <a:cs typeface="Arial" panose="020B0604020202020204" pitchFamily="34" charset="0"/>
              </a:defRPr>
            </a:lvl5pPr>
            <a:lvl6pPr marL="24050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8622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194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7766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4ADFD28-92B8-4FA2-B6F1-2F015F948C2F}" type="slidenum">
              <a:rPr lang="en-US" altLang="en-US">
                <a:latin typeface="Arial" panose="020B0604020202020204" pitchFamily="34" charset="0"/>
              </a:rPr>
              <a:pPr/>
              <a:t>60</a:t>
            </a:fld>
            <a:endParaRPr lang="en-US" altLang="en-US">
              <a:latin typeface="Arial" panose="020B0604020202020204" pitchFamily="34" charset="0"/>
            </a:endParaRPr>
          </a:p>
        </p:txBody>
      </p:sp>
    </p:spTree>
    <p:extLst>
      <p:ext uri="{BB962C8B-B14F-4D97-AF65-F5344CB8AC3E}">
        <p14:creationId xmlns:p14="http://schemas.microsoft.com/office/powerpoint/2010/main" val="3959479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91013CA1-7CB6-0DE2-24F6-729E020C22C2}"/>
              </a:ext>
            </a:extLst>
          </p:cNvPr>
          <p:cNvSpPr>
            <a:spLocks noGrp="1" noRot="1" noChangeAspect="1" noChangeArrowheads="1" noTextEdit="1"/>
          </p:cNvSpPr>
          <p:nvPr>
            <p:ph type="sldImg"/>
          </p:nvPr>
        </p:nvSpPr>
        <p:spPr>
          <a:ln/>
        </p:spPr>
      </p:sp>
      <p:sp>
        <p:nvSpPr>
          <p:cNvPr id="62467" name="Notes Placeholder 2">
            <a:extLst>
              <a:ext uri="{FF2B5EF4-FFF2-40B4-BE49-F238E27FC236}">
                <a16:creationId xmlns:a16="http://schemas.microsoft.com/office/drawing/2014/main" id="{F9C162AA-D995-4546-F0E9-A4C5AFFD0A7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Arial" panose="020B0604020202020204" pitchFamily="34" charset="0"/>
            </a:endParaRPr>
          </a:p>
        </p:txBody>
      </p:sp>
      <p:sp>
        <p:nvSpPr>
          <p:cNvPr id="62468" name="Slide Number Placeholder 3">
            <a:extLst>
              <a:ext uri="{FF2B5EF4-FFF2-40B4-BE49-F238E27FC236}">
                <a16:creationId xmlns:a16="http://schemas.microsoft.com/office/drawing/2014/main" id="{DE5251ED-C3C1-32FD-48F2-7A10CB7DDCF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a:solidFill>
                  <a:schemeClr val="tx1"/>
                </a:solidFill>
                <a:latin typeface="Arial" panose="020B0604020202020204" pitchFamily="34" charset="0"/>
              </a:defRPr>
            </a:lvl1pPr>
            <a:lvl2pPr marL="742950" indent="-285750" defTabSz="965200">
              <a:defRPr>
                <a:solidFill>
                  <a:schemeClr val="tx1"/>
                </a:solidFill>
                <a:latin typeface="Arial" panose="020B0604020202020204" pitchFamily="34" charset="0"/>
              </a:defRPr>
            </a:lvl2pPr>
            <a:lvl3pPr marL="1143000" indent="-228600" defTabSz="965200">
              <a:defRPr>
                <a:solidFill>
                  <a:schemeClr val="tx1"/>
                </a:solidFill>
                <a:latin typeface="Arial" panose="020B0604020202020204" pitchFamily="34" charset="0"/>
              </a:defRPr>
            </a:lvl3pPr>
            <a:lvl4pPr marL="1600200" indent="-228600" defTabSz="965200">
              <a:defRPr>
                <a:solidFill>
                  <a:schemeClr val="tx1"/>
                </a:solidFill>
                <a:latin typeface="Arial" panose="020B0604020202020204" pitchFamily="34" charset="0"/>
              </a:defRPr>
            </a:lvl4pPr>
            <a:lvl5pPr marL="2057400" indent="-228600" defTabSz="965200">
              <a:defRPr>
                <a:solidFill>
                  <a:schemeClr val="tx1"/>
                </a:solidFill>
                <a:latin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defRPr>
            </a:lvl9pPr>
          </a:lstStyle>
          <a:p>
            <a:fld id="{4DC2DD10-8582-411A-A1DE-EB6FFECEC6F8}" type="slidenum">
              <a:rPr lang="en-US" altLang="en-US" smtClean="0"/>
              <a:pPr/>
              <a:t>61</a:t>
            </a:fld>
            <a:endParaRPr lang="en-US" altLang="en-US"/>
          </a:p>
        </p:txBody>
      </p:sp>
    </p:spTree>
    <p:extLst>
      <p:ext uri="{BB962C8B-B14F-4D97-AF65-F5344CB8AC3E}">
        <p14:creationId xmlns:p14="http://schemas.microsoft.com/office/powerpoint/2010/main" val="73299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B938636C-018A-FBA8-1BDF-2190C22CFAC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D9CF54FB-E799-E5C0-A0D7-81D440D25EE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a:latin typeface="Arial" panose="020B0604020202020204" pitchFamily="34" charset="0"/>
            </a:endParaRPr>
          </a:p>
        </p:txBody>
      </p:sp>
      <p:sp>
        <p:nvSpPr>
          <p:cNvPr id="14340" name="Slide Number Placeholder 3">
            <a:extLst>
              <a:ext uri="{FF2B5EF4-FFF2-40B4-BE49-F238E27FC236}">
                <a16:creationId xmlns:a16="http://schemas.microsoft.com/office/drawing/2014/main" id="{4700D1BF-35F8-803A-D50A-72CA4C1371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Calibri" panose="020F0502020204030204" pitchFamily="34" charset="0"/>
                <a:cs typeface="Arial" panose="020B0604020202020204" pitchFamily="34" charset="0"/>
              </a:defRPr>
            </a:lvl1pPr>
            <a:lvl2pPr marL="703263" indent="-269875" defTabSz="912813">
              <a:defRPr>
                <a:solidFill>
                  <a:schemeClr val="tx1"/>
                </a:solidFill>
                <a:latin typeface="Calibri" panose="020F0502020204030204" pitchFamily="34" charset="0"/>
                <a:cs typeface="Arial" panose="020B0604020202020204" pitchFamily="34" charset="0"/>
              </a:defRPr>
            </a:lvl2pPr>
            <a:lvl3pPr marL="1082675" indent="-215900" defTabSz="912813">
              <a:defRPr>
                <a:solidFill>
                  <a:schemeClr val="tx1"/>
                </a:solidFill>
                <a:latin typeface="Calibri" panose="020F0502020204030204" pitchFamily="34" charset="0"/>
                <a:cs typeface="Arial" panose="020B0604020202020204" pitchFamily="34" charset="0"/>
              </a:defRPr>
            </a:lvl3pPr>
            <a:lvl4pPr marL="1514475" indent="-215900" defTabSz="912813">
              <a:defRPr>
                <a:solidFill>
                  <a:schemeClr val="tx1"/>
                </a:solidFill>
                <a:latin typeface="Calibri" panose="020F0502020204030204" pitchFamily="34" charset="0"/>
                <a:cs typeface="Arial" panose="020B0604020202020204" pitchFamily="34" charset="0"/>
              </a:defRPr>
            </a:lvl4pPr>
            <a:lvl5pPr marL="1947863" indent="-215900" defTabSz="912813">
              <a:defRPr>
                <a:solidFill>
                  <a:schemeClr val="tx1"/>
                </a:solidFill>
                <a:latin typeface="Calibri" panose="020F0502020204030204" pitchFamily="34" charset="0"/>
                <a:cs typeface="Arial" panose="020B0604020202020204" pitchFamily="34" charset="0"/>
              </a:defRPr>
            </a:lvl5pPr>
            <a:lvl6pPr marL="24050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8622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194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7766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38B9CC9-33E9-4E9A-B89D-77B3432635D8}" type="slidenum">
              <a:rPr lang="en-US" altLang="en-US" smtClean="0">
                <a:latin typeface="Arial" panose="020B0604020202020204" pitchFamily="34" charset="0"/>
              </a:rPr>
              <a:pPr/>
              <a:t>5</a:t>
            </a:fld>
            <a:endParaRPr lang="en-US" altLang="en-US">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2114B411-7EDF-4275-82CD-7C349E45D9DF}" type="slidenum">
              <a:rPr lang="en-CA" altLang="en-US" smtClean="0"/>
              <a:pPr>
                <a:defRPr/>
              </a:pPr>
              <a:t>66</a:t>
            </a:fld>
            <a:endParaRPr lang="en-CA" altLang="en-US"/>
          </a:p>
        </p:txBody>
      </p:sp>
    </p:spTree>
    <p:extLst>
      <p:ext uri="{BB962C8B-B14F-4D97-AF65-F5344CB8AC3E}">
        <p14:creationId xmlns:p14="http://schemas.microsoft.com/office/powerpoint/2010/main" val="2286704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2114B411-7EDF-4275-82CD-7C349E45D9DF}" type="slidenum">
              <a:rPr lang="en-CA" altLang="en-US" smtClean="0"/>
              <a:pPr>
                <a:defRPr/>
              </a:pPr>
              <a:t>71</a:t>
            </a:fld>
            <a:endParaRPr lang="en-CA" altLang="en-US"/>
          </a:p>
        </p:txBody>
      </p:sp>
    </p:spTree>
    <p:extLst>
      <p:ext uri="{BB962C8B-B14F-4D97-AF65-F5344CB8AC3E}">
        <p14:creationId xmlns:p14="http://schemas.microsoft.com/office/powerpoint/2010/main" val="1192545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a:extLst>
              <a:ext uri="{FF2B5EF4-FFF2-40B4-BE49-F238E27FC236}">
                <a16:creationId xmlns:a16="http://schemas.microsoft.com/office/drawing/2014/main" id="{699C3221-307E-05B3-A902-709BB2A735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2532F97-EF5C-4022-9D1E-B11494EB6393}" type="slidenum">
              <a:rPr lang="en-US" altLang="en-US" smtClean="0"/>
              <a:pPr/>
              <a:t>76</a:t>
            </a:fld>
            <a:endParaRPr lang="en-US" altLang="en-US"/>
          </a:p>
        </p:txBody>
      </p:sp>
      <p:sp>
        <p:nvSpPr>
          <p:cNvPr id="125955" name="Rectangle 2">
            <a:extLst>
              <a:ext uri="{FF2B5EF4-FFF2-40B4-BE49-F238E27FC236}">
                <a16:creationId xmlns:a16="http://schemas.microsoft.com/office/drawing/2014/main" id="{BB47072F-51F1-84F9-C705-BCACF6300F0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6" name="Rectangle 3">
            <a:extLst>
              <a:ext uri="{FF2B5EF4-FFF2-40B4-BE49-F238E27FC236}">
                <a16:creationId xmlns:a16="http://schemas.microsoft.com/office/drawing/2014/main" id="{024ADBEB-7247-632D-BD1E-8B18D2CF79D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2114B411-7EDF-4275-82CD-7C349E45D9DF}" type="slidenum">
              <a:rPr lang="en-CA" altLang="en-US" smtClean="0"/>
              <a:pPr>
                <a:defRPr/>
              </a:pPr>
              <a:t>79</a:t>
            </a:fld>
            <a:endParaRPr lang="en-CA" altLang="en-US"/>
          </a:p>
        </p:txBody>
      </p:sp>
    </p:spTree>
    <p:extLst>
      <p:ext uri="{BB962C8B-B14F-4D97-AF65-F5344CB8AC3E}">
        <p14:creationId xmlns:p14="http://schemas.microsoft.com/office/powerpoint/2010/main" val="9722385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2114B411-7EDF-4275-82CD-7C349E45D9DF}" type="slidenum">
              <a:rPr lang="en-CA" altLang="en-US" smtClean="0"/>
              <a:pPr>
                <a:defRPr/>
              </a:pPr>
              <a:t>85</a:t>
            </a:fld>
            <a:endParaRPr lang="en-CA" altLang="en-US"/>
          </a:p>
        </p:txBody>
      </p:sp>
    </p:spTree>
    <p:extLst>
      <p:ext uri="{BB962C8B-B14F-4D97-AF65-F5344CB8AC3E}">
        <p14:creationId xmlns:p14="http://schemas.microsoft.com/office/powerpoint/2010/main" val="11278406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a:extLst>
              <a:ext uri="{FF2B5EF4-FFF2-40B4-BE49-F238E27FC236}">
                <a16:creationId xmlns:a16="http://schemas.microsoft.com/office/drawing/2014/main" id="{F4E4AD75-4513-4BD6-A412-C4C80A1C80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a:extLst>
              <a:ext uri="{FF2B5EF4-FFF2-40B4-BE49-F238E27FC236}">
                <a16:creationId xmlns:a16="http://schemas.microsoft.com/office/drawing/2014/main" id="{BDB8FFA8-D029-F6BD-6E0B-F8B842E377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37220" name="Slide Number Placeholder 3">
            <a:extLst>
              <a:ext uri="{FF2B5EF4-FFF2-40B4-BE49-F238E27FC236}">
                <a16:creationId xmlns:a16="http://schemas.microsoft.com/office/drawing/2014/main" id="{47343EA9-D822-8E04-33C9-430986327E3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1B871FA-2DCC-48A9-98C7-257160134773}" type="slidenum">
              <a:rPr lang="en-US" altLang="en-US" smtClean="0"/>
              <a:pPr/>
              <a:t>87</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6BE0952F-01B1-2D3B-71C0-E5D2BE21B6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4688194-829A-8212-5AF3-39371DCF63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a:latin typeface="Arial" panose="020B0604020202020204" pitchFamily="34" charset="0"/>
            </a:endParaRPr>
          </a:p>
        </p:txBody>
      </p:sp>
      <p:sp>
        <p:nvSpPr>
          <p:cNvPr id="9220" name="Slide Number Placeholder 3">
            <a:extLst>
              <a:ext uri="{FF2B5EF4-FFF2-40B4-BE49-F238E27FC236}">
                <a16:creationId xmlns:a16="http://schemas.microsoft.com/office/drawing/2014/main" id="{5555DDFC-08D7-3192-D26B-EB41D3F989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Calibri" panose="020F0502020204030204" pitchFamily="34" charset="0"/>
                <a:cs typeface="Arial" panose="020B0604020202020204" pitchFamily="34" charset="0"/>
              </a:defRPr>
            </a:lvl1pPr>
            <a:lvl2pPr marL="703263" indent="-269875" defTabSz="912813">
              <a:defRPr>
                <a:solidFill>
                  <a:schemeClr val="tx1"/>
                </a:solidFill>
                <a:latin typeface="Calibri" panose="020F0502020204030204" pitchFamily="34" charset="0"/>
                <a:cs typeface="Arial" panose="020B0604020202020204" pitchFamily="34" charset="0"/>
              </a:defRPr>
            </a:lvl2pPr>
            <a:lvl3pPr marL="1082675" indent="-215900" defTabSz="912813">
              <a:defRPr>
                <a:solidFill>
                  <a:schemeClr val="tx1"/>
                </a:solidFill>
                <a:latin typeface="Calibri" panose="020F0502020204030204" pitchFamily="34" charset="0"/>
                <a:cs typeface="Arial" panose="020B0604020202020204" pitchFamily="34" charset="0"/>
              </a:defRPr>
            </a:lvl3pPr>
            <a:lvl4pPr marL="1514475" indent="-215900" defTabSz="912813">
              <a:defRPr>
                <a:solidFill>
                  <a:schemeClr val="tx1"/>
                </a:solidFill>
                <a:latin typeface="Calibri" panose="020F0502020204030204" pitchFamily="34" charset="0"/>
                <a:cs typeface="Arial" panose="020B0604020202020204" pitchFamily="34" charset="0"/>
              </a:defRPr>
            </a:lvl4pPr>
            <a:lvl5pPr marL="1947863" indent="-215900" defTabSz="912813">
              <a:defRPr>
                <a:solidFill>
                  <a:schemeClr val="tx1"/>
                </a:solidFill>
                <a:latin typeface="Calibri" panose="020F0502020204030204" pitchFamily="34" charset="0"/>
                <a:cs typeface="Arial" panose="020B0604020202020204" pitchFamily="34" charset="0"/>
              </a:defRPr>
            </a:lvl5pPr>
            <a:lvl6pPr marL="24050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8622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194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7766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E4D2F2-97DE-4C97-9D0B-2C857FB267B6}" type="slidenum">
              <a:rPr lang="en-US" altLang="en-US" smtClean="0">
                <a:latin typeface="Arial" panose="020B0604020202020204" pitchFamily="34" charset="0"/>
              </a:rPr>
              <a:pPr/>
              <a:t>90</a:t>
            </a:fld>
            <a:endParaRPr lang="en-US" altLang="en-US">
              <a:latin typeface="Arial" panose="020B0604020202020204" pitchFamily="34" charset="0"/>
            </a:endParaRPr>
          </a:p>
        </p:txBody>
      </p:sp>
    </p:spTree>
    <p:extLst>
      <p:ext uri="{BB962C8B-B14F-4D97-AF65-F5344CB8AC3E}">
        <p14:creationId xmlns:p14="http://schemas.microsoft.com/office/powerpoint/2010/main" val="37606394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a:extLst>
              <a:ext uri="{FF2B5EF4-FFF2-40B4-BE49-F238E27FC236}">
                <a16:creationId xmlns:a16="http://schemas.microsoft.com/office/drawing/2014/main" id="{D50A359B-B3E8-70E6-0524-0B432FE8DE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Notes Placeholder 2">
            <a:extLst>
              <a:ext uri="{FF2B5EF4-FFF2-40B4-BE49-F238E27FC236}">
                <a16:creationId xmlns:a16="http://schemas.microsoft.com/office/drawing/2014/main" id="{688F8F5C-D28E-4F99-60FF-5FADFD7E188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0532" name="Slide Number Placeholder 3">
            <a:extLst>
              <a:ext uri="{FF2B5EF4-FFF2-40B4-BE49-F238E27FC236}">
                <a16:creationId xmlns:a16="http://schemas.microsoft.com/office/drawing/2014/main" id="{702D8E76-CB40-B380-8734-2B4E319D069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81FEF74-BC15-41AE-9865-7B78FCB92587}" type="slidenum">
              <a:rPr lang="en-US" altLang="en-US" smtClean="0"/>
              <a:pPr/>
              <a:t>91</a:t>
            </a:fld>
            <a:endParaRPr lang="en-US" altLang="en-US"/>
          </a:p>
        </p:txBody>
      </p:sp>
    </p:spTree>
    <p:extLst>
      <p:ext uri="{BB962C8B-B14F-4D97-AF65-F5344CB8AC3E}">
        <p14:creationId xmlns:p14="http://schemas.microsoft.com/office/powerpoint/2010/main" val="82870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A0E4508C-F121-878B-E724-066A98CDD4B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9CBB783D-18F7-AEFC-EACE-A37DA50C97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a:latin typeface="Arial" panose="020B0604020202020204" pitchFamily="34" charset="0"/>
            </a:endParaRPr>
          </a:p>
        </p:txBody>
      </p:sp>
      <p:sp>
        <p:nvSpPr>
          <p:cNvPr id="16388" name="Slide Number Placeholder 3">
            <a:extLst>
              <a:ext uri="{FF2B5EF4-FFF2-40B4-BE49-F238E27FC236}">
                <a16:creationId xmlns:a16="http://schemas.microsoft.com/office/drawing/2014/main" id="{587EDA70-1634-AE02-162F-79BC9D761FF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Calibri" panose="020F0502020204030204" pitchFamily="34" charset="0"/>
                <a:cs typeface="Arial" panose="020B0604020202020204" pitchFamily="34" charset="0"/>
              </a:defRPr>
            </a:lvl1pPr>
            <a:lvl2pPr marL="703263" indent="-269875" defTabSz="912813">
              <a:defRPr>
                <a:solidFill>
                  <a:schemeClr val="tx1"/>
                </a:solidFill>
                <a:latin typeface="Calibri" panose="020F0502020204030204" pitchFamily="34" charset="0"/>
                <a:cs typeface="Arial" panose="020B0604020202020204" pitchFamily="34" charset="0"/>
              </a:defRPr>
            </a:lvl2pPr>
            <a:lvl3pPr marL="1082675" indent="-215900" defTabSz="912813">
              <a:defRPr>
                <a:solidFill>
                  <a:schemeClr val="tx1"/>
                </a:solidFill>
                <a:latin typeface="Calibri" panose="020F0502020204030204" pitchFamily="34" charset="0"/>
                <a:cs typeface="Arial" panose="020B0604020202020204" pitchFamily="34" charset="0"/>
              </a:defRPr>
            </a:lvl3pPr>
            <a:lvl4pPr marL="1514475" indent="-215900" defTabSz="912813">
              <a:defRPr>
                <a:solidFill>
                  <a:schemeClr val="tx1"/>
                </a:solidFill>
                <a:latin typeface="Calibri" panose="020F0502020204030204" pitchFamily="34" charset="0"/>
                <a:cs typeface="Arial" panose="020B0604020202020204" pitchFamily="34" charset="0"/>
              </a:defRPr>
            </a:lvl4pPr>
            <a:lvl5pPr marL="1947863" indent="-215900" defTabSz="912813">
              <a:defRPr>
                <a:solidFill>
                  <a:schemeClr val="tx1"/>
                </a:solidFill>
                <a:latin typeface="Calibri" panose="020F0502020204030204" pitchFamily="34" charset="0"/>
                <a:cs typeface="Arial" panose="020B0604020202020204" pitchFamily="34" charset="0"/>
              </a:defRPr>
            </a:lvl5pPr>
            <a:lvl6pPr marL="24050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8622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194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776663" indent="-215900" defTabSz="91281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9FCB081-9B31-4A4D-A4D4-5755BD8B8E4A}" type="slidenum">
              <a:rPr lang="en-US" altLang="en-US" smtClean="0">
                <a:latin typeface="Arial" panose="020B0604020202020204" pitchFamily="34" charset="0"/>
              </a:rPr>
              <a:pPr/>
              <a:t>6</a:t>
            </a:fld>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DB22E59E-88F0-6B2C-AD7C-32D8B803539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0B1B90E-040B-4B4D-B8A6-F0352B53E138}" type="slidenum">
              <a:rPr lang="en-US" altLang="en-US" smtClean="0"/>
              <a:pPr/>
              <a:t>11</a:t>
            </a:fld>
            <a:endParaRPr lang="en-US" altLang="en-US"/>
          </a:p>
        </p:txBody>
      </p:sp>
      <p:sp>
        <p:nvSpPr>
          <p:cNvPr id="24579" name="Rectangle 2">
            <a:extLst>
              <a:ext uri="{FF2B5EF4-FFF2-40B4-BE49-F238E27FC236}">
                <a16:creationId xmlns:a16="http://schemas.microsoft.com/office/drawing/2014/main" id="{A4E57925-C041-E3AB-0D70-0614E84E87A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a:extLst>
              <a:ext uri="{FF2B5EF4-FFF2-40B4-BE49-F238E27FC236}">
                <a16:creationId xmlns:a16="http://schemas.microsoft.com/office/drawing/2014/main" id="{68BAD7C8-9B33-24A0-565C-DF26E90FC90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481959EB-8A1A-3539-96BD-6439863B289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23900E9-ABE7-4B7E-BDEB-363983EC04C3}" type="slidenum">
              <a:rPr lang="en-US" altLang="en-US" smtClean="0"/>
              <a:pPr/>
              <a:t>12</a:t>
            </a:fld>
            <a:endParaRPr lang="en-US" altLang="en-US"/>
          </a:p>
        </p:txBody>
      </p:sp>
      <p:sp>
        <p:nvSpPr>
          <p:cNvPr id="26627" name="Rectangle 2">
            <a:extLst>
              <a:ext uri="{FF2B5EF4-FFF2-40B4-BE49-F238E27FC236}">
                <a16:creationId xmlns:a16="http://schemas.microsoft.com/office/drawing/2014/main" id="{C0A7C2CD-07E9-1655-0151-35271B4BC4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8" name="Rectangle 3">
            <a:extLst>
              <a:ext uri="{FF2B5EF4-FFF2-40B4-BE49-F238E27FC236}">
                <a16:creationId xmlns:a16="http://schemas.microsoft.com/office/drawing/2014/main" id="{D33A8705-5633-4187-17EF-991134D58C2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D6260BD0-2F9F-E728-678F-00A64EE86812}"/>
              </a:ext>
            </a:extLst>
          </p:cNvPr>
          <p:cNvSpPr>
            <a:spLocks noGrp="1"/>
          </p:cNvSpPr>
          <p:nvPr>
            <p:ph type="dt" sz="half" idx="10"/>
          </p:nvPr>
        </p:nvSpPr>
        <p:spPr/>
        <p:txBody>
          <a:bodyPr/>
          <a:lstStyle>
            <a:lvl1pPr>
              <a:defRPr/>
            </a:lvl1pPr>
          </a:lstStyle>
          <a:p>
            <a:pPr>
              <a:defRPr/>
            </a:pPr>
            <a:r>
              <a:rPr lang="en-US"/>
              <a:t>2025-09-17</a:t>
            </a:r>
            <a:endParaRPr lang="en-CA"/>
          </a:p>
        </p:txBody>
      </p:sp>
      <p:sp>
        <p:nvSpPr>
          <p:cNvPr id="5" name="Footer Placeholder 4">
            <a:extLst>
              <a:ext uri="{FF2B5EF4-FFF2-40B4-BE49-F238E27FC236}">
                <a16:creationId xmlns:a16="http://schemas.microsoft.com/office/drawing/2014/main" id="{6FEB785C-4458-B886-F3E8-59A124EAFF85}"/>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7BFF7C36-7099-9CE8-6896-6FE3E3D6FEDF}"/>
              </a:ext>
            </a:extLst>
          </p:cNvPr>
          <p:cNvSpPr>
            <a:spLocks noGrp="1"/>
          </p:cNvSpPr>
          <p:nvPr>
            <p:ph type="sldNum" sz="quarter" idx="12"/>
          </p:nvPr>
        </p:nvSpPr>
        <p:spPr/>
        <p:txBody>
          <a:bodyPr/>
          <a:lstStyle>
            <a:lvl1pPr>
              <a:defRPr/>
            </a:lvl1pPr>
          </a:lstStyle>
          <a:p>
            <a:pPr>
              <a:defRPr/>
            </a:pPr>
            <a:fld id="{A029D0B1-EBB7-48C2-8E1E-0E90C6C659DF}" type="slidenum">
              <a:rPr lang="en-CA" altLang="en-US"/>
              <a:pPr>
                <a:defRPr/>
              </a:pPr>
              <a:t>‹#›</a:t>
            </a:fld>
            <a:endParaRPr lang="en-CA" altLang="en-US"/>
          </a:p>
        </p:txBody>
      </p:sp>
    </p:spTree>
    <p:extLst>
      <p:ext uri="{BB962C8B-B14F-4D97-AF65-F5344CB8AC3E}">
        <p14:creationId xmlns:p14="http://schemas.microsoft.com/office/powerpoint/2010/main" val="897621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7FEDBF0-1444-C6D4-BD60-D44B93FCD0C6}"/>
              </a:ext>
            </a:extLst>
          </p:cNvPr>
          <p:cNvSpPr>
            <a:spLocks noGrp="1"/>
          </p:cNvSpPr>
          <p:nvPr>
            <p:ph type="dt" sz="half" idx="10"/>
          </p:nvPr>
        </p:nvSpPr>
        <p:spPr/>
        <p:txBody>
          <a:bodyPr/>
          <a:lstStyle>
            <a:lvl1pPr>
              <a:defRPr/>
            </a:lvl1pPr>
          </a:lstStyle>
          <a:p>
            <a:pPr>
              <a:defRPr/>
            </a:pPr>
            <a:r>
              <a:rPr lang="en-US"/>
              <a:t>2025-09-17</a:t>
            </a:r>
            <a:endParaRPr lang="en-CA"/>
          </a:p>
        </p:txBody>
      </p:sp>
      <p:sp>
        <p:nvSpPr>
          <p:cNvPr id="5" name="Footer Placeholder 4">
            <a:extLst>
              <a:ext uri="{FF2B5EF4-FFF2-40B4-BE49-F238E27FC236}">
                <a16:creationId xmlns:a16="http://schemas.microsoft.com/office/drawing/2014/main" id="{BCAA0071-5F8B-C7D4-AC4E-D4D7E1956AE1}"/>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17C1BA3A-3B28-8BDC-1697-87336E66E129}"/>
              </a:ext>
            </a:extLst>
          </p:cNvPr>
          <p:cNvSpPr>
            <a:spLocks noGrp="1"/>
          </p:cNvSpPr>
          <p:nvPr>
            <p:ph type="sldNum" sz="quarter" idx="12"/>
          </p:nvPr>
        </p:nvSpPr>
        <p:spPr/>
        <p:txBody>
          <a:bodyPr/>
          <a:lstStyle>
            <a:lvl1pPr>
              <a:defRPr/>
            </a:lvl1pPr>
          </a:lstStyle>
          <a:p>
            <a:pPr>
              <a:defRPr/>
            </a:pPr>
            <a:fld id="{3742F560-F7D7-4816-9F0E-3A5BC5F32F12}" type="slidenum">
              <a:rPr lang="en-CA" altLang="en-US"/>
              <a:pPr>
                <a:defRPr/>
              </a:pPr>
              <a:t>‹#›</a:t>
            </a:fld>
            <a:endParaRPr lang="en-CA" altLang="en-US"/>
          </a:p>
        </p:txBody>
      </p:sp>
    </p:spTree>
    <p:extLst>
      <p:ext uri="{BB962C8B-B14F-4D97-AF65-F5344CB8AC3E}">
        <p14:creationId xmlns:p14="http://schemas.microsoft.com/office/powerpoint/2010/main" val="3019952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9E4E241-9C6A-C3AC-E527-6B12B7778086}"/>
              </a:ext>
            </a:extLst>
          </p:cNvPr>
          <p:cNvSpPr>
            <a:spLocks noGrp="1"/>
          </p:cNvSpPr>
          <p:nvPr>
            <p:ph type="dt" sz="half" idx="10"/>
          </p:nvPr>
        </p:nvSpPr>
        <p:spPr/>
        <p:txBody>
          <a:bodyPr/>
          <a:lstStyle>
            <a:lvl1pPr>
              <a:defRPr/>
            </a:lvl1pPr>
          </a:lstStyle>
          <a:p>
            <a:pPr>
              <a:defRPr/>
            </a:pPr>
            <a:r>
              <a:rPr lang="en-US"/>
              <a:t>2025-09-17</a:t>
            </a:r>
            <a:endParaRPr lang="en-CA"/>
          </a:p>
        </p:txBody>
      </p:sp>
      <p:sp>
        <p:nvSpPr>
          <p:cNvPr id="5" name="Footer Placeholder 4">
            <a:extLst>
              <a:ext uri="{FF2B5EF4-FFF2-40B4-BE49-F238E27FC236}">
                <a16:creationId xmlns:a16="http://schemas.microsoft.com/office/drawing/2014/main" id="{70C4F582-A16C-5D9B-74F1-0CE7C9EDDB81}"/>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137380DC-4671-DEC4-B7C7-E49C17581A06}"/>
              </a:ext>
            </a:extLst>
          </p:cNvPr>
          <p:cNvSpPr>
            <a:spLocks noGrp="1"/>
          </p:cNvSpPr>
          <p:nvPr>
            <p:ph type="sldNum" sz="quarter" idx="12"/>
          </p:nvPr>
        </p:nvSpPr>
        <p:spPr/>
        <p:txBody>
          <a:bodyPr/>
          <a:lstStyle>
            <a:lvl1pPr>
              <a:defRPr/>
            </a:lvl1pPr>
          </a:lstStyle>
          <a:p>
            <a:pPr>
              <a:defRPr/>
            </a:pPr>
            <a:fld id="{8DF5917D-ADD4-4C8A-8586-91B13765E64F}" type="slidenum">
              <a:rPr lang="en-CA" altLang="en-US"/>
              <a:pPr>
                <a:defRPr/>
              </a:pPr>
              <a:t>‹#›</a:t>
            </a:fld>
            <a:endParaRPr lang="en-CA" altLang="en-US"/>
          </a:p>
        </p:txBody>
      </p:sp>
    </p:spTree>
    <p:extLst>
      <p:ext uri="{BB962C8B-B14F-4D97-AF65-F5344CB8AC3E}">
        <p14:creationId xmlns:p14="http://schemas.microsoft.com/office/powerpoint/2010/main" val="23439429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78FE591-059A-C90D-BF44-5F85D8D2976D}"/>
              </a:ext>
            </a:extLst>
          </p:cNvPr>
          <p:cNvSpPr>
            <a:spLocks noGrp="1" noChangeArrowheads="1"/>
          </p:cNvSpPr>
          <p:nvPr>
            <p:ph type="dt" sz="half" idx="10"/>
          </p:nvPr>
        </p:nvSpPr>
        <p:spPr/>
        <p:txBody>
          <a:bodyPr/>
          <a:lstStyle>
            <a:lvl1pPr>
              <a:defRPr/>
            </a:lvl1pPr>
          </a:lstStyle>
          <a:p>
            <a:pPr>
              <a:defRPr/>
            </a:pPr>
            <a:r>
              <a:rPr lang="en-US"/>
              <a:t>2025-09-17</a:t>
            </a:r>
          </a:p>
        </p:txBody>
      </p:sp>
      <p:sp>
        <p:nvSpPr>
          <p:cNvPr id="6" name="Footer Placeholder 5">
            <a:extLst>
              <a:ext uri="{FF2B5EF4-FFF2-40B4-BE49-F238E27FC236}">
                <a16:creationId xmlns:a16="http://schemas.microsoft.com/office/drawing/2014/main" id="{88DC4166-033A-7FD5-DBCB-C8DC726BFB86}"/>
              </a:ext>
            </a:extLst>
          </p:cNvPr>
          <p:cNvSpPr>
            <a:spLocks noGrp="1" noChangeArrowheads="1"/>
          </p:cNvSpPr>
          <p:nvPr>
            <p:ph type="ftr" sz="quarter" idx="11"/>
          </p:nvPr>
        </p:nvSpPr>
        <p:spPr/>
        <p:txBody>
          <a:bodyPr/>
          <a:lstStyle>
            <a:lvl1pPr>
              <a:defRPr/>
            </a:lvl1pPr>
          </a:lstStyle>
          <a:p>
            <a:pPr>
              <a:defRPr/>
            </a:pPr>
            <a:r>
              <a:rPr lang="it-IT"/>
              <a:t>Bob Laxdal - Non Elliptical Cavities </a:t>
            </a:r>
            <a:endParaRPr lang="en-US"/>
          </a:p>
        </p:txBody>
      </p:sp>
      <p:sp>
        <p:nvSpPr>
          <p:cNvPr id="7" name="Slide Number Placeholder 6">
            <a:extLst>
              <a:ext uri="{FF2B5EF4-FFF2-40B4-BE49-F238E27FC236}">
                <a16:creationId xmlns:a16="http://schemas.microsoft.com/office/drawing/2014/main" id="{8B149B3B-ED6C-DCEF-0BA0-2740B3798D06}"/>
              </a:ext>
            </a:extLst>
          </p:cNvPr>
          <p:cNvSpPr>
            <a:spLocks noGrp="1" noChangeArrowheads="1"/>
          </p:cNvSpPr>
          <p:nvPr>
            <p:ph type="sldNum" sz="quarter" idx="12"/>
          </p:nvPr>
        </p:nvSpPr>
        <p:spPr/>
        <p:txBody>
          <a:bodyPr/>
          <a:lstStyle>
            <a:lvl1pPr>
              <a:defRPr/>
            </a:lvl1pPr>
          </a:lstStyle>
          <a:p>
            <a:pPr>
              <a:defRPr/>
            </a:pPr>
            <a:fld id="{ADD12A72-2E07-4111-BB28-9413CD210FB4}" type="slidenum">
              <a:rPr lang="en-US" altLang="en-US"/>
              <a:pPr>
                <a:defRPr/>
              </a:pPr>
              <a:t>‹#›</a:t>
            </a:fld>
            <a:endParaRPr lang="en-US" altLang="en-US"/>
          </a:p>
        </p:txBody>
      </p:sp>
    </p:spTree>
    <p:extLst>
      <p:ext uri="{BB962C8B-B14F-4D97-AF65-F5344CB8AC3E}">
        <p14:creationId xmlns:p14="http://schemas.microsoft.com/office/powerpoint/2010/main" val="3190461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a:extLst>
              <a:ext uri="{FF2B5EF4-FFF2-40B4-BE49-F238E27FC236}">
                <a16:creationId xmlns:a16="http://schemas.microsoft.com/office/drawing/2014/main" id="{C4E8C02E-BF81-46E5-067D-AA9EA6F71864}"/>
              </a:ext>
            </a:extLst>
          </p:cNvPr>
          <p:cNvSpPr>
            <a:spLocks noGrp="1" noChangeArrowheads="1"/>
          </p:cNvSpPr>
          <p:nvPr>
            <p:ph type="dt" sz="half" idx="10"/>
          </p:nvPr>
        </p:nvSpPr>
        <p:spPr/>
        <p:txBody>
          <a:bodyPr/>
          <a:lstStyle>
            <a:lvl1pPr>
              <a:defRPr/>
            </a:lvl1pPr>
          </a:lstStyle>
          <a:p>
            <a:pPr>
              <a:defRPr/>
            </a:pPr>
            <a:r>
              <a:rPr lang="en-US"/>
              <a:t>2025-09-17</a:t>
            </a:r>
          </a:p>
        </p:txBody>
      </p:sp>
      <p:sp>
        <p:nvSpPr>
          <p:cNvPr id="7" name="Rectangle 5">
            <a:extLst>
              <a:ext uri="{FF2B5EF4-FFF2-40B4-BE49-F238E27FC236}">
                <a16:creationId xmlns:a16="http://schemas.microsoft.com/office/drawing/2014/main" id="{57B80B08-D7CC-1202-B912-066F5D5A6BF8}"/>
              </a:ext>
            </a:extLst>
          </p:cNvPr>
          <p:cNvSpPr>
            <a:spLocks noGrp="1" noChangeArrowheads="1"/>
          </p:cNvSpPr>
          <p:nvPr>
            <p:ph type="ftr" sz="quarter" idx="11"/>
          </p:nvPr>
        </p:nvSpPr>
        <p:spPr/>
        <p:txBody>
          <a:bodyPr/>
          <a:lstStyle>
            <a:lvl1pPr>
              <a:defRPr/>
            </a:lvl1pPr>
          </a:lstStyle>
          <a:p>
            <a:pPr>
              <a:defRPr/>
            </a:pPr>
            <a:r>
              <a:rPr lang="it-IT"/>
              <a:t>Bob Laxdal - Non Elliptical Cavities </a:t>
            </a:r>
            <a:endParaRPr lang="en-US"/>
          </a:p>
        </p:txBody>
      </p:sp>
      <p:sp>
        <p:nvSpPr>
          <p:cNvPr id="8" name="Slide Number Placeholder 6">
            <a:extLst>
              <a:ext uri="{FF2B5EF4-FFF2-40B4-BE49-F238E27FC236}">
                <a16:creationId xmlns:a16="http://schemas.microsoft.com/office/drawing/2014/main" id="{1EB2C562-D3A3-3EEA-204B-4AD6681BDF43}"/>
              </a:ext>
            </a:extLst>
          </p:cNvPr>
          <p:cNvSpPr>
            <a:spLocks noGrp="1" noChangeArrowheads="1"/>
          </p:cNvSpPr>
          <p:nvPr>
            <p:ph type="sldNum" sz="quarter" idx="12"/>
          </p:nvPr>
        </p:nvSpPr>
        <p:spPr/>
        <p:txBody>
          <a:bodyPr/>
          <a:lstStyle>
            <a:lvl1pPr>
              <a:defRPr/>
            </a:lvl1pPr>
          </a:lstStyle>
          <a:p>
            <a:pPr>
              <a:defRPr/>
            </a:pPr>
            <a:fld id="{B441C848-C117-4A2B-A779-C1E6F9110888}" type="slidenum">
              <a:rPr lang="en-US" altLang="en-US"/>
              <a:pPr>
                <a:defRPr/>
              </a:pPr>
              <a:t>‹#›</a:t>
            </a:fld>
            <a:endParaRPr lang="en-US" altLang="en-US"/>
          </a:p>
        </p:txBody>
      </p:sp>
    </p:spTree>
    <p:extLst>
      <p:ext uri="{BB962C8B-B14F-4D97-AF65-F5344CB8AC3E}">
        <p14:creationId xmlns:p14="http://schemas.microsoft.com/office/powerpoint/2010/main" val="3766983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3AC3F00-8BD0-2BA6-06BA-1518EF9A6F1F}"/>
              </a:ext>
            </a:extLst>
          </p:cNvPr>
          <p:cNvSpPr>
            <a:spLocks noGrp="1"/>
          </p:cNvSpPr>
          <p:nvPr>
            <p:ph type="dt" sz="half" idx="10"/>
          </p:nvPr>
        </p:nvSpPr>
        <p:spPr/>
        <p:txBody>
          <a:bodyPr/>
          <a:lstStyle>
            <a:lvl1pPr>
              <a:defRPr/>
            </a:lvl1pPr>
          </a:lstStyle>
          <a:p>
            <a:pPr>
              <a:defRPr/>
            </a:pPr>
            <a:r>
              <a:rPr lang="en-US"/>
              <a:t>2025-09-17</a:t>
            </a:r>
            <a:endParaRPr lang="en-CA"/>
          </a:p>
        </p:txBody>
      </p:sp>
      <p:sp>
        <p:nvSpPr>
          <p:cNvPr id="5" name="Footer Placeholder 4">
            <a:extLst>
              <a:ext uri="{FF2B5EF4-FFF2-40B4-BE49-F238E27FC236}">
                <a16:creationId xmlns:a16="http://schemas.microsoft.com/office/drawing/2014/main" id="{8750A8E0-014F-4F0D-0F64-F1E421E833EF}"/>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C6A4E946-0544-2707-523F-C1C6D2A040F1}"/>
              </a:ext>
            </a:extLst>
          </p:cNvPr>
          <p:cNvSpPr>
            <a:spLocks noGrp="1"/>
          </p:cNvSpPr>
          <p:nvPr>
            <p:ph type="sldNum" sz="quarter" idx="12"/>
          </p:nvPr>
        </p:nvSpPr>
        <p:spPr/>
        <p:txBody>
          <a:bodyPr/>
          <a:lstStyle>
            <a:lvl1pPr>
              <a:defRPr/>
            </a:lvl1pPr>
          </a:lstStyle>
          <a:p>
            <a:pPr>
              <a:defRPr/>
            </a:pPr>
            <a:fld id="{FE7ED83C-8E27-4825-9846-675CC56D31D8}" type="slidenum">
              <a:rPr lang="en-CA" altLang="en-US"/>
              <a:pPr>
                <a:defRPr/>
              </a:pPr>
              <a:t>‹#›</a:t>
            </a:fld>
            <a:endParaRPr lang="en-CA" altLang="en-US"/>
          </a:p>
        </p:txBody>
      </p:sp>
    </p:spTree>
    <p:extLst>
      <p:ext uri="{BB962C8B-B14F-4D97-AF65-F5344CB8AC3E}">
        <p14:creationId xmlns:p14="http://schemas.microsoft.com/office/powerpoint/2010/main" val="1598799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52BF73-8732-2547-0550-D533AB94B92F}"/>
              </a:ext>
            </a:extLst>
          </p:cNvPr>
          <p:cNvSpPr>
            <a:spLocks noGrp="1"/>
          </p:cNvSpPr>
          <p:nvPr>
            <p:ph type="dt" sz="half" idx="10"/>
          </p:nvPr>
        </p:nvSpPr>
        <p:spPr/>
        <p:txBody>
          <a:bodyPr/>
          <a:lstStyle>
            <a:lvl1pPr>
              <a:defRPr/>
            </a:lvl1pPr>
          </a:lstStyle>
          <a:p>
            <a:pPr>
              <a:defRPr/>
            </a:pPr>
            <a:r>
              <a:rPr lang="en-US"/>
              <a:t>2025-09-17</a:t>
            </a:r>
            <a:endParaRPr lang="en-CA"/>
          </a:p>
        </p:txBody>
      </p:sp>
      <p:sp>
        <p:nvSpPr>
          <p:cNvPr id="5" name="Footer Placeholder 4">
            <a:extLst>
              <a:ext uri="{FF2B5EF4-FFF2-40B4-BE49-F238E27FC236}">
                <a16:creationId xmlns:a16="http://schemas.microsoft.com/office/drawing/2014/main" id="{230ABE52-A6F1-A502-1CBE-A5FC0D021548}"/>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9D900CFE-F799-A1D3-03A5-D82E2B53859B}"/>
              </a:ext>
            </a:extLst>
          </p:cNvPr>
          <p:cNvSpPr>
            <a:spLocks noGrp="1"/>
          </p:cNvSpPr>
          <p:nvPr>
            <p:ph type="sldNum" sz="quarter" idx="12"/>
          </p:nvPr>
        </p:nvSpPr>
        <p:spPr/>
        <p:txBody>
          <a:bodyPr/>
          <a:lstStyle>
            <a:lvl1pPr>
              <a:defRPr/>
            </a:lvl1pPr>
          </a:lstStyle>
          <a:p>
            <a:pPr>
              <a:defRPr/>
            </a:pPr>
            <a:fld id="{CA37BA07-FFF9-4F24-B7A5-792BE1AD1E02}" type="slidenum">
              <a:rPr lang="en-CA" altLang="en-US"/>
              <a:pPr>
                <a:defRPr/>
              </a:pPr>
              <a:t>‹#›</a:t>
            </a:fld>
            <a:endParaRPr lang="en-CA" altLang="en-US"/>
          </a:p>
        </p:txBody>
      </p:sp>
    </p:spTree>
    <p:extLst>
      <p:ext uri="{BB962C8B-B14F-4D97-AF65-F5344CB8AC3E}">
        <p14:creationId xmlns:p14="http://schemas.microsoft.com/office/powerpoint/2010/main" val="3412792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3">
            <a:extLst>
              <a:ext uri="{FF2B5EF4-FFF2-40B4-BE49-F238E27FC236}">
                <a16:creationId xmlns:a16="http://schemas.microsoft.com/office/drawing/2014/main" id="{F31DD181-5D31-5A93-C2CF-EC196A478E78}"/>
              </a:ext>
            </a:extLst>
          </p:cNvPr>
          <p:cNvSpPr>
            <a:spLocks noGrp="1"/>
          </p:cNvSpPr>
          <p:nvPr>
            <p:ph type="dt" sz="half" idx="10"/>
          </p:nvPr>
        </p:nvSpPr>
        <p:spPr/>
        <p:txBody>
          <a:bodyPr/>
          <a:lstStyle>
            <a:lvl1pPr>
              <a:defRPr/>
            </a:lvl1pPr>
          </a:lstStyle>
          <a:p>
            <a:pPr>
              <a:defRPr/>
            </a:pPr>
            <a:r>
              <a:rPr lang="en-US"/>
              <a:t>2025-09-17</a:t>
            </a:r>
            <a:endParaRPr lang="en-CA"/>
          </a:p>
        </p:txBody>
      </p:sp>
      <p:sp>
        <p:nvSpPr>
          <p:cNvPr id="6" name="Footer Placeholder 4">
            <a:extLst>
              <a:ext uri="{FF2B5EF4-FFF2-40B4-BE49-F238E27FC236}">
                <a16:creationId xmlns:a16="http://schemas.microsoft.com/office/drawing/2014/main" id="{C4E24613-7BBC-8FA7-7F4C-A530D4B43BD9}"/>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7" name="Slide Number Placeholder 5">
            <a:extLst>
              <a:ext uri="{FF2B5EF4-FFF2-40B4-BE49-F238E27FC236}">
                <a16:creationId xmlns:a16="http://schemas.microsoft.com/office/drawing/2014/main" id="{91AD9B17-96ED-9A29-3F08-5B4FF23A6C4F}"/>
              </a:ext>
            </a:extLst>
          </p:cNvPr>
          <p:cNvSpPr>
            <a:spLocks noGrp="1"/>
          </p:cNvSpPr>
          <p:nvPr>
            <p:ph type="sldNum" sz="quarter" idx="12"/>
          </p:nvPr>
        </p:nvSpPr>
        <p:spPr/>
        <p:txBody>
          <a:bodyPr/>
          <a:lstStyle>
            <a:lvl1pPr>
              <a:defRPr/>
            </a:lvl1pPr>
          </a:lstStyle>
          <a:p>
            <a:pPr>
              <a:defRPr/>
            </a:pPr>
            <a:fld id="{081FE367-284B-4495-B393-311A822B4533}" type="slidenum">
              <a:rPr lang="en-CA" altLang="en-US"/>
              <a:pPr>
                <a:defRPr/>
              </a:pPr>
              <a:t>‹#›</a:t>
            </a:fld>
            <a:endParaRPr lang="en-CA" altLang="en-US"/>
          </a:p>
        </p:txBody>
      </p:sp>
    </p:spTree>
    <p:extLst>
      <p:ext uri="{BB962C8B-B14F-4D97-AF65-F5344CB8AC3E}">
        <p14:creationId xmlns:p14="http://schemas.microsoft.com/office/powerpoint/2010/main" val="2628147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A89A4E24-DD32-E480-DD72-1B5334054F4E}"/>
              </a:ext>
            </a:extLst>
          </p:cNvPr>
          <p:cNvSpPr>
            <a:spLocks noGrp="1"/>
          </p:cNvSpPr>
          <p:nvPr>
            <p:ph type="dt" sz="half" idx="10"/>
          </p:nvPr>
        </p:nvSpPr>
        <p:spPr/>
        <p:txBody>
          <a:bodyPr/>
          <a:lstStyle>
            <a:lvl1pPr>
              <a:defRPr/>
            </a:lvl1pPr>
          </a:lstStyle>
          <a:p>
            <a:pPr>
              <a:defRPr/>
            </a:pPr>
            <a:r>
              <a:rPr lang="en-US"/>
              <a:t>2025-09-17</a:t>
            </a:r>
            <a:endParaRPr lang="en-CA"/>
          </a:p>
        </p:txBody>
      </p:sp>
      <p:sp>
        <p:nvSpPr>
          <p:cNvPr id="8" name="Footer Placeholder 4">
            <a:extLst>
              <a:ext uri="{FF2B5EF4-FFF2-40B4-BE49-F238E27FC236}">
                <a16:creationId xmlns:a16="http://schemas.microsoft.com/office/drawing/2014/main" id="{9AFC06D2-AAB2-C442-5EAD-7C425E693D9B}"/>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9" name="Slide Number Placeholder 5">
            <a:extLst>
              <a:ext uri="{FF2B5EF4-FFF2-40B4-BE49-F238E27FC236}">
                <a16:creationId xmlns:a16="http://schemas.microsoft.com/office/drawing/2014/main" id="{76DB172E-0BC8-EB94-E08E-E19C8B00FC97}"/>
              </a:ext>
            </a:extLst>
          </p:cNvPr>
          <p:cNvSpPr>
            <a:spLocks noGrp="1"/>
          </p:cNvSpPr>
          <p:nvPr>
            <p:ph type="sldNum" sz="quarter" idx="12"/>
          </p:nvPr>
        </p:nvSpPr>
        <p:spPr/>
        <p:txBody>
          <a:bodyPr/>
          <a:lstStyle>
            <a:lvl1pPr>
              <a:defRPr/>
            </a:lvl1pPr>
          </a:lstStyle>
          <a:p>
            <a:pPr>
              <a:defRPr/>
            </a:pPr>
            <a:fld id="{8734A9F3-E64E-45F2-A12F-2F03CA48D86E}" type="slidenum">
              <a:rPr lang="en-CA" altLang="en-US"/>
              <a:pPr>
                <a:defRPr/>
              </a:pPr>
              <a:t>‹#›</a:t>
            </a:fld>
            <a:endParaRPr lang="en-CA" altLang="en-US"/>
          </a:p>
        </p:txBody>
      </p:sp>
    </p:spTree>
    <p:extLst>
      <p:ext uri="{BB962C8B-B14F-4D97-AF65-F5344CB8AC3E}">
        <p14:creationId xmlns:p14="http://schemas.microsoft.com/office/powerpoint/2010/main" val="3295383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3">
            <a:extLst>
              <a:ext uri="{FF2B5EF4-FFF2-40B4-BE49-F238E27FC236}">
                <a16:creationId xmlns:a16="http://schemas.microsoft.com/office/drawing/2014/main" id="{C20A2943-703B-42C4-536A-CE55A72C9FDB}"/>
              </a:ext>
            </a:extLst>
          </p:cNvPr>
          <p:cNvSpPr>
            <a:spLocks noGrp="1"/>
          </p:cNvSpPr>
          <p:nvPr>
            <p:ph type="dt" sz="half" idx="10"/>
          </p:nvPr>
        </p:nvSpPr>
        <p:spPr/>
        <p:txBody>
          <a:bodyPr/>
          <a:lstStyle>
            <a:lvl1pPr>
              <a:defRPr/>
            </a:lvl1pPr>
          </a:lstStyle>
          <a:p>
            <a:pPr>
              <a:defRPr/>
            </a:pPr>
            <a:r>
              <a:rPr lang="en-US"/>
              <a:t>2025-09-17</a:t>
            </a:r>
            <a:endParaRPr lang="en-CA"/>
          </a:p>
        </p:txBody>
      </p:sp>
      <p:sp>
        <p:nvSpPr>
          <p:cNvPr id="4" name="Footer Placeholder 4">
            <a:extLst>
              <a:ext uri="{FF2B5EF4-FFF2-40B4-BE49-F238E27FC236}">
                <a16:creationId xmlns:a16="http://schemas.microsoft.com/office/drawing/2014/main" id="{960E84AE-95C4-36E8-F627-AA7DD553FA2F}"/>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5" name="Slide Number Placeholder 5">
            <a:extLst>
              <a:ext uri="{FF2B5EF4-FFF2-40B4-BE49-F238E27FC236}">
                <a16:creationId xmlns:a16="http://schemas.microsoft.com/office/drawing/2014/main" id="{13C979C5-9DBE-D0FD-42B6-E80248EFCA2B}"/>
              </a:ext>
            </a:extLst>
          </p:cNvPr>
          <p:cNvSpPr>
            <a:spLocks noGrp="1"/>
          </p:cNvSpPr>
          <p:nvPr>
            <p:ph type="sldNum" sz="quarter" idx="12"/>
          </p:nvPr>
        </p:nvSpPr>
        <p:spPr/>
        <p:txBody>
          <a:bodyPr/>
          <a:lstStyle>
            <a:lvl1pPr>
              <a:defRPr/>
            </a:lvl1pPr>
          </a:lstStyle>
          <a:p>
            <a:pPr>
              <a:defRPr/>
            </a:pPr>
            <a:fld id="{759301ED-21BF-40FA-A630-0767E734BCF5}" type="slidenum">
              <a:rPr lang="en-CA" altLang="en-US"/>
              <a:pPr>
                <a:defRPr/>
              </a:pPr>
              <a:t>‹#›</a:t>
            </a:fld>
            <a:endParaRPr lang="en-CA" altLang="en-US"/>
          </a:p>
        </p:txBody>
      </p:sp>
    </p:spTree>
    <p:extLst>
      <p:ext uri="{BB962C8B-B14F-4D97-AF65-F5344CB8AC3E}">
        <p14:creationId xmlns:p14="http://schemas.microsoft.com/office/powerpoint/2010/main" val="2705381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C1CCEE4-8A85-404D-A04D-F290730D395F}"/>
              </a:ext>
            </a:extLst>
          </p:cNvPr>
          <p:cNvSpPr>
            <a:spLocks noGrp="1"/>
          </p:cNvSpPr>
          <p:nvPr>
            <p:ph type="dt" sz="half" idx="10"/>
          </p:nvPr>
        </p:nvSpPr>
        <p:spPr/>
        <p:txBody>
          <a:bodyPr/>
          <a:lstStyle>
            <a:lvl1pPr>
              <a:defRPr/>
            </a:lvl1pPr>
          </a:lstStyle>
          <a:p>
            <a:pPr>
              <a:defRPr/>
            </a:pPr>
            <a:r>
              <a:rPr lang="en-US"/>
              <a:t>2025-09-17</a:t>
            </a:r>
            <a:endParaRPr lang="en-CA"/>
          </a:p>
        </p:txBody>
      </p:sp>
      <p:sp>
        <p:nvSpPr>
          <p:cNvPr id="3" name="Footer Placeholder 4">
            <a:extLst>
              <a:ext uri="{FF2B5EF4-FFF2-40B4-BE49-F238E27FC236}">
                <a16:creationId xmlns:a16="http://schemas.microsoft.com/office/drawing/2014/main" id="{C42C634E-D64B-6FAA-48B4-8FAEC029CC9F}"/>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4" name="Slide Number Placeholder 5">
            <a:extLst>
              <a:ext uri="{FF2B5EF4-FFF2-40B4-BE49-F238E27FC236}">
                <a16:creationId xmlns:a16="http://schemas.microsoft.com/office/drawing/2014/main" id="{0B74F757-BCC2-863D-7D8F-AD224F4F5537}"/>
              </a:ext>
            </a:extLst>
          </p:cNvPr>
          <p:cNvSpPr>
            <a:spLocks noGrp="1"/>
          </p:cNvSpPr>
          <p:nvPr>
            <p:ph type="sldNum" sz="quarter" idx="12"/>
          </p:nvPr>
        </p:nvSpPr>
        <p:spPr/>
        <p:txBody>
          <a:bodyPr/>
          <a:lstStyle>
            <a:lvl1pPr>
              <a:defRPr/>
            </a:lvl1pPr>
          </a:lstStyle>
          <a:p>
            <a:pPr>
              <a:defRPr/>
            </a:pPr>
            <a:fld id="{7144EBA9-F5AA-407E-ACFB-587C1913437C}" type="slidenum">
              <a:rPr lang="en-CA" altLang="en-US"/>
              <a:pPr>
                <a:defRPr/>
              </a:pPr>
              <a:t>‹#›</a:t>
            </a:fld>
            <a:endParaRPr lang="en-CA" altLang="en-US"/>
          </a:p>
        </p:txBody>
      </p:sp>
    </p:spTree>
    <p:extLst>
      <p:ext uri="{BB962C8B-B14F-4D97-AF65-F5344CB8AC3E}">
        <p14:creationId xmlns:p14="http://schemas.microsoft.com/office/powerpoint/2010/main" val="3500954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1FDE955-8015-6E68-63C4-454D387BDABB}"/>
              </a:ext>
            </a:extLst>
          </p:cNvPr>
          <p:cNvSpPr>
            <a:spLocks noGrp="1"/>
          </p:cNvSpPr>
          <p:nvPr>
            <p:ph type="dt" sz="half" idx="10"/>
          </p:nvPr>
        </p:nvSpPr>
        <p:spPr/>
        <p:txBody>
          <a:bodyPr/>
          <a:lstStyle>
            <a:lvl1pPr>
              <a:defRPr/>
            </a:lvl1pPr>
          </a:lstStyle>
          <a:p>
            <a:pPr>
              <a:defRPr/>
            </a:pPr>
            <a:r>
              <a:rPr lang="en-US"/>
              <a:t>2025-09-17</a:t>
            </a:r>
            <a:endParaRPr lang="en-CA"/>
          </a:p>
        </p:txBody>
      </p:sp>
      <p:sp>
        <p:nvSpPr>
          <p:cNvPr id="6" name="Footer Placeholder 4">
            <a:extLst>
              <a:ext uri="{FF2B5EF4-FFF2-40B4-BE49-F238E27FC236}">
                <a16:creationId xmlns:a16="http://schemas.microsoft.com/office/drawing/2014/main" id="{72DB4AE8-93F0-2B32-CB25-911A0D276706}"/>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7" name="Slide Number Placeholder 5">
            <a:extLst>
              <a:ext uri="{FF2B5EF4-FFF2-40B4-BE49-F238E27FC236}">
                <a16:creationId xmlns:a16="http://schemas.microsoft.com/office/drawing/2014/main" id="{686E0A38-D92F-10DF-3834-2B8FBA0E3262}"/>
              </a:ext>
            </a:extLst>
          </p:cNvPr>
          <p:cNvSpPr>
            <a:spLocks noGrp="1"/>
          </p:cNvSpPr>
          <p:nvPr>
            <p:ph type="sldNum" sz="quarter" idx="12"/>
          </p:nvPr>
        </p:nvSpPr>
        <p:spPr/>
        <p:txBody>
          <a:bodyPr/>
          <a:lstStyle>
            <a:lvl1pPr>
              <a:defRPr/>
            </a:lvl1pPr>
          </a:lstStyle>
          <a:p>
            <a:pPr>
              <a:defRPr/>
            </a:pPr>
            <a:fld id="{129AA4B8-7996-4EF0-A143-E049B1F4CFBA}" type="slidenum">
              <a:rPr lang="en-CA" altLang="en-US"/>
              <a:pPr>
                <a:defRPr/>
              </a:pPr>
              <a:t>‹#›</a:t>
            </a:fld>
            <a:endParaRPr lang="en-CA" altLang="en-US"/>
          </a:p>
        </p:txBody>
      </p:sp>
    </p:spTree>
    <p:extLst>
      <p:ext uri="{BB962C8B-B14F-4D97-AF65-F5344CB8AC3E}">
        <p14:creationId xmlns:p14="http://schemas.microsoft.com/office/powerpoint/2010/main" val="4046140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B9CA32E6-C9BC-FD80-6634-FA1D82E5310E}"/>
              </a:ext>
            </a:extLst>
          </p:cNvPr>
          <p:cNvSpPr>
            <a:spLocks noGrp="1"/>
          </p:cNvSpPr>
          <p:nvPr>
            <p:ph type="dt" sz="half" idx="10"/>
          </p:nvPr>
        </p:nvSpPr>
        <p:spPr/>
        <p:txBody>
          <a:bodyPr/>
          <a:lstStyle>
            <a:lvl1pPr>
              <a:defRPr/>
            </a:lvl1pPr>
          </a:lstStyle>
          <a:p>
            <a:pPr>
              <a:defRPr/>
            </a:pPr>
            <a:r>
              <a:rPr lang="en-US"/>
              <a:t>2025-09-17</a:t>
            </a:r>
            <a:endParaRPr lang="en-CA"/>
          </a:p>
        </p:txBody>
      </p:sp>
      <p:sp>
        <p:nvSpPr>
          <p:cNvPr id="6" name="Footer Placeholder 4">
            <a:extLst>
              <a:ext uri="{FF2B5EF4-FFF2-40B4-BE49-F238E27FC236}">
                <a16:creationId xmlns:a16="http://schemas.microsoft.com/office/drawing/2014/main" id="{57203938-DC80-A1A7-A386-47EB3847EE36}"/>
              </a:ext>
            </a:extLst>
          </p:cNvPr>
          <p:cNvSpPr>
            <a:spLocks noGrp="1"/>
          </p:cNvSpPr>
          <p:nvPr>
            <p:ph type="ftr" sz="quarter" idx="11"/>
          </p:nvPr>
        </p:nvSpPr>
        <p:spPr/>
        <p:txBody>
          <a:bodyPr/>
          <a:lstStyle>
            <a:lvl1pPr>
              <a:defRPr/>
            </a:lvl1pPr>
          </a:lstStyle>
          <a:p>
            <a:pPr>
              <a:defRPr/>
            </a:pPr>
            <a:r>
              <a:rPr lang="it-IT"/>
              <a:t>Bob Laxdal - Non Elliptical Cavities </a:t>
            </a:r>
            <a:endParaRPr lang="en-CA"/>
          </a:p>
        </p:txBody>
      </p:sp>
      <p:sp>
        <p:nvSpPr>
          <p:cNvPr id="7" name="Slide Number Placeholder 5">
            <a:extLst>
              <a:ext uri="{FF2B5EF4-FFF2-40B4-BE49-F238E27FC236}">
                <a16:creationId xmlns:a16="http://schemas.microsoft.com/office/drawing/2014/main" id="{84C599FA-DA21-60CB-6852-0371ACCD6C33}"/>
              </a:ext>
            </a:extLst>
          </p:cNvPr>
          <p:cNvSpPr>
            <a:spLocks noGrp="1"/>
          </p:cNvSpPr>
          <p:nvPr>
            <p:ph type="sldNum" sz="quarter" idx="12"/>
          </p:nvPr>
        </p:nvSpPr>
        <p:spPr/>
        <p:txBody>
          <a:bodyPr/>
          <a:lstStyle>
            <a:lvl1pPr>
              <a:defRPr/>
            </a:lvl1pPr>
          </a:lstStyle>
          <a:p>
            <a:pPr>
              <a:defRPr/>
            </a:pPr>
            <a:fld id="{29D81FBB-A4F1-4C15-BFF3-BDD7EAC6FD7C}" type="slidenum">
              <a:rPr lang="en-CA" altLang="en-US"/>
              <a:pPr>
                <a:defRPr/>
              </a:pPr>
              <a:t>‹#›</a:t>
            </a:fld>
            <a:endParaRPr lang="en-CA" altLang="en-US"/>
          </a:p>
        </p:txBody>
      </p:sp>
    </p:spTree>
    <p:extLst>
      <p:ext uri="{BB962C8B-B14F-4D97-AF65-F5344CB8AC3E}">
        <p14:creationId xmlns:p14="http://schemas.microsoft.com/office/powerpoint/2010/main" val="3863124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A2B610C-6244-551F-C739-6E7FC56D410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CA" altLang="en-US"/>
          </a:p>
        </p:txBody>
      </p:sp>
      <p:sp>
        <p:nvSpPr>
          <p:cNvPr id="1027" name="Text Placeholder 2">
            <a:extLst>
              <a:ext uri="{FF2B5EF4-FFF2-40B4-BE49-F238E27FC236}">
                <a16:creationId xmlns:a16="http://schemas.microsoft.com/office/drawing/2014/main" id="{284198B9-968C-3581-02D7-8A33EF24932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CA" altLang="en-US"/>
          </a:p>
        </p:txBody>
      </p:sp>
      <p:sp>
        <p:nvSpPr>
          <p:cNvPr id="4" name="Date Placeholder 3">
            <a:extLst>
              <a:ext uri="{FF2B5EF4-FFF2-40B4-BE49-F238E27FC236}">
                <a16:creationId xmlns:a16="http://schemas.microsoft.com/office/drawing/2014/main" id="{4A2FC1E1-7B55-F9A7-0ED0-650BB06ADE26}"/>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2025-09-17</a:t>
            </a:r>
            <a:endParaRPr lang="en-CA"/>
          </a:p>
        </p:txBody>
      </p:sp>
      <p:sp>
        <p:nvSpPr>
          <p:cNvPr id="5" name="Footer Placeholder 4">
            <a:extLst>
              <a:ext uri="{FF2B5EF4-FFF2-40B4-BE49-F238E27FC236}">
                <a16:creationId xmlns:a16="http://schemas.microsoft.com/office/drawing/2014/main" id="{8F460566-FE60-C4D0-095D-F1611C266D79}"/>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5F447DAF-CB41-9A5E-4FFC-54EF11CAB1C7}"/>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40D991CA-4571-45B6-9DDA-A52DD9F2793A}"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7" r:id="rId13"/>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customXml" Target="../ink/ink11.xml"/></Relationships>
</file>

<file path=ppt/slides/_rels/slide12.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customXml" Target="../ink/ink14.xml"/><Relationship Id="rId3" Type="http://schemas.openxmlformats.org/officeDocument/2006/relationships/oleObject" Target="../embeddings/oleObject2.bin"/><Relationship Id="rId7" Type="http://schemas.openxmlformats.org/officeDocument/2006/relationships/oleObject" Target="../embeddings/oleObject3.bin"/><Relationship Id="rId12"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chart" Target="../charts/chart1.xml"/><Relationship Id="rId11" Type="http://schemas.openxmlformats.org/officeDocument/2006/relationships/image" Target="../media/image25.png"/><Relationship Id="rId5" Type="http://schemas.openxmlformats.org/officeDocument/2006/relationships/image" Target="../media/image21.png"/><Relationship Id="rId15" Type="http://schemas.openxmlformats.org/officeDocument/2006/relationships/image" Target="../media/image27.emf"/><Relationship Id="rId10" Type="http://schemas.openxmlformats.org/officeDocument/2006/relationships/image" Target="../media/image24.png"/><Relationship Id="rId4" Type="http://schemas.openxmlformats.org/officeDocument/2006/relationships/image" Target="../media/image20.wmf"/><Relationship Id="rId9" Type="http://schemas.openxmlformats.org/officeDocument/2006/relationships/image" Target="../media/image23.png"/><Relationship Id="rId1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emf"/><Relationship Id="rId7" Type="http://schemas.openxmlformats.org/officeDocument/2006/relationships/image" Target="../media/image30.png"/><Relationship Id="rId12"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9.png"/><Relationship Id="rId11" Type="http://schemas.openxmlformats.org/officeDocument/2006/relationships/customXml" Target="../ink/ink15.xml"/><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8" Type="http://schemas.openxmlformats.org/officeDocument/2006/relationships/customXml" Target="../ink/ink16.xml"/><Relationship Id="rId3" Type="http://schemas.openxmlformats.org/officeDocument/2006/relationships/image" Target="../media/image27.emf"/><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wmf"/><Relationship Id="rId4" Type="http://schemas.openxmlformats.org/officeDocument/2006/relationships/oleObject" Target="../embeddings/oleObject4.bin"/><Relationship Id="rId9"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image" Target="../media/image42.emf"/><Relationship Id="rId13" Type="http://schemas.openxmlformats.org/officeDocument/2006/relationships/customXml" Target="../ink/ink17.xml"/><Relationship Id="rId3" Type="http://schemas.openxmlformats.org/officeDocument/2006/relationships/image" Target="../media/image37.png"/><Relationship Id="rId7" Type="http://schemas.openxmlformats.org/officeDocument/2006/relationships/image" Target="../media/image41.emf"/><Relationship Id="rId12"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40.jpe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jpeg"/><Relationship Id="rId9" Type="http://schemas.openxmlformats.org/officeDocument/2006/relationships/image" Target="../media/image43.png"/><Relationship Id="rId1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customXml" Target="../ink/ink18.xml"/><Relationship Id="rId3" Type="http://schemas.openxmlformats.org/officeDocument/2006/relationships/oleObject" Target="../embeddings/oleObject4.bin"/><Relationship Id="rId7"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34.wmf"/><Relationship Id="rId9"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oleObject" Target="../embeddings/oleObject1.bin"/><Relationship Id="rId1" Type="http://schemas.openxmlformats.org/officeDocument/2006/relationships/slideLayout" Target="../slideLayouts/slideLayout6.xml"/><Relationship Id="rId6" Type="http://schemas.openxmlformats.org/officeDocument/2006/relationships/customXml" Target="../ink/ink2.xml"/><Relationship Id="rId5" Type="http://schemas.openxmlformats.org/officeDocument/2006/relationships/image" Target="../media/image2.png"/><Relationship Id="rId4" Type="http://schemas.openxmlformats.org/officeDocument/2006/relationships/customXml" Target="../ink/ink1.xml"/></Relationships>
</file>

<file path=ppt/slides/_rels/slide20.xml.rels><?xml version="1.0" encoding="UTF-8" standalone="yes"?>
<Relationships xmlns="http://schemas.openxmlformats.org/package/2006/relationships"><Relationship Id="rId3" Type="http://schemas.openxmlformats.org/officeDocument/2006/relationships/customXml" Target="../ink/ink20.xml"/><Relationship Id="rId2" Type="http://schemas.openxmlformats.org/officeDocument/2006/relationships/image" Target="../media/image50.em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2.png"/><Relationship Id="rId2" Type="http://schemas.openxmlformats.org/officeDocument/2006/relationships/image" Target="../media/image27.emf"/><Relationship Id="rId1" Type="http://schemas.openxmlformats.org/officeDocument/2006/relationships/slideLayout" Target="../slideLayouts/slideLayout6.xml"/><Relationship Id="rId6" Type="http://schemas.openxmlformats.org/officeDocument/2006/relationships/customXml" Target="../ink/ink21.xml"/><Relationship Id="rId5" Type="http://schemas.openxmlformats.org/officeDocument/2006/relationships/image" Target="../media/image53.pn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1.png"/><Relationship Id="rId7" Type="http://schemas.openxmlformats.org/officeDocument/2006/relationships/customXml" Target="../ink/ink22.xml"/><Relationship Id="rId2" Type="http://schemas.openxmlformats.org/officeDocument/2006/relationships/image" Target="../media/image490.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customXml" Target="../ink/ink23.xml"/><Relationship Id="rId2" Type="http://schemas.openxmlformats.org/officeDocument/2006/relationships/image" Target="../media/image58.emf"/><Relationship Id="rId1" Type="http://schemas.openxmlformats.org/officeDocument/2006/relationships/slideLayout" Target="../slideLayouts/slideLayout6.xml"/><Relationship Id="rId5" Type="http://schemas.openxmlformats.org/officeDocument/2006/relationships/image" Target="../media/image59.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customXml" Target="../ink/ink24.xml"/><Relationship Id="rId2" Type="http://schemas.openxmlformats.org/officeDocument/2006/relationships/image" Target="../media/image60.emf"/><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57.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customXml" Target="../ink/ink26.xml"/><Relationship Id="rId5" Type="http://schemas.openxmlformats.org/officeDocument/2006/relationships/image" Target="../media/image63.png"/><Relationship Id="rId4" Type="http://schemas.openxmlformats.org/officeDocument/2006/relationships/image" Target="../media/image62.wmf"/></Relationships>
</file>

<file path=ppt/slides/_rels/slide28.xml.rels><?xml version="1.0" encoding="UTF-8" standalone="yes"?>
<Relationships xmlns="http://schemas.openxmlformats.org/package/2006/relationships"><Relationship Id="rId3" Type="http://schemas.openxmlformats.org/officeDocument/2006/relationships/customXml" Target="../ink/ink27.xml"/><Relationship Id="rId2" Type="http://schemas.openxmlformats.org/officeDocument/2006/relationships/image" Target="../media/image64.emf"/><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customXml" Target="../ink/ink28.xml"/><Relationship Id="rId2" Type="http://schemas.openxmlformats.org/officeDocument/2006/relationships/image" Target="../media/image65.emf"/><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customXml" Target="../ink/ink29.xml"/><Relationship Id="rId2" Type="http://schemas.openxmlformats.org/officeDocument/2006/relationships/image" Target="../media/image66.png"/><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customXml" Target="../ink/ink30.xml"/><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customXml" Target="../ink/ink31.xml"/><Relationship Id="rId2" Type="http://schemas.openxmlformats.org/officeDocument/2006/relationships/image" Target="../media/image68.png"/><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3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8" Type="http://schemas.openxmlformats.org/officeDocument/2006/relationships/customXml" Target="../ink/ink33.xml"/><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6.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57.png"/></Relationships>
</file>

<file path=ppt/slides/_rels/slide35.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6.png"/><Relationship Id="rId7" Type="http://schemas.openxmlformats.org/officeDocument/2006/relationships/image" Target="../media/image79.png"/><Relationship Id="rId12" Type="http://schemas.openxmlformats.org/officeDocument/2006/relationships/image" Target="../media/image57.png"/><Relationship Id="rId2" Type="http://schemas.openxmlformats.org/officeDocument/2006/relationships/image" Target="../media/image75.png"/><Relationship Id="rId1" Type="http://schemas.openxmlformats.org/officeDocument/2006/relationships/slideLayout" Target="../slideLayouts/slideLayout6.xml"/><Relationship Id="rId6" Type="http://schemas.openxmlformats.org/officeDocument/2006/relationships/image" Target="../media/image78.png"/><Relationship Id="rId11" Type="http://schemas.openxmlformats.org/officeDocument/2006/relationships/customXml" Target="../ink/ink34.xml"/><Relationship Id="rId5" Type="http://schemas.openxmlformats.org/officeDocument/2006/relationships/image" Target="../media/image16.png"/><Relationship Id="rId10" Type="http://schemas.openxmlformats.org/officeDocument/2006/relationships/image" Target="../media/image82.png"/><Relationship Id="rId4" Type="http://schemas.openxmlformats.org/officeDocument/2006/relationships/image" Target="../media/image77.png"/><Relationship Id="rId9" Type="http://schemas.openxmlformats.org/officeDocument/2006/relationships/image" Target="../media/image81.png"/></Relationships>
</file>

<file path=ppt/slides/_rels/slide3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3.png"/><Relationship Id="rId7" Type="http://schemas.openxmlformats.org/officeDocument/2006/relationships/image" Target="../media/image86.wmf"/><Relationship Id="rId2" Type="http://schemas.openxmlformats.org/officeDocument/2006/relationships/image" Target="../media/image49.png"/><Relationship Id="rId1" Type="http://schemas.openxmlformats.org/officeDocument/2006/relationships/slideLayout" Target="../slideLayouts/slideLayout6.xml"/><Relationship Id="rId6" Type="http://schemas.openxmlformats.org/officeDocument/2006/relationships/image" Target="../media/image85.png"/><Relationship Id="rId5" Type="http://schemas.openxmlformats.org/officeDocument/2006/relationships/image" Target="../media/image84.jpeg"/><Relationship Id="rId10" Type="http://schemas.openxmlformats.org/officeDocument/2006/relationships/image" Target="../media/image57.png"/><Relationship Id="rId4" Type="http://schemas.openxmlformats.org/officeDocument/2006/relationships/image" Target="../media/image59.png"/><Relationship Id="rId9" Type="http://schemas.openxmlformats.org/officeDocument/2006/relationships/customXml" Target="../ink/ink35.xml"/></Relationships>
</file>

<file path=ppt/slides/_rels/slide37.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89.jpeg"/><Relationship Id="rId7" Type="http://schemas.openxmlformats.org/officeDocument/2006/relationships/customXml" Target="../ink/ink36.xml"/><Relationship Id="rId2" Type="http://schemas.openxmlformats.org/officeDocument/2006/relationships/image" Target="../media/image88.wmf"/><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8.xml.rels><?xml version="1.0" encoding="UTF-8" standalone="yes"?>
<Relationships xmlns="http://schemas.openxmlformats.org/package/2006/relationships"><Relationship Id="rId3" Type="http://schemas.openxmlformats.org/officeDocument/2006/relationships/image" Target="../media/image93.wmf"/><Relationship Id="rId7" Type="http://schemas.openxmlformats.org/officeDocument/2006/relationships/image" Target="../media/image57.png"/><Relationship Id="rId2" Type="http://schemas.openxmlformats.org/officeDocument/2006/relationships/oleObject" Target="../embeddings/oleObject6.bin"/><Relationship Id="rId1" Type="http://schemas.openxmlformats.org/officeDocument/2006/relationships/slideLayout" Target="../slideLayouts/slideLayout6.xml"/><Relationship Id="rId6" Type="http://schemas.openxmlformats.org/officeDocument/2006/relationships/customXml" Target="../ink/ink37.xml"/><Relationship Id="rId5" Type="http://schemas.openxmlformats.org/officeDocument/2006/relationships/image" Target="../media/image95.jpeg"/><Relationship Id="rId4" Type="http://schemas.openxmlformats.org/officeDocument/2006/relationships/image" Target="../media/image94.gif"/></Relationships>
</file>

<file path=ppt/slides/_rels/slide39.xml.rels><?xml version="1.0" encoding="UTF-8" standalone="yes"?>
<Relationships xmlns="http://schemas.openxmlformats.org/package/2006/relationships"><Relationship Id="rId8" Type="http://schemas.openxmlformats.org/officeDocument/2006/relationships/customXml" Target="../ink/ink38.xml"/><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png"/><Relationship Id="rId1" Type="http://schemas.openxmlformats.org/officeDocument/2006/relationships/slideLayout" Target="../slideLayouts/slideLayout6.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 Id="rId9" Type="http://schemas.openxmlformats.org/officeDocument/2006/relationships/image" Target="../media/image57.png"/></Relationships>
</file>

<file path=ppt/slides/_rels/slide4.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2.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 Id="rId9"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103.wmf"/><Relationship Id="rId7" Type="http://schemas.openxmlformats.org/officeDocument/2006/relationships/customXml" Target="../ink/ink39.xml"/><Relationship Id="rId2" Type="http://schemas.openxmlformats.org/officeDocument/2006/relationships/image" Target="../media/image102.wmf"/><Relationship Id="rId1" Type="http://schemas.openxmlformats.org/officeDocument/2006/relationships/slideLayout" Target="../slideLayouts/slideLayout7.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4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8" Type="http://schemas.openxmlformats.org/officeDocument/2006/relationships/image" Target="../media/image1040.png"/><Relationship Id="rId3" Type="http://schemas.openxmlformats.org/officeDocument/2006/relationships/image" Target="../media/image107.emf"/><Relationship Id="rId7" Type="http://schemas.openxmlformats.org/officeDocument/2006/relationships/image" Target="../media/image109.wmf"/><Relationship Id="rId12" Type="http://schemas.openxmlformats.org/officeDocument/2006/relationships/image" Target="../media/image110.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oleObject" Target="../embeddings/oleObject8.bin"/><Relationship Id="rId11" Type="http://schemas.openxmlformats.org/officeDocument/2006/relationships/image" Target="../media/image57.png"/><Relationship Id="rId5" Type="http://schemas.openxmlformats.org/officeDocument/2006/relationships/image" Target="../media/image108.wmf"/><Relationship Id="rId10" Type="http://schemas.openxmlformats.org/officeDocument/2006/relationships/customXml" Target="../ink/ink41.xml"/><Relationship Id="rId4" Type="http://schemas.openxmlformats.org/officeDocument/2006/relationships/oleObject" Target="../embeddings/oleObject7.bin"/><Relationship Id="rId9" Type="http://schemas.openxmlformats.org/officeDocument/2006/relationships/image" Target="../media/image1050.png"/></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57.png"/><Relationship Id="rId3" Type="http://schemas.openxmlformats.org/officeDocument/2006/relationships/image" Target="../media/image107.png"/><Relationship Id="rId7" Type="http://schemas.openxmlformats.org/officeDocument/2006/relationships/image" Target="../media/image1100.png"/><Relationship Id="rId12" Type="http://schemas.openxmlformats.org/officeDocument/2006/relationships/customXml" Target="../ink/ink42.xml"/><Relationship Id="rId2" Type="http://schemas.openxmlformats.org/officeDocument/2006/relationships/image" Target="../media/image1060.png"/><Relationship Id="rId1" Type="http://schemas.openxmlformats.org/officeDocument/2006/relationships/slideLayout" Target="../slideLayouts/slideLayout6.xml"/><Relationship Id="rId6" Type="http://schemas.openxmlformats.org/officeDocument/2006/relationships/image" Target="../media/image109.png"/><Relationship Id="rId11" Type="http://schemas.openxmlformats.org/officeDocument/2006/relationships/image" Target="../media/image113.wmf"/><Relationship Id="rId5" Type="http://schemas.openxmlformats.org/officeDocument/2006/relationships/image" Target="../media/image111.wmf"/><Relationship Id="rId10" Type="http://schemas.openxmlformats.org/officeDocument/2006/relationships/oleObject" Target="../embeddings/oleObject11.bin"/><Relationship Id="rId4" Type="http://schemas.openxmlformats.org/officeDocument/2006/relationships/oleObject" Target="../embeddings/oleObject9.bin"/><Relationship Id="rId9" Type="http://schemas.openxmlformats.org/officeDocument/2006/relationships/image" Target="../media/image112.wmf"/></Relationships>
</file>

<file path=ppt/slides/_rels/slide45.xml.rels><?xml version="1.0" encoding="UTF-8" standalone="yes"?>
<Relationships xmlns="http://schemas.openxmlformats.org/package/2006/relationships"><Relationship Id="rId8" Type="http://schemas.openxmlformats.org/officeDocument/2006/relationships/image" Target="../media/image580.png"/><Relationship Id="rId3" Type="http://schemas.openxmlformats.org/officeDocument/2006/relationships/image" Target="../media/image114.png"/><Relationship Id="rId7" Type="http://schemas.openxmlformats.org/officeDocument/2006/relationships/image" Target="../media/image570.png"/><Relationship Id="rId12"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560.png"/><Relationship Id="rId11" Type="http://schemas.openxmlformats.org/officeDocument/2006/relationships/customXml" Target="../ink/ink43.xml"/><Relationship Id="rId5" Type="http://schemas.openxmlformats.org/officeDocument/2006/relationships/image" Target="../media/image115.wmf"/><Relationship Id="rId10" Type="http://schemas.openxmlformats.org/officeDocument/2006/relationships/image" Target="../media/image117.png"/><Relationship Id="rId4" Type="http://schemas.openxmlformats.org/officeDocument/2006/relationships/oleObject" Target="../embeddings/oleObject12.bin"/><Relationship Id="rId9" Type="http://schemas.openxmlformats.org/officeDocument/2006/relationships/image" Target="../media/image116.jpeg"/></Relationships>
</file>

<file path=ppt/slides/_rels/slide46.xml.rels><?xml version="1.0" encoding="UTF-8" standalone="yes"?>
<Relationships xmlns="http://schemas.openxmlformats.org/package/2006/relationships"><Relationship Id="rId8" Type="http://schemas.openxmlformats.org/officeDocument/2006/relationships/image" Target="../media/image121.emf"/><Relationship Id="rId3" Type="http://schemas.openxmlformats.org/officeDocument/2006/relationships/oleObject" Target="../embeddings/oleObject12.bin"/><Relationship Id="rId7" Type="http://schemas.openxmlformats.org/officeDocument/2006/relationships/image" Target="../media/image120.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5.wmf"/></Relationships>
</file>

<file path=ppt/slides/_rels/slide47.xml.rels><?xml version="1.0" encoding="UTF-8" standalone="yes"?>
<Relationships xmlns="http://schemas.openxmlformats.org/package/2006/relationships"><Relationship Id="rId8" Type="http://schemas.openxmlformats.org/officeDocument/2006/relationships/customXml" Target="../ink/ink44.xml"/><Relationship Id="rId3" Type="http://schemas.openxmlformats.org/officeDocument/2006/relationships/image" Target="../media/image122.png"/><Relationship Id="rId7" Type="http://schemas.openxmlformats.org/officeDocument/2006/relationships/image" Target="../media/image124.wmf"/><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oleObject" Target="../embeddings/oleObject14.bin"/><Relationship Id="rId5" Type="http://schemas.openxmlformats.org/officeDocument/2006/relationships/image" Target="../media/image123.wmf"/><Relationship Id="rId4" Type="http://schemas.openxmlformats.org/officeDocument/2006/relationships/oleObject" Target="../embeddings/oleObject13.bin"/><Relationship Id="rId9" Type="http://schemas.openxmlformats.org/officeDocument/2006/relationships/image" Target="../media/image57.png"/></Relationships>
</file>

<file path=ppt/slides/_rels/slide48.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3.png"/><Relationship Id="rId1" Type="http://schemas.openxmlformats.org/officeDocument/2006/relationships/slideLayout" Target="../slideLayouts/slideLayout6.xml"/><Relationship Id="rId5" Type="http://schemas.openxmlformats.org/officeDocument/2006/relationships/image" Target="../media/image1230.png"/><Relationship Id="rId4" Type="http://schemas.openxmlformats.org/officeDocument/2006/relationships/image" Target="../media/image1220.png"/></Relationships>
</file>

<file path=ppt/slides/_rels/slide49.xml.rels><?xml version="1.0" encoding="UTF-8" standalone="yes"?>
<Relationships xmlns="http://schemas.openxmlformats.org/package/2006/relationships"><Relationship Id="rId8" Type="http://schemas.openxmlformats.org/officeDocument/2006/relationships/image" Target="../media/image770.png"/><Relationship Id="rId3" Type="http://schemas.openxmlformats.org/officeDocument/2006/relationships/image" Target="../media/image124.png"/><Relationship Id="rId7" Type="http://schemas.openxmlformats.org/officeDocument/2006/relationships/image" Target="../media/image760.png"/><Relationship Id="rId12"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750.png"/><Relationship Id="rId11" Type="http://schemas.openxmlformats.org/officeDocument/2006/relationships/customXml" Target="../ink/ink45.xml"/><Relationship Id="rId5" Type="http://schemas.openxmlformats.org/officeDocument/2006/relationships/image" Target="../media/image740.png"/><Relationship Id="rId10" Type="http://schemas.openxmlformats.org/officeDocument/2006/relationships/image" Target="../media/image125.png"/><Relationship Id="rId9" Type="http://schemas.openxmlformats.org/officeDocument/2006/relationships/image" Target="../media/image780.png"/></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customXml" Target="../ink/ink5.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46.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customXml" Target="../ink/ink47.xml"/><Relationship Id="rId2" Type="http://schemas.openxmlformats.org/officeDocument/2006/relationships/image" Target="../media/image126.emf"/><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52.xml.rels><?xml version="1.0" encoding="UTF-8" standalone="yes"?>
<Relationships xmlns="http://schemas.openxmlformats.org/package/2006/relationships"><Relationship Id="rId3" Type="http://schemas.openxmlformats.org/officeDocument/2006/relationships/image" Target="../media/image127.png"/><Relationship Id="rId7" Type="http://schemas.openxmlformats.org/officeDocument/2006/relationships/image" Target="../media/image57.png"/><Relationship Id="rId2" Type="http://schemas.openxmlformats.org/officeDocument/2006/relationships/image" Target="../media/image440.png"/><Relationship Id="rId1" Type="http://schemas.openxmlformats.org/officeDocument/2006/relationships/slideLayout" Target="../slideLayouts/slideLayout6.xml"/><Relationship Id="rId6" Type="http://schemas.openxmlformats.org/officeDocument/2006/relationships/customXml" Target="../ink/ink48.xml"/><Relationship Id="rId5" Type="http://schemas.openxmlformats.org/officeDocument/2006/relationships/image" Target="../media/image470.png"/><Relationship Id="rId4" Type="http://schemas.openxmlformats.org/officeDocument/2006/relationships/image" Target="../media/image460.png"/></Relationships>
</file>

<file path=ppt/slides/_rels/slide53.xml.rels><?xml version="1.0" encoding="UTF-8" standalone="yes"?>
<Relationships xmlns="http://schemas.openxmlformats.org/package/2006/relationships"><Relationship Id="rId3" Type="http://schemas.openxmlformats.org/officeDocument/2006/relationships/customXml" Target="../ink/ink49.xml"/><Relationship Id="rId2" Type="http://schemas.openxmlformats.org/officeDocument/2006/relationships/image" Target="../media/image390.png"/><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5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customXml" Target="../ink/ink50.xml"/><Relationship Id="rId4" Type="http://schemas.openxmlformats.org/officeDocument/2006/relationships/image" Target="../media/image130.png"/></Relationships>
</file>

<file path=ppt/slides/_rels/slide55.xml.rels><?xml version="1.0" encoding="UTF-8" standalone="yes"?>
<Relationships xmlns="http://schemas.openxmlformats.org/package/2006/relationships"><Relationship Id="rId8" Type="http://schemas.openxmlformats.org/officeDocument/2006/relationships/customXml" Target="../ink/ink51.xml"/><Relationship Id="rId3" Type="http://schemas.openxmlformats.org/officeDocument/2006/relationships/image" Target="../media/image132.png"/><Relationship Id="rId7" Type="http://schemas.openxmlformats.org/officeDocument/2006/relationships/image" Target="../media/image136.png"/><Relationship Id="rId2" Type="http://schemas.openxmlformats.org/officeDocument/2006/relationships/image" Target="../media/image131.png"/><Relationship Id="rId1" Type="http://schemas.openxmlformats.org/officeDocument/2006/relationships/slideLayout" Target="../slideLayouts/slideLayout6.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 Id="rId9" Type="http://schemas.openxmlformats.org/officeDocument/2006/relationships/image" Target="../media/image57.png"/></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52.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customXml" Target="../ink/ink53.xml"/><Relationship Id="rId4" Type="http://schemas.openxmlformats.org/officeDocument/2006/relationships/image" Target="../media/image138.png"/></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54.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8" Type="http://schemas.openxmlformats.org/officeDocument/2006/relationships/image" Target="../media/image790.png"/><Relationship Id="rId3" Type="http://schemas.openxmlformats.org/officeDocument/2006/relationships/image" Target="../media/image139.jpeg"/><Relationship Id="rId7" Type="http://schemas.openxmlformats.org/officeDocument/2006/relationships/image" Target="../media/image142.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41.emf"/><Relationship Id="rId5" Type="http://schemas.openxmlformats.org/officeDocument/2006/relationships/image" Target="../media/image140.emf"/><Relationship Id="rId10" Type="http://schemas.openxmlformats.org/officeDocument/2006/relationships/image" Target="../media/image57.png"/><Relationship Id="rId4" Type="http://schemas.openxmlformats.org/officeDocument/2006/relationships/image" Target="../media/image137.jpeg"/><Relationship Id="rId9" Type="http://schemas.openxmlformats.org/officeDocument/2006/relationships/customXml" Target="../ink/ink55.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2.png"/><Relationship Id="rId11" Type="http://schemas.openxmlformats.org/officeDocument/2006/relationships/customXml" Target="../ink/ink6.xml"/><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0.xml.rels><?xml version="1.0" encoding="UTF-8" standalone="yes"?>
<Relationships xmlns="http://schemas.openxmlformats.org/package/2006/relationships"><Relationship Id="rId8" Type="http://schemas.openxmlformats.org/officeDocument/2006/relationships/image" Target="../media/image144.wmf"/><Relationship Id="rId13" Type="http://schemas.openxmlformats.org/officeDocument/2006/relationships/customXml" Target="../ink/ink56.xml"/><Relationship Id="rId3" Type="http://schemas.openxmlformats.org/officeDocument/2006/relationships/image" Target="../media/image143.png"/><Relationship Id="rId7" Type="http://schemas.openxmlformats.org/officeDocument/2006/relationships/oleObject" Target="../embeddings/oleObject16.bin"/><Relationship Id="rId12" Type="http://schemas.openxmlformats.org/officeDocument/2006/relationships/image" Target="../media/image147.emf"/><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143.wmf"/><Relationship Id="rId11" Type="http://schemas.openxmlformats.org/officeDocument/2006/relationships/image" Target="../media/image146.emf"/><Relationship Id="rId5" Type="http://schemas.openxmlformats.org/officeDocument/2006/relationships/oleObject" Target="../embeddings/oleObject15.bin"/><Relationship Id="rId10" Type="http://schemas.openxmlformats.org/officeDocument/2006/relationships/image" Target="../media/image145.emf"/><Relationship Id="rId4" Type="http://schemas.openxmlformats.org/officeDocument/2006/relationships/image" Target="../media/image144.png"/><Relationship Id="rId9" Type="http://schemas.openxmlformats.org/officeDocument/2006/relationships/image" Target="../media/image147.png"/><Relationship Id="rId14" Type="http://schemas.openxmlformats.org/officeDocument/2006/relationships/image" Target="../media/image57.png"/></Relationships>
</file>

<file path=ppt/slides/_rels/slide61.xml.rels><?xml version="1.0" encoding="UTF-8" standalone="yes"?>
<Relationships xmlns="http://schemas.openxmlformats.org/package/2006/relationships"><Relationship Id="rId8" Type="http://schemas.openxmlformats.org/officeDocument/2006/relationships/image" Target="../media/image153.emf"/><Relationship Id="rId3" Type="http://schemas.openxmlformats.org/officeDocument/2006/relationships/image" Target="../media/image148.png"/><Relationship Id="rId7" Type="http://schemas.openxmlformats.org/officeDocument/2006/relationships/image" Target="../media/image152.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151.emf"/><Relationship Id="rId5" Type="http://schemas.openxmlformats.org/officeDocument/2006/relationships/image" Target="../media/image150.png"/><Relationship Id="rId10" Type="http://schemas.openxmlformats.org/officeDocument/2006/relationships/image" Target="../media/image57.png"/><Relationship Id="rId4" Type="http://schemas.openxmlformats.org/officeDocument/2006/relationships/image" Target="../media/image149.png"/><Relationship Id="rId9" Type="http://schemas.openxmlformats.org/officeDocument/2006/relationships/customXml" Target="../ink/ink57.xml"/></Relationships>
</file>

<file path=ppt/slides/_rels/slide6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58.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5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77.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customXml" Target="../ink/ink60.xml"/></Relationships>
</file>

<file path=ppt/slides/_rels/slide65.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156.png"/><Relationship Id="rId7" Type="http://schemas.openxmlformats.org/officeDocument/2006/relationships/image" Target="../media/image158.png"/><Relationship Id="rId2" Type="http://schemas.openxmlformats.org/officeDocument/2006/relationships/image" Target="../media/image155.png"/><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customXml" Target="../ink/ink61.xml"/><Relationship Id="rId4" Type="http://schemas.openxmlformats.org/officeDocument/2006/relationships/image" Target="../media/image157.emf"/><Relationship Id="rId9" Type="http://schemas.openxmlformats.org/officeDocument/2006/relationships/image" Target="../media/image159.png"/></Relationships>
</file>

<file path=ppt/slides/_rels/slide66.xml.rels><?xml version="1.0" encoding="UTF-8" standalone="yes"?>
<Relationships xmlns="http://schemas.openxmlformats.org/package/2006/relationships"><Relationship Id="rId8" Type="http://schemas.openxmlformats.org/officeDocument/2006/relationships/image" Target="../media/image163.png"/><Relationship Id="rId3" Type="http://schemas.openxmlformats.org/officeDocument/2006/relationships/image" Target="../media/image160.png"/><Relationship Id="rId7" Type="http://schemas.openxmlformats.org/officeDocument/2006/relationships/image" Target="../media/image57.png"/><Relationship Id="rId12" Type="http://schemas.openxmlformats.org/officeDocument/2006/relationships/image" Target="../media/image167.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customXml" Target="../ink/ink62.xml"/><Relationship Id="rId11" Type="http://schemas.openxmlformats.org/officeDocument/2006/relationships/image" Target="../media/image166.png"/><Relationship Id="rId5" Type="http://schemas.openxmlformats.org/officeDocument/2006/relationships/image" Target="../media/image162.emf"/><Relationship Id="rId10" Type="http://schemas.openxmlformats.org/officeDocument/2006/relationships/image" Target="../media/image165.png"/><Relationship Id="rId4" Type="http://schemas.openxmlformats.org/officeDocument/2006/relationships/image" Target="../media/image161.png"/><Relationship Id="rId9" Type="http://schemas.openxmlformats.org/officeDocument/2006/relationships/image" Target="../media/image164.png"/></Relationships>
</file>

<file path=ppt/slides/_rels/slide6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63.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64.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69.emf"/><Relationship Id="rId7" Type="http://schemas.openxmlformats.org/officeDocument/2006/relationships/image" Target="../media/image57.png"/><Relationship Id="rId2" Type="http://schemas.openxmlformats.org/officeDocument/2006/relationships/image" Target="../media/image168.emf"/><Relationship Id="rId1" Type="http://schemas.openxmlformats.org/officeDocument/2006/relationships/slideLayout" Target="../slideLayouts/slideLayout6.xml"/><Relationship Id="rId6" Type="http://schemas.openxmlformats.org/officeDocument/2006/relationships/customXml" Target="../ink/ink65.xml"/><Relationship Id="rId5" Type="http://schemas.openxmlformats.org/officeDocument/2006/relationships/image" Target="../media/image171.png"/><Relationship Id="rId4" Type="http://schemas.openxmlformats.org/officeDocument/2006/relationships/image" Target="../media/image170.emf"/></Relationships>
</file>

<file path=ppt/slides/_rels/slide7.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70.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customXml" Target="../ink/ink66.xml"/></Relationships>
</file>

<file path=ppt/slides/_rels/slide71.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customXml" Target="../ink/ink67.xml"/><Relationship Id="rId4" Type="http://schemas.openxmlformats.org/officeDocument/2006/relationships/image" Target="../media/image175.png"/></Relationships>
</file>

<file path=ppt/slides/_rels/slide72.xml.rels><?xml version="1.0" encoding="UTF-8" standalone="yes"?>
<Relationships xmlns="http://schemas.openxmlformats.org/package/2006/relationships"><Relationship Id="rId3" Type="http://schemas.openxmlformats.org/officeDocument/2006/relationships/customXml" Target="../ink/ink68.xml"/><Relationship Id="rId2" Type="http://schemas.openxmlformats.org/officeDocument/2006/relationships/image" Target="../media/image176.png"/><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7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69.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70.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customXml" Target="../ink/ink71.xml"/><Relationship Id="rId2" Type="http://schemas.openxmlformats.org/officeDocument/2006/relationships/image" Target="../media/image177.jpeg"/><Relationship Id="rId1" Type="http://schemas.openxmlformats.org/officeDocument/2006/relationships/slideLayout" Target="../slideLayouts/slideLayout12.xml"/><Relationship Id="rId4" Type="http://schemas.openxmlformats.org/officeDocument/2006/relationships/image" Target="../media/image57.png"/></Relationships>
</file>

<file path=ppt/slides/_rels/slide76.xml.rels><?xml version="1.0" encoding="UTF-8" standalone="yes"?>
<Relationships xmlns="http://schemas.openxmlformats.org/package/2006/relationships"><Relationship Id="rId3" Type="http://schemas.openxmlformats.org/officeDocument/2006/relationships/image" Target="../media/image178.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customXml" Target="../ink/ink72.xml"/></Relationships>
</file>

<file path=ppt/slides/_rels/slide77.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73.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customXml" Target="../ink/ink74.xml"/></Relationships>
</file>

<file path=ppt/slides/_rels/slide8.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80.xml.rels><?xml version="1.0" encoding="UTF-8" standalone="yes"?>
<Relationships xmlns="http://schemas.openxmlformats.org/package/2006/relationships"><Relationship Id="rId3" Type="http://schemas.openxmlformats.org/officeDocument/2006/relationships/customXml" Target="../ink/ink75.xml"/><Relationship Id="rId2" Type="http://schemas.openxmlformats.org/officeDocument/2006/relationships/image" Target="../media/image181.png"/><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7.bin"/><Relationship Id="rId7" Type="http://schemas.openxmlformats.org/officeDocument/2006/relationships/image" Target="../media/image57.png"/><Relationship Id="rId2" Type="http://schemas.openxmlformats.org/officeDocument/2006/relationships/image" Target="../media/image182.png"/><Relationship Id="rId1" Type="http://schemas.openxmlformats.org/officeDocument/2006/relationships/slideLayout" Target="../slideLayouts/slideLayout6.xml"/><Relationship Id="rId6" Type="http://schemas.openxmlformats.org/officeDocument/2006/relationships/customXml" Target="../ink/ink76.xml"/><Relationship Id="rId5" Type="http://schemas.openxmlformats.org/officeDocument/2006/relationships/image" Target="../media/image184.emf"/><Relationship Id="rId4" Type="http://schemas.openxmlformats.org/officeDocument/2006/relationships/image" Target="../media/image183.wmf"/></Relationships>
</file>

<file path=ppt/slides/_rels/slide82.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177.jpeg"/><Relationship Id="rId1" Type="http://schemas.openxmlformats.org/officeDocument/2006/relationships/slideLayout" Target="../slideLayouts/slideLayout13.xml"/><Relationship Id="rId6" Type="http://schemas.openxmlformats.org/officeDocument/2006/relationships/image" Target="../media/image57.png"/><Relationship Id="rId5" Type="http://schemas.openxmlformats.org/officeDocument/2006/relationships/customXml" Target="../ink/ink77.xml"/><Relationship Id="rId4" Type="http://schemas.openxmlformats.org/officeDocument/2006/relationships/image" Target="../media/image186.png"/></Relationships>
</file>

<file path=ppt/slides/_rels/slide83.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png"/><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customXml" Target="../ink/ink78.xml"/><Relationship Id="rId4" Type="http://schemas.openxmlformats.org/officeDocument/2006/relationships/image" Target="../media/image189.jpeg"/></Relationships>
</file>

<file path=ppt/slides/_rels/slide8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customXml" Target="../ink/ink79.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customXml" Target="../ink/ink80.xml"/><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86.xml.rels><?xml version="1.0" encoding="UTF-8" standalone="yes"?>
<Relationships xmlns="http://schemas.openxmlformats.org/package/2006/relationships"><Relationship Id="rId3" Type="http://schemas.openxmlformats.org/officeDocument/2006/relationships/image" Target="../media/image141.emf"/><Relationship Id="rId2" Type="http://schemas.openxmlformats.org/officeDocument/2006/relationships/image" Target="../media/image190.jpe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customXml" Target="../ink/ink81.xml"/><Relationship Id="rId4" Type="http://schemas.openxmlformats.org/officeDocument/2006/relationships/image" Target="../media/image192.png"/></Relationships>
</file>

<file path=ppt/slides/_rels/slide88.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57.png"/><Relationship Id="rId4" Type="http://schemas.openxmlformats.org/officeDocument/2006/relationships/customXml" Target="../ink/ink8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9.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195.png"/><Relationship Id="rId7" Type="http://schemas.openxmlformats.org/officeDocument/2006/relationships/image" Target="../media/image199.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98.png"/><Relationship Id="rId5" Type="http://schemas.openxmlformats.org/officeDocument/2006/relationships/image" Target="../media/image197.png"/><Relationship Id="rId4" Type="http://schemas.openxmlformats.org/officeDocument/2006/relationships/image" Target="../media/image19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62E31-07F4-6C15-A889-D0E942C1BE84}"/>
              </a:ext>
            </a:extLst>
          </p:cNvPr>
          <p:cNvSpPr>
            <a:spLocks noGrp="1"/>
          </p:cNvSpPr>
          <p:nvPr>
            <p:ph type="ctrTitle"/>
          </p:nvPr>
        </p:nvSpPr>
        <p:spPr/>
        <p:txBody>
          <a:bodyPr rtlCol="0">
            <a:normAutofit/>
          </a:bodyPr>
          <a:lstStyle/>
          <a:p>
            <a:pPr eaLnBrk="1" fontAlgn="auto" hangingPunct="1">
              <a:spcAft>
                <a:spcPts val="0"/>
              </a:spcAft>
              <a:defRPr/>
            </a:pPr>
            <a:r>
              <a:rPr lang="en-CA" dirty="0"/>
              <a:t>Non-elliptical Cavities</a:t>
            </a:r>
            <a:br>
              <a:rPr lang="en-CA" dirty="0"/>
            </a:br>
            <a:endParaRPr lang="en-CA" dirty="0">
              <a:solidFill>
                <a:schemeClr val="bg2">
                  <a:lumMod val="90000"/>
                </a:schemeClr>
              </a:solidFill>
            </a:endParaRPr>
          </a:p>
        </p:txBody>
      </p:sp>
      <p:sp>
        <p:nvSpPr>
          <p:cNvPr id="3" name="Subtitle 2">
            <a:extLst>
              <a:ext uri="{FF2B5EF4-FFF2-40B4-BE49-F238E27FC236}">
                <a16:creationId xmlns:a16="http://schemas.microsoft.com/office/drawing/2014/main" id="{DACB8180-29EB-34FA-C847-A7E03A00F478}"/>
              </a:ext>
            </a:extLst>
          </p:cNvPr>
          <p:cNvSpPr>
            <a:spLocks noGrp="1"/>
          </p:cNvSpPr>
          <p:nvPr>
            <p:ph type="subTitle" idx="1"/>
          </p:nvPr>
        </p:nvSpPr>
        <p:spPr/>
        <p:txBody>
          <a:bodyPr rtlCol="0">
            <a:normAutofit/>
          </a:bodyPr>
          <a:lstStyle/>
          <a:p>
            <a:pPr eaLnBrk="1" fontAlgn="auto" hangingPunct="1">
              <a:spcAft>
                <a:spcPts val="0"/>
              </a:spcAft>
              <a:defRPr/>
            </a:pPr>
            <a:r>
              <a:rPr lang="en-CA" dirty="0"/>
              <a:t>Bob </a:t>
            </a:r>
            <a:r>
              <a:rPr lang="en-CA" dirty="0" err="1"/>
              <a:t>Laxdal</a:t>
            </a:r>
            <a:r>
              <a:rPr lang="en-CA" dirty="0"/>
              <a:t>, TRIUMF</a:t>
            </a:r>
          </a:p>
          <a:p>
            <a:pPr eaLnBrk="1" fontAlgn="auto" hangingPunct="1">
              <a:spcAft>
                <a:spcPts val="0"/>
              </a:spcAft>
              <a:defRPr/>
            </a:pPr>
            <a:r>
              <a:rPr lang="en-CA" dirty="0"/>
              <a:t>SRF2025 Tutorial</a:t>
            </a:r>
          </a:p>
        </p:txBody>
      </p:sp>
      <p:sp>
        <p:nvSpPr>
          <p:cNvPr id="4" name="Date Placeholder 3">
            <a:extLst>
              <a:ext uri="{FF2B5EF4-FFF2-40B4-BE49-F238E27FC236}">
                <a16:creationId xmlns:a16="http://schemas.microsoft.com/office/drawing/2014/main" id="{3FEF44DD-8507-F8BC-8D47-D864ECF79C42}"/>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F6D4A80A-45B6-F664-2B2E-C066084445BC}"/>
              </a:ext>
            </a:extLst>
          </p:cNvPr>
          <p:cNvSpPr>
            <a:spLocks noGrp="1"/>
          </p:cNvSpPr>
          <p:nvPr>
            <p:ph type="ftr" sz="quarter" idx="11"/>
          </p:nvPr>
        </p:nvSpPr>
        <p:spPr/>
        <p:txBody>
          <a:bodyPr/>
          <a:lstStyle/>
          <a:p>
            <a:pPr>
              <a:defRPr/>
            </a:pPr>
            <a:r>
              <a:rPr lang="it-IT"/>
              <a:t>Bob Laxdal - Non Elliptical Cavities </a:t>
            </a:r>
            <a:endParaRPr lang="en-CA"/>
          </a:p>
        </p:txBody>
      </p:sp>
      <p:sp>
        <p:nvSpPr>
          <p:cNvPr id="6150" name="Slide Number Placeholder 7">
            <a:extLst>
              <a:ext uri="{FF2B5EF4-FFF2-40B4-BE49-F238E27FC236}">
                <a16:creationId xmlns:a16="http://schemas.microsoft.com/office/drawing/2014/main" id="{22850D0A-AB46-E3F3-3C43-549D3E77A2C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B384EE5-84F8-49B0-A4C9-5A51D7C6B236}" type="slidenum">
              <a:rPr lang="en-CA" altLang="en-US" sz="1200" smtClean="0">
                <a:solidFill>
                  <a:srgbClr val="898989"/>
                </a:solidFill>
              </a:rPr>
              <a:pPr>
                <a:spcBef>
                  <a:spcPct val="0"/>
                </a:spcBef>
                <a:buFontTx/>
                <a:buNone/>
              </a:pPr>
              <a:t>1</a:t>
            </a:fld>
            <a:endParaRPr lang="en-CA" altLang="en-US"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F4E2444-90C4-FEEC-DB6F-28C521120821}"/>
              </a:ext>
            </a:extLst>
          </p:cNvPr>
          <p:cNvSpPr>
            <a:spLocks noGrp="1"/>
          </p:cNvSpPr>
          <p:nvPr>
            <p:ph type="title"/>
          </p:nvPr>
        </p:nvSpPr>
        <p:spPr>
          <a:xfrm>
            <a:off x="381000" y="1"/>
            <a:ext cx="8229600" cy="821410"/>
          </a:xfrm>
        </p:spPr>
        <p:txBody>
          <a:bodyPr/>
          <a:lstStyle/>
          <a:p>
            <a:pPr eaLnBrk="1" hangingPunct="1"/>
            <a:r>
              <a:rPr lang="en-US" altLang="en-US" dirty="0"/>
              <a:t>Applications</a:t>
            </a:r>
          </a:p>
        </p:txBody>
      </p:sp>
      <p:sp>
        <p:nvSpPr>
          <p:cNvPr id="20483" name="Rectangle 3">
            <a:extLst>
              <a:ext uri="{FF2B5EF4-FFF2-40B4-BE49-F238E27FC236}">
                <a16:creationId xmlns:a16="http://schemas.microsoft.com/office/drawing/2014/main" id="{5E63959E-C3FC-F144-FF1B-7A3225BADFBC}"/>
              </a:ext>
            </a:extLst>
          </p:cNvPr>
          <p:cNvSpPr>
            <a:spLocks noGrp="1"/>
          </p:cNvSpPr>
          <p:nvPr>
            <p:ph type="body" idx="1"/>
          </p:nvPr>
        </p:nvSpPr>
        <p:spPr>
          <a:xfrm>
            <a:off x="533400" y="946150"/>
            <a:ext cx="7913688" cy="5997575"/>
          </a:xfrm>
        </p:spPr>
        <p:txBody>
          <a:bodyPr/>
          <a:lstStyle/>
          <a:p>
            <a:pPr eaLnBrk="1" hangingPunct="1">
              <a:lnSpc>
                <a:spcPct val="80000"/>
              </a:lnSpc>
              <a:spcBef>
                <a:spcPts val="600"/>
              </a:spcBef>
            </a:pPr>
            <a:r>
              <a:rPr lang="en-US" altLang="en-US" sz="2400" dirty="0"/>
              <a:t>Traditionally low beta SRF resonators were quarter waves (or split rings) used as boosters for heavy ion  tandems (ATLAS, INFN-LNL, IUAC)</a:t>
            </a:r>
          </a:p>
          <a:p>
            <a:pPr eaLnBrk="1" hangingPunct="1">
              <a:lnSpc>
                <a:spcPct val="80000"/>
              </a:lnSpc>
              <a:spcBef>
                <a:spcPts val="600"/>
              </a:spcBef>
            </a:pPr>
            <a:r>
              <a:rPr lang="en-US" altLang="en-US" sz="2400" dirty="0"/>
              <a:t>Next came low beta cavities for post-accelerators for Radioactive Ion Beams (RIBs) – ISAC-II, NSCL-</a:t>
            </a:r>
            <a:r>
              <a:rPr lang="en-US" altLang="en-US" sz="2400" dirty="0" err="1"/>
              <a:t>ReA</a:t>
            </a:r>
            <a:r>
              <a:rPr lang="en-US" altLang="en-US" sz="2400" dirty="0"/>
              <a:t>, HIE-Isolde</a:t>
            </a:r>
          </a:p>
          <a:p>
            <a:pPr eaLnBrk="1" hangingPunct="1">
              <a:lnSpc>
                <a:spcPct val="80000"/>
              </a:lnSpc>
              <a:spcBef>
                <a:spcPts val="600"/>
              </a:spcBef>
            </a:pPr>
            <a:r>
              <a:rPr lang="en-US" altLang="en-US" sz="2400" dirty="0"/>
              <a:t>High duty cycle driver linacs are now being built with SRF sections beginning at lower beta values (FRIB, SPIRAL-II, PIP-II, C-ADS, IFMIF, …) </a:t>
            </a:r>
          </a:p>
          <a:p>
            <a:pPr lvl="1" eaLnBrk="1" hangingPunct="1">
              <a:lnSpc>
                <a:spcPct val="80000"/>
              </a:lnSpc>
              <a:spcBef>
                <a:spcPts val="600"/>
              </a:spcBef>
            </a:pPr>
            <a:r>
              <a:rPr lang="en-US" altLang="en-US" sz="2400" dirty="0"/>
              <a:t>Rise in use of half-wave resonators (HWR) and spoke cavities (SSR, DSR)</a:t>
            </a:r>
          </a:p>
          <a:p>
            <a:pPr lvl="1" eaLnBrk="1" hangingPunct="1">
              <a:lnSpc>
                <a:spcPct val="80000"/>
              </a:lnSpc>
              <a:spcBef>
                <a:spcPts val="600"/>
              </a:spcBef>
            </a:pPr>
            <a:r>
              <a:rPr lang="en-US" altLang="en-US" sz="2400" dirty="0"/>
              <a:t>Clean room assembly, HPWR, heat treatments and separated vacuum cryostats are now standard</a:t>
            </a:r>
          </a:p>
          <a:p>
            <a:pPr eaLnBrk="1" hangingPunct="1">
              <a:lnSpc>
                <a:spcPct val="80000"/>
              </a:lnSpc>
              <a:spcBef>
                <a:spcPts val="600"/>
              </a:spcBef>
            </a:pPr>
            <a:r>
              <a:rPr lang="en-US" altLang="en-US" sz="2400" dirty="0"/>
              <a:t>Deflecting mode cavities have seen a rise in interest due to new high performance, compact designs for applications such as crabbing cavities for Luminosity upgrades in ring colliders (</a:t>
            </a:r>
            <a:r>
              <a:rPr lang="en-US" altLang="en-US" sz="2400" dirty="0" err="1"/>
              <a:t>HiLumi@CERN</a:t>
            </a:r>
            <a:r>
              <a:rPr lang="en-US" altLang="en-US" sz="2400" dirty="0"/>
              <a:t>)</a:t>
            </a:r>
          </a:p>
        </p:txBody>
      </p:sp>
      <p:sp>
        <p:nvSpPr>
          <p:cNvPr id="2" name="Date Placeholder 1">
            <a:extLst>
              <a:ext uri="{FF2B5EF4-FFF2-40B4-BE49-F238E27FC236}">
                <a16:creationId xmlns:a16="http://schemas.microsoft.com/office/drawing/2014/main" id="{359DC031-AB2A-DF2B-24BD-B051323BA869}"/>
              </a:ext>
            </a:extLst>
          </p:cNvPr>
          <p:cNvSpPr>
            <a:spLocks noGrp="1"/>
          </p:cNvSpPr>
          <p:nvPr>
            <p:ph type="dt" sz="quarter"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433F227D-8397-4271-C96E-53A9FB09F89C}"/>
              </a:ext>
            </a:extLst>
          </p:cNvPr>
          <p:cNvSpPr>
            <a:spLocks noGrp="1"/>
          </p:cNvSpPr>
          <p:nvPr>
            <p:ph type="ftr" sz="quarter" idx="11"/>
          </p:nvPr>
        </p:nvSpPr>
        <p:spPr/>
        <p:txBody>
          <a:bodyPr/>
          <a:lstStyle/>
          <a:p>
            <a:pPr>
              <a:defRPr/>
            </a:pPr>
            <a:r>
              <a:rPr lang="it-IT"/>
              <a:t>Bob Laxdal - Non Elliptical Cavities </a:t>
            </a:r>
            <a:endParaRPr lang="en-CA"/>
          </a:p>
        </p:txBody>
      </p:sp>
      <p:sp>
        <p:nvSpPr>
          <p:cNvPr id="20486" name="Slide Number Placeholder 5">
            <a:extLst>
              <a:ext uri="{FF2B5EF4-FFF2-40B4-BE49-F238E27FC236}">
                <a16:creationId xmlns:a16="http://schemas.microsoft.com/office/drawing/2014/main" id="{B544C80E-117F-0664-D94A-766F78F08C0D}"/>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4B74860-CC8F-4EB4-886D-E93B08FBDA8E}" type="slidenum">
              <a:rPr lang="en-CA" altLang="en-US" sz="1200" smtClean="0">
                <a:solidFill>
                  <a:srgbClr val="898989"/>
                </a:solidFill>
              </a:rPr>
              <a:pPr>
                <a:spcBef>
                  <a:spcPct val="0"/>
                </a:spcBef>
                <a:buFontTx/>
                <a:buNone/>
              </a:pPr>
              <a:t>10</a:t>
            </a:fld>
            <a:endParaRPr lang="en-CA" altLang="en-US" sz="1200">
              <a:solidFill>
                <a:srgbClr val="898989"/>
              </a:solidFill>
            </a:endParaRPr>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B66F0F43-3460-33C6-2897-F0D6900C8C39}"/>
                  </a:ext>
                </a:extLst>
              </p14:cNvPr>
              <p14:cNvContentPartPr/>
              <p14:nvPr/>
            </p14:nvContentPartPr>
            <p14:xfrm>
              <a:off x="8455989" y="-16448"/>
              <a:ext cx="491400" cy="538200"/>
            </p14:xfrm>
          </p:contentPart>
        </mc:Choice>
        <mc:Fallback xmlns="">
          <p:pic>
            <p:nvPicPr>
              <p:cNvPr id="3" name="Ink 2">
                <a:extLst>
                  <a:ext uri="{FF2B5EF4-FFF2-40B4-BE49-F238E27FC236}">
                    <a16:creationId xmlns:a16="http://schemas.microsoft.com/office/drawing/2014/main" id="{B66F0F43-3460-33C6-2897-F0D6900C8C39}"/>
                  </a:ext>
                </a:extLst>
              </p:cNvPr>
              <p:cNvPicPr/>
              <p:nvPr/>
            </p:nvPicPr>
            <p:blipFill>
              <a:blip r:embed="rId3"/>
              <a:stretch>
                <a:fillRect/>
              </a:stretch>
            </p:blipFill>
            <p:spPr>
              <a:xfrm>
                <a:off x="8438349" y="-34088"/>
                <a:ext cx="527040" cy="573840"/>
              </a:xfrm>
              <a:prstGeom prst="rect">
                <a:avLst/>
              </a:prstGeom>
            </p:spPr>
          </p:pic>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3">
            <a:extLst>
              <a:ext uri="{FF2B5EF4-FFF2-40B4-BE49-F238E27FC236}">
                <a16:creationId xmlns:a16="http://schemas.microsoft.com/office/drawing/2014/main" id="{9DF08358-53AF-E03F-F36A-6F51280F8CF3}"/>
              </a:ext>
            </a:extLst>
          </p:cNvPr>
          <p:cNvSpPr txBox="1">
            <a:spLocks noChangeArrowheads="1"/>
          </p:cNvSpPr>
          <p:nvPr/>
        </p:nvSpPr>
        <p:spPr bwMode="auto">
          <a:xfrm>
            <a:off x="63500" y="250825"/>
            <a:ext cx="889317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b="1" dirty="0"/>
              <a:t>Non-elliptical SRF Community</a:t>
            </a:r>
          </a:p>
        </p:txBody>
      </p:sp>
      <p:grpSp>
        <p:nvGrpSpPr>
          <p:cNvPr id="23555" name="Group 1">
            <a:extLst>
              <a:ext uri="{FF2B5EF4-FFF2-40B4-BE49-F238E27FC236}">
                <a16:creationId xmlns:a16="http://schemas.microsoft.com/office/drawing/2014/main" id="{A79B4537-7116-FDDD-CD08-726BE317C82B}"/>
              </a:ext>
            </a:extLst>
          </p:cNvPr>
          <p:cNvGrpSpPr>
            <a:grpSpLocks/>
          </p:cNvGrpSpPr>
          <p:nvPr/>
        </p:nvGrpSpPr>
        <p:grpSpPr bwMode="auto">
          <a:xfrm>
            <a:off x="152400" y="1074738"/>
            <a:ext cx="8785225" cy="4829175"/>
            <a:chOff x="152400" y="1447800"/>
            <a:chExt cx="8785225" cy="4829175"/>
          </a:xfrm>
        </p:grpSpPr>
        <p:pic>
          <p:nvPicPr>
            <p:cNvPr id="23559" name="Picture 8" descr="0_map_world_2002_enlarged">
              <a:extLst>
                <a:ext uri="{FF2B5EF4-FFF2-40B4-BE49-F238E27FC236}">
                  <a16:creationId xmlns:a16="http://schemas.microsoft.com/office/drawing/2014/main" id="{96C3FCAD-E89F-7E76-BA4F-2D7E95857A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447800"/>
              <a:ext cx="8785225" cy="48291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23560" name="Line 14">
              <a:extLst>
                <a:ext uri="{FF2B5EF4-FFF2-40B4-BE49-F238E27FC236}">
                  <a16:creationId xmlns:a16="http://schemas.microsoft.com/office/drawing/2014/main" id="{208C62CD-54BC-F3E4-C62B-A11998EDDFB7}"/>
                </a:ext>
              </a:extLst>
            </p:cNvPr>
            <p:cNvSpPr>
              <a:spLocks noChangeShapeType="1"/>
            </p:cNvSpPr>
            <p:nvPr/>
          </p:nvSpPr>
          <p:spPr bwMode="auto">
            <a:xfrm>
              <a:off x="1447800" y="1868488"/>
              <a:ext cx="320675" cy="6000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61" name="Text Box 16">
              <a:extLst>
                <a:ext uri="{FF2B5EF4-FFF2-40B4-BE49-F238E27FC236}">
                  <a16:creationId xmlns:a16="http://schemas.microsoft.com/office/drawing/2014/main" id="{7FE11FBD-70D3-53CA-7479-D6A460DA902E}"/>
                </a:ext>
              </a:extLst>
            </p:cNvPr>
            <p:cNvSpPr txBox="1">
              <a:spLocks noChangeArrowheads="1"/>
            </p:cNvSpPr>
            <p:nvPr/>
          </p:nvSpPr>
          <p:spPr bwMode="auto">
            <a:xfrm>
              <a:off x="685800" y="1639888"/>
              <a:ext cx="99060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TRIUMF</a:t>
              </a:r>
            </a:p>
          </p:txBody>
        </p:sp>
        <p:sp>
          <p:nvSpPr>
            <p:cNvPr id="23562" name="Oval 20">
              <a:extLst>
                <a:ext uri="{FF2B5EF4-FFF2-40B4-BE49-F238E27FC236}">
                  <a16:creationId xmlns:a16="http://schemas.microsoft.com/office/drawing/2014/main" id="{25A0041E-9FC2-9111-1EA6-22391314DB37}"/>
                </a:ext>
              </a:extLst>
            </p:cNvPr>
            <p:cNvSpPr>
              <a:spLocks noChangeArrowheads="1"/>
            </p:cNvSpPr>
            <p:nvPr/>
          </p:nvSpPr>
          <p:spPr bwMode="auto">
            <a:xfrm>
              <a:off x="2498725" y="2574925"/>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63" name="Line 21">
              <a:extLst>
                <a:ext uri="{FF2B5EF4-FFF2-40B4-BE49-F238E27FC236}">
                  <a16:creationId xmlns:a16="http://schemas.microsoft.com/office/drawing/2014/main" id="{87F4D4BC-2BB8-9880-D148-D1ABD5539329}"/>
                </a:ext>
              </a:extLst>
            </p:cNvPr>
            <p:cNvSpPr>
              <a:spLocks noChangeShapeType="1"/>
            </p:cNvSpPr>
            <p:nvPr/>
          </p:nvSpPr>
          <p:spPr bwMode="auto">
            <a:xfrm flipH="1">
              <a:off x="2574925" y="2286000"/>
              <a:ext cx="92075" cy="29845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64" name="Text Box 22">
              <a:extLst>
                <a:ext uri="{FF2B5EF4-FFF2-40B4-BE49-F238E27FC236}">
                  <a16:creationId xmlns:a16="http://schemas.microsoft.com/office/drawing/2014/main" id="{FDB77E3A-AB77-3E45-2A4A-0BB77F7E3483}"/>
                </a:ext>
              </a:extLst>
            </p:cNvPr>
            <p:cNvSpPr txBox="1">
              <a:spLocks noChangeArrowheads="1"/>
            </p:cNvSpPr>
            <p:nvPr/>
          </p:nvSpPr>
          <p:spPr bwMode="auto">
            <a:xfrm>
              <a:off x="2362200" y="1981200"/>
              <a:ext cx="60960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FRIB</a:t>
              </a:r>
            </a:p>
          </p:txBody>
        </p:sp>
        <p:sp>
          <p:nvSpPr>
            <p:cNvPr id="23565" name="Line 25">
              <a:extLst>
                <a:ext uri="{FF2B5EF4-FFF2-40B4-BE49-F238E27FC236}">
                  <a16:creationId xmlns:a16="http://schemas.microsoft.com/office/drawing/2014/main" id="{5B4F67BF-D5DF-A36B-7D15-145DD4C66C75}"/>
                </a:ext>
              </a:extLst>
            </p:cNvPr>
            <p:cNvSpPr>
              <a:spLocks noChangeShapeType="1"/>
            </p:cNvSpPr>
            <p:nvPr/>
          </p:nvSpPr>
          <p:spPr bwMode="auto">
            <a:xfrm flipV="1">
              <a:off x="2114550" y="2811463"/>
              <a:ext cx="287338" cy="2333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66" name="Text Box 26">
              <a:extLst>
                <a:ext uri="{FF2B5EF4-FFF2-40B4-BE49-F238E27FC236}">
                  <a16:creationId xmlns:a16="http://schemas.microsoft.com/office/drawing/2014/main" id="{5B310DB8-EB36-F555-B640-F53AF3CE4007}"/>
                </a:ext>
              </a:extLst>
            </p:cNvPr>
            <p:cNvSpPr txBox="1">
              <a:spLocks noChangeArrowheads="1"/>
            </p:cNvSpPr>
            <p:nvPr/>
          </p:nvSpPr>
          <p:spPr bwMode="auto">
            <a:xfrm>
              <a:off x="1600200" y="2971800"/>
              <a:ext cx="59055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ANL</a:t>
              </a:r>
            </a:p>
          </p:txBody>
        </p:sp>
        <p:sp>
          <p:nvSpPr>
            <p:cNvPr id="23567" name="Line 29">
              <a:extLst>
                <a:ext uri="{FF2B5EF4-FFF2-40B4-BE49-F238E27FC236}">
                  <a16:creationId xmlns:a16="http://schemas.microsoft.com/office/drawing/2014/main" id="{356077AB-32F1-49DA-5D95-D7E46982D792}"/>
                </a:ext>
              </a:extLst>
            </p:cNvPr>
            <p:cNvSpPr>
              <a:spLocks noChangeShapeType="1"/>
            </p:cNvSpPr>
            <p:nvPr/>
          </p:nvSpPr>
          <p:spPr bwMode="auto">
            <a:xfrm>
              <a:off x="4267200" y="2133600"/>
              <a:ext cx="163513" cy="28733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68" name="Text Box 30">
              <a:extLst>
                <a:ext uri="{FF2B5EF4-FFF2-40B4-BE49-F238E27FC236}">
                  <a16:creationId xmlns:a16="http://schemas.microsoft.com/office/drawing/2014/main" id="{AE66F06D-08E8-5F35-EFA6-53253BEC3610}"/>
                </a:ext>
              </a:extLst>
            </p:cNvPr>
            <p:cNvSpPr txBox="1">
              <a:spLocks noChangeArrowheads="1"/>
            </p:cNvSpPr>
            <p:nvPr/>
          </p:nvSpPr>
          <p:spPr bwMode="auto">
            <a:xfrm>
              <a:off x="3492500" y="1828800"/>
              <a:ext cx="927100" cy="304800"/>
            </a:xfrm>
            <a:prstGeom prst="rect">
              <a:avLst/>
            </a:prstGeom>
            <a:solidFill>
              <a:srgbClr val="F4F4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t>Frankfurt</a:t>
              </a:r>
            </a:p>
          </p:txBody>
        </p:sp>
        <p:sp>
          <p:nvSpPr>
            <p:cNvPr id="23569" name="Line 33">
              <a:extLst>
                <a:ext uri="{FF2B5EF4-FFF2-40B4-BE49-F238E27FC236}">
                  <a16:creationId xmlns:a16="http://schemas.microsoft.com/office/drawing/2014/main" id="{BAE87287-B227-0164-7182-55F40D5CD4F8}"/>
                </a:ext>
              </a:extLst>
            </p:cNvPr>
            <p:cNvSpPr>
              <a:spLocks noChangeShapeType="1"/>
            </p:cNvSpPr>
            <p:nvPr/>
          </p:nvSpPr>
          <p:spPr bwMode="auto">
            <a:xfrm flipH="1">
              <a:off x="6769100" y="2460625"/>
              <a:ext cx="19050" cy="21748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70" name="Line 37">
              <a:extLst>
                <a:ext uri="{FF2B5EF4-FFF2-40B4-BE49-F238E27FC236}">
                  <a16:creationId xmlns:a16="http://schemas.microsoft.com/office/drawing/2014/main" id="{3DFB064B-3F35-2A5A-10AD-E23A23C1632C}"/>
                </a:ext>
              </a:extLst>
            </p:cNvPr>
            <p:cNvSpPr>
              <a:spLocks noChangeShapeType="1"/>
            </p:cNvSpPr>
            <p:nvPr/>
          </p:nvSpPr>
          <p:spPr bwMode="auto">
            <a:xfrm>
              <a:off x="5943600" y="2667000"/>
              <a:ext cx="74613" cy="28733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71" name="Text Box 38">
              <a:extLst>
                <a:ext uri="{FF2B5EF4-FFF2-40B4-BE49-F238E27FC236}">
                  <a16:creationId xmlns:a16="http://schemas.microsoft.com/office/drawing/2014/main" id="{DBE3DEFE-DD23-D32C-8B01-4004A50F26D3}"/>
                </a:ext>
              </a:extLst>
            </p:cNvPr>
            <p:cNvSpPr txBox="1">
              <a:spLocks noChangeArrowheads="1"/>
            </p:cNvSpPr>
            <p:nvPr/>
          </p:nvSpPr>
          <p:spPr bwMode="auto">
            <a:xfrm>
              <a:off x="5562600" y="2362200"/>
              <a:ext cx="68580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IUAC</a:t>
              </a:r>
            </a:p>
          </p:txBody>
        </p:sp>
        <p:sp>
          <p:nvSpPr>
            <p:cNvPr id="23572" name="Line 41">
              <a:extLst>
                <a:ext uri="{FF2B5EF4-FFF2-40B4-BE49-F238E27FC236}">
                  <a16:creationId xmlns:a16="http://schemas.microsoft.com/office/drawing/2014/main" id="{E1D78B96-3763-51B3-6334-D4B9DD46F50A}"/>
                </a:ext>
              </a:extLst>
            </p:cNvPr>
            <p:cNvSpPr>
              <a:spLocks noChangeShapeType="1"/>
            </p:cNvSpPr>
            <p:nvPr/>
          </p:nvSpPr>
          <p:spPr bwMode="auto">
            <a:xfrm flipV="1">
              <a:off x="4953000" y="3030538"/>
              <a:ext cx="163513" cy="3222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73" name="Text Box 42">
              <a:extLst>
                <a:ext uri="{FF2B5EF4-FFF2-40B4-BE49-F238E27FC236}">
                  <a16:creationId xmlns:a16="http://schemas.microsoft.com/office/drawing/2014/main" id="{333C5B47-5871-3795-73FB-1C9F6E75C9A2}"/>
                </a:ext>
              </a:extLst>
            </p:cNvPr>
            <p:cNvSpPr txBox="1">
              <a:spLocks noChangeArrowheads="1"/>
            </p:cNvSpPr>
            <p:nvPr/>
          </p:nvSpPr>
          <p:spPr bwMode="auto">
            <a:xfrm>
              <a:off x="4343400" y="3352800"/>
              <a:ext cx="83820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SARAF</a:t>
              </a:r>
            </a:p>
          </p:txBody>
        </p:sp>
        <p:sp>
          <p:nvSpPr>
            <p:cNvPr id="23574" name="Text Box 43">
              <a:extLst>
                <a:ext uri="{FF2B5EF4-FFF2-40B4-BE49-F238E27FC236}">
                  <a16:creationId xmlns:a16="http://schemas.microsoft.com/office/drawing/2014/main" id="{9D744426-54C6-7DF5-90EA-6B7DF89A7726}"/>
                </a:ext>
              </a:extLst>
            </p:cNvPr>
            <p:cNvSpPr txBox="1">
              <a:spLocks noChangeArrowheads="1"/>
            </p:cNvSpPr>
            <p:nvPr/>
          </p:nvSpPr>
          <p:spPr bwMode="auto">
            <a:xfrm>
              <a:off x="3810000" y="2971800"/>
              <a:ext cx="60960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LNL</a:t>
              </a:r>
            </a:p>
          </p:txBody>
        </p:sp>
        <p:sp>
          <p:nvSpPr>
            <p:cNvPr id="23575" name="Line 44">
              <a:extLst>
                <a:ext uri="{FF2B5EF4-FFF2-40B4-BE49-F238E27FC236}">
                  <a16:creationId xmlns:a16="http://schemas.microsoft.com/office/drawing/2014/main" id="{2276EE42-6862-3C25-CE96-8DDE9E070782}"/>
                </a:ext>
              </a:extLst>
            </p:cNvPr>
            <p:cNvSpPr>
              <a:spLocks noChangeShapeType="1"/>
            </p:cNvSpPr>
            <p:nvPr/>
          </p:nvSpPr>
          <p:spPr bwMode="auto">
            <a:xfrm flipV="1">
              <a:off x="4332288" y="2743200"/>
              <a:ext cx="239712" cy="246063"/>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76" name="Oval 46">
              <a:extLst>
                <a:ext uri="{FF2B5EF4-FFF2-40B4-BE49-F238E27FC236}">
                  <a16:creationId xmlns:a16="http://schemas.microsoft.com/office/drawing/2014/main" id="{77F6136B-DEC0-6B38-D449-2CFCBACA4539}"/>
                </a:ext>
              </a:extLst>
            </p:cNvPr>
            <p:cNvSpPr>
              <a:spLocks noChangeArrowheads="1"/>
            </p:cNvSpPr>
            <p:nvPr/>
          </p:nvSpPr>
          <p:spPr bwMode="auto">
            <a:xfrm>
              <a:off x="2382838" y="2698750"/>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77" name="Oval 47">
              <a:extLst>
                <a:ext uri="{FF2B5EF4-FFF2-40B4-BE49-F238E27FC236}">
                  <a16:creationId xmlns:a16="http://schemas.microsoft.com/office/drawing/2014/main" id="{49EF3FB1-FD80-FA41-2219-B3437B7E5E56}"/>
                </a:ext>
              </a:extLst>
            </p:cNvPr>
            <p:cNvSpPr>
              <a:spLocks noChangeArrowheads="1"/>
            </p:cNvSpPr>
            <p:nvPr/>
          </p:nvSpPr>
          <p:spPr bwMode="auto">
            <a:xfrm>
              <a:off x="4379913" y="2392363"/>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78" name="Oval 48">
              <a:extLst>
                <a:ext uri="{FF2B5EF4-FFF2-40B4-BE49-F238E27FC236}">
                  <a16:creationId xmlns:a16="http://schemas.microsoft.com/office/drawing/2014/main" id="{66030832-6F50-E02B-695E-E76D2DE36A6A}"/>
                </a:ext>
              </a:extLst>
            </p:cNvPr>
            <p:cNvSpPr>
              <a:spLocks noChangeArrowheads="1"/>
            </p:cNvSpPr>
            <p:nvPr/>
          </p:nvSpPr>
          <p:spPr bwMode="auto">
            <a:xfrm>
              <a:off x="4264025" y="2546350"/>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79" name="Oval 49">
              <a:extLst>
                <a:ext uri="{FF2B5EF4-FFF2-40B4-BE49-F238E27FC236}">
                  <a16:creationId xmlns:a16="http://schemas.microsoft.com/office/drawing/2014/main" id="{E5D4CC87-7726-8FC4-06CB-9D91E56E69E7}"/>
                </a:ext>
              </a:extLst>
            </p:cNvPr>
            <p:cNvSpPr>
              <a:spLocks noChangeArrowheads="1"/>
            </p:cNvSpPr>
            <p:nvPr/>
          </p:nvSpPr>
          <p:spPr bwMode="auto">
            <a:xfrm>
              <a:off x="4341813" y="2584450"/>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80" name="Oval 50">
              <a:extLst>
                <a:ext uri="{FF2B5EF4-FFF2-40B4-BE49-F238E27FC236}">
                  <a16:creationId xmlns:a16="http://schemas.microsoft.com/office/drawing/2014/main" id="{21C11849-B498-3135-BEF6-44753D342A4B}"/>
                </a:ext>
              </a:extLst>
            </p:cNvPr>
            <p:cNvSpPr>
              <a:spLocks noChangeArrowheads="1"/>
            </p:cNvSpPr>
            <p:nvPr/>
          </p:nvSpPr>
          <p:spPr bwMode="auto">
            <a:xfrm>
              <a:off x="4418013" y="2468563"/>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81" name="Oval 51">
              <a:extLst>
                <a:ext uri="{FF2B5EF4-FFF2-40B4-BE49-F238E27FC236}">
                  <a16:creationId xmlns:a16="http://schemas.microsoft.com/office/drawing/2014/main" id="{BE893147-BDD7-E7DF-88B0-999125B326A4}"/>
                </a:ext>
              </a:extLst>
            </p:cNvPr>
            <p:cNvSpPr>
              <a:spLocks noChangeArrowheads="1"/>
            </p:cNvSpPr>
            <p:nvPr/>
          </p:nvSpPr>
          <p:spPr bwMode="auto">
            <a:xfrm>
              <a:off x="4533900" y="2652713"/>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82" name="Oval 52">
              <a:extLst>
                <a:ext uri="{FF2B5EF4-FFF2-40B4-BE49-F238E27FC236}">
                  <a16:creationId xmlns:a16="http://schemas.microsoft.com/office/drawing/2014/main" id="{337305D3-821D-732A-CBE3-79B159DE8B82}"/>
                </a:ext>
              </a:extLst>
            </p:cNvPr>
            <p:cNvSpPr>
              <a:spLocks noChangeArrowheads="1"/>
            </p:cNvSpPr>
            <p:nvPr/>
          </p:nvSpPr>
          <p:spPr bwMode="auto">
            <a:xfrm>
              <a:off x="5072063" y="2921000"/>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83" name="Oval 53">
              <a:extLst>
                <a:ext uri="{FF2B5EF4-FFF2-40B4-BE49-F238E27FC236}">
                  <a16:creationId xmlns:a16="http://schemas.microsoft.com/office/drawing/2014/main" id="{B8FF9BDA-27F0-2245-F69A-723F3CE47BC3}"/>
                </a:ext>
              </a:extLst>
            </p:cNvPr>
            <p:cNvSpPr>
              <a:spLocks noChangeArrowheads="1"/>
            </p:cNvSpPr>
            <p:nvPr/>
          </p:nvSpPr>
          <p:spPr bwMode="auto">
            <a:xfrm>
              <a:off x="5954713" y="2928938"/>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84" name="Text Box 57">
              <a:extLst>
                <a:ext uri="{FF2B5EF4-FFF2-40B4-BE49-F238E27FC236}">
                  <a16:creationId xmlns:a16="http://schemas.microsoft.com/office/drawing/2014/main" id="{1717D038-75A7-9BB4-D7FD-C9685ECEEF49}"/>
                </a:ext>
              </a:extLst>
            </p:cNvPr>
            <p:cNvSpPr txBox="1">
              <a:spLocks noChangeArrowheads="1"/>
            </p:cNvSpPr>
            <p:nvPr/>
          </p:nvSpPr>
          <p:spPr bwMode="auto">
            <a:xfrm>
              <a:off x="3343275" y="2276475"/>
              <a:ext cx="690563"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Orsay</a:t>
              </a:r>
            </a:p>
          </p:txBody>
        </p:sp>
        <p:sp>
          <p:nvSpPr>
            <p:cNvPr id="23585" name="Line 58">
              <a:extLst>
                <a:ext uri="{FF2B5EF4-FFF2-40B4-BE49-F238E27FC236}">
                  <a16:creationId xmlns:a16="http://schemas.microsoft.com/office/drawing/2014/main" id="{843FF1A0-16C3-CE19-23F6-7C2CCA738795}"/>
                </a:ext>
              </a:extLst>
            </p:cNvPr>
            <p:cNvSpPr>
              <a:spLocks noChangeShapeType="1"/>
            </p:cNvSpPr>
            <p:nvPr/>
          </p:nvSpPr>
          <p:spPr bwMode="auto">
            <a:xfrm>
              <a:off x="4033838" y="2506663"/>
              <a:ext cx="269875" cy="7778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86" name="Text Box 59">
              <a:extLst>
                <a:ext uri="{FF2B5EF4-FFF2-40B4-BE49-F238E27FC236}">
                  <a16:creationId xmlns:a16="http://schemas.microsoft.com/office/drawing/2014/main" id="{A0006E6B-6043-F652-2C77-44CA3421A5CB}"/>
                </a:ext>
              </a:extLst>
            </p:cNvPr>
            <p:cNvSpPr txBox="1">
              <a:spLocks noChangeArrowheads="1"/>
            </p:cNvSpPr>
            <p:nvPr/>
          </p:nvSpPr>
          <p:spPr bwMode="auto">
            <a:xfrm>
              <a:off x="3265488" y="2622550"/>
              <a:ext cx="73025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Saclay</a:t>
              </a:r>
            </a:p>
          </p:txBody>
        </p:sp>
        <p:sp>
          <p:nvSpPr>
            <p:cNvPr id="23587" name="Line 60">
              <a:extLst>
                <a:ext uri="{FF2B5EF4-FFF2-40B4-BE49-F238E27FC236}">
                  <a16:creationId xmlns:a16="http://schemas.microsoft.com/office/drawing/2014/main" id="{A41618D5-7710-AB40-8922-CE8F3F7277EB}"/>
                </a:ext>
              </a:extLst>
            </p:cNvPr>
            <p:cNvSpPr>
              <a:spLocks noChangeShapeType="1"/>
            </p:cNvSpPr>
            <p:nvPr/>
          </p:nvSpPr>
          <p:spPr bwMode="auto">
            <a:xfrm flipV="1">
              <a:off x="3957638" y="2660650"/>
              <a:ext cx="384175" cy="11588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88" name="Oval 62">
              <a:extLst>
                <a:ext uri="{FF2B5EF4-FFF2-40B4-BE49-F238E27FC236}">
                  <a16:creationId xmlns:a16="http://schemas.microsoft.com/office/drawing/2014/main" id="{96A9543D-8E16-BC5D-2BCD-B6FAC72DE689}"/>
                </a:ext>
              </a:extLst>
            </p:cNvPr>
            <p:cNvSpPr>
              <a:spLocks noChangeArrowheads="1"/>
            </p:cNvSpPr>
            <p:nvPr/>
          </p:nvSpPr>
          <p:spPr bwMode="auto">
            <a:xfrm>
              <a:off x="7265349" y="2838133"/>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89" name="Oval 64">
              <a:extLst>
                <a:ext uri="{FF2B5EF4-FFF2-40B4-BE49-F238E27FC236}">
                  <a16:creationId xmlns:a16="http://schemas.microsoft.com/office/drawing/2014/main" id="{E0E60504-BF0A-4263-F633-C8AEDE578B41}"/>
                </a:ext>
              </a:extLst>
            </p:cNvPr>
            <p:cNvSpPr>
              <a:spLocks noChangeArrowheads="1"/>
            </p:cNvSpPr>
            <p:nvPr/>
          </p:nvSpPr>
          <p:spPr bwMode="auto">
            <a:xfrm>
              <a:off x="6723063" y="2660650"/>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90" name="Text Box 65">
              <a:extLst>
                <a:ext uri="{FF2B5EF4-FFF2-40B4-BE49-F238E27FC236}">
                  <a16:creationId xmlns:a16="http://schemas.microsoft.com/office/drawing/2014/main" id="{CA5EADA5-DCFA-C9B0-55F4-DD06558293B4}"/>
                </a:ext>
              </a:extLst>
            </p:cNvPr>
            <p:cNvSpPr txBox="1">
              <a:spLocks noChangeArrowheads="1"/>
            </p:cNvSpPr>
            <p:nvPr/>
          </p:nvSpPr>
          <p:spPr bwMode="auto">
            <a:xfrm>
              <a:off x="6583680" y="2162175"/>
              <a:ext cx="537209" cy="307777"/>
            </a:xfrm>
            <a:prstGeom prst="rect">
              <a:avLst/>
            </a:prstGeom>
            <a:solidFill>
              <a:srgbClr val="FFFF00"/>
            </a:solidFill>
            <a:ln w="9525">
              <a:solidFill>
                <a:schemeClr val="accent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IHEP</a:t>
              </a:r>
            </a:p>
          </p:txBody>
        </p:sp>
        <p:sp>
          <p:nvSpPr>
            <p:cNvPr id="23591" name="Text Box 66">
              <a:extLst>
                <a:ext uri="{FF2B5EF4-FFF2-40B4-BE49-F238E27FC236}">
                  <a16:creationId xmlns:a16="http://schemas.microsoft.com/office/drawing/2014/main" id="{01D4C6B5-1866-49D9-58CD-ABD3E3445A28}"/>
                </a:ext>
              </a:extLst>
            </p:cNvPr>
            <p:cNvSpPr txBox="1">
              <a:spLocks noChangeArrowheads="1"/>
            </p:cNvSpPr>
            <p:nvPr/>
          </p:nvSpPr>
          <p:spPr bwMode="auto">
            <a:xfrm>
              <a:off x="7650479" y="2569944"/>
              <a:ext cx="730250" cy="314325"/>
            </a:xfrm>
            <a:prstGeom prst="rect">
              <a:avLst/>
            </a:prstGeom>
            <a:solidFill>
              <a:srgbClr val="FFFF00"/>
            </a:solidFill>
            <a:ln w="9525">
              <a:solidFill>
                <a:schemeClr val="accent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RIKEN</a:t>
              </a:r>
            </a:p>
          </p:txBody>
        </p:sp>
        <p:sp>
          <p:nvSpPr>
            <p:cNvPr id="23592" name="Line 67">
              <a:extLst>
                <a:ext uri="{FF2B5EF4-FFF2-40B4-BE49-F238E27FC236}">
                  <a16:creationId xmlns:a16="http://schemas.microsoft.com/office/drawing/2014/main" id="{F08DC136-5016-513E-726E-F231DA7D375A}"/>
                </a:ext>
              </a:extLst>
            </p:cNvPr>
            <p:cNvSpPr>
              <a:spLocks noChangeShapeType="1"/>
            </p:cNvSpPr>
            <p:nvPr/>
          </p:nvSpPr>
          <p:spPr bwMode="auto">
            <a:xfrm flipH="1">
              <a:off x="7429497" y="2773680"/>
              <a:ext cx="220981" cy="9255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93" name="Text Box 68">
              <a:extLst>
                <a:ext uri="{FF2B5EF4-FFF2-40B4-BE49-F238E27FC236}">
                  <a16:creationId xmlns:a16="http://schemas.microsoft.com/office/drawing/2014/main" id="{B958B675-F1DD-2704-7CA5-8D2CA9EC34C5}"/>
                </a:ext>
              </a:extLst>
            </p:cNvPr>
            <p:cNvSpPr txBox="1">
              <a:spLocks noChangeArrowheads="1"/>
            </p:cNvSpPr>
            <p:nvPr/>
          </p:nvSpPr>
          <p:spPr bwMode="auto">
            <a:xfrm>
              <a:off x="4762500" y="1848168"/>
              <a:ext cx="538163"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ESS</a:t>
              </a:r>
            </a:p>
          </p:txBody>
        </p:sp>
        <p:sp>
          <p:nvSpPr>
            <p:cNvPr id="23594" name="Line 69">
              <a:extLst>
                <a:ext uri="{FF2B5EF4-FFF2-40B4-BE49-F238E27FC236}">
                  <a16:creationId xmlns:a16="http://schemas.microsoft.com/office/drawing/2014/main" id="{76679F85-7466-AC41-97EB-3B719EBBA7AD}"/>
                </a:ext>
              </a:extLst>
            </p:cNvPr>
            <p:cNvSpPr>
              <a:spLocks noChangeShapeType="1"/>
            </p:cNvSpPr>
            <p:nvPr/>
          </p:nvSpPr>
          <p:spPr bwMode="auto">
            <a:xfrm flipH="1">
              <a:off x="4548188" y="2391569"/>
              <a:ext cx="297498" cy="13096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95" name="Oval 70">
              <a:extLst>
                <a:ext uri="{FF2B5EF4-FFF2-40B4-BE49-F238E27FC236}">
                  <a16:creationId xmlns:a16="http://schemas.microsoft.com/office/drawing/2014/main" id="{BC23E5A6-D235-368A-E5B3-9C71BC588047}"/>
                </a:ext>
              </a:extLst>
            </p:cNvPr>
            <p:cNvSpPr>
              <a:spLocks noChangeArrowheads="1"/>
            </p:cNvSpPr>
            <p:nvPr/>
          </p:nvSpPr>
          <p:spPr bwMode="auto">
            <a:xfrm>
              <a:off x="1730375" y="2460625"/>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96" name="Oval 64">
              <a:extLst>
                <a:ext uri="{FF2B5EF4-FFF2-40B4-BE49-F238E27FC236}">
                  <a16:creationId xmlns:a16="http://schemas.microsoft.com/office/drawing/2014/main" id="{7EA078E3-EE42-8CF6-7545-AFCC26470B58}"/>
                </a:ext>
              </a:extLst>
            </p:cNvPr>
            <p:cNvSpPr>
              <a:spLocks noChangeArrowheads="1"/>
            </p:cNvSpPr>
            <p:nvPr/>
          </p:nvSpPr>
          <p:spPr bwMode="auto">
            <a:xfrm>
              <a:off x="6518592" y="2770822"/>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597" name="Line 33">
              <a:extLst>
                <a:ext uri="{FF2B5EF4-FFF2-40B4-BE49-F238E27FC236}">
                  <a16:creationId xmlns:a16="http://schemas.microsoft.com/office/drawing/2014/main" id="{7014EE8D-AA8F-4295-9517-DA1C7C071B93}"/>
                </a:ext>
              </a:extLst>
            </p:cNvPr>
            <p:cNvSpPr>
              <a:spLocks noChangeShapeType="1"/>
            </p:cNvSpPr>
            <p:nvPr/>
          </p:nvSpPr>
          <p:spPr bwMode="auto">
            <a:xfrm>
              <a:off x="6224269" y="2344936"/>
              <a:ext cx="332739" cy="43477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598" name="Text Box 65">
              <a:extLst>
                <a:ext uri="{FF2B5EF4-FFF2-40B4-BE49-F238E27FC236}">
                  <a16:creationId xmlns:a16="http://schemas.microsoft.com/office/drawing/2014/main" id="{796D2BE4-3788-8160-B78D-DE7D30BD9BDA}"/>
                </a:ext>
              </a:extLst>
            </p:cNvPr>
            <p:cNvSpPr txBox="1">
              <a:spLocks noChangeArrowheads="1"/>
            </p:cNvSpPr>
            <p:nvPr/>
          </p:nvSpPr>
          <p:spPr bwMode="auto">
            <a:xfrm>
              <a:off x="6019800" y="2046486"/>
              <a:ext cx="537209" cy="307777"/>
            </a:xfrm>
            <a:prstGeom prst="rect">
              <a:avLst/>
            </a:prstGeom>
            <a:solidFill>
              <a:srgbClr val="FFFF00"/>
            </a:solidFill>
            <a:ln w="9525">
              <a:solidFill>
                <a:schemeClr val="accent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IMP</a:t>
              </a:r>
            </a:p>
          </p:txBody>
        </p:sp>
        <p:sp>
          <p:nvSpPr>
            <p:cNvPr id="23599" name="Text Box 66">
              <a:extLst>
                <a:ext uri="{FF2B5EF4-FFF2-40B4-BE49-F238E27FC236}">
                  <a16:creationId xmlns:a16="http://schemas.microsoft.com/office/drawing/2014/main" id="{E5D7B01B-B425-8D18-3A79-02EA88C81F64}"/>
                </a:ext>
              </a:extLst>
            </p:cNvPr>
            <p:cNvSpPr txBox="1">
              <a:spLocks noChangeArrowheads="1"/>
            </p:cNvSpPr>
            <p:nvPr/>
          </p:nvSpPr>
          <p:spPr bwMode="auto">
            <a:xfrm>
              <a:off x="7285354" y="2162493"/>
              <a:ext cx="730250" cy="314325"/>
            </a:xfrm>
            <a:prstGeom prst="rect">
              <a:avLst/>
            </a:prstGeom>
            <a:solidFill>
              <a:srgbClr val="FFFF00"/>
            </a:solidFill>
            <a:ln w="9525">
              <a:solidFill>
                <a:schemeClr val="accent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RISP</a:t>
              </a:r>
            </a:p>
          </p:txBody>
        </p:sp>
        <p:sp>
          <p:nvSpPr>
            <p:cNvPr id="23600" name="Line 67">
              <a:extLst>
                <a:ext uri="{FF2B5EF4-FFF2-40B4-BE49-F238E27FC236}">
                  <a16:creationId xmlns:a16="http://schemas.microsoft.com/office/drawing/2014/main" id="{2B97B658-C15C-FB1D-EF9E-66C02AD54F08}"/>
                </a:ext>
              </a:extLst>
            </p:cNvPr>
            <p:cNvSpPr>
              <a:spLocks noChangeShapeType="1"/>
            </p:cNvSpPr>
            <p:nvPr/>
          </p:nvSpPr>
          <p:spPr bwMode="auto">
            <a:xfrm flipH="1">
              <a:off x="7120888" y="2476818"/>
              <a:ext cx="419099" cy="38941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601" name="Oval 62">
              <a:extLst>
                <a:ext uri="{FF2B5EF4-FFF2-40B4-BE49-F238E27FC236}">
                  <a16:creationId xmlns:a16="http://schemas.microsoft.com/office/drawing/2014/main" id="{786D0C61-8148-22EB-A569-DCE4A0FBCEC2}"/>
                </a:ext>
              </a:extLst>
            </p:cNvPr>
            <p:cNvSpPr>
              <a:spLocks noChangeArrowheads="1"/>
            </p:cNvSpPr>
            <p:nvPr/>
          </p:nvSpPr>
          <p:spPr bwMode="auto">
            <a:xfrm>
              <a:off x="7055800" y="2822575"/>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602" name="Text Box 66">
              <a:extLst>
                <a:ext uri="{FF2B5EF4-FFF2-40B4-BE49-F238E27FC236}">
                  <a16:creationId xmlns:a16="http://schemas.microsoft.com/office/drawing/2014/main" id="{C14434D8-9F65-2C6A-88E4-BC8A75752814}"/>
                </a:ext>
              </a:extLst>
            </p:cNvPr>
            <p:cNvSpPr txBox="1">
              <a:spLocks noChangeArrowheads="1"/>
            </p:cNvSpPr>
            <p:nvPr/>
          </p:nvSpPr>
          <p:spPr bwMode="auto">
            <a:xfrm>
              <a:off x="7802879" y="4132044"/>
              <a:ext cx="730250" cy="314325"/>
            </a:xfrm>
            <a:prstGeom prst="rect">
              <a:avLst/>
            </a:prstGeom>
            <a:solidFill>
              <a:srgbClr val="FFFF00"/>
            </a:solidFill>
            <a:ln w="9525">
              <a:solidFill>
                <a:schemeClr val="accent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ANU</a:t>
              </a:r>
            </a:p>
          </p:txBody>
        </p:sp>
        <p:sp>
          <p:nvSpPr>
            <p:cNvPr id="23603" name="Line 67">
              <a:extLst>
                <a:ext uri="{FF2B5EF4-FFF2-40B4-BE49-F238E27FC236}">
                  <a16:creationId xmlns:a16="http://schemas.microsoft.com/office/drawing/2014/main" id="{A3C9ECB1-8492-8204-6048-7617915C38DA}"/>
                </a:ext>
              </a:extLst>
            </p:cNvPr>
            <p:cNvSpPr>
              <a:spLocks noChangeShapeType="1"/>
            </p:cNvSpPr>
            <p:nvPr/>
          </p:nvSpPr>
          <p:spPr bwMode="auto">
            <a:xfrm flipH="1">
              <a:off x="7539987" y="4446368"/>
              <a:ext cx="327658" cy="239931"/>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604" name="Text Box 38">
              <a:extLst>
                <a:ext uri="{FF2B5EF4-FFF2-40B4-BE49-F238E27FC236}">
                  <a16:creationId xmlns:a16="http://schemas.microsoft.com/office/drawing/2014/main" id="{D710BF7E-4669-E83E-E7ED-ADE7F2F701A8}"/>
                </a:ext>
              </a:extLst>
            </p:cNvPr>
            <p:cNvSpPr txBox="1">
              <a:spLocks noChangeArrowheads="1"/>
            </p:cNvSpPr>
            <p:nvPr/>
          </p:nvSpPr>
          <p:spPr bwMode="auto">
            <a:xfrm>
              <a:off x="5458618" y="3331845"/>
              <a:ext cx="522288"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TIFR</a:t>
              </a:r>
            </a:p>
          </p:txBody>
        </p:sp>
        <p:sp>
          <p:nvSpPr>
            <p:cNvPr id="23605" name="Oval 52">
              <a:extLst>
                <a:ext uri="{FF2B5EF4-FFF2-40B4-BE49-F238E27FC236}">
                  <a16:creationId xmlns:a16="http://schemas.microsoft.com/office/drawing/2014/main" id="{EDCBED05-1847-7817-1C21-19291A0C2EB1}"/>
                </a:ext>
              </a:extLst>
            </p:cNvPr>
            <p:cNvSpPr>
              <a:spLocks noChangeArrowheads="1"/>
            </p:cNvSpPr>
            <p:nvPr/>
          </p:nvSpPr>
          <p:spPr bwMode="auto">
            <a:xfrm>
              <a:off x="5813425" y="3117214"/>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606" name="Line 41">
              <a:extLst>
                <a:ext uri="{FF2B5EF4-FFF2-40B4-BE49-F238E27FC236}">
                  <a16:creationId xmlns:a16="http://schemas.microsoft.com/office/drawing/2014/main" id="{3702693F-EB50-CF16-86D8-1C9B929B49B9}"/>
                </a:ext>
              </a:extLst>
            </p:cNvPr>
            <p:cNvSpPr>
              <a:spLocks noChangeShapeType="1"/>
            </p:cNvSpPr>
            <p:nvPr/>
          </p:nvSpPr>
          <p:spPr bwMode="auto">
            <a:xfrm flipV="1">
              <a:off x="5741353" y="3205955"/>
              <a:ext cx="137160" cy="161131"/>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607" name="Oval 46">
              <a:extLst>
                <a:ext uri="{FF2B5EF4-FFF2-40B4-BE49-F238E27FC236}">
                  <a16:creationId xmlns:a16="http://schemas.microsoft.com/office/drawing/2014/main" id="{B396DC5C-5274-5E10-DD36-0CBBB1BB1849}"/>
                </a:ext>
              </a:extLst>
            </p:cNvPr>
            <p:cNvSpPr>
              <a:spLocks noChangeArrowheads="1"/>
            </p:cNvSpPr>
            <p:nvPr/>
          </p:nvSpPr>
          <p:spPr bwMode="auto">
            <a:xfrm>
              <a:off x="2297112" y="2636837"/>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608" name="Line 25">
              <a:extLst>
                <a:ext uri="{FF2B5EF4-FFF2-40B4-BE49-F238E27FC236}">
                  <a16:creationId xmlns:a16="http://schemas.microsoft.com/office/drawing/2014/main" id="{A06B4E05-13EC-9C42-3425-6EE27113DD84}"/>
                </a:ext>
              </a:extLst>
            </p:cNvPr>
            <p:cNvSpPr>
              <a:spLocks noChangeShapeType="1"/>
            </p:cNvSpPr>
            <p:nvPr/>
          </p:nvSpPr>
          <p:spPr bwMode="auto">
            <a:xfrm flipV="1">
              <a:off x="2009774" y="2720976"/>
              <a:ext cx="287338" cy="101599"/>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609" name="Text Box 26">
              <a:extLst>
                <a:ext uri="{FF2B5EF4-FFF2-40B4-BE49-F238E27FC236}">
                  <a16:creationId xmlns:a16="http://schemas.microsoft.com/office/drawing/2014/main" id="{1AE467CE-18DC-A52C-8084-8F5E392E2818}"/>
                </a:ext>
              </a:extLst>
            </p:cNvPr>
            <p:cNvSpPr txBox="1">
              <a:spLocks noChangeArrowheads="1"/>
            </p:cNvSpPr>
            <p:nvPr/>
          </p:nvSpPr>
          <p:spPr bwMode="auto">
            <a:xfrm>
              <a:off x="1419224" y="2660650"/>
              <a:ext cx="59055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FNAL</a:t>
              </a:r>
            </a:p>
          </p:txBody>
        </p:sp>
        <p:sp>
          <p:nvSpPr>
            <p:cNvPr id="23610" name="Oval 50">
              <a:extLst>
                <a:ext uri="{FF2B5EF4-FFF2-40B4-BE49-F238E27FC236}">
                  <a16:creationId xmlns:a16="http://schemas.microsoft.com/office/drawing/2014/main" id="{ADF90924-445F-0A2A-78FF-9FD018EBD7C9}"/>
                </a:ext>
              </a:extLst>
            </p:cNvPr>
            <p:cNvSpPr>
              <a:spLocks noChangeArrowheads="1"/>
            </p:cNvSpPr>
            <p:nvPr/>
          </p:nvSpPr>
          <p:spPr bwMode="auto">
            <a:xfrm>
              <a:off x="4510088" y="2292350"/>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611" name="Text Box 68">
              <a:extLst>
                <a:ext uri="{FF2B5EF4-FFF2-40B4-BE49-F238E27FC236}">
                  <a16:creationId xmlns:a16="http://schemas.microsoft.com/office/drawing/2014/main" id="{8730CDA3-9FF8-B75F-8E93-4057FF0D20B5}"/>
                </a:ext>
              </a:extLst>
            </p:cNvPr>
            <p:cNvSpPr txBox="1">
              <a:spLocks noChangeArrowheads="1"/>
            </p:cNvSpPr>
            <p:nvPr/>
          </p:nvSpPr>
          <p:spPr bwMode="auto">
            <a:xfrm>
              <a:off x="4845686" y="2235200"/>
              <a:ext cx="612932" cy="307777"/>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CERN</a:t>
              </a:r>
            </a:p>
          </p:txBody>
        </p:sp>
        <p:sp>
          <p:nvSpPr>
            <p:cNvPr id="23612" name="Text Box 22">
              <a:extLst>
                <a:ext uri="{FF2B5EF4-FFF2-40B4-BE49-F238E27FC236}">
                  <a16:creationId xmlns:a16="http://schemas.microsoft.com/office/drawing/2014/main" id="{CD185B7D-A587-C4AB-4A98-3EEEBE92B84C}"/>
                </a:ext>
              </a:extLst>
            </p:cNvPr>
            <p:cNvSpPr txBox="1">
              <a:spLocks noChangeArrowheads="1"/>
            </p:cNvSpPr>
            <p:nvPr/>
          </p:nvSpPr>
          <p:spPr bwMode="auto">
            <a:xfrm>
              <a:off x="2735580" y="2942273"/>
              <a:ext cx="502920" cy="314325"/>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BNL</a:t>
              </a:r>
            </a:p>
          </p:txBody>
        </p:sp>
        <p:sp>
          <p:nvSpPr>
            <p:cNvPr id="23613" name="Oval 46">
              <a:extLst>
                <a:ext uri="{FF2B5EF4-FFF2-40B4-BE49-F238E27FC236}">
                  <a16:creationId xmlns:a16="http://schemas.microsoft.com/office/drawing/2014/main" id="{B84AB8E6-832C-8D85-19C0-0AED8C6AA151}"/>
                </a:ext>
              </a:extLst>
            </p:cNvPr>
            <p:cNvSpPr>
              <a:spLocks noChangeArrowheads="1"/>
            </p:cNvSpPr>
            <p:nvPr/>
          </p:nvSpPr>
          <p:spPr bwMode="auto">
            <a:xfrm>
              <a:off x="2851150" y="2614612"/>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sp>
          <p:nvSpPr>
            <p:cNvPr id="23614" name="Line 25">
              <a:extLst>
                <a:ext uri="{FF2B5EF4-FFF2-40B4-BE49-F238E27FC236}">
                  <a16:creationId xmlns:a16="http://schemas.microsoft.com/office/drawing/2014/main" id="{72545851-7D7F-1887-6FA0-326992872518}"/>
                </a:ext>
              </a:extLst>
            </p:cNvPr>
            <p:cNvSpPr>
              <a:spLocks noChangeShapeType="1"/>
            </p:cNvSpPr>
            <p:nvPr/>
          </p:nvSpPr>
          <p:spPr bwMode="auto">
            <a:xfrm flipH="1" flipV="1">
              <a:off x="2916236" y="2708274"/>
              <a:ext cx="36514" cy="219869"/>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615" name="Text Box 22">
              <a:extLst>
                <a:ext uri="{FF2B5EF4-FFF2-40B4-BE49-F238E27FC236}">
                  <a16:creationId xmlns:a16="http://schemas.microsoft.com/office/drawing/2014/main" id="{C31CBCA9-0196-B5EF-1BAF-B8F38CE41C19}"/>
                </a:ext>
              </a:extLst>
            </p:cNvPr>
            <p:cNvSpPr txBox="1">
              <a:spLocks noChangeArrowheads="1"/>
            </p:cNvSpPr>
            <p:nvPr/>
          </p:nvSpPr>
          <p:spPr bwMode="auto">
            <a:xfrm>
              <a:off x="2196464" y="2989263"/>
              <a:ext cx="539115" cy="307777"/>
            </a:xfrm>
            <a:prstGeom prst="rect">
              <a:avLst/>
            </a:prstGeom>
            <a:solidFill>
              <a:srgbClr val="F4F42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400"/>
                <a:t>ODU</a:t>
              </a:r>
            </a:p>
          </p:txBody>
        </p:sp>
        <p:sp>
          <p:nvSpPr>
            <p:cNvPr id="23616" name="Line 25">
              <a:extLst>
                <a:ext uri="{FF2B5EF4-FFF2-40B4-BE49-F238E27FC236}">
                  <a16:creationId xmlns:a16="http://schemas.microsoft.com/office/drawing/2014/main" id="{2540DCFA-D850-22A5-B9BA-7B3621676DD4}"/>
                </a:ext>
              </a:extLst>
            </p:cNvPr>
            <p:cNvSpPr>
              <a:spLocks noChangeShapeType="1"/>
            </p:cNvSpPr>
            <p:nvPr/>
          </p:nvSpPr>
          <p:spPr bwMode="auto">
            <a:xfrm flipV="1">
              <a:off x="2543652" y="2828923"/>
              <a:ext cx="123348" cy="160339"/>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3617" name="Oval 46">
              <a:extLst>
                <a:ext uri="{FF2B5EF4-FFF2-40B4-BE49-F238E27FC236}">
                  <a16:creationId xmlns:a16="http://schemas.microsoft.com/office/drawing/2014/main" id="{5EBC9F31-BE61-97E9-AFB4-FCCCC2F4C44D}"/>
                </a:ext>
              </a:extLst>
            </p:cNvPr>
            <p:cNvSpPr>
              <a:spLocks noChangeArrowheads="1"/>
            </p:cNvSpPr>
            <p:nvPr/>
          </p:nvSpPr>
          <p:spPr bwMode="auto">
            <a:xfrm>
              <a:off x="2601912" y="2767012"/>
              <a:ext cx="130175" cy="123825"/>
            </a:xfrm>
            <a:prstGeom prst="ellipse">
              <a:avLst/>
            </a:prstGeom>
            <a:solidFill>
              <a:srgbClr val="FF0000"/>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grpSp>
      <p:sp>
        <p:nvSpPr>
          <p:cNvPr id="3" name="Date Placeholder 2">
            <a:extLst>
              <a:ext uri="{FF2B5EF4-FFF2-40B4-BE49-F238E27FC236}">
                <a16:creationId xmlns:a16="http://schemas.microsoft.com/office/drawing/2014/main" id="{7C164DB6-1F19-2AF1-67F3-9FBB054FE05F}"/>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5EBA18C4-9D93-54B0-91D9-F6C07A3486D4}"/>
              </a:ext>
            </a:extLst>
          </p:cNvPr>
          <p:cNvSpPr>
            <a:spLocks noGrp="1"/>
          </p:cNvSpPr>
          <p:nvPr>
            <p:ph type="ftr" sz="quarter" idx="11"/>
          </p:nvPr>
        </p:nvSpPr>
        <p:spPr/>
        <p:txBody>
          <a:bodyPr/>
          <a:lstStyle/>
          <a:p>
            <a:pPr>
              <a:defRPr/>
            </a:pPr>
            <a:r>
              <a:rPr lang="it-IT"/>
              <a:t>Bob Laxdal - Non Elliptical Cavities </a:t>
            </a:r>
            <a:endParaRPr lang="en-CA"/>
          </a:p>
        </p:txBody>
      </p:sp>
      <p:sp>
        <p:nvSpPr>
          <p:cNvPr id="23558" name="Slide Number Placeholder 6">
            <a:extLst>
              <a:ext uri="{FF2B5EF4-FFF2-40B4-BE49-F238E27FC236}">
                <a16:creationId xmlns:a16="http://schemas.microsoft.com/office/drawing/2014/main" id="{23E52359-4E42-834E-3A4A-48BE11CEA382}"/>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172F09B-5A58-4200-AE95-DB3820EF7AC9}" type="slidenum">
              <a:rPr lang="en-CA" altLang="en-US" sz="1200" smtClean="0">
                <a:solidFill>
                  <a:srgbClr val="898989"/>
                </a:solidFill>
              </a:rPr>
              <a:pPr>
                <a:spcBef>
                  <a:spcPct val="0"/>
                </a:spcBef>
                <a:buFontTx/>
                <a:buNone/>
              </a:pPr>
              <a:t>11</a:t>
            </a:fld>
            <a:endParaRPr lang="en-CA" altLang="en-US" sz="1200">
              <a:solidFill>
                <a:srgbClr val="898989"/>
              </a:solidFill>
            </a:endParaRPr>
          </a:p>
        </p:txBody>
      </p:sp>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2544F000-13FB-5F92-3A73-98EAC10AE6CE}"/>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2544F000-13FB-5F92-3A73-98EAC10AE6CE}"/>
                  </a:ext>
                </a:extLst>
              </p:cNvPr>
              <p:cNvPicPr/>
              <p:nvPr/>
            </p:nvPicPr>
            <p:blipFill>
              <a:blip r:embed="rId5"/>
              <a:stretch>
                <a:fillRect/>
              </a:stretch>
            </p:blipFill>
            <p:spPr>
              <a:xfrm>
                <a:off x="8438349" y="-34088"/>
                <a:ext cx="527040" cy="573840"/>
              </a:xfrm>
              <a:prstGeom prst="rect">
                <a:avLst/>
              </a:prstGeom>
            </p:spPr>
          </p:pic>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7779123D-7F1D-4CF5-BA29-ADF6A050978A}"/>
              </a:ext>
            </a:extLst>
          </p:cNvPr>
          <p:cNvSpPr>
            <a:spLocks noGrp="1"/>
          </p:cNvSpPr>
          <p:nvPr>
            <p:ph type="title"/>
          </p:nvPr>
        </p:nvSpPr>
        <p:spPr>
          <a:xfrm>
            <a:off x="457200" y="112713"/>
            <a:ext cx="8229600" cy="784225"/>
          </a:xfrm>
        </p:spPr>
        <p:txBody>
          <a:bodyPr/>
          <a:lstStyle/>
          <a:p>
            <a:pPr eaLnBrk="1" hangingPunct="1"/>
            <a:r>
              <a:rPr lang="en-US" altLang="en-US" sz="3600"/>
              <a:t>Non-elliptical Facilities and Projects</a:t>
            </a:r>
          </a:p>
        </p:txBody>
      </p:sp>
      <p:graphicFrame>
        <p:nvGraphicFramePr>
          <p:cNvPr id="132343" name="Group 247">
            <a:extLst>
              <a:ext uri="{FF2B5EF4-FFF2-40B4-BE49-F238E27FC236}">
                <a16:creationId xmlns:a16="http://schemas.microsoft.com/office/drawing/2014/main" id="{8A801AC9-B7B9-25A6-041F-B869D7CD6A4A}"/>
              </a:ext>
            </a:extLst>
          </p:cNvPr>
          <p:cNvGraphicFramePr>
            <a:graphicFrameLocks noGrp="1"/>
          </p:cNvGraphicFramePr>
          <p:nvPr>
            <p:ph sz="half" idx="2"/>
            <p:extLst>
              <p:ext uri="{D42A27DB-BD31-4B8C-83A1-F6EECF244321}">
                <p14:modId xmlns:p14="http://schemas.microsoft.com/office/powerpoint/2010/main" val="4105534937"/>
              </p:ext>
            </p:extLst>
          </p:nvPr>
        </p:nvGraphicFramePr>
        <p:xfrm>
          <a:off x="210207" y="827635"/>
          <a:ext cx="8744606" cy="5724174"/>
        </p:xfrm>
        <a:graphic>
          <a:graphicData uri="http://schemas.openxmlformats.org/drawingml/2006/table">
            <a:tbl>
              <a:tblPr/>
              <a:tblGrid>
                <a:gridCol w="1145264">
                  <a:extLst>
                    <a:ext uri="{9D8B030D-6E8A-4147-A177-3AD203B41FA5}">
                      <a16:colId xmlns:a16="http://schemas.microsoft.com/office/drawing/2014/main" val="20000"/>
                    </a:ext>
                  </a:extLst>
                </a:gridCol>
                <a:gridCol w="1078414">
                  <a:extLst>
                    <a:ext uri="{9D8B030D-6E8A-4147-A177-3AD203B41FA5}">
                      <a16:colId xmlns:a16="http://schemas.microsoft.com/office/drawing/2014/main" val="20001"/>
                    </a:ext>
                  </a:extLst>
                </a:gridCol>
                <a:gridCol w="894608">
                  <a:extLst>
                    <a:ext uri="{9D8B030D-6E8A-4147-A177-3AD203B41FA5}">
                      <a16:colId xmlns:a16="http://schemas.microsoft.com/office/drawing/2014/main" val="20002"/>
                    </a:ext>
                  </a:extLst>
                </a:gridCol>
                <a:gridCol w="2052804">
                  <a:extLst>
                    <a:ext uri="{9D8B030D-6E8A-4147-A177-3AD203B41FA5}">
                      <a16:colId xmlns:a16="http://schemas.microsoft.com/office/drawing/2014/main" val="20003"/>
                    </a:ext>
                  </a:extLst>
                </a:gridCol>
                <a:gridCol w="1008993">
                  <a:extLst>
                    <a:ext uri="{9D8B030D-6E8A-4147-A177-3AD203B41FA5}">
                      <a16:colId xmlns:a16="http://schemas.microsoft.com/office/drawing/2014/main" val="20004"/>
                    </a:ext>
                  </a:extLst>
                </a:gridCol>
                <a:gridCol w="2564523">
                  <a:extLst>
                    <a:ext uri="{9D8B030D-6E8A-4147-A177-3AD203B41FA5}">
                      <a16:colId xmlns:a16="http://schemas.microsoft.com/office/drawing/2014/main" val="20005"/>
                    </a:ext>
                  </a:extLst>
                </a:gridCol>
              </a:tblGrid>
              <a:tr h="360034">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rPr>
                        <a:t>Project</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rPr>
                        <a:t>Lab</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rPr>
                        <a:t>Driver</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rPr>
                        <a:t>Post-accelerator</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rPr>
                        <a:t>Particle</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rPr>
                        <a:t>Structure</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319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ATLAS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ANL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Split-ring, QWR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ALPI</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LNL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P, d / 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fr-FR" altLang="en-US" sz="1400" b="0" i="0" u="none" strike="noStrike" cap="none" normalizeH="0" baseline="0" dirty="0">
                          <a:ln>
                            <a:noFill/>
                          </a:ln>
                          <a:solidFill>
                            <a:schemeClr val="tx1"/>
                          </a:solidFill>
                          <a:effectLst/>
                          <a:latin typeface="Arial" pitchFamily="34" charset="0"/>
                        </a:rPr>
                        <a:t>QWR (</a:t>
                      </a:r>
                      <a:r>
                        <a:rPr kumimoji="0" lang="fr-FR" altLang="en-US" sz="1400" b="0" i="0" u="none" strike="noStrike" cap="none" normalizeH="0" baseline="0" dirty="0" err="1">
                          <a:ln>
                            <a:noFill/>
                          </a:ln>
                          <a:solidFill>
                            <a:schemeClr val="tx1"/>
                          </a:solidFill>
                          <a:effectLst/>
                          <a:latin typeface="Arial" pitchFamily="34" charset="0"/>
                        </a:rPr>
                        <a:t>sputter</a:t>
                      </a:r>
                      <a:r>
                        <a:rPr kumimoji="0" lang="fr-FR" altLang="en-US" sz="1400" b="0" i="0" u="none" strike="noStrike" cap="none" normalizeH="0" baseline="0" dirty="0">
                          <a:ln>
                            <a:noFill/>
                          </a:ln>
                          <a:solidFill>
                            <a:schemeClr val="tx1"/>
                          </a:solidFill>
                          <a:effectLst/>
                          <a:latin typeface="Arial" pitchFamily="34" charset="0"/>
                        </a:rPr>
                        <a:t>, </a:t>
                      </a:r>
                      <a:r>
                        <a:rPr kumimoji="0" lang="fr-FR" altLang="en-US" sz="1400" b="0" i="0" u="none" strike="noStrike" cap="none" normalizeH="0" baseline="0" dirty="0" err="1">
                          <a:ln>
                            <a:noFill/>
                          </a:ln>
                          <a:solidFill>
                            <a:schemeClr val="tx1"/>
                          </a:solidFill>
                          <a:effectLst/>
                          <a:latin typeface="Arial" pitchFamily="34" charset="0"/>
                        </a:rPr>
                        <a:t>bulk</a:t>
                      </a:r>
                      <a:r>
                        <a:rPr kumimoji="0" lang="fr-FR" altLang="en-US" sz="1400" b="0" i="0" u="none" strike="noStrike" cap="none" normalizeH="0" baseline="0" dirty="0">
                          <a:ln>
                            <a:noFill/>
                          </a:ln>
                          <a:solidFill>
                            <a:schemeClr val="tx1"/>
                          </a:solidFill>
                          <a:effectLst/>
                          <a:latin typeface="Arial" pitchFamily="34" charset="0"/>
                        </a:rPr>
                        <a:t>)</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ISAC-II</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TRIUMF</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QWR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IUAC</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altLang="en-US" sz="1400" b="0" i="0" u="none" strike="noStrike" cap="none" normalizeH="0" baseline="0" dirty="0">
                          <a:ln>
                            <a:noFill/>
                          </a:ln>
                          <a:solidFill>
                            <a:schemeClr val="tx1"/>
                          </a:solidFill>
                          <a:effectLst/>
                          <a:latin typeface="Arial" pitchFamily="34" charset="0"/>
                        </a:rPr>
                        <a:t>IUAC</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QWR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ReA3/6</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NSCL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QWR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HIE-Isolde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CERN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QWR (sputter)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85460">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SARAF</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SOREQ</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P, d</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SPIRAL-II</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GANIL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P, d, 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QWR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319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IFMIF</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err="1">
                          <a:ln>
                            <a:noFill/>
                          </a:ln>
                          <a:solidFill>
                            <a:schemeClr val="tx1"/>
                          </a:solidFill>
                          <a:effectLst/>
                          <a:latin typeface="Arial" pitchFamily="34" charset="0"/>
                        </a:rPr>
                        <a:t>Saclay</a:t>
                      </a:r>
                      <a:endParaRPr kumimoji="0" lang="en-US"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err="1">
                          <a:ln>
                            <a:noFill/>
                          </a:ln>
                          <a:solidFill>
                            <a:schemeClr val="tx1"/>
                          </a:solidFill>
                          <a:effectLst/>
                          <a:latin typeface="Arial" pitchFamily="34" charset="0"/>
                        </a:rPr>
                        <a:t>P,d</a:t>
                      </a:r>
                      <a:endParaRPr kumimoji="0" lang="en-US" altLang="en-US" sz="1400" b="0" i="0" u="none" strike="noStrike" cap="none" normalizeH="0" baseline="0" dirty="0">
                        <a:ln>
                          <a:noFill/>
                        </a:ln>
                        <a:solidFill>
                          <a:schemeClr val="tx1"/>
                        </a:solidFill>
                        <a:effectLst/>
                        <a:latin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FRIB</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NSCL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QWR, HWR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ESS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ESS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altLang="en-US" sz="1400" b="0" i="0" u="none" strike="noStrike" cap="none" normalizeH="0" baseline="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a:ln>
                            <a:noFill/>
                          </a:ln>
                          <a:solidFill>
                            <a:schemeClr val="tx1"/>
                          </a:solidFill>
                          <a:effectLst/>
                          <a:latin typeface="Arial" pitchFamily="34" charset="0"/>
                        </a:rPr>
                        <a:t>P</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DSR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319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RAON</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RISP</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Arial" pitchFamily="34" charset="0"/>
                        </a:rPr>
                        <a:t>QWR, HWR, SSR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319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ADS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IMP,IHEP</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p</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HWR, SSR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331912">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PIP-2</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FNAL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P</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itchFamily="34" charset="0"/>
                        </a:defRPr>
                      </a:lvl1pPr>
                      <a:lvl2pPr>
                        <a:spcBef>
                          <a:spcPct val="20000"/>
                        </a:spcBef>
                        <a:defRPr sz="2400">
                          <a:solidFill>
                            <a:schemeClr val="tx1"/>
                          </a:solidFill>
                          <a:latin typeface="Arial" pitchFamily="34" charset="0"/>
                        </a:defRPr>
                      </a:lvl2pPr>
                      <a:lvl3pPr>
                        <a:spcBef>
                          <a:spcPct val="20000"/>
                        </a:spcBef>
                        <a:defRPr sz="2000">
                          <a:solidFill>
                            <a:schemeClr val="tx1"/>
                          </a:solidFill>
                          <a:latin typeface="Arial" pitchFamily="34" charset="0"/>
                        </a:defRPr>
                      </a:lvl3pPr>
                      <a:lvl4pPr>
                        <a:spcBef>
                          <a:spcPct val="20000"/>
                        </a:spcBef>
                        <a:defRPr>
                          <a:solidFill>
                            <a:schemeClr val="tx1"/>
                          </a:solidFill>
                          <a:latin typeface="Arial" pitchFamily="34" charset="0"/>
                        </a:defRPr>
                      </a:lvl4pPr>
                      <a:lvl5pPr>
                        <a:spcBef>
                          <a:spcPct val="20000"/>
                        </a:spcBef>
                        <a:defRPr>
                          <a:solidFill>
                            <a:schemeClr val="tx1"/>
                          </a:solidFill>
                          <a:latin typeface="Arial" pitchFamily="34" charset="0"/>
                        </a:defRPr>
                      </a:lvl5pPr>
                      <a:lvl6pPr fontAlgn="base">
                        <a:spcBef>
                          <a:spcPct val="20000"/>
                        </a:spcBef>
                        <a:spcAft>
                          <a:spcPct val="0"/>
                        </a:spcAft>
                        <a:defRPr>
                          <a:solidFill>
                            <a:schemeClr val="tx1"/>
                          </a:solidFill>
                          <a:latin typeface="Arial" pitchFamily="34" charset="0"/>
                        </a:defRPr>
                      </a:lvl6pPr>
                      <a:lvl7pPr fontAlgn="base">
                        <a:spcBef>
                          <a:spcPct val="20000"/>
                        </a:spcBef>
                        <a:spcAft>
                          <a:spcPct val="0"/>
                        </a:spcAft>
                        <a:defRPr>
                          <a:solidFill>
                            <a:schemeClr val="tx1"/>
                          </a:solidFill>
                          <a:latin typeface="Arial" pitchFamily="34" charset="0"/>
                        </a:defRPr>
                      </a:lvl7pPr>
                      <a:lvl8pPr fontAlgn="base">
                        <a:spcBef>
                          <a:spcPct val="20000"/>
                        </a:spcBef>
                        <a:spcAft>
                          <a:spcPct val="0"/>
                        </a:spcAft>
                        <a:defRPr>
                          <a:solidFill>
                            <a:schemeClr val="tx1"/>
                          </a:solidFill>
                          <a:latin typeface="Arial" pitchFamily="34" charset="0"/>
                        </a:defRPr>
                      </a:lvl8pPr>
                      <a:lvl9pPr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HWR, SSR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3319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SRILAC</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RIKEN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Arial" pitchFamily="34" charset="0"/>
                          <a:sym typeface="Symbol" pitchFamily="18" charset="2"/>
                        </a:rPr>
                        <a:t></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QWR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92358138"/>
                  </a:ext>
                </a:extLst>
              </a:tr>
              <a:tr h="3319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Hi-</a:t>
                      </a:r>
                      <a:r>
                        <a:rPr kumimoji="0" lang="en-US" altLang="en-US" sz="1400" b="0" i="0" u="none" strike="noStrike" cap="none" normalizeH="0" baseline="0" dirty="0" err="1">
                          <a:ln>
                            <a:noFill/>
                          </a:ln>
                          <a:solidFill>
                            <a:schemeClr val="tx1"/>
                          </a:solidFill>
                          <a:effectLst/>
                          <a:latin typeface="Arial" pitchFamily="34" charset="0"/>
                        </a:rPr>
                        <a:t>Lumi</a:t>
                      </a:r>
                      <a:endParaRPr kumimoji="0" lang="en-US" altLang="en-US" sz="1400" b="0" i="0" u="none" strike="noStrike" cap="none" normalizeH="0" baseline="0" dirty="0">
                        <a:ln>
                          <a:noFill/>
                        </a:ln>
                        <a:solidFill>
                          <a:schemeClr val="tx1"/>
                        </a:solidFill>
                        <a:effectLst/>
                        <a:latin typeface="Arial" pitchFamily="34"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CERN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itchFamily="34" charset="0"/>
                        <a:sym typeface="Symbol" pitchFamily="18" charset="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p</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rPr>
                        <a:t>Crab cavities - DQWR, RFD</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bl>
          </a:graphicData>
        </a:graphic>
      </p:graphicFrame>
      <p:sp>
        <p:nvSpPr>
          <p:cNvPr id="2" name="Date Placeholder 1">
            <a:extLst>
              <a:ext uri="{FF2B5EF4-FFF2-40B4-BE49-F238E27FC236}">
                <a16:creationId xmlns:a16="http://schemas.microsoft.com/office/drawing/2014/main" id="{4FE0B370-0A46-620C-1C06-8860CC8A3DAF}"/>
              </a:ext>
            </a:extLst>
          </p:cNvPr>
          <p:cNvSpPr>
            <a:spLocks noGrp="1"/>
          </p:cNvSpPr>
          <p:nvPr>
            <p:ph type="dt" sz="quarter" idx="10"/>
          </p:nvPr>
        </p:nvSpPr>
        <p:spPr/>
        <p:txBody>
          <a:bodyPr/>
          <a:lstStyle/>
          <a:p>
            <a:pPr>
              <a:defRPr/>
            </a:pPr>
            <a:r>
              <a:rPr lang="en-US"/>
              <a:t>2025-09-17</a:t>
            </a:r>
          </a:p>
        </p:txBody>
      </p:sp>
      <p:sp>
        <p:nvSpPr>
          <p:cNvPr id="5" name="Footer Placeholder 4">
            <a:extLst>
              <a:ext uri="{FF2B5EF4-FFF2-40B4-BE49-F238E27FC236}">
                <a16:creationId xmlns:a16="http://schemas.microsoft.com/office/drawing/2014/main" id="{482C59BC-1DD5-BC1C-6BC1-B64730F39A73}"/>
              </a:ext>
            </a:extLst>
          </p:cNvPr>
          <p:cNvSpPr>
            <a:spLocks noGrp="1"/>
          </p:cNvSpPr>
          <p:nvPr>
            <p:ph type="ftr" sz="quarter" idx="11"/>
          </p:nvPr>
        </p:nvSpPr>
        <p:spPr/>
        <p:txBody>
          <a:bodyPr/>
          <a:lstStyle/>
          <a:p>
            <a:pPr>
              <a:defRPr/>
            </a:pPr>
            <a:r>
              <a:rPr lang="it-IT"/>
              <a:t>Bob Laxdal - Non Elliptical Cavities </a:t>
            </a:r>
            <a:endParaRPr lang="en-US"/>
          </a:p>
        </p:txBody>
      </p:sp>
      <p:sp>
        <p:nvSpPr>
          <p:cNvPr id="25726" name="Slide Number Placeholder 5">
            <a:extLst>
              <a:ext uri="{FF2B5EF4-FFF2-40B4-BE49-F238E27FC236}">
                <a16:creationId xmlns:a16="http://schemas.microsoft.com/office/drawing/2014/main" id="{9655F5AD-9D96-7331-83B4-DE8ABA654A4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7E043ABA-689F-4963-A035-FC333A76DE57}"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13AF1656-C24E-3BB2-B653-8A9A4DB7677B}"/>
                  </a:ext>
                </a:extLst>
              </p14:cNvPr>
              <p14:cNvContentPartPr/>
              <p14:nvPr/>
            </p14:nvContentPartPr>
            <p14:xfrm>
              <a:off x="8455989" y="-16448"/>
              <a:ext cx="491400" cy="538200"/>
            </p14:xfrm>
          </p:contentPart>
        </mc:Choice>
        <mc:Fallback xmlns="">
          <p:pic>
            <p:nvPicPr>
              <p:cNvPr id="3" name="Ink 2">
                <a:extLst>
                  <a:ext uri="{FF2B5EF4-FFF2-40B4-BE49-F238E27FC236}">
                    <a16:creationId xmlns:a16="http://schemas.microsoft.com/office/drawing/2014/main" id="{13AF1656-C24E-3BB2-B653-8A9A4DB7677B}"/>
                  </a:ext>
                </a:extLst>
              </p:cNvPr>
              <p:cNvPicPr/>
              <p:nvPr/>
            </p:nvPicPr>
            <p:blipFill>
              <a:blip r:embed="rId4"/>
              <a:stretch>
                <a:fillRect/>
              </a:stretch>
            </p:blipFill>
            <p:spPr>
              <a:xfrm>
                <a:off x="8438349" y="-34088"/>
                <a:ext cx="527040" cy="573840"/>
              </a:xfrm>
              <a:prstGeom prst="rect">
                <a:avLst/>
              </a:prstGeom>
            </p:spPr>
          </p:pic>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D600E57B-BB2D-4442-371E-B3276D7F9926}"/>
              </a:ext>
            </a:extLst>
          </p:cNvPr>
          <p:cNvSpPr>
            <a:spLocks noGrp="1"/>
          </p:cNvSpPr>
          <p:nvPr>
            <p:ph type="title"/>
          </p:nvPr>
        </p:nvSpPr>
        <p:spPr>
          <a:xfrm>
            <a:off x="473075" y="2492375"/>
            <a:ext cx="8229600" cy="1143000"/>
          </a:xfrm>
        </p:spPr>
        <p:txBody>
          <a:bodyPr/>
          <a:lstStyle/>
          <a:p>
            <a:pPr eaLnBrk="1" hangingPunct="1"/>
            <a:r>
              <a:rPr lang="en-CA" altLang="en-US"/>
              <a:t>Cavity concepts</a:t>
            </a:r>
          </a:p>
        </p:txBody>
      </p:sp>
      <p:sp>
        <p:nvSpPr>
          <p:cNvPr id="3" name="Date Placeholder 2">
            <a:extLst>
              <a:ext uri="{FF2B5EF4-FFF2-40B4-BE49-F238E27FC236}">
                <a16:creationId xmlns:a16="http://schemas.microsoft.com/office/drawing/2014/main" id="{86216B80-62A9-737C-027B-065996E4C0C9}"/>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6907DFAE-D170-6313-A880-23BF2FFDFA92}"/>
              </a:ext>
            </a:extLst>
          </p:cNvPr>
          <p:cNvSpPr>
            <a:spLocks noGrp="1"/>
          </p:cNvSpPr>
          <p:nvPr>
            <p:ph type="ftr" sz="quarter" idx="11"/>
          </p:nvPr>
        </p:nvSpPr>
        <p:spPr/>
        <p:txBody>
          <a:bodyPr/>
          <a:lstStyle/>
          <a:p>
            <a:pPr>
              <a:defRPr/>
            </a:pPr>
            <a:r>
              <a:rPr lang="it-IT"/>
              <a:t>Bob Laxdal - Non Elliptical Cavities </a:t>
            </a:r>
            <a:endParaRPr lang="en-CA"/>
          </a:p>
        </p:txBody>
      </p:sp>
      <p:sp>
        <p:nvSpPr>
          <p:cNvPr id="27653" name="Slide Number Placeholder 6">
            <a:extLst>
              <a:ext uri="{FF2B5EF4-FFF2-40B4-BE49-F238E27FC236}">
                <a16:creationId xmlns:a16="http://schemas.microsoft.com/office/drawing/2014/main" id="{B6500FFB-CC13-B5C0-5759-707C3CD2280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D9C3BC3-15B7-48A2-A4CE-4BD25CF4E5D6}" type="slidenum">
              <a:rPr lang="en-CA" altLang="en-US" sz="1200" smtClean="0">
                <a:solidFill>
                  <a:srgbClr val="898989"/>
                </a:solidFill>
              </a:rPr>
              <a:pPr>
                <a:spcBef>
                  <a:spcPct val="0"/>
                </a:spcBef>
                <a:buFontTx/>
                <a:buNone/>
              </a:pPr>
              <a:t>13</a:t>
            </a:fld>
            <a:endParaRPr lang="en-CA" altLang="en-US" sz="1200">
              <a:solidFill>
                <a:srgbClr val="898989"/>
              </a:solidFill>
            </a:endParaRP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6BE4E6A3-E355-3807-E411-44849C2F372E}"/>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6BE4E6A3-E355-3807-E411-44849C2F372E}"/>
                  </a:ext>
                </a:extLst>
              </p:cNvPr>
              <p:cNvPicPr/>
              <p:nvPr/>
            </p:nvPicPr>
            <p:blipFill>
              <a:blip r:embed="rId3"/>
              <a:stretch>
                <a:fillRect/>
              </a:stretch>
            </p:blipFill>
            <p:spPr>
              <a:xfrm>
                <a:off x="8438349" y="-34088"/>
                <a:ext cx="527040" cy="573840"/>
              </a:xfrm>
              <a:prstGeom prst="rect">
                <a:avLst/>
              </a:prstGeom>
            </p:spPr>
          </p:pic>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D5AFB-7BB6-DFC1-6E5D-2AFD45B00B25}"/>
              </a:ext>
            </a:extLst>
          </p:cNvPr>
          <p:cNvSpPr>
            <a:spLocks noGrp="1"/>
          </p:cNvSpPr>
          <p:nvPr>
            <p:ph type="title"/>
          </p:nvPr>
        </p:nvSpPr>
        <p:spPr>
          <a:xfrm>
            <a:off x="225556" y="163084"/>
            <a:ext cx="5323204" cy="533400"/>
          </a:xfrm>
        </p:spPr>
        <p:txBody>
          <a:bodyPr rtlCol="0">
            <a:normAutofit fontScale="90000"/>
          </a:bodyPr>
          <a:lstStyle/>
          <a:p>
            <a:pPr eaLnBrk="1" fontAlgn="auto" hangingPunct="1">
              <a:spcAft>
                <a:spcPts val="0"/>
              </a:spcAft>
              <a:defRPr/>
            </a:pPr>
            <a:r>
              <a:rPr lang="en-CA" sz="3600" dirty="0"/>
              <a:t>Coaxial resonator (TEM mode)</a:t>
            </a:r>
          </a:p>
        </p:txBody>
      </p:sp>
      <p:sp>
        <p:nvSpPr>
          <p:cNvPr id="15363" name="TextBox 19">
            <a:extLst>
              <a:ext uri="{FF2B5EF4-FFF2-40B4-BE49-F238E27FC236}">
                <a16:creationId xmlns:a16="http://schemas.microsoft.com/office/drawing/2014/main" id="{A4E2BF00-C601-9B1E-6A90-38EB613BCECF}"/>
              </a:ext>
            </a:extLst>
          </p:cNvPr>
          <p:cNvSpPr txBox="1">
            <a:spLocks noChangeArrowheads="1"/>
          </p:cNvSpPr>
          <p:nvPr/>
        </p:nvSpPr>
        <p:spPr bwMode="auto">
          <a:xfrm>
            <a:off x="287337" y="936625"/>
            <a:ext cx="4983621" cy="4078039"/>
          </a:xfrm>
          <a:prstGeom prst="rect">
            <a:avLst/>
          </a:prstGeom>
          <a:noFill/>
          <a:ln>
            <a:noFill/>
          </a:ln>
        </p:spPr>
        <p:txBody>
          <a:bodyPr wrap="square">
            <a:spAutoFit/>
          </a:bodyPr>
          <a:lstStyle>
            <a:lvl1pPr marL="285750" indent="-28575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2000" indent="-252000" eaLnBrk="1" hangingPunct="1">
              <a:spcBef>
                <a:spcPct val="0"/>
              </a:spcBef>
              <a:spcAft>
                <a:spcPts val="600"/>
              </a:spcAft>
              <a:defRPr/>
            </a:pPr>
            <a:r>
              <a:rPr lang="en-CA" altLang="en-US" sz="1800" dirty="0">
                <a:latin typeface="Calibri" panose="020F0502020204030204" pitchFamily="34" charset="0"/>
              </a:rPr>
              <a:t>Coaxial geometries support TEM modes - assume inner radius </a:t>
            </a:r>
            <a:r>
              <a:rPr lang="en-CA" altLang="en-US" sz="1800" i="1" dirty="0">
                <a:latin typeface="Calibri" panose="020F0502020204030204" pitchFamily="34" charset="0"/>
              </a:rPr>
              <a:t>a</a:t>
            </a:r>
            <a:r>
              <a:rPr lang="en-CA" altLang="en-US" sz="1800" dirty="0">
                <a:latin typeface="Calibri" panose="020F0502020204030204" pitchFamily="34" charset="0"/>
              </a:rPr>
              <a:t> and outer radius </a:t>
            </a:r>
            <a:r>
              <a:rPr lang="en-CA" altLang="en-US" sz="1800" i="1" dirty="0">
                <a:latin typeface="Calibri" panose="020F0502020204030204" pitchFamily="34" charset="0"/>
              </a:rPr>
              <a:t>b </a:t>
            </a:r>
            <a:r>
              <a:rPr lang="en-CA" altLang="en-US" sz="1800" dirty="0">
                <a:latin typeface="Calibri" panose="020F0502020204030204" pitchFamily="34" charset="0"/>
              </a:rPr>
              <a:t>and height </a:t>
            </a:r>
            <a:r>
              <a:rPr lang="en-CA" altLang="en-US" sz="1800" i="1" dirty="0">
                <a:latin typeface="Calibri" panose="020F0502020204030204" pitchFamily="34" charset="0"/>
              </a:rPr>
              <a:t>h</a:t>
            </a:r>
            <a:r>
              <a:rPr lang="en-CA" altLang="en-US" sz="800" i="1" dirty="0">
                <a:latin typeface="Calibri" panose="020F0502020204030204" pitchFamily="34" charset="0"/>
              </a:rPr>
              <a:t> </a:t>
            </a:r>
            <a:r>
              <a:rPr lang="en-CA" altLang="en-US" sz="1800" dirty="0">
                <a:latin typeface="Calibri" panose="020F0502020204030204" pitchFamily="34" charset="0"/>
              </a:rPr>
              <a:t> with grounded plates at the ends</a:t>
            </a:r>
          </a:p>
          <a:p>
            <a:pPr marL="252000" indent="-252000" eaLnBrk="1" hangingPunct="1">
              <a:spcBef>
                <a:spcPct val="0"/>
              </a:spcBef>
              <a:spcAft>
                <a:spcPts val="600"/>
              </a:spcAft>
              <a:defRPr/>
            </a:pPr>
            <a:r>
              <a:rPr lang="en-CA" altLang="en-US" sz="1800" dirty="0">
                <a:latin typeface="Calibri" panose="020F0502020204030204" pitchFamily="34" charset="0"/>
              </a:rPr>
              <a:t>A standing wave occurs with the </a:t>
            </a:r>
            <a:r>
              <a:rPr lang="en-CA" altLang="en-US" sz="1800" dirty="0" err="1">
                <a:latin typeface="Calibri" panose="020F0502020204030204" pitchFamily="34" charset="0"/>
              </a:rPr>
              <a:t>rdial</a:t>
            </a:r>
            <a:r>
              <a:rPr lang="en-CA" altLang="en-US" sz="1800" dirty="0">
                <a:latin typeface="Calibri" panose="020F0502020204030204" pitchFamily="34" charset="0"/>
              </a:rPr>
              <a:t> electric field </a:t>
            </a:r>
            <a:r>
              <a:rPr lang="en-CA" altLang="en-US" sz="1800" i="1" dirty="0">
                <a:latin typeface="Calibri" panose="020F0502020204030204" pitchFamily="34" charset="0"/>
              </a:rPr>
              <a:t>E</a:t>
            </a:r>
            <a:r>
              <a:rPr lang="en-CA" altLang="en-US" sz="1800" i="1" baseline="-25000" dirty="0">
                <a:latin typeface="Calibri" panose="020F0502020204030204" pitchFamily="34" charset="0"/>
              </a:rPr>
              <a:t>r</a:t>
            </a:r>
            <a:r>
              <a:rPr lang="en-CA" altLang="en-US" sz="1800" i="1" dirty="0">
                <a:latin typeface="Calibri" panose="020F0502020204030204" pitchFamily="34" charset="0"/>
              </a:rPr>
              <a:t> </a:t>
            </a:r>
            <a:r>
              <a:rPr lang="en-CA" altLang="en-US" sz="1800" dirty="0">
                <a:latin typeface="Calibri" panose="020F0502020204030204" pitchFamily="34" charset="0"/>
              </a:rPr>
              <a:t>vanishing on the end walls at </a:t>
            </a:r>
            <a:r>
              <a:rPr lang="en-CA" altLang="en-US" sz="1800" i="1" dirty="0">
                <a:latin typeface="Calibri" panose="020F0502020204030204" pitchFamily="34" charset="0"/>
              </a:rPr>
              <a:t>z=0</a:t>
            </a:r>
            <a:r>
              <a:rPr lang="en-CA" altLang="en-US" sz="1800" dirty="0">
                <a:latin typeface="Calibri" panose="020F0502020204030204" pitchFamily="34" charset="0"/>
              </a:rPr>
              <a:t> and </a:t>
            </a:r>
            <a:r>
              <a:rPr lang="en-CA" altLang="en-US" sz="1800" i="1" dirty="0">
                <a:latin typeface="Calibri" panose="020F0502020204030204" pitchFamily="34" charset="0"/>
              </a:rPr>
              <a:t>z=h </a:t>
            </a:r>
          </a:p>
          <a:p>
            <a:pPr marL="252000" indent="-252000" eaLnBrk="1" hangingPunct="1">
              <a:spcBef>
                <a:spcPct val="0"/>
              </a:spcBef>
              <a:spcAft>
                <a:spcPts val="600"/>
              </a:spcAft>
              <a:defRPr/>
            </a:pPr>
            <a:r>
              <a:rPr lang="en-CA" altLang="en-US" sz="1800" dirty="0">
                <a:latin typeface="+mn-lt"/>
              </a:rPr>
              <a:t>Magnetic fields loop around the inner conductor with peak fields at the shorted ends</a:t>
            </a:r>
          </a:p>
          <a:p>
            <a:pPr marL="252000" indent="-252000" eaLnBrk="1" hangingPunct="1">
              <a:spcBef>
                <a:spcPct val="0"/>
              </a:spcBef>
              <a:spcAft>
                <a:spcPts val="600"/>
              </a:spcAft>
              <a:defRPr/>
            </a:pPr>
            <a:r>
              <a:rPr lang="en-CA" altLang="en-US" sz="1800" dirty="0">
                <a:latin typeface="+mn-lt"/>
              </a:rPr>
              <a:t>E and B are 90 degrees out of phase</a:t>
            </a:r>
          </a:p>
          <a:p>
            <a:pPr marL="252000" indent="-252000" eaLnBrk="1" hangingPunct="1">
              <a:spcBef>
                <a:spcPct val="0"/>
              </a:spcBef>
              <a:spcAft>
                <a:spcPts val="600"/>
              </a:spcAft>
              <a:defRPr/>
            </a:pPr>
            <a:endParaRPr lang="en-CA" altLang="en-US" sz="1800" dirty="0">
              <a:latin typeface="Calibri" panose="020F0502020204030204" pitchFamily="34" charset="0"/>
            </a:endParaRPr>
          </a:p>
          <a:p>
            <a:pPr eaLnBrk="1" hangingPunct="1">
              <a:spcBef>
                <a:spcPct val="0"/>
              </a:spcBef>
              <a:defRPr/>
            </a:pPr>
            <a:endParaRPr lang="en-CA" altLang="en-US" sz="1800" i="1" dirty="0">
              <a:latin typeface="Calibri" panose="020F0502020204030204" pitchFamily="34" charset="0"/>
            </a:endParaRPr>
          </a:p>
          <a:p>
            <a:pPr eaLnBrk="1" hangingPunct="1">
              <a:spcBef>
                <a:spcPct val="0"/>
              </a:spcBef>
              <a:defRPr/>
            </a:pPr>
            <a:endParaRPr lang="en-CA" altLang="en-US" sz="1800" i="1" dirty="0">
              <a:latin typeface="Calibri" panose="020F0502020204030204" pitchFamily="34" charset="0"/>
            </a:endParaRPr>
          </a:p>
          <a:p>
            <a:pPr eaLnBrk="1" hangingPunct="1">
              <a:spcBef>
                <a:spcPct val="0"/>
              </a:spcBef>
              <a:defRPr/>
            </a:pPr>
            <a:endParaRPr lang="en-CA" altLang="en-US" sz="1800" i="1" dirty="0">
              <a:latin typeface="Calibri" panose="020F0502020204030204" pitchFamily="34" charset="0"/>
            </a:endParaRPr>
          </a:p>
          <a:p>
            <a:pPr eaLnBrk="1" hangingPunct="1">
              <a:spcBef>
                <a:spcPct val="0"/>
              </a:spcBef>
              <a:defRPr/>
            </a:pPr>
            <a:endParaRPr lang="en-CA" altLang="en-US" sz="1800" i="1" dirty="0">
              <a:latin typeface="Calibri" panose="020F0502020204030204" pitchFamily="34" charset="0"/>
            </a:endParaRPr>
          </a:p>
        </p:txBody>
      </p:sp>
      <p:grpSp>
        <p:nvGrpSpPr>
          <p:cNvPr id="28677" name="Group 2">
            <a:extLst>
              <a:ext uri="{FF2B5EF4-FFF2-40B4-BE49-F238E27FC236}">
                <a16:creationId xmlns:a16="http://schemas.microsoft.com/office/drawing/2014/main" id="{7943D78B-A8CA-8E19-3458-C18E3FE117EB}"/>
              </a:ext>
            </a:extLst>
          </p:cNvPr>
          <p:cNvGrpSpPr>
            <a:grpSpLocks/>
          </p:cNvGrpSpPr>
          <p:nvPr/>
        </p:nvGrpSpPr>
        <p:grpSpPr bwMode="auto">
          <a:xfrm>
            <a:off x="5816600" y="1054222"/>
            <a:ext cx="2752725" cy="2016125"/>
            <a:chOff x="5830888" y="1000125"/>
            <a:chExt cx="2752725" cy="2016846"/>
          </a:xfrm>
        </p:grpSpPr>
        <p:grpSp>
          <p:nvGrpSpPr>
            <p:cNvPr id="28691" name="Group 37">
              <a:extLst>
                <a:ext uri="{FF2B5EF4-FFF2-40B4-BE49-F238E27FC236}">
                  <a16:creationId xmlns:a16="http://schemas.microsoft.com/office/drawing/2014/main" id="{5F752B7F-552A-D06A-5CAC-E3AF1C1EA23E}"/>
                </a:ext>
              </a:extLst>
            </p:cNvPr>
            <p:cNvGrpSpPr>
              <a:grpSpLocks/>
            </p:cNvGrpSpPr>
            <p:nvPr/>
          </p:nvGrpSpPr>
          <p:grpSpPr bwMode="auto">
            <a:xfrm>
              <a:off x="5830888" y="1000125"/>
              <a:ext cx="2752725" cy="2016846"/>
              <a:chOff x="5925787" y="1209314"/>
              <a:chExt cx="2753093" cy="2017859"/>
            </a:xfrm>
          </p:grpSpPr>
          <p:grpSp>
            <p:nvGrpSpPr>
              <p:cNvPr id="28701" name="Group 20">
                <a:extLst>
                  <a:ext uri="{FF2B5EF4-FFF2-40B4-BE49-F238E27FC236}">
                    <a16:creationId xmlns:a16="http://schemas.microsoft.com/office/drawing/2014/main" id="{61C65AF2-D9CF-8B99-080B-25F3B9CAAFD0}"/>
                  </a:ext>
                </a:extLst>
              </p:cNvPr>
              <p:cNvGrpSpPr>
                <a:grpSpLocks/>
              </p:cNvGrpSpPr>
              <p:nvPr/>
            </p:nvGrpSpPr>
            <p:grpSpPr bwMode="auto">
              <a:xfrm>
                <a:off x="6341425" y="1244927"/>
                <a:ext cx="1874323" cy="1664528"/>
                <a:chOff x="6341425" y="1244927"/>
                <a:chExt cx="1874323" cy="1035132"/>
              </a:xfrm>
            </p:grpSpPr>
            <p:grpSp>
              <p:nvGrpSpPr>
                <p:cNvPr id="9" name="Group 8">
                  <a:extLst>
                    <a:ext uri="{FF2B5EF4-FFF2-40B4-BE49-F238E27FC236}">
                      <a16:creationId xmlns:a16="http://schemas.microsoft.com/office/drawing/2014/main" id="{C8153591-8E2F-BF94-5AB6-B6FFB403EB1D}"/>
                    </a:ext>
                  </a:extLst>
                </p:cNvPr>
                <p:cNvGrpSpPr/>
                <p:nvPr/>
              </p:nvGrpSpPr>
              <p:grpSpPr>
                <a:xfrm>
                  <a:off x="6341425" y="1244927"/>
                  <a:ext cx="1874323" cy="1035132"/>
                  <a:chOff x="6400800" y="1114302"/>
                  <a:chExt cx="1874323" cy="1035132"/>
                </a:xfrm>
                <a:noFill/>
              </p:grpSpPr>
              <p:sp>
                <p:nvSpPr>
                  <p:cNvPr id="6" name="Oval 5">
                    <a:extLst>
                      <a:ext uri="{FF2B5EF4-FFF2-40B4-BE49-F238E27FC236}">
                        <a16:creationId xmlns:a16="http://schemas.microsoft.com/office/drawing/2014/main" id="{87A5C838-F7CC-2116-E34B-9F1D2C55E42A}"/>
                      </a:ext>
                    </a:extLst>
                  </p:cNvPr>
                  <p:cNvSpPr/>
                  <p:nvPr/>
                </p:nvSpPr>
                <p:spPr>
                  <a:xfrm>
                    <a:off x="6400800" y="1116281"/>
                    <a:ext cx="201881" cy="1033153"/>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8" name="Oval 7">
                    <a:extLst>
                      <a:ext uri="{FF2B5EF4-FFF2-40B4-BE49-F238E27FC236}">
                        <a16:creationId xmlns:a16="http://schemas.microsoft.com/office/drawing/2014/main" id="{ACAD42EA-B477-05B7-2D94-016DD96375F7}"/>
                      </a:ext>
                    </a:extLst>
                  </p:cNvPr>
                  <p:cNvSpPr/>
                  <p:nvPr/>
                </p:nvSpPr>
                <p:spPr>
                  <a:xfrm>
                    <a:off x="8073242" y="1114302"/>
                    <a:ext cx="201881" cy="1033153"/>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12" name="Oval 11">
                  <a:extLst>
                    <a:ext uri="{FF2B5EF4-FFF2-40B4-BE49-F238E27FC236}">
                      <a16:creationId xmlns:a16="http://schemas.microsoft.com/office/drawing/2014/main" id="{0BCBF8D4-13A8-0E85-8400-3643422F3766}"/>
                    </a:ext>
                  </a:extLst>
                </p:cNvPr>
                <p:cNvSpPr/>
                <p:nvPr/>
              </p:nvSpPr>
              <p:spPr>
                <a:xfrm>
                  <a:off x="6387812" y="1520192"/>
                  <a:ext cx="96850" cy="43673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4" name="Oval 13">
                  <a:extLst>
                    <a:ext uri="{FF2B5EF4-FFF2-40B4-BE49-F238E27FC236}">
                      <a16:creationId xmlns:a16="http://schemas.microsoft.com/office/drawing/2014/main" id="{CE84C2F0-6A78-867C-9680-7EBBCCBBE567}"/>
                    </a:ext>
                  </a:extLst>
                </p:cNvPr>
                <p:cNvSpPr/>
                <p:nvPr/>
              </p:nvSpPr>
              <p:spPr>
                <a:xfrm>
                  <a:off x="8070788" y="1518216"/>
                  <a:ext cx="96850" cy="43673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16" name="Straight Connector 15">
                  <a:extLst>
                    <a:ext uri="{FF2B5EF4-FFF2-40B4-BE49-F238E27FC236}">
                      <a16:creationId xmlns:a16="http://schemas.microsoft.com/office/drawing/2014/main" id="{EC30B00A-A09A-5E28-C552-E1EA1B31AAF8}"/>
                    </a:ext>
                  </a:extLst>
                </p:cNvPr>
                <p:cNvCxnSpPr>
                  <a:stCxn id="6" idx="0"/>
                  <a:endCxn id="8" idx="0"/>
                </p:cNvCxnSpPr>
                <p:nvPr/>
              </p:nvCxnSpPr>
              <p:spPr>
                <a:xfrm flipV="1">
                  <a:off x="6443382" y="1244518"/>
                  <a:ext cx="1670274" cy="19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47AA514-ED6A-0C1E-5926-E30BF8DC4F87}"/>
                    </a:ext>
                  </a:extLst>
                </p:cNvPr>
                <p:cNvCxnSpPr/>
                <p:nvPr/>
              </p:nvCxnSpPr>
              <p:spPr>
                <a:xfrm flipV="1">
                  <a:off x="6464022" y="2276072"/>
                  <a:ext cx="1671861" cy="19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10EFBC3-5735-0F5D-C6B7-4AF52E02EE05}"/>
                    </a:ext>
                  </a:extLst>
                </p:cNvPr>
                <p:cNvCxnSpPr/>
                <p:nvPr/>
              </p:nvCxnSpPr>
              <p:spPr>
                <a:xfrm flipV="1">
                  <a:off x="6438619" y="1943090"/>
                  <a:ext cx="1671861" cy="19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D684CDD-7BA5-C4EB-F570-065599E63A24}"/>
                    </a:ext>
                  </a:extLst>
                </p:cNvPr>
                <p:cNvCxnSpPr/>
                <p:nvPr/>
              </p:nvCxnSpPr>
              <p:spPr>
                <a:xfrm flipV="1">
                  <a:off x="6437031" y="1531061"/>
                  <a:ext cx="1671862" cy="19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 name="Straight Arrow Connector 22">
                <a:extLst>
                  <a:ext uri="{FF2B5EF4-FFF2-40B4-BE49-F238E27FC236}">
                    <a16:creationId xmlns:a16="http://schemas.microsoft.com/office/drawing/2014/main" id="{2AA0C8E2-EA34-F86F-11DF-75101902709B}"/>
                  </a:ext>
                </a:extLst>
              </p:cNvPr>
              <p:cNvCxnSpPr/>
              <p:nvPr/>
            </p:nvCxnSpPr>
            <p:spPr>
              <a:xfrm flipV="1">
                <a:off x="5925787" y="2030757"/>
                <a:ext cx="2743567" cy="127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9E48BE5-9113-4167-5D2E-1B716A09B4B0}"/>
                  </a:ext>
                </a:extLst>
              </p:cNvPr>
              <p:cNvCxnSpPr/>
              <p:nvPr/>
            </p:nvCxnSpPr>
            <p:spPr>
              <a:xfrm flipV="1">
                <a:off x="8301004" y="1709806"/>
                <a:ext cx="0" cy="32095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EEE04FF-3DBE-2062-3CC9-D4D4726E8CCA}"/>
                  </a:ext>
                </a:extLst>
              </p:cNvPr>
              <p:cNvCxnSpPr/>
              <p:nvPr/>
            </p:nvCxnSpPr>
            <p:spPr>
              <a:xfrm flipH="1" flipV="1">
                <a:off x="8478828" y="1234736"/>
                <a:ext cx="22228" cy="770599"/>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705" name="TextBox 27">
                <a:extLst>
                  <a:ext uri="{FF2B5EF4-FFF2-40B4-BE49-F238E27FC236}">
                    <a16:creationId xmlns:a16="http://schemas.microsoft.com/office/drawing/2014/main" id="{E9B35145-2CAE-0C67-AE80-FA661A2DCFD8}"/>
                  </a:ext>
                </a:extLst>
              </p:cNvPr>
              <p:cNvSpPr txBox="1">
                <a:spLocks noChangeArrowheads="1"/>
              </p:cNvSpPr>
              <p:nvPr/>
            </p:nvSpPr>
            <p:spPr bwMode="auto">
              <a:xfrm>
                <a:off x="8229600" y="1425039"/>
                <a:ext cx="178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a:t>a</a:t>
                </a:r>
              </a:p>
            </p:txBody>
          </p:sp>
          <p:sp>
            <p:nvSpPr>
              <p:cNvPr id="28706" name="TextBox 28">
                <a:extLst>
                  <a:ext uri="{FF2B5EF4-FFF2-40B4-BE49-F238E27FC236}">
                    <a16:creationId xmlns:a16="http://schemas.microsoft.com/office/drawing/2014/main" id="{25BA5677-D4D5-C43F-C79A-D61BA4C14860}"/>
                  </a:ext>
                </a:extLst>
              </p:cNvPr>
              <p:cNvSpPr txBox="1">
                <a:spLocks noChangeArrowheads="1"/>
              </p:cNvSpPr>
              <p:nvPr/>
            </p:nvSpPr>
            <p:spPr bwMode="auto">
              <a:xfrm>
                <a:off x="8453250" y="1209314"/>
                <a:ext cx="178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a:t>b</a:t>
                </a:r>
              </a:p>
            </p:txBody>
          </p:sp>
          <p:sp>
            <p:nvSpPr>
              <p:cNvPr id="28707" name="Line 22">
                <a:extLst>
                  <a:ext uri="{FF2B5EF4-FFF2-40B4-BE49-F238E27FC236}">
                    <a16:creationId xmlns:a16="http://schemas.microsoft.com/office/drawing/2014/main" id="{0BE35D6C-D5FE-3C88-9726-CF10C6D0FF5A}"/>
                  </a:ext>
                </a:extLst>
              </p:cNvPr>
              <p:cNvSpPr>
                <a:spLocks noChangeShapeType="1"/>
              </p:cNvSpPr>
              <p:nvPr/>
            </p:nvSpPr>
            <p:spPr bwMode="auto">
              <a:xfrm flipV="1">
                <a:off x="6460177" y="3154904"/>
                <a:ext cx="166254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28708" name="Text Box 23">
                <a:extLst>
                  <a:ext uri="{FF2B5EF4-FFF2-40B4-BE49-F238E27FC236}">
                    <a16:creationId xmlns:a16="http://schemas.microsoft.com/office/drawing/2014/main" id="{89851417-A0C9-A3CC-80A4-505BFC07A50E}"/>
                  </a:ext>
                </a:extLst>
              </p:cNvPr>
              <p:cNvSpPr txBox="1">
                <a:spLocks noChangeArrowheads="1"/>
              </p:cNvSpPr>
              <p:nvPr/>
            </p:nvSpPr>
            <p:spPr bwMode="auto">
              <a:xfrm>
                <a:off x="6783062" y="2860603"/>
                <a:ext cx="793947" cy="366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800" i="1">
                    <a:latin typeface="Arial" panose="020B0604020202020204" pitchFamily="34" charset="0"/>
                  </a:rPr>
                  <a:t>h</a:t>
                </a:r>
              </a:p>
            </p:txBody>
          </p:sp>
          <p:sp>
            <p:nvSpPr>
              <p:cNvPr id="28709" name="TextBox 32">
                <a:extLst>
                  <a:ext uri="{FF2B5EF4-FFF2-40B4-BE49-F238E27FC236}">
                    <a16:creationId xmlns:a16="http://schemas.microsoft.com/office/drawing/2014/main" id="{28CDD267-3DEA-70C2-2235-6D1C2A613E18}"/>
                  </a:ext>
                </a:extLst>
              </p:cNvPr>
              <p:cNvSpPr txBox="1">
                <a:spLocks noChangeArrowheads="1"/>
              </p:cNvSpPr>
              <p:nvPr/>
            </p:nvSpPr>
            <p:spPr bwMode="auto">
              <a:xfrm>
                <a:off x="8500750" y="2016814"/>
                <a:ext cx="178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a:t>z</a:t>
                </a:r>
              </a:p>
            </p:txBody>
          </p:sp>
        </p:grpSp>
        <p:cxnSp>
          <p:nvCxnSpPr>
            <p:cNvPr id="13" name="Straight Arrow Connector 12">
              <a:extLst>
                <a:ext uri="{FF2B5EF4-FFF2-40B4-BE49-F238E27FC236}">
                  <a16:creationId xmlns:a16="http://schemas.microsoft.com/office/drawing/2014/main" id="{1AEA6464-BD69-9220-D6FA-986BD357E6A1}"/>
                </a:ext>
              </a:extLst>
            </p:cNvPr>
            <p:cNvCxnSpPr/>
            <p:nvPr/>
          </p:nvCxnSpPr>
          <p:spPr>
            <a:xfrm flipV="1">
              <a:off x="7177088" y="1152580"/>
              <a:ext cx="0" cy="32714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693" name="TextBox 14">
              <a:extLst>
                <a:ext uri="{FF2B5EF4-FFF2-40B4-BE49-F238E27FC236}">
                  <a16:creationId xmlns:a16="http://schemas.microsoft.com/office/drawing/2014/main" id="{D49A1C87-2EE5-1DD3-7D4A-8BDD9BC8FC3F}"/>
                </a:ext>
              </a:extLst>
            </p:cNvPr>
            <p:cNvSpPr txBox="1">
              <a:spLocks noChangeArrowheads="1"/>
            </p:cNvSpPr>
            <p:nvPr/>
          </p:nvSpPr>
          <p:spPr bwMode="auto">
            <a:xfrm>
              <a:off x="7243763" y="1106488"/>
              <a:ext cx="476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a:solidFill>
                    <a:srgbClr val="FF0000"/>
                  </a:solidFill>
                </a:rPr>
                <a:t>E</a:t>
              </a:r>
              <a:r>
                <a:rPr lang="en-CA" altLang="en-US" sz="1800" i="1" baseline="-25000">
                  <a:solidFill>
                    <a:srgbClr val="FF0000"/>
                  </a:solidFill>
                </a:rPr>
                <a:t>r</a:t>
              </a:r>
            </a:p>
          </p:txBody>
        </p:sp>
        <p:sp>
          <p:nvSpPr>
            <p:cNvPr id="24" name="Oval 23">
              <a:extLst>
                <a:ext uri="{FF2B5EF4-FFF2-40B4-BE49-F238E27FC236}">
                  <a16:creationId xmlns:a16="http://schemas.microsoft.com/office/drawing/2014/main" id="{2C4104FA-5CD2-0400-96DF-3F66CA8E38A9}"/>
                </a:ext>
              </a:extLst>
            </p:cNvPr>
            <p:cNvSpPr/>
            <p:nvPr/>
          </p:nvSpPr>
          <p:spPr>
            <a:xfrm>
              <a:off x="6664285" y="1290741"/>
              <a:ext cx="255588" cy="1091003"/>
            </a:xfrm>
            <a:prstGeom prst="ellipse">
              <a:avLst/>
            </a:prstGeom>
            <a:no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7" name="Rectangle 26">
              <a:extLst>
                <a:ext uri="{FF2B5EF4-FFF2-40B4-BE49-F238E27FC236}">
                  <a16:creationId xmlns:a16="http://schemas.microsoft.com/office/drawing/2014/main" id="{A11B86C9-A07C-7C0E-B486-FFD06F7C9A2D}"/>
                </a:ext>
              </a:extLst>
            </p:cNvPr>
            <p:cNvSpPr/>
            <p:nvPr/>
          </p:nvSpPr>
          <p:spPr>
            <a:xfrm>
              <a:off x="6864351" y="1522599"/>
              <a:ext cx="220662" cy="284265"/>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1" name="Rectangle 40">
              <a:extLst>
                <a:ext uri="{FF2B5EF4-FFF2-40B4-BE49-F238E27FC236}">
                  <a16:creationId xmlns:a16="http://schemas.microsoft.com/office/drawing/2014/main" id="{B80BAAEA-11FE-C70D-DDF0-CAFF4C8B25BD}"/>
                </a:ext>
              </a:extLst>
            </p:cNvPr>
            <p:cNvSpPr/>
            <p:nvPr/>
          </p:nvSpPr>
          <p:spPr>
            <a:xfrm>
              <a:off x="6859588" y="1851329"/>
              <a:ext cx="220663" cy="285852"/>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43" name="Straight Arrow Connector 42">
              <a:extLst>
                <a:ext uri="{FF2B5EF4-FFF2-40B4-BE49-F238E27FC236}">
                  <a16:creationId xmlns:a16="http://schemas.microsoft.com/office/drawing/2014/main" id="{1F229334-F6C4-F09B-EAD5-C21E5ED62CA7}"/>
                </a:ext>
              </a:extLst>
            </p:cNvPr>
            <p:cNvCxnSpPr/>
            <p:nvPr/>
          </p:nvCxnSpPr>
          <p:spPr>
            <a:xfrm flipH="1">
              <a:off x="6667501" y="1301858"/>
              <a:ext cx="107950" cy="154042"/>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8DE19275-3F26-C165-01AB-BF37EB2AED13}"/>
                </a:ext>
              </a:extLst>
            </p:cNvPr>
            <p:cNvSpPr txBox="1"/>
            <p:nvPr/>
          </p:nvSpPr>
          <p:spPr>
            <a:xfrm>
              <a:off x="6407124" y="1027082"/>
              <a:ext cx="476250" cy="368432"/>
            </a:xfrm>
            <a:prstGeom prst="rect">
              <a:avLst/>
            </a:prstGeom>
            <a:noFill/>
          </p:spPr>
          <p:txBody>
            <a:bodyPr>
              <a:spAutoFit/>
            </a:bodyPr>
            <a:lstStyle/>
            <a:p>
              <a:pPr eaLnBrk="1" fontAlgn="auto" hangingPunct="1">
                <a:spcBef>
                  <a:spcPts val="0"/>
                </a:spcBef>
                <a:spcAft>
                  <a:spcPts val="0"/>
                </a:spcAft>
                <a:defRPr/>
              </a:pPr>
              <a:r>
                <a:rPr lang="en-CA" i="1" dirty="0">
                  <a:solidFill>
                    <a:srgbClr val="003399"/>
                  </a:solidFill>
                  <a:latin typeface="+mn-lt"/>
                </a:rPr>
                <a:t>B</a:t>
              </a:r>
              <a:r>
                <a:rPr lang="en-CA" i="1" baseline="-25000" dirty="0">
                  <a:solidFill>
                    <a:srgbClr val="003399"/>
                  </a:solidFill>
                  <a:latin typeface="+mn-lt"/>
                  <a:sym typeface="Symbol"/>
                </a:rPr>
                <a:t></a:t>
              </a:r>
              <a:endParaRPr lang="en-CA" i="1" baseline="-25000" dirty="0">
                <a:solidFill>
                  <a:srgbClr val="003399"/>
                </a:solidFill>
                <a:latin typeface="+mn-lt"/>
              </a:endParaRPr>
            </a:p>
          </p:txBody>
        </p:sp>
        <p:sp>
          <p:nvSpPr>
            <p:cNvPr id="28699" name="TextBox 47">
              <a:extLst>
                <a:ext uri="{FF2B5EF4-FFF2-40B4-BE49-F238E27FC236}">
                  <a16:creationId xmlns:a16="http://schemas.microsoft.com/office/drawing/2014/main" id="{20C517EB-3D40-C40E-9E2C-72498AA09FCD}"/>
                </a:ext>
              </a:extLst>
            </p:cNvPr>
            <p:cNvSpPr txBox="1">
              <a:spLocks noChangeArrowheads="1"/>
            </p:cNvSpPr>
            <p:nvPr/>
          </p:nvSpPr>
          <p:spPr bwMode="auto">
            <a:xfrm>
              <a:off x="6681425" y="1437663"/>
              <a:ext cx="476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dirty="0"/>
                <a:t>I</a:t>
              </a:r>
              <a:endParaRPr lang="en-CA" altLang="en-US" sz="1800" i="1" baseline="-25000" dirty="0"/>
            </a:p>
          </p:txBody>
        </p:sp>
        <p:cxnSp>
          <p:nvCxnSpPr>
            <p:cNvPr id="50" name="Straight Arrow Connector 49">
              <a:extLst>
                <a:ext uri="{FF2B5EF4-FFF2-40B4-BE49-F238E27FC236}">
                  <a16:creationId xmlns:a16="http://schemas.microsoft.com/office/drawing/2014/main" id="{828BE2AE-7467-7C79-13E9-7ED0ABCA5846}"/>
                </a:ext>
              </a:extLst>
            </p:cNvPr>
            <p:cNvCxnSpPr>
              <a:cxnSpLocks/>
            </p:cNvCxnSpPr>
            <p:nvPr/>
          </p:nvCxnSpPr>
          <p:spPr>
            <a:xfrm>
              <a:off x="6707676" y="1780800"/>
              <a:ext cx="23495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8678" name="Slide Number Placeholder 6">
            <a:extLst>
              <a:ext uri="{FF2B5EF4-FFF2-40B4-BE49-F238E27FC236}">
                <a16:creationId xmlns:a16="http://schemas.microsoft.com/office/drawing/2014/main" id="{7577557C-A1F0-DAA5-2798-5527D26EAB47}"/>
              </a:ext>
            </a:extLst>
          </p:cNvPr>
          <p:cNvSpPr>
            <a:spLocks noGrp="1"/>
          </p:cNvSpPr>
          <p:nvPr>
            <p:ph type="sldNum" sz="quarter" idx="12"/>
          </p:nvPr>
        </p:nvSpPr>
        <p:spPr bwMode="auto">
          <a:xfrm>
            <a:off x="6553200" y="653097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12001520-83F2-4F87-82BA-DCF863E1E750}" type="slidenum">
              <a:rPr lang="en-US" altLang="en-US" sz="1400" smtClean="0">
                <a:latin typeface="Arial" panose="020B0604020202020204" pitchFamily="34" charset="0"/>
              </a:rPr>
              <a:pPr>
                <a:spcBef>
                  <a:spcPct val="0"/>
                </a:spcBef>
                <a:buFontTx/>
                <a:buNone/>
              </a:pPr>
              <a:t>14</a:t>
            </a:fld>
            <a:endParaRPr lang="en-US" altLang="en-US" sz="1400">
              <a:latin typeface="Arial" panose="020B0604020202020204" pitchFamily="34" charset="0"/>
            </a:endParaRPr>
          </a:p>
        </p:txBody>
      </p:sp>
      <p:graphicFrame>
        <p:nvGraphicFramePr>
          <p:cNvPr id="28679" name="Object 6">
            <a:extLst>
              <a:ext uri="{FF2B5EF4-FFF2-40B4-BE49-F238E27FC236}">
                <a16:creationId xmlns:a16="http://schemas.microsoft.com/office/drawing/2014/main" id="{D3A7C742-123E-007B-25AE-B88504E37106}"/>
              </a:ext>
            </a:extLst>
          </p:cNvPr>
          <p:cNvGraphicFramePr>
            <a:graphicFrameLocks noChangeAspect="1"/>
          </p:cNvGraphicFramePr>
          <p:nvPr/>
        </p:nvGraphicFramePr>
        <p:xfrm flipV="1">
          <a:off x="-5207000" y="825500"/>
          <a:ext cx="3538537" cy="6350"/>
        </p:xfrm>
        <a:graphic>
          <a:graphicData uri="http://schemas.openxmlformats.org/presentationml/2006/ole">
            <mc:AlternateContent xmlns:mc="http://schemas.openxmlformats.org/markup-compatibility/2006">
              <mc:Choice xmlns:v="urn:schemas-microsoft-com:vml" Requires="v">
                <p:oleObj name="Equation" r:id="rId3" imgW="2438280" imgH="609480" progId="Equation.DSMT4">
                  <p:embed/>
                </p:oleObj>
              </mc:Choice>
              <mc:Fallback>
                <p:oleObj name="Equation" r:id="rId3" imgW="2438280" imgH="609480" progId="Equation.DSMT4">
                  <p:embed/>
                  <p:pic>
                    <p:nvPicPr>
                      <p:cNvPr id="28679" name="Object 6">
                        <a:extLst>
                          <a:ext uri="{FF2B5EF4-FFF2-40B4-BE49-F238E27FC236}">
                            <a16:creationId xmlns:a16="http://schemas.microsoft.com/office/drawing/2014/main" id="{D3A7C742-123E-007B-25AE-B88504E371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5207000" y="825500"/>
                        <a:ext cx="3538537"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a:extLst>
              <a:ext uri="{FF2B5EF4-FFF2-40B4-BE49-F238E27FC236}">
                <a16:creationId xmlns:a16="http://schemas.microsoft.com/office/drawing/2014/main" id="{A42AC69D-B715-5298-3729-692418A4F641}"/>
              </a:ext>
            </a:extLst>
          </p:cNvPr>
          <p:cNvSpPr txBox="1">
            <a:spLocks noRot="1" noChangeAspect="1" noMove="1" noResize="1" noEditPoints="1" noAdjustHandles="1" noChangeArrowheads="1" noChangeShapeType="1" noTextEdit="1"/>
          </p:cNvSpPr>
          <p:nvPr/>
        </p:nvSpPr>
        <p:spPr>
          <a:xfrm>
            <a:off x="2823158" y="4995478"/>
            <a:ext cx="1662324" cy="910699"/>
          </a:xfrm>
          <a:prstGeom prst="rect">
            <a:avLst/>
          </a:prstGeom>
          <a:blipFill>
            <a:blip r:embed="rId5"/>
            <a:stretch>
              <a:fillRect/>
            </a:stretch>
          </a:blipFill>
        </p:spPr>
        <p:txBody>
          <a:bodyPr/>
          <a:lstStyle/>
          <a:p>
            <a:r>
              <a:rPr lang="en-CA">
                <a:noFill/>
              </a:rPr>
              <a:t> </a:t>
            </a:r>
          </a:p>
        </p:txBody>
      </p:sp>
      <p:grpSp>
        <p:nvGrpSpPr>
          <p:cNvPr id="28681" name="Group 15392">
            <a:extLst>
              <a:ext uri="{FF2B5EF4-FFF2-40B4-BE49-F238E27FC236}">
                <a16:creationId xmlns:a16="http://schemas.microsoft.com/office/drawing/2014/main" id="{E2378EB4-11D8-5B60-8713-9EC85A7E7A8C}"/>
              </a:ext>
            </a:extLst>
          </p:cNvPr>
          <p:cNvGrpSpPr>
            <a:grpSpLocks/>
          </p:cNvGrpSpPr>
          <p:nvPr/>
        </p:nvGrpSpPr>
        <p:grpSpPr bwMode="auto">
          <a:xfrm>
            <a:off x="5397500" y="3116510"/>
            <a:ext cx="3822700" cy="1590675"/>
            <a:chOff x="1368690" y="4269203"/>
            <a:chExt cx="8013435" cy="2264947"/>
          </a:xfrm>
        </p:grpSpPr>
        <p:graphicFrame>
          <p:nvGraphicFramePr>
            <p:cNvPr id="15394" name="Chart 15393">
              <a:extLst>
                <a:ext uri="{FF2B5EF4-FFF2-40B4-BE49-F238E27FC236}">
                  <a16:creationId xmlns:a16="http://schemas.microsoft.com/office/drawing/2014/main" id="{AC183C2A-8CFA-6C7D-EA03-1EDF1A4710EB}"/>
                </a:ext>
              </a:extLst>
            </p:cNvPr>
            <p:cNvGraphicFramePr>
              <a:graphicFrameLocks/>
            </p:cNvGraphicFramePr>
            <p:nvPr/>
          </p:nvGraphicFramePr>
          <p:xfrm>
            <a:off x="1368690" y="4400549"/>
            <a:ext cx="8013435" cy="2133601"/>
          </p:xfrm>
          <a:graphic>
            <a:graphicData uri="http://schemas.openxmlformats.org/drawingml/2006/chart">
              <c:chart xmlns:c="http://schemas.openxmlformats.org/drawingml/2006/chart" xmlns:r="http://schemas.openxmlformats.org/officeDocument/2006/relationships" r:id="rId6"/>
            </a:graphicData>
          </a:graphic>
        </p:graphicFrame>
        <p:grpSp>
          <p:nvGrpSpPr>
            <p:cNvPr id="28686" name="Group 15394">
              <a:extLst>
                <a:ext uri="{FF2B5EF4-FFF2-40B4-BE49-F238E27FC236}">
                  <a16:creationId xmlns:a16="http://schemas.microsoft.com/office/drawing/2014/main" id="{07ACDC5F-7184-C1B5-9310-8A687A2969B2}"/>
                </a:ext>
              </a:extLst>
            </p:cNvPr>
            <p:cNvGrpSpPr>
              <a:grpSpLocks/>
            </p:cNvGrpSpPr>
            <p:nvPr/>
          </p:nvGrpSpPr>
          <p:grpSpPr bwMode="auto">
            <a:xfrm>
              <a:off x="1629411" y="4269203"/>
              <a:ext cx="7099222" cy="1663976"/>
              <a:chOff x="1629411" y="4269203"/>
              <a:chExt cx="7099222" cy="1663976"/>
            </a:xfrm>
          </p:grpSpPr>
          <p:sp>
            <p:nvSpPr>
              <p:cNvPr id="28687" name="TextBox 15395">
                <a:extLst>
                  <a:ext uri="{FF2B5EF4-FFF2-40B4-BE49-F238E27FC236}">
                    <a16:creationId xmlns:a16="http://schemas.microsoft.com/office/drawing/2014/main" id="{F5DBDA0D-6517-8F71-2562-E28F2EDD83E6}"/>
                  </a:ext>
                </a:extLst>
              </p:cNvPr>
              <p:cNvSpPr txBox="1">
                <a:spLocks noChangeArrowheads="1"/>
              </p:cNvSpPr>
              <p:nvPr/>
            </p:nvSpPr>
            <p:spPr bwMode="auto">
              <a:xfrm>
                <a:off x="1629411" y="4269203"/>
                <a:ext cx="558800" cy="577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b="1">
                    <a:solidFill>
                      <a:srgbClr val="FF0000"/>
                    </a:solidFill>
                  </a:rPr>
                  <a:t>E</a:t>
                </a:r>
              </a:p>
            </p:txBody>
          </p:sp>
          <p:sp>
            <p:nvSpPr>
              <p:cNvPr id="28688" name="TextBox 15396">
                <a:extLst>
                  <a:ext uri="{FF2B5EF4-FFF2-40B4-BE49-F238E27FC236}">
                    <a16:creationId xmlns:a16="http://schemas.microsoft.com/office/drawing/2014/main" id="{AC1B0D97-4E7E-9242-583A-9B875F2D7F37}"/>
                  </a:ext>
                </a:extLst>
              </p:cNvPr>
              <p:cNvSpPr txBox="1">
                <a:spLocks noChangeArrowheads="1"/>
              </p:cNvSpPr>
              <p:nvPr/>
            </p:nvSpPr>
            <p:spPr bwMode="auto">
              <a:xfrm>
                <a:off x="1685773" y="4982841"/>
                <a:ext cx="558802" cy="577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b="1">
                    <a:solidFill>
                      <a:srgbClr val="0070C0"/>
                    </a:solidFill>
                  </a:rPr>
                  <a:t>B</a:t>
                </a:r>
              </a:p>
            </p:txBody>
          </p:sp>
          <p:sp>
            <p:nvSpPr>
              <p:cNvPr id="28689" name="TextBox 15398">
                <a:extLst>
                  <a:ext uri="{FF2B5EF4-FFF2-40B4-BE49-F238E27FC236}">
                    <a16:creationId xmlns:a16="http://schemas.microsoft.com/office/drawing/2014/main" id="{8CD1FDE6-79B7-90AB-82CB-9E3A73FB532D}"/>
                  </a:ext>
                </a:extLst>
              </p:cNvPr>
              <p:cNvSpPr txBox="1">
                <a:spLocks noChangeArrowheads="1"/>
              </p:cNvSpPr>
              <p:nvPr/>
            </p:nvSpPr>
            <p:spPr bwMode="auto">
              <a:xfrm>
                <a:off x="7735882" y="5355965"/>
                <a:ext cx="992751" cy="577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a:sym typeface="Symbol" panose="05050102010706020507" pitchFamily="18" charset="2"/>
                  </a:rPr>
                  <a:t>,t</a:t>
                </a:r>
                <a:endParaRPr lang="en-CA" altLang="en-US"/>
              </a:p>
            </p:txBody>
          </p:sp>
          <p:graphicFrame>
            <p:nvGraphicFramePr>
              <p:cNvPr id="28690" name="Object 15399">
                <a:extLst>
                  <a:ext uri="{FF2B5EF4-FFF2-40B4-BE49-F238E27FC236}">
                    <a16:creationId xmlns:a16="http://schemas.microsoft.com/office/drawing/2014/main" id="{9FF59E12-9097-26CD-4C50-3BC0B79B7A54}"/>
                  </a:ext>
                </a:extLst>
              </p:cNvPr>
              <p:cNvGraphicFramePr>
                <a:graphicFrameLocks noChangeAspect="1"/>
              </p:cNvGraphicFramePr>
              <p:nvPr/>
            </p:nvGraphicFramePr>
            <p:xfrm>
              <a:off x="4326149" y="4479324"/>
              <a:ext cx="2224491" cy="307976"/>
            </p:xfrm>
            <a:graphic>
              <a:graphicData uri="http://schemas.openxmlformats.org/presentationml/2006/ole">
                <mc:AlternateContent xmlns:mc="http://schemas.openxmlformats.org/markup-compatibility/2006">
                  <mc:Choice xmlns:v="urn:schemas-microsoft-com:vml" Requires="v">
                    <p:oleObj name="Equation" r:id="rId7" imgW="1117440" imgH="203040" progId="Equation.DSMT4">
                      <p:embed/>
                    </p:oleObj>
                  </mc:Choice>
                  <mc:Fallback>
                    <p:oleObj name="Equation" r:id="rId7" imgW="1117440" imgH="203040" progId="Equation.DSMT4">
                      <p:embed/>
                      <p:pic>
                        <p:nvPicPr>
                          <p:cNvPr id="28690" name="Object 15399">
                            <a:extLst>
                              <a:ext uri="{FF2B5EF4-FFF2-40B4-BE49-F238E27FC236}">
                                <a16:creationId xmlns:a16="http://schemas.microsoft.com/office/drawing/2014/main" id="{9FF59E12-9097-26CD-4C50-3BC0B79B7A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26149" y="4479324"/>
                            <a:ext cx="2224491" cy="30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sp>
        <p:nvSpPr>
          <p:cNvPr id="15405" name="TextBox 15404">
            <a:extLst>
              <a:ext uri="{FF2B5EF4-FFF2-40B4-BE49-F238E27FC236}">
                <a16:creationId xmlns:a16="http://schemas.microsoft.com/office/drawing/2014/main" id="{3073305F-E4B5-59CA-0657-BA2C06B330A8}"/>
              </a:ext>
            </a:extLst>
          </p:cNvPr>
          <p:cNvSpPr txBox="1">
            <a:spLocks noRot="1" noChangeAspect="1" noMove="1" noResize="1" noEditPoints="1" noAdjustHandles="1" noChangeArrowheads="1" noChangeShapeType="1" noTextEdit="1"/>
          </p:cNvSpPr>
          <p:nvPr/>
        </p:nvSpPr>
        <p:spPr>
          <a:xfrm>
            <a:off x="602663" y="5141522"/>
            <a:ext cx="2553132" cy="843693"/>
          </a:xfrm>
          <a:prstGeom prst="rect">
            <a:avLst/>
          </a:prstGeom>
          <a:blipFill>
            <a:blip r:embed="rId9"/>
            <a:stretch>
              <a:fillRect b="-2158"/>
            </a:stretch>
          </a:blipFill>
        </p:spPr>
        <p:txBody>
          <a:bodyPr/>
          <a:lstStyle/>
          <a:p>
            <a:r>
              <a:rPr lang="en-CA">
                <a:noFill/>
              </a:rPr>
              <a:t> </a:t>
            </a:r>
          </a:p>
        </p:txBody>
      </p:sp>
      <p:sp>
        <p:nvSpPr>
          <p:cNvPr id="15406" name="Object 9">
            <a:extLst>
              <a:ext uri="{FF2B5EF4-FFF2-40B4-BE49-F238E27FC236}">
                <a16:creationId xmlns:a16="http://schemas.microsoft.com/office/drawing/2014/main" id="{E5EF03C7-7317-DFA5-C50D-FBBC34F85FFB}"/>
              </a:ext>
            </a:extLst>
          </p:cNvPr>
          <p:cNvSpPr txBox="1">
            <a:spLocks noRot="1" noChangeAspect="1" noMove="1" noResize="1" noEditPoints="1" noAdjustHandles="1" noChangeArrowheads="1" noChangeShapeType="1" noTextEdit="1"/>
          </p:cNvSpPr>
          <p:nvPr/>
        </p:nvSpPr>
        <p:spPr bwMode="auto">
          <a:xfrm>
            <a:off x="5398227" y="4945666"/>
            <a:ext cx="3336925" cy="1762008"/>
          </a:xfrm>
          <a:prstGeom prst="rect">
            <a:avLst/>
          </a:prstGeom>
          <a:blipFill>
            <a:blip r:embed="rId10"/>
            <a:stretch>
              <a:fillRect/>
            </a:stretch>
          </a:blipFill>
          <a:ln>
            <a:noFill/>
          </a:ln>
        </p:spPr>
        <p:txBody>
          <a:bodyPr/>
          <a:lstStyle/>
          <a:p>
            <a:r>
              <a:rPr lang="en-CA">
                <a:noFill/>
              </a:rPr>
              <a:t> </a:t>
            </a:r>
          </a:p>
        </p:txBody>
      </p:sp>
      <p:sp>
        <p:nvSpPr>
          <p:cNvPr id="28684" name="TextBox 15407">
            <a:extLst>
              <a:ext uri="{FF2B5EF4-FFF2-40B4-BE49-F238E27FC236}">
                <a16:creationId xmlns:a16="http://schemas.microsoft.com/office/drawing/2014/main" id="{DC3FBDB6-FB7A-85CC-1CE0-F696417F4708}"/>
              </a:ext>
            </a:extLst>
          </p:cNvPr>
          <p:cNvSpPr txBox="1">
            <a:spLocks noChangeArrowheads="1"/>
          </p:cNvSpPr>
          <p:nvPr/>
        </p:nvSpPr>
        <p:spPr bwMode="auto">
          <a:xfrm>
            <a:off x="5249863" y="4585128"/>
            <a:ext cx="3606799"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dirty="0"/>
              <a:t>The voltage on the inner conductor</a:t>
            </a:r>
          </a:p>
        </p:txBody>
      </p:sp>
      <p:pic>
        <p:nvPicPr>
          <p:cNvPr id="3" name="Picture 2">
            <a:extLst>
              <a:ext uri="{FF2B5EF4-FFF2-40B4-BE49-F238E27FC236}">
                <a16:creationId xmlns:a16="http://schemas.microsoft.com/office/drawing/2014/main" id="{66F26A87-D4EE-B237-0B14-37C06E641548}"/>
              </a:ext>
            </a:extLst>
          </p:cNvPr>
          <p:cNvPicPr>
            <a:picLocks noChangeAspect="1"/>
          </p:cNvPicPr>
          <p:nvPr/>
        </p:nvPicPr>
        <p:blipFill>
          <a:blip r:embed="rId11"/>
          <a:stretch>
            <a:fillRect/>
          </a:stretch>
        </p:blipFill>
        <p:spPr>
          <a:xfrm>
            <a:off x="679538" y="3602820"/>
            <a:ext cx="3822523" cy="1298561"/>
          </a:xfrm>
          <a:prstGeom prst="rect">
            <a:avLst/>
          </a:prstGeom>
        </p:spPr>
      </p:pic>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BA603D16-1DF4-4C96-B404-16C16CF44322}"/>
                  </a:ext>
                </a:extLst>
              </p:cNvPr>
              <p:cNvSpPr txBox="1"/>
              <p:nvPr/>
            </p:nvSpPr>
            <p:spPr>
              <a:xfrm>
                <a:off x="457200" y="6123325"/>
                <a:ext cx="4028282"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i="1" smtClean="0">
                          <a:latin typeface="Cambria Math" panose="02040503050406030204" pitchFamily="18" charset="0"/>
                          <a:ea typeface="Cambria Math" panose="02040503050406030204" pitchFamily="18" charset="0"/>
                        </a:rPr>
                        <m:t>𝜂</m:t>
                      </m:r>
                      <m:r>
                        <a:rPr lang="en-CA" b="0" i="1" smtClean="0">
                          <a:latin typeface="Cambria Math" panose="02040503050406030204" pitchFamily="18" charset="0"/>
                          <a:ea typeface="Cambria Math" panose="02040503050406030204" pitchFamily="18" charset="0"/>
                        </a:rPr>
                        <m:t>=377 </m:t>
                      </m:r>
                      <m:r>
                        <m:rPr>
                          <m:sty m:val="p"/>
                        </m:rPr>
                        <a:rPr lang="el-GR" b="0" i="1" smtClean="0">
                          <a:latin typeface="Cambria Math" panose="02040503050406030204" pitchFamily="18" charset="0"/>
                          <a:ea typeface="Cambria Math" panose="02040503050406030204" pitchFamily="18" charset="0"/>
                        </a:rPr>
                        <m:t>Ω</m:t>
                      </m:r>
                      <m:r>
                        <a:rPr lang="en-CA" b="0" i="1" smtClean="0">
                          <a:latin typeface="Cambria Math" panose="02040503050406030204" pitchFamily="18" charset="0"/>
                          <a:ea typeface="Cambria Math" panose="02040503050406030204" pitchFamily="18" charset="0"/>
                        </a:rPr>
                        <m:t>    </m:t>
                      </m:r>
                      <m:sSub>
                        <m:sSubPr>
                          <m:ctrlPr>
                            <a:rPr lang="en-CA" i="1">
                              <a:latin typeface="Cambria Math" panose="02040503050406030204" pitchFamily="18" charset="0"/>
                            </a:rPr>
                          </m:ctrlPr>
                        </m:sSubPr>
                        <m:e>
                          <m:sSub>
                            <m:sSubPr>
                              <m:ctrlPr>
                                <a:rPr lang="en-CA" i="1" smtClean="0">
                                  <a:latin typeface="Cambria Math" panose="02040503050406030204" pitchFamily="18" charset="0"/>
                                </a:rPr>
                              </m:ctrlPr>
                            </m:sSubPr>
                            <m:e>
                              <m:r>
                                <a:rPr lang="en-CA" i="1">
                                  <a:latin typeface="Cambria Math" panose="02040503050406030204" pitchFamily="18" charset="0"/>
                                </a:rPr>
                                <m:t>𝜇</m:t>
                              </m:r>
                            </m:e>
                            <m:sub>
                              <m:r>
                                <a:rPr lang="en-CA" b="0" i="1" smtClean="0">
                                  <a:latin typeface="Cambria Math" panose="02040503050406030204" pitchFamily="18" charset="0"/>
                                </a:rPr>
                                <m:t>0</m:t>
                              </m:r>
                            </m:sub>
                          </m:sSub>
                          <m:r>
                            <a:rPr lang="en-CA" b="0" i="1" smtClean="0">
                              <a:latin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r>
                            <a:rPr lang="en-CA" b="0" i="1" smtClean="0">
                              <a:latin typeface="Cambria Math" panose="02040503050406030204" pitchFamily="18" charset="0"/>
                              <a:ea typeface="Cambria Math" panose="02040503050406030204" pitchFamily="18" charset="0"/>
                            </a:rPr>
                            <m:t>×</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10</m:t>
                              </m:r>
                            </m:e>
                            <m:sup>
                              <m:r>
                                <a:rPr lang="en-CA" b="0" i="1" smtClean="0">
                                  <a:latin typeface="Cambria Math" panose="02040503050406030204" pitchFamily="18" charset="0"/>
                                  <a:ea typeface="Cambria Math" panose="02040503050406030204" pitchFamily="18" charset="0"/>
                                </a:rPr>
                                <m:t>−7</m:t>
                              </m:r>
                            </m:sup>
                          </m:sSup>
                          <m:r>
                            <a:rPr lang="en-CA" b="0" i="0" smtClean="0">
                              <a:latin typeface="Cambria Math" panose="02040503050406030204" pitchFamily="18" charset="0"/>
                              <a:ea typeface="Cambria Math" panose="02040503050406030204" pitchFamily="18" charset="0"/>
                            </a:rPr>
                            <m:t> </m:t>
                          </m:r>
                          <m:r>
                            <m:rPr>
                              <m:sty m:val="p"/>
                            </m:rPr>
                            <a:rPr lang="en-CA" b="0" i="0" smtClean="0">
                              <a:latin typeface="Cambria Math" panose="02040503050406030204" pitchFamily="18" charset="0"/>
                              <a:ea typeface="Cambria Math" panose="02040503050406030204" pitchFamily="18" charset="0"/>
                            </a:rPr>
                            <m:t>T</m:t>
                          </m:r>
                          <m:r>
                            <a:rPr lang="en-CA" b="0" i="0" smtClean="0">
                              <a:latin typeface="Cambria Math" panose="02040503050406030204" pitchFamily="18" charset="0"/>
                              <a:ea typeface="Cambria Math" panose="02040503050406030204" pitchFamily="18" charset="0"/>
                            </a:rPr>
                            <m:t> </m:t>
                          </m:r>
                          <m:r>
                            <m:rPr>
                              <m:sty m:val="p"/>
                            </m:rPr>
                            <a:rPr lang="en-CA" b="0" i="0" smtClean="0">
                              <a:latin typeface="Cambria Math" panose="02040503050406030204" pitchFamily="18" charset="0"/>
                              <a:ea typeface="Cambria Math" panose="02040503050406030204" pitchFamily="18" charset="0"/>
                            </a:rPr>
                            <m:t>m</m:t>
                          </m:r>
                          <m:r>
                            <a:rPr lang="en-CA" b="0" i="0" smtClean="0">
                              <a:latin typeface="Cambria Math" panose="02040503050406030204" pitchFamily="18" charset="0"/>
                              <a:ea typeface="Cambria Math" panose="02040503050406030204" pitchFamily="18" charset="0"/>
                            </a:rPr>
                            <m:t>/</m:t>
                          </m:r>
                          <m:r>
                            <m:rPr>
                              <m:sty m:val="p"/>
                            </m:rPr>
                            <a:rPr lang="en-CA" b="0" i="0" smtClean="0">
                              <a:latin typeface="Cambria Math" panose="02040503050406030204" pitchFamily="18" charset="0"/>
                              <a:ea typeface="Cambria Math" panose="02040503050406030204" pitchFamily="18" charset="0"/>
                            </a:rPr>
                            <m:t>A</m:t>
                          </m:r>
                        </m:e>
                        <m:sub/>
                      </m:sSub>
                    </m:oMath>
                  </m:oMathPara>
                </a14:m>
                <a:endParaRPr lang="en-CA" dirty="0"/>
              </a:p>
            </p:txBody>
          </p:sp>
        </mc:Choice>
        <mc:Fallback>
          <p:sp>
            <p:nvSpPr>
              <p:cNvPr id="5" name="TextBox 4">
                <a:extLst>
                  <a:ext uri="{FF2B5EF4-FFF2-40B4-BE49-F238E27FC236}">
                    <a16:creationId xmlns:a16="http://schemas.microsoft.com/office/drawing/2014/main" id="{BA603D16-1DF4-4C96-B404-16C16CF44322}"/>
                  </a:ext>
                </a:extLst>
              </p:cNvPr>
              <p:cNvSpPr txBox="1">
                <a:spLocks noRot="1" noChangeAspect="1" noMove="1" noResize="1" noEditPoints="1" noAdjustHandles="1" noChangeArrowheads="1" noChangeShapeType="1" noTextEdit="1"/>
              </p:cNvSpPr>
              <p:nvPr/>
            </p:nvSpPr>
            <p:spPr>
              <a:xfrm>
                <a:off x="457200" y="6123325"/>
                <a:ext cx="4028282" cy="276999"/>
              </a:xfrm>
              <a:prstGeom prst="rect">
                <a:avLst/>
              </a:prstGeom>
              <a:blipFill>
                <a:blip r:embed="rId12"/>
                <a:stretch>
                  <a:fillRect t="-2174" b="-32609"/>
                </a:stretch>
              </a:blipFill>
            </p:spPr>
            <p:txBody>
              <a:bodyPr/>
              <a:lstStyle/>
              <a:p>
                <a:r>
                  <a:rPr lang="en-CA">
                    <a:noFill/>
                  </a:rPr>
                  <a:t> </a:t>
                </a:r>
              </a:p>
            </p:txBody>
          </p:sp>
        </mc:Fallback>
      </mc:AlternateContent>
      <mc:AlternateContent xmlns:mc="http://schemas.openxmlformats.org/markup-compatibility/2006" xmlns:p14="http://schemas.microsoft.com/office/powerpoint/2010/main">
        <mc:Choice Requires="p14">
          <p:contentPart p14:bwMode="auto" r:id="rId13">
            <p14:nvContentPartPr>
              <p14:cNvPr id="4" name="Ink 3">
                <a:extLst>
                  <a:ext uri="{FF2B5EF4-FFF2-40B4-BE49-F238E27FC236}">
                    <a16:creationId xmlns:a16="http://schemas.microsoft.com/office/drawing/2014/main" id="{4A90BEC0-2790-FA2F-E468-AB83746921F8}"/>
                  </a:ext>
                </a:extLst>
              </p14:cNvPr>
              <p14:cNvContentPartPr/>
              <p14:nvPr/>
            </p14:nvContentPartPr>
            <p14:xfrm>
              <a:off x="8455989" y="-16448"/>
              <a:ext cx="491400" cy="538200"/>
            </p14:xfrm>
          </p:contentPart>
        </mc:Choice>
        <mc:Fallback xmlns="">
          <p:pic>
            <p:nvPicPr>
              <p:cNvPr id="4" name="Ink 3">
                <a:extLst>
                  <a:ext uri="{FF2B5EF4-FFF2-40B4-BE49-F238E27FC236}">
                    <a16:creationId xmlns:a16="http://schemas.microsoft.com/office/drawing/2014/main" id="{4A90BEC0-2790-FA2F-E468-AB83746921F8}"/>
                  </a:ext>
                </a:extLst>
              </p:cNvPr>
              <p:cNvPicPr/>
              <p:nvPr/>
            </p:nvPicPr>
            <p:blipFill>
              <a:blip r:embed="rId14"/>
              <a:stretch>
                <a:fillRect/>
              </a:stretch>
            </p:blipFill>
            <p:spPr>
              <a:xfrm>
                <a:off x="8438349" y="-34088"/>
                <a:ext cx="527040" cy="573840"/>
              </a:xfrm>
              <a:prstGeom prst="rect">
                <a:avLst/>
              </a:prstGeom>
            </p:spPr>
          </p:pic>
        </mc:Fallback>
      </mc:AlternateContent>
      <p:sp>
        <p:nvSpPr>
          <p:cNvPr id="7" name="Date Placeholder 6">
            <a:extLst>
              <a:ext uri="{FF2B5EF4-FFF2-40B4-BE49-F238E27FC236}">
                <a16:creationId xmlns:a16="http://schemas.microsoft.com/office/drawing/2014/main" id="{6C18E33A-577D-4D39-5AB4-4A55C2508AB3}"/>
              </a:ext>
            </a:extLst>
          </p:cNvPr>
          <p:cNvSpPr>
            <a:spLocks noGrp="1"/>
          </p:cNvSpPr>
          <p:nvPr>
            <p:ph type="dt" sz="half" idx="10"/>
          </p:nvPr>
        </p:nvSpPr>
        <p:spPr>
          <a:xfrm>
            <a:off x="457200" y="6378337"/>
            <a:ext cx="2133600" cy="365125"/>
          </a:xfrm>
        </p:spPr>
        <p:txBody>
          <a:bodyPr/>
          <a:lstStyle/>
          <a:p>
            <a:pPr>
              <a:defRPr/>
            </a:pPr>
            <a:r>
              <a:rPr lang="en-US"/>
              <a:t>2025-09-17</a:t>
            </a:r>
            <a:endParaRPr lang="en-CA" dirty="0"/>
          </a:p>
        </p:txBody>
      </p:sp>
      <p:sp>
        <p:nvSpPr>
          <p:cNvPr id="11" name="Footer Placeholder 10">
            <a:extLst>
              <a:ext uri="{FF2B5EF4-FFF2-40B4-BE49-F238E27FC236}">
                <a16:creationId xmlns:a16="http://schemas.microsoft.com/office/drawing/2014/main" id="{51769962-5886-2218-7656-2E4E5AFEFAAE}"/>
              </a:ext>
            </a:extLst>
          </p:cNvPr>
          <p:cNvSpPr>
            <a:spLocks noGrp="1"/>
          </p:cNvSpPr>
          <p:nvPr>
            <p:ph type="ftr" sz="quarter" idx="11"/>
          </p:nvPr>
        </p:nvSpPr>
        <p:spPr/>
        <p:txBody>
          <a:bodyPr/>
          <a:lstStyle/>
          <a:p>
            <a:pPr>
              <a:defRPr/>
            </a:pPr>
            <a:r>
              <a:rPr lang="it-IT"/>
              <a:t>Bob Laxdal - Non Elliptical Cavities </a:t>
            </a:r>
            <a:endParaRPr lang="en-CA"/>
          </a:p>
        </p:txBody>
      </p:sp>
      <p:grpSp>
        <p:nvGrpSpPr>
          <p:cNvPr id="15" name="Group 14">
            <a:extLst>
              <a:ext uri="{FF2B5EF4-FFF2-40B4-BE49-F238E27FC236}">
                <a16:creationId xmlns:a16="http://schemas.microsoft.com/office/drawing/2014/main" id="{A0605F6B-F518-6102-B7B6-3606842CF89C}"/>
              </a:ext>
            </a:extLst>
          </p:cNvPr>
          <p:cNvGrpSpPr/>
          <p:nvPr/>
        </p:nvGrpSpPr>
        <p:grpSpPr>
          <a:xfrm>
            <a:off x="6186393" y="-405843"/>
            <a:ext cx="2195513" cy="1939259"/>
            <a:chOff x="6219825" y="2742272"/>
            <a:chExt cx="2195513" cy="1939259"/>
          </a:xfrm>
        </p:grpSpPr>
        <p:grpSp>
          <p:nvGrpSpPr>
            <p:cNvPr id="20" name="Group 19">
              <a:extLst>
                <a:ext uri="{FF2B5EF4-FFF2-40B4-BE49-F238E27FC236}">
                  <a16:creationId xmlns:a16="http://schemas.microsoft.com/office/drawing/2014/main" id="{A1BCE515-DA08-2E2C-369D-2A779D0EDC4E}"/>
                </a:ext>
              </a:extLst>
            </p:cNvPr>
            <p:cNvGrpSpPr/>
            <p:nvPr/>
          </p:nvGrpSpPr>
          <p:grpSpPr>
            <a:xfrm>
              <a:off x="6674489" y="2742272"/>
              <a:ext cx="1017160" cy="1939259"/>
              <a:chOff x="7236002" y="3697383"/>
              <a:chExt cx="902316" cy="2076450"/>
            </a:xfrm>
            <a:scene3d>
              <a:camera prst="orthographicFront">
                <a:rot lat="0" lon="0" rev="5400000"/>
              </a:camera>
              <a:lightRig rig="threePt" dir="t"/>
            </a:scene3d>
          </p:grpSpPr>
          <p:pic>
            <p:nvPicPr>
              <p:cNvPr id="32" name="Picture 2">
                <a:extLst>
                  <a:ext uri="{FF2B5EF4-FFF2-40B4-BE49-F238E27FC236}">
                    <a16:creationId xmlns:a16="http://schemas.microsoft.com/office/drawing/2014/main" id="{D80751E2-9552-99F8-99D3-1B89B0FFE593}"/>
                  </a:ext>
                </a:extLst>
              </p:cNvPr>
              <p:cNvPicPr>
                <a:picLocks noChangeAspect="1" noChangeArrowheads="1"/>
              </p:cNvPicPr>
              <p:nvPr/>
            </p:nvPicPr>
            <p:blipFill>
              <a:blip r:embed="rId15"/>
              <a:srcRect/>
              <a:stretch>
                <a:fillRect/>
              </a:stretch>
            </p:blipFill>
            <p:spPr bwMode="auto">
              <a:xfrm rot="5400000">
                <a:off x="6648935" y="4284450"/>
                <a:ext cx="2076450" cy="902316"/>
              </a:xfrm>
              <a:prstGeom prst="rect">
                <a:avLst/>
              </a:prstGeom>
              <a:noFill/>
              <a:ln>
                <a:noFill/>
              </a:ln>
              <a:effectLst/>
            </p:spPr>
          </p:pic>
          <p:sp>
            <p:nvSpPr>
              <p:cNvPr id="33" name="TextBox 36">
                <a:extLst>
                  <a:ext uri="{FF2B5EF4-FFF2-40B4-BE49-F238E27FC236}">
                    <a16:creationId xmlns:a16="http://schemas.microsoft.com/office/drawing/2014/main" id="{6B6AA777-215C-12F4-8A51-90AC9DE18F25}"/>
                  </a:ext>
                </a:extLst>
              </p:cNvPr>
              <p:cNvSpPr txBox="1">
                <a:spLocks noChangeArrowheads="1"/>
              </p:cNvSpPr>
              <p:nvPr/>
            </p:nvSpPr>
            <p:spPr bwMode="auto">
              <a:xfrm>
                <a:off x="7771754" y="3905934"/>
                <a:ext cx="178583" cy="455312"/>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defRPr/>
                </a:pPr>
                <a:endParaRPr lang="en-CA" altLang="en-US" sz="1800" dirty="0">
                  <a:solidFill>
                    <a:srgbClr val="C00000"/>
                  </a:solidFill>
                  <a:latin typeface="Arial" panose="020B0604020202020204" pitchFamily="34" charset="0"/>
                </a:endParaRPr>
              </a:p>
            </p:txBody>
          </p:sp>
          <p:sp>
            <p:nvSpPr>
              <p:cNvPr id="34" name="TextBox 37">
                <a:extLst>
                  <a:ext uri="{FF2B5EF4-FFF2-40B4-BE49-F238E27FC236}">
                    <a16:creationId xmlns:a16="http://schemas.microsoft.com/office/drawing/2014/main" id="{132FC603-7B69-C1C2-241E-40F7185D4744}"/>
                  </a:ext>
                </a:extLst>
              </p:cNvPr>
              <p:cNvSpPr txBox="1">
                <a:spLocks noChangeArrowheads="1"/>
              </p:cNvSpPr>
              <p:nvPr/>
            </p:nvSpPr>
            <p:spPr bwMode="auto">
              <a:xfrm>
                <a:off x="7356628" y="4258053"/>
                <a:ext cx="178583" cy="455312"/>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defRPr/>
                </a:pPr>
                <a:endParaRPr lang="en-CA" altLang="en-US" sz="1800" dirty="0">
                  <a:solidFill>
                    <a:schemeClr val="accent2"/>
                  </a:solidFill>
                  <a:latin typeface="Arial" panose="020B0604020202020204" pitchFamily="34" charset="0"/>
                </a:endParaRPr>
              </a:p>
            </p:txBody>
          </p:sp>
          <p:sp>
            <p:nvSpPr>
              <p:cNvPr id="35" name="Rectangle 34">
                <a:extLst>
                  <a:ext uri="{FF2B5EF4-FFF2-40B4-BE49-F238E27FC236}">
                    <a16:creationId xmlns:a16="http://schemas.microsoft.com/office/drawing/2014/main" id="{5D9F88F4-8F79-67EA-D53B-3DA55957EA72}"/>
                  </a:ext>
                </a:extLst>
              </p:cNvPr>
              <p:cNvSpPr/>
              <p:nvPr/>
            </p:nvSpPr>
            <p:spPr bwMode="auto">
              <a:xfrm>
                <a:off x="7404893" y="5184870"/>
                <a:ext cx="234950" cy="298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grpSp>
          <p:nvGrpSpPr>
            <p:cNvPr id="21" name="Group 20">
              <a:extLst>
                <a:ext uri="{FF2B5EF4-FFF2-40B4-BE49-F238E27FC236}">
                  <a16:creationId xmlns:a16="http://schemas.microsoft.com/office/drawing/2014/main" id="{5E6DD185-3BC4-68A3-7FED-6BA181C0224D}"/>
                </a:ext>
              </a:extLst>
            </p:cNvPr>
            <p:cNvGrpSpPr/>
            <p:nvPr/>
          </p:nvGrpSpPr>
          <p:grpSpPr>
            <a:xfrm>
              <a:off x="6219825" y="3160713"/>
              <a:ext cx="2195513" cy="887412"/>
              <a:chOff x="6219825" y="3160713"/>
              <a:chExt cx="2195513" cy="887412"/>
            </a:xfrm>
          </p:grpSpPr>
          <p:sp>
            <p:nvSpPr>
              <p:cNvPr id="22" name="TextBox 36">
                <a:extLst>
                  <a:ext uri="{FF2B5EF4-FFF2-40B4-BE49-F238E27FC236}">
                    <a16:creationId xmlns:a16="http://schemas.microsoft.com/office/drawing/2014/main" id="{3E0DE8E3-F035-1939-8EFD-7D058F29739D}"/>
                  </a:ext>
                </a:extLst>
              </p:cNvPr>
              <p:cNvSpPr txBox="1">
                <a:spLocks noChangeArrowheads="1"/>
              </p:cNvSpPr>
              <p:nvPr/>
            </p:nvSpPr>
            <p:spPr bwMode="auto">
              <a:xfrm>
                <a:off x="6408738" y="3254375"/>
                <a:ext cx="3524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a:solidFill>
                      <a:srgbClr val="FF0000"/>
                    </a:solidFill>
                  </a:rPr>
                  <a:t>E</a:t>
                </a:r>
              </a:p>
            </p:txBody>
          </p:sp>
          <p:sp>
            <p:nvSpPr>
              <p:cNvPr id="28" name="TextBox 37">
                <a:extLst>
                  <a:ext uri="{FF2B5EF4-FFF2-40B4-BE49-F238E27FC236}">
                    <a16:creationId xmlns:a16="http://schemas.microsoft.com/office/drawing/2014/main" id="{DF07A84C-7C0C-EFF2-6B9C-4C4F60612906}"/>
                  </a:ext>
                </a:extLst>
              </p:cNvPr>
              <p:cNvSpPr txBox="1">
                <a:spLocks noChangeArrowheads="1"/>
              </p:cNvSpPr>
              <p:nvPr/>
            </p:nvSpPr>
            <p:spPr bwMode="auto">
              <a:xfrm>
                <a:off x="7729538" y="3160713"/>
                <a:ext cx="352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dirty="0">
                    <a:solidFill>
                      <a:srgbClr val="0070C0"/>
                    </a:solidFill>
                  </a:rPr>
                  <a:t>B</a:t>
                </a:r>
              </a:p>
            </p:txBody>
          </p:sp>
          <p:sp>
            <p:nvSpPr>
              <p:cNvPr id="29" name="TextBox 41">
                <a:extLst>
                  <a:ext uri="{FF2B5EF4-FFF2-40B4-BE49-F238E27FC236}">
                    <a16:creationId xmlns:a16="http://schemas.microsoft.com/office/drawing/2014/main" id="{69C77671-E36E-B890-DA54-D3085066779C}"/>
                  </a:ext>
                </a:extLst>
              </p:cNvPr>
              <p:cNvSpPr txBox="1">
                <a:spLocks noChangeArrowheads="1"/>
              </p:cNvSpPr>
              <p:nvPr/>
            </p:nvSpPr>
            <p:spPr bwMode="auto">
              <a:xfrm>
                <a:off x="7521575" y="3679825"/>
                <a:ext cx="536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a:sym typeface="Symbol" panose="05050102010706020507" pitchFamily="18" charset="2"/>
                  </a:rPr>
                  <a:t>z</a:t>
                </a:r>
                <a:endParaRPr lang="en-CA" altLang="en-US"/>
              </a:p>
            </p:txBody>
          </p:sp>
          <p:sp>
            <p:nvSpPr>
              <p:cNvPr id="30" name="TextBox 43">
                <a:extLst>
                  <a:ext uri="{FF2B5EF4-FFF2-40B4-BE49-F238E27FC236}">
                    <a16:creationId xmlns:a16="http://schemas.microsoft.com/office/drawing/2014/main" id="{D6C3E977-C181-EA2A-265E-0C583DD574B0}"/>
                  </a:ext>
                </a:extLst>
              </p:cNvPr>
              <p:cNvSpPr txBox="1">
                <a:spLocks noChangeArrowheads="1"/>
              </p:cNvSpPr>
              <p:nvPr/>
            </p:nvSpPr>
            <p:spPr bwMode="auto">
              <a:xfrm>
                <a:off x="6219825" y="3659188"/>
                <a:ext cx="536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sz="1400">
                    <a:sym typeface="Symbol" panose="05050102010706020507" pitchFamily="18" charset="2"/>
                  </a:rPr>
                  <a:t>0</a:t>
                </a:r>
                <a:endParaRPr lang="en-CA" altLang="en-US" sz="1400"/>
              </a:p>
            </p:txBody>
          </p:sp>
          <p:sp>
            <p:nvSpPr>
              <p:cNvPr id="31" name="TextBox 44">
                <a:extLst>
                  <a:ext uri="{FF2B5EF4-FFF2-40B4-BE49-F238E27FC236}">
                    <a16:creationId xmlns:a16="http://schemas.microsoft.com/office/drawing/2014/main" id="{AA75199B-497F-7CDE-57EC-AF693FDA6E02}"/>
                  </a:ext>
                </a:extLst>
              </p:cNvPr>
              <p:cNvSpPr txBox="1">
                <a:spLocks noChangeArrowheads="1"/>
              </p:cNvSpPr>
              <p:nvPr/>
            </p:nvSpPr>
            <p:spPr bwMode="auto">
              <a:xfrm>
                <a:off x="7878763" y="3651250"/>
                <a:ext cx="536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sz="1400">
                    <a:sym typeface="Symbol" panose="05050102010706020507" pitchFamily="18" charset="2"/>
                  </a:rPr>
                  <a:t>h</a:t>
                </a:r>
                <a:endParaRPr lang="en-CA" altLang="en-US" sz="1400"/>
              </a:p>
            </p:txBody>
          </p: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6B9D-154E-E0BD-9177-B691FC09A0AA}"/>
              </a:ext>
            </a:extLst>
          </p:cNvPr>
          <p:cNvSpPr>
            <a:spLocks noGrp="1"/>
          </p:cNvSpPr>
          <p:nvPr>
            <p:ph type="title"/>
          </p:nvPr>
        </p:nvSpPr>
        <p:spPr>
          <a:xfrm>
            <a:off x="492125" y="179388"/>
            <a:ext cx="8229600" cy="533400"/>
          </a:xfrm>
        </p:spPr>
        <p:txBody>
          <a:bodyPr rtlCol="0">
            <a:normAutofit fontScale="90000"/>
          </a:bodyPr>
          <a:lstStyle/>
          <a:p>
            <a:pPr eaLnBrk="1" fontAlgn="auto" hangingPunct="1">
              <a:spcAft>
                <a:spcPts val="0"/>
              </a:spcAft>
              <a:defRPr/>
            </a:pPr>
            <a:r>
              <a:rPr lang="en-CA" altLang="en-US" sz="3600" dirty="0"/>
              <a:t>Half Wave Resonator </a:t>
            </a:r>
            <a:r>
              <a:rPr lang="en-CA" sz="3600" dirty="0"/>
              <a:t>(HWR) p=1</a:t>
            </a:r>
          </a:p>
        </p:txBody>
      </p:sp>
      <p:sp>
        <p:nvSpPr>
          <p:cNvPr id="40" name="TextBox 39">
            <a:extLst>
              <a:ext uri="{FF2B5EF4-FFF2-40B4-BE49-F238E27FC236}">
                <a16:creationId xmlns:a16="http://schemas.microsoft.com/office/drawing/2014/main" id="{6829305F-EF6C-017F-AA2E-A72CCF7909C8}"/>
              </a:ext>
            </a:extLst>
          </p:cNvPr>
          <p:cNvSpPr txBox="1"/>
          <p:nvPr/>
        </p:nvSpPr>
        <p:spPr>
          <a:xfrm>
            <a:off x="358537" y="893763"/>
            <a:ext cx="5226050" cy="1200150"/>
          </a:xfrm>
          <a:prstGeom prst="rect">
            <a:avLst/>
          </a:prstGeom>
          <a:noFill/>
        </p:spPr>
        <p:txBody>
          <a:bodyPr>
            <a:spAutoFit/>
          </a:bodyPr>
          <a:lstStyle/>
          <a:p>
            <a:pPr eaLnBrk="1" fontAlgn="auto" hangingPunct="1">
              <a:spcBef>
                <a:spcPts val="0"/>
              </a:spcBef>
              <a:spcAft>
                <a:spcPts val="0"/>
              </a:spcAft>
              <a:defRPr/>
            </a:pPr>
            <a:r>
              <a:rPr lang="en-CA" dirty="0"/>
              <a:t>Fundamental mode has p=1 – half wave resonator</a:t>
            </a:r>
          </a:p>
          <a:p>
            <a:pPr marL="285750" indent="-285750" eaLnBrk="1" fontAlgn="auto" hangingPunct="1">
              <a:spcBef>
                <a:spcPts val="0"/>
              </a:spcBef>
              <a:spcAft>
                <a:spcPts val="0"/>
              </a:spcAft>
              <a:buFont typeface="Arial" panose="020B0604020202020204" pitchFamily="34" charset="0"/>
              <a:buChar char="•"/>
              <a:defRPr/>
            </a:pPr>
            <a:endParaRPr lang="en-CA" i="1" dirty="0">
              <a:solidFill>
                <a:srgbClr val="003399"/>
              </a:solidFill>
            </a:endParaRPr>
          </a:p>
          <a:p>
            <a:pPr marL="285750" indent="-285750" eaLnBrk="1" fontAlgn="auto" hangingPunct="1">
              <a:spcBef>
                <a:spcPts val="0"/>
              </a:spcBef>
              <a:spcAft>
                <a:spcPts val="0"/>
              </a:spcAft>
              <a:buFont typeface="Arial" panose="020B0604020202020204" pitchFamily="34" charset="0"/>
              <a:buChar char="•"/>
              <a:defRPr/>
            </a:pPr>
            <a:endParaRPr lang="en-CA" i="1" dirty="0">
              <a:solidFill>
                <a:srgbClr val="003399"/>
              </a:solidFill>
            </a:endParaRPr>
          </a:p>
          <a:p>
            <a:pPr eaLnBrk="1" fontAlgn="auto" hangingPunct="1">
              <a:spcBef>
                <a:spcPts val="0"/>
              </a:spcBef>
              <a:spcAft>
                <a:spcPts val="0"/>
              </a:spcAft>
              <a:defRPr/>
            </a:pPr>
            <a:endParaRPr lang="en-CA" i="1" dirty="0">
              <a:solidFill>
                <a:srgbClr val="003399"/>
              </a:solidFill>
            </a:endParaRPr>
          </a:p>
        </p:txBody>
      </p:sp>
      <p:grpSp>
        <p:nvGrpSpPr>
          <p:cNvPr id="29700" name="Group 2">
            <a:extLst>
              <a:ext uri="{FF2B5EF4-FFF2-40B4-BE49-F238E27FC236}">
                <a16:creationId xmlns:a16="http://schemas.microsoft.com/office/drawing/2014/main" id="{110E2CAB-BB3F-4D99-1894-B7ECE601980F}"/>
              </a:ext>
            </a:extLst>
          </p:cNvPr>
          <p:cNvGrpSpPr>
            <a:grpSpLocks/>
          </p:cNvGrpSpPr>
          <p:nvPr/>
        </p:nvGrpSpPr>
        <p:grpSpPr bwMode="auto">
          <a:xfrm>
            <a:off x="5830888" y="1000125"/>
            <a:ext cx="2752725" cy="1989138"/>
            <a:chOff x="5830888" y="1000125"/>
            <a:chExt cx="2752725" cy="1989138"/>
          </a:xfrm>
        </p:grpSpPr>
        <p:grpSp>
          <p:nvGrpSpPr>
            <p:cNvPr id="29714" name="Group 37">
              <a:extLst>
                <a:ext uri="{FF2B5EF4-FFF2-40B4-BE49-F238E27FC236}">
                  <a16:creationId xmlns:a16="http://schemas.microsoft.com/office/drawing/2014/main" id="{DFA6556D-6250-DC09-23EC-C0434EF915A9}"/>
                </a:ext>
              </a:extLst>
            </p:cNvPr>
            <p:cNvGrpSpPr>
              <a:grpSpLocks/>
            </p:cNvGrpSpPr>
            <p:nvPr/>
          </p:nvGrpSpPr>
          <p:grpSpPr bwMode="auto">
            <a:xfrm>
              <a:off x="5830888" y="1000125"/>
              <a:ext cx="2752725" cy="1989138"/>
              <a:chOff x="5925787" y="1209314"/>
              <a:chExt cx="2753093" cy="1990136"/>
            </a:xfrm>
          </p:grpSpPr>
          <p:grpSp>
            <p:nvGrpSpPr>
              <p:cNvPr id="29724" name="Group 20">
                <a:extLst>
                  <a:ext uri="{FF2B5EF4-FFF2-40B4-BE49-F238E27FC236}">
                    <a16:creationId xmlns:a16="http://schemas.microsoft.com/office/drawing/2014/main" id="{595FBD6E-2709-5A26-6D71-2144DE8B124F}"/>
                  </a:ext>
                </a:extLst>
              </p:cNvPr>
              <p:cNvGrpSpPr>
                <a:grpSpLocks/>
              </p:cNvGrpSpPr>
              <p:nvPr/>
            </p:nvGrpSpPr>
            <p:grpSpPr bwMode="auto">
              <a:xfrm>
                <a:off x="6341425" y="1244927"/>
                <a:ext cx="1874323" cy="1664528"/>
                <a:chOff x="6341425" y="1244927"/>
                <a:chExt cx="1874323" cy="1035132"/>
              </a:xfrm>
            </p:grpSpPr>
            <p:grpSp>
              <p:nvGrpSpPr>
                <p:cNvPr id="9" name="Group 8">
                  <a:extLst>
                    <a:ext uri="{FF2B5EF4-FFF2-40B4-BE49-F238E27FC236}">
                      <a16:creationId xmlns:a16="http://schemas.microsoft.com/office/drawing/2014/main" id="{A6FEA188-56C3-D71C-4A7F-5C3426EC68C4}"/>
                    </a:ext>
                  </a:extLst>
                </p:cNvPr>
                <p:cNvGrpSpPr/>
                <p:nvPr/>
              </p:nvGrpSpPr>
              <p:grpSpPr>
                <a:xfrm>
                  <a:off x="6341425" y="1244927"/>
                  <a:ext cx="1874323" cy="1035132"/>
                  <a:chOff x="6400800" y="1114302"/>
                  <a:chExt cx="1874323" cy="1035132"/>
                </a:xfrm>
                <a:noFill/>
              </p:grpSpPr>
              <p:sp>
                <p:nvSpPr>
                  <p:cNvPr id="6" name="Oval 5">
                    <a:extLst>
                      <a:ext uri="{FF2B5EF4-FFF2-40B4-BE49-F238E27FC236}">
                        <a16:creationId xmlns:a16="http://schemas.microsoft.com/office/drawing/2014/main" id="{4A4E284B-54A4-9BD5-3537-42410DE342B7}"/>
                      </a:ext>
                    </a:extLst>
                  </p:cNvPr>
                  <p:cNvSpPr/>
                  <p:nvPr/>
                </p:nvSpPr>
                <p:spPr>
                  <a:xfrm>
                    <a:off x="6400800" y="1116281"/>
                    <a:ext cx="201881" cy="1033153"/>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8" name="Oval 7">
                    <a:extLst>
                      <a:ext uri="{FF2B5EF4-FFF2-40B4-BE49-F238E27FC236}">
                        <a16:creationId xmlns:a16="http://schemas.microsoft.com/office/drawing/2014/main" id="{117BFD0B-7199-B2CA-84C1-3DC3CC9B3F95}"/>
                      </a:ext>
                    </a:extLst>
                  </p:cNvPr>
                  <p:cNvSpPr/>
                  <p:nvPr/>
                </p:nvSpPr>
                <p:spPr>
                  <a:xfrm>
                    <a:off x="8073242" y="1114302"/>
                    <a:ext cx="201881" cy="1033153"/>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12" name="Oval 11">
                  <a:extLst>
                    <a:ext uri="{FF2B5EF4-FFF2-40B4-BE49-F238E27FC236}">
                      <a16:creationId xmlns:a16="http://schemas.microsoft.com/office/drawing/2014/main" id="{F62026F5-B726-7F45-2B89-2E9A373085FD}"/>
                    </a:ext>
                  </a:extLst>
                </p:cNvPr>
                <p:cNvSpPr/>
                <p:nvPr/>
              </p:nvSpPr>
              <p:spPr>
                <a:xfrm>
                  <a:off x="6387811" y="1520086"/>
                  <a:ext cx="96851" cy="4365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4" name="Oval 13">
                  <a:extLst>
                    <a:ext uri="{FF2B5EF4-FFF2-40B4-BE49-F238E27FC236}">
                      <a16:creationId xmlns:a16="http://schemas.microsoft.com/office/drawing/2014/main" id="{DBC5CBE8-35F3-F559-BA35-281748D4C8D9}"/>
                    </a:ext>
                  </a:extLst>
                </p:cNvPr>
                <p:cNvSpPr/>
                <p:nvPr/>
              </p:nvSpPr>
              <p:spPr>
                <a:xfrm>
                  <a:off x="8070787" y="1518110"/>
                  <a:ext cx="96851" cy="4365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16" name="Straight Connector 15">
                  <a:extLst>
                    <a:ext uri="{FF2B5EF4-FFF2-40B4-BE49-F238E27FC236}">
                      <a16:creationId xmlns:a16="http://schemas.microsoft.com/office/drawing/2014/main" id="{04076900-8A47-17C1-9B6A-3843AF5C3EEF}"/>
                    </a:ext>
                  </a:extLst>
                </p:cNvPr>
                <p:cNvCxnSpPr>
                  <a:stCxn id="6" idx="0"/>
                  <a:endCxn id="8" idx="0"/>
                </p:cNvCxnSpPr>
                <p:nvPr/>
              </p:nvCxnSpPr>
              <p:spPr>
                <a:xfrm flipV="1">
                  <a:off x="6443382" y="1244510"/>
                  <a:ext cx="1670274" cy="19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2AA6966-532F-77DB-3B07-81C5F7C307FA}"/>
                    </a:ext>
                  </a:extLst>
                </p:cNvPr>
                <p:cNvCxnSpPr/>
                <p:nvPr/>
              </p:nvCxnSpPr>
              <p:spPr>
                <a:xfrm flipV="1">
                  <a:off x="6464021" y="2275696"/>
                  <a:ext cx="1671862" cy="19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C9E356B-A9D1-C5AB-3D0D-4AA3D3454D39}"/>
                    </a:ext>
                  </a:extLst>
                </p:cNvPr>
                <p:cNvCxnSpPr/>
                <p:nvPr/>
              </p:nvCxnSpPr>
              <p:spPr>
                <a:xfrm flipV="1">
                  <a:off x="6438618" y="1942832"/>
                  <a:ext cx="1671862" cy="19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633B57F-FBD7-3C75-F400-FF5F39A580AC}"/>
                    </a:ext>
                  </a:extLst>
                </p:cNvPr>
                <p:cNvCxnSpPr/>
                <p:nvPr/>
              </p:nvCxnSpPr>
              <p:spPr>
                <a:xfrm flipV="1">
                  <a:off x="6437031" y="1530951"/>
                  <a:ext cx="1671861" cy="19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 name="Straight Arrow Connector 22">
                <a:extLst>
                  <a:ext uri="{FF2B5EF4-FFF2-40B4-BE49-F238E27FC236}">
                    <a16:creationId xmlns:a16="http://schemas.microsoft.com/office/drawing/2014/main" id="{A8F0DF55-D858-6588-8CC1-49BE219776DC}"/>
                  </a:ext>
                </a:extLst>
              </p:cNvPr>
              <p:cNvCxnSpPr/>
              <p:nvPr/>
            </p:nvCxnSpPr>
            <p:spPr>
              <a:xfrm flipV="1">
                <a:off x="5925787" y="2030464"/>
                <a:ext cx="2743567" cy="127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E4FF65C-4C44-7D2B-C4B2-9033F2C7C72E}"/>
                  </a:ext>
                </a:extLst>
              </p:cNvPr>
              <p:cNvCxnSpPr/>
              <p:nvPr/>
            </p:nvCxnSpPr>
            <p:spPr>
              <a:xfrm flipV="1">
                <a:off x="8301004" y="1709628"/>
                <a:ext cx="0" cy="320836"/>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2F0DFA3E-330D-9B36-0D9A-C760D164F32C}"/>
                  </a:ext>
                </a:extLst>
              </p:cNvPr>
              <p:cNvCxnSpPr/>
              <p:nvPr/>
            </p:nvCxnSpPr>
            <p:spPr>
              <a:xfrm flipH="1" flipV="1">
                <a:off x="8478828" y="1234727"/>
                <a:ext cx="22228" cy="770324"/>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728" name="TextBox 27">
                <a:extLst>
                  <a:ext uri="{FF2B5EF4-FFF2-40B4-BE49-F238E27FC236}">
                    <a16:creationId xmlns:a16="http://schemas.microsoft.com/office/drawing/2014/main" id="{12DFFF47-DCCC-AA3B-A0D4-22CE58A91738}"/>
                  </a:ext>
                </a:extLst>
              </p:cNvPr>
              <p:cNvSpPr txBox="1">
                <a:spLocks noChangeArrowheads="1"/>
              </p:cNvSpPr>
              <p:nvPr/>
            </p:nvSpPr>
            <p:spPr bwMode="auto">
              <a:xfrm>
                <a:off x="8229600" y="1425039"/>
                <a:ext cx="178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a:t>a</a:t>
                </a:r>
              </a:p>
            </p:txBody>
          </p:sp>
          <p:sp>
            <p:nvSpPr>
              <p:cNvPr id="29729" name="TextBox 28">
                <a:extLst>
                  <a:ext uri="{FF2B5EF4-FFF2-40B4-BE49-F238E27FC236}">
                    <a16:creationId xmlns:a16="http://schemas.microsoft.com/office/drawing/2014/main" id="{225CB58F-F21D-7148-F370-1EB91A5B619B}"/>
                  </a:ext>
                </a:extLst>
              </p:cNvPr>
              <p:cNvSpPr txBox="1">
                <a:spLocks noChangeArrowheads="1"/>
              </p:cNvSpPr>
              <p:nvPr/>
            </p:nvSpPr>
            <p:spPr bwMode="auto">
              <a:xfrm>
                <a:off x="8453250" y="1209314"/>
                <a:ext cx="178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a:t>b</a:t>
                </a:r>
              </a:p>
            </p:txBody>
          </p:sp>
          <p:sp>
            <p:nvSpPr>
              <p:cNvPr id="29730" name="Line 22">
                <a:extLst>
                  <a:ext uri="{FF2B5EF4-FFF2-40B4-BE49-F238E27FC236}">
                    <a16:creationId xmlns:a16="http://schemas.microsoft.com/office/drawing/2014/main" id="{3BF14BE2-D70E-9867-4344-27B3C0EB48C4}"/>
                  </a:ext>
                </a:extLst>
              </p:cNvPr>
              <p:cNvSpPr>
                <a:spLocks noChangeShapeType="1"/>
              </p:cNvSpPr>
              <p:nvPr/>
            </p:nvSpPr>
            <p:spPr bwMode="auto">
              <a:xfrm flipV="1">
                <a:off x="6460177" y="3099460"/>
                <a:ext cx="166254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29731" name="Text Box 23">
                <a:extLst>
                  <a:ext uri="{FF2B5EF4-FFF2-40B4-BE49-F238E27FC236}">
                    <a16:creationId xmlns:a16="http://schemas.microsoft.com/office/drawing/2014/main" id="{33E65638-A172-F107-2106-BE82D3F2DE89}"/>
                  </a:ext>
                </a:extLst>
              </p:cNvPr>
              <p:cNvSpPr txBox="1">
                <a:spLocks noChangeArrowheads="1"/>
              </p:cNvSpPr>
              <p:nvPr/>
            </p:nvSpPr>
            <p:spPr bwMode="auto">
              <a:xfrm>
                <a:off x="6783062" y="2832880"/>
                <a:ext cx="793947" cy="366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800" i="1">
                    <a:latin typeface="Arial" panose="020B0604020202020204" pitchFamily="34" charset="0"/>
                  </a:rPr>
                  <a:t>h</a:t>
                </a:r>
              </a:p>
            </p:txBody>
          </p:sp>
          <p:sp>
            <p:nvSpPr>
              <p:cNvPr id="29732" name="TextBox 32">
                <a:extLst>
                  <a:ext uri="{FF2B5EF4-FFF2-40B4-BE49-F238E27FC236}">
                    <a16:creationId xmlns:a16="http://schemas.microsoft.com/office/drawing/2014/main" id="{BC3B6DE6-79C9-E1B6-8345-46C2419AB702}"/>
                  </a:ext>
                </a:extLst>
              </p:cNvPr>
              <p:cNvSpPr txBox="1">
                <a:spLocks noChangeArrowheads="1"/>
              </p:cNvSpPr>
              <p:nvPr/>
            </p:nvSpPr>
            <p:spPr bwMode="auto">
              <a:xfrm>
                <a:off x="8500750" y="2016814"/>
                <a:ext cx="178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a:t>z</a:t>
                </a:r>
              </a:p>
            </p:txBody>
          </p:sp>
        </p:grpSp>
        <p:cxnSp>
          <p:nvCxnSpPr>
            <p:cNvPr id="13" name="Straight Arrow Connector 12">
              <a:extLst>
                <a:ext uri="{FF2B5EF4-FFF2-40B4-BE49-F238E27FC236}">
                  <a16:creationId xmlns:a16="http://schemas.microsoft.com/office/drawing/2014/main" id="{CE4D74BC-78ED-365E-857C-6905C22930D6}"/>
                </a:ext>
              </a:extLst>
            </p:cNvPr>
            <p:cNvCxnSpPr/>
            <p:nvPr/>
          </p:nvCxnSpPr>
          <p:spPr>
            <a:xfrm flipV="1">
              <a:off x="7177088" y="1152525"/>
              <a:ext cx="0" cy="32702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716" name="TextBox 14">
              <a:extLst>
                <a:ext uri="{FF2B5EF4-FFF2-40B4-BE49-F238E27FC236}">
                  <a16:creationId xmlns:a16="http://schemas.microsoft.com/office/drawing/2014/main" id="{89947DB2-E36E-7369-1090-BA7CD41A352B}"/>
                </a:ext>
              </a:extLst>
            </p:cNvPr>
            <p:cNvSpPr txBox="1">
              <a:spLocks noChangeArrowheads="1"/>
            </p:cNvSpPr>
            <p:nvPr/>
          </p:nvSpPr>
          <p:spPr bwMode="auto">
            <a:xfrm>
              <a:off x="7243763" y="1106488"/>
              <a:ext cx="476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a:solidFill>
                    <a:srgbClr val="FF0000"/>
                  </a:solidFill>
                </a:rPr>
                <a:t>E</a:t>
              </a:r>
              <a:r>
                <a:rPr lang="en-CA" altLang="en-US" sz="1800" i="1" baseline="-25000">
                  <a:solidFill>
                    <a:srgbClr val="FF0000"/>
                  </a:solidFill>
                </a:rPr>
                <a:t>r</a:t>
              </a:r>
            </a:p>
          </p:txBody>
        </p:sp>
        <p:sp>
          <p:nvSpPr>
            <p:cNvPr id="24" name="Oval 23">
              <a:extLst>
                <a:ext uri="{FF2B5EF4-FFF2-40B4-BE49-F238E27FC236}">
                  <a16:creationId xmlns:a16="http://schemas.microsoft.com/office/drawing/2014/main" id="{5DF131F5-4A34-6F69-8788-0AD221731F3D}"/>
                </a:ext>
              </a:extLst>
            </p:cNvPr>
            <p:cNvSpPr/>
            <p:nvPr/>
          </p:nvSpPr>
          <p:spPr>
            <a:xfrm>
              <a:off x="6688136" y="1290638"/>
              <a:ext cx="255587" cy="1090612"/>
            </a:xfrm>
            <a:prstGeom prst="ellipse">
              <a:avLst/>
            </a:prstGeom>
            <a:no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7" name="Rectangle 26">
              <a:extLst>
                <a:ext uri="{FF2B5EF4-FFF2-40B4-BE49-F238E27FC236}">
                  <a16:creationId xmlns:a16="http://schemas.microsoft.com/office/drawing/2014/main" id="{F604AAF7-949E-E67C-DEC8-2333465404EF}"/>
                </a:ext>
              </a:extLst>
            </p:cNvPr>
            <p:cNvSpPr/>
            <p:nvPr/>
          </p:nvSpPr>
          <p:spPr>
            <a:xfrm>
              <a:off x="6864350" y="1522413"/>
              <a:ext cx="220663" cy="284162"/>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1" name="Rectangle 40">
              <a:extLst>
                <a:ext uri="{FF2B5EF4-FFF2-40B4-BE49-F238E27FC236}">
                  <a16:creationId xmlns:a16="http://schemas.microsoft.com/office/drawing/2014/main" id="{8BB44F67-05CD-D913-C93D-51EDDAB95613}"/>
                </a:ext>
              </a:extLst>
            </p:cNvPr>
            <p:cNvSpPr/>
            <p:nvPr/>
          </p:nvSpPr>
          <p:spPr>
            <a:xfrm>
              <a:off x="6859588" y="1851025"/>
              <a:ext cx="220662" cy="285750"/>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43" name="Straight Arrow Connector 42">
              <a:extLst>
                <a:ext uri="{FF2B5EF4-FFF2-40B4-BE49-F238E27FC236}">
                  <a16:creationId xmlns:a16="http://schemas.microsoft.com/office/drawing/2014/main" id="{FA5966D6-F2AB-882E-0C98-70B2B1B346B2}"/>
                </a:ext>
              </a:extLst>
            </p:cNvPr>
            <p:cNvCxnSpPr/>
            <p:nvPr/>
          </p:nvCxnSpPr>
          <p:spPr>
            <a:xfrm flipH="1">
              <a:off x="6667500" y="1301750"/>
              <a:ext cx="107950" cy="153988"/>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30A8805B-6CC0-FBDE-B938-BFC7FBE29389}"/>
                </a:ext>
              </a:extLst>
            </p:cNvPr>
            <p:cNvSpPr txBox="1"/>
            <p:nvPr/>
          </p:nvSpPr>
          <p:spPr>
            <a:xfrm>
              <a:off x="6423025" y="1050925"/>
              <a:ext cx="476250" cy="368300"/>
            </a:xfrm>
            <a:prstGeom prst="rect">
              <a:avLst/>
            </a:prstGeom>
            <a:noFill/>
          </p:spPr>
          <p:txBody>
            <a:bodyPr>
              <a:spAutoFit/>
            </a:bodyPr>
            <a:lstStyle/>
            <a:p>
              <a:pPr eaLnBrk="1" fontAlgn="auto" hangingPunct="1">
                <a:spcBef>
                  <a:spcPts val="0"/>
                </a:spcBef>
                <a:spcAft>
                  <a:spcPts val="0"/>
                </a:spcAft>
                <a:defRPr/>
              </a:pPr>
              <a:r>
                <a:rPr lang="en-CA" i="1">
                  <a:solidFill>
                    <a:srgbClr val="003399"/>
                  </a:solidFill>
                  <a:latin typeface="+mn-lt"/>
                </a:rPr>
                <a:t>B</a:t>
              </a:r>
              <a:r>
                <a:rPr lang="en-CA" i="1" baseline="-25000">
                  <a:solidFill>
                    <a:srgbClr val="003399"/>
                  </a:solidFill>
                  <a:latin typeface="+mn-lt"/>
                  <a:sym typeface="Symbol"/>
                </a:rPr>
                <a:t></a:t>
              </a:r>
              <a:endParaRPr lang="en-CA" i="1" baseline="-25000">
                <a:solidFill>
                  <a:srgbClr val="003399"/>
                </a:solidFill>
                <a:latin typeface="+mn-lt"/>
              </a:endParaRPr>
            </a:p>
          </p:txBody>
        </p:sp>
        <p:sp>
          <p:nvSpPr>
            <p:cNvPr id="29722" name="TextBox 47">
              <a:extLst>
                <a:ext uri="{FF2B5EF4-FFF2-40B4-BE49-F238E27FC236}">
                  <a16:creationId xmlns:a16="http://schemas.microsoft.com/office/drawing/2014/main" id="{EF8C83B1-D9C0-EF00-545C-891E58ACADD3}"/>
                </a:ext>
              </a:extLst>
            </p:cNvPr>
            <p:cNvSpPr txBox="1">
              <a:spLocks noChangeArrowheads="1"/>
            </p:cNvSpPr>
            <p:nvPr/>
          </p:nvSpPr>
          <p:spPr bwMode="auto">
            <a:xfrm>
              <a:off x="6731125" y="1530414"/>
              <a:ext cx="476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dirty="0"/>
                <a:t>I</a:t>
              </a:r>
              <a:endParaRPr lang="en-CA" altLang="en-US" sz="1800" i="1" baseline="-25000" dirty="0"/>
            </a:p>
          </p:txBody>
        </p:sp>
        <p:cxnSp>
          <p:nvCxnSpPr>
            <p:cNvPr id="50" name="Straight Arrow Connector 49">
              <a:extLst>
                <a:ext uri="{FF2B5EF4-FFF2-40B4-BE49-F238E27FC236}">
                  <a16:creationId xmlns:a16="http://schemas.microsoft.com/office/drawing/2014/main" id="{19EB4CC1-B37F-4CF8-7F36-FBFB95DB85B9}"/>
                </a:ext>
              </a:extLst>
            </p:cNvPr>
            <p:cNvCxnSpPr>
              <a:cxnSpLocks/>
            </p:cNvCxnSpPr>
            <p:nvPr/>
          </p:nvCxnSpPr>
          <p:spPr>
            <a:xfrm>
              <a:off x="6736273" y="1887305"/>
              <a:ext cx="23495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9701" name="Slide Number Placeholder 6">
            <a:extLst>
              <a:ext uri="{FF2B5EF4-FFF2-40B4-BE49-F238E27FC236}">
                <a16:creationId xmlns:a16="http://schemas.microsoft.com/office/drawing/2014/main" id="{B0E21787-6E1E-746F-95CB-A8C29448851A}"/>
              </a:ext>
            </a:extLst>
          </p:cNvPr>
          <p:cNvSpPr>
            <a:spLocks noGrp="1"/>
          </p:cNvSpPr>
          <p:nvPr>
            <p:ph type="sldNum" sz="quarter" idx="12"/>
          </p:nvPr>
        </p:nvSpPr>
        <p:spPr bwMode="auto">
          <a:xfrm>
            <a:off x="6553200" y="653097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119193F3-361B-42CA-AC5A-0D34FBAA0418}" type="slidenum">
              <a:rPr lang="en-US" altLang="en-US" sz="1400" smtClean="0">
                <a:latin typeface="Arial" panose="020B0604020202020204" pitchFamily="34" charset="0"/>
              </a:rPr>
              <a:pPr>
                <a:spcBef>
                  <a:spcPct val="0"/>
                </a:spcBef>
                <a:buFontTx/>
                <a:buNone/>
              </a:pPr>
              <a:t>15</a:t>
            </a:fld>
            <a:endParaRPr lang="en-US" altLang="en-US" sz="1400">
              <a:latin typeface="Arial" panose="020B0604020202020204" pitchFamily="34" charset="0"/>
            </a:endParaRPr>
          </a:p>
        </p:txBody>
      </p:sp>
      <p:sp>
        <p:nvSpPr>
          <p:cNvPr id="29704" name="TextBox 28">
            <a:extLst>
              <a:ext uri="{FF2B5EF4-FFF2-40B4-BE49-F238E27FC236}">
                <a16:creationId xmlns:a16="http://schemas.microsoft.com/office/drawing/2014/main" id="{0C896A8E-4691-8CAD-1A03-7B304DAFEA63}"/>
              </a:ext>
            </a:extLst>
          </p:cNvPr>
          <p:cNvSpPr txBox="1">
            <a:spLocks noChangeArrowheads="1"/>
          </p:cNvSpPr>
          <p:nvPr/>
        </p:nvSpPr>
        <p:spPr bwMode="auto">
          <a:xfrm>
            <a:off x="408678" y="5095212"/>
            <a:ext cx="7071064"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a:t>Peak surface fields are on the inner conductor </a:t>
            </a:r>
            <a:endParaRPr lang="en-CA" altLang="en-US" dirty="0"/>
          </a:p>
        </p:txBody>
      </p:sp>
      <p:sp>
        <p:nvSpPr>
          <p:cNvPr id="29705" name="TextBox 29">
            <a:extLst>
              <a:ext uri="{FF2B5EF4-FFF2-40B4-BE49-F238E27FC236}">
                <a16:creationId xmlns:a16="http://schemas.microsoft.com/office/drawing/2014/main" id="{587DB599-1007-668E-5E4B-1BD0817614EC}"/>
              </a:ext>
            </a:extLst>
          </p:cNvPr>
          <p:cNvSpPr txBox="1">
            <a:spLocks noChangeArrowheads="1"/>
          </p:cNvSpPr>
          <p:nvPr/>
        </p:nvSpPr>
        <p:spPr bwMode="auto">
          <a:xfrm>
            <a:off x="408678" y="3845721"/>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dirty="0"/>
              <a:t>Peak voltage is at the center </a:t>
            </a:r>
            <a:r>
              <a:rPr lang="en-CA" altLang="en-US" i="1" dirty="0"/>
              <a:t>z=h/2</a:t>
            </a:r>
          </a:p>
        </p:txBody>
      </p:sp>
      <p:grpSp>
        <p:nvGrpSpPr>
          <p:cNvPr id="30" name="Group 29">
            <a:extLst>
              <a:ext uri="{FF2B5EF4-FFF2-40B4-BE49-F238E27FC236}">
                <a16:creationId xmlns:a16="http://schemas.microsoft.com/office/drawing/2014/main" id="{817E4655-F20F-7444-55C7-8E8B4F992AB1}"/>
              </a:ext>
            </a:extLst>
          </p:cNvPr>
          <p:cNvGrpSpPr/>
          <p:nvPr/>
        </p:nvGrpSpPr>
        <p:grpSpPr>
          <a:xfrm>
            <a:off x="6219825" y="2742272"/>
            <a:ext cx="2195513" cy="1939259"/>
            <a:chOff x="6219825" y="2742272"/>
            <a:chExt cx="2195513" cy="1939259"/>
          </a:xfrm>
        </p:grpSpPr>
        <p:grpSp>
          <p:nvGrpSpPr>
            <p:cNvPr id="32" name="Group 31">
              <a:extLst>
                <a:ext uri="{FF2B5EF4-FFF2-40B4-BE49-F238E27FC236}">
                  <a16:creationId xmlns:a16="http://schemas.microsoft.com/office/drawing/2014/main" id="{770F8CBE-0A08-5368-B6A9-FDF8B4F520F9}"/>
                </a:ext>
              </a:extLst>
            </p:cNvPr>
            <p:cNvGrpSpPr/>
            <p:nvPr/>
          </p:nvGrpSpPr>
          <p:grpSpPr>
            <a:xfrm>
              <a:off x="6674489" y="2742272"/>
              <a:ext cx="1017160" cy="1939259"/>
              <a:chOff x="7236002" y="3697383"/>
              <a:chExt cx="902316" cy="2076450"/>
            </a:xfrm>
            <a:scene3d>
              <a:camera prst="orthographicFront">
                <a:rot lat="0" lon="0" rev="5400000"/>
              </a:camera>
              <a:lightRig rig="threePt" dir="t"/>
            </a:scene3d>
          </p:grpSpPr>
          <p:pic>
            <p:nvPicPr>
              <p:cNvPr id="33" name="Picture 2">
                <a:extLst>
                  <a:ext uri="{FF2B5EF4-FFF2-40B4-BE49-F238E27FC236}">
                    <a16:creationId xmlns:a16="http://schemas.microsoft.com/office/drawing/2014/main" id="{AB282503-CCC0-E7DA-7BBD-E8362A6C4527}"/>
                  </a:ext>
                </a:extLst>
              </p:cNvPr>
              <p:cNvPicPr>
                <a:picLocks noChangeAspect="1" noChangeArrowheads="1"/>
              </p:cNvPicPr>
              <p:nvPr/>
            </p:nvPicPr>
            <p:blipFill>
              <a:blip r:embed="rId3"/>
              <a:srcRect/>
              <a:stretch>
                <a:fillRect/>
              </a:stretch>
            </p:blipFill>
            <p:spPr bwMode="auto">
              <a:xfrm rot="5400000">
                <a:off x="6648935" y="4284450"/>
                <a:ext cx="2076450" cy="902316"/>
              </a:xfrm>
              <a:prstGeom prst="rect">
                <a:avLst/>
              </a:prstGeom>
              <a:noFill/>
              <a:ln>
                <a:noFill/>
              </a:ln>
              <a:effectLst/>
            </p:spPr>
          </p:pic>
          <p:sp>
            <p:nvSpPr>
              <p:cNvPr id="34" name="TextBox 36">
                <a:extLst>
                  <a:ext uri="{FF2B5EF4-FFF2-40B4-BE49-F238E27FC236}">
                    <a16:creationId xmlns:a16="http://schemas.microsoft.com/office/drawing/2014/main" id="{F9CAE63E-4043-4459-FEF9-FA3C34C35E4C}"/>
                  </a:ext>
                </a:extLst>
              </p:cNvPr>
              <p:cNvSpPr txBox="1">
                <a:spLocks noChangeArrowheads="1"/>
              </p:cNvSpPr>
              <p:nvPr/>
            </p:nvSpPr>
            <p:spPr bwMode="auto">
              <a:xfrm>
                <a:off x="7771754" y="3905934"/>
                <a:ext cx="178583" cy="455312"/>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defRPr/>
                </a:pPr>
                <a:endParaRPr lang="en-CA" altLang="en-US" sz="1800" dirty="0">
                  <a:solidFill>
                    <a:srgbClr val="C00000"/>
                  </a:solidFill>
                  <a:latin typeface="Arial" panose="020B0604020202020204" pitchFamily="34" charset="0"/>
                </a:endParaRPr>
              </a:p>
            </p:txBody>
          </p:sp>
          <p:sp>
            <p:nvSpPr>
              <p:cNvPr id="35" name="TextBox 37">
                <a:extLst>
                  <a:ext uri="{FF2B5EF4-FFF2-40B4-BE49-F238E27FC236}">
                    <a16:creationId xmlns:a16="http://schemas.microsoft.com/office/drawing/2014/main" id="{49D1B255-E169-8D3A-E6B4-916647D1330A}"/>
                  </a:ext>
                </a:extLst>
              </p:cNvPr>
              <p:cNvSpPr txBox="1">
                <a:spLocks noChangeArrowheads="1"/>
              </p:cNvSpPr>
              <p:nvPr/>
            </p:nvSpPr>
            <p:spPr bwMode="auto">
              <a:xfrm>
                <a:off x="7356628" y="4258053"/>
                <a:ext cx="178583" cy="455312"/>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defRPr/>
                </a:pPr>
                <a:endParaRPr lang="en-CA" altLang="en-US" sz="1800" dirty="0">
                  <a:solidFill>
                    <a:schemeClr val="accent2"/>
                  </a:solidFill>
                  <a:latin typeface="Arial" panose="020B0604020202020204" pitchFamily="34" charset="0"/>
                </a:endParaRPr>
              </a:p>
            </p:txBody>
          </p:sp>
          <p:sp>
            <p:nvSpPr>
              <p:cNvPr id="36" name="Rectangle 35">
                <a:extLst>
                  <a:ext uri="{FF2B5EF4-FFF2-40B4-BE49-F238E27FC236}">
                    <a16:creationId xmlns:a16="http://schemas.microsoft.com/office/drawing/2014/main" id="{B0CEA564-17FD-3571-1689-2CDE3874CFFB}"/>
                  </a:ext>
                </a:extLst>
              </p:cNvPr>
              <p:cNvSpPr/>
              <p:nvPr/>
            </p:nvSpPr>
            <p:spPr bwMode="auto">
              <a:xfrm>
                <a:off x="7404893" y="5184870"/>
                <a:ext cx="234950" cy="298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grpSp>
          <p:nvGrpSpPr>
            <p:cNvPr id="29" name="Group 28">
              <a:extLst>
                <a:ext uri="{FF2B5EF4-FFF2-40B4-BE49-F238E27FC236}">
                  <a16:creationId xmlns:a16="http://schemas.microsoft.com/office/drawing/2014/main" id="{FF42E8E1-54E8-1394-1FD5-1CB7AEFF4DD9}"/>
                </a:ext>
              </a:extLst>
            </p:cNvPr>
            <p:cNvGrpSpPr/>
            <p:nvPr/>
          </p:nvGrpSpPr>
          <p:grpSpPr>
            <a:xfrm>
              <a:off x="6219825" y="3160713"/>
              <a:ext cx="2195513" cy="887412"/>
              <a:chOff x="6219825" y="3160713"/>
              <a:chExt cx="2195513" cy="887412"/>
            </a:xfrm>
          </p:grpSpPr>
          <p:sp>
            <p:nvSpPr>
              <p:cNvPr id="29708" name="TextBox 36">
                <a:extLst>
                  <a:ext uri="{FF2B5EF4-FFF2-40B4-BE49-F238E27FC236}">
                    <a16:creationId xmlns:a16="http://schemas.microsoft.com/office/drawing/2014/main" id="{F3AB377C-B332-0464-D5D4-7832C675404F}"/>
                  </a:ext>
                </a:extLst>
              </p:cNvPr>
              <p:cNvSpPr txBox="1">
                <a:spLocks noChangeArrowheads="1"/>
              </p:cNvSpPr>
              <p:nvPr/>
            </p:nvSpPr>
            <p:spPr bwMode="auto">
              <a:xfrm>
                <a:off x="6408738" y="3254375"/>
                <a:ext cx="3524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a:solidFill>
                      <a:srgbClr val="FF0000"/>
                    </a:solidFill>
                  </a:rPr>
                  <a:t>E</a:t>
                </a:r>
              </a:p>
            </p:txBody>
          </p:sp>
          <p:sp>
            <p:nvSpPr>
              <p:cNvPr id="29709" name="TextBox 37">
                <a:extLst>
                  <a:ext uri="{FF2B5EF4-FFF2-40B4-BE49-F238E27FC236}">
                    <a16:creationId xmlns:a16="http://schemas.microsoft.com/office/drawing/2014/main" id="{7D72B0E3-CE5F-6F41-A306-A616B4F361EF}"/>
                  </a:ext>
                </a:extLst>
              </p:cNvPr>
              <p:cNvSpPr txBox="1">
                <a:spLocks noChangeArrowheads="1"/>
              </p:cNvSpPr>
              <p:nvPr/>
            </p:nvSpPr>
            <p:spPr bwMode="auto">
              <a:xfrm>
                <a:off x="7729538" y="3160713"/>
                <a:ext cx="352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dirty="0">
                    <a:solidFill>
                      <a:srgbClr val="0070C0"/>
                    </a:solidFill>
                  </a:rPr>
                  <a:t>B</a:t>
                </a:r>
              </a:p>
            </p:txBody>
          </p:sp>
          <p:sp>
            <p:nvSpPr>
              <p:cNvPr id="29710" name="TextBox 41">
                <a:extLst>
                  <a:ext uri="{FF2B5EF4-FFF2-40B4-BE49-F238E27FC236}">
                    <a16:creationId xmlns:a16="http://schemas.microsoft.com/office/drawing/2014/main" id="{2EA415DD-9E92-21EA-E666-BA17E0A85BDF}"/>
                  </a:ext>
                </a:extLst>
              </p:cNvPr>
              <p:cNvSpPr txBox="1">
                <a:spLocks noChangeArrowheads="1"/>
              </p:cNvSpPr>
              <p:nvPr/>
            </p:nvSpPr>
            <p:spPr bwMode="auto">
              <a:xfrm>
                <a:off x="7521575" y="3679825"/>
                <a:ext cx="536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a:sym typeface="Symbol" panose="05050102010706020507" pitchFamily="18" charset="2"/>
                  </a:rPr>
                  <a:t>z</a:t>
                </a:r>
                <a:endParaRPr lang="en-CA" altLang="en-US"/>
              </a:p>
            </p:txBody>
          </p:sp>
          <p:sp>
            <p:nvSpPr>
              <p:cNvPr id="29711" name="TextBox 43">
                <a:extLst>
                  <a:ext uri="{FF2B5EF4-FFF2-40B4-BE49-F238E27FC236}">
                    <a16:creationId xmlns:a16="http://schemas.microsoft.com/office/drawing/2014/main" id="{C081C076-FD7D-5F0A-1663-EAC5FC5FAB1C}"/>
                  </a:ext>
                </a:extLst>
              </p:cNvPr>
              <p:cNvSpPr txBox="1">
                <a:spLocks noChangeArrowheads="1"/>
              </p:cNvSpPr>
              <p:nvPr/>
            </p:nvSpPr>
            <p:spPr bwMode="auto">
              <a:xfrm>
                <a:off x="6219825" y="3659188"/>
                <a:ext cx="536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sz="1400">
                    <a:sym typeface="Symbol" panose="05050102010706020507" pitchFamily="18" charset="2"/>
                  </a:rPr>
                  <a:t>0</a:t>
                </a:r>
                <a:endParaRPr lang="en-CA" altLang="en-US" sz="1400"/>
              </a:p>
            </p:txBody>
          </p:sp>
          <p:sp>
            <p:nvSpPr>
              <p:cNvPr id="29712" name="TextBox 44">
                <a:extLst>
                  <a:ext uri="{FF2B5EF4-FFF2-40B4-BE49-F238E27FC236}">
                    <a16:creationId xmlns:a16="http://schemas.microsoft.com/office/drawing/2014/main" id="{3A614F31-9F32-1F3F-5E2D-6658D42D67DC}"/>
                  </a:ext>
                </a:extLst>
              </p:cNvPr>
              <p:cNvSpPr txBox="1">
                <a:spLocks noChangeArrowheads="1"/>
              </p:cNvSpPr>
              <p:nvPr/>
            </p:nvSpPr>
            <p:spPr bwMode="auto">
              <a:xfrm>
                <a:off x="7878763" y="3651250"/>
                <a:ext cx="536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sz="1400">
                    <a:sym typeface="Symbol" panose="05050102010706020507" pitchFamily="18" charset="2"/>
                  </a:rPr>
                  <a:t>h</a:t>
                </a:r>
                <a:endParaRPr lang="en-CA" altLang="en-US" sz="1400"/>
              </a:p>
            </p:txBody>
          </p:sp>
        </p:grpSp>
      </p:gr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B1C2D19-51D1-6C8D-248F-6EEDDA130BB7}"/>
                  </a:ext>
                </a:extLst>
              </p:cNvPr>
              <p:cNvSpPr txBox="1"/>
              <p:nvPr/>
            </p:nvSpPr>
            <p:spPr>
              <a:xfrm>
                <a:off x="779219" y="4270846"/>
                <a:ext cx="2361512" cy="71468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𝑉</m:t>
                              </m:r>
                            </m:e>
                          </m:acc>
                        </m:e>
                        <m:sub>
                          <m:r>
                            <a:rPr lang="en-CA" i="1">
                              <a:latin typeface="Cambria Math" panose="02040503050406030204" pitchFamily="18" charset="0"/>
                            </a:rPr>
                            <m:t>𝐼𝐶</m:t>
                          </m:r>
                        </m:sub>
                      </m:sSub>
                      <m:r>
                        <a:rPr lang="en-CA" i="0">
                          <a:latin typeface="Cambria Math" panose="02040503050406030204" pitchFamily="18" charset="0"/>
                        </a:rPr>
                        <m:t>=</m:t>
                      </m:r>
                      <m:r>
                        <a:rPr lang="en-CA" i="1">
                          <a:latin typeface="Cambria Math" panose="02040503050406030204" pitchFamily="18" charset="0"/>
                        </a:rPr>
                        <m:t>𝜂</m:t>
                      </m:r>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rPr>
                                <m:t>𝐼</m:t>
                              </m:r>
                            </m:e>
                            <m:sub>
                              <m:r>
                                <a:rPr lang="en-CA" i="0">
                                  <a:latin typeface="Cambria Math" panose="02040503050406030204" pitchFamily="18" charset="0"/>
                                </a:rPr>
                                <m:t>0</m:t>
                              </m:r>
                            </m:sub>
                          </m:sSub>
                        </m:num>
                        <m:den>
                          <m:r>
                            <a:rPr lang="en-CA" i="1">
                              <a:latin typeface="Cambria Math" panose="02040503050406030204" pitchFamily="18" charset="0"/>
                            </a:rPr>
                            <m:t>𝜋</m:t>
                          </m:r>
                        </m:den>
                      </m:f>
                      <m:func>
                        <m:funcPr>
                          <m:ctrlPr>
                            <a:rPr lang="en-CA" i="1">
                              <a:latin typeface="Cambria Math" panose="02040503050406030204" pitchFamily="18" charset="0"/>
                            </a:rPr>
                          </m:ctrlPr>
                        </m:funcPr>
                        <m:fName>
                          <m:r>
                            <m:rPr>
                              <m:sty m:val="p"/>
                            </m:rPr>
                            <a:rPr lang="en-CA" i="0">
                              <a:latin typeface="Cambria Math" panose="02040503050406030204" pitchFamily="18" charset="0"/>
                            </a:rPr>
                            <m:t>ln</m:t>
                          </m:r>
                        </m:fName>
                        <m:e>
                          <m:d>
                            <m:dPr>
                              <m:ctrlPr>
                                <a:rPr lang="en-CA" i="1">
                                  <a:latin typeface="Cambria Math" panose="02040503050406030204" pitchFamily="18" charset="0"/>
                                </a:rPr>
                              </m:ctrlPr>
                            </m:dPr>
                            <m:e>
                              <m:f>
                                <m:fPr>
                                  <m:ctrlPr>
                                    <a:rPr lang="en-CA" i="1">
                                      <a:latin typeface="Cambria Math" panose="02040503050406030204" pitchFamily="18" charset="0"/>
                                    </a:rPr>
                                  </m:ctrlPr>
                                </m:fPr>
                                <m:num>
                                  <m:r>
                                    <a:rPr lang="en-CA" i="1">
                                      <a:latin typeface="Cambria Math" panose="02040503050406030204" pitchFamily="18" charset="0"/>
                                    </a:rPr>
                                    <m:t>𝑏</m:t>
                                  </m:r>
                                </m:num>
                                <m:den>
                                  <m:r>
                                    <a:rPr lang="en-CA" i="1">
                                      <a:latin typeface="Cambria Math" panose="02040503050406030204" pitchFamily="18" charset="0"/>
                                    </a:rPr>
                                    <m:t>𝑎</m:t>
                                  </m:r>
                                </m:den>
                              </m:f>
                            </m:e>
                          </m:d>
                        </m:e>
                      </m:func>
                    </m:oMath>
                  </m:oMathPara>
                </a14:m>
                <a:endParaRPr lang="en-CA" dirty="0"/>
              </a:p>
            </p:txBody>
          </p:sp>
        </mc:Choice>
        <mc:Fallback xmlns="">
          <p:sp>
            <p:nvSpPr>
              <p:cNvPr id="3" name="TextBox 2">
                <a:extLst>
                  <a:ext uri="{FF2B5EF4-FFF2-40B4-BE49-F238E27FC236}">
                    <a16:creationId xmlns:a16="http://schemas.microsoft.com/office/drawing/2014/main" id="{BB1C2D19-51D1-6C8D-248F-6EEDDA130BB7}"/>
                  </a:ext>
                </a:extLst>
              </p:cNvPr>
              <p:cNvSpPr txBox="1">
                <a:spLocks noRot="1" noChangeAspect="1" noMove="1" noResize="1" noEditPoints="1" noAdjustHandles="1" noChangeArrowheads="1" noChangeShapeType="1" noTextEdit="1"/>
              </p:cNvSpPr>
              <p:nvPr/>
            </p:nvSpPr>
            <p:spPr>
              <a:xfrm>
                <a:off x="779219" y="4270846"/>
                <a:ext cx="2361512" cy="714683"/>
              </a:xfrm>
              <a:prstGeom prst="rect">
                <a:avLst/>
              </a:prstGeom>
              <a:blipFill>
                <a:blip r:embed="rId4"/>
                <a:stretch>
                  <a:fillRect/>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1702E24F-EB54-3F3A-34D0-D170553E2663}"/>
              </a:ext>
            </a:extLst>
          </p:cNvPr>
          <p:cNvPicPr>
            <a:picLocks noChangeAspect="1"/>
          </p:cNvPicPr>
          <p:nvPr/>
        </p:nvPicPr>
        <p:blipFill>
          <a:blip r:embed="rId5"/>
          <a:stretch>
            <a:fillRect/>
          </a:stretch>
        </p:blipFill>
        <p:spPr>
          <a:xfrm>
            <a:off x="1141349" y="5618953"/>
            <a:ext cx="2456901" cy="859611"/>
          </a:xfrm>
          <a:prstGeom prst="rect">
            <a:avLst/>
          </a:prstGeom>
        </p:spPr>
      </p:pic>
      <p:pic>
        <p:nvPicPr>
          <p:cNvPr id="7" name="Picture 6">
            <a:extLst>
              <a:ext uri="{FF2B5EF4-FFF2-40B4-BE49-F238E27FC236}">
                <a16:creationId xmlns:a16="http://schemas.microsoft.com/office/drawing/2014/main" id="{A7968CCE-05E1-2696-E895-FD9649A7639A}"/>
              </a:ext>
            </a:extLst>
          </p:cNvPr>
          <p:cNvPicPr>
            <a:picLocks noChangeAspect="1"/>
          </p:cNvPicPr>
          <p:nvPr/>
        </p:nvPicPr>
        <p:blipFill>
          <a:blip r:embed="rId6"/>
          <a:stretch>
            <a:fillRect/>
          </a:stretch>
        </p:blipFill>
        <p:spPr>
          <a:xfrm>
            <a:off x="3690185" y="5667726"/>
            <a:ext cx="2591025" cy="810838"/>
          </a:xfrm>
          <a:prstGeom prst="rect">
            <a:avLst/>
          </a:prstGeom>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AB7B54C2-F6F7-E365-91F8-DAD7596E8510}"/>
                  </a:ext>
                </a:extLst>
              </p:cNvPr>
              <p:cNvSpPr txBox="1"/>
              <p:nvPr/>
            </p:nvSpPr>
            <p:spPr>
              <a:xfrm>
                <a:off x="-326025" y="1279421"/>
                <a:ext cx="4572000" cy="61093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CA" i="1">
                              <a:latin typeface="Cambria Math" panose="02040503050406030204" pitchFamily="18" charset="0"/>
                            </a:rPr>
                            <m:t>𝐵</m:t>
                          </m:r>
                        </m:e>
                        <m:sub>
                          <m:r>
                            <a:rPr lang="en-CA" i="1">
                              <a:latin typeface="Cambria Math" panose="02040503050406030204" pitchFamily="18" charset="0"/>
                            </a:rPr>
                            <m:t>𝜃</m:t>
                          </m:r>
                        </m:sub>
                      </m:sSub>
                      <m:r>
                        <a:rPr lang="en-CA" i="0">
                          <a:latin typeface="Cambria Math" panose="02040503050406030204" pitchFamily="18" charset="0"/>
                        </a:rPr>
                        <m:t>=</m:t>
                      </m:r>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rPr>
                                <m:t>𝜇</m:t>
                              </m:r>
                            </m:e>
                            <m:sub>
                              <m:r>
                                <a:rPr lang="en-CA" i="0">
                                  <a:latin typeface="Cambria Math" panose="02040503050406030204" pitchFamily="18" charset="0"/>
                                </a:rPr>
                                <m:t>0</m:t>
                              </m:r>
                            </m:sub>
                          </m:sSub>
                          <m:sSub>
                            <m:sSubPr>
                              <m:ctrlPr>
                                <a:rPr lang="en-CA" i="1">
                                  <a:latin typeface="Cambria Math" panose="02040503050406030204" pitchFamily="18" charset="0"/>
                                </a:rPr>
                              </m:ctrlPr>
                            </m:sSubPr>
                            <m:e>
                              <m:r>
                                <a:rPr lang="en-CA" i="1">
                                  <a:latin typeface="Cambria Math" panose="02040503050406030204" pitchFamily="18" charset="0"/>
                                </a:rPr>
                                <m:t>𝐼</m:t>
                              </m:r>
                            </m:e>
                            <m:sub>
                              <m:r>
                                <a:rPr lang="en-CA" i="0">
                                  <a:latin typeface="Cambria Math" panose="02040503050406030204" pitchFamily="18" charset="0"/>
                                </a:rPr>
                                <m:t>0</m:t>
                              </m:r>
                            </m:sub>
                          </m:sSub>
                        </m:num>
                        <m:den>
                          <m:r>
                            <a:rPr lang="en-CA" i="1">
                              <a:latin typeface="Cambria Math" panose="02040503050406030204" pitchFamily="18" charset="0"/>
                            </a:rPr>
                            <m:t>𝜋</m:t>
                          </m:r>
                          <m:r>
                            <a:rPr lang="en-CA" i="1">
                              <a:latin typeface="Cambria Math" panose="02040503050406030204" pitchFamily="18" charset="0"/>
                            </a:rPr>
                            <m:t>𝑟</m:t>
                          </m:r>
                        </m:den>
                      </m:f>
                      <m:func>
                        <m:funcPr>
                          <m:ctrlPr>
                            <a:rPr lang="en-CA" i="1">
                              <a:latin typeface="Cambria Math" panose="02040503050406030204" pitchFamily="18" charset="0"/>
                            </a:rPr>
                          </m:ctrlPr>
                        </m:funcPr>
                        <m:fName>
                          <m:r>
                            <a:rPr lang="en-CA" i="1">
                              <a:latin typeface="Cambria Math" panose="02040503050406030204" pitchFamily="18" charset="0"/>
                            </a:rPr>
                            <m:t>𝑐𝑜𝑠</m:t>
                          </m:r>
                        </m:fName>
                        <m:e>
                          <m:f>
                            <m:fPr>
                              <m:ctrlPr>
                                <a:rPr lang="en-CA" i="1">
                                  <a:latin typeface="Cambria Math" panose="02040503050406030204" pitchFamily="18" charset="0"/>
                                </a:rPr>
                              </m:ctrlPr>
                            </m:fPr>
                            <m:num>
                              <m:r>
                                <a:rPr lang="en-CA" i="1">
                                  <a:latin typeface="Cambria Math" panose="02040503050406030204" pitchFamily="18" charset="0"/>
                                </a:rPr>
                                <m:t>𝜋</m:t>
                              </m:r>
                              <m:r>
                                <a:rPr lang="en-CA" i="1">
                                  <a:latin typeface="Cambria Math" panose="02040503050406030204" pitchFamily="18" charset="0"/>
                                </a:rPr>
                                <m:t>𝑧</m:t>
                              </m:r>
                            </m:num>
                            <m:den>
                              <m:r>
                                <a:rPr lang="en-CA" b="0" i="1" smtClean="0">
                                  <a:latin typeface="Cambria Math" panose="02040503050406030204" pitchFamily="18" charset="0"/>
                                </a:rPr>
                                <m:t>h</m:t>
                              </m:r>
                            </m:den>
                          </m:f>
                        </m:e>
                      </m:func>
                      <m:r>
                        <a:rPr lang="en-CA" i="1">
                          <a:latin typeface="Cambria Math" panose="02040503050406030204" pitchFamily="18" charset="0"/>
                        </a:rPr>
                        <m:t>𝑐𝑜𝑠</m:t>
                      </m:r>
                      <m:d>
                        <m:dPr>
                          <m:ctrlPr>
                            <a:rPr lang="en-CA" i="1">
                              <a:latin typeface="Cambria Math" panose="02040503050406030204" pitchFamily="18" charset="0"/>
                            </a:rPr>
                          </m:ctrlPr>
                        </m:dPr>
                        <m:e>
                          <m:r>
                            <a:rPr lang="en-CA" i="1">
                              <a:latin typeface="Cambria Math" panose="02040503050406030204" pitchFamily="18" charset="0"/>
                            </a:rPr>
                            <m:t>𝜔</m:t>
                          </m:r>
                          <m:r>
                            <a:rPr lang="en-CA" i="1">
                              <a:latin typeface="Cambria Math" panose="02040503050406030204" pitchFamily="18" charset="0"/>
                            </a:rPr>
                            <m:t>𝑡</m:t>
                          </m:r>
                        </m:e>
                      </m:d>
                    </m:oMath>
                  </m:oMathPara>
                </a14:m>
                <a:endParaRPr lang="en-CA" dirty="0"/>
              </a:p>
            </p:txBody>
          </p:sp>
        </mc:Choice>
        <mc:Fallback>
          <p:sp>
            <p:nvSpPr>
              <p:cNvPr id="11" name="TextBox 10">
                <a:extLst>
                  <a:ext uri="{FF2B5EF4-FFF2-40B4-BE49-F238E27FC236}">
                    <a16:creationId xmlns:a16="http://schemas.microsoft.com/office/drawing/2014/main" id="{AB7B54C2-F6F7-E365-91F8-DAD7596E8510}"/>
                  </a:ext>
                </a:extLst>
              </p:cNvPr>
              <p:cNvSpPr txBox="1">
                <a:spLocks noRot="1" noChangeAspect="1" noMove="1" noResize="1" noEditPoints="1" noAdjustHandles="1" noChangeArrowheads="1" noChangeShapeType="1" noTextEdit="1"/>
              </p:cNvSpPr>
              <p:nvPr/>
            </p:nvSpPr>
            <p:spPr>
              <a:xfrm>
                <a:off x="-326025" y="1279421"/>
                <a:ext cx="4572000" cy="610936"/>
              </a:xfrm>
              <a:prstGeom prst="rect">
                <a:avLst/>
              </a:prstGeom>
              <a:blipFill>
                <a:blip r:embed="rId7"/>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01A315AA-1EB0-71B0-103C-D777FF8F5990}"/>
                  </a:ext>
                </a:extLst>
              </p:cNvPr>
              <p:cNvSpPr txBox="1"/>
              <p:nvPr/>
            </p:nvSpPr>
            <p:spPr>
              <a:xfrm>
                <a:off x="-181213" y="1887305"/>
                <a:ext cx="4735994" cy="61677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CA" i="1">
                              <a:latin typeface="Cambria Math" panose="02040503050406030204" pitchFamily="18" charset="0"/>
                            </a:rPr>
                            <m:t>𝐸</m:t>
                          </m:r>
                        </m:e>
                        <m:sub>
                          <m:r>
                            <a:rPr lang="en-CA" i="1">
                              <a:latin typeface="Cambria Math" panose="02040503050406030204" pitchFamily="18" charset="0"/>
                            </a:rPr>
                            <m:t>𝑟</m:t>
                          </m:r>
                        </m:sub>
                      </m:sSub>
                      <m:r>
                        <a:rPr lang="en-CA" i="0">
                          <a:latin typeface="Cambria Math" panose="02040503050406030204" pitchFamily="18" charset="0"/>
                        </a:rPr>
                        <m:t>=</m:t>
                      </m:r>
                      <m:r>
                        <m:rPr>
                          <m:sty m:val="p"/>
                        </m:rPr>
                        <a:rPr lang="el-GR" i="1" smtClean="0">
                          <a:latin typeface="Cambria Math" panose="02040503050406030204" pitchFamily="18" charset="0"/>
                          <a:ea typeface="Cambria Math" panose="02040503050406030204" pitchFamily="18" charset="0"/>
                        </a:rPr>
                        <m:t>η</m:t>
                      </m:r>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CA" i="1">
                                  <a:latin typeface="Cambria Math" panose="02040503050406030204" pitchFamily="18" charset="0"/>
                                </a:rPr>
                                <m:t>𝐼</m:t>
                              </m:r>
                            </m:e>
                            <m:sub>
                              <m:r>
                                <a:rPr lang="en-CA" i="0">
                                  <a:latin typeface="Cambria Math" panose="02040503050406030204" pitchFamily="18" charset="0"/>
                                </a:rPr>
                                <m:t>0</m:t>
                              </m:r>
                            </m:sub>
                          </m:sSub>
                        </m:num>
                        <m:den>
                          <m:r>
                            <a:rPr lang="en-CA" i="1">
                              <a:latin typeface="Cambria Math" panose="02040503050406030204" pitchFamily="18" charset="0"/>
                            </a:rPr>
                            <m:t>𝜋</m:t>
                          </m:r>
                          <m:r>
                            <a:rPr lang="en-CA" i="1">
                              <a:latin typeface="Cambria Math" panose="02040503050406030204" pitchFamily="18" charset="0"/>
                            </a:rPr>
                            <m:t>𝑟</m:t>
                          </m:r>
                        </m:den>
                      </m:f>
                      <m:func>
                        <m:funcPr>
                          <m:ctrlPr>
                            <a:rPr lang="en-CA" i="1">
                              <a:latin typeface="Cambria Math" panose="02040503050406030204" pitchFamily="18" charset="0"/>
                            </a:rPr>
                          </m:ctrlPr>
                        </m:funcPr>
                        <m:fName>
                          <m:r>
                            <a:rPr lang="en-CA" i="1">
                              <a:latin typeface="Cambria Math" panose="02040503050406030204" pitchFamily="18" charset="0"/>
                            </a:rPr>
                            <m:t>𝑠𝑖𝑛</m:t>
                          </m:r>
                        </m:fName>
                        <m:e>
                          <m:f>
                            <m:fPr>
                              <m:ctrlPr>
                                <a:rPr lang="en-CA" i="1">
                                  <a:latin typeface="Cambria Math" panose="02040503050406030204" pitchFamily="18" charset="0"/>
                                </a:rPr>
                              </m:ctrlPr>
                            </m:fPr>
                            <m:num>
                              <m:r>
                                <a:rPr lang="en-CA" i="1">
                                  <a:latin typeface="Cambria Math" panose="02040503050406030204" pitchFamily="18" charset="0"/>
                                </a:rPr>
                                <m:t>𝜋</m:t>
                              </m:r>
                              <m:r>
                                <a:rPr lang="en-CA" i="1">
                                  <a:latin typeface="Cambria Math" panose="02040503050406030204" pitchFamily="18" charset="0"/>
                                </a:rPr>
                                <m:t>𝑧</m:t>
                              </m:r>
                            </m:num>
                            <m:den>
                              <m:r>
                                <a:rPr lang="en-CA" b="0" i="1" smtClean="0">
                                  <a:latin typeface="Cambria Math" panose="02040503050406030204" pitchFamily="18" charset="0"/>
                                </a:rPr>
                                <m:t>h</m:t>
                              </m:r>
                            </m:den>
                          </m:f>
                        </m:e>
                      </m:func>
                      <m:r>
                        <a:rPr lang="en-CA" i="1">
                          <a:latin typeface="Cambria Math" panose="02040503050406030204" pitchFamily="18" charset="0"/>
                        </a:rPr>
                        <m:t>𝑐𝑜𝑠</m:t>
                      </m:r>
                      <m:d>
                        <m:dPr>
                          <m:ctrlPr>
                            <a:rPr lang="en-CA" i="1">
                              <a:latin typeface="Cambria Math" panose="02040503050406030204" pitchFamily="18" charset="0"/>
                            </a:rPr>
                          </m:ctrlPr>
                        </m:dPr>
                        <m:e>
                          <m:r>
                            <a:rPr lang="en-CA" i="1">
                              <a:latin typeface="Cambria Math" panose="02040503050406030204" pitchFamily="18" charset="0"/>
                            </a:rPr>
                            <m:t>𝜔</m:t>
                          </m:r>
                          <m:r>
                            <a:rPr lang="en-CA" i="1">
                              <a:latin typeface="Cambria Math" panose="02040503050406030204" pitchFamily="18" charset="0"/>
                            </a:rPr>
                            <m:t>𝑡</m:t>
                          </m:r>
                          <m:r>
                            <a:rPr lang="en-CA" i="0">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𝜋</m:t>
                              </m:r>
                            </m:num>
                            <m:den>
                              <m:r>
                                <a:rPr lang="en-CA" i="0">
                                  <a:latin typeface="Cambria Math" panose="02040503050406030204" pitchFamily="18" charset="0"/>
                                </a:rPr>
                                <m:t>2</m:t>
                              </m:r>
                            </m:den>
                          </m:f>
                        </m:e>
                      </m:d>
                    </m:oMath>
                  </m:oMathPara>
                </a14:m>
                <a:endParaRPr lang="en-CA" dirty="0"/>
              </a:p>
            </p:txBody>
          </p:sp>
        </mc:Choice>
        <mc:Fallback>
          <p:sp>
            <p:nvSpPr>
              <p:cNvPr id="20" name="TextBox 19">
                <a:extLst>
                  <a:ext uri="{FF2B5EF4-FFF2-40B4-BE49-F238E27FC236}">
                    <a16:creationId xmlns:a16="http://schemas.microsoft.com/office/drawing/2014/main" id="{01A315AA-1EB0-71B0-103C-D777FF8F5990}"/>
                  </a:ext>
                </a:extLst>
              </p:cNvPr>
              <p:cNvSpPr txBox="1">
                <a:spLocks noRot="1" noChangeAspect="1" noMove="1" noResize="1" noEditPoints="1" noAdjustHandles="1" noChangeArrowheads="1" noChangeShapeType="1" noTextEdit="1"/>
              </p:cNvSpPr>
              <p:nvPr/>
            </p:nvSpPr>
            <p:spPr>
              <a:xfrm>
                <a:off x="-181213" y="1887305"/>
                <a:ext cx="4735994" cy="616772"/>
              </a:xfrm>
              <a:prstGeom prst="rect">
                <a:avLst/>
              </a:prstGeom>
              <a:blipFill>
                <a:blip r:embed="rId8"/>
                <a:stretch>
                  <a:fillRect/>
                </a:stretch>
              </a:blipFill>
            </p:spPr>
            <p:txBody>
              <a:bodyPr/>
              <a:lstStyle/>
              <a:p>
                <a:r>
                  <a:rPr lang="en-CA">
                    <a:noFill/>
                  </a:rPr>
                  <a:t> </a:t>
                </a:r>
              </a:p>
            </p:txBody>
          </p:sp>
        </mc:Fallback>
      </mc:AlternateContent>
      <p:pic>
        <p:nvPicPr>
          <p:cNvPr id="21" name="Picture 20">
            <a:extLst>
              <a:ext uri="{FF2B5EF4-FFF2-40B4-BE49-F238E27FC236}">
                <a16:creationId xmlns:a16="http://schemas.microsoft.com/office/drawing/2014/main" id="{C0B395D3-5E0C-A442-3531-139412873043}"/>
              </a:ext>
            </a:extLst>
          </p:cNvPr>
          <p:cNvPicPr>
            <a:picLocks noChangeAspect="1"/>
          </p:cNvPicPr>
          <p:nvPr/>
        </p:nvPicPr>
        <p:blipFill>
          <a:blip r:embed="rId9"/>
          <a:stretch>
            <a:fillRect/>
          </a:stretch>
        </p:blipFill>
        <p:spPr>
          <a:xfrm>
            <a:off x="625415" y="3032704"/>
            <a:ext cx="2676376" cy="658425"/>
          </a:xfrm>
          <a:prstGeom prst="rect">
            <a:avLst/>
          </a:prstGeom>
        </p:spPr>
      </p:pic>
      <p:sp>
        <p:nvSpPr>
          <p:cNvPr id="22" name="TextBox 21">
            <a:extLst>
              <a:ext uri="{FF2B5EF4-FFF2-40B4-BE49-F238E27FC236}">
                <a16:creationId xmlns:a16="http://schemas.microsoft.com/office/drawing/2014/main" id="{DF7F824D-E72F-3D3C-5578-13FF58169D0D}"/>
              </a:ext>
            </a:extLst>
          </p:cNvPr>
          <p:cNvSpPr txBox="1"/>
          <p:nvPr/>
        </p:nvSpPr>
        <p:spPr>
          <a:xfrm>
            <a:off x="354020" y="2644833"/>
            <a:ext cx="5226050" cy="1200150"/>
          </a:xfrm>
          <a:prstGeom prst="rect">
            <a:avLst/>
          </a:prstGeom>
          <a:noFill/>
        </p:spPr>
        <p:txBody>
          <a:bodyPr>
            <a:spAutoFit/>
          </a:bodyPr>
          <a:lstStyle/>
          <a:p>
            <a:pPr eaLnBrk="1" fontAlgn="auto" hangingPunct="1">
              <a:spcBef>
                <a:spcPts val="0"/>
              </a:spcBef>
              <a:spcAft>
                <a:spcPts val="0"/>
              </a:spcAft>
              <a:defRPr/>
            </a:pPr>
            <a:r>
              <a:rPr lang="en-CA" dirty="0"/>
              <a:t>With frequency and wavelength</a:t>
            </a:r>
          </a:p>
          <a:p>
            <a:pPr marL="285750" indent="-285750" eaLnBrk="1" fontAlgn="auto" hangingPunct="1">
              <a:spcBef>
                <a:spcPts val="0"/>
              </a:spcBef>
              <a:spcAft>
                <a:spcPts val="0"/>
              </a:spcAft>
              <a:buFont typeface="Arial" panose="020B0604020202020204" pitchFamily="34" charset="0"/>
              <a:buChar char="•"/>
              <a:defRPr/>
            </a:pPr>
            <a:endParaRPr lang="en-CA" i="1" dirty="0">
              <a:solidFill>
                <a:srgbClr val="003399"/>
              </a:solidFill>
            </a:endParaRPr>
          </a:p>
          <a:p>
            <a:pPr marL="285750" indent="-285750" eaLnBrk="1" fontAlgn="auto" hangingPunct="1">
              <a:spcBef>
                <a:spcPts val="0"/>
              </a:spcBef>
              <a:spcAft>
                <a:spcPts val="0"/>
              </a:spcAft>
              <a:buFont typeface="Arial" panose="020B0604020202020204" pitchFamily="34" charset="0"/>
              <a:buChar char="•"/>
              <a:defRPr/>
            </a:pPr>
            <a:endParaRPr lang="en-CA" i="1" dirty="0">
              <a:solidFill>
                <a:srgbClr val="003399"/>
              </a:solidFill>
            </a:endParaRPr>
          </a:p>
          <a:p>
            <a:pPr eaLnBrk="1" fontAlgn="auto" hangingPunct="1">
              <a:spcBef>
                <a:spcPts val="0"/>
              </a:spcBef>
              <a:spcAft>
                <a:spcPts val="0"/>
              </a:spcAft>
              <a:defRPr/>
            </a:pPr>
            <a:endParaRPr lang="en-CA" i="1" dirty="0">
              <a:solidFill>
                <a:srgbClr val="003399"/>
              </a:solidFill>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1C110118-4E79-65CF-6F9C-E8B0AF58999E}"/>
                  </a:ext>
                </a:extLst>
              </p:cNvPr>
              <p:cNvSpPr txBox="1"/>
              <p:nvPr/>
            </p:nvSpPr>
            <p:spPr>
              <a:xfrm>
                <a:off x="1502780" y="2987436"/>
                <a:ext cx="4734910" cy="6165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CA" b="0" i="1" dirty="0" smtClean="0"/>
                        <m:t>h</m:t>
                      </m:r>
                      <m:r>
                        <m:rPr>
                          <m:nor/>
                        </m:rPr>
                        <a:rPr lang="en-CA" b="0" i="1" dirty="0" smtClean="0"/>
                        <m:t> </m:t>
                      </m:r>
                      <m:r>
                        <m:rPr>
                          <m:nor/>
                        </m:rPr>
                        <a:rPr lang="en-CA" dirty="0" smtClean="0"/>
                        <m:t>=</m:t>
                      </m:r>
                      <m:f>
                        <m:fPr>
                          <m:ctrlPr>
                            <a:rPr lang="en-CA" i="1" dirty="0" smtClean="0">
                              <a:latin typeface="Cambria Math" panose="02040503050406030204" pitchFamily="18" charset="0"/>
                            </a:rPr>
                          </m:ctrlPr>
                        </m:fPr>
                        <m:num>
                          <m:r>
                            <a:rPr lang="en-CA" b="0" i="1" dirty="0" smtClean="0">
                              <a:latin typeface="Cambria Math" panose="02040503050406030204" pitchFamily="18" charset="0"/>
                              <a:ea typeface="Cambria Math" panose="02040503050406030204" pitchFamily="18" charset="0"/>
                            </a:rPr>
                            <m:t>𝜆</m:t>
                          </m:r>
                        </m:num>
                        <m:den>
                          <m:r>
                            <a:rPr lang="en-CA" b="0" i="1" dirty="0" smtClean="0">
                              <a:latin typeface="Cambria Math" panose="02040503050406030204" pitchFamily="18" charset="0"/>
                              <a:ea typeface="Cambria Math" panose="02040503050406030204" pitchFamily="18" charset="0"/>
                            </a:rPr>
                            <m:t>2</m:t>
                          </m:r>
                        </m:den>
                      </m:f>
                    </m:oMath>
                  </m:oMathPara>
                </a14:m>
                <a:endParaRPr lang="en-CA" dirty="0"/>
              </a:p>
            </p:txBody>
          </p:sp>
        </mc:Choice>
        <mc:Fallback>
          <p:sp>
            <p:nvSpPr>
              <p:cNvPr id="10" name="TextBox 9">
                <a:extLst>
                  <a:ext uri="{FF2B5EF4-FFF2-40B4-BE49-F238E27FC236}">
                    <a16:creationId xmlns:a16="http://schemas.microsoft.com/office/drawing/2014/main" id="{1C110118-4E79-65CF-6F9C-E8B0AF58999E}"/>
                  </a:ext>
                </a:extLst>
              </p:cNvPr>
              <p:cNvSpPr txBox="1">
                <a:spLocks noRot="1" noChangeAspect="1" noMove="1" noResize="1" noEditPoints="1" noAdjustHandles="1" noChangeArrowheads="1" noChangeShapeType="1" noTextEdit="1"/>
              </p:cNvSpPr>
              <p:nvPr/>
            </p:nvSpPr>
            <p:spPr>
              <a:xfrm>
                <a:off x="1502780" y="2987436"/>
                <a:ext cx="4734910" cy="616515"/>
              </a:xfrm>
              <a:prstGeom prst="rect">
                <a:avLst/>
              </a:prstGeom>
              <a:blipFill>
                <a:blip r:embed="rId10"/>
                <a:stretch>
                  <a:fillRect/>
                </a:stretch>
              </a:blipFill>
            </p:spPr>
            <p:txBody>
              <a:bodyPr/>
              <a:lstStyle/>
              <a:p>
                <a:r>
                  <a:rPr lang="en-CA">
                    <a:noFill/>
                  </a:rPr>
                  <a:t> </a:t>
                </a:r>
              </a:p>
            </p:txBody>
          </p:sp>
        </mc:Fallback>
      </mc:AlternateContent>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344C2605-7996-6A80-B423-ADD4F8A6B14D}"/>
                  </a:ext>
                </a:extLst>
              </p14:cNvPr>
              <p14:cNvContentPartPr/>
              <p14:nvPr/>
            </p14:nvContentPartPr>
            <p14:xfrm>
              <a:off x="8455989" y="-16448"/>
              <a:ext cx="491400" cy="538200"/>
            </p14:xfrm>
          </p:contentPart>
        </mc:Choice>
        <mc:Fallback xmlns="">
          <p:pic>
            <p:nvPicPr>
              <p:cNvPr id="5" name="Ink 4">
                <a:extLst>
                  <a:ext uri="{FF2B5EF4-FFF2-40B4-BE49-F238E27FC236}">
                    <a16:creationId xmlns:a16="http://schemas.microsoft.com/office/drawing/2014/main" id="{344C2605-7996-6A80-B423-ADD4F8A6B14D}"/>
                  </a:ext>
                </a:extLst>
              </p:cNvPr>
              <p:cNvPicPr/>
              <p:nvPr/>
            </p:nvPicPr>
            <p:blipFill>
              <a:blip r:embed="rId12"/>
              <a:stretch>
                <a:fillRect/>
              </a:stretch>
            </p:blipFill>
            <p:spPr>
              <a:xfrm>
                <a:off x="8438349" y="-34088"/>
                <a:ext cx="527040" cy="573840"/>
              </a:xfrm>
              <a:prstGeom prst="rect">
                <a:avLst/>
              </a:prstGeom>
            </p:spPr>
          </p:pic>
        </mc:Fallback>
      </mc:AlternateContent>
      <p:sp>
        <p:nvSpPr>
          <p:cNvPr id="15" name="Date Placeholder 14">
            <a:extLst>
              <a:ext uri="{FF2B5EF4-FFF2-40B4-BE49-F238E27FC236}">
                <a16:creationId xmlns:a16="http://schemas.microsoft.com/office/drawing/2014/main" id="{71550B02-FB83-1B7E-DA4D-7EAB30D918CE}"/>
              </a:ext>
            </a:extLst>
          </p:cNvPr>
          <p:cNvSpPr>
            <a:spLocks noGrp="1"/>
          </p:cNvSpPr>
          <p:nvPr>
            <p:ph type="dt" sz="half" idx="10"/>
          </p:nvPr>
        </p:nvSpPr>
        <p:spPr/>
        <p:txBody>
          <a:bodyPr/>
          <a:lstStyle/>
          <a:p>
            <a:pPr>
              <a:defRPr/>
            </a:pPr>
            <a:r>
              <a:rPr lang="en-US"/>
              <a:t>2025-09-17</a:t>
            </a:r>
            <a:endParaRPr lang="en-CA"/>
          </a:p>
        </p:txBody>
      </p:sp>
      <p:sp>
        <p:nvSpPr>
          <p:cNvPr id="28" name="Footer Placeholder 27">
            <a:extLst>
              <a:ext uri="{FF2B5EF4-FFF2-40B4-BE49-F238E27FC236}">
                <a16:creationId xmlns:a16="http://schemas.microsoft.com/office/drawing/2014/main" id="{6303307D-192A-5AE5-C83B-1326E1DC8A65}"/>
              </a:ext>
            </a:extLst>
          </p:cNvPr>
          <p:cNvSpPr>
            <a:spLocks noGrp="1"/>
          </p:cNvSpPr>
          <p:nvPr>
            <p:ph type="ftr" sz="quarter" idx="11"/>
          </p:nvPr>
        </p:nvSpPr>
        <p:spPr/>
        <p:txBody>
          <a:bodyPr/>
          <a:lstStyle/>
          <a:p>
            <a:pPr>
              <a:defRPr/>
            </a:pPr>
            <a:r>
              <a:rPr lang="it-IT"/>
              <a:t>Bob Laxdal - Non Elliptical Cavities </a:t>
            </a:r>
            <a:endParaRPr lang="en-C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477B6C73-91AD-1D0B-0F75-E9BF6B137865}"/>
              </a:ext>
            </a:extLst>
          </p:cNvPr>
          <p:cNvSpPr>
            <a:spLocks noGrp="1"/>
          </p:cNvSpPr>
          <p:nvPr>
            <p:ph type="title"/>
          </p:nvPr>
        </p:nvSpPr>
        <p:spPr>
          <a:xfrm>
            <a:off x="457200" y="274638"/>
            <a:ext cx="8229600" cy="533400"/>
          </a:xfrm>
        </p:spPr>
        <p:txBody>
          <a:bodyPr>
            <a:normAutofit fontScale="90000"/>
          </a:bodyPr>
          <a:lstStyle/>
          <a:p>
            <a:pPr eaLnBrk="1" hangingPunct="1">
              <a:defRPr/>
            </a:pPr>
            <a:r>
              <a:rPr lang="en-CA" altLang="en-US" sz="3600" dirty="0"/>
              <a:t>Acceleration with HWR</a:t>
            </a:r>
          </a:p>
        </p:txBody>
      </p:sp>
      <p:grpSp>
        <p:nvGrpSpPr>
          <p:cNvPr id="30724" name="Group 3">
            <a:extLst>
              <a:ext uri="{FF2B5EF4-FFF2-40B4-BE49-F238E27FC236}">
                <a16:creationId xmlns:a16="http://schemas.microsoft.com/office/drawing/2014/main" id="{6FC4CC60-E4AB-C106-D0CD-421EBF97F4BD}"/>
              </a:ext>
            </a:extLst>
          </p:cNvPr>
          <p:cNvGrpSpPr>
            <a:grpSpLocks/>
          </p:cNvGrpSpPr>
          <p:nvPr/>
        </p:nvGrpSpPr>
        <p:grpSpPr bwMode="auto">
          <a:xfrm>
            <a:off x="5700713" y="1104900"/>
            <a:ext cx="3508375" cy="2719388"/>
            <a:chOff x="5700713" y="1104900"/>
            <a:chExt cx="3508058" cy="2719388"/>
          </a:xfrm>
        </p:grpSpPr>
        <p:grpSp>
          <p:nvGrpSpPr>
            <p:cNvPr id="30734" name="Group 72">
              <a:extLst>
                <a:ext uri="{FF2B5EF4-FFF2-40B4-BE49-F238E27FC236}">
                  <a16:creationId xmlns:a16="http://schemas.microsoft.com/office/drawing/2014/main" id="{36C76162-59CC-DFB6-5564-DD5C9F412336}"/>
                </a:ext>
              </a:extLst>
            </p:cNvPr>
            <p:cNvGrpSpPr>
              <a:grpSpLocks/>
            </p:cNvGrpSpPr>
            <p:nvPr/>
          </p:nvGrpSpPr>
          <p:grpSpPr bwMode="auto">
            <a:xfrm>
              <a:off x="5700713" y="1235075"/>
              <a:ext cx="1174750" cy="2457450"/>
              <a:chOff x="6543304" y="1246945"/>
              <a:chExt cx="1852551" cy="2458158"/>
            </a:xfrm>
          </p:grpSpPr>
          <p:sp>
            <p:nvSpPr>
              <p:cNvPr id="58" name="Oval 57">
                <a:extLst>
                  <a:ext uri="{FF2B5EF4-FFF2-40B4-BE49-F238E27FC236}">
                    <a16:creationId xmlns:a16="http://schemas.microsoft.com/office/drawing/2014/main" id="{130146E2-9B06-AADC-830C-AE60396E3A23}"/>
                  </a:ext>
                </a:extLst>
              </p:cNvPr>
              <p:cNvSpPr/>
              <p:nvPr/>
            </p:nvSpPr>
            <p:spPr>
              <a:xfrm rot="5400000">
                <a:off x="7400393" y="640179"/>
                <a:ext cx="120685" cy="13342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59" name="Oval 58">
                <a:extLst>
                  <a:ext uri="{FF2B5EF4-FFF2-40B4-BE49-F238E27FC236}">
                    <a16:creationId xmlns:a16="http://schemas.microsoft.com/office/drawing/2014/main" id="{72E85AC8-6C48-C894-D7AF-8A20F2FFAA18}"/>
                  </a:ext>
                </a:extLst>
              </p:cNvPr>
              <p:cNvSpPr/>
              <p:nvPr/>
            </p:nvSpPr>
            <p:spPr>
              <a:xfrm rot="5400000">
                <a:off x="7402895" y="2977652"/>
                <a:ext cx="120685" cy="133421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52" name="Oval 51">
                <a:extLst>
                  <a:ext uri="{FF2B5EF4-FFF2-40B4-BE49-F238E27FC236}">
                    <a16:creationId xmlns:a16="http://schemas.microsoft.com/office/drawing/2014/main" id="{7C928CDF-9CBD-F411-BCFB-74EDB21F01EC}"/>
                  </a:ext>
                </a:extLst>
              </p:cNvPr>
              <p:cNvSpPr/>
              <p:nvPr/>
            </p:nvSpPr>
            <p:spPr>
              <a:xfrm rot="5400000">
                <a:off x="7462190" y="1020911"/>
                <a:ext cx="57166" cy="56322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53" name="Oval 52">
                <a:extLst>
                  <a:ext uri="{FF2B5EF4-FFF2-40B4-BE49-F238E27FC236}">
                    <a16:creationId xmlns:a16="http://schemas.microsoft.com/office/drawing/2014/main" id="{DB1C0D4A-D429-1AB8-F382-DD23F091AA57}"/>
                  </a:ext>
                </a:extLst>
              </p:cNvPr>
              <p:cNvSpPr/>
              <p:nvPr/>
            </p:nvSpPr>
            <p:spPr>
              <a:xfrm rot="5400000">
                <a:off x="7464693" y="3366324"/>
                <a:ext cx="57166" cy="56322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54" name="Straight Connector 53">
                <a:extLst>
                  <a:ext uri="{FF2B5EF4-FFF2-40B4-BE49-F238E27FC236}">
                    <a16:creationId xmlns:a16="http://schemas.microsoft.com/office/drawing/2014/main" id="{D7E96BDA-6721-A7B9-1332-967311126359}"/>
                  </a:ext>
                </a:extLst>
              </p:cNvPr>
              <p:cNvCxnSpPr>
                <a:stCxn id="58" idx="0"/>
                <a:endCxn id="59" idx="0"/>
              </p:cNvCxnSpPr>
              <p:nvPr/>
            </p:nvCxnSpPr>
            <p:spPr>
              <a:xfrm>
                <a:off x="8127842" y="1307287"/>
                <a:ext cx="2504" cy="23374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FAE5675-82D2-8A54-8713-EA4443653FD5}"/>
                  </a:ext>
                </a:extLst>
              </p:cNvPr>
              <p:cNvCxnSpPr>
                <a:stCxn id="58" idx="4"/>
              </p:cNvCxnSpPr>
              <p:nvPr/>
            </p:nvCxnSpPr>
            <p:spPr>
              <a:xfrm>
                <a:off x="6793626" y="1307287"/>
                <a:ext cx="5006" cy="23501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8185F035-201C-D362-677D-86E5C74D1DFF}"/>
                  </a:ext>
                </a:extLst>
              </p:cNvPr>
              <p:cNvCxnSpPr>
                <a:stCxn id="52" idx="4"/>
              </p:cNvCxnSpPr>
              <p:nvPr/>
            </p:nvCxnSpPr>
            <p:spPr>
              <a:xfrm>
                <a:off x="7209161" y="1302524"/>
                <a:ext cx="20026" cy="234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1C9FDBC-6F43-E87B-6261-6224475376B1}"/>
                  </a:ext>
                </a:extLst>
              </p:cNvPr>
              <p:cNvCxnSpPr>
                <a:stCxn id="52" idx="0"/>
              </p:cNvCxnSpPr>
              <p:nvPr/>
            </p:nvCxnSpPr>
            <p:spPr>
              <a:xfrm flipH="1">
                <a:off x="7754863" y="1302524"/>
                <a:ext cx="17522" cy="23390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F6C33A33-DAF5-53DF-C0C5-A0C4E60E10CA}"/>
                  </a:ext>
                </a:extLst>
              </p:cNvPr>
              <p:cNvSpPr/>
              <p:nvPr/>
            </p:nvSpPr>
            <p:spPr>
              <a:xfrm>
                <a:off x="6543304" y="2422033"/>
                <a:ext cx="1852384" cy="2858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62" name="Oval 61">
                <a:extLst>
                  <a:ext uri="{FF2B5EF4-FFF2-40B4-BE49-F238E27FC236}">
                    <a16:creationId xmlns:a16="http://schemas.microsoft.com/office/drawing/2014/main" id="{1EBFAAF1-FA47-14F1-7FB8-755CB3CE32AF}"/>
                  </a:ext>
                </a:extLst>
              </p:cNvPr>
              <p:cNvSpPr/>
              <p:nvPr/>
            </p:nvSpPr>
            <p:spPr>
              <a:xfrm rot="10800000">
                <a:off x="7744850" y="2410918"/>
                <a:ext cx="45058" cy="30806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67" name="Oval 66">
                <a:extLst>
                  <a:ext uri="{FF2B5EF4-FFF2-40B4-BE49-F238E27FC236}">
                    <a16:creationId xmlns:a16="http://schemas.microsoft.com/office/drawing/2014/main" id="{9B33DBFA-1B4C-B1E2-82D2-A1FE4D0A2602}"/>
                  </a:ext>
                </a:extLst>
              </p:cNvPr>
              <p:cNvSpPr/>
              <p:nvPr/>
            </p:nvSpPr>
            <p:spPr>
              <a:xfrm rot="10800000" flipH="1">
                <a:off x="6781109" y="2422033"/>
                <a:ext cx="52568"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68" name="Oval 67">
                <a:extLst>
                  <a:ext uri="{FF2B5EF4-FFF2-40B4-BE49-F238E27FC236}">
                    <a16:creationId xmlns:a16="http://schemas.microsoft.com/office/drawing/2014/main" id="{0630C19F-8F23-BAA4-F5F5-7116DAB2C08D}"/>
                  </a:ext>
                </a:extLst>
              </p:cNvPr>
              <p:cNvSpPr/>
              <p:nvPr/>
            </p:nvSpPr>
            <p:spPr>
              <a:xfrm rot="10800000" flipH="1">
                <a:off x="7194142" y="2407742"/>
                <a:ext cx="52567" cy="3096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69" name="Oval 68">
                <a:extLst>
                  <a:ext uri="{FF2B5EF4-FFF2-40B4-BE49-F238E27FC236}">
                    <a16:creationId xmlns:a16="http://schemas.microsoft.com/office/drawing/2014/main" id="{F4F55B0B-0351-585F-E5BA-3E2C5B955579}"/>
                  </a:ext>
                </a:extLst>
              </p:cNvPr>
              <p:cNvSpPr/>
              <p:nvPr/>
            </p:nvSpPr>
            <p:spPr>
              <a:xfrm rot="10800000" flipH="1">
                <a:off x="8097804" y="2407742"/>
                <a:ext cx="52568" cy="3096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71" name="Straight Connector 70">
                <a:extLst>
                  <a:ext uri="{FF2B5EF4-FFF2-40B4-BE49-F238E27FC236}">
                    <a16:creationId xmlns:a16="http://schemas.microsoft.com/office/drawing/2014/main" id="{C6CBC08C-38E7-C7B4-28F9-346984159ED3}"/>
                  </a:ext>
                </a:extLst>
              </p:cNvPr>
              <p:cNvCxnSpPr>
                <a:stCxn id="68" idx="4"/>
                <a:endCxn id="62" idx="4"/>
              </p:cNvCxnSpPr>
              <p:nvPr/>
            </p:nvCxnSpPr>
            <p:spPr>
              <a:xfrm>
                <a:off x="7221676" y="2407742"/>
                <a:ext cx="545702"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ED0A063-230E-4EDC-AFB4-FCBB33731601}"/>
                  </a:ext>
                </a:extLst>
              </p:cNvPr>
              <p:cNvCxnSpPr/>
              <p:nvPr/>
            </p:nvCxnSpPr>
            <p:spPr>
              <a:xfrm>
                <a:off x="7219174" y="2690399"/>
                <a:ext cx="545702"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735" name="Group 73">
              <a:extLst>
                <a:ext uri="{FF2B5EF4-FFF2-40B4-BE49-F238E27FC236}">
                  <a16:creationId xmlns:a16="http://schemas.microsoft.com/office/drawing/2014/main" id="{5BBAADE9-8F7C-F3AF-4168-06C35121F8EC}"/>
                </a:ext>
              </a:extLst>
            </p:cNvPr>
            <p:cNvGrpSpPr>
              <a:grpSpLocks/>
            </p:cNvGrpSpPr>
            <p:nvPr/>
          </p:nvGrpSpPr>
          <p:grpSpPr bwMode="auto">
            <a:xfrm>
              <a:off x="6850063" y="1233488"/>
              <a:ext cx="1176337" cy="2457450"/>
              <a:chOff x="6543304" y="1246945"/>
              <a:chExt cx="1852551" cy="2458158"/>
            </a:xfrm>
          </p:grpSpPr>
          <p:sp>
            <p:nvSpPr>
              <p:cNvPr id="75" name="Oval 74">
                <a:extLst>
                  <a:ext uri="{FF2B5EF4-FFF2-40B4-BE49-F238E27FC236}">
                    <a16:creationId xmlns:a16="http://schemas.microsoft.com/office/drawing/2014/main" id="{57B58E8D-3156-166B-BB99-2ECE4D063BFA}"/>
                  </a:ext>
                </a:extLst>
              </p:cNvPr>
              <p:cNvSpPr/>
              <p:nvPr/>
            </p:nvSpPr>
            <p:spPr>
              <a:xfrm rot="5400000">
                <a:off x="7398991" y="641079"/>
                <a:ext cx="120685" cy="1332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76" name="Oval 75">
                <a:extLst>
                  <a:ext uri="{FF2B5EF4-FFF2-40B4-BE49-F238E27FC236}">
                    <a16:creationId xmlns:a16="http://schemas.microsoft.com/office/drawing/2014/main" id="{EF8048F0-5037-2452-E82C-5213707B7D8E}"/>
                  </a:ext>
                </a:extLst>
              </p:cNvPr>
              <p:cNvSpPr/>
              <p:nvPr/>
            </p:nvSpPr>
            <p:spPr>
              <a:xfrm rot="5400000">
                <a:off x="7402741" y="2977302"/>
                <a:ext cx="120685" cy="133491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77" name="Oval 76">
                <a:extLst>
                  <a:ext uri="{FF2B5EF4-FFF2-40B4-BE49-F238E27FC236}">
                    <a16:creationId xmlns:a16="http://schemas.microsoft.com/office/drawing/2014/main" id="{A0A79DFD-8E0B-01E9-58B2-5A47CD0507E9}"/>
                  </a:ext>
                </a:extLst>
              </p:cNvPr>
              <p:cNvSpPr/>
              <p:nvPr/>
            </p:nvSpPr>
            <p:spPr>
              <a:xfrm rot="5400000">
                <a:off x="7461999" y="1020040"/>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78" name="Oval 77">
                <a:extLst>
                  <a:ext uri="{FF2B5EF4-FFF2-40B4-BE49-F238E27FC236}">
                    <a16:creationId xmlns:a16="http://schemas.microsoft.com/office/drawing/2014/main" id="{F4C0F1C6-6253-E2F9-E634-378EB220C3B0}"/>
                  </a:ext>
                </a:extLst>
              </p:cNvPr>
              <p:cNvSpPr/>
              <p:nvPr/>
            </p:nvSpPr>
            <p:spPr>
              <a:xfrm rot="5400000">
                <a:off x="7464498" y="3365454"/>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79" name="Straight Connector 78">
                <a:extLst>
                  <a:ext uri="{FF2B5EF4-FFF2-40B4-BE49-F238E27FC236}">
                    <a16:creationId xmlns:a16="http://schemas.microsoft.com/office/drawing/2014/main" id="{D73390F6-DDAC-F367-FD42-AC4C96346CFE}"/>
                  </a:ext>
                </a:extLst>
              </p:cNvPr>
              <p:cNvCxnSpPr>
                <a:stCxn id="75" idx="0"/>
                <a:endCxn id="76" idx="0"/>
              </p:cNvCxnSpPr>
              <p:nvPr/>
            </p:nvCxnSpPr>
            <p:spPr>
              <a:xfrm>
                <a:off x="8125541" y="1307287"/>
                <a:ext cx="5000" cy="23374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17AB0B72-B913-BEB9-B2EE-87B956F4DC71}"/>
                  </a:ext>
                </a:extLst>
              </p:cNvPr>
              <p:cNvCxnSpPr>
                <a:stCxn id="75" idx="4"/>
              </p:cNvCxnSpPr>
              <p:nvPr/>
            </p:nvCxnSpPr>
            <p:spPr>
              <a:xfrm>
                <a:off x="6793125" y="1307287"/>
                <a:ext cx="5000" cy="23501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6A996090-98E6-23DD-2068-E05EAFE28B42}"/>
                  </a:ext>
                </a:extLst>
              </p:cNvPr>
              <p:cNvCxnSpPr>
                <a:stCxn id="77" idx="4"/>
              </p:cNvCxnSpPr>
              <p:nvPr/>
            </p:nvCxnSpPr>
            <p:spPr>
              <a:xfrm>
                <a:off x="7208099" y="1302523"/>
                <a:ext cx="22498" cy="234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87CF9A4-3D46-247B-1E70-8D0A2152D291}"/>
                  </a:ext>
                </a:extLst>
              </p:cNvPr>
              <p:cNvCxnSpPr>
                <a:stCxn id="77" idx="0"/>
              </p:cNvCxnSpPr>
              <p:nvPr/>
            </p:nvCxnSpPr>
            <p:spPr>
              <a:xfrm flipH="1">
                <a:off x="7753065" y="1302523"/>
                <a:ext cx="19999" cy="23390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Rectangle 82">
                <a:extLst>
                  <a:ext uri="{FF2B5EF4-FFF2-40B4-BE49-F238E27FC236}">
                    <a16:creationId xmlns:a16="http://schemas.microsoft.com/office/drawing/2014/main" id="{091882DE-6560-1C36-A40F-7EBA6D9884CE}"/>
                  </a:ext>
                </a:extLst>
              </p:cNvPr>
              <p:cNvSpPr/>
              <p:nvPr/>
            </p:nvSpPr>
            <p:spPr>
              <a:xfrm>
                <a:off x="6543140" y="2422033"/>
                <a:ext cx="1852384" cy="2858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4" name="Oval 83">
                <a:extLst>
                  <a:ext uri="{FF2B5EF4-FFF2-40B4-BE49-F238E27FC236}">
                    <a16:creationId xmlns:a16="http://schemas.microsoft.com/office/drawing/2014/main" id="{475A6E98-B608-2269-F149-5FCDFF32DFE1}"/>
                  </a:ext>
                </a:extLst>
              </p:cNvPr>
              <p:cNvSpPr/>
              <p:nvPr/>
            </p:nvSpPr>
            <p:spPr>
              <a:xfrm rot="10800000">
                <a:off x="7743066" y="2410917"/>
                <a:ext cx="47496" cy="30806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5" name="Oval 84">
                <a:extLst>
                  <a:ext uri="{FF2B5EF4-FFF2-40B4-BE49-F238E27FC236}">
                    <a16:creationId xmlns:a16="http://schemas.microsoft.com/office/drawing/2014/main" id="{308CB92C-E602-45BE-D530-7986C5A47CFC}"/>
                  </a:ext>
                </a:extLst>
              </p:cNvPr>
              <p:cNvSpPr/>
              <p:nvPr/>
            </p:nvSpPr>
            <p:spPr>
              <a:xfrm rot="10800000" flipH="1">
                <a:off x="6780625" y="2422033"/>
                <a:ext cx="52498" cy="3096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6" name="Oval 85">
                <a:extLst>
                  <a:ext uri="{FF2B5EF4-FFF2-40B4-BE49-F238E27FC236}">
                    <a16:creationId xmlns:a16="http://schemas.microsoft.com/office/drawing/2014/main" id="{5C9DCC3B-8668-8DD9-5E9A-38358C1CAFC5}"/>
                  </a:ext>
                </a:extLst>
              </p:cNvPr>
              <p:cNvSpPr/>
              <p:nvPr/>
            </p:nvSpPr>
            <p:spPr>
              <a:xfrm rot="10800000" flipH="1">
                <a:off x="7193100" y="2407741"/>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7" name="Oval 86">
                <a:extLst>
                  <a:ext uri="{FF2B5EF4-FFF2-40B4-BE49-F238E27FC236}">
                    <a16:creationId xmlns:a16="http://schemas.microsoft.com/office/drawing/2014/main" id="{22700EB8-35CE-7618-8152-CC7211D7C0F3}"/>
                  </a:ext>
                </a:extLst>
              </p:cNvPr>
              <p:cNvSpPr/>
              <p:nvPr/>
            </p:nvSpPr>
            <p:spPr>
              <a:xfrm rot="10800000" flipH="1">
                <a:off x="8095543" y="2407741"/>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88" name="Straight Connector 87">
                <a:extLst>
                  <a:ext uri="{FF2B5EF4-FFF2-40B4-BE49-F238E27FC236}">
                    <a16:creationId xmlns:a16="http://schemas.microsoft.com/office/drawing/2014/main" id="{373A9347-C19E-A538-FF10-BE7136D49EFA}"/>
                  </a:ext>
                </a:extLst>
              </p:cNvPr>
              <p:cNvCxnSpPr>
                <a:stCxn id="86" idx="4"/>
                <a:endCxn id="84" idx="4"/>
              </p:cNvCxnSpPr>
              <p:nvPr/>
            </p:nvCxnSpPr>
            <p:spPr>
              <a:xfrm>
                <a:off x="7220597" y="2407741"/>
                <a:ext cx="547467"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62E6AD20-6E54-E55B-525B-A0B99A6C5029}"/>
                  </a:ext>
                </a:extLst>
              </p:cNvPr>
              <p:cNvCxnSpPr/>
              <p:nvPr/>
            </p:nvCxnSpPr>
            <p:spPr>
              <a:xfrm>
                <a:off x="7218098" y="2690398"/>
                <a:ext cx="547465"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4" name="Flowchart: Summing Junction 93">
              <a:extLst>
                <a:ext uri="{FF2B5EF4-FFF2-40B4-BE49-F238E27FC236}">
                  <a16:creationId xmlns:a16="http://schemas.microsoft.com/office/drawing/2014/main" id="{288FEA04-4EBD-F4DD-9DF9-1D082F378B7A}"/>
                </a:ext>
              </a:extLst>
            </p:cNvPr>
            <p:cNvSpPr/>
            <p:nvPr/>
          </p:nvSpPr>
          <p:spPr>
            <a:xfrm>
              <a:off x="5913419" y="1401763"/>
              <a:ext cx="179371" cy="177800"/>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95" name="Flowchart: Summing Junction 94">
              <a:extLst>
                <a:ext uri="{FF2B5EF4-FFF2-40B4-BE49-F238E27FC236}">
                  <a16:creationId xmlns:a16="http://schemas.microsoft.com/office/drawing/2014/main" id="{70E6FA39-2473-46C8-974A-9D3136D6A5F3}"/>
                </a:ext>
              </a:extLst>
            </p:cNvPr>
            <p:cNvSpPr/>
            <p:nvPr/>
          </p:nvSpPr>
          <p:spPr>
            <a:xfrm>
              <a:off x="7657923" y="1387475"/>
              <a:ext cx="177784" cy="177800"/>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pic>
          <p:nvPicPr>
            <p:cNvPr id="30738" name="Picture 2">
              <a:extLst>
                <a:ext uri="{FF2B5EF4-FFF2-40B4-BE49-F238E27FC236}">
                  <a16:creationId xmlns:a16="http://schemas.microsoft.com/office/drawing/2014/main" id="{ED69FCED-E840-989C-0E4F-2C26EB46AD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7214394" y="1894681"/>
              <a:ext cx="2719388"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08" name="Oval 68607">
              <a:extLst>
                <a:ext uri="{FF2B5EF4-FFF2-40B4-BE49-F238E27FC236}">
                  <a16:creationId xmlns:a16="http://schemas.microsoft.com/office/drawing/2014/main" id="{EF602F75-F4BB-7ABF-8724-4151F7493B69}"/>
                </a:ext>
              </a:extLst>
            </p:cNvPr>
            <p:cNvSpPr/>
            <p:nvPr/>
          </p:nvSpPr>
          <p:spPr>
            <a:xfrm>
              <a:off x="5949927" y="2505075"/>
              <a:ext cx="95241" cy="10795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99" name="Oval 98">
              <a:extLst>
                <a:ext uri="{FF2B5EF4-FFF2-40B4-BE49-F238E27FC236}">
                  <a16:creationId xmlns:a16="http://schemas.microsoft.com/office/drawing/2014/main" id="{8D1825A1-C6BD-4E4C-5C5F-F58848ABF5C4}"/>
                </a:ext>
              </a:extLst>
            </p:cNvPr>
            <p:cNvSpPr/>
            <p:nvPr/>
          </p:nvSpPr>
          <p:spPr>
            <a:xfrm>
              <a:off x="7692845" y="2503488"/>
              <a:ext cx="95241" cy="1063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68611" name="Straight Arrow Connector 68610">
              <a:extLst>
                <a:ext uri="{FF2B5EF4-FFF2-40B4-BE49-F238E27FC236}">
                  <a16:creationId xmlns:a16="http://schemas.microsoft.com/office/drawing/2014/main" id="{B00D88F5-D2BA-2D4B-B774-31F19F6667F6}"/>
                </a:ext>
              </a:extLst>
            </p:cNvPr>
            <p:cNvCxnSpPr/>
            <p:nvPr/>
          </p:nvCxnSpPr>
          <p:spPr>
            <a:xfrm>
              <a:off x="5937229" y="2708275"/>
              <a:ext cx="177784"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7E7060B4-5AB3-06FE-4749-388F8C623447}"/>
                </a:ext>
              </a:extLst>
            </p:cNvPr>
            <p:cNvCxnSpPr/>
            <p:nvPr/>
          </p:nvCxnSpPr>
          <p:spPr>
            <a:xfrm>
              <a:off x="5935642" y="2420938"/>
              <a:ext cx="177784"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12F7135C-4A12-4E13-29F7-13CDA7213CCA}"/>
                </a:ext>
              </a:extLst>
            </p:cNvPr>
            <p:cNvCxnSpPr/>
            <p:nvPr/>
          </p:nvCxnSpPr>
          <p:spPr>
            <a:xfrm>
              <a:off x="7667447" y="2430463"/>
              <a:ext cx="177784"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A75EE822-93CD-E0D3-16BD-D53D4B40F82F}"/>
                </a:ext>
              </a:extLst>
            </p:cNvPr>
            <p:cNvCxnSpPr/>
            <p:nvPr/>
          </p:nvCxnSpPr>
          <p:spPr>
            <a:xfrm>
              <a:off x="7681734" y="2693988"/>
              <a:ext cx="177784"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183C20D5-FEFD-974A-C33B-F1E28B2CDA86}"/>
                </a:ext>
              </a:extLst>
            </p:cNvPr>
            <p:cNvCxnSpPr/>
            <p:nvPr/>
          </p:nvCxnSpPr>
          <p:spPr>
            <a:xfrm flipH="1">
              <a:off x="6481692" y="2717800"/>
              <a:ext cx="177784"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FE124461-794B-B836-E91B-62C155FA9373}"/>
                </a:ext>
              </a:extLst>
            </p:cNvPr>
            <p:cNvCxnSpPr/>
            <p:nvPr/>
          </p:nvCxnSpPr>
          <p:spPr>
            <a:xfrm flipH="1">
              <a:off x="6480105" y="2430463"/>
              <a:ext cx="177784"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8680B892-37EF-32FE-CB7E-FD426ED207AC}"/>
                </a:ext>
              </a:extLst>
            </p:cNvPr>
            <p:cNvCxnSpPr/>
            <p:nvPr/>
          </p:nvCxnSpPr>
          <p:spPr>
            <a:xfrm flipH="1">
              <a:off x="7061077" y="2692400"/>
              <a:ext cx="179372"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5F035F2A-1D7F-9249-4F47-FF454A38069E}"/>
                </a:ext>
              </a:extLst>
            </p:cNvPr>
            <p:cNvCxnSpPr/>
            <p:nvPr/>
          </p:nvCxnSpPr>
          <p:spPr>
            <a:xfrm flipH="1">
              <a:off x="7059490" y="2405063"/>
              <a:ext cx="177784" cy="0"/>
            </a:xfrm>
            <a:prstGeom prst="straightConnector1">
              <a:avLst/>
            </a:prstGeom>
            <a:ln w="28575">
              <a:solidFill>
                <a:srgbClr val="003399"/>
              </a:solidFill>
              <a:tailEnd type="arrow"/>
            </a:ln>
          </p:spPr>
          <p:style>
            <a:lnRef idx="1">
              <a:schemeClr val="accent1"/>
            </a:lnRef>
            <a:fillRef idx="0">
              <a:schemeClr val="accent1"/>
            </a:fillRef>
            <a:effectRef idx="0">
              <a:schemeClr val="accent1"/>
            </a:effectRef>
            <a:fontRef idx="minor">
              <a:schemeClr val="tx1"/>
            </a:fontRef>
          </p:style>
        </p:cxnSp>
        <p:sp>
          <p:nvSpPr>
            <p:cNvPr id="16413" name="TextBox 68612">
              <a:extLst>
                <a:ext uri="{FF2B5EF4-FFF2-40B4-BE49-F238E27FC236}">
                  <a16:creationId xmlns:a16="http://schemas.microsoft.com/office/drawing/2014/main" id="{7FBEBD9E-6BD3-5C5A-DD95-443EC03B29F5}"/>
                </a:ext>
              </a:extLst>
            </p:cNvPr>
            <p:cNvSpPr txBox="1">
              <a:spLocks noChangeArrowheads="1"/>
            </p:cNvSpPr>
            <p:nvPr/>
          </p:nvSpPr>
          <p:spPr bwMode="auto">
            <a:xfrm>
              <a:off x="8611925" y="1377950"/>
              <a:ext cx="596846" cy="369888"/>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C00000"/>
                  </a:solidFill>
                  <a:latin typeface="+mn-lt"/>
                </a:rPr>
                <a:t>V,E</a:t>
              </a:r>
            </a:p>
          </p:txBody>
        </p:sp>
        <p:sp>
          <p:nvSpPr>
            <p:cNvPr id="16414" name="TextBox 110">
              <a:extLst>
                <a:ext uri="{FF2B5EF4-FFF2-40B4-BE49-F238E27FC236}">
                  <a16:creationId xmlns:a16="http://schemas.microsoft.com/office/drawing/2014/main" id="{4E63A4F0-E8EB-E328-F44D-8581F2AEBEAC}"/>
                </a:ext>
              </a:extLst>
            </p:cNvPr>
            <p:cNvSpPr txBox="1">
              <a:spLocks noChangeArrowheads="1"/>
            </p:cNvSpPr>
            <p:nvPr/>
          </p:nvSpPr>
          <p:spPr bwMode="auto">
            <a:xfrm>
              <a:off x="8043651" y="2135188"/>
              <a:ext cx="634943" cy="369887"/>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0070C0"/>
                  </a:solidFill>
                  <a:latin typeface="+mj-lt"/>
                </a:rPr>
                <a:t>I,B</a:t>
              </a:r>
            </a:p>
          </p:txBody>
        </p:sp>
        <p:sp>
          <p:nvSpPr>
            <p:cNvPr id="68614" name="Rectangle 68613">
              <a:extLst>
                <a:ext uri="{FF2B5EF4-FFF2-40B4-BE49-F238E27FC236}">
                  <a16:creationId xmlns:a16="http://schemas.microsoft.com/office/drawing/2014/main" id="{D94F64CC-61D0-BB6C-19AC-A0B0FAC962B8}"/>
                </a:ext>
              </a:extLst>
            </p:cNvPr>
            <p:cNvSpPr/>
            <p:nvPr/>
          </p:nvSpPr>
          <p:spPr>
            <a:xfrm>
              <a:off x="8218261" y="3051175"/>
              <a:ext cx="296835" cy="3921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grpSp>
      <p:sp>
        <p:nvSpPr>
          <p:cNvPr id="30725" name="TextBox 4">
            <a:extLst>
              <a:ext uri="{FF2B5EF4-FFF2-40B4-BE49-F238E27FC236}">
                <a16:creationId xmlns:a16="http://schemas.microsoft.com/office/drawing/2014/main" id="{93AC70A8-1F2C-AADE-B9B4-0FEFCCCA8323}"/>
              </a:ext>
            </a:extLst>
          </p:cNvPr>
          <p:cNvSpPr txBox="1">
            <a:spLocks noChangeArrowheads="1"/>
          </p:cNvSpPr>
          <p:nvPr/>
        </p:nvSpPr>
        <p:spPr bwMode="auto">
          <a:xfrm>
            <a:off x="5673725" y="4138613"/>
            <a:ext cx="3556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dirty="0">
                <a:solidFill>
                  <a:srgbClr val="0070C0"/>
                </a:solidFill>
              </a:rPr>
              <a:t>Example: </a:t>
            </a:r>
            <a:r>
              <a:rPr lang="en-CA" altLang="en-US" i="1" dirty="0">
                <a:solidFill>
                  <a:srgbClr val="0070C0"/>
                </a:solidFill>
              </a:rPr>
              <a:t>h</a:t>
            </a:r>
            <a:r>
              <a:rPr lang="en-CA" altLang="en-US" dirty="0">
                <a:solidFill>
                  <a:srgbClr val="0070C0"/>
                </a:solidFill>
              </a:rPr>
              <a:t> = 0.5 m, </a:t>
            </a:r>
            <a:r>
              <a:rPr lang="en-CA" altLang="en-US" dirty="0">
                <a:solidFill>
                  <a:srgbClr val="0070C0"/>
                </a:solidFill>
                <a:sym typeface="Symbol" panose="05050102010706020507" pitchFamily="18" charset="2"/>
              </a:rPr>
              <a:t>=1m, </a:t>
            </a:r>
            <a:r>
              <a:rPr lang="en-CA" altLang="en-US" i="1" dirty="0">
                <a:solidFill>
                  <a:srgbClr val="0070C0"/>
                </a:solidFill>
                <a:sym typeface="Symbol" panose="05050102010706020507" pitchFamily="18" charset="2"/>
              </a:rPr>
              <a:t>f</a:t>
            </a:r>
            <a:r>
              <a:rPr lang="en-CA" altLang="en-US" dirty="0">
                <a:solidFill>
                  <a:srgbClr val="0070C0"/>
                </a:solidFill>
                <a:sym typeface="Symbol" panose="05050102010706020507" pitchFamily="18" charset="2"/>
              </a:rPr>
              <a:t>=300MHz</a:t>
            </a:r>
          </a:p>
          <a:p>
            <a:pPr eaLnBrk="1" hangingPunct="1"/>
            <a:endParaRPr lang="en-CA" altLang="en-US" dirty="0">
              <a:solidFill>
                <a:srgbClr val="0070C0"/>
              </a:solidFill>
              <a:sym typeface="Symbol" panose="05050102010706020507" pitchFamily="18" charset="2"/>
            </a:endParaRPr>
          </a:p>
          <a:p>
            <a:pPr eaLnBrk="1" hangingPunct="1"/>
            <a:r>
              <a:rPr lang="en-CA" altLang="en-US" dirty="0">
                <a:solidFill>
                  <a:srgbClr val="0070C0"/>
                </a:solidFill>
                <a:sym typeface="Symbol" panose="05050102010706020507" pitchFamily="18" charset="2"/>
              </a:rPr>
              <a:t>If </a:t>
            </a:r>
            <a:r>
              <a:rPr lang="en-CA" altLang="en-US" baseline="-25000" dirty="0">
                <a:solidFill>
                  <a:srgbClr val="0070C0"/>
                </a:solidFill>
                <a:sym typeface="Symbol" panose="05050102010706020507" pitchFamily="18" charset="2"/>
              </a:rPr>
              <a:t>0</a:t>
            </a:r>
            <a:r>
              <a:rPr lang="en-CA" altLang="en-US" dirty="0">
                <a:solidFill>
                  <a:srgbClr val="0070C0"/>
                </a:solidFill>
                <a:sym typeface="Symbol" panose="05050102010706020507" pitchFamily="18" charset="2"/>
              </a:rPr>
              <a:t>=0.2 then the gap to gap distance must be L=0.1m for synchronism</a:t>
            </a:r>
          </a:p>
          <a:p>
            <a:pPr eaLnBrk="1" hangingPunct="1"/>
            <a:endParaRPr lang="en-CA" altLang="en-US" sz="1600" dirty="0">
              <a:solidFill>
                <a:srgbClr val="0070C0"/>
              </a:solidFill>
              <a:sym typeface="Symbol" panose="05050102010706020507" pitchFamily="18" charset="2"/>
            </a:endParaRPr>
          </a:p>
          <a:p>
            <a:pPr eaLnBrk="1" hangingPunct="1"/>
            <a:endParaRPr lang="en-CA" altLang="en-US" sz="1600" dirty="0">
              <a:solidFill>
                <a:srgbClr val="0070C0"/>
              </a:solidFill>
            </a:endParaRPr>
          </a:p>
        </p:txBody>
      </p:sp>
      <p:graphicFrame>
        <p:nvGraphicFramePr>
          <p:cNvPr id="30726" name="Object 5">
            <a:extLst>
              <a:ext uri="{FF2B5EF4-FFF2-40B4-BE49-F238E27FC236}">
                <a16:creationId xmlns:a16="http://schemas.microsoft.com/office/drawing/2014/main" id="{95EE8F70-4372-78B0-3E8A-50B375D6ADB1}"/>
              </a:ext>
            </a:extLst>
          </p:cNvPr>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name="Equation" r:id="rId4" imgW="114120" imgH="177480" progId="Equation.DSMT4">
                  <p:embed/>
                </p:oleObj>
              </mc:Choice>
              <mc:Fallback>
                <p:oleObj name="Equation" r:id="rId4" imgW="114120" imgH="177480" progId="Equation.DSMT4">
                  <p:embed/>
                  <p:pic>
                    <p:nvPicPr>
                      <p:cNvPr id="30726" name="Object 5">
                        <a:extLst>
                          <a:ext uri="{FF2B5EF4-FFF2-40B4-BE49-F238E27FC236}">
                            <a16:creationId xmlns:a16="http://schemas.microsoft.com/office/drawing/2014/main" id="{95EE8F70-4372-78B0-3E8A-50B375D6AD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7" name="TextBox 6">
            <a:extLst>
              <a:ext uri="{FF2B5EF4-FFF2-40B4-BE49-F238E27FC236}">
                <a16:creationId xmlns:a16="http://schemas.microsoft.com/office/drawing/2014/main" id="{8C7AE733-C04C-6DF4-71DF-177A3294C3B2}"/>
              </a:ext>
            </a:extLst>
          </p:cNvPr>
          <p:cNvSpPr txBox="1">
            <a:spLocks noChangeArrowheads="1"/>
          </p:cNvSpPr>
          <p:nvPr/>
        </p:nvSpPr>
        <p:spPr bwMode="auto">
          <a:xfrm>
            <a:off x="6099175" y="3721100"/>
            <a:ext cx="4429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CA" altLang="en-US" sz="1600">
                <a:solidFill>
                  <a:srgbClr val="FF0000"/>
                </a:solidFill>
                <a:sym typeface="Symbol" panose="05050102010706020507" pitchFamily="18" charset="2"/>
              </a:rPr>
              <a:t>L</a:t>
            </a:r>
            <a:endParaRPr lang="en-CA" altLang="en-US" sz="1600">
              <a:solidFill>
                <a:srgbClr val="FF0000"/>
              </a:solidFill>
            </a:endParaRPr>
          </a:p>
        </p:txBody>
      </p:sp>
      <p:cxnSp>
        <p:nvCxnSpPr>
          <p:cNvPr id="9" name="Straight Arrow Connector 8">
            <a:extLst>
              <a:ext uri="{FF2B5EF4-FFF2-40B4-BE49-F238E27FC236}">
                <a16:creationId xmlns:a16="http://schemas.microsoft.com/office/drawing/2014/main" id="{BC8A8318-ACF3-003B-4C14-CCCD8C1334E1}"/>
              </a:ext>
            </a:extLst>
          </p:cNvPr>
          <p:cNvCxnSpPr>
            <a:cxnSpLocks/>
          </p:cNvCxnSpPr>
          <p:nvPr/>
        </p:nvCxnSpPr>
        <p:spPr>
          <a:xfrm>
            <a:off x="5972175" y="3759200"/>
            <a:ext cx="631825"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0729" name="TextBox 72">
            <a:extLst>
              <a:ext uri="{FF2B5EF4-FFF2-40B4-BE49-F238E27FC236}">
                <a16:creationId xmlns:a16="http://schemas.microsoft.com/office/drawing/2014/main" id="{0C645BC4-5C08-4040-6EC4-AB921215ECF5}"/>
              </a:ext>
            </a:extLst>
          </p:cNvPr>
          <p:cNvSpPr txBox="1">
            <a:spLocks noChangeArrowheads="1"/>
          </p:cNvSpPr>
          <p:nvPr/>
        </p:nvSpPr>
        <p:spPr bwMode="auto">
          <a:xfrm>
            <a:off x="7248525" y="3732213"/>
            <a:ext cx="4429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CA" altLang="en-US" sz="1600">
                <a:solidFill>
                  <a:srgbClr val="FF0000"/>
                </a:solidFill>
                <a:sym typeface="Symbol" panose="05050102010706020507" pitchFamily="18" charset="2"/>
              </a:rPr>
              <a:t>L</a:t>
            </a:r>
            <a:endParaRPr lang="en-CA" altLang="en-US" sz="1600">
              <a:solidFill>
                <a:srgbClr val="FF0000"/>
              </a:solidFill>
            </a:endParaRPr>
          </a:p>
        </p:txBody>
      </p:sp>
      <p:cxnSp>
        <p:nvCxnSpPr>
          <p:cNvPr id="74" name="Straight Arrow Connector 73">
            <a:extLst>
              <a:ext uri="{FF2B5EF4-FFF2-40B4-BE49-F238E27FC236}">
                <a16:creationId xmlns:a16="http://schemas.microsoft.com/office/drawing/2014/main" id="{EDC030DE-3659-FEE0-0C64-DA123D89A519}"/>
              </a:ext>
            </a:extLst>
          </p:cNvPr>
          <p:cNvCxnSpPr>
            <a:cxnSpLocks/>
          </p:cNvCxnSpPr>
          <p:nvPr/>
        </p:nvCxnSpPr>
        <p:spPr>
          <a:xfrm>
            <a:off x="7123113" y="3770313"/>
            <a:ext cx="631825"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0731" name="Slide Number Placeholder 6">
            <a:extLst>
              <a:ext uri="{FF2B5EF4-FFF2-40B4-BE49-F238E27FC236}">
                <a16:creationId xmlns:a16="http://schemas.microsoft.com/office/drawing/2014/main" id="{B9E88035-3FCD-E972-50F4-69620BA67C2A}"/>
              </a:ext>
            </a:extLst>
          </p:cNvPr>
          <p:cNvSpPr>
            <a:spLocks noGrp="1"/>
          </p:cNvSpPr>
          <p:nvPr>
            <p:ph type="sldNum" sz="quarter" idx="12"/>
          </p:nvPr>
        </p:nvSpPr>
        <p:spPr bwMode="auto">
          <a:xfrm>
            <a:off x="6553200" y="653097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6270134-4EB8-4939-8923-45DC1E20BF85}" type="slidenum">
              <a:rPr lang="en-US" altLang="en-US" sz="1400" smtClean="0">
                <a:latin typeface="Arial" panose="020B0604020202020204" pitchFamily="34" charset="0"/>
              </a:rPr>
              <a:pPr>
                <a:spcBef>
                  <a:spcPct val="0"/>
                </a:spcBef>
                <a:buFontTx/>
                <a:buNone/>
              </a:pPr>
              <a:t>16</a:t>
            </a:fld>
            <a:endParaRPr lang="en-US" altLang="en-US" sz="1400">
              <a:latin typeface="Arial" panose="020B0604020202020204" pitchFamily="34" charset="0"/>
            </a:endParaRPr>
          </a:p>
        </p:txBody>
      </p:sp>
      <p:cxnSp>
        <p:nvCxnSpPr>
          <p:cNvPr id="3" name="Straight Arrow Connector 2">
            <a:extLst>
              <a:ext uri="{FF2B5EF4-FFF2-40B4-BE49-F238E27FC236}">
                <a16:creationId xmlns:a16="http://schemas.microsoft.com/office/drawing/2014/main" id="{8347BA9F-1E35-CE8E-CB2C-AC113DE0A7AB}"/>
              </a:ext>
            </a:extLst>
          </p:cNvPr>
          <p:cNvCxnSpPr>
            <a:cxnSpLocks/>
          </p:cNvCxnSpPr>
          <p:nvPr/>
        </p:nvCxnSpPr>
        <p:spPr>
          <a:xfrm flipV="1">
            <a:off x="5640388" y="1317625"/>
            <a:ext cx="0" cy="2416175"/>
          </a:xfrm>
          <a:prstGeom prst="straightConnector1">
            <a:avLst/>
          </a:prstGeom>
          <a:ln>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0733" name="TextBox 3">
            <a:extLst>
              <a:ext uri="{FF2B5EF4-FFF2-40B4-BE49-F238E27FC236}">
                <a16:creationId xmlns:a16="http://schemas.microsoft.com/office/drawing/2014/main" id="{44A18D3D-E12E-4430-C9BD-A75962739882}"/>
              </a:ext>
            </a:extLst>
          </p:cNvPr>
          <p:cNvSpPr txBox="1">
            <a:spLocks noChangeArrowheads="1"/>
          </p:cNvSpPr>
          <p:nvPr/>
        </p:nvSpPr>
        <p:spPr bwMode="auto">
          <a:xfrm>
            <a:off x="5353050" y="1579563"/>
            <a:ext cx="355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sz="2000">
                <a:solidFill>
                  <a:srgbClr val="FF0000"/>
                </a:solidFill>
              </a:rPr>
              <a:t>h</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357D6B4-6C18-C7F9-12C0-420B96CD4941}"/>
                  </a:ext>
                </a:extLst>
              </p:cNvPr>
              <p:cNvSpPr txBox="1"/>
              <p:nvPr/>
            </p:nvSpPr>
            <p:spPr>
              <a:xfrm>
                <a:off x="294290" y="927556"/>
                <a:ext cx="5019073" cy="5632311"/>
              </a:xfrm>
              <a:prstGeom prst="rect">
                <a:avLst/>
              </a:prstGeom>
              <a:noFill/>
            </p:spPr>
            <p:txBody>
              <a:bodyPr wrap="square" rtlCol="0">
                <a:spAutoFit/>
              </a:bodyPr>
              <a:lstStyle/>
              <a:p>
                <a:pPr marL="285750" indent="-285750">
                  <a:buFont typeface="Arial" panose="020B0604020202020204" pitchFamily="34" charset="0"/>
                  <a:buChar char="•"/>
                </a:pPr>
                <a:r>
                  <a:rPr lang="en-CA" dirty="0"/>
                  <a:t>An accelerating cavity can be made by adding beam ports at the center where the </a:t>
                </a:r>
                <a:r>
                  <a:rPr lang="en-CA" i="1" dirty="0"/>
                  <a:t>E</a:t>
                </a:r>
                <a:r>
                  <a:rPr lang="en-CA" i="1" baseline="-25000" dirty="0"/>
                  <a:t>r</a:t>
                </a:r>
                <a:r>
                  <a:rPr lang="en-CA" dirty="0"/>
                  <a:t> field and voltage are maximum</a:t>
                </a:r>
              </a:p>
              <a:p>
                <a:pPr marL="285750" indent="-285750">
                  <a:buFont typeface="Arial" panose="020B0604020202020204" pitchFamily="34" charset="0"/>
                  <a:buChar char="•"/>
                </a:pPr>
                <a:r>
                  <a:rPr lang="en-CA" dirty="0"/>
                  <a:t>The ion travel time is arranged so that the </a:t>
                </a:r>
                <a:r>
                  <a:rPr lang="en-CA" i="1" dirty="0"/>
                  <a:t>E</a:t>
                </a:r>
                <a:r>
                  <a:rPr lang="en-CA" i="1" baseline="-25000" dirty="0"/>
                  <a:t>r</a:t>
                </a:r>
                <a:r>
                  <a:rPr lang="en-CA" dirty="0"/>
                  <a:t> field is maximum when the ion crosses the first gap and undergoes a </a:t>
                </a:r>
                <a:r>
                  <a:rPr lang="en-CA" dirty="0">
                    <a:sym typeface="Symbol" panose="05050102010706020507" pitchFamily="18" charset="2"/>
                  </a:rPr>
                  <a:t></a:t>
                </a:r>
                <a:r>
                  <a:rPr lang="en-CA" dirty="0"/>
                  <a:t> phase shift as the ion travels to the 2</a:t>
                </a:r>
                <a:r>
                  <a:rPr lang="en-CA" baseline="30000" dirty="0"/>
                  <a:t>nd</a:t>
                </a:r>
                <a:r>
                  <a:rPr lang="en-CA" dirty="0"/>
                  <a:t> gap</a:t>
                </a:r>
              </a:p>
              <a:p>
                <a:pPr marL="285750" indent="-285750">
                  <a:buFont typeface="Arial" panose="020B0604020202020204" pitchFamily="34" charset="0"/>
                  <a:buChar char="•"/>
                </a:pPr>
                <a:r>
                  <a:rPr lang="en-CA" dirty="0"/>
                  <a:t>Note for synchronism there is a relation between the gap-to-gap distance, the particle velocity and the rf frequency</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The cavity design is based on a reference particle of speed </a:t>
                </a:r>
                <a:r>
                  <a:rPr lang="en-CA" dirty="0">
                    <a:sym typeface="Symbol" panose="05050102010706020507" pitchFamily="18" charset="2"/>
                  </a:rPr>
                  <a:t></a:t>
                </a:r>
                <a:r>
                  <a:rPr lang="en-CA" baseline="-25000" dirty="0">
                    <a:sym typeface="Symbol" panose="05050102010706020507" pitchFamily="18" charset="2"/>
                  </a:rPr>
                  <a:t>0 </a:t>
                </a:r>
                <a:r>
                  <a:rPr lang="en-CA" dirty="0">
                    <a:sym typeface="Symbol" panose="05050102010706020507" pitchFamily="18" charset="2"/>
                  </a:rPr>
                  <a:t>, </a:t>
                </a:r>
                <a:r>
                  <a:rPr lang="en-CA" dirty="0"/>
                  <a:t>called the design velocity, that defines the distance between gap centers as </a:t>
                </a:r>
                <a14:m>
                  <m:oMath xmlns:m="http://schemas.openxmlformats.org/officeDocument/2006/math">
                    <m:sSub>
                      <m:sSubPr>
                        <m:ctrlPr>
                          <a:rPr lang="en-CA" i="1" smtClean="0">
                            <a:latin typeface="Cambria Math" panose="02040503050406030204" pitchFamily="18" charset="0"/>
                            <a:ea typeface="Cambria Math" panose="02040503050406030204" pitchFamily="18" charset="0"/>
                          </a:rPr>
                        </m:ctrlPr>
                      </m:sSubPr>
                      <m:e>
                        <m:r>
                          <a:rPr lang="en-CA" i="1">
                            <a:latin typeface="Cambria Math" panose="02040503050406030204" pitchFamily="18" charset="0"/>
                            <a:ea typeface="Cambria Math" panose="02040503050406030204" pitchFamily="18" charset="0"/>
                          </a:rPr>
                          <m:t>𝛽</m:t>
                        </m:r>
                      </m:e>
                      <m:sub>
                        <m:r>
                          <a:rPr lang="en-CA" b="0" i="1" smtClean="0">
                            <a:latin typeface="Cambria Math" panose="02040503050406030204" pitchFamily="18" charset="0"/>
                            <a:ea typeface="Cambria Math" panose="02040503050406030204" pitchFamily="18" charset="0"/>
                          </a:rPr>
                          <m:t>0</m:t>
                        </m:r>
                      </m:sub>
                    </m:sSub>
                    <m:r>
                      <a:rPr lang="en-CA" i="1">
                        <a:latin typeface="Cambria Math" panose="02040503050406030204" pitchFamily="18" charset="0"/>
                        <a:ea typeface="Cambria Math" panose="02040503050406030204" pitchFamily="18" charset="0"/>
                      </a:rPr>
                      <m:t>𝜆</m:t>
                    </m:r>
                  </m:oMath>
                </a14:m>
                <a:r>
                  <a:rPr lang="en-CA" dirty="0"/>
                  <a:t>/2 with cavity length quoted as </a:t>
                </a:r>
                <a14:m>
                  <m:oMath xmlns:m="http://schemas.openxmlformats.org/officeDocument/2006/math">
                    <m:sSub>
                      <m:sSubPr>
                        <m:ctrlPr>
                          <a:rPr lang="en-CA" i="1">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𝐿</m:t>
                        </m:r>
                        <m:r>
                          <a:rPr lang="en-CA" b="0" i="1" smtClean="0">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𝛽</m:t>
                        </m:r>
                      </m:e>
                      <m:sub>
                        <m:r>
                          <a:rPr lang="en-CA" i="1">
                            <a:latin typeface="Cambria Math" panose="02040503050406030204" pitchFamily="18" charset="0"/>
                            <a:ea typeface="Cambria Math" panose="02040503050406030204" pitchFamily="18" charset="0"/>
                          </a:rPr>
                          <m:t>0</m:t>
                        </m:r>
                      </m:sub>
                    </m:sSub>
                    <m:r>
                      <a:rPr lang="en-CA" i="1">
                        <a:latin typeface="Cambria Math" panose="02040503050406030204" pitchFamily="18" charset="0"/>
                        <a:ea typeface="Cambria Math" panose="02040503050406030204" pitchFamily="18" charset="0"/>
                      </a:rPr>
                      <m:t>𝜆</m:t>
                    </m:r>
                  </m:oMath>
                </a14:m>
                <a:endParaRPr lang="en-CA" dirty="0"/>
              </a:p>
            </p:txBody>
          </p:sp>
        </mc:Choice>
        <mc:Fallback xmlns="">
          <p:sp>
            <p:nvSpPr>
              <p:cNvPr id="5" name="TextBox 4">
                <a:extLst>
                  <a:ext uri="{FF2B5EF4-FFF2-40B4-BE49-F238E27FC236}">
                    <a16:creationId xmlns:a16="http://schemas.microsoft.com/office/drawing/2014/main" id="{1357D6B4-6C18-C7F9-12C0-420B96CD4941}"/>
                  </a:ext>
                </a:extLst>
              </p:cNvPr>
              <p:cNvSpPr txBox="1">
                <a:spLocks noRot="1" noChangeAspect="1" noMove="1" noResize="1" noEditPoints="1" noAdjustHandles="1" noChangeArrowheads="1" noChangeShapeType="1" noTextEdit="1"/>
              </p:cNvSpPr>
              <p:nvPr/>
            </p:nvSpPr>
            <p:spPr>
              <a:xfrm>
                <a:off x="294290" y="927556"/>
                <a:ext cx="5019073" cy="5632311"/>
              </a:xfrm>
              <a:prstGeom prst="rect">
                <a:avLst/>
              </a:prstGeom>
              <a:blipFill>
                <a:blip r:embed="rId6"/>
                <a:stretch>
                  <a:fillRect l="-728" t="-541" r="-1820" b="-758"/>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959C0F78-65D2-ED5A-FFDA-60C877E30ED4}"/>
              </a:ext>
            </a:extLst>
          </p:cNvPr>
          <p:cNvPicPr>
            <a:picLocks noChangeAspect="1"/>
          </p:cNvPicPr>
          <p:nvPr/>
        </p:nvPicPr>
        <p:blipFill>
          <a:blip r:embed="rId7"/>
          <a:srcRect l="23883" t="43792" r="21523" b="24126"/>
          <a:stretch>
            <a:fillRect/>
          </a:stretch>
        </p:blipFill>
        <p:spPr>
          <a:xfrm>
            <a:off x="1674618" y="3732213"/>
            <a:ext cx="2197332" cy="1577976"/>
          </a:xfrm>
          <a:prstGeom prst="rect">
            <a:avLst/>
          </a:prstGeom>
        </p:spPr>
      </p:pic>
      <mc:AlternateContent xmlns:mc="http://schemas.openxmlformats.org/markup-compatibility/2006" xmlns:p14="http://schemas.microsoft.com/office/powerpoint/2010/main">
        <mc:Choice Requires="p14">
          <p:contentPart p14:bwMode="auto" r:id="rId8">
            <p14:nvContentPartPr>
              <p14:cNvPr id="2" name="Ink 1">
                <a:extLst>
                  <a:ext uri="{FF2B5EF4-FFF2-40B4-BE49-F238E27FC236}">
                    <a16:creationId xmlns:a16="http://schemas.microsoft.com/office/drawing/2014/main" id="{F9F928AD-DE97-D0C5-07CF-477DF3C0B0AE}"/>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F9F928AD-DE97-D0C5-07CF-477DF3C0B0AE}"/>
                  </a:ext>
                </a:extLst>
              </p:cNvPr>
              <p:cNvPicPr/>
              <p:nvPr/>
            </p:nvPicPr>
            <p:blipFill>
              <a:blip r:embed="rId9"/>
              <a:stretch>
                <a:fillRect/>
              </a:stretch>
            </p:blipFill>
            <p:spPr>
              <a:xfrm>
                <a:off x="8438349" y="-34088"/>
                <a:ext cx="527040" cy="573840"/>
              </a:xfrm>
              <a:prstGeom prst="rect">
                <a:avLst/>
              </a:prstGeom>
            </p:spPr>
          </p:pic>
        </mc:Fallback>
      </mc:AlternateContent>
      <p:sp>
        <p:nvSpPr>
          <p:cNvPr id="4" name="Date Placeholder 3">
            <a:extLst>
              <a:ext uri="{FF2B5EF4-FFF2-40B4-BE49-F238E27FC236}">
                <a16:creationId xmlns:a16="http://schemas.microsoft.com/office/drawing/2014/main" id="{EA826C13-2719-6FB8-044C-3B2BFCB300F2}"/>
              </a:ext>
            </a:extLst>
          </p:cNvPr>
          <p:cNvSpPr>
            <a:spLocks noGrp="1"/>
          </p:cNvSpPr>
          <p:nvPr>
            <p:ph type="dt" sz="half"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B5173413-AEA4-C33A-3189-9A8400558181}"/>
              </a:ext>
            </a:extLst>
          </p:cNvPr>
          <p:cNvSpPr>
            <a:spLocks noGrp="1"/>
          </p:cNvSpPr>
          <p:nvPr>
            <p:ph type="ftr" sz="quarter" idx="11"/>
          </p:nvPr>
        </p:nvSpPr>
        <p:spPr/>
        <p:txBody>
          <a:bodyPr/>
          <a:lstStyle/>
          <a:p>
            <a:pPr>
              <a:defRPr/>
            </a:pPr>
            <a:r>
              <a:rPr lang="it-IT"/>
              <a:t>Bob Laxdal - Non Elliptical Cavities </a:t>
            </a:r>
            <a:endParaRPr lang="en-C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3">
            <a:extLst>
              <a:ext uri="{FF2B5EF4-FFF2-40B4-BE49-F238E27FC236}">
                <a16:creationId xmlns:a16="http://schemas.microsoft.com/office/drawing/2014/main" id="{88076071-FB19-FFB4-2754-B96B0555F812}"/>
              </a:ext>
            </a:extLst>
          </p:cNvPr>
          <p:cNvGrpSpPr>
            <a:grpSpLocks/>
          </p:cNvGrpSpPr>
          <p:nvPr/>
        </p:nvGrpSpPr>
        <p:grpSpPr bwMode="auto">
          <a:xfrm>
            <a:off x="5921375" y="1123950"/>
            <a:ext cx="3070225" cy="2665413"/>
            <a:chOff x="0" y="0"/>
            <a:chExt cx="23185" cy="21149"/>
          </a:xfrm>
        </p:grpSpPr>
        <p:pic>
          <p:nvPicPr>
            <p:cNvPr id="31777" name="Picture 2">
              <a:extLst>
                <a:ext uri="{FF2B5EF4-FFF2-40B4-BE49-F238E27FC236}">
                  <a16:creationId xmlns:a16="http://schemas.microsoft.com/office/drawing/2014/main" id="{A37A70B9-B302-D526-AFF7-5F73E5442A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002" cy="18288"/>
            </a:xfrm>
            <a:prstGeom prst="rect">
              <a:avLst/>
            </a:prstGeom>
            <a:noFill/>
            <a:ln>
              <a:noFill/>
            </a:ln>
            <a:extLst>
              <a:ext uri="{909E8E84-426E-40DD-AFC4-6F175D3DCCD1}">
                <a14:hiddenFill xmlns:a14="http://schemas.microsoft.com/office/drawing/2010/main">
                  <a:solidFill>
                    <a:srgbClr val="840C00"/>
                  </a:solidFill>
                </a14:hiddenFill>
              </a:ext>
              <a:ext uri="{91240B29-F687-4F45-9708-019B960494DF}">
                <a14:hiddenLine xmlns:a14="http://schemas.microsoft.com/office/drawing/2010/main" w="9525">
                  <a:solidFill>
                    <a:srgbClr val="8D0C00"/>
                  </a:solidFill>
                  <a:miter lim="800000"/>
                  <a:headEnd/>
                  <a:tailEnd/>
                </a14:hiddenLine>
              </a:ext>
            </a:extLst>
          </p:spPr>
        </p:pic>
        <p:pic>
          <p:nvPicPr>
            <p:cNvPr id="31778" name="Picture 3">
              <a:extLst>
                <a:ext uri="{FF2B5EF4-FFF2-40B4-BE49-F238E27FC236}">
                  <a16:creationId xmlns:a16="http://schemas.microsoft.com/office/drawing/2014/main" id="{033AF763-6A00-13C7-AAF8-D90356F97F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2" y="0"/>
              <a:ext cx="5692" cy="18288"/>
            </a:xfrm>
            <a:prstGeom prst="rect">
              <a:avLst/>
            </a:prstGeom>
            <a:noFill/>
            <a:ln>
              <a:noFill/>
            </a:ln>
            <a:extLst>
              <a:ext uri="{909E8E84-426E-40DD-AFC4-6F175D3DCCD1}">
                <a14:hiddenFill xmlns:a14="http://schemas.microsoft.com/office/drawing/2010/main">
                  <a:solidFill>
                    <a:srgbClr val="840C00"/>
                  </a:solidFill>
                </a14:hiddenFill>
              </a:ext>
              <a:ext uri="{91240B29-F687-4F45-9708-019B960494DF}">
                <a14:hiddenLine xmlns:a14="http://schemas.microsoft.com/office/drawing/2010/main" w="9525">
                  <a:solidFill>
                    <a:srgbClr val="8D0C00"/>
                  </a:solidFill>
                  <a:miter lim="800000"/>
                  <a:headEnd/>
                  <a:tailEnd/>
                </a14:hiddenLine>
              </a:ext>
            </a:extLst>
          </p:spPr>
        </p:pic>
        <p:pic>
          <p:nvPicPr>
            <p:cNvPr id="31779" name="Picture 5">
              <a:extLst>
                <a:ext uri="{FF2B5EF4-FFF2-40B4-BE49-F238E27FC236}">
                  <a16:creationId xmlns:a16="http://schemas.microsoft.com/office/drawing/2014/main" id="{B83E311C-D5DF-A524-2C21-04576F616A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94" y="0"/>
              <a:ext cx="5839" cy="18288"/>
            </a:xfrm>
            <a:prstGeom prst="rect">
              <a:avLst/>
            </a:prstGeom>
            <a:noFill/>
            <a:ln>
              <a:noFill/>
            </a:ln>
            <a:extLst>
              <a:ext uri="{909E8E84-426E-40DD-AFC4-6F175D3DCCD1}">
                <a14:hiddenFill xmlns:a14="http://schemas.microsoft.com/office/drawing/2010/main">
                  <a:solidFill>
                    <a:srgbClr val="840C00"/>
                  </a:solidFill>
                </a14:hiddenFill>
              </a:ext>
              <a:ext uri="{91240B29-F687-4F45-9708-019B960494DF}">
                <a14:hiddenLine xmlns:a14="http://schemas.microsoft.com/office/drawing/2010/main" w="9525">
                  <a:solidFill>
                    <a:srgbClr val="8D0C00"/>
                  </a:solidFill>
                  <a:miter lim="800000"/>
                  <a:headEnd/>
                  <a:tailEnd/>
                </a14:hiddenLine>
              </a:ext>
            </a:extLst>
          </p:spPr>
        </p:pic>
        <p:pic>
          <p:nvPicPr>
            <p:cNvPr id="31780" name="Picture 6">
              <a:extLst>
                <a:ext uri="{FF2B5EF4-FFF2-40B4-BE49-F238E27FC236}">
                  <a16:creationId xmlns:a16="http://schemas.microsoft.com/office/drawing/2014/main" id="{2A5EF806-24EF-FDE8-BE44-265735FE9E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33" y="0"/>
              <a:ext cx="5652" cy="18288"/>
            </a:xfrm>
            <a:prstGeom prst="rect">
              <a:avLst/>
            </a:prstGeom>
            <a:noFill/>
            <a:ln>
              <a:noFill/>
            </a:ln>
            <a:extLst>
              <a:ext uri="{909E8E84-426E-40DD-AFC4-6F175D3DCCD1}">
                <a14:hiddenFill xmlns:a14="http://schemas.microsoft.com/office/drawing/2010/main">
                  <a:solidFill>
                    <a:srgbClr val="840C00"/>
                  </a:solidFill>
                </a14:hiddenFill>
              </a:ext>
              <a:ext uri="{91240B29-F687-4F45-9708-019B960494DF}">
                <a14:hiddenLine xmlns:a14="http://schemas.microsoft.com/office/drawing/2010/main" w="9525">
                  <a:solidFill>
                    <a:srgbClr val="8D0C00"/>
                  </a:solidFill>
                  <a:miter lim="800000"/>
                  <a:headEnd/>
                  <a:tailEnd/>
                </a14:hiddenLine>
              </a:ext>
            </a:extLst>
          </p:spPr>
        </p:pic>
        <p:sp>
          <p:nvSpPr>
            <p:cNvPr id="31781" name="TextBox 2">
              <a:extLst>
                <a:ext uri="{FF2B5EF4-FFF2-40B4-BE49-F238E27FC236}">
                  <a16:creationId xmlns:a16="http://schemas.microsoft.com/office/drawing/2014/main" id="{12D27E46-E5AC-E66A-AEB0-4272DACD7103}"/>
                </a:ext>
              </a:extLst>
            </p:cNvPr>
            <p:cNvSpPr txBox="1">
              <a:spLocks noChangeArrowheads="1"/>
            </p:cNvSpPr>
            <p:nvPr/>
          </p:nvSpPr>
          <p:spPr bwMode="auto">
            <a:xfrm>
              <a:off x="0" y="18288"/>
              <a:ext cx="23185" cy="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grpSp>
      <p:sp>
        <p:nvSpPr>
          <p:cNvPr id="12" name="Title 1">
            <a:extLst>
              <a:ext uri="{FF2B5EF4-FFF2-40B4-BE49-F238E27FC236}">
                <a16:creationId xmlns:a16="http://schemas.microsoft.com/office/drawing/2014/main" id="{894F5D62-7789-A635-D36B-2B60AFBBD77A}"/>
              </a:ext>
            </a:extLst>
          </p:cNvPr>
          <p:cNvSpPr txBox="1">
            <a:spLocks/>
          </p:cNvSpPr>
          <p:nvPr/>
        </p:nvSpPr>
        <p:spPr bwMode="auto">
          <a:xfrm>
            <a:off x="242888" y="131763"/>
            <a:ext cx="8658225" cy="533400"/>
          </a:xfrm>
          <a:prstGeom prst="rect">
            <a:avLst/>
          </a:prstGeom>
          <a:no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defRPr/>
            </a:pPr>
            <a:r>
              <a:rPr lang="en-CA" sz="3200" kern="0" dirty="0">
                <a:solidFill>
                  <a:schemeClr val="tx1"/>
                </a:solidFill>
              </a:rPr>
              <a:t>Quarter Wave Resonator (QWR)</a:t>
            </a:r>
          </a:p>
        </p:txBody>
      </p:sp>
      <p:pic>
        <p:nvPicPr>
          <p:cNvPr id="31749" name="Picture 2">
            <a:extLst>
              <a:ext uri="{FF2B5EF4-FFF2-40B4-BE49-F238E27FC236}">
                <a16:creationId xmlns:a16="http://schemas.microsoft.com/office/drawing/2014/main" id="{0C684E7E-BCFA-4738-A98C-0C0C3B0C5D5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05288" y="3746500"/>
            <a:ext cx="2433637" cy="146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50" name="Picture 3">
            <a:extLst>
              <a:ext uri="{FF2B5EF4-FFF2-40B4-BE49-F238E27FC236}">
                <a16:creationId xmlns:a16="http://schemas.microsoft.com/office/drawing/2014/main" id="{BC6C0C2E-5983-0475-B175-2B656C19A46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57988" y="3759200"/>
            <a:ext cx="2355850" cy="141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1" name="TextBox 34">
            <a:extLst>
              <a:ext uri="{FF2B5EF4-FFF2-40B4-BE49-F238E27FC236}">
                <a16:creationId xmlns:a16="http://schemas.microsoft.com/office/drawing/2014/main" id="{33C7A27A-0AF9-72B1-3A2A-B5E3392F6CBB}"/>
              </a:ext>
            </a:extLst>
          </p:cNvPr>
          <p:cNvSpPr txBox="1">
            <a:spLocks noChangeArrowheads="1"/>
          </p:cNvSpPr>
          <p:nvPr/>
        </p:nvSpPr>
        <p:spPr bwMode="auto">
          <a:xfrm>
            <a:off x="4125913" y="5299075"/>
            <a:ext cx="5026025"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spcBef>
                <a:spcPts val="600"/>
              </a:spcBef>
            </a:pPr>
            <a:r>
              <a:rPr lang="en-CA" altLang="en-US" dirty="0">
                <a:solidFill>
                  <a:srgbClr val="0070C0"/>
                </a:solidFill>
              </a:rPr>
              <a:t>Example: </a:t>
            </a:r>
            <a:r>
              <a:rPr lang="en-CA" altLang="en-US" i="1" dirty="0">
                <a:solidFill>
                  <a:srgbClr val="0070C0"/>
                </a:solidFill>
              </a:rPr>
              <a:t>h</a:t>
            </a:r>
            <a:r>
              <a:rPr lang="en-CA" altLang="en-US" dirty="0">
                <a:solidFill>
                  <a:srgbClr val="0070C0"/>
                </a:solidFill>
              </a:rPr>
              <a:t> = 0.5 m, </a:t>
            </a:r>
            <a:r>
              <a:rPr lang="en-CA" altLang="en-US" i="1" dirty="0">
                <a:solidFill>
                  <a:srgbClr val="0070C0"/>
                </a:solidFill>
                <a:sym typeface="Symbol" panose="05050102010706020507" pitchFamily="18" charset="2"/>
              </a:rPr>
              <a:t></a:t>
            </a:r>
            <a:r>
              <a:rPr lang="en-CA" altLang="en-US" dirty="0">
                <a:solidFill>
                  <a:srgbClr val="0070C0"/>
                </a:solidFill>
                <a:sym typeface="Symbol" panose="05050102010706020507" pitchFamily="18" charset="2"/>
              </a:rPr>
              <a:t>=2m, </a:t>
            </a:r>
            <a:r>
              <a:rPr lang="en-CA" altLang="en-US" i="1" dirty="0">
                <a:solidFill>
                  <a:srgbClr val="0070C0"/>
                </a:solidFill>
                <a:sym typeface="Symbol" panose="05050102010706020507" pitchFamily="18" charset="2"/>
              </a:rPr>
              <a:t>f</a:t>
            </a:r>
            <a:r>
              <a:rPr lang="en-CA" altLang="en-US" i="1" baseline="-25000" dirty="0">
                <a:solidFill>
                  <a:srgbClr val="0070C0"/>
                </a:solidFill>
                <a:sym typeface="Symbol" panose="05050102010706020507" pitchFamily="18" charset="2"/>
              </a:rPr>
              <a:t>0</a:t>
            </a:r>
            <a:r>
              <a:rPr lang="en-CA" altLang="en-US" dirty="0">
                <a:solidFill>
                  <a:srgbClr val="0070C0"/>
                </a:solidFill>
                <a:sym typeface="Symbol" panose="05050102010706020507" pitchFamily="18" charset="2"/>
              </a:rPr>
              <a:t>=150MHz</a:t>
            </a:r>
          </a:p>
          <a:p>
            <a:pPr eaLnBrk="1" hangingPunct="1">
              <a:spcBef>
                <a:spcPts val="600"/>
              </a:spcBef>
            </a:pPr>
            <a:r>
              <a:rPr lang="en-CA" altLang="en-US" dirty="0">
                <a:solidFill>
                  <a:srgbClr val="0070C0"/>
                </a:solidFill>
                <a:sym typeface="Symbol" panose="05050102010706020507" pitchFamily="18" charset="2"/>
              </a:rPr>
              <a:t>If =0.1 then the gap to gap distance must be L=0.1m for synchronism</a:t>
            </a:r>
          </a:p>
          <a:p>
            <a:pPr eaLnBrk="1" hangingPunct="1"/>
            <a:endParaRPr lang="en-CA" altLang="en-US" dirty="0">
              <a:solidFill>
                <a:srgbClr val="0070C0"/>
              </a:solidFill>
              <a:sym typeface="Symbol" panose="05050102010706020507" pitchFamily="18" charset="2"/>
            </a:endParaRPr>
          </a:p>
          <a:p>
            <a:pPr eaLnBrk="1" hangingPunct="1"/>
            <a:endParaRPr lang="en-CA" altLang="en-US" dirty="0">
              <a:solidFill>
                <a:srgbClr val="0070C0"/>
              </a:solidFill>
            </a:endParaRPr>
          </a:p>
        </p:txBody>
      </p:sp>
      <p:grpSp>
        <p:nvGrpSpPr>
          <p:cNvPr id="31752" name="Group 1">
            <a:extLst>
              <a:ext uri="{FF2B5EF4-FFF2-40B4-BE49-F238E27FC236}">
                <a16:creationId xmlns:a16="http://schemas.microsoft.com/office/drawing/2014/main" id="{1AB33481-4659-A680-48BA-3E80A546D13A}"/>
              </a:ext>
            </a:extLst>
          </p:cNvPr>
          <p:cNvGrpSpPr>
            <a:grpSpLocks/>
          </p:cNvGrpSpPr>
          <p:nvPr/>
        </p:nvGrpSpPr>
        <p:grpSpPr bwMode="auto">
          <a:xfrm>
            <a:off x="4294188" y="1123950"/>
            <a:ext cx="1435100" cy="2416175"/>
            <a:chOff x="4500563" y="1123950"/>
            <a:chExt cx="1435100" cy="2416175"/>
          </a:xfrm>
        </p:grpSpPr>
        <p:grpSp>
          <p:nvGrpSpPr>
            <p:cNvPr id="31757" name="Group 13">
              <a:extLst>
                <a:ext uri="{FF2B5EF4-FFF2-40B4-BE49-F238E27FC236}">
                  <a16:creationId xmlns:a16="http://schemas.microsoft.com/office/drawing/2014/main" id="{D2D927E1-F7D5-20A9-A1D0-23816543042E}"/>
                </a:ext>
              </a:extLst>
            </p:cNvPr>
            <p:cNvGrpSpPr>
              <a:grpSpLocks/>
            </p:cNvGrpSpPr>
            <p:nvPr/>
          </p:nvGrpSpPr>
          <p:grpSpPr bwMode="auto">
            <a:xfrm rot="5400000">
              <a:off x="4137025" y="1898650"/>
              <a:ext cx="2414588" cy="865188"/>
              <a:chOff x="6348255" y="1244928"/>
              <a:chExt cx="1731276" cy="1035131"/>
            </a:xfrm>
          </p:grpSpPr>
          <p:grpSp>
            <p:nvGrpSpPr>
              <p:cNvPr id="23" name="Group 22">
                <a:extLst>
                  <a:ext uri="{FF2B5EF4-FFF2-40B4-BE49-F238E27FC236}">
                    <a16:creationId xmlns:a16="http://schemas.microsoft.com/office/drawing/2014/main" id="{6D3A78CF-174B-3EE1-47E1-C6DEE4A1056E}"/>
                  </a:ext>
                </a:extLst>
              </p:cNvPr>
              <p:cNvGrpSpPr/>
              <p:nvPr/>
            </p:nvGrpSpPr>
            <p:grpSpPr>
              <a:xfrm>
                <a:off x="6348255" y="1244928"/>
                <a:ext cx="1731276" cy="1035130"/>
                <a:chOff x="6407630" y="1114303"/>
                <a:chExt cx="1731276" cy="1035130"/>
              </a:xfrm>
              <a:noFill/>
            </p:grpSpPr>
            <p:sp>
              <p:nvSpPr>
                <p:cNvPr id="30" name="Oval 29">
                  <a:extLst>
                    <a:ext uri="{FF2B5EF4-FFF2-40B4-BE49-F238E27FC236}">
                      <a16:creationId xmlns:a16="http://schemas.microsoft.com/office/drawing/2014/main" id="{D30FD995-52EE-DB54-7E28-9D1B5C8C7D07}"/>
                    </a:ext>
                  </a:extLst>
                </p:cNvPr>
                <p:cNvSpPr/>
                <p:nvPr/>
              </p:nvSpPr>
              <p:spPr>
                <a:xfrm>
                  <a:off x="6407630" y="1116280"/>
                  <a:ext cx="90057" cy="1033153"/>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31" name="Oval 30">
                  <a:extLst>
                    <a:ext uri="{FF2B5EF4-FFF2-40B4-BE49-F238E27FC236}">
                      <a16:creationId xmlns:a16="http://schemas.microsoft.com/office/drawing/2014/main" id="{6839F972-4CB4-893D-06FE-D282253B0252}"/>
                    </a:ext>
                  </a:extLst>
                </p:cNvPr>
                <p:cNvSpPr/>
                <p:nvPr/>
              </p:nvSpPr>
              <p:spPr>
                <a:xfrm>
                  <a:off x="8086493" y="1114303"/>
                  <a:ext cx="52413" cy="1033153"/>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grpSp>
          <p:sp>
            <p:nvSpPr>
              <p:cNvPr id="24" name="Oval 23">
                <a:extLst>
                  <a:ext uri="{FF2B5EF4-FFF2-40B4-BE49-F238E27FC236}">
                    <a16:creationId xmlns:a16="http://schemas.microsoft.com/office/drawing/2014/main" id="{A950E8A3-1424-0342-247E-DA11798405DB}"/>
                  </a:ext>
                </a:extLst>
              </p:cNvPr>
              <p:cNvSpPr/>
              <p:nvPr/>
            </p:nvSpPr>
            <p:spPr>
              <a:xfrm>
                <a:off x="6373296" y="1505135"/>
                <a:ext cx="33010" cy="4368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25" name="Oval 24">
                <a:extLst>
                  <a:ext uri="{FF2B5EF4-FFF2-40B4-BE49-F238E27FC236}">
                    <a16:creationId xmlns:a16="http://schemas.microsoft.com/office/drawing/2014/main" id="{8E0362A6-FEC1-580D-0175-63AA069038DE}"/>
                  </a:ext>
                </a:extLst>
              </p:cNvPr>
              <p:cNvSpPr/>
              <p:nvPr/>
            </p:nvSpPr>
            <p:spPr>
              <a:xfrm>
                <a:off x="7734641" y="1503235"/>
                <a:ext cx="33010" cy="43684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26" name="Straight Connector 25">
                <a:extLst>
                  <a:ext uri="{FF2B5EF4-FFF2-40B4-BE49-F238E27FC236}">
                    <a16:creationId xmlns:a16="http://schemas.microsoft.com/office/drawing/2014/main" id="{9298F0A3-5B5E-4CA6-DA26-101804073718}"/>
                  </a:ext>
                </a:extLst>
              </p:cNvPr>
              <p:cNvCxnSpPr>
                <a:stCxn id="30" idx="0"/>
                <a:endCxn id="31" idx="0"/>
              </p:cNvCxnSpPr>
              <p:nvPr/>
            </p:nvCxnSpPr>
            <p:spPr>
              <a:xfrm rot="16200000">
                <a:off x="7222618" y="416095"/>
                <a:ext cx="1900" cy="165956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600221-9676-A85A-64DF-6D62CCC35FCC}"/>
                  </a:ext>
                </a:extLst>
              </p:cNvPr>
              <p:cNvCxnSpPr>
                <a:stCxn id="30" idx="4"/>
                <a:endCxn id="31" idx="4"/>
              </p:cNvCxnSpPr>
              <p:nvPr/>
            </p:nvCxnSpPr>
            <p:spPr>
              <a:xfrm rot="16200000">
                <a:off x="7222618" y="1449326"/>
                <a:ext cx="1900" cy="165956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2E9EBD6-9235-205F-E186-7C3726EED02E}"/>
                  </a:ext>
                </a:extLst>
              </p:cNvPr>
              <p:cNvCxnSpPr>
                <a:stCxn id="24" idx="4"/>
                <a:endCxn id="25" idx="4"/>
              </p:cNvCxnSpPr>
              <p:nvPr/>
            </p:nvCxnSpPr>
            <p:spPr>
              <a:xfrm rot="16200000">
                <a:off x="7069524" y="1276121"/>
                <a:ext cx="1900" cy="13602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27A1D1C-DD75-A76C-E130-2BE3BB663732}"/>
                  </a:ext>
                </a:extLst>
              </p:cNvPr>
              <p:cNvCxnSpPr>
                <a:stCxn id="24" idx="0"/>
                <a:endCxn id="25" idx="0"/>
              </p:cNvCxnSpPr>
              <p:nvPr/>
            </p:nvCxnSpPr>
            <p:spPr>
              <a:xfrm rot="16200000">
                <a:off x="7069524" y="839277"/>
                <a:ext cx="1900" cy="13602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1" name="Rectangle 40">
              <a:extLst>
                <a:ext uri="{FF2B5EF4-FFF2-40B4-BE49-F238E27FC236}">
                  <a16:creationId xmlns:a16="http://schemas.microsoft.com/office/drawing/2014/main" id="{BD37CB49-978E-BAB7-A31B-32B5E09C71ED}"/>
                </a:ext>
              </a:extLst>
            </p:cNvPr>
            <p:cNvSpPr/>
            <p:nvPr/>
          </p:nvSpPr>
          <p:spPr>
            <a:xfrm>
              <a:off x="4759325" y="2686050"/>
              <a:ext cx="1176338" cy="284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42" name="Oval 41">
              <a:extLst>
                <a:ext uri="{FF2B5EF4-FFF2-40B4-BE49-F238E27FC236}">
                  <a16:creationId xmlns:a16="http://schemas.microsoft.com/office/drawing/2014/main" id="{74962588-93C3-73C0-BA25-F0E0C852D42C}"/>
                </a:ext>
              </a:extLst>
            </p:cNvPr>
            <p:cNvSpPr/>
            <p:nvPr/>
          </p:nvSpPr>
          <p:spPr>
            <a:xfrm rot="10800000">
              <a:off x="5521325" y="2673350"/>
              <a:ext cx="30163" cy="309563"/>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43" name="Oval 42">
              <a:extLst>
                <a:ext uri="{FF2B5EF4-FFF2-40B4-BE49-F238E27FC236}">
                  <a16:creationId xmlns:a16="http://schemas.microsoft.com/office/drawing/2014/main" id="{7F620909-A537-6AAE-2317-289898E0A46A}"/>
                </a:ext>
              </a:extLst>
            </p:cNvPr>
            <p:cNvSpPr/>
            <p:nvPr/>
          </p:nvSpPr>
          <p:spPr>
            <a:xfrm rot="10800000" flipH="1">
              <a:off x="4910138" y="2686050"/>
              <a:ext cx="33337" cy="3079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44" name="Oval 43">
              <a:extLst>
                <a:ext uri="{FF2B5EF4-FFF2-40B4-BE49-F238E27FC236}">
                  <a16:creationId xmlns:a16="http://schemas.microsoft.com/office/drawing/2014/main" id="{2A878EBF-F9DF-DD67-250A-8E5D9E8C48D3}"/>
                </a:ext>
              </a:extLst>
            </p:cNvPr>
            <p:cNvSpPr/>
            <p:nvPr/>
          </p:nvSpPr>
          <p:spPr>
            <a:xfrm rot="10800000" flipH="1">
              <a:off x="5173663" y="2671763"/>
              <a:ext cx="33337" cy="3079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45" name="Oval 44">
              <a:extLst>
                <a:ext uri="{FF2B5EF4-FFF2-40B4-BE49-F238E27FC236}">
                  <a16:creationId xmlns:a16="http://schemas.microsoft.com/office/drawing/2014/main" id="{01B2DE62-4EBF-A720-9BFD-C7473F95D550}"/>
                </a:ext>
              </a:extLst>
            </p:cNvPr>
            <p:cNvSpPr/>
            <p:nvPr/>
          </p:nvSpPr>
          <p:spPr>
            <a:xfrm rot="10800000" flipH="1">
              <a:off x="5745163" y="2671763"/>
              <a:ext cx="33337" cy="3079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46" name="Straight Connector 45">
              <a:extLst>
                <a:ext uri="{FF2B5EF4-FFF2-40B4-BE49-F238E27FC236}">
                  <a16:creationId xmlns:a16="http://schemas.microsoft.com/office/drawing/2014/main" id="{36BECC8C-C008-5444-8AB2-EAF9928DAC32}"/>
                </a:ext>
              </a:extLst>
            </p:cNvPr>
            <p:cNvCxnSpPr>
              <a:stCxn id="44" idx="4"/>
              <a:endCxn id="42" idx="4"/>
            </p:cNvCxnSpPr>
            <p:nvPr/>
          </p:nvCxnSpPr>
          <p:spPr>
            <a:xfrm>
              <a:off x="5189538" y="2671763"/>
              <a:ext cx="347662"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425DDBE-18AF-B1F8-D7BA-EF68C798FEC4}"/>
                </a:ext>
              </a:extLst>
            </p:cNvPr>
            <p:cNvCxnSpPr/>
            <p:nvPr/>
          </p:nvCxnSpPr>
          <p:spPr>
            <a:xfrm>
              <a:off x="5187950" y="2954338"/>
              <a:ext cx="347663" cy="3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765" name="TextBox 1">
              <a:extLst>
                <a:ext uri="{FF2B5EF4-FFF2-40B4-BE49-F238E27FC236}">
                  <a16:creationId xmlns:a16="http://schemas.microsoft.com/office/drawing/2014/main" id="{A622BADF-D857-46BF-D3B8-D0D6EC281B18}"/>
                </a:ext>
              </a:extLst>
            </p:cNvPr>
            <p:cNvSpPr txBox="1">
              <a:spLocks noChangeArrowheads="1"/>
            </p:cNvSpPr>
            <p:nvPr/>
          </p:nvSpPr>
          <p:spPr bwMode="auto">
            <a:xfrm>
              <a:off x="4500563" y="1887538"/>
              <a:ext cx="344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i="1">
                  <a:latin typeface="Arial" panose="020B0604020202020204" pitchFamily="34" charset="0"/>
                </a:rPr>
                <a:t>h</a:t>
              </a:r>
            </a:p>
          </p:txBody>
        </p:sp>
        <p:cxnSp>
          <p:nvCxnSpPr>
            <p:cNvPr id="15" name="Straight Arrow Connector 14">
              <a:extLst>
                <a:ext uri="{FF2B5EF4-FFF2-40B4-BE49-F238E27FC236}">
                  <a16:creationId xmlns:a16="http://schemas.microsoft.com/office/drawing/2014/main" id="{27D4D901-D1A8-219C-EE97-93EADAFD2A42}"/>
                </a:ext>
              </a:extLst>
            </p:cNvPr>
            <p:cNvCxnSpPr/>
            <p:nvPr/>
          </p:nvCxnSpPr>
          <p:spPr>
            <a:xfrm flipV="1">
              <a:off x="4649788" y="1211263"/>
              <a:ext cx="4762" cy="6286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3447D2C8-D7DB-5C3F-C94A-AC9D16D39D56}"/>
                </a:ext>
              </a:extLst>
            </p:cNvPr>
            <p:cNvCxnSpPr/>
            <p:nvPr/>
          </p:nvCxnSpPr>
          <p:spPr>
            <a:xfrm>
              <a:off x="4654550" y="2351088"/>
              <a:ext cx="11113" cy="7223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768" name="TextBox 35">
              <a:extLst>
                <a:ext uri="{FF2B5EF4-FFF2-40B4-BE49-F238E27FC236}">
                  <a16:creationId xmlns:a16="http://schemas.microsoft.com/office/drawing/2014/main" id="{1269B1D5-8E00-7C68-BB5F-DC05560EFAB4}"/>
                </a:ext>
              </a:extLst>
            </p:cNvPr>
            <p:cNvSpPr txBox="1">
              <a:spLocks noChangeArrowheads="1"/>
            </p:cNvSpPr>
            <p:nvPr/>
          </p:nvSpPr>
          <p:spPr bwMode="auto">
            <a:xfrm>
              <a:off x="5140325" y="3201571"/>
              <a:ext cx="4425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CA" altLang="en-US" sz="1600">
                  <a:solidFill>
                    <a:srgbClr val="FF0000"/>
                  </a:solidFill>
                  <a:sym typeface="Symbol" panose="05050102010706020507" pitchFamily="18" charset="2"/>
                </a:rPr>
                <a:t>L</a:t>
              </a:r>
              <a:endParaRPr lang="en-CA" altLang="en-US" sz="1600">
                <a:solidFill>
                  <a:srgbClr val="FF0000"/>
                </a:solidFill>
              </a:endParaRPr>
            </a:p>
          </p:txBody>
        </p:sp>
        <p:cxnSp>
          <p:nvCxnSpPr>
            <p:cNvPr id="37" name="Straight Arrow Connector 36">
              <a:extLst>
                <a:ext uri="{FF2B5EF4-FFF2-40B4-BE49-F238E27FC236}">
                  <a16:creationId xmlns:a16="http://schemas.microsoft.com/office/drawing/2014/main" id="{17A954A5-4824-390E-8A11-18F15490D373}"/>
                </a:ext>
              </a:extLst>
            </p:cNvPr>
            <p:cNvCxnSpPr>
              <a:cxnSpLocks/>
            </p:cNvCxnSpPr>
            <p:nvPr/>
          </p:nvCxnSpPr>
          <p:spPr>
            <a:xfrm>
              <a:off x="5014913" y="3240088"/>
              <a:ext cx="631825"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39" name="TextBox 68612">
            <a:extLst>
              <a:ext uri="{FF2B5EF4-FFF2-40B4-BE49-F238E27FC236}">
                <a16:creationId xmlns:a16="http://schemas.microsoft.com/office/drawing/2014/main" id="{3D11E5E1-9356-1F0F-AE91-C928DDD1DCD9}"/>
              </a:ext>
            </a:extLst>
          </p:cNvPr>
          <p:cNvSpPr txBox="1">
            <a:spLocks noChangeArrowheads="1"/>
          </p:cNvSpPr>
          <p:nvPr/>
        </p:nvSpPr>
        <p:spPr bwMode="auto">
          <a:xfrm>
            <a:off x="5272088" y="3786188"/>
            <a:ext cx="596900" cy="369887"/>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0070C0"/>
                </a:solidFill>
                <a:latin typeface="+mn-lt"/>
              </a:rPr>
              <a:t>V,E</a:t>
            </a:r>
          </a:p>
        </p:txBody>
      </p:sp>
      <p:sp>
        <p:nvSpPr>
          <p:cNvPr id="40" name="TextBox 68612">
            <a:extLst>
              <a:ext uri="{FF2B5EF4-FFF2-40B4-BE49-F238E27FC236}">
                <a16:creationId xmlns:a16="http://schemas.microsoft.com/office/drawing/2014/main" id="{35E3587A-4F6B-7BAE-17B6-D6648AD47A08}"/>
              </a:ext>
            </a:extLst>
          </p:cNvPr>
          <p:cNvSpPr txBox="1">
            <a:spLocks noChangeArrowheads="1"/>
          </p:cNvSpPr>
          <p:nvPr/>
        </p:nvSpPr>
        <p:spPr bwMode="auto">
          <a:xfrm>
            <a:off x="7620000" y="3786188"/>
            <a:ext cx="596900" cy="369887"/>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C00000"/>
                </a:solidFill>
                <a:latin typeface="+mn-lt"/>
              </a:rPr>
              <a:t>I,B</a:t>
            </a:r>
          </a:p>
        </p:txBody>
      </p:sp>
      <p:sp>
        <p:nvSpPr>
          <p:cNvPr id="31756" name="Slide Number Placeholder 6">
            <a:extLst>
              <a:ext uri="{FF2B5EF4-FFF2-40B4-BE49-F238E27FC236}">
                <a16:creationId xmlns:a16="http://schemas.microsoft.com/office/drawing/2014/main" id="{F13F10C0-86AF-9847-D35B-E8788361A3F1}"/>
              </a:ext>
            </a:extLst>
          </p:cNvPr>
          <p:cNvSpPr>
            <a:spLocks noGrp="1"/>
          </p:cNvSpPr>
          <p:nvPr>
            <p:ph type="sldNum" sz="quarter" idx="12"/>
          </p:nvPr>
        </p:nvSpPr>
        <p:spPr bwMode="auto">
          <a:xfrm>
            <a:off x="6553200" y="653097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AF51C23-5291-4527-ADC6-EC792F31A5D0}" type="slidenum">
              <a:rPr lang="en-US" altLang="en-US" sz="1400" smtClean="0">
                <a:latin typeface="Arial" panose="020B0604020202020204" pitchFamily="34" charset="0"/>
              </a:rPr>
              <a:pPr>
                <a:spcBef>
                  <a:spcPct val="0"/>
                </a:spcBef>
                <a:buFontTx/>
                <a:buNone/>
              </a:pPr>
              <a:t>17</a:t>
            </a:fld>
            <a:endParaRPr lang="en-US" altLang="en-US" sz="1400">
              <a:latin typeface="Arial" panose="020B0604020202020204" pitchFamily="34" charset="0"/>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75BD3BC2-0E89-EEB9-B465-A5DEF7F5322F}"/>
                  </a:ext>
                </a:extLst>
              </p:cNvPr>
              <p:cNvSpPr txBox="1"/>
              <p:nvPr/>
            </p:nvSpPr>
            <p:spPr>
              <a:xfrm>
                <a:off x="168274" y="765379"/>
                <a:ext cx="3902076" cy="5693866"/>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CA" dirty="0"/>
                  <a:t>Another popular coaxial TEM mode cavity is the quarter wave resonator (QWR)</a:t>
                </a:r>
              </a:p>
              <a:p>
                <a:pPr marL="285750" indent="-285750">
                  <a:spcBef>
                    <a:spcPts val="600"/>
                  </a:spcBef>
                  <a:buFont typeface="Arial" panose="020B0604020202020204" pitchFamily="34" charset="0"/>
                  <a:buChar char="•"/>
                </a:pPr>
                <a:r>
                  <a:rPr lang="en-CA" dirty="0"/>
                  <a:t>Here the inner conductor is open at one end with a resonant length of </a:t>
                </a:r>
              </a:p>
              <a:p>
                <a:pPr marL="285750" indent="-285750">
                  <a:spcBef>
                    <a:spcPts val="600"/>
                  </a:spcBef>
                  <a:buFont typeface="Arial" panose="020B0604020202020204" pitchFamily="34" charset="0"/>
                  <a:buChar char="•"/>
                </a:pPr>
                <a:endParaRPr lang="en-CA" dirty="0"/>
              </a:p>
              <a:p>
                <a:pPr marL="285750" indent="-285750">
                  <a:spcBef>
                    <a:spcPts val="600"/>
                  </a:spcBef>
                  <a:buFont typeface="Arial" panose="020B0604020202020204" pitchFamily="34" charset="0"/>
                  <a:buChar char="•"/>
                </a:pPr>
                <a:endParaRPr lang="en-CA" dirty="0"/>
              </a:p>
              <a:p>
                <a:pPr marL="285750" indent="-285750">
                  <a:spcBef>
                    <a:spcPts val="600"/>
                  </a:spcBef>
                  <a:buFont typeface="Arial" panose="020B0604020202020204" pitchFamily="34" charset="0"/>
                  <a:buChar char="•"/>
                </a:pPr>
                <a:r>
                  <a:rPr lang="en-CA" dirty="0"/>
                  <a:t>The typical accelerating mode has</a:t>
                </a:r>
              </a:p>
              <a:p>
                <a:pPr>
                  <a:spcBef>
                    <a:spcPts val="600"/>
                  </a:spcBef>
                </a:pPr>
                <a:endParaRPr lang="en-CA" dirty="0"/>
              </a:p>
              <a:p>
                <a:pPr marL="285750" indent="-285750">
                  <a:spcBef>
                    <a:spcPts val="600"/>
                  </a:spcBef>
                  <a:buFont typeface="Arial" panose="020B0604020202020204" pitchFamily="34" charset="0"/>
                  <a:buChar char="•"/>
                </a:pPr>
                <a:endParaRPr lang="en-CA" dirty="0"/>
              </a:p>
              <a:p>
                <a:pPr marL="285750" indent="-285750">
                  <a:spcBef>
                    <a:spcPts val="600"/>
                  </a:spcBef>
                  <a:buFont typeface="Arial" panose="020B0604020202020204" pitchFamily="34" charset="0"/>
                  <a:buChar char="•"/>
                </a:pPr>
                <a:r>
                  <a:rPr lang="en-CA" dirty="0"/>
                  <a:t>The maximum voltage occurs on the open tip and the maximum current is at the root</a:t>
                </a:r>
              </a:p>
              <a:p>
                <a:pPr marL="285750" indent="-285750">
                  <a:spcBef>
                    <a:spcPts val="600"/>
                  </a:spcBef>
                  <a:buFont typeface="Arial" panose="020B0604020202020204" pitchFamily="34" charset="0"/>
                  <a:buChar char="•"/>
                </a:pPr>
                <a:r>
                  <a:rPr lang="en-CA" dirty="0"/>
                  <a:t>A beam tube is arranged near the end of the tip to produce a double gap acceleration geometry similar to the HWR with cavity length quoted as </a:t>
                </a:r>
                <a14:m>
                  <m:oMath xmlns:m="http://schemas.openxmlformats.org/officeDocument/2006/math">
                    <m:sSub>
                      <m:sSubPr>
                        <m:ctrlPr>
                          <a:rPr lang="en-CA" i="1">
                            <a:latin typeface="Cambria Math" panose="02040503050406030204" pitchFamily="18" charset="0"/>
                            <a:ea typeface="Cambria Math" panose="02040503050406030204" pitchFamily="18" charset="0"/>
                          </a:rPr>
                        </m:ctrlPr>
                      </m:sSubPr>
                      <m:e>
                        <m:r>
                          <a:rPr lang="en-CA" i="1">
                            <a:latin typeface="Cambria Math" panose="02040503050406030204" pitchFamily="18" charset="0"/>
                            <a:ea typeface="Cambria Math" panose="02040503050406030204" pitchFamily="18" charset="0"/>
                          </a:rPr>
                          <m:t>𝐿</m:t>
                        </m:r>
                        <m:r>
                          <a:rPr lang="en-CA" i="1">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𝛽</m:t>
                        </m:r>
                      </m:e>
                      <m:sub>
                        <m:r>
                          <a:rPr lang="en-CA" i="1">
                            <a:latin typeface="Cambria Math" panose="02040503050406030204" pitchFamily="18" charset="0"/>
                            <a:ea typeface="Cambria Math" panose="02040503050406030204" pitchFamily="18" charset="0"/>
                          </a:rPr>
                          <m:t>0</m:t>
                        </m:r>
                      </m:sub>
                    </m:sSub>
                    <m:r>
                      <a:rPr lang="en-CA" i="1">
                        <a:latin typeface="Cambria Math" panose="02040503050406030204" pitchFamily="18" charset="0"/>
                        <a:ea typeface="Cambria Math" panose="02040503050406030204" pitchFamily="18" charset="0"/>
                      </a:rPr>
                      <m:t>𝜆</m:t>
                    </m:r>
                  </m:oMath>
                </a14:m>
                <a:endParaRPr lang="en-CA" dirty="0"/>
              </a:p>
            </p:txBody>
          </p:sp>
        </mc:Choice>
        <mc:Fallback>
          <p:sp>
            <p:nvSpPr>
              <p:cNvPr id="5" name="TextBox 4">
                <a:extLst>
                  <a:ext uri="{FF2B5EF4-FFF2-40B4-BE49-F238E27FC236}">
                    <a16:creationId xmlns:a16="http://schemas.microsoft.com/office/drawing/2014/main" id="{75BD3BC2-0E89-EEB9-B465-A5DEF7F5322F}"/>
                  </a:ext>
                </a:extLst>
              </p:cNvPr>
              <p:cNvSpPr txBox="1">
                <a:spLocks noRot="1" noChangeAspect="1" noMove="1" noResize="1" noEditPoints="1" noAdjustHandles="1" noChangeArrowheads="1" noChangeShapeType="1" noTextEdit="1"/>
              </p:cNvSpPr>
              <p:nvPr/>
            </p:nvSpPr>
            <p:spPr>
              <a:xfrm>
                <a:off x="168274" y="765379"/>
                <a:ext cx="3902076" cy="5693866"/>
              </a:xfrm>
              <a:prstGeom prst="rect">
                <a:avLst/>
              </a:prstGeom>
              <a:blipFill>
                <a:blip r:embed="rId9"/>
                <a:stretch>
                  <a:fillRect l="-1094" t="-642" r="-781" b="-749"/>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3350CEEF-E277-220A-9E60-E1F893556F3D}"/>
              </a:ext>
            </a:extLst>
          </p:cNvPr>
          <p:cNvPicPr>
            <a:picLocks noChangeAspect="1"/>
          </p:cNvPicPr>
          <p:nvPr/>
        </p:nvPicPr>
        <p:blipFill>
          <a:blip r:embed="rId10"/>
          <a:stretch>
            <a:fillRect/>
          </a:stretch>
        </p:blipFill>
        <p:spPr>
          <a:xfrm>
            <a:off x="685587" y="2547404"/>
            <a:ext cx="2813154" cy="654167"/>
          </a:xfrm>
          <a:prstGeom prst="rect">
            <a:avLst/>
          </a:prstGeom>
        </p:spPr>
      </p:pic>
      <p:grpSp>
        <p:nvGrpSpPr>
          <p:cNvPr id="10" name="Group 9">
            <a:extLst>
              <a:ext uri="{FF2B5EF4-FFF2-40B4-BE49-F238E27FC236}">
                <a16:creationId xmlns:a16="http://schemas.microsoft.com/office/drawing/2014/main" id="{8CE6CB39-C530-9253-B9F3-11AA1E9A6608}"/>
              </a:ext>
            </a:extLst>
          </p:cNvPr>
          <p:cNvGrpSpPr/>
          <p:nvPr/>
        </p:nvGrpSpPr>
        <p:grpSpPr>
          <a:xfrm>
            <a:off x="-77631" y="3539007"/>
            <a:ext cx="3064300" cy="618311"/>
            <a:chOff x="-409642" y="3452737"/>
            <a:chExt cx="3064300" cy="618311"/>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3C55D87-0EC9-E053-2177-3668D6F320E4}"/>
                    </a:ext>
                  </a:extLst>
                </p:cNvPr>
                <p:cNvSpPr txBox="1"/>
                <p:nvPr/>
              </p:nvSpPr>
              <p:spPr>
                <a:xfrm>
                  <a:off x="-409642" y="3536339"/>
                  <a:ext cx="3064300" cy="47429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CA" dirty="0" smtClean="0"/>
                          <m:t>p</m:t>
                        </m:r>
                        <m:r>
                          <m:rPr>
                            <m:nor/>
                          </m:rPr>
                          <a:rPr lang="en-CA" dirty="0" smtClean="0"/>
                          <m:t>=0    </m:t>
                        </m:r>
                        <m:r>
                          <m:rPr>
                            <m:nor/>
                          </m:rPr>
                          <a:rPr lang="en-CA" i="1" dirty="0" smtClean="0"/>
                          <m:t>f</m:t>
                        </m:r>
                        <m:r>
                          <m:rPr>
                            <m:nor/>
                          </m:rPr>
                          <a:rPr lang="en-CA" b="0" i="0" dirty="0" smtClean="0"/>
                          <m:t> </m:t>
                        </m:r>
                        <m:r>
                          <m:rPr>
                            <m:nor/>
                          </m:rPr>
                          <a:rPr lang="en-CA" dirty="0" smtClean="0"/>
                          <m:t>=</m:t>
                        </m:r>
                        <m:f>
                          <m:fPr>
                            <m:ctrlPr>
                              <a:rPr lang="en-CA" i="1" dirty="0" smtClean="0">
                                <a:latin typeface="Cambria Math" panose="02040503050406030204" pitchFamily="18" charset="0"/>
                              </a:rPr>
                            </m:ctrlPr>
                          </m:fPr>
                          <m:num>
                            <m:r>
                              <a:rPr lang="en-CA" b="0" i="1" dirty="0" smtClean="0">
                                <a:latin typeface="Cambria Math" panose="02040503050406030204" pitchFamily="18" charset="0"/>
                              </a:rPr>
                              <m:t>𝑐</m:t>
                            </m:r>
                          </m:num>
                          <m:den>
                            <m:r>
                              <a:rPr lang="en-CA" b="0" i="1" dirty="0" smtClean="0">
                                <a:latin typeface="Cambria Math" panose="02040503050406030204" pitchFamily="18" charset="0"/>
                              </a:rPr>
                              <m:t>4</m:t>
                            </m:r>
                            <m:r>
                              <a:rPr lang="en-CA" b="0" i="1" dirty="0" smtClean="0">
                                <a:latin typeface="Cambria Math" panose="02040503050406030204" pitchFamily="18" charset="0"/>
                              </a:rPr>
                              <m:t>h</m:t>
                            </m:r>
                          </m:den>
                        </m:f>
                      </m:oMath>
                    </m:oMathPara>
                  </a14:m>
                  <a:endParaRPr lang="en-CA" dirty="0"/>
                </a:p>
              </p:txBody>
            </p:sp>
          </mc:Choice>
          <mc:Fallback xmlns="">
            <p:sp>
              <p:nvSpPr>
                <p:cNvPr id="7" name="TextBox 6">
                  <a:extLst>
                    <a:ext uri="{FF2B5EF4-FFF2-40B4-BE49-F238E27FC236}">
                      <a16:creationId xmlns:a16="http://schemas.microsoft.com/office/drawing/2014/main" id="{13C55D87-0EC9-E053-2177-3668D6F320E4}"/>
                    </a:ext>
                  </a:extLst>
                </p:cNvPr>
                <p:cNvSpPr txBox="1">
                  <a:spLocks noRot="1" noChangeAspect="1" noMove="1" noResize="1" noEditPoints="1" noAdjustHandles="1" noChangeArrowheads="1" noChangeShapeType="1" noTextEdit="1"/>
                </p:cNvSpPr>
                <p:nvPr/>
              </p:nvSpPr>
              <p:spPr>
                <a:xfrm>
                  <a:off x="-409642" y="3536339"/>
                  <a:ext cx="3064300" cy="474297"/>
                </a:xfrm>
                <a:prstGeom prst="rect">
                  <a:avLst/>
                </a:prstGeom>
                <a:blipFill>
                  <a:blip r:embed="rId11"/>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FBA6A7B-79D8-5B52-1682-30852BF8576D}"/>
                    </a:ext>
                  </a:extLst>
                </p:cNvPr>
                <p:cNvSpPr txBox="1"/>
                <p:nvPr/>
              </p:nvSpPr>
              <p:spPr>
                <a:xfrm>
                  <a:off x="1704917" y="3452737"/>
                  <a:ext cx="814771" cy="6183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CA" b="0" i="1" dirty="0" smtClean="0"/>
                          <m:t>h</m:t>
                        </m:r>
                        <m:r>
                          <m:rPr>
                            <m:nor/>
                          </m:rPr>
                          <a:rPr lang="en-CA" b="0" i="0" dirty="0" smtClean="0"/>
                          <m:t> </m:t>
                        </m:r>
                        <m:r>
                          <m:rPr>
                            <m:nor/>
                          </m:rPr>
                          <a:rPr lang="en-CA" dirty="0" smtClean="0"/>
                          <m:t>=</m:t>
                        </m:r>
                        <m:f>
                          <m:fPr>
                            <m:ctrlPr>
                              <a:rPr lang="en-CA" i="1" dirty="0" smtClean="0">
                                <a:latin typeface="Cambria Math" panose="02040503050406030204" pitchFamily="18" charset="0"/>
                              </a:rPr>
                            </m:ctrlPr>
                          </m:fPr>
                          <m:num>
                            <m:r>
                              <a:rPr lang="en-CA" b="0" i="1" dirty="0" smtClean="0">
                                <a:latin typeface="Cambria Math" panose="02040503050406030204" pitchFamily="18" charset="0"/>
                                <a:ea typeface="Cambria Math" panose="02040503050406030204" pitchFamily="18" charset="0"/>
                              </a:rPr>
                              <m:t>𝜆</m:t>
                            </m:r>
                          </m:num>
                          <m:den>
                            <m:r>
                              <a:rPr lang="en-CA" b="0" i="1" dirty="0" smtClean="0">
                                <a:latin typeface="Cambria Math" panose="02040503050406030204" pitchFamily="18" charset="0"/>
                              </a:rPr>
                              <m:t>4</m:t>
                            </m:r>
                          </m:den>
                        </m:f>
                      </m:oMath>
                    </m:oMathPara>
                  </a14:m>
                  <a:endParaRPr lang="en-CA" dirty="0"/>
                </a:p>
              </p:txBody>
            </p:sp>
          </mc:Choice>
          <mc:Fallback xmlns="">
            <p:sp>
              <p:nvSpPr>
                <p:cNvPr id="9" name="TextBox 8">
                  <a:extLst>
                    <a:ext uri="{FF2B5EF4-FFF2-40B4-BE49-F238E27FC236}">
                      <a16:creationId xmlns:a16="http://schemas.microsoft.com/office/drawing/2014/main" id="{EFBA6A7B-79D8-5B52-1682-30852BF8576D}"/>
                    </a:ext>
                  </a:extLst>
                </p:cNvPr>
                <p:cNvSpPr txBox="1">
                  <a:spLocks noRot="1" noChangeAspect="1" noMove="1" noResize="1" noEditPoints="1" noAdjustHandles="1" noChangeArrowheads="1" noChangeShapeType="1" noTextEdit="1"/>
                </p:cNvSpPr>
                <p:nvPr/>
              </p:nvSpPr>
              <p:spPr>
                <a:xfrm>
                  <a:off x="1704917" y="3452737"/>
                  <a:ext cx="814771" cy="618311"/>
                </a:xfrm>
                <a:prstGeom prst="rect">
                  <a:avLst/>
                </a:prstGeom>
                <a:blipFill>
                  <a:blip r:embed="rId12"/>
                  <a:stretch>
                    <a:fillRect/>
                  </a:stretch>
                </a:blipFill>
              </p:spPr>
              <p:txBody>
                <a:bodyPr/>
                <a:lstStyle/>
                <a:p>
                  <a:r>
                    <a:rPr lang="en-CA">
                      <a:noFill/>
                    </a:rPr>
                    <a:t> </a:t>
                  </a:r>
                </a:p>
              </p:txBody>
            </p:sp>
          </mc:Fallback>
        </mc:AlternateContent>
      </p:grpSp>
      <mc:AlternateContent xmlns:mc="http://schemas.openxmlformats.org/markup-compatibility/2006" xmlns:p14="http://schemas.microsoft.com/office/powerpoint/2010/main">
        <mc:Choice Requires="p14">
          <p:contentPart p14:bwMode="auto" r:id="rId13">
            <p14:nvContentPartPr>
              <p14:cNvPr id="2" name="Ink 1">
                <a:extLst>
                  <a:ext uri="{FF2B5EF4-FFF2-40B4-BE49-F238E27FC236}">
                    <a16:creationId xmlns:a16="http://schemas.microsoft.com/office/drawing/2014/main" id="{ACFBFC3D-D346-9D4F-DE3C-A0C1ED2D24BF}"/>
                  </a:ext>
                </a:extLst>
              </p14:cNvPr>
              <p14:cNvContentPartPr/>
              <p14:nvPr/>
            </p14:nvContentPartPr>
            <p14:xfrm>
              <a:off x="8625921" y="-16448"/>
              <a:ext cx="491400" cy="538200"/>
            </p14:xfrm>
          </p:contentPart>
        </mc:Choice>
        <mc:Fallback xmlns="">
          <p:pic>
            <p:nvPicPr>
              <p:cNvPr id="2" name="Ink 1">
                <a:extLst>
                  <a:ext uri="{FF2B5EF4-FFF2-40B4-BE49-F238E27FC236}">
                    <a16:creationId xmlns:a16="http://schemas.microsoft.com/office/drawing/2014/main" id="{ACFBFC3D-D346-9D4F-DE3C-A0C1ED2D24BF}"/>
                  </a:ext>
                </a:extLst>
              </p:cNvPr>
              <p:cNvPicPr/>
              <p:nvPr/>
            </p:nvPicPr>
            <p:blipFill>
              <a:blip r:embed="rId14"/>
              <a:stretch>
                <a:fillRect/>
              </a:stretch>
            </p:blipFill>
            <p:spPr>
              <a:xfrm>
                <a:off x="8608281" y="-34088"/>
                <a:ext cx="527040" cy="573840"/>
              </a:xfrm>
              <a:prstGeom prst="rect">
                <a:avLst/>
              </a:prstGeom>
            </p:spPr>
          </p:pic>
        </mc:Fallback>
      </mc:AlternateContent>
      <p:sp>
        <p:nvSpPr>
          <p:cNvPr id="3" name="Date Placeholder 2">
            <a:extLst>
              <a:ext uri="{FF2B5EF4-FFF2-40B4-BE49-F238E27FC236}">
                <a16:creationId xmlns:a16="http://schemas.microsoft.com/office/drawing/2014/main" id="{3E5CED88-EF80-9654-F2BD-ADCD26890A93}"/>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4F25E42F-8B59-BAA1-9E39-8D09BC8DB32B}"/>
              </a:ext>
            </a:extLst>
          </p:cNvPr>
          <p:cNvSpPr>
            <a:spLocks noGrp="1"/>
          </p:cNvSpPr>
          <p:nvPr>
            <p:ph type="ftr" sz="quarter" idx="11"/>
          </p:nvPr>
        </p:nvSpPr>
        <p:spPr/>
        <p:txBody>
          <a:bodyPr/>
          <a:lstStyle/>
          <a:p>
            <a:pPr>
              <a:defRPr/>
            </a:pPr>
            <a:r>
              <a:rPr lang="it-IT"/>
              <a:t>Bob Laxdal - Non Elliptical Cavities </a:t>
            </a:r>
            <a:endParaRPr lang="en-C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38378891-24A4-9BE1-456D-3692CCB48DD9}"/>
              </a:ext>
            </a:extLst>
          </p:cNvPr>
          <p:cNvSpPr>
            <a:spLocks noGrp="1"/>
          </p:cNvSpPr>
          <p:nvPr>
            <p:ph type="title"/>
          </p:nvPr>
        </p:nvSpPr>
        <p:spPr>
          <a:xfrm>
            <a:off x="457200" y="274638"/>
            <a:ext cx="8229600" cy="533400"/>
          </a:xfrm>
        </p:spPr>
        <p:txBody>
          <a:bodyPr>
            <a:normAutofit fontScale="90000"/>
          </a:bodyPr>
          <a:lstStyle/>
          <a:p>
            <a:pPr eaLnBrk="1" hangingPunct="1">
              <a:defRPr/>
            </a:pPr>
            <a:r>
              <a:rPr lang="en-CA" altLang="en-US" sz="3600" dirty="0"/>
              <a:t>Example: Single Spoke Resonator (SSR)</a:t>
            </a:r>
          </a:p>
        </p:txBody>
      </p:sp>
      <p:graphicFrame>
        <p:nvGraphicFramePr>
          <p:cNvPr id="32772" name="Object 5">
            <a:extLst>
              <a:ext uri="{FF2B5EF4-FFF2-40B4-BE49-F238E27FC236}">
                <a16:creationId xmlns:a16="http://schemas.microsoft.com/office/drawing/2014/main" id="{FD23F4D4-38AC-F4F5-0FD0-116A2B04E9E2}"/>
              </a:ext>
            </a:extLst>
          </p:cNvPr>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name="Equation" r:id="rId3" imgW="114120" imgH="177480" progId="Equation.DSMT4">
                  <p:embed/>
                </p:oleObj>
              </mc:Choice>
              <mc:Fallback>
                <p:oleObj name="Equation" r:id="rId3" imgW="114120" imgH="177480" progId="Equation.DSMT4">
                  <p:embed/>
                  <p:pic>
                    <p:nvPicPr>
                      <p:cNvPr id="32772" name="Object 5">
                        <a:extLst>
                          <a:ext uri="{FF2B5EF4-FFF2-40B4-BE49-F238E27FC236}">
                            <a16:creationId xmlns:a16="http://schemas.microsoft.com/office/drawing/2014/main" id="{FD23F4D4-38AC-F4F5-0FD0-116A2B04E9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3" name="Slide Number Placeholder 6">
            <a:extLst>
              <a:ext uri="{FF2B5EF4-FFF2-40B4-BE49-F238E27FC236}">
                <a16:creationId xmlns:a16="http://schemas.microsoft.com/office/drawing/2014/main" id="{2EC8AD89-01E4-CD11-F7EC-39440203CF90}"/>
              </a:ext>
            </a:extLst>
          </p:cNvPr>
          <p:cNvSpPr>
            <a:spLocks noGrp="1"/>
          </p:cNvSpPr>
          <p:nvPr>
            <p:ph type="sldNum" sz="quarter" idx="12"/>
          </p:nvPr>
        </p:nvSpPr>
        <p:spPr bwMode="auto">
          <a:xfrm>
            <a:off x="6553200" y="653097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B481E1A-1CE4-4376-AB19-4D2FCDEE3B90}" type="slidenum">
              <a:rPr lang="en-US" altLang="en-US" sz="1400" smtClean="0">
                <a:latin typeface="Arial" panose="020B0604020202020204" pitchFamily="34" charset="0"/>
              </a:rPr>
              <a:pPr>
                <a:spcBef>
                  <a:spcPct val="0"/>
                </a:spcBef>
                <a:buFontTx/>
                <a:buNone/>
              </a:pPr>
              <a:t>18</a:t>
            </a:fld>
            <a:endParaRPr lang="en-US" altLang="en-US" sz="1400">
              <a:latin typeface="Arial" panose="020B0604020202020204" pitchFamily="34" charset="0"/>
            </a:endParaRPr>
          </a:p>
        </p:txBody>
      </p:sp>
      <p:grpSp>
        <p:nvGrpSpPr>
          <p:cNvPr id="32774" name="Group 95">
            <a:extLst>
              <a:ext uri="{FF2B5EF4-FFF2-40B4-BE49-F238E27FC236}">
                <a16:creationId xmlns:a16="http://schemas.microsoft.com/office/drawing/2014/main" id="{09385F16-E44C-80EB-11F5-D16A68A778A4}"/>
              </a:ext>
            </a:extLst>
          </p:cNvPr>
          <p:cNvGrpSpPr>
            <a:grpSpLocks/>
          </p:cNvGrpSpPr>
          <p:nvPr/>
        </p:nvGrpSpPr>
        <p:grpSpPr bwMode="auto">
          <a:xfrm>
            <a:off x="6335713" y="4011613"/>
            <a:ext cx="2106612" cy="2233612"/>
            <a:chOff x="4509348" y="4296764"/>
            <a:chExt cx="2106203" cy="2389547"/>
          </a:xfrm>
        </p:grpSpPr>
        <p:grpSp>
          <p:nvGrpSpPr>
            <p:cNvPr id="32821" name="Group 73">
              <a:extLst>
                <a:ext uri="{FF2B5EF4-FFF2-40B4-BE49-F238E27FC236}">
                  <a16:creationId xmlns:a16="http://schemas.microsoft.com/office/drawing/2014/main" id="{45A3416C-B8D1-81BA-60E1-9C99E6283BA2}"/>
                </a:ext>
              </a:extLst>
            </p:cNvPr>
            <p:cNvGrpSpPr>
              <a:grpSpLocks/>
            </p:cNvGrpSpPr>
            <p:nvPr/>
          </p:nvGrpSpPr>
          <p:grpSpPr bwMode="auto">
            <a:xfrm>
              <a:off x="4845832" y="4296764"/>
              <a:ext cx="1379269" cy="2007865"/>
              <a:chOff x="7068171" y="4340416"/>
              <a:chExt cx="1379269" cy="2007865"/>
            </a:xfrm>
          </p:grpSpPr>
          <p:sp>
            <p:nvSpPr>
              <p:cNvPr id="12" name="Rectangle 11">
                <a:extLst>
                  <a:ext uri="{FF2B5EF4-FFF2-40B4-BE49-F238E27FC236}">
                    <a16:creationId xmlns:a16="http://schemas.microsoft.com/office/drawing/2014/main" id="{BF834275-8F48-8D42-B8B0-85DC27B584C7}"/>
                  </a:ext>
                </a:extLst>
              </p:cNvPr>
              <p:cNvSpPr/>
              <p:nvPr/>
            </p:nvSpPr>
            <p:spPr>
              <a:xfrm rot="16200000">
                <a:off x="6759649" y="4714013"/>
                <a:ext cx="2007424" cy="12602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3" name="Oval 12">
                <a:extLst>
                  <a:ext uri="{FF2B5EF4-FFF2-40B4-BE49-F238E27FC236}">
                    <a16:creationId xmlns:a16="http://schemas.microsoft.com/office/drawing/2014/main" id="{503832C1-D4C3-8985-D795-6789FD22A9B5}"/>
                  </a:ext>
                </a:extLst>
              </p:cNvPr>
              <p:cNvSpPr/>
              <p:nvPr/>
            </p:nvSpPr>
            <p:spPr>
              <a:xfrm rot="16200000">
                <a:off x="6143025" y="5265563"/>
                <a:ext cx="2007424" cy="157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4" name="Oval 13">
                <a:extLst>
                  <a:ext uri="{FF2B5EF4-FFF2-40B4-BE49-F238E27FC236}">
                    <a16:creationId xmlns:a16="http://schemas.microsoft.com/office/drawing/2014/main" id="{3A329D02-EEA4-2651-516F-0AEC68E5DF5C}"/>
                  </a:ext>
                </a:extLst>
              </p:cNvPr>
              <p:cNvSpPr/>
              <p:nvPr/>
            </p:nvSpPr>
            <p:spPr>
              <a:xfrm rot="16200000">
                <a:off x="7365163" y="5265563"/>
                <a:ext cx="2007424" cy="157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9" name="Oval 28">
                <a:extLst>
                  <a:ext uri="{FF2B5EF4-FFF2-40B4-BE49-F238E27FC236}">
                    <a16:creationId xmlns:a16="http://schemas.microsoft.com/office/drawing/2014/main" id="{0F1FD6D1-971F-A1A6-B872-09E3049903E8}"/>
                  </a:ext>
                </a:extLst>
              </p:cNvPr>
              <p:cNvSpPr/>
              <p:nvPr/>
            </p:nvSpPr>
            <p:spPr>
              <a:xfrm>
                <a:off x="7466557" y="5011255"/>
                <a:ext cx="568215" cy="66914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6" name="Rectangle 15">
                <a:extLst>
                  <a:ext uri="{FF2B5EF4-FFF2-40B4-BE49-F238E27FC236}">
                    <a16:creationId xmlns:a16="http://schemas.microsoft.com/office/drawing/2014/main" id="{FB172E42-F8EF-7911-62B2-C727F7EDE6E8}"/>
                  </a:ext>
                </a:extLst>
              </p:cNvPr>
              <p:cNvSpPr/>
              <p:nvPr/>
            </p:nvSpPr>
            <p:spPr>
              <a:xfrm>
                <a:off x="7479254" y="5237133"/>
                <a:ext cx="550756" cy="217386"/>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7" name="Rectangle 16">
                <a:extLst>
                  <a:ext uri="{FF2B5EF4-FFF2-40B4-BE49-F238E27FC236}">
                    <a16:creationId xmlns:a16="http://schemas.microsoft.com/office/drawing/2014/main" id="{28612FF0-2AB1-D6A6-F0FE-E315DDB34A71}"/>
                  </a:ext>
                </a:extLst>
              </p:cNvPr>
              <p:cNvSpPr/>
              <p:nvPr/>
            </p:nvSpPr>
            <p:spPr>
              <a:xfrm>
                <a:off x="8322053" y="5233737"/>
                <a:ext cx="87295" cy="220783"/>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8" name="Oval 17">
                <a:extLst>
                  <a:ext uri="{FF2B5EF4-FFF2-40B4-BE49-F238E27FC236}">
                    <a16:creationId xmlns:a16="http://schemas.microsoft.com/office/drawing/2014/main" id="{178ECC37-9AB2-34FF-1CE8-D02DBD1091B1}"/>
                  </a:ext>
                </a:extLst>
              </p:cNvPr>
              <p:cNvSpPr/>
              <p:nvPr/>
            </p:nvSpPr>
            <p:spPr>
              <a:xfrm>
                <a:off x="7472905" y="5237133"/>
                <a:ext cx="46029"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9" name="Oval 18">
                <a:extLst>
                  <a:ext uri="{FF2B5EF4-FFF2-40B4-BE49-F238E27FC236}">
                    <a16:creationId xmlns:a16="http://schemas.microsoft.com/office/drawing/2014/main" id="{775D2730-7354-3836-753E-927DE1DA4977}"/>
                  </a:ext>
                </a:extLst>
              </p:cNvPr>
              <p:cNvSpPr/>
              <p:nvPr/>
            </p:nvSpPr>
            <p:spPr>
              <a:xfrm>
                <a:off x="7982394" y="5235435"/>
                <a:ext cx="46028"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1" name="Oval 20">
                <a:extLst>
                  <a:ext uri="{FF2B5EF4-FFF2-40B4-BE49-F238E27FC236}">
                    <a16:creationId xmlns:a16="http://schemas.microsoft.com/office/drawing/2014/main" id="{28047CE7-1B81-12A6-A56E-C35AD803556E}"/>
                  </a:ext>
                </a:extLst>
              </p:cNvPr>
              <p:cNvSpPr/>
              <p:nvPr/>
            </p:nvSpPr>
            <p:spPr>
              <a:xfrm>
                <a:off x="8299833" y="5230340"/>
                <a:ext cx="46028"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2" name="Oval 21">
                <a:extLst>
                  <a:ext uri="{FF2B5EF4-FFF2-40B4-BE49-F238E27FC236}">
                    <a16:creationId xmlns:a16="http://schemas.microsoft.com/office/drawing/2014/main" id="{C25BF462-6701-957A-50B4-4177364D6DD4}"/>
                  </a:ext>
                </a:extLst>
              </p:cNvPr>
              <p:cNvSpPr/>
              <p:nvPr/>
            </p:nvSpPr>
            <p:spPr>
              <a:xfrm>
                <a:off x="8383953" y="5233737"/>
                <a:ext cx="46029"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3" name="Rectangle 22">
                <a:extLst>
                  <a:ext uri="{FF2B5EF4-FFF2-40B4-BE49-F238E27FC236}">
                    <a16:creationId xmlns:a16="http://schemas.microsoft.com/office/drawing/2014/main" id="{D0AB01E3-74D3-2E22-6186-E8161B2D4DFF}"/>
                  </a:ext>
                </a:extLst>
              </p:cNvPr>
              <p:cNvSpPr/>
              <p:nvPr/>
            </p:nvSpPr>
            <p:spPr>
              <a:xfrm>
                <a:off x="7118962" y="5238831"/>
                <a:ext cx="104755" cy="222482"/>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5" name="Oval 24">
                <a:extLst>
                  <a:ext uri="{FF2B5EF4-FFF2-40B4-BE49-F238E27FC236}">
                    <a16:creationId xmlns:a16="http://schemas.microsoft.com/office/drawing/2014/main" id="{770793E3-1921-528A-0EF2-1BAA574FAD2B}"/>
                  </a:ext>
                </a:extLst>
              </p:cNvPr>
              <p:cNvSpPr/>
              <p:nvPr/>
            </p:nvSpPr>
            <p:spPr>
              <a:xfrm>
                <a:off x="7201496" y="5235435"/>
                <a:ext cx="44441"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6" name="Oval 25">
                <a:extLst>
                  <a:ext uri="{FF2B5EF4-FFF2-40B4-BE49-F238E27FC236}">
                    <a16:creationId xmlns:a16="http://schemas.microsoft.com/office/drawing/2014/main" id="{1FC8D024-B2B5-7B4D-E149-018ED468D425}"/>
                  </a:ext>
                </a:extLst>
              </p:cNvPr>
              <p:cNvSpPr/>
              <p:nvPr/>
            </p:nvSpPr>
            <p:spPr>
              <a:xfrm>
                <a:off x="7096741" y="5238831"/>
                <a:ext cx="46028"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32822" name="TextBox 74">
              <a:extLst>
                <a:ext uri="{FF2B5EF4-FFF2-40B4-BE49-F238E27FC236}">
                  <a16:creationId xmlns:a16="http://schemas.microsoft.com/office/drawing/2014/main" id="{D9FC77A0-E604-BB5B-C0A4-BB94AF9E4DEA}"/>
                </a:ext>
              </a:extLst>
            </p:cNvPr>
            <p:cNvSpPr txBox="1">
              <a:spLocks noChangeArrowheads="1"/>
            </p:cNvSpPr>
            <p:nvPr/>
          </p:nvSpPr>
          <p:spPr bwMode="auto">
            <a:xfrm>
              <a:off x="4509348" y="6356975"/>
              <a:ext cx="2106203" cy="329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400"/>
                <a:t>SSR-Top view</a:t>
              </a:r>
            </a:p>
          </p:txBody>
        </p:sp>
      </p:grpSp>
      <p:grpSp>
        <p:nvGrpSpPr>
          <p:cNvPr id="32775" name="Group 95">
            <a:extLst>
              <a:ext uri="{FF2B5EF4-FFF2-40B4-BE49-F238E27FC236}">
                <a16:creationId xmlns:a16="http://schemas.microsoft.com/office/drawing/2014/main" id="{616E34B2-AA40-885F-AA6F-1C775BDB0966}"/>
              </a:ext>
            </a:extLst>
          </p:cNvPr>
          <p:cNvGrpSpPr>
            <a:grpSpLocks/>
          </p:cNvGrpSpPr>
          <p:nvPr/>
        </p:nvGrpSpPr>
        <p:grpSpPr bwMode="auto">
          <a:xfrm>
            <a:off x="5834063" y="1630363"/>
            <a:ext cx="2106612" cy="2233612"/>
            <a:chOff x="4509348" y="4296764"/>
            <a:chExt cx="2106203" cy="2389547"/>
          </a:xfrm>
        </p:grpSpPr>
        <p:grpSp>
          <p:nvGrpSpPr>
            <p:cNvPr id="32806" name="Group 73">
              <a:extLst>
                <a:ext uri="{FF2B5EF4-FFF2-40B4-BE49-F238E27FC236}">
                  <a16:creationId xmlns:a16="http://schemas.microsoft.com/office/drawing/2014/main" id="{BF8B2636-B605-232D-7653-6E040FD42B3B}"/>
                </a:ext>
              </a:extLst>
            </p:cNvPr>
            <p:cNvGrpSpPr>
              <a:grpSpLocks/>
            </p:cNvGrpSpPr>
            <p:nvPr/>
          </p:nvGrpSpPr>
          <p:grpSpPr bwMode="auto">
            <a:xfrm>
              <a:off x="4845359" y="4296764"/>
              <a:ext cx="1426099" cy="2008570"/>
              <a:chOff x="7067698" y="4340416"/>
              <a:chExt cx="1426099" cy="2008570"/>
            </a:xfrm>
          </p:grpSpPr>
          <p:sp>
            <p:nvSpPr>
              <p:cNvPr id="33" name="Rectangle 32">
                <a:extLst>
                  <a:ext uri="{FF2B5EF4-FFF2-40B4-BE49-F238E27FC236}">
                    <a16:creationId xmlns:a16="http://schemas.microsoft.com/office/drawing/2014/main" id="{0518CE06-D807-5092-F153-F867FEF19838}"/>
                  </a:ext>
                </a:extLst>
              </p:cNvPr>
              <p:cNvSpPr/>
              <p:nvPr/>
            </p:nvSpPr>
            <p:spPr>
              <a:xfrm rot="16200000">
                <a:off x="6758801" y="4714861"/>
                <a:ext cx="2009122" cy="12602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4" name="Oval 33">
                <a:extLst>
                  <a:ext uri="{FF2B5EF4-FFF2-40B4-BE49-F238E27FC236}">
                    <a16:creationId xmlns:a16="http://schemas.microsoft.com/office/drawing/2014/main" id="{6F990ECC-3D42-CDF8-A173-6BC57438A679}"/>
                  </a:ext>
                </a:extLst>
              </p:cNvPr>
              <p:cNvSpPr/>
              <p:nvPr/>
            </p:nvSpPr>
            <p:spPr>
              <a:xfrm rot="16200000">
                <a:off x="6142177" y="5266411"/>
                <a:ext cx="2009122" cy="157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5" name="Oval 34">
                <a:extLst>
                  <a:ext uri="{FF2B5EF4-FFF2-40B4-BE49-F238E27FC236}">
                    <a16:creationId xmlns:a16="http://schemas.microsoft.com/office/drawing/2014/main" id="{AD9FE97E-9CFF-3300-B97C-693440234A92}"/>
                  </a:ext>
                </a:extLst>
              </p:cNvPr>
              <p:cNvSpPr/>
              <p:nvPr/>
            </p:nvSpPr>
            <p:spPr>
              <a:xfrm rot="16200000">
                <a:off x="7364314" y="5266411"/>
                <a:ext cx="2009122" cy="157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nvGrpSpPr>
              <p:cNvPr id="36" name="Group 35">
                <a:extLst>
                  <a:ext uri="{FF2B5EF4-FFF2-40B4-BE49-F238E27FC236}">
                    <a16:creationId xmlns:a16="http://schemas.microsoft.com/office/drawing/2014/main" id="{D3EA1519-0A1D-36AB-94F6-4F2ED7EA4F71}"/>
                  </a:ext>
                </a:extLst>
              </p:cNvPr>
              <p:cNvGrpSpPr/>
              <p:nvPr/>
            </p:nvGrpSpPr>
            <p:grpSpPr>
              <a:xfrm>
                <a:off x="7479482" y="4386706"/>
                <a:ext cx="567680" cy="1922441"/>
                <a:chOff x="4788024" y="2229058"/>
                <a:chExt cx="1440160" cy="2136045"/>
              </a:xfrm>
              <a:solidFill>
                <a:srgbClr val="FFFF00"/>
              </a:solidFill>
            </p:grpSpPr>
            <p:sp>
              <p:nvSpPr>
                <p:cNvPr id="46" name="Rectangle 45">
                  <a:extLst>
                    <a:ext uri="{FF2B5EF4-FFF2-40B4-BE49-F238E27FC236}">
                      <a16:creationId xmlns:a16="http://schemas.microsoft.com/office/drawing/2014/main" id="{AA8113DB-0900-6D33-B845-1F9C4A7E6BE8}"/>
                    </a:ext>
                  </a:extLst>
                </p:cNvPr>
                <p:cNvSpPr/>
                <p:nvPr/>
              </p:nvSpPr>
              <p:spPr>
                <a:xfrm>
                  <a:off x="4788024" y="2248719"/>
                  <a:ext cx="1440160" cy="2086715"/>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7" name="Oval 46">
                  <a:extLst>
                    <a:ext uri="{FF2B5EF4-FFF2-40B4-BE49-F238E27FC236}">
                      <a16:creationId xmlns:a16="http://schemas.microsoft.com/office/drawing/2014/main" id="{45346B05-24B8-011B-F9C2-2562E8E4F876}"/>
                    </a:ext>
                  </a:extLst>
                </p:cNvPr>
                <p:cNvSpPr/>
                <p:nvPr/>
              </p:nvSpPr>
              <p:spPr>
                <a:xfrm>
                  <a:off x="4788024" y="4305762"/>
                  <a:ext cx="1440160" cy="59341"/>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8" name="Oval 47">
                  <a:extLst>
                    <a:ext uri="{FF2B5EF4-FFF2-40B4-BE49-F238E27FC236}">
                      <a16:creationId xmlns:a16="http://schemas.microsoft.com/office/drawing/2014/main" id="{78F9E79C-31E6-F588-D342-5E3393F7311E}"/>
                    </a:ext>
                  </a:extLst>
                </p:cNvPr>
                <p:cNvSpPr/>
                <p:nvPr/>
              </p:nvSpPr>
              <p:spPr>
                <a:xfrm>
                  <a:off x="4788024" y="2229058"/>
                  <a:ext cx="1440160" cy="54006"/>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37" name="Rectangle 36">
                <a:extLst>
                  <a:ext uri="{FF2B5EF4-FFF2-40B4-BE49-F238E27FC236}">
                    <a16:creationId xmlns:a16="http://schemas.microsoft.com/office/drawing/2014/main" id="{011FE30E-6A8A-0FA3-3D3E-84FC2E7A0CB0}"/>
                  </a:ext>
                </a:extLst>
              </p:cNvPr>
              <p:cNvSpPr/>
              <p:nvPr/>
            </p:nvSpPr>
            <p:spPr>
              <a:xfrm>
                <a:off x="7479254" y="5237133"/>
                <a:ext cx="550756" cy="217386"/>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8" name="Rectangle 37">
                <a:extLst>
                  <a:ext uri="{FF2B5EF4-FFF2-40B4-BE49-F238E27FC236}">
                    <a16:creationId xmlns:a16="http://schemas.microsoft.com/office/drawing/2014/main" id="{B6BCE961-6F89-35C1-46E8-26A7E86E7064}"/>
                  </a:ext>
                </a:extLst>
              </p:cNvPr>
              <p:cNvSpPr/>
              <p:nvPr/>
            </p:nvSpPr>
            <p:spPr>
              <a:xfrm>
                <a:off x="8385541" y="5233737"/>
                <a:ext cx="87295" cy="220783"/>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9" name="Oval 38">
                <a:extLst>
                  <a:ext uri="{FF2B5EF4-FFF2-40B4-BE49-F238E27FC236}">
                    <a16:creationId xmlns:a16="http://schemas.microsoft.com/office/drawing/2014/main" id="{8370B9E4-1510-FA2C-9A96-ED8A63AF975F}"/>
                  </a:ext>
                </a:extLst>
              </p:cNvPr>
              <p:cNvSpPr/>
              <p:nvPr/>
            </p:nvSpPr>
            <p:spPr>
              <a:xfrm>
                <a:off x="7472905" y="5237133"/>
                <a:ext cx="46029"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0" name="Oval 39">
                <a:extLst>
                  <a:ext uri="{FF2B5EF4-FFF2-40B4-BE49-F238E27FC236}">
                    <a16:creationId xmlns:a16="http://schemas.microsoft.com/office/drawing/2014/main" id="{C1461E44-2840-0CBB-CBFA-A76A1A4E857A}"/>
                  </a:ext>
                </a:extLst>
              </p:cNvPr>
              <p:cNvSpPr/>
              <p:nvPr/>
            </p:nvSpPr>
            <p:spPr>
              <a:xfrm>
                <a:off x="8007789" y="5235435"/>
                <a:ext cx="46028"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1" name="Oval 40">
                <a:extLst>
                  <a:ext uri="{FF2B5EF4-FFF2-40B4-BE49-F238E27FC236}">
                    <a16:creationId xmlns:a16="http://schemas.microsoft.com/office/drawing/2014/main" id="{F915DBEB-D087-601B-D23F-7002722373FE}"/>
                  </a:ext>
                </a:extLst>
              </p:cNvPr>
              <p:cNvSpPr/>
              <p:nvPr/>
            </p:nvSpPr>
            <p:spPr>
              <a:xfrm>
                <a:off x="8363320" y="5230340"/>
                <a:ext cx="46028"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2" name="Oval 41">
                <a:extLst>
                  <a:ext uri="{FF2B5EF4-FFF2-40B4-BE49-F238E27FC236}">
                    <a16:creationId xmlns:a16="http://schemas.microsoft.com/office/drawing/2014/main" id="{1D57AAED-47BC-E543-40F5-5B9713E6CB14}"/>
                  </a:ext>
                </a:extLst>
              </p:cNvPr>
              <p:cNvSpPr/>
              <p:nvPr/>
            </p:nvSpPr>
            <p:spPr>
              <a:xfrm>
                <a:off x="8447441" y="5233737"/>
                <a:ext cx="46029"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3" name="Rectangle 42">
                <a:extLst>
                  <a:ext uri="{FF2B5EF4-FFF2-40B4-BE49-F238E27FC236}">
                    <a16:creationId xmlns:a16="http://schemas.microsoft.com/office/drawing/2014/main" id="{70611AE9-23E8-1E64-8D91-44ADCAC4F808}"/>
                  </a:ext>
                </a:extLst>
              </p:cNvPr>
              <p:cNvSpPr/>
              <p:nvPr/>
            </p:nvSpPr>
            <p:spPr>
              <a:xfrm>
                <a:off x="7157055" y="5238831"/>
                <a:ext cx="104755" cy="222482"/>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4" name="Oval 43">
                <a:extLst>
                  <a:ext uri="{FF2B5EF4-FFF2-40B4-BE49-F238E27FC236}">
                    <a16:creationId xmlns:a16="http://schemas.microsoft.com/office/drawing/2014/main" id="{5FE66FC7-BD9F-4A2A-15CC-2B5F16404975}"/>
                  </a:ext>
                </a:extLst>
              </p:cNvPr>
              <p:cNvSpPr/>
              <p:nvPr/>
            </p:nvSpPr>
            <p:spPr>
              <a:xfrm>
                <a:off x="7239589" y="5235435"/>
                <a:ext cx="44441"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5" name="Oval 44">
                <a:extLst>
                  <a:ext uri="{FF2B5EF4-FFF2-40B4-BE49-F238E27FC236}">
                    <a16:creationId xmlns:a16="http://schemas.microsoft.com/office/drawing/2014/main" id="{AED21EB8-01FB-4AB8-163A-C1E800A1FF62}"/>
                  </a:ext>
                </a:extLst>
              </p:cNvPr>
              <p:cNvSpPr/>
              <p:nvPr/>
            </p:nvSpPr>
            <p:spPr>
              <a:xfrm>
                <a:off x="7134834" y="5238831"/>
                <a:ext cx="46028" cy="21738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32807" name="TextBox 74">
              <a:extLst>
                <a:ext uri="{FF2B5EF4-FFF2-40B4-BE49-F238E27FC236}">
                  <a16:creationId xmlns:a16="http://schemas.microsoft.com/office/drawing/2014/main" id="{9322EA21-D814-601F-00AF-F053EEE41729}"/>
                </a:ext>
              </a:extLst>
            </p:cNvPr>
            <p:cNvSpPr txBox="1">
              <a:spLocks noChangeArrowheads="1"/>
            </p:cNvSpPr>
            <p:nvPr/>
          </p:nvSpPr>
          <p:spPr bwMode="auto">
            <a:xfrm>
              <a:off x="4509348" y="6356975"/>
              <a:ext cx="2106203" cy="329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400"/>
                <a:t> SSR – side view</a:t>
              </a:r>
            </a:p>
          </p:txBody>
        </p:sp>
      </p:grpSp>
      <p:grpSp>
        <p:nvGrpSpPr>
          <p:cNvPr id="50" name="Group 49">
            <a:extLst>
              <a:ext uri="{FF2B5EF4-FFF2-40B4-BE49-F238E27FC236}">
                <a16:creationId xmlns:a16="http://schemas.microsoft.com/office/drawing/2014/main" id="{6034F153-00BF-55FD-C75F-E13964BC1393}"/>
              </a:ext>
            </a:extLst>
          </p:cNvPr>
          <p:cNvGrpSpPr/>
          <p:nvPr/>
        </p:nvGrpSpPr>
        <p:grpSpPr>
          <a:xfrm>
            <a:off x="3689892" y="4256745"/>
            <a:ext cx="2132012" cy="2601255"/>
            <a:chOff x="3605160" y="4207493"/>
            <a:chExt cx="2132012" cy="2601255"/>
          </a:xfrm>
        </p:grpSpPr>
        <p:sp>
          <p:nvSpPr>
            <p:cNvPr id="32776" name="TextBox 92">
              <a:extLst>
                <a:ext uri="{FF2B5EF4-FFF2-40B4-BE49-F238E27FC236}">
                  <a16:creationId xmlns:a16="http://schemas.microsoft.com/office/drawing/2014/main" id="{7026CEAA-F0BB-21A1-5BD9-746526A5F5D9}"/>
                </a:ext>
              </a:extLst>
            </p:cNvPr>
            <p:cNvSpPr txBox="1">
              <a:spLocks noChangeArrowheads="1"/>
            </p:cNvSpPr>
            <p:nvPr/>
          </p:nvSpPr>
          <p:spPr bwMode="auto">
            <a:xfrm>
              <a:off x="3746447" y="6500773"/>
              <a:ext cx="17002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400" dirty="0"/>
                <a:t>Multi-spoke - MSR</a:t>
              </a:r>
            </a:p>
          </p:txBody>
        </p:sp>
        <p:sp>
          <p:nvSpPr>
            <p:cNvPr id="112" name="Rectangle 111">
              <a:extLst>
                <a:ext uri="{FF2B5EF4-FFF2-40B4-BE49-F238E27FC236}">
                  <a16:creationId xmlns:a16="http://schemas.microsoft.com/office/drawing/2014/main" id="{D9D99A33-84AB-4FE0-6EBA-693FDDCE8B6B}"/>
                </a:ext>
              </a:extLst>
            </p:cNvPr>
            <p:cNvSpPr/>
            <p:nvPr/>
          </p:nvSpPr>
          <p:spPr>
            <a:xfrm rot="16200000">
              <a:off x="3732160" y="4494830"/>
              <a:ext cx="1878012" cy="20018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3" name="Oval 112">
              <a:extLst>
                <a:ext uri="{FF2B5EF4-FFF2-40B4-BE49-F238E27FC236}">
                  <a16:creationId xmlns:a16="http://schemas.microsoft.com/office/drawing/2014/main" id="{BB9CB42C-0AC3-5E9E-F1B8-535B2FECC048}"/>
                </a:ext>
              </a:extLst>
            </p:cNvPr>
            <p:cNvSpPr/>
            <p:nvPr/>
          </p:nvSpPr>
          <p:spPr>
            <a:xfrm rot="16200000">
              <a:off x="2744735" y="5417168"/>
              <a:ext cx="1878012" cy="1571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4" name="Oval 113">
              <a:extLst>
                <a:ext uri="{FF2B5EF4-FFF2-40B4-BE49-F238E27FC236}">
                  <a16:creationId xmlns:a16="http://schemas.microsoft.com/office/drawing/2014/main" id="{93AE89B1-AD63-2197-EA82-09249E6C7E6C}"/>
                </a:ext>
              </a:extLst>
            </p:cNvPr>
            <p:cNvSpPr/>
            <p:nvPr/>
          </p:nvSpPr>
          <p:spPr>
            <a:xfrm rot="16200000">
              <a:off x="4719585" y="5417168"/>
              <a:ext cx="1878012" cy="1571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5" name="Rectangle 114">
              <a:extLst>
                <a:ext uri="{FF2B5EF4-FFF2-40B4-BE49-F238E27FC236}">
                  <a16:creationId xmlns:a16="http://schemas.microsoft.com/office/drawing/2014/main" id="{209D2B71-F543-EA3E-75A4-43284825CA63}"/>
                </a:ext>
              </a:extLst>
            </p:cNvPr>
            <p:cNvSpPr/>
            <p:nvPr/>
          </p:nvSpPr>
          <p:spPr>
            <a:xfrm>
              <a:off x="3994097" y="4617068"/>
              <a:ext cx="358775" cy="175577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6" name="Oval 115">
              <a:extLst>
                <a:ext uri="{FF2B5EF4-FFF2-40B4-BE49-F238E27FC236}">
                  <a16:creationId xmlns:a16="http://schemas.microsoft.com/office/drawing/2014/main" id="{A4BF33CF-D82E-D28C-947C-C5C6CC31AB1B}"/>
                </a:ext>
              </a:extLst>
            </p:cNvPr>
            <p:cNvSpPr/>
            <p:nvPr/>
          </p:nvSpPr>
          <p:spPr>
            <a:xfrm>
              <a:off x="4016322" y="6347443"/>
              <a:ext cx="309563" cy="4603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7" name="Oval 116">
              <a:extLst>
                <a:ext uri="{FF2B5EF4-FFF2-40B4-BE49-F238E27FC236}">
                  <a16:creationId xmlns:a16="http://schemas.microsoft.com/office/drawing/2014/main" id="{7D5DDC5F-0C07-410C-0BE4-F84F1896C33B}"/>
                </a:ext>
              </a:extLst>
            </p:cNvPr>
            <p:cNvSpPr/>
            <p:nvPr/>
          </p:nvSpPr>
          <p:spPr>
            <a:xfrm>
              <a:off x="4016322" y="4601193"/>
              <a:ext cx="309563" cy="444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8" name="Rectangle 117">
              <a:extLst>
                <a:ext uri="{FF2B5EF4-FFF2-40B4-BE49-F238E27FC236}">
                  <a16:creationId xmlns:a16="http://schemas.microsoft.com/office/drawing/2014/main" id="{B5309576-FC96-D0D5-3DC7-1F3F462EE4F3}"/>
                </a:ext>
              </a:extLst>
            </p:cNvPr>
            <p:cNvSpPr/>
            <p:nvPr/>
          </p:nvSpPr>
          <p:spPr>
            <a:xfrm>
              <a:off x="4016322" y="5398118"/>
              <a:ext cx="309563" cy="203200"/>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9" name="Rectangle 118">
              <a:extLst>
                <a:ext uri="{FF2B5EF4-FFF2-40B4-BE49-F238E27FC236}">
                  <a16:creationId xmlns:a16="http://schemas.microsoft.com/office/drawing/2014/main" id="{25FB85DE-7609-A0B1-5E75-109BA4A15653}"/>
                </a:ext>
              </a:extLst>
            </p:cNvPr>
            <p:cNvSpPr/>
            <p:nvPr/>
          </p:nvSpPr>
          <p:spPr>
            <a:xfrm>
              <a:off x="5629222" y="5391768"/>
              <a:ext cx="85725" cy="207962"/>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0" name="Oval 119">
              <a:extLst>
                <a:ext uri="{FF2B5EF4-FFF2-40B4-BE49-F238E27FC236}">
                  <a16:creationId xmlns:a16="http://schemas.microsoft.com/office/drawing/2014/main" id="{BDEA4E0C-3109-FAFF-0AD8-ABDE99FA1454}"/>
                </a:ext>
              </a:extLst>
            </p:cNvPr>
            <p:cNvSpPr/>
            <p:nvPr/>
          </p:nvSpPr>
          <p:spPr>
            <a:xfrm>
              <a:off x="4009972" y="5396530"/>
              <a:ext cx="46038"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1" name="Oval 120">
              <a:extLst>
                <a:ext uri="{FF2B5EF4-FFF2-40B4-BE49-F238E27FC236}">
                  <a16:creationId xmlns:a16="http://schemas.microsoft.com/office/drawing/2014/main" id="{1EA7D197-DAE9-31DE-4DFD-D1C513848BCD}"/>
                </a:ext>
              </a:extLst>
            </p:cNvPr>
            <p:cNvSpPr/>
            <p:nvPr/>
          </p:nvSpPr>
          <p:spPr>
            <a:xfrm>
              <a:off x="4289372" y="5394943"/>
              <a:ext cx="46038"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2" name="Oval 121">
              <a:extLst>
                <a:ext uri="{FF2B5EF4-FFF2-40B4-BE49-F238E27FC236}">
                  <a16:creationId xmlns:a16="http://schemas.microsoft.com/office/drawing/2014/main" id="{5E7FCCC7-4633-1B5C-12DF-6B30E2643A8F}"/>
                </a:ext>
              </a:extLst>
            </p:cNvPr>
            <p:cNvSpPr/>
            <p:nvPr/>
          </p:nvSpPr>
          <p:spPr>
            <a:xfrm>
              <a:off x="5606997" y="5390180"/>
              <a:ext cx="44450"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3" name="Oval 122">
              <a:extLst>
                <a:ext uri="{FF2B5EF4-FFF2-40B4-BE49-F238E27FC236}">
                  <a16:creationId xmlns:a16="http://schemas.microsoft.com/office/drawing/2014/main" id="{C4C394D6-E67B-EE18-1AA8-28CD32E7719A}"/>
                </a:ext>
              </a:extLst>
            </p:cNvPr>
            <p:cNvSpPr/>
            <p:nvPr/>
          </p:nvSpPr>
          <p:spPr>
            <a:xfrm>
              <a:off x="5691135" y="5391768"/>
              <a:ext cx="46037" cy="20478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4" name="Rectangle 123">
              <a:extLst>
                <a:ext uri="{FF2B5EF4-FFF2-40B4-BE49-F238E27FC236}">
                  <a16:creationId xmlns:a16="http://schemas.microsoft.com/office/drawing/2014/main" id="{EA3E4CB6-E0A4-850B-01E1-7DA98EA34023}"/>
                </a:ext>
              </a:extLst>
            </p:cNvPr>
            <p:cNvSpPr/>
            <p:nvPr/>
          </p:nvSpPr>
          <p:spPr>
            <a:xfrm>
              <a:off x="3694060" y="5398118"/>
              <a:ext cx="104775" cy="207962"/>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5" name="Oval 124">
              <a:extLst>
                <a:ext uri="{FF2B5EF4-FFF2-40B4-BE49-F238E27FC236}">
                  <a16:creationId xmlns:a16="http://schemas.microsoft.com/office/drawing/2014/main" id="{8912894E-8EE2-4506-F623-DDFCCEC35F0A}"/>
                </a:ext>
              </a:extLst>
            </p:cNvPr>
            <p:cNvSpPr/>
            <p:nvPr/>
          </p:nvSpPr>
          <p:spPr>
            <a:xfrm>
              <a:off x="3775022" y="5394943"/>
              <a:ext cx="46038"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6" name="Oval 125">
              <a:extLst>
                <a:ext uri="{FF2B5EF4-FFF2-40B4-BE49-F238E27FC236}">
                  <a16:creationId xmlns:a16="http://schemas.microsoft.com/office/drawing/2014/main" id="{230759FA-E1CD-D3BF-65BA-51200DFFCAE5}"/>
                </a:ext>
              </a:extLst>
            </p:cNvPr>
            <p:cNvSpPr/>
            <p:nvPr/>
          </p:nvSpPr>
          <p:spPr>
            <a:xfrm>
              <a:off x="3671835" y="5398118"/>
              <a:ext cx="44450"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127" name="Straight Connector 126">
              <a:extLst>
                <a:ext uri="{FF2B5EF4-FFF2-40B4-BE49-F238E27FC236}">
                  <a16:creationId xmlns:a16="http://schemas.microsoft.com/office/drawing/2014/main" id="{222B2129-3512-8C37-532C-EB82988A8945}"/>
                </a:ext>
              </a:extLst>
            </p:cNvPr>
            <p:cNvCxnSpPr>
              <a:stCxn id="68609" idx="2"/>
            </p:cNvCxnSpPr>
            <p:nvPr/>
          </p:nvCxnSpPr>
          <p:spPr>
            <a:xfrm flipV="1">
              <a:off x="4532260" y="5460030"/>
              <a:ext cx="41275" cy="3651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8609" name="Oval 68608">
              <a:extLst>
                <a:ext uri="{FF2B5EF4-FFF2-40B4-BE49-F238E27FC236}">
                  <a16:creationId xmlns:a16="http://schemas.microsoft.com/office/drawing/2014/main" id="{AB99328A-339B-18BD-BE61-306BFF9E054D}"/>
                </a:ext>
              </a:extLst>
            </p:cNvPr>
            <p:cNvSpPr/>
            <p:nvPr/>
          </p:nvSpPr>
          <p:spPr>
            <a:xfrm>
              <a:off x="4532260" y="5358430"/>
              <a:ext cx="336550" cy="2762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0" name="Rectangle 68609">
              <a:extLst>
                <a:ext uri="{FF2B5EF4-FFF2-40B4-BE49-F238E27FC236}">
                  <a16:creationId xmlns:a16="http://schemas.microsoft.com/office/drawing/2014/main" id="{F3D958F9-12EC-0E05-7EBC-46E93F7B10F6}"/>
                </a:ext>
              </a:extLst>
            </p:cNvPr>
            <p:cNvSpPr/>
            <p:nvPr/>
          </p:nvSpPr>
          <p:spPr>
            <a:xfrm>
              <a:off x="5029147" y="4620243"/>
              <a:ext cx="350838" cy="175577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2" name="Oval 68611">
              <a:extLst>
                <a:ext uri="{FF2B5EF4-FFF2-40B4-BE49-F238E27FC236}">
                  <a16:creationId xmlns:a16="http://schemas.microsoft.com/office/drawing/2014/main" id="{27ADCF2C-46FC-EE30-6CEB-CBE8DB144837}"/>
                </a:ext>
              </a:extLst>
            </p:cNvPr>
            <p:cNvSpPr/>
            <p:nvPr/>
          </p:nvSpPr>
          <p:spPr>
            <a:xfrm>
              <a:off x="5052960" y="6350618"/>
              <a:ext cx="307975" cy="4603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3" name="Oval 68612">
              <a:extLst>
                <a:ext uri="{FF2B5EF4-FFF2-40B4-BE49-F238E27FC236}">
                  <a16:creationId xmlns:a16="http://schemas.microsoft.com/office/drawing/2014/main" id="{452D8750-E89F-A0D6-4982-329A72735A83}"/>
                </a:ext>
              </a:extLst>
            </p:cNvPr>
            <p:cNvSpPr/>
            <p:nvPr/>
          </p:nvSpPr>
          <p:spPr>
            <a:xfrm>
              <a:off x="5052960" y="4604368"/>
              <a:ext cx="307975" cy="444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5" name="Rectangle 68614">
              <a:extLst>
                <a:ext uri="{FF2B5EF4-FFF2-40B4-BE49-F238E27FC236}">
                  <a16:creationId xmlns:a16="http://schemas.microsoft.com/office/drawing/2014/main" id="{304CD5F7-657E-C750-6764-6A166ACB4E8E}"/>
                </a:ext>
              </a:extLst>
            </p:cNvPr>
            <p:cNvSpPr/>
            <p:nvPr/>
          </p:nvSpPr>
          <p:spPr>
            <a:xfrm>
              <a:off x="5052960" y="5401293"/>
              <a:ext cx="307975" cy="203200"/>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6" name="Oval 68615">
              <a:extLst>
                <a:ext uri="{FF2B5EF4-FFF2-40B4-BE49-F238E27FC236}">
                  <a16:creationId xmlns:a16="http://schemas.microsoft.com/office/drawing/2014/main" id="{530115CE-FEA6-1F92-6D83-7793BE14FC64}"/>
                </a:ext>
              </a:extLst>
            </p:cNvPr>
            <p:cNvSpPr/>
            <p:nvPr/>
          </p:nvSpPr>
          <p:spPr>
            <a:xfrm>
              <a:off x="5046610" y="5399705"/>
              <a:ext cx="44450"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7" name="Oval 68616">
              <a:extLst>
                <a:ext uri="{FF2B5EF4-FFF2-40B4-BE49-F238E27FC236}">
                  <a16:creationId xmlns:a16="http://schemas.microsoft.com/office/drawing/2014/main" id="{AEF3AE37-FA8A-F748-A0B6-687CACEF66CA}"/>
                </a:ext>
              </a:extLst>
            </p:cNvPr>
            <p:cNvSpPr/>
            <p:nvPr/>
          </p:nvSpPr>
          <p:spPr>
            <a:xfrm>
              <a:off x="5326010" y="5398118"/>
              <a:ext cx="46037"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8" name="Oval 68617">
              <a:extLst>
                <a:ext uri="{FF2B5EF4-FFF2-40B4-BE49-F238E27FC236}">
                  <a16:creationId xmlns:a16="http://schemas.microsoft.com/office/drawing/2014/main" id="{2AB2D7A1-DD7B-82CA-FEDB-5F8342ABE2B0}"/>
                </a:ext>
              </a:extLst>
            </p:cNvPr>
            <p:cNvSpPr/>
            <p:nvPr/>
          </p:nvSpPr>
          <p:spPr>
            <a:xfrm>
              <a:off x="4806897" y="5410818"/>
              <a:ext cx="46038" cy="2032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8619" name="Oval 68618">
              <a:extLst>
                <a:ext uri="{FF2B5EF4-FFF2-40B4-BE49-F238E27FC236}">
                  <a16:creationId xmlns:a16="http://schemas.microsoft.com/office/drawing/2014/main" id="{D1A4A92F-5FDF-1A45-B3E7-9ED884CCDAFE}"/>
                </a:ext>
              </a:extLst>
            </p:cNvPr>
            <p:cNvSpPr/>
            <p:nvPr/>
          </p:nvSpPr>
          <p:spPr>
            <a:xfrm>
              <a:off x="4483047" y="5413993"/>
              <a:ext cx="336550" cy="2778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2803" name="TextBox 199">
              <a:extLst>
                <a:ext uri="{FF2B5EF4-FFF2-40B4-BE49-F238E27FC236}">
                  <a16:creationId xmlns:a16="http://schemas.microsoft.com/office/drawing/2014/main" id="{FEA7D552-AFEF-EEF8-98B4-4A9D7314C9C7}"/>
                </a:ext>
              </a:extLst>
            </p:cNvPr>
            <p:cNvSpPr txBox="1">
              <a:spLocks noChangeArrowheads="1"/>
            </p:cNvSpPr>
            <p:nvPr/>
          </p:nvSpPr>
          <p:spPr bwMode="auto">
            <a:xfrm>
              <a:off x="3924247" y="4207493"/>
              <a:ext cx="81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800" dirty="0"/>
                <a:t>2</a:t>
              </a:r>
              <a:r>
                <a:rPr lang="el-GR" altLang="en-US" sz="1800" dirty="0"/>
                <a:t>β</a:t>
              </a:r>
              <a:r>
                <a:rPr lang="en-CA" altLang="en-US" sz="1800" baseline="-25000" dirty="0"/>
                <a:t>0</a:t>
              </a:r>
              <a:r>
                <a:rPr lang="el-GR" altLang="en-US" sz="1800" dirty="0">
                  <a:sym typeface="Symbol" panose="05050102010706020507" pitchFamily="18" charset="2"/>
                </a:rPr>
                <a:t></a:t>
              </a:r>
              <a:endParaRPr lang="en-CA" altLang="en-US" sz="1800" dirty="0"/>
            </a:p>
          </p:txBody>
        </p:sp>
        <p:cxnSp>
          <p:nvCxnSpPr>
            <p:cNvPr id="68622" name="Straight Arrow Connector 68621">
              <a:extLst>
                <a:ext uri="{FF2B5EF4-FFF2-40B4-BE49-F238E27FC236}">
                  <a16:creationId xmlns:a16="http://schemas.microsoft.com/office/drawing/2014/main" id="{C1508EDA-8F5E-6318-2EE4-3065BF980CAA}"/>
                </a:ext>
              </a:extLst>
            </p:cNvPr>
            <p:cNvCxnSpPr/>
            <p:nvPr/>
          </p:nvCxnSpPr>
          <p:spPr>
            <a:xfrm>
              <a:off x="4532260" y="4391643"/>
              <a:ext cx="1127125"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8623" name="Straight Arrow Connector 68622">
              <a:extLst>
                <a:ext uri="{FF2B5EF4-FFF2-40B4-BE49-F238E27FC236}">
                  <a16:creationId xmlns:a16="http://schemas.microsoft.com/office/drawing/2014/main" id="{BF9FD862-ED15-8292-4370-65AC1E6E6282}"/>
                </a:ext>
              </a:extLst>
            </p:cNvPr>
            <p:cNvCxnSpPr/>
            <p:nvPr/>
          </p:nvCxnSpPr>
          <p:spPr>
            <a:xfrm flipH="1">
              <a:off x="3665485" y="4391643"/>
              <a:ext cx="46355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DC34C9F-D3C6-B5E0-C000-2114F9CE4E1E}"/>
                  </a:ext>
                </a:extLst>
              </p:cNvPr>
              <p:cNvSpPr txBox="1"/>
              <p:nvPr/>
            </p:nvSpPr>
            <p:spPr>
              <a:xfrm>
                <a:off x="191051" y="1013742"/>
                <a:ext cx="5271668" cy="3352200"/>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CA" sz="1800" dirty="0">
                    <a:effectLst/>
                    <a:latin typeface="Aptos" panose="020B0004020202020204" pitchFamily="34" charset="0"/>
                    <a:ea typeface="Times New Roman" panose="02020603050405020304" pitchFamily="18" charset="0"/>
                    <a:cs typeface="Times New Roman" panose="02020603050405020304" pitchFamily="18" charset="0"/>
                  </a:rPr>
                  <a:t>A single spoke resonator (SSR) is another variant of the half-wave resonator</a:t>
                </a:r>
              </a:p>
              <a:p>
                <a:pPr marL="285750" indent="-285750">
                  <a:lnSpc>
                    <a:spcPct val="107000"/>
                  </a:lnSpc>
                  <a:spcAft>
                    <a:spcPts val="800"/>
                  </a:spcAft>
                  <a:buFont typeface="Arial" panose="020B0604020202020204" pitchFamily="34" charset="0"/>
                  <a:buChar char="•"/>
                </a:pPr>
                <a:r>
                  <a:rPr lang="en-CA" dirty="0">
                    <a:latin typeface="Aptos" panose="020B0004020202020204" pitchFamily="34" charset="0"/>
                    <a:ea typeface="Times New Roman" panose="02020603050405020304" pitchFamily="18" charset="0"/>
                    <a:cs typeface="Times New Roman" panose="02020603050405020304" pitchFamily="18" charset="0"/>
                  </a:rPr>
                  <a:t>The SSR </a:t>
                </a:r>
                <a:r>
                  <a:rPr lang="en-CA" sz="1800" dirty="0">
                    <a:effectLst/>
                    <a:latin typeface="Aptos" panose="020B0004020202020204" pitchFamily="34" charset="0"/>
                    <a:ea typeface="Times New Roman" panose="02020603050405020304" pitchFamily="18" charset="0"/>
                    <a:cs typeface="Times New Roman" panose="02020603050405020304" pitchFamily="18" charset="0"/>
                  </a:rPr>
                  <a:t>has a single inner conductor transverse to the beam direction of length </a:t>
                </a:r>
                <a:r>
                  <a:rPr lang="el-GR" sz="1800" dirty="0">
                    <a:effectLst/>
                    <a:latin typeface="Aptos" panose="020B000402020202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CA" sz="1800" dirty="0">
                    <a:effectLst/>
                    <a:latin typeface="Aptos" panose="020B0004020202020204" pitchFamily="34" charset="0"/>
                    <a:ea typeface="Times New Roman" panose="02020603050405020304" pitchFamily="18" charset="0"/>
                    <a:cs typeface="Times New Roman" panose="02020603050405020304" pitchFamily="18" charset="0"/>
                  </a:rPr>
                  <a:t>/2 that forms a two gap accelerating device similar to the HWR</a:t>
                </a:r>
              </a:p>
              <a:p>
                <a:pPr marL="285750" indent="-285750">
                  <a:lnSpc>
                    <a:spcPct val="107000"/>
                  </a:lnSpc>
                  <a:spcAft>
                    <a:spcPts val="800"/>
                  </a:spcAft>
                  <a:buFont typeface="Arial" panose="020B0604020202020204" pitchFamily="34" charset="0"/>
                  <a:buChar char="•"/>
                </a:pPr>
                <a:r>
                  <a:rPr lang="en-CA" dirty="0">
                    <a:latin typeface="Aptos" panose="020B0004020202020204" pitchFamily="34" charset="0"/>
                    <a:ea typeface="Times New Roman" panose="02020603050405020304" pitchFamily="18" charset="0"/>
                    <a:cs typeface="Times New Roman" panose="02020603050405020304" pitchFamily="18" charset="0"/>
                  </a:rPr>
                  <a:t>Unlike the HWR </a:t>
                </a:r>
                <a:r>
                  <a:rPr lang="en-CA" sz="1800" dirty="0">
                    <a:effectLst/>
                    <a:latin typeface="Aptos" panose="020B0004020202020204" pitchFamily="34" charset="0"/>
                    <a:ea typeface="Times New Roman" panose="02020603050405020304" pitchFamily="18" charset="0"/>
                    <a:cs typeface="Times New Roman" panose="02020603050405020304" pitchFamily="18" charset="0"/>
                  </a:rPr>
                  <a:t>the outer conductor of the SSR is co-axial with the beam tube with diameter </a:t>
                </a:r>
                <a:r>
                  <a:rPr lang="el-GR" sz="1800" dirty="0">
                    <a:effectLst/>
                    <a:latin typeface="Aptos" panose="020B000402020202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CA" sz="1800" dirty="0">
                    <a:effectLst/>
                    <a:latin typeface="Aptos" panose="020B0004020202020204" pitchFamily="34" charset="0"/>
                    <a:ea typeface="Times New Roman" panose="02020603050405020304" pitchFamily="18" charset="0"/>
                    <a:cs typeface="Times New Roman" panose="02020603050405020304" pitchFamily="18" charset="0"/>
                  </a:rPr>
                  <a:t>/2. </a:t>
                </a:r>
                <a:endParaRPr lang="en-CA" dirty="0">
                  <a:latin typeface="Aptos" panose="020B0004020202020204" pitchFamily="34" charset="0"/>
                  <a:ea typeface="Times New Roman" panose="02020603050405020304" pitchFamily="18"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CA" sz="1800" dirty="0">
                    <a:effectLst/>
                    <a:latin typeface="Aptos" panose="020B0004020202020204" pitchFamily="34" charset="0"/>
                    <a:ea typeface="Times New Roman" panose="02020603050405020304" pitchFamily="18" charset="0"/>
                    <a:cs typeface="Times New Roman" panose="02020603050405020304" pitchFamily="18" charset="0"/>
                  </a:rPr>
                  <a:t>The cavity operates in pi-mode with the distance between gap centers as </a:t>
                </a:r>
                <a:r>
                  <a:rPr lang="el-GR" sz="1800" dirty="0">
                    <a:effectLst/>
                    <a:latin typeface="Aptos" panose="020B0004020202020204" pitchFamily="34" charset="0"/>
                    <a:ea typeface="Times New Roman" panose="02020603050405020304" pitchFamily="18" charset="0"/>
                    <a:cs typeface="Times New Roman" panose="02020603050405020304" pitchFamily="18" charset="0"/>
                  </a:rPr>
                  <a:t>β</a:t>
                </a:r>
                <a:r>
                  <a:rPr lang="en-CA" sz="1800" baseline="-25000" dirty="0">
                    <a:effectLst/>
                    <a:latin typeface="Aptos" panose="020B0004020202020204" pitchFamily="34" charset="0"/>
                    <a:ea typeface="Times New Roman" panose="02020603050405020304" pitchFamily="18" charset="0"/>
                    <a:cs typeface="Times New Roman" panose="02020603050405020304" pitchFamily="18" charset="0"/>
                  </a:rPr>
                  <a:t>0</a:t>
                </a:r>
                <a:r>
                  <a:rPr lang="en-CA" sz="1800" dirty="0">
                    <a:effectLst/>
                    <a:latin typeface="Aptos" panose="020B0004020202020204" pitchFamily="34" charset="0"/>
                    <a:ea typeface="Times New Roman" panose="02020603050405020304" pitchFamily="18" charset="0"/>
                    <a:cs typeface="Times New Roman" panose="02020603050405020304" pitchFamily="18" charset="0"/>
                  </a:rPr>
                  <a:t> </a:t>
                </a:r>
                <a:r>
                  <a:rPr lang="el-GR" sz="1800" dirty="0">
                    <a:effectLst/>
                    <a:latin typeface="Aptos" panose="020B000402020202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CA" sz="1800" dirty="0">
                    <a:effectLst/>
                    <a:latin typeface="Aptos" panose="020B0004020202020204" pitchFamily="34" charset="0"/>
                    <a:ea typeface="Times New Roman" panose="02020603050405020304" pitchFamily="18" charset="0"/>
                    <a:cs typeface="Times New Roman" panose="02020603050405020304" pitchFamily="18" charset="0"/>
                  </a:rPr>
                  <a:t>/2 </a:t>
                </a:r>
                <a:r>
                  <a:rPr lang="en-CA" dirty="0"/>
                  <a:t>with cavity length quoted as </a:t>
                </a:r>
                <a14:m>
                  <m:oMath xmlns:m="http://schemas.openxmlformats.org/officeDocument/2006/math">
                    <m:sSub>
                      <m:sSubPr>
                        <m:ctrlPr>
                          <a:rPr lang="en-CA" i="1">
                            <a:latin typeface="Cambria Math" panose="02040503050406030204" pitchFamily="18" charset="0"/>
                            <a:ea typeface="Cambria Math" panose="02040503050406030204" pitchFamily="18" charset="0"/>
                          </a:rPr>
                        </m:ctrlPr>
                      </m:sSubPr>
                      <m:e>
                        <m:r>
                          <a:rPr lang="en-CA" i="1">
                            <a:latin typeface="Cambria Math" panose="02040503050406030204" pitchFamily="18" charset="0"/>
                            <a:ea typeface="Cambria Math" panose="02040503050406030204" pitchFamily="18" charset="0"/>
                          </a:rPr>
                          <m:t>𝐿</m:t>
                        </m:r>
                        <m:r>
                          <a:rPr lang="en-CA" i="1">
                            <a:latin typeface="Cambria Math" panose="02040503050406030204" pitchFamily="18" charset="0"/>
                            <a:ea typeface="Cambria Math" panose="02040503050406030204" pitchFamily="18" charset="0"/>
                          </a:rPr>
                          <m:t>=</m:t>
                        </m:r>
                        <m:r>
                          <a:rPr lang="en-CA" i="1">
                            <a:latin typeface="Cambria Math" panose="02040503050406030204" pitchFamily="18" charset="0"/>
                            <a:ea typeface="Cambria Math" panose="02040503050406030204" pitchFamily="18" charset="0"/>
                          </a:rPr>
                          <m:t>𝛽</m:t>
                        </m:r>
                      </m:e>
                      <m:sub>
                        <m:r>
                          <a:rPr lang="en-CA" i="1">
                            <a:latin typeface="Cambria Math" panose="02040503050406030204" pitchFamily="18" charset="0"/>
                            <a:ea typeface="Cambria Math" panose="02040503050406030204" pitchFamily="18" charset="0"/>
                          </a:rPr>
                          <m:t>0</m:t>
                        </m:r>
                      </m:sub>
                    </m:sSub>
                    <m:r>
                      <a:rPr lang="en-CA" i="1">
                        <a:latin typeface="Cambria Math" panose="02040503050406030204" pitchFamily="18" charset="0"/>
                        <a:ea typeface="Cambria Math" panose="02040503050406030204" pitchFamily="18" charset="0"/>
                      </a:rPr>
                      <m:t>𝜆</m:t>
                    </m:r>
                  </m:oMath>
                </a14:m>
                <a:r>
                  <a:rPr lang="en-CA" sz="1800" dirty="0">
                    <a:effectLst/>
                    <a:latin typeface="Aptos" panose="020B0004020202020204" pitchFamily="34" charset="0"/>
                    <a:ea typeface="Times New Roman" panose="02020603050405020304" pitchFamily="18" charset="0"/>
                    <a:cs typeface="Times New Roman" panose="02020603050405020304" pitchFamily="18" charset="0"/>
                  </a:rPr>
                  <a:t>.</a:t>
                </a:r>
              </a:p>
            </p:txBody>
          </p:sp>
        </mc:Choice>
        <mc:Fallback xmlns="">
          <p:sp>
            <p:nvSpPr>
              <p:cNvPr id="3" name="TextBox 2">
                <a:extLst>
                  <a:ext uri="{FF2B5EF4-FFF2-40B4-BE49-F238E27FC236}">
                    <a16:creationId xmlns:a16="http://schemas.microsoft.com/office/drawing/2014/main" id="{2DC34C9F-D3C6-B5E0-C000-2114F9CE4E1E}"/>
                  </a:ext>
                </a:extLst>
              </p:cNvPr>
              <p:cNvSpPr txBox="1">
                <a:spLocks noRot="1" noChangeAspect="1" noMove="1" noResize="1" noEditPoints="1" noAdjustHandles="1" noChangeArrowheads="1" noChangeShapeType="1" noTextEdit="1"/>
              </p:cNvSpPr>
              <p:nvPr/>
            </p:nvSpPr>
            <p:spPr>
              <a:xfrm>
                <a:off x="191051" y="1013742"/>
                <a:ext cx="5271668" cy="3352200"/>
              </a:xfrm>
              <a:prstGeom prst="rect">
                <a:avLst/>
              </a:prstGeom>
              <a:blipFill>
                <a:blip r:embed="rId5"/>
                <a:stretch>
                  <a:fillRect l="-694" t="-545" r="-1850" b="-2000"/>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8A22AE5-D8FB-AE4E-1D0F-D274CE73BEB6}"/>
                  </a:ext>
                </a:extLst>
              </p:cNvPr>
              <p:cNvSpPr txBox="1"/>
              <p:nvPr/>
            </p:nvSpPr>
            <p:spPr>
              <a:xfrm>
                <a:off x="191051" y="4638675"/>
                <a:ext cx="3255293" cy="1754326"/>
              </a:xfrm>
              <a:prstGeom prst="rect">
                <a:avLst/>
              </a:prstGeom>
              <a:noFill/>
            </p:spPr>
            <p:txBody>
              <a:bodyPr wrap="square" rtlCol="0">
                <a:spAutoFit/>
              </a:bodyPr>
              <a:lstStyle/>
              <a:p>
                <a:pPr marL="285750" indent="-285750">
                  <a:buFont typeface="Arial" panose="020B0604020202020204" pitchFamily="34" charset="0"/>
                  <a:buChar char="•"/>
                </a:pPr>
                <a:r>
                  <a:rPr lang="en-CA" dirty="0">
                    <a:latin typeface="Aptos" panose="020B0004020202020204" pitchFamily="34" charset="0"/>
                    <a:ea typeface="Times New Roman" panose="02020603050405020304" pitchFamily="18" charset="0"/>
                    <a:cs typeface="Times New Roman" panose="02020603050405020304" pitchFamily="18" charset="0"/>
                  </a:rPr>
                  <a:t>Can be configured with a few spokes to make a multi-gap cavity </a:t>
                </a:r>
                <a:r>
                  <a:rPr lang="en-CA" dirty="0"/>
                  <a:t>with cavity length quoted as </a:t>
                </a:r>
                <a14:m>
                  <m:oMath xmlns:m="http://schemas.openxmlformats.org/officeDocument/2006/math">
                    <m:sSub>
                      <m:sSubPr>
                        <m:ctrlPr>
                          <a:rPr lang="en-CA" i="1">
                            <a:latin typeface="Cambria Math" panose="02040503050406030204" pitchFamily="18" charset="0"/>
                            <a:ea typeface="Cambria Math" panose="02040503050406030204" pitchFamily="18" charset="0"/>
                          </a:rPr>
                        </m:ctrlPr>
                      </m:sSubPr>
                      <m:e>
                        <m:r>
                          <a:rPr lang="en-CA" i="1">
                            <a:latin typeface="Cambria Math" panose="02040503050406030204" pitchFamily="18" charset="0"/>
                            <a:ea typeface="Cambria Math" panose="02040503050406030204" pitchFamily="18" charset="0"/>
                          </a:rPr>
                          <m:t>𝐿</m:t>
                        </m:r>
                        <m:r>
                          <a:rPr lang="en-CA" i="1">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𝑛</m:t>
                        </m:r>
                        <m:r>
                          <a:rPr lang="en-CA" i="1">
                            <a:latin typeface="Cambria Math" panose="02040503050406030204" pitchFamily="18" charset="0"/>
                            <a:ea typeface="Cambria Math" panose="02040503050406030204" pitchFamily="18" charset="0"/>
                          </a:rPr>
                          <m:t>𝛽</m:t>
                        </m:r>
                      </m:e>
                      <m:sub>
                        <m:r>
                          <a:rPr lang="en-CA" i="1">
                            <a:latin typeface="Cambria Math" panose="02040503050406030204" pitchFamily="18" charset="0"/>
                            <a:ea typeface="Cambria Math" panose="02040503050406030204" pitchFamily="18" charset="0"/>
                          </a:rPr>
                          <m:t>0</m:t>
                        </m:r>
                      </m:sub>
                    </m:sSub>
                    <m:r>
                      <a:rPr lang="en-CA" i="1">
                        <a:latin typeface="Cambria Math" panose="02040503050406030204" pitchFamily="18" charset="0"/>
                        <a:ea typeface="Cambria Math" panose="02040503050406030204" pitchFamily="18" charset="0"/>
                      </a:rPr>
                      <m:t>𝜆</m:t>
                    </m:r>
                    <m:r>
                      <a:rPr lang="en-CA" b="0" i="1" smtClean="0">
                        <a:latin typeface="Cambria Math" panose="02040503050406030204" pitchFamily="18" charset="0"/>
                        <a:ea typeface="Cambria Math" panose="02040503050406030204" pitchFamily="18" charset="0"/>
                      </a:rPr>
                      <m:t>/2</m:t>
                    </m:r>
                  </m:oMath>
                </a14:m>
                <a:r>
                  <a:rPr lang="en-CA" sz="1800" dirty="0">
                    <a:effectLst/>
                    <a:latin typeface="Aptos" panose="020B0004020202020204" pitchFamily="34" charset="0"/>
                    <a:ea typeface="Times New Roman" panose="02020603050405020304" pitchFamily="18" charset="0"/>
                    <a:cs typeface="Times New Roman" panose="02020603050405020304" pitchFamily="18" charset="0"/>
                  </a:rPr>
                  <a:t> where </a:t>
                </a:r>
                <a:r>
                  <a:rPr lang="en-CA" sz="1800" i="1" dirty="0">
                    <a:effectLst/>
                    <a:latin typeface="Aptos" panose="020B0004020202020204" pitchFamily="34" charset="0"/>
                    <a:ea typeface="Times New Roman" panose="02020603050405020304" pitchFamily="18" charset="0"/>
                    <a:cs typeface="Times New Roman" panose="02020603050405020304" pitchFamily="18" charset="0"/>
                  </a:rPr>
                  <a:t>n</a:t>
                </a:r>
                <a:r>
                  <a:rPr lang="en-CA" sz="1800" dirty="0">
                    <a:effectLst/>
                    <a:latin typeface="Aptos" panose="020B0004020202020204" pitchFamily="34" charset="0"/>
                    <a:ea typeface="Times New Roman" panose="02020603050405020304" pitchFamily="18" charset="0"/>
                    <a:cs typeface="Times New Roman" panose="02020603050405020304" pitchFamily="18" charset="0"/>
                  </a:rPr>
                  <a:t> is the number of gaps</a:t>
                </a:r>
              </a:p>
              <a:p>
                <a:endParaRPr lang="en-CA" dirty="0"/>
              </a:p>
            </p:txBody>
          </p:sp>
        </mc:Choice>
        <mc:Fallback xmlns="">
          <p:sp>
            <p:nvSpPr>
              <p:cNvPr id="4" name="TextBox 3">
                <a:extLst>
                  <a:ext uri="{FF2B5EF4-FFF2-40B4-BE49-F238E27FC236}">
                    <a16:creationId xmlns:a16="http://schemas.microsoft.com/office/drawing/2014/main" id="{C8A22AE5-D8FB-AE4E-1D0F-D274CE73BEB6}"/>
                  </a:ext>
                </a:extLst>
              </p:cNvPr>
              <p:cNvSpPr txBox="1">
                <a:spLocks noRot="1" noChangeAspect="1" noMove="1" noResize="1" noEditPoints="1" noAdjustHandles="1" noChangeArrowheads="1" noChangeShapeType="1" noTextEdit="1"/>
              </p:cNvSpPr>
              <p:nvPr/>
            </p:nvSpPr>
            <p:spPr>
              <a:xfrm>
                <a:off x="191051" y="4638675"/>
                <a:ext cx="3255293" cy="1754326"/>
              </a:xfrm>
              <a:prstGeom prst="rect">
                <a:avLst/>
              </a:prstGeom>
              <a:blipFill>
                <a:blip r:embed="rId6"/>
                <a:stretch>
                  <a:fillRect l="-1124" t="-1736" r="-2809"/>
                </a:stretch>
              </a:blipFill>
            </p:spPr>
            <p:txBody>
              <a:bodyPr/>
              <a:lstStyle/>
              <a:p>
                <a:r>
                  <a:rPr lang="en-CA">
                    <a:noFill/>
                  </a:rPr>
                  <a:t> </a:t>
                </a:r>
              </a:p>
            </p:txBody>
          </p:sp>
        </mc:Fallback>
      </mc:AlternateContent>
      <p:sp>
        <p:nvSpPr>
          <p:cNvPr id="15" name="TextBox 199">
            <a:extLst>
              <a:ext uri="{FF2B5EF4-FFF2-40B4-BE49-F238E27FC236}">
                <a16:creationId xmlns:a16="http://schemas.microsoft.com/office/drawing/2014/main" id="{54CFA063-D02C-CF75-F05A-D007D6E3CD58}"/>
              </a:ext>
            </a:extLst>
          </p:cNvPr>
          <p:cNvSpPr txBox="1">
            <a:spLocks noChangeArrowheads="1"/>
          </p:cNvSpPr>
          <p:nvPr/>
        </p:nvSpPr>
        <p:spPr bwMode="auto">
          <a:xfrm>
            <a:off x="6408602" y="1231513"/>
            <a:ext cx="81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800" dirty="0"/>
              <a:t>β</a:t>
            </a:r>
            <a:r>
              <a:rPr lang="en-CA" altLang="en-US" sz="1800" baseline="-25000" dirty="0"/>
              <a:t>0</a:t>
            </a:r>
            <a:r>
              <a:rPr lang="el-GR" altLang="en-US" sz="1800" dirty="0">
                <a:sym typeface="Symbol" panose="05050102010706020507" pitchFamily="18" charset="2"/>
              </a:rPr>
              <a:t></a:t>
            </a:r>
            <a:endParaRPr lang="en-CA" altLang="en-US" sz="1800" dirty="0"/>
          </a:p>
        </p:txBody>
      </p:sp>
      <p:cxnSp>
        <p:nvCxnSpPr>
          <p:cNvPr id="24" name="Straight Arrow Connector 23">
            <a:extLst>
              <a:ext uri="{FF2B5EF4-FFF2-40B4-BE49-F238E27FC236}">
                <a16:creationId xmlns:a16="http://schemas.microsoft.com/office/drawing/2014/main" id="{516E268B-E307-9ED8-EBF7-93561995109F}"/>
              </a:ext>
            </a:extLst>
          </p:cNvPr>
          <p:cNvCxnSpPr>
            <a:cxnSpLocks/>
          </p:cNvCxnSpPr>
          <p:nvPr/>
        </p:nvCxnSpPr>
        <p:spPr>
          <a:xfrm>
            <a:off x="7012980" y="1415663"/>
            <a:ext cx="474715"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703F1F9-D9DC-044B-B2A9-E838493121DA}"/>
              </a:ext>
            </a:extLst>
          </p:cNvPr>
          <p:cNvCxnSpPr>
            <a:cxnSpLocks/>
          </p:cNvCxnSpPr>
          <p:nvPr/>
        </p:nvCxnSpPr>
        <p:spPr>
          <a:xfrm flipH="1">
            <a:off x="6238119" y="1415663"/>
            <a:ext cx="360551"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51" name="Picture 2">
            <a:extLst>
              <a:ext uri="{FF2B5EF4-FFF2-40B4-BE49-F238E27FC236}">
                <a16:creationId xmlns:a16="http://schemas.microsoft.com/office/drawing/2014/main" id="{9C91B296-9E15-4CC5-7F18-4FD40DCC5AA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09950" y="1538353"/>
            <a:ext cx="114300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8CD5A4B0-8A94-7AA3-B660-71A53DDBCA14}"/>
              </a:ext>
            </a:extLst>
          </p:cNvPr>
          <p:cNvSpPr txBox="1"/>
          <p:nvPr/>
        </p:nvSpPr>
        <p:spPr>
          <a:xfrm>
            <a:off x="8193192" y="4638675"/>
            <a:ext cx="536365" cy="369332"/>
          </a:xfrm>
          <a:prstGeom prst="rect">
            <a:avLst/>
          </a:prstGeom>
          <a:noFill/>
        </p:spPr>
        <p:txBody>
          <a:bodyPr wrap="square">
            <a:spAutoFit/>
          </a:bodyPr>
          <a:lstStyle/>
          <a:p>
            <a:r>
              <a:rPr lang="el-GR" altLang="en-US" sz="1800" dirty="0">
                <a:sym typeface="Symbol" panose="05050102010706020507" pitchFamily="18" charset="2"/>
              </a:rPr>
              <a:t></a:t>
            </a:r>
            <a:r>
              <a:rPr lang="en-CA" altLang="en-US" sz="1800" dirty="0">
                <a:sym typeface="Symbol" panose="05050102010706020507" pitchFamily="18" charset="2"/>
              </a:rPr>
              <a:t>/2</a:t>
            </a:r>
            <a:endParaRPr lang="en-CA" dirty="0"/>
          </a:p>
        </p:txBody>
      </p:sp>
      <p:cxnSp>
        <p:nvCxnSpPr>
          <p:cNvPr id="6" name="Straight Arrow Connector 5">
            <a:extLst>
              <a:ext uri="{FF2B5EF4-FFF2-40B4-BE49-F238E27FC236}">
                <a16:creationId xmlns:a16="http://schemas.microsoft.com/office/drawing/2014/main" id="{6A5671C9-5038-0420-1003-21976B2AF1CE}"/>
              </a:ext>
            </a:extLst>
          </p:cNvPr>
          <p:cNvCxnSpPr>
            <a:cxnSpLocks/>
            <a:stCxn id="5" idx="0"/>
          </p:cNvCxnSpPr>
          <p:nvPr/>
        </p:nvCxnSpPr>
        <p:spPr>
          <a:xfrm flipV="1">
            <a:off x="8461375" y="4001336"/>
            <a:ext cx="0" cy="63733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2B0336D-AE24-449D-70B5-538771F9FF61}"/>
              </a:ext>
            </a:extLst>
          </p:cNvPr>
          <p:cNvCxnSpPr>
            <a:cxnSpLocks/>
            <a:stCxn id="5" idx="2"/>
          </p:cNvCxnSpPr>
          <p:nvPr/>
        </p:nvCxnSpPr>
        <p:spPr>
          <a:xfrm>
            <a:off x="8461375" y="5008007"/>
            <a:ext cx="0" cy="87134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0F9A7F4-3998-F264-E768-6FDC29B4E3A3}"/>
              </a:ext>
            </a:extLst>
          </p:cNvPr>
          <p:cNvSpPr txBox="1"/>
          <p:nvPr/>
        </p:nvSpPr>
        <p:spPr>
          <a:xfrm>
            <a:off x="5592065" y="2277547"/>
            <a:ext cx="536365" cy="369332"/>
          </a:xfrm>
          <a:prstGeom prst="rect">
            <a:avLst/>
          </a:prstGeom>
          <a:noFill/>
        </p:spPr>
        <p:txBody>
          <a:bodyPr wrap="square">
            <a:spAutoFit/>
          </a:bodyPr>
          <a:lstStyle/>
          <a:p>
            <a:r>
              <a:rPr lang="el-GR" altLang="en-US" sz="1800" dirty="0">
                <a:sym typeface="Symbol" panose="05050102010706020507" pitchFamily="18" charset="2"/>
              </a:rPr>
              <a:t></a:t>
            </a:r>
            <a:r>
              <a:rPr lang="en-CA" altLang="en-US" sz="1800" dirty="0">
                <a:sym typeface="Symbol" panose="05050102010706020507" pitchFamily="18" charset="2"/>
              </a:rPr>
              <a:t>/2</a:t>
            </a:r>
            <a:endParaRPr lang="en-CA" dirty="0"/>
          </a:p>
        </p:txBody>
      </p:sp>
      <p:cxnSp>
        <p:nvCxnSpPr>
          <p:cNvPr id="28" name="Straight Arrow Connector 27">
            <a:extLst>
              <a:ext uri="{FF2B5EF4-FFF2-40B4-BE49-F238E27FC236}">
                <a16:creationId xmlns:a16="http://schemas.microsoft.com/office/drawing/2014/main" id="{BD66B397-BBC1-317F-1320-CFB8ABDDAFFB}"/>
              </a:ext>
            </a:extLst>
          </p:cNvPr>
          <p:cNvCxnSpPr>
            <a:cxnSpLocks/>
            <a:stCxn id="20" idx="0"/>
          </p:cNvCxnSpPr>
          <p:nvPr/>
        </p:nvCxnSpPr>
        <p:spPr>
          <a:xfrm flipV="1">
            <a:off x="5860248" y="1640208"/>
            <a:ext cx="0" cy="63733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86A1841-0D3F-0B3A-A5A6-49DF2A7CB5EE}"/>
              </a:ext>
            </a:extLst>
          </p:cNvPr>
          <p:cNvCxnSpPr>
            <a:cxnSpLocks/>
            <a:stCxn id="20" idx="2"/>
          </p:cNvCxnSpPr>
          <p:nvPr/>
        </p:nvCxnSpPr>
        <p:spPr>
          <a:xfrm>
            <a:off x="5860248" y="2646879"/>
            <a:ext cx="0" cy="87134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8">
            <p14:nvContentPartPr>
              <p14:cNvPr id="2" name="Ink 1">
                <a:extLst>
                  <a:ext uri="{FF2B5EF4-FFF2-40B4-BE49-F238E27FC236}">
                    <a16:creationId xmlns:a16="http://schemas.microsoft.com/office/drawing/2014/main" id="{2EB840AC-E30B-0D35-C6F5-5AB5101DC298}"/>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2EB840AC-E30B-0D35-C6F5-5AB5101DC298}"/>
                  </a:ext>
                </a:extLst>
              </p:cNvPr>
              <p:cNvPicPr/>
              <p:nvPr/>
            </p:nvPicPr>
            <p:blipFill>
              <a:blip r:embed="rId9"/>
              <a:stretch>
                <a:fillRect/>
              </a:stretch>
            </p:blipFill>
            <p:spPr>
              <a:xfrm>
                <a:off x="8438349" y="-34088"/>
                <a:ext cx="527040" cy="573840"/>
              </a:xfrm>
              <a:prstGeom prst="rect">
                <a:avLst/>
              </a:prstGeom>
            </p:spPr>
          </p:pic>
        </mc:Fallback>
      </mc:AlternateContent>
      <p:sp>
        <p:nvSpPr>
          <p:cNvPr id="7" name="Date Placeholder 6">
            <a:extLst>
              <a:ext uri="{FF2B5EF4-FFF2-40B4-BE49-F238E27FC236}">
                <a16:creationId xmlns:a16="http://schemas.microsoft.com/office/drawing/2014/main" id="{5E336FFB-682C-3AA3-A321-5CFDCA58CA4B}"/>
              </a:ext>
            </a:extLst>
          </p:cNvPr>
          <p:cNvSpPr>
            <a:spLocks noGrp="1"/>
          </p:cNvSpPr>
          <p:nvPr>
            <p:ph type="dt" sz="half" idx="10"/>
          </p:nvPr>
        </p:nvSpPr>
        <p:spPr/>
        <p:txBody>
          <a:bodyPr/>
          <a:lstStyle/>
          <a:p>
            <a:pPr>
              <a:defRPr/>
            </a:pPr>
            <a:r>
              <a:rPr lang="en-US"/>
              <a:t>2025-09-17</a:t>
            </a:r>
            <a:endParaRPr lang="en-C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52AFF-4F3D-ECF3-FF53-C602164F7784}"/>
            </a:ext>
          </a:extLst>
        </p:cNvPr>
        <p:cNvGrpSpPr/>
        <p:nvPr/>
      </p:nvGrpSpPr>
      <p:grpSpPr>
        <a:xfrm>
          <a:off x="0" y="0"/>
          <a:ext cx="0" cy="0"/>
          <a:chOff x="0" y="0"/>
          <a:chExt cx="0" cy="0"/>
        </a:xfrm>
      </p:grpSpPr>
      <p:sp>
        <p:nvSpPr>
          <p:cNvPr id="27650" name="Title 1">
            <a:extLst>
              <a:ext uri="{FF2B5EF4-FFF2-40B4-BE49-F238E27FC236}">
                <a16:creationId xmlns:a16="http://schemas.microsoft.com/office/drawing/2014/main" id="{12CC7B5A-2601-948D-DFCE-DCBDC0F97FB0}"/>
              </a:ext>
            </a:extLst>
          </p:cNvPr>
          <p:cNvSpPr>
            <a:spLocks noGrp="1"/>
          </p:cNvSpPr>
          <p:nvPr>
            <p:ph type="title"/>
          </p:nvPr>
        </p:nvSpPr>
        <p:spPr>
          <a:xfrm>
            <a:off x="473075" y="2492375"/>
            <a:ext cx="8229600" cy="1143000"/>
          </a:xfrm>
        </p:spPr>
        <p:txBody>
          <a:bodyPr/>
          <a:lstStyle/>
          <a:p>
            <a:pPr eaLnBrk="1" hangingPunct="1"/>
            <a:r>
              <a:rPr lang="en-CA" altLang="en-US" dirty="0"/>
              <a:t>Figures of merit and parametrization</a:t>
            </a:r>
          </a:p>
        </p:txBody>
      </p:sp>
      <p:sp>
        <p:nvSpPr>
          <p:cNvPr id="3" name="Date Placeholder 2">
            <a:extLst>
              <a:ext uri="{FF2B5EF4-FFF2-40B4-BE49-F238E27FC236}">
                <a16:creationId xmlns:a16="http://schemas.microsoft.com/office/drawing/2014/main" id="{26E63753-C84C-FF7E-2E58-F11DBC30E391}"/>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8703F8D8-D97B-4534-F8CC-C66175B909CF}"/>
              </a:ext>
            </a:extLst>
          </p:cNvPr>
          <p:cNvSpPr>
            <a:spLocks noGrp="1"/>
          </p:cNvSpPr>
          <p:nvPr>
            <p:ph type="ftr" sz="quarter" idx="11"/>
          </p:nvPr>
        </p:nvSpPr>
        <p:spPr/>
        <p:txBody>
          <a:bodyPr/>
          <a:lstStyle/>
          <a:p>
            <a:pPr>
              <a:defRPr/>
            </a:pPr>
            <a:r>
              <a:rPr lang="it-IT"/>
              <a:t>Bob Laxdal - Non Elliptical Cavities </a:t>
            </a:r>
            <a:endParaRPr lang="en-CA"/>
          </a:p>
        </p:txBody>
      </p:sp>
      <p:sp>
        <p:nvSpPr>
          <p:cNvPr id="27653" name="Slide Number Placeholder 6">
            <a:extLst>
              <a:ext uri="{FF2B5EF4-FFF2-40B4-BE49-F238E27FC236}">
                <a16:creationId xmlns:a16="http://schemas.microsoft.com/office/drawing/2014/main" id="{C986A77A-1664-5652-0D39-9784D1AB40EA}"/>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D9C3BC3-15B7-48A2-A4CE-4BD25CF4E5D6}" type="slidenum">
              <a:rPr lang="en-CA" altLang="en-US" sz="1200" smtClean="0">
                <a:solidFill>
                  <a:srgbClr val="898989"/>
                </a:solidFill>
              </a:rPr>
              <a:pPr>
                <a:spcBef>
                  <a:spcPct val="0"/>
                </a:spcBef>
                <a:buFontTx/>
                <a:buNone/>
              </a:pPr>
              <a:t>19</a:t>
            </a:fld>
            <a:endParaRPr lang="en-CA" altLang="en-US" sz="1200">
              <a:solidFill>
                <a:srgbClr val="898989"/>
              </a:solidFill>
            </a:endParaRP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22AA28DE-99B4-DD9D-B419-805A9181F7D4}"/>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22AA28DE-99B4-DD9D-B419-805A9181F7D4}"/>
                  </a:ext>
                </a:extLst>
              </p:cNvPr>
              <p:cNvPicPr/>
              <p:nvPr/>
            </p:nvPicPr>
            <p:blipFill>
              <a:blip r:embed="rId3"/>
              <a:stretch>
                <a:fillRect/>
              </a:stretch>
            </p:blipFill>
            <p:spPr>
              <a:xfrm>
                <a:off x="8438349" y="-34088"/>
                <a:ext cx="527040" cy="573840"/>
              </a:xfrm>
              <a:prstGeom prst="rect">
                <a:avLst/>
              </a:prstGeom>
            </p:spPr>
          </p:pic>
        </mc:Fallback>
      </mc:AlternateContent>
    </p:spTree>
    <p:extLst>
      <p:ext uri="{BB962C8B-B14F-4D97-AF65-F5344CB8AC3E}">
        <p14:creationId xmlns:p14="http://schemas.microsoft.com/office/powerpoint/2010/main" val="2602897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5B893-0FFB-BA01-CD45-41B96ADF267F}"/>
              </a:ext>
            </a:extLst>
          </p:cNvPr>
          <p:cNvSpPr>
            <a:spLocks noGrp="1"/>
          </p:cNvSpPr>
          <p:nvPr>
            <p:ph type="title"/>
          </p:nvPr>
        </p:nvSpPr>
        <p:spPr>
          <a:xfrm>
            <a:off x="423863" y="274638"/>
            <a:ext cx="8229600" cy="673100"/>
          </a:xfrm>
        </p:spPr>
        <p:txBody>
          <a:bodyPr rtlCol="0">
            <a:normAutofit fontScale="90000"/>
          </a:bodyPr>
          <a:lstStyle/>
          <a:p>
            <a:pPr eaLnBrk="1" fontAlgn="auto" hangingPunct="1">
              <a:spcAft>
                <a:spcPts val="0"/>
              </a:spcAft>
              <a:defRPr/>
            </a:pPr>
            <a:r>
              <a:rPr lang="en-CA" dirty="0"/>
              <a:t>Outline</a:t>
            </a:r>
          </a:p>
        </p:txBody>
      </p:sp>
      <p:sp>
        <p:nvSpPr>
          <p:cNvPr id="7171" name="TextBox 2">
            <a:extLst>
              <a:ext uri="{FF2B5EF4-FFF2-40B4-BE49-F238E27FC236}">
                <a16:creationId xmlns:a16="http://schemas.microsoft.com/office/drawing/2014/main" id="{D2ACFB73-7B7E-C84F-6598-65A03D9ADC9C}"/>
              </a:ext>
            </a:extLst>
          </p:cNvPr>
          <p:cNvSpPr txBox="1">
            <a:spLocks noChangeArrowheads="1"/>
          </p:cNvSpPr>
          <p:nvPr/>
        </p:nvSpPr>
        <p:spPr bwMode="auto">
          <a:xfrm>
            <a:off x="636588" y="1236857"/>
            <a:ext cx="7804150" cy="4785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300"/>
              </a:spcBef>
            </a:pPr>
            <a:r>
              <a:rPr lang="en-CA" altLang="en-US" sz="1800" dirty="0"/>
              <a:t>Non-elliptical cavities</a:t>
            </a:r>
          </a:p>
          <a:p>
            <a:pPr lvl="1" eaLnBrk="1" hangingPunct="1">
              <a:spcBef>
                <a:spcPts val="300"/>
              </a:spcBef>
            </a:pPr>
            <a:r>
              <a:rPr lang="en-CA" altLang="en-US" sz="1800" dirty="0"/>
              <a:t>Why do we need them</a:t>
            </a:r>
          </a:p>
          <a:p>
            <a:pPr lvl="1" eaLnBrk="1" hangingPunct="1">
              <a:spcBef>
                <a:spcPts val="300"/>
              </a:spcBef>
            </a:pPr>
            <a:r>
              <a:rPr lang="en-CA" altLang="en-US" sz="1800" dirty="0"/>
              <a:t>Low beta evolution</a:t>
            </a:r>
          </a:p>
          <a:p>
            <a:pPr eaLnBrk="1" hangingPunct="1">
              <a:spcBef>
                <a:spcPts val="300"/>
              </a:spcBef>
            </a:pPr>
            <a:r>
              <a:rPr lang="en-CA" altLang="en-US" sz="1800" dirty="0"/>
              <a:t>Cavity types</a:t>
            </a:r>
          </a:p>
          <a:p>
            <a:pPr lvl="1" eaLnBrk="1" hangingPunct="1">
              <a:spcBef>
                <a:spcPts val="300"/>
              </a:spcBef>
            </a:pPr>
            <a:r>
              <a:rPr lang="en-CA" altLang="en-US" sz="1800" dirty="0"/>
              <a:t>Figures of merit and parametrization</a:t>
            </a:r>
          </a:p>
          <a:p>
            <a:pPr lvl="1" eaLnBrk="1" hangingPunct="1">
              <a:spcBef>
                <a:spcPts val="300"/>
              </a:spcBef>
            </a:pPr>
            <a:r>
              <a:rPr lang="en-CA" altLang="en-US" sz="1800" dirty="0"/>
              <a:t>Choosing a cavity type</a:t>
            </a:r>
          </a:p>
          <a:p>
            <a:pPr lvl="1" eaLnBrk="1" hangingPunct="1">
              <a:spcBef>
                <a:spcPts val="300"/>
              </a:spcBef>
            </a:pPr>
            <a:r>
              <a:rPr lang="en-CA" altLang="en-US" sz="1800" dirty="0"/>
              <a:t>Examples of TEM cavities</a:t>
            </a:r>
          </a:p>
          <a:p>
            <a:pPr eaLnBrk="1" hangingPunct="1">
              <a:spcBef>
                <a:spcPts val="300"/>
              </a:spcBef>
            </a:pPr>
            <a:r>
              <a:rPr lang="en-CA" altLang="en-US" sz="1800" dirty="0"/>
              <a:t>Linac considerations</a:t>
            </a:r>
          </a:p>
          <a:p>
            <a:pPr lvl="1" eaLnBrk="1" hangingPunct="1">
              <a:spcBef>
                <a:spcPts val="300"/>
              </a:spcBef>
            </a:pPr>
            <a:r>
              <a:rPr lang="en-CA" altLang="en-US" sz="1800" dirty="0"/>
              <a:t>Beam dynamics issues for low beta</a:t>
            </a:r>
          </a:p>
          <a:p>
            <a:pPr lvl="1" eaLnBrk="1" hangingPunct="1">
              <a:spcBef>
                <a:spcPts val="300"/>
              </a:spcBef>
            </a:pPr>
            <a:r>
              <a:rPr lang="en-CA" altLang="en-US" sz="1800" dirty="0"/>
              <a:t>Linac design</a:t>
            </a:r>
          </a:p>
          <a:p>
            <a:pPr eaLnBrk="1" hangingPunct="1">
              <a:spcBef>
                <a:spcPts val="300"/>
              </a:spcBef>
            </a:pPr>
            <a:r>
              <a:rPr lang="en-CA" altLang="en-US" sz="1800" dirty="0"/>
              <a:t>Cavity production</a:t>
            </a:r>
          </a:p>
          <a:p>
            <a:pPr lvl="1" eaLnBrk="1" hangingPunct="1">
              <a:spcBef>
                <a:spcPts val="300"/>
              </a:spcBef>
            </a:pPr>
            <a:r>
              <a:rPr lang="en-CA" altLang="en-US" sz="1800" dirty="0"/>
              <a:t>Design considerations</a:t>
            </a:r>
          </a:p>
          <a:p>
            <a:pPr lvl="1" eaLnBrk="1" hangingPunct="1">
              <a:spcBef>
                <a:spcPts val="300"/>
              </a:spcBef>
            </a:pPr>
            <a:r>
              <a:rPr lang="en-CA" altLang="en-US" sz="1800" dirty="0"/>
              <a:t>Post-fabrication tuning</a:t>
            </a:r>
          </a:p>
          <a:p>
            <a:pPr lvl="1" eaLnBrk="1" hangingPunct="1">
              <a:spcBef>
                <a:spcPts val="300"/>
              </a:spcBef>
            </a:pPr>
            <a:r>
              <a:rPr lang="en-CA" altLang="en-US" sz="1800" dirty="0"/>
              <a:t>Surface treatment/processing</a:t>
            </a:r>
          </a:p>
          <a:p>
            <a:pPr eaLnBrk="1" hangingPunct="1">
              <a:spcBef>
                <a:spcPts val="300"/>
              </a:spcBef>
            </a:pPr>
            <a:r>
              <a:rPr lang="en-CA" altLang="en-US" sz="1800" dirty="0"/>
              <a:t>Cryomodule issues</a:t>
            </a:r>
          </a:p>
        </p:txBody>
      </p:sp>
      <p:graphicFrame>
        <p:nvGraphicFramePr>
          <p:cNvPr id="7172" name="Object 3">
            <a:extLst>
              <a:ext uri="{FF2B5EF4-FFF2-40B4-BE49-F238E27FC236}">
                <a16:creationId xmlns:a16="http://schemas.microsoft.com/office/drawing/2014/main" id="{A15BA76A-8D66-7BA7-1BBC-260B8BF7EDDC}"/>
              </a:ext>
            </a:extLst>
          </p:cNvPr>
          <p:cNvGraphicFramePr>
            <a:graphicFrameLocks noChangeAspect="1"/>
          </p:cNvGraphicFramePr>
          <p:nvPr>
            <p:extLst>
              <p:ext uri="{D42A27DB-BD31-4B8C-83A1-F6EECF244321}">
                <p14:modId xmlns:p14="http://schemas.microsoft.com/office/powerpoint/2010/main" val="1141200380"/>
              </p:ext>
            </p:extLst>
          </p:nvPr>
        </p:nvGraphicFramePr>
        <p:xfrm>
          <a:off x="5601177" y="1849169"/>
          <a:ext cx="3052286" cy="3159661"/>
        </p:xfrm>
        <a:graphic>
          <a:graphicData uri="http://schemas.openxmlformats.org/presentationml/2006/ole">
            <mc:AlternateContent xmlns:mc="http://schemas.openxmlformats.org/markup-compatibility/2006">
              <mc:Choice xmlns:v="urn:schemas-microsoft-com:vml" Requires="v">
                <p:oleObj name="Bitmap Image" r:id="rId2" imgW="1590897" imgH="1657581" progId="Paint.Picture">
                  <p:embed/>
                </p:oleObj>
              </mc:Choice>
              <mc:Fallback>
                <p:oleObj name="Bitmap Image" r:id="rId2" imgW="1590897" imgH="1657581" progId="Paint.Picture">
                  <p:embed/>
                  <p:pic>
                    <p:nvPicPr>
                      <p:cNvPr id="7172" name="Object 3">
                        <a:extLst>
                          <a:ext uri="{FF2B5EF4-FFF2-40B4-BE49-F238E27FC236}">
                            <a16:creationId xmlns:a16="http://schemas.microsoft.com/office/drawing/2014/main" id="{A15BA76A-8D66-7BA7-1BBC-260B8BF7ED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1177" y="1849169"/>
                        <a:ext cx="3052286" cy="3159661"/>
                      </a:xfrm>
                      <a:prstGeom prst="rect">
                        <a:avLst/>
                      </a:prstGeom>
                      <a:solidFill>
                        <a:schemeClr val="accent1"/>
                      </a:solidFill>
                      <a:ln>
                        <a:noFill/>
                      </a:ln>
                    </p:spPr>
                  </p:pic>
                </p:oleObj>
              </mc:Fallback>
            </mc:AlternateContent>
          </a:graphicData>
        </a:graphic>
      </p:graphicFrame>
      <p:sp>
        <p:nvSpPr>
          <p:cNvPr id="5" name="Date Placeholder 4">
            <a:extLst>
              <a:ext uri="{FF2B5EF4-FFF2-40B4-BE49-F238E27FC236}">
                <a16:creationId xmlns:a16="http://schemas.microsoft.com/office/drawing/2014/main" id="{C073904B-0BDB-0CF6-003B-56743FB6B46B}"/>
              </a:ext>
            </a:extLst>
          </p:cNvPr>
          <p:cNvSpPr>
            <a:spLocks noGrp="1"/>
          </p:cNvSpPr>
          <p:nvPr>
            <p:ph type="dt" sz="quarter" idx="10"/>
          </p:nvPr>
        </p:nvSpPr>
        <p:spPr/>
        <p:txBody>
          <a:bodyPr/>
          <a:lstStyle/>
          <a:p>
            <a:pPr>
              <a:defRPr/>
            </a:pPr>
            <a:r>
              <a:rPr lang="en-US"/>
              <a:t>2025-09-17</a:t>
            </a:r>
            <a:endParaRPr lang="en-CA"/>
          </a:p>
        </p:txBody>
      </p:sp>
      <p:sp>
        <p:nvSpPr>
          <p:cNvPr id="8" name="Footer Placeholder 7">
            <a:extLst>
              <a:ext uri="{FF2B5EF4-FFF2-40B4-BE49-F238E27FC236}">
                <a16:creationId xmlns:a16="http://schemas.microsoft.com/office/drawing/2014/main" id="{CED71E94-82CF-E7A0-3785-1F7FC3D809F6}"/>
              </a:ext>
            </a:extLst>
          </p:cNvPr>
          <p:cNvSpPr>
            <a:spLocks noGrp="1"/>
          </p:cNvSpPr>
          <p:nvPr>
            <p:ph type="ftr" sz="quarter" idx="11"/>
          </p:nvPr>
        </p:nvSpPr>
        <p:spPr/>
        <p:txBody>
          <a:bodyPr/>
          <a:lstStyle/>
          <a:p>
            <a:pPr>
              <a:defRPr/>
            </a:pPr>
            <a:r>
              <a:rPr lang="it-IT" dirty="0"/>
              <a:t>Bob Laxdal - Non Elliptical Cavities </a:t>
            </a:r>
            <a:endParaRPr lang="en-CA" dirty="0"/>
          </a:p>
        </p:txBody>
      </p:sp>
      <p:sp>
        <p:nvSpPr>
          <p:cNvPr id="7175" name="Slide Number Placeholder 8">
            <a:extLst>
              <a:ext uri="{FF2B5EF4-FFF2-40B4-BE49-F238E27FC236}">
                <a16:creationId xmlns:a16="http://schemas.microsoft.com/office/drawing/2014/main" id="{78A2F081-162D-A7EE-A91B-26DF12435E0F}"/>
              </a:ext>
            </a:extLst>
          </p:cNvPr>
          <p:cNvSpPr>
            <a:spLocks noGrp="1" noChangeArrowheads="1"/>
          </p:cNvSpPr>
          <p:nvPr>
            <p:ph type="sldNum" sz="quarter" idx="12"/>
          </p:nvPr>
        </p:nvSpPr>
        <p:spPr bwMode="auto">
          <a:xfrm>
            <a:off x="6563264" y="640079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CE03F65-AF7F-4EE8-A5D9-4E440DDD2A8A}" type="slidenum">
              <a:rPr lang="en-CA" altLang="en-US" sz="1200" smtClean="0">
                <a:solidFill>
                  <a:srgbClr val="898989"/>
                </a:solidFill>
              </a:rPr>
              <a:pPr>
                <a:spcBef>
                  <a:spcPct val="0"/>
                </a:spcBef>
                <a:buFontTx/>
                <a:buNone/>
              </a:pPr>
              <a:t>2</a:t>
            </a:fld>
            <a:endParaRPr lang="en-CA" altLang="en-US" sz="1200">
              <a:solidFill>
                <a:srgbClr val="898989"/>
              </a:solidFill>
            </a:endParaRPr>
          </a:p>
        </p:txBody>
      </p:sp>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287FAD11-3E6A-AE7A-8FBC-A83493AB48AA}"/>
                  </a:ext>
                </a:extLst>
              </p14:cNvPr>
              <p14:cNvContentPartPr/>
              <p14:nvPr/>
            </p14:nvContentPartPr>
            <p14:xfrm>
              <a:off x="8455989" y="-16448"/>
              <a:ext cx="491400" cy="538200"/>
            </p14:xfrm>
          </p:contentPart>
        </mc:Choice>
        <mc:Fallback xmlns="">
          <p:pic>
            <p:nvPicPr>
              <p:cNvPr id="6" name="Ink 5">
                <a:extLst>
                  <a:ext uri="{FF2B5EF4-FFF2-40B4-BE49-F238E27FC236}">
                    <a16:creationId xmlns:a16="http://schemas.microsoft.com/office/drawing/2014/main" id="{287FAD11-3E6A-AE7A-8FBC-A83493AB48AA}"/>
                  </a:ext>
                </a:extLst>
              </p:cNvPr>
              <p:cNvPicPr/>
              <p:nvPr/>
            </p:nvPicPr>
            <p:blipFill>
              <a:blip r:embed="rId5"/>
              <a:stretch>
                <a:fillRect/>
              </a:stretch>
            </p:blipFill>
            <p:spPr>
              <a:xfrm>
                <a:off x="8438349" y="-34088"/>
                <a:ext cx="527040" cy="5738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8D8DBD20-E19C-8481-51A0-4C5A95041511}"/>
                  </a:ext>
                </a:extLst>
              </p14:cNvPr>
              <p14:cNvContentPartPr/>
              <p14:nvPr/>
            </p14:nvContentPartPr>
            <p14:xfrm>
              <a:off x="10146909" y="2014875"/>
              <a:ext cx="360" cy="360"/>
            </p14:xfrm>
          </p:contentPart>
        </mc:Choice>
        <mc:Fallback xmlns="">
          <p:pic>
            <p:nvPicPr>
              <p:cNvPr id="7" name="Ink 6">
                <a:extLst>
                  <a:ext uri="{FF2B5EF4-FFF2-40B4-BE49-F238E27FC236}">
                    <a16:creationId xmlns:a16="http://schemas.microsoft.com/office/drawing/2014/main" id="{8D8DBD20-E19C-8481-51A0-4C5A95041511}"/>
                  </a:ext>
                </a:extLst>
              </p:cNvPr>
              <p:cNvPicPr/>
              <p:nvPr/>
            </p:nvPicPr>
            <p:blipFill>
              <a:blip r:embed="rId7"/>
              <a:stretch>
                <a:fillRect/>
              </a:stretch>
            </p:blipFill>
            <p:spPr>
              <a:xfrm>
                <a:off x="10129269" y="1996875"/>
                <a:ext cx="36000" cy="36000"/>
              </a:xfrm>
              <a:prstGeom prst="rect">
                <a:avLst/>
              </a:prstGeom>
            </p:spPr>
          </p:pic>
        </mc:Fallback>
      </mc:AlternateContent>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B162E-38F1-5D41-0362-BE280953198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D073E9A-A61D-2590-6872-5909A3F821FF}"/>
              </a:ext>
            </a:extLst>
          </p:cNvPr>
          <p:cNvSpPr>
            <a:spLocks noGrp="1"/>
          </p:cNvSpPr>
          <p:nvPr>
            <p:ph type="dt" sz="quarter" idx="10"/>
          </p:nvPr>
        </p:nvSpPr>
        <p:spPr/>
        <p:txBody>
          <a:bodyPr/>
          <a:lstStyle/>
          <a:p>
            <a:pPr>
              <a:defRPr/>
            </a:pPr>
            <a:r>
              <a:rPr lang="en-US"/>
              <a:t>2025-09-17</a:t>
            </a:r>
            <a:endParaRPr lang="en-CA"/>
          </a:p>
        </p:txBody>
      </p:sp>
      <p:sp>
        <p:nvSpPr>
          <p:cNvPr id="3" name="Footer Placeholder 2">
            <a:extLst>
              <a:ext uri="{FF2B5EF4-FFF2-40B4-BE49-F238E27FC236}">
                <a16:creationId xmlns:a16="http://schemas.microsoft.com/office/drawing/2014/main" id="{0098E09B-7D99-ADE7-46A1-221999DC1B70}"/>
              </a:ext>
            </a:extLst>
          </p:cNvPr>
          <p:cNvSpPr>
            <a:spLocks noGrp="1"/>
          </p:cNvSpPr>
          <p:nvPr>
            <p:ph type="ftr" sz="quarter" idx="11"/>
          </p:nvPr>
        </p:nvSpPr>
        <p:spPr/>
        <p:txBody>
          <a:bodyPr/>
          <a:lstStyle/>
          <a:p>
            <a:pPr>
              <a:defRPr/>
            </a:pPr>
            <a:r>
              <a:rPr lang="it-IT"/>
              <a:t>Bob Laxdal - Non Elliptical Cavities </a:t>
            </a:r>
            <a:endParaRPr lang="en-CA"/>
          </a:p>
        </p:txBody>
      </p:sp>
      <p:sp>
        <p:nvSpPr>
          <p:cNvPr id="33796" name="Slide Number Placeholder 3">
            <a:extLst>
              <a:ext uri="{FF2B5EF4-FFF2-40B4-BE49-F238E27FC236}">
                <a16:creationId xmlns:a16="http://schemas.microsoft.com/office/drawing/2014/main" id="{946C75B0-39C2-1D49-559E-42524C269F2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8AFBC99-6BB5-4F6A-9ADD-F76EDE681CBF}" type="slidenum">
              <a:rPr lang="en-CA" altLang="en-US" smtClean="0">
                <a:solidFill>
                  <a:srgbClr val="898989"/>
                </a:solidFill>
              </a:rPr>
              <a:pPr/>
              <a:t>20</a:t>
            </a:fld>
            <a:endParaRPr lang="en-CA" altLang="en-US">
              <a:solidFill>
                <a:srgbClr val="898989"/>
              </a:solidFill>
            </a:endParaRPr>
          </a:p>
        </p:txBody>
      </p:sp>
      <p:grpSp>
        <p:nvGrpSpPr>
          <p:cNvPr id="7" name="Group 6">
            <a:extLst>
              <a:ext uri="{FF2B5EF4-FFF2-40B4-BE49-F238E27FC236}">
                <a16:creationId xmlns:a16="http://schemas.microsoft.com/office/drawing/2014/main" id="{725A8DD0-2AC3-9637-B9A4-22F1F7AC9A49}"/>
              </a:ext>
            </a:extLst>
          </p:cNvPr>
          <p:cNvGrpSpPr/>
          <p:nvPr/>
        </p:nvGrpSpPr>
        <p:grpSpPr>
          <a:xfrm>
            <a:off x="830514" y="1821804"/>
            <a:ext cx="7482971" cy="4256314"/>
            <a:chOff x="844600" y="1458686"/>
            <a:chExt cx="7482971" cy="4256314"/>
          </a:xfrm>
        </p:grpSpPr>
        <p:pic>
          <p:nvPicPr>
            <p:cNvPr id="4" name="Picture 3">
              <a:extLst>
                <a:ext uri="{FF2B5EF4-FFF2-40B4-BE49-F238E27FC236}">
                  <a16:creationId xmlns:a16="http://schemas.microsoft.com/office/drawing/2014/main" id="{CCFCABA7-9C8B-2541-C35C-6E619A63160D}"/>
                </a:ext>
              </a:extLst>
            </p:cNvPr>
            <p:cNvPicPr>
              <a:picLocks noChangeAspect="1"/>
            </p:cNvPicPr>
            <p:nvPr/>
          </p:nvPicPr>
          <p:blipFill>
            <a:blip r:embed="rId2"/>
            <a:srcRect b="8821"/>
            <a:stretch>
              <a:fillRect/>
            </a:stretch>
          </p:blipFill>
          <p:spPr>
            <a:xfrm>
              <a:off x="844600" y="1458687"/>
              <a:ext cx="7454799" cy="4245428"/>
            </a:xfrm>
            <a:prstGeom prst="rect">
              <a:avLst/>
            </a:prstGeom>
          </p:spPr>
        </p:pic>
        <p:sp>
          <p:nvSpPr>
            <p:cNvPr id="6" name="Rectangle 5">
              <a:extLst>
                <a:ext uri="{FF2B5EF4-FFF2-40B4-BE49-F238E27FC236}">
                  <a16:creationId xmlns:a16="http://schemas.microsoft.com/office/drawing/2014/main" id="{1CA035C7-0B71-3727-8319-70858E5013CF}"/>
                </a:ext>
              </a:extLst>
            </p:cNvPr>
            <p:cNvSpPr/>
            <p:nvPr/>
          </p:nvSpPr>
          <p:spPr>
            <a:xfrm>
              <a:off x="849086" y="1458686"/>
              <a:ext cx="7478485" cy="425631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8" name="Title 1">
            <a:extLst>
              <a:ext uri="{FF2B5EF4-FFF2-40B4-BE49-F238E27FC236}">
                <a16:creationId xmlns:a16="http://schemas.microsoft.com/office/drawing/2014/main" id="{73600CF7-51B0-1334-F3DD-4943F546261E}"/>
              </a:ext>
            </a:extLst>
          </p:cNvPr>
          <p:cNvSpPr txBox="1">
            <a:spLocks/>
          </p:cNvSpPr>
          <p:nvPr/>
        </p:nvSpPr>
        <p:spPr>
          <a:xfrm>
            <a:off x="457200" y="274638"/>
            <a:ext cx="8229600" cy="533400"/>
          </a:xfrm>
          <a:prstGeom prst="rect">
            <a:avLst/>
          </a:prstGeom>
        </p:spPr>
        <p:txBody>
          <a:bodyPr>
            <a:normAutofit fontScale="90000" lnSpcReduction="10000"/>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eaLnBrk="1" hangingPunct="1">
              <a:defRPr/>
            </a:pPr>
            <a:r>
              <a:rPr lang="en-CA" altLang="en-US" sz="3600" dirty="0"/>
              <a:t>Reminder: Figures of merit (</a:t>
            </a:r>
            <a:r>
              <a:rPr lang="en-CA" altLang="en-US" sz="3600" dirty="0" err="1"/>
              <a:t>FoM</a:t>
            </a:r>
            <a:r>
              <a:rPr lang="en-CA" altLang="en-US" sz="3600" dirty="0"/>
              <a:t>)</a:t>
            </a:r>
          </a:p>
        </p:txBody>
      </p:sp>
      <p:sp>
        <p:nvSpPr>
          <p:cNvPr id="9" name="TextBox 8">
            <a:extLst>
              <a:ext uri="{FF2B5EF4-FFF2-40B4-BE49-F238E27FC236}">
                <a16:creationId xmlns:a16="http://schemas.microsoft.com/office/drawing/2014/main" id="{8ACD8AD9-D4E9-6826-BD8A-C3374258BD76}"/>
              </a:ext>
            </a:extLst>
          </p:cNvPr>
          <p:cNvSpPr txBox="1"/>
          <p:nvPr/>
        </p:nvSpPr>
        <p:spPr>
          <a:xfrm>
            <a:off x="791155" y="886356"/>
            <a:ext cx="7895645" cy="646331"/>
          </a:xfrm>
          <a:prstGeom prst="rect">
            <a:avLst/>
          </a:prstGeom>
          <a:noFill/>
        </p:spPr>
        <p:txBody>
          <a:bodyPr wrap="square" rtlCol="0">
            <a:spAutoFit/>
          </a:bodyPr>
          <a:lstStyle/>
          <a:p>
            <a:r>
              <a:rPr lang="en-CA" dirty="0"/>
              <a:t>Parametrization – </a:t>
            </a:r>
            <a:r>
              <a:rPr lang="en-CA" dirty="0" err="1"/>
              <a:t>FoM</a:t>
            </a:r>
            <a:r>
              <a:rPr lang="en-CA" dirty="0"/>
              <a:t> can be applied to the QWR and HWR using the known magnetic fields over the rf volume and surface </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50530FE9-ED11-CBA1-B5A8-CEBC4F6A1296}"/>
                  </a:ext>
                </a:extLst>
              </p14:cNvPr>
              <p14:cNvContentPartPr/>
              <p14:nvPr/>
            </p14:nvContentPartPr>
            <p14:xfrm>
              <a:off x="8455989" y="-16448"/>
              <a:ext cx="491400" cy="538200"/>
            </p14:xfrm>
          </p:contentPart>
        </mc:Choice>
        <mc:Fallback xmlns="">
          <p:pic>
            <p:nvPicPr>
              <p:cNvPr id="5" name="Ink 4">
                <a:extLst>
                  <a:ext uri="{FF2B5EF4-FFF2-40B4-BE49-F238E27FC236}">
                    <a16:creationId xmlns:a16="http://schemas.microsoft.com/office/drawing/2014/main" id="{50530FE9-ED11-CBA1-B5A8-CEBC4F6A1296}"/>
                  </a:ext>
                </a:extLst>
              </p:cNvPr>
              <p:cNvPicPr/>
              <p:nvPr/>
            </p:nvPicPr>
            <p:blipFill>
              <a:blip r:embed="rId4"/>
              <a:stretch>
                <a:fillRect/>
              </a:stretch>
            </p:blipFill>
            <p:spPr>
              <a:xfrm>
                <a:off x="8438349" y="-34088"/>
                <a:ext cx="527040" cy="573840"/>
              </a:xfrm>
              <a:prstGeom prst="rect">
                <a:avLst/>
              </a:prstGeom>
            </p:spPr>
          </p:pic>
        </mc:Fallback>
      </mc:AlternateContent>
    </p:spTree>
    <p:extLst>
      <p:ext uri="{BB962C8B-B14F-4D97-AF65-F5344CB8AC3E}">
        <p14:creationId xmlns:p14="http://schemas.microsoft.com/office/powerpoint/2010/main" val="3968690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9FCD6-C216-2970-DA74-1FA06BF5CC51}"/>
              </a:ext>
            </a:extLst>
          </p:cNvPr>
          <p:cNvSpPr>
            <a:spLocks noGrp="1"/>
          </p:cNvSpPr>
          <p:nvPr>
            <p:ph type="title"/>
          </p:nvPr>
        </p:nvSpPr>
        <p:spPr>
          <a:xfrm>
            <a:off x="457200" y="274638"/>
            <a:ext cx="8229600" cy="615908"/>
          </a:xfrm>
        </p:spPr>
        <p:txBody>
          <a:bodyPr/>
          <a:lstStyle/>
          <a:p>
            <a:r>
              <a:rPr lang="en-CA" dirty="0"/>
              <a:t>Assumptions for parametrization</a:t>
            </a:r>
          </a:p>
        </p:txBody>
      </p:sp>
      <p:sp>
        <p:nvSpPr>
          <p:cNvPr id="3" name="Date Placeholder 2">
            <a:extLst>
              <a:ext uri="{FF2B5EF4-FFF2-40B4-BE49-F238E27FC236}">
                <a16:creationId xmlns:a16="http://schemas.microsoft.com/office/drawing/2014/main" id="{D83BD8E7-FB7B-A657-FDE5-C0F24029AE48}"/>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C0FBAB6C-3942-EAC5-F2C6-4CC9769096CB}"/>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332BFF1E-958B-5CFA-0BFC-0275AE52CDDB}"/>
              </a:ext>
            </a:extLst>
          </p:cNvPr>
          <p:cNvSpPr>
            <a:spLocks noGrp="1"/>
          </p:cNvSpPr>
          <p:nvPr>
            <p:ph type="sldNum" sz="quarter" idx="12"/>
          </p:nvPr>
        </p:nvSpPr>
        <p:spPr/>
        <p:txBody>
          <a:bodyPr/>
          <a:lstStyle/>
          <a:p>
            <a:pPr>
              <a:defRPr/>
            </a:pPr>
            <a:fld id="{759301ED-21BF-40FA-A630-0767E734BCF5}" type="slidenum">
              <a:rPr lang="en-CA" altLang="en-US" smtClean="0"/>
              <a:pPr>
                <a:defRPr/>
              </a:pPr>
              <a:t>21</a:t>
            </a:fld>
            <a:endParaRPr lang="en-CA" altLang="en-US"/>
          </a:p>
        </p:txBody>
      </p:sp>
      <p:grpSp>
        <p:nvGrpSpPr>
          <p:cNvPr id="8" name="Group 73">
            <a:extLst>
              <a:ext uri="{FF2B5EF4-FFF2-40B4-BE49-F238E27FC236}">
                <a16:creationId xmlns:a16="http://schemas.microsoft.com/office/drawing/2014/main" id="{72C73B2D-0737-8513-7E5B-BE8574A06AC8}"/>
              </a:ext>
            </a:extLst>
          </p:cNvPr>
          <p:cNvGrpSpPr>
            <a:grpSpLocks/>
          </p:cNvGrpSpPr>
          <p:nvPr/>
        </p:nvGrpSpPr>
        <p:grpSpPr bwMode="auto">
          <a:xfrm>
            <a:off x="6850063" y="1241579"/>
            <a:ext cx="1176337" cy="2457451"/>
            <a:chOff x="6543140" y="1246944"/>
            <a:chExt cx="1852384" cy="2458159"/>
          </a:xfrm>
        </p:grpSpPr>
        <p:sp>
          <p:nvSpPr>
            <p:cNvPr id="25" name="Oval 24">
              <a:extLst>
                <a:ext uri="{FF2B5EF4-FFF2-40B4-BE49-F238E27FC236}">
                  <a16:creationId xmlns:a16="http://schemas.microsoft.com/office/drawing/2014/main" id="{537B69F9-51B3-9662-4229-33C113ECAFD7}"/>
                </a:ext>
              </a:extLst>
            </p:cNvPr>
            <p:cNvSpPr/>
            <p:nvPr/>
          </p:nvSpPr>
          <p:spPr>
            <a:xfrm rot="5400000">
              <a:off x="7398991" y="641079"/>
              <a:ext cx="120685" cy="1332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26" name="Oval 25">
              <a:extLst>
                <a:ext uri="{FF2B5EF4-FFF2-40B4-BE49-F238E27FC236}">
                  <a16:creationId xmlns:a16="http://schemas.microsoft.com/office/drawing/2014/main" id="{022F944A-3D8F-5CF4-7A73-CB643AC7D5A2}"/>
                </a:ext>
              </a:extLst>
            </p:cNvPr>
            <p:cNvSpPr/>
            <p:nvPr/>
          </p:nvSpPr>
          <p:spPr>
            <a:xfrm rot="5400000">
              <a:off x="7402741" y="2977302"/>
              <a:ext cx="120685" cy="133491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27" name="Oval 26">
              <a:extLst>
                <a:ext uri="{FF2B5EF4-FFF2-40B4-BE49-F238E27FC236}">
                  <a16:creationId xmlns:a16="http://schemas.microsoft.com/office/drawing/2014/main" id="{1154BED4-3B7E-5203-42DC-AD7B501EC01B}"/>
                </a:ext>
              </a:extLst>
            </p:cNvPr>
            <p:cNvSpPr/>
            <p:nvPr/>
          </p:nvSpPr>
          <p:spPr>
            <a:xfrm rot="5400000">
              <a:off x="7461999" y="1020040"/>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28" name="Oval 27">
              <a:extLst>
                <a:ext uri="{FF2B5EF4-FFF2-40B4-BE49-F238E27FC236}">
                  <a16:creationId xmlns:a16="http://schemas.microsoft.com/office/drawing/2014/main" id="{33D6A458-B14F-470B-7CDF-99ABE8BA77DE}"/>
                </a:ext>
              </a:extLst>
            </p:cNvPr>
            <p:cNvSpPr/>
            <p:nvPr/>
          </p:nvSpPr>
          <p:spPr>
            <a:xfrm rot="5400000">
              <a:off x="7464498" y="3365454"/>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29" name="Straight Connector 28">
              <a:extLst>
                <a:ext uri="{FF2B5EF4-FFF2-40B4-BE49-F238E27FC236}">
                  <a16:creationId xmlns:a16="http://schemas.microsoft.com/office/drawing/2014/main" id="{F3C77288-CD42-2F78-AA68-542A4E0ADE20}"/>
                </a:ext>
              </a:extLst>
            </p:cNvPr>
            <p:cNvCxnSpPr>
              <a:stCxn id="25" idx="0"/>
              <a:endCxn id="26" idx="0"/>
            </p:cNvCxnSpPr>
            <p:nvPr/>
          </p:nvCxnSpPr>
          <p:spPr>
            <a:xfrm>
              <a:off x="8125541" y="1307287"/>
              <a:ext cx="5000" cy="23374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EB060FC-6D12-E947-FE1C-8BB7C53AEFA5}"/>
                </a:ext>
              </a:extLst>
            </p:cNvPr>
            <p:cNvCxnSpPr>
              <a:stCxn id="27" idx="4"/>
            </p:cNvCxnSpPr>
            <p:nvPr/>
          </p:nvCxnSpPr>
          <p:spPr>
            <a:xfrm>
              <a:off x="7208099" y="1302523"/>
              <a:ext cx="22498" cy="234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E89AD90-51A0-A10C-13BF-AA8C72FA6AEA}"/>
                </a:ext>
              </a:extLst>
            </p:cNvPr>
            <p:cNvCxnSpPr>
              <a:stCxn id="27" idx="0"/>
            </p:cNvCxnSpPr>
            <p:nvPr/>
          </p:nvCxnSpPr>
          <p:spPr>
            <a:xfrm flipH="1">
              <a:off x="7753065" y="1302523"/>
              <a:ext cx="19999" cy="23390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307B0936-4362-54BB-2EA9-159F9EEA87DB}"/>
                </a:ext>
              </a:extLst>
            </p:cNvPr>
            <p:cNvSpPr/>
            <p:nvPr/>
          </p:nvSpPr>
          <p:spPr>
            <a:xfrm>
              <a:off x="6543140" y="2422033"/>
              <a:ext cx="1852384" cy="2858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34" name="Oval 33">
              <a:extLst>
                <a:ext uri="{FF2B5EF4-FFF2-40B4-BE49-F238E27FC236}">
                  <a16:creationId xmlns:a16="http://schemas.microsoft.com/office/drawing/2014/main" id="{3A25659C-93A0-EBF3-3E82-3FA14C58C694}"/>
                </a:ext>
              </a:extLst>
            </p:cNvPr>
            <p:cNvSpPr/>
            <p:nvPr/>
          </p:nvSpPr>
          <p:spPr>
            <a:xfrm rot="10800000">
              <a:off x="7743065" y="2176182"/>
              <a:ext cx="47496" cy="30806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35" name="Oval 34">
              <a:extLst>
                <a:ext uri="{FF2B5EF4-FFF2-40B4-BE49-F238E27FC236}">
                  <a16:creationId xmlns:a16="http://schemas.microsoft.com/office/drawing/2014/main" id="{7FE87CCD-178B-7151-66E9-F672211E23AC}"/>
                </a:ext>
              </a:extLst>
            </p:cNvPr>
            <p:cNvSpPr/>
            <p:nvPr/>
          </p:nvSpPr>
          <p:spPr>
            <a:xfrm rot="10800000" flipH="1">
              <a:off x="6780624" y="2179204"/>
              <a:ext cx="52498" cy="3096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36" name="Oval 35">
              <a:extLst>
                <a:ext uri="{FF2B5EF4-FFF2-40B4-BE49-F238E27FC236}">
                  <a16:creationId xmlns:a16="http://schemas.microsoft.com/office/drawing/2014/main" id="{2A0FC5A8-C601-2C89-EE5F-0A56E32781F9}"/>
                </a:ext>
              </a:extLst>
            </p:cNvPr>
            <p:cNvSpPr/>
            <p:nvPr/>
          </p:nvSpPr>
          <p:spPr>
            <a:xfrm rot="10800000" flipH="1">
              <a:off x="7193100" y="2164911"/>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37" name="Oval 36">
              <a:extLst>
                <a:ext uri="{FF2B5EF4-FFF2-40B4-BE49-F238E27FC236}">
                  <a16:creationId xmlns:a16="http://schemas.microsoft.com/office/drawing/2014/main" id="{EDF49DEE-9F58-29C3-278B-D1035BB1064D}"/>
                </a:ext>
              </a:extLst>
            </p:cNvPr>
            <p:cNvSpPr/>
            <p:nvPr/>
          </p:nvSpPr>
          <p:spPr>
            <a:xfrm rot="10800000" flipH="1">
              <a:off x="8095543" y="2189194"/>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38" name="Straight Connector 37">
              <a:extLst>
                <a:ext uri="{FF2B5EF4-FFF2-40B4-BE49-F238E27FC236}">
                  <a16:creationId xmlns:a16="http://schemas.microsoft.com/office/drawing/2014/main" id="{A42442A4-B31F-9077-DB1E-9CAEBDCA0F88}"/>
                </a:ext>
              </a:extLst>
            </p:cNvPr>
            <p:cNvCxnSpPr>
              <a:cxnSpLocks/>
            </p:cNvCxnSpPr>
            <p:nvPr/>
          </p:nvCxnSpPr>
          <p:spPr>
            <a:xfrm>
              <a:off x="7220597" y="2156817"/>
              <a:ext cx="547467"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7CA029-B604-E54E-BD3F-D0E948E58293}"/>
                </a:ext>
              </a:extLst>
            </p:cNvPr>
            <p:cNvCxnSpPr/>
            <p:nvPr/>
          </p:nvCxnSpPr>
          <p:spPr>
            <a:xfrm>
              <a:off x="7218098" y="2690398"/>
              <a:ext cx="547465"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90B3699-E331-E610-DCD2-6F0B2EECDA58}"/>
                </a:ext>
              </a:extLst>
            </p:cNvPr>
            <p:cNvCxnSpPr>
              <a:cxnSpLocks/>
              <a:stCxn id="25" idx="4"/>
            </p:cNvCxnSpPr>
            <p:nvPr/>
          </p:nvCxnSpPr>
          <p:spPr>
            <a:xfrm>
              <a:off x="6793126" y="1307287"/>
              <a:ext cx="13747" cy="123986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Flowchart: Summing Junction 9">
            <a:extLst>
              <a:ext uri="{FF2B5EF4-FFF2-40B4-BE49-F238E27FC236}">
                <a16:creationId xmlns:a16="http://schemas.microsoft.com/office/drawing/2014/main" id="{E5D90522-5834-8186-6674-7DFAF2937098}"/>
              </a:ext>
            </a:extLst>
          </p:cNvPr>
          <p:cNvSpPr/>
          <p:nvPr/>
        </p:nvSpPr>
        <p:spPr bwMode="auto">
          <a:xfrm>
            <a:off x="7658100" y="1387475"/>
            <a:ext cx="177800" cy="177800"/>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24" name="Rectangle 23">
            <a:extLst>
              <a:ext uri="{FF2B5EF4-FFF2-40B4-BE49-F238E27FC236}">
                <a16:creationId xmlns:a16="http://schemas.microsoft.com/office/drawing/2014/main" id="{5A3CD8B6-7977-C1DC-BACC-C9D1AFF9217C}"/>
              </a:ext>
            </a:extLst>
          </p:cNvPr>
          <p:cNvSpPr/>
          <p:nvPr/>
        </p:nvSpPr>
        <p:spPr bwMode="auto">
          <a:xfrm>
            <a:off x="8218488" y="3051175"/>
            <a:ext cx="296862" cy="3921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grpSp>
        <p:nvGrpSpPr>
          <p:cNvPr id="57" name="Group 73">
            <a:extLst>
              <a:ext uri="{FF2B5EF4-FFF2-40B4-BE49-F238E27FC236}">
                <a16:creationId xmlns:a16="http://schemas.microsoft.com/office/drawing/2014/main" id="{712C03E1-D88E-DEC1-C960-9F1787D2DE50}"/>
              </a:ext>
            </a:extLst>
          </p:cNvPr>
          <p:cNvGrpSpPr>
            <a:grpSpLocks/>
          </p:cNvGrpSpPr>
          <p:nvPr/>
        </p:nvGrpSpPr>
        <p:grpSpPr bwMode="auto">
          <a:xfrm>
            <a:off x="4259208" y="1237457"/>
            <a:ext cx="1176443" cy="2457450"/>
            <a:chOff x="6543304" y="1246945"/>
            <a:chExt cx="1852551" cy="2458158"/>
          </a:xfrm>
        </p:grpSpPr>
        <p:sp>
          <p:nvSpPr>
            <p:cNvPr id="74" name="Oval 73">
              <a:extLst>
                <a:ext uri="{FF2B5EF4-FFF2-40B4-BE49-F238E27FC236}">
                  <a16:creationId xmlns:a16="http://schemas.microsoft.com/office/drawing/2014/main" id="{418C6869-FAB9-2C39-2DBE-D81CCBABD548}"/>
                </a:ext>
              </a:extLst>
            </p:cNvPr>
            <p:cNvSpPr/>
            <p:nvPr/>
          </p:nvSpPr>
          <p:spPr>
            <a:xfrm rot="5400000">
              <a:off x="7398991" y="641079"/>
              <a:ext cx="120685" cy="1332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75" name="Oval 74">
              <a:extLst>
                <a:ext uri="{FF2B5EF4-FFF2-40B4-BE49-F238E27FC236}">
                  <a16:creationId xmlns:a16="http://schemas.microsoft.com/office/drawing/2014/main" id="{15F2271C-A36F-833C-3A4F-5FAC4DF56993}"/>
                </a:ext>
              </a:extLst>
            </p:cNvPr>
            <p:cNvSpPr/>
            <p:nvPr/>
          </p:nvSpPr>
          <p:spPr>
            <a:xfrm rot="5400000">
              <a:off x="7402741" y="2977302"/>
              <a:ext cx="120685" cy="133491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76" name="Oval 75">
              <a:extLst>
                <a:ext uri="{FF2B5EF4-FFF2-40B4-BE49-F238E27FC236}">
                  <a16:creationId xmlns:a16="http://schemas.microsoft.com/office/drawing/2014/main" id="{42DAC888-B5F6-94D3-13D7-A48EC8A738F5}"/>
                </a:ext>
              </a:extLst>
            </p:cNvPr>
            <p:cNvSpPr/>
            <p:nvPr/>
          </p:nvSpPr>
          <p:spPr>
            <a:xfrm rot="5400000">
              <a:off x="7461999" y="1020040"/>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77" name="Oval 76">
              <a:extLst>
                <a:ext uri="{FF2B5EF4-FFF2-40B4-BE49-F238E27FC236}">
                  <a16:creationId xmlns:a16="http://schemas.microsoft.com/office/drawing/2014/main" id="{EAAA4695-E33F-93AD-4D78-A9EF6570294C}"/>
                </a:ext>
              </a:extLst>
            </p:cNvPr>
            <p:cNvSpPr/>
            <p:nvPr/>
          </p:nvSpPr>
          <p:spPr>
            <a:xfrm rot="5400000">
              <a:off x="7464498" y="3365454"/>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78" name="Straight Connector 77">
              <a:extLst>
                <a:ext uri="{FF2B5EF4-FFF2-40B4-BE49-F238E27FC236}">
                  <a16:creationId xmlns:a16="http://schemas.microsoft.com/office/drawing/2014/main" id="{ECC68B2C-0384-64EF-7B88-88458A781E28}"/>
                </a:ext>
              </a:extLst>
            </p:cNvPr>
            <p:cNvCxnSpPr>
              <a:stCxn id="74" idx="0"/>
              <a:endCxn id="75" idx="0"/>
            </p:cNvCxnSpPr>
            <p:nvPr/>
          </p:nvCxnSpPr>
          <p:spPr>
            <a:xfrm>
              <a:off x="8125541" y="1307287"/>
              <a:ext cx="5000" cy="23374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E7E38E2A-7092-CFF5-CE74-F899D49360D2}"/>
                </a:ext>
              </a:extLst>
            </p:cNvPr>
            <p:cNvCxnSpPr>
              <a:stCxn id="74" idx="4"/>
            </p:cNvCxnSpPr>
            <p:nvPr/>
          </p:nvCxnSpPr>
          <p:spPr>
            <a:xfrm>
              <a:off x="6793125" y="1307287"/>
              <a:ext cx="5000" cy="23501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8C39B469-0CBF-30C2-A016-B595742F931A}"/>
                </a:ext>
              </a:extLst>
            </p:cNvPr>
            <p:cNvCxnSpPr>
              <a:stCxn id="76" idx="4"/>
            </p:cNvCxnSpPr>
            <p:nvPr/>
          </p:nvCxnSpPr>
          <p:spPr>
            <a:xfrm>
              <a:off x="7208099" y="1302523"/>
              <a:ext cx="22498" cy="234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F08C3AA7-5A32-A7B8-9B0B-DD3EC826E5E0}"/>
                </a:ext>
              </a:extLst>
            </p:cNvPr>
            <p:cNvCxnSpPr>
              <a:stCxn id="76" idx="0"/>
            </p:cNvCxnSpPr>
            <p:nvPr/>
          </p:nvCxnSpPr>
          <p:spPr>
            <a:xfrm flipH="1">
              <a:off x="7753065" y="1302523"/>
              <a:ext cx="19999" cy="23390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DADE72E0-7B19-0117-2A1A-75922CD7F65A}"/>
                </a:ext>
              </a:extLst>
            </p:cNvPr>
            <p:cNvSpPr/>
            <p:nvPr/>
          </p:nvSpPr>
          <p:spPr>
            <a:xfrm>
              <a:off x="6543140" y="2422033"/>
              <a:ext cx="1852384" cy="2858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3" name="Oval 82">
              <a:extLst>
                <a:ext uri="{FF2B5EF4-FFF2-40B4-BE49-F238E27FC236}">
                  <a16:creationId xmlns:a16="http://schemas.microsoft.com/office/drawing/2014/main" id="{6193CB9A-03EA-5D82-23C8-3F432FE8A338}"/>
                </a:ext>
              </a:extLst>
            </p:cNvPr>
            <p:cNvSpPr/>
            <p:nvPr/>
          </p:nvSpPr>
          <p:spPr>
            <a:xfrm rot="10800000">
              <a:off x="7743066" y="2410917"/>
              <a:ext cx="47496" cy="30806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4" name="Oval 83">
              <a:extLst>
                <a:ext uri="{FF2B5EF4-FFF2-40B4-BE49-F238E27FC236}">
                  <a16:creationId xmlns:a16="http://schemas.microsoft.com/office/drawing/2014/main" id="{4FD54EDD-8366-2D9A-0DB6-E74015742A94}"/>
                </a:ext>
              </a:extLst>
            </p:cNvPr>
            <p:cNvSpPr/>
            <p:nvPr/>
          </p:nvSpPr>
          <p:spPr>
            <a:xfrm rot="10800000" flipH="1">
              <a:off x="6780625" y="2422033"/>
              <a:ext cx="52498" cy="3096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5" name="Oval 84">
              <a:extLst>
                <a:ext uri="{FF2B5EF4-FFF2-40B4-BE49-F238E27FC236}">
                  <a16:creationId xmlns:a16="http://schemas.microsoft.com/office/drawing/2014/main" id="{9266D4CC-CCD9-52D4-4512-6E36E96C9961}"/>
                </a:ext>
              </a:extLst>
            </p:cNvPr>
            <p:cNvSpPr/>
            <p:nvPr/>
          </p:nvSpPr>
          <p:spPr>
            <a:xfrm rot="10800000" flipH="1">
              <a:off x="7193100" y="2407741"/>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86" name="Oval 85">
              <a:extLst>
                <a:ext uri="{FF2B5EF4-FFF2-40B4-BE49-F238E27FC236}">
                  <a16:creationId xmlns:a16="http://schemas.microsoft.com/office/drawing/2014/main" id="{CB1A658B-1CFF-05CC-01CD-6B47D460DEBC}"/>
                </a:ext>
              </a:extLst>
            </p:cNvPr>
            <p:cNvSpPr/>
            <p:nvPr/>
          </p:nvSpPr>
          <p:spPr>
            <a:xfrm rot="10800000" flipH="1">
              <a:off x="8095543" y="2407741"/>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87" name="Straight Connector 86">
              <a:extLst>
                <a:ext uri="{FF2B5EF4-FFF2-40B4-BE49-F238E27FC236}">
                  <a16:creationId xmlns:a16="http://schemas.microsoft.com/office/drawing/2014/main" id="{97946A02-5862-46D0-921D-28FEE5085402}"/>
                </a:ext>
              </a:extLst>
            </p:cNvPr>
            <p:cNvCxnSpPr>
              <a:stCxn id="85" idx="4"/>
              <a:endCxn id="83" idx="4"/>
            </p:cNvCxnSpPr>
            <p:nvPr/>
          </p:nvCxnSpPr>
          <p:spPr>
            <a:xfrm>
              <a:off x="7220597" y="2407741"/>
              <a:ext cx="547467"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1656DB6-F858-026A-B38D-5B300EE4B1BD}"/>
                </a:ext>
              </a:extLst>
            </p:cNvPr>
            <p:cNvCxnSpPr/>
            <p:nvPr/>
          </p:nvCxnSpPr>
          <p:spPr>
            <a:xfrm>
              <a:off x="7218098" y="2690398"/>
              <a:ext cx="547465"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Flowchart: Summing Junction 57">
            <a:extLst>
              <a:ext uri="{FF2B5EF4-FFF2-40B4-BE49-F238E27FC236}">
                <a16:creationId xmlns:a16="http://schemas.microsoft.com/office/drawing/2014/main" id="{3A500FD1-2625-3C62-31E7-0CBA32BE46E7}"/>
              </a:ext>
            </a:extLst>
          </p:cNvPr>
          <p:cNvSpPr/>
          <p:nvPr/>
        </p:nvSpPr>
        <p:spPr bwMode="auto">
          <a:xfrm>
            <a:off x="4463891" y="3345658"/>
            <a:ext cx="179387" cy="177800"/>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59" name="Flowchart: Summing Junction 58">
            <a:extLst>
              <a:ext uri="{FF2B5EF4-FFF2-40B4-BE49-F238E27FC236}">
                <a16:creationId xmlns:a16="http://schemas.microsoft.com/office/drawing/2014/main" id="{A907E69A-2D72-5E7E-66D8-58B91DB9425F}"/>
              </a:ext>
            </a:extLst>
          </p:cNvPr>
          <p:cNvSpPr/>
          <p:nvPr/>
        </p:nvSpPr>
        <p:spPr bwMode="auto">
          <a:xfrm>
            <a:off x="5067141" y="1359076"/>
            <a:ext cx="177800" cy="177800"/>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pic>
        <p:nvPicPr>
          <p:cNvPr id="60" name="Picture 2">
            <a:extLst>
              <a:ext uri="{FF2B5EF4-FFF2-40B4-BE49-F238E27FC236}">
                <a16:creationId xmlns:a16="http://schemas.microsoft.com/office/drawing/2014/main" id="{320A2E7F-5D19-2CEF-0ABD-F411494370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4623695" y="1906691"/>
            <a:ext cx="2719388" cy="1139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TextBox 68612">
            <a:extLst>
              <a:ext uri="{FF2B5EF4-FFF2-40B4-BE49-F238E27FC236}">
                <a16:creationId xmlns:a16="http://schemas.microsoft.com/office/drawing/2014/main" id="{221141BC-06DF-3B3E-FC92-A59A9D2D7377}"/>
              </a:ext>
            </a:extLst>
          </p:cNvPr>
          <p:cNvSpPr txBox="1">
            <a:spLocks noChangeArrowheads="1"/>
          </p:cNvSpPr>
          <p:nvPr/>
        </p:nvSpPr>
        <p:spPr bwMode="auto">
          <a:xfrm>
            <a:off x="6021229" y="1390011"/>
            <a:ext cx="596900" cy="369888"/>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C00000"/>
                </a:solidFill>
                <a:latin typeface="+mn-lt"/>
              </a:rPr>
              <a:t>V,E</a:t>
            </a:r>
          </a:p>
        </p:txBody>
      </p:sp>
      <p:sp>
        <p:nvSpPr>
          <p:cNvPr id="72" name="TextBox 110">
            <a:extLst>
              <a:ext uri="{FF2B5EF4-FFF2-40B4-BE49-F238E27FC236}">
                <a16:creationId xmlns:a16="http://schemas.microsoft.com/office/drawing/2014/main" id="{363AB4DD-FDC0-4BBD-9788-901E84A8FAF3}"/>
              </a:ext>
            </a:extLst>
          </p:cNvPr>
          <p:cNvSpPr txBox="1">
            <a:spLocks noChangeArrowheads="1"/>
          </p:cNvSpPr>
          <p:nvPr/>
        </p:nvSpPr>
        <p:spPr bwMode="auto">
          <a:xfrm>
            <a:off x="5452904" y="2147249"/>
            <a:ext cx="635000" cy="369887"/>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0070C0"/>
                </a:solidFill>
                <a:latin typeface="+mj-lt"/>
              </a:rPr>
              <a:t>I,B</a:t>
            </a:r>
          </a:p>
        </p:txBody>
      </p:sp>
      <p:sp>
        <p:nvSpPr>
          <p:cNvPr id="73" name="Rectangle 72">
            <a:extLst>
              <a:ext uri="{FF2B5EF4-FFF2-40B4-BE49-F238E27FC236}">
                <a16:creationId xmlns:a16="http://schemas.microsoft.com/office/drawing/2014/main" id="{B14DA369-6F61-8C8F-AB39-29C48834FA46}"/>
              </a:ext>
            </a:extLst>
          </p:cNvPr>
          <p:cNvSpPr/>
          <p:nvPr/>
        </p:nvSpPr>
        <p:spPr bwMode="auto">
          <a:xfrm>
            <a:off x="5627529" y="3063236"/>
            <a:ext cx="296862" cy="3921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pic>
        <p:nvPicPr>
          <p:cNvPr id="105" name="Picture 2">
            <a:extLst>
              <a:ext uri="{FF2B5EF4-FFF2-40B4-BE49-F238E27FC236}">
                <a16:creationId xmlns:a16="http://schemas.microsoft.com/office/drawing/2014/main" id="{9C6E6537-8002-73A8-9B63-BC392B466D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7191261" y="1963356"/>
            <a:ext cx="2719388" cy="1139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6" name="TextBox 68612">
            <a:extLst>
              <a:ext uri="{FF2B5EF4-FFF2-40B4-BE49-F238E27FC236}">
                <a16:creationId xmlns:a16="http://schemas.microsoft.com/office/drawing/2014/main" id="{E9AFB3AC-144E-4ABF-49CE-0D714940C627}"/>
              </a:ext>
            </a:extLst>
          </p:cNvPr>
          <p:cNvSpPr txBox="1">
            <a:spLocks noChangeArrowheads="1"/>
          </p:cNvSpPr>
          <p:nvPr/>
        </p:nvSpPr>
        <p:spPr bwMode="auto">
          <a:xfrm>
            <a:off x="8588795" y="1446676"/>
            <a:ext cx="596900" cy="369888"/>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C00000"/>
                </a:solidFill>
                <a:latin typeface="+mn-lt"/>
              </a:rPr>
              <a:t>V,E</a:t>
            </a:r>
          </a:p>
        </p:txBody>
      </p:sp>
      <p:sp>
        <p:nvSpPr>
          <p:cNvPr id="107" name="TextBox 110">
            <a:extLst>
              <a:ext uri="{FF2B5EF4-FFF2-40B4-BE49-F238E27FC236}">
                <a16:creationId xmlns:a16="http://schemas.microsoft.com/office/drawing/2014/main" id="{245193CD-581F-5E47-4A78-4410F0BB6FA7}"/>
              </a:ext>
            </a:extLst>
          </p:cNvPr>
          <p:cNvSpPr txBox="1">
            <a:spLocks noChangeArrowheads="1"/>
          </p:cNvSpPr>
          <p:nvPr/>
        </p:nvSpPr>
        <p:spPr bwMode="auto">
          <a:xfrm>
            <a:off x="8020470" y="2203914"/>
            <a:ext cx="635000" cy="369887"/>
          </a:xfrm>
          <a:prstGeom prst="rect">
            <a:avLst/>
          </a:prstGeom>
          <a:noFill/>
          <a:ln>
            <a:noFill/>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r>
              <a:rPr lang="en-CA" altLang="en-US" sz="1800">
                <a:solidFill>
                  <a:srgbClr val="0070C0"/>
                </a:solidFill>
                <a:latin typeface="+mj-lt"/>
              </a:rPr>
              <a:t>I,B</a:t>
            </a:r>
          </a:p>
        </p:txBody>
      </p:sp>
      <p:sp>
        <p:nvSpPr>
          <p:cNvPr id="108" name="Rectangle 107">
            <a:extLst>
              <a:ext uri="{FF2B5EF4-FFF2-40B4-BE49-F238E27FC236}">
                <a16:creationId xmlns:a16="http://schemas.microsoft.com/office/drawing/2014/main" id="{4FE0F952-257F-05D9-2C66-0669428B5A4B}"/>
              </a:ext>
            </a:extLst>
          </p:cNvPr>
          <p:cNvSpPr/>
          <p:nvPr/>
        </p:nvSpPr>
        <p:spPr bwMode="auto">
          <a:xfrm>
            <a:off x="8195095" y="3119901"/>
            <a:ext cx="296862" cy="3921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04" name="Rectangle 103">
            <a:extLst>
              <a:ext uri="{FF2B5EF4-FFF2-40B4-BE49-F238E27FC236}">
                <a16:creationId xmlns:a16="http://schemas.microsoft.com/office/drawing/2014/main" id="{D13CD967-AA2C-656A-18B1-91AC5733565F}"/>
              </a:ext>
            </a:extLst>
          </p:cNvPr>
          <p:cNvSpPr/>
          <p:nvPr/>
        </p:nvSpPr>
        <p:spPr>
          <a:xfrm>
            <a:off x="6773033" y="2573780"/>
            <a:ext cx="2412661" cy="14236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9" name="Straight Arrow Connector 108">
            <a:extLst>
              <a:ext uri="{FF2B5EF4-FFF2-40B4-BE49-F238E27FC236}">
                <a16:creationId xmlns:a16="http://schemas.microsoft.com/office/drawing/2014/main" id="{FB56C79A-BE41-1626-D60B-2BEDDC06FCBD}"/>
              </a:ext>
            </a:extLst>
          </p:cNvPr>
          <p:cNvCxnSpPr/>
          <p:nvPr/>
        </p:nvCxnSpPr>
        <p:spPr bwMode="auto">
          <a:xfrm>
            <a:off x="4488782" y="2546435"/>
            <a:ext cx="1778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C57B0FDB-8903-E98E-5458-B532D21687EB}"/>
              </a:ext>
            </a:extLst>
          </p:cNvPr>
          <p:cNvCxnSpPr/>
          <p:nvPr/>
        </p:nvCxnSpPr>
        <p:spPr bwMode="auto">
          <a:xfrm flipH="1">
            <a:off x="5033295" y="2555960"/>
            <a:ext cx="1778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5C01B9FA-B8B5-E85A-4FA1-9470B67350BE}"/>
              </a:ext>
            </a:extLst>
          </p:cNvPr>
          <p:cNvCxnSpPr>
            <a:cxnSpLocks/>
          </p:cNvCxnSpPr>
          <p:nvPr/>
        </p:nvCxnSpPr>
        <p:spPr bwMode="auto">
          <a:xfrm>
            <a:off x="7278927" y="2441154"/>
            <a:ext cx="347663" cy="3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5B0D6BC7-50B2-60CB-07C1-CDC9DFAA5056}"/>
              </a:ext>
            </a:extLst>
          </p:cNvPr>
          <p:cNvCxnSpPr>
            <a:cxnSpLocks/>
          </p:cNvCxnSpPr>
          <p:nvPr/>
        </p:nvCxnSpPr>
        <p:spPr bwMode="auto">
          <a:xfrm>
            <a:off x="6996113" y="2538855"/>
            <a:ext cx="85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DA681E57-D9F6-5068-5FC7-9A2964F3B7E9}"/>
              </a:ext>
            </a:extLst>
          </p:cNvPr>
          <p:cNvCxnSpPr>
            <a:cxnSpLocks/>
          </p:cNvCxnSpPr>
          <p:nvPr/>
        </p:nvCxnSpPr>
        <p:spPr bwMode="auto">
          <a:xfrm>
            <a:off x="7848839" y="1299808"/>
            <a:ext cx="8730" cy="12395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365168DE-6814-C721-CB45-81C30003112A}"/>
              </a:ext>
            </a:extLst>
          </p:cNvPr>
          <p:cNvSpPr txBox="1"/>
          <p:nvPr/>
        </p:nvSpPr>
        <p:spPr>
          <a:xfrm>
            <a:off x="396366" y="1166842"/>
            <a:ext cx="3702399" cy="329320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CA" dirty="0"/>
              <a:t>Coaxial HWR fields can be used to parameterize both the HWR and QWR variants</a:t>
            </a:r>
          </a:p>
          <a:p>
            <a:pPr marL="285750" indent="-285750">
              <a:spcBef>
                <a:spcPts val="600"/>
              </a:spcBef>
              <a:buFont typeface="Arial" panose="020B0604020202020204" pitchFamily="34" charset="0"/>
              <a:buChar char="•"/>
            </a:pPr>
            <a:r>
              <a:rPr lang="en-CA" dirty="0"/>
              <a:t>HWR is represented well by the coaxial fields presented in slide 15</a:t>
            </a:r>
          </a:p>
          <a:p>
            <a:pPr marL="285750" indent="-285750">
              <a:spcBef>
                <a:spcPts val="600"/>
              </a:spcBef>
              <a:buFont typeface="Arial" panose="020B0604020202020204" pitchFamily="34" charset="0"/>
              <a:buChar char="•"/>
            </a:pPr>
            <a:r>
              <a:rPr lang="en-CA" dirty="0"/>
              <a:t>For QWR we assume the fields of half the HWR – not exact due to the open end of IC –justification is that parametrization uses magnetic field that is concentrated away from open end</a:t>
            </a:r>
          </a:p>
        </p:txBody>
      </p:sp>
      <p:cxnSp>
        <p:nvCxnSpPr>
          <p:cNvPr id="119" name="Straight Arrow Connector 118">
            <a:extLst>
              <a:ext uri="{FF2B5EF4-FFF2-40B4-BE49-F238E27FC236}">
                <a16:creationId xmlns:a16="http://schemas.microsoft.com/office/drawing/2014/main" id="{A865A1CD-9EC8-6285-5556-FBA62934725B}"/>
              </a:ext>
            </a:extLst>
          </p:cNvPr>
          <p:cNvCxnSpPr/>
          <p:nvPr/>
        </p:nvCxnSpPr>
        <p:spPr bwMode="auto">
          <a:xfrm flipH="1">
            <a:off x="7650738" y="2319942"/>
            <a:ext cx="1778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370ED976-026D-E43C-EFD1-F5846EAD8BA7}"/>
              </a:ext>
            </a:extLst>
          </p:cNvPr>
          <p:cNvCxnSpPr/>
          <p:nvPr/>
        </p:nvCxnSpPr>
        <p:spPr bwMode="auto">
          <a:xfrm>
            <a:off x="7089036" y="2324129"/>
            <a:ext cx="1778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1" name="Picture 120">
            <a:extLst>
              <a:ext uri="{FF2B5EF4-FFF2-40B4-BE49-F238E27FC236}">
                <a16:creationId xmlns:a16="http://schemas.microsoft.com/office/drawing/2014/main" id="{7B0A6653-A21B-0578-D607-3CC379B4755F}"/>
              </a:ext>
            </a:extLst>
          </p:cNvPr>
          <p:cNvPicPr>
            <a:picLocks noChangeAspect="1"/>
          </p:cNvPicPr>
          <p:nvPr/>
        </p:nvPicPr>
        <p:blipFill>
          <a:blip r:embed="rId3"/>
          <a:stretch>
            <a:fillRect/>
          </a:stretch>
        </p:blipFill>
        <p:spPr>
          <a:xfrm>
            <a:off x="320248" y="5283467"/>
            <a:ext cx="1835055" cy="615749"/>
          </a:xfrm>
          <a:prstGeom prst="rect">
            <a:avLst/>
          </a:prstGeom>
        </p:spPr>
      </p:pic>
      <p:grpSp>
        <p:nvGrpSpPr>
          <p:cNvPr id="140" name="Group 139">
            <a:extLst>
              <a:ext uri="{FF2B5EF4-FFF2-40B4-BE49-F238E27FC236}">
                <a16:creationId xmlns:a16="http://schemas.microsoft.com/office/drawing/2014/main" id="{479EAD49-5EEA-8A5F-4D33-447980AA1469}"/>
              </a:ext>
            </a:extLst>
          </p:cNvPr>
          <p:cNvGrpSpPr/>
          <p:nvPr/>
        </p:nvGrpSpPr>
        <p:grpSpPr>
          <a:xfrm>
            <a:off x="6996113" y="3360177"/>
            <a:ext cx="1774716" cy="3038995"/>
            <a:chOff x="687184" y="612849"/>
            <a:chExt cx="2815875" cy="4587270"/>
          </a:xfrm>
        </p:grpSpPr>
        <p:grpSp>
          <p:nvGrpSpPr>
            <p:cNvPr id="141" name="Group 73">
              <a:extLst>
                <a:ext uri="{FF2B5EF4-FFF2-40B4-BE49-F238E27FC236}">
                  <a16:creationId xmlns:a16="http://schemas.microsoft.com/office/drawing/2014/main" id="{6C0336F0-F69F-A702-D8CA-68200ED75316}"/>
                </a:ext>
              </a:extLst>
            </p:cNvPr>
            <p:cNvGrpSpPr>
              <a:grpSpLocks/>
            </p:cNvGrpSpPr>
            <p:nvPr/>
          </p:nvGrpSpPr>
          <p:grpSpPr bwMode="auto">
            <a:xfrm>
              <a:off x="687184" y="1410536"/>
              <a:ext cx="2815875" cy="3789583"/>
              <a:chOff x="6543140" y="1246945"/>
              <a:chExt cx="1852384" cy="2458159"/>
            </a:xfrm>
          </p:grpSpPr>
          <p:sp>
            <p:nvSpPr>
              <p:cNvPr id="150" name="Oval 149">
                <a:extLst>
                  <a:ext uri="{FF2B5EF4-FFF2-40B4-BE49-F238E27FC236}">
                    <a16:creationId xmlns:a16="http://schemas.microsoft.com/office/drawing/2014/main" id="{7CF42396-CA6A-98B2-F13A-2A2FAF64A710}"/>
                  </a:ext>
                </a:extLst>
              </p:cNvPr>
              <p:cNvSpPr/>
              <p:nvPr/>
            </p:nvSpPr>
            <p:spPr>
              <a:xfrm rot="5400000">
                <a:off x="7402198" y="446862"/>
                <a:ext cx="156082" cy="17562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51" name="Oval 150">
                <a:extLst>
                  <a:ext uri="{FF2B5EF4-FFF2-40B4-BE49-F238E27FC236}">
                    <a16:creationId xmlns:a16="http://schemas.microsoft.com/office/drawing/2014/main" id="{AA57E28E-A6BC-6D64-B2A5-F9E3D272F8D2}"/>
                  </a:ext>
                </a:extLst>
              </p:cNvPr>
              <p:cNvSpPr/>
              <p:nvPr/>
            </p:nvSpPr>
            <p:spPr>
              <a:xfrm rot="5400000">
                <a:off x="7425429" y="2787720"/>
                <a:ext cx="120687" cy="171408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52" name="Oval 151">
                <a:extLst>
                  <a:ext uri="{FF2B5EF4-FFF2-40B4-BE49-F238E27FC236}">
                    <a16:creationId xmlns:a16="http://schemas.microsoft.com/office/drawing/2014/main" id="{5641DE82-5CE0-C29B-4C69-8F5BBEEE3297}"/>
                  </a:ext>
                </a:extLst>
              </p:cNvPr>
              <p:cNvSpPr/>
              <p:nvPr/>
            </p:nvSpPr>
            <p:spPr>
              <a:xfrm rot="5400000">
                <a:off x="7461999" y="1020040"/>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53" name="Oval 152">
                <a:extLst>
                  <a:ext uri="{FF2B5EF4-FFF2-40B4-BE49-F238E27FC236}">
                    <a16:creationId xmlns:a16="http://schemas.microsoft.com/office/drawing/2014/main" id="{4BAD9885-4A66-55CA-6BF7-0A0916B6ACE3}"/>
                  </a:ext>
                </a:extLst>
              </p:cNvPr>
              <p:cNvSpPr/>
              <p:nvPr/>
            </p:nvSpPr>
            <p:spPr>
              <a:xfrm rot="5400000">
                <a:off x="7464498" y="3365454"/>
                <a:ext cx="57166" cy="5649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154" name="Straight Connector 153">
                <a:extLst>
                  <a:ext uri="{FF2B5EF4-FFF2-40B4-BE49-F238E27FC236}">
                    <a16:creationId xmlns:a16="http://schemas.microsoft.com/office/drawing/2014/main" id="{C1E79669-D12D-4B7F-BD0E-3D3802654DB6}"/>
                  </a:ext>
                </a:extLst>
              </p:cNvPr>
              <p:cNvCxnSpPr>
                <a:cxnSpLocks/>
              </p:cNvCxnSpPr>
              <p:nvPr/>
            </p:nvCxnSpPr>
            <p:spPr>
              <a:xfrm>
                <a:off x="8343793" y="1307287"/>
                <a:ext cx="5000" cy="23374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305FF3C0-13EE-5F84-9FDF-D179FF06DD5A}"/>
                  </a:ext>
                </a:extLst>
              </p:cNvPr>
              <p:cNvCxnSpPr>
                <a:cxnSpLocks/>
              </p:cNvCxnSpPr>
              <p:nvPr/>
            </p:nvCxnSpPr>
            <p:spPr>
              <a:xfrm>
                <a:off x="6622783" y="1307287"/>
                <a:ext cx="5000" cy="23501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0FC50B9B-00D6-BE31-A871-8F37E7D3D8FE}"/>
                  </a:ext>
                </a:extLst>
              </p:cNvPr>
              <p:cNvCxnSpPr>
                <a:stCxn id="152" idx="4"/>
              </p:cNvCxnSpPr>
              <p:nvPr/>
            </p:nvCxnSpPr>
            <p:spPr>
              <a:xfrm>
                <a:off x="7208099" y="1302523"/>
                <a:ext cx="22498" cy="234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21A01132-2292-D85C-E4F2-9AFB46ED414F}"/>
                  </a:ext>
                </a:extLst>
              </p:cNvPr>
              <p:cNvCxnSpPr>
                <a:cxnSpLocks/>
              </p:cNvCxnSpPr>
              <p:nvPr/>
            </p:nvCxnSpPr>
            <p:spPr>
              <a:xfrm flipH="1">
                <a:off x="7753065" y="1302523"/>
                <a:ext cx="19999" cy="23390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Rectangle 157">
                <a:extLst>
                  <a:ext uri="{FF2B5EF4-FFF2-40B4-BE49-F238E27FC236}">
                    <a16:creationId xmlns:a16="http://schemas.microsoft.com/office/drawing/2014/main" id="{077CEF0F-F618-9801-E15E-56B80BACFF20}"/>
                  </a:ext>
                </a:extLst>
              </p:cNvPr>
              <p:cNvSpPr/>
              <p:nvPr/>
            </p:nvSpPr>
            <p:spPr>
              <a:xfrm>
                <a:off x="6543140" y="2422033"/>
                <a:ext cx="1852384" cy="2858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59" name="Oval 158">
                <a:extLst>
                  <a:ext uri="{FF2B5EF4-FFF2-40B4-BE49-F238E27FC236}">
                    <a16:creationId xmlns:a16="http://schemas.microsoft.com/office/drawing/2014/main" id="{1382F550-934F-E9C3-45C4-CEB80A78E16B}"/>
                  </a:ext>
                </a:extLst>
              </p:cNvPr>
              <p:cNvSpPr/>
              <p:nvPr/>
            </p:nvSpPr>
            <p:spPr>
              <a:xfrm rot="10800000">
                <a:off x="7743066" y="2410917"/>
                <a:ext cx="47496" cy="30806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60" name="Oval 159">
                <a:extLst>
                  <a:ext uri="{FF2B5EF4-FFF2-40B4-BE49-F238E27FC236}">
                    <a16:creationId xmlns:a16="http://schemas.microsoft.com/office/drawing/2014/main" id="{A8BE7794-C0E0-82B4-F7AB-FD5A475C8284}"/>
                  </a:ext>
                </a:extLst>
              </p:cNvPr>
              <p:cNvSpPr/>
              <p:nvPr/>
            </p:nvSpPr>
            <p:spPr>
              <a:xfrm rot="10800000" flipH="1">
                <a:off x="6610283" y="2422033"/>
                <a:ext cx="52498" cy="309651"/>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61" name="Oval 160">
                <a:extLst>
                  <a:ext uri="{FF2B5EF4-FFF2-40B4-BE49-F238E27FC236}">
                    <a16:creationId xmlns:a16="http://schemas.microsoft.com/office/drawing/2014/main" id="{C4EAAC4E-5A47-36FE-686C-8B2992C1BECC}"/>
                  </a:ext>
                </a:extLst>
              </p:cNvPr>
              <p:cNvSpPr/>
              <p:nvPr/>
            </p:nvSpPr>
            <p:spPr>
              <a:xfrm rot="10800000" flipH="1">
                <a:off x="7193100" y="2407741"/>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sp>
            <p:nvSpPr>
              <p:cNvPr id="162" name="Oval 161">
                <a:extLst>
                  <a:ext uri="{FF2B5EF4-FFF2-40B4-BE49-F238E27FC236}">
                    <a16:creationId xmlns:a16="http://schemas.microsoft.com/office/drawing/2014/main" id="{44189396-22CD-82EF-9F97-C23FCA6CDB8E}"/>
                  </a:ext>
                </a:extLst>
              </p:cNvPr>
              <p:cNvSpPr/>
              <p:nvPr/>
            </p:nvSpPr>
            <p:spPr>
              <a:xfrm rot="10800000" flipH="1">
                <a:off x="8308473" y="2407741"/>
                <a:ext cx="54997" cy="30965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CA"/>
              </a:p>
            </p:txBody>
          </p:sp>
          <p:cxnSp>
            <p:nvCxnSpPr>
              <p:cNvPr id="163" name="Straight Connector 162">
                <a:extLst>
                  <a:ext uri="{FF2B5EF4-FFF2-40B4-BE49-F238E27FC236}">
                    <a16:creationId xmlns:a16="http://schemas.microsoft.com/office/drawing/2014/main" id="{903988C6-DFBF-970B-448E-2A519AEA7C8F}"/>
                  </a:ext>
                </a:extLst>
              </p:cNvPr>
              <p:cNvCxnSpPr>
                <a:stCxn id="161" idx="4"/>
                <a:endCxn id="159" idx="4"/>
              </p:cNvCxnSpPr>
              <p:nvPr/>
            </p:nvCxnSpPr>
            <p:spPr>
              <a:xfrm>
                <a:off x="7220597" y="2407741"/>
                <a:ext cx="547467"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16321BD4-D91E-F4C3-ADAF-6572EA3A5BA6}"/>
                  </a:ext>
                </a:extLst>
              </p:cNvPr>
              <p:cNvCxnSpPr/>
              <p:nvPr/>
            </p:nvCxnSpPr>
            <p:spPr>
              <a:xfrm>
                <a:off x="7218098" y="2706145"/>
                <a:ext cx="547465" cy="3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2" name="Straight Connector 141">
              <a:extLst>
                <a:ext uri="{FF2B5EF4-FFF2-40B4-BE49-F238E27FC236}">
                  <a16:creationId xmlns:a16="http://schemas.microsoft.com/office/drawing/2014/main" id="{07EB04FC-4990-F1AC-17C2-3914914DEC98}"/>
                </a:ext>
              </a:extLst>
            </p:cNvPr>
            <p:cNvCxnSpPr>
              <a:stCxn id="152" idx="2"/>
              <a:endCxn id="153" idx="2"/>
            </p:cNvCxnSpPr>
            <p:nvPr/>
          </p:nvCxnSpPr>
          <p:spPr>
            <a:xfrm>
              <a:off x="2127425" y="1452151"/>
              <a:ext cx="3798" cy="3615771"/>
            </a:xfrm>
            <a:prstGeom prst="line">
              <a:avLst/>
            </a:prstGeom>
          </p:spPr>
          <p:style>
            <a:lnRef idx="1">
              <a:schemeClr val="accent1"/>
            </a:lnRef>
            <a:fillRef idx="0">
              <a:schemeClr val="accent1"/>
            </a:fillRef>
            <a:effectRef idx="0">
              <a:schemeClr val="accent1"/>
            </a:effectRef>
            <a:fontRef idx="minor">
              <a:schemeClr val="tx1"/>
            </a:fontRef>
          </p:style>
        </p:cxnSp>
        <p:sp>
          <p:nvSpPr>
            <p:cNvPr id="143" name="TextBox 142">
              <a:extLst>
                <a:ext uri="{FF2B5EF4-FFF2-40B4-BE49-F238E27FC236}">
                  <a16:creationId xmlns:a16="http://schemas.microsoft.com/office/drawing/2014/main" id="{5A8846D2-8D69-38C6-E51A-FF7A4B6041F9}"/>
                </a:ext>
              </a:extLst>
            </p:cNvPr>
            <p:cNvSpPr txBox="1"/>
            <p:nvPr/>
          </p:nvSpPr>
          <p:spPr>
            <a:xfrm>
              <a:off x="1664124" y="2198590"/>
              <a:ext cx="915749" cy="369332"/>
            </a:xfrm>
            <a:prstGeom prst="rect">
              <a:avLst/>
            </a:prstGeom>
            <a:noFill/>
          </p:spPr>
          <p:txBody>
            <a:bodyPr wrap="square" rtlCol="0">
              <a:spAutoFit/>
            </a:bodyPr>
            <a:lstStyle/>
            <a:p>
              <a:pPr algn="ctr"/>
              <a:r>
                <a:rPr lang="en-CA" dirty="0">
                  <a:solidFill>
                    <a:srgbClr val="FF0000"/>
                  </a:solidFill>
                </a:rPr>
                <a:t>2a</a:t>
              </a:r>
            </a:p>
          </p:txBody>
        </p:sp>
        <p:sp>
          <p:nvSpPr>
            <p:cNvPr id="144" name="TextBox 143">
              <a:extLst>
                <a:ext uri="{FF2B5EF4-FFF2-40B4-BE49-F238E27FC236}">
                  <a16:creationId xmlns:a16="http://schemas.microsoft.com/office/drawing/2014/main" id="{F7F9FAB3-CEF4-E389-0997-DF984DC69131}"/>
                </a:ext>
              </a:extLst>
            </p:cNvPr>
            <p:cNvSpPr txBox="1"/>
            <p:nvPr/>
          </p:nvSpPr>
          <p:spPr>
            <a:xfrm>
              <a:off x="1333257" y="612849"/>
              <a:ext cx="1540007" cy="557495"/>
            </a:xfrm>
            <a:prstGeom prst="rect">
              <a:avLst/>
            </a:prstGeom>
            <a:noFill/>
          </p:spPr>
          <p:txBody>
            <a:bodyPr wrap="square" rtlCol="0">
              <a:spAutoFit/>
            </a:bodyPr>
            <a:lstStyle/>
            <a:p>
              <a:pPr algn="ctr"/>
              <a:r>
                <a:rPr lang="en-CA" dirty="0">
                  <a:solidFill>
                    <a:srgbClr val="FF0000"/>
                  </a:solidFill>
                </a:rPr>
                <a:t>2b=</a:t>
              </a:r>
              <a:r>
                <a:rPr lang="en-CA" dirty="0">
                  <a:solidFill>
                    <a:srgbClr val="FF0000"/>
                  </a:solidFill>
                  <a:sym typeface="Symbol" panose="05050102010706020507" pitchFamily="18" charset="2"/>
                </a:rPr>
                <a:t></a:t>
              </a:r>
              <a:r>
                <a:rPr lang="en-CA" dirty="0">
                  <a:solidFill>
                    <a:srgbClr val="FF0000"/>
                  </a:solidFill>
                </a:rPr>
                <a:t>a</a:t>
              </a:r>
            </a:p>
          </p:txBody>
        </p:sp>
        <p:cxnSp>
          <p:nvCxnSpPr>
            <p:cNvPr id="145" name="Straight Arrow Connector 144">
              <a:extLst>
                <a:ext uri="{FF2B5EF4-FFF2-40B4-BE49-F238E27FC236}">
                  <a16:creationId xmlns:a16="http://schemas.microsoft.com/office/drawing/2014/main" id="{D0E51276-12C8-B95D-183C-7E4F732DC425}"/>
                </a:ext>
              </a:extLst>
            </p:cNvPr>
            <p:cNvCxnSpPr>
              <a:cxnSpLocks/>
            </p:cNvCxnSpPr>
            <p:nvPr/>
          </p:nvCxnSpPr>
          <p:spPr bwMode="auto">
            <a:xfrm>
              <a:off x="687184" y="1150641"/>
              <a:ext cx="2755587"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4D30423A-654D-468E-9E63-C8FDFA3E51B0}"/>
                </a:ext>
              </a:extLst>
            </p:cNvPr>
            <p:cNvCxnSpPr>
              <a:cxnSpLocks/>
            </p:cNvCxnSpPr>
            <p:nvPr/>
          </p:nvCxnSpPr>
          <p:spPr bwMode="auto">
            <a:xfrm>
              <a:off x="1696510" y="3063236"/>
              <a:ext cx="822281"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F165D196-A801-5F51-0E0A-C1062D354B6F}"/>
                </a:ext>
              </a:extLst>
            </p:cNvPr>
            <p:cNvCxnSpPr>
              <a:cxnSpLocks/>
            </p:cNvCxnSpPr>
            <p:nvPr/>
          </p:nvCxnSpPr>
          <p:spPr bwMode="auto">
            <a:xfrm>
              <a:off x="1304720" y="4395520"/>
              <a:ext cx="1666941"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F95DCD57-E4C7-0F9F-B422-9CB5DBC251FF}"/>
                </a:ext>
              </a:extLst>
            </p:cNvPr>
            <p:cNvSpPr txBox="1"/>
            <p:nvPr/>
          </p:nvSpPr>
          <p:spPr>
            <a:xfrm>
              <a:off x="1484469" y="4395522"/>
              <a:ext cx="1286080" cy="557495"/>
            </a:xfrm>
            <a:prstGeom prst="rect">
              <a:avLst/>
            </a:prstGeom>
            <a:noFill/>
          </p:spPr>
          <p:txBody>
            <a:bodyPr wrap="square" rtlCol="0">
              <a:spAutoFit/>
            </a:bodyPr>
            <a:lstStyle/>
            <a:p>
              <a:pPr algn="ctr"/>
              <a:r>
                <a:rPr lang="en-CA" dirty="0">
                  <a:solidFill>
                    <a:srgbClr val="FF0000"/>
                  </a:solidFill>
                  <a:sym typeface="Symbol" panose="05050102010706020507" pitchFamily="18" charset="2"/>
                </a:rPr>
                <a:t></a:t>
              </a:r>
              <a:r>
                <a:rPr lang="en-CA" baseline="-25000" dirty="0">
                  <a:solidFill>
                    <a:srgbClr val="FF0000"/>
                  </a:solidFill>
                  <a:sym typeface="Symbol" panose="05050102010706020507" pitchFamily="18" charset="2"/>
                </a:rPr>
                <a:t>0</a:t>
              </a:r>
              <a:r>
                <a:rPr lang="en-CA" dirty="0">
                  <a:solidFill>
                    <a:srgbClr val="FF0000"/>
                  </a:solidFill>
                  <a:sym typeface="Symbol" panose="05050102010706020507" pitchFamily="18" charset="2"/>
                </a:rPr>
                <a:t>/2</a:t>
              </a:r>
              <a:endParaRPr lang="en-CA" dirty="0">
                <a:solidFill>
                  <a:srgbClr val="FF0000"/>
                </a:solidFill>
              </a:endParaRPr>
            </a:p>
          </p:txBody>
        </p:sp>
        <p:sp>
          <p:nvSpPr>
            <p:cNvPr id="149" name="TextBox 148">
              <a:extLst>
                <a:ext uri="{FF2B5EF4-FFF2-40B4-BE49-F238E27FC236}">
                  <a16:creationId xmlns:a16="http://schemas.microsoft.com/office/drawing/2014/main" id="{88031930-B3B0-9880-5034-C80D74FBC677}"/>
                </a:ext>
              </a:extLst>
            </p:cNvPr>
            <p:cNvSpPr txBox="1"/>
            <p:nvPr/>
          </p:nvSpPr>
          <p:spPr>
            <a:xfrm>
              <a:off x="1399875" y="2515135"/>
              <a:ext cx="1392134" cy="557495"/>
            </a:xfrm>
            <a:prstGeom prst="rect">
              <a:avLst/>
            </a:prstGeom>
            <a:noFill/>
          </p:spPr>
          <p:txBody>
            <a:bodyPr wrap="square" rtlCol="0">
              <a:spAutoFit/>
            </a:bodyPr>
            <a:lstStyle/>
            <a:p>
              <a:pPr algn="ctr"/>
              <a:r>
                <a:rPr lang="en-CA" dirty="0">
                  <a:solidFill>
                    <a:srgbClr val="FF0000"/>
                  </a:solidFill>
                  <a:sym typeface="Symbol" panose="05050102010706020507" pitchFamily="18" charset="2"/>
                </a:rPr>
                <a:t></a:t>
              </a:r>
              <a:r>
                <a:rPr lang="en-CA" baseline="-25000" dirty="0">
                  <a:solidFill>
                    <a:srgbClr val="FF0000"/>
                  </a:solidFill>
                  <a:sym typeface="Symbol" panose="05050102010706020507" pitchFamily="18" charset="2"/>
                </a:rPr>
                <a:t>0</a:t>
              </a:r>
              <a:r>
                <a:rPr lang="en-CA" dirty="0">
                  <a:solidFill>
                    <a:srgbClr val="FF0000"/>
                  </a:solidFill>
                  <a:sym typeface="Symbol" panose="05050102010706020507" pitchFamily="18" charset="2"/>
                </a:rPr>
                <a:t>/4</a:t>
              </a:r>
              <a:endParaRPr lang="en-CA" dirty="0">
                <a:solidFill>
                  <a:srgbClr val="FF0000"/>
                </a:solidFill>
              </a:endParaRPr>
            </a:p>
          </p:txBody>
        </p:sp>
      </p:grpSp>
      <p:cxnSp>
        <p:nvCxnSpPr>
          <p:cNvPr id="165" name="Straight Connector 164">
            <a:extLst>
              <a:ext uri="{FF2B5EF4-FFF2-40B4-BE49-F238E27FC236}">
                <a16:creationId xmlns:a16="http://schemas.microsoft.com/office/drawing/2014/main" id="{164C07D8-BD06-9C8F-BBFD-BD10B3D19F24}"/>
              </a:ext>
            </a:extLst>
          </p:cNvPr>
          <p:cNvCxnSpPr/>
          <p:nvPr/>
        </p:nvCxnSpPr>
        <p:spPr>
          <a:xfrm>
            <a:off x="7385317" y="4002206"/>
            <a:ext cx="17986" cy="2273707"/>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B523571A-A21A-1EF5-67AD-B30A3135A75D}"/>
              </a:ext>
            </a:extLst>
          </p:cNvPr>
          <p:cNvCxnSpPr/>
          <p:nvPr/>
        </p:nvCxnSpPr>
        <p:spPr>
          <a:xfrm>
            <a:off x="8394838" y="3984743"/>
            <a:ext cx="17986" cy="2273707"/>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CB443D5A-DED2-E6B2-7F83-48C5F1035060}"/>
              </a:ext>
            </a:extLst>
          </p:cNvPr>
          <p:cNvSpPr txBox="1"/>
          <p:nvPr/>
        </p:nvSpPr>
        <p:spPr>
          <a:xfrm>
            <a:off x="454942" y="4610149"/>
            <a:ext cx="6098257" cy="646331"/>
          </a:xfrm>
          <a:prstGeom prst="rect">
            <a:avLst/>
          </a:prstGeom>
          <a:noFill/>
        </p:spPr>
        <p:txBody>
          <a:bodyPr wrap="square">
            <a:spAutoFit/>
          </a:bodyPr>
          <a:lstStyle/>
          <a:p>
            <a:pPr marL="285750" indent="-285750">
              <a:buFont typeface="Arial" panose="020B0604020202020204" pitchFamily="34" charset="0"/>
              <a:buChar char="•"/>
            </a:pPr>
            <a:r>
              <a:rPr lang="en-CA" dirty="0"/>
              <a:t>Design velocity, </a:t>
            </a:r>
            <a:r>
              <a:rPr lang="en-CA" dirty="0">
                <a:sym typeface="Symbol" panose="05050102010706020507" pitchFamily="18" charset="2"/>
              </a:rPr>
              <a:t></a:t>
            </a:r>
            <a:r>
              <a:rPr lang="en-CA" baseline="-25000" dirty="0">
                <a:sym typeface="Symbol" panose="05050102010706020507" pitchFamily="18" charset="2"/>
              </a:rPr>
              <a:t>0</a:t>
            </a:r>
            <a:r>
              <a:rPr lang="en-CA" dirty="0"/>
              <a:t>, can be added to the parameterization by noting the dependence of coaxial geometry and </a:t>
            </a:r>
            <a:r>
              <a:rPr lang="en-CA" dirty="0">
                <a:sym typeface="Symbol" panose="05050102010706020507" pitchFamily="18" charset="2"/>
              </a:rPr>
              <a:t></a:t>
            </a:r>
            <a:r>
              <a:rPr lang="en-CA" baseline="-25000" dirty="0">
                <a:sym typeface="Symbol" panose="05050102010706020507" pitchFamily="18" charset="2"/>
              </a:rPr>
              <a:t>0</a:t>
            </a:r>
            <a:endParaRPr lang="en-CA" dirty="0"/>
          </a:p>
        </p:txBody>
      </p:sp>
      <p:pic>
        <p:nvPicPr>
          <p:cNvPr id="170" name="Picture 169">
            <a:extLst>
              <a:ext uri="{FF2B5EF4-FFF2-40B4-BE49-F238E27FC236}">
                <a16:creationId xmlns:a16="http://schemas.microsoft.com/office/drawing/2014/main" id="{A159D347-DFF1-9D31-C58C-7C3064F1E4C2}"/>
              </a:ext>
            </a:extLst>
          </p:cNvPr>
          <p:cNvPicPr>
            <a:picLocks noChangeAspect="1"/>
          </p:cNvPicPr>
          <p:nvPr/>
        </p:nvPicPr>
        <p:blipFill>
          <a:blip r:embed="rId4"/>
          <a:stretch>
            <a:fillRect/>
          </a:stretch>
        </p:blipFill>
        <p:spPr>
          <a:xfrm>
            <a:off x="1551830" y="5433487"/>
            <a:ext cx="1707028" cy="365792"/>
          </a:xfrm>
          <a:prstGeom prst="rect">
            <a:avLst/>
          </a:prstGeom>
        </p:spPr>
      </p:pic>
      <p:pic>
        <p:nvPicPr>
          <p:cNvPr id="171" name="Picture 170">
            <a:extLst>
              <a:ext uri="{FF2B5EF4-FFF2-40B4-BE49-F238E27FC236}">
                <a16:creationId xmlns:a16="http://schemas.microsoft.com/office/drawing/2014/main" id="{FDB6ABB6-AA3A-4754-CD02-753092256947}"/>
              </a:ext>
            </a:extLst>
          </p:cNvPr>
          <p:cNvPicPr>
            <a:picLocks noChangeAspect="1"/>
          </p:cNvPicPr>
          <p:nvPr/>
        </p:nvPicPr>
        <p:blipFill>
          <a:blip r:embed="rId5"/>
          <a:srcRect b="63702"/>
          <a:stretch>
            <a:fillRect/>
          </a:stretch>
        </p:blipFill>
        <p:spPr>
          <a:xfrm>
            <a:off x="3157758" y="5418714"/>
            <a:ext cx="3462828" cy="389472"/>
          </a:xfrm>
          <a:prstGeom prst="rect">
            <a:avLst/>
          </a:prstGeom>
        </p:spPr>
      </p:pic>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B97BBE12-4842-2613-1BE0-ABDC4DB399E6}"/>
                  </a:ext>
                </a:extLst>
              </p14:cNvPr>
              <p14:cNvContentPartPr/>
              <p14:nvPr/>
            </p14:nvContentPartPr>
            <p14:xfrm>
              <a:off x="8455989" y="-16448"/>
              <a:ext cx="491400" cy="538200"/>
            </p14:xfrm>
          </p:contentPart>
        </mc:Choice>
        <mc:Fallback xmlns="">
          <p:pic>
            <p:nvPicPr>
              <p:cNvPr id="6" name="Ink 5">
                <a:extLst>
                  <a:ext uri="{FF2B5EF4-FFF2-40B4-BE49-F238E27FC236}">
                    <a16:creationId xmlns:a16="http://schemas.microsoft.com/office/drawing/2014/main" id="{B97BBE12-4842-2613-1BE0-ABDC4DB399E6}"/>
                  </a:ext>
                </a:extLst>
              </p:cNvPr>
              <p:cNvPicPr/>
              <p:nvPr/>
            </p:nvPicPr>
            <p:blipFill>
              <a:blip r:embed="rId7"/>
              <a:stretch>
                <a:fillRect/>
              </a:stretch>
            </p:blipFill>
            <p:spPr>
              <a:xfrm>
                <a:off x="8438349" y="-34088"/>
                <a:ext cx="527040" cy="573840"/>
              </a:xfrm>
              <a:prstGeom prst="rect">
                <a:avLst/>
              </a:prstGeom>
            </p:spPr>
          </p:pic>
        </mc:Fallback>
      </mc:AlternateContent>
    </p:spTree>
    <p:extLst>
      <p:ext uri="{BB962C8B-B14F-4D97-AF65-F5344CB8AC3E}">
        <p14:creationId xmlns:p14="http://schemas.microsoft.com/office/powerpoint/2010/main" val="434989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0E069-0A20-5BD0-34B4-43E7CBF1E173}"/>
              </a:ext>
            </a:extLst>
          </p:cNvPr>
          <p:cNvSpPr>
            <a:spLocks noGrp="1"/>
          </p:cNvSpPr>
          <p:nvPr>
            <p:ph type="title"/>
          </p:nvPr>
        </p:nvSpPr>
        <p:spPr>
          <a:xfrm>
            <a:off x="457200" y="274638"/>
            <a:ext cx="8229600" cy="630618"/>
          </a:xfrm>
        </p:spPr>
        <p:txBody>
          <a:bodyPr/>
          <a:lstStyle/>
          <a:p>
            <a:r>
              <a:rPr lang="en-CA" dirty="0"/>
              <a:t>Figures of Merit for QWR and HWR</a:t>
            </a:r>
          </a:p>
        </p:txBody>
      </p:sp>
      <p:sp>
        <p:nvSpPr>
          <p:cNvPr id="3" name="Date Placeholder 2">
            <a:extLst>
              <a:ext uri="{FF2B5EF4-FFF2-40B4-BE49-F238E27FC236}">
                <a16:creationId xmlns:a16="http://schemas.microsoft.com/office/drawing/2014/main" id="{3FE4C59B-A740-44DA-692F-D9909DE74E15}"/>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0CACB34C-EA63-3E29-0DA6-9E18E88FB22E}"/>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6AF661DA-B110-2DB3-5C58-5392D219E991}"/>
              </a:ext>
            </a:extLst>
          </p:cNvPr>
          <p:cNvSpPr>
            <a:spLocks noGrp="1"/>
          </p:cNvSpPr>
          <p:nvPr>
            <p:ph type="sldNum" sz="quarter" idx="12"/>
          </p:nvPr>
        </p:nvSpPr>
        <p:spPr/>
        <p:txBody>
          <a:bodyPr/>
          <a:lstStyle/>
          <a:p>
            <a:pPr>
              <a:defRPr/>
            </a:pPr>
            <a:fld id="{759301ED-21BF-40FA-A630-0767E734BCF5}" type="slidenum">
              <a:rPr lang="en-CA" altLang="en-US" smtClean="0"/>
              <a:pPr>
                <a:defRPr/>
              </a:pPr>
              <a:t>22</a:t>
            </a:fld>
            <a:endParaRPr lang="en-CA" altLang="en-US"/>
          </a:p>
        </p:txBody>
      </p:sp>
      <p:pic>
        <p:nvPicPr>
          <p:cNvPr id="6" name="Picture 5">
            <a:extLst>
              <a:ext uri="{FF2B5EF4-FFF2-40B4-BE49-F238E27FC236}">
                <a16:creationId xmlns:a16="http://schemas.microsoft.com/office/drawing/2014/main" id="{F3CAEB98-0412-22BA-BEBA-60889F501EF0}"/>
              </a:ext>
            </a:extLst>
          </p:cNvPr>
          <p:cNvPicPr>
            <a:picLocks noChangeAspect="1"/>
          </p:cNvPicPr>
          <p:nvPr/>
        </p:nvPicPr>
        <p:blipFill>
          <a:blip r:embed="rId2"/>
          <a:srcRect r="11895" b="6135"/>
          <a:stretch>
            <a:fillRect/>
          </a:stretch>
        </p:blipFill>
        <p:spPr>
          <a:xfrm>
            <a:off x="1486662" y="1223009"/>
            <a:ext cx="6377178" cy="4807211"/>
          </a:xfrm>
          <a:prstGeom prst="rect">
            <a:avLst/>
          </a:prstGeom>
        </p:spPr>
      </p:pic>
    </p:spTree>
    <p:extLst>
      <p:ext uri="{BB962C8B-B14F-4D97-AF65-F5344CB8AC3E}">
        <p14:creationId xmlns:p14="http://schemas.microsoft.com/office/powerpoint/2010/main" val="1807144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4A0340-1113-98A4-B2AD-444E46798278}"/>
              </a:ext>
            </a:extLst>
          </p:cNvPr>
          <p:cNvSpPr>
            <a:spLocks noGrp="1"/>
          </p:cNvSpPr>
          <p:nvPr>
            <p:ph type="dt" sz="quarter" idx="10"/>
          </p:nvPr>
        </p:nvSpPr>
        <p:spPr/>
        <p:txBody>
          <a:bodyPr/>
          <a:lstStyle/>
          <a:p>
            <a:pPr>
              <a:defRPr/>
            </a:pPr>
            <a:r>
              <a:rPr lang="en-US"/>
              <a:t>2025-09-17</a:t>
            </a:r>
            <a:endParaRPr lang="en-CA"/>
          </a:p>
        </p:txBody>
      </p:sp>
      <p:sp>
        <p:nvSpPr>
          <p:cNvPr id="3" name="Footer Placeholder 2">
            <a:extLst>
              <a:ext uri="{FF2B5EF4-FFF2-40B4-BE49-F238E27FC236}">
                <a16:creationId xmlns:a16="http://schemas.microsoft.com/office/drawing/2014/main" id="{0338D3AF-32D4-779F-29E5-7340CC8934FE}"/>
              </a:ext>
            </a:extLst>
          </p:cNvPr>
          <p:cNvSpPr>
            <a:spLocks noGrp="1"/>
          </p:cNvSpPr>
          <p:nvPr>
            <p:ph type="ftr" sz="quarter" idx="11"/>
          </p:nvPr>
        </p:nvSpPr>
        <p:spPr/>
        <p:txBody>
          <a:bodyPr/>
          <a:lstStyle/>
          <a:p>
            <a:pPr>
              <a:defRPr/>
            </a:pPr>
            <a:r>
              <a:rPr lang="it-IT"/>
              <a:t>Bob Laxdal - Non Elliptical Cavities </a:t>
            </a:r>
            <a:endParaRPr lang="en-CA"/>
          </a:p>
        </p:txBody>
      </p:sp>
      <p:sp>
        <p:nvSpPr>
          <p:cNvPr id="36868" name="Slide Number Placeholder 3">
            <a:extLst>
              <a:ext uri="{FF2B5EF4-FFF2-40B4-BE49-F238E27FC236}">
                <a16:creationId xmlns:a16="http://schemas.microsoft.com/office/drawing/2014/main" id="{8F62ECCD-9FD4-7E76-31AB-A04D64ECAE6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79A9699-7F3E-48C7-8681-E8CA0B41E585}" type="slidenum">
              <a:rPr lang="en-CA" altLang="en-US" smtClean="0">
                <a:solidFill>
                  <a:srgbClr val="898989"/>
                </a:solidFill>
              </a:rPr>
              <a:pPr/>
              <a:t>23</a:t>
            </a:fld>
            <a:endParaRPr lang="en-CA" altLang="en-US">
              <a:solidFill>
                <a:srgbClr val="898989"/>
              </a:solidFill>
            </a:endParaRP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08390105-A9F2-4500-8CE5-14EC49BDC5E1}"/>
                  </a:ext>
                </a:extLst>
              </p:cNvPr>
              <p:cNvGraphicFramePr>
                <a:graphicFrameLocks noGrp="1"/>
              </p:cNvGraphicFramePr>
              <p:nvPr>
                <p:extLst>
                  <p:ext uri="{D42A27DB-BD31-4B8C-83A1-F6EECF244321}">
                    <p14:modId xmlns:p14="http://schemas.microsoft.com/office/powerpoint/2010/main" val="1229415090"/>
                  </p:ext>
                </p:extLst>
              </p:nvPr>
            </p:nvGraphicFramePr>
            <p:xfrm>
              <a:off x="550259" y="1375647"/>
              <a:ext cx="7841182" cy="4724256"/>
            </p:xfrm>
            <a:graphic>
              <a:graphicData uri="http://schemas.openxmlformats.org/drawingml/2006/table">
                <a:tbl>
                  <a:tblPr firstRow="1" firstCol="1" bandRow="1">
                    <a:tableStyleId>{5C22544A-7EE6-4342-B048-85BDC9FD1C3A}</a:tableStyleId>
                  </a:tblPr>
                  <a:tblGrid>
                    <a:gridCol w="902590">
                      <a:extLst>
                        <a:ext uri="{9D8B030D-6E8A-4147-A177-3AD203B41FA5}">
                          <a16:colId xmlns:a16="http://schemas.microsoft.com/office/drawing/2014/main" val="3150087796"/>
                        </a:ext>
                      </a:extLst>
                    </a:gridCol>
                    <a:gridCol w="1314627">
                      <a:extLst>
                        <a:ext uri="{9D8B030D-6E8A-4147-A177-3AD203B41FA5}">
                          <a16:colId xmlns:a16="http://schemas.microsoft.com/office/drawing/2014/main" val="944842533"/>
                        </a:ext>
                      </a:extLst>
                    </a:gridCol>
                    <a:gridCol w="3929964">
                      <a:extLst>
                        <a:ext uri="{9D8B030D-6E8A-4147-A177-3AD203B41FA5}">
                          <a16:colId xmlns:a16="http://schemas.microsoft.com/office/drawing/2014/main" val="1552685277"/>
                        </a:ext>
                      </a:extLst>
                    </a:gridCol>
                    <a:gridCol w="1694001">
                      <a:extLst>
                        <a:ext uri="{9D8B030D-6E8A-4147-A177-3AD203B41FA5}">
                          <a16:colId xmlns:a16="http://schemas.microsoft.com/office/drawing/2014/main" val="2938848274"/>
                        </a:ext>
                      </a:extLst>
                    </a:gridCol>
                  </a:tblGrid>
                  <a:tr h="223048">
                    <a:tc>
                      <a:txBody>
                        <a:bodyPr/>
                        <a:lstStyle/>
                        <a:p>
                          <a:pPr>
                            <a:lnSpc>
                              <a:spcPct val="107000"/>
                            </a:lnSpc>
                            <a:spcAft>
                              <a:spcPts val="800"/>
                            </a:spcAft>
                            <a:buNone/>
                          </a:pPr>
                          <a:r>
                            <a:rPr lang="en-CA" sz="1600" kern="1200">
                              <a:solidFill>
                                <a:schemeClr val="tx1"/>
                              </a:solidFill>
                              <a:effectLst/>
                            </a:rPr>
                            <a:t>Value</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r>
                            <a:rPr lang="en-CA" sz="1600" kern="1200">
                              <a:solidFill>
                                <a:schemeClr val="tx1"/>
                              </a:solidFill>
                              <a:effectLst/>
                            </a:rPr>
                            <a:t>QWR</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r>
                            <a:rPr lang="en-CA" sz="1600" kern="1200">
                              <a:solidFill>
                                <a:schemeClr val="tx1"/>
                              </a:solidFill>
                              <a:effectLst/>
                            </a:rPr>
                            <a:t>HWR</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r>
                            <a:rPr lang="en-CA" sz="1600" kern="1200">
                              <a:solidFill>
                                <a:schemeClr val="tx1"/>
                              </a:solidFill>
                              <a:effectLst/>
                            </a:rPr>
                            <a:t>Scaling</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9611390"/>
                      </a:ext>
                    </a:extLst>
                  </a:tr>
                  <a:tr h="652238">
                    <a:tc>
                      <a:txBody>
                        <a:bodyPr/>
                        <a:lstStyle/>
                        <a:p>
                          <a:pPr algn="ctr">
                            <a:lnSpc>
                              <a:spcPct val="107000"/>
                            </a:lnSpc>
                            <a:spcAft>
                              <a:spcPts val="800"/>
                            </a:spcAft>
                            <a:buNone/>
                          </a:pPr>
                          <a:r>
                            <a:rPr lang="en-CA" sz="1600" kern="1200">
                              <a:solidFill>
                                <a:schemeClr val="tx1"/>
                              </a:solidFill>
                              <a:effectLst/>
                            </a:rPr>
                            <a:t>U</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f>
                                  <m:fPr>
                                    <m:ctrlPr>
                                      <a:rPr lang="en-CA" sz="1600" i="1" kern="1200" smtClean="0">
                                        <a:solidFill>
                                          <a:schemeClr val="tx1"/>
                                        </a:solidFill>
                                        <a:effectLst/>
                                        <a:latin typeface="Cambria Math" panose="02040503050406030204" pitchFamily="18" charset="0"/>
                                      </a:rPr>
                                    </m:ctrlPr>
                                  </m:fPr>
                                  <m:num>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𝑈</m:t>
                                        </m:r>
                                      </m:e>
                                      <m:sub>
                                        <m:r>
                                          <a:rPr lang="en-CA" sz="1600" kern="1200">
                                            <a:solidFill>
                                              <a:schemeClr val="tx1"/>
                                            </a:solidFill>
                                            <a:effectLst/>
                                            <a:latin typeface="Cambria Math" panose="02040503050406030204" pitchFamily="18" charset="0"/>
                                          </a:rPr>
                                          <m:t>𝐻𝑊𝑅</m:t>
                                        </m:r>
                                      </m:sub>
                                    </m:sSub>
                                  </m:num>
                                  <m:den>
                                    <m:r>
                                      <a:rPr lang="en-CA" sz="1600" kern="1200">
                                        <a:solidFill>
                                          <a:schemeClr val="tx1"/>
                                        </a:solidFill>
                                        <a:effectLst/>
                                        <a:latin typeface="Cambria Math" panose="02040503050406030204" pitchFamily="18" charset="0"/>
                                      </a:rPr>
                                      <m:t>2</m:t>
                                    </m:r>
                                  </m:den>
                                </m:f>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f>
                                  <m:fPr>
                                    <m:ctrlPr>
                                      <a:rPr lang="en-CA" sz="1600" i="1" kern="1200" smtClean="0">
                                        <a:solidFill>
                                          <a:schemeClr val="tx1"/>
                                        </a:solidFill>
                                        <a:effectLst/>
                                        <a:latin typeface="Cambria Math" panose="02040503050406030204" pitchFamily="18" charset="0"/>
                                      </a:rPr>
                                    </m:ctrlPr>
                                  </m:fPr>
                                  <m:num>
                                    <m:r>
                                      <a:rPr lang="en-CA" sz="1600" kern="1200">
                                        <a:solidFill>
                                          <a:schemeClr val="tx1"/>
                                        </a:solidFill>
                                        <a:effectLst/>
                                        <a:latin typeface="Cambria Math" panose="02040503050406030204" pitchFamily="18" charset="0"/>
                                      </a:rPr>
                                      <m:t>𝜋</m:t>
                                    </m:r>
                                  </m:num>
                                  <m:den>
                                    <m:r>
                                      <a:rPr lang="en-CA" sz="1600" kern="1200">
                                        <a:solidFill>
                                          <a:schemeClr val="tx1"/>
                                        </a:solidFill>
                                        <a:effectLst/>
                                        <a:latin typeface="Cambria Math" panose="02040503050406030204" pitchFamily="18" charset="0"/>
                                      </a:rPr>
                                      <m:t>16 </m:t>
                                    </m:r>
                                    <m:r>
                                      <a:rPr lang="en-CA" sz="1600" kern="1200">
                                        <a:solidFill>
                                          <a:schemeClr val="tx1"/>
                                        </a:solidFill>
                                        <a:effectLst/>
                                        <a:latin typeface="Cambria Math" panose="02040503050406030204" pitchFamily="18" charset="0"/>
                                      </a:rPr>
                                      <m:t>𝑐</m:t>
                                    </m:r>
                                    <m:r>
                                      <a:rPr lang="en-CA" sz="1600" kern="1200">
                                        <a:solidFill>
                                          <a:schemeClr val="tx1"/>
                                        </a:solidFill>
                                        <a:effectLst/>
                                        <a:latin typeface="Cambria Math" panose="02040503050406030204" pitchFamily="18" charset="0"/>
                                      </a:rPr>
                                      <m:t> </m:t>
                                    </m:r>
                                    <m:r>
                                      <a:rPr lang="en-CA" sz="1600" kern="1200">
                                        <a:solidFill>
                                          <a:schemeClr val="tx1"/>
                                        </a:solidFill>
                                        <a:effectLst/>
                                        <a:latin typeface="Cambria Math" panose="02040503050406030204" pitchFamily="18" charset="0"/>
                                      </a:rPr>
                                      <m:t>𝜂</m:t>
                                    </m:r>
                                    <m:r>
                                      <a:rPr lang="en-CA" sz="1600" kern="1200">
                                        <a:solidFill>
                                          <a:schemeClr val="tx1"/>
                                        </a:solidFill>
                                        <a:effectLst/>
                                        <a:latin typeface="Cambria Math" panose="02040503050406030204" pitchFamily="18" charset="0"/>
                                      </a:rPr>
                                      <m:t> </m:t>
                                    </m:r>
                                    <m:r>
                                      <a:rPr lang="en-CA" sz="1600" kern="1200">
                                        <a:solidFill>
                                          <a:schemeClr val="tx1"/>
                                        </a:solidFill>
                                        <a:effectLst/>
                                        <a:latin typeface="Cambria Math" panose="02040503050406030204" pitchFamily="18" charset="0"/>
                                      </a:rPr>
                                      <m:t>𝑙𝑛</m:t>
                                    </m:r>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den>
                                </m:f>
                                <m:sSup>
                                  <m:sSupPr>
                                    <m:ctrlPr>
                                      <a:rPr lang="en-CA" sz="1600" i="1" kern="1200">
                                        <a:solidFill>
                                          <a:schemeClr val="tx1"/>
                                        </a:solidFill>
                                        <a:effectLst/>
                                        <a:latin typeface="Cambria Math" panose="02040503050406030204" pitchFamily="18" charset="0"/>
                                      </a:rPr>
                                    </m:ctrlPr>
                                  </m:sSupPr>
                                  <m:e>
                                    <m:d>
                                      <m:dPr>
                                        <m:ctrlPr>
                                          <a:rPr lang="en-CA" sz="1600" i="1" kern="1200">
                                            <a:solidFill>
                                              <a:schemeClr val="tx1"/>
                                            </a:solidFill>
                                            <a:effectLst/>
                                            <a:latin typeface="Cambria Math" panose="02040503050406030204" pitchFamily="18" charset="0"/>
                                          </a:rPr>
                                        </m:ctrlPr>
                                      </m:dPr>
                                      <m:e>
                                        <m:f>
                                          <m:fPr>
                                            <m:ctrlPr>
                                              <a:rPr lang="en-CA" sz="1600" i="1" kern="1200">
                                                <a:solidFill>
                                                  <a:schemeClr val="tx1"/>
                                                </a:solidFill>
                                                <a:effectLst/>
                                                <a:latin typeface="Cambria Math" panose="02040503050406030204" pitchFamily="18" charset="0"/>
                                              </a:rPr>
                                            </m:ctrlPr>
                                          </m:fPr>
                                          <m:num>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𝐸</m:t>
                                                </m:r>
                                              </m:e>
                                              <m:sub>
                                                <m:r>
                                                  <a:rPr lang="en-CA" sz="1600" kern="1200">
                                                    <a:solidFill>
                                                      <a:schemeClr val="tx1"/>
                                                    </a:solidFill>
                                                    <a:effectLst/>
                                                    <a:latin typeface="Cambria Math" panose="02040503050406030204" pitchFamily="18" charset="0"/>
                                                  </a:rPr>
                                                  <m:t>𝑎</m:t>
                                                </m:r>
                                              </m:sub>
                                            </m:sSub>
                                          </m:num>
                                          <m:den>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𝑇</m:t>
                                                </m:r>
                                              </m:e>
                                              <m:sub>
                                                <m:r>
                                                  <a:rPr lang="en-CA" sz="1600" kern="1200">
                                                    <a:solidFill>
                                                      <a:schemeClr val="tx1"/>
                                                    </a:solidFill>
                                                    <a:effectLst/>
                                                    <a:latin typeface="Cambria Math" panose="02040503050406030204" pitchFamily="18" charset="0"/>
                                                  </a:rPr>
                                                  <m:t>0</m:t>
                                                </m:r>
                                              </m:sub>
                                            </m:sSub>
                                          </m:den>
                                        </m:f>
                                      </m:e>
                                    </m:d>
                                  </m:e>
                                  <m:sup>
                                    <m:r>
                                      <a:rPr lang="en-CA" sz="1600" kern="1200">
                                        <a:solidFill>
                                          <a:schemeClr val="tx1"/>
                                        </a:solidFill>
                                        <a:effectLst/>
                                        <a:latin typeface="Cambria Math" panose="02040503050406030204" pitchFamily="18" charset="0"/>
                                      </a:rPr>
                                      <m:t>2</m:t>
                                    </m:r>
                                  </m:sup>
                                </m:sSup>
                                <m:sSup>
                                  <m:sSupPr>
                                    <m:ctrlPr>
                                      <a:rPr lang="en-CA" sz="1600" i="1" kern="1200">
                                        <a:solidFill>
                                          <a:schemeClr val="tx1"/>
                                        </a:solidFill>
                                        <a:effectLst/>
                                        <a:latin typeface="Cambria Math" panose="02040503050406030204" pitchFamily="18" charset="0"/>
                                      </a:rPr>
                                    </m:ctrlPr>
                                  </m:sSupPr>
                                  <m:e>
                                    <m:sSubSup>
                                      <m:sSubSupPr>
                                        <m:ctrlPr>
                                          <a:rPr lang="en-CA" sz="1600" i="1" kern="1200">
                                            <a:solidFill>
                                              <a:schemeClr val="tx1"/>
                                            </a:solidFill>
                                            <a:effectLst/>
                                            <a:latin typeface="Cambria Math" panose="02040503050406030204" pitchFamily="18" charset="0"/>
                                          </a:rPr>
                                        </m:ctrlPr>
                                      </m:sSubSupPr>
                                      <m:e>
                                        <m:r>
                                          <a:rPr lang="en-CA"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up>
                                        <m:r>
                                          <a:rPr lang="en-CA" sz="1600" kern="1200">
                                            <a:solidFill>
                                              <a:schemeClr val="tx1"/>
                                            </a:solidFill>
                                            <a:effectLst/>
                                            <a:latin typeface="Cambria Math" panose="02040503050406030204" pitchFamily="18" charset="0"/>
                                          </a:rPr>
                                          <m:t>2</m:t>
                                        </m:r>
                                      </m:sup>
                                    </m:sSubSup>
                                    <m:r>
                                      <a:rPr lang="en-CA" sz="1600" kern="1200">
                                        <a:solidFill>
                                          <a:schemeClr val="tx1"/>
                                        </a:solidFill>
                                        <a:effectLst/>
                                        <a:latin typeface="Cambria Math" panose="02040503050406030204" pitchFamily="18" charset="0"/>
                                      </a:rPr>
                                      <m:t>𝜆</m:t>
                                    </m:r>
                                  </m:e>
                                  <m:sup>
                                    <m:r>
                                      <a:rPr lang="en-CA" sz="1600" kern="1200">
                                        <a:solidFill>
                                          <a:schemeClr val="tx1"/>
                                        </a:solidFill>
                                        <a:effectLst/>
                                        <a:latin typeface="Cambria Math" panose="02040503050406030204" pitchFamily="18" charset="0"/>
                                      </a:rPr>
                                      <m:t>3</m:t>
                                    </m:r>
                                  </m:sup>
                                </m:sSup>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sSubSup>
                                  <m:sSubSupPr>
                                    <m:ctrlPr>
                                      <a:rPr lang="en-CA" sz="1600" i="1" kern="1200" smtClean="0">
                                        <a:solidFill>
                                          <a:schemeClr val="tx1"/>
                                        </a:solidFill>
                                        <a:effectLst/>
                                        <a:latin typeface="Cambria Math" panose="02040503050406030204" pitchFamily="18" charset="0"/>
                                      </a:rPr>
                                    </m:ctrlPr>
                                  </m:sSubSupPr>
                                  <m:e>
                                    <m:r>
                                      <a:rPr lang="en-CA" sz="1600" kern="1200">
                                        <a:solidFill>
                                          <a:schemeClr val="tx1"/>
                                        </a:solidFill>
                                        <a:effectLst/>
                                        <a:latin typeface="Cambria Math" panose="02040503050406030204" pitchFamily="18" charset="0"/>
                                      </a:rPr>
                                      <m:t>𝐸</m:t>
                                    </m:r>
                                  </m:e>
                                  <m:sub>
                                    <m:r>
                                      <a:rPr lang="en-CA" sz="1600" kern="1200">
                                        <a:solidFill>
                                          <a:schemeClr val="tx1"/>
                                        </a:solidFill>
                                        <a:effectLst/>
                                        <a:latin typeface="Cambria Math" panose="02040503050406030204" pitchFamily="18" charset="0"/>
                                      </a:rPr>
                                      <m:t>𝑎</m:t>
                                    </m:r>
                                  </m:sub>
                                  <m:sup>
                                    <m:r>
                                      <a:rPr lang="en-CA" sz="1600" kern="1200">
                                        <a:solidFill>
                                          <a:schemeClr val="tx1"/>
                                        </a:solidFill>
                                        <a:effectLst/>
                                        <a:latin typeface="Cambria Math" panose="02040503050406030204" pitchFamily="18" charset="0"/>
                                      </a:rPr>
                                      <m:t>2</m:t>
                                    </m:r>
                                  </m:sup>
                                </m:sSubSup>
                                <m:sSubSup>
                                  <m:sSubSupPr>
                                    <m:ctrlPr>
                                      <a:rPr lang="en-CA" sz="1600" i="1" kern="1200">
                                        <a:solidFill>
                                          <a:schemeClr val="tx1"/>
                                        </a:solidFill>
                                        <a:effectLst/>
                                        <a:latin typeface="Cambria Math" panose="02040503050406030204" pitchFamily="18" charset="0"/>
                                      </a:rPr>
                                    </m:ctrlPr>
                                  </m:sSubSupPr>
                                  <m:e>
                                    <m:r>
                                      <a:rPr lang="en-CA"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up>
                                    <m:r>
                                      <a:rPr lang="en-CA" sz="1600" kern="1200">
                                        <a:solidFill>
                                          <a:schemeClr val="tx1"/>
                                        </a:solidFill>
                                        <a:effectLst/>
                                        <a:latin typeface="Cambria Math" panose="02040503050406030204" pitchFamily="18" charset="0"/>
                                      </a:rPr>
                                      <m:t>2</m:t>
                                    </m:r>
                                  </m:sup>
                                </m:sSubSup>
                                <m:sSup>
                                  <m:sSupPr>
                                    <m:ctrlPr>
                                      <a:rPr lang="en-CA" sz="1600" i="1" kern="1200">
                                        <a:solidFill>
                                          <a:schemeClr val="tx1"/>
                                        </a:solidFill>
                                        <a:effectLst/>
                                        <a:latin typeface="Cambria Math" panose="02040503050406030204" pitchFamily="18" charset="0"/>
                                      </a:rPr>
                                    </m:ctrlPr>
                                  </m:sSupPr>
                                  <m:e>
                                    <m:r>
                                      <a:rPr lang="en-CA" sz="1600" kern="1200">
                                        <a:solidFill>
                                          <a:schemeClr val="tx1"/>
                                        </a:solidFill>
                                        <a:effectLst/>
                                        <a:latin typeface="Cambria Math" panose="02040503050406030204" pitchFamily="18" charset="0"/>
                                      </a:rPr>
                                      <m:t>𝜆</m:t>
                                    </m:r>
                                  </m:e>
                                  <m:sup>
                                    <m:r>
                                      <a:rPr lang="en-CA" sz="1600" kern="1200">
                                        <a:solidFill>
                                          <a:schemeClr val="tx1"/>
                                        </a:solidFill>
                                        <a:effectLst/>
                                        <a:latin typeface="Cambria Math" panose="02040503050406030204" pitchFamily="18" charset="0"/>
                                      </a:rPr>
                                      <m:t>3</m:t>
                                    </m:r>
                                  </m:sup>
                                </m:sSup>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36892524"/>
                      </a:ext>
                    </a:extLst>
                  </a:tr>
                  <a:tr h="1116438">
                    <a:tc>
                      <a:txBody>
                        <a:bodyPr/>
                        <a:lstStyle/>
                        <a:p>
                          <a:pPr algn="ctr">
                            <a:lnSpc>
                              <a:spcPct val="107000"/>
                            </a:lnSpc>
                            <a:spcAft>
                              <a:spcPts val="800"/>
                            </a:spcAft>
                            <a:buNone/>
                          </a:pPr>
                          <a:r>
                            <a:rPr lang="en-CA" sz="1600" kern="1200">
                              <a:solidFill>
                                <a:schemeClr val="tx1"/>
                              </a:solidFill>
                              <a:effectLst/>
                            </a:rPr>
                            <a:t>P</a:t>
                          </a:r>
                          <a:r>
                            <a:rPr lang="en-CA" sz="1600" kern="1200" baseline="-25000">
                              <a:solidFill>
                                <a:schemeClr val="tx1"/>
                              </a:solidFill>
                              <a:effectLst/>
                            </a:rPr>
                            <a:t>c</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f>
                                  <m:fPr>
                                    <m:ctrlPr>
                                      <a:rPr lang="en-CA" sz="1600" i="1" kern="1200" smtClean="0">
                                        <a:solidFill>
                                          <a:schemeClr val="tx1"/>
                                        </a:solidFill>
                                        <a:effectLst/>
                                        <a:latin typeface="Cambria Math" panose="02040503050406030204" pitchFamily="18" charset="0"/>
                                      </a:rPr>
                                    </m:ctrlPr>
                                  </m:fPr>
                                  <m:num>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𝑃</m:t>
                                        </m:r>
                                      </m:e>
                                      <m:sub>
                                        <m:r>
                                          <a:rPr lang="en-CA" sz="1600" kern="1200">
                                            <a:solidFill>
                                              <a:schemeClr val="tx1"/>
                                            </a:solidFill>
                                            <a:effectLst/>
                                            <a:latin typeface="Cambria Math" panose="02040503050406030204" pitchFamily="18" charset="0"/>
                                          </a:rPr>
                                          <m:t>𝐻𝑊𝑅</m:t>
                                        </m:r>
                                      </m:sub>
                                    </m:sSub>
                                  </m:num>
                                  <m:den>
                                    <m:r>
                                      <a:rPr lang="en-CA" sz="1600" kern="1200">
                                        <a:solidFill>
                                          <a:schemeClr val="tx1"/>
                                        </a:solidFill>
                                        <a:effectLst/>
                                        <a:latin typeface="Cambria Math" panose="02040503050406030204" pitchFamily="18" charset="0"/>
                                      </a:rPr>
                                      <m:t>2</m:t>
                                    </m:r>
                                  </m:den>
                                </m:f>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sSup>
                                  <m:sSupPr>
                                    <m:ctrlPr>
                                      <a:rPr lang="en-CA" sz="1600" i="1" kern="1200" smtClean="0">
                                        <a:solidFill>
                                          <a:schemeClr val="tx1"/>
                                        </a:solidFill>
                                        <a:effectLst/>
                                        <a:latin typeface="Cambria Math" panose="02040503050406030204" pitchFamily="18" charset="0"/>
                                      </a:rPr>
                                    </m:ctrlPr>
                                  </m:sSupPr>
                                  <m:e>
                                    <m:f>
                                      <m:fPr>
                                        <m:ctrlPr>
                                          <a:rPr lang="en-CA" sz="1600" i="1" kern="1200">
                                            <a:solidFill>
                                              <a:schemeClr val="tx1"/>
                                            </a:solidFill>
                                            <a:effectLst/>
                                            <a:latin typeface="Cambria Math" panose="02040503050406030204" pitchFamily="18" charset="0"/>
                                          </a:rPr>
                                        </m:ctrlPr>
                                      </m:fPr>
                                      <m:num>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𝜋</m:t>
                                            </m:r>
                                            <m:r>
                                              <a:rPr lang="en-CA" sz="1600" kern="1200">
                                                <a:solidFill>
                                                  <a:schemeClr val="tx1"/>
                                                </a:solidFill>
                                                <a:effectLst/>
                                                <a:latin typeface="Cambria Math" panose="02040503050406030204" pitchFamily="18" charset="0"/>
                                              </a:rPr>
                                              <m:t>𝑅</m:t>
                                            </m:r>
                                          </m:e>
                                          <m:sub>
                                            <m:r>
                                              <a:rPr lang="en-CA" sz="1600" kern="1200">
                                                <a:solidFill>
                                                  <a:schemeClr val="tx1"/>
                                                </a:solidFill>
                                                <a:effectLst/>
                                                <a:latin typeface="Cambria Math" panose="02040503050406030204" pitchFamily="18" charset="0"/>
                                              </a:rPr>
                                              <m:t>𝑠</m:t>
                                            </m:r>
                                          </m:sub>
                                        </m:sSub>
                                      </m:num>
                                      <m:den>
                                        <m:r>
                                          <a:rPr lang="en-CA" sz="1600" kern="1200">
                                            <a:solidFill>
                                              <a:schemeClr val="tx1"/>
                                            </a:solidFill>
                                            <a:effectLst/>
                                            <a:latin typeface="Cambria Math" panose="02040503050406030204" pitchFamily="18" charset="0"/>
                                          </a:rPr>
                                          <m:t>2</m:t>
                                        </m:r>
                                        <m:sSup>
                                          <m:sSupPr>
                                            <m:ctrlPr>
                                              <a:rPr lang="en-CA" sz="1600" i="1" kern="1200">
                                                <a:solidFill>
                                                  <a:schemeClr val="tx1"/>
                                                </a:solidFill>
                                                <a:effectLst/>
                                                <a:latin typeface="Cambria Math" panose="02040503050406030204" pitchFamily="18" charset="0"/>
                                              </a:rPr>
                                            </m:ctrlPr>
                                          </m:sSupPr>
                                          <m:e>
                                            <m:r>
                                              <a:rPr lang="en-CA" sz="1600" kern="1200">
                                                <a:solidFill>
                                                  <a:schemeClr val="tx1"/>
                                                </a:solidFill>
                                                <a:effectLst/>
                                                <a:latin typeface="Cambria Math" panose="02040503050406030204" pitchFamily="18" charset="0"/>
                                              </a:rPr>
                                              <m:t>𝜂</m:t>
                                            </m:r>
                                          </m:e>
                                          <m:sup>
                                            <m:r>
                                              <a:rPr lang="en-CA" sz="1600" kern="1200">
                                                <a:solidFill>
                                                  <a:schemeClr val="tx1"/>
                                                </a:solidFill>
                                                <a:effectLst/>
                                                <a:latin typeface="Cambria Math" panose="02040503050406030204" pitchFamily="18" charset="0"/>
                                              </a:rPr>
                                              <m:t>2</m:t>
                                            </m:r>
                                          </m:sup>
                                        </m:sSup>
                                        <m:sSup>
                                          <m:sSupPr>
                                            <m:ctrlPr>
                                              <a:rPr lang="en-CA" sz="1600" i="1" kern="1200">
                                                <a:solidFill>
                                                  <a:schemeClr val="tx1"/>
                                                </a:solidFill>
                                                <a:effectLst/>
                                                <a:latin typeface="Cambria Math" panose="02040503050406030204" pitchFamily="18" charset="0"/>
                                              </a:rPr>
                                            </m:ctrlPr>
                                          </m:sSupPr>
                                          <m:e>
                                            <m:r>
                                              <a:rPr lang="en-CA" sz="1600" kern="1200">
                                                <a:solidFill>
                                                  <a:schemeClr val="tx1"/>
                                                </a:solidFill>
                                                <a:effectLst/>
                                                <a:latin typeface="Cambria Math" panose="02040503050406030204" pitchFamily="18" charset="0"/>
                                              </a:rPr>
                                              <m:t>𝑙𝑛</m:t>
                                            </m:r>
                                          </m:e>
                                          <m:sup>
                                            <m:r>
                                              <a:rPr lang="en-CA" sz="1600" kern="1200">
                                                <a:solidFill>
                                                  <a:schemeClr val="tx1"/>
                                                </a:solidFill>
                                                <a:effectLst/>
                                                <a:latin typeface="Cambria Math" panose="02040503050406030204" pitchFamily="18" charset="0"/>
                                              </a:rPr>
                                              <m:t>2</m:t>
                                            </m:r>
                                          </m:sup>
                                        </m:sSup>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den>
                                    </m:f>
                                    <m:d>
                                      <m:dPr>
                                        <m:ctrlPr>
                                          <a:rPr lang="en-CA" sz="1600" i="1" kern="1200">
                                            <a:solidFill>
                                              <a:schemeClr val="tx1"/>
                                            </a:solidFill>
                                            <a:effectLst/>
                                            <a:latin typeface="Cambria Math" panose="02040503050406030204" pitchFamily="18" charset="0"/>
                                          </a:rPr>
                                        </m:ctrlPr>
                                      </m:dPr>
                                      <m:e>
                                        <m:f>
                                          <m:fPr>
                                            <m:ctrlPr>
                                              <a:rPr lang="en-CA" sz="1600" i="1" kern="1200">
                                                <a:solidFill>
                                                  <a:schemeClr val="tx1"/>
                                                </a:solidFill>
                                                <a:effectLst/>
                                                <a:latin typeface="Cambria Math" panose="02040503050406030204" pitchFamily="18" charset="0"/>
                                              </a:rPr>
                                            </m:ctrlPr>
                                          </m:fPr>
                                          <m:num>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𝐸</m:t>
                                                </m:r>
                                              </m:e>
                                              <m:sub>
                                                <m:r>
                                                  <a:rPr lang="en-CA" sz="1600" kern="1200">
                                                    <a:solidFill>
                                                      <a:schemeClr val="tx1"/>
                                                    </a:solidFill>
                                                    <a:effectLst/>
                                                    <a:latin typeface="Cambria Math" panose="02040503050406030204" pitchFamily="18" charset="0"/>
                                                  </a:rPr>
                                                  <m:t>𝑎</m:t>
                                                </m:r>
                                              </m:sub>
                                            </m:sSub>
                                          </m:num>
                                          <m:den>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𝑇</m:t>
                                                </m:r>
                                              </m:e>
                                              <m:sub>
                                                <m:r>
                                                  <a:rPr lang="en-CA" sz="1600" kern="1200">
                                                    <a:solidFill>
                                                      <a:schemeClr val="tx1"/>
                                                    </a:solidFill>
                                                    <a:effectLst/>
                                                    <a:latin typeface="Cambria Math" panose="02040503050406030204" pitchFamily="18" charset="0"/>
                                                  </a:rPr>
                                                  <m:t>0</m:t>
                                                </m:r>
                                              </m:sub>
                                            </m:sSub>
                                          </m:den>
                                        </m:f>
                                      </m:e>
                                    </m:d>
                                  </m:e>
                                  <m:sup>
                                    <m:r>
                                      <a:rPr lang="en-CA" sz="1600" kern="1200">
                                        <a:solidFill>
                                          <a:schemeClr val="tx1"/>
                                        </a:solidFill>
                                        <a:effectLst/>
                                        <a:latin typeface="Cambria Math" panose="02040503050406030204" pitchFamily="18" charset="0"/>
                                      </a:rPr>
                                      <m:t>2</m:t>
                                    </m:r>
                                  </m:sup>
                                </m:sSup>
                                <m:d>
                                  <m:dPr>
                                    <m:ctrlPr>
                                      <a:rPr lang="en-CA" sz="1600" i="1" kern="1200">
                                        <a:solidFill>
                                          <a:schemeClr val="tx1"/>
                                        </a:solidFill>
                                        <a:effectLst/>
                                        <a:latin typeface="Cambria Math" panose="02040503050406030204" pitchFamily="18" charset="0"/>
                                      </a:rPr>
                                    </m:ctrlPr>
                                  </m:dPr>
                                  <m:e>
                                    <m:f>
                                      <m:fPr>
                                        <m:ctrlPr>
                                          <a:rPr lang="en-CA" sz="1600" i="1" kern="1200">
                                            <a:solidFill>
                                              <a:schemeClr val="tx1"/>
                                            </a:solidFill>
                                            <a:effectLst/>
                                            <a:latin typeface="Cambria Math" panose="02040503050406030204" pitchFamily="18" charset="0"/>
                                          </a:rPr>
                                        </m:ctrlPr>
                                      </m:fPr>
                                      <m:num>
                                        <m:r>
                                          <a:rPr lang="el-GR" sz="1600" kern="1200">
                                            <a:solidFill>
                                              <a:schemeClr val="tx1"/>
                                            </a:solidFill>
                                            <a:effectLst/>
                                            <a:latin typeface="Cambria Math" panose="02040503050406030204" pitchFamily="18" charset="0"/>
                                          </a:rPr>
                                          <m:t>𝜅</m:t>
                                        </m:r>
                                        <m:r>
                                          <a:rPr lang="en-CA" sz="1600" kern="1200">
                                            <a:solidFill>
                                              <a:schemeClr val="tx1"/>
                                            </a:solidFill>
                                            <a:effectLst/>
                                            <a:latin typeface="Cambria Math" panose="02040503050406030204" pitchFamily="18" charset="0"/>
                                          </a:rPr>
                                          <m:t>+1</m:t>
                                        </m:r>
                                      </m:num>
                                      <m:den>
                                        <m:r>
                                          <a:rPr lang="el-GR" sz="1600" kern="1200">
                                            <a:solidFill>
                                              <a:schemeClr val="tx1"/>
                                            </a:solidFill>
                                            <a:effectLst/>
                                            <a:latin typeface="Cambria Math" panose="02040503050406030204" pitchFamily="18" charset="0"/>
                                          </a:rPr>
                                          <m:t>𝜅</m:t>
                                        </m:r>
                                      </m:den>
                                    </m:f>
                                    <m:r>
                                      <a:rPr lang="en-CA" sz="1600" kern="1200">
                                        <a:solidFill>
                                          <a:schemeClr val="tx1"/>
                                        </a:solidFill>
                                        <a:effectLst/>
                                        <a:latin typeface="Cambria Math" panose="02040503050406030204" pitchFamily="18" charset="0"/>
                                      </a:rPr>
                                      <m:t>+</m:t>
                                    </m:r>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r>
                                      <a:rPr lang="en-CA" sz="1600" kern="1200">
                                        <a:solidFill>
                                          <a:schemeClr val="tx1"/>
                                        </a:solidFill>
                                        <a:effectLst/>
                                        <a:latin typeface="Cambria Math" panose="02040503050406030204" pitchFamily="18" charset="0"/>
                                      </a:rPr>
                                      <m:t>𝑙𝑛</m:t>
                                    </m:r>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e>
                                </m:d>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sSup>
                                  <m:sSupPr>
                                    <m:ctrlPr>
                                      <a:rPr lang="en-CA" sz="1600" i="1" kern="1200">
                                        <a:solidFill>
                                          <a:schemeClr val="tx1"/>
                                        </a:solidFill>
                                        <a:effectLst/>
                                        <a:latin typeface="Cambria Math" panose="02040503050406030204" pitchFamily="18" charset="0"/>
                                      </a:rPr>
                                    </m:ctrlPr>
                                  </m:sSupPr>
                                  <m:e>
                                    <m:r>
                                      <a:rPr lang="en-CA" sz="1600" kern="1200">
                                        <a:solidFill>
                                          <a:schemeClr val="tx1"/>
                                        </a:solidFill>
                                        <a:effectLst/>
                                        <a:latin typeface="Cambria Math" panose="02040503050406030204" pitchFamily="18" charset="0"/>
                                      </a:rPr>
                                      <m:t>𝜆</m:t>
                                    </m:r>
                                  </m:e>
                                  <m:sup>
                                    <m:r>
                                      <a:rPr lang="en-CA" sz="1600" kern="1200">
                                        <a:solidFill>
                                          <a:schemeClr val="tx1"/>
                                        </a:solidFill>
                                        <a:effectLst/>
                                        <a:latin typeface="Cambria Math" panose="02040503050406030204" pitchFamily="18" charset="0"/>
                                      </a:rPr>
                                      <m:t>2</m:t>
                                    </m:r>
                                  </m:sup>
                                </m:sSup>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r>
                                  <a:rPr lang="en-CA" sz="1600" kern="1200" smtClean="0">
                                    <a:solidFill>
                                      <a:schemeClr val="tx1"/>
                                    </a:solidFill>
                                    <a:effectLst/>
                                    <a:latin typeface="Cambria Math" panose="02040503050406030204" pitchFamily="18" charset="0"/>
                                  </a:rPr>
                                  <m:t>~</m:t>
                                </m:r>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𝑅</m:t>
                                    </m:r>
                                  </m:e>
                                  <m:sub>
                                    <m:r>
                                      <a:rPr lang="en-CA" sz="1600" kern="1200">
                                        <a:solidFill>
                                          <a:schemeClr val="tx1"/>
                                        </a:solidFill>
                                        <a:effectLst/>
                                        <a:latin typeface="Cambria Math" panose="02040503050406030204" pitchFamily="18" charset="0"/>
                                      </a:rPr>
                                      <m:t>𝑠</m:t>
                                    </m:r>
                                  </m:sub>
                                </m:sSub>
                                <m:sSubSup>
                                  <m:sSubSupPr>
                                    <m:ctrlPr>
                                      <a:rPr lang="en-CA" sz="1600" i="1" kern="1200">
                                        <a:solidFill>
                                          <a:schemeClr val="tx1"/>
                                        </a:solidFill>
                                        <a:effectLst/>
                                        <a:latin typeface="Cambria Math" panose="02040503050406030204" pitchFamily="18" charset="0"/>
                                      </a:rPr>
                                    </m:ctrlPr>
                                  </m:sSubSupPr>
                                  <m:e>
                                    <m:r>
                                      <a:rPr lang="en-CA" sz="1600" kern="1200">
                                        <a:solidFill>
                                          <a:schemeClr val="tx1"/>
                                        </a:solidFill>
                                        <a:effectLst/>
                                        <a:latin typeface="Cambria Math" panose="02040503050406030204" pitchFamily="18" charset="0"/>
                                      </a:rPr>
                                      <m:t>𝐸</m:t>
                                    </m:r>
                                  </m:e>
                                  <m:sub>
                                    <m:r>
                                      <a:rPr lang="en-CA" sz="1600" kern="1200">
                                        <a:solidFill>
                                          <a:schemeClr val="tx1"/>
                                        </a:solidFill>
                                        <a:effectLst/>
                                        <a:latin typeface="Cambria Math" panose="02040503050406030204" pitchFamily="18" charset="0"/>
                                      </a:rPr>
                                      <m:t>𝑎</m:t>
                                    </m:r>
                                  </m:sub>
                                  <m:sup>
                                    <m:r>
                                      <a:rPr lang="en-CA" sz="1600" kern="1200">
                                        <a:solidFill>
                                          <a:schemeClr val="tx1"/>
                                        </a:solidFill>
                                        <a:effectLst/>
                                        <a:latin typeface="Cambria Math" panose="02040503050406030204" pitchFamily="18" charset="0"/>
                                      </a:rPr>
                                      <m:t>2</m:t>
                                    </m:r>
                                  </m:sup>
                                </m:sSubSup>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sSup>
                                  <m:sSupPr>
                                    <m:ctrlPr>
                                      <a:rPr lang="en-CA" sz="1600" i="1" kern="1200">
                                        <a:solidFill>
                                          <a:schemeClr val="tx1"/>
                                        </a:solidFill>
                                        <a:effectLst/>
                                        <a:latin typeface="Cambria Math" panose="02040503050406030204" pitchFamily="18" charset="0"/>
                                      </a:rPr>
                                    </m:ctrlPr>
                                  </m:sSupPr>
                                  <m:e>
                                    <m:r>
                                      <a:rPr lang="en-CA" sz="1600" kern="1200">
                                        <a:solidFill>
                                          <a:schemeClr val="tx1"/>
                                        </a:solidFill>
                                        <a:effectLst/>
                                        <a:latin typeface="Cambria Math" panose="02040503050406030204" pitchFamily="18" charset="0"/>
                                      </a:rPr>
                                      <m:t>𝜆</m:t>
                                    </m:r>
                                  </m:e>
                                  <m:sup>
                                    <m:r>
                                      <a:rPr lang="en-CA" sz="1600" kern="1200">
                                        <a:solidFill>
                                          <a:schemeClr val="tx1"/>
                                        </a:solidFill>
                                        <a:effectLst/>
                                        <a:latin typeface="Cambria Math" panose="02040503050406030204" pitchFamily="18" charset="0"/>
                                      </a:rPr>
                                      <m:t>2</m:t>
                                    </m:r>
                                  </m:sup>
                                </m:sSup>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7583035"/>
                      </a:ext>
                    </a:extLst>
                  </a:tr>
                  <a:tr h="843357">
                    <a:tc>
                      <a:txBody>
                        <a:bodyPr/>
                        <a:lstStyle/>
                        <a:p>
                          <a:pPr algn="ctr">
                            <a:lnSpc>
                              <a:spcPct val="107000"/>
                            </a:lnSpc>
                            <a:spcAft>
                              <a:spcPts val="800"/>
                            </a:spcAft>
                            <a:buNone/>
                          </a:pPr>
                          <a:r>
                            <a:rPr lang="en-CA" sz="1600" kern="1200">
                              <a:solidFill>
                                <a:schemeClr val="tx1"/>
                              </a:solidFill>
                              <a:effectLst/>
                            </a:rPr>
                            <a:t>Q</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en-CA" sz="1600" i="1" kern="1200" smtClean="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𝑄</m:t>
                                    </m:r>
                                  </m:e>
                                  <m:sub>
                                    <m:r>
                                      <a:rPr lang="en-CA" sz="1600" kern="1200">
                                        <a:solidFill>
                                          <a:schemeClr val="tx1"/>
                                        </a:solidFill>
                                        <a:effectLst/>
                                        <a:latin typeface="Cambria Math" panose="02040503050406030204" pitchFamily="18" charset="0"/>
                                      </a:rPr>
                                      <m:t>𝐻𝑊𝑅</m:t>
                                    </m:r>
                                  </m:sub>
                                </m:sSub>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f>
                                  <m:fPr>
                                    <m:ctrlPr>
                                      <a:rPr lang="en-CA" sz="1600" i="1" kern="1200" smtClean="0">
                                        <a:solidFill>
                                          <a:schemeClr val="tx1"/>
                                        </a:solidFill>
                                        <a:effectLst/>
                                        <a:latin typeface="Cambria Math" panose="02040503050406030204" pitchFamily="18" charset="0"/>
                                      </a:rPr>
                                    </m:ctrlPr>
                                  </m:fPr>
                                  <m:num>
                                    <m:r>
                                      <a:rPr lang="en-CA" sz="1600" kern="1200">
                                        <a:solidFill>
                                          <a:schemeClr val="tx1"/>
                                        </a:solidFill>
                                        <a:effectLst/>
                                        <a:latin typeface="Cambria Math" panose="02040503050406030204" pitchFamily="18" charset="0"/>
                                      </a:rPr>
                                      <m:t>𝜋</m:t>
                                    </m:r>
                                  </m:num>
                                  <m:den>
                                    <m:r>
                                      <a:rPr lang="en-CA" sz="1600" kern="1200">
                                        <a:solidFill>
                                          <a:schemeClr val="tx1"/>
                                        </a:solidFill>
                                        <a:effectLst/>
                                        <a:latin typeface="Cambria Math" panose="02040503050406030204" pitchFamily="18" charset="0"/>
                                      </a:rPr>
                                      <m:t>4</m:t>
                                    </m:r>
                                  </m:den>
                                </m:f>
                                <m:f>
                                  <m:fPr>
                                    <m:ctrlPr>
                                      <a:rPr lang="en-CA" sz="1600" i="1" kern="1200">
                                        <a:solidFill>
                                          <a:schemeClr val="tx1"/>
                                        </a:solidFill>
                                        <a:effectLst/>
                                        <a:latin typeface="Cambria Math" panose="02040503050406030204" pitchFamily="18" charset="0"/>
                                      </a:rPr>
                                    </m:ctrlPr>
                                  </m:fPr>
                                  <m:num>
                                    <m:r>
                                      <a:rPr lang="en-CA" sz="1600" kern="1200">
                                        <a:solidFill>
                                          <a:schemeClr val="tx1"/>
                                        </a:solidFill>
                                        <a:effectLst/>
                                        <a:latin typeface="Cambria Math" panose="02040503050406030204" pitchFamily="18" charset="0"/>
                                      </a:rPr>
                                      <m:t>𝜂</m:t>
                                    </m:r>
                                    <m:r>
                                      <a:rPr lang="en-CA" sz="1600" kern="1200">
                                        <a:solidFill>
                                          <a:schemeClr val="tx1"/>
                                        </a:solidFill>
                                        <a:effectLst/>
                                        <a:latin typeface="Cambria Math" panose="02040503050406030204" pitchFamily="18" charset="0"/>
                                      </a:rPr>
                                      <m:t> </m:t>
                                    </m:r>
                                    <m:r>
                                      <a:rPr lang="en-CA" sz="1600" kern="1200">
                                        <a:solidFill>
                                          <a:schemeClr val="tx1"/>
                                        </a:solidFill>
                                        <a:effectLst/>
                                        <a:latin typeface="Cambria Math" panose="02040503050406030204" pitchFamily="18" charset="0"/>
                                      </a:rPr>
                                      <m:t>𝑙𝑛</m:t>
                                    </m:r>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num>
                                  <m:den>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𝑅</m:t>
                                        </m:r>
                                      </m:e>
                                      <m:sub>
                                        <m:r>
                                          <a:rPr lang="en-CA" sz="1600" kern="1200">
                                            <a:solidFill>
                                              <a:schemeClr val="tx1"/>
                                            </a:solidFill>
                                            <a:effectLst/>
                                            <a:latin typeface="Cambria Math" panose="02040503050406030204" pitchFamily="18" charset="0"/>
                                          </a:rPr>
                                          <m:t>𝑠</m:t>
                                        </m:r>
                                      </m:sub>
                                    </m:sSub>
                                    <m:d>
                                      <m:dPr>
                                        <m:ctrlPr>
                                          <a:rPr lang="en-CA" sz="1600" i="1" kern="1200">
                                            <a:solidFill>
                                              <a:schemeClr val="tx1"/>
                                            </a:solidFill>
                                            <a:effectLst/>
                                            <a:latin typeface="Cambria Math" panose="02040503050406030204" pitchFamily="18" charset="0"/>
                                          </a:rPr>
                                        </m:ctrlPr>
                                      </m:dPr>
                                      <m:e>
                                        <m:f>
                                          <m:fPr>
                                            <m:ctrlPr>
                                              <a:rPr lang="en-CA" sz="1600" i="1" kern="1200">
                                                <a:solidFill>
                                                  <a:schemeClr val="tx1"/>
                                                </a:solidFill>
                                                <a:effectLst/>
                                                <a:latin typeface="Cambria Math" panose="02040503050406030204" pitchFamily="18" charset="0"/>
                                              </a:rPr>
                                            </m:ctrlPr>
                                          </m:fPr>
                                          <m:num>
                                            <m:r>
                                              <a:rPr lang="el-GR" sz="1600" kern="1200">
                                                <a:solidFill>
                                                  <a:schemeClr val="tx1"/>
                                                </a:solidFill>
                                                <a:effectLst/>
                                                <a:latin typeface="Cambria Math" panose="02040503050406030204" pitchFamily="18" charset="0"/>
                                              </a:rPr>
                                              <m:t>𝜅</m:t>
                                            </m:r>
                                            <m:r>
                                              <a:rPr lang="en-CA" sz="1600" kern="1200">
                                                <a:solidFill>
                                                  <a:schemeClr val="tx1"/>
                                                </a:solidFill>
                                                <a:effectLst/>
                                                <a:latin typeface="Cambria Math" panose="02040503050406030204" pitchFamily="18" charset="0"/>
                                              </a:rPr>
                                              <m:t>+1</m:t>
                                            </m:r>
                                          </m:num>
                                          <m:den>
                                            <m:r>
                                              <a:rPr lang="el-GR" sz="1600" kern="1200">
                                                <a:solidFill>
                                                  <a:schemeClr val="tx1"/>
                                                </a:solidFill>
                                                <a:effectLst/>
                                                <a:latin typeface="Cambria Math" panose="02040503050406030204" pitchFamily="18" charset="0"/>
                                              </a:rPr>
                                              <m:t>𝜅</m:t>
                                            </m:r>
                                          </m:den>
                                        </m:f>
                                        <m:r>
                                          <a:rPr lang="en-CA" sz="1600" kern="1200">
                                            <a:solidFill>
                                              <a:schemeClr val="tx1"/>
                                            </a:solidFill>
                                            <a:effectLst/>
                                            <a:latin typeface="Cambria Math" panose="02040503050406030204" pitchFamily="18" charset="0"/>
                                          </a:rPr>
                                          <m:t>+</m:t>
                                        </m:r>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r>
                                          <a:rPr lang="en-CA" sz="1600" kern="1200">
                                            <a:solidFill>
                                              <a:schemeClr val="tx1"/>
                                            </a:solidFill>
                                            <a:effectLst/>
                                            <a:latin typeface="Cambria Math" panose="02040503050406030204" pitchFamily="18" charset="0"/>
                                          </a:rPr>
                                          <m:t>𝑙𝑛</m:t>
                                        </m:r>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e>
                                    </m:d>
                                  </m:den>
                                </m:f>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r>
                                  <a:rPr lang="el-GR" sz="1600" kern="1200" smtClean="0">
                                    <a:solidFill>
                                      <a:schemeClr val="tx1"/>
                                    </a:solidFill>
                                    <a:effectLst/>
                                    <a:latin typeface="Cambria Math" panose="02040503050406030204" pitchFamily="18" charset="0"/>
                                  </a:rPr>
                                  <m:t>~</m:t>
                                </m:r>
                                <m:f>
                                  <m:fPr>
                                    <m:ctrlPr>
                                      <a:rPr lang="en-CA" sz="1600" i="1" kern="1200">
                                        <a:solidFill>
                                          <a:schemeClr val="tx1"/>
                                        </a:solidFill>
                                        <a:effectLst/>
                                        <a:latin typeface="Cambria Math" panose="02040503050406030204" pitchFamily="18" charset="0"/>
                                      </a:rPr>
                                    </m:ctrlPr>
                                  </m:fPr>
                                  <m:num>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num>
                                  <m:den>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𝑅</m:t>
                                        </m:r>
                                      </m:e>
                                      <m:sub>
                                        <m:r>
                                          <a:rPr lang="el-GR" sz="1600" kern="1200">
                                            <a:solidFill>
                                              <a:schemeClr val="tx1"/>
                                            </a:solidFill>
                                            <a:effectLst/>
                                            <a:latin typeface="Cambria Math" panose="02040503050406030204" pitchFamily="18" charset="0"/>
                                          </a:rPr>
                                          <m:t>𝑠</m:t>
                                        </m:r>
                                      </m:sub>
                                    </m:sSub>
                                  </m:den>
                                </m:f>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9004765"/>
                      </a:ext>
                    </a:extLst>
                  </a:tr>
                  <a:tr h="843357">
                    <a:tc>
                      <a:txBody>
                        <a:bodyPr/>
                        <a:lstStyle/>
                        <a:p>
                          <a:pPr algn="ctr">
                            <a:lnSpc>
                              <a:spcPct val="107000"/>
                            </a:lnSpc>
                            <a:spcAft>
                              <a:spcPts val="800"/>
                            </a:spcAft>
                            <a:buNone/>
                          </a:pPr>
                          <a:r>
                            <a:rPr lang="en-CA" sz="1600" kern="1200">
                              <a:solidFill>
                                <a:schemeClr val="tx1"/>
                              </a:solidFill>
                              <a:effectLst/>
                            </a:rPr>
                            <a:t>G</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en-CA" sz="1600" i="1" kern="1200" smtClean="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𝐺</m:t>
                                    </m:r>
                                  </m:e>
                                  <m:sub>
                                    <m:r>
                                      <a:rPr lang="en-CA" sz="1600" kern="1200">
                                        <a:solidFill>
                                          <a:schemeClr val="tx1"/>
                                        </a:solidFill>
                                        <a:effectLst/>
                                        <a:latin typeface="Cambria Math" panose="02040503050406030204" pitchFamily="18" charset="0"/>
                                      </a:rPr>
                                      <m:t>𝐻𝑊𝑅</m:t>
                                    </m:r>
                                  </m:sub>
                                </m:sSub>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f>
                                  <m:fPr>
                                    <m:ctrlPr>
                                      <a:rPr lang="en-CA" sz="1600" i="1" kern="1200" smtClean="0">
                                        <a:solidFill>
                                          <a:schemeClr val="tx1"/>
                                        </a:solidFill>
                                        <a:effectLst/>
                                        <a:latin typeface="Cambria Math" panose="02040503050406030204" pitchFamily="18" charset="0"/>
                                      </a:rPr>
                                    </m:ctrlPr>
                                  </m:fPr>
                                  <m:num>
                                    <m:r>
                                      <a:rPr lang="en-CA" sz="1600" kern="1200">
                                        <a:solidFill>
                                          <a:schemeClr val="tx1"/>
                                        </a:solidFill>
                                        <a:effectLst/>
                                        <a:latin typeface="Cambria Math" panose="02040503050406030204" pitchFamily="18" charset="0"/>
                                      </a:rPr>
                                      <m:t>𝜋</m:t>
                                    </m:r>
                                  </m:num>
                                  <m:den>
                                    <m:r>
                                      <a:rPr lang="en-CA" sz="1600" kern="1200">
                                        <a:solidFill>
                                          <a:schemeClr val="tx1"/>
                                        </a:solidFill>
                                        <a:effectLst/>
                                        <a:latin typeface="Cambria Math" panose="02040503050406030204" pitchFamily="18" charset="0"/>
                                      </a:rPr>
                                      <m:t>4</m:t>
                                    </m:r>
                                  </m:den>
                                </m:f>
                                <m:f>
                                  <m:fPr>
                                    <m:ctrlPr>
                                      <a:rPr lang="en-CA" sz="1600" i="1" kern="1200">
                                        <a:solidFill>
                                          <a:schemeClr val="tx1"/>
                                        </a:solidFill>
                                        <a:effectLst/>
                                        <a:latin typeface="Cambria Math" panose="02040503050406030204" pitchFamily="18" charset="0"/>
                                      </a:rPr>
                                    </m:ctrlPr>
                                  </m:fPr>
                                  <m:num>
                                    <m:r>
                                      <a:rPr lang="en-CA" sz="1600" kern="1200">
                                        <a:solidFill>
                                          <a:schemeClr val="tx1"/>
                                        </a:solidFill>
                                        <a:effectLst/>
                                        <a:latin typeface="Cambria Math" panose="02040503050406030204" pitchFamily="18" charset="0"/>
                                      </a:rPr>
                                      <m:t>𝜂</m:t>
                                    </m:r>
                                    <m:r>
                                      <a:rPr lang="en-CA" sz="1600" kern="1200">
                                        <a:solidFill>
                                          <a:schemeClr val="tx1"/>
                                        </a:solidFill>
                                        <a:effectLst/>
                                        <a:latin typeface="Cambria Math" panose="02040503050406030204" pitchFamily="18" charset="0"/>
                                      </a:rPr>
                                      <m:t>  </m:t>
                                    </m:r>
                                    <m:r>
                                      <a:rPr lang="en-CA" sz="1600" kern="1200">
                                        <a:solidFill>
                                          <a:schemeClr val="tx1"/>
                                        </a:solidFill>
                                        <a:effectLst/>
                                        <a:latin typeface="Cambria Math" panose="02040503050406030204" pitchFamily="18" charset="0"/>
                                      </a:rPr>
                                      <m:t>𝑙𝑛</m:t>
                                    </m:r>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num>
                                  <m:den>
                                    <m:d>
                                      <m:dPr>
                                        <m:ctrlPr>
                                          <a:rPr lang="en-CA" sz="1600" i="1" kern="1200">
                                            <a:solidFill>
                                              <a:schemeClr val="tx1"/>
                                            </a:solidFill>
                                            <a:effectLst/>
                                            <a:latin typeface="Cambria Math" panose="02040503050406030204" pitchFamily="18" charset="0"/>
                                          </a:rPr>
                                        </m:ctrlPr>
                                      </m:dPr>
                                      <m:e>
                                        <m:f>
                                          <m:fPr>
                                            <m:ctrlPr>
                                              <a:rPr lang="en-CA" sz="1600" i="1" kern="1200">
                                                <a:solidFill>
                                                  <a:schemeClr val="tx1"/>
                                                </a:solidFill>
                                                <a:effectLst/>
                                                <a:latin typeface="Cambria Math" panose="02040503050406030204" pitchFamily="18" charset="0"/>
                                              </a:rPr>
                                            </m:ctrlPr>
                                          </m:fPr>
                                          <m:num>
                                            <m:r>
                                              <a:rPr lang="el-GR" sz="1600" kern="1200">
                                                <a:solidFill>
                                                  <a:schemeClr val="tx1"/>
                                                </a:solidFill>
                                                <a:effectLst/>
                                                <a:latin typeface="Cambria Math" panose="02040503050406030204" pitchFamily="18" charset="0"/>
                                              </a:rPr>
                                              <m:t>𝜅</m:t>
                                            </m:r>
                                            <m:r>
                                              <a:rPr lang="en-CA" sz="1600" kern="1200">
                                                <a:solidFill>
                                                  <a:schemeClr val="tx1"/>
                                                </a:solidFill>
                                                <a:effectLst/>
                                                <a:latin typeface="Cambria Math" panose="02040503050406030204" pitchFamily="18" charset="0"/>
                                              </a:rPr>
                                              <m:t>+1</m:t>
                                            </m:r>
                                          </m:num>
                                          <m:den>
                                            <m:r>
                                              <a:rPr lang="el-GR" sz="1600" kern="1200">
                                                <a:solidFill>
                                                  <a:schemeClr val="tx1"/>
                                                </a:solidFill>
                                                <a:effectLst/>
                                                <a:latin typeface="Cambria Math" panose="02040503050406030204" pitchFamily="18" charset="0"/>
                                              </a:rPr>
                                              <m:t>𝜅</m:t>
                                            </m:r>
                                          </m:den>
                                        </m:f>
                                        <m:r>
                                          <a:rPr lang="en-CA" sz="1600" kern="1200">
                                            <a:solidFill>
                                              <a:schemeClr val="tx1"/>
                                            </a:solidFill>
                                            <a:effectLst/>
                                            <a:latin typeface="Cambria Math" panose="02040503050406030204" pitchFamily="18" charset="0"/>
                                          </a:rPr>
                                          <m:t>+</m:t>
                                        </m:r>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r>
                                          <a:rPr lang="en-CA" sz="1600" kern="1200">
                                            <a:solidFill>
                                              <a:schemeClr val="tx1"/>
                                            </a:solidFill>
                                            <a:effectLst/>
                                            <a:latin typeface="Cambria Math" panose="02040503050406030204" pitchFamily="18" charset="0"/>
                                          </a:rPr>
                                          <m:t>𝑙𝑛</m:t>
                                        </m:r>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e>
                                    </m:d>
                                  </m:den>
                                </m:f>
                                <m:sSub>
                                  <m:sSubPr>
                                    <m:ctrlPr>
                                      <a:rPr lang="en-CA" sz="1600" i="1" kern="120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oMath>
                            </m:oMathPara>
                          </a14:m>
                          <a:endParaRPr lang="en-CA" sz="1600" kern="100" dirty="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en-CA" sz="1600" i="1" kern="1200" smtClean="0">
                                        <a:solidFill>
                                          <a:schemeClr val="tx1"/>
                                        </a:solidFill>
                                        <a:effectLst/>
                                        <a:latin typeface="Cambria Math" panose="02040503050406030204" pitchFamily="18" charset="0"/>
                                      </a:rPr>
                                    </m:ctrlPr>
                                  </m:sSubPr>
                                  <m:e>
                                    <m:r>
                                      <a:rPr lang="el-GR" sz="1600" kern="1200">
                                        <a:solidFill>
                                          <a:schemeClr val="tx1"/>
                                        </a:solidFill>
                                        <a:effectLst/>
                                        <a:latin typeface="Cambria Math" panose="02040503050406030204" pitchFamily="18" charset="0"/>
                                      </a:rPr>
                                      <m:t>~</m:t>
                                    </m:r>
                                    <m:r>
                                      <a:rPr lang="el-GR" sz="1600" kern="1200">
                                        <a:solidFill>
                                          <a:schemeClr val="tx1"/>
                                        </a:solidFill>
                                        <a:effectLst/>
                                        <a:latin typeface="Cambria Math" panose="02040503050406030204" pitchFamily="18" charset="0"/>
                                      </a:rPr>
                                      <m:t>𝛽</m:t>
                                    </m:r>
                                  </m:e>
                                  <m:sub>
                                    <m:r>
                                      <a:rPr lang="en-CA" sz="1600" kern="1200">
                                        <a:solidFill>
                                          <a:schemeClr val="tx1"/>
                                        </a:solidFill>
                                        <a:effectLst/>
                                        <a:latin typeface="Cambria Math" panose="02040503050406030204" pitchFamily="18" charset="0"/>
                                      </a:rPr>
                                      <m:t>0</m:t>
                                    </m:r>
                                  </m:sub>
                                </m:sSub>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53454744"/>
                      </a:ext>
                    </a:extLst>
                  </a:tr>
                  <a:tr h="591086">
                    <a:tc>
                      <a:txBody>
                        <a:bodyPr/>
                        <a:lstStyle/>
                        <a:p>
                          <a:pPr algn="ctr">
                            <a:lnSpc>
                              <a:spcPct val="107000"/>
                            </a:lnSpc>
                            <a:spcAft>
                              <a:spcPts val="800"/>
                            </a:spcAft>
                            <a:buNone/>
                          </a:pPr>
                          <a:r>
                            <a:rPr lang="en-CA" sz="1600" kern="1200">
                              <a:solidFill>
                                <a:schemeClr val="tx1"/>
                              </a:solidFill>
                              <a:effectLst/>
                            </a:rPr>
                            <a:t>R/Q</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r>
                                  <a:rPr lang="en-CA" sz="1600" kern="1200" smtClean="0">
                                    <a:solidFill>
                                      <a:schemeClr val="tx1"/>
                                    </a:solidFill>
                                    <a:effectLst/>
                                    <a:latin typeface="Cambria Math" panose="02040503050406030204" pitchFamily="18" charset="0"/>
                                  </a:rPr>
                                  <m:t>2</m:t>
                                </m:r>
                                <m:sSub>
                                  <m:sSubPr>
                                    <m:ctrlPr>
                                      <a:rPr lang="en-CA" sz="1600" i="1" kern="1200">
                                        <a:solidFill>
                                          <a:schemeClr val="tx1"/>
                                        </a:solidFill>
                                        <a:effectLst/>
                                        <a:latin typeface="Cambria Math" panose="02040503050406030204" pitchFamily="18" charset="0"/>
                                      </a:rPr>
                                    </m:ctrlPr>
                                  </m:sSubPr>
                                  <m:e>
                                    <m:d>
                                      <m:dPr>
                                        <m:begChr m:val=""/>
                                        <m:endChr m:val="|"/>
                                        <m:ctrlPr>
                                          <a:rPr lang="en-CA" sz="1600" i="1" kern="1200">
                                            <a:solidFill>
                                              <a:schemeClr val="tx1"/>
                                            </a:solidFill>
                                            <a:effectLst/>
                                            <a:latin typeface="Cambria Math" panose="02040503050406030204" pitchFamily="18" charset="0"/>
                                          </a:rPr>
                                        </m:ctrlPr>
                                      </m:dPr>
                                      <m:e>
                                        <m:f>
                                          <m:fPr>
                                            <m:type m:val="skw"/>
                                            <m:ctrlPr>
                                              <a:rPr lang="en-CA" sz="1600" i="1" kern="1200">
                                                <a:solidFill>
                                                  <a:schemeClr val="tx1"/>
                                                </a:solidFill>
                                                <a:effectLst/>
                                                <a:latin typeface="Cambria Math" panose="02040503050406030204" pitchFamily="18" charset="0"/>
                                              </a:rPr>
                                            </m:ctrlPr>
                                          </m:fPr>
                                          <m:num>
                                            <m:r>
                                              <a:rPr lang="en-CA" sz="1600" kern="1200">
                                                <a:solidFill>
                                                  <a:schemeClr val="tx1"/>
                                                </a:solidFill>
                                                <a:effectLst/>
                                                <a:latin typeface="Cambria Math" panose="02040503050406030204" pitchFamily="18" charset="0"/>
                                              </a:rPr>
                                              <m:t>𝑅</m:t>
                                            </m:r>
                                          </m:num>
                                          <m:den>
                                            <m:r>
                                              <a:rPr lang="en-CA" sz="1600" kern="1200">
                                                <a:solidFill>
                                                  <a:schemeClr val="tx1"/>
                                                </a:solidFill>
                                                <a:effectLst/>
                                                <a:latin typeface="Cambria Math" panose="02040503050406030204" pitchFamily="18" charset="0"/>
                                              </a:rPr>
                                              <m:t>𝑄</m:t>
                                            </m:r>
                                          </m:den>
                                        </m:f>
                                      </m:e>
                                    </m:d>
                                  </m:e>
                                  <m:sub>
                                    <m:r>
                                      <a:rPr lang="en-CA" sz="1600" kern="1200">
                                        <a:solidFill>
                                          <a:schemeClr val="tx1"/>
                                        </a:solidFill>
                                        <a:effectLst/>
                                        <a:latin typeface="Cambria Math" panose="02040503050406030204" pitchFamily="18" charset="0"/>
                                      </a:rPr>
                                      <m:t>𝐻𝑊𝑅</m:t>
                                    </m:r>
                                  </m:sub>
                                </m:sSub>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14:m>
                            <m:oMathPara xmlns:m="http://schemas.openxmlformats.org/officeDocument/2006/math">
                              <m:oMathParaPr>
                                <m:jc m:val="centerGroup"/>
                              </m:oMathParaPr>
                              <m:oMath xmlns:m="http://schemas.openxmlformats.org/officeDocument/2006/math">
                                <m:f>
                                  <m:fPr>
                                    <m:ctrlPr>
                                      <a:rPr lang="en-CA" sz="1600" i="1" kern="1200" smtClean="0">
                                        <a:solidFill>
                                          <a:schemeClr val="tx1"/>
                                        </a:solidFill>
                                        <a:effectLst/>
                                        <a:latin typeface="Cambria Math" panose="02040503050406030204" pitchFamily="18" charset="0"/>
                                      </a:rPr>
                                    </m:ctrlPr>
                                  </m:fPr>
                                  <m:num>
                                    <m:r>
                                      <a:rPr lang="en-CA" sz="1600" kern="1200">
                                        <a:solidFill>
                                          <a:schemeClr val="tx1"/>
                                        </a:solidFill>
                                        <a:effectLst/>
                                        <a:latin typeface="Cambria Math" panose="02040503050406030204" pitchFamily="18" charset="0"/>
                                      </a:rPr>
                                      <m:t>8</m:t>
                                    </m:r>
                                    <m:r>
                                      <a:rPr lang="en-CA" sz="1600" kern="1200">
                                        <a:solidFill>
                                          <a:schemeClr val="tx1"/>
                                        </a:solidFill>
                                        <a:effectLst/>
                                        <a:latin typeface="Cambria Math" panose="02040503050406030204" pitchFamily="18" charset="0"/>
                                      </a:rPr>
                                      <m:t>𝜂</m:t>
                                    </m:r>
                                    <m:sSup>
                                      <m:sSupPr>
                                        <m:ctrlPr>
                                          <a:rPr lang="en-CA" sz="1600" i="1" kern="1200">
                                            <a:solidFill>
                                              <a:schemeClr val="tx1"/>
                                            </a:solidFill>
                                            <a:effectLst/>
                                            <a:latin typeface="Cambria Math" panose="02040503050406030204" pitchFamily="18" charset="0"/>
                                          </a:rPr>
                                        </m:ctrlPr>
                                      </m:sSupPr>
                                      <m:e>
                                        <m:sSub>
                                          <m:sSubPr>
                                            <m:ctrlPr>
                                              <a:rPr lang="en-CA" sz="1600" i="1" kern="1200">
                                                <a:solidFill>
                                                  <a:schemeClr val="tx1"/>
                                                </a:solidFill>
                                                <a:effectLst/>
                                                <a:latin typeface="Cambria Math" panose="02040503050406030204" pitchFamily="18" charset="0"/>
                                              </a:rPr>
                                            </m:ctrlPr>
                                          </m:sSubPr>
                                          <m:e>
                                            <m:r>
                                              <a:rPr lang="en-CA" sz="1600" kern="1200">
                                                <a:solidFill>
                                                  <a:schemeClr val="tx1"/>
                                                </a:solidFill>
                                                <a:effectLst/>
                                                <a:latin typeface="Cambria Math" panose="02040503050406030204" pitchFamily="18" charset="0"/>
                                              </a:rPr>
                                              <m:t>𝑇</m:t>
                                            </m:r>
                                          </m:e>
                                          <m:sub>
                                            <m:r>
                                              <a:rPr lang="en-CA" sz="1600" kern="1200">
                                                <a:solidFill>
                                                  <a:schemeClr val="tx1"/>
                                                </a:solidFill>
                                                <a:effectLst/>
                                                <a:latin typeface="Cambria Math" panose="02040503050406030204" pitchFamily="18" charset="0"/>
                                              </a:rPr>
                                              <m:t>0</m:t>
                                            </m:r>
                                          </m:sub>
                                        </m:sSub>
                                      </m:e>
                                      <m:sup>
                                        <m:r>
                                          <a:rPr lang="en-CA" sz="1600" kern="1200">
                                            <a:solidFill>
                                              <a:schemeClr val="tx1"/>
                                            </a:solidFill>
                                            <a:effectLst/>
                                            <a:latin typeface="Cambria Math" panose="02040503050406030204" pitchFamily="18" charset="0"/>
                                          </a:rPr>
                                          <m:t>2</m:t>
                                        </m:r>
                                      </m:sup>
                                    </m:sSup>
                                  </m:num>
                                  <m:den>
                                    <m:sSup>
                                      <m:sSupPr>
                                        <m:ctrlPr>
                                          <a:rPr lang="en-CA" sz="1600" i="1" kern="1200">
                                            <a:solidFill>
                                              <a:schemeClr val="tx1"/>
                                            </a:solidFill>
                                            <a:effectLst/>
                                            <a:latin typeface="Cambria Math" panose="02040503050406030204" pitchFamily="18" charset="0"/>
                                          </a:rPr>
                                        </m:ctrlPr>
                                      </m:sSupPr>
                                      <m:e>
                                        <m:r>
                                          <a:rPr lang="en-CA" sz="1600" kern="1200">
                                            <a:solidFill>
                                              <a:schemeClr val="tx1"/>
                                            </a:solidFill>
                                            <a:effectLst/>
                                            <a:latin typeface="Cambria Math" panose="02040503050406030204" pitchFamily="18" charset="0"/>
                                          </a:rPr>
                                          <m:t>𝜋</m:t>
                                        </m:r>
                                      </m:e>
                                      <m:sup>
                                        <m:r>
                                          <a:rPr lang="en-CA" sz="1600" kern="1200">
                                            <a:solidFill>
                                              <a:schemeClr val="tx1"/>
                                            </a:solidFill>
                                            <a:effectLst/>
                                            <a:latin typeface="Cambria Math" panose="02040503050406030204" pitchFamily="18" charset="0"/>
                                          </a:rPr>
                                          <m:t>2</m:t>
                                        </m:r>
                                      </m:sup>
                                    </m:sSup>
                                  </m:den>
                                </m:f>
                                <m:r>
                                  <a:rPr lang="en-CA" sz="1600" kern="1200">
                                    <a:solidFill>
                                      <a:schemeClr val="tx1"/>
                                    </a:solidFill>
                                    <a:effectLst/>
                                    <a:latin typeface="Cambria Math" panose="02040503050406030204" pitchFamily="18" charset="0"/>
                                  </a:rPr>
                                  <m:t>𝑙𝑛</m:t>
                                </m:r>
                                <m:d>
                                  <m:dPr>
                                    <m:ctrlPr>
                                      <a:rPr lang="en-CA" sz="1600" i="1" kern="1200">
                                        <a:solidFill>
                                          <a:schemeClr val="tx1"/>
                                        </a:solidFill>
                                        <a:effectLst/>
                                        <a:latin typeface="Cambria Math" panose="02040503050406030204" pitchFamily="18" charset="0"/>
                                      </a:rPr>
                                    </m:ctrlPr>
                                  </m:dPr>
                                  <m:e>
                                    <m:r>
                                      <a:rPr lang="el-GR" sz="1600" kern="1200">
                                        <a:solidFill>
                                          <a:schemeClr val="tx1"/>
                                        </a:solidFill>
                                        <a:effectLst/>
                                        <a:latin typeface="Cambria Math" panose="02040503050406030204" pitchFamily="18" charset="0"/>
                                      </a:rPr>
                                      <m:t>𝜅</m:t>
                                    </m:r>
                                  </m:e>
                                </m:d>
                              </m:oMath>
                            </m:oMathPara>
                          </a14:m>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r>
                            <a:rPr lang="en-CA" sz="1600" kern="1200" dirty="0">
                              <a:solidFill>
                                <a:schemeClr val="tx1"/>
                              </a:solidFill>
                              <a:effectLst/>
                            </a:rPr>
                            <a:t> </a:t>
                          </a:r>
                          <a:endParaRPr lang="en-CA" sz="1600" kern="100" dirty="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514419"/>
                      </a:ext>
                    </a:extLst>
                  </a:tr>
                </a:tbl>
              </a:graphicData>
            </a:graphic>
          </p:graphicFrame>
        </mc:Choice>
        <mc:Fallback xmlns="">
          <p:graphicFrame>
            <p:nvGraphicFramePr>
              <p:cNvPr id="4" name="Table 3">
                <a:extLst>
                  <a:ext uri="{FF2B5EF4-FFF2-40B4-BE49-F238E27FC236}">
                    <a16:creationId xmlns:a16="http://schemas.microsoft.com/office/drawing/2014/main" id="{08390105-A9F2-4500-8CE5-14EC49BDC5E1}"/>
                  </a:ext>
                </a:extLst>
              </p:cNvPr>
              <p:cNvGraphicFramePr>
                <a:graphicFrameLocks noGrp="1"/>
              </p:cNvGraphicFramePr>
              <p:nvPr>
                <p:extLst>
                  <p:ext uri="{D42A27DB-BD31-4B8C-83A1-F6EECF244321}">
                    <p14:modId xmlns:p14="http://schemas.microsoft.com/office/powerpoint/2010/main" val="1229415090"/>
                  </p:ext>
                </p:extLst>
              </p:nvPr>
            </p:nvGraphicFramePr>
            <p:xfrm>
              <a:off x="550259" y="1375647"/>
              <a:ext cx="7841182" cy="4724256"/>
            </p:xfrm>
            <a:graphic>
              <a:graphicData uri="http://schemas.openxmlformats.org/drawingml/2006/table">
                <a:tbl>
                  <a:tblPr firstRow="1" firstCol="1" bandRow="1">
                    <a:tableStyleId>{5C22544A-7EE6-4342-B048-85BDC9FD1C3A}</a:tableStyleId>
                  </a:tblPr>
                  <a:tblGrid>
                    <a:gridCol w="902590">
                      <a:extLst>
                        <a:ext uri="{9D8B030D-6E8A-4147-A177-3AD203B41FA5}">
                          <a16:colId xmlns:a16="http://schemas.microsoft.com/office/drawing/2014/main" val="3150087796"/>
                        </a:ext>
                      </a:extLst>
                    </a:gridCol>
                    <a:gridCol w="1314627">
                      <a:extLst>
                        <a:ext uri="{9D8B030D-6E8A-4147-A177-3AD203B41FA5}">
                          <a16:colId xmlns:a16="http://schemas.microsoft.com/office/drawing/2014/main" val="944842533"/>
                        </a:ext>
                      </a:extLst>
                    </a:gridCol>
                    <a:gridCol w="3929964">
                      <a:extLst>
                        <a:ext uri="{9D8B030D-6E8A-4147-A177-3AD203B41FA5}">
                          <a16:colId xmlns:a16="http://schemas.microsoft.com/office/drawing/2014/main" val="1552685277"/>
                        </a:ext>
                      </a:extLst>
                    </a:gridCol>
                    <a:gridCol w="1694001">
                      <a:extLst>
                        <a:ext uri="{9D8B030D-6E8A-4147-A177-3AD203B41FA5}">
                          <a16:colId xmlns:a16="http://schemas.microsoft.com/office/drawing/2014/main" val="2938848274"/>
                        </a:ext>
                      </a:extLst>
                    </a:gridCol>
                  </a:tblGrid>
                  <a:tr h="251397">
                    <a:tc>
                      <a:txBody>
                        <a:bodyPr/>
                        <a:lstStyle/>
                        <a:p>
                          <a:pPr>
                            <a:lnSpc>
                              <a:spcPct val="107000"/>
                            </a:lnSpc>
                            <a:spcAft>
                              <a:spcPts val="800"/>
                            </a:spcAft>
                            <a:buNone/>
                          </a:pPr>
                          <a:r>
                            <a:rPr lang="en-CA" sz="1600" kern="1200">
                              <a:solidFill>
                                <a:schemeClr val="tx1"/>
                              </a:solidFill>
                              <a:effectLst/>
                            </a:rPr>
                            <a:t>Value</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r>
                            <a:rPr lang="en-CA" sz="1600" kern="1200">
                              <a:solidFill>
                                <a:schemeClr val="tx1"/>
                              </a:solidFill>
                              <a:effectLst/>
                            </a:rPr>
                            <a:t>QWR</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r>
                            <a:rPr lang="en-CA" sz="1600" kern="1200">
                              <a:solidFill>
                                <a:schemeClr val="tx1"/>
                              </a:solidFill>
                              <a:effectLst/>
                            </a:rPr>
                            <a:t>HWR</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buNone/>
                          </a:pPr>
                          <a:r>
                            <a:rPr lang="en-CA" sz="1600" kern="1200">
                              <a:solidFill>
                                <a:schemeClr val="tx1"/>
                              </a:solidFill>
                              <a:effectLst/>
                            </a:rPr>
                            <a:t>Scaling</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9611390"/>
                      </a:ext>
                    </a:extLst>
                  </a:tr>
                  <a:tr h="739331">
                    <a:tc>
                      <a:txBody>
                        <a:bodyPr/>
                        <a:lstStyle/>
                        <a:p>
                          <a:pPr algn="ctr">
                            <a:lnSpc>
                              <a:spcPct val="107000"/>
                            </a:lnSpc>
                            <a:spcAft>
                              <a:spcPts val="800"/>
                            </a:spcAft>
                            <a:buNone/>
                          </a:pPr>
                          <a:r>
                            <a:rPr lang="en-CA" sz="1600" kern="1200">
                              <a:solidFill>
                                <a:schemeClr val="tx1"/>
                              </a:solidFill>
                              <a:effectLst/>
                            </a:rPr>
                            <a:t>U</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8981" t="-40984" r="-428241" b="-504098"/>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6589" t="-40984" r="-43411" b="-504098"/>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63309" t="-40984" r="-719" b="-504098"/>
                          </a:stretch>
                        </a:blipFill>
                      </a:tcPr>
                    </a:tc>
                    <a:extLst>
                      <a:ext uri="{0D108BD9-81ED-4DB2-BD59-A6C34878D82A}">
                        <a16:rowId xmlns:a16="http://schemas.microsoft.com/office/drawing/2014/main" val="3436892524"/>
                      </a:ext>
                    </a:extLst>
                  </a:tr>
                  <a:tr h="1116438">
                    <a:tc>
                      <a:txBody>
                        <a:bodyPr/>
                        <a:lstStyle/>
                        <a:p>
                          <a:pPr algn="ctr">
                            <a:lnSpc>
                              <a:spcPct val="107000"/>
                            </a:lnSpc>
                            <a:spcAft>
                              <a:spcPts val="800"/>
                            </a:spcAft>
                            <a:buNone/>
                          </a:pPr>
                          <a:r>
                            <a:rPr lang="en-CA" sz="1600" kern="1200">
                              <a:solidFill>
                                <a:schemeClr val="tx1"/>
                              </a:solidFill>
                              <a:effectLst/>
                            </a:rPr>
                            <a:t>P</a:t>
                          </a:r>
                          <a:r>
                            <a:rPr lang="en-CA" sz="1600" kern="1200" baseline="-25000">
                              <a:solidFill>
                                <a:schemeClr val="tx1"/>
                              </a:solidFill>
                              <a:effectLst/>
                            </a:rPr>
                            <a:t>c</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8981" t="-93989" r="-428241" b="-236066"/>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6589" t="-93989" r="-43411" b="-236066"/>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63309" t="-93989" r="-719" b="-236066"/>
                          </a:stretch>
                        </a:blipFill>
                      </a:tcPr>
                    </a:tc>
                    <a:extLst>
                      <a:ext uri="{0D108BD9-81ED-4DB2-BD59-A6C34878D82A}">
                        <a16:rowId xmlns:a16="http://schemas.microsoft.com/office/drawing/2014/main" val="1547583035"/>
                      </a:ext>
                    </a:extLst>
                  </a:tr>
                  <a:tr h="987743">
                    <a:tc>
                      <a:txBody>
                        <a:bodyPr/>
                        <a:lstStyle/>
                        <a:p>
                          <a:pPr algn="ctr">
                            <a:lnSpc>
                              <a:spcPct val="107000"/>
                            </a:lnSpc>
                            <a:spcAft>
                              <a:spcPts val="800"/>
                            </a:spcAft>
                            <a:buNone/>
                          </a:pPr>
                          <a:r>
                            <a:rPr lang="en-CA" sz="1600" kern="1200">
                              <a:solidFill>
                                <a:schemeClr val="tx1"/>
                              </a:solidFill>
                              <a:effectLst/>
                            </a:rPr>
                            <a:t>Q</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8981" t="-219136" r="-428241" b="-16666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6589" t="-219136" r="-43411" b="-16666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63309" t="-219136" r="-719" b="-166667"/>
                          </a:stretch>
                        </a:blipFill>
                      </a:tcPr>
                    </a:tc>
                    <a:extLst>
                      <a:ext uri="{0D108BD9-81ED-4DB2-BD59-A6C34878D82A}">
                        <a16:rowId xmlns:a16="http://schemas.microsoft.com/office/drawing/2014/main" val="2709004765"/>
                      </a:ext>
                    </a:extLst>
                  </a:tr>
                  <a:tr h="987743">
                    <a:tc>
                      <a:txBody>
                        <a:bodyPr/>
                        <a:lstStyle/>
                        <a:p>
                          <a:pPr algn="ctr">
                            <a:lnSpc>
                              <a:spcPct val="107000"/>
                            </a:lnSpc>
                            <a:spcAft>
                              <a:spcPts val="800"/>
                            </a:spcAft>
                            <a:buNone/>
                          </a:pPr>
                          <a:r>
                            <a:rPr lang="en-CA" sz="1600" kern="1200">
                              <a:solidFill>
                                <a:schemeClr val="tx1"/>
                              </a:solidFill>
                              <a:effectLst/>
                            </a:rPr>
                            <a:t>G</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8981" t="-317178" r="-428241" b="-65644"/>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6589" t="-317178" r="-43411" b="-65644"/>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63309" t="-317178" r="-719" b="-65644"/>
                          </a:stretch>
                        </a:blipFill>
                      </a:tcPr>
                    </a:tc>
                    <a:extLst>
                      <a:ext uri="{0D108BD9-81ED-4DB2-BD59-A6C34878D82A}">
                        <a16:rowId xmlns:a16="http://schemas.microsoft.com/office/drawing/2014/main" val="953454744"/>
                      </a:ext>
                    </a:extLst>
                  </a:tr>
                  <a:tr h="641604">
                    <a:tc>
                      <a:txBody>
                        <a:bodyPr/>
                        <a:lstStyle/>
                        <a:p>
                          <a:pPr algn="ctr">
                            <a:lnSpc>
                              <a:spcPct val="107000"/>
                            </a:lnSpc>
                            <a:spcAft>
                              <a:spcPts val="800"/>
                            </a:spcAft>
                            <a:buNone/>
                          </a:pPr>
                          <a:r>
                            <a:rPr lang="en-CA" sz="1600" kern="1200">
                              <a:solidFill>
                                <a:schemeClr val="tx1"/>
                              </a:solidFill>
                              <a:effectLst/>
                            </a:rPr>
                            <a:t>R/Q</a:t>
                          </a:r>
                          <a:endParaRPr lang="en-CA" sz="1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8981" t="-647619" r="-428241" b="-1905"/>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6589" t="-647619" r="-43411" b="-1905"/>
                          </a:stretch>
                        </a:blipFill>
                      </a:tcPr>
                    </a:tc>
                    <a:tc>
                      <a:txBody>
                        <a:bodyPr/>
                        <a:lstStyle/>
                        <a:p>
                          <a:pPr algn="ctr">
                            <a:lnSpc>
                              <a:spcPct val="107000"/>
                            </a:lnSpc>
                            <a:spcAft>
                              <a:spcPts val="800"/>
                            </a:spcAft>
                            <a:buNone/>
                          </a:pPr>
                          <a:r>
                            <a:rPr lang="en-CA" sz="1600" kern="1200" dirty="0">
                              <a:solidFill>
                                <a:schemeClr val="tx1"/>
                              </a:solidFill>
                              <a:effectLst/>
                            </a:rPr>
                            <a:t> </a:t>
                          </a:r>
                          <a:endParaRPr lang="en-CA" sz="1600" kern="100" dirty="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514419"/>
                      </a:ext>
                    </a:extLst>
                  </a:tr>
                </a:tbl>
              </a:graphicData>
            </a:graphic>
          </p:graphicFrame>
        </mc:Fallback>
      </mc:AlternateContent>
      <p:sp>
        <p:nvSpPr>
          <p:cNvPr id="6" name="TextBox 5">
            <a:extLst>
              <a:ext uri="{FF2B5EF4-FFF2-40B4-BE49-F238E27FC236}">
                <a16:creationId xmlns:a16="http://schemas.microsoft.com/office/drawing/2014/main" id="{93FA4B88-4F71-A1A0-BEAC-A8E253B71888}"/>
              </a:ext>
            </a:extLst>
          </p:cNvPr>
          <p:cNvSpPr txBox="1">
            <a:spLocks noChangeArrowheads="1"/>
          </p:cNvSpPr>
          <p:nvPr/>
        </p:nvSpPr>
        <p:spPr bwMode="auto">
          <a:xfrm>
            <a:off x="307975" y="136525"/>
            <a:ext cx="1338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a:t>Choosing </a:t>
            </a:r>
          </a:p>
        </p:txBody>
      </p:sp>
      <p:sp>
        <p:nvSpPr>
          <p:cNvPr id="7" name="TextBox 6">
            <a:extLst>
              <a:ext uri="{FF2B5EF4-FFF2-40B4-BE49-F238E27FC236}">
                <a16:creationId xmlns:a16="http://schemas.microsoft.com/office/drawing/2014/main" id="{A43F465E-004C-6FD4-A2D7-6CF7C5D1263C}"/>
              </a:ext>
            </a:extLst>
          </p:cNvPr>
          <p:cNvSpPr txBox="1">
            <a:spLocks noRot="1" noChangeAspect="1" noMove="1" noResize="1" noEditPoints="1" noAdjustHandles="1" noChangeArrowheads="1" noChangeShapeType="1" noTextEdit="1"/>
          </p:cNvSpPr>
          <p:nvPr/>
        </p:nvSpPr>
        <p:spPr>
          <a:xfrm>
            <a:off x="1524000" y="334171"/>
            <a:ext cx="1832517" cy="618374"/>
          </a:xfrm>
          <a:prstGeom prst="rect">
            <a:avLst/>
          </a:prstGeom>
          <a:blipFill>
            <a:blip r:embed="rId3"/>
            <a:stretch>
              <a:fillRect/>
            </a:stretch>
          </a:blipFill>
        </p:spPr>
        <p:txBody>
          <a:bodyPr/>
          <a:lstStyle/>
          <a:p>
            <a:r>
              <a:rPr lang="en-CA">
                <a:noFill/>
              </a:rPr>
              <a:t> </a:t>
            </a:r>
          </a:p>
        </p:txBody>
      </p:sp>
      <p:sp>
        <p:nvSpPr>
          <p:cNvPr id="11" name="TextBox 10">
            <a:extLst>
              <a:ext uri="{FF2B5EF4-FFF2-40B4-BE49-F238E27FC236}">
                <a16:creationId xmlns:a16="http://schemas.microsoft.com/office/drawing/2014/main" id="{87FAED34-1A0A-B969-BC8F-8FDB6B0E5965}"/>
              </a:ext>
            </a:extLst>
          </p:cNvPr>
          <p:cNvSpPr txBox="1">
            <a:spLocks noRot="1" noChangeAspect="1" noMove="1" noResize="1" noEditPoints="1" noAdjustHandles="1" noChangeArrowheads="1" noChangeShapeType="1" noTextEdit="1"/>
          </p:cNvSpPr>
          <p:nvPr/>
        </p:nvSpPr>
        <p:spPr>
          <a:xfrm>
            <a:off x="2724615" y="492765"/>
            <a:ext cx="1709854" cy="369332"/>
          </a:xfrm>
          <a:prstGeom prst="rect">
            <a:avLst/>
          </a:prstGeom>
          <a:blipFill>
            <a:blip r:embed="rId4"/>
            <a:stretch>
              <a:fillRect/>
            </a:stretch>
          </a:blipFill>
        </p:spPr>
        <p:txBody>
          <a:bodyPr/>
          <a:lstStyle/>
          <a:p>
            <a:r>
              <a:rPr lang="en-CA">
                <a:noFill/>
              </a:rPr>
              <a:t> </a:t>
            </a:r>
          </a:p>
        </p:txBody>
      </p:sp>
      <p:sp>
        <p:nvSpPr>
          <p:cNvPr id="12" name="TextBox 11">
            <a:extLst>
              <a:ext uri="{FF2B5EF4-FFF2-40B4-BE49-F238E27FC236}">
                <a16:creationId xmlns:a16="http://schemas.microsoft.com/office/drawing/2014/main" id="{7640FF59-72E0-CEE6-FCA9-B4309C2A9B9C}"/>
              </a:ext>
            </a:extLst>
          </p:cNvPr>
          <p:cNvSpPr txBox="1">
            <a:spLocks noRot="1" noChangeAspect="1" noMove="1" noResize="1" noEditPoints="1" noAdjustHandles="1" noChangeArrowheads="1" noChangeShapeType="1" noTextEdit="1"/>
          </p:cNvSpPr>
          <p:nvPr/>
        </p:nvSpPr>
        <p:spPr>
          <a:xfrm>
            <a:off x="4642857" y="264837"/>
            <a:ext cx="3467101" cy="1070871"/>
          </a:xfrm>
          <a:prstGeom prst="rect">
            <a:avLst/>
          </a:prstGeom>
          <a:blipFill>
            <a:blip r:embed="rId5"/>
            <a:stretch>
              <a:fillRect l="-1585" t="-1136"/>
            </a:stretch>
          </a:blipFill>
        </p:spPr>
        <p:txBody>
          <a:bodyPr/>
          <a:lstStyle/>
          <a:p>
            <a:r>
              <a:rPr lang="en-CA">
                <a:noFill/>
              </a:rPr>
              <a:t>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9A9F783-3789-E4C7-A94C-7F4F46F65BBE}"/>
                  </a:ext>
                </a:extLst>
              </p:cNvPr>
              <p:cNvSpPr txBox="1"/>
              <p:nvPr/>
            </p:nvSpPr>
            <p:spPr>
              <a:xfrm>
                <a:off x="7059705" y="831925"/>
                <a:ext cx="1497106"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i="1" smtClean="0">
                          <a:latin typeface="Cambria Math" panose="02040503050406030204" pitchFamily="18" charset="0"/>
                          <a:ea typeface="Cambria Math" panose="02040503050406030204" pitchFamily="18" charset="0"/>
                        </a:rPr>
                        <m:t>𝜂</m:t>
                      </m:r>
                      <m:r>
                        <a:rPr lang="en-CA" b="0" i="1" smtClean="0">
                          <a:latin typeface="Cambria Math" panose="02040503050406030204" pitchFamily="18" charset="0"/>
                          <a:ea typeface="Cambria Math" panose="02040503050406030204" pitchFamily="18" charset="0"/>
                        </a:rPr>
                        <m:t>=377 </m:t>
                      </m:r>
                      <m:r>
                        <m:rPr>
                          <m:sty m:val="p"/>
                        </m:rPr>
                        <a:rPr lang="el-GR" b="0" i="1" smtClean="0">
                          <a:latin typeface="Cambria Math" panose="02040503050406030204" pitchFamily="18" charset="0"/>
                          <a:ea typeface="Cambria Math" panose="02040503050406030204" pitchFamily="18" charset="0"/>
                        </a:rPr>
                        <m:t>Ω</m:t>
                      </m:r>
                    </m:oMath>
                  </m:oMathPara>
                </a14:m>
                <a:endParaRPr lang="en-CA" dirty="0"/>
              </a:p>
            </p:txBody>
          </p:sp>
        </mc:Choice>
        <mc:Fallback xmlns="">
          <p:sp>
            <p:nvSpPr>
              <p:cNvPr id="5" name="TextBox 4">
                <a:extLst>
                  <a:ext uri="{FF2B5EF4-FFF2-40B4-BE49-F238E27FC236}">
                    <a16:creationId xmlns:a16="http://schemas.microsoft.com/office/drawing/2014/main" id="{D9A9F783-3789-E4C7-A94C-7F4F46F65BBE}"/>
                  </a:ext>
                </a:extLst>
              </p:cNvPr>
              <p:cNvSpPr txBox="1">
                <a:spLocks noRot="1" noChangeAspect="1" noMove="1" noResize="1" noEditPoints="1" noAdjustHandles="1" noChangeArrowheads="1" noChangeShapeType="1" noTextEdit="1"/>
              </p:cNvSpPr>
              <p:nvPr/>
            </p:nvSpPr>
            <p:spPr>
              <a:xfrm>
                <a:off x="7059705" y="831925"/>
                <a:ext cx="1497106" cy="276999"/>
              </a:xfrm>
              <a:prstGeom prst="rect">
                <a:avLst/>
              </a:prstGeom>
              <a:blipFill>
                <a:blip r:embed="rId6"/>
                <a:stretch>
                  <a:fillRect b="-23913"/>
                </a:stretch>
              </a:blipFill>
            </p:spPr>
            <p:txBody>
              <a:bodyPr/>
              <a:lstStyle/>
              <a:p>
                <a:r>
                  <a:rPr lang="en-CA">
                    <a:noFill/>
                  </a:rPr>
                  <a:t> </a:t>
                </a:r>
              </a:p>
            </p:txBody>
          </p:sp>
        </mc:Fallback>
      </mc:AlternateContent>
      <mc:AlternateContent xmlns:mc="http://schemas.openxmlformats.org/markup-compatibility/2006">
        <mc:Choice xmlns:p14="http://schemas.microsoft.com/office/powerpoint/2010/main" Requires="p14">
          <p:contentPart p14:bwMode="auto" r:id="rId7">
            <p14:nvContentPartPr>
              <p14:cNvPr id="8" name="Ink 7">
                <a:extLst>
                  <a:ext uri="{FF2B5EF4-FFF2-40B4-BE49-F238E27FC236}">
                    <a16:creationId xmlns:a16="http://schemas.microsoft.com/office/drawing/2014/main" id="{F963EFF9-7DF8-05AC-668E-41D6AB308D60}"/>
                  </a:ext>
                </a:extLst>
              </p14:cNvPr>
              <p14:cNvContentPartPr/>
              <p14:nvPr/>
            </p14:nvContentPartPr>
            <p14:xfrm>
              <a:off x="8455989" y="-16448"/>
              <a:ext cx="491400" cy="538200"/>
            </p14:xfrm>
          </p:contentPart>
        </mc:Choice>
        <mc:Fallback>
          <p:pic>
            <p:nvPicPr>
              <p:cNvPr id="8" name="Ink 7">
                <a:extLst>
                  <a:ext uri="{FF2B5EF4-FFF2-40B4-BE49-F238E27FC236}">
                    <a16:creationId xmlns:a16="http://schemas.microsoft.com/office/drawing/2014/main" id="{F963EFF9-7DF8-05AC-668E-41D6AB308D60}"/>
                  </a:ext>
                </a:extLst>
              </p:cNvPr>
              <p:cNvPicPr/>
              <p:nvPr/>
            </p:nvPicPr>
            <p:blipFill>
              <a:blip r:embed="rId8"/>
              <a:stretch>
                <a:fillRect/>
              </a:stretch>
            </p:blipFill>
            <p:spPr>
              <a:xfrm>
                <a:off x="8437989" y="-34448"/>
                <a:ext cx="527040" cy="573840"/>
              </a:xfrm>
              <a:prstGeom prst="rect">
                <a:avLst/>
              </a:prstGeom>
            </p:spPr>
          </p:pic>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9006A-3AF7-DF14-8CBF-38121C42CD8A}"/>
              </a:ext>
            </a:extLst>
          </p:cNvPr>
          <p:cNvSpPr>
            <a:spLocks noGrp="1"/>
          </p:cNvSpPr>
          <p:nvPr>
            <p:ph type="title"/>
          </p:nvPr>
        </p:nvSpPr>
        <p:spPr>
          <a:xfrm>
            <a:off x="457200" y="0"/>
            <a:ext cx="8229600" cy="777876"/>
          </a:xfrm>
        </p:spPr>
        <p:txBody>
          <a:bodyPr/>
          <a:lstStyle/>
          <a:p>
            <a:r>
              <a:rPr lang="en-CA" dirty="0"/>
              <a:t>Model vs actual - G</a:t>
            </a:r>
          </a:p>
        </p:txBody>
      </p:sp>
      <p:sp>
        <p:nvSpPr>
          <p:cNvPr id="3" name="Date Placeholder 2">
            <a:extLst>
              <a:ext uri="{FF2B5EF4-FFF2-40B4-BE49-F238E27FC236}">
                <a16:creationId xmlns:a16="http://schemas.microsoft.com/office/drawing/2014/main" id="{1C67D7D9-F627-72E9-2CFD-10FA3ABF2920}"/>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EB0084A7-C9FC-D185-54AF-E87816AB5AD8}"/>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B17CEF53-BA34-D63E-43B8-D08FC38C4415}"/>
              </a:ext>
            </a:extLst>
          </p:cNvPr>
          <p:cNvSpPr>
            <a:spLocks noGrp="1"/>
          </p:cNvSpPr>
          <p:nvPr>
            <p:ph type="sldNum" sz="quarter" idx="12"/>
          </p:nvPr>
        </p:nvSpPr>
        <p:spPr/>
        <p:txBody>
          <a:bodyPr/>
          <a:lstStyle/>
          <a:p>
            <a:pPr>
              <a:defRPr/>
            </a:pPr>
            <a:fld id="{759301ED-21BF-40FA-A630-0767E734BCF5}" type="slidenum">
              <a:rPr lang="en-CA" altLang="en-US" smtClean="0"/>
              <a:pPr>
                <a:defRPr/>
              </a:pPr>
              <a:t>24</a:t>
            </a:fld>
            <a:endParaRPr lang="en-CA" altLang="en-US"/>
          </a:p>
        </p:txBody>
      </p:sp>
      <p:pic>
        <p:nvPicPr>
          <p:cNvPr id="6" name="Picture 5">
            <a:extLst>
              <a:ext uri="{FF2B5EF4-FFF2-40B4-BE49-F238E27FC236}">
                <a16:creationId xmlns:a16="http://schemas.microsoft.com/office/drawing/2014/main" id="{8F175364-6C53-FC87-D13D-90B906F405C4}"/>
              </a:ext>
            </a:extLst>
          </p:cNvPr>
          <p:cNvPicPr>
            <a:picLocks noChangeAspect="1"/>
          </p:cNvPicPr>
          <p:nvPr/>
        </p:nvPicPr>
        <p:blipFill>
          <a:blip r:embed="rId2"/>
          <a:stretch>
            <a:fillRect/>
          </a:stretch>
        </p:blipFill>
        <p:spPr>
          <a:xfrm>
            <a:off x="847118" y="1449321"/>
            <a:ext cx="7449764" cy="4940083"/>
          </a:xfrm>
          <a:prstGeom prst="rect">
            <a:avLst/>
          </a:prstGeom>
        </p:spPr>
      </p:pic>
      <p:sp>
        <p:nvSpPr>
          <p:cNvPr id="7" name="TextBox 6">
            <a:extLst>
              <a:ext uri="{FF2B5EF4-FFF2-40B4-BE49-F238E27FC236}">
                <a16:creationId xmlns:a16="http://schemas.microsoft.com/office/drawing/2014/main" id="{2CCC1FA9-B236-90B1-53D9-60E739CFB96B}"/>
              </a:ext>
            </a:extLst>
          </p:cNvPr>
          <p:cNvSpPr txBox="1"/>
          <p:nvPr/>
        </p:nvSpPr>
        <p:spPr>
          <a:xfrm>
            <a:off x="847118" y="854098"/>
            <a:ext cx="8197232" cy="369332"/>
          </a:xfrm>
          <a:prstGeom prst="rect">
            <a:avLst/>
          </a:prstGeom>
          <a:noFill/>
        </p:spPr>
        <p:txBody>
          <a:bodyPr wrap="square" rtlCol="0">
            <a:spAutoFit/>
          </a:bodyPr>
          <a:lstStyle/>
          <a:p>
            <a:r>
              <a:rPr lang="en-CA" dirty="0"/>
              <a:t>Comparing the analytic model with actual designs</a:t>
            </a:r>
          </a:p>
        </p:txBody>
      </p:sp>
      <mc:AlternateContent xmlns:mc="http://schemas.openxmlformats.org/markup-compatibility/2006">
        <mc:Choice xmlns:p14="http://schemas.microsoft.com/office/powerpoint/2010/main" Requires="p14">
          <p:contentPart p14:bwMode="auto" r:id="rId3">
            <p14:nvContentPartPr>
              <p14:cNvPr id="8" name="Ink 7">
                <a:extLst>
                  <a:ext uri="{FF2B5EF4-FFF2-40B4-BE49-F238E27FC236}">
                    <a16:creationId xmlns:a16="http://schemas.microsoft.com/office/drawing/2014/main" id="{6DB43B14-B882-4DB5-3BA5-37EBD43FFBD8}"/>
                  </a:ext>
                </a:extLst>
              </p14:cNvPr>
              <p14:cNvContentPartPr/>
              <p14:nvPr/>
            </p14:nvContentPartPr>
            <p14:xfrm>
              <a:off x="8455989" y="-16448"/>
              <a:ext cx="491400" cy="538200"/>
            </p14:xfrm>
          </p:contentPart>
        </mc:Choice>
        <mc:Fallback>
          <p:pic>
            <p:nvPicPr>
              <p:cNvPr id="8" name="Ink 7">
                <a:extLst>
                  <a:ext uri="{FF2B5EF4-FFF2-40B4-BE49-F238E27FC236}">
                    <a16:creationId xmlns:a16="http://schemas.microsoft.com/office/drawing/2014/main" id="{6DB43B14-B882-4DB5-3BA5-37EBD43FFBD8}"/>
                  </a:ext>
                </a:extLst>
              </p:cNvPr>
              <p:cNvPicPr/>
              <p:nvPr/>
            </p:nvPicPr>
            <p:blipFill>
              <a:blip r:embed="rId4"/>
              <a:stretch>
                <a:fillRect/>
              </a:stretch>
            </p:blipFill>
            <p:spPr>
              <a:xfrm>
                <a:off x="8437989" y="-34448"/>
                <a:ext cx="527040" cy="573840"/>
              </a:xfrm>
              <a:prstGeom prst="rect">
                <a:avLst/>
              </a:prstGeom>
            </p:spPr>
          </p:pic>
        </mc:Fallback>
      </mc:AlternateContent>
      <p:cxnSp>
        <p:nvCxnSpPr>
          <p:cNvPr id="10" name="Straight Arrow Connector 9">
            <a:extLst>
              <a:ext uri="{FF2B5EF4-FFF2-40B4-BE49-F238E27FC236}">
                <a16:creationId xmlns:a16="http://schemas.microsoft.com/office/drawing/2014/main" id="{6FAB4CEA-49CE-2CFF-C4B4-5144E21FB8E0}"/>
              </a:ext>
            </a:extLst>
          </p:cNvPr>
          <p:cNvCxnSpPr>
            <a:cxnSpLocks/>
            <a:stCxn id="14" idx="3"/>
          </p:cNvCxnSpPr>
          <p:nvPr/>
        </p:nvCxnSpPr>
        <p:spPr>
          <a:xfrm>
            <a:off x="3385224" y="3030170"/>
            <a:ext cx="1306046" cy="102644"/>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CB4BCBB-39CE-7987-297E-56874DD61CB8}"/>
              </a:ext>
            </a:extLst>
          </p:cNvPr>
          <p:cNvSpPr txBox="1"/>
          <p:nvPr/>
        </p:nvSpPr>
        <p:spPr>
          <a:xfrm>
            <a:off x="3417692" y="2465866"/>
            <a:ext cx="1982549" cy="369332"/>
          </a:xfrm>
          <a:prstGeom prst="rect">
            <a:avLst/>
          </a:prstGeom>
          <a:noFill/>
        </p:spPr>
        <p:txBody>
          <a:bodyPr wrap="square" rtlCol="0">
            <a:spAutoFit/>
          </a:bodyPr>
          <a:lstStyle/>
          <a:p>
            <a:r>
              <a:rPr lang="en-CA" dirty="0">
                <a:solidFill>
                  <a:srgbClr val="00B050"/>
                </a:solidFill>
              </a:rPr>
              <a:t>SSRs larger volume</a:t>
            </a:r>
          </a:p>
        </p:txBody>
      </p:sp>
      <p:pic>
        <p:nvPicPr>
          <p:cNvPr id="14" name="Picture 22">
            <a:extLst>
              <a:ext uri="{FF2B5EF4-FFF2-40B4-BE49-F238E27FC236}">
                <a16:creationId xmlns:a16="http://schemas.microsoft.com/office/drawing/2014/main" id="{AB19A943-5C2F-2BB4-0D2E-05894F1E0A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6257" y="2409641"/>
            <a:ext cx="1358967" cy="124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13541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6A598-8EF0-F569-64CA-35A01232FBB8}"/>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5EF51A47-7C92-2F36-E938-388695B456D1}"/>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F7AD97CC-7F24-9ACF-82BF-9B2A93C8BD88}"/>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D36D6E3F-8845-C86A-C14C-EE4F4F11696A}"/>
              </a:ext>
            </a:extLst>
          </p:cNvPr>
          <p:cNvSpPr>
            <a:spLocks noGrp="1"/>
          </p:cNvSpPr>
          <p:nvPr>
            <p:ph type="sldNum" sz="quarter" idx="12"/>
          </p:nvPr>
        </p:nvSpPr>
        <p:spPr/>
        <p:txBody>
          <a:bodyPr/>
          <a:lstStyle/>
          <a:p>
            <a:pPr>
              <a:defRPr/>
            </a:pPr>
            <a:fld id="{759301ED-21BF-40FA-A630-0767E734BCF5}" type="slidenum">
              <a:rPr lang="en-CA" altLang="en-US" smtClean="0"/>
              <a:pPr>
                <a:defRPr/>
              </a:pPr>
              <a:t>25</a:t>
            </a:fld>
            <a:endParaRPr lang="en-CA" altLang="en-US"/>
          </a:p>
        </p:txBody>
      </p:sp>
      <p:pic>
        <p:nvPicPr>
          <p:cNvPr id="8" name="Picture 7">
            <a:extLst>
              <a:ext uri="{FF2B5EF4-FFF2-40B4-BE49-F238E27FC236}">
                <a16:creationId xmlns:a16="http://schemas.microsoft.com/office/drawing/2014/main" id="{5781EECB-BD28-8D77-ED43-A72AE3033AD3}"/>
              </a:ext>
            </a:extLst>
          </p:cNvPr>
          <p:cNvPicPr>
            <a:picLocks noChangeAspect="1"/>
          </p:cNvPicPr>
          <p:nvPr/>
        </p:nvPicPr>
        <p:blipFill>
          <a:blip r:embed="rId2"/>
          <a:stretch>
            <a:fillRect/>
          </a:stretch>
        </p:blipFill>
        <p:spPr>
          <a:xfrm>
            <a:off x="1236793" y="1540240"/>
            <a:ext cx="6839058" cy="4535112"/>
          </a:xfrm>
          <a:prstGeom prst="rect">
            <a:avLst/>
          </a:prstGeom>
        </p:spPr>
      </p:pic>
      <p:cxnSp>
        <p:nvCxnSpPr>
          <p:cNvPr id="10" name="Straight Connector 9">
            <a:extLst>
              <a:ext uri="{FF2B5EF4-FFF2-40B4-BE49-F238E27FC236}">
                <a16:creationId xmlns:a16="http://schemas.microsoft.com/office/drawing/2014/main" id="{267DA6F0-0514-A7EE-DBA9-183044E816F6}"/>
              </a:ext>
            </a:extLst>
          </p:cNvPr>
          <p:cNvCxnSpPr/>
          <p:nvPr/>
        </p:nvCxnSpPr>
        <p:spPr>
          <a:xfrm>
            <a:off x="2217218" y="3058789"/>
            <a:ext cx="1416106"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9FC592F-5EE3-D7CD-4FD7-BB6EB2589069}"/>
              </a:ext>
            </a:extLst>
          </p:cNvPr>
          <p:cNvCxnSpPr>
            <a:cxnSpLocks/>
          </p:cNvCxnSpPr>
          <p:nvPr/>
        </p:nvCxnSpPr>
        <p:spPr>
          <a:xfrm>
            <a:off x="2992704" y="4352166"/>
            <a:ext cx="4476245" cy="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50599D7-FB89-E6C2-1B1F-B5A5C367140A}"/>
              </a:ext>
            </a:extLst>
          </p:cNvPr>
          <p:cNvSpPr txBox="1"/>
          <p:nvPr/>
        </p:nvSpPr>
        <p:spPr>
          <a:xfrm>
            <a:off x="1132210" y="918550"/>
            <a:ext cx="8197232" cy="369332"/>
          </a:xfrm>
          <a:prstGeom prst="rect">
            <a:avLst/>
          </a:prstGeom>
          <a:noFill/>
        </p:spPr>
        <p:txBody>
          <a:bodyPr wrap="square" rtlCol="0">
            <a:spAutoFit/>
          </a:bodyPr>
          <a:lstStyle/>
          <a:p>
            <a:r>
              <a:rPr lang="en-CA" dirty="0"/>
              <a:t>Comparing the analytic model with actual designs</a:t>
            </a:r>
          </a:p>
        </p:txBody>
      </p:sp>
      <p:sp>
        <p:nvSpPr>
          <p:cNvPr id="11" name="Title 1">
            <a:extLst>
              <a:ext uri="{FF2B5EF4-FFF2-40B4-BE49-F238E27FC236}">
                <a16:creationId xmlns:a16="http://schemas.microsoft.com/office/drawing/2014/main" id="{C2AAE27C-9BAB-B168-C42A-64B07880EFAE}"/>
              </a:ext>
            </a:extLst>
          </p:cNvPr>
          <p:cNvSpPr txBox="1">
            <a:spLocks/>
          </p:cNvSpPr>
          <p:nvPr/>
        </p:nvSpPr>
        <p:spPr bwMode="auto">
          <a:xfrm>
            <a:off x="365760" y="0"/>
            <a:ext cx="8229600" cy="777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r>
              <a:rPr lang="en-CA" dirty="0"/>
              <a:t>Model vs actual – R/Q</a:t>
            </a: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0FB5E666-DEBD-5B25-249C-8A5CBB28080F}"/>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0FB5E666-DEBD-5B25-249C-8A5CBB28080F}"/>
                  </a:ext>
                </a:extLst>
              </p:cNvPr>
              <p:cNvPicPr/>
              <p:nvPr/>
            </p:nvPicPr>
            <p:blipFill>
              <a:blip r:embed="rId4"/>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826141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27ADF-125E-FC7E-5980-A1EABB6871E7}"/>
            </a:ext>
          </a:extLst>
        </p:cNvPr>
        <p:cNvGrpSpPr/>
        <p:nvPr/>
      </p:nvGrpSpPr>
      <p:grpSpPr>
        <a:xfrm>
          <a:off x="0" y="0"/>
          <a:ext cx="0" cy="0"/>
          <a:chOff x="0" y="0"/>
          <a:chExt cx="0" cy="0"/>
        </a:xfrm>
      </p:grpSpPr>
      <p:sp>
        <p:nvSpPr>
          <p:cNvPr id="27650" name="Title 1">
            <a:extLst>
              <a:ext uri="{FF2B5EF4-FFF2-40B4-BE49-F238E27FC236}">
                <a16:creationId xmlns:a16="http://schemas.microsoft.com/office/drawing/2014/main" id="{65848DFC-EBA5-8801-967B-E4AB65DECF67}"/>
              </a:ext>
            </a:extLst>
          </p:cNvPr>
          <p:cNvSpPr>
            <a:spLocks noGrp="1"/>
          </p:cNvSpPr>
          <p:nvPr>
            <p:ph type="title"/>
          </p:nvPr>
        </p:nvSpPr>
        <p:spPr>
          <a:xfrm>
            <a:off x="473075" y="2492375"/>
            <a:ext cx="8229600" cy="1143000"/>
          </a:xfrm>
        </p:spPr>
        <p:txBody>
          <a:bodyPr/>
          <a:lstStyle/>
          <a:p>
            <a:pPr eaLnBrk="1" hangingPunct="1"/>
            <a:r>
              <a:rPr lang="en-CA" altLang="en-US" dirty="0"/>
              <a:t>Choosing a cavity type</a:t>
            </a:r>
          </a:p>
        </p:txBody>
      </p:sp>
      <p:sp>
        <p:nvSpPr>
          <p:cNvPr id="3" name="Date Placeholder 2">
            <a:extLst>
              <a:ext uri="{FF2B5EF4-FFF2-40B4-BE49-F238E27FC236}">
                <a16:creationId xmlns:a16="http://schemas.microsoft.com/office/drawing/2014/main" id="{7A93439A-8D8E-93E5-3FB1-B330CDFA83C1}"/>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D6878CD7-A601-A31E-AA1B-3F1284CADAE3}"/>
              </a:ext>
            </a:extLst>
          </p:cNvPr>
          <p:cNvSpPr>
            <a:spLocks noGrp="1"/>
          </p:cNvSpPr>
          <p:nvPr>
            <p:ph type="ftr" sz="quarter" idx="11"/>
          </p:nvPr>
        </p:nvSpPr>
        <p:spPr/>
        <p:txBody>
          <a:bodyPr/>
          <a:lstStyle/>
          <a:p>
            <a:pPr>
              <a:defRPr/>
            </a:pPr>
            <a:r>
              <a:rPr lang="it-IT"/>
              <a:t>Bob Laxdal - Non Elliptical Cavities </a:t>
            </a:r>
            <a:endParaRPr lang="en-CA"/>
          </a:p>
        </p:txBody>
      </p:sp>
      <p:sp>
        <p:nvSpPr>
          <p:cNvPr id="27653" name="Slide Number Placeholder 6">
            <a:extLst>
              <a:ext uri="{FF2B5EF4-FFF2-40B4-BE49-F238E27FC236}">
                <a16:creationId xmlns:a16="http://schemas.microsoft.com/office/drawing/2014/main" id="{008BDC5C-123C-9388-368D-978038993B89}"/>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D9C3BC3-15B7-48A2-A4CE-4BD25CF4E5D6}" type="slidenum">
              <a:rPr lang="en-CA" altLang="en-US" sz="1200" smtClean="0">
                <a:solidFill>
                  <a:srgbClr val="898989"/>
                </a:solidFill>
              </a:rPr>
              <a:pPr>
                <a:spcBef>
                  <a:spcPct val="0"/>
                </a:spcBef>
                <a:buFontTx/>
                <a:buNone/>
              </a:pPr>
              <a:t>26</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3B33F115-E8FC-EA04-6175-EB1139FD4D08}"/>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3B33F115-E8FC-EA04-6175-EB1139FD4D08}"/>
                  </a:ext>
                </a:extLst>
              </p:cNvPr>
              <p:cNvPicPr/>
              <p:nvPr/>
            </p:nvPicPr>
            <p:blipFill>
              <a:blip r:embed="rId3"/>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844394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436B77F6-D14C-8734-7137-725064CB92BA}"/>
              </a:ext>
            </a:extLst>
          </p:cNvPr>
          <p:cNvSpPr>
            <a:spLocks noGrp="1"/>
          </p:cNvSpPr>
          <p:nvPr>
            <p:ph type="title"/>
          </p:nvPr>
        </p:nvSpPr>
        <p:spPr>
          <a:xfrm>
            <a:off x="309563" y="0"/>
            <a:ext cx="8732837" cy="762000"/>
          </a:xfrm>
        </p:spPr>
        <p:txBody>
          <a:bodyPr/>
          <a:lstStyle/>
          <a:p>
            <a:pPr eaLnBrk="1" hangingPunct="1"/>
            <a:r>
              <a:rPr lang="en-CA" altLang="en-US" sz="3200"/>
              <a:t>Frequency choice – TEM mode</a:t>
            </a:r>
          </a:p>
        </p:txBody>
      </p:sp>
      <p:sp>
        <p:nvSpPr>
          <p:cNvPr id="38915" name="TextBox 2">
            <a:extLst>
              <a:ext uri="{FF2B5EF4-FFF2-40B4-BE49-F238E27FC236}">
                <a16:creationId xmlns:a16="http://schemas.microsoft.com/office/drawing/2014/main" id="{6CB87655-BA4C-1E94-251C-6A10C432126C}"/>
              </a:ext>
            </a:extLst>
          </p:cNvPr>
          <p:cNvSpPr txBox="1">
            <a:spLocks noChangeArrowheads="1"/>
          </p:cNvSpPr>
          <p:nvPr/>
        </p:nvSpPr>
        <p:spPr bwMode="auto">
          <a:xfrm>
            <a:off x="153988" y="739775"/>
            <a:ext cx="5973762" cy="386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pPr>
            <a:r>
              <a:rPr lang="en-CA" altLang="en-US" sz="1600" dirty="0"/>
              <a:t>Longitudinal (beam direction) cavity dimensions are dependent on beam velocity (</a:t>
            </a:r>
            <a:r>
              <a:rPr lang="en-CA" altLang="en-US" sz="1600" dirty="0">
                <a:sym typeface="Symbol" panose="05050102010706020507" pitchFamily="18" charset="2"/>
              </a:rPr>
              <a:t></a:t>
            </a:r>
            <a:r>
              <a:rPr lang="el-GR" altLang="en-US" sz="1600" dirty="0"/>
              <a:t>β</a:t>
            </a:r>
            <a:r>
              <a:rPr lang="el-GR" altLang="en-US" sz="1600" dirty="0">
                <a:sym typeface="Symbol" panose="05050102010706020507" pitchFamily="18" charset="2"/>
              </a:rPr>
              <a:t></a:t>
            </a:r>
            <a:r>
              <a:rPr lang="en-CA" altLang="en-US" sz="1600" dirty="0">
                <a:sym typeface="Symbol" panose="05050102010706020507" pitchFamily="18" charset="2"/>
              </a:rPr>
              <a:t>) – transverse cavity dimensions are dependent on </a:t>
            </a:r>
            <a:r>
              <a:rPr lang="el-GR" altLang="en-US" sz="1600" dirty="0">
                <a:sym typeface="Symbol" panose="05050102010706020507" pitchFamily="18" charset="2"/>
              </a:rPr>
              <a:t></a:t>
            </a:r>
            <a:endParaRPr lang="en-CA" altLang="en-US" sz="1600" dirty="0">
              <a:sym typeface="Symbol" panose="05050102010706020507" pitchFamily="18" charset="2"/>
            </a:endParaRPr>
          </a:p>
          <a:p>
            <a:pPr eaLnBrk="1" hangingPunct="1">
              <a:spcBef>
                <a:spcPts val="600"/>
              </a:spcBef>
            </a:pPr>
            <a:r>
              <a:rPr lang="en-CA" altLang="en-US" sz="1600" dirty="0">
                <a:sym typeface="Symbol" panose="05050102010706020507" pitchFamily="18" charset="2"/>
              </a:rPr>
              <a:t>Smaller structures are cheaper to fabricate so favour small  (high frequency)</a:t>
            </a:r>
          </a:p>
          <a:p>
            <a:pPr eaLnBrk="1" hangingPunct="1">
              <a:spcBef>
                <a:spcPts val="600"/>
              </a:spcBef>
            </a:pPr>
            <a:r>
              <a:rPr lang="en-CA" altLang="en-US" sz="1600" dirty="0">
                <a:sym typeface="Symbol" panose="05050102010706020507" pitchFamily="18" charset="2"/>
              </a:rPr>
              <a:t>Lower frequencies increase size of stable region in longitudinal phase space</a:t>
            </a:r>
          </a:p>
          <a:p>
            <a:pPr eaLnBrk="1" hangingPunct="1">
              <a:spcBef>
                <a:spcPts val="600"/>
              </a:spcBef>
            </a:pPr>
            <a:r>
              <a:rPr lang="en-CA" altLang="en-US" sz="1600" dirty="0">
                <a:sym typeface="Symbol" panose="05050102010706020507" pitchFamily="18" charset="2"/>
              </a:rPr>
              <a:t>Lower velocities need lower frequencies</a:t>
            </a:r>
          </a:p>
          <a:p>
            <a:pPr lvl="1" eaLnBrk="1" hangingPunct="1">
              <a:spcBef>
                <a:spcPts val="600"/>
              </a:spcBef>
              <a:buFont typeface="Arial" panose="020B0604020202020204" pitchFamily="34" charset="0"/>
              <a:buChar char="•"/>
            </a:pPr>
            <a:r>
              <a:rPr lang="en-CA" altLang="en-US" sz="1600" dirty="0">
                <a:sym typeface="Symbol" panose="05050102010706020507" pitchFamily="18" charset="2"/>
              </a:rPr>
              <a:t>There is </a:t>
            </a:r>
            <a:r>
              <a:rPr lang="el-GR" altLang="en-US" sz="1600" dirty="0"/>
              <a:t>β</a:t>
            </a:r>
            <a:r>
              <a:rPr lang="en-CA" altLang="en-US" sz="1600" baseline="-25000" dirty="0"/>
              <a:t>0</a:t>
            </a:r>
            <a:r>
              <a:rPr lang="el-GR" altLang="en-US" sz="1600" dirty="0"/>
              <a:t>λ/2</a:t>
            </a:r>
            <a:r>
              <a:rPr lang="en-CA" altLang="en-US" sz="1600" dirty="0"/>
              <a:t> between gap centers (one cell) and the gap length is typically</a:t>
            </a:r>
            <a:r>
              <a:rPr lang="el-GR" altLang="en-US" sz="1600" dirty="0"/>
              <a:t> </a:t>
            </a:r>
            <a:r>
              <a:rPr lang="en-CA" altLang="en-US" sz="1600" dirty="0"/>
              <a:t>half a cell or g=</a:t>
            </a:r>
            <a:r>
              <a:rPr lang="el-GR" altLang="en-US" sz="1600" dirty="0"/>
              <a:t>β</a:t>
            </a:r>
            <a:r>
              <a:rPr lang="en-CA" altLang="en-US" sz="1600" baseline="-25000" dirty="0"/>
              <a:t>0</a:t>
            </a:r>
            <a:r>
              <a:rPr lang="el-GR" altLang="en-US" sz="1600" dirty="0"/>
              <a:t>λ/</a:t>
            </a:r>
            <a:r>
              <a:rPr lang="en-CA" altLang="en-US" sz="1600" dirty="0"/>
              <a:t>4 </a:t>
            </a:r>
          </a:p>
          <a:p>
            <a:pPr lvl="1" eaLnBrk="1" hangingPunct="1">
              <a:spcBef>
                <a:spcPts val="600"/>
              </a:spcBef>
              <a:buFont typeface="Arial" panose="020B0604020202020204" pitchFamily="34" charset="0"/>
              <a:buChar char="•"/>
            </a:pPr>
            <a:r>
              <a:rPr lang="en-CA" altLang="en-US" sz="1600" dirty="0"/>
              <a:t>Drift tube aperture should be less than the gap to improve acceleration efficiency </a:t>
            </a:r>
            <a:r>
              <a:rPr lang="en-CA" altLang="en-US" sz="1600" dirty="0" err="1"/>
              <a:t>ie</a:t>
            </a:r>
            <a:r>
              <a:rPr lang="en-CA" altLang="en-US" sz="1600" dirty="0"/>
              <a:t> a/g&lt;0.8</a:t>
            </a:r>
            <a:endParaRPr lang="el-GR" altLang="en-US" sz="1600" dirty="0"/>
          </a:p>
          <a:p>
            <a:pPr eaLnBrk="1" hangingPunct="1">
              <a:spcBef>
                <a:spcPts val="600"/>
              </a:spcBef>
            </a:pPr>
            <a:endParaRPr lang="en-CA" altLang="en-US" sz="1800" dirty="0"/>
          </a:p>
        </p:txBody>
      </p:sp>
      <p:grpSp>
        <p:nvGrpSpPr>
          <p:cNvPr id="38916" name="Group 2">
            <a:extLst>
              <a:ext uri="{FF2B5EF4-FFF2-40B4-BE49-F238E27FC236}">
                <a16:creationId xmlns:a16="http://schemas.microsoft.com/office/drawing/2014/main" id="{2846B213-83CB-FE45-B5E2-B74C334268FB}"/>
              </a:ext>
            </a:extLst>
          </p:cNvPr>
          <p:cNvGrpSpPr>
            <a:grpSpLocks/>
          </p:cNvGrpSpPr>
          <p:nvPr/>
        </p:nvGrpSpPr>
        <p:grpSpPr bwMode="auto">
          <a:xfrm>
            <a:off x="6162675" y="925513"/>
            <a:ext cx="2617788" cy="2032000"/>
            <a:chOff x="6677586" y="1306413"/>
            <a:chExt cx="2071687" cy="1617662"/>
          </a:xfrm>
        </p:grpSpPr>
        <p:grpSp>
          <p:nvGrpSpPr>
            <p:cNvPr id="38968" name="Group 11">
              <a:extLst>
                <a:ext uri="{FF2B5EF4-FFF2-40B4-BE49-F238E27FC236}">
                  <a16:creationId xmlns:a16="http://schemas.microsoft.com/office/drawing/2014/main" id="{F2512C77-69DC-5608-62EF-1BED50DCCBE3}"/>
                </a:ext>
              </a:extLst>
            </p:cNvPr>
            <p:cNvGrpSpPr>
              <a:grpSpLocks/>
            </p:cNvGrpSpPr>
            <p:nvPr/>
          </p:nvGrpSpPr>
          <p:grpSpPr bwMode="auto">
            <a:xfrm>
              <a:off x="6677586" y="1306413"/>
              <a:ext cx="2071687" cy="1617662"/>
              <a:chOff x="6642599" y="1202241"/>
              <a:chExt cx="2542166" cy="1839383"/>
            </a:xfrm>
          </p:grpSpPr>
          <p:pic>
            <p:nvPicPr>
              <p:cNvPr id="38979" name="Picture 3">
                <a:extLst>
                  <a:ext uri="{FF2B5EF4-FFF2-40B4-BE49-F238E27FC236}">
                    <a16:creationId xmlns:a16="http://schemas.microsoft.com/office/drawing/2014/main" id="{CA35413D-3EB1-EB73-DD77-3BA2E1F689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2599" y="1202241"/>
                <a:ext cx="2542166" cy="1839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7" name="Straight Connector 116">
                <a:extLst>
                  <a:ext uri="{FF2B5EF4-FFF2-40B4-BE49-F238E27FC236}">
                    <a16:creationId xmlns:a16="http://schemas.microsoft.com/office/drawing/2014/main" id="{589FDCC2-12EA-6E85-4FA7-5E6CD2CCD1CE}"/>
                  </a:ext>
                </a:extLst>
              </p:cNvPr>
              <p:cNvCxnSpPr/>
              <p:nvPr/>
            </p:nvCxnSpPr>
            <p:spPr>
              <a:xfrm>
                <a:off x="7382587" y="2153547"/>
                <a:ext cx="0" cy="3362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ADCCA179-0A5C-2370-661D-8EFE492485E7}"/>
                  </a:ext>
                </a:extLst>
              </p:cNvPr>
              <p:cNvCxnSpPr/>
              <p:nvPr/>
            </p:nvCxnSpPr>
            <p:spPr>
              <a:xfrm>
                <a:off x="8483318" y="2153547"/>
                <a:ext cx="0" cy="3362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4F2793E5-94FF-0F97-A842-55FE85218389}"/>
                  </a:ext>
                </a:extLst>
              </p:cNvPr>
              <p:cNvCxnSpPr/>
              <p:nvPr/>
            </p:nvCxnSpPr>
            <p:spPr>
              <a:xfrm flipV="1">
                <a:off x="7382587" y="2302997"/>
                <a:ext cx="1100731"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aphicFrame>
            <p:nvGraphicFramePr>
              <p:cNvPr id="38983" name="Object 8">
                <a:extLst>
                  <a:ext uri="{FF2B5EF4-FFF2-40B4-BE49-F238E27FC236}">
                    <a16:creationId xmlns:a16="http://schemas.microsoft.com/office/drawing/2014/main" id="{0AE538F5-FA20-7F68-41FB-38E06BF3255C}"/>
                  </a:ext>
                </a:extLst>
              </p:cNvPr>
              <p:cNvGraphicFramePr>
                <a:graphicFrameLocks noChangeAspect="1"/>
              </p:cNvGraphicFramePr>
              <p:nvPr/>
            </p:nvGraphicFramePr>
            <p:xfrm>
              <a:off x="7718294" y="2321393"/>
              <a:ext cx="336406" cy="434525"/>
            </p:xfrm>
            <a:graphic>
              <a:graphicData uri="http://schemas.openxmlformats.org/presentationml/2006/ole">
                <mc:AlternateContent xmlns:mc="http://schemas.openxmlformats.org/markup-compatibility/2006">
                  <mc:Choice xmlns:v="urn:schemas-microsoft-com:vml" Requires="v">
                    <p:oleObj name="Equation" r:id="rId3" imgW="304536" imgH="393359" progId="Equation.3">
                      <p:embed/>
                    </p:oleObj>
                  </mc:Choice>
                  <mc:Fallback>
                    <p:oleObj name="Equation" r:id="rId3" imgW="304536" imgH="393359" progId="Equation.3">
                      <p:embed/>
                      <p:pic>
                        <p:nvPicPr>
                          <p:cNvPr id="38983" name="Object 8">
                            <a:extLst>
                              <a:ext uri="{FF2B5EF4-FFF2-40B4-BE49-F238E27FC236}">
                                <a16:creationId xmlns:a16="http://schemas.microsoft.com/office/drawing/2014/main" id="{0AE538F5-FA20-7F68-41FB-38E06BF325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18294" y="2321393"/>
                            <a:ext cx="336406" cy="43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38969" name="TextBox 127">
              <a:extLst>
                <a:ext uri="{FF2B5EF4-FFF2-40B4-BE49-F238E27FC236}">
                  <a16:creationId xmlns:a16="http://schemas.microsoft.com/office/drawing/2014/main" id="{1C5DBAC7-5084-0F93-047E-492ADB6CEDE2}"/>
                </a:ext>
              </a:extLst>
            </p:cNvPr>
            <p:cNvSpPr txBox="1">
              <a:spLocks noChangeArrowheads="1"/>
            </p:cNvSpPr>
            <p:nvPr/>
          </p:nvSpPr>
          <p:spPr bwMode="auto">
            <a:xfrm>
              <a:off x="7172886" y="1352450"/>
              <a:ext cx="198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800"/>
                <a:t>g</a:t>
              </a:r>
            </a:p>
          </p:txBody>
        </p:sp>
        <p:cxnSp>
          <p:nvCxnSpPr>
            <p:cNvPr id="129" name="Straight Connector 128">
              <a:extLst>
                <a:ext uri="{FF2B5EF4-FFF2-40B4-BE49-F238E27FC236}">
                  <a16:creationId xmlns:a16="http://schemas.microsoft.com/office/drawing/2014/main" id="{F72CC17A-4012-EEB6-DFD9-A8B04F21C338}"/>
                </a:ext>
              </a:extLst>
            </p:cNvPr>
            <p:cNvCxnSpPr/>
            <p:nvPr/>
          </p:nvCxnSpPr>
          <p:spPr bwMode="auto">
            <a:xfrm>
              <a:off x="7137402" y="1426473"/>
              <a:ext cx="0" cy="29446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4F536FB9-6158-B720-301E-EF2B4DC2E6E0}"/>
                </a:ext>
              </a:extLst>
            </p:cNvPr>
            <p:cNvCxnSpPr/>
            <p:nvPr/>
          </p:nvCxnSpPr>
          <p:spPr bwMode="auto">
            <a:xfrm>
              <a:off x="7417564" y="1431529"/>
              <a:ext cx="0" cy="29446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14DE15EF-120F-DFD4-8A67-BD88C461DC3D}"/>
                </a:ext>
              </a:extLst>
            </p:cNvPr>
            <p:cNvCxnSpPr/>
            <p:nvPr/>
          </p:nvCxnSpPr>
          <p:spPr bwMode="auto">
            <a:xfrm flipH="1">
              <a:off x="8055779" y="1791712"/>
              <a:ext cx="22488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994326F3-1EE7-1B3B-1EFE-6F677D3569B7}"/>
                </a:ext>
              </a:extLst>
            </p:cNvPr>
            <p:cNvCxnSpPr/>
            <p:nvPr/>
          </p:nvCxnSpPr>
          <p:spPr bwMode="auto">
            <a:xfrm flipH="1">
              <a:off x="8038191" y="1981281"/>
              <a:ext cx="24247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8974" name="TextBox 133">
              <a:extLst>
                <a:ext uri="{FF2B5EF4-FFF2-40B4-BE49-F238E27FC236}">
                  <a16:creationId xmlns:a16="http://schemas.microsoft.com/office/drawing/2014/main" id="{13F40F23-E9BC-F8A3-2778-F70F4CD5CC5B}"/>
                </a:ext>
              </a:extLst>
            </p:cNvPr>
            <p:cNvSpPr txBox="1">
              <a:spLocks noChangeArrowheads="1"/>
            </p:cNvSpPr>
            <p:nvPr/>
          </p:nvSpPr>
          <p:spPr bwMode="auto">
            <a:xfrm>
              <a:off x="8068236" y="1730248"/>
              <a:ext cx="200025" cy="294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800" dirty="0"/>
                <a:t>a</a:t>
              </a:r>
            </a:p>
          </p:txBody>
        </p:sp>
        <p:cxnSp>
          <p:nvCxnSpPr>
            <p:cNvPr id="136" name="Straight Arrow Connector 135">
              <a:extLst>
                <a:ext uri="{FF2B5EF4-FFF2-40B4-BE49-F238E27FC236}">
                  <a16:creationId xmlns:a16="http://schemas.microsoft.com/office/drawing/2014/main" id="{343815DB-EDC7-E824-D073-18B19E56FBA1}"/>
                </a:ext>
              </a:extLst>
            </p:cNvPr>
            <p:cNvCxnSpPr/>
            <p:nvPr/>
          </p:nvCxnSpPr>
          <p:spPr>
            <a:xfrm>
              <a:off x="6937647" y="1536424"/>
              <a:ext cx="199756"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3139BEDA-BB7E-4371-89CD-CBCB32E5DAFE}"/>
                </a:ext>
              </a:extLst>
            </p:cNvPr>
            <p:cNvCxnSpPr/>
            <p:nvPr/>
          </p:nvCxnSpPr>
          <p:spPr>
            <a:xfrm flipH="1" flipV="1">
              <a:off x="7413795" y="1555381"/>
              <a:ext cx="281418" cy="505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F7D22CF-5F45-B0EA-D7F9-FEC4FA197D82}"/>
                </a:ext>
              </a:extLst>
            </p:cNvPr>
            <p:cNvCxnSpPr/>
            <p:nvPr/>
          </p:nvCxnSpPr>
          <p:spPr>
            <a:xfrm flipH="1">
              <a:off x="8251767" y="1517467"/>
              <a:ext cx="5025" cy="27677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8C4B8560-D34B-11B6-4D30-CBF2D25C4C23}"/>
                </a:ext>
              </a:extLst>
            </p:cNvPr>
            <p:cNvCxnSpPr/>
            <p:nvPr/>
          </p:nvCxnSpPr>
          <p:spPr>
            <a:xfrm flipH="1" flipV="1">
              <a:off x="8256792" y="1983809"/>
              <a:ext cx="0" cy="23885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8917" name="Group 38">
            <a:extLst>
              <a:ext uri="{FF2B5EF4-FFF2-40B4-BE49-F238E27FC236}">
                <a16:creationId xmlns:a16="http://schemas.microsoft.com/office/drawing/2014/main" id="{B83D3B06-8836-7BA7-20C6-C268B46DFA88}"/>
              </a:ext>
            </a:extLst>
          </p:cNvPr>
          <p:cNvGrpSpPr>
            <a:grpSpLocks/>
          </p:cNvGrpSpPr>
          <p:nvPr/>
        </p:nvGrpSpPr>
        <p:grpSpPr bwMode="auto">
          <a:xfrm>
            <a:off x="468313" y="4337627"/>
            <a:ext cx="3429001" cy="2207637"/>
            <a:chOff x="0" y="4026960"/>
            <a:chExt cx="3975100" cy="2611965"/>
          </a:xfrm>
        </p:grpSpPr>
        <p:grpSp>
          <p:nvGrpSpPr>
            <p:cNvPr id="38920" name="Group 93">
              <a:extLst>
                <a:ext uri="{FF2B5EF4-FFF2-40B4-BE49-F238E27FC236}">
                  <a16:creationId xmlns:a16="http://schemas.microsoft.com/office/drawing/2014/main" id="{C6282428-9ED3-B5EF-3E89-8DB92E9D9803}"/>
                </a:ext>
              </a:extLst>
            </p:cNvPr>
            <p:cNvGrpSpPr>
              <a:grpSpLocks/>
            </p:cNvGrpSpPr>
            <p:nvPr/>
          </p:nvGrpSpPr>
          <p:grpSpPr bwMode="auto">
            <a:xfrm>
              <a:off x="0" y="4403725"/>
              <a:ext cx="1716089" cy="2235200"/>
              <a:chOff x="425230" y="4157766"/>
              <a:chExt cx="1715784" cy="2390135"/>
            </a:xfrm>
          </p:grpSpPr>
          <p:grpSp>
            <p:nvGrpSpPr>
              <p:cNvPr id="38952" name="Group 43">
                <a:extLst>
                  <a:ext uri="{FF2B5EF4-FFF2-40B4-BE49-F238E27FC236}">
                    <a16:creationId xmlns:a16="http://schemas.microsoft.com/office/drawing/2014/main" id="{B918E51E-73D7-3BD6-3732-A2D5044FB9C9}"/>
                  </a:ext>
                </a:extLst>
              </p:cNvPr>
              <p:cNvGrpSpPr>
                <a:grpSpLocks/>
              </p:cNvGrpSpPr>
              <p:nvPr/>
            </p:nvGrpSpPr>
            <p:grpSpPr bwMode="auto">
              <a:xfrm>
                <a:off x="740228" y="4157766"/>
                <a:ext cx="978877" cy="2044568"/>
                <a:chOff x="740228" y="4157766"/>
                <a:chExt cx="978877" cy="2044568"/>
              </a:xfrm>
            </p:grpSpPr>
            <p:grpSp>
              <p:nvGrpSpPr>
                <p:cNvPr id="38960" name="Group 22">
                  <a:extLst>
                    <a:ext uri="{FF2B5EF4-FFF2-40B4-BE49-F238E27FC236}">
                      <a16:creationId xmlns:a16="http://schemas.microsoft.com/office/drawing/2014/main" id="{41E09F59-9974-6E96-5E50-9F3A5116B7D8}"/>
                    </a:ext>
                  </a:extLst>
                </p:cNvPr>
                <p:cNvGrpSpPr>
                  <a:grpSpLocks/>
                </p:cNvGrpSpPr>
                <p:nvPr/>
              </p:nvGrpSpPr>
              <p:grpSpPr bwMode="auto">
                <a:xfrm>
                  <a:off x="827316" y="4157766"/>
                  <a:ext cx="812649" cy="2044568"/>
                  <a:chOff x="4788024" y="2204864"/>
                  <a:chExt cx="1440160" cy="2039470"/>
                </a:xfrm>
              </p:grpSpPr>
              <p:sp>
                <p:nvSpPr>
                  <p:cNvPr id="24" name="Rectangle 23">
                    <a:extLst>
                      <a:ext uri="{FF2B5EF4-FFF2-40B4-BE49-F238E27FC236}">
                        <a16:creationId xmlns:a16="http://schemas.microsoft.com/office/drawing/2014/main" id="{60FBF96E-4E68-BE81-E8FB-1DF1B13C5D53}"/>
                      </a:ext>
                    </a:extLst>
                  </p:cNvPr>
                  <p:cNvSpPr/>
                  <p:nvPr/>
                </p:nvSpPr>
                <p:spPr>
                  <a:xfrm>
                    <a:off x="4786311" y="2311134"/>
                    <a:ext cx="1441275" cy="1835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5" name="Oval 24">
                    <a:extLst>
                      <a:ext uri="{FF2B5EF4-FFF2-40B4-BE49-F238E27FC236}">
                        <a16:creationId xmlns:a16="http://schemas.microsoft.com/office/drawing/2014/main" id="{7F5CB44A-A7F9-B105-66D1-80F8A2506CF7}"/>
                      </a:ext>
                    </a:extLst>
                  </p:cNvPr>
                  <p:cNvSpPr/>
                  <p:nvPr/>
                </p:nvSpPr>
                <p:spPr>
                  <a:xfrm>
                    <a:off x="4786311" y="4036092"/>
                    <a:ext cx="1441275" cy="2083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6" name="Oval 25">
                    <a:extLst>
                      <a:ext uri="{FF2B5EF4-FFF2-40B4-BE49-F238E27FC236}">
                        <a16:creationId xmlns:a16="http://schemas.microsoft.com/office/drawing/2014/main" id="{146FCDF7-50DD-57C7-B775-EB1856978468}"/>
                      </a:ext>
                    </a:extLst>
                  </p:cNvPr>
                  <p:cNvSpPr/>
                  <p:nvPr/>
                </p:nvSpPr>
                <p:spPr>
                  <a:xfrm>
                    <a:off x="4786311" y="2204952"/>
                    <a:ext cx="1441275" cy="1963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grpSp>
              <p:nvGrpSpPr>
                <p:cNvPr id="27" name="Group 26">
                  <a:extLst>
                    <a:ext uri="{FF2B5EF4-FFF2-40B4-BE49-F238E27FC236}">
                      <a16:creationId xmlns:a16="http://schemas.microsoft.com/office/drawing/2014/main" id="{762FBE77-D1A7-7283-D164-69BF097A7E2D}"/>
                    </a:ext>
                  </a:extLst>
                </p:cNvPr>
                <p:cNvGrpSpPr/>
                <p:nvPr/>
              </p:nvGrpSpPr>
              <p:grpSpPr>
                <a:xfrm>
                  <a:off x="1073688" y="4187882"/>
                  <a:ext cx="324095" cy="1691688"/>
                  <a:chOff x="4788024" y="2108097"/>
                  <a:chExt cx="1457091" cy="1879656"/>
                </a:xfrm>
                <a:solidFill>
                  <a:srgbClr val="FFFF00"/>
                </a:solidFill>
              </p:grpSpPr>
              <p:sp>
                <p:nvSpPr>
                  <p:cNvPr id="29" name="Oval 28">
                    <a:extLst>
                      <a:ext uri="{FF2B5EF4-FFF2-40B4-BE49-F238E27FC236}">
                        <a16:creationId xmlns:a16="http://schemas.microsoft.com/office/drawing/2014/main" id="{58B97148-97A0-4B4B-5C53-3ECFBE5A9C2F}"/>
                      </a:ext>
                    </a:extLst>
                  </p:cNvPr>
                  <p:cNvSpPr/>
                  <p:nvPr/>
                </p:nvSpPr>
                <p:spPr>
                  <a:xfrm>
                    <a:off x="4804955" y="3771729"/>
                    <a:ext cx="1440160" cy="216024"/>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0" name="Oval 29">
                    <a:extLst>
                      <a:ext uri="{FF2B5EF4-FFF2-40B4-BE49-F238E27FC236}">
                        <a16:creationId xmlns:a16="http://schemas.microsoft.com/office/drawing/2014/main" id="{FEC77267-1C2C-263E-0A16-355302ABAABE}"/>
                      </a:ext>
                    </a:extLst>
                  </p:cNvPr>
                  <p:cNvSpPr/>
                  <p:nvPr/>
                </p:nvSpPr>
                <p:spPr>
                  <a:xfrm>
                    <a:off x="4788024" y="2108097"/>
                    <a:ext cx="1440160" cy="110391"/>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8" name="Rectangle 27">
                    <a:extLst>
                      <a:ext uri="{FF2B5EF4-FFF2-40B4-BE49-F238E27FC236}">
                        <a16:creationId xmlns:a16="http://schemas.microsoft.com/office/drawing/2014/main" id="{2DD5631D-FA90-DEA3-0CEB-E4CD24F2F740}"/>
                      </a:ext>
                    </a:extLst>
                  </p:cNvPr>
                  <p:cNvSpPr/>
                  <p:nvPr/>
                </p:nvSpPr>
                <p:spPr>
                  <a:xfrm>
                    <a:off x="4788024" y="2324877"/>
                    <a:ext cx="1440160" cy="1554864"/>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31" name="Rectangle 30">
                  <a:extLst>
                    <a:ext uri="{FF2B5EF4-FFF2-40B4-BE49-F238E27FC236}">
                      <a16:creationId xmlns:a16="http://schemas.microsoft.com/office/drawing/2014/main" id="{AA0AF6AB-0FEA-4B63-20AB-FD274A397660}"/>
                    </a:ext>
                  </a:extLst>
                </p:cNvPr>
                <p:cNvSpPr/>
                <p:nvPr/>
              </p:nvSpPr>
              <p:spPr>
                <a:xfrm>
                  <a:off x="1076589" y="5539663"/>
                  <a:ext cx="316479" cy="144608"/>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ln>
                      <a:solidFill>
                        <a:schemeClr val="accent1"/>
                      </a:solidFill>
                    </a:ln>
                  </a:endParaRPr>
                </a:p>
              </p:txBody>
            </p:sp>
            <p:sp>
              <p:nvSpPr>
                <p:cNvPr id="32" name="Rectangle 31">
                  <a:extLst>
                    <a:ext uri="{FF2B5EF4-FFF2-40B4-BE49-F238E27FC236}">
                      <a16:creationId xmlns:a16="http://schemas.microsoft.com/office/drawing/2014/main" id="{AD3832F2-A424-3852-7583-B8230360406C}"/>
                    </a:ext>
                  </a:extLst>
                </p:cNvPr>
                <p:cNvSpPr/>
                <p:nvPr/>
              </p:nvSpPr>
              <p:spPr>
                <a:xfrm>
                  <a:off x="739869" y="5537654"/>
                  <a:ext cx="158240" cy="144608"/>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3" name="Rectangle 32">
                  <a:extLst>
                    <a:ext uri="{FF2B5EF4-FFF2-40B4-BE49-F238E27FC236}">
                      <a16:creationId xmlns:a16="http://schemas.microsoft.com/office/drawing/2014/main" id="{DA5B1254-5E58-9ED9-473B-FF564B85997C}"/>
                    </a:ext>
                  </a:extLst>
                </p:cNvPr>
                <p:cNvSpPr/>
                <p:nvPr/>
              </p:nvSpPr>
              <p:spPr>
                <a:xfrm>
                  <a:off x="1560507" y="5537654"/>
                  <a:ext cx="158240" cy="144608"/>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51" name="Oval 50">
                <a:extLst>
                  <a:ext uri="{FF2B5EF4-FFF2-40B4-BE49-F238E27FC236}">
                    <a16:creationId xmlns:a16="http://schemas.microsoft.com/office/drawing/2014/main" id="{D68E7648-EDDE-FEB9-1F4B-47491364E5CC}"/>
                  </a:ext>
                </a:extLst>
              </p:cNvPr>
              <p:cNvSpPr/>
              <p:nvPr/>
            </p:nvSpPr>
            <p:spPr>
              <a:xfrm>
                <a:off x="1536588" y="5545688"/>
                <a:ext cx="45999" cy="13054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2" name="Oval 51">
                <a:extLst>
                  <a:ext uri="{FF2B5EF4-FFF2-40B4-BE49-F238E27FC236}">
                    <a16:creationId xmlns:a16="http://schemas.microsoft.com/office/drawing/2014/main" id="{DCC7DA64-3156-627B-5D09-B8366C67DB7F}"/>
                  </a:ext>
                </a:extLst>
              </p:cNvPr>
              <p:cNvSpPr/>
              <p:nvPr/>
            </p:nvSpPr>
            <p:spPr>
              <a:xfrm>
                <a:off x="1696668" y="5545688"/>
                <a:ext cx="46001" cy="13054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3" name="Oval 52">
                <a:extLst>
                  <a:ext uri="{FF2B5EF4-FFF2-40B4-BE49-F238E27FC236}">
                    <a16:creationId xmlns:a16="http://schemas.microsoft.com/office/drawing/2014/main" id="{EE315215-E79F-E1D7-9E6A-6D5CE74BDEF6}"/>
                  </a:ext>
                </a:extLst>
              </p:cNvPr>
              <p:cNvSpPr/>
              <p:nvPr/>
            </p:nvSpPr>
            <p:spPr>
              <a:xfrm>
                <a:off x="1356269" y="5545688"/>
                <a:ext cx="45999" cy="14059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4" name="Oval 53">
                <a:extLst>
                  <a:ext uri="{FF2B5EF4-FFF2-40B4-BE49-F238E27FC236}">
                    <a16:creationId xmlns:a16="http://schemas.microsoft.com/office/drawing/2014/main" id="{24663A53-FAC1-5B30-5E90-A0F2F4BB13F8}"/>
                  </a:ext>
                </a:extLst>
              </p:cNvPr>
              <p:cNvSpPr/>
              <p:nvPr/>
            </p:nvSpPr>
            <p:spPr>
              <a:xfrm>
                <a:off x="1067389" y="5537654"/>
                <a:ext cx="46001" cy="14460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5" name="Oval 54">
                <a:extLst>
                  <a:ext uri="{FF2B5EF4-FFF2-40B4-BE49-F238E27FC236}">
                    <a16:creationId xmlns:a16="http://schemas.microsoft.com/office/drawing/2014/main" id="{6808F0B6-60CB-A97E-EFFB-1CF5878276CE}"/>
                  </a:ext>
                </a:extLst>
              </p:cNvPr>
              <p:cNvSpPr/>
              <p:nvPr/>
            </p:nvSpPr>
            <p:spPr>
              <a:xfrm>
                <a:off x="853949" y="5541671"/>
                <a:ext cx="44160" cy="14460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6" name="Oval 55">
                <a:extLst>
                  <a:ext uri="{FF2B5EF4-FFF2-40B4-BE49-F238E27FC236}">
                    <a16:creationId xmlns:a16="http://schemas.microsoft.com/office/drawing/2014/main" id="{90FB63F6-B996-D96F-5ACF-940CBCDB9AA8}"/>
                  </a:ext>
                </a:extLst>
              </p:cNvPr>
              <p:cNvSpPr/>
              <p:nvPr/>
            </p:nvSpPr>
            <p:spPr>
              <a:xfrm>
                <a:off x="734350" y="5537654"/>
                <a:ext cx="45999" cy="14460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8959" name="TextBox 71">
                <a:extLst>
                  <a:ext uri="{FF2B5EF4-FFF2-40B4-BE49-F238E27FC236}">
                    <a16:creationId xmlns:a16="http://schemas.microsoft.com/office/drawing/2014/main" id="{4FF4BAC6-2585-2E94-C01A-0B9CF10653D3}"/>
                  </a:ext>
                </a:extLst>
              </p:cNvPr>
              <p:cNvSpPr txBox="1">
                <a:spLocks noChangeArrowheads="1"/>
              </p:cNvSpPr>
              <p:nvPr/>
            </p:nvSpPr>
            <p:spPr bwMode="auto">
              <a:xfrm>
                <a:off x="425230" y="6240124"/>
                <a:ext cx="17157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400" dirty="0"/>
                  <a:t>Quarter Wave - QWR</a:t>
                </a:r>
              </a:p>
            </p:txBody>
          </p:sp>
        </p:grpSp>
        <p:grpSp>
          <p:nvGrpSpPr>
            <p:cNvPr id="38921" name="Group 94">
              <a:extLst>
                <a:ext uri="{FF2B5EF4-FFF2-40B4-BE49-F238E27FC236}">
                  <a16:creationId xmlns:a16="http://schemas.microsoft.com/office/drawing/2014/main" id="{33DCF18C-FC88-9C35-A691-56530E1A70F2}"/>
                </a:ext>
              </a:extLst>
            </p:cNvPr>
            <p:cNvGrpSpPr>
              <a:grpSpLocks/>
            </p:cNvGrpSpPr>
            <p:nvPr/>
          </p:nvGrpSpPr>
          <p:grpSpPr bwMode="auto">
            <a:xfrm>
              <a:off x="1965325" y="4383088"/>
              <a:ext cx="1547813" cy="2243137"/>
              <a:chOff x="2492704" y="4226597"/>
              <a:chExt cx="1650481" cy="2399344"/>
            </a:xfrm>
          </p:grpSpPr>
          <p:grpSp>
            <p:nvGrpSpPr>
              <p:cNvPr id="38934" name="Group 70">
                <a:extLst>
                  <a:ext uri="{FF2B5EF4-FFF2-40B4-BE49-F238E27FC236}">
                    <a16:creationId xmlns:a16="http://schemas.microsoft.com/office/drawing/2014/main" id="{080F980C-5B5A-7C07-B921-6E8F529BA3A5}"/>
                  </a:ext>
                </a:extLst>
              </p:cNvPr>
              <p:cNvGrpSpPr>
                <a:grpSpLocks/>
              </p:cNvGrpSpPr>
              <p:nvPr/>
            </p:nvGrpSpPr>
            <p:grpSpPr bwMode="auto">
              <a:xfrm>
                <a:off x="2492704" y="4226597"/>
                <a:ext cx="1650481" cy="2007835"/>
                <a:chOff x="3891435" y="4264578"/>
                <a:chExt cx="1650481" cy="2007835"/>
              </a:xfrm>
            </p:grpSpPr>
            <p:grpSp>
              <p:nvGrpSpPr>
                <p:cNvPr id="38936" name="Group 42">
                  <a:extLst>
                    <a:ext uri="{FF2B5EF4-FFF2-40B4-BE49-F238E27FC236}">
                      <a16:creationId xmlns:a16="http://schemas.microsoft.com/office/drawing/2014/main" id="{539DBB82-661F-6AD7-A5D3-236484C44CC9}"/>
                    </a:ext>
                  </a:extLst>
                </p:cNvPr>
                <p:cNvGrpSpPr>
                  <a:grpSpLocks/>
                </p:cNvGrpSpPr>
                <p:nvPr/>
              </p:nvGrpSpPr>
              <p:grpSpPr bwMode="auto">
                <a:xfrm>
                  <a:off x="3914295" y="4264578"/>
                  <a:ext cx="1604757" cy="2007835"/>
                  <a:chOff x="3914295" y="4264578"/>
                  <a:chExt cx="1604757" cy="2007835"/>
                </a:xfrm>
              </p:grpSpPr>
              <p:sp>
                <p:nvSpPr>
                  <p:cNvPr id="6" name="Rectangle 5">
                    <a:extLst>
                      <a:ext uri="{FF2B5EF4-FFF2-40B4-BE49-F238E27FC236}">
                        <a16:creationId xmlns:a16="http://schemas.microsoft.com/office/drawing/2014/main" id="{4CAC76A2-980E-226B-DD46-5FE9E806DC16}"/>
                      </a:ext>
                    </a:extLst>
                  </p:cNvPr>
                  <p:cNvSpPr/>
                  <p:nvPr/>
                </p:nvSpPr>
                <p:spPr>
                  <a:xfrm>
                    <a:off x="3997555" y="4403265"/>
                    <a:ext cx="1434510" cy="17277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7" name="Oval 6">
                    <a:extLst>
                      <a:ext uri="{FF2B5EF4-FFF2-40B4-BE49-F238E27FC236}">
                        <a16:creationId xmlns:a16="http://schemas.microsoft.com/office/drawing/2014/main" id="{910A2F76-DA8A-07A3-5A45-D5489BD5154D}"/>
                      </a:ext>
                    </a:extLst>
                  </p:cNvPr>
                  <p:cNvSpPr/>
                  <p:nvPr/>
                </p:nvSpPr>
                <p:spPr>
                  <a:xfrm>
                    <a:off x="3997555" y="6010503"/>
                    <a:ext cx="1434510" cy="261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nvGrpSpPr>
                  <p:cNvPr id="9" name="Group 8">
                    <a:extLst>
                      <a:ext uri="{FF2B5EF4-FFF2-40B4-BE49-F238E27FC236}">
                        <a16:creationId xmlns:a16="http://schemas.microsoft.com/office/drawing/2014/main" id="{0D96EEC7-9F62-02BB-1E3D-9016005D41BD}"/>
                      </a:ext>
                    </a:extLst>
                  </p:cNvPr>
                  <p:cNvGrpSpPr/>
                  <p:nvPr/>
                </p:nvGrpSpPr>
                <p:grpSpPr>
                  <a:xfrm>
                    <a:off x="4423573" y="4361706"/>
                    <a:ext cx="567680" cy="1850230"/>
                    <a:chOff x="4788024" y="2204865"/>
                    <a:chExt cx="1440160" cy="2160239"/>
                  </a:xfrm>
                  <a:solidFill>
                    <a:srgbClr val="FFFF00"/>
                  </a:solidFill>
                </p:grpSpPr>
                <p:sp>
                  <p:nvSpPr>
                    <p:cNvPr id="10" name="Rectangle 9">
                      <a:extLst>
                        <a:ext uri="{FF2B5EF4-FFF2-40B4-BE49-F238E27FC236}">
                          <a16:creationId xmlns:a16="http://schemas.microsoft.com/office/drawing/2014/main" id="{2EB7D1F3-EE12-6EF4-A3E3-6D2455BEE4D5}"/>
                        </a:ext>
                      </a:extLst>
                    </p:cNvPr>
                    <p:cNvSpPr/>
                    <p:nvPr/>
                  </p:nvSpPr>
                  <p:spPr>
                    <a:xfrm>
                      <a:off x="4788024" y="2276495"/>
                      <a:ext cx="1440160" cy="200763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 name="Oval 10">
                      <a:extLst>
                        <a:ext uri="{FF2B5EF4-FFF2-40B4-BE49-F238E27FC236}">
                          <a16:creationId xmlns:a16="http://schemas.microsoft.com/office/drawing/2014/main" id="{459E95D9-9FE0-7E84-3395-FA37F77DC86F}"/>
                        </a:ext>
                      </a:extLst>
                    </p:cNvPr>
                    <p:cNvSpPr/>
                    <p:nvPr/>
                  </p:nvSpPr>
                  <p:spPr>
                    <a:xfrm>
                      <a:off x="4788024" y="4208710"/>
                      <a:ext cx="1440160" cy="156394"/>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2" name="Oval 11">
                      <a:extLst>
                        <a:ext uri="{FF2B5EF4-FFF2-40B4-BE49-F238E27FC236}">
                          <a16:creationId xmlns:a16="http://schemas.microsoft.com/office/drawing/2014/main" id="{8CEBE152-5BE2-5724-AB60-C86373B9F6FE}"/>
                        </a:ext>
                      </a:extLst>
                    </p:cNvPr>
                    <p:cNvSpPr/>
                    <p:nvPr/>
                  </p:nvSpPr>
                  <p:spPr>
                    <a:xfrm>
                      <a:off x="4788024" y="2204865"/>
                      <a:ext cx="1440160" cy="120012"/>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8" name="Oval 7">
                    <a:extLst>
                      <a:ext uri="{FF2B5EF4-FFF2-40B4-BE49-F238E27FC236}">
                        <a16:creationId xmlns:a16="http://schemas.microsoft.com/office/drawing/2014/main" id="{8F1CB98D-27FA-02E9-6420-CF0E97B48524}"/>
                      </a:ext>
                    </a:extLst>
                  </p:cNvPr>
                  <p:cNvSpPr/>
                  <p:nvPr/>
                </p:nvSpPr>
                <p:spPr>
                  <a:xfrm>
                    <a:off x="3997555" y="4264640"/>
                    <a:ext cx="1434510" cy="2953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4" name="Oval 33">
                    <a:extLst>
                      <a:ext uri="{FF2B5EF4-FFF2-40B4-BE49-F238E27FC236}">
                        <a16:creationId xmlns:a16="http://schemas.microsoft.com/office/drawing/2014/main" id="{214BDCDA-B7BA-3961-329D-131447D564B0}"/>
                      </a:ext>
                    </a:extLst>
                  </p:cNvPr>
                  <p:cNvSpPr/>
                  <p:nvPr/>
                </p:nvSpPr>
                <p:spPr>
                  <a:xfrm>
                    <a:off x="4413583" y="4355048"/>
                    <a:ext cx="567132" cy="13661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nvGrpSpPr>
                  <p:cNvPr id="38948" name="Group 37">
                    <a:extLst>
                      <a:ext uri="{FF2B5EF4-FFF2-40B4-BE49-F238E27FC236}">
                        <a16:creationId xmlns:a16="http://schemas.microsoft.com/office/drawing/2014/main" id="{5182BCF1-D95C-2178-5E08-8EB28BF87952}"/>
                      </a:ext>
                    </a:extLst>
                  </p:cNvPr>
                  <p:cNvGrpSpPr>
                    <a:grpSpLocks/>
                  </p:cNvGrpSpPr>
                  <p:nvPr/>
                </p:nvGrpSpPr>
                <p:grpSpPr bwMode="auto">
                  <a:xfrm>
                    <a:off x="3914295" y="5185286"/>
                    <a:ext cx="1604757" cy="221971"/>
                    <a:chOff x="3919595" y="5264456"/>
                    <a:chExt cx="987347" cy="144320"/>
                  </a:xfrm>
                </p:grpSpPr>
                <p:sp>
                  <p:nvSpPr>
                    <p:cNvPr id="35" name="Rectangle 34">
                      <a:extLst>
                        <a:ext uri="{FF2B5EF4-FFF2-40B4-BE49-F238E27FC236}">
                          <a16:creationId xmlns:a16="http://schemas.microsoft.com/office/drawing/2014/main" id="{E4C11A51-BC37-A05A-E598-A0FAFAC3C949}"/>
                        </a:ext>
                      </a:extLst>
                    </p:cNvPr>
                    <p:cNvSpPr/>
                    <p:nvPr/>
                  </p:nvSpPr>
                  <p:spPr>
                    <a:xfrm>
                      <a:off x="4234032" y="5266742"/>
                      <a:ext cx="347728" cy="142380"/>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6" name="Rectangle 35">
                      <a:extLst>
                        <a:ext uri="{FF2B5EF4-FFF2-40B4-BE49-F238E27FC236}">
                          <a16:creationId xmlns:a16="http://schemas.microsoft.com/office/drawing/2014/main" id="{8BF94FF4-70A6-0707-83F4-CAF66FC27E3C}"/>
                        </a:ext>
                      </a:extLst>
                    </p:cNvPr>
                    <p:cNvSpPr/>
                    <p:nvPr/>
                  </p:nvSpPr>
                  <p:spPr>
                    <a:xfrm>
                      <a:off x="3920111" y="5264129"/>
                      <a:ext cx="158167" cy="144992"/>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7" name="Rectangle 36">
                      <a:extLst>
                        <a:ext uri="{FF2B5EF4-FFF2-40B4-BE49-F238E27FC236}">
                          <a16:creationId xmlns:a16="http://schemas.microsoft.com/office/drawing/2014/main" id="{2EDCB405-EB8E-1F8B-4ECA-D0F0E8B7E9AB}"/>
                        </a:ext>
                      </a:extLst>
                    </p:cNvPr>
                    <p:cNvSpPr/>
                    <p:nvPr/>
                  </p:nvSpPr>
                  <p:spPr>
                    <a:xfrm>
                      <a:off x="4748380" y="5264129"/>
                      <a:ext cx="158167" cy="144992"/>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grpSp>
            <p:sp>
              <p:nvSpPr>
                <p:cNvPr id="46" name="Oval 45">
                  <a:extLst>
                    <a:ext uri="{FF2B5EF4-FFF2-40B4-BE49-F238E27FC236}">
                      <a16:creationId xmlns:a16="http://schemas.microsoft.com/office/drawing/2014/main" id="{14744053-E39C-8329-DDDD-B2FD5475A043}"/>
                    </a:ext>
                  </a:extLst>
                </p:cNvPr>
                <p:cNvSpPr/>
                <p:nvPr/>
              </p:nvSpPr>
              <p:spPr>
                <a:xfrm>
                  <a:off x="4955204" y="5188802"/>
                  <a:ext cx="45134" cy="21898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7" name="Oval 46">
                  <a:extLst>
                    <a:ext uri="{FF2B5EF4-FFF2-40B4-BE49-F238E27FC236}">
                      <a16:creationId xmlns:a16="http://schemas.microsoft.com/office/drawing/2014/main" id="{2ACB72D6-24D3-E0FA-6704-55D46A734989}"/>
                    </a:ext>
                  </a:extLst>
                </p:cNvPr>
                <p:cNvSpPr/>
                <p:nvPr/>
              </p:nvSpPr>
              <p:spPr>
                <a:xfrm>
                  <a:off x="4413583" y="5188802"/>
                  <a:ext cx="45134" cy="21898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8" name="Oval 47">
                  <a:extLst>
                    <a:ext uri="{FF2B5EF4-FFF2-40B4-BE49-F238E27FC236}">
                      <a16:creationId xmlns:a16="http://schemas.microsoft.com/office/drawing/2014/main" id="{3E391068-5D68-9A3D-17F3-6434A14EC585}"/>
                    </a:ext>
                  </a:extLst>
                </p:cNvPr>
                <p:cNvSpPr/>
                <p:nvPr/>
              </p:nvSpPr>
              <p:spPr>
                <a:xfrm>
                  <a:off x="4144734" y="5188802"/>
                  <a:ext cx="45136" cy="21898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9" name="Oval 48">
                  <a:extLst>
                    <a:ext uri="{FF2B5EF4-FFF2-40B4-BE49-F238E27FC236}">
                      <a16:creationId xmlns:a16="http://schemas.microsoft.com/office/drawing/2014/main" id="{47F8457A-4A53-EAE9-9584-D93FB395E600}"/>
                    </a:ext>
                  </a:extLst>
                </p:cNvPr>
                <p:cNvSpPr/>
                <p:nvPr/>
              </p:nvSpPr>
              <p:spPr>
                <a:xfrm>
                  <a:off x="5239750" y="5184784"/>
                  <a:ext cx="45136" cy="21697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0" name="Oval 49">
                  <a:extLst>
                    <a:ext uri="{FF2B5EF4-FFF2-40B4-BE49-F238E27FC236}">
                      <a16:creationId xmlns:a16="http://schemas.microsoft.com/office/drawing/2014/main" id="{71D65999-C663-E77B-CF7F-1AD25347C72D}"/>
                    </a:ext>
                  </a:extLst>
                </p:cNvPr>
                <p:cNvSpPr/>
                <p:nvPr/>
              </p:nvSpPr>
              <p:spPr>
                <a:xfrm>
                  <a:off x="5496825" y="5188802"/>
                  <a:ext cx="45134" cy="21898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2" name="Oval 61">
                  <a:extLst>
                    <a:ext uri="{FF2B5EF4-FFF2-40B4-BE49-F238E27FC236}">
                      <a16:creationId xmlns:a16="http://schemas.microsoft.com/office/drawing/2014/main" id="{06A72146-F2FC-BD31-00BD-9C85AFDA92C0}"/>
                    </a:ext>
                  </a:extLst>
                </p:cNvPr>
                <p:cNvSpPr/>
                <p:nvPr/>
              </p:nvSpPr>
              <p:spPr>
                <a:xfrm>
                  <a:off x="3891586" y="5188802"/>
                  <a:ext cx="45134" cy="21898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38935" name="TextBox 72">
                <a:extLst>
                  <a:ext uri="{FF2B5EF4-FFF2-40B4-BE49-F238E27FC236}">
                    <a16:creationId xmlns:a16="http://schemas.microsoft.com/office/drawing/2014/main" id="{893D2EBC-54BF-3DAE-D930-F7B5488361E7}"/>
                  </a:ext>
                </a:extLst>
              </p:cNvPr>
              <p:cNvSpPr txBox="1">
                <a:spLocks noChangeArrowheads="1"/>
              </p:cNvSpPr>
              <p:nvPr/>
            </p:nvSpPr>
            <p:spPr bwMode="auto">
              <a:xfrm>
                <a:off x="2515564" y="6318164"/>
                <a:ext cx="16047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400"/>
                  <a:t>Half Wave - HWR</a:t>
                </a:r>
              </a:p>
            </p:txBody>
          </p:sp>
        </p:grpSp>
        <p:sp>
          <p:nvSpPr>
            <p:cNvPr id="38922" name="Rectangle 146">
              <a:extLst>
                <a:ext uri="{FF2B5EF4-FFF2-40B4-BE49-F238E27FC236}">
                  <a16:creationId xmlns:a16="http://schemas.microsoft.com/office/drawing/2014/main" id="{249D07F0-35B7-BE9B-ABF6-0E4B2B9AD72F}"/>
                </a:ext>
              </a:extLst>
            </p:cNvPr>
            <p:cNvSpPr>
              <a:spLocks noChangeArrowheads="1"/>
            </p:cNvSpPr>
            <p:nvPr/>
          </p:nvSpPr>
          <p:spPr bwMode="auto">
            <a:xfrm>
              <a:off x="1176338" y="5078413"/>
              <a:ext cx="51911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sym typeface="Symbol" panose="05050102010706020507" pitchFamily="18" charset="2"/>
                </a:rPr>
                <a:t></a:t>
              </a:r>
              <a:r>
                <a:rPr lang="en-CA" altLang="en-US" sz="1800">
                  <a:sym typeface="Symbol" panose="05050102010706020507" pitchFamily="18" charset="2"/>
                </a:rPr>
                <a:t>/4</a:t>
              </a:r>
              <a:endParaRPr lang="en-CA" altLang="en-US" sz="1800"/>
            </a:p>
          </p:txBody>
        </p:sp>
        <p:cxnSp>
          <p:nvCxnSpPr>
            <p:cNvPr id="151" name="Straight Arrow Connector 150">
              <a:extLst>
                <a:ext uri="{FF2B5EF4-FFF2-40B4-BE49-F238E27FC236}">
                  <a16:creationId xmlns:a16="http://schemas.microsoft.com/office/drawing/2014/main" id="{7903BB74-5C56-32A3-8F99-6E8FEF15D0A9}"/>
                </a:ext>
              </a:extLst>
            </p:cNvPr>
            <p:cNvCxnSpPr>
              <a:stCxn id="38922" idx="0"/>
            </p:cNvCxnSpPr>
            <p:nvPr/>
          </p:nvCxnSpPr>
          <p:spPr>
            <a:xfrm flipH="1" flipV="1">
              <a:off x="1435453" y="4478937"/>
              <a:ext cx="0" cy="59916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924" name="Rectangle 159">
              <a:extLst>
                <a:ext uri="{FF2B5EF4-FFF2-40B4-BE49-F238E27FC236}">
                  <a16:creationId xmlns:a16="http://schemas.microsoft.com/office/drawing/2014/main" id="{47239672-42A5-8003-9645-560AD1A0C6A0}"/>
                </a:ext>
              </a:extLst>
            </p:cNvPr>
            <p:cNvSpPr>
              <a:spLocks noChangeArrowheads="1"/>
            </p:cNvSpPr>
            <p:nvPr/>
          </p:nvSpPr>
          <p:spPr bwMode="auto">
            <a:xfrm>
              <a:off x="3455988" y="5148263"/>
              <a:ext cx="519112"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sym typeface="Symbol" panose="05050102010706020507" pitchFamily="18" charset="2"/>
                </a:rPr>
                <a:t></a:t>
              </a:r>
              <a:r>
                <a:rPr lang="en-CA" altLang="en-US" sz="1800">
                  <a:sym typeface="Symbol" panose="05050102010706020507" pitchFamily="18" charset="2"/>
                </a:rPr>
                <a:t>/2</a:t>
              </a:r>
              <a:endParaRPr lang="en-CA" altLang="en-US" sz="1800"/>
            </a:p>
          </p:txBody>
        </p:sp>
        <p:cxnSp>
          <p:nvCxnSpPr>
            <p:cNvPr id="161" name="Straight Arrow Connector 160">
              <a:extLst>
                <a:ext uri="{FF2B5EF4-FFF2-40B4-BE49-F238E27FC236}">
                  <a16:creationId xmlns:a16="http://schemas.microsoft.com/office/drawing/2014/main" id="{0266DF35-FC66-81D7-8DAD-D477A70000F3}"/>
                </a:ext>
              </a:extLst>
            </p:cNvPr>
            <p:cNvCxnSpPr/>
            <p:nvPr/>
          </p:nvCxnSpPr>
          <p:spPr>
            <a:xfrm flipH="1" flipV="1">
              <a:off x="3665926" y="4383146"/>
              <a:ext cx="0" cy="83582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6CC44201-5BF5-AE6F-6723-6A5B42515D68}"/>
                </a:ext>
              </a:extLst>
            </p:cNvPr>
            <p:cNvCxnSpPr/>
            <p:nvPr/>
          </p:nvCxnSpPr>
          <p:spPr>
            <a:xfrm flipH="1">
              <a:off x="3684329" y="5453749"/>
              <a:ext cx="0" cy="80201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48AD6313-3039-88BA-34A7-B37C5756D1F1}"/>
                </a:ext>
              </a:extLst>
            </p:cNvPr>
            <p:cNvCxnSpPr/>
            <p:nvPr/>
          </p:nvCxnSpPr>
          <p:spPr>
            <a:xfrm flipH="1">
              <a:off x="1439133" y="5453749"/>
              <a:ext cx="0" cy="46956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928" name="TextBox 136201">
              <a:extLst>
                <a:ext uri="{FF2B5EF4-FFF2-40B4-BE49-F238E27FC236}">
                  <a16:creationId xmlns:a16="http://schemas.microsoft.com/office/drawing/2014/main" id="{E0E4DF53-FB0F-44FF-056E-0692B9979E52}"/>
                </a:ext>
              </a:extLst>
            </p:cNvPr>
            <p:cNvSpPr txBox="1">
              <a:spLocks noChangeArrowheads="1"/>
            </p:cNvSpPr>
            <p:nvPr/>
          </p:nvSpPr>
          <p:spPr bwMode="auto">
            <a:xfrm>
              <a:off x="401638" y="4037808"/>
              <a:ext cx="81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800" dirty="0"/>
                <a:t>β</a:t>
              </a:r>
              <a:r>
                <a:rPr lang="el-GR" altLang="en-US" sz="1800" dirty="0">
                  <a:sym typeface="Symbol" panose="05050102010706020507" pitchFamily="18" charset="2"/>
                </a:rPr>
                <a:t></a:t>
              </a:r>
              <a:endParaRPr lang="en-CA" altLang="en-US" sz="1800" dirty="0"/>
            </a:p>
          </p:txBody>
        </p:sp>
        <p:cxnSp>
          <p:nvCxnSpPr>
            <p:cNvPr id="136204" name="Straight Arrow Connector 136203">
              <a:extLst>
                <a:ext uri="{FF2B5EF4-FFF2-40B4-BE49-F238E27FC236}">
                  <a16:creationId xmlns:a16="http://schemas.microsoft.com/office/drawing/2014/main" id="{B34DB102-9EA6-8152-F5FD-61455984FBAF}"/>
                </a:ext>
              </a:extLst>
            </p:cNvPr>
            <p:cNvCxnSpPr/>
            <p:nvPr/>
          </p:nvCxnSpPr>
          <p:spPr>
            <a:xfrm>
              <a:off x="968010" y="4259182"/>
              <a:ext cx="246603"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B0E43AD1-53F4-C6C7-C16D-D5CC704A7AA2}"/>
                </a:ext>
              </a:extLst>
            </p:cNvPr>
            <p:cNvCxnSpPr/>
            <p:nvPr/>
          </p:nvCxnSpPr>
          <p:spPr>
            <a:xfrm flipH="1">
              <a:off x="355182" y="4259182"/>
              <a:ext cx="312855"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931" name="TextBox 182">
              <a:extLst>
                <a:ext uri="{FF2B5EF4-FFF2-40B4-BE49-F238E27FC236}">
                  <a16:creationId xmlns:a16="http://schemas.microsoft.com/office/drawing/2014/main" id="{9FDBA270-5CDA-20A3-488D-5A591983D5C5}"/>
                </a:ext>
              </a:extLst>
            </p:cNvPr>
            <p:cNvSpPr txBox="1">
              <a:spLocks noChangeArrowheads="1"/>
            </p:cNvSpPr>
            <p:nvPr/>
          </p:nvSpPr>
          <p:spPr bwMode="auto">
            <a:xfrm>
              <a:off x="2270125" y="4026960"/>
              <a:ext cx="760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800" dirty="0"/>
                <a:t>β</a:t>
              </a:r>
              <a:r>
                <a:rPr lang="el-GR" altLang="en-US" sz="1800" dirty="0">
                  <a:sym typeface="Symbol" panose="05050102010706020507" pitchFamily="18" charset="2"/>
                </a:rPr>
                <a:t></a:t>
              </a:r>
              <a:endParaRPr lang="en-CA" altLang="en-US" sz="1800" dirty="0"/>
            </a:p>
          </p:txBody>
        </p:sp>
        <p:cxnSp>
          <p:nvCxnSpPr>
            <p:cNvPr id="184" name="Straight Arrow Connector 183">
              <a:extLst>
                <a:ext uri="{FF2B5EF4-FFF2-40B4-BE49-F238E27FC236}">
                  <a16:creationId xmlns:a16="http://schemas.microsoft.com/office/drawing/2014/main" id="{131B76A1-99A7-3E53-8BFB-643D4A3A8803}"/>
                </a:ext>
              </a:extLst>
            </p:cNvPr>
            <p:cNvCxnSpPr/>
            <p:nvPr/>
          </p:nvCxnSpPr>
          <p:spPr>
            <a:xfrm>
              <a:off x="2865384" y="4261060"/>
              <a:ext cx="56682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0C27AFBD-5D35-877C-CAEE-1A7661316C26}"/>
                </a:ext>
              </a:extLst>
            </p:cNvPr>
            <p:cNvCxnSpPr/>
            <p:nvPr/>
          </p:nvCxnSpPr>
          <p:spPr>
            <a:xfrm>
              <a:off x="2063003" y="4261060"/>
              <a:ext cx="426955" cy="0"/>
            </a:xfrm>
            <a:prstGeom prst="straightConnector1">
              <a:avLst/>
            </a:prstGeom>
            <a:ln w="190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2" name="Object 4">
            <a:extLst>
              <a:ext uri="{FF2B5EF4-FFF2-40B4-BE49-F238E27FC236}">
                <a16:creationId xmlns:a16="http://schemas.microsoft.com/office/drawing/2014/main" id="{DCC3447C-94E9-9EBE-B9D5-E163E016B331}"/>
              </a:ext>
            </a:extLst>
          </p:cNvPr>
          <p:cNvSpPr txBox="1">
            <a:spLocks noRot="1" noChangeAspect="1" noMove="1" noResize="1" noEditPoints="1" noAdjustHandles="1" noChangeArrowheads="1" noChangeShapeType="1" noTextEdit="1"/>
          </p:cNvSpPr>
          <p:nvPr/>
        </p:nvSpPr>
        <p:spPr>
          <a:xfrm>
            <a:off x="4650514" y="4312923"/>
            <a:ext cx="3850547" cy="2298700"/>
          </a:xfrm>
          <a:prstGeom prst="rect">
            <a:avLst/>
          </a:prstGeom>
          <a:blipFill>
            <a:blip r:embed="rId5"/>
            <a:stretch>
              <a:fillRect l="-316"/>
            </a:stretch>
          </a:blipFill>
        </p:spPr>
        <p:txBody>
          <a:bodyPr/>
          <a:lstStyle/>
          <a:p>
            <a:r>
              <a:rPr lang="en-CA">
                <a:noFill/>
              </a:rPr>
              <a:t> </a:t>
            </a:r>
          </a:p>
        </p:txBody>
      </p:sp>
      <p:sp>
        <p:nvSpPr>
          <p:cNvPr id="38919" name="TextBox 37">
            <a:extLst>
              <a:ext uri="{FF2B5EF4-FFF2-40B4-BE49-F238E27FC236}">
                <a16:creationId xmlns:a16="http://schemas.microsoft.com/office/drawing/2014/main" id="{245CCB04-129D-9838-DA8B-14F264EC5790}"/>
              </a:ext>
            </a:extLst>
          </p:cNvPr>
          <p:cNvSpPr txBox="1">
            <a:spLocks noChangeArrowheads="1"/>
          </p:cNvSpPr>
          <p:nvPr/>
        </p:nvSpPr>
        <p:spPr bwMode="auto">
          <a:xfrm>
            <a:off x="6530975" y="2963863"/>
            <a:ext cx="21717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CA" altLang="en-US" sz="1600">
                <a:solidFill>
                  <a:srgbClr val="C00000"/>
                </a:solidFill>
              </a:rPr>
              <a:t>g=gap,  a=aperture</a:t>
            </a:r>
          </a:p>
        </p:txBody>
      </p:sp>
      <mc:AlternateContent xmlns:mc="http://schemas.openxmlformats.org/markup-compatibility/2006">
        <mc:Choice xmlns:p14="http://schemas.microsoft.com/office/powerpoint/2010/main" Requires="p14">
          <p:contentPart p14:bwMode="auto" r:id="rId6">
            <p14:nvContentPartPr>
              <p14:cNvPr id="2" name="Ink 1">
                <a:extLst>
                  <a:ext uri="{FF2B5EF4-FFF2-40B4-BE49-F238E27FC236}">
                    <a16:creationId xmlns:a16="http://schemas.microsoft.com/office/drawing/2014/main" id="{475ED463-194A-F7B2-DFAE-9465776D9BC9}"/>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475ED463-194A-F7B2-DFAE-9465776D9BC9}"/>
                  </a:ext>
                </a:extLst>
              </p:cNvPr>
              <p:cNvPicPr/>
              <p:nvPr/>
            </p:nvPicPr>
            <p:blipFill>
              <a:blip r:embed="rId7"/>
              <a:stretch>
                <a:fillRect/>
              </a:stretch>
            </p:blipFill>
            <p:spPr>
              <a:xfrm>
                <a:off x="8437989" y="-34448"/>
                <a:ext cx="527040" cy="573840"/>
              </a:xfrm>
              <a:prstGeom prst="rect">
                <a:avLst/>
              </a:prstGeom>
            </p:spPr>
          </p:pic>
        </mc:Fallback>
      </mc:AlternateContent>
      <p:sp>
        <p:nvSpPr>
          <p:cNvPr id="4" name="Footer Placeholder 3">
            <a:extLst>
              <a:ext uri="{FF2B5EF4-FFF2-40B4-BE49-F238E27FC236}">
                <a16:creationId xmlns:a16="http://schemas.microsoft.com/office/drawing/2014/main" id="{7717F53A-C06D-6CDB-E260-E26118B4D74C}"/>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D8512E78-443D-AD34-E3DC-84402038D0DB}"/>
              </a:ext>
            </a:extLst>
          </p:cNvPr>
          <p:cNvSpPr>
            <a:spLocks noGrp="1"/>
          </p:cNvSpPr>
          <p:nvPr>
            <p:ph type="sldNum" sz="quarter" idx="12"/>
          </p:nvPr>
        </p:nvSpPr>
        <p:spPr/>
        <p:txBody>
          <a:bodyPr/>
          <a:lstStyle/>
          <a:p>
            <a:pPr>
              <a:defRPr/>
            </a:pPr>
            <a:fld id="{759301ED-21BF-40FA-A630-0767E734BCF5}" type="slidenum">
              <a:rPr lang="en-CA" altLang="en-US" smtClean="0"/>
              <a:pPr>
                <a:defRPr/>
              </a:pPr>
              <a:t>27</a:t>
            </a:fld>
            <a:endParaRPr lang="en-CA"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Box 2">
            <a:extLst>
              <a:ext uri="{FF2B5EF4-FFF2-40B4-BE49-F238E27FC236}">
                <a16:creationId xmlns:a16="http://schemas.microsoft.com/office/drawing/2014/main" id="{EE020BCA-4911-8731-B921-68DF1C040A4A}"/>
              </a:ext>
            </a:extLst>
          </p:cNvPr>
          <p:cNvSpPr txBox="1">
            <a:spLocks noChangeArrowheads="1"/>
          </p:cNvSpPr>
          <p:nvPr/>
        </p:nvSpPr>
        <p:spPr bwMode="auto">
          <a:xfrm>
            <a:off x="1154113" y="195263"/>
            <a:ext cx="61182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a:t>Commonality</a:t>
            </a:r>
          </a:p>
        </p:txBody>
      </p:sp>
      <p:sp>
        <p:nvSpPr>
          <p:cNvPr id="49155" name="TextBox 1">
            <a:extLst>
              <a:ext uri="{FF2B5EF4-FFF2-40B4-BE49-F238E27FC236}">
                <a16:creationId xmlns:a16="http://schemas.microsoft.com/office/drawing/2014/main" id="{5F41AACC-F9E1-3A52-183E-FDBD742E9EF2}"/>
              </a:ext>
            </a:extLst>
          </p:cNvPr>
          <p:cNvSpPr txBox="1">
            <a:spLocks noChangeArrowheads="1"/>
          </p:cNvSpPr>
          <p:nvPr/>
        </p:nvSpPr>
        <p:spPr bwMode="auto">
          <a:xfrm>
            <a:off x="447675" y="847725"/>
            <a:ext cx="81915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CA" altLang="en-US" sz="1800"/>
              <a:t>The typical building blocks are QWR, HWR, SSR and MSR but the community has not coalesced towards common designs as has happened in the high beta community</a:t>
            </a:r>
          </a:p>
          <a:p>
            <a:pPr eaLnBrk="1" hangingPunct="1">
              <a:spcBef>
                <a:spcPct val="0"/>
              </a:spcBef>
            </a:pPr>
            <a:r>
              <a:rPr lang="en-CA" altLang="en-US" sz="1800"/>
              <a:t>The main reason is the large parameter space since each project may have different requirements – final energy, ion, existing infrastructure </a:t>
            </a:r>
          </a:p>
          <a:p>
            <a:pPr lvl="1" eaLnBrk="1" hangingPunct="1">
              <a:spcBef>
                <a:spcPct val="0"/>
              </a:spcBef>
              <a:buFont typeface="Arial" panose="020B0604020202020204" pitchFamily="34" charset="0"/>
              <a:buChar char="•"/>
            </a:pPr>
            <a:r>
              <a:rPr lang="en-CA" altLang="en-US" sz="1800"/>
              <a:t>At least design techniques, principles, ancillaries are converging</a:t>
            </a:r>
          </a:p>
          <a:p>
            <a:pPr eaLnBrk="1" hangingPunct="1">
              <a:spcBef>
                <a:spcPct val="0"/>
              </a:spcBef>
            </a:pPr>
            <a:r>
              <a:rPr lang="en-CA" altLang="en-US" sz="1800"/>
              <a:t>However at least two frequency series have emerged as being more common</a:t>
            </a:r>
          </a:p>
        </p:txBody>
      </p:sp>
      <p:pic>
        <p:nvPicPr>
          <p:cNvPr id="49156" name="Picture 2">
            <a:extLst>
              <a:ext uri="{FF2B5EF4-FFF2-40B4-BE49-F238E27FC236}">
                <a16:creationId xmlns:a16="http://schemas.microsoft.com/office/drawing/2014/main" id="{4382C0C9-64F9-1166-D3D1-828741E30B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8638" y="3043238"/>
            <a:ext cx="4629150" cy="254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a:extLst>
              <a:ext uri="{FF2B5EF4-FFF2-40B4-BE49-F238E27FC236}">
                <a16:creationId xmlns:a16="http://schemas.microsoft.com/office/drawing/2014/main" id="{550729FC-904F-A29C-7A08-4ECF219CAC12}"/>
              </a:ext>
            </a:extLst>
          </p:cNvPr>
          <p:cNvSpPr>
            <a:spLocks noGrp="1"/>
          </p:cNvSpPr>
          <p:nvPr>
            <p:ph type="dt" sz="quarter" idx="10"/>
          </p:nvPr>
        </p:nvSpPr>
        <p:spPr/>
        <p:txBody>
          <a:bodyPr/>
          <a:lstStyle/>
          <a:p>
            <a:pPr>
              <a:defRPr/>
            </a:pPr>
            <a:r>
              <a:rPr lang="en-US"/>
              <a:t>2025-09-17</a:t>
            </a:r>
            <a:endParaRPr lang="en-CA"/>
          </a:p>
        </p:txBody>
      </p:sp>
      <p:sp>
        <p:nvSpPr>
          <p:cNvPr id="8" name="Footer Placeholder 7">
            <a:extLst>
              <a:ext uri="{FF2B5EF4-FFF2-40B4-BE49-F238E27FC236}">
                <a16:creationId xmlns:a16="http://schemas.microsoft.com/office/drawing/2014/main" id="{D9C26A38-D3EA-F578-3C5A-D631077A7A94}"/>
              </a:ext>
            </a:extLst>
          </p:cNvPr>
          <p:cNvSpPr>
            <a:spLocks noGrp="1"/>
          </p:cNvSpPr>
          <p:nvPr>
            <p:ph type="ftr" sz="quarter" idx="11"/>
          </p:nvPr>
        </p:nvSpPr>
        <p:spPr/>
        <p:txBody>
          <a:bodyPr/>
          <a:lstStyle/>
          <a:p>
            <a:pPr>
              <a:defRPr/>
            </a:pPr>
            <a:r>
              <a:rPr lang="it-IT"/>
              <a:t>Bob Laxdal - Non Elliptical Cavities </a:t>
            </a:r>
            <a:endParaRPr lang="en-CA"/>
          </a:p>
        </p:txBody>
      </p:sp>
      <p:sp>
        <p:nvSpPr>
          <p:cNvPr id="49159" name="Slide Number Placeholder 8">
            <a:extLst>
              <a:ext uri="{FF2B5EF4-FFF2-40B4-BE49-F238E27FC236}">
                <a16:creationId xmlns:a16="http://schemas.microsoft.com/office/drawing/2014/main" id="{F5590CCD-07AD-8686-77B8-D36865AB27A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FEF8C01-B124-4092-80C2-ABA7537C6F63}" type="slidenum">
              <a:rPr lang="en-CA" altLang="en-US" sz="1200" smtClean="0">
                <a:solidFill>
                  <a:srgbClr val="898989"/>
                </a:solidFill>
              </a:rPr>
              <a:pPr>
                <a:spcBef>
                  <a:spcPct val="0"/>
                </a:spcBef>
                <a:buFontTx/>
                <a:buNone/>
              </a:pPr>
              <a:t>28</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85EC58DD-515A-232B-F2BA-C1FD99A35C85}"/>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85EC58DD-515A-232B-F2BA-C1FD99A35C85}"/>
                  </a:ext>
                </a:extLst>
              </p:cNvPr>
              <p:cNvPicPr/>
              <p:nvPr/>
            </p:nvPicPr>
            <p:blipFill>
              <a:blip r:embed="rId4"/>
              <a:stretch>
                <a:fillRect/>
              </a:stretch>
            </p:blipFill>
            <p:spPr>
              <a:xfrm>
                <a:off x="8437989" y="-34448"/>
                <a:ext cx="527040" cy="573840"/>
              </a:xfrm>
              <a:prstGeom prst="rect">
                <a:avLst/>
              </a:prstGeom>
            </p:spPr>
          </p:pic>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341B0-5A5B-F62E-FEC6-DEDA7490D365}"/>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0CC220FB-8879-D651-D00C-6B2FD70957EB}"/>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1795CF59-EB05-F8F5-F15F-C0D6F3022017}"/>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5D3E2BC0-62A5-DDE0-A461-4C194AF0A6A7}"/>
              </a:ext>
            </a:extLst>
          </p:cNvPr>
          <p:cNvSpPr>
            <a:spLocks noGrp="1"/>
          </p:cNvSpPr>
          <p:nvPr>
            <p:ph type="sldNum" sz="quarter" idx="12"/>
          </p:nvPr>
        </p:nvSpPr>
        <p:spPr/>
        <p:txBody>
          <a:bodyPr/>
          <a:lstStyle/>
          <a:p>
            <a:pPr>
              <a:defRPr/>
            </a:pPr>
            <a:fld id="{759301ED-21BF-40FA-A630-0767E734BCF5}" type="slidenum">
              <a:rPr lang="en-CA" altLang="en-US" smtClean="0"/>
              <a:pPr>
                <a:defRPr/>
              </a:pPr>
              <a:t>29</a:t>
            </a:fld>
            <a:endParaRPr lang="en-CA" altLang="en-US"/>
          </a:p>
        </p:txBody>
      </p:sp>
      <p:pic>
        <p:nvPicPr>
          <p:cNvPr id="8" name="Picture 7">
            <a:extLst>
              <a:ext uri="{FF2B5EF4-FFF2-40B4-BE49-F238E27FC236}">
                <a16:creationId xmlns:a16="http://schemas.microsoft.com/office/drawing/2014/main" id="{56E6F311-7271-8D13-7098-551BA288863C}"/>
              </a:ext>
            </a:extLst>
          </p:cNvPr>
          <p:cNvPicPr>
            <a:picLocks noChangeAspect="1"/>
          </p:cNvPicPr>
          <p:nvPr/>
        </p:nvPicPr>
        <p:blipFill>
          <a:blip r:embed="rId2"/>
          <a:stretch>
            <a:fillRect/>
          </a:stretch>
        </p:blipFill>
        <p:spPr>
          <a:xfrm>
            <a:off x="855300" y="1189530"/>
            <a:ext cx="7433399" cy="4929230"/>
          </a:xfrm>
          <a:prstGeom prst="rect">
            <a:avLst/>
          </a:prstGeom>
        </p:spPr>
      </p:pic>
      <p:sp>
        <p:nvSpPr>
          <p:cNvPr id="9" name="Title 8">
            <a:extLst>
              <a:ext uri="{FF2B5EF4-FFF2-40B4-BE49-F238E27FC236}">
                <a16:creationId xmlns:a16="http://schemas.microsoft.com/office/drawing/2014/main" id="{F8C75643-968B-5A66-9DC6-E18551E3281D}"/>
              </a:ext>
            </a:extLst>
          </p:cNvPr>
          <p:cNvSpPr>
            <a:spLocks noGrp="1"/>
          </p:cNvSpPr>
          <p:nvPr>
            <p:ph type="title"/>
          </p:nvPr>
        </p:nvSpPr>
        <p:spPr>
          <a:xfrm>
            <a:off x="513845" y="136525"/>
            <a:ext cx="8229600" cy="688314"/>
          </a:xfrm>
        </p:spPr>
        <p:txBody>
          <a:bodyPr/>
          <a:lstStyle/>
          <a:p>
            <a:r>
              <a:rPr lang="en-CA" dirty="0"/>
              <a:t>Actual cavity designs</a:t>
            </a: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44280826-833D-7D8B-B6D6-26474A5238EB}"/>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44280826-833D-7D8B-B6D6-26474A5238EB}"/>
                  </a:ext>
                </a:extLst>
              </p:cNvPr>
              <p:cNvPicPr/>
              <p:nvPr/>
            </p:nvPicPr>
            <p:blipFill>
              <a:blip r:embed="rId4"/>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4055860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35AA825A-7707-AC07-25CD-215DA2775050}"/>
              </a:ext>
            </a:extLst>
          </p:cNvPr>
          <p:cNvSpPr>
            <a:spLocks noGrp="1"/>
          </p:cNvSpPr>
          <p:nvPr>
            <p:ph type="title"/>
          </p:nvPr>
        </p:nvSpPr>
        <p:spPr>
          <a:xfrm>
            <a:off x="481013" y="2636838"/>
            <a:ext cx="8229600" cy="1143000"/>
          </a:xfrm>
        </p:spPr>
        <p:txBody>
          <a:bodyPr/>
          <a:lstStyle/>
          <a:p>
            <a:pPr eaLnBrk="1" hangingPunct="1"/>
            <a:r>
              <a:rPr lang="en-CA" altLang="en-US"/>
              <a:t>Why non-elliptical cavities?</a:t>
            </a:r>
          </a:p>
        </p:txBody>
      </p:sp>
      <p:sp>
        <p:nvSpPr>
          <p:cNvPr id="3" name="Date Placeholder 2">
            <a:extLst>
              <a:ext uri="{FF2B5EF4-FFF2-40B4-BE49-F238E27FC236}">
                <a16:creationId xmlns:a16="http://schemas.microsoft.com/office/drawing/2014/main" id="{5C3F226A-5DEF-354D-7E2D-12420AD802A8}"/>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323A643F-30B6-B922-F77E-9FB29D9AAB04}"/>
              </a:ext>
            </a:extLst>
          </p:cNvPr>
          <p:cNvSpPr>
            <a:spLocks noGrp="1"/>
          </p:cNvSpPr>
          <p:nvPr>
            <p:ph type="ftr" sz="quarter" idx="11"/>
          </p:nvPr>
        </p:nvSpPr>
        <p:spPr/>
        <p:txBody>
          <a:bodyPr/>
          <a:lstStyle/>
          <a:p>
            <a:pPr>
              <a:defRPr/>
            </a:pPr>
            <a:r>
              <a:rPr lang="it-IT"/>
              <a:t>Bob Laxdal - Non Elliptical Cavities </a:t>
            </a:r>
            <a:endParaRPr lang="en-CA"/>
          </a:p>
        </p:txBody>
      </p:sp>
      <p:sp>
        <p:nvSpPr>
          <p:cNvPr id="10245" name="Slide Number Placeholder 6">
            <a:extLst>
              <a:ext uri="{FF2B5EF4-FFF2-40B4-BE49-F238E27FC236}">
                <a16:creationId xmlns:a16="http://schemas.microsoft.com/office/drawing/2014/main" id="{7348B084-F801-E1DB-0E1B-6382032E556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FB32499-C14E-4661-B00D-2D916C212FFE}" type="slidenum">
              <a:rPr lang="en-CA" altLang="en-US" sz="1200" smtClean="0">
                <a:solidFill>
                  <a:srgbClr val="898989"/>
                </a:solidFill>
              </a:rPr>
              <a:pPr>
                <a:spcBef>
                  <a:spcPct val="0"/>
                </a:spcBef>
                <a:buFontTx/>
                <a:buNone/>
              </a:pPr>
              <a:t>3</a:t>
            </a:fld>
            <a:endParaRPr lang="en-CA" altLang="en-US" sz="1200">
              <a:solidFill>
                <a:srgbClr val="898989"/>
              </a:solidFill>
            </a:endParaRP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7A7A54B4-0B0F-6DB2-D933-1BEDA6A8EFB4}"/>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7A7A54B4-0B0F-6DB2-D933-1BEDA6A8EFB4}"/>
                  </a:ext>
                </a:extLst>
              </p:cNvPr>
              <p:cNvPicPr/>
              <p:nvPr/>
            </p:nvPicPr>
            <p:blipFill>
              <a:blip r:embed="rId3"/>
              <a:stretch>
                <a:fillRect/>
              </a:stretch>
            </p:blipFill>
            <p:spPr>
              <a:xfrm>
                <a:off x="8438349" y="-34088"/>
                <a:ext cx="527040" cy="573840"/>
              </a:xfrm>
              <a:prstGeom prst="rect">
                <a:avLst/>
              </a:prstGeom>
            </p:spPr>
          </p:pic>
        </mc:Fallback>
      </mc:AlternateContent>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A51EF-C0D9-89A3-7406-56CEC1C2E318}"/>
              </a:ext>
            </a:extLst>
          </p:cNvPr>
          <p:cNvSpPr>
            <a:spLocks noGrp="1"/>
          </p:cNvSpPr>
          <p:nvPr>
            <p:ph type="title"/>
          </p:nvPr>
        </p:nvSpPr>
        <p:spPr>
          <a:xfrm>
            <a:off x="457200" y="274638"/>
            <a:ext cx="8229600" cy="655637"/>
          </a:xfrm>
        </p:spPr>
        <p:txBody>
          <a:bodyPr>
            <a:normAutofit fontScale="90000"/>
          </a:bodyPr>
          <a:lstStyle/>
          <a:p>
            <a:pPr eaLnBrk="1" hangingPunct="1">
              <a:defRPr/>
            </a:pPr>
            <a:r>
              <a:rPr lang="en-US" dirty="0"/>
              <a:t>QWR vs HWR</a:t>
            </a:r>
            <a:endParaRPr lang="en-CA" dirty="0"/>
          </a:p>
        </p:txBody>
      </p:sp>
      <p:pic>
        <p:nvPicPr>
          <p:cNvPr id="45059" name="Picture 2">
            <a:extLst>
              <a:ext uri="{FF2B5EF4-FFF2-40B4-BE49-F238E27FC236}">
                <a16:creationId xmlns:a16="http://schemas.microsoft.com/office/drawing/2014/main" id="{27595022-0D00-41F5-A5D2-9BB78A810B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4293"/>
          <a:stretch>
            <a:fillRect/>
          </a:stretch>
        </p:blipFill>
        <p:spPr bwMode="auto">
          <a:xfrm>
            <a:off x="4910138" y="930275"/>
            <a:ext cx="3136900" cy="531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TextBox 4">
            <a:extLst>
              <a:ext uri="{FF2B5EF4-FFF2-40B4-BE49-F238E27FC236}">
                <a16:creationId xmlns:a16="http://schemas.microsoft.com/office/drawing/2014/main" id="{5437EB3B-546E-08C2-7FC9-23C00C6BC8F2}"/>
              </a:ext>
            </a:extLst>
          </p:cNvPr>
          <p:cNvSpPr txBox="1">
            <a:spLocks noChangeArrowheads="1"/>
          </p:cNvSpPr>
          <p:nvPr/>
        </p:nvSpPr>
        <p:spPr bwMode="auto">
          <a:xfrm>
            <a:off x="63499" y="1162050"/>
            <a:ext cx="4846639"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Font typeface="Arial" panose="020B0604020202020204" pitchFamily="34" charset="0"/>
              <a:buChar char="•"/>
            </a:pPr>
            <a:r>
              <a:rPr lang="en-CA" altLang="en-US" dirty="0"/>
              <a:t>QWR is the cavity of choice for low beta applications (</a:t>
            </a:r>
            <a:r>
              <a:rPr lang="en-CA" altLang="en-US" dirty="0">
                <a:sym typeface="Symbol" panose="05050102010706020507" pitchFamily="18" charset="2"/>
              </a:rPr>
              <a:t>&lt;0.15)</a:t>
            </a:r>
          </a:p>
          <a:p>
            <a:pPr lvl="1" eaLnBrk="1" hangingPunct="1">
              <a:buFont typeface="Arial" panose="020B0604020202020204" pitchFamily="34" charset="0"/>
              <a:buChar char="•"/>
            </a:pPr>
            <a:r>
              <a:rPr lang="en-CA" altLang="en-US" dirty="0">
                <a:sym typeface="Symbol" panose="05050102010706020507" pitchFamily="18" charset="2"/>
              </a:rPr>
              <a:t>Pros: </a:t>
            </a:r>
          </a:p>
          <a:p>
            <a:pPr lvl="2" eaLnBrk="1" hangingPunct="1">
              <a:buFont typeface="Arial" panose="020B0604020202020204" pitchFamily="34" charset="0"/>
              <a:buChar char="•"/>
            </a:pPr>
            <a:r>
              <a:rPr lang="en-CA" altLang="en-US" dirty="0"/>
              <a:t>rf power loss is ~50% of HWR for same frequency, energy gain and </a:t>
            </a:r>
            <a:r>
              <a:rPr lang="el-GR" altLang="en-US" dirty="0"/>
              <a:t>β</a:t>
            </a:r>
            <a:r>
              <a:rPr lang="en-CA" altLang="en-US" baseline="-25000" dirty="0"/>
              <a:t>0 </a:t>
            </a:r>
          </a:p>
          <a:p>
            <a:pPr lvl="2" eaLnBrk="1" hangingPunct="1">
              <a:buFont typeface="Arial" panose="020B0604020202020204" pitchFamily="34" charset="0"/>
              <a:buChar char="•"/>
            </a:pPr>
            <a:r>
              <a:rPr lang="en-CA" altLang="en-US" dirty="0"/>
              <a:t>Easy tuning at bottom plate</a:t>
            </a:r>
          </a:p>
          <a:p>
            <a:pPr lvl="1" eaLnBrk="1" hangingPunct="1">
              <a:buFont typeface="Arial" panose="020B0604020202020204" pitchFamily="34" charset="0"/>
              <a:buChar char="•"/>
            </a:pPr>
            <a:r>
              <a:rPr lang="en-CA" altLang="en-US" dirty="0">
                <a:sym typeface="Symbol" panose="05050102010706020507" pitchFamily="18" charset="2"/>
              </a:rPr>
              <a:t>Cons: </a:t>
            </a:r>
          </a:p>
          <a:p>
            <a:pPr lvl="2" eaLnBrk="1" hangingPunct="1">
              <a:buFont typeface="Arial" panose="020B0604020202020204" pitchFamily="34" charset="0"/>
              <a:buChar char="•"/>
            </a:pPr>
            <a:r>
              <a:rPr lang="en-CA" altLang="en-US" dirty="0">
                <a:sym typeface="Symbol" panose="05050102010706020507" pitchFamily="18" charset="2"/>
              </a:rPr>
              <a:t>asymmetric field pattern can add vertical steering - not suitable for high intensity light ion applications and for higher velocities </a:t>
            </a:r>
          </a:p>
          <a:p>
            <a:pPr lvl="2" eaLnBrk="1" hangingPunct="1">
              <a:buFont typeface="Arial" panose="020B0604020202020204" pitchFamily="34" charset="0"/>
              <a:buChar char="•"/>
            </a:pPr>
            <a:r>
              <a:rPr lang="en-CA" altLang="en-US" dirty="0">
                <a:sym typeface="Symbol" panose="05050102010706020507" pitchFamily="18" charset="2"/>
              </a:rPr>
              <a:t>less mechanically stable</a:t>
            </a:r>
          </a:p>
          <a:p>
            <a:pPr lvl="1" eaLnBrk="1" hangingPunct="1">
              <a:buFont typeface="Arial" panose="020B0604020202020204" pitchFamily="34" charset="0"/>
              <a:buChar char="•"/>
            </a:pPr>
            <a:endParaRPr lang="en-CA" altLang="en-US" dirty="0">
              <a:sym typeface="Symbol" panose="05050102010706020507" pitchFamily="18" charset="2"/>
            </a:endParaRPr>
          </a:p>
          <a:p>
            <a:pPr eaLnBrk="1" hangingPunct="1">
              <a:buFont typeface="Arial" panose="020B0604020202020204" pitchFamily="34" charset="0"/>
              <a:buChar char="•"/>
            </a:pPr>
            <a:r>
              <a:rPr lang="en-CA" altLang="en-US" dirty="0">
                <a:sym typeface="Symbol" panose="05050102010706020507" pitchFamily="18" charset="2"/>
              </a:rPr>
              <a:t>HWR is chosen in mid-velocity range &gt;0.15 or where beam steering is an issue</a:t>
            </a:r>
          </a:p>
          <a:p>
            <a:pPr lvl="1" eaLnBrk="1" hangingPunct="1">
              <a:buFont typeface="Arial" panose="020B0604020202020204" pitchFamily="34" charset="0"/>
              <a:buChar char="•"/>
            </a:pPr>
            <a:r>
              <a:rPr lang="en-CA" altLang="en-US" dirty="0">
                <a:sym typeface="Symbol" panose="05050102010706020507" pitchFamily="18" charset="2"/>
              </a:rPr>
              <a:t>Pros: symmetric field pattern and mechanical stability</a:t>
            </a:r>
          </a:p>
          <a:p>
            <a:pPr lvl="1" eaLnBrk="1" hangingPunct="1">
              <a:buFont typeface="Arial" panose="020B0604020202020204" pitchFamily="34" charset="0"/>
              <a:buChar char="•"/>
            </a:pPr>
            <a:r>
              <a:rPr lang="en-CA" altLang="en-US" dirty="0">
                <a:sym typeface="Symbol" panose="05050102010706020507" pitchFamily="18" charset="2"/>
              </a:rPr>
              <a:t>Cons: 2x structure and rf losses compared to QWR</a:t>
            </a:r>
            <a:endParaRPr lang="en-CA" altLang="en-US" dirty="0"/>
          </a:p>
        </p:txBody>
      </p:sp>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632B5E6E-E056-B70D-6422-F3DECAA00DBE}"/>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632B5E6E-E056-B70D-6422-F3DECAA00DBE}"/>
                  </a:ext>
                </a:extLst>
              </p:cNvPr>
              <p:cNvPicPr/>
              <p:nvPr/>
            </p:nvPicPr>
            <p:blipFill>
              <a:blip r:embed="rId4"/>
              <a:stretch>
                <a:fillRect/>
              </a:stretch>
            </p:blipFill>
            <p:spPr>
              <a:xfrm>
                <a:off x="8437989" y="-34448"/>
                <a:ext cx="527040" cy="573840"/>
              </a:xfrm>
              <a:prstGeom prst="rect">
                <a:avLst/>
              </a:prstGeom>
            </p:spPr>
          </p:pic>
        </mc:Fallback>
      </mc:AlternateContent>
      <p:sp>
        <p:nvSpPr>
          <p:cNvPr id="4" name="Date Placeholder 3">
            <a:extLst>
              <a:ext uri="{FF2B5EF4-FFF2-40B4-BE49-F238E27FC236}">
                <a16:creationId xmlns:a16="http://schemas.microsoft.com/office/drawing/2014/main" id="{DF00CCC1-3178-05DF-1F8C-A67CB1CBD676}"/>
              </a:ext>
            </a:extLst>
          </p:cNvPr>
          <p:cNvSpPr>
            <a:spLocks noGrp="1"/>
          </p:cNvSpPr>
          <p:nvPr>
            <p:ph type="dt" sz="half"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4661A452-1648-2C03-6374-B103482E1B74}"/>
              </a:ext>
            </a:extLst>
          </p:cNvPr>
          <p:cNvSpPr>
            <a:spLocks noGrp="1"/>
          </p:cNvSpPr>
          <p:nvPr>
            <p:ph type="ftr" sz="quarter" idx="11"/>
          </p:nvPr>
        </p:nvSpPr>
        <p:spPr/>
        <p:txBody>
          <a:body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DB4F4547-3FA4-FCF0-32A3-FD0C22F89CFB}"/>
              </a:ext>
            </a:extLst>
          </p:cNvPr>
          <p:cNvSpPr>
            <a:spLocks noGrp="1"/>
          </p:cNvSpPr>
          <p:nvPr>
            <p:ph type="sldNum" sz="quarter" idx="12"/>
          </p:nvPr>
        </p:nvSpPr>
        <p:spPr/>
        <p:txBody>
          <a:bodyPr/>
          <a:lstStyle/>
          <a:p>
            <a:pPr>
              <a:defRPr/>
            </a:pPr>
            <a:fld id="{759301ED-21BF-40FA-A630-0767E734BCF5}" type="slidenum">
              <a:rPr lang="en-CA" altLang="en-US" smtClean="0"/>
              <a:pPr>
                <a:defRPr/>
              </a:pPr>
              <a:t>30</a:t>
            </a:fld>
            <a:endParaRPr lang="en-CA"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AB8D5-38B8-C860-4BAA-CA7325A5D7B7}"/>
              </a:ext>
            </a:extLst>
          </p:cNvPr>
          <p:cNvSpPr>
            <a:spLocks noGrp="1"/>
          </p:cNvSpPr>
          <p:nvPr>
            <p:ph type="title"/>
          </p:nvPr>
        </p:nvSpPr>
        <p:spPr>
          <a:xfrm>
            <a:off x="457200" y="274638"/>
            <a:ext cx="8229600" cy="730250"/>
          </a:xfrm>
        </p:spPr>
        <p:txBody>
          <a:bodyPr>
            <a:normAutofit fontScale="90000"/>
          </a:bodyPr>
          <a:lstStyle/>
          <a:p>
            <a:pPr eaLnBrk="1" hangingPunct="1">
              <a:defRPr/>
            </a:pPr>
            <a:r>
              <a:rPr lang="en-US" dirty="0"/>
              <a:t>HWR vs Single Spoke (SSR)</a:t>
            </a:r>
            <a:endParaRPr lang="en-CA" dirty="0"/>
          </a:p>
        </p:txBody>
      </p:sp>
      <p:pic>
        <p:nvPicPr>
          <p:cNvPr id="46083" name="Picture 4">
            <a:extLst>
              <a:ext uri="{FF2B5EF4-FFF2-40B4-BE49-F238E27FC236}">
                <a16:creationId xmlns:a16="http://schemas.microsoft.com/office/drawing/2014/main" id="{44D3F7D5-A6DA-1475-9CE9-B1FBAB966A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839"/>
          <a:stretch>
            <a:fillRect/>
          </a:stretch>
        </p:blipFill>
        <p:spPr bwMode="auto">
          <a:xfrm>
            <a:off x="5568950" y="1268413"/>
            <a:ext cx="3003550"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5">
            <a:extLst>
              <a:ext uri="{FF2B5EF4-FFF2-40B4-BE49-F238E27FC236}">
                <a16:creationId xmlns:a16="http://schemas.microsoft.com/office/drawing/2014/main" id="{7539C985-3079-B7AB-EC9E-74BD138FCE4F}"/>
              </a:ext>
            </a:extLst>
          </p:cNvPr>
          <p:cNvSpPr txBox="1">
            <a:spLocks noChangeArrowheads="1"/>
          </p:cNvSpPr>
          <p:nvPr/>
        </p:nvSpPr>
        <p:spPr bwMode="auto">
          <a:xfrm>
            <a:off x="237577" y="1417583"/>
            <a:ext cx="4975553"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spcBef>
                <a:spcPts val="600"/>
              </a:spcBef>
              <a:buFont typeface="Arial" panose="020B0604020202020204" pitchFamily="34" charset="0"/>
              <a:buChar char="•"/>
            </a:pPr>
            <a:r>
              <a:rPr lang="en-CA" altLang="en-US" dirty="0"/>
              <a:t>A single spoke resonator (SSR) is another variant of the HWR TEM cavity</a:t>
            </a:r>
          </a:p>
          <a:p>
            <a:pPr eaLnBrk="1" hangingPunct="1">
              <a:spcBef>
                <a:spcPts val="600"/>
              </a:spcBef>
              <a:buFont typeface="Arial" panose="020B0604020202020204" pitchFamily="34" charset="0"/>
              <a:buChar char="•"/>
            </a:pPr>
            <a:r>
              <a:rPr lang="en-CA" altLang="en-US" dirty="0"/>
              <a:t>HWR – the outer conductor is coaxial with the inner conductor with diameter ~</a:t>
            </a:r>
            <a:r>
              <a:rPr lang="en-CA" altLang="en-US" dirty="0">
                <a:sym typeface="Symbol" panose="05050102010706020507" pitchFamily="18" charset="2"/>
              </a:rPr>
              <a:t></a:t>
            </a:r>
            <a:r>
              <a:rPr lang="en-CA" altLang="en-US" baseline="-25000" dirty="0">
                <a:sym typeface="Symbol" panose="05050102010706020507" pitchFamily="18" charset="2"/>
              </a:rPr>
              <a:t>0</a:t>
            </a:r>
            <a:r>
              <a:rPr lang="en-CA" altLang="en-US" dirty="0">
                <a:sym typeface="Symbol" panose="05050102010706020507" pitchFamily="18" charset="2"/>
              </a:rPr>
              <a:t></a:t>
            </a:r>
            <a:endParaRPr lang="en-CA" altLang="en-US" dirty="0"/>
          </a:p>
          <a:p>
            <a:pPr eaLnBrk="1" hangingPunct="1">
              <a:spcBef>
                <a:spcPts val="600"/>
              </a:spcBef>
              <a:buFont typeface="Arial" panose="020B0604020202020204" pitchFamily="34" charset="0"/>
              <a:buChar char="•"/>
            </a:pPr>
            <a:r>
              <a:rPr lang="en-CA" altLang="en-US" dirty="0"/>
              <a:t>SSR – the outer conductor is coaxial with the beam path with diameter </a:t>
            </a:r>
            <a:r>
              <a:rPr lang="en-CA" altLang="en-US" dirty="0">
                <a:sym typeface="Symbol" panose="05050102010706020507" pitchFamily="18" charset="2"/>
              </a:rPr>
              <a:t>/2</a:t>
            </a:r>
          </a:p>
          <a:p>
            <a:pPr eaLnBrk="1" hangingPunct="1">
              <a:spcBef>
                <a:spcPts val="600"/>
              </a:spcBef>
              <a:buFont typeface="Arial" panose="020B0604020202020204" pitchFamily="34" charset="0"/>
              <a:buChar char="•"/>
            </a:pPr>
            <a:r>
              <a:rPr lang="en-CA" altLang="en-US" dirty="0">
                <a:sym typeface="Symbol" panose="05050102010706020507" pitchFamily="18" charset="2"/>
              </a:rPr>
              <a:t>For </a:t>
            </a:r>
            <a:r>
              <a:rPr lang="en-CA" altLang="en-US" baseline="-25000" dirty="0">
                <a:sym typeface="Symbol" panose="05050102010706020507" pitchFamily="18" charset="2"/>
              </a:rPr>
              <a:t>0 </a:t>
            </a:r>
            <a:r>
              <a:rPr lang="en-CA" altLang="en-US" dirty="0">
                <a:sym typeface="Symbol" panose="05050102010706020507" pitchFamily="18" charset="2"/>
              </a:rPr>
              <a:t>&lt;0.5 the SSR has a larger overall physical envelop than the HWR for the same frequency</a:t>
            </a:r>
          </a:p>
          <a:p>
            <a:pPr eaLnBrk="1" hangingPunct="1">
              <a:spcBef>
                <a:spcPts val="600"/>
              </a:spcBef>
              <a:buFont typeface="Arial" panose="020B0604020202020204" pitchFamily="34" charset="0"/>
              <a:buChar char="•"/>
            </a:pPr>
            <a:r>
              <a:rPr lang="en-CA" altLang="en-US" dirty="0">
                <a:sym typeface="Symbol" panose="05050102010706020507" pitchFamily="18" charset="2"/>
              </a:rPr>
              <a:t>For </a:t>
            </a:r>
            <a:r>
              <a:rPr lang="en-CA" altLang="en-US" baseline="-25000" dirty="0">
                <a:sym typeface="Symbol" panose="05050102010706020507" pitchFamily="18" charset="2"/>
              </a:rPr>
              <a:t>0 </a:t>
            </a:r>
            <a:r>
              <a:rPr lang="en-CA" altLang="en-US" dirty="0">
                <a:sym typeface="Symbol" panose="05050102010706020507" pitchFamily="18" charset="2"/>
              </a:rPr>
              <a:t>=0.1-&gt;0.25 HWRs are typically chosen for ~160MHz while SSRs are built for ~320MHz</a:t>
            </a:r>
          </a:p>
          <a:p>
            <a:pPr eaLnBrk="1" hangingPunct="1">
              <a:spcBef>
                <a:spcPts val="600"/>
              </a:spcBef>
              <a:buFont typeface="Arial" panose="020B0604020202020204" pitchFamily="34" charset="0"/>
              <a:buChar char="•"/>
            </a:pPr>
            <a:r>
              <a:rPr lang="en-CA" altLang="en-US" dirty="0">
                <a:sym typeface="Symbol" panose="05050102010706020507" pitchFamily="18" charset="2"/>
              </a:rPr>
              <a:t>For </a:t>
            </a:r>
            <a:r>
              <a:rPr lang="en-CA" altLang="en-US" baseline="-25000" dirty="0">
                <a:sym typeface="Symbol" panose="05050102010706020507" pitchFamily="18" charset="2"/>
              </a:rPr>
              <a:t>0 </a:t>
            </a:r>
            <a:r>
              <a:rPr lang="en-CA" altLang="en-US" dirty="0">
                <a:sym typeface="Symbol" panose="05050102010706020507" pitchFamily="18" charset="2"/>
              </a:rPr>
              <a:t>=0.25-&gt;0.5 HWRs and SSRs adopt typically ~320MHz – with G slightly larger in SSRs</a:t>
            </a:r>
          </a:p>
          <a:p>
            <a:pPr eaLnBrk="1" hangingPunct="1">
              <a:spcBef>
                <a:spcPts val="600"/>
              </a:spcBef>
              <a:buFont typeface="Arial" panose="020B0604020202020204" pitchFamily="34" charset="0"/>
              <a:buChar char="•"/>
            </a:pPr>
            <a:r>
              <a:rPr lang="en-CA" altLang="en-US" dirty="0">
                <a:sym typeface="Symbol" panose="05050102010706020507" pitchFamily="18" charset="2"/>
              </a:rPr>
              <a:t>The spoke geometry allows an extension along the beam depth for multiple gaps in a longer cavity</a:t>
            </a:r>
            <a:endParaRPr lang="en-CA" altLang="en-US" dirty="0"/>
          </a:p>
          <a:p>
            <a:pPr eaLnBrk="1" hangingPunct="1">
              <a:buFont typeface="Arial" panose="020B0604020202020204" pitchFamily="34" charset="0"/>
              <a:buChar char="•"/>
            </a:pPr>
            <a:endParaRPr lang="en-CA" altLang="en-US" dirty="0"/>
          </a:p>
          <a:p>
            <a:pPr eaLnBrk="1" hangingPunct="1">
              <a:buFont typeface="Arial" panose="020B0604020202020204" pitchFamily="34" charset="0"/>
              <a:buChar char="•"/>
            </a:pPr>
            <a:endParaRPr lang="en-CA" altLang="en-US" dirty="0"/>
          </a:p>
        </p:txBody>
      </p:sp>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B30ECB5D-29C5-F3A0-670B-8C58D806634F}"/>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B30ECB5D-29C5-F3A0-670B-8C58D806634F}"/>
                  </a:ext>
                </a:extLst>
              </p:cNvPr>
              <p:cNvPicPr/>
              <p:nvPr/>
            </p:nvPicPr>
            <p:blipFill>
              <a:blip r:embed="rId4"/>
              <a:stretch>
                <a:fillRect/>
              </a:stretch>
            </p:blipFill>
            <p:spPr>
              <a:xfrm>
                <a:off x="8437989" y="-34448"/>
                <a:ext cx="527040" cy="573840"/>
              </a:xfrm>
              <a:prstGeom prst="rect">
                <a:avLst/>
              </a:prstGeom>
            </p:spPr>
          </p:pic>
        </mc:Fallback>
      </mc:AlternateContent>
      <p:sp>
        <p:nvSpPr>
          <p:cNvPr id="4" name="Date Placeholder 3">
            <a:extLst>
              <a:ext uri="{FF2B5EF4-FFF2-40B4-BE49-F238E27FC236}">
                <a16:creationId xmlns:a16="http://schemas.microsoft.com/office/drawing/2014/main" id="{762D77C3-0246-C39F-F295-510DB2140AAC}"/>
              </a:ext>
            </a:extLst>
          </p:cNvPr>
          <p:cNvSpPr>
            <a:spLocks noGrp="1"/>
          </p:cNvSpPr>
          <p:nvPr>
            <p:ph type="dt" sz="half"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5A2D307E-C034-6C97-E9EB-D34F35B90BEF}"/>
              </a:ext>
            </a:extLst>
          </p:cNvPr>
          <p:cNvSpPr>
            <a:spLocks noGrp="1"/>
          </p:cNvSpPr>
          <p:nvPr>
            <p:ph type="ftr" sz="quarter" idx="11"/>
          </p:nvPr>
        </p:nvSpPr>
        <p:spPr/>
        <p:txBody>
          <a:body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9CA7636B-531E-D71C-ED28-E965F4AE5FA1}"/>
              </a:ext>
            </a:extLst>
          </p:cNvPr>
          <p:cNvSpPr>
            <a:spLocks noGrp="1"/>
          </p:cNvSpPr>
          <p:nvPr>
            <p:ph type="sldNum" sz="quarter" idx="12"/>
          </p:nvPr>
        </p:nvSpPr>
        <p:spPr/>
        <p:txBody>
          <a:bodyPr/>
          <a:lstStyle/>
          <a:p>
            <a:pPr>
              <a:defRPr/>
            </a:pPr>
            <a:fld id="{759301ED-21BF-40FA-A630-0767E734BCF5}" type="slidenum">
              <a:rPr lang="en-CA" altLang="en-US" smtClean="0"/>
              <a:pPr>
                <a:defRPr/>
              </a:pPr>
              <a:t>31</a:t>
            </a:fld>
            <a:endParaRPr lang="en-CA"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9335DFBC-0540-992A-A01F-A1EA7D441E36}"/>
              </a:ext>
            </a:extLst>
          </p:cNvPr>
          <p:cNvSpPr>
            <a:spLocks noGrp="1"/>
          </p:cNvSpPr>
          <p:nvPr>
            <p:ph type="title"/>
          </p:nvPr>
        </p:nvSpPr>
        <p:spPr/>
        <p:txBody>
          <a:bodyPr/>
          <a:lstStyle/>
          <a:p>
            <a:pPr eaLnBrk="1" hangingPunct="1"/>
            <a:r>
              <a:rPr lang="en-CA" altLang="en-US" sz="3200"/>
              <a:t>Accelerating cavities – cavity type/ velocity/frequency chart</a:t>
            </a:r>
          </a:p>
        </p:txBody>
      </p:sp>
      <p:grpSp>
        <p:nvGrpSpPr>
          <p:cNvPr id="47107" name="Group 1">
            <a:extLst>
              <a:ext uri="{FF2B5EF4-FFF2-40B4-BE49-F238E27FC236}">
                <a16:creationId xmlns:a16="http://schemas.microsoft.com/office/drawing/2014/main" id="{3B1D033D-8D2C-4437-B729-F18DE0CE92CA}"/>
              </a:ext>
            </a:extLst>
          </p:cNvPr>
          <p:cNvGrpSpPr>
            <a:grpSpLocks/>
          </p:cNvGrpSpPr>
          <p:nvPr/>
        </p:nvGrpSpPr>
        <p:grpSpPr bwMode="auto">
          <a:xfrm>
            <a:off x="846138" y="1406525"/>
            <a:ext cx="7467600" cy="5048250"/>
            <a:chOff x="846138" y="1406525"/>
            <a:chExt cx="7467600" cy="5048250"/>
          </a:xfrm>
        </p:grpSpPr>
        <p:pic>
          <p:nvPicPr>
            <p:cNvPr id="47109" name="Picture 2">
              <a:extLst>
                <a:ext uri="{FF2B5EF4-FFF2-40B4-BE49-F238E27FC236}">
                  <a16:creationId xmlns:a16="http://schemas.microsoft.com/office/drawing/2014/main" id="{DA4AAD40-DE77-1CD4-4A69-F46C90D495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138" y="1406525"/>
              <a:ext cx="7467600" cy="504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110" name="TextBox 4">
              <a:extLst>
                <a:ext uri="{FF2B5EF4-FFF2-40B4-BE49-F238E27FC236}">
                  <a16:creationId xmlns:a16="http://schemas.microsoft.com/office/drawing/2014/main" id="{09E82E0E-8965-088B-578D-F9095EACCC4D}"/>
                </a:ext>
              </a:extLst>
            </p:cNvPr>
            <p:cNvSpPr txBox="1">
              <a:spLocks noChangeArrowheads="1"/>
            </p:cNvSpPr>
            <p:nvPr/>
          </p:nvSpPr>
          <p:spPr bwMode="auto">
            <a:xfrm>
              <a:off x="4902200" y="1625600"/>
              <a:ext cx="1430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a:t>Elliptical</a:t>
              </a:r>
            </a:p>
          </p:txBody>
        </p:sp>
        <p:sp>
          <p:nvSpPr>
            <p:cNvPr id="7" name="Rectangle 6">
              <a:extLst>
                <a:ext uri="{FF2B5EF4-FFF2-40B4-BE49-F238E27FC236}">
                  <a16:creationId xmlns:a16="http://schemas.microsoft.com/office/drawing/2014/main" id="{63E2F47E-FC31-D8A8-742C-5945263E5A2C}"/>
                </a:ext>
              </a:extLst>
            </p:cNvPr>
            <p:cNvSpPr/>
            <p:nvPr/>
          </p:nvSpPr>
          <p:spPr>
            <a:xfrm>
              <a:off x="7018338" y="2425700"/>
              <a:ext cx="869950" cy="274638"/>
            </a:xfrm>
            <a:prstGeom prst="rect">
              <a:avLst/>
            </a:prstGeom>
            <a:solidFill>
              <a:srgbClr val="EEECE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 name="TextBox 3">
              <a:extLst>
                <a:ext uri="{FF2B5EF4-FFF2-40B4-BE49-F238E27FC236}">
                  <a16:creationId xmlns:a16="http://schemas.microsoft.com/office/drawing/2014/main" id="{AA39F298-422E-7974-FE72-3E84081AE2E9}"/>
                </a:ext>
              </a:extLst>
            </p:cNvPr>
            <p:cNvSpPr txBox="1"/>
            <p:nvPr/>
          </p:nvSpPr>
          <p:spPr>
            <a:xfrm rot="16200000">
              <a:off x="6967538" y="2541588"/>
              <a:ext cx="1204912" cy="646112"/>
            </a:xfrm>
            <a:prstGeom prst="rect">
              <a:avLst/>
            </a:prstGeom>
            <a:solidFill>
              <a:srgbClr val="EEECE1">
                <a:alpha val="25098"/>
              </a:srgbClr>
            </a:solidFill>
            <a:ln w="19050">
              <a:solidFill>
                <a:schemeClr val="bg2">
                  <a:lumMod val="50000"/>
                </a:schemeClr>
              </a:solidFill>
              <a:prstDash val="lgDash"/>
            </a:ln>
          </p:spPr>
          <p:txBody>
            <a:bodyPr>
              <a:spAutoFit/>
            </a:bodyPr>
            <a:lstStyle/>
            <a:p>
              <a:pPr algn="r" eaLnBrk="1" fontAlgn="auto" hangingPunct="1">
                <a:spcBef>
                  <a:spcPts val="0"/>
                </a:spcBef>
                <a:spcAft>
                  <a:spcPts val="0"/>
                </a:spcAft>
                <a:defRPr/>
              </a:pPr>
              <a:r>
                <a:rPr lang="en-CA" b="1" dirty="0">
                  <a:latin typeface="+mn-lt"/>
                  <a:cs typeface="+mn-cs"/>
                </a:rPr>
                <a:t>Deflecting mode</a:t>
              </a:r>
            </a:p>
          </p:txBody>
        </p:sp>
        <p:grpSp>
          <p:nvGrpSpPr>
            <p:cNvPr id="47113" name="Group 8">
              <a:extLst>
                <a:ext uri="{FF2B5EF4-FFF2-40B4-BE49-F238E27FC236}">
                  <a16:creationId xmlns:a16="http://schemas.microsoft.com/office/drawing/2014/main" id="{65E9CE1E-26E4-B64F-2E37-BDD524C30A87}"/>
                </a:ext>
              </a:extLst>
            </p:cNvPr>
            <p:cNvGrpSpPr>
              <a:grpSpLocks/>
            </p:cNvGrpSpPr>
            <p:nvPr/>
          </p:nvGrpSpPr>
          <p:grpSpPr bwMode="auto">
            <a:xfrm>
              <a:off x="7186613" y="3478213"/>
              <a:ext cx="698500" cy="369887"/>
              <a:chOff x="1718733" y="2045565"/>
              <a:chExt cx="4881510" cy="1281344"/>
            </a:xfrm>
          </p:grpSpPr>
          <p:sp>
            <p:nvSpPr>
              <p:cNvPr id="10" name="Rectangle 9">
                <a:extLst>
                  <a:ext uri="{FF2B5EF4-FFF2-40B4-BE49-F238E27FC236}">
                    <a16:creationId xmlns:a16="http://schemas.microsoft.com/office/drawing/2014/main" id="{D750DC95-E811-8D42-C566-EBB2C0A2D12F}"/>
                  </a:ext>
                </a:extLst>
              </p:cNvPr>
              <p:cNvSpPr/>
              <p:nvPr/>
            </p:nvSpPr>
            <p:spPr>
              <a:xfrm>
                <a:off x="1718733" y="2507509"/>
                <a:ext cx="876449" cy="351958"/>
              </a:xfrm>
              <a:prstGeom prst="rect">
                <a:avLst/>
              </a:prstGeom>
              <a:solidFill>
                <a:schemeClr val="bg1"/>
              </a:solid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1" name="Rectangle 10">
                <a:extLst>
                  <a:ext uri="{FF2B5EF4-FFF2-40B4-BE49-F238E27FC236}">
                    <a16:creationId xmlns:a16="http://schemas.microsoft.com/office/drawing/2014/main" id="{D5E57EEB-73D5-8063-ADDD-58D305AA76EA}"/>
                  </a:ext>
                </a:extLst>
              </p:cNvPr>
              <p:cNvSpPr/>
              <p:nvPr/>
            </p:nvSpPr>
            <p:spPr>
              <a:xfrm>
                <a:off x="5546277" y="2507509"/>
                <a:ext cx="1009589" cy="351958"/>
              </a:xfrm>
              <a:prstGeom prst="rect">
                <a:avLst/>
              </a:prstGeom>
              <a:solidFill>
                <a:schemeClr val="bg1"/>
              </a:solid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12" name="Straight Connector 11">
                <a:extLst>
                  <a:ext uri="{FF2B5EF4-FFF2-40B4-BE49-F238E27FC236}">
                    <a16:creationId xmlns:a16="http://schemas.microsoft.com/office/drawing/2014/main" id="{62FBF008-588F-025D-5719-0977A74437C0}"/>
                  </a:ext>
                </a:extLst>
              </p:cNvPr>
              <p:cNvCxnSpPr/>
              <p:nvPr/>
            </p:nvCxnSpPr>
            <p:spPr>
              <a:xfrm>
                <a:off x="3327409" y="2875963"/>
                <a:ext cx="1553208" cy="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35B5C29-F632-E893-7723-4BEE20CE0733}"/>
                  </a:ext>
                </a:extLst>
              </p:cNvPr>
              <p:cNvCxnSpPr/>
              <p:nvPr/>
            </p:nvCxnSpPr>
            <p:spPr>
              <a:xfrm>
                <a:off x="2872544" y="3260917"/>
                <a:ext cx="332830" cy="5501"/>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51DD6EBC-D332-D810-34D1-7DADC0446BED}"/>
                  </a:ext>
                </a:extLst>
              </p:cNvPr>
              <p:cNvCxnSpPr/>
              <p:nvPr/>
            </p:nvCxnSpPr>
            <p:spPr>
              <a:xfrm flipV="1">
                <a:off x="2872544" y="2111557"/>
                <a:ext cx="310642" cy="5498"/>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42C5709B-7CA5-593C-EF9D-2CC0C47B3874}"/>
                  </a:ext>
                </a:extLst>
              </p:cNvPr>
              <p:cNvCxnSpPr/>
              <p:nvPr/>
            </p:nvCxnSpPr>
            <p:spPr>
              <a:xfrm>
                <a:off x="3194277" y="2117055"/>
                <a:ext cx="122041" cy="390455"/>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256A206D-28DD-0B1A-D1B7-EE69066974C0}"/>
                  </a:ext>
                </a:extLst>
              </p:cNvPr>
              <p:cNvCxnSpPr/>
              <p:nvPr/>
            </p:nvCxnSpPr>
            <p:spPr>
              <a:xfrm flipV="1">
                <a:off x="3205375" y="2859467"/>
                <a:ext cx="110943" cy="406951"/>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33D18CDC-83F7-26B3-EA96-F397E61B2AD7}"/>
                  </a:ext>
                </a:extLst>
              </p:cNvPr>
              <p:cNvCxnSpPr/>
              <p:nvPr/>
            </p:nvCxnSpPr>
            <p:spPr>
              <a:xfrm>
                <a:off x="3316318" y="2502008"/>
                <a:ext cx="1586487" cy="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061AF85F-1D86-583F-2A36-6562DCE20F7D}"/>
                  </a:ext>
                </a:extLst>
              </p:cNvPr>
              <p:cNvCxnSpPr/>
              <p:nvPr/>
            </p:nvCxnSpPr>
            <p:spPr>
              <a:xfrm flipH="1" flipV="1">
                <a:off x="4880617" y="2859467"/>
                <a:ext cx="110943" cy="40145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D69CBE69-7126-94AC-5223-971CAFAA941D}"/>
                  </a:ext>
                </a:extLst>
              </p:cNvPr>
              <p:cNvCxnSpPr/>
              <p:nvPr/>
            </p:nvCxnSpPr>
            <p:spPr>
              <a:xfrm>
                <a:off x="4980469" y="3260917"/>
                <a:ext cx="321732" cy="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E5DB46B6-1AB7-6374-60AC-0F4409C4064F}"/>
                  </a:ext>
                </a:extLst>
              </p:cNvPr>
              <p:cNvCxnSpPr/>
              <p:nvPr/>
            </p:nvCxnSpPr>
            <p:spPr>
              <a:xfrm>
                <a:off x="5002658" y="2117055"/>
                <a:ext cx="321732" cy="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54F3873C-28E1-1D03-5C68-F65CACC35141}"/>
                  </a:ext>
                </a:extLst>
              </p:cNvPr>
              <p:cNvCxnSpPr/>
              <p:nvPr/>
            </p:nvCxnSpPr>
            <p:spPr>
              <a:xfrm flipV="1">
                <a:off x="2595182" y="2502008"/>
                <a:ext cx="55475" cy="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19D2016E-0D89-EDAD-89A2-241A71E85F9D}"/>
                  </a:ext>
                </a:extLst>
              </p:cNvPr>
              <p:cNvCxnSpPr/>
              <p:nvPr/>
            </p:nvCxnSpPr>
            <p:spPr>
              <a:xfrm>
                <a:off x="2595182" y="2864965"/>
                <a:ext cx="55475" cy="21997"/>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1150A799-D056-A3EA-4C8C-E6DBB876A77A}"/>
                  </a:ext>
                </a:extLst>
              </p:cNvPr>
              <p:cNvCxnSpPr/>
              <p:nvPr/>
            </p:nvCxnSpPr>
            <p:spPr>
              <a:xfrm>
                <a:off x="2650658" y="2886962"/>
                <a:ext cx="155321" cy="32996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DA0C3A51-1260-EEBB-4358-C6A4696836AA}"/>
                  </a:ext>
                </a:extLst>
              </p:cNvPr>
              <p:cNvCxnSpPr/>
              <p:nvPr/>
            </p:nvCxnSpPr>
            <p:spPr>
              <a:xfrm flipV="1">
                <a:off x="2639560" y="2177549"/>
                <a:ext cx="155321" cy="313461"/>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5BA8F65C-0F20-25B3-EE44-FF05FB84A0AD}"/>
                  </a:ext>
                </a:extLst>
              </p:cNvPr>
              <p:cNvCxnSpPr/>
              <p:nvPr/>
            </p:nvCxnSpPr>
            <p:spPr>
              <a:xfrm flipV="1">
                <a:off x="2794881" y="2117055"/>
                <a:ext cx="77664" cy="60494"/>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5150978C-3FEF-DB2C-AACC-5BAFB4B98B8A}"/>
                  </a:ext>
                </a:extLst>
              </p:cNvPr>
              <p:cNvCxnSpPr/>
              <p:nvPr/>
            </p:nvCxnSpPr>
            <p:spPr>
              <a:xfrm>
                <a:off x="2794881" y="3216922"/>
                <a:ext cx="77664" cy="43995"/>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27" name="Rectangle 26">
                <a:extLst>
                  <a:ext uri="{FF2B5EF4-FFF2-40B4-BE49-F238E27FC236}">
                    <a16:creationId xmlns:a16="http://schemas.microsoft.com/office/drawing/2014/main" id="{040DCD8C-2701-B49F-AAAB-25799F1BD7F2}"/>
                  </a:ext>
                </a:extLst>
              </p:cNvPr>
              <p:cNvSpPr/>
              <p:nvPr/>
            </p:nvSpPr>
            <p:spPr>
              <a:xfrm>
                <a:off x="1718733" y="2397523"/>
                <a:ext cx="88755" cy="588427"/>
              </a:xfrm>
              <a:prstGeom prst="rect">
                <a:avLst/>
              </a:prstGeom>
              <a:solidFill>
                <a:schemeClr val="bg1"/>
              </a:solid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8" name="Rectangle 27">
                <a:extLst>
                  <a:ext uri="{FF2B5EF4-FFF2-40B4-BE49-F238E27FC236}">
                    <a16:creationId xmlns:a16="http://schemas.microsoft.com/office/drawing/2014/main" id="{248F6ACC-7F64-4659-5A49-421A8B340031}"/>
                  </a:ext>
                </a:extLst>
              </p:cNvPr>
              <p:cNvSpPr/>
              <p:nvPr/>
            </p:nvSpPr>
            <p:spPr>
              <a:xfrm>
                <a:off x="6511488" y="2397523"/>
                <a:ext cx="88755" cy="588427"/>
              </a:xfrm>
              <a:prstGeom prst="rect">
                <a:avLst/>
              </a:prstGeom>
              <a:solidFill>
                <a:schemeClr val="bg1"/>
              </a:solid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9" name="Rectangle 28">
                <a:extLst>
                  <a:ext uri="{FF2B5EF4-FFF2-40B4-BE49-F238E27FC236}">
                    <a16:creationId xmlns:a16="http://schemas.microsoft.com/office/drawing/2014/main" id="{41E49F28-E499-DFDF-4051-C9BA977328D6}"/>
                  </a:ext>
                </a:extLst>
              </p:cNvPr>
              <p:cNvSpPr/>
              <p:nvPr/>
            </p:nvSpPr>
            <p:spPr>
              <a:xfrm>
                <a:off x="1763110" y="2518508"/>
                <a:ext cx="4826035" cy="3299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30" name="Straight Connector 29">
                <a:extLst>
                  <a:ext uri="{FF2B5EF4-FFF2-40B4-BE49-F238E27FC236}">
                    <a16:creationId xmlns:a16="http://schemas.microsoft.com/office/drawing/2014/main" id="{D080735F-23E6-9AC0-3B61-29FD0DA899A6}"/>
                  </a:ext>
                </a:extLst>
              </p:cNvPr>
              <p:cNvCxnSpPr/>
              <p:nvPr/>
            </p:nvCxnSpPr>
            <p:spPr>
              <a:xfrm>
                <a:off x="5313299" y="2111557"/>
                <a:ext cx="77657" cy="65992"/>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CD77DB1A-363E-90EC-6283-B4A4A9DB588D}"/>
                  </a:ext>
                </a:extLst>
              </p:cNvPr>
              <p:cNvCxnSpPr/>
              <p:nvPr/>
            </p:nvCxnSpPr>
            <p:spPr>
              <a:xfrm>
                <a:off x="5390956" y="2177549"/>
                <a:ext cx="155321" cy="32996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8EB7BDAA-E3BA-C338-7FDD-94750E14E440}"/>
                  </a:ext>
                </a:extLst>
              </p:cNvPr>
              <p:cNvCxnSpPr/>
              <p:nvPr/>
            </p:nvCxnSpPr>
            <p:spPr>
              <a:xfrm flipV="1">
                <a:off x="5302202" y="3216922"/>
                <a:ext cx="88755" cy="43995"/>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9968DB93-A8F5-07FE-70B2-B0C38FC3DB0F}"/>
                  </a:ext>
                </a:extLst>
              </p:cNvPr>
              <p:cNvCxnSpPr/>
              <p:nvPr/>
            </p:nvCxnSpPr>
            <p:spPr>
              <a:xfrm flipV="1">
                <a:off x="5390956" y="2859467"/>
                <a:ext cx="155321" cy="357455"/>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34" name="Rectangle 33">
                <a:extLst>
                  <a:ext uri="{FF2B5EF4-FFF2-40B4-BE49-F238E27FC236}">
                    <a16:creationId xmlns:a16="http://schemas.microsoft.com/office/drawing/2014/main" id="{8C79D7A4-6181-95D9-5A11-891C675193E4}"/>
                  </a:ext>
                </a:extLst>
              </p:cNvPr>
              <p:cNvSpPr/>
              <p:nvPr/>
            </p:nvSpPr>
            <p:spPr>
              <a:xfrm>
                <a:off x="2362205" y="2117055"/>
                <a:ext cx="144223" cy="384954"/>
              </a:xfrm>
              <a:prstGeom prst="rect">
                <a:avLst/>
              </a:prstGeom>
              <a:solidFill>
                <a:schemeClr val="bg1"/>
              </a:solid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5" name="Rectangle 34">
                <a:extLst>
                  <a:ext uri="{FF2B5EF4-FFF2-40B4-BE49-F238E27FC236}">
                    <a16:creationId xmlns:a16="http://schemas.microsoft.com/office/drawing/2014/main" id="{B7943DC7-A0C1-900E-520B-2852E8F3C964}"/>
                  </a:ext>
                </a:extLst>
              </p:cNvPr>
              <p:cNvSpPr/>
              <p:nvPr/>
            </p:nvSpPr>
            <p:spPr>
              <a:xfrm flipV="1">
                <a:off x="2295639" y="2045565"/>
                <a:ext cx="277355" cy="76991"/>
              </a:xfrm>
              <a:prstGeom prst="rect">
                <a:avLst/>
              </a:prstGeom>
              <a:solidFill>
                <a:schemeClr val="bg1"/>
              </a:solid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6" name="Rectangle 35">
                <a:extLst>
                  <a:ext uri="{FF2B5EF4-FFF2-40B4-BE49-F238E27FC236}">
                    <a16:creationId xmlns:a16="http://schemas.microsoft.com/office/drawing/2014/main" id="{DDF897EA-0D8D-D775-C0C3-D3C76A7B8702}"/>
                  </a:ext>
                </a:extLst>
              </p:cNvPr>
              <p:cNvSpPr/>
              <p:nvPr/>
            </p:nvSpPr>
            <p:spPr>
              <a:xfrm>
                <a:off x="2373296" y="2084059"/>
                <a:ext cx="122041" cy="4344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7" name="Rectangle 36">
                <a:extLst>
                  <a:ext uri="{FF2B5EF4-FFF2-40B4-BE49-F238E27FC236}">
                    <a16:creationId xmlns:a16="http://schemas.microsoft.com/office/drawing/2014/main" id="{95A0B5F2-6BE0-29C4-C838-7724184C83E2}"/>
                  </a:ext>
                </a:extLst>
              </p:cNvPr>
              <p:cNvSpPr/>
              <p:nvPr/>
            </p:nvSpPr>
            <p:spPr>
              <a:xfrm>
                <a:off x="3316318" y="2133554"/>
                <a:ext cx="1564299" cy="362956"/>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8" name="Isosceles Triangle 37">
                <a:extLst>
                  <a:ext uri="{FF2B5EF4-FFF2-40B4-BE49-F238E27FC236}">
                    <a16:creationId xmlns:a16="http://schemas.microsoft.com/office/drawing/2014/main" id="{AFA07B26-E0BF-8749-A21C-9899AAD42086}"/>
                  </a:ext>
                </a:extLst>
              </p:cNvPr>
              <p:cNvSpPr/>
              <p:nvPr/>
            </p:nvSpPr>
            <p:spPr>
              <a:xfrm rot="4380000">
                <a:off x="3168169" y="2171235"/>
                <a:ext cx="373955" cy="188607"/>
              </a:xfrm>
              <a:prstGeom prst="triangl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39" name="Straight Connector 38">
                <a:extLst>
                  <a:ext uri="{FF2B5EF4-FFF2-40B4-BE49-F238E27FC236}">
                    <a16:creationId xmlns:a16="http://schemas.microsoft.com/office/drawing/2014/main" id="{50CF875D-A66F-A122-5D59-397590A9FE89}"/>
                  </a:ext>
                </a:extLst>
              </p:cNvPr>
              <p:cNvCxnSpPr/>
              <p:nvPr/>
            </p:nvCxnSpPr>
            <p:spPr>
              <a:xfrm>
                <a:off x="3194277" y="2122556"/>
                <a:ext cx="1808381" cy="0"/>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40" name="Rectangle 39">
                <a:extLst>
                  <a:ext uri="{FF2B5EF4-FFF2-40B4-BE49-F238E27FC236}">
                    <a16:creationId xmlns:a16="http://schemas.microsoft.com/office/drawing/2014/main" id="{228A6C0D-D988-5014-6622-3319A45E2A6C}"/>
                  </a:ext>
                </a:extLst>
              </p:cNvPr>
              <p:cNvSpPr/>
              <p:nvPr/>
            </p:nvSpPr>
            <p:spPr>
              <a:xfrm>
                <a:off x="3249752" y="2133554"/>
                <a:ext cx="1708529" cy="54993"/>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1" name="Isosceles Triangle 40">
                <a:extLst>
                  <a:ext uri="{FF2B5EF4-FFF2-40B4-BE49-F238E27FC236}">
                    <a16:creationId xmlns:a16="http://schemas.microsoft.com/office/drawing/2014/main" id="{C1DB4E37-694A-01CB-0D43-DE2FCD0F12C4}"/>
                  </a:ext>
                </a:extLst>
              </p:cNvPr>
              <p:cNvSpPr/>
              <p:nvPr/>
            </p:nvSpPr>
            <p:spPr>
              <a:xfrm rot="17220000" flipH="1">
                <a:off x="4654811" y="2182234"/>
                <a:ext cx="373955" cy="188607"/>
              </a:xfrm>
              <a:prstGeom prst="triangl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42" name="Straight Connector 41">
                <a:extLst>
                  <a:ext uri="{FF2B5EF4-FFF2-40B4-BE49-F238E27FC236}">
                    <a16:creationId xmlns:a16="http://schemas.microsoft.com/office/drawing/2014/main" id="{C4DFE73E-617E-6485-1705-FDEBD96C3084}"/>
                  </a:ext>
                </a:extLst>
              </p:cNvPr>
              <p:cNvCxnSpPr/>
              <p:nvPr/>
            </p:nvCxnSpPr>
            <p:spPr>
              <a:xfrm flipH="1">
                <a:off x="4880617" y="2122556"/>
                <a:ext cx="110943" cy="384954"/>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nvGrpSpPr>
              <p:cNvPr id="47147" name="Group 42">
                <a:extLst>
                  <a:ext uri="{FF2B5EF4-FFF2-40B4-BE49-F238E27FC236}">
                    <a16:creationId xmlns:a16="http://schemas.microsoft.com/office/drawing/2014/main" id="{9DD68B84-D593-4D93-6F29-C774D0C45BC3}"/>
                  </a:ext>
                </a:extLst>
              </p:cNvPr>
              <p:cNvGrpSpPr>
                <a:grpSpLocks/>
              </p:cNvGrpSpPr>
              <p:nvPr/>
            </p:nvGrpSpPr>
            <p:grpSpPr bwMode="auto">
              <a:xfrm flipV="1">
                <a:off x="3253407" y="2886016"/>
                <a:ext cx="1708057" cy="440893"/>
                <a:chOff x="3261107" y="1511639"/>
                <a:chExt cx="1708057" cy="421546"/>
              </a:xfrm>
            </p:grpSpPr>
            <p:sp>
              <p:nvSpPr>
                <p:cNvPr id="45" name="Rectangle 44">
                  <a:extLst>
                    <a:ext uri="{FF2B5EF4-FFF2-40B4-BE49-F238E27FC236}">
                      <a16:creationId xmlns:a16="http://schemas.microsoft.com/office/drawing/2014/main" id="{68B55395-696C-6CEA-02EF-A687221088DE}"/>
                    </a:ext>
                  </a:extLst>
                </p:cNvPr>
                <p:cNvSpPr/>
                <p:nvPr/>
              </p:nvSpPr>
              <p:spPr>
                <a:xfrm>
                  <a:off x="3324018" y="1569476"/>
                  <a:ext cx="1564296" cy="362805"/>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6" name="Isosceles Triangle 45">
                  <a:extLst>
                    <a:ext uri="{FF2B5EF4-FFF2-40B4-BE49-F238E27FC236}">
                      <a16:creationId xmlns:a16="http://schemas.microsoft.com/office/drawing/2014/main" id="{5F5F1960-1B75-1AF3-ECDD-06A9138F4049}"/>
                    </a:ext>
                  </a:extLst>
                </p:cNvPr>
                <p:cNvSpPr/>
                <p:nvPr/>
              </p:nvSpPr>
              <p:spPr>
                <a:xfrm rot="4380000">
                  <a:off x="3176187" y="1603994"/>
                  <a:ext cx="373318" cy="188607"/>
                </a:xfrm>
                <a:prstGeom prst="triangl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7" name="Rectangle 46">
                  <a:extLst>
                    <a:ext uri="{FF2B5EF4-FFF2-40B4-BE49-F238E27FC236}">
                      <a16:creationId xmlns:a16="http://schemas.microsoft.com/office/drawing/2014/main" id="{ADCBC261-B432-92B0-9370-6C77FDAC8417}"/>
                    </a:ext>
                  </a:extLst>
                </p:cNvPr>
                <p:cNvSpPr/>
                <p:nvPr/>
              </p:nvSpPr>
              <p:spPr>
                <a:xfrm>
                  <a:off x="3257452" y="1569476"/>
                  <a:ext cx="1708525" cy="5784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8" name="Isosceles Triangle 47">
                  <a:extLst>
                    <a:ext uri="{FF2B5EF4-FFF2-40B4-BE49-F238E27FC236}">
                      <a16:creationId xmlns:a16="http://schemas.microsoft.com/office/drawing/2014/main" id="{A31D440F-13C2-AA7F-9E20-9D3B8E64B038}"/>
                    </a:ext>
                  </a:extLst>
                </p:cNvPr>
                <p:cNvSpPr/>
                <p:nvPr/>
              </p:nvSpPr>
              <p:spPr>
                <a:xfrm rot="17220000" flipH="1">
                  <a:off x="4657277" y="1620059"/>
                  <a:ext cx="373318" cy="177509"/>
                </a:xfrm>
                <a:prstGeom prst="triangl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cxnSp>
            <p:nvCxnSpPr>
              <p:cNvPr id="44" name="Straight Connector 43">
                <a:extLst>
                  <a:ext uri="{FF2B5EF4-FFF2-40B4-BE49-F238E27FC236}">
                    <a16:creationId xmlns:a16="http://schemas.microsoft.com/office/drawing/2014/main" id="{F192CA2A-8818-991C-741B-D769C917EBF2}"/>
                  </a:ext>
                </a:extLst>
              </p:cNvPr>
              <p:cNvCxnSpPr/>
              <p:nvPr/>
            </p:nvCxnSpPr>
            <p:spPr>
              <a:xfrm flipV="1">
                <a:off x="3183186" y="3260917"/>
                <a:ext cx="1808374" cy="5501"/>
              </a:xfrm>
              <a:prstGeom prst="line">
                <a:avLst/>
              </a:prstGeom>
              <a:ln>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grpSp>
      <p:sp>
        <p:nvSpPr>
          <p:cNvPr id="47108" name="Slide Number Placeholder 51">
            <a:extLst>
              <a:ext uri="{FF2B5EF4-FFF2-40B4-BE49-F238E27FC236}">
                <a16:creationId xmlns:a16="http://schemas.microsoft.com/office/drawing/2014/main" id="{E5F7CC53-6D81-5637-4E8A-842A6582DB9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03D0CB6-D59B-490D-A20A-F1A7C9B18573}" type="slidenum">
              <a:rPr lang="en-CA" altLang="en-US" sz="1200" smtClean="0">
                <a:solidFill>
                  <a:srgbClr val="898989"/>
                </a:solidFill>
              </a:rPr>
              <a:pPr>
                <a:spcBef>
                  <a:spcPct val="0"/>
                </a:spcBef>
                <a:buFontTx/>
                <a:buNone/>
              </a:pPr>
              <a:t>32</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C3ACAE2D-EE24-CB58-3874-137359E48203}"/>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C3ACAE2D-EE24-CB58-3874-137359E48203}"/>
                  </a:ext>
                </a:extLst>
              </p:cNvPr>
              <p:cNvPicPr/>
              <p:nvPr/>
            </p:nvPicPr>
            <p:blipFill>
              <a:blip r:embed="rId4"/>
              <a:stretch>
                <a:fillRect/>
              </a:stretch>
            </p:blipFill>
            <p:spPr>
              <a:xfrm>
                <a:off x="8437989" y="-34448"/>
                <a:ext cx="527040" cy="573840"/>
              </a:xfrm>
              <a:prstGeom prst="rect">
                <a:avLst/>
              </a:prstGeom>
            </p:spPr>
          </p:pic>
        </mc:Fallback>
      </mc:AlternateContent>
      <p:sp>
        <p:nvSpPr>
          <p:cNvPr id="3" name="Date Placeholder 2">
            <a:extLst>
              <a:ext uri="{FF2B5EF4-FFF2-40B4-BE49-F238E27FC236}">
                <a16:creationId xmlns:a16="http://schemas.microsoft.com/office/drawing/2014/main" id="{4AA952A3-9D1E-D413-64C4-F595F09D1C0A}"/>
              </a:ext>
            </a:extLst>
          </p:cNvPr>
          <p:cNvSpPr>
            <a:spLocks noGrp="1"/>
          </p:cNvSpPr>
          <p:nvPr>
            <p:ph type="dt" sz="half"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EEE5CF34-8AFE-5665-D6D7-7638F2D807A5}"/>
              </a:ext>
            </a:extLst>
          </p:cNvPr>
          <p:cNvSpPr>
            <a:spLocks noGrp="1"/>
          </p:cNvSpPr>
          <p:nvPr>
            <p:ph type="ftr" sz="quarter" idx="11"/>
          </p:nvPr>
        </p:nvSpPr>
        <p:spPr/>
        <p:txBody>
          <a:bodyPr/>
          <a:lstStyle/>
          <a:p>
            <a:pPr>
              <a:defRPr/>
            </a:pPr>
            <a:r>
              <a:rPr lang="it-IT"/>
              <a:t>Bob Laxdal - Non Elliptical Cavities </a:t>
            </a:r>
            <a:endParaRPr lang="en-CA"/>
          </a:p>
        </p:txBody>
      </p:sp>
    </p:spTree>
    <p:extLst>
      <p:ext uri="{BB962C8B-B14F-4D97-AF65-F5344CB8AC3E}">
        <p14:creationId xmlns:p14="http://schemas.microsoft.com/office/powerpoint/2010/main" val="21003383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794CA11D-2286-4641-3442-BA890237CFBB}"/>
              </a:ext>
            </a:extLst>
          </p:cNvPr>
          <p:cNvSpPr>
            <a:spLocks noGrp="1"/>
          </p:cNvSpPr>
          <p:nvPr>
            <p:ph type="title"/>
          </p:nvPr>
        </p:nvSpPr>
        <p:spPr>
          <a:xfrm>
            <a:off x="495300" y="2665413"/>
            <a:ext cx="8229600" cy="1143000"/>
          </a:xfrm>
        </p:spPr>
        <p:txBody>
          <a:bodyPr/>
          <a:lstStyle/>
          <a:p>
            <a:pPr eaLnBrk="1" hangingPunct="1"/>
            <a:r>
              <a:rPr lang="en-CA" altLang="en-US"/>
              <a:t>Examples of TEM Cavities</a:t>
            </a:r>
          </a:p>
        </p:txBody>
      </p:sp>
      <p:sp>
        <p:nvSpPr>
          <p:cNvPr id="3" name="Date Placeholder 2">
            <a:extLst>
              <a:ext uri="{FF2B5EF4-FFF2-40B4-BE49-F238E27FC236}">
                <a16:creationId xmlns:a16="http://schemas.microsoft.com/office/drawing/2014/main" id="{11802EAB-C493-F5DB-3D32-CB741BFACD39}"/>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9C0D5A6A-FC6A-6F27-C9BD-8E953212A4D3}"/>
              </a:ext>
            </a:extLst>
          </p:cNvPr>
          <p:cNvSpPr>
            <a:spLocks noGrp="1"/>
          </p:cNvSpPr>
          <p:nvPr>
            <p:ph type="ftr" sz="quarter" idx="11"/>
          </p:nvPr>
        </p:nvSpPr>
        <p:spPr/>
        <p:txBody>
          <a:bodyPr/>
          <a:lstStyle/>
          <a:p>
            <a:pPr>
              <a:defRPr/>
            </a:pPr>
            <a:r>
              <a:rPr lang="it-IT"/>
              <a:t>Bob Laxdal - Non Elliptical Cavities </a:t>
            </a:r>
            <a:endParaRPr lang="en-CA"/>
          </a:p>
        </p:txBody>
      </p:sp>
      <p:sp>
        <p:nvSpPr>
          <p:cNvPr id="48133" name="Slide Number Placeholder 6">
            <a:extLst>
              <a:ext uri="{FF2B5EF4-FFF2-40B4-BE49-F238E27FC236}">
                <a16:creationId xmlns:a16="http://schemas.microsoft.com/office/drawing/2014/main" id="{4F4E0E41-7497-A44F-26DF-A44D6BA0E099}"/>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BE8756C-8618-4024-9A9E-5E697ADCCC3F}" type="slidenum">
              <a:rPr lang="en-CA" altLang="en-US" sz="1200" smtClean="0">
                <a:solidFill>
                  <a:srgbClr val="898989"/>
                </a:solidFill>
              </a:rPr>
              <a:pPr>
                <a:spcBef>
                  <a:spcPct val="0"/>
                </a:spcBef>
                <a:buFontTx/>
                <a:buNone/>
              </a:pPr>
              <a:t>33</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D64E5F95-5AA7-36AB-2613-F12CBCA9B9E9}"/>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D64E5F95-5AA7-36AB-2613-F12CBCA9B9E9}"/>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00697-AC3A-83C0-E36D-927F3B429921}"/>
              </a:ext>
            </a:extLst>
          </p:cNvPr>
          <p:cNvSpPr>
            <a:spLocks noGrp="1"/>
          </p:cNvSpPr>
          <p:nvPr>
            <p:ph type="title"/>
          </p:nvPr>
        </p:nvSpPr>
        <p:spPr>
          <a:xfrm>
            <a:off x="504825" y="165100"/>
            <a:ext cx="8229600" cy="596900"/>
          </a:xfrm>
        </p:spPr>
        <p:txBody>
          <a:bodyPr rtlCol="0">
            <a:normAutofit fontScale="90000"/>
          </a:bodyPr>
          <a:lstStyle/>
          <a:p>
            <a:pPr eaLnBrk="1" fontAlgn="auto" hangingPunct="1">
              <a:spcAft>
                <a:spcPts val="0"/>
              </a:spcAft>
              <a:defRPr/>
            </a:pPr>
            <a:r>
              <a:rPr lang="en-CA" dirty="0"/>
              <a:t>Cavity types – quarter waves</a:t>
            </a:r>
          </a:p>
        </p:txBody>
      </p:sp>
      <p:pic>
        <p:nvPicPr>
          <p:cNvPr id="50179" name="Picture 2">
            <a:extLst>
              <a:ext uri="{FF2B5EF4-FFF2-40B4-BE49-F238E27FC236}">
                <a16:creationId xmlns:a16="http://schemas.microsoft.com/office/drawing/2014/main" id="{35DC0A0B-366D-D8E6-30A7-4D56C17701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9313" y="908050"/>
            <a:ext cx="1841500" cy="2455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80" name="Picture 3">
            <a:extLst>
              <a:ext uri="{FF2B5EF4-FFF2-40B4-BE49-F238E27FC236}">
                <a16:creationId xmlns:a16="http://schemas.microsoft.com/office/drawing/2014/main" id="{4801FC04-45A0-6E3A-124E-8CB0C64975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9463" y="776288"/>
            <a:ext cx="2014537" cy="258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81" name="TextBox 4">
            <a:extLst>
              <a:ext uri="{FF2B5EF4-FFF2-40B4-BE49-F238E27FC236}">
                <a16:creationId xmlns:a16="http://schemas.microsoft.com/office/drawing/2014/main" id="{B3C31C3A-566F-8849-89A9-4E188EFDC22E}"/>
              </a:ext>
            </a:extLst>
          </p:cNvPr>
          <p:cNvSpPr txBox="1">
            <a:spLocks noChangeArrowheads="1"/>
          </p:cNvSpPr>
          <p:nvPr/>
        </p:nvSpPr>
        <p:spPr bwMode="auto">
          <a:xfrm>
            <a:off x="4473575" y="3363913"/>
            <a:ext cx="2406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FRIB </a:t>
            </a:r>
            <a:r>
              <a:rPr lang="el-GR" altLang="en-US" sz="1400"/>
              <a:t>β</a:t>
            </a:r>
            <a:r>
              <a:rPr lang="en-CA" altLang="en-US" sz="1400"/>
              <a:t>=0.041, 0.085 80.5MHz</a:t>
            </a:r>
          </a:p>
        </p:txBody>
      </p:sp>
      <p:sp>
        <p:nvSpPr>
          <p:cNvPr id="50182" name="TextBox 7">
            <a:extLst>
              <a:ext uri="{FF2B5EF4-FFF2-40B4-BE49-F238E27FC236}">
                <a16:creationId xmlns:a16="http://schemas.microsoft.com/office/drawing/2014/main" id="{B95B9642-A58B-39B0-0A0D-2589107AA609}"/>
              </a:ext>
            </a:extLst>
          </p:cNvPr>
          <p:cNvSpPr txBox="1">
            <a:spLocks noChangeArrowheads="1"/>
          </p:cNvSpPr>
          <p:nvPr/>
        </p:nvSpPr>
        <p:spPr bwMode="auto">
          <a:xfrm>
            <a:off x="6938963" y="3363913"/>
            <a:ext cx="23955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ANL </a:t>
            </a:r>
            <a:r>
              <a:rPr lang="el-GR" altLang="en-US" sz="1400"/>
              <a:t>β</a:t>
            </a:r>
            <a:r>
              <a:rPr lang="en-CA" altLang="en-US" sz="1400"/>
              <a:t>=0.077, 0.085 72.5MHz</a:t>
            </a:r>
          </a:p>
        </p:txBody>
      </p:sp>
      <p:sp>
        <p:nvSpPr>
          <p:cNvPr id="50183" name="TextBox 6">
            <a:extLst>
              <a:ext uri="{FF2B5EF4-FFF2-40B4-BE49-F238E27FC236}">
                <a16:creationId xmlns:a16="http://schemas.microsoft.com/office/drawing/2014/main" id="{B1AB8E72-23E6-C417-F998-5ECBF8DEA464}"/>
              </a:ext>
            </a:extLst>
          </p:cNvPr>
          <p:cNvSpPr txBox="1">
            <a:spLocks noChangeArrowheads="1"/>
          </p:cNvSpPr>
          <p:nvPr/>
        </p:nvSpPr>
        <p:spPr bwMode="auto">
          <a:xfrm>
            <a:off x="230188" y="908050"/>
            <a:ext cx="27416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a:t>TRIUMF ISAC-II Resonators</a:t>
            </a:r>
          </a:p>
        </p:txBody>
      </p:sp>
      <p:pic>
        <p:nvPicPr>
          <p:cNvPr id="50184" name="Picture 4">
            <a:extLst>
              <a:ext uri="{FF2B5EF4-FFF2-40B4-BE49-F238E27FC236}">
                <a16:creationId xmlns:a16="http://schemas.microsoft.com/office/drawing/2014/main" id="{0B334A6B-21A9-DEB1-2E93-FF464F1FD2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0" y="3776663"/>
            <a:ext cx="2478088" cy="2760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85" name="TextBox 11">
            <a:extLst>
              <a:ext uri="{FF2B5EF4-FFF2-40B4-BE49-F238E27FC236}">
                <a16:creationId xmlns:a16="http://schemas.microsoft.com/office/drawing/2014/main" id="{CE3C8E08-6C7C-37E8-DDCD-13E8DAB95DB1}"/>
              </a:ext>
            </a:extLst>
          </p:cNvPr>
          <p:cNvSpPr txBox="1">
            <a:spLocks noChangeArrowheads="1"/>
          </p:cNvSpPr>
          <p:nvPr/>
        </p:nvSpPr>
        <p:spPr bwMode="auto">
          <a:xfrm>
            <a:off x="750888" y="6532563"/>
            <a:ext cx="305117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Spiral-2 </a:t>
            </a:r>
            <a:r>
              <a:rPr lang="el-GR" altLang="en-US" sz="1400"/>
              <a:t>β</a:t>
            </a:r>
            <a:r>
              <a:rPr lang="en-CA" altLang="en-US" sz="1400"/>
              <a:t>=0.007, 0.12 88.05MHz</a:t>
            </a:r>
          </a:p>
        </p:txBody>
      </p:sp>
      <p:pic>
        <p:nvPicPr>
          <p:cNvPr id="50186" name="Picture 5">
            <a:extLst>
              <a:ext uri="{FF2B5EF4-FFF2-40B4-BE49-F238E27FC236}">
                <a16:creationId xmlns:a16="http://schemas.microsoft.com/office/drawing/2014/main" id="{453BBE61-C47E-1642-8676-10E60CEA1D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8900" y="3910013"/>
            <a:ext cx="673100" cy="2493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87" name="TextBox 13">
            <a:extLst>
              <a:ext uri="{FF2B5EF4-FFF2-40B4-BE49-F238E27FC236}">
                <a16:creationId xmlns:a16="http://schemas.microsoft.com/office/drawing/2014/main" id="{9101F36D-E61E-EE99-0955-F6065B0581AF}"/>
              </a:ext>
            </a:extLst>
          </p:cNvPr>
          <p:cNvSpPr txBox="1">
            <a:spLocks noChangeArrowheads="1"/>
          </p:cNvSpPr>
          <p:nvPr/>
        </p:nvSpPr>
        <p:spPr bwMode="auto">
          <a:xfrm>
            <a:off x="3646488" y="6530975"/>
            <a:ext cx="2274887"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RAON </a:t>
            </a:r>
            <a:r>
              <a:rPr lang="el-GR" altLang="en-US" sz="1400"/>
              <a:t>β</a:t>
            </a:r>
            <a:r>
              <a:rPr lang="en-CA" altLang="en-US" sz="1400"/>
              <a:t>=0.047, 81.25 MHz</a:t>
            </a:r>
          </a:p>
        </p:txBody>
      </p:sp>
      <p:pic>
        <p:nvPicPr>
          <p:cNvPr id="50188" name="Picture 6">
            <a:extLst>
              <a:ext uri="{FF2B5EF4-FFF2-40B4-BE49-F238E27FC236}">
                <a16:creationId xmlns:a16="http://schemas.microsoft.com/office/drawing/2014/main" id="{9CE4FEA5-5936-C42B-451F-3B4C47B741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0425" y="3910013"/>
            <a:ext cx="823913" cy="2493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89" name="Picture 7">
            <a:extLst>
              <a:ext uri="{FF2B5EF4-FFF2-40B4-BE49-F238E27FC236}">
                <a16:creationId xmlns:a16="http://schemas.microsoft.com/office/drawing/2014/main" id="{D563569A-6A2D-064C-6B72-D052B6EDD3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450" y="1481138"/>
            <a:ext cx="4210050" cy="2036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90" name="TextBox 8">
            <a:extLst>
              <a:ext uri="{FF2B5EF4-FFF2-40B4-BE49-F238E27FC236}">
                <a16:creationId xmlns:a16="http://schemas.microsoft.com/office/drawing/2014/main" id="{299AA405-EC77-F8AB-F746-B2689E274086}"/>
              </a:ext>
            </a:extLst>
          </p:cNvPr>
          <p:cNvSpPr txBox="1">
            <a:spLocks noChangeArrowheads="1"/>
          </p:cNvSpPr>
          <p:nvPr/>
        </p:nvSpPr>
        <p:spPr bwMode="auto">
          <a:xfrm>
            <a:off x="5921375" y="3910013"/>
            <a:ext cx="28305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2400" dirty="0"/>
              <a:t>Typical range </a:t>
            </a:r>
          </a:p>
          <a:p>
            <a:pPr eaLnBrk="1" hangingPunct="1">
              <a:spcBef>
                <a:spcPct val="0"/>
              </a:spcBef>
              <a:buFontTx/>
              <a:buNone/>
            </a:pPr>
            <a:r>
              <a:rPr lang="el-GR" altLang="en-US" sz="2400" dirty="0"/>
              <a:t>β</a:t>
            </a:r>
            <a:r>
              <a:rPr lang="en-CA" altLang="en-US" sz="2400" dirty="0"/>
              <a:t>~0.04-&gt;0.15</a:t>
            </a:r>
          </a:p>
          <a:p>
            <a:pPr eaLnBrk="1" hangingPunct="1">
              <a:spcBef>
                <a:spcPct val="0"/>
              </a:spcBef>
              <a:buFontTx/>
              <a:buNone/>
            </a:pPr>
            <a:r>
              <a:rPr lang="en-CA" altLang="en-US" sz="2400" dirty="0"/>
              <a:t>f=50MHz-&gt;160MHz</a:t>
            </a:r>
          </a:p>
        </p:txBody>
      </p:sp>
      <p:sp>
        <p:nvSpPr>
          <p:cNvPr id="50193" name="Slide Number Placeholder 15">
            <a:extLst>
              <a:ext uri="{FF2B5EF4-FFF2-40B4-BE49-F238E27FC236}">
                <a16:creationId xmlns:a16="http://schemas.microsoft.com/office/drawing/2014/main" id="{0CB20A5A-3888-2BA6-29D8-2828A5DB127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3670085-01B1-4C2D-B305-FFE12B141E8B}" type="slidenum">
              <a:rPr lang="en-CA" altLang="en-US" sz="1200" smtClean="0">
                <a:solidFill>
                  <a:srgbClr val="898989"/>
                </a:solidFill>
              </a:rPr>
              <a:pPr>
                <a:spcBef>
                  <a:spcPct val="0"/>
                </a:spcBef>
                <a:buFontTx/>
                <a:buNone/>
              </a:pPr>
              <a:t>34</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8">
            <p14:nvContentPartPr>
              <p14:cNvPr id="3" name="Ink 2">
                <a:extLst>
                  <a:ext uri="{FF2B5EF4-FFF2-40B4-BE49-F238E27FC236}">
                    <a16:creationId xmlns:a16="http://schemas.microsoft.com/office/drawing/2014/main" id="{93E184AF-0163-4713-E451-88E9262E390B}"/>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93E184AF-0163-4713-E451-88E9262E390B}"/>
                  </a:ext>
                </a:extLst>
              </p:cNvPr>
              <p:cNvPicPr/>
              <p:nvPr/>
            </p:nvPicPr>
            <p:blipFill>
              <a:blip r:embed="rId9"/>
              <a:stretch>
                <a:fillRect/>
              </a:stretch>
            </p:blipFill>
            <p:spPr>
              <a:xfrm>
                <a:off x="8437989" y="-34448"/>
                <a:ext cx="527040" cy="573840"/>
              </a:xfrm>
              <a:prstGeom prst="rect">
                <a:avLst/>
              </a:prstGeom>
            </p:spPr>
          </p:pic>
        </mc:Fallback>
      </mc:AlternateContent>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22A60-6065-1F2F-A50E-00668BF6345D}"/>
              </a:ext>
            </a:extLst>
          </p:cNvPr>
          <p:cNvSpPr>
            <a:spLocks noGrp="1"/>
          </p:cNvSpPr>
          <p:nvPr>
            <p:ph type="title"/>
          </p:nvPr>
        </p:nvSpPr>
        <p:spPr>
          <a:xfrm>
            <a:off x="407988" y="155575"/>
            <a:ext cx="8229600" cy="758825"/>
          </a:xfrm>
        </p:spPr>
        <p:txBody>
          <a:bodyPr rtlCol="0">
            <a:normAutofit fontScale="90000"/>
          </a:bodyPr>
          <a:lstStyle/>
          <a:p>
            <a:pPr eaLnBrk="1" fontAlgn="auto" hangingPunct="1">
              <a:spcAft>
                <a:spcPts val="0"/>
              </a:spcAft>
              <a:defRPr/>
            </a:pPr>
            <a:r>
              <a:rPr lang="en-CA" dirty="0"/>
              <a:t>Cavity types – half waves</a:t>
            </a:r>
          </a:p>
        </p:txBody>
      </p:sp>
      <p:pic>
        <p:nvPicPr>
          <p:cNvPr id="51203" name="Picture 4">
            <a:extLst>
              <a:ext uri="{FF2B5EF4-FFF2-40B4-BE49-F238E27FC236}">
                <a16:creationId xmlns:a16="http://schemas.microsoft.com/office/drawing/2014/main" id="{D062266B-2500-AB4B-81B8-D5A1571876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2888" y="993775"/>
            <a:ext cx="3224212" cy="2465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04" name="TextBox 6">
            <a:extLst>
              <a:ext uri="{FF2B5EF4-FFF2-40B4-BE49-F238E27FC236}">
                <a16:creationId xmlns:a16="http://schemas.microsoft.com/office/drawing/2014/main" id="{5BAEBD97-1F94-F03F-E7AE-1264DCB46DEC}"/>
              </a:ext>
            </a:extLst>
          </p:cNvPr>
          <p:cNvSpPr txBox="1">
            <a:spLocks noChangeArrowheads="1"/>
          </p:cNvSpPr>
          <p:nvPr/>
        </p:nvSpPr>
        <p:spPr bwMode="auto">
          <a:xfrm>
            <a:off x="3349625" y="349885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FRIB </a:t>
            </a:r>
            <a:r>
              <a:rPr lang="el-GR" altLang="en-US" sz="1400"/>
              <a:t>β</a:t>
            </a:r>
            <a:r>
              <a:rPr lang="en-CA" altLang="en-US" sz="1400"/>
              <a:t>=0.29, 0.53 f=322MHz</a:t>
            </a:r>
          </a:p>
        </p:txBody>
      </p:sp>
      <p:pic>
        <p:nvPicPr>
          <p:cNvPr id="51205" name="Picture 5">
            <a:extLst>
              <a:ext uri="{FF2B5EF4-FFF2-40B4-BE49-F238E27FC236}">
                <a16:creationId xmlns:a16="http://schemas.microsoft.com/office/drawing/2014/main" id="{FD26F01B-7DFB-9F61-8D7B-14DF7906AE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884238"/>
            <a:ext cx="785813" cy="2862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06" name="TextBox 9">
            <a:extLst>
              <a:ext uri="{FF2B5EF4-FFF2-40B4-BE49-F238E27FC236}">
                <a16:creationId xmlns:a16="http://schemas.microsoft.com/office/drawing/2014/main" id="{BB6445D9-C547-4FC5-7222-D83225B07A89}"/>
              </a:ext>
            </a:extLst>
          </p:cNvPr>
          <p:cNvSpPr txBox="1">
            <a:spLocks noChangeArrowheads="1"/>
          </p:cNvSpPr>
          <p:nvPr/>
        </p:nvSpPr>
        <p:spPr bwMode="auto">
          <a:xfrm>
            <a:off x="401638" y="386715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IMP </a:t>
            </a:r>
            <a:r>
              <a:rPr lang="el-GR" altLang="en-US" sz="1400"/>
              <a:t>β</a:t>
            </a:r>
            <a:r>
              <a:rPr lang="en-CA" altLang="en-US" sz="1400"/>
              <a:t>=0.10, f=162.5MHz</a:t>
            </a:r>
          </a:p>
        </p:txBody>
      </p:sp>
      <p:pic>
        <p:nvPicPr>
          <p:cNvPr id="51207" name="Picture 5">
            <a:extLst>
              <a:ext uri="{FF2B5EF4-FFF2-40B4-BE49-F238E27FC236}">
                <a16:creationId xmlns:a16="http://schemas.microsoft.com/office/drawing/2014/main" id="{4B0FE000-01F3-EF2A-67BB-6BE4881911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5663" y="4224338"/>
            <a:ext cx="2840037" cy="2047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08" name="TextBox 11">
            <a:extLst>
              <a:ext uri="{FF2B5EF4-FFF2-40B4-BE49-F238E27FC236}">
                <a16:creationId xmlns:a16="http://schemas.microsoft.com/office/drawing/2014/main" id="{34C67868-0FCE-6A23-F8BA-A37CD499423F}"/>
              </a:ext>
            </a:extLst>
          </p:cNvPr>
          <p:cNvSpPr txBox="1">
            <a:spLocks noChangeArrowheads="1"/>
          </p:cNvSpPr>
          <p:nvPr/>
        </p:nvSpPr>
        <p:spPr bwMode="auto">
          <a:xfrm>
            <a:off x="3721100" y="636905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ANL </a:t>
            </a:r>
            <a:r>
              <a:rPr lang="el-GR" altLang="en-US" sz="1400"/>
              <a:t>β</a:t>
            </a:r>
            <a:r>
              <a:rPr lang="en-CA" altLang="en-US" sz="1400"/>
              <a:t>=0.112, f=162.5MHz</a:t>
            </a:r>
          </a:p>
        </p:txBody>
      </p:sp>
      <p:sp>
        <p:nvSpPr>
          <p:cNvPr id="5" name="Rectangle 4">
            <a:extLst>
              <a:ext uri="{FF2B5EF4-FFF2-40B4-BE49-F238E27FC236}">
                <a16:creationId xmlns:a16="http://schemas.microsoft.com/office/drawing/2014/main" id="{339F452A-91E1-43B4-B5F9-D3C32BAEC3F1}"/>
              </a:ext>
            </a:extLst>
          </p:cNvPr>
          <p:cNvSpPr/>
          <p:nvPr/>
        </p:nvSpPr>
        <p:spPr>
          <a:xfrm>
            <a:off x="6019800" y="4143375"/>
            <a:ext cx="320675" cy="224472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8" name="Rectangle 17">
            <a:extLst>
              <a:ext uri="{FF2B5EF4-FFF2-40B4-BE49-F238E27FC236}">
                <a16:creationId xmlns:a16="http://schemas.microsoft.com/office/drawing/2014/main" id="{B6EC6F9B-0DDB-8C6A-D85B-F7C36DBF86B4}"/>
              </a:ext>
            </a:extLst>
          </p:cNvPr>
          <p:cNvSpPr/>
          <p:nvPr/>
        </p:nvSpPr>
        <p:spPr>
          <a:xfrm>
            <a:off x="6096000" y="4556125"/>
            <a:ext cx="849313" cy="482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0" name="Rectangle 19">
            <a:extLst>
              <a:ext uri="{FF2B5EF4-FFF2-40B4-BE49-F238E27FC236}">
                <a16:creationId xmlns:a16="http://schemas.microsoft.com/office/drawing/2014/main" id="{4AEA8561-CDB1-899B-EABC-CE8C87BCC0BA}"/>
              </a:ext>
            </a:extLst>
          </p:cNvPr>
          <p:cNvSpPr/>
          <p:nvPr/>
        </p:nvSpPr>
        <p:spPr>
          <a:xfrm>
            <a:off x="3832225" y="5116513"/>
            <a:ext cx="849313" cy="1047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pic>
        <p:nvPicPr>
          <p:cNvPr id="51212" name="Picture 8">
            <a:extLst>
              <a:ext uri="{FF2B5EF4-FFF2-40B4-BE49-F238E27FC236}">
                <a16:creationId xmlns:a16="http://schemas.microsoft.com/office/drawing/2014/main" id="{3E4D9088-192A-126B-C0BA-B203053D1D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3689" y="5280126"/>
            <a:ext cx="2341562" cy="112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13" name="Picture 9">
            <a:extLst>
              <a:ext uri="{FF2B5EF4-FFF2-40B4-BE49-F238E27FC236}">
                <a16:creationId xmlns:a16="http://schemas.microsoft.com/office/drawing/2014/main" id="{1774E761-A7E2-DF35-A184-24268E33B4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4638" y="1004888"/>
            <a:ext cx="622300" cy="2659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14" name="Picture 10">
            <a:extLst>
              <a:ext uri="{FF2B5EF4-FFF2-40B4-BE49-F238E27FC236}">
                <a16:creationId xmlns:a16="http://schemas.microsoft.com/office/drawing/2014/main" id="{40791761-5626-6797-7E45-F2787D0B14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11900" y="1331913"/>
            <a:ext cx="1133475" cy="1944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15" name="Picture 11">
            <a:extLst>
              <a:ext uri="{FF2B5EF4-FFF2-40B4-BE49-F238E27FC236}">
                <a16:creationId xmlns:a16="http://schemas.microsoft.com/office/drawing/2014/main" id="{B77FF22E-EE1E-F990-FBC4-A24C23C3D4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61238" y="1331913"/>
            <a:ext cx="1603375" cy="1944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16" name="TextBox 25">
            <a:extLst>
              <a:ext uri="{FF2B5EF4-FFF2-40B4-BE49-F238E27FC236}">
                <a16:creationId xmlns:a16="http://schemas.microsoft.com/office/drawing/2014/main" id="{92F68F37-F76F-EDBA-3736-A5212B45B131}"/>
              </a:ext>
            </a:extLst>
          </p:cNvPr>
          <p:cNvSpPr txBox="1">
            <a:spLocks noChangeArrowheads="1"/>
          </p:cNvSpPr>
          <p:nvPr/>
        </p:nvSpPr>
        <p:spPr bwMode="auto">
          <a:xfrm>
            <a:off x="6521450" y="3429000"/>
            <a:ext cx="22860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FRIB </a:t>
            </a:r>
            <a:r>
              <a:rPr lang="el-GR" altLang="en-US" sz="1400"/>
              <a:t>β</a:t>
            </a:r>
            <a:r>
              <a:rPr lang="en-CA" altLang="en-US" sz="1400"/>
              <a:t>=0.29, 0.53 f=322MHz</a:t>
            </a:r>
          </a:p>
        </p:txBody>
      </p:sp>
      <p:sp>
        <p:nvSpPr>
          <p:cNvPr id="51217" name="TextBox 26">
            <a:extLst>
              <a:ext uri="{FF2B5EF4-FFF2-40B4-BE49-F238E27FC236}">
                <a16:creationId xmlns:a16="http://schemas.microsoft.com/office/drawing/2014/main" id="{0ACBF750-3703-7FD7-BA42-706F32C06B25}"/>
              </a:ext>
            </a:extLst>
          </p:cNvPr>
          <p:cNvSpPr txBox="1">
            <a:spLocks noChangeArrowheads="1"/>
          </p:cNvSpPr>
          <p:nvPr/>
        </p:nvSpPr>
        <p:spPr bwMode="auto">
          <a:xfrm>
            <a:off x="6311900" y="4697413"/>
            <a:ext cx="2830513"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2400"/>
              <a:t>Typical range </a:t>
            </a:r>
          </a:p>
          <a:p>
            <a:pPr eaLnBrk="1" hangingPunct="1">
              <a:spcBef>
                <a:spcPct val="0"/>
              </a:spcBef>
              <a:buFontTx/>
              <a:buNone/>
            </a:pPr>
            <a:r>
              <a:rPr lang="el-GR" altLang="en-US" sz="2400"/>
              <a:t>β</a:t>
            </a:r>
            <a:r>
              <a:rPr lang="en-CA" altLang="en-US" sz="2400"/>
              <a:t>~0.10-&gt;0.5</a:t>
            </a:r>
          </a:p>
          <a:p>
            <a:pPr eaLnBrk="1" hangingPunct="1">
              <a:spcBef>
                <a:spcPct val="0"/>
              </a:spcBef>
              <a:buFontTx/>
              <a:buNone/>
            </a:pPr>
            <a:r>
              <a:rPr lang="en-CA" altLang="en-US" sz="2400"/>
              <a:t>f=140MHz-&gt;325MHz</a:t>
            </a:r>
          </a:p>
        </p:txBody>
      </p:sp>
      <p:grpSp>
        <p:nvGrpSpPr>
          <p:cNvPr id="51218" name="Group 7">
            <a:extLst>
              <a:ext uri="{FF2B5EF4-FFF2-40B4-BE49-F238E27FC236}">
                <a16:creationId xmlns:a16="http://schemas.microsoft.com/office/drawing/2014/main" id="{9275E9C0-EAD2-587E-546B-11F75F9687A0}"/>
              </a:ext>
            </a:extLst>
          </p:cNvPr>
          <p:cNvGrpSpPr>
            <a:grpSpLocks/>
          </p:cNvGrpSpPr>
          <p:nvPr/>
        </p:nvGrpSpPr>
        <p:grpSpPr bwMode="auto">
          <a:xfrm>
            <a:off x="111125" y="4173538"/>
            <a:ext cx="3481388" cy="2457450"/>
            <a:chOff x="110449" y="4172761"/>
            <a:chExt cx="3481838" cy="2457663"/>
          </a:xfrm>
        </p:grpSpPr>
        <p:grpSp>
          <p:nvGrpSpPr>
            <p:cNvPr id="51222" name="Group 3">
              <a:extLst>
                <a:ext uri="{FF2B5EF4-FFF2-40B4-BE49-F238E27FC236}">
                  <a16:creationId xmlns:a16="http://schemas.microsoft.com/office/drawing/2014/main" id="{00A7DB9E-B728-1840-7D86-C1D6F552FBF8}"/>
                </a:ext>
              </a:extLst>
            </p:cNvPr>
            <p:cNvGrpSpPr>
              <a:grpSpLocks/>
            </p:cNvGrpSpPr>
            <p:nvPr/>
          </p:nvGrpSpPr>
          <p:grpSpPr bwMode="auto">
            <a:xfrm>
              <a:off x="118381" y="4186448"/>
              <a:ext cx="3473906" cy="2086420"/>
              <a:chOff x="6007551" y="4445158"/>
              <a:chExt cx="2974510" cy="1660389"/>
            </a:xfrm>
          </p:grpSpPr>
          <p:pic>
            <p:nvPicPr>
              <p:cNvPr id="51228" name="Picture 6">
                <a:extLst>
                  <a:ext uri="{FF2B5EF4-FFF2-40B4-BE49-F238E27FC236}">
                    <a16:creationId xmlns:a16="http://schemas.microsoft.com/office/drawing/2014/main" id="{7DFC80AD-9DEE-55A7-4CAD-92B56E131EC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360000">
                <a:off x="6007551" y="4445158"/>
                <a:ext cx="2974510" cy="1639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9" name="Picture 7">
                <a:extLst>
                  <a:ext uri="{FF2B5EF4-FFF2-40B4-BE49-F238E27FC236}">
                    <a16:creationId xmlns:a16="http://schemas.microsoft.com/office/drawing/2014/main" id="{E94E724F-2194-EF94-ACB5-F4BE5AF4FEF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41099" y="5308779"/>
                <a:ext cx="1907414" cy="796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51223" name="TextBox 14">
              <a:extLst>
                <a:ext uri="{FF2B5EF4-FFF2-40B4-BE49-F238E27FC236}">
                  <a16:creationId xmlns:a16="http://schemas.microsoft.com/office/drawing/2014/main" id="{975CABBE-E8E5-EB84-FC22-19DBC8F4059D}"/>
                </a:ext>
              </a:extLst>
            </p:cNvPr>
            <p:cNvSpPr txBox="1">
              <a:spLocks noChangeArrowheads="1"/>
            </p:cNvSpPr>
            <p:nvPr/>
          </p:nvSpPr>
          <p:spPr bwMode="auto">
            <a:xfrm>
              <a:off x="683160" y="6322647"/>
              <a:ext cx="2286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IFMIF </a:t>
              </a:r>
              <a:r>
                <a:rPr lang="el-GR" altLang="en-US" sz="1400"/>
                <a:t>β</a:t>
              </a:r>
              <a:r>
                <a:rPr lang="en-CA" altLang="en-US" sz="1400"/>
                <a:t>=0.11, f=175MHz</a:t>
              </a:r>
            </a:p>
          </p:txBody>
        </p:sp>
        <p:sp>
          <p:nvSpPr>
            <p:cNvPr id="6" name="Rectangle 5">
              <a:extLst>
                <a:ext uri="{FF2B5EF4-FFF2-40B4-BE49-F238E27FC236}">
                  <a16:creationId xmlns:a16="http://schemas.microsoft.com/office/drawing/2014/main" id="{1E97836D-2B08-1EAE-3D0C-9BDF61588685}"/>
                </a:ext>
              </a:extLst>
            </p:cNvPr>
            <p:cNvSpPr/>
            <p:nvPr/>
          </p:nvSpPr>
          <p:spPr>
            <a:xfrm>
              <a:off x="1544147" y="4172761"/>
              <a:ext cx="622380" cy="309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9" name="Rectangle 28">
              <a:extLst>
                <a:ext uri="{FF2B5EF4-FFF2-40B4-BE49-F238E27FC236}">
                  <a16:creationId xmlns:a16="http://schemas.microsoft.com/office/drawing/2014/main" id="{B1E4D531-FFE1-A3E3-70CF-00EC8214B88F}"/>
                </a:ext>
              </a:extLst>
            </p:cNvPr>
            <p:cNvSpPr/>
            <p:nvPr/>
          </p:nvSpPr>
          <p:spPr>
            <a:xfrm>
              <a:off x="2850828" y="4782414"/>
              <a:ext cx="622380" cy="309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0" name="Rectangle 29">
              <a:extLst>
                <a:ext uri="{FF2B5EF4-FFF2-40B4-BE49-F238E27FC236}">
                  <a16:creationId xmlns:a16="http://schemas.microsoft.com/office/drawing/2014/main" id="{5781964E-9612-0F73-A6B7-B4D731477388}"/>
                </a:ext>
              </a:extLst>
            </p:cNvPr>
            <p:cNvSpPr/>
            <p:nvPr/>
          </p:nvSpPr>
          <p:spPr>
            <a:xfrm>
              <a:off x="110449" y="5271406"/>
              <a:ext cx="622380" cy="5001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1" name="Rectangle 30">
              <a:extLst>
                <a:ext uri="{FF2B5EF4-FFF2-40B4-BE49-F238E27FC236}">
                  <a16:creationId xmlns:a16="http://schemas.microsoft.com/office/drawing/2014/main" id="{2D87DFD6-6C74-AFF0-6B2D-6067BDB3C61A}"/>
                </a:ext>
              </a:extLst>
            </p:cNvPr>
            <p:cNvSpPr/>
            <p:nvPr/>
          </p:nvSpPr>
          <p:spPr>
            <a:xfrm>
              <a:off x="831267" y="5128519"/>
              <a:ext cx="622380" cy="1381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51221" name="Slide Number Placeholder 20">
            <a:extLst>
              <a:ext uri="{FF2B5EF4-FFF2-40B4-BE49-F238E27FC236}">
                <a16:creationId xmlns:a16="http://schemas.microsoft.com/office/drawing/2014/main" id="{85145F53-BB78-8E9D-AA34-83EDB7073E1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FAC2F02B-4282-4550-BD7B-3EF3769C6052}" type="slidenum">
              <a:rPr lang="en-CA" altLang="en-US" sz="1200" smtClean="0">
                <a:solidFill>
                  <a:srgbClr val="898989"/>
                </a:solidFill>
              </a:rPr>
              <a:pPr>
                <a:spcBef>
                  <a:spcPct val="0"/>
                </a:spcBef>
                <a:buFontTx/>
                <a:buNone/>
              </a:pPr>
              <a:t>35</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11">
            <p14:nvContentPartPr>
              <p14:cNvPr id="3" name="Ink 2">
                <a:extLst>
                  <a:ext uri="{FF2B5EF4-FFF2-40B4-BE49-F238E27FC236}">
                    <a16:creationId xmlns:a16="http://schemas.microsoft.com/office/drawing/2014/main" id="{052554BD-1F34-79BC-99FC-E8E139BA54AB}"/>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052554BD-1F34-79BC-99FC-E8E139BA54AB}"/>
                  </a:ext>
                </a:extLst>
              </p:cNvPr>
              <p:cNvPicPr/>
              <p:nvPr/>
            </p:nvPicPr>
            <p:blipFill>
              <a:blip r:embed="rId12"/>
              <a:stretch>
                <a:fillRect/>
              </a:stretch>
            </p:blipFill>
            <p:spPr>
              <a:xfrm>
                <a:off x="8437989" y="-34448"/>
                <a:ext cx="527040" cy="573840"/>
              </a:xfrm>
              <a:prstGeom prst="rect">
                <a:avLst/>
              </a:prstGeom>
            </p:spPr>
          </p:pic>
        </mc:Fallback>
      </mc:AlternateContent>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E0332-AEB3-7B71-BF1E-A4BF86574EFC}"/>
              </a:ext>
            </a:extLst>
          </p:cNvPr>
          <p:cNvSpPr>
            <a:spLocks noGrp="1"/>
          </p:cNvSpPr>
          <p:nvPr>
            <p:ph type="title"/>
          </p:nvPr>
        </p:nvSpPr>
        <p:spPr>
          <a:xfrm>
            <a:off x="539750" y="133350"/>
            <a:ext cx="8229600" cy="693738"/>
          </a:xfrm>
        </p:spPr>
        <p:txBody>
          <a:bodyPr rtlCol="0">
            <a:normAutofit fontScale="90000"/>
          </a:bodyPr>
          <a:lstStyle/>
          <a:p>
            <a:pPr eaLnBrk="1" fontAlgn="auto" hangingPunct="1">
              <a:spcAft>
                <a:spcPts val="0"/>
              </a:spcAft>
              <a:defRPr/>
            </a:pPr>
            <a:r>
              <a:rPr lang="en-CA" dirty="0"/>
              <a:t>Cavity types – Single spokes</a:t>
            </a:r>
          </a:p>
        </p:txBody>
      </p:sp>
      <p:sp>
        <p:nvSpPr>
          <p:cNvPr id="52227" name="TextBox 9">
            <a:extLst>
              <a:ext uri="{FF2B5EF4-FFF2-40B4-BE49-F238E27FC236}">
                <a16:creationId xmlns:a16="http://schemas.microsoft.com/office/drawing/2014/main" id="{0EDD2725-345D-87AA-0D96-014BBCB25410}"/>
              </a:ext>
            </a:extLst>
          </p:cNvPr>
          <p:cNvSpPr txBox="1">
            <a:spLocks noChangeArrowheads="1"/>
          </p:cNvSpPr>
          <p:nvPr/>
        </p:nvSpPr>
        <p:spPr bwMode="auto">
          <a:xfrm>
            <a:off x="447675" y="3522663"/>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IHEP </a:t>
            </a:r>
            <a:r>
              <a:rPr lang="el-GR" altLang="en-US" sz="1400"/>
              <a:t>β</a:t>
            </a:r>
            <a:r>
              <a:rPr lang="en-CA" altLang="en-US" sz="1400"/>
              <a:t>=0.12, f=325MHz</a:t>
            </a:r>
          </a:p>
        </p:txBody>
      </p:sp>
      <p:sp>
        <p:nvSpPr>
          <p:cNvPr id="5" name="Rectangle 4">
            <a:extLst>
              <a:ext uri="{FF2B5EF4-FFF2-40B4-BE49-F238E27FC236}">
                <a16:creationId xmlns:a16="http://schemas.microsoft.com/office/drawing/2014/main" id="{30DAB284-2108-FE8D-1BCE-08445D6E22D2}"/>
              </a:ext>
            </a:extLst>
          </p:cNvPr>
          <p:cNvSpPr/>
          <p:nvPr/>
        </p:nvSpPr>
        <p:spPr>
          <a:xfrm>
            <a:off x="7070725" y="4135438"/>
            <a:ext cx="849313" cy="3079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pic>
        <p:nvPicPr>
          <p:cNvPr id="52229" name="Picture 2">
            <a:extLst>
              <a:ext uri="{FF2B5EF4-FFF2-40B4-BE49-F238E27FC236}">
                <a16:creationId xmlns:a16="http://schemas.microsoft.com/office/drawing/2014/main" id="{761929C1-573F-9479-D031-9A1C410E0E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1317625"/>
            <a:ext cx="114300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0" name="Picture 4">
            <a:extLst>
              <a:ext uri="{FF2B5EF4-FFF2-40B4-BE49-F238E27FC236}">
                <a16:creationId xmlns:a16="http://schemas.microsoft.com/office/drawing/2014/main" id="{B128FE7C-9F28-E890-BBA8-F66E9C92C1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7575" y="4021138"/>
            <a:ext cx="211455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1" name="Picture 22">
            <a:extLst>
              <a:ext uri="{FF2B5EF4-FFF2-40B4-BE49-F238E27FC236}">
                <a16:creationId xmlns:a16="http://schemas.microsoft.com/office/drawing/2014/main" id="{78BD09AB-724A-CEF9-E332-2407F74D57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5425" y="800100"/>
            <a:ext cx="21590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2" name="Picture 2" descr="Photo 2017-06-29, 7 38 15 AM.jpg">
            <a:extLst>
              <a:ext uri="{FF2B5EF4-FFF2-40B4-BE49-F238E27FC236}">
                <a16:creationId xmlns:a16="http://schemas.microsoft.com/office/drawing/2014/main" id="{71DD12D2-4E4F-B1D1-26AA-F315AA138A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2438" y="2874963"/>
            <a:ext cx="1985962" cy="148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3" name="TextBox 24">
            <a:extLst>
              <a:ext uri="{FF2B5EF4-FFF2-40B4-BE49-F238E27FC236}">
                <a16:creationId xmlns:a16="http://schemas.microsoft.com/office/drawing/2014/main" id="{9F80F781-409A-E70D-BD47-D971D59B65CB}"/>
              </a:ext>
            </a:extLst>
          </p:cNvPr>
          <p:cNvSpPr txBox="1">
            <a:spLocks noChangeArrowheads="1"/>
          </p:cNvSpPr>
          <p:nvPr/>
        </p:nvSpPr>
        <p:spPr bwMode="auto">
          <a:xfrm>
            <a:off x="6575425" y="2566988"/>
            <a:ext cx="2536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TRIUMF/RISP </a:t>
            </a:r>
            <a:r>
              <a:rPr lang="el-GR" altLang="en-US" sz="1400"/>
              <a:t>β</a:t>
            </a:r>
            <a:r>
              <a:rPr lang="en-CA" altLang="en-US" sz="1400"/>
              <a:t>=0.3, f=325MHz</a:t>
            </a:r>
          </a:p>
        </p:txBody>
      </p:sp>
      <p:sp>
        <p:nvSpPr>
          <p:cNvPr id="52234" name="TextBox 25">
            <a:extLst>
              <a:ext uri="{FF2B5EF4-FFF2-40B4-BE49-F238E27FC236}">
                <a16:creationId xmlns:a16="http://schemas.microsoft.com/office/drawing/2014/main" id="{447FCB56-0D01-46F0-1A14-21B4F27001C3}"/>
              </a:ext>
            </a:extLst>
          </p:cNvPr>
          <p:cNvSpPr txBox="1">
            <a:spLocks noChangeArrowheads="1"/>
          </p:cNvSpPr>
          <p:nvPr/>
        </p:nvSpPr>
        <p:spPr bwMode="auto">
          <a:xfrm>
            <a:off x="3422650" y="361950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FNAL </a:t>
            </a:r>
            <a:r>
              <a:rPr lang="el-GR" altLang="en-US" sz="1400"/>
              <a:t>β</a:t>
            </a:r>
            <a:r>
              <a:rPr lang="en-CA" altLang="en-US" sz="1400"/>
              <a:t>=0.215, f=325MHz</a:t>
            </a:r>
          </a:p>
        </p:txBody>
      </p:sp>
      <p:pic>
        <p:nvPicPr>
          <p:cNvPr id="52235" name="Picture 3">
            <a:extLst>
              <a:ext uri="{FF2B5EF4-FFF2-40B4-BE49-F238E27FC236}">
                <a16:creationId xmlns:a16="http://schemas.microsoft.com/office/drawing/2014/main" id="{936F9368-5DC9-493D-08FF-CC29E8B31F4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0675" y="1389063"/>
            <a:ext cx="1096963" cy="2024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2236" name="TextBox 26">
            <a:extLst>
              <a:ext uri="{FF2B5EF4-FFF2-40B4-BE49-F238E27FC236}">
                <a16:creationId xmlns:a16="http://schemas.microsoft.com/office/drawing/2014/main" id="{0B528E06-80F3-4E67-374D-F5D2F1655977}"/>
              </a:ext>
            </a:extLst>
          </p:cNvPr>
          <p:cNvSpPr txBox="1">
            <a:spLocks noChangeArrowheads="1"/>
          </p:cNvSpPr>
          <p:nvPr/>
        </p:nvSpPr>
        <p:spPr bwMode="auto">
          <a:xfrm>
            <a:off x="612775" y="5997575"/>
            <a:ext cx="2120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a:t>325 MHz, </a:t>
            </a:r>
            <a:r>
              <a:rPr lang="el-GR" altLang="en-US" sz="1600"/>
              <a:t>β</a:t>
            </a:r>
            <a:r>
              <a:rPr lang="en-US" altLang="en-US" sz="1600" baseline="-25000"/>
              <a:t>0</a:t>
            </a:r>
            <a:r>
              <a:rPr lang="en-US" altLang="en-US" sz="1600"/>
              <a:t> = 0.82 Single-Spoke Cavity</a:t>
            </a:r>
          </a:p>
        </p:txBody>
      </p:sp>
      <p:pic>
        <p:nvPicPr>
          <p:cNvPr id="52237" name="Picture 27">
            <a:extLst>
              <a:ext uri="{FF2B5EF4-FFF2-40B4-BE49-F238E27FC236}">
                <a16:creationId xmlns:a16="http://schemas.microsoft.com/office/drawing/2014/main" id="{933E0D85-4BF6-F4A6-881E-4E82B2F399A1}"/>
              </a:ext>
            </a:extLst>
          </p:cNvPr>
          <p:cNvPicPr>
            <a:picLocks noChangeAspect="1"/>
          </p:cNvPicPr>
          <p:nvPr/>
        </p:nvPicPr>
        <p:blipFill>
          <a:blip r:embed="rId7">
            <a:extLst>
              <a:ext uri="{28A0092B-C50C-407E-A947-70E740481C1C}">
                <a14:useLocalDpi xmlns:a14="http://schemas.microsoft.com/office/drawing/2010/main" val="0"/>
              </a:ext>
            </a:extLst>
          </a:blip>
          <a:srcRect t="2109" b="2"/>
          <a:stretch>
            <a:fillRect/>
          </a:stretch>
        </p:blipFill>
        <p:spPr bwMode="auto">
          <a:xfrm>
            <a:off x="509588" y="4443413"/>
            <a:ext cx="2224087"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8" name="Picture 4">
            <a:extLst>
              <a:ext uri="{FF2B5EF4-FFF2-40B4-BE49-F238E27FC236}">
                <a16:creationId xmlns:a16="http://schemas.microsoft.com/office/drawing/2014/main" id="{2FB15D31-E807-46EE-9B86-3D3DF5177A8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57575" y="1476375"/>
            <a:ext cx="2216150" cy="2046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2239" name="TextBox 30">
            <a:extLst>
              <a:ext uri="{FF2B5EF4-FFF2-40B4-BE49-F238E27FC236}">
                <a16:creationId xmlns:a16="http://schemas.microsoft.com/office/drawing/2014/main" id="{F1379AF7-ABE2-2D25-5E12-FBEB85B9EF85}"/>
              </a:ext>
            </a:extLst>
          </p:cNvPr>
          <p:cNvSpPr txBox="1">
            <a:spLocks noChangeArrowheads="1"/>
          </p:cNvSpPr>
          <p:nvPr/>
        </p:nvSpPr>
        <p:spPr bwMode="auto">
          <a:xfrm>
            <a:off x="6311900" y="4697413"/>
            <a:ext cx="2830513"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2400"/>
              <a:t>Typical range </a:t>
            </a:r>
          </a:p>
          <a:p>
            <a:pPr eaLnBrk="1" hangingPunct="1">
              <a:spcBef>
                <a:spcPct val="0"/>
              </a:spcBef>
              <a:buFontTx/>
              <a:buNone/>
            </a:pPr>
            <a:r>
              <a:rPr lang="el-GR" altLang="en-US" sz="2400"/>
              <a:t>β</a:t>
            </a:r>
            <a:r>
              <a:rPr lang="en-CA" altLang="en-US" sz="2400"/>
              <a:t>~0.15-&gt;0.7</a:t>
            </a:r>
          </a:p>
          <a:p>
            <a:pPr eaLnBrk="1" hangingPunct="1">
              <a:spcBef>
                <a:spcPct val="0"/>
              </a:spcBef>
              <a:buFontTx/>
              <a:buNone/>
            </a:pPr>
            <a:r>
              <a:rPr lang="en-CA" altLang="en-US" sz="2400"/>
              <a:t>f=325-700MHz</a:t>
            </a:r>
          </a:p>
        </p:txBody>
      </p:sp>
      <p:sp>
        <p:nvSpPr>
          <p:cNvPr id="14" name="Footer Placeholder 13">
            <a:extLst>
              <a:ext uri="{FF2B5EF4-FFF2-40B4-BE49-F238E27FC236}">
                <a16:creationId xmlns:a16="http://schemas.microsoft.com/office/drawing/2014/main" id="{E9FAA9E4-9051-6DA2-CFF7-0A624B61D711}"/>
              </a:ext>
            </a:extLst>
          </p:cNvPr>
          <p:cNvSpPr>
            <a:spLocks noGrp="1"/>
          </p:cNvSpPr>
          <p:nvPr>
            <p:ph type="ftr" sz="quarter" idx="11"/>
          </p:nvPr>
        </p:nvSpPr>
        <p:spPr/>
        <p:txBody>
          <a:bodyPr/>
          <a:lstStyle/>
          <a:p>
            <a:pPr>
              <a:defRPr/>
            </a:pPr>
            <a:r>
              <a:rPr lang="it-IT"/>
              <a:t>Bob Laxdal - Non Elliptical Cavities </a:t>
            </a:r>
            <a:endParaRPr lang="en-CA"/>
          </a:p>
        </p:txBody>
      </p:sp>
      <p:sp>
        <p:nvSpPr>
          <p:cNvPr id="52242" name="Slide Number Placeholder 15">
            <a:extLst>
              <a:ext uri="{FF2B5EF4-FFF2-40B4-BE49-F238E27FC236}">
                <a16:creationId xmlns:a16="http://schemas.microsoft.com/office/drawing/2014/main" id="{0D79E169-BE96-E299-D098-387E792E42CD}"/>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9E942DE-81A6-4157-8D22-2BDE5E345782}" type="slidenum">
              <a:rPr lang="en-CA" altLang="en-US" sz="1200" smtClean="0">
                <a:solidFill>
                  <a:srgbClr val="898989"/>
                </a:solidFill>
              </a:rPr>
              <a:pPr>
                <a:spcBef>
                  <a:spcPct val="0"/>
                </a:spcBef>
                <a:buFontTx/>
                <a:buNone/>
              </a:pPr>
              <a:t>36</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9">
            <p14:nvContentPartPr>
              <p14:cNvPr id="3" name="Ink 2">
                <a:extLst>
                  <a:ext uri="{FF2B5EF4-FFF2-40B4-BE49-F238E27FC236}">
                    <a16:creationId xmlns:a16="http://schemas.microsoft.com/office/drawing/2014/main" id="{59FBCAD7-ACCF-690C-A2C2-11ACB44139D9}"/>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59FBCAD7-ACCF-690C-A2C2-11ACB44139D9}"/>
                  </a:ext>
                </a:extLst>
              </p:cNvPr>
              <p:cNvPicPr/>
              <p:nvPr/>
            </p:nvPicPr>
            <p:blipFill>
              <a:blip r:embed="rId10"/>
              <a:stretch>
                <a:fillRect/>
              </a:stretch>
            </p:blipFill>
            <p:spPr>
              <a:xfrm>
                <a:off x="8437989" y="-34448"/>
                <a:ext cx="527040" cy="573840"/>
              </a:xfrm>
              <a:prstGeom prst="rect">
                <a:avLst/>
              </a:prstGeom>
            </p:spPr>
          </p:pic>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a:extLst>
              <a:ext uri="{FF2B5EF4-FFF2-40B4-BE49-F238E27FC236}">
                <a16:creationId xmlns:a16="http://schemas.microsoft.com/office/drawing/2014/main" id="{060D418A-13C1-44E7-4956-24D4A53B67FD}"/>
              </a:ext>
            </a:extLst>
          </p:cNvPr>
          <p:cNvSpPr>
            <a:spLocks noGrp="1"/>
          </p:cNvSpPr>
          <p:nvPr>
            <p:ph type="title"/>
          </p:nvPr>
        </p:nvSpPr>
        <p:spPr>
          <a:xfrm>
            <a:off x="447675" y="93663"/>
            <a:ext cx="8229600" cy="1143000"/>
          </a:xfrm>
        </p:spPr>
        <p:txBody>
          <a:bodyPr/>
          <a:lstStyle/>
          <a:p>
            <a:pPr eaLnBrk="1" hangingPunct="1"/>
            <a:r>
              <a:rPr lang="en-CA" altLang="en-US"/>
              <a:t>Multi-cell</a:t>
            </a:r>
          </a:p>
        </p:txBody>
      </p:sp>
      <p:grpSp>
        <p:nvGrpSpPr>
          <p:cNvPr id="53251" name="Group 2">
            <a:extLst>
              <a:ext uri="{FF2B5EF4-FFF2-40B4-BE49-F238E27FC236}">
                <a16:creationId xmlns:a16="http://schemas.microsoft.com/office/drawing/2014/main" id="{36E4D8C8-F9AD-E6E9-BDD4-3E75AA634106}"/>
              </a:ext>
            </a:extLst>
          </p:cNvPr>
          <p:cNvGrpSpPr>
            <a:grpSpLocks/>
          </p:cNvGrpSpPr>
          <p:nvPr/>
        </p:nvGrpSpPr>
        <p:grpSpPr bwMode="auto">
          <a:xfrm>
            <a:off x="3723481" y="3959225"/>
            <a:ext cx="4592637" cy="1362075"/>
            <a:chOff x="1257533" y="991609"/>
            <a:chExt cx="4592596" cy="1361743"/>
          </a:xfrm>
        </p:grpSpPr>
        <p:pic>
          <p:nvPicPr>
            <p:cNvPr id="53265" name="Picture 3">
              <a:extLst>
                <a:ext uri="{FF2B5EF4-FFF2-40B4-BE49-F238E27FC236}">
                  <a16:creationId xmlns:a16="http://schemas.microsoft.com/office/drawing/2014/main" id="{18F1E11F-D71F-3336-E49D-911950E8B494}"/>
                </a:ext>
              </a:extLst>
            </p:cNvPr>
            <p:cNvPicPr>
              <a:picLocks noChangeAspect="1"/>
            </p:cNvPicPr>
            <p:nvPr/>
          </p:nvPicPr>
          <p:blipFill>
            <a:blip r:embed="rId2">
              <a:extLst>
                <a:ext uri="{28A0092B-C50C-407E-A947-70E740481C1C}">
                  <a14:useLocalDpi xmlns:a14="http://schemas.microsoft.com/office/drawing/2010/main" val="0"/>
                </a:ext>
              </a:extLst>
            </a:blip>
            <a:srcRect l="3986" t="7109" r="3362"/>
            <a:stretch>
              <a:fillRect/>
            </a:stretch>
          </p:blipFill>
          <p:spPr bwMode="auto">
            <a:xfrm>
              <a:off x="1257533" y="991609"/>
              <a:ext cx="2550208" cy="1207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66" name="TextBox 4">
              <a:extLst>
                <a:ext uri="{FF2B5EF4-FFF2-40B4-BE49-F238E27FC236}">
                  <a16:creationId xmlns:a16="http://schemas.microsoft.com/office/drawing/2014/main" id="{70E7D01E-796F-640D-3824-7139A9327824}"/>
                </a:ext>
              </a:extLst>
            </p:cNvPr>
            <p:cNvSpPr txBox="1">
              <a:spLocks noChangeArrowheads="1"/>
            </p:cNvSpPr>
            <p:nvPr/>
          </p:nvSpPr>
          <p:spPr bwMode="auto">
            <a:xfrm>
              <a:off x="3951748" y="1768577"/>
              <a:ext cx="189838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dirty="0"/>
                <a:t>500 MHz, </a:t>
              </a:r>
              <a:r>
                <a:rPr lang="el-GR" altLang="en-US" sz="1600" dirty="0"/>
                <a:t>β</a:t>
              </a:r>
              <a:r>
                <a:rPr lang="en-US" altLang="en-US" sz="1600" baseline="-25000" dirty="0"/>
                <a:t>0</a:t>
              </a:r>
              <a:r>
                <a:rPr lang="en-US" altLang="en-US" sz="1600" dirty="0"/>
                <a:t> = 1 Double-Spoke Cavity</a:t>
              </a:r>
            </a:p>
          </p:txBody>
        </p:sp>
      </p:grpSp>
      <p:pic>
        <p:nvPicPr>
          <p:cNvPr id="53252" name="Picture 9" descr="C:\Users\physics\Documents\Accelerator Research\500MHz_pictures\IMAG0872.jpg">
            <a:extLst>
              <a:ext uri="{FF2B5EF4-FFF2-40B4-BE49-F238E27FC236}">
                <a16:creationId xmlns:a16="http://schemas.microsoft.com/office/drawing/2014/main" id="{F89AC723-B7A7-267B-BD6E-3E4AB97EC0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008" t="13698" r="9341" b="25798"/>
          <a:stretch>
            <a:fillRect/>
          </a:stretch>
        </p:blipFill>
        <p:spPr bwMode="auto">
          <a:xfrm>
            <a:off x="3667125" y="5353050"/>
            <a:ext cx="2516188"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3" name="Picture 2">
            <a:extLst>
              <a:ext uri="{FF2B5EF4-FFF2-40B4-BE49-F238E27FC236}">
                <a16:creationId xmlns:a16="http://schemas.microsoft.com/office/drawing/2014/main" id="{3BEE26E9-5B53-E85E-EB21-E782F533FC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9263" y="1139031"/>
            <a:ext cx="3209925"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254" name="Picture 6">
            <a:extLst>
              <a:ext uri="{FF2B5EF4-FFF2-40B4-BE49-F238E27FC236}">
                <a16:creationId xmlns:a16="http://schemas.microsoft.com/office/drawing/2014/main" id="{C811CAAE-D9D2-0B83-8B6D-96AE27C5F0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138" y="1616075"/>
            <a:ext cx="2478087" cy="1674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255" name="TextBox 14">
            <a:extLst>
              <a:ext uri="{FF2B5EF4-FFF2-40B4-BE49-F238E27FC236}">
                <a16:creationId xmlns:a16="http://schemas.microsoft.com/office/drawing/2014/main" id="{ECEB4AF5-A5D3-00EA-9741-DD30B88CD9CB}"/>
              </a:ext>
            </a:extLst>
          </p:cNvPr>
          <p:cNvSpPr txBox="1">
            <a:spLocks noChangeArrowheads="1"/>
          </p:cNvSpPr>
          <p:nvPr/>
        </p:nvSpPr>
        <p:spPr bwMode="auto">
          <a:xfrm>
            <a:off x="658813" y="3344862"/>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ESS/IPN </a:t>
            </a:r>
            <a:r>
              <a:rPr lang="el-GR" altLang="en-US" sz="1400"/>
              <a:t>β</a:t>
            </a:r>
            <a:r>
              <a:rPr lang="en-CA" altLang="en-US" sz="1400"/>
              <a:t>=0.50, f=352MHz</a:t>
            </a:r>
          </a:p>
        </p:txBody>
      </p:sp>
      <p:sp>
        <p:nvSpPr>
          <p:cNvPr id="53256" name="TextBox 15">
            <a:extLst>
              <a:ext uri="{FF2B5EF4-FFF2-40B4-BE49-F238E27FC236}">
                <a16:creationId xmlns:a16="http://schemas.microsoft.com/office/drawing/2014/main" id="{3AF3AF2B-617B-1844-34B6-256ADBF7DB3E}"/>
              </a:ext>
            </a:extLst>
          </p:cNvPr>
          <p:cNvSpPr txBox="1">
            <a:spLocks noChangeArrowheads="1"/>
          </p:cNvSpPr>
          <p:nvPr/>
        </p:nvSpPr>
        <p:spPr bwMode="auto">
          <a:xfrm>
            <a:off x="6035676" y="3499644"/>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a:t>ANL </a:t>
            </a:r>
            <a:r>
              <a:rPr lang="el-GR" altLang="en-US" sz="1400"/>
              <a:t>β</a:t>
            </a:r>
            <a:r>
              <a:rPr lang="en-CA" altLang="en-US" sz="1400"/>
              <a:t>=0.63, f=345MHz</a:t>
            </a:r>
          </a:p>
        </p:txBody>
      </p:sp>
      <p:pic>
        <p:nvPicPr>
          <p:cNvPr id="53257" name="Picture 8">
            <a:extLst>
              <a:ext uri="{FF2B5EF4-FFF2-40B4-BE49-F238E27FC236}">
                <a16:creationId xmlns:a16="http://schemas.microsoft.com/office/drawing/2014/main" id="{153EADB3-36D8-0D2B-9392-419372EF9B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813" y="3729037"/>
            <a:ext cx="2181225" cy="1592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Date Placeholder 8">
            <a:extLst>
              <a:ext uri="{FF2B5EF4-FFF2-40B4-BE49-F238E27FC236}">
                <a16:creationId xmlns:a16="http://schemas.microsoft.com/office/drawing/2014/main" id="{A24EBC8F-E78C-59AE-4D7E-F5DC9E8002F4}"/>
              </a:ext>
            </a:extLst>
          </p:cNvPr>
          <p:cNvSpPr>
            <a:spLocks noGrp="1"/>
          </p:cNvSpPr>
          <p:nvPr>
            <p:ph type="dt" sz="quarter" idx="10"/>
          </p:nvPr>
        </p:nvSpPr>
        <p:spPr/>
        <p:txBody>
          <a:bodyPr/>
          <a:lstStyle/>
          <a:p>
            <a:pPr>
              <a:defRPr/>
            </a:pPr>
            <a:r>
              <a:rPr lang="en-US"/>
              <a:t>2025-09-17</a:t>
            </a:r>
            <a:endParaRPr lang="en-CA"/>
          </a:p>
        </p:txBody>
      </p:sp>
      <p:sp>
        <p:nvSpPr>
          <p:cNvPr id="53264" name="Slide Number Placeholder 12">
            <a:extLst>
              <a:ext uri="{FF2B5EF4-FFF2-40B4-BE49-F238E27FC236}">
                <a16:creationId xmlns:a16="http://schemas.microsoft.com/office/drawing/2014/main" id="{D42B8F74-C9D1-99E5-FE70-11E27002AC32}"/>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17ABA9C-75A2-4AD9-9E11-A127DF738CE0}" type="slidenum">
              <a:rPr lang="en-CA" altLang="en-US" sz="1200" smtClean="0">
                <a:solidFill>
                  <a:srgbClr val="898989"/>
                </a:solidFill>
              </a:rPr>
              <a:pPr>
                <a:spcBef>
                  <a:spcPct val="0"/>
                </a:spcBef>
                <a:buFontTx/>
                <a:buNone/>
              </a:pPr>
              <a:t>37</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7">
            <p14:nvContentPartPr>
              <p14:cNvPr id="2" name="Ink 1">
                <a:extLst>
                  <a:ext uri="{FF2B5EF4-FFF2-40B4-BE49-F238E27FC236}">
                    <a16:creationId xmlns:a16="http://schemas.microsoft.com/office/drawing/2014/main" id="{07F88311-B487-7530-AB57-822A82C0FD4E}"/>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07F88311-B487-7530-AB57-822A82C0FD4E}"/>
                  </a:ext>
                </a:extLst>
              </p:cNvPr>
              <p:cNvPicPr/>
              <p:nvPr/>
            </p:nvPicPr>
            <p:blipFill>
              <a:blip r:embed="rId8"/>
              <a:stretch>
                <a:fillRect/>
              </a:stretch>
            </p:blipFill>
            <p:spPr>
              <a:xfrm>
                <a:off x="8437989" y="-34448"/>
                <a:ext cx="527040" cy="573840"/>
              </a:xfrm>
              <a:prstGeom prst="rect">
                <a:avLst/>
              </a:prstGeom>
            </p:spPr>
          </p:pic>
        </mc:Fallback>
      </mc:AlternateContent>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a:extLst>
              <a:ext uri="{FF2B5EF4-FFF2-40B4-BE49-F238E27FC236}">
                <a16:creationId xmlns:a16="http://schemas.microsoft.com/office/drawing/2014/main" id="{5EBE419F-ABF8-39BE-C76F-7F7B5BB97404}"/>
              </a:ext>
            </a:extLst>
          </p:cNvPr>
          <p:cNvSpPr>
            <a:spLocks noGrp="1"/>
          </p:cNvSpPr>
          <p:nvPr>
            <p:ph type="title"/>
          </p:nvPr>
        </p:nvSpPr>
        <p:spPr>
          <a:xfrm>
            <a:off x="457200" y="134938"/>
            <a:ext cx="8229600" cy="792162"/>
          </a:xfrm>
        </p:spPr>
        <p:txBody>
          <a:bodyPr/>
          <a:lstStyle/>
          <a:p>
            <a:pPr eaLnBrk="1" hangingPunct="1"/>
            <a:r>
              <a:rPr lang="en-US" altLang="en-US" sz="4000"/>
              <a:t>Deflecting mode cavities</a:t>
            </a:r>
          </a:p>
        </p:txBody>
      </p:sp>
      <p:sp>
        <p:nvSpPr>
          <p:cNvPr id="86019" name="TextBox 3">
            <a:extLst>
              <a:ext uri="{FF2B5EF4-FFF2-40B4-BE49-F238E27FC236}">
                <a16:creationId xmlns:a16="http://schemas.microsoft.com/office/drawing/2014/main" id="{062ED752-03E4-E293-DC36-440ADF468428}"/>
              </a:ext>
            </a:extLst>
          </p:cNvPr>
          <p:cNvSpPr txBox="1">
            <a:spLocks noChangeArrowheads="1"/>
          </p:cNvSpPr>
          <p:nvPr/>
        </p:nvSpPr>
        <p:spPr bwMode="auto">
          <a:xfrm>
            <a:off x="342900" y="1003300"/>
            <a:ext cx="4192588"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Char char="•"/>
            </a:pPr>
            <a:r>
              <a:rPr lang="en-US" altLang="en-US" sz="1800" dirty="0">
                <a:latin typeface="Arial" panose="020B0604020202020204" pitchFamily="34" charset="0"/>
              </a:rPr>
              <a:t>A sub-set of cavities are designed to provide a phase dependent transverse deflection to the beam using a TE-like (H-mode) dipole electric field</a:t>
            </a:r>
          </a:p>
          <a:p>
            <a:pPr eaLnBrk="1" hangingPunct="1">
              <a:spcBef>
                <a:spcPct val="0"/>
              </a:spcBef>
              <a:buFontTx/>
              <a:buNone/>
            </a:pPr>
            <a:endParaRPr lang="en-US" altLang="en-US" sz="800" dirty="0">
              <a:latin typeface="Arial" panose="020B0604020202020204" pitchFamily="34" charset="0"/>
            </a:endParaRPr>
          </a:p>
          <a:p>
            <a:pPr eaLnBrk="1" hangingPunct="1">
              <a:spcBef>
                <a:spcPct val="0"/>
              </a:spcBef>
              <a:buFontTx/>
              <a:buChar char="•"/>
            </a:pPr>
            <a:r>
              <a:rPr lang="en-US" altLang="en-US" sz="1800" dirty="0">
                <a:latin typeface="Arial" panose="020B0604020202020204" pitchFamily="34" charset="0"/>
              </a:rPr>
              <a:t>Applications include crab cavities and rf kickers</a:t>
            </a:r>
          </a:p>
          <a:p>
            <a:pPr eaLnBrk="1" hangingPunct="1">
              <a:spcBef>
                <a:spcPct val="0"/>
              </a:spcBef>
              <a:buFontTx/>
              <a:buNone/>
            </a:pPr>
            <a:endParaRPr lang="en-US" altLang="en-US" sz="800" dirty="0">
              <a:cs typeface="Calibri" panose="020F0502020204030204" pitchFamily="34" charset="0"/>
            </a:endParaRPr>
          </a:p>
          <a:p>
            <a:pPr eaLnBrk="1" hangingPunct="1">
              <a:spcBef>
                <a:spcPct val="0"/>
              </a:spcBef>
              <a:buFontTx/>
              <a:buChar char="•"/>
            </a:pPr>
            <a:r>
              <a:rPr lang="en-US" altLang="en-US" sz="2000" dirty="0">
                <a:cs typeface="Calibri" panose="020F0502020204030204" pitchFamily="34" charset="0"/>
              </a:rPr>
              <a:t>Deflection from both electric and magnetic fields</a:t>
            </a:r>
          </a:p>
          <a:p>
            <a:pPr eaLnBrk="1" hangingPunct="1">
              <a:spcBef>
                <a:spcPct val="0"/>
              </a:spcBef>
              <a:buFontTx/>
              <a:buChar char="•"/>
            </a:pPr>
            <a:endParaRPr lang="en-US" altLang="en-US" sz="800" dirty="0">
              <a:cs typeface="Calibri" panose="020F0502020204030204" pitchFamily="34" charset="0"/>
            </a:endParaRPr>
          </a:p>
          <a:p>
            <a:pPr eaLnBrk="1" hangingPunct="1">
              <a:spcBef>
                <a:spcPct val="0"/>
              </a:spcBef>
              <a:buFontTx/>
              <a:buChar char="•"/>
            </a:pPr>
            <a:r>
              <a:rPr lang="en-US" altLang="en-US" sz="2000" dirty="0">
                <a:cs typeface="Calibri" panose="020F0502020204030204" pitchFamily="34" charset="0"/>
              </a:rPr>
              <a:t>Frequency governed by transverse dimension (~ </a:t>
            </a:r>
            <a:r>
              <a:rPr lang="el-GR" altLang="en-US" sz="2000" dirty="0">
                <a:cs typeface="Calibri" panose="020F0502020204030204" pitchFamily="34" charset="0"/>
              </a:rPr>
              <a:t>λ</a:t>
            </a:r>
            <a:r>
              <a:rPr lang="en-US" altLang="en-US" sz="2000" dirty="0">
                <a:cs typeface="Calibri" panose="020F0502020204030204" pitchFamily="34" charset="0"/>
              </a:rPr>
              <a:t>/2) </a:t>
            </a:r>
          </a:p>
          <a:p>
            <a:pPr eaLnBrk="1" hangingPunct="1">
              <a:spcBef>
                <a:spcPct val="0"/>
              </a:spcBef>
              <a:buFontTx/>
              <a:buNone/>
            </a:pPr>
            <a:endParaRPr lang="en-US" altLang="en-US" sz="800" dirty="0">
              <a:cs typeface="Calibri" panose="020F0502020204030204" pitchFamily="34" charset="0"/>
            </a:endParaRPr>
          </a:p>
          <a:p>
            <a:pPr eaLnBrk="1" hangingPunct="1">
              <a:spcBef>
                <a:spcPct val="0"/>
              </a:spcBef>
              <a:buFontTx/>
              <a:buChar char="•"/>
            </a:pPr>
            <a:endParaRPr lang="en-US" altLang="en-US" sz="2000" dirty="0">
              <a:cs typeface="Calibri" panose="020F0502020204030204" pitchFamily="34" charset="0"/>
            </a:endParaRPr>
          </a:p>
          <a:p>
            <a:pPr eaLnBrk="1" hangingPunct="1">
              <a:spcBef>
                <a:spcPct val="0"/>
              </a:spcBef>
              <a:buFontTx/>
              <a:buChar char="•"/>
            </a:pPr>
            <a:endParaRPr lang="en-US" altLang="en-US" sz="1800" dirty="0">
              <a:latin typeface="Arial" panose="020B0604020202020204" pitchFamily="34" charset="0"/>
            </a:endParaRPr>
          </a:p>
        </p:txBody>
      </p:sp>
      <p:graphicFrame>
        <p:nvGraphicFramePr>
          <p:cNvPr id="86020" name="Object 3">
            <a:extLst>
              <a:ext uri="{FF2B5EF4-FFF2-40B4-BE49-F238E27FC236}">
                <a16:creationId xmlns:a16="http://schemas.microsoft.com/office/drawing/2014/main" id="{A0930C47-6094-051E-8E9C-DA881F660F31}"/>
              </a:ext>
            </a:extLst>
          </p:cNvPr>
          <p:cNvGraphicFramePr>
            <a:graphicFrameLocks noChangeAspect="1"/>
          </p:cNvGraphicFramePr>
          <p:nvPr/>
        </p:nvGraphicFramePr>
        <p:xfrm>
          <a:off x="4598988" y="958850"/>
          <a:ext cx="4351337" cy="2660650"/>
        </p:xfrm>
        <a:graphic>
          <a:graphicData uri="http://schemas.openxmlformats.org/presentationml/2006/ole">
            <mc:AlternateContent xmlns:mc="http://schemas.openxmlformats.org/markup-compatibility/2006">
              <mc:Choice xmlns:v="urn:schemas-microsoft-com:vml" Requires="v">
                <p:oleObj name="Equation" r:id="rId2" imgW="3759200" imgH="2298700" progId="Equation.DSMT4">
                  <p:embed/>
                </p:oleObj>
              </mc:Choice>
              <mc:Fallback>
                <p:oleObj name="Equation" r:id="rId2" imgW="3759200" imgH="2298700" progId="Equation.DSMT4">
                  <p:embed/>
                  <p:pic>
                    <p:nvPicPr>
                      <p:cNvPr id="86020" name="Object 3">
                        <a:extLst>
                          <a:ext uri="{FF2B5EF4-FFF2-40B4-BE49-F238E27FC236}">
                            <a16:creationId xmlns:a16="http://schemas.microsoft.com/office/drawing/2014/main" id="{A0930C47-6094-051E-8E9C-DA881F660F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8988" y="958850"/>
                        <a:ext cx="4351337"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ctangle 10">
            <a:extLst>
              <a:ext uri="{FF2B5EF4-FFF2-40B4-BE49-F238E27FC236}">
                <a16:creationId xmlns:a16="http://schemas.microsoft.com/office/drawing/2014/main" id="{F2EA7E6C-511A-EFD8-563A-77F1E81CB214}"/>
              </a:ext>
            </a:extLst>
          </p:cNvPr>
          <p:cNvSpPr/>
          <p:nvPr/>
        </p:nvSpPr>
        <p:spPr>
          <a:xfrm>
            <a:off x="5410200" y="3997325"/>
            <a:ext cx="881063" cy="368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pic>
        <p:nvPicPr>
          <p:cNvPr id="86022" name="Picture 2" descr="C:\Users\dstorey\Desktop\New folder\phases.gif">
            <a:extLst>
              <a:ext uri="{FF2B5EF4-FFF2-40B4-BE49-F238E27FC236}">
                <a16:creationId xmlns:a16="http://schemas.microsoft.com/office/drawing/2014/main" id="{1C5926B0-4CC9-17CE-FBBB-9417B3E8BE95}"/>
              </a:ext>
            </a:extLst>
          </p:cNvPr>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513" y="3997325"/>
            <a:ext cx="3622675"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3" name="TextBox 2">
            <a:extLst>
              <a:ext uri="{FF2B5EF4-FFF2-40B4-BE49-F238E27FC236}">
                <a16:creationId xmlns:a16="http://schemas.microsoft.com/office/drawing/2014/main" id="{4C18C1FD-2F4B-C0F0-2E65-097E6F64A83E}"/>
              </a:ext>
            </a:extLst>
          </p:cNvPr>
          <p:cNvSpPr txBox="1">
            <a:spLocks noChangeArrowheads="1"/>
          </p:cNvSpPr>
          <p:nvPr/>
        </p:nvSpPr>
        <p:spPr bwMode="auto">
          <a:xfrm>
            <a:off x="6839712" y="5876925"/>
            <a:ext cx="19709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dirty="0"/>
              <a:t>TRIUMF 650MHz H-mode deflecting cavity</a:t>
            </a:r>
          </a:p>
        </p:txBody>
      </p:sp>
      <p:sp>
        <p:nvSpPr>
          <p:cNvPr id="86026" name="Slide Number Placeholder 7">
            <a:extLst>
              <a:ext uri="{FF2B5EF4-FFF2-40B4-BE49-F238E27FC236}">
                <a16:creationId xmlns:a16="http://schemas.microsoft.com/office/drawing/2014/main" id="{3A7E62CA-8F5F-9875-174A-12E32E2D39E4}"/>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4298780-6DFE-4867-87FA-A9A3074FEB92}" type="slidenum">
              <a:rPr lang="en-CA" altLang="en-US" sz="1200">
                <a:solidFill>
                  <a:srgbClr val="898989"/>
                </a:solidFill>
              </a:rPr>
              <a:pPr>
                <a:spcBef>
                  <a:spcPct val="0"/>
                </a:spcBef>
                <a:buFontTx/>
                <a:buNone/>
              </a:pPr>
              <a:t>38</a:t>
            </a:fld>
            <a:endParaRPr lang="en-CA" altLang="en-US" sz="1200">
              <a:solidFill>
                <a:srgbClr val="898989"/>
              </a:solidFill>
            </a:endParaRPr>
          </a:p>
        </p:txBody>
      </p:sp>
      <p:pic>
        <p:nvPicPr>
          <p:cNvPr id="1026" name="Picture 2" descr="Crab cavities: colliding protons head-on | CERN">
            <a:extLst>
              <a:ext uri="{FF2B5EF4-FFF2-40B4-BE49-F238E27FC236}">
                <a16:creationId xmlns:a16="http://schemas.microsoft.com/office/drawing/2014/main" id="{0A6A7866-4161-5EA5-A5F4-E5729FB32F7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4259" y="4513571"/>
            <a:ext cx="3202228" cy="211258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6">
            <p14:nvContentPartPr>
              <p14:cNvPr id="2" name="Ink 1">
                <a:extLst>
                  <a:ext uri="{FF2B5EF4-FFF2-40B4-BE49-F238E27FC236}">
                    <a16:creationId xmlns:a16="http://schemas.microsoft.com/office/drawing/2014/main" id="{34FD5EE7-5B3A-B7A8-D8BF-CA9303AA12C8}"/>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34FD5EE7-5B3A-B7A8-D8BF-CA9303AA12C8}"/>
                  </a:ext>
                </a:extLst>
              </p:cNvPr>
              <p:cNvPicPr/>
              <p:nvPr/>
            </p:nvPicPr>
            <p:blipFill>
              <a:blip r:embed="rId7"/>
              <a:stretch>
                <a:fillRect/>
              </a:stretch>
            </p:blipFill>
            <p:spPr>
              <a:xfrm>
                <a:off x="8437989" y="-34448"/>
                <a:ext cx="527040" cy="573840"/>
              </a:xfrm>
              <a:prstGeom prst="rect">
                <a:avLst/>
              </a:prstGeom>
            </p:spPr>
          </p:pic>
        </mc:Fallback>
      </mc:AlternateContent>
      <p:sp>
        <p:nvSpPr>
          <p:cNvPr id="3" name="Date Placeholder 2">
            <a:extLst>
              <a:ext uri="{FF2B5EF4-FFF2-40B4-BE49-F238E27FC236}">
                <a16:creationId xmlns:a16="http://schemas.microsoft.com/office/drawing/2014/main" id="{622AA0BF-0A3D-9ECB-7938-9A84824682C9}"/>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03E74541-4F3B-60F9-BCE4-A3F2C5A708DD}"/>
              </a:ext>
            </a:extLst>
          </p:cNvPr>
          <p:cNvSpPr>
            <a:spLocks noGrp="1"/>
          </p:cNvSpPr>
          <p:nvPr>
            <p:ph type="ftr" sz="quarter" idx="11"/>
          </p:nvPr>
        </p:nvSpPr>
        <p:spPr/>
        <p:txBody>
          <a:bodyPr/>
          <a:lstStyle/>
          <a:p>
            <a:pPr>
              <a:defRPr/>
            </a:pPr>
            <a:r>
              <a:rPr lang="it-IT"/>
              <a:t>Bob Laxdal - Non Elliptical Cavities </a:t>
            </a:r>
            <a:endParaRPr lang="en-CA"/>
          </a:p>
        </p:txBody>
      </p:sp>
    </p:spTree>
    <p:extLst>
      <p:ext uri="{BB962C8B-B14F-4D97-AF65-F5344CB8AC3E}">
        <p14:creationId xmlns:p14="http://schemas.microsoft.com/office/powerpoint/2010/main" val="6454693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6A1113-F030-19D8-624D-A091D0A04974}"/>
            </a:ext>
          </a:extLst>
        </p:cNvPr>
        <p:cNvGrpSpPr/>
        <p:nvPr/>
      </p:nvGrpSpPr>
      <p:grpSpPr>
        <a:xfrm>
          <a:off x="0" y="0"/>
          <a:ext cx="0" cy="0"/>
          <a:chOff x="0" y="0"/>
          <a:chExt cx="0" cy="0"/>
        </a:xfrm>
      </p:grpSpPr>
      <p:sp>
        <p:nvSpPr>
          <p:cNvPr id="99330" name="Title 1">
            <a:extLst>
              <a:ext uri="{FF2B5EF4-FFF2-40B4-BE49-F238E27FC236}">
                <a16:creationId xmlns:a16="http://schemas.microsoft.com/office/drawing/2014/main" id="{4E12D4A6-DA7A-EA1F-B76B-87C0511DB4F6}"/>
              </a:ext>
            </a:extLst>
          </p:cNvPr>
          <p:cNvSpPr>
            <a:spLocks noGrp="1"/>
          </p:cNvSpPr>
          <p:nvPr>
            <p:ph type="title"/>
          </p:nvPr>
        </p:nvSpPr>
        <p:spPr>
          <a:xfrm>
            <a:off x="384175" y="122238"/>
            <a:ext cx="8229600" cy="877887"/>
          </a:xfrm>
        </p:spPr>
        <p:txBody>
          <a:bodyPr/>
          <a:lstStyle/>
          <a:p>
            <a:pPr eaLnBrk="1" hangingPunct="1"/>
            <a:r>
              <a:rPr lang="en-CA" altLang="en-US"/>
              <a:t>Deflecting mode cavities</a:t>
            </a:r>
          </a:p>
        </p:txBody>
      </p:sp>
      <p:pic>
        <p:nvPicPr>
          <p:cNvPr id="99331" name="Picture 2">
            <a:extLst>
              <a:ext uri="{FF2B5EF4-FFF2-40B4-BE49-F238E27FC236}">
                <a16:creationId xmlns:a16="http://schemas.microsoft.com/office/drawing/2014/main" id="{B56AB732-C89A-9BB7-C97A-DAE98B9C32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1325880"/>
            <a:ext cx="22098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9332" name="Picture 4">
            <a:extLst>
              <a:ext uri="{FF2B5EF4-FFF2-40B4-BE49-F238E27FC236}">
                <a16:creationId xmlns:a16="http://schemas.microsoft.com/office/drawing/2014/main" id="{05EE94FA-A499-4294-3861-96822EAC44E3}"/>
              </a:ext>
            </a:extLst>
          </p:cNvPr>
          <p:cNvPicPr>
            <a:picLocks noChangeAspect="1"/>
          </p:cNvPicPr>
          <p:nvPr/>
        </p:nvPicPr>
        <p:blipFill>
          <a:blip r:embed="rId3">
            <a:extLst>
              <a:ext uri="{28A0092B-C50C-407E-A947-70E740481C1C}">
                <a14:useLocalDpi xmlns:a14="http://schemas.microsoft.com/office/drawing/2010/main" val="0"/>
              </a:ext>
            </a:extLst>
          </a:blip>
          <a:srcRect l="38412" t="24850" r="28017" b="27177"/>
          <a:stretch>
            <a:fillRect/>
          </a:stretch>
        </p:blipFill>
        <p:spPr bwMode="auto">
          <a:xfrm>
            <a:off x="812800" y="4422521"/>
            <a:ext cx="2149475"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3" name="Picture 5">
            <a:extLst>
              <a:ext uri="{FF2B5EF4-FFF2-40B4-BE49-F238E27FC236}">
                <a16:creationId xmlns:a16="http://schemas.microsoft.com/office/drawing/2014/main" id="{C1B80DD5-6696-6957-EA38-2045536C89D7}"/>
              </a:ext>
            </a:extLst>
          </p:cNvPr>
          <p:cNvPicPr>
            <a:picLocks noChangeAspect="1"/>
          </p:cNvPicPr>
          <p:nvPr/>
        </p:nvPicPr>
        <p:blipFill>
          <a:blip r:embed="rId4">
            <a:extLst>
              <a:ext uri="{28A0092B-C50C-407E-A947-70E740481C1C}">
                <a14:useLocalDpi xmlns:a14="http://schemas.microsoft.com/office/drawing/2010/main" val="0"/>
              </a:ext>
            </a:extLst>
          </a:blip>
          <a:srcRect l="10654" t="3111"/>
          <a:stretch>
            <a:fillRect/>
          </a:stretch>
        </p:blipFill>
        <p:spPr bwMode="auto">
          <a:xfrm>
            <a:off x="6346825" y="1813243"/>
            <a:ext cx="209073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4" name="Picture 8">
            <a:extLst>
              <a:ext uri="{FF2B5EF4-FFF2-40B4-BE49-F238E27FC236}">
                <a16:creationId xmlns:a16="http://schemas.microsoft.com/office/drawing/2014/main" id="{EF4BF7A5-EE11-9E9C-5874-8C795F84BC26}"/>
              </a:ext>
            </a:extLst>
          </p:cNvPr>
          <p:cNvPicPr>
            <a:picLocks noChangeAspect="1"/>
          </p:cNvPicPr>
          <p:nvPr/>
        </p:nvPicPr>
        <p:blipFill>
          <a:blip r:embed="rId5">
            <a:extLst>
              <a:ext uri="{28A0092B-C50C-407E-A947-70E740481C1C}">
                <a14:useLocalDpi xmlns:a14="http://schemas.microsoft.com/office/drawing/2010/main" val="0"/>
              </a:ext>
            </a:extLst>
          </a:blip>
          <a:srcRect l="3333" t="11932" b="7652"/>
          <a:stretch>
            <a:fillRect/>
          </a:stretch>
        </p:blipFill>
        <p:spPr bwMode="auto">
          <a:xfrm>
            <a:off x="6338888" y="4536821"/>
            <a:ext cx="2274887"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5" name="TextBox 15">
            <a:extLst>
              <a:ext uri="{FF2B5EF4-FFF2-40B4-BE49-F238E27FC236}">
                <a16:creationId xmlns:a16="http://schemas.microsoft.com/office/drawing/2014/main" id="{D216DF73-8C06-D508-31C2-2EE127FCEE00}"/>
              </a:ext>
            </a:extLst>
          </p:cNvPr>
          <p:cNvSpPr txBox="1">
            <a:spLocks noChangeArrowheads="1"/>
          </p:cNvSpPr>
          <p:nvPr/>
        </p:nvSpPr>
        <p:spPr bwMode="auto">
          <a:xfrm>
            <a:off x="773113" y="2946718"/>
            <a:ext cx="22717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t>TRIUMF 650MHz</a:t>
            </a:r>
          </a:p>
        </p:txBody>
      </p:sp>
      <p:pic>
        <p:nvPicPr>
          <p:cNvPr id="99336" name="Picture 2">
            <a:extLst>
              <a:ext uri="{FF2B5EF4-FFF2-40B4-BE49-F238E27FC236}">
                <a16:creationId xmlns:a16="http://schemas.microsoft.com/office/drawing/2014/main" id="{5098B242-5E08-88C4-9153-958A63668E0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11600" y="1813243"/>
            <a:ext cx="21399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9337" name="TextBox 6">
            <a:extLst>
              <a:ext uri="{FF2B5EF4-FFF2-40B4-BE49-F238E27FC236}">
                <a16:creationId xmlns:a16="http://schemas.microsoft.com/office/drawing/2014/main" id="{E6BDFAC3-5B5C-C5AD-AB4A-0A470A20C633}"/>
              </a:ext>
            </a:extLst>
          </p:cNvPr>
          <p:cNvSpPr txBox="1">
            <a:spLocks noChangeArrowheads="1"/>
          </p:cNvSpPr>
          <p:nvPr/>
        </p:nvSpPr>
        <p:spPr bwMode="auto">
          <a:xfrm>
            <a:off x="3657600" y="1440180"/>
            <a:ext cx="5133975"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a:latin typeface="Arial" panose="020B0604020202020204" pitchFamily="34" charset="0"/>
              </a:rPr>
              <a:t>double quarter wave (DQW) – 400MHz – BNL/CERN</a:t>
            </a:r>
          </a:p>
        </p:txBody>
      </p:sp>
      <p:pic>
        <p:nvPicPr>
          <p:cNvPr id="99338" name="Picture 18">
            <a:extLst>
              <a:ext uri="{FF2B5EF4-FFF2-40B4-BE49-F238E27FC236}">
                <a16:creationId xmlns:a16="http://schemas.microsoft.com/office/drawing/2014/main" id="{72702640-0B0E-36AD-B322-6438239A0CDA}"/>
              </a:ext>
            </a:extLst>
          </p:cNvPr>
          <p:cNvPicPr>
            <a:picLocks noChangeAspect="1"/>
          </p:cNvPicPr>
          <p:nvPr/>
        </p:nvPicPr>
        <p:blipFill>
          <a:blip r:embed="rId7">
            <a:extLst>
              <a:ext uri="{28A0092B-C50C-407E-A947-70E740481C1C}">
                <a14:useLocalDpi xmlns:a14="http://schemas.microsoft.com/office/drawing/2010/main" val="0"/>
              </a:ext>
            </a:extLst>
          </a:blip>
          <a:srcRect l="37778" t="11812" r="37083" b="14140"/>
          <a:stretch>
            <a:fillRect/>
          </a:stretch>
        </p:blipFill>
        <p:spPr bwMode="auto">
          <a:xfrm>
            <a:off x="4116388" y="4422521"/>
            <a:ext cx="1730375" cy="151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9" name="TextBox 6">
            <a:extLst>
              <a:ext uri="{FF2B5EF4-FFF2-40B4-BE49-F238E27FC236}">
                <a16:creationId xmlns:a16="http://schemas.microsoft.com/office/drawing/2014/main" id="{12BA747C-7432-CD13-6E55-5FD0EA2AAB31}"/>
              </a:ext>
            </a:extLst>
          </p:cNvPr>
          <p:cNvSpPr txBox="1">
            <a:spLocks noChangeArrowheads="1"/>
          </p:cNvSpPr>
          <p:nvPr/>
        </p:nvSpPr>
        <p:spPr bwMode="auto">
          <a:xfrm>
            <a:off x="3967163" y="4058984"/>
            <a:ext cx="5133975"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a:latin typeface="Arial" panose="020B0604020202020204" pitchFamily="34" charset="0"/>
              </a:rPr>
              <a:t>RF Dipole (RFD) – 400MHz – ODU/CERN</a:t>
            </a:r>
          </a:p>
        </p:txBody>
      </p:sp>
      <p:sp>
        <p:nvSpPr>
          <p:cNvPr id="99340" name="TextBox 6">
            <a:extLst>
              <a:ext uri="{FF2B5EF4-FFF2-40B4-BE49-F238E27FC236}">
                <a16:creationId xmlns:a16="http://schemas.microsoft.com/office/drawing/2014/main" id="{8B14B4CB-F518-93A1-B753-2E35890EB63B}"/>
              </a:ext>
            </a:extLst>
          </p:cNvPr>
          <p:cNvSpPr txBox="1">
            <a:spLocks noChangeArrowheads="1"/>
          </p:cNvSpPr>
          <p:nvPr/>
        </p:nvSpPr>
        <p:spPr bwMode="auto">
          <a:xfrm>
            <a:off x="231775" y="4058984"/>
            <a:ext cx="33528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a:latin typeface="Arial" panose="020B0604020202020204" pitchFamily="34" charset="0"/>
              </a:rPr>
              <a:t>RFD – multi-cell – 953MHz – ODU</a:t>
            </a:r>
          </a:p>
        </p:txBody>
      </p:sp>
      <p:sp>
        <p:nvSpPr>
          <p:cNvPr id="3" name="Date Placeholder 2">
            <a:extLst>
              <a:ext uri="{FF2B5EF4-FFF2-40B4-BE49-F238E27FC236}">
                <a16:creationId xmlns:a16="http://schemas.microsoft.com/office/drawing/2014/main" id="{16142711-BF48-510B-3A99-6304C76CEACD}"/>
              </a:ext>
            </a:extLst>
          </p:cNvPr>
          <p:cNvSpPr>
            <a:spLocks noGrp="1"/>
          </p:cNvSpPr>
          <p:nvPr>
            <p:ph type="dt" sz="quarter" idx="10"/>
          </p:nvPr>
        </p:nvSpPr>
        <p:spPr/>
        <p:txBody>
          <a:bodyPr/>
          <a:lstStyle/>
          <a:p>
            <a:pPr>
              <a:defRPr/>
            </a:pPr>
            <a:r>
              <a:rPr lang="en-US"/>
              <a:t>2025-09-17</a:t>
            </a:r>
            <a:endParaRPr lang="en-CA"/>
          </a:p>
        </p:txBody>
      </p:sp>
      <p:sp>
        <p:nvSpPr>
          <p:cNvPr id="23" name="Footer Placeholder 22">
            <a:extLst>
              <a:ext uri="{FF2B5EF4-FFF2-40B4-BE49-F238E27FC236}">
                <a16:creationId xmlns:a16="http://schemas.microsoft.com/office/drawing/2014/main" id="{DE6DB75B-818C-5719-8D0A-569B24228966}"/>
              </a:ext>
            </a:extLst>
          </p:cNvPr>
          <p:cNvSpPr>
            <a:spLocks noGrp="1"/>
          </p:cNvSpPr>
          <p:nvPr>
            <p:ph type="ftr" sz="quarter" idx="11"/>
          </p:nvPr>
        </p:nvSpPr>
        <p:spPr/>
        <p:txBody>
          <a:bodyPr/>
          <a:lstStyle/>
          <a:p>
            <a:pPr>
              <a:defRPr/>
            </a:pPr>
            <a:r>
              <a:rPr lang="it-IT"/>
              <a:t>Bob Laxdal - Non Elliptical Cavities </a:t>
            </a:r>
            <a:endParaRPr lang="en-CA"/>
          </a:p>
        </p:txBody>
      </p:sp>
      <p:sp>
        <p:nvSpPr>
          <p:cNvPr id="99343" name="Slide Number Placeholder 23">
            <a:extLst>
              <a:ext uri="{FF2B5EF4-FFF2-40B4-BE49-F238E27FC236}">
                <a16:creationId xmlns:a16="http://schemas.microsoft.com/office/drawing/2014/main" id="{6E7B64AE-874C-FD5C-F90E-076A915DF58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BE83C75-4E58-4A36-BEAF-D80A96B0C8E7}" type="slidenum">
              <a:rPr lang="en-CA" altLang="en-US" sz="1200" smtClean="0">
                <a:solidFill>
                  <a:srgbClr val="898989"/>
                </a:solidFill>
              </a:rPr>
              <a:pPr>
                <a:spcBef>
                  <a:spcPct val="0"/>
                </a:spcBef>
                <a:buFontTx/>
                <a:buNone/>
              </a:pPr>
              <a:t>39</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8">
            <p14:nvContentPartPr>
              <p14:cNvPr id="2" name="Ink 1">
                <a:extLst>
                  <a:ext uri="{FF2B5EF4-FFF2-40B4-BE49-F238E27FC236}">
                    <a16:creationId xmlns:a16="http://schemas.microsoft.com/office/drawing/2014/main" id="{367A480A-675C-1598-B216-E35EFC3C8B27}"/>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367A480A-675C-1598-B216-E35EFC3C8B27}"/>
                  </a:ext>
                </a:extLst>
              </p:cNvPr>
              <p:cNvPicPr/>
              <p:nvPr/>
            </p:nvPicPr>
            <p:blipFill>
              <a:blip r:embed="rId9"/>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2587220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CF48088-EF51-07C4-E7D4-2E834754930A}"/>
              </a:ext>
            </a:extLst>
          </p:cNvPr>
          <p:cNvSpPr>
            <a:spLocks noGrp="1"/>
          </p:cNvSpPr>
          <p:nvPr>
            <p:ph type="title"/>
          </p:nvPr>
        </p:nvSpPr>
        <p:spPr>
          <a:xfrm>
            <a:off x="450850" y="88900"/>
            <a:ext cx="8229600" cy="709613"/>
          </a:xfrm>
        </p:spPr>
        <p:txBody>
          <a:bodyPr/>
          <a:lstStyle/>
          <a:p>
            <a:pPr eaLnBrk="1" hangingPunct="1"/>
            <a:r>
              <a:rPr lang="en-US" altLang="en-US" sz="3200">
                <a:latin typeface="Myriad Pro"/>
                <a:ea typeface="Myriad Pro"/>
                <a:cs typeface="Myriad Pro"/>
              </a:rPr>
              <a:t>Accelerating Electrons vs Hadrons</a:t>
            </a:r>
          </a:p>
        </p:txBody>
      </p:sp>
      <p:sp>
        <p:nvSpPr>
          <p:cNvPr id="11267" name="TextBox 6">
            <a:extLst>
              <a:ext uri="{FF2B5EF4-FFF2-40B4-BE49-F238E27FC236}">
                <a16:creationId xmlns:a16="http://schemas.microsoft.com/office/drawing/2014/main" id="{38DDC083-E5C9-3D0F-6CED-853F1695AB32}"/>
              </a:ext>
            </a:extLst>
          </p:cNvPr>
          <p:cNvSpPr txBox="1">
            <a:spLocks noChangeArrowheads="1"/>
          </p:cNvSpPr>
          <p:nvPr/>
        </p:nvSpPr>
        <p:spPr bwMode="auto">
          <a:xfrm>
            <a:off x="239713" y="2686050"/>
            <a:ext cx="4016375"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Char char="•"/>
            </a:pPr>
            <a:r>
              <a:rPr lang="en-CA" altLang="en-US" sz="1800">
                <a:latin typeface="Arial" panose="020B0604020202020204" pitchFamily="34" charset="0"/>
                <a:ea typeface="Myriad Pro"/>
              </a:rPr>
              <a:t>Electron – 0.511MeV/c</a:t>
            </a:r>
            <a:r>
              <a:rPr lang="en-CA" altLang="en-US" sz="1800" baseline="30000">
                <a:latin typeface="Arial" panose="020B0604020202020204" pitchFamily="34" charset="0"/>
                <a:ea typeface="Myriad Pro"/>
              </a:rPr>
              <a:t>2</a:t>
            </a:r>
          </a:p>
          <a:p>
            <a:pPr eaLnBrk="1" hangingPunct="1">
              <a:spcBef>
                <a:spcPct val="0"/>
              </a:spcBef>
              <a:buFontTx/>
              <a:buChar char="•"/>
            </a:pPr>
            <a:endParaRPr lang="en-CA" altLang="en-US" sz="1800" baseline="30000">
              <a:latin typeface="Arial" panose="020B0604020202020204" pitchFamily="34" charset="0"/>
              <a:ea typeface="Myriad Pro"/>
            </a:endParaRPr>
          </a:p>
          <a:p>
            <a:pPr lvl="1" eaLnBrk="1" hangingPunct="1">
              <a:spcBef>
                <a:spcPts val="600"/>
              </a:spcBef>
              <a:buFontTx/>
              <a:buChar char="•"/>
            </a:pPr>
            <a:r>
              <a:rPr lang="en-CA" altLang="en-US" sz="1400">
                <a:latin typeface="Arial" panose="020B0604020202020204" pitchFamily="34" charset="0"/>
                <a:ea typeface="Myriad Pro"/>
              </a:rPr>
              <a:t>300kV</a:t>
            </a:r>
            <a:r>
              <a:rPr lang="el-GR" altLang="en-US" sz="1400">
                <a:solidFill>
                  <a:srgbClr val="C00000"/>
                </a:solidFill>
                <a:latin typeface="Arial" panose="020B0604020202020204" pitchFamily="34" charset="0"/>
                <a:ea typeface="Myriad Pro"/>
              </a:rPr>
              <a:t> </a:t>
            </a:r>
            <a:r>
              <a:rPr lang="en-CA" altLang="en-US" sz="1400">
                <a:solidFill>
                  <a:srgbClr val="C00000"/>
                </a:solidFill>
                <a:latin typeface="Arial" panose="020B0604020202020204" pitchFamily="34" charset="0"/>
                <a:ea typeface="Myriad Pro"/>
              </a:rPr>
              <a:t>- </a:t>
            </a:r>
            <a:r>
              <a:rPr lang="el-GR" altLang="en-US" sz="1400">
                <a:solidFill>
                  <a:srgbClr val="C00000"/>
                </a:solidFill>
                <a:latin typeface="Arial" panose="020B0604020202020204" pitchFamily="34" charset="0"/>
                <a:ea typeface="Myriad Pro"/>
              </a:rPr>
              <a:t>γ</a:t>
            </a:r>
            <a:r>
              <a:rPr lang="en-CA" altLang="en-US" sz="1400">
                <a:solidFill>
                  <a:srgbClr val="C00000"/>
                </a:solidFill>
                <a:latin typeface="Arial" panose="020B0604020202020204" pitchFamily="34" charset="0"/>
                <a:ea typeface="Myriad Pro"/>
              </a:rPr>
              <a:t>=1.58, </a:t>
            </a:r>
            <a:r>
              <a:rPr lang="en-US" altLang="en-US" sz="1400">
                <a:solidFill>
                  <a:srgbClr val="C00000"/>
                </a:solidFill>
                <a:latin typeface="Arial" panose="020B0604020202020204" pitchFamily="34" charset="0"/>
                <a:ea typeface="Myriad Pro"/>
                <a:sym typeface="Symbol" panose="05050102010706020507" pitchFamily="18" charset="2"/>
              </a:rPr>
              <a:t></a:t>
            </a:r>
            <a:r>
              <a:rPr lang="en-US" altLang="en-US" sz="1400">
                <a:solidFill>
                  <a:srgbClr val="C00000"/>
                </a:solidFill>
                <a:latin typeface="Arial" panose="020B0604020202020204" pitchFamily="34" charset="0"/>
                <a:ea typeface="Myriad Pro"/>
              </a:rPr>
              <a:t>=0.78</a:t>
            </a:r>
          </a:p>
          <a:p>
            <a:pPr lvl="1" eaLnBrk="1" hangingPunct="1">
              <a:spcBef>
                <a:spcPts val="600"/>
              </a:spcBef>
              <a:buFontTx/>
              <a:buChar char="•"/>
            </a:pPr>
            <a:r>
              <a:rPr lang="en-US" altLang="en-US" sz="1400">
                <a:latin typeface="Arial" panose="020B0604020202020204" pitchFamily="34" charset="0"/>
                <a:ea typeface="Myriad Pro"/>
              </a:rPr>
              <a:t>550MeV</a:t>
            </a:r>
            <a:r>
              <a:rPr lang="en-US" altLang="en-US" sz="1400">
                <a:solidFill>
                  <a:srgbClr val="C00000"/>
                </a:solidFill>
                <a:latin typeface="Arial" panose="020B0604020202020204" pitchFamily="34" charset="0"/>
                <a:ea typeface="Myriad Pro"/>
              </a:rPr>
              <a:t> -</a:t>
            </a:r>
            <a:r>
              <a:rPr lang="en-CA" altLang="en-US" sz="1400">
                <a:latin typeface="Arial" panose="020B0604020202020204" pitchFamily="34" charset="0"/>
                <a:ea typeface="Myriad Pro"/>
              </a:rPr>
              <a:t> </a:t>
            </a:r>
            <a:r>
              <a:rPr lang="el-GR" altLang="en-US" sz="1400">
                <a:solidFill>
                  <a:srgbClr val="C00000"/>
                </a:solidFill>
                <a:latin typeface="Arial" panose="020B0604020202020204" pitchFamily="34" charset="0"/>
                <a:ea typeface="Myriad Pro"/>
              </a:rPr>
              <a:t>γ</a:t>
            </a:r>
            <a:r>
              <a:rPr lang="en-CA" altLang="en-US" sz="1400">
                <a:solidFill>
                  <a:srgbClr val="C00000"/>
                </a:solidFill>
                <a:latin typeface="Arial" panose="020B0604020202020204" pitchFamily="34" charset="0"/>
                <a:ea typeface="Myriad Pro"/>
              </a:rPr>
              <a:t>=1011, </a:t>
            </a:r>
            <a:r>
              <a:rPr lang="en-US" altLang="en-US" sz="1400">
                <a:solidFill>
                  <a:srgbClr val="C00000"/>
                </a:solidFill>
                <a:latin typeface="Arial" panose="020B0604020202020204" pitchFamily="34" charset="0"/>
                <a:ea typeface="Myriad Pro"/>
                <a:sym typeface="Symbol" panose="05050102010706020507" pitchFamily="18" charset="2"/>
              </a:rPr>
              <a:t></a:t>
            </a:r>
            <a:r>
              <a:rPr lang="en-US" altLang="en-US" sz="1400">
                <a:solidFill>
                  <a:srgbClr val="C00000"/>
                </a:solidFill>
                <a:latin typeface="Arial" panose="020B0604020202020204" pitchFamily="34" charset="0"/>
                <a:ea typeface="Myriad Pro"/>
              </a:rPr>
              <a:t>=1</a:t>
            </a:r>
          </a:p>
          <a:p>
            <a:pPr lvl="1" eaLnBrk="1" hangingPunct="1">
              <a:spcBef>
                <a:spcPct val="0"/>
              </a:spcBef>
              <a:buFontTx/>
              <a:buChar char="•"/>
            </a:pPr>
            <a:endParaRPr lang="en-CA" altLang="en-US" sz="1400">
              <a:latin typeface="Arial" panose="020B0604020202020204" pitchFamily="34" charset="0"/>
              <a:ea typeface="Myriad Pro"/>
            </a:endParaRPr>
          </a:p>
        </p:txBody>
      </p:sp>
      <p:sp>
        <p:nvSpPr>
          <p:cNvPr id="11268" name="TextBox 24">
            <a:extLst>
              <a:ext uri="{FF2B5EF4-FFF2-40B4-BE49-F238E27FC236}">
                <a16:creationId xmlns:a16="http://schemas.microsoft.com/office/drawing/2014/main" id="{C1EF2501-65C9-AD7E-D3B5-EE573AA6B000}"/>
              </a:ext>
            </a:extLst>
          </p:cNvPr>
          <p:cNvSpPr txBox="1">
            <a:spLocks noChangeArrowheads="1"/>
          </p:cNvSpPr>
          <p:nvPr/>
        </p:nvSpPr>
        <p:spPr bwMode="auto">
          <a:xfrm>
            <a:off x="239713" y="4135438"/>
            <a:ext cx="3519487"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6858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Char char="•"/>
            </a:pPr>
            <a:r>
              <a:rPr lang="en-CA" altLang="en-US" sz="1800">
                <a:latin typeface="Arial" panose="020B0604020202020204" pitchFamily="34" charset="0"/>
                <a:ea typeface="Myriad Pro"/>
              </a:rPr>
              <a:t>Protons – 938 MeV/c</a:t>
            </a:r>
            <a:r>
              <a:rPr lang="en-CA" altLang="en-US" sz="1800" baseline="30000">
                <a:latin typeface="Arial" panose="020B0604020202020204" pitchFamily="34" charset="0"/>
                <a:ea typeface="Myriad Pro"/>
              </a:rPr>
              <a:t>2</a:t>
            </a:r>
          </a:p>
          <a:p>
            <a:pPr eaLnBrk="1" hangingPunct="1">
              <a:spcBef>
                <a:spcPts val="600"/>
              </a:spcBef>
              <a:buFontTx/>
              <a:buChar char="•"/>
            </a:pPr>
            <a:endParaRPr lang="en-CA" altLang="en-US" sz="1800" baseline="30000">
              <a:latin typeface="Arial" panose="020B0604020202020204" pitchFamily="34" charset="0"/>
              <a:ea typeface="Myriad Pro"/>
            </a:endParaRPr>
          </a:p>
          <a:p>
            <a:pPr lvl="2" eaLnBrk="1" hangingPunct="1">
              <a:spcBef>
                <a:spcPts val="600"/>
              </a:spcBef>
              <a:buFontTx/>
              <a:buChar char="•"/>
            </a:pPr>
            <a:r>
              <a:rPr lang="en-CA" altLang="en-US" sz="1400">
                <a:latin typeface="Arial" panose="020B0604020202020204" pitchFamily="34" charset="0"/>
                <a:ea typeface="Myriad Pro"/>
              </a:rPr>
              <a:t>300kV</a:t>
            </a:r>
            <a:r>
              <a:rPr lang="el-GR" altLang="en-US" sz="1400">
                <a:solidFill>
                  <a:srgbClr val="C00000"/>
                </a:solidFill>
                <a:latin typeface="Arial" panose="020B0604020202020204" pitchFamily="34" charset="0"/>
                <a:ea typeface="Myriad Pro"/>
              </a:rPr>
              <a:t> </a:t>
            </a:r>
            <a:r>
              <a:rPr lang="en-CA" altLang="en-US" sz="1400">
                <a:solidFill>
                  <a:srgbClr val="C00000"/>
                </a:solidFill>
                <a:latin typeface="Arial" panose="020B0604020202020204" pitchFamily="34" charset="0"/>
                <a:ea typeface="Myriad Pro"/>
              </a:rPr>
              <a:t>- </a:t>
            </a:r>
            <a:r>
              <a:rPr lang="el-GR" altLang="en-US" sz="1400">
                <a:solidFill>
                  <a:srgbClr val="C00000"/>
                </a:solidFill>
                <a:latin typeface="Arial" panose="020B0604020202020204" pitchFamily="34" charset="0"/>
                <a:ea typeface="Myriad Pro"/>
              </a:rPr>
              <a:t>γ</a:t>
            </a:r>
            <a:r>
              <a:rPr lang="en-CA" altLang="en-US" sz="1400">
                <a:solidFill>
                  <a:srgbClr val="C00000"/>
                </a:solidFill>
                <a:latin typeface="Arial" panose="020B0604020202020204" pitchFamily="34" charset="0"/>
                <a:ea typeface="Myriad Pro"/>
              </a:rPr>
              <a:t>=1.003, </a:t>
            </a:r>
            <a:r>
              <a:rPr lang="en-US" altLang="en-US" sz="1400">
                <a:solidFill>
                  <a:srgbClr val="C00000"/>
                </a:solidFill>
                <a:latin typeface="Arial" panose="020B0604020202020204" pitchFamily="34" charset="0"/>
                <a:ea typeface="Myriad Pro"/>
                <a:sym typeface="Symbol" panose="05050102010706020507" pitchFamily="18" charset="2"/>
              </a:rPr>
              <a:t></a:t>
            </a:r>
            <a:r>
              <a:rPr lang="en-US" altLang="en-US" sz="1400">
                <a:solidFill>
                  <a:srgbClr val="C00000"/>
                </a:solidFill>
                <a:latin typeface="Arial" panose="020B0604020202020204" pitchFamily="34" charset="0"/>
                <a:ea typeface="Myriad Pro"/>
              </a:rPr>
              <a:t>=0.025</a:t>
            </a:r>
          </a:p>
          <a:p>
            <a:pPr lvl="2" eaLnBrk="1" hangingPunct="1">
              <a:spcBef>
                <a:spcPts val="600"/>
              </a:spcBef>
              <a:buFontTx/>
              <a:buChar char="•"/>
            </a:pPr>
            <a:r>
              <a:rPr lang="en-US" altLang="en-US" sz="1400">
                <a:latin typeface="Arial" panose="020B0604020202020204" pitchFamily="34" charset="0"/>
                <a:ea typeface="Myriad Pro"/>
              </a:rPr>
              <a:t>550MeV</a:t>
            </a:r>
            <a:r>
              <a:rPr lang="en-CA" altLang="en-US" sz="1400">
                <a:latin typeface="Arial" panose="020B0604020202020204" pitchFamily="34" charset="0"/>
                <a:ea typeface="Myriad Pro"/>
              </a:rPr>
              <a:t> - </a:t>
            </a:r>
            <a:r>
              <a:rPr lang="el-GR" altLang="en-US" sz="1400">
                <a:solidFill>
                  <a:srgbClr val="C00000"/>
                </a:solidFill>
                <a:latin typeface="Arial" panose="020B0604020202020204" pitchFamily="34" charset="0"/>
                <a:ea typeface="Myriad Pro"/>
              </a:rPr>
              <a:t>γ</a:t>
            </a:r>
            <a:r>
              <a:rPr lang="en-CA" altLang="en-US" sz="1400">
                <a:solidFill>
                  <a:srgbClr val="C00000"/>
                </a:solidFill>
                <a:latin typeface="Arial" panose="020B0604020202020204" pitchFamily="34" charset="0"/>
                <a:ea typeface="Myriad Pro"/>
              </a:rPr>
              <a:t>=1.58, </a:t>
            </a:r>
            <a:r>
              <a:rPr lang="en-US" altLang="en-US" sz="1400">
                <a:solidFill>
                  <a:srgbClr val="C00000"/>
                </a:solidFill>
                <a:latin typeface="Arial" panose="020B0604020202020204" pitchFamily="34" charset="0"/>
                <a:ea typeface="Myriad Pro"/>
                <a:sym typeface="Symbol" panose="05050102010706020507" pitchFamily="18" charset="2"/>
              </a:rPr>
              <a:t></a:t>
            </a:r>
            <a:r>
              <a:rPr lang="en-US" altLang="en-US" sz="1400">
                <a:solidFill>
                  <a:srgbClr val="C00000"/>
                </a:solidFill>
                <a:latin typeface="Arial" panose="020B0604020202020204" pitchFamily="34" charset="0"/>
                <a:ea typeface="Myriad Pro"/>
              </a:rPr>
              <a:t>=0.78</a:t>
            </a:r>
            <a:endParaRPr lang="en-CA" altLang="en-US" sz="1800">
              <a:latin typeface="Arial" panose="020B0604020202020204" pitchFamily="34" charset="0"/>
              <a:ea typeface="Myriad Pro"/>
            </a:endParaRPr>
          </a:p>
        </p:txBody>
      </p:sp>
      <p:sp>
        <p:nvSpPr>
          <p:cNvPr id="9222" name="TextBox 8">
            <a:extLst>
              <a:ext uri="{FF2B5EF4-FFF2-40B4-BE49-F238E27FC236}">
                <a16:creationId xmlns:a16="http://schemas.microsoft.com/office/drawing/2014/main" id="{764371D9-7F3D-4B03-93A1-FCD741B4296D}"/>
              </a:ext>
            </a:extLst>
          </p:cNvPr>
          <p:cNvSpPr txBox="1">
            <a:spLocks noChangeArrowheads="1"/>
          </p:cNvSpPr>
          <p:nvPr/>
        </p:nvSpPr>
        <p:spPr bwMode="auto">
          <a:xfrm>
            <a:off x="450850" y="922338"/>
            <a:ext cx="8393113" cy="954087"/>
          </a:xfrm>
          <a:prstGeom prst="rect">
            <a:avLst/>
          </a:prstGeom>
          <a:noFill/>
          <a:ln>
            <a:noFill/>
          </a:ln>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lvl="1" indent="-285750" eaLnBrk="1" hangingPunct="1">
              <a:spcBef>
                <a:spcPct val="0"/>
              </a:spcBef>
              <a:buFont typeface="Arial" panose="020B0604020202020204" pitchFamily="34" charset="0"/>
              <a:buChar char="•"/>
              <a:defRPr/>
            </a:pPr>
            <a:r>
              <a:rPr lang="en-CA" altLang="en-US" sz="1800" dirty="0">
                <a:latin typeface="Arial" panose="020B0604020202020204" pitchFamily="34" charset="0"/>
                <a:ea typeface="Myriad Pro"/>
              </a:rPr>
              <a:t>Electron and hadron linacs are distinctly different due to the mass of the particles</a:t>
            </a:r>
          </a:p>
          <a:p>
            <a:pPr marL="0" lvl="1" eaLnBrk="1" hangingPunct="1">
              <a:spcBef>
                <a:spcPct val="0"/>
              </a:spcBef>
              <a:buFont typeface="Arial" panose="020B0604020202020204" pitchFamily="34" charset="0"/>
              <a:buNone/>
              <a:defRPr/>
            </a:pPr>
            <a:endParaRPr lang="en-CA" altLang="en-US" sz="2000" dirty="0">
              <a:latin typeface="Arial" panose="020B0604020202020204" pitchFamily="34" charset="0"/>
              <a:ea typeface="Myriad Pro"/>
              <a:cs typeface="Myriad Pro"/>
            </a:endParaRPr>
          </a:p>
        </p:txBody>
      </p:sp>
      <p:pic>
        <p:nvPicPr>
          <p:cNvPr id="11270" name="Picture 3" descr="C:\Users\lax\AppData\Local\Microsoft\Windows\Temporary Internet Files\Content.IE5\JU77Z1L1\250px-MonsMeg[1].jpg">
            <a:extLst>
              <a:ext uri="{FF2B5EF4-FFF2-40B4-BE49-F238E27FC236}">
                <a16:creationId xmlns:a16="http://schemas.microsoft.com/office/drawing/2014/main" id="{8F558AEE-4E3D-4BC6-0AE3-43BD78B9AB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4383088"/>
            <a:ext cx="230505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1" name="Group 1">
            <a:extLst>
              <a:ext uri="{FF2B5EF4-FFF2-40B4-BE49-F238E27FC236}">
                <a16:creationId xmlns:a16="http://schemas.microsoft.com/office/drawing/2014/main" id="{145500F1-514D-4E80-7ED3-42F5A9A49F7B}"/>
              </a:ext>
            </a:extLst>
          </p:cNvPr>
          <p:cNvGrpSpPr>
            <a:grpSpLocks/>
          </p:cNvGrpSpPr>
          <p:nvPr/>
        </p:nvGrpSpPr>
        <p:grpSpPr bwMode="auto">
          <a:xfrm flipH="1">
            <a:off x="3492500" y="2643188"/>
            <a:ext cx="2200275" cy="1111250"/>
            <a:chOff x="5031739" y="2157176"/>
            <a:chExt cx="1269238" cy="600837"/>
          </a:xfrm>
        </p:grpSpPr>
        <p:pic>
          <p:nvPicPr>
            <p:cNvPr id="11281" name="Picture 2" descr="C:\Users\lax\AppData\Local\Microsoft\Windows\Temporary Internet Files\Content.IE5\JU77Z1L1\bullet_by_flyingblood-d4gdzp9[1].png">
              <a:extLst>
                <a:ext uri="{FF2B5EF4-FFF2-40B4-BE49-F238E27FC236}">
                  <a16:creationId xmlns:a16="http://schemas.microsoft.com/office/drawing/2014/main" id="{8F1573F7-5FC6-0697-B1F3-27FC1F9D0E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60000">
              <a:off x="5031739" y="2402292"/>
              <a:ext cx="531345" cy="29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4" descr="C:\Users\lax\AppData\Local\Microsoft\Windows\Temporary Internet Files\Content.IE5\ZC8FSQHA\gun-vector-image[1].jpg">
              <a:extLst>
                <a:ext uri="{FF2B5EF4-FFF2-40B4-BE49-F238E27FC236}">
                  <a16:creationId xmlns:a16="http://schemas.microsoft.com/office/drawing/2014/main" id="{DA70BE66-C955-8B7D-FF93-8B56CD3706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1926" y="2157176"/>
              <a:ext cx="819051" cy="60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72" name="TextBox 2">
            <a:extLst>
              <a:ext uri="{FF2B5EF4-FFF2-40B4-BE49-F238E27FC236}">
                <a16:creationId xmlns:a16="http://schemas.microsoft.com/office/drawing/2014/main" id="{56EFEDDD-3D76-7EEB-B673-6F86ECCFDCB4}"/>
              </a:ext>
            </a:extLst>
          </p:cNvPr>
          <p:cNvSpPr txBox="1">
            <a:spLocks noChangeArrowheads="1"/>
          </p:cNvSpPr>
          <p:nvPr/>
        </p:nvSpPr>
        <p:spPr bwMode="auto">
          <a:xfrm>
            <a:off x="5797550" y="3036888"/>
            <a:ext cx="841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800"/>
              <a:t>8 gm</a:t>
            </a:r>
          </a:p>
        </p:txBody>
      </p:sp>
      <p:sp>
        <p:nvSpPr>
          <p:cNvPr id="11273" name="TextBox 12">
            <a:extLst>
              <a:ext uri="{FF2B5EF4-FFF2-40B4-BE49-F238E27FC236}">
                <a16:creationId xmlns:a16="http://schemas.microsoft.com/office/drawing/2014/main" id="{D033C4C1-5F9A-C064-7A71-7F0D7AC4A8A6}"/>
              </a:ext>
            </a:extLst>
          </p:cNvPr>
          <p:cNvSpPr txBox="1">
            <a:spLocks noChangeArrowheads="1"/>
          </p:cNvSpPr>
          <p:nvPr/>
        </p:nvSpPr>
        <p:spPr bwMode="auto">
          <a:xfrm>
            <a:off x="5749925" y="4865688"/>
            <a:ext cx="1174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800"/>
              <a:t>160  kgm</a:t>
            </a:r>
          </a:p>
        </p:txBody>
      </p:sp>
      <p:pic>
        <p:nvPicPr>
          <p:cNvPr id="11274" name="Picture 13">
            <a:extLst>
              <a:ext uri="{FF2B5EF4-FFF2-40B4-BE49-F238E27FC236}">
                <a16:creationId xmlns:a16="http://schemas.microsoft.com/office/drawing/2014/main" id="{668A5DF0-EDE8-F86D-586D-13F87B1FBFD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24675" y="2287588"/>
            <a:ext cx="1984375"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5" name="TextBox 1">
            <a:extLst>
              <a:ext uri="{FF2B5EF4-FFF2-40B4-BE49-F238E27FC236}">
                <a16:creationId xmlns:a16="http://schemas.microsoft.com/office/drawing/2014/main" id="{94A18867-2C04-A3F8-99CC-D6B2DE41D41D}"/>
              </a:ext>
            </a:extLst>
          </p:cNvPr>
          <p:cNvSpPr txBox="1">
            <a:spLocks noChangeArrowheads="1"/>
          </p:cNvSpPr>
          <p:nvPr/>
        </p:nvSpPr>
        <p:spPr bwMode="auto">
          <a:xfrm>
            <a:off x="6992938" y="3622675"/>
            <a:ext cx="1651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400"/>
              <a:t>ARIEL 300kV e-gun</a:t>
            </a:r>
          </a:p>
        </p:txBody>
      </p:sp>
      <p:sp>
        <p:nvSpPr>
          <p:cNvPr id="11276" name="TextBox 16">
            <a:extLst>
              <a:ext uri="{FF2B5EF4-FFF2-40B4-BE49-F238E27FC236}">
                <a16:creationId xmlns:a16="http://schemas.microsoft.com/office/drawing/2014/main" id="{C1784BE9-F630-9D46-42A8-A56EA74ADA25}"/>
              </a:ext>
            </a:extLst>
          </p:cNvPr>
          <p:cNvSpPr txBox="1">
            <a:spLocks noChangeArrowheads="1"/>
          </p:cNvSpPr>
          <p:nvPr/>
        </p:nvSpPr>
        <p:spPr bwMode="auto">
          <a:xfrm>
            <a:off x="6702425" y="6186488"/>
            <a:ext cx="2206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400"/>
              <a:t>TRIUMF 500MeV cyclotron</a:t>
            </a:r>
          </a:p>
        </p:txBody>
      </p:sp>
      <p:pic>
        <p:nvPicPr>
          <p:cNvPr id="11277" name="Picture 12" descr="TRIUMF cyclotron">
            <a:extLst>
              <a:ext uri="{FF2B5EF4-FFF2-40B4-BE49-F238E27FC236}">
                <a16:creationId xmlns:a16="http://schemas.microsoft.com/office/drawing/2014/main" id="{2C52D3FE-59E5-D4AA-FE89-89956A7615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24675" y="4254500"/>
            <a:ext cx="1984375" cy="1882775"/>
          </a:xfrm>
          <a:prstGeom prst="rect">
            <a:avLst/>
          </a:prstGeom>
          <a:noFill/>
          <a:ln w="50800">
            <a:solidFill>
              <a:srgbClr val="00339A"/>
            </a:solidFill>
            <a:miter lim="800000"/>
            <a:headEnd/>
            <a:tailEnd/>
          </a:ln>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C0D92E03-3C77-27A4-178F-759F64D30E97}"/>
              </a:ext>
            </a:extLst>
          </p:cNvPr>
          <p:cNvSpPr>
            <a:spLocks noGrp="1"/>
          </p:cNvSpPr>
          <p:nvPr>
            <p:ph type="dt" sz="quarter" idx="10"/>
          </p:nvPr>
        </p:nvSpPr>
        <p:spPr/>
        <p:txBody>
          <a:bodyPr/>
          <a:lstStyle/>
          <a:p>
            <a:pPr>
              <a:defRPr/>
            </a:pPr>
            <a:r>
              <a:rPr lang="en-US"/>
              <a:t>2025-09-17</a:t>
            </a:r>
          </a:p>
        </p:txBody>
      </p:sp>
      <p:sp>
        <p:nvSpPr>
          <p:cNvPr id="6" name="Footer Placeholder 5">
            <a:extLst>
              <a:ext uri="{FF2B5EF4-FFF2-40B4-BE49-F238E27FC236}">
                <a16:creationId xmlns:a16="http://schemas.microsoft.com/office/drawing/2014/main" id="{3499BD24-6681-CDCD-34C7-F520517F06A6}"/>
              </a:ext>
            </a:extLst>
          </p:cNvPr>
          <p:cNvSpPr>
            <a:spLocks noGrp="1"/>
          </p:cNvSpPr>
          <p:nvPr>
            <p:ph type="ftr" sz="quarter" idx="11"/>
          </p:nvPr>
        </p:nvSpPr>
        <p:spPr/>
        <p:txBody>
          <a:bodyPr/>
          <a:lstStyle/>
          <a:p>
            <a:pPr>
              <a:defRPr/>
            </a:pPr>
            <a:r>
              <a:rPr lang="it-IT"/>
              <a:t>Bob Laxdal - Non Elliptical Cavities </a:t>
            </a:r>
            <a:endParaRPr lang="en-US"/>
          </a:p>
        </p:txBody>
      </p:sp>
      <p:sp>
        <p:nvSpPr>
          <p:cNvPr id="11280" name="Slide Number Placeholder 6">
            <a:extLst>
              <a:ext uri="{FF2B5EF4-FFF2-40B4-BE49-F238E27FC236}">
                <a16:creationId xmlns:a16="http://schemas.microsoft.com/office/drawing/2014/main" id="{FD873FA5-27D6-76E3-D230-CE5E771AD4E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CD5C019-61FC-46CB-9573-682A0FFB0AB4}" type="slidenum">
              <a:rPr lang="en-US" altLang="en-US" sz="1200" smtClean="0">
                <a:solidFill>
                  <a:srgbClr val="898989"/>
                </a:solidFill>
              </a:rPr>
              <a:pPr>
                <a:spcBef>
                  <a:spcPct val="0"/>
                </a:spcBef>
                <a:buFontTx/>
                <a:buNone/>
              </a:pPr>
              <a:t>4</a:t>
            </a:fld>
            <a:endParaRPr lang="en-US" altLang="en-US" sz="1200">
              <a:solidFill>
                <a:srgbClr val="898989"/>
              </a:solidFill>
            </a:endParaRPr>
          </a:p>
        </p:txBody>
      </p:sp>
      <mc:AlternateContent xmlns:mc="http://schemas.openxmlformats.org/markup-compatibility/2006" xmlns:p14="http://schemas.microsoft.com/office/powerpoint/2010/main">
        <mc:Choice Requires="p14">
          <p:contentPart p14:bwMode="auto" r:id="rId8">
            <p14:nvContentPartPr>
              <p14:cNvPr id="2" name="Ink 1">
                <a:extLst>
                  <a:ext uri="{FF2B5EF4-FFF2-40B4-BE49-F238E27FC236}">
                    <a16:creationId xmlns:a16="http://schemas.microsoft.com/office/drawing/2014/main" id="{79F20451-8EC5-F2EF-FD8E-B0618D7A960C}"/>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79F20451-8EC5-F2EF-FD8E-B0618D7A960C}"/>
                  </a:ext>
                </a:extLst>
              </p:cNvPr>
              <p:cNvPicPr/>
              <p:nvPr/>
            </p:nvPicPr>
            <p:blipFill>
              <a:blip r:embed="rId9"/>
              <a:stretch>
                <a:fillRect/>
              </a:stretch>
            </p:blipFill>
            <p:spPr>
              <a:xfrm>
                <a:off x="8438349" y="-34088"/>
                <a:ext cx="527040" cy="573840"/>
              </a:xfrm>
              <a:prstGeom prst="rect">
                <a:avLst/>
              </a:prstGeom>
            </p:spPr>
          </p:pic>
        </mc:Fallback>
      </mc:AlternateContent>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483AFC-FEC3-9F98-E606-D330F511E419}"/>
            </a:ext>
          </a:extLst>
        </p:cNvPr>
        <p:cNvGrpSpPr/>
        <p:nvPr/>
      </p:nvGrpSpPr>
      <p:grpSpPr>
        <a:xfrm>
          <a:off x="0" y="0"/>
          <a:ext cx="0" cy="0"/>
          <a:chOff x="0" y="0"/>
          <a:chExt cx="0" cy="0"/>
        </a:xfrm>
      </p:grpSpPr>
      <p:grpSp>
        <p:nvGrpSpPr>
          <p:cNvPr id="104450" name="Group 7">
            <a:extLst>
              <a:ext uri="{FF2B5EF4-FFF2-40B4-BE49-F238E27FC236}">
                <a16:creationId xmlns:a16="http://schemas.microsoft.com/office/drawing/2014/main" id="{D362F6A3-45B9-466E-AC25-F502807125B1}"/>
              </a:ext>
            </a:extLst>
          </p:cNvPr>
          <p:cNvGrpSpPr>
            <a:grpSpLocks/>
          </p:cNvGrpSpPr>
          <p:nvPr/>
        </p:nvGrpSpPr>
        <p:grpSpPr bwMode="auto">
          <a:xfrm>
            <a:off x="1238250" y="3890963"/>
            <a:ext cx="4527550" cy="2159000"/>
            <a:chOff x="76200" y="1640994"/>
            <a:chExt cx="8991600" cy="4308286"/>
          </a:xfrm>
        </p:grpSpPr>
        <p:pic>
          <p:nvPicPr>
            <p:cNvPr id="104461" name="图片 5" descr="E:\工作\资料\论文\2013年\2013-0196退修回复 - 改英文\CPCF31.eps">
              <a:extLst>
                <a:ext uri="{FF2B5EF4-FFF2-40B4-BE49-F238E27FC236}">
                  <a16:creationId xmlns:a16="http://schemas.microsoft.com/office/drawing/2014/main" id="{CD9B8725-4D43-8164-1120-8B97B3B9E6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348880"/>
              <a:ext cx="4248472"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62" name="图片 6" descr="E:\工作\资料\论文\2013年\2013-0196退修回复 - 改英文\CPCF32.eps">
              <a:extLst>
                <a:ext uri="{FF2B5EF4-FFF2-40B4-BE49-F238E27FC236}">
                  <a16:creationId xmlns:a16="http://schemas.microsoft.com/office/drawing/2014/main" id="{CFFF2EAF-7805-E051-8F82-CD5659CC5B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304" y="2348880"/>
              <a:ext cx="4464496"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63" name="TextBox 3">
              <a:extLst>
                <a:ext uri="{FF2B5EF4-FFF2-40B4-BE49-F238E27FC236}">
                  <a16:creationId xmlns:a16="http://schemas.microsoft.com/office/drawing/2014/main" id="{98A5EA13-DD18-C16A-964E-ADACAB9A73BC}"/>
                </a:ext>
              </a:extLst>
            </p:cNvPr>
            <p:cNvSpPr txBox="1">
              <a:spLocks noChangeArrowheads="1"/>
            </p:cNvSpPr>
            <p:nvPr/>
          </p:nvSpPr>
          <p:spPr bwMode="auto">
            <a:xfrm>
              <a:off x="1547664" y="1640994"/>
              <a:ext cx="23042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zh-CN" sz="2000">
                  <a:latin typeface="Times New Roman" panose="02020603050405020304" pitchFamily="18" charset="0"/>
                  <a:cs typeface="Times New Roman" panose="02020603050405020304" pitchFamily="18" charset="0"/>
                </a:rPr>
                <a:t>E- field</a:t>
              </a:r>
              <a:endParaRPr lang="zh-CN" altLang="en-US" sz="2000">
                <a:latin typeface="Times New Roman" panose="02020603050405020304" pitchFamily="18" charset="0"/>
                <a:cs typeface="Times New Roman" panose="02020603050405020304" pitchFamily="18" charset="0"/>
              </a:endParaRPr>
            </a:p>
          </p:txBody>
        </p:sp>
        <p:sp>
          <p:nvSpPr>
            <p:cNvPr id="104464" name="矩形 8">
              <a:extLst>
                <a:ext uri="{FF2B5EF4-FFF2-40B4-BE49-F238E27FC236}">
                  <a16:creationId xmlns:a16="http://schemas.microsoft.com/office/drawing/2014/main" id="{33D39EDD-B035-CE1D-A64A-6564DD72700E}"/>
                </a:ext>
              </a:extLst>
            </p:cNvPr>
            <p:cNvSpPr>
              <a:spLocks noChangeArrowheads="1"/>
            </p:cNvSpPr>
            <p:nvPr/>
          </p:nvSpPr>
          <p:spPr bwMode="auto">
            <a:xfrm>
              <a:off x="5796136" y="1640995"/>
              <a:ext cx="24482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zh-CN" sz="2000">
                  <a:latin typeface="Times New Roman" panose="02020603050405020304" pitchFamily="18" charset="0"/>
                  <a:cs typeface="Times New Roman" panose="02020603050405020304" pitchFamily="18" charset="0"/>
                </a:rPr>
                <a:t>H- field</a:t>
              </a:r>
              <a:endParaRPr lang="zh-CN" altLang="en-US" sz="2000">
                <a:latin typeface="Times New Roman" panose="02020603050405020304" pitchFamily="18" charset="0"/>
                <a:cs typeface="Times New Roman" panose="02020603050405020304" pitchFamily="18" charset="0"/>
              </a:endParaRPr>
            </a:p>
          </p:txBody>
        </p:sp>
      </p:grpSp>
      <p:sp>
        <p:nvSpPr>
          <p:cNvPr id="104451" name="Rectangle 5">
            <a:extLst>
              <a:ext uri="{FF2B5EF4-FFF2-40B4-BE49-F238E27FC236}">
                <a16:creationId xmlns:a16="http://schemas.microsoft.com/office/drawing/2014/main" id="{B148130B-6092-05EB-BB50-355F29D16EAE}"/>
              </a:ext>
            </a:extLst>
          </p:cNvPr>
          <p:cNvSpPr>
            <a:spLocks noChangeArrowheads="1"/>
          </p:cNvSpPr>
          <p:nvPr/>
        </p:nvSpPr>
        <p:spPr bwMode="auto">
          <a:xfrm>
            <a:off x="2355850" y="146050"/>
            <a:ext cx="4964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zh-CN" sz="3600" b="1">
                <a:latin typeface="Times New Roman" panose="02020603050405020304" pitchFamily="18" charset="0"/>
                <a:cs typeface="Times New Roman" panose="02020603050405020304" pitchFamily="18" charset="0"/>
              </a:rPr>
              <a:t>Cross bar H mode - CH </a:t>
            </a:r>
            <a:endParaRPr lang="en-CA" altLang="en-US" sz="3600">
              <a:ea typeface="SimSun" panose="02010600030101010101" pitchFamily="2" charset="-122"/>
            </a:endParaRPr>
          </a:p>
        </p:txBody>
      </p:sp>
      <p:pic>
        <p:nvPicPr>
          <p:cNvPr id="104452" name="Picture 2" descr="E:\工作\资料\文章\2013年\Electromagnetic optimization for the superconducting CH cavity  in IMP\CPCF51.eps">
            <a:extLst>
              <a:ext uri="{FF2B5EF4-FFF2-40B4-BE49-F238E27FC236}">
                <a16:creationId xmlns:a16="http://schemas.microsoft.com/office/drawing/2014/main" id="{92F7DE46-6470-8FCB-2DEF-355CD1B158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9026" t="9663" r="11697" b="5882"/>
          <a:stretch>
            <a:fillRect/>
          </a:stretch>
        </p:blipFill>
        <p:spPr bwMode="auto">
          <a:xfrm>
            <a:off x="5942013" y="4411663"/>
            <a:ext cx="2176462"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3" name="TextBox 8">
            <a:extLst>
              <a:ext uri="{FF2B5EF4-FFF2-40B4-BE49-F238E27FC236}">
                <a16:creationId xmlns:a16="http://schemas.microsoft.com/office/drawing/2014/main" id="{8B80BCD1-F71A-9782-BDCA-E49C9A9035BE}"/>
              </a:ext>
            </a:extLst>
          </p:cNvPr>
          <p:cNvSpPr txBox="1">
            <a:spLocks noChangeArrowheads="1"/>
          </p:cNvSpPr>
          <p:nvPr/>
        </p:nvSpPr>
        <p:spPr bwMode="auto">
          <a:xfrm>
            <a:off x="571500" y="792163"/>
            <a:ext cx="82105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CA" altLang="en-US" sz="1800" dirty="0"/>
              <a:t>Another multi-gap variant is the cross-bar H-mode cavity</a:t>
            </a:r>
          </a:p>
          <a:p>
            <a:pPr eaLnBrk="1" hangingPunct="1">
              <a:spcBef>
                <a:spcPct val="0"/>
              </a:spcBef>
            </a:pPr>
            <a:r>
              <a:rPr lang="en-CA" altLang="en-US" sz="1800" dirty="0"/>
              <a:t>Spokes stem from four ridges with opposite ridges having the same voltage and adjacent ridges in anti-phase</a:t>
            </a:r>
          </a:p>
          <a:p>
            <a:pPr eaLnBrk="1" hangingPunct="1">
              <a:spcBef>
                <a:spcPct val="0"/>
              </a:spcBef>
            </a:pPr>
            <a:r>
              <a:rPr lang="en-CA" altLang="en-US" sz="1800" dirty="0"/>
              <a:t>Designed to give a high accelerating voltage in a fixed velocity regime</a:t>
            </a:r>
          </a:p>
          <a:p>
            <a:pPr eaLnBrk="1" hangingPunct="1">
              <a:spcBef>
                <a:spcPct val="0"/>
              </a:spcBef>
            </a:pPr>
            <a:endParaRPr lang="en-CA" altLang="en-US" sz="1800" dirty="0"/>
          </a:p>
          <a:p>
            <a:pPr eaLnBrk="1" hangingPunct="1">
              <a:spcBef>
                <a:spcPct val="0"/>
              </a:spcBef>
            </a:pPr>
            <a:endParaRPr lang="en-CA" altLang="en-US" sz="1800" dirty="0"/>
          </a:p>
          <a:p>
            <a:pPr eaLnBrk="1" hangingPunct="1">
              <a:spcBef>
                <a:spcPct val="0"/>
              </a:spcBef>
            </a:pPr>
            <a:endParaRPr lang="en-CA" altLang="en-US" sz="1800" dirty="0"/>
          </a:p>
        </p:txBody>
      </p:sp>
      <p:sp>
        <p:nvSpPr>
          <p:cNvPr id="104454" name="TextBox 9">
            <a:extLst>
              <a:ext uri="{FF2B5EF4-FFF2-40B4-BE49-F238E27FC236}">
                <a16:creationId xmlns:a16="http://schemas.microsoft.com/office/drawing/2014/main" id="{E8BB0729-F2FE-3224-8913-4FBC3107F5B0}"/>
              </a:ext>
            </a:extLst>
          </p:cNvPr>
          <p:cNvSpPr txBox="1">
            <a:spLocks noChangeArrowheads="1"/>
          </p:cNvSpPr>
          <p:nvPr/>
        </p:nvSpPr>
        <p:spPr bwMode="auto">
          <a:xfrm>
            <a:off x="1238250" y="6200775"/>
            <a:ext cx="6953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a:t>CH 6 cell fabricaated by IMP – 162.5MHz </a:t>
            </a:r>
            <a:r>
              <a:rPr lang="el-GR" altLang="en-US" sz="1800"/>
              <a:t>β</a:t>
            </a:r>
            <a:r>
              <a:rPr lang="en-CA" altLang="en-US" sz="1800"/>
              <a:t>=0.067</a:t>
            </a:r>
          </a:p>
        </p:txBody>
      </p:sp>
      <p:pic>
        <p:nvPicPr>
          <p:cNvPr id="104455" name="Picture 2">
            <a:extLst>
              <a:ext uri="{FF2B5EF4-FFF2-40B4-BE49-F238E27FC236}">
                <a16:creationId xmlns:a16="http://schemas.microsoft.com/office/drawing/2014/main" id="{E8480C55-3DC4-8716-7B45-CA9831E0FD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7975" y="1927225"/>
            <a:ext cx="3775075" cy="179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456" name="Picture 3">
            <a:extLst>
              <a:ext uri="{FF2B5EF4-FFF2-40B4-BE49-F238E27FC236}">
                <a16:creationId xmlns:a16="http://schemas.microsoft.com/office/drawing/2014/main" id="{4F8EE60E-F8AF-3710-AFF6-DBD84DCBDA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2500" y="2125663"/>
            <a:ext cx="1558925" cy="1395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457" name="Rectangle 10">
            <a:extLst>
              <a:ext uri="{FF2B5EF4-FFF2-40B4-BE49-F238E27FC236}">
                <a16:creationId xmlns:a16="http://schemas.microsoft.com/office/drawing/2014/main" id="{63B41314-B28E-7BAF-133A-1FDCC548945E}"/>
              </a:ext>
            </a:extLst>
          </p:cNvPr>
          <p:cNvSpPr>
            <a:spLocks noChangeArrowheads="1"/>
          </p:cNvSpPr>
          <p:nvPr/>
        </p:nvSpPr>
        <p:spPr bwMode="auto">
          <a:xfrm>
            <a:off x="2914650" y="3551238"/>
            <a:ext cx="3743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a:t>360 MHz, </a:t>
            </a:r>
            <a:r>
              <a:rPr lang="el-GR" altLang="en-US" sz="1800"/>
              <a:t>β</a:t>
            </a:r>
            <a:r>
              <a:rPr lang="el-GR" altLang="en-US" sz="1800" baseline="-25000"/>
              <a:t>0</a:t>
            </a:r>
            <a:r>
              <a:rPr lang="en-CA" altLang="en-US" sz="1800"/>
              <a:t>~</a:t>
            </a:r>
            <a:r>
              <a:rPr lang="el-GR" altLang="en-US" sz="1800"/>
              <a:t>0.1 19 </a:t>
            </a:r>
            <a:r>
              <a:rPr lang="en-CA" altLang="en-US" sz="1800"/>
              <a:t>gap CH resonator</a:t>
            </a:r>
          </a:p>
        </p:txBody>
      </p:sp>
      <p:sp>
        <p:nvSpPr>
          <p:cNvPr id="104460" name="Slide Number Placeholder 15">
            <a:extLst>
              <a:ext uri="{FF2B5EF4-FFF2-40B4-BE49-F238E27FC236}">
                <a16:creationId xmlns:a16="http://schemas.microsoft.com/office/drawing/2014/main" id="{9DE573D5-3387-DEA5-302C-E12C680C2A1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0581346-FD38-4C41-BAC4-97C3F7B9D7DB}" type="slidenum">
              <a:rPr lang="en-CA" altLang="en-US" sz="1200" smtClean="0">
                <a:solidFill>
                  <a:srgbClr val="898989"/>
                </a:solidFill>
              </a:rPr>
              <a:pPr>
                <a:spcBef>
                  <a:spcPct val="0"/>
                </a:spcBef>
                <a:buFontTx/>
                <a:buNone/>
              </a:pPr>
              <a:t>40</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7">
            <p14:nvContentPartPr>
              <p14:cNvPr id="2" name="Ink 1">
                <a:extLst>
                  <a:ext uri="{FF2B5EF4-FFF2-40B4-BE49-F238E27FC236}">
                    <a16:creationId xmlns:a16="http://schemas.microsoft.com/office/drawing/2014/main" id="{6E91FBE7-11DA-75F3-F643-5D32585A0667}"/>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6E91FBE7-11DA-75F3-F643-5D32585A0667}"/>
                  </a:ext>
                </a:extLst>
              </p:cNvPr>
              <p:cNvPicPr/>
              <p:nvPr/>
            </p:nvPicPr>
            <p:blipFill>
              <a:blip r:embed="rId8"/>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6174853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D4CC2-ED2E-5D74-10D6-1819425D7D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697251-6C12-DF07-FF19-B1EF258713C5}"/>
              </a:ext>
            </a:extLst>
          </p:cNvPr>
          <p:cNvSpPr>
            <a:spLocks noGrp="1"/>
          </p:cNvSpPr>
          <p:nvPr>
            <p:ph type="title"/>
          </p:nvPr>
        </p:nvSpPr>
        <p:spPr>
          <a:xfrm>
            <a:off x="457200" y="2734617"/>
            <a:ext cx="8229600" cy="1143000"/>
          </a:xfrm>
        </p:spPr>
        <p:txBody>
          <a:bodyPr/>
          <a:lstStyle/>
          <a:p>
            <a:r>
              <a:rPr lang="en-CA" dirty="0"/>
              <a:t>End of Part I</a:t>
            </a:r>
            <a:br>
              <a:rPr lang="en-CA" dirty="0"/>
            </a:br>
            <a:r>
              <a:rPr lang="en-CA" dirty="0"/>
              <a:t>Questions?</a:t>
            </a:r>
          </a:p>
        </p:txBody>
      </p:sp>
      <p:sp>
        <p:nvSpPr>
          <p:cNvPr id="3" name="Date Placeholder 2">
            <a:extLst>
              <a:ext uri="{FF2B5EF4-FFF2-40B4-BE49-F238E27FC236}">
                <a16:creationId xmlns:a16="http://schemas.microsoft.com/office/drawing/2014/main" id="{B01FF183-4F1D-0B04-3142-5743AD2505DF}"/>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91BC0BD8-7020-B84C-1C32-E79E914B98BC}"/>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F1943BC8-8E71-01F2-AB5D-3FAFCBD9C491}"/>
              </a:ext>
            </a:extLst>
          </p:cNvPr>
          <p:cNvSpPr>
            <a:spLocks noGrp="1"/>
          </p:cNvSpPr>
          <p:nvPr>
            <p:ph type="sldNum" sz="quarter" idx="12"/>
          </p:nvPr>
        </p:nvSpPr>
        <p:spPr/>
        <p:txBody>
          <a:bodyPr/>
          <a:lstStyle/>
          <a:p>
            <a:pPr>
              <a:defRPr/>
            </a:pPr>
            <a:fld id="{759301ED-21BF-40FA-A630-0767E734BCF5}" type="slidenum">
              <a:rPr lang="en-CA" altLang="en-US" smtClean="0"/>
              <a:pPr>
                <a:defRPr/>
              </a:pPr>
              <a:t>41</a:t>
            </a:fld>
            <a:endParaRPr lang="en-CA" altLang="en-US"/>
          </a:p>
        </p:txBody>
      </p:sp>
    </p:spTree>
    <p:extLst>
      <p:ext uri="{BB962C8B-B14F-4D97-AF65-F5344CB8AC3E}">
        <p14:creationId xmlns:p14="http://schemas.microsoft.com/office/powerpoint/2010/main" val="22713592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F137A911-F239-9AC4-9272-B73DD360BD89}"/>
              </a:ext>
            </a:extLst>
          </p:cNvPr>
          <p:cNvSpPr>
            <a:spLocks noGrp="1"/>
          </p:cNvSpPr>
          <p:nvPr>
            <p:ph type="title"/>
          </p:nvPr>
        </p:nvSpPr>
        <p:spPr>
          <a:xfrm>
            <a:off x="495300" y="2874963"/>
            <a:ext cx="8229600" cy="1143000"/>
          </a:xfrm>
        </p:spPr>
        <p:txBody>
          <a:bodyPr/>
          <a:lstStyle/>
          <a:p>
            <a:pPr eaLnBrk="1" hangingPunct="1"/>
            <a:r>
              <a:rPr lang="en-CA" altLang="en-US" dirty="0"/>
              <a:t>Acceleration considerations</a:t>
            </a:r>
          </a:p>
        </p:txBody>
      </p:sp>
      <p:sp>
        <p:nvSpPr>
          <p:cNvPr id="3" name="Date Placeholder 2">
            <a:extLst>
              <a:ext uri="{FF2B5EF4-FFF2-40B4-BE49-F238E27FC236}">
                <a16:creationId xmlns:a16="http://schemas.microsoft.com/office/drawing/2014/main" id="{3FB6E561-F4A5-BC42-2675-5A17796B0683}"/>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B1ACBA30-E690-34E9-4AA7-C89AED69BE51}"/>
              </a:ext>
            </a:extLst>
          </p:cNvPr>
          <p:cNvSpPr>
            <a:spLocks noGrp="1"/>
          </p:cNvSpPr>
          <p:nvPr>
            <p:ph type="ftr" sz="quarter" idx="11"/>
          </p:nvPr>
        </p:nvSpPr>
        <p:spPr/>
        <p:txBody>
          <a:bodyPr/>
          <a:lstStyle/>
          <a:p>
            <a:pPr>
              <a:defRPr/>
            </a:pPr>
            <a:r>
              <a:rPr lang="it-IT"/>
              <a:t>Bob Laxdal - Non Elliptical Cavities </a:t>
            </a:r>
            <a:endParaRPr lang="en-CA"/>
          </a:p>
        </p:txBody>
      </p:sp>
      <p:sp>
        <p:nvSpPr>
          <p:cNvPr id="55301" name="Slide Number Placeholder 6">
            <a:extLst>
              <a:ext uri="{FF2B5EF4-FFF2-40B4-BE49-F238E27FC236}">
                <a16:creationId xmlns:a16="http://schemas.microsoft.com/office/drawing/2014/main" id="{368DC822-52EF-16A3-C8D6-94A7BF0396A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653F81A-E163-4646-B3A3-9955AF0357E7}" type="slidenum">
              <a:rPr lang="en-CA" altLang="en-US" sz="1200" smtClean="0">
                <a:solidFill>
                  <a:srgbClr val="898989"/>
                </a:solidFill>
              </a:rPr>
              <a:pPr>
                <a:spcBef>
                  <a:spcPct val="0"/>
                </a:spcBef>
                <a:buFontTx/>
                <a:buNone/>
              </a:pPr>
              <a:t>42</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E6C673B7-CB58-2DAE-1C9F-D284C41D2514}"/>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E6C673B7-CB58-2DAE-1C9F-D284C41D2514}"/>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2">
            <a:extLst>
              <a:ext uri="{FF2B5EF4-FFF2-40B4-BE49-F238E27FC236}">
                <a16:creationId xmlns:a16="http://schemas.microsoft.com/office/drawing/2014/main" id="{BC208D77-B956-68B3-7064-CBFA252028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275" y="3187700"/>
            <a:ext cx="6335713"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3" name="Line 15">
            <a:extLst>
              <a:ext uri="{FF2B5EF4-FFF2-40B4-BE49-F238E27FC236}">
                <a16:creationId xmlns:a16="http://schemas.microsoft.com/office/drawing/2014/main" id="{19DE5E90-757F-A5F1-45B3-04AAED93F561}"/>
              </a:ext>
            </a:extLst>
          </p:cNvPr>
          <p:cNvSpPr>
            <a:spLocks noChangeShapeType="1"/>
          </p:cNvSpPr>
          <p:nvPr/>
        </p:nvSpPr>
        <p:spPr bwMode="auto">
          <a:xfrm>
            <a:off x="5595938" y="4105275"/>
            <a:ext cx="3124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24" name="Oval 34">
            <a:extLst>
              <a:ext uri="{FF2B5EF4-FFF2-40B4-BE49-F238E27FC236}">
                <a16:creationId xmlns:a16="http://schemas.microsoft.com/office/drawing/2014/main" id="{92EEE26F-28D8-B0F6-411D-151B3D4ABAD2}"/>
              </a:ext>
            </a:extLst>
          </p:cNvPr>
          <p:cNvSpPr>
            <a:spLocks noChangeArrowheads="1"/>
          </p:cNvSpPr>
          <p:nvPr/>
        </p:nvSpPr>
        <p:spPr bwMode="auto">
          <a:xfrm>
            <a:off x="6996113" y="4070350"/>
            <a:ext cx="152400" cy="74613"/>
          </a:xfrm>
          <a:prstGeom prst="ellipse">
            <a:avLst/>
          </a:prstGeom>
          <a:solidFill>
            <a:schemeClr val="accent1"/>
          </a:solidFill>
          <a:ln w="952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25" name="Rectangle 43">
            <a:extLst>
              <a:ext uri="{FF2B5EF4-FFF2-40B4-BE49-F238E27FC236}">
                <a16:creationId xmlns:a16="http://schemas.microsoft.com/office/drawing/2014/main" id="{4A1CC958-3B48-481C-05B3-7D38B9CD6C71}"/>
              </a:ext>
            </a:extLst>
          </p:cNvPr>
          <p:cNvSpPr>
            <a:spLocks noChangeArrowheads="1"/>
          </p:cNvSpPr>
          <p:nvPr/>
        </p:nvSpPr>
        <p:spPr bwMode="auto">
          <a:xfrm>
            <a:off x="5033963" y="3144838"/>
            <a:ext cx="88900" cy="1898650"/>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26" name="Rectangle 44">
            <a:extLst>
              <a:ext uri="{FF2B5EF4-FFF2-40B4-BE49-F238E27FC236}">
                <a16:creationId xmlns:a16="http://schemas.microsoft.com/office/drawing/2014/main" id="{330013BD-BC3E-DA37-AD54-FA2B2D7E84A6}"/>
              </a:ext>
            </a:extLst>
          </p:cNvPr>
          <p:cNvSpPr>
            <a:spLocks noChangeArrowheads="1"/>
          </p:cNvSpPr>
          <p:nvPr/>
        </p:nvSpPr>
        <p:spPr bwMode="auto">
          <a:xfrm>
            <a:off x="8969375" y="3152775"/>
            <a:ext cx="88900" cy="1900238"/>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27" name="Rectangle 45">
            <a:extLst>
              <a:ext uri="{FF2B5EF4-FFF2-40B4-BE49-F238E27FC236}">
                <a16:creationId xmlns:a16="http://schemas.microsoft.com/office/drawing/2014/main" id="{5B7DCA19-E573-6880-827C-B1774A4D10F6}"/>
              </a:ext>
            </a:extLst>
          </p:cNvPr>
          <p:cNvSpPr>
            <a:spLocks noChangeArrowheads="1"/>
          </p:cNvSpPr>
          <p:nvPr/>
        </p:nvSpPr>
        <p:spPr bwMode="auto">
          <a:xfrm>
            <a:off x="4932363" y="4965700"/>
            <a:ext cx="3981450" cy="104775"/>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28" name="Rectangle 46">
            <a:extLst>
              <a:ext uri="{FF2B5EF4-FFF2-40B4-BE49-F238E27FC236}">
                <a16:creationId xmlns:a16="http://schemas.microsoft.com/office/drawing/2014/main" id="{573C7510-D800-E467-3D7F-0F0EF7E7B0CD}"/>
              </a:ext>
            </a:extLst>
          </p:cNvPr>
          <p:cNvSpPr>
            <a:spLocks noChangeArrowheads="1"/>
          </p:cNvSpPr>
          <p:nvPr/>
        </p:nvSpPr>
        <p:spPr bwMode="auto">
          <a:xfrm>
            <a:off x="4848225" y="3171825"/>
            <a:ext cx="4279900" cy="104775"/>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29" name="Rectangle 55">
            <a:extLst>
              <a:ext uri="{FF2B5EF4-FFF2-40B4-BE49-F238E27FC236}">
                <a16:creationId xmlns:a16="http://schemas.microsoft.com/office/drawing/2014/main" id="{C869A0E7-4121-31AA-3F36-08DEC233B249}"/>
              </a:ext>
            </a:extLst>
          </p:cNvPr>
          <p:cNvSpPr>
            <a:spLocks noChangeArrowheads="1"/>
          </p:cNvSpPr>
          <p:nvPr/>
        </p:nvSpPr>
        <p:spPr bwMode="auto">
          <a:xfrm>
            <a:off x="5519738" y="4095750"/>
            <a:ext cx="171450" cy="361950"/>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30" name="Rectangle 2">
            <a:extLst>
              <a:ext uri="{FF2B5EF4-FFF2-40B4-BE49-F238E27FC236}">
                <a16:creationId xmlns:a16="http://schemas.microsoft.com/office/drawing/2014/main" id="{79DBCE1D-CC2B-1988-5007-5DA131C5A8F6}"/>
              </a:ext>
            </a:extLst>
          </p:cNvPr>
          <p:cNvSpPr>
            <a:spLocks noGrp="1"/>
          </p:cNvSpPr>
          <p:nvPr>
            <p:ph type="title"/>
          </p:nvPr>
        </p:nvSpPr>
        <p:spPr>
          <a:xfrm>
            <a:off x="492125" y="9525"/>
            <a:ext cx="8229600" cy="904875"/>
          </a:xfrm>
        </p:spPr>
        <p:txBody>
          <a:bodyPr/>
          <a:lstStyle/>
          <a:p>
            <a:pPr eaLnBrk="1" hangingPunct="1"/>
            <a:r>
              <a:rPr lang="en-US" altLang="en-US" sz="4000">
                <a:latin typeface="Myriad Pro SemiExt"/>
                <a:ea typeface="Myriad Pro SemiExt"/>
                <a:cs typeface="Myriad Pro SemiExt"/>
              </a:rPr>
              <a:t>RF Acceleration</a:t>
            </a:r>
          </a:p>
        </p:txBody>
      </p:sp>
      <p:sp>
        <p:nvSpPr>
          <p:cNvPr id="56331" name="Line 31">
            <a:extLst>
              <a:ext uri="{FF2B5EF4-FFF2-40B4-BE49-F238E27FC236}">
                <a16:creationId xmlns:a16="http://schemas.microsoft.com/office/drawing/2014/main" id="{AD46A677-67B4-51DC-630C-729FF71DE0CD}"/>
              </a:ext>
            </a:extLst>
          </p:cNvPr>
          <p:cNvSpPr>
            <a:spLocks noChangeShapeType="1"/>
          </p:cNvSpPr>
          <p:nvPr/>
        </p:nvSpPr>
        <p:spPr bwMode="auto">
          <a:xfrm flipV="1">
            <a:off x="6618288" y="2584450"/>
            <a:ext cx="0" cy="4953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32" name="Line 32">
            <a:extLst>
              <a:ext uri="{FF2B5EF4-FFF2-40B4-BE49-F238E27FC236}">
                <a16:creationId xmlns:a16="http://schemas.microsoft.com/office/drawing/2014/main" id="{40F54E3D-DF1E-ED25-B399-6511EDE5A2BD}"/>
              </a:ext>
            </a:extLst>
          </p:cNvPr>
          <p:cNvSpPr>
            <a:spLocks noChangeShapeType="1"/>
          </p:cNvSpPr>
          <p:nvPr/>
        </p:nvSpPr>
        <p:spPr bwMode="auto">
          <a:xfrm flipV="1">
            <a:off x="7553325" y="2586038"/>
            <a:ext cx="0" cy="4953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33" name="Line 33">
            <a:extLst>
              <a:ext uri="{FF2B5EF4-FFF2-40B4-BE49-F238E27FC236}">
                <a16:creationId xmlns:a16="http://schemas.microsoft.com/office/drawing/2014/main" id="{8D86F51A-027A-78F1-2CD6-180A371BF9EA}"/>
              </a:ext>
            </a:extLst>
          </p:cNvPr>
          <p:cNvSpPr>
            <a:spLocks noChangeShapeType="1"/>
          </p:cNvSpPr>
          <p:nvPr/>
        </p:nvSpPr>
        <p:spPr bwMode="auto">
          <a:xfrm flipV="1">
            <a:off x="6621463" y="2586038"/>
            <a:ext cx="93345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34" name="Line 38">
            <a:extLst>
              <a:ext uri="{FF2B5EF4-FFF2-40B4-BE49-F238E27FC236}">
                <a16:creationId xmlns:a16="http://schemas.microsoft.com/office/drawing/2014/main" id="{B9A5F109-E5E0-870E-D289-B74DEAE936EA}"/>
              </a:ext>
            </a:extLst>
          </p:cNvPr>
          <p:cNvSpPr>
            <a:spLocks noChangeShapeType="1"/>
          </p:cNvSpPr>
          <p:nvPr/>
        </p:nvSpPr>
        <p:spPr bwMode="auto">
          <a:xfrm flipV="1">
            <a:off x="5699125" y="3092450"/>
            <a:ext cx="93345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35" name="Line 39">
            <a:extLst>
              <a:ext uri="{FF2B5EF4-FFF2-40B4-BE49-F238E27FC236}">
                <a16:creationId xmlns:a16="http://schemas.microsoft.com/office/drawing/2014/main" id="{DE5DC3D5-701E-53CB-721D-056CCEC3D858}"/>
              </a:ext>
            </a:extLst>
          </p:cNvPr>
          <p:cNvSpPr>
            <a:spLocks noChangeShapeType="1"/>
          </p:cNvSpPr>
          <p:nvPr/>
        </p:nvSpPr>
        <p:spPr bwMode="auto">
          <a:xfrm flipV="1">
            <a:off x="7548563" y="3094038"/>
            <a:ext cx="93345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36" name="Line 40">
            <a:extLst>
              <a:ext uri="{FF2B5EF4-FFF2-40B4-BE49-F238E27FC236}">
                <a16:creationId xmlns:a16="http://schemas.microsoft.com/office/drawing/2014/main" id="{B2361642-52F6-1E01-375F-10BD8646DC7D}"/>
              </a:ext>
            </a:extLst>
          </p:cNvPr>
          <p:cNvSpPr>
            <a:spLocks noChangeShapeType="1"/>
          </p:cNvSpPr>
          <p:nvPr/>
        </p:nvSpPr>
        <p:spPr bwMode="auto">
          <a:xfrm>
            <a:off x="6710363" y="1682750"/>
            <a:ext cx="7810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37" name="Line 41">
            <a:extLst>
              <a:ext uri="{FF2B5EF4-FFF2-40B4-BE49-F238E27FC236}">
                <a16:creationId xmlns:a16="http://schemas.microsoft.com/office/drawing/2014/main" id="{A425D6E5-430D-3611-878D-B0EFCE4D3FAD}"/>
              </a:ext>
            </a:extLst>
          </p:cNvPr>
          <p:cNvSpPr>
            <a:spLocks noChangeShapeType="1"/>
          </p:cNvSpPr>
          <p:nvPr/>
        </p:nvSpPr>
        <p:spPr bwMode="auto">
          <a:xfrm>
            <a:off x="6711950" y="1789113"/>
            <a:ext cx="7810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38" name="Line 42">
            <a:extLst>
              <a:ext uri="{FF2B5EF4-FFF2-40B4-BE49-F238E27FC236}">
                <a16:creationId xmlns:a16="http://schemas.microsoft.com/office/drawing/2014/main" id="{BAA1F2BE-75F2-301F-3F4F-DACC3E7B45C9}"/>
              </a:ext>
            </a:extLst>
          </p:cNvPr>
          <p:cNvSpPr>
            <a:spLocks noChangeShapeType="1"/>
          </p:cNvSpPr>
          <p:nvPr/>
        </p:nvSpPr>
        <p:spPr bwMode="auto">
          <a:xfrm>
            <a:off x="6713538" y="1893888"/>
            <a:ext cx="7810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39" name="Line 52">
            <a:extLst>
              <a:ext uri="{FF2B5EF4-FFF2-40B4-BE49-F238E27FC236}">
                <a16:creationId xmlns:a16="http://schemas.microsoft.com/office/drawing/2014/main" id="{37EC18FC-B212-32E7-2E06-ADD6E5DFEDED}"/>
              </a:ext>
            </a:extLst>
          </p:cNvPr>
          <p:cNvSpPr>
            <a:spLocks noChangeShapeType="1"/>
          </p:cNvSpPr>
          <p:nvPr/>
        </p:nvSpPr>
        <p:spPr bwMode="auto">
          <a:xfrm flipV="1">
            <a:off x="5700713" y="2487613"/>
            <a:ext cx="0" cy="5984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40" name="Line 53">
            <a:extLst>
              <a:ext uri="{FF2B5EF4-FFF2-40B4-BE49-F238E27FC236}">
                <a16:creationId xmlns:a16="http://schemas.microsoft.com/office/drawing/2014/main" id="{FE0153A5-E59C-1B7D-997A-63AC48BB45A1}"/>
              </a:ext>
            </a:extLst>
          </p:cNvPr>
          <p:cNvSpPr>
            <a:spLocks noChangeShapeType="1"/>
          </p:cNvSpPr>
          <p:nvPr/>
        </p:nvSpPr>
        <p:spPr bwMode="auto">
          <a:xfrm>
            <a:off x="5691188" y="3109913"/>
            <a:ext cx="30575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41" name="Line 54">
            <a:extLst>
              <a:ext uri="{FF2B5EF4-FFF2-40B4-BE49-F238E27FC236}">
                <a16:creationId xmlns:a16="http://schemas.microsoft.com/office/drawing/2014/main" id="{9CF453A9-4DF7-F2C6-5685-B970EEDF9372}"/>
              </a:ext>
            </a:extLst>
          </p:cNvPr>
          <p:cNvSpPr>
            <a:spLocks noChangeShapeType="1"/>
          </p:cNvSpPr>
          <p:nvPr/>
        </p:nvSpPr>
        <p:spPr bwMode="auto">
          <a:xfrm flipV="1">
            <a:off x="5702300" y="3487738"/>
            <a:ext cx="0" cy="600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pic>
        <p:nvPicPr>
          <p:cNvPr id="56342" name="Picture 61">
            <a:extLst>
              <a:ext uri="{FF2B5EF4-FFF2-40B4-BE49-F238E27FC236}">
                <a16:creationId xmlns:a16="http://schemas.microsoft.com/office/drawing/2014/main" id="{7CC36B30-44B6-AE8B-615E-9B5D350F5E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6500" y="4779963"/>
            <a:ext cx="4017963"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43" name="Line 62">
            <a:extLst>
              <a:ext uri="{FF2B5EF4-FFF2-40B4-BE49-F238E27FC236}">
                <a16:creationId xmlns:a16="http://schemas.microsoft.com/office/drawing/2014/main" id="{2CD45E27-9C9F-52E4-714B-69DE0B3648A9}"/>
              </a:ext>
            </a:extLst>
          </p:cNvPr>
          <p:cNvSpPr>
            <a:spLocks noChangeShapeType="1"/>
          </p:cNvSpPr>
          <p:nvPr/>
        </p:nvSpPr>
        <p:spPr bwMode="auto">
          <a:xfrm>
            <a:off x="5597525" y="5697538"/>
            <a:ext cx="3124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44" name="Rectangle 64">
            <a:extLst>
              <a:ext uri="{FF2B5EF4-FFF2-40B4-BE49-F238E27FC236}">
                <a16:creationId xmlns:a16="http://schemas.microsoft.com/office/drawing/2014/main" id="{6AA1608F-08F1-1B34-BDCC-88A1B3E75B97}"/>
              </a:ext>
            </a:extLst>
          </p:cNvPr>
          <p:cNvSpPr>
            <a:spLocks noChangeArrowheads="1"/>
          </p:cNvSpPr>
          <p:nvPr/>
        </p:nvSpPr>
        <p:spPr bwMode="auto">
          <a:xfrm>
            <a:off x="5006975" y="4735513"/>
            <a:ext cx="88900" cy="1900237"/>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45" name="Rectangle 65">
            <a:extLst>
              <a:ext uri="{FF2B5EF4-FFF2-40B4-BE49-F238E27FC236}">
                <a16:creationId xmlns:a16="http://schemas.microsoft.com/office/drawing/2014/main" id="{95FE0DCF-8748-A543-C14C-DE12CD9B2623}"/>
              </a:ext>
            </a:extLst>
          </p:cNvPr>
          <p:cNvSpPr>
            <a:spLocks noChangeArrowheads="1"/>
          </p:cNvSpPr>
          <p:nvPr/>
        </p:nvSpPr>
        <p:spPr bwMode="auto">
          <a:xfrm>
            <a:off x="8951913" y="4745038"/>
            <a:ext cx="88900" cy="1900237"/>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46" name="Rectangle 66">
            <a:extLst>
              <a:ext uri="{FF2B5EF4-FFF2-40B4-BE49-F238E27FC236}">
                <a16:creationId xmlns:a16="http://schemas.microsoft.com/office/drawing/2014/main" id="{90536DEF-8418-5FC8-BBC0-5028115B4E68}"/>
              </a:ext>
            </a:extLst>
          </p:cNvPr>
          <p:cNvSpPr>
            <a:spLocks noChangeArrowheads="1"/>
          </p:cNvSpPr>
          <p:nvPr/>
        </p:nvSpPr>
        <p:spPr bwMode="auto">
          <a:xfrm>
            <a:off x="4932363" y="6516688"/>
            <a:ext cx="4279900" cy="104775"/>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47" name="Rectangle 67">
            <a:extLst>
              <a:ext uri="{FF2B5EF4-FFF2-40B4-BE49-F238E27FC236}">
                <a16:creationId xmlns:a16="http://schemas.microsoft.com/office/drawing/2014/main" id="{1411043E-2E20-A5B8-AEBF-7DF7FAA9A50A}"/>
              </a:ext>
            </a:extLst>
          </p:cNvPr>
          <p:cNvSpPr>
            <a:spLocks noChangeArrowheads="1"/>
          </p:cNvSpPr>
          <p:nvPr/>
        </p:nvSpPr>
        <p:spPr bwMode="auto">
          <a:xfrm>
            <a:off x="4821238" y="4764088"/>
            <a:ext cx="4279900" cy="103187"/>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48" name="Rectangle 68">
            <a:extLst>
              <a:ext uri="{FF2B5EF4-FFF2-40B4-BE49-F238E27FC236}">
                <a16:creationId xmlns:a16="http://schemas.microsoft.com/office/drawing/2014/main" id="{3EEDC66F-B938-B01C-F2F0-2873E389472B}"/>
              </a:ext>
            </a:extLst>
          </p:cNvPr>
          <p:cNvSpPr>
            <a:spLocks noChangeArrowheads="1"/>
          </p:cNvSpPr>
          <p:nvPr/>
        </p:nvSpPr>
        <p:spPr bwMode="auto">
          <a:xfrm>
            <a:off x="5492750" y="5688013"/>
            <a:ext cx="171450" cy="361950"/>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49" name="Rectangle 69">
            <a:extLst>
              <a:ext uri="{FF2B5EF4-FFF2-40B4-BE49-F238E27FC236}">
                <a16:creationId xmlns:a16="http://schemas.microsoft.com/office/drawing/2014/main" id="{8C5EC337-87E5-02B2-2E62-FB501B0DB273}"/>
              </a:ext>
            </a:extLst>
          </p:cNvPr>
          <p:cNvSpPr>
            <a:spLocks noChangeArrowheads="1"/>
          </p:cNvSpPr>
          <p:nvPr/>
        </p:nvSpPr>
        <p:spPr bwMode="auto">
          <a:xfrm>
            <a:off x="5519738" y="5729288"/>
            <a:ext cx="1076325" cy="714375"/>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50" name="Rectangle 70">
            <a:extLst>
              <a:ext uri="{FF2B5EF4-FFF2-40B4-BE49-F238E27FC236}">
                <a16:creationId xmlns:a16="http://schemas.microsoft.com/office/drawing/2014/main" id="{80C71078-05E3-897C-1213-C285B3102F6C}"/>
              </a:ext>
            </a:extLst>
          </p:cNvPr>
          <p:cNvSpPr>
            <a:spLocks noChangeArrowheads="1"/>
          </p:cNvSpPr>
          <p:nvPr/>
        </p:nvSpPr>
        <p:spPr bwMode="auto">
          <a:xfrm>
            <a:off x="7502525" y="5719763"/>
            <a:ext cx="1076325" cy="714375"/>
          </a:xfrm>
          <a:prstGeom prst="rect">
            <a:avLst/>
          </a:prstGeom>
          <a:solidFill>
            <a:schemeClr val="bg1"/>
          </a:solidFill>
          <a:ln w="9525">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51" name="Line 71">
            <a:extLst>
              <a:ext uri="{FF2B5EF4-FFF2-40B4-BE49-F238E27FC236}">
                <a16:creationId xmlns:a16="http://schemas.microsoft.com/office/drawing/2014/main" id="{52BC182A-B4BB-CAC6-561C-F82235334093}"/>
              </a:ext>
            </a:extLst>
          </p:cNvPr>
          <p:cNvSpPr>
            <a:spLocks noChangeShapeType="1"/>
          </p:cNvSpPr>
          <p:nvPr/>
        </p:nvSpPr>
        <p:spPr bwMode="auto">
          <a:xfrm flipV="1">
            <a:off x="5694363" y="5099050"/>
            <a:ext cx="0" cy="6016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52" name="Text Box 72">
            <a:extLst>
              <a:ext uri="{FF2B5EF4-FFF2-40B4-BE49-F238E27FC236}">
                <a16:creationId xmlns:a16="http://schemas.microsoft.com/office/drawing/2014/main" id="{E0AFF9BA-20B4-6C68-CDD2-611211CDCDB1}"/>
              </a:ext>
            </a:extLst>
          </p:cNvPr>
          <p:cNvSpPr txBox="1">
            <a:spLocks noChangeArrowheads="1"/>
          </p:cNvSpPr>
          <p:nvPr/>
        </p:nvSpPr>
        <p:spPr bwMode="auto">
          <a:xfrm>
            <a:off x="5043488" y="3440113"/>
            <a:ext cx="695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b="1">
                <a:latin typeface="Arial" panose="020B0604020202020204" pitchFamily="34" charset="0"/>
                <a:ea typeface="Myriad Pro"/>
              </a:rPr>
              <a:t>cos </a:t>
            </a:r>
            <a:r>
              <a:rPr lang="en-US" altLang="en-US" sz="1200" b="1">
                <a:latin typeface="Arial" panose="020B0604020202020204" pitchFamily="34" charset="0"/>
                <a:ea typeface="Myriad Pro"/>
                <a:sym typeface="Symbol" panose="05050102010706020507" pitchFamily="18" charset="2"/>
              </a:rPr>
              <a:t>t</a:t>
            </a:r>
          </a:p>
        </p:txBody>
      </p:sp>
      <p:sp>
        <p:nvSpPr>
          <p:cNvPr id="56353" name="Text Box 73">
            <a:extLst>
              <a:ext uri="{FF2B5EF4-FFF2-40B4-BE49-F238E27FC236}">
                <a16:creationId xmlns:a16="http://schemas.microsoft.com/office/drawing/2014/main" id="{CDC546BA-6540-6373-5D4C-104DA297C545}"/>
              </a:ext>
            </a:extLst>
          </p:cNvPr>
          <p:cNvSpPr txBox="1">
            <a:spLocks noChangeArrowheads="1"/>
          </p:cNvSpPr>
          <p:nvPr/>
        </p:nvSpPr>
        <p:spPr bwMode="auto">
          <a:xfrm>
            <a:off x="8112125" y="4106863"/>
            <a:ext cx="695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50000"/>
              </a:spcBef>
              <a:buFontTx/>
              <a:buNone/>
            </a:pPr>
            <a:r>
              <a:rPr lang="en-US" altLang="en-US" sz="1200" b="1">
                <a:latin typeface="Arial" panose="020B0604020202020204" pitchFamily="34" charset="0"/>
                <a:ea typeface="Myriad Pro"/>
                <a:sym typeface="Symbol" panose="05050102010706020507" pitchFamily="18" charset="2"/>
              </a:rPr>
              <a:t>t</a:t>
            </a:r>
          </a:p>
        </p:txBody>
      </p:sp>
      <p:sp>
        <p:nvSpPr>
          <p:cNvPr id="56354" name="Text Box 74">
            <a:extLst>
              <a:ext uri="{FF2B5EF4-FFF2-40B4-BE49-F238E27FC236}">
                <a16:creationId xmlns:a16="http://schemas.microsoft.com/office/drawing/2014/main" id="{DF037DD8-53D6-58DB-9DD3-2601B2DCF6A3}"/>
              </a:ext>
            </a:extLst>
          </p:cNvPr>
          <p:cNvSpPr txBox="1">
            <a:spLocks noChangeArrowheads="1"/>
          </p:cNvSpPr>
          <p:nvPr/>
        </p:nvSpPr>
        <p:spPr bwMode="auto">
          <a:xfrm>
            <a:off x="8132763" y="3136900"/>
            <a:ext cx="695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50000"/>
              </a:spcBef>
              <a:buFontTx/>
              <a:buNone/>
            </a:pPr>
            <a:r>
              <a:rPr lang="en-US" altLang="en-US" sz="1200" b="1">
                <a:latin typeface="Arial" panose="020B0604020202020204" pitchFamily="34" charset="0"/>
                <a:ea typeface="Myriad Pro"/>
                <a:sym typeface="Symbol" panose="05050102010706020507" pitchFamily="18" charset="2"/>
              </a:rPr>
              <a:t>z</a:t>
            </a:r>
          </a:p>
        </p:txBody>
      </p:sp>
      <p:sp>
        <p:nvSpPr>
          <p:cNvPr id="56355" name="Text Box 76">
            <a:extLst>
              <a:ext uri="{FF2B5EF4-FFF2-40B4-BE49-F238E27FC236}">
                <a16:creationId xmlns:a16="http://schemas.microsoft.com/office/drawing/2014/main" id="{29EC67BD-6A25-1270-B732-015D06EF54D8}"/>
              </a:ext>
            </a:extLst>
          </p:cNvPr>
          <p:cNvSpPr txBox="1">
            <a:spLocks noChangeArrowheads="1"/>
          </p:cNvSpPr>
          <p:nvPr/>
        </p:nvSpPr>
        <p:spPr bwMode="auto">
          <a:xfrm>
            <a:off x="8181975" y="5719763"/>
            <a:ext cx="695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50000"/>
              </a:spcBef>
              <a:buFontTx/>
              <a:buNone/>
            </a:pPr>
            <a:r>
              <a:rPr lang="en-US" altLang="en-US" sz="1200" b="1">
                <a:latin typeface="Arial" panose="020B0604020202020204" pitchFamily="34" charset="0"/>
                <a:ea typeface="Myriad Pro"/>
                <a:sym typeface="Symbol" panose="05050102010706020507" pitchFamily="18" charset="2"/>
              </a:rPr>
              <a:t>z, t</a:t>
            </a:r>
          </a:p>
        </p:txBody>
      </p:sp>
      <p:sp>
        <p:nvSpPr>
          <p:cNvPr id="56356" name="Text Box 77">
            <a:extLst>
              <a:ext uri="{FF2B5EF4-FFF2-40B4-BE49-F238E27FC236}">
                <a16:creationId xmlns:a16="http://schemas.microsoft.com/office/drawing/2014/main" id="{61467674-E9FE-6DB6-D7E5-2FCB1A22E90A}"/>
              </a:ext>
            </a:extLst>
          </p:cNvPr>
          <p:cNvSpPr txBox="1">
            <a:spLocks noChangeArrowheads="1"/>
          </p:cNvSpPr>
          <p:nvPr/>
        </p:nvSpPr>
        <p:spPr bwMode="auto">
          <a:xfrm>
            <a:off x="5045075" y="5040313"/>
            <a:ext cx="695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b="1">
                <a:latin typeface="Arial" panose="020B0604020202020204" pitchFamily="34" charset="0"/>
                <a:ea typeface="Myriad Pro"/>
              </a:rPr>
              <a:t>Ez (z,t)</a:t>
            </a:r>
            <a:endParaRPr lang="en-US" altLang="en-US" sz="1200" b="1">
              <a:latin typeface="Arial" panose="020B0604020202020204" pitchFamily="34" charset="0"/>
              <a:ea typeface="Myriad Pro"/>
              <a:sym typeface="Symbol" panose="05050102010706020507" pitchFamily="18" charset="2"/>
            </a:endParaRPr>
          </a:p>
        </p:txBody>
      </p:sp>
      <p:sp>
        <p:nvSpPr>
          <p:cNvPr id="56357" name="Text Box 78">
            <a:extLst>
              <a:ext uri="{FF2B5EF4-FFF2-40B4-BE49-F238E27FC236}">
                <a16:creationId xmlns:a16="http://schemas.microsoft.com/office/drawing/2014/main" id="{5C51105F-673A-00D2-51F7-23A63E56B41D}"/>
              </a:ext>
            </a:extLst>
          </p:cNvPr>
          <p:cNvSpPr txBox="1">
            <a:spLocks noChangeArrowheads="1"/>
          </p:cNvSpPr>
          <p:nvPr/>
        </p:nvSpPr>
        <p:spPr bwMode="auto">
          <a:xfrm>
            <a:off x="5141913" y="2401888"/>
            <a:ext cx="6953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b="1">
                <a:latin typeface="Arial" panose="020B0604020202020204" pitchFamily="34" charset="0"/>
                <a:ea typeface="Myriad Pro"/>
              </a:rPr>
              <a:t>Ez (z)</a:t>
            </a:r>
            <a:endParaRPr lang="en-US" altLang="en-US" sz="1200" b="1">
              <a:latin typeface="Arial" panose="020B0604020202020204" pitchFamily="34" charset="0"/>
              <a:ea typeface="Myriad Pro"/>
              <a:sym typeface="Symbol" panose="05050102010706020507" pitchFamily="18" charset="2"/>
            </a:endParaRPr>
          </a:p>
        </p:txBody>
      </p:sp>
      <p:sp>
        <p:nvSpPr>
          <p:cNvPr id="56358" name="Line 79">
            <a:extLst>
              <a:ext uri="{FF2B5EF4-FFF2-40B4-BE49-F238E27FC236}">
                <a16:creationId xmlns:a16="http://schemas.microsoft.com/office/drawing/2014/main" id="{EB72E483-FBB6-64FC-27DE-9C4C35D5A987}"/>
              </a:ext>
            </a:extLst>
          </p:cNvPr>
          <p:cNvSpPr>
            <a:spLocks noChangeShapeType="1"/>
          </p:cNvSpPr>
          <p:nvPr/>
        </p:nvSpPr>
        <p:spPr bwMode="auto">
          <a:xfrm>
            <a:off x="7072313" y="4049713"/>
            <a:ext cx="2381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59" name="Text Box 80">
            <a:extLst>
              <a:ext uri="{FF2B5EF4-FFF2-40B4-BE49-F238E27FC236}">
                <a16:creationId xmlns:a16="http://schemas.microsoft.com/office/drawing/2014/main" id="{86BFA6BC-B59B-375A-0ABB-1D6D6DD44805}"/>
              </a:ext>
            </a:extLst>
          </p:cNvPr>
          <p:cNvSpPr txBox="1">
            <a:spLocks noChangeArrowheads="1"/>
          </p:cNvSpPr>
          <p:nvPr/>
        </p:nvSpPr>
        <p:spPr bwMode="auto">
          <a:xfrm>
            <a:off x="6986588" y="3798888"/>
            <a:ext cx="3524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b="1">
                <a:latin typeface="Arial" panose="020B0604020202020204" pitchFamily="34" charset="0"/>
                <a:ea typeface="Myriad Pro"/>
                <a:sym typeface="Symbol" panose="05050102010706020507" pitchFamily="18" charset="2"/>
              </a:rPr>
              <a:t>c</a:t>
            </a:r>
          </a:p>
        </p:txBody>
      </p:sp>
      <p:sp>
        <p:nvSpPr>
          <p:cNvPr id="56360" name="Rectangle 81">
            <a:extLst>
              <a:ext uri="{FF2B5EF4-FFF2-40B4-BE49-F238E27FC236}">
                <a16:creationId xmlns:a16="http://schemas.microsoft.com/office/drawing/2014/main" id="{6B1F09DC-9774-9B9C-7D55-655DA2791ADA}"/>
              </a:ext>
            </a:extLst>
          </p:cNvPr>
          <p:cNvSpPr>
            <a:spLocks noChangeArrowheads="1"/>
          </p:cNvSpPr>
          <p:nvPr/>
        </p:nvSpPr>
        <p:spPr bwMode="auto">
          <a:xfrm>
            <a:off x="5033963" y="901700"/>
            <a:ext cx="3892550" cy="5118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361" name="Text Box 82">
            <a:extLst>
              <a:ext uri="{FF2B5EF4-FFF2-40B4-BE49-F238E27FC236}">
                <a16:creationId xmlns:a16="http://schemas.microsoft.com/office/drawing/2014/main" id="{E3931AEB-2F05-1739-5572-3573D6DD5C29}"/>
              </a:ext>
            </a:extLst>
          </p:cNvPr>
          <p:cNvSpPr txBox="1">
            <a:spLocks noChangeArrowheads="1"/>
          </p:cNvSpPr>
          <p:nvPr/>
        </p:nvSpPr>
        <p:spPr bwMode="auto">
          <a:xfrm>
            <a:off x="5326063" y="914400"/>
            <a:ext cx="363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800" dirty="0">
                <a:latin typeface="Arial" panose="020B0604020202020204" pitchFamily="34" charset="0"/>
                <a:ea typeface="Myriad Pro"/>
              </a:rPr>
              <a:t>Example: Acceleration gap</a:t>
            </a:r>
          </a:p>
        </p:txBody>
      </p:sp>
      <p:graphicFrame>
        <p:nvGraphicFramePr>
          <p:cNvPr id="56362" name="Object 83">
            <a:extLst>
              <a:ext uri="{FF2B5EF4-FFF2-40B4-BE49-F238E27FC236}">
                <a16:creationId xmlns:a16="http://schemas.microsoft.com/office/drawing/2014/main" id="{51C459BC-6766-F946-4417-A484F64550B9}"/>
              </a:ext>
            </a:extLst>
          </p:cNvPr>
          <p:cNvGraphicFramePr>
            <a:graphicFrameLocks noChangeAspect="1"/>
          </p:cNvGraphicFramePr>
          <p:nvPr>
            <p:extLst>
              <p:ext uri="{D42A27DB-BD31-4B8C-83A1-F6EECF244321}">
                <p14:modId xmlns:p14="http://schemas.microsoft.com/office/powerpoint/2010/main" val="1633603929"/>
              </p:ext>
            </p:extLst>
          </p:nvPr>
        </p:nvGraphicFramePr>
        <p:xfrm>
          <a:off x="802634" y="2035175"/>
          <a:ext cx="3559175" cy="330200"/>
        </p:xfrm>
        <a:graphic>
          <a:graphicData uri="http://schemas.openxmlformats.org/presentationml/2006/ole">
            <mc:AlternateContent xmlns:mc="http://schemas.openxmlformats.org/markup-compatibility/2006">
              <mc:Choice xmlns:v="urn:schemas-microsoft-com:vml" Requires="v">
                <p:oleObj name="Equation" r:id="rId4" imgW="2108200" imgH="215900" progId="Equation.3">
                  <p:embed/>
                </p:oleObj>
              </mc:Choice>
              <mc:Fallback>
                <p:oleObj name="Equation" r:id="rId4" imgW="2108200" imgH="215900" progId="Equation.3">
                  <p:embed/>
                  <p:pic>
                    <p:nvPicPr>
                      <p:cNvPr id="56362" name="Object 83">
                        <a:extLst>
                          <a:ext uri="{FF2B5EF4-FFF2-40B4-BE49-F238E27FC236}">
                            <a16:creationId xmlns:a16="http://schemas.microsoft.com/office/drawing/2014/main" id="{51C459BC-6766-F946-4417-A484F64550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634" y="2035175"/>
                        <a:ext cx="3559175"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363" name="Text Box 84">
            <a:extLst>
              <a:ext uri="{FF2B5EF4-FFF2-40B4-BE49-F238E27FC236}">
                <a16:creationId xmlns:a16="http://schemas.microsoft.com/office/drawing/2014/main" id="{C8B2C1A2-2F65-E9F2-793E-F77893822B41}"/>
              </a:ext>
            </a:extLst>
          </p:cNvPr>
          <p:cNvSpPr txBox="1">
            <a:spLocks noChangeArrowheads="1"/>
          </p:cNvSpPr>
          <p:nvPr/>
        </p:nvSpPr>
        <p:spPr bwMode="auto">
          <a:xfrm>
            <a:off x="7826375" y="3395663"/>
            <a:ext cx="80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b="1">
                <a:latin typeface="Arial" panose="020B0604020202020204" pitchFamily="34" charset="0"/>
                <a:ea typeface="Myriad Pro"/>
                <a:sym typeface="Symbol" panose="05050102010706020507" pitchFamily="18" charset="2"/>
              </a:rPr>
              <a:t>=0</a:t>
            </a:r>
          </a:p>
        </p:txBody>
      </p:sp>
      <p:sp>
        <p:nvSpPr>
          <p:cNvPr id="56364" name="Text Box 86">
            <a:extLst>
              <a:ext uri="{FF2B5EF4-FFF2-40B4-BE49-F238E27FC236}">
                <a16:creationId xmlns:a16="http://schemas.microsoft.com/office/drawing/2014/main" id="{2C5CA020-EC36-6DE1-2506-15BE9C99C45C}"/>
              </a:ext>
            </a:extLst>
          </p:cNvPr>
          <p:cNvSpPr txBox="1">
            <a:spLocks noChangeArrowheads="1"/>
          </p:cNvSpPr>
          <p:nvPr/>
        </p:nvSpPr>
        <p:spPr bwMode="auto">
          <a:xfrm>
            <a:off x="6572250" y="2160588"/>
            <a:ext cx="6953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50000"/>
              </a:spcBef>
              <a:buFontTx/>
              <a:buNone/>
            </a:pPr>
            <a:r>
              <a:rPr lang="en-US" altLang="en-US" sz="1200" b="1">
                <a:latin typeface="Arial" panose="020B0604020202020204" pitchFamily="34" charset="0"/>
                <a:ea typeface="Myriad Pro"/>
                <a:sym typeface="Symbol" panose="05050102010706020507" pitchFamily="18" charset="2"/>
              </a:rPr>
              <a:t>g</a:t>
            </a:r>
          </a:p>
        </p:txBody>
      </p:sp>
      <p:sp>
        <p:nvSpPr>
          <p:cNvPr id="56365" name="Line 87">
            <a:extLst>
              <a:ext uri="{FF2B5EF4-FFF2-40B4-BE49-F238E27FC236}">
                <a16:creationId xmlns:a16="http://schemas.microsoft.com/office/drawing/2014/main" id="{92D565E1-45F9-A84A-2460-A9E1B41E1068}"/>
              </a:ext>
            </a:extLst>
          </p:cNvPr>
          <p:cNvSpPr>
            <a:spLocks noChangeShapeType="1"/>
          </p:cNvSpPr>
          <p:nvPr/>
        </p:nvSpPr>
        <p:spPr bwMode="auto">
          <a:xfrm flipH="1">
            <a:off x="6596063" y="2286000"/>
            <a:ext cx="4191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56366" name="Line 88">
            <a:extLst>
              <a:ext uri="{FF2B5EF4-FFF2-40B4-BE49-F238E27FC236}">
                <a16:creationId xmlns:a16="http://schemas.microsoft.com/office/drawing/2014/main" id="{8CDDFF75-2FFD-D9C3-026D-6213A6FEC66A}"/>
              </a:ext>
            </a:extLst>
          </p:cNvPr>
          <p:cNvSpPr>
            <a:spLocks noChangeShapeType="1"/>
          </p:cNvSpPr>
          <p:nvPr/>
        </p:nvSpPr>
        <p:spPr bwMode="auto">
          <a:xfrm>
            <a:off x="7205663" y="22860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grpSp>
        <p:nvGrpSpPr>
          <p:cNvPr id="56367" name="Group 3">
            <a:extLst>
              <a:ext uri="{FF2B5EF4-FFF2-40B4-BE49-F238E27FC236}">
                <a16:creationId xmlns:a16="http://schemas.microsoft.com/office/drawing/2014/main" id="{C872D93C-0E22-8E87-05F6-DCEA979895E6}"/>
              </a:ext>
            </a:extLst>
          </p:cNvPr>
          <p:cNvGrpSpPr>
            <a:grpSpLocks/>
          </p:cNvGrpSpPr>
          <p:nvPr/>
        </p:nvGrpSpPr>
        <p:grpSpPr bwMode="auto">
          <a:xfrm>
            <a:off x="5816600" y="1370013"/>
            <a:ext cx="827088" cy="841375"/>
            <a:chOff x="5816550" y="1370013"/>
            <a:chExt cx="827138" cy="841375"/>
          </a:xfrm>
        </p:grpSpPr>
        <p:sp>
          <p:nvSpPr>
            <p:cNvPr id="56407" name="Line 23">
              <a:extLst>
                <a:ext uri="{FF2B5EF4-FFF2-40B4-BE49-F238E27FC236}">
                  <a16:creationId xmlns:a16="http://schemas.microsoft.com/office/drawing/2014/main" id="{C9302FE4-09AE-B030-A80C-8F95584421E0}"/>
                </a:ext>
              </a:extLst>
            </p:cNvPr>
            <p:cNvSpPr>
              <a:spLocks noChangeShapeType="1"/>
            </p:cNvSpPr>
            <p:nvPr/>
          </p:nvSpPr>
          <p:spPr bwMode="auto">
            <a:xfrm flipV="1">
              <a:off x="6597650" y="1370013"/>
              <a:ext cx="0" cy="371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408" name="Line 27">
              <a:extLst>
                <a:ext uri="{FF2B5EF4-FFF2-40B4-BE49-F238E27FC236}">
                  <a16:creationId xmlns:a16="http://schemas.microsoft.com/office/drawing/2014/main" id="{76FA0A52-D7D6-6489-975A-FF42A086D2DA}"/>
                </a:ext>
              </a:extLst>
            </p:cNvPr>
            <p:cNvSpPr>
              <a:spLocks noChangeShapeType="1"/>
            </p:cNvSpPr>
            <p:nvPr/>
          </p:nvSpPr>
          <p:spPr bwMode="auto">
            <a:xfrm>
              <a:off x="6599238" y="1839913"/>
              <a:ext cx="0" cy="371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409" name="Oval 48">
              <a:extLst>
                <a:ext uri="{FF2B5EF4-FFF2-40B4-BE49-F238E27FC236}">
                  <a16:creationId xmlns:a16="http://schemas.microsoft.com/office/drawing/2014/main" id="{7675E1F2-3A2A-5228-81C7-136128B8E9AB}"/>
                </a:ext>
              </a:extLst>
            </p:cNvPr>
            <p:cNvSpPr>
              <a:spLocks noChangeArrowheads="1"/>
            </p:cNvSpPr>
            <p:nvPr/>
          </p:nvSpPr>
          <p:spPr bwMode="auto">
            <a:xfrm>
              <a:off x="6540500" y="1371600"/>
              <a:ext cx="103188" cy="838200"/>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410" name="Oval 50">
              <a:extLst>
                <a:ext uri="{FF2B5EF4-FFF2-40B4-BE49-F238E27FC236}">
                  <a16:creationId xmlns:a16="http://schemas.microsoft.com/office/drawing/2014/main" id="{919671F0-BB73-1D1F-B020-721B48A4F53F}"/>
                </a:ext>
              </a:extLst>
            </p:cNvPr>
            <p:cNvSpPr>
              <a:spLocks noChangeArrowheads="1"/>
            </p:cNvSpPr>
            <p:nvPr/>
          </p:nvSpPr>
          <p:spPr bwMode="auto">
            <a:xfrm>
              <a:off x="6569075" y="1628800"/>
              <a:ext cx="49213" cy="300038"/>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2" name="Rectangle 1">
              <a:extLst>
                <a:ext uri="{FF2B5EF4-FFF2-40B4-BE49-F238E27FC236}">
                  <a16:creationId xmlns:a16="http://schemas.microsoft.com/office/drawing/2014/main" id="{06079474-7C85-54EF-8F24-B4BACF96D06F}"/>
                </a:ext>
              </a:extLst>
            </p:cNvPr>
            <p:cNvSpPr/>
            <p:nvPr/>
          </p:nvSpPr>
          <p:spPr>
            <a:xfrm>
              <a:off x="5867353" y="1370013"/>
              <a:ext cx="701717" cy="8397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6412" name="Oval 48">
              <a:extLst>
                <a:ext uri="{FF2B5EF4-FFF2-40B4-BE49-F238E27FC236}">
                  <a16:creationId xmlns:a16="http://schemas.microsoft.com/office/drawing/2014/main" id="{E62C454C-E4B3-5636-79B5-F09D98E0F25D}"/>
                </a:ext>
              </a:extLst>
            </p:cNvPr>
            <p:cNvSpPr>
              <a:spLocks noChangeArrowheads="1"/>
            </p:cNvSpPr>
            <p:nvPr/>
          </p:nvSpPr>
          <p:spPr bwMode="auto">
            <a:xfrm>
              <a:off x="5816550" y="1371600"/>
              <a:ext cx="103188" cy="838200"/>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413" name="Oval 50">
              <a:extLst>
                <a:ext uri="{FF2B5EF4-FFF2-40B4-BE49-F238E27FC236}">
                  <a16:creationId xmlns:a16="http://schemas.microsoft.com/office/drawing/2014/main" id="{F678524F-9F69-C73C-422B-C927431A2C13}"/>
                </a:ext>
              </a:extLst>
            </p:cNvPr>
            <p:cNvSpPr>
              <a:spLocks noChangeArrowheads="1"/>
            </p:cNvSpPr>
            <p:nvPr/>
          </p:nvSpPr>
          <p:spPr bwMode="auto">
            <a:xfrm>
              <a:off x="5843537" y="1642269"/>
              <a:ext cx="49213" cy="300038"/>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77" name="Rectangle 76">
              <a:extLst>
                <a:ext uri="{FF2B5EF4-FFF2-40B4-BE49-F238E27FC236}">
                  <a16:creationId xmlns:a16="http://schemas.microsoft.com/office/drawing/2014/main" id="{C260CF43-3B83-55F8-E8DB-60B213914A69}"/>
                </a:ext>
              </a:extLst>
            </p:cNvPr>
            <p:cNvSpPr/>
            <p:nvPr/>
          </p:nvSpPr>
          <p:spPr>
            <a:xfrm>
              <a:off x="5887992" y="1641475"/>
              <a:ext cx="700129" cy="287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grpSp>
        <p:nvGrpSpPr>
          <p:cNvPr id="56368" name="Group 82">
            <a:extLst>
              <a:ext uri="{FF2B5EF4-FFF2-40B4-BE49-F238E27FC236}">
                <a16:creationId xmlns:a16="http://schemas.microsoft.com/office/drawing/2014/main" id="{6EECEA1F-4F68-7BAE-0D17-13CAC450F527}"/>
              </a:ext>
            </a:extLst>
          </p:cNvPr>
          <p:cNvGrpSpPr>
            <a:grpSpLocks/>
          </p:cNvGrpSpPr>
          <p:nvPr/>
        </p:nvGrpSpPr>
        <p:grpSpPr bwMode="auto">
          <a:xfrm>
            <a:off x="7527925" y="1373188"/>
            <a:ext cx="827088" cy="841375"/>
            <a:chOff x="5816550" y="1370013"/>
            <a:chExt cx="827138" cy="841375"/>
          </a:xfrm>
        </p:grpSpPr>
        <p:sp>
          <p:nvSpPr>
            <p:cNvPr id="56399" name="Line 23">
              <a:extLst>
                <a:ext uri="{FF2B5EF4-FFF2-40B4-BE49-F238E27FC236}">
                  <a16:creationId xmlns:a16="http://schemas.microsoft.com/office/drawing/2014/main" id="{740F6E3E-7E64-7128-1ACE-4E482761130E}"/>
                </a:ext>
              </a:extLst>
            </p:cNvPr>
            <p:cNvSpPr>
              <a:spLocks noChangeShapeType="1"/>
            </p:cNvSpPr>
            <p:nvPr/>
          </p:nvSpPr>
          <p:spPr bwMode="auto">
            <a:xfrm flipV="1">
              <a:off x="6597650" y="1370013"/>
              <a:ext cx="0" cy="371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400" name="Line 27">
              <a:extLst>
                <a:ext uri="{FF2B5EF4-FFF2-40B4-BE49-F238E27FC236}">
                  <a16:creationId xmlns:a16="http://schemas.microsoft.com/office/drawing/2014/main" id="{BDC11DAC-883D-FA52-1D69-12A52370537A}"/>
                </a:ext>
              </a:extLst>
            </p:cNvPr>
            <p:cNvSpPr>
              <a:spLocks noChangeShapeType="1"/>
            </p:cNvSpPr>
            <p:nvPr/>
          </p:nvSpPr>
          <p:spPr bwMode="auto">
            <a:xfrm>
              <a:off x="6599238" y="1839913"/>
              <a:ext cx="0" cy="371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401" name="Oval 48">
              <a:extLst>
                <a:ext uri="{FF2B5EF4-FFF2-40B4-BE49-F238E27FC236}">
                  <a16:creationId xmlns:a16="http://schemas.microsoft.com/office/drawing/2014/main" id="{CC6D6118-D6E3-DDA1-DAAA-4CBB27A8A1AB}"/>
                </a:ext>
              </a:extLst>
            </p:cNvPr>
            <p:cNvSpPr>
              <a:spLocks noChangeArrowheads="1"/>
            </p:cNvSpPr>
            <p:nvPr/>
          </p:nvSpPr>
          <p:spPr bwMode="auto">
            <a:xfrm>
              <a:off x="6540500" y="1371600"/>
              <a:ext cx="103188" cy="838200"/>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402" name="Oval 50">
              <a:extLst>
                <a:ext uri="{FF2B5EF4-FFF2-40B4-BE49-F238E27FC236}">
                  <a16:creationId xmlns:a16="http://schemas.microsoft.com/office/drawing/2014/main" id="{2AF607F7-2C3A-4ABB-3826-BBE76847C775}"/>
                </a:ext>
              </a:extLst>
            </p:cNvPr>
            <p:cNvSpPr>
              <a:spLocks noChangeArrowheads="1"/>
            </p:cNvSpPr>
            <p:nvPr/>
          </p:nvSpPr>
          <p:spPr bwMode="auto">
            <a:xfrm>
              <a:off x="6569075" y="1628800"/>
              <a:ext cx="49213" cy="300038"/>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88" name="Rectangle 87">
              <a:extLst>
                <a:ext uri="{FF2B5EF4-FFF2-40B4-BE49-F238E27FC236}">
                  <a16:creationId xmlns:a16="http://schemas.microsoft.com/office/drawing/2014/main" id="{CFF34DC9-DEFE-D2A1-B00E-3C65E581B883}"/>
                </a:ext>
              </a:extLst>
            </p:cNvPr>
            <p:cNvSpPr/>
            <p:nvPr/>
          </p:nvSpPr>
          <p:spPr>
            <a:xfrm>
              <a:off x="5867353" y="1370013"/>
              <a:ext cx="701717" cy="8397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6404" name="Oval 48">
              <a:extLst>
                <a:ext uri="{FF2B5EF4-FFF2-40B4-BE49-F238E27FC236}">
                  <a16:creationId xmlns:a16="http://schemas.microsoft.com/office/drawing/2014/main" id="{E28FC6CF-6DC6-7B83-72DA-CB66F9C90F43}"/>
                </a:ext>
              </a:extLst>
            </p:cNvPr>
            <p:cNvSpPr>
              <a:spLocks noChangeArrowheads="1"/>
            </p:cNvSpPr>
            <p:nvPr/>
          </p:nvSpPr>
          <p:spPr bwMode="auto">
            <a:xfrm>
              <a:off x="5816550" y="1371600"/>
              <a:ext cx="103188" cy="838200"/>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56405" name="Oval 50">
              <a:extLst>
                <a:ext uri="{FF2B5EF4-FFF2-40B4-BE49-F238E27FC236}">
                  <a16:creationId xmlns:a16="http://schemas.microsoft.com/office/drawing/2014/main" id="{6437AA56-6797-8168-2111-781899E1EA88}"/>
                </a:ext>
              </a:extLst>
            </p:cNvPr>
            <p:cNvSpPr>
              <a:spLocks noChangeArrowheads="1"/>
            </p:cNvSpPr>
            <p:nvPr/>
          </p:nvSpPr>
          <p:spPr bwMode="auto">
            <a:xfrm>
              <a:off x="5843537" y="1642269"/>
              <a:ext cx="49213" cy="300038"/>
            </a:xfrm>
            <a:prstGeom prst="ellipse">
              <a:avLst/>
            </a:prstGeom>
            <a:solidFill>
              <a:schemeClr val="bg1"/>
            </a:solidFill>
            <a:ln w="19050">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sp>
          <p:nvSpPr>
            <p:cNvPr id="91" name="Rectangle 90">
              <a:extLst>
                <a:ext uri="{FF2B5EF4-FFF2-40B4-BE49-F238E27FC236}">
                  <a16:creationId xmlns:a16="http://schemas.microsoft.com/office/drawing/2014/main" id="{AA8F288C-3613-6491-917A-984393940B09}"/>
                </a:ext>
              </a:extLst>
            </p:cNvPr>
            <p:cNvSpPr/>
            <p:nvPr/>
          </p:nvSpPr>
          <p:spPr>
            <a:xfrm>
              <a:off x="5887992" y="1641475"/>
              <a:ext cx="700129" cy="287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5" name="Rectangle 4">
            <a:extLst>
              <a:ext uri="{FF2B5EF4-FFF2-40B4-BE49-F238E27FC236}">
                <a16:creationId xmlns:a16="http://schemas.microsoft.com/office/drawing/2014/main" id="{553B736D-96C9-6D84-7A3F-899940220529}"/>
              </a:ext>
            </a:extLst>
          </p:cNvPr>
          <p:cNvSpPr/>
          <p:nvPr/>
        </p:nvSpPr>
        <p:spPr>
          <a:xfrm>
            <a:off x="3851275" y="3152775"/>
            <a:ext cx="1168400" cy="2705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92" name="Rectangle 91">
            <a:extLst>
              <a:ext uri="{FF2B5EF4-FFF2-40B4-BE49-F238E27FC236}">
                <a16:creationId xmlns:a16="http://schemas.microsoft.com/office/drawing/2014/main" id="{1A21F98B-1506-A2C5-2BE5-2C9BF225460B}"/>
              </a:ext>
            </a:extLst>
          </p:cNvPr>
          <p:cNvSpPr/>
          <p:nvPr/>
        </p:nvSpPr>
        <p:spPr>
          <a:xfrm>
            <a:off x="8958263" y="3924300"/>
            <a:ext cx="541337" cy="1174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93" name="Rectangle 92">
            <a:extLst>
              <a:ext uri="{FF2B5EF4-FFF2-40B4-BE49-F238E27FC236}">
                <a16:creationId xmlns:a16="http://schemas.microsoft.com/office/drawing/2014/main" id="{0427B0E4-6640-FF13-B53D-7240A4098AB2}"/>
              </a:ext>
            </a:extLst>
          </p:cNvPr>
          <p:cNvSpPr/>
          <p:nvPr/>
        </p:nvSpPr>
        <p:spPr>
          <a:xfrm>
            <a:off x="6400800" y="5070475"/>
            <a:ext cx="1425575" cy="615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6372" name="Oval 63">
            <a:extLst>
              <a:ext uri="{FF2B5EF4-FFF2-40B4-BE49-F238E27FC236}">
                <a16:creationId xmlns:a16="http://schemas.microsoft.com/office/drawing/2014/main" id="{0C429445-C09F-B203-BA8E-53B6BD532A26}"/>
              </a:ext>
            </a:extLst>
          </p:cNvPr>
          <p:cNvSpPr>
            <a:spLocks noChangeArrowheads="1"/>
          </p:cNvSpPr>
          <p:nvPr/>
        </p:nvSpPr>
        <p:spPr bwMode="auto">
          <a:xfrm>
            <a:off x="6969125" y="5662613"/>
            <a:ext cx="152400" cy="74612"/>
          </a:xfrm>
          <a:prstGeom prst="ellipse">
            <a:avLst/>
          </a:prstGeom>
          <a:solidFill>
            <a:schemeClr val="accent1"/>
          </a:solidFill>
          <a:ln w="952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a typeface="Myriad Pro"/>
            </a:endParaRPr>
          </a:p>
        </p:txBody>
      </p:sp>
      <p:grpSp>
        <p:nvGrpSpPr>
          <p:cNvPr id="56373" name="Group 5">
            <a:extLst>
              <a:ext uri="{FF2B5EF4-FFF2-40B4-BE49-F238E27FC236}">
                <a16:creationId xmlns:a16="http://schemas.microsoft.com/office/drawing/2014/main" id="{FD79AB08-F271-64C9-423E-EFEA5E0960A8}"/>
              </a:ext>
            </a:extLst>
          </p:cNvPr>
          <p:cNvGrpSpPr>
            <a:grpSpLocks/>
          </p:cNvGrpSpPr>
          <p:nvPr/>
        </p:nvGrpSpPr>
        <p:grpSpPr bwMode="auto">
          <a:xfrm>
            <a:off x="6626225" y="5114925"/>
            <a:ext cx="928688" cy="230188"/>
            <a:chOff x="6626776" y="5011776"/>
            <a:chExt cx="928131" cy="229954"/>
          </a:xfrm>
        </p:grpSpPr>
        <p:grpSp>
          <p:nvGrpSpPr>
            <p:cNvPr id="56388" name="Group 12">
              <a:extLst>
                <a:ext uri="{FF2B5EF4-FFF2-40B4-BE49-F238E27FC236}">
                  <a16:creationId xmlns:a16="http://schemas.microsoft.com/office/drawing/2014/main" id="{7628700C-D15D-2BD6-6C72-2C24160292FD}"/>
                </a:ext>
              </a:extLst>
            </p:cNvPr>
            <p:cNvGrpSpPr>
              <a:grpSpLocks/>
            </p:cNvGrpSpPr>
            <p:nvPr/>
          </p:nvGrpSpPr>
          <p:grpSpPr bwMode="auto">
            <a:xfrm>
              <a:off x="6626776" y="5011776"/>
              <a:ext cx="592237" cy="229954"/>
              <a:chOff x="6569763" y="5107721"/>
              <a:chExt cx="636587" cy="587394"/>
            </a:xfrm>
          </p:grpSpPr>
          <p:cxnSp>
            <p:nvCxnSpPr>
              <p:cNvPr id="3" name="Straight Connector 2">
                <a:extLst>
                  <a:ext uri="{FF2B5EF4-FFF2-40B4-BE49-F238E27FC236}">
                    <a16:creationId xmlns:a16="http://schemas.microsoft.com/office/drawing/2014/main" id="{76CB9CA5-3940-D1E0-B824-80389D99D474}"/>
                  </a:ext>
                </a:extLst>
              </p:cNvPr>
              <p:cNvCxnSpPr/>
              <p:nvPr/>
            </p:nvCxnSpPr>
            <p:spPr>
              <a:xfrm flipV="1">
                <a:off x="6569763" y="5476362"/>
                <a:ext cx="117670" cy="21875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B2E1EBAB-1B4B-D8D8-5188-6921C8F7D413}"/>
                  </a:ext>
                </a:extLst>
              </p:cNvPr>
              <p:cNvCxnSpPr/>
              <p:nvPr/>
            </p:nvCxnSpPr>
            <p:spPr>
              <a:xfrm flipV="1">
                <a:off x="6687433" y="5290017"/>
                <a:ext cx="119375" cy="18634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E705806-9455-8DE0-8188-EF2A2168A338}"/>
                  </a:ext>
                </a:extLst>
              </p:cNvPr>
              <p:cNvCxnSpPr/>
              <p:nvPr/>
            </p:nvCxnSpPr>
            <p:spPr>
              <a:xfrm flipV="1">
                <a:off x="6806808" y="5225201"/>
                <a:ext cx="57982" cy="6481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BA9702-2FE6-FDD8-EBC7-384E6F5E1794}"/>
                  </a:ext>
                </a:extLst>
              </p:cNvPr>
              <p:cNvCxnSpPr>
                <a:endCxn id="11" idx="0"/>
              </p:cNvCxnSpPr>
              <p:nvPr/>
            </p:nvCxnSpPr>
            <p:spPr>
              <a:xfrm flipV="1">
                <a:off x="6861380" y="5144181"/>
                <a:ext cx="104026" cy="8102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Arc 10">
                <a:extLst>
                  <a:ext uri="{FF2B5EF4-FFF2-40B4-BE49-F238E27FC236}">
                    <a16:creationId xmlns:a16="http://schemas.microsoft.com/office/drawing/2014/main" id="{C531CA29-4CBC-E75C-D877-B717CB15756E}"/>
                  </a:ext>
                </a:extLst>
              </p:cNvPr>
              <p:cNvSpPr/>
              <p:nvPr/>
            </p:nvSpPr>
            <p:spPr>
              <a:xfrm>
                <a:off x="6934710" y="5107721"/>
                <a:ext cx="271153" cy="186345"/>
              </a:xfrm>
              <a:prstGeom prst="arc">
                <a:avLst>
                  <a:gd name="adj1" fmla="val 12541132"/>
                  <a:gd name="adj2" fmla="val 20035517"/>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CA"/>
              </a:p>
            </p:txBody>
          </p:sp>
        </p:grpSp>
        <p:grpSp>
          <p:nvGrpSpPr>
            <p:cNvPr id="56389" name="Group 77">
              <a:extLst>
                <a:ext uri="{FF2B5EF4-FFF2-40B4-BE49-F238E27FC236}">
                  <a16:creationId xmlns:a16="http://schemas.microsoft.com/office/drawing/2014/main" id="{1C8A8629-A7E3-7499-66E0-96F345BB9302}"/>
                </a:ext>
              </a:extLst>
            </p:cNvPr>
            <p:cNvGrpSpPr>
              <a:grpSpLocks/>
            </p:cNvGrpSpPr>
            <p:nvPr/>
          </p:nvGrpSpPr>
          <p:grpSpPr bwMode="auto">
            <a:xfrm flipH="1">
              <a:off x="7164382" y="5015804"/>
              <a:ext cx="390525" cy="225926"/>
              <a:chOff x="6569763" y="5141886"/>
              <a:chExt cx="395555" cy="553229"/>
            </a:xfrm>
          </p:grpSpPr>
          <p:cxnSp>
            <p:nvCxnSpPr>
              <p:cNvPr id="79" name="Straight Connector 78">
                <a:extLst>
                  <a:ext uri="{FF2B5EF4-FFF2-40B4-BE49-F238E27FC236}">
                    <a16:creationId xmlns:a16="http://schemas.microsoft.com/office/drawing/2014/main" id="{14CC9694-F61F-9FBF-EFBD-82F8F7CA3A3E}"/>
                  </a:ext>
                </a:extLst>
              </p:cNvPr>
              <p:cNvCxnSpPr/>
              <p:nvPr/>
            </p:nvCxnSpPr>
            <p:spPr>
              <a:xfrm flipV="1">
                <a:off x="6569763" y="5477645"/>
                <a:ext cx="118917" cy="21747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D376A288-979E-BDFE-4897-2341ED35AB37}"/>
                  </a:ext>
                </a:extLst>
              </p:cNvPr>
              <p:cNvCxnSpPr/>
              <p:nvPr/>
            </p:nvCxnSpPr>
            <p:spPr>
              <a:xfrm flipV="1">
                <a:off x="6688680" y="5291243"/>
                <a:ext cx="117310" cy="18640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18FAEBF8-90A6-41DE-8256-06F4C21FD797}"/>
                  </a:ext>
                </a:extLst>
              </p:cNvPr>
              <p:cNvCxnSpPr/>
              <p:nvPr/>
            </p:nvCxnSpPr>
            <p:spPr>
              <a:xfrm flipV="1">
                <a:off x="6805990" y="5225224"/>
                <a:ext cx="59458" cy="660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7DCD5E54-0B64-2336-E6B3-B0106A9E72E9}"/>
                  </a:ext>
                </a:extLst>
              </p:cNvPr>
              <p:cNvCxnSpPr/>
              <p:nvPr/>
            </p:nvCxnSpPr>
            <p:spPr>
              <a:xfrm flipV="1">
                <a:off x="6860628" y="5143674"/>
                <a:ext cx="104453" cy="8543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56374" name="Line 38">
            <a:extLst>
              <a:ext uri="{FF2B5EF4-FFF2-40B4-BE49-F238E27FC236}">
                <a16:creationId xmlns:a16="http://schemas.microsoft.com/office/drawing/2014/main" id="{4DC3579E-871C-C23E-BD42-056C3279FEFB}"/>
              </a:ext>
            </a:extLst>
          </p:cNvPr>
          <p:cNvSpPr>
            <a:spLocks noChangeShapeType="1"/>
          </p:cNvSpPr>
          <p:nvPr/>
        </p:nvSpPr>
        <p:spPr bwMode="auto">
          <a:xfrm flipV="1">
            <a:off x="5691188" y="5686425"/>
            <a:ext cx="93345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75" name="Line 31">
            <a:extLst>
              <a:ext uri="{FF2B5EF4-FFF2-40B4-BE49-F238E27FC236}">
                <a16:creationId xmlns:a16="http://schemas.microsoft.com/office/drawing/2014/main" id="{25452ACB-315E-FB4D-E49A-45598D0F4A54}"/>
              </a:ext>
            </a:extLst>
          </p:cNvPr>
          <p:cNvSpPr>
            <a:spLocks noChangeShapeType="1"/>
          </p:cNvSpPr>
          <p:nvPr/>
        </p:nvSpPr>
        <p:spPr bwMode="auto">
          <a:xfrm flipV="1">
            <a:off x="6618288" y="5345113"/>
            <a:ext cx="3175" cy="3683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76" name="Line 32">
            <a:extLst>
              <a:ext uri="{FF2B5EF4-FFF2-40B4-BE49-F238E27FC236}">
                <a16:creationId xmlns:a16="http://schemas.microsoft.com/office/drawing/2014/main" id="{75F05010-8415-C561-2201-6B01200635D9}"/>
              </a:ext>
            </a:extLst>
          </p:cNvPr>
          <p:cNvSpPr>
            <a:spLocks noChangeShapeType="1"/>
          </p:cNvSpPr>
          <p:nvPr/>
        </p:nvSpPr>
        <p:spPr bwMode="auto">
          <a:xfrm flipV="1">
            <a:off x="7553325" y="5345113"/>
            <a:ext cx="1588" cy="3556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56377" name="Line 38">
            <a:extLst>
              <a:ext uri="{FF2B5EF4-FFF2-40B4-BE49-F238E27FC236}">
                <a16:creationId xmlns:a16="http://schemas.microsoft.com/office/drawing/2014/main" id="{C2DC12B8-DC1C-B432-2720-14F875ED4644}"/>
              </a:ext>
            </a:extLst>
          </p:cNvPr>
          <p:cNvSpPr>
            <a:spLocks noChangeShapeType="1"/>
          </p:cNvSpPr>
          <p:nvPr/>
        </p:nvSpPr>
        <p:spPr bwMode="auto">
          <a:xfrm flipV="1">
            <a:off x="7554913" y="5694363"/>
            <a:ext cx="93345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98" name="Rectangle 97">
            <a:extLst>
              <a:ext uri="{FF2B5EF4-FFF2-40B4-BE49-F238E27FC236}">
                <a16:creationId xmlns:a16="http://schemas.microsoft.com/office/drawing/2014/main" id="{29A488F7-A1C0-395D-2A8B-F4FDA6533E1F}"/>
              </a:ext>
            </a:extLst>
          </p:cNvPr>
          <p:cNvSpPr/>
          <p:nvPr/>
        </p:nvSpPr>
        <p:spPr>
          <a:xfrm>
            <a:off x="5075238" y="4083050"/>
            <a:ext cx="625475" cy="7143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99" name="Rectangle 98">
            <a:extLst>
              <a:ext uri="{FF2B5EF4-FFF2-40B4-BE49-F238E27FC236}">
                <a16:creationId xmlns:a16="http://schemas.microsoft.com/office/drawing/2014/main" id="{6620C698-89A8-9E1E-545D-93D01D537DD0}"/>
              </a:ext>
            </a:extLst>
          </p:cNvPr>
          <p:cNvSpPr/>
          <p:nvPr/>
        </p:nvSpPr>
        <p:spPr>
          <a:xfrm>
            <a:off x="8478838" y="4337050"/>
            <a:ext cx="425450" cy="7159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00" name="Arc 99">
            <a:extLst>
              <a:ext uri="{FF2B5EF4-FFF2-40B4-BE49-F238E27FC236}">
                <a16:creationId xmlns:a16="http://schemas.microsoft.com/office/drawing/2014/main" id="{62F0E84B-102C-7817-B342-5A43F2E73F95}"/>
              </a:ext>
            </a:extLst>
          </p:cNvPr>
          <p:cNvSpPr/>
          <p:nvPr/>
        </p:nvSpPr>
        <p:spPr bwMode="auto">
          <a:xfrm rot="-840000">
            <a:off x="6907213" y="5126038"/>
            <a:ext cx="252412" cy="100012"/>
          </a:xfrm>
          <a:prstGeom prst="arc">
            <a:avLst>
              <a:gd name="adj1" fmla="val 12541132"/>
              <a:gd name="adj2" fmla="val 20035517"/>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CA"/>
          </a:p>
        </p:txBody>
      </p:sp>
      <p:graphicFrame>
        <p:nvGraphicFramePr>
          <p:cNvPr id="56381" name="Object 4">
            <a:extLst>
              <a:ext uri="{FF2B5EF4-FFF2-40B4-BE49-F238E27FC236}">
                <a16:creationId xmlns:a16="http://schemas.microsoft.com/office/drawing/2014/main" id="{2E3B65ED-A745-AE86-DDCB-7635EE16DD1D}"/>
              </a:ext>
            </a:extLst>
          </p:cNvPr>
          <p:cNvGraphicFramePr>
            <a:graphicFrameLocks noGrp="1" noChangeAspect="1"/>
          </p:cNvGraphicFramePr>
          <p:nvPr>
            <p:ph sz="quarter" idx="2"/>
            <p:extLst>
              <p:ext uri="{D42A27DB-BD31-4B8C-83A1-F6EECF244321}">
                <p14:modId xmlns:p14="http://schemas.microsoft.com/office/powerpoint/2010/main" val="2912894122"/>
              </p:ext>
            </p:extLst>
          </p:nvPr>
        </p:nvGraphicFramePr>
        <p:xfrm>
          <a:off x="777464" y="4539685"/>
          <a:ext cx="3434174" cy="676275"/>
        </p:xfrm>
        <a:graphic>
          <a:graphicData uri="http://schemas.openxmlformats.org/presentationml/2006/ole">
            <mc:AlternateContent xmlns:mc="http://schemas.openxmlformats.org/markup-compatibility/2006">
              <mc:Choice xmlns:v="urn:schemas-microsoft-com:vml" Requires="v">
                <p:oleObj name="Equation" r:id="rId6" imgW="2362200" imgH="482600" progId="Equation.3">
                  <p:embed/>
                </p:oleObj>
              </mc:Choice>
              <mc:Fallback>
                <p:oleObj name="Equation" r:id="rId6" imgW="2362200" imgH="482600" progId="Equation.3">
                  <p:embed/>
                  <p:pic>
                    <p:nvPicPr>
                      <p:cNvPr id="56381" name="Object 4">
                        <a:extLst>
                          <a:ext uri="{FF2B5EF4-FFF2-40B4-BE49-F238E27FC236}">
                            <a16:creationId xmlns:a16="http://schemas.microsoft.com/office/drawing/2014/main" id="{2E3B65ED-A745-AE86-DDCB-7635EE16DD1D}"/>
                          </a:ext>
                        </a:extLst>
                      </p:cNvPr>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464" y="4539685"/>
                        <a:ext cx="3434174" cy="676275"/>
                      </a:xfrm>
                      <a:prstGeom prst="rect">
                        <a:avLst/>
                      </a:prstGeom>
                      <a:noFill/>
                      <a:ln>
                        <a:noFill/>
                      </a:ln>
                    </p:spPr>
                  </p:pic>
                </p:oleObj>
              </mc:Fallback>
            </mc:AlternateContent>
          </a:graphicData>
        </a:graphic>
      </p:graphicFrame>
      <p:sp>
        <p:nvSpPr>
          <p:cNvPr id="12297" name="Rectangle 3">
            <a:extLst>
              <a:ext uri="{FF2B5EF4-FFF2-40B4-BE49-F238E27FC236}">
                <a16:creationId xmlns:a16="http://schemas.microsoft.com/office/drawing/2014/main" id="{3B767837-18A4-7422-A618-14718C67EBBC}"/>
              </a:ext>
            </a:extLst>
          </p:cNvPr>
          <p:cNvSpPr>
            <a:spLocks noGrp="1" noChangeArrowheads="1"/>
          </p:cNvSpPr>
          <p:nvPr>
            <p:ph type="body" sz="half" idx="1"/>
          </p:nvPr>
        </p:nvSpPr>
        <p:spPr>
          <a:xfrm>
            <a:off x="166688" y="849313"/>
            <a:ext cx="4711700" cy="3775864"/>
          </a:xfrm>
        </p:spPr>
        <p:txBody>
          <a:bodyPr rtlCol="0">
            <a:normAutofit/>
          </a:bodyPr>
          <a:lstStyle/>
          <a:p>
            <a:pPr eaLnBrk="1" fontAlgn="auto" hangingPunct="1">
              <a:spcBef>
                <a:spcPts val="600"/>
              </a:spcBef>
              <a:spcAft>
                <a:spcPts val="0"/>
              </a:spcAft>
              <a:defRPr/>
            </a:pPr>
            <a:r>
              <a:rPr lang="en-US" altLang="en-US" sz="1600" dirty="0"/>
              <a:t>Consider an electric field in an accelerating gap</a:t>
            </a:r>
          </a:p>
          <a:p>
            <a:pPr eaLnBrk="1" fontAlgn="auto" hangingPunct="1">
              <a:spcBef>
                <a:spcPts val="600"/>
              </a:spcBef>
              <a:spcAft>
                <a:spcPts val="0"/>
              </a:spcAft>
              <a:defRPr/>
            </a:pPr>
            <a:r>
              <a:rPr lang="en-US" altLang="en-US" sz="1600" dirty="0"/>
              <a:t>The ion travels with velocity </a:t>
            </a:r>
            <a:r>
              <a:rPr lang="en-US" altLang="en-US" sz="1600" i="1" dirty="0">
                <a:sym typeface="Symbol" pitchFamily="18" charset="2"/>
              </a:rPr>
              <a:t>c </a:t>
            </a:r>
            <a:r>
              <a:rPr lang="en-US" altLang="en-US" sz="1600" dirty="0">
                <a:sym typeface="Symbol" pitchFamily="18" charset="2"/>
              </a:rPr>
              <a:t>on axis and experiences a field that is the product of the spatial variation and the time modulation </a:t>
            </a:r>
          </a:p>
          <a:p>
            <a:pPr eaLnBrk="1" fontAlgn="auto" hangingPunct="1">
              <a:lnSpc>
                <a:spcPct val="80000"/>
              </a:lnSpc>
              <a:spcAft>
                <a:spcPts val="0"/>
              </a:spcAft>
              <a:defRPr/>
            </a:pPr>
            <a:endParaRPr lang="en-US" altLang="en-US" sz="1600" dirty="0"/>
          </a:p>
          <a:p>
            <a:pPr marL="0" indent="0" eaLnBrk="1" fontAlgn="auto" hangingPunct="1">
              <a:lnSpc>
                <a:spcPct val="80000"/>
              </a:lnSpc>
              <a:spcAft>
                <a:spcPts val="0"/>
              </a:spcAft>
              <a:buNone/>
              <a:defRPr/>
            </a:pPr>
            <a:endParaRPr lang="en-US" altLang="en-US" sz="1000" dirty="0"/>
          </a:p>
          <a:p>
            <a:pPr lvl="1" eaLnBrk="1" fontAlgn="auto" hangingPunct="1">
              <a:spcBef>
                <a:spcPts val="600"/>
              </a:spcBef>
              <a:spcAft>
                <a:spcPts val="0"/>
              </a:spcAft>
              <a:defRPr/>
            </a:pPr>
            <a:r>
              <a:rPr lang="en-US" altLang="en-US" sz="1600" dirty="0"/>
              <a:t>Where </a:t>
            </a:r>
            <a:r>
              <a:rPr lang="en-US" altLang="en-US" sz="1600" dirty="0">
                <a:sym typeface="Symbol" pitchFamily="18" charset="2"/>
              </a:rPr>
              <a:t> is a constant (the rf phase) that defines the time of arrival of the particle with respect to the rf time modulation.</a:t>
            </a:r>
            <a:endParaRPr lang="en-US" altLang="en-US" sz="800" dirty="0">
              <a:sym typeface="Symbol" pitchFamily="18" charset="2"/>
            </a:endParaRPr>
          </a:p>
          <a:p>
            <a:pPr lvl="1" eaLnBrk="1" fontAlgn="auto" hangingPunct="1">
              <a:spcBef>
                <a:spcPts val="600"/>
              </a:spcBef>
              <a:spcAft>
                <a:spcPts val="0"/>
              </a:spcAft>
              <a:defRPr/>
            </a:pPr>
            <a:r>
              <a:rPr lang="en-US" altLang="en-US" sz="1600" dirty="0">
                <a:sym typeface="Symbol" pitchFamily="18" charset="2"/>
              </a:rPr>
              <a:t>A phase of =0 corresponds to the maximum acceleration that can be given to the particle (`on crest’ acceleration)</a:t>
            </a:r>
          </a:p>
          <a:p>
            <a:pPr marL="457200" lvl="1" indent="0" eaLnBrk="1" fontAlgn="auto" hangingPunct="1">
              <a:lnSpc>
                <a:spcPct val="80000"/>
              </a:lnSpc>
              <a:spcAft>
                <a:spcPts val="0"/>
              </a:spcAft>
              <a:buFontTx/>
              <a:buNone/>
              <a:defRPr/>
            </a:pPr>
            <a:endParaRPr lang="en-US" altLang="en-US" sz="800" dirty="0"/>
          </a:p>
          <a:p>
            <a:pPr eaLnBrk="1" fontAlgn="auto" hangingPunct="1">
              <a:lnSpc>
                <a:spcPct val="80000"/>
              </a:lnSpc>
              <a:spcAft>
                <a:spcPts val="0"/>
              </a:spcAft>
              <a:defRPr/>
            </a:pPr>
            <a:r>
              <a:rPr lang="en-US" altLang="en-US" sz="1600" dirty="0"/>
              <a:t>the accelerating voltage imparted to the ion is given by</a:t>
            </a:r>
          </a:p>
          <a:p>
            <a:pPr marL="0" indent="0" eaLnBrk="1" fontAlgn="auto" hangingPunct="1">
              <a:lnSpc>
                <a:spcPct val="80000"/>
              </a:lnSpc>
              <a:spcAft>
                <a:spcPts val="0"/>
              </a:spcAft>
              <a:buNone/>
              <a:defRPr/>
            </a:pPr>
            <a:endParaRPr lang="en-US" altLang="en-US" sz="1600" dirty="0">
              <a:solidFill>
                <a:schemeClr val="accent2"/>
              </a:solidFill>
            </a:endParaRPr>
          </a:p>
        </p:txBody>
      </p:sp>
      <p:sp>
        <p:nvSpPr>
          <p:cNvPr id="56383" name="TextBox 6">
            <a:extLst>
              <a:ext uri="{FF2B5EF4-FFF2-40B4-BE49-F238E27FC236}">
                <a16:creationId xmlns:a16="http://schemas.microsoft.com/office/drawing/2014/main" id="{E7A6CC32-B309-4721-4C8B-522F8A860367}"/>
              </a:ext>
            </a:extLst>
          </p:cNvPr>
          <p:cNvSpPr txBox="1">
            <a:spLocks noChangeArrowheads="1"/>
          </p:cNvSpPr>
          <p:nvPr/>
        </p:nvSpPr>
        <p:spPr bwMode="auto">
          <a:xfrm>
            <a:off x="7826375" y="2401888"/>
            <a:ext cx="10874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200" dirty="0"/>
              <a:t>For simplicity assume a square profile</a:t>
            </a:r>
          </a:p>
        </p:txBody>
      </p:sp>
      <p:cxnSp>
        <p:nvCxnSpPr>
          <p:cNvPr id="9" name="Straight Arrow Connector 8">
            <a:extLst>
              <a:ext uri="{FF2B5EF4-FFF2-40B4-BE49-F238E27FC236}">
                <a16:creationId xmlns:a16="http://schemas.microsoft.com/office/drawing/2014/main" id="{CCB2B2B0-6D76-7331-9B1E-12F8ED489012}"/>
              </a:ext>
            </a:extLst>
          </p:cNvPr>
          <p:cNvCxnSpPr>
            <a:stCxn id="56383" idx="1"/>
          </p:cNvCxnSpPr>
          <p:nvPr/>
        </p:nvCxnSpPr>
        <p:spPr>
          <a:xfrm flipH="1">
            <a:off x="7548563" y="2725738"/>
            <a:ext cx="277812" cy="106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Date Placeholder 9">
            <a:extLst>
              <a:ext uri="{FF2B5EF4-FFF2-40B4-BE49-F238E27FC236}">
                <a16:creationId xmlns:a16="http://schemas.microsoft.com/office/drawing/2014/main" id="{A3CDE2A5-B1B6-F405-A9B4-11750AF6B8BD}"/>
              </a:ext>
            </a:extLst>
          </p:cNvPr>
          <p:cNvSpPr>
            <a:spLocks noGrp="1"/>
          </p:cNvSpPr>
          <p:nvPr>
            <p:ph type="dt" sz="quarter" idx="10"/>
          </p:nvPr>
        </p:nvSpPr>
        <p:spPr/>
        <p:txBody>
          <a:bodyPr/>
          <a:lstStyle/>
          <a:p>
            <a:pPr>
              <a:defRPr/>
            </a:pPr>
            <a:r>
              <a:rPr lang="en-US"/>
              <a:t>2025-09-17</a:t>
            </a:r>
            <a:endParaRPr lang="en-US" dirty="0"/>
          </a:p>
        </p:txBody>
      </p:sp>
      <p:sp>
        <p:nvSpPr>
          <p:cNvPr id="13" name="Footer Placeholder 12">
            <a:extLst>
              <a:ext uri="{FF2B5EF4-FFF2-40B4-BE49-F238E27FC236}">
                <a16:creationId xmlns:a16="http://schemas.microsoft.com/office/drawing/2014/main" id="{3AB004CD-6704-6FFC-7D7C-4C1B3D719534}"/>
              </a:ext>
            </a:extLst>
          </p:cNvPr>
          <p:cNvSpPr>
            <a:spLocks noGrp="1"/>
          </p:cNvSpPr>
          <p:nvPr>
            <p:ph type="ftr" sz="quarter" idx="11"/>
          </p:nvPr>
        </p:nvSpPr>
        <p:spPr/>
        <p:txBody>
          <a:bodyPr/>
          <a:lstStyle/>
          <a:p>
            <a:pPr>
              <a:defRPr/>
            </a:pPr>
            <a:r>
              <a:rPr lang="it-IT" dirty="0"/>
              <a:t>Bob Laxdal - Non Elliptical Cavities </a:t>
            </a:r>
            <a:endParaRPr lang="en-US" dirty="0"/>
          </a:p>
        </p:txBody>
      </p:sp>
      <p:sp>
        <p:nvSpPr>
          <p:cNvPr id="56387" name="Slide Number Placeholder 13">
            <a:extLst>
              <a:ext uri="{FF2B5EF4-FFF2-40B4-BE49-F238E27FC236}">
                <a16:creationId xmlns:a16="http://schemas.microsoft.com/office/drawing/2014/main" id="{361D59D6-38FD-53A4-6DBD-E9A45677402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8945A096-F12B-45BF-ACBC-E8AAF6577A87}" type="slidenum">
              <a:rPr lang="en-US" altLang="en-US" sz="1200" smtClean="0">
                <a:solidFill>
                  <a:srgbClr val="898989"/>
                </a:solidFill>
              </a:rPr>
              <a:pPr>
                <a:spcBef>
                  <a:spcPct val="0"/>
                </a:spcBef>
                <a:buFontTx/>
                <a:buNone/>
              </a:pPr>
              <a:t>43</a:t>
            </a:fld>
            <a:endParaRPr lang="en-US" altLang="en-US" sz="1200" dirty="0">
              <a:solidFill>
                <a:srgbClr val="898989"/>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B6243BC-9237-D8A0-62BD-6E1F3EEA6692}"/>
                  </a:ext>
                </a:extLst>
              </p:cNvPr>
              <p:cNvSpPr txBox="1"/>
              <p:nvPr/>
            </p:nvSpPr>
            <p:spPr>
              <a:xfrm>
                <a:off x="584990" y="5163122"/>
                <a:ext cx="4172953" cy="57637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A" sz="1400" i="1" smtClean="0">
                          <a:latin typeface="Cambria Math" panose="02040503050406030204" pitchFamily="18" charset="0"/>
                        </a:rPr>
                        <m:t>𝑉</m:t>
                      </m:r>
                      <m:d>
                        <m:dPr>
                          <m:ctrlPr>
                            <a:rPr lang="en-CA" sz="1400" i="1">
                              <a:latin typeface="Cambria Math" panose="02040503050406030204" pitchFamily="18" charset="0"/>
                            </a:rPr>
                          </m:ctrlPr>
                        </m:dPr>
                        <m:e>
                          <m:r>
                            <a:rPr lang="en-CA" sz="1400" i="1" smtClean="0">
                              <a:latin typeface="Cambria Math" panose="02040503050406030204" pitchFamily="18" charset="0"/>
                              <a:ea typeface="Cambria Math" panose="02040503050406030204" pitchFamily="18" charset="0"/>
                            </a:rPr>
                            <m:t>𝜑</m:t>
                          </m:r>
                        </m:e>
                      </m:d>
                      <m:r>
                        <a:rPr lang="en-CA" sz="1400" i="0">
                          <a:latin typeface="Cambria Math" panose="02040503050406030204" pitchFamily="18" charset="0"/>
                        </a:rPr>
                        <m:t>=</m:t>
                      </m:r>
                      <m:d>
                        <m:dPr>
                          <m:begChr m:val="|"/>
                          <m:endChr m:val="|"/>
                          <m:ctrlPr>
                            <a:rPr lang="en-CA" sz="1400" i="1">
                              <a:latin typeface="Cambria Math" panose="02040503050406030204" pitchFamily="18" charset="0"/>
                            </a:rPr>
                          </m:ctrlPr>
                        </m:dPr>
                        <m:e>
                          <m:nary>
                            <m:naryPr>
                              <m:limLoc m:val="subSup"/>
                              <m:ctrlPr>
                                <a:rPr lang="en-CA" sz="1400" i="1">
                                  <a:latin typeface="Cambria Math" panose="02040503050406030204" pitchFamily="18" charset="0"/>
                                </a:rPr>
                              </m:ctrlPr>
                            </m:naryPr>
                            <m:sub>
                              <m:r>
                                <a:rPr lang="en-CA" sz="1400" i="0">
                                  <a:latin typeface="Cambria Math" panose="02040503050406030204" pitchFamily="18" charset="0"/>
                                </a:rPr>
                                <m:t>−∞</m:t>
                              </m:r>
                            </m:sub>
                            <m:sup>
                              <m:r>
                                <a:rPr lang="en-CA" sz="1400" i="0">
                                  <a:latin typeface="Cambria Math" panose="02040503050406030204" pitchFamily="18" charset="0"/>
                                </a:rPr>
                                <m:t>∞</m:t>
                              </m:r>
                            </m:sup>
                            <m:e>
                              <m:sSub>
                                <m:sSubPr>
                                  <m:ctrlPr>
                                    <a:rPr lang="en-CA" sz="1400" i="1">
                                      <a:latin typeface="Cambria Math" panose="02040503050406030204" pitchFamily="18" charset="0"/>
                                    </a:rPr>
                                  </m:ctrlPr>
                                </m:sSubPr>
                                <m:e>
                                  <m:r>
                                    <a:rPr lang="en-CA" sz="1400" i="1">
                                      <a:latin typeface="Cambria Math" panose="02040503050406030204" pitchFamily="18" charset="0"/>
                                    </a:rPr>
                                    <m:t>𝐸</m:t>
                                  </m:r>
                                </m:e>
                                <m:sub>
                                  <m:r>
                                    <a:rPr lang="en-CA" sz="1400" i="1">
                                      <a:latin typeface="Cambria Math" panose="02040503050406030204" pitchFamily="18" charset="0"/>
                                    </a:rPr>
                                    <m:t>𝑧</m:t>
                                  </m:r>
                                </m:sub>
                              </m:sSub>
                              <m:d>
                                <m:dPr>
                                  <m:ctrlPr>
                                    <a:rPr lang="en-CA" sz="1400" i="1">
                                      <a:latin typeface="Cambria Math" panose="02040503050406030204" pitchFamily="18" charset="0"/>
                                    </a:rPr>
                                  </m:ctrlPr>
                                </m:dPr>
                                <m:e>
                                  <m:r>
                                    <a:rPr lang="en-CA" sz="1400" i="1">
                                      <a:latin typeface="Cambria Math" panose="02040503050406030204" pitchFamily="18" charset="0"/>
                                    </a:rPr>
                                    <m:t>𝜌</m:t>
                                  </m:r>
                                  <m:r>
                                    <a:rPr lang="en-CA" sz="1400" i="0">
                                      <a:latin typeface="Cambria Math" panose="02040503050406030204" pitchFamily="18" charset="0"/>
                                    </a:rPr>
                                    <m:t>=0,</m:t>
                                  </m:r>
                                  <m:r>
                                    <a:rPr lang="en-CA" sz="1400" i="1">
                                      <a:latin typeface="Cambria Math" panose="02040503050406030204" pitchFamily="18" charset="0"/>
                                    </a:rPr>
                                    <m:t>𝑧</m:t>
                                  </m:r>
                                </m:e>
                              </m:d>
                              <m:d>
                                <m:dPr>
                                  <m:ctrlPr>
                                    <a:rPr lang="en-CA" sz="1400" i="1">
                                      <a:latin typeface="Cambria Math" panose="02040503050406030204" pitchFamily="18" charset="0"/>
                                    </a:rPr>
                                  </m:ctrlPr>
                                </m:dPr>
                                <m:e>
                                  <m:func>
                                    <m:funcPr>
                                      <m:ctrlPr>
                                        <a:rPr lang="en-CA" sz="1400" i="1">
                                          <a:latin typeface="Cambria Math" panose="02040503050406030204" pitchFamily="18" charset="0"/>
                                        </a:rPr>
                                      </m:ctrlPr>
                                    </m:funcPr>
                                    <m:fName>
                                      <m:r>
                                        <a:rPr lang="en-CA" sz="1400" i="1">
                                          <a:latin typeface="Cambria Math" panose="02040503050406030204" pitchFamily="18" charset="0"/>
                                        </a:rPr>
                                        <m:t>𝑐𝑜𝑠</m:t>
                                      </m:r>
                                    </m:fName>
                                    <m:e>
                                      <m:d>
                                        <m:dPr>
                                          <m:ctrlPr>
                                            <a:rPr lang="en-CA" sz="1400" i="1">
                                              <a:latin typeface="Cambria Math" panose="02040503050406030204" pitchFamily="18" charset="0"/>
                                            </a:rPr>
                                          </m:ctrlPr>
                                        </m:dPr>
                                        <m:e>
                                          <m:f>
                                            <m:fPr>
                                              <m:ctrlPr>
                                                <a:rPr lang="en-CA" sz="1400" i="1">
                                                  <a:latin typeface="Cambria Math" panose="02040503050406030204" pitchFamily="18" charset="0"/>
                                                </a:rPr>
                                              </m:ctrlPr>
                                            </m:fPr>
                                            <m:num>
                                              <m:r>
                                                <a:rPr lang="en-CA" sz="1400" i="0">
                                                  <a:latin typeface="Cambria Math" panose="02040503050406030204" pitchFamily="18" charset="0"/>
                                                </a:rPr>
                                                <m:t>2</m:t>
                                              </m:r>
                                              <m:r>
                                                <a:rPr lang="en-CA" sz="1400" i="1">
                                                  <a:latin typeface="Cambria Math" panose="02040503050406030204" pitchFamily="18" charset="0"/>
                                                </a:rPr>
                                                <m:t>𝜋</m:t>
                                              </m:r>
                                              <m:r>
                                                <a:rPr lang="en-CA" sz="1400" i="1">
                                                  <a:latin typeface="Cambria Math" panose="02040503050406030204" pitchFamily="18" charset="0"/>
                                                </a:rPr>
                                                <m:t>𝑧</m:t>
                                              </m:r>
                                            </m:num>
                                            <m:den>
                                              <m:r>
                                                <a:rPr lang="en-CA" sz="1400" i="1">
                                                  <a:latin typeface="Cambria Math" panose="02040503050406030204" pitchFamily="18" charset="0"/>
                                                </a:rPr>
                                                <m:t>𝛽𝜆</m:t>
                                              </m:r>
                                            </m:den>
                                          </m:f>
                                        </m:e>
                                      </m:d>
                                    </m:e>
                                  </m:func>
                                </m:e>
                              </m:d>
                              <m:r>
                                <a:rPr lang="en-CA" sz="1400" i="1">
                                  <a:latin typeface="Cambria Math" panose="02040503050406030204" pitchFamily="18" charset="0"/>
                                </a:rPr>
                                <m:t>𝑑𝑧</m:t>
                              </m:r>
                            </m:e>
                          </m:nary>
                        </m:e>
                      </m:d>
                      <m:r>
                        <a:rPr lang="en-CA" sz="1400" i="0">
                          <a:latin typeface="Cambria Math" panose="02040503050406030204" pitchFamily="18" charset="0"/>
                        </a:rPr>
                        <m:t>⋅</m:t>
                      </m:r>
                      <m:func>
                        <m:funcPr>
                          <m:ctrlPr>
                            <a:rPr lang="en-CA" sz="1400" i="1">
                              <a:latin typeface="Cambria Math" panose="02040503050406030204" pitchFamily="18" charset="0"/>
                            </a:rPr>
                          </m:ctrlPr>
                        </m:funcPr>
                        <m:fName>
                          <m:r>
                            <a:rPr lang="en-CA" sz="1400" i="1">
                              <a:latin typeface="Cambria Math" panose="02040503050406030204" pitchFamily="18" charset="0"/>
                            </a:rPr>
                            <m:t>𝑐𝑜𝑠</m:t>
                          </m:r>
                        </m:fName>
                        <m:e>
                          <m:r>
                            <a:rPr lang="en-CA" sz="1400" i="1" smtClean="0">
                              <a:latin typeface="Cambria Math" panose="02040503050406030204" pitchFamily="18" charset="0"/>
                              <a:ea typeface="Cambria Math" panose="02040503050406030204" pitchFamily="18" charset="0"/>
                            </a:rPr>
                            <m:t>𝜑</m:t>
                          </m:r>
                        </m:e>
                      </m:func>
                    </m:oMath>
                  </m:oMathPara>
                </a14:m>
                <a:endParaRPr lang="en-CA" sz="1400" dirty="0"/>
              </a:p>
            </p:txBody>
          </p:sp>
        </mc:Choice>
        <mc:Fallback xmlns="">
          <p:sp>
            <p:nvSpPr>
              <p:cNvPr id="12" name="TextBox 11">
                <a:extLst>
                  <a:ext uri="{FF2B5EF4-FFF2-40B4-BE49-F238E27FC236}">
                    <a16:creationId xmlns:a16="http://schemas.microsoft.com/office/drawing/2014/main" id="{DB6243BC-9237-D8A0-62BD-6E1F3EEA6692}"/>
                  </a:ext>
                </a:extLst>
              </p:cNvPr>
              <p:cNvSpPr txBox="1">
                <a:spLocks noRot="1" noChangeAspect="1" noMove="1" noResize="1" noEditPoints="1" noAdjustHandles="1" noChangeArrowheads="1" noChangeShapeType="1" noTextEdit="1"/>
              </p:cNvSpPr>
              <p:nvPr/>
            </p:nvSpPr>
            <p:spPr>
              <a:xfrm>
                <a:off x="584990" y="5163122"/>
                <a:ext cx="4172953" cy="576376"/>
              </a:xfrm>
              <a:prstGeom prst="rect">
                <a:avLst/>
              </a:prstGeom>
              <a:blipFill>
                <a:blip r:embed="rId8"/>
                <a:stretch>
                  <a:fillRect t="-144211" b="-21368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E040ED9-5CDA-06DF-840B-CC0A3828F16E}"/>
                  </a:ext>
                </a:extLst>
              </p:cNvPr>
              <p:cNvSpPr txBox="1"/>
              <p:nvPr/>
            </p:nvSpPr>
            <p:spPr>
              <a:xfrm>
                <a:off x="-812717" y="5832812"/>
                <a:ext cx="5092116" cy="3915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A" i="1" smtClean="0">
                          <a:latin typeface="Cambria Math" panose="02040503050406030204" pitchFamily="18" charset="0"/>
                        </a:rPr>
                        <m:t>𝑉</m:t>
                      </m:r>
                      <m:d>
                        <m:dPr>
                          <m:ctrlPr>
                            <a:rPr lang="en-CA" i="1">
                              <a:latin typeface="Cambria Math" panose="02040503050406030204" pitchFamily="18" charset="0"/>
                            </a:rPr>
                          </m:ctrlPr>
                        </m:dPr>
                        <m:e>
                          <m:r>
                            <a:rPr lang="en-CA" i="1" smtClean="0">
                              <a:latin typeface="Cambria Math" panose="02040503050406030204" pitchFamily="18" charset="0"/>
                              <a:ea typeface="Cambria Math" panose="02040503050406030204" pitchFamily="18" charset="0"/>
                            </a:rPr>
                            <m:t>𝜑</m:t>
                          </m:r>
                        </m:e>
                      </m:d>
                      <m:r>
                        <a:rPr lang="en-CA" i="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𝑉</m:t>
                          </m:r>
                        </m:e>
                        <m:sub>
                          <m:r>
                            <a:rPr lang="en-CA" b="0" i="1" smtClean="0">
                              <a:latin typeface="Cambria Math" panose="02040503050406030204" pitchFamily="18" charset="0"/>
                            </a:rPr>
                            <m:t>𝑒𝑓𝑓</m:t>
                          </m:r>
                        </m:sub>
                      </m:sSub>
                      <m:r>
                        <a:rPr lang="en-CA" i="0">
                          <a:latin typeface="Cambria Math" panose="02040503050406030204" pitchFamily="18" charset="0"/>
                        </a:rPr>
                        <m:t>⋅</m:t>
                      </m:r>
                      <m:func>
                        <m:funcPr>
                          <m:ctrlPr>
                            <a:rPr lang="en-CA" i="1">
                              <a:latin typeface="Cambria Math" panose="02040503050406030204" pitchFamily="18" charset="0"/>
                            </a:rPr>
                          </m:ctrlPr>
                        </m:funcPr>
                        <m:fName>
                          <m:r>
                            <a:rPr lang="en-CA" i="1">
                              <a:latin typeface="Cambria Math" panose="02040503050406030204" pitchFamily="18" charset="0"/>
                            </a:rPr>
                            <m:t>𝑐𝑜𝑠</m:t>
                          </m:r>
                        </m:fName>
                        <m:e>
                          <m:r>
                            <a:rPr lang="en-CA" i="1" smtClean="0">
                              <a:latin typeface="Cambria Math" panose="02040503050406030204" pitchFamily="18" charset="0"/>
                              <a:ea typeface="Cambria Math" panose="02040503050406030204" pitchFamily="18" charset="0"/>
                            </a:rPr>
                            <m:t>𝜑</m:t>
                          </m:r>
                        </m:e>
                      </m:func>
                    </m:oMath>
                  </m:oMathPara>
                </a14:m>
                <a:endParaRPr lang="en-CA" dirty="0"/>
              </a:p>
            </p:txBody>
          </p:sp>
        </mc:Choice>
        <mc:Fallback xmlns="">
          <p:sp>
            <p:nvSpPr>
              <p:cNvPr id="15" name="TextBox 14">
                <a:extLst>
                  <a:ext uri="{FF2B5EF4-FFF2-40B4-BE49-F238E27FC236}">
                    <a16:creationId xmlns:a16="http://schemas.microsoft.com/office/drawing/2014/main" id="{CE040ED9-5CDA-06DF-840B-CC0A3828F16E}"/>
                  </a:ext>
                </a:extLst>
              </p:cNvPr>
              <p:cNvSpPr txBox="1">
                <a:spLocks noRot="1" noChangeAspect="1" noMove="1" noResize="1" noEditPoints="1" noAdjustHandles="1" noChangeArrowheads="1" noChangeShapeType="1" noTextEdit="1"/>
              </p:cNvSpPr>
              <p:nvPr/>
            </p:nvSpPr>
            <p:spPr>
              <a:xfrm>
                <a:off x="-812717" y="5832812"/>
                <a:ext cx="5092116" cy="391582"/>
              </a:xfrm>
              <a:prstGeom prst="rect">
                <a:avLst/>
              </a:prstGeom>
              <a:blipFill>
                <a:blip r:embed="rId9"/>
                <a:stretch>
                  <a:fillRect b="-9375"/>
                </a:stretch>
              </a:blipFill>
            </p:spPr>
            <p:txBody>
              <a:bodyPr/>
              <a:lstStyle/>
              <a:p>
                <a:r>
                  <a:rPr lang="en-CA">
                    <a:noFill/>
                  </a:rPr>
                  <a:t> </a:t>
                </a:r>
              </a:p>
            </p:txBody>
          </p:sp>
        </mc:Fallback>
      </mc:AlternateContent>
      <mc:AlternateContent xmlns:mc="http://schemas.openxmlformats.org/markup-compatibility/2006">
        <mc:Choice xmlns:p14="http://schemas.microsoft.com/office/powerpoint/2010/main" Requires="p14">
          <p:contentPart p14:bwMode="auto" r:id="rId10">
            <p14:nvContentPartPr>
              <p14:cNvPr id="4" name="Ink 3">
                <a:extLst>
                  <a:ext uri="{FF2B5EF4-FFF2-40B4-BE49-F238E27FC236}">
                    <a16:creationId xmlns:a16="http://schemas.microsoft.com/office/drawing/2014/main" id="{C9CF8072-C7F8-88B4-C275-34FECDF14FFA}"/>
                  </a:ext>
                </a:extLst>
              </p14:cNvPr>
              <p14:cNvContentPartPr/>
              <p14:nvPr/>
            </p14:nvContentPartPr>
            <p14:xfrm>
              <a:off x="8455989" y="-16448"/>
              <a:ext cx="491400" cy="538200"/>
            </p14:xfrm>
          </p:contentPart>
        </mc:Choice>
        <mc:Fallback>
          <p:pic>
            <p:nvPicPr>
              <p:cNvPr id="4" name="Ink 3">
                <a:extLst>
                  <a:ext uri="{FF2B5EF4-FFF2-40B4-BE49-F238E27FC236}">
                    <a16:creationId xmlns:a16="http://schemas.microsoft.com/office/drawing/2014/main" id="{C9CF8072-C7F8-88B4-C275-34FECDF14FFA}"/>
                  </a:ext>
                </a:extLst>
              </p:cNvPr>
              <p:cNvPicPr/>
              <p:nvPr/>
            </p:nvPicPr>
            <p:blipFill>
              <a:blip r:embed="rId11"/>
              <a:stretch>
                <a:fillRect/>
              </a:stretch>
            </p:blipFill>
            <p:spPr>
              <a:xfrm>
                <a:off x="8437989" y="-34448"/>
                <a:ext cx="527040" cy="573840"/>
              </a:xfrm>
              <a:prstGeom prst="rect">
                <a:avLst/>
              </a:prstGeom>
            </p:spPr>
          </p:pic>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3CA30BDD-3932-4AA4-F024-AAF1F47CD030}"/>
                  </a:ext>
                </a:extLst>
              </p:cNvPr>
              <p:cNvSpPr txBox="1"/>
              <p:nvPr/>
            </p:nvSpPr>
            <p:spPr>
              <a:xfrm>
                <a:off x="5565920" y="5988051"/>
                <a:ext cx="3095333" cy="6019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sz="1600" i="1" smtClean="0">
                          <a:latin typeface="Cambria Math" panose="02040503050406030204" pitchFamily="18" charset="0"/>
                          <a:ea typeface="Cambria Math" panose="02040503050406030204" pitchFamily="18" charset="0"/>
                        </a:rPr>
                        <m:t>ω</m:t>
                      </m:r>
                      <m:r>
                        <a:rPr lang="en-CA" sz="1600" b="0" i="1" smtClean="0">
                          <a:latin typeface="Cambria Math" panose="02040503050406030204" pitchFamily="18" charset="0"/>
                          <a:ea typeface="Cambria Math" panose="02040503050406030204" pitchFamily="18" charset="0"/>
                        </a:rPr>
                        <m:t>𝑡</m:t>
                      </m:r>
                      <m:r>
                        <a:rPr lang="en-CA" sz="1600" b="0" i="1" smtClean="0">
                          <a:latin typeface="Cambria Math" panose="02040503050406030204" pitchFamily="18" charset="0"/>
                          <a:ea typeface="Cambria Math" panose="02040503050406030204" pitchFamily="18" charset="0"/>
                        </a:rPr>
                        <m:t>=</m:t>
                      </m:r>
                      <m:f>
                        <m:fPr>
                          <m:ctrlPr>
                            <a:rPr lang="en-CA" sz="1600" b="0" i="1" smtClean="0">
                              <a:latin typeface="Cambria Math" panose="02040503050406030204" pitchFamily="18" charset="0"/>
                              <a:ea typeface="Cambria Math" panose="02040503050406030204" pitchFamily="18" charset="0"/>
                            </a:rPr>
                          </m:ctrlPr>
                        </m:fPr>
                        <m:num>
                          <m:r>
                            <a:rPr lang="en-CA" sz="1600" b="0" i="1" smtClean="0">
                              <a:latin typeface="Cambria Math" panose="02040503050406030204" pitchFamily="18" charset="0"/>
                              <a:ea typeface="Cambria Math" panose="02040503050406030204" pitchFamily="18" charset="0"/>
                            </a:rPr>
                            <m:t>2</m:t>
                          </m:r>
                          <m:r>
                            <a:rPr lang="en-CA" sz="1600" b="0" i="1" smtClean="0">
                              <a:latin typeface="Cambria Math" panose="02040503050406030204" pitchFamily="18" charset="0"/>
                              <a:ea typeface="Cambria Math" panose="02040503050406030204" pitchFamily="18" charset="0"/>
                            </a:rPr>
                            <m:t>𝜋</m:t>
                          </m:r>
                          <m:r>
                            <a:rPr lang="en-CA" sz="1600" b="0" i="1" smtClean="0">
                              <a:latin typeface="Cambria Math" panose="02040503050406030204" pitchFamily="18" charset="0"/>
                              <a:ea typeface="Cambria Math" panose="02040503050406030204" pitchFamily="18" charset="0"/>
                            </a:rPr>
                            <m:t>𝑓𝑧</m:t>
                          </m:r>
                        </m:num>
                        <m:den>
                          <m:r>
                            <a:rPr lang="en-CA" sz="1600" b="0" i="1" smtClean="0">
                              <a:latin typeface="Cambria Math" panose="02040503050406030204" pitchFamily="18" charset="0"/>
                            </a:rPr>
                            <m:t>𝑣</m:t>
                          </m:r>
                        </m:den>
                      </m:f>
                      <m:r>
                        <a:rPr lang="en-CA" sz="1600" b="0" i="1" smtClean="0">
                          <a:latin typeface="Cambria Math" panose="02040503050406030204" pitchFamily="18" charset="0"/>
                        </a:rPr>
                        <m:t>=</m:t>
                      </m:r>
                      <m:f>
                        <m:fPr>
                          <m:ctrlPr>
                            <a:rPr lang="en-CA" sz="1600" i="1">
                              <a:latin typeface="Cambria Math" panose="02040503050406030204" pitchFamily="18" charset="0"/>
                              <a:ea typeface="Cambria Math" panose="02040503050406030204" pitchFamily="18" charset="0"/>
                            </a:rPr>
                          </m:ctrlPr>
                        </m:fPr>
                        <m:num>
                          <m:r>
                            <a:rPr lang="en-CA" sz="1600" i="1">
                              <a:latin typeface="Cambria Math" panose="02040503050406030204" pitchFamily="18" charset="0"/>
                              <a:ea typeface="Cambria Math" panose="02040503050406030204" pitchFamily="18" charset="0"/>
                            </a:rPr>
                            <m:t>2</m:t>
                          </m:r>
                          <m:r>
                            <a:rPr lang="en-CA" sz="1600" i="1">
                              <a:latin typeface="Cambria Math" panose="02040503050406030204" pitchFamily="18" charset="0"/>
                              <a:ea typeface="Cambria Math" panose="02040503050406030204" pitchFamily="18" charset="0"/>
                            </a:rPr>
                            <m:t>𝜋</m:t>
                          </m:r>
                          <m:r>
                            <a:rPr lang="en-CA" sz="1600" b="0" i="1" smtClean="0">
                              <a:latin typeface="Cambria Math" panose="02040503050406030204" pitchFamily="18" charset="0"/>
                              <a:ea typeface="Cambria Math" panose="02040503050406030204" pitchFamily="18" charset="0"/>
                            </a:rPr>
                            <m:t>𝑐</m:t>
                          </m:r>
                          <m:r>
                            <a:rPr lang="en-CA" sz="1600" i="1">
                              <a:latin typeface="Cambria Math" panose="02040503050406030204" pitchFamily="18" charset="0"/>
                              <a:ea typeface="Cambria Math" panose="02040503050406030204" pitchFamily="18" charset="0"/>
                            </a:rPr>
                            <m:t>𝑧</m:t>
                          </m:r>
                        </m:num>
                        <m:den>
                          <m:r>
                            <a:rPr lang="en-CA" sz="1600" i="1">
                              <a:latin typeface="Cambria Math" panose="02040503050406030204" pitchFamily="18" charset="0"/>
                              <a:ea typeface="Cambria Math" panose="02040503050406030204" pitchFamily="18" charset="0"/>
                            </a:rPr>
                            <m:t>𝜆</m:t>
                          </m:r>
                          <m:r>
                            <a:rPr lang="en-CA" sz="1600" i="1" smtClean="0">
                              <a:latin typeface="Cambria Math" panose="02040503050406030204" pitchFamily="18" charset="0"/>
                              <a:ea typeface="Cambria Math" panose="02040503050406030204" pitchFamily="18" charset="0"/>
                            </a:rPr>
                            <m:t>𝛽</m:t>
                          </m:r>
                          <m:r>
                            <a:rPr lang="en-CA" sz="1600" b="0" i="1" smtClean="0">
                              <a:latin typeface="Cambria Math" panose="02040503050406030204" pitchFamily="18" charset="0"/>
                              <a:ea typeface="Cambria Math" panose="02040503050406030204" pitchFamily="18" charset="0"/>
                            </a:rPr>
                            <m:t>𝑐</m:t>
                          </m:r>
                        </m:den>
                      </m:f>
                      <m:r>
                        <a:rPr lang="en-CA" sz="1600" i="1">
                          <a:latin typeface="Cambria Math" panose="02040503050406030204" pitchFamily="18" charset="0"/>
                        </a:rPr>
                        <m:t>=</m:t>
                      </m:r>
                      <m:f>
                        <m:fPr>
                          <m:ctrlPr>
                            <a:rPr lang="en-CA" sz="1600" i="1">
                              <a:latin typeface="Cambria Math" panose="02040503050406030204" pitchFamily="18" charset="0"/>
                              <a:ea typeface="Cambria Math" panose="02040503050406030204" pitchFamily="18" charset="0"/>
                            </a:rPr>
                          </m:ctrlPr>
                        </m:fPr>
                        <m:num>
                          <m:r>
                            <a:rPr lang="en-CA" sz="1600" i="1">
                              <a:latin typeface="Cambria Math" panose="02040503050406030204" pitchFamily="18" charset="0"/>
                              <a:ea typeface="Cambria Math" panose="02040503050406030204" pitchFamily="18" charset="0"/>
                            </a:rPr>
                            <m:t>2</m:t>
                          </m:r>
                          <m:r>
                            <a:rPr lang="en-CA" sz="1600" i="1">
                              <a:latin typeface="Cambria Math" panose="02040503050406030204" pitchFamily="18" charset="0"/>
                              <a:ea typeface="Cambria Math" panose="02040503050406030204" pitchFamily="18" charset="0"/>
                            </a:rPr>
                            <m:t>𝜋</m:t>
                          </m:r>
                          <m:r>
                            <a:rPr lang="en-CA" sz="1600" i="1">
                              <a:latin typeface="Cambria Math" panose="02040503050406030204" pitchFamily="18" charset="0"/>
                              <a:ea typeface="Cambria Math" panose="02040503050406030204" pitchFamily="18" charset="0"/>
                            </a:rPr>
                            <m:t>𝑧</m:t>
                          </m:r>
                        </m:num>
                        <m:den>
                          <m:r>
                            <a:rPr lang="en-CA" sz="1600" i="1">
                              <a:latin typeface="Cambria Math" panose="02040503050406030204" pitchFamily="18" charset="0"/>
                              <a:ea typeface="Cambria Math" panose="02040503050406030204" pitchFamily="18" charset="0"/>
                            </a:rPr>
                            <m:t>𝛽𝜆</m:t>
                          </m:r>
                        </m:den>
                      </m:f>
                    </m:oMath>
                  </m:oMathPara>
                </a14:m>
                <a:endParaRPr lang="en-CA" sz="1600" dirty="0"/>
              </a:p>
            </p:txBody>
          </p:sp>
        </mc:Choice>
        <mc:Fallback>
          <p:sp>
            <p:nvSpPr>
              <p:cNvPr id="6" name="TextBox 5">
                <a:extLst>
                  <a:ext uri="{FF2B5EF4-FFF2-40B4-BE49-F238E27FC236}">
                    <a16:creationId xmlns:a16="http://schemas.microsoft.com/office/drawing/2014/main" id="{3CA30BDD-3932-4AA4-F024-AAF1F47CD030}"/>
                  </a:ext>
                </a:extLst>
              </p:cNvPr>
              <p:cNvSpPr txBox="1">
                <a:spLocks noRot="1" noChangeAspect="1" noMove="1" noResize="1" noEditPoints="1" noAdjustHandles="1" noChangeArrowheads="1" noChangeShapeType="1" noTextEdit="1"/>
              </p:cNvSpPr>
              <p:nvPr/>
            </p:nvSpPr>
            <p:spPr>
              <a:xfrm>
                <a:off x="5565920" y="5988051"/>
                <a:ext cx="3095333" cy="601960"/>
              </a:xfrm>
              <a:prstGeom prst="rect">
                <a:avLst/>
              </a:prstGeom>
              <a:blipFill>
                <a:blip r:embed="rId12"/>
                <a:stretch>
                  <a:fillRect/>
                </a:stretch>
              </a:blipFill>
            </p:spPr>
            <p:txBody>
              <a:bodyPr/>
              <a:lstStyle/>
              <a:p>
                <a:r>
                  <a:rPr lang="en-CA">
                    <a:noFill/>
                  </a:rPr>
                  <a:t> </a:t>
                </a:r>
              </a:p>
            </p:txBody>
          </p:sp>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D10A5-45B2-49BA-9E22-3B40741BD736}"/>
              </a:ext>
            </a:extLst>
          </p:cNvPr>
          <p:cNvSpPr>
            <a:spLocks noGrp="1"/>
          </p:cNvSpPr>
          <p:nvPr>
            <p:ph type="title"/>
          </p:nvPr>
        </p:nvSpPr>
        <p:spPr>
          <a:xfrm>
            <a:off x="457200" y="65948"/>
            <a:ext cx="8229600" cy="944562"/>
          </a:xfrm>
        </p:spPr>
        <p:txBody>
          <a:bodyPr>
            <a:noAutofit/>
          </a:bodyPr>
          <a:lstStyle/>
          <a:p>
            <a:r>
              <a:rPr lang="en-US" sz="2800" dirty="0"/>
              <a:t>Transit time factor of short (few gap) structures</a:t>
            </a:r>
            <a:endParaRPr lang="en-CA" sz="28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1018EA3-4C08-4D2A-8CB6-BCEA153B5CE6}"/>
                  </a:ext>
                </a:extLst>
              </p:cNvPr>
              <p:cNvSpPr txBox="1"/>
              <p:nvPr/>
            </p:nvSpPr>
            <p:spPr>
              <a:xfrm>
                <a:off x="724617" y="914933"/>
                <a:ext cx="8229600" cy="2053575"/>
              </a:xfrm>
              <a:prstGeom prst="rect">
                <a:avLst/>
              </a:prstGeom>
              <a:noFill/>
            </p:spPr>
            <p:txBody>
              <a:bodyPr wrap="square">
                <a:spAutoFit/>
              </a:bodyPr>
              <a:lstStyle/>
              <a:p>
                <a:r>
                  <a:rPr lang="en-US" altLang="en-US" i="1" dirty="0"/>
                  <a:t>V</a:t>
                </a:r>
                <a:r>
                  <a:rPr lang="en-US" altLang="en-US" i="1" baseline="-25000" dirty="0" err="1"/>
                  <a:t>eff</a:t>
                </a:r>
                <a:r>
                  <a:rPr lang="en-US" altLang="en-US" dirty="0"/>
                  <a:t> is called the accelerating voltage or effective voltage – due to the time variation of the fields it is less than integrating through the absolute value of the static field, </a:t>
                </a:r>
                <a:r>
                  <a:rPr lang="en-US" altLang="en-US" i="1" dirty="0"/>
                  <a:t>V</a:t>
                </a:r>
                <a:r>
                  <a:rPr lang="en-US" altLang="en-US" i="1" baseline="-25000" dirty="0"/>
                  <a:t>0</a:t>
                </a:r>
              </a:p>
              <a:p>
                <a:endParaRPr lang="en-CA" sz="1800" dirty="0">
                  <a:latin typeface="+mn-lt"/>
                </a:endParaRPr>
              </a:p>
              <a:p>
                <a:endParaRPr lang="en-CA" dirty="0">
                  <a:latin typeface="+mn-lt"/>
                </a:endParaRPr>
              </a:p>
              <a:p>
                <a:endParaRPr lang="en-CA" dirty="0">
                  <a:latin typeface="+mn-lt"/>
                </a:endParaRPr>
              </a:p>
              <a:p>
                <a:r>
                  <a:rPr lang="en-CA" sz="1800" dirty="0">
                    <a:latin typeface="+mn-lt"/>
                  </a:rPr>
                  <a:t>The transit time factor </a:t>
                </a:r>
                <a:r>
                  <a:rPr lang="en-CA" dirty="0">
                    <a:latin typeface="+mn-lt"/>
                  </a:rPr>
                  <a:t>is the ratio between actual voltage gain, </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𝑉</m:t>
                        </m:r>
                      </m:e>
                      <m:sub>
                        <m:r>
                          <a:rPr lang="en-CA" b="0" i="1" smtClean="0">
                            <a:latin typeface="Cambria Math" panose="02040503050406030204" pitchFamily="18" charset="0"/>
                          </a:rPr>
                          <m:t>𝑒𝑓𝑓</m:t>
                        </m:r>
                      </m:sub>
                    </m:sSub>
                    <m:r>
                      <a:rPr lang="en-CA" b="0" i="1" smtClean="0">
                        <a:latin typeface="Cambria Math" panose="02040503050406030204" pitchFamily="18" charset="0"/>
                      </a:rPr>
                      <m:t>,</m:t>
                    </m:r>
                  </m:oMath>
                </a14:m>
                <a:r>
                  <a:rPr lang="en-CA" dirty="0">
                    <a:latin typeface="+mn-lt"/>
                  </a:rPr>
                  <a:t> and the absolute magnitude of the total time independent voltage gain, </a:t>
                </a:r>
                <a14:m>
                  <m:oMath xmlns:m="http://schemas.openxmlformats.org/officeDocument/2006/math">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oMath>
                </a14:m>
                <a:endParaRPr lang="en-CA" sz="1800" dirty="0">
                  <a:latin typeface="+mn-lt"/>
                </a:endParaRPr>
              </a:p>
            </p:txBody>
          </p:sp>
        </mc:Choice>
        <mc:Fallback xmlns="">
          <p:sp>
            <p:nvSpPr>
              <p:cNvPr id="4" name="TextBox 3">
                <a:extLst>
                  <a:ext uri="{FF2B5EF4-FFF2-40B4-BE49-F238E27FC236}">
                    <a16:creationId xmlns:a16="http://schemas.microsoft.com/office/drawing/2014/main" id="{71018EA3-4C08-4D2A-8CB6-BCEA153B5CE6}"/>
                  </a:ext>
                </a:extLst>
              </p:cNvPr>
              <p:cNvSpPr txBox="1">
                <a:spLocks noRot="1" noChangeAspect="1" noMove="1" noResize="1" noEditPoints="1" noAdjustHandles="1" noChangeArrowheads="1" noChangeShapeType="1" noTextEdit="1"/>
              </p:cNvSpPr>
              <p:nvPr/>
            </p:nvSpPr>
            <p:spPr>
              <a:xfrm>
                <a:off x="724617" y="914933"/>
                <a:ext cx="8229600" cy="2053575"/>
              </a:xfrm>
              <a:prstGeom prst="rect">
                <a:avLst/>
              </a:prstGeom>
              <a:blipFill>
                <a:blip r:embed="rId2"/>
                <a:stretch>
                  <a:fillRect l="-667" t="-1484" r="-222" b="-385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Object 4">
                <a:extLst>
                  <a:ext uri="{FF2B5EF4-FFF2-40B4-BE49-F238E27FC236}">
                    <a16:creationId xmlns:a16="http://schemas.microsoft.com/office/drawing/2014/main" id="{C90D5F06-4095-4B5B-8E48-7A34B47F73FB}"/>
                  </a:ext>
                </a:extLst>
              </p:cNvPr>
              <p:cNvSpPr txBox="1"/>
              <p:nvPr/>
            </p:nvSpPr>
            <p:spPr bwMode="auto">
              <a:xfrm>
                <a:off x="807022" y="2746813"/>
                <a:ext cx="4509271" cy="1474598"/>
              </a:xfrm>
              <a:prstGeom prst="rect">
                <a:avLst/>
              </a:prstGeom>
              <a:noFill/>
              <a:ln>
                <a:noFill/>
              </a:ln>
            </p:spPr>
            <p:txBody>
              <a:bodyPr>
                <a:normAutofit/>
              </a:bodyPr>
              <a:lstStyle/>
              <a:p>
                <a:pPr/>
                <a:br>
                  <a:rPr lang="en-CA" i="0" dirty="0">
                    <a:solidFill>
                      <a:srgbClr val="000000"/>
                    </a:solidFill>
                    <a:latin typeface="Cambria Math" panose="02040503050406030204" pitchFamily="18" charset="0"/>
                  </a:rPr>
                </a:br>
                <a14:m>
                  <m:oMathPara xmlns:m="http://schemas.openxmlformats.org/officeDocument/2006/math">
                    <m:oMathParaPr>
                      <m:jc m:val="left"/>
                    </m:oMathParaPr>
                    <m:oMath xmlns:m="http://schemas.openxmlformats.org/officeDocument/2006/math">
                      <m:r>
                        <a:rPr lang="en-CA" i="1">
                          <a:solidFill>
                            <a:srgbClr val="000000"/>
                          </a:solidFill>
                          <a:latin typeface="Cambria Math" panose="02040503050406030204" pitchFamily="18" charset="0"/>
                        </a:rPr>
                        <m:t>𝑇</m:t>
                      </m:r>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nary>
                            <m:naryPr>
                              <m:limLoc m:val="undOvr"/>
                              <m:ctrlPr>
                                <a:rPr lang="en-CA" i="1">
                                  <a:solidFill>
                                    <a:srgbClr val="000000"/>
                                  </a:solidFill>
                                  <a:latin typeface="Cambria Math" panose="02040503050406030204" pitchFamily="18" charset="0"/>
                                </a:rPr>
                              </m:ctrlPr>
                            </m:naryPr>
                            <m:sub>
                              <m:r>
                                <a:rPr lang="en-CA" i="1">
                                  <a:solidFill>
                                    <a:srgbClr val="000000"/>
                                  </a:solidFill>
                                  <a:latin typeface="Cambria Math" panose="02040503050406030204" pitchFamily="18" charset="0"/>
                                </a:rPr>
                                <m:t>−∞</m:t>
                              </m:r>
                            </m:sub>
                            <m:sup>
                              <m:r>
                                <a:rPr lang="en-CA" i="1">
                                  <a:solidFill>
                                    <a:srgbClr val="000000"/>
                                  </a:solidFill>
                                  <a:latin typeface="Cambria Math" panose="02040503050406030204" pitchFamily="18" charset="0"/>
                                </a:rPr>
                                <m:t>∞</m:t>
                              </m:r>
                            </m:sup>
                            <m:e>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𝐸</m:t>
                                  </m:r>
                                </m:e>
                                <m:sub>
                                  <m:r>
                                    <a:rPr lang="en-CA" i="1">
                                      <a:solidFill>
                                        <a:srgbClr val="000000"/>
                                      </a:solidFill>
                                      <a:latin typeface="Cambria Math" panose="02040503050406030204" pitchFamily="18" charset="0"/>
                                    </a:rPr>
                                    <m:t>𝑧</m:t>
                                  </m:r>
                                </m:sub>
                              </m:sSub>
                              <m:d>
                                <m:dPr>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𝑟</m:t>
                                  </m:r>
                                  <m:r>
                                    <a:rPr lang="en-CA" i="1">
                                      <a:solidFill>
                                        <a:srgbClr val="000000"/>
                                      </a:solidFill>
                                      <a:latin typeface="Cambria Math" panose="02040503050406030204" pitchFamily="18" charset="0"/>
                                    </a:rPr>
                                    <m:t>=0,</m:t>
                                  </m:r>
                                  <m:r>
                                    <a:rPr lang="en-CA" i="1">
                                      <a:solidFill>
                                        <a:srgbClr val="000000"/>
                                      </a:solidFill>
                                      <a:latin typeface="Cambria Math" panose="02040503050406030204" pitchFamily="18" charset="0"/>
                                    </a:rPr>
                                    <m:t>𝑧</m:t>
                                  </m:r>
                                </m:e>
                              </m:d>
                              <m:r>
                                <a:rPr lang="en-CA" i="1">
                                  <a:solidFill>
                                    <a:srgbClr val="000000"/>
                                  </a:solidFill>
                                  <a:latin typeface="Cambria Math" panose="02040503050406030204" pitchFamily="18" charset="0"/>
                                </a:rPr>
                                <m:t>⋅</m:t>
                              </m:r>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cos</m:t>
                                  </m:r>
                                </m:fName>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𝑧</m:t>
                                      </m:r>
                                    </m:num>
                                    <m:den>
                                      <m:r>
                                        <a:rPr lang="en-CA" i="1">
                                          <a:solidFill>
                                            <a:srgbClr val="000000"/>
                                          </a:solidFill>
                                          <a:latin typeface="Cambria Math" panose="02040503050406030204" pitchFamily="18" charset="0"/>
                                        </a:rPr>
                                        <m:t>𝛽𝜆</m:t>
                                      </m:r>
                                    </m:den>
                                  </m:f>
                                </m:e>
                              </m:func>
                              <m:r>
                                <a:rPr lang="en-CA" i="1">
                                  <a:solidFill>
                                    <a:srgbClr val="000000"/>
                                  </a:solidFill>
                                  <a:latin typeface="Cambria Math" panose="02040503050406030204" pitchFamily="18" charset="0"/>
                                </a:rPr>
                                <m:t>𝑑𝑧</m:t>
                              </m:r>
                            </m:e>
                          </m:nary>
                        </m:num>
                        <m:den>
                          <m:d>
                            <m:dPr>
                              <m:begChr m:val="|"/>
                              <m:endChr m:val="|"/>
                              <m:ctrlPr>
                                <a:rPr lang="en-CA" i="1">
                                  <a:solidFill>
                                    <a:srgbClr val="000000"/>
                                  </a:solidFill>
                                  <a:latin typeface="Cambria Math" panose="02040503050406030204" pitchFamily="18" charset="0"/>
                                </a:rPr>
                              </m:ctrlPr>
                            </m:dPr>
                            <m:e>
                              <m:nary>
                                <m:naryPr>
                                  <m:limLoc m:val="undOvr"/>
                                  <m:ctrlPr>
                                    <a:rPr lang="en-CA" i="1">
                                      <a:solidFill>
                                        <a:srgbClr val="000000"/>
                                      </a:solidFill>
                                      <a:latin typeface="Cambria Math" panose="02040503050406030204" pitchFamily="18" charset="0"/>
                                    </a:rPr>
                                  </m:ctrlPr>
                                </m:naryPr>
                                <m:sub>
                                  <m:r>
                                    <a:rPr lang="en-CA" i="1">
                                      <a:solidFill>
                                        <a:srgbClr val="000000"/>
                                      </a:solidFill>
                                      <a:latin typeface="Cambria Math" panose="02040503050406030204" pitchFamily="18" charset="0"/>
                                    </a:rPr>
                                    <m:t>−∞</m:t>
                                  </m:r>
                                </m:sub>
                                <m:sup>
                                  <m:r>
                                    <a:rPr lang="en-CA" i="1">
                                      <a:solidFill>
                                        <a:srgbClr val="000000"/>
                                      </a:solidFill>
                                      <a:latin typeface="Cambria Math" panose="02040503050406030204" pitchFamily="18" charset="0"/>
                                    </a:rPr>
                                    <m:t>∞</m:t>
                                  </m:r>
                                </m:sup>
                                <m:e>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𝐸</m:t>
                                      </m:r>
                                    </m:e>
                                    <m:sub>
                                      <m:r>
                                        <a:rPr lang="en-CA" i="1">
                                          <a:solidFill>
                                            <a:srgbClr val="000000"/>
                                          </a:solidFill>
                                          <a:latin typeface="Cambria Math" panose="02040503050406030204" pitchFamily="18" charset="0"/>
                                        </a:rPr>
                                        <m:t>𝑧</m:t>
                                      </m:r>
                                    </m:sub>
                                  </m:sSub>
                                  <m:d>
                                    <m:dPr>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𝑟</m:t>
                                      </m:r>
                                      <m:r>
                                        <a:rPr lang="en-CA" i="1">
                                          <a:solidFill>
                                            <a:srgbClr val="000000"/>
                                          </a:solidFill>
                                          <a:latin typeface="Cambria Math" panose="02040503050406030204" pitchFamily="18" charset="0"/>
                                        </a:rPr>
                                        <m:t>=0,</m:t>
                                      </m:r>
                                      <m:r>
                                        <a:rPr lang="en-CA" i="1">
                                          <a:solidFill>
                                            <a:srgbClr val="000000"/>
                                          </a:solidFill>
                                          <a:latin typeface="Cambria Math" panose="02040503050406030204" pitchFamily="18" charset="0"/>
                                        </a:rPr>
                                        <m:t>𝑧</m:t>
                                      </m:r>
                                    </m:e>
                                  </m:d>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𝑑𝑧</m:t>
                                  </m:r>
                                </m:e>
                              </m:nary>
                            </m:e>
                          </m:d>
                        </m:den>
                      </m:f>
                    </m:oMath>
                  </m:oMathPara>
                </a14:m>
                <a:endParaRPr lang="en-CA" dirty="0"/>
              </a:p>
            </p:txBody>
          </p:sp>
        </mc:Choice>
        <mc:Fallback xmlns="">
          <p:sp>
            <p:nvSpPr>
              <p:cNvPr id="5" name="Object 4">
                <a:extLst>
                  <a:ext uri="{FF2B5EF4-FFF2-40B4-BE49-F238E27FC236}">
                    <a16:creationId xmlns:a16="http://schemas.microsoft.com/office/drawing/2014/main" id="{C90D5F06-4095-4B5B-8E48-7A34B47F73FB}"/>
                  </a:ext>
                </a:extLst>
              </p:cNvPr>
              <p:cNvSpPr txBox="1">
                <a:spLocks noRot="1" noChangeAspect="1" noMove="1" noResize="1" noEditPoints="1" noAdjustHandles="1" noChangeArrowheads="1" noChangeShapeType="1" noTextEdit="1"/>
              </p:cNvSpPr>
              <p:nvPr/>
            </p:nvSpPr>
            <p:spPr bwMode="auto">
              <a:xfrm>
                <a:off x="807022" y="2746813"/>
                <a:ext cx="4509271" cy="1474598"/>
              </a:xfrm>
              <a:prstGeom prst="rect">
                <a:avLst/>
              </a:prstGeom>
              <a:blipFill>
                <a:blip r:embed="rId3"/>
                <a:stretch>
                  <a:fillRect/>
                </a:stretch>
              </a:blipFill>
              <a:ln>
                <a:noFill/>
              </a:ln>
            </p:spPr>
            <p:txBody>
              <a:bodyPr/>
              <a:lstStyle/>
              <a:p>
                <a:r>
                  <a:rPr lang="en-CA">
                    <a:noFill/>
                  </a:rPr>
                  <a:t> </a:t>
                </a:r>
              </a:p>
            </p:txBody>
          </p:sp>
        </mc:Fallback>
      </mc:AlternateContent>
      <p:sp>
        <p:nvSpPr>
          <p:cNvPr id="3" name="Footer Placeholder 2">
            <a:extLst>
              <a:ext uri="{FF2B5EF4-FFF2-40B4-BE49-F238E27FC236}">
                <a16:creationId xmlns:a16="http://schemas.microsoft.com/office/drawing/2014/main" id="{7468AE41-752C-7D9C-74DC-A9E4C42B03A7}"/>
              </a:ext>
            </a:extLst>
          </p:cNvPr>
          <p:cNvSpPr>
            <a:spLocks noGrp="1"/>
          </p:cNvSpPr>
          <p:nvPr>
            <p:ph type="ftr" sz="quarter" idx="11"/>
          </p:nvPr>
        </p:nvSpPr>
        <p:spPr/>
        <p:txBody>
          <a:bodyPr/>
          <a:lstStyle/>
          <a:p>
            <a:r>
              <a:rPr lang="it-IT"/>
              <a:t>Bob Laxdal - Non Elliptical Cavities </a:t>
            </a:r>
            <a:endParaRPr lang="en-CA"/>
          </a:p>
        </p:txBody>
      </p:sp>
      <p:sp>
        <p:nvSpPr>
          <p:cNvPr id="7" name="Slide Number Placeholder 6">
            <a:extLst>
              <a:ext uri="{FF2B5EF4-FFF2-40B4-BE49-F238E27FC236}">
                <a16:creationId xmlns:a16="http://schemas.microsoft.com/office/drawing/2014/main" id="{7BE9A48B-D856-4E6E-C562-9753294CC216}"/>
              </a:ext>
            </a:extLst>
          </p:cNvPr>
          <p:cNvSpPr>
            <a:spLocks noGrp="1"/>
          </p:cNvSpPr>
          <p:nvPr>
            <p:ph type="sldNum" sz="quarter" idx="12"/>
          </p:nvPr>
        </p:nvSpPr>
        <p:spPr/>
        <p:txBody>
          <a:bodyPr/>
          <a:lstStyle/>
          <a:p>
            <a:fld id="{39D24FFC-259A-4F20-B3F2-4FAC6B0ADD39}" type="slidenum">
              <a:rPr lang="en-CA" smtClean="0"/>
              <a:t>44</a:t>
            </a:fld>
            <a:endParaRPr lang="en-CA"/>
          </a:p>
        </p:txBody>
      </p:sp>
      <p:graphicFrame>
        <p:nvGraphicFramePr>
          <p:cNvPr id="9" name="Object 4">
            <a:extLst>
              <a:ext uri="{FF2B5EF4-FFF2-40B4-BE49-F238E27FC236}">
                <a16:creationId xmlns:a16="http://schemas.microsoft.com/office/drawing/2014/main" id="{29787DF0-BB37-D7DA-71BA-9B80DA400E3E}"/>
              </a:ext>
            </a:extLst>
          </p:cNvPr>
          <p:cNvGraphicFramePr>
            <a:graphicFrameLocks noChangeAspect="1"/>
          </p:cNvGraphicFramePr>
          <p:nvPr>
            <p:extLst>
              <p:ext uri="{D42A27DB-BD31-4B8C-83A1-F6EECF244321}">
                <p14:modId xmlns:p14="http://schemas.microsoft.com/office/powerpoint/2010/main" val="2177654924"/>
              </p:ext>
            </p:extLst>
          </p:nvPr>
        </p:nvGraphicFramePr>
        <p:xfrm>
          <a:off x="5252333" y="1549504"/>
          <a:ext cx="2601733" cy="812833"/>
        </p:xfrm>
        <a:graphic>
          <a:graphicData uri="http://schemas.openxmlformats.org/presentationml/2006/ole">
            <mc:AlternateContent xmlns:mc="http://schemas.openxmlformats.org/markup-compatibility/2006">
              <mc:Choice xmlns:v="urn:schemas-microsoft-com:vml" Requires="v">
                <p:oleObj name="Equation" r:id="rId4" imgW="1625400" imgH="507960" progId="Equation.DSMT4">
                  <p:embed/>
                </p:oleObj>
              </mc:Choice>
              <mc:Fallback>
                <p:oleObj name="Equation" r:id="rId4" imgW="1625400" imgH="507960" progId="Equation.DSMT4">
                  <p:embed/>
                  <p:pic>
                    <p:nvPicPr>
                      <p:cNvPr id="9" name="Object 4">
                        <a:extLst>
                          <a:ext uri="{FF2B5EF4-FFF2-40B4-BE49-F238E27FC236}">
                            <a16:creationId xmlns:a16="http://schemas.microsoft.com/office/drawing/2014/main" id="{29787DF0-BB37-D7DA-71BA-9B80DA400E3E}"/>
                          </a:ext>
                        </a:extLst>
                      </p:cNvPr>
                      <p:cNvPicPr>
                        <a:picLocks noGrp="1" noChangeAspect="1" noChangeArrowheads="1"/>
                      </p:cNvPicPr>
                      <p:nvPr/>
                    </p:nvPicPr>
                    <p:blipFill>
                      <a:blip r:embed="rId5"/>
                      <a:srcRect/>
                      <a:stretch>
                        <a:fillRect/>
                      </a:stretch>
                    </p:blipFill>
                    <p:spPr bwMode="auto">
                      <a:xfrm>
                        <a:off x="5252333" y="1549504"/>
                        <a:ext cx="2601733" cy="812833"/>
                      </a:xfrm>
                      <a:prstGeom prst="rect">
                        <a:avLst/>
                      </a:prstGeom>
                      <a:noFill/>
                      <a:ln>
                        <a:noFill/>
                      </a:ln>
                      <a:effectLst/>
                    </p:spPr>
                  </p:pic>
                </p:oleObj>
              </mc:Fallback>
            </mc:AlternateContent>
          </a:graphicData>
        </a:graphic>
      </p:graphicFrame>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BB54CE2-A8B3-DBDE-3359-1D70D62441F0}"/>
                  </a:ext>
                </a:extLst>
              </p:cNvPr>
              <p:cNvSpPr txBox="1"/>
              <p:nvPr/>
            </p:nvSpPr>
            <p:spPr>
              <a:xfrm>
                <a:off x="521912" y="1582919"/>
                <a:ext cx="4282575" cy="6455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1600" i="1" smtClean="0">
                              <a:latin typeface="Cambria Math" panose="02040503050406030204" pitchFamily="18" charset="0"/>
                            </a:rPr>
                          </m:ctrlPr>
                        </m:sSubPr>
                        <m:e>
                          <m:r>
                            <a:rPr lang="en-CA" sz="1600" b="0" i="1" smtClean="0">
                              <a:latin typeface="Cambria Math" panose="02040503050406030204" pitchFamily="18" charset="0"/>
                            </a:rPr>
                            <m:t>𝑉</m:t>
                          </m:r>
                        </m:e>
                        <m:sub>
                          <m:r>
                            <a:rPr lang="en-CA" sz="1600" b="0" i="1" smtClean="0">
                              <a:latin typeface="Cambria Math" panose="02040503050406030204" pitchFamily="18" charset="0"/>
                            </a:rPr>
                            <m:t>𝑒𝑓𝑓</m:t>
                          </m:r>
                        </m:sub>
                      </m:sSub>
                      <m:r>
                        <a:rPr lang="en-CA" sz="1600" b="0" i="1" smtClean="0">
                          <a:latin typeface="Cambria Math" panose="02040503050406030204" pitchFamily="18" charset="0"/>
                        </a:rPr>
                        <m:t>=</m:t>
                      </m:r>
                      <m:d>
                        <m:dPr>
                          <m:begChr m:val="|"/>
                          <m:endChr m:val="|"/>
                          <m:ctrlPr>
                            <a:rPr lang="en-CA" sz="1600" i="1">
                              <a:latin typeface="Cambria Math" panose="02040503050406030204" pitchFamily="18" charset="0"/>
                            </a:rPr>
                          </m:ctrlPr>
                        </m:dPr>
                        <m:e>
                          <m:nary>
                            <m:naryPr>
                              <m:limLoc m:val="subSup"/>
                              <m:ctrlPr>
                                <a:rPr lang="en-CA" sz="1600" i="1">
                                  <a:latin typeface="Cambria Math" panose="02040503050406030204" pitchFamily="18" charset="0"/>
                                </a:rPr>
                              </m:ctrlPr>
                            </m:naryPr>
                            <m:sub>
                              <m:r>
                                <a:rPr lang="en-CA" sz="1600" i="0">
                                  <a:latin typeface="Cambria Math" panose="02040503050406030204" pitchFamily="18" charset="0"/>
                                </a:rPr>
                                <m:t>−∞</m:t>
                              </m:r>
                            </m:sub>
                            <m:sup>
                              <m:r>
                                <a:rPr lang="en-CA" sz="1600" i="0">
                                  <a:latin typeface="Cambria Math" panose="02040503050406030204" pitchFamily="18" charset="0"/>
                                </a:rPr>
                                <m:t>∞</m:t>
                              </m:r>
                            </m:sup>
                            <m:e>
                              <m:sSub>
                                <m:sSubPr>
                                  <m:ctrlPr>
                                    <a:rPr lang="en-CA" sz="1600" i="1">
                                      <a:latin typeface="Cambria Math" panose="02040503050406030204" pitchFamily="18" charset="0"/>
                                    </a:rPr>
                                  </m:ctrlPr>
                                </m:sSubPr>
                                <m:e>
                                  <m:r>
                                    <a:rPr lang="en-CA" sz="1600" i="1">
                                      <a:latin typeface="Cambria Math" panose="02040503050406030204" pitchFamily="18" charset="0"/>
                                    </a:rPr>
                                    <m:t>𝐸</m:t>
                                  </m:r>
                                </m:e>
                                <m:sub>
                                  <m:r>
                                    <a:rPr lang="en-CA" sz="1600" i="1">
                                      <a:latin typeface="Cambria Math" panose="02040503050406030204" pitchFamily="18" charset="0"/>
                                    </a:rPr>
                                    <m:t>𝑧</m:t>
                                  </m:r>
                                </m:sub>
                              </m:sSub>
                              <m:d>
                                <m:dPr>
                                  <m:ctrlPr>
                                    <a:rPr lang="en-CA" sz="1600" i="1">
                                      <a:latin typeface="Cambria Math" panose="02040503050406030204" pitchFamily="18" charset="0"/>
                                    </a:rPr>
                                  </m:ctrlPr>
                                </m:dPr>
                                <m:e>
                                  <m:r>
                                    <a:rPr lang="en-CA" sz="1600" i="1">
                                      <a:latin typeface="Cambria Math" panose="02040503050406030204" pitchFamily="18" charset="0"/>
                                    </a:rPr>
                                    <m:t>𝜌</m:t>
                                  </m:r>
                                  <m:r>
                                    <a:rPr lang="en-CA" sz="1600" i="0">
                                      <a:latin typeface="Cambria Math" panose="02040503050406030204" pitchFamily="18" charset="0"/>
                                    </a:rPr>
                                    <m:t>=0,</m:t>
                                  </m:r>
                                  <m:r>
                                    <a:rPr lang="en-CA" sz="1600" i="1">
                                      <a:latin typeface="Cambria Math" panose="02040503050406030204" pitchFamily="18" charset="0"/>
                                    </a:rPr>
                                    <m:t>𝑧</m:t>
                                  </m:r>
                                </m:e>
                              </m:d>
                              <m:d>
                                <m:dPr>
                                  <m:ctrlPr>
                                    <a:rPr lang="en-CA" sz="1600" i="1">
                                      <a:latin typeface="Cambria Math" panose="02040503050406030204" pitchFamily="18" charset="0"/>
                                    </a:rPr>
                                  </m:ctrlPr>
                                </m:dPr>
                                <m:e>
                                  <m:func>
                                    <m:funcPr>
                                      <m:ctrlPr>
                                        <a:rPr lang="en-CA" sz="1600" i="1">
                                          <a:latin typeface="Cambria Math" panose="02040503050406030204" pitchFamily="18" charset="0"/>
                                        </a:rPr>
                                      </m:ctrlPr>
                                    </m:funcPr>
                                    <m:fName>
                                      <m:r>
                                        <a:rPr lang="en-CA" sz="1600" i="1">
                                          <a:latin typeface="Cambria Math" panose="02040503050406030204" pitchFamily="18" charset="0"/>
                                        </a:rPr>
                                        <m:t>𝑐𝑜𝑠</m:t>
                                      </m:r>
                                    </m:fName>
                                    <m:e>
                                      <m:d>
                                        <m:dPr>
                                          <m:ctrlPr>
                                            <a:rPr lang="en-CA" sz="1600" i="1">
                                              <a:latin typeface="Cambria Math" panose="02040503050406030204" pitchFamily="18" charset="0"/>
                                            </a:rPr>
                                          </m:ctrlPr>
                                        </m:dPr>
                                        <m:e>
                                          <m:f>
                                            <m:fPr>
                                              <m:ctrlPr>
                                                <a:rPr lang="en-CA" sz="1600" i="1">
                                                  <a:latin typeface="Cambria Math" panose="02040503050406030204" pitchFamily="18" charset="0"/>
                                                </a:rPr>
                                              </m:ctrlPr>
                                            </m:fPr>
                                            <m:num>
                                              <m:r>
                                                <a:rPr lang="en-CA" sz="1600" i="0">
                                                  <a:latin typeface="Cambria Math" panose="02040503050406030204" pitchFamily="18" charset="0"/>
                                                </a:rPr>
                                                <m:t>2</m:t>
                                              </m:r>
                                              <m:r>
                                                <a:rPr lang="en-CA" sz="1600" i="1">
                                                  <a:latin typeface="Cambria Math" panose="02040503050406030204" pitchFamily="18" charset="0"/>
                                                </a:rPr>
                                                <m:t>𝜋</m:t>
                                              </m:r>
                                              <m:r>
                                                <a:rPr lang="en-CA" sz="1600" i="1">
                                                  <a:latin typeface="Cambria Math" panose="02040503050406030204" pitchFamily="18" charset="0"/>
                                                </a:rPr>
                                                <m:t>𝑧</m:t>
                                              </m:r>
                                            </m:num>
                                            <m:den>
                                              <m:r>
                                                <a:rPr lang="en-CA" sz="1600" i="1">
                                                  <a:latin typeface="Cambria Math" panose="02040503050406030204" pitchFamily="18" charset="0"/>
                                                </a:rPr>
                                                <m:t>𝛽𝜆</m:t>
                                              </m:r>
                                            </m:den>
                                          </m:f>
                                        </m:e>
                                      </m:d>
                                    </m:e>
                                  </m:func>
                                </m:e>
                              </m:d>
                              <m:r>
                                <a:rPr lang="en-CA" sz="1600" i="1">
                                  <a:latin typeface="Cambria Math" panose="02040503050406030204" pitchFamily="18" charset="0"/>
                                </a:rPr>
                                <m:t>𝑑𝑧</m:t>
                              </m:r>
                            </m:e>
                          </m:nary>
                        </m:e>
                      </m:d>
                    </m:oMath>
                  </m:oMathPara>
                </a14:m>
                <a:endParaRPr lang="en-CA" sz="1600" dirty="0"/>
              </a:p>
            </p:txBody>
          </p:sp>
        </mc:Choice>
        <mc:Fallback xmlns="">
          <p:sp>
            <p:nvSpPr>
              <p:cNvPr id="10" name="TextBox 9">
                <a:extLst>
                  <a:ext uri="{FF2B5EF4-FFF2-40B4-BE49-F238E27FC236}">
                    <a16:creationId xmlns:a16="http://schemas.microsoft.com/office/drawing/2014/main" id="{6BB54CE2-A8B3-DBDE-3359-1D70D62441F0}"/>
                  </a:ext>
                </a:extLst>
              </p:cNvPr>
              <p:cNvSpPr txBox="1">
                <a:spLocks noRot="1" noChangeAspect="1" noMove="1" noResize="1" noEditPoints="1" noAdjustHandles="1" noChangeArrowheads="1" noChangeShapeType="1" noTextEdit="1"/>
              </p:cNvSpPr>
              <p:nvPr/>
            </p:nvSpPr>
            <p:spPr>
              <a:xfrm>
                <a:off x="521912" y="1582919"/>
                <a:ext cx="4282575" cy="645561"/>
              </a:xfrm>
              <a:prstGeom prst="rect">
                <a:avLst/>
              </a:prstGeom>
              <a:blipFill>
                <a:blip r:embed="rId6"/>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108C33F-3DAF-C1F4-09E4-51E4CAADF8DA}"/>
                  </a:ext>
                </a:extLst>
              </p:cNvPr>
              <p:cNvSpPr txBox="1"/>
              <p:nvPr/>
            </p:nvSpPr>
            <p:spPr>
              <a:xfrm>
                <a:off x="5331864" y="3300628"/>
                <a:ext cx="3401736" cy="3915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1800" i="1" smtClean="0">
                              <a:solidFill>
                                <a:srgbClr val="000000"/>
                              </a:solidFill>
                              <a:latin typeface="Cambria Math" panose="02040503050406030204" pitchFamily="18" charset="0"/>
                            </a:rPr>
                          </m:ctrlPr>
                        </m:sSubPr>
                        <m:e>
                          <m:r>
                            <a:rPr lang="en-CA" sz="1800" i="1">
                              <a:solidFill>
                                <a:srgbClr val="000000"/>
                              </a:solidFill>
                              <a:latin typeface="Cambria Math" panose="02040503050406030204" pitchFamily="18" charset="0"/>
                            </a:rPr>
                            <m:t>𝑉</m:t>
                          </m:r>
                        </m:e>
                        <m:sub>
                          <m:r>
                            <a:rPr lang="en-CA" sz="1800" i="1">
                              <a:solidFill>
                                <a:srgbClr val="000000"/>
                              </a:solidFill>
                              <a:latin typeface="Cambria Math" panose="02040503050406030204" pitchFamily="18" charset="0"/>
                            </a:rPr>
                            <m:t>𝑒𝑓𝑓</m:t>
                          </m:r>
                        </m:sub>
                      </m:sSub>
                      <m:r>
                        <a:rPr lang="en-CA" sz="1800" i="1">
                          <a:solidFill>
                            <a:srgbClr val="000000"/>
                          </a:solidFill>
                          <a:latin typeface="Cambria Math" panose="02040503050406030204" pitchFamily="18" charset="0"/>
                        </a:rPr>
                        <m:t>=</m:t>
                      </m:r>
                      <m:sSub>
                        <m:sSubPr>
                          <m:ctrlPr>
                            <a:rPr lang="en-CA" sz="1800" i="1">
                              <a:solidFill>
                                <a:srgbClr val="000000"/>
                              </a:solidFill>
                              <a:latin typeface="Cambria Math" panose="02040503050406030204" pitchFamily="18" charset="0"/>
                            </a:rPr>
                          </m:ctrlPr>
                        </m:sSubPr>
                        <m:e>
                          <m:r>
                            <a:rPr lang="en-CA" sz="1800" i="1">
                              <a:solidFill>
                                <a:srgbClr val="000000"/>
                              </a:solidFill>
                              <a:latin typeface="Cambria Math" panose="02040503050406030204" pitchFamily="18" charset="0"/>
                            </a:rPr>
                            <m:t>𝑉</m:t>
                          </m:r>
                        </m:e>
                        <m:sub>
                          <m:r>
                            <a:rPr lang="en-CA" sz="1800" i="1">
                              <a:solidFill>
                                <a:srgbClr val="000000"/>
                              </a:solidFill>
                              <a:latin typeface="Cambria Math" panose="02040503050406030204" pitchFamily="18" charset="0"/>
                            </a:rPr>
                            <m:t>0</m:t>
                          </m:r>
                        </m:sub>
                      </m:sSub>
                      <m:r>
                        <a:rPr lang="en-CA" sz="1800" i="1">
                          <a:solidFill>
                            <a:srgbClr val="000000"/>
                          </a:solidFill>
                          <a:latin typeface="Cambria Math" panose="02040503050406030204" pitchFamily="18" charset="0"/>
                        </a:rPr>
                        <m:t>⋅</m:t>
                      </m:r>
                      <m:r>
                        <a:rPr lang="en-CA" sz="1800" i="1">
                          <a:solidFill>
                            <a:srgbClr val="000000"/>
                          </a:solidFill>
                          <a:latin typeface="Cambria Math" panose="02040503050406030204" pitchFamily="18" charset="0"/>
                        </a:rPr>
                        <m:t>𝑇</m:t>
                      </m:r>
                      <m:r>
                        <m:rPr>
                          <m:nor/>
                        </m:rPr>
                        <a:rPr lang="en-CA" sz="1800" i="0">
                          <a:solidFill>
                            <a:srgbClr val="000000"/>
                          </a:solidFill>
                          <a:latin typeface="Cambria Math" panose="02040503050406030204" pitchFamily="18" charset="0"/>
                        </a:rPr>
                        <m:t>    </m:t>
                      </m:r>
                      <m:r>
                        <m:rPr>
                          <m:nor/>
                        </m:rPr>
                        <a:rPr lang="en-CA" sz="1800" i="0">
                          <a:solidFill>
                            <a:srgbClr val="000000"/>
                          </a:solidFill>
                          <a:latin typeface="Cambria Math" panose="02040503050406030204" pitchFamily="18" charset="0"/>
                        </a:rPr>
                        <m:t>with</m:t>
                      </m:r>
                      <m:r>
                        <m:rPr>
                          <m:nor/>
                        </m:rPr>
                        <a:rPr lang="en-CA" sz="1800" i="0">
                          <a:solidFill>
                            <a:srgbClr val="000000"/>
                          </a:solidFill>
                          <a:latin typeface="Cambria Math" panose="02040503050406030204" pitchFamily="18" charset="0"/>
                        </a:rPr>
                        <m:t>    </m:t>
                      </m:r>
                      <m:r>
                        <a:rPr lang="en-CA" sz="1800" i="1">
                          <a:solidFill>
                            <a:srgbClr val="000000"/>
                          </a:solidFill>
                          <a:latin typeface="Cambria Math" panose="02040503050406030204" pitchFamily="18" charset="0"/>
                        </a:rPr>
                        <m:t>𝑇</m:t>
                      </m:r>
                      <m:r>
                        <a:rPr lang="en-CA" sz="1800" i="1">
                          <a:solidFill>
                            <a:srgbClr val="000000"/>
                          </a:solidFill>
                          <a:latin typeface="Cambria Math" panose="02040503050406030204" pitchFamily="18" charset="0"/>
                        </a:rPr>
                        <m:t>&lt;1</m:t>
                      </m:r>
                    </m:oMath>
                  </m:oMathPara>
                </a14:m>
                <a:endParaRPr lang="en-CA" dirty="0"/>
              </a:p>
            </p:txBody>
          </p:sp>
        </mc:Choice>
        <mc:Fallback xmlns="">
          <p:sp>
            <p:nvSpPr>
              <p:cNvPr id="13" name="TextBox 12">
                <a:extLst>
                  <a:ext uri="{FF2B5EF4-FFF2-40B4-BE49-F238E27FC236}">
                    <a16:creationId xmlns:a16="http://schemas.microsoft.com/office/drawing/2014/main" id="{F108C33F-3DAF-C1F4-09E4-51E4CAADF8DA}"/>
                  </a:ext>
                </a:extLst>
              </p:cNvPr>
              <p:cNvSpPr txBox="1">
                <a:spLocks noRot="1" noChangeAspect="1" noMove="1" noResize="1" noEditPoints="1" noAdjustHandles="1" noChangeArrowheads="1" noChangeShapeType="1" noTextEdit="1"/>
              </p:cNvSpPr>
              <p:nvPr/>
            </p:nvSpPr>
            <p:spPr>
              <a:xfrm>
                <a:off x="5331864" y="3300628"/>
                <a:ext cx="3401736" cy="391582"/>
              </a:xfrm>
              <a:prstGeom prst="rect">
                <a:avLst/>
              </a:prstGeom>
              <a:blipFill>
                <a:blip r:embed="rId7"/>
                <a:stretch>
                  <a:fillRect b="-7692"/>
                </a:stretch>
              </a:blipFill>
            </p:spPr>
            <p:txBody>
              <a:bodyPr/>
              <a:lstStyle/>
              <a:p>
                <a:r>
                  <a:rPr lang="en-CA">
                    <a:noFill/>
                  </a:rPr>
                  <a:t> </a:t>
                </a:r>
              </a:p>
            </p:txBody>
          </p:sp>
        </mc:Fallback>
      </mc:AlternateContent>
      <p:sp>
        <p:nvSpPr>
          <p:cNvPr id="14" name="Text Box 7">
            <a:extLst>
              <a:ext uri="{FF2B5EF4-FFF2-40B4-BE49-F238E27FC236}">
                <a16:creationId xmlns:a16="http://schemas.microsoft.com/office/drawing/2014/main" id="{DEB3301C-2952-A179-37D4-F26CAE4C568E}"/>
              </a:ext>
            </a:extLst>
          </p:cNvPr>
          <p:cNvSpPr txBox="1">
            <a:spLocks noChangeArrowheads="1"/>
          </p:cNvSpPr>
          <p:nvPr/>
        </p:nvSpPr>
        <p:spPr bwMode="auto">
          <a:xfrm>
            <a:off x="807022" y="4339263"/>
            <a:ext cx="4201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fontAlgn="base">
              <a:spcBef>
                <a:spcPct val="20000"/>
              </a:spcBef>
              <a:spcAft>
                <a:spcPct val="0"/>
              </a:spcAft>
              <a:buFont typeface="Arial" pitchFamily="34" charset="0"/>
              <a:buChar char="»"/>
              <a:defRPr sz="2000">
                <a:solidFill>
                  <a:schemeClr val="tx1"/>
                </a:solidFill>
                <a:latin typeface="Calibri" pitchFamily="34" charset="0"/>
              </a:defRPr>
            </a:lvl6pPr>
            <a:lvl7pPr marL="2971800" indent="-228600" fontAlgn="base">
              <a:spcBef>
                <a:spcPct val="20000"/>
              </a:spcBef>
              <a:spcAft>
                <a:spcPct val="0"/>
              </a:spcAft>
              <a:buFont typeface="Arial" pitchFamily="34" charset="0"/>
              <a:buChar char="»"/>
              <a:defRPr sz="2000">
                <a:solidFill>
                  <a:schemeClr val="tx1"/>
                </a:solidFill>
                <a:latin typeface="Calibri" pitchFamily="34" charset="0"/>
              </a:defRPr>
            </a:lvl7pPr>
            <a:lvl8pPr marL="3429000" indent="-228600" fontAlgn="base">
              <a:spcBef>
                <a:spcPct val="20000"/>
              </a:spcBef>
              <a:spcAft>
                <a:spcPct val="0"/>
              </a:spcAft>
              <a:buFont typeface="Arial" pitchFamily="34" charset="0"/>
              <a:buChar char="»"/>
              <a:defRPr sz="2000">
                <a:solidFill>
                  <a:schemeClr val="tx1"/>
                </a:solidFill>
                <a:latin typeface="Calibri" pitchFamily="34" charset="0"/>
              </a:defRPr>
            </a:lvl8pPr>
            <a:lvl9pPr marL="3886200" indent="-228600" fontAlgn="base">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None/>
            </a:pPr>
            <a:r>
              <a:rPr lang="en-US" altLang="en-US" sz="1800" dirty="0">
                <a:latin typeface="+mj-lt"/>
              </a:rPr>
              <a:t>A convenient voltage gain formula is </a:t>
            </a:r>
          </a:p>
        </p:txBody>
      </p:sp>
      <p:graphicFrame>
        <p:nvGraphicFramePr>
          <p:cNvPr id="15" name="Object 9">
            <a:extLst>
              <a:ext uri="{FF2B5EF4-FFF2-40B4-BE49-F238E27FC236}">
                <a16:creationId xmlns:a16="http://schemas.microsoft.com/office/drawing/2014/main" id="{E6EFFEEF-175B-1C99-B361-894A55929354}"/>
              </a:ext>
            </a:extLst>
          </p:cNvPr>
          <p:cNvGraphicFramePr>
            <a:graphicFrameLocks noChangeAspect="1"/>
          </p:cNvGraphicFramePr>
          <p:nvPr>
            <p:extLst>
              <p:ext uri="{D42A27DB-BD31-4B8C-83A1-F6EECF244321}">
                <p14:modId xmlns:p14="http://schemas.microsoft.com/office/powerpoint/2010/main" val="608603638"/>
              </p:ext>
            </p:extLst>
          </p:nvPr>
        </p:nvGraphicFramePr>
        <p:xfrm>
          <a:off x="4825482" y="4273019"/>
          <a:ext cx="2463800" cy="466725"/>
        </p:xfrm>
        <a:graphic>
          <a:graphicData uri="http://schemas.openxmlformats.org/presentationml/2006/ole">
            <mc:AlternateContent xmlns:mc="http://schemas.openxmlformats.org/markup-compatibility/2006">
              <mc:Choice xmlns:v="urn:schemas-microsoft-com:vml" Requires="v">
                <p:oleObj name="Equation" r:id="rId8" imgW="1206360" imgH="228600" progId="Equation.DSMT4">
                  <p:embed/>
                </p:oleObj>
              </mc:Choice>
              <mc:Fallback>
                <p:oleObj name="Equation" r:id="rId8" imgW="1206360" imgH="228600" progId="Equation.DSMT4">
                  <p:embed/>
                  <p:pic>
                    <p:nvPicPr>
                      <p:cNvPr id="15" name="Object 9">
                        <a:extLst>
                          <a:ext uri="{FF2B5EF4-FFF2-40B4-BE49-F238E27FC236}">
                            <a16:creationId xmlns:a16="http://schemas.microsoft.com/office/drawing/2014/main" id="{E6EFFEEF-175B-1C99-B361-894A55929354}"/>
                          </a:ext>
                        </a:extLst>
                      </p:cNvPr>
                      <p:cNvPicPr>
                        <a:picLocks noGrp="1" noChangeAspect="1" noChangeArrowheads="1"/>
                      </p:cNvPicPr>
                      <p:nvPr/>
                    </p:nvPicPr>
                    <p:blipFill>
                      <a:blip r:embed="rId9"/>
                      <a:srcRect/>
                      <a:stretch>
                        <a:fillRect/>
                      </a:stretch>
                    </p:blipFill>
                    <p:spPr bwMode="auto">
                      <a:xfrm>
                        <a:off x="4825482" y="4273019"/>
                        <a:ext cx="2463800" cy="466725"/>
                      </a:xfrm>
                      <a:prstGeom prst="rect">
                        <a:avLst/>
                      </a:prstGeom>
                      <a:noFill/>
                      <a:ln>
                        <a:noFill/>
                      </a:ln>
                      <a:effectLst/>
                    </p:spPr>
                  </p:pic>
                </p:oleObj>
              </mc:Fallback>
            </mc:AlternateContent>
          </a:graphicData>
        </a:graphic>
      </p:graphicFrame>
      <p:sp>
        <p:nvSpPr>
          <p:cNvPr id="17" name="TextBox 16">
            <a:extLst>
              <a:ext uri="{FF2B5EF4-FFF2-40B4-BE49-F238E27FC236}">
                <a16:creationId xmlns:a16="http://schemas.microsoft.com/office/drawing/2014/main" id="{293A16CA-964E-7A17-3783-0CAF21C07534}"/>
              </a:ext>
            </a:extLst>
          </p:cNvPr>
          <p:cNvSpPr txBox="1"/>
          <p:nvPr/>
        </p:nvSpPr>
        <p:spPr>
          <a:xfrm>
            <a:off x="807022" y="4996721"/>
            <a:ext cx="7088415" cy="369332"/>
          </a:xfrm>
          <a:prstGeom prst="rect">
            <a:avLst/>
          </a:prstGeom>
          <a:noFill/>
        </p:spPr>
        <p:txBody>
          <a:bodyPr wrap="square">
            <a:spAutoFit/>
          </a:bodyPr>
          <a:lstStyle/>
          <a:p>
            <a:pPr>
              <a:spcBef>
                <a:spcPct val="50000"/>
              </a:spcBef>
              <a:buNone/>
            </a:pPr>
            <a:r>
              <a:rPr lang="en-US" altLang="en-US" sz="1800" dirty="0">
                <a:latin typeface="+mj-lt"/>
              </a:rPr>
              <a:t>A useful figure of merit called the acceleration gradient is given by </a:t>
            </a:r>
          </a:p>
        </p:txBody>
      </p:sp>
      <p:graphicFrame>
        <p:nvGraphicFramePr>
          <p:cNvPr id="35" name="Object 12">
            <a:extLst>
              <a:ext uri="{FF2B5EF4-FFF2-40B4-BE49-F238E27FC236}">
                <a16:creationId xmlns:a16="http://schemas.microsoft.com/office/drawing/2014/main" id="{D085F2E8-D8D4-FD6A-D962-DF0734B0E5FD}"/>
              </a:ext>
            </a:extLst>
          </p:cNvPr>
          <p:cNvGraphicFramePr>
            <a:graphicFrameLocks noChangeAspect="1"/>
          </p:cNvGraphicFramePr>
          <p:nvPr>
            <p:extLst>
              <p:ext uri="{D42A27DB-BD31-4B8C-83A1-F6EECF244321}">
                <p14:modId xmlns:p14="http://schemas.microsoft.com/office/powerpoint/2010/main" val="469919395"/>
              </p:ext>
            </p:extLst>
          </p:nvPr>
        </p:nvGraphicFramePr>
        <p:xfrm>
          <a:off x="1452793" y="5366053"/>
          <a:ext cx="2211842" cy="788988"/>
        </p:xfrm>
        <a:graphic>
          <a:graphicData uri="http://schemas.openxmlformats.org/presentationml/2006/ole">
            <mc:AlternateContent xmlns:mc="http://schemas.openxmlformats.org/markup-compatibility/2006">
              <mc:Choice xmlns:v="urn:schemas-microsoft-com:vml" Requires="v">
                <p:oleObj name="Equation" r:id="rId10" imgW="990360" imgH="406080" progId="Equation.DSMT4">
                  <p:embed/>
                </p:oleObj>
              </mc:Choice>
              <mc:Fallback>
                <p:oleObj name="Equation" r:id="rId10" imgW="990360" imgH="406080" progId="Equation.DSMT4">
                  <p:embed/>
                  <p:pic>
                    <p:nvPicPr>
                      <p:cNvPr id="35" name="Object 12">
                        <a:extLst>
                          <a:ext uri="{FF2B5EF4-FFF2-40B4-BE49-F238E27FC236}">
                            <a16:creationId xmlns:a16="http://schemas.microsoft.com/office/drawing/2014/main" id="{D085F2E8-D8D4-FD6A-D962-DF0734B0E5FD}"/>
                          </a:ext>
                        </a:extLst>
                      </p:cNvPr>
                      <p:cNvPicPr>
                        <a:picLocks noChangeAspect="1" noChangeArrowheads="1"/>
                      </p:cNvPicPr>
                      <p:nvPr/>
                    </p:nvPicPr>
                    <p:blipFill>
                      <a:blip r:embed="rId11"/>
                      <a:srcRect/>
                      <a:stretch>
                        <a:fillRect/>
                      </a:stretch>
                    </p:blipFill>
                    <p:spPr bwMode="auto">
                      <a:xfrm>
                        <a:off x="1452793" y="5366053"/>
                        <a:ext cx="2211842" cy="788988"/>
                      </a:xfrm>
                      <a:prstGeom prst="rect">
                        <a:avLst/>
                      </a:prstGeom>
                      <a:noFill/>
                      <a:ln>
                        <a:noFill/>
                      </a:ln>
                      <a:effectLst/>
                    </p:spPr>
                  </p:pic>
                </p:oleObj>
              </mc:Fallback>
            </mc:AlternateContent>
          </a:graphicData>
        </a:graphic>
      </p:graphicFrame>
      <mc:AlternateContent xmlns:mc="http://schemas.openxmlformats.org/markup-compatibility/2006">
        <mc:Choice xmlns:p14="http://schemas.microsoft.com/office/powerpoint/2010/main" Requires="p14">
          <p:contentPart p14:bwMode="auto" r:id="rId12">
            <p14:nvContentPartPr>
              <p14:cNvPr id="6" name="Ink 5">
                <a:extLst>
                  <a:ext uri="{FF2B5EF4-FFF2-40B4-BE49-F238E27FC236}">
                    <a16:creationId xmlns:a16="http://schemas.microsoft.com/office/drawing/2014/main" id="{62D79ECD-D0F0-CA5F-495A-984BF6778A51}"/>
                  </a:ext>
                </a:extLst>
              </p14:cNvPr>
              <p14:cNvContentPartPr/>
              <p14:nvPr/>
            </p14:nvContentPartPr>
            <p14:xfrm>
              <a:off x="8455989" y="-16448"/>
              <a:ext cx="491400" cy="538200"/>
            </p14:xfrm>
          </p:contentPart>
        </mc:Choice>
        <mc:Fallback>
          <p:pic>
            <p:nvPicPr>
              <p:cNvPr id="6" name="Ink 5">
                <a:extLst>
                  <a:ext uri="{FF2B5EF4-FFF2-40B4-BE49-F238E27FC236}">
                    <a16:creationId xmlns:a16="http://schemas.microsoft.com/office/drawing/2014/main" id="{62D79ECD-D0F0-CA5F-495A-984BF6778A51}"/>
                  </a:ext>
                </a:extLst>
              </p:cNvPr>
              <p:cNvPicPr/>
              <p:nvPr/>
            </p:nvPicPr>
            <p:blipFill>
              <a:blip r:embed="rId13"/>
              <a:stretch>
                <a:fillRect/>
              </a:stretch>
            </p:blipFill>
            <p:spPr>
              <a:xfrm>
                <a:off x="8437989" y="-34448"/>
                <a:ext cx="527040" cy="573840"/>
              </a:xfrm>
              <a:prstGeom prst="rect">
                <a:avLst/>
              </a:prstGeom>
            </p:spPr>
          </p:pic>
        </mc:Fallback>
      </mc:AlternateContent>
      <p:sp>
        <p:nvSpPr>
          <p:cNvPr id="8" name="Date Placeholder 7">
            <a:extLst>
              <a:ext uri="{FF2B5EF4-FFF2-40B4-BE49-F238E27FC236}">
                <a16:creationId xmlns:a16="http://schemas.microsoft.com/office/drawing/2014/main" id="{2F6CB0D4-7D88-A6A2-33D9-3639A99AE33F}"/>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2017588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EBADCA-0AA7-4420-B565-08F450474FF9}"/>
              </a:ext>
            </a:extLst>
          </p:cNvPr>
          <p:cNvSpPr txBox="1">
            <a:spLocks/>
          </p:cNvSpPr>
          <p:nvPr/>
        </p:nvSpPr>
        <p:spPr bwMode="auto">
          <a:xfrm>
            <a:off x="468313" y="127000"/>
            <a:ext cx="822960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defRPr/>
            </a:pPr>
            <a:r>
              <a:rPr lang="en-CA" sz="3200" kern="0" dirty="0">
                <a:solidFill>
                  <a:schemeClr val="tx1"/>
                </a:solidFill>
              </a:rPr>
              <a:t>Single Gap Transit time factor (TTF)</a:t>
            </a:r>
          </a:p>
        </p:txBody>
      </p:sp>
      <p:pic>
        <p:nvPicPr>
          <p:cNvPr id="23555" name="Picture 2">
            <a:extLst>
              <a:ext uri="{FF2B5EF4-FFF2-40B4-BE49-F238E27FC236}">
                <a16:creationId xmlns:a16="http://schemas.microsoft.com/office/drawing/2014/main" id="{1CAD483D-29D3-42DD-8DA1-D4373AA6B7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8225" y="915988"/>
            <a:ext cx="240665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6" name="TextBox 7">
            <a:extLst>
              <a:ext uri="{FF2B5EF4-FFF2-40B4-BE49-F238E27FC236}">
                <a16:creationId xmlns:a16="http://schemas.microsoft.com/office/drawing/2014/main" id="{406D8AC9-C28B-412A-962E-42C952C24FB1}"/>
              </a:ext>
            </a:extLst>
          </p:cNvPr>
          <p:cNvSpPr txBox="1">
            <a:spLocks noChangeArrowheads="1"/>
          </p:cNvSpPr>
          <p:nvPr/>
        </p:nvSpPr>
        <p:spPr bwMode="auto">
          <a:xfrm>
            <a:off x="446087" y="714675"/>
            <a:ext cx="56429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r>
              <a:rPr lang="en-CA" altLang="en-US" sz="1800" dirty="0">
                <a:latin typeface="+mn-lt"/>
              </a:rPr>
              <a:t>Assume an accelerating gap with an accelerating field approximated with a square profile</a:t>
            </a:r>
          </a:p>
        </p:txBody>
      </p:sp>
      <p:graphicFrame>
        <p:nvGraphicFramePr>
          <p:cNvPr id="23557" name="Object 8">
            <a:extLst>
              <a:ext uri="{FF2B5EF4-FFF2-40B4-BE49-F238E27FC236}">
                <a16:creationId xmlns:a16="http://schemas.microsoft.com/office/drawing/2014/main" id="{C19B8F24-7021-4AE3-81A0-A1507B72ED7C}"/>
              </a:ext>
            </a:extLst>
          </p:cNvPr>
          <p:cNvGraphicFramePr>
            <a:graphicFrameLocks noChangeAspect="1"/>
          </p:cNvGraphicFramePr>
          <p:nvPr/>
        </p:nvGraphicFramePr>
        <p:xfrm>
          <a:off x="4114800" y="3114675"/>
          <a:ext cx="914400" cy="215900"/>
        </p:xfrm>
        <a:graphic>
          <a:graphicData uri="http://schemas.openxmlformats.org/presentationml/2006/ole">
            <mc:AlternateContent xmlns:mc="http://schemas.openxmlformats.org/markup-compatibility/2006">
              <mc:Choice xmlns:v="urn:schemas-microsoft-com:vml" Requires="v">
                <p:oleObj name="Equation" r:id="rId4" imgW="391303" imgH="739129" progId="Equation.3">
                  <p:embed/>
                </p:oleObj>
              </mc:Choice>
              <mc:Fallback>
                <p:oleObj name="Equation" r:id="rId4" imgW="391303" imgH="739129" progId="Equation.3">
                  <p:embed/>
                  <p:pic>
                    <p:nvPicPr>
                      <p:cNvPr id="23557" name="Object 8">
                        <a:extLst>
                          <a:ext uri="{FF2B5EF4-FFF2-40B4-BE49-F238E27FC236}">
                            <a16:creationId xmlns:a16="http://schemas.microsoft.com/office/drawing/2014/main" id="{C19B8F24-7021-4AE3-81A0-A1507B72ED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3114675"/>
                        <a:ext cx="914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23558" name="TextBox 10">
                <a:extLst>
                  <a:ext uri="{FF2B5EF4-FFF2-40B4-BE49-F238E27FC236}">
                    <a16:creationId xmlns:a16="http://schemas.microsoft.com/office/drawing/2014/main" id="{AA4E11F0-C7D4-436C-8D7C-F78B0333E434}"/>
                  </a:ext>
                </a:extLst>
              </p:cNvPr>
              <p:cNvSpPr txBox="1">
                <a:spLocks noChangeArrowheads="1"/>
              </p:cNvSpPr>
              <p:nvPr/>
            </p:nvSpPr>
            <p:spPr bwMode="auto">
              <a:xfrm>
                <a:off x="327073" y="3313289"/>
                <a:ext cx="4589463" cy="332392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marL="285750" indent="-28575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CA" altLang="en-US" sz="800" dirty="0">
                  <a:latin typeface="+mn-lt"/>
                </a:endParaRPr>
              </a:p>
              <a:p>
                <a:pPr eaLnBrk="1" hangingPunct="1">
                  <a:spcBef>
                    <a:spcPct val="0"/>
                  </a:spcBef>
                  <a:spcAft>
                    <a:spcPts val="600"/>
                  </a:spcAft>
                </a:pPr>
                <a:r>
                  <a:rPr lang="en-CA" altLang="en-US" sz="1800" dirty="0">
                    <a:latin typeface="+mn-lt"/>
                  </a:rPr>
                  <a:t>Here note that as g-&gt;0 the TTF -&gt; 1  but small gaps cannot support high fields </a:t>
                </a:r>
                <a:endParaRPr lang="en-CA" altLang="en-US" sz="800" dirty="0">
                  <a:latin typeface="+mn-lt"/>
                </a:endParaRPr>
              </a:p>
              <a:p>
                <a:pPr eaLnBrk="1" hangingPunct="1">
                  <a:spcBef>
                    <a:spcPct val="0"/>
                  </a:spcBef>
                  <a:spcAft>
                    <a:spcPts val="600"/>
                  </a:spcAft>
                </a:pPr>
                <a:r>
                  <a:rPr lang="en-CA" altLang="en-US" sz="1800" dirty="0">
                    <a:latin typeface="+mn-lt"/>
                  </a:rPr>
                  <a:t>The gap geometry is optimized using a number of considerations</a:t>
                </a:r>
              </a:p>
              <a:p>
                <a:pPr lvl="1" eaLnBrk="1" hangingPunct="1">
                  <a:spcBef>
                    <a:spcPct val="0"/>
                  </a:spcBef>
                  <a:spcAft>
                    <a:spcPts val="600"/>
                  </a:spcAft>
                  <a:buFontTx/>
                  <a:buChar char="•"/>
                </a:pPr>
                <a:r>
                  <a:rPr lang="en-CA" altLang="en-US" sz="1800" dirty="0">
                    <a:solidFill>
                      <a:schemeClr val="tx1"/>
                    </a:solidFill>
                    <a:latin typeface="+mn-lt"/>
                  </a:rPr>
                  <a:t>typically the gap is ~half a cell where a cell is </a:t>
                </a:r>
                <a:r>
                  <a:rPr lang="en-CA" altLang="en-US" sz="1800" i="1" dirty="0">
                    <a:solidFill>
                      <a:schemeClr val="tx1"/>
                    </a:solidFill>
                    <a:latin typeface="+mn-lt"/>
                    <a:sym typeface="Symbol" panose="05050102010706020507" pitchFamily="18" charset="2"/>
                  </a:rPr>
                  <a:t></a:t>
                </a:r>
                <a:r>
                  <a:rPr lang="en-CA" altLang="en-US" sz="1800" dirty="0">
                    <a:solidFill>
                      <a:schemeClr val="tx1"/>
                    </a:solidFill>
                    <a:latin typeface="+mn-lt"/>
                    <a:sym typeface="Symbol" panose="05050102010706020507" pitchFamily="18" charset="2"/>
                  </a:rPr>
                  <a:t>/2 </a:t>
                </a:r>
              </a:p>
              <a:p>
                <a:pPr lvl="1" eaLnBrk="1" hangingPunct="1">
                  <a:spcBef>
                    <a:spcPct val="0"/>
                  </a:spcBef>
                  <a:spcAft>
                    <a:spcPts val="600"/>
                  </a:spcAft>
                  <a:buFontTx/>
                  <a:buChar char="•"/>
                </a:pPr>
                <a:r>
                  <a:rPr lang="en-CA" altLang="en-US" sz="1800" dirty="0">
                    <a:solidFill>
                      <a:schemeClr val="tx1"/>
                    </a:solidFill>
                    <a:latin typeface="+mn-lt"/>
                  </a:rPr>
                  <a:t>So g=</a:t>
                </a:r>
                <a:r>
                  <a:rPr lang="en-CA" altLang="en-US" sz="1800" i="1" dirty="0">
                    <a:solidFill>
                      <a:schemeClr val="tx1"/>
                    </a:solidFill>
                    <a:latin typeface="+mn-lt"/>
                    <a:sym typeface="Symbol" panose="05050102010706020507" pitchFamily="18" charset="2"/>
                  </a:rPr>
                  <a:t></a:t>
                </a:r>
                <a:r>
                  <a:rPr lang="en-CA" altLang="en-US" sz="1800" dirty="0">
                    <a:solidFill>
                      <a:schemeClr val="tx1"/>
                    </a:solidFill>
                    <a:latin typeface="+mn-lt"/>
                    <a:sym typeface="Symbol" panose="05050102010706020507" pitchFamily="18" charset="2"/>
                  </a:rPr>
                  <a:t>/4 </a:t>
                </a:r>
              </a:p>
              <a:p>
                <a:pPr lvl="1" eaLnBrk="1" hangingPunct="1">
                  <a:spcBef>
                    <a:spcPct val="0"/>
                  </a:spcBef>
                  <a:spcAft>
                    <a:spcPts val="600"/>
                  </a:spcAft>
                  <a:buFontTx/>
                  <a:buChar char="•"/>
                </a:pPr>
                <a:r>
                  <a:rPr lang="en-CA" sz="1800" dirty="0"/>
                  <a:t>a</a:t>
                </a:r>
                <a:r>
                  <a:rPr lang="en-CA" sz="1800" dirty="0">
                    <a:solidFill>
                      <a:schemeClr val="tx1"/>
                    </a:solidFill>
                  </a:rPr>
                  <a:t>nd </a:t>
                </a:r>
                <a14:m>
                  <m:oMath xmlns:m="http://schemas.openxmlformats.org/officeDocument/2006/math">
                    <m:r>
                      <a:rPr lang="en-CA" sz="1800" i="1">
                        <a:solidFill>
                          <a:schemeClr val="tx1"/>
                        </a:solidFill>
                        <a:latin typeface="Cambria Math" panose="02040503050406030204" pitchFamily="18" charset="0"/>
                      </a:rPr>
                      <m:t>𝑇</m:t>
                    </m:r>
                    <m:r>
                      <a:rPr lang="en-CA" sz="1800" i="1">
                        <a:solidFill>
                          <a:schemeClr val="tx1"/>
                        </a:solidFill>
                        <a:latin typeface="Cambria Math" panose="02040503050406030204" pitchFamily="18" charset="0"/>
                      </a:rPr>
                      <m:t>=</m:t>
                    </m:r>
                    <m:f>
                      <m:fPr>
                        <m:ctrlPr>
                          <a:rPr lang="en-CA" sz="1800" i="1">
                            <a:solidFill>
                              <a:schemeClr val="tx1"/>
                            </a:solidFill>
                            <a:latin typeface="Cambria Math" panose="02040503050406030204" pitchFamily="18" charset="0"/>
                          </a:rPr>
                        </m:ctrlPr>
                      </m:fPr>
                      <m:num>
                        <m:sSub>
                          <m:sSubPr>
                            <m:ctrlPr>
                              <a:rPr lang="en-CA" sz="1800" i="1">
                                <a:solidFill>
                                  <a:schemeClr val="tx1"/>
                                </a:solidFill>
                                <a:latin typeface="Cambria Math" panose="02040503050406030204" pitchFamily="18" charset="0"/>
                              </a:rPr>
                            </m:ctrlPr>
                          </m:sSubPr>
                          <m:e>
                            <m:r>
                              <a:rPr lang="en-CA" sz="1800" i="1">
                                <a:solidFill>
                                  <a:schemeClr val="tx1"/>
                                </a:solidFill>
                                <a:latin typeface="Cambria Math" panose="02040503050406030204" pitchFamily="18" charset="0"/>
                              </a:rPr>
                              <m:t>𝑉</m:t>
                            </m:r>
                          </m:e>
                          <m:sub>
                            <m:r>
                              <a:rPr lang="en-CA" sz="1800" i="1">
                                <a:solidFill>
                                  <a:schemeClr val="tx1"/>
                                </a:solidFill>
                                <a:latin typeface="Cambria Math" panose="02040503050406030204" pitchFamily="18" charset="0"/>
                              </a:rPr>
                              <m:t>𝑒𝑓𝑓</m:t>
                            </m:r>
                          </m:sub>
                        </m:sSub>
                      </m:num>
                      <m:den>
                        <m:sSub>
                          <m:sSubPr>
                            <m:ctrlPr>
                              <a:rPr lang="en-CA" sz="1800" i="1">
                                <a:solidFill>
                                  <a:schemeClr val="tx1"/>
                                </a:solidFill>
                                <a:latin typeface="Cambria Math" panose="02040503050406030204" pitchFamily="18" charset="0"/>
                              </a:rPr>
                            </m:ctrlPr>
                          </m:sSubPr>
                          <m:e>
                            <m:r>
                              <a:rPr lang="en-CA" sz="1800" i="1">
                                <a:solidFill>
                                  <a:schemeClr val="tx1"/>
                                </a:solidFill>
                                <a:latin typeface="Cambria Math" panose="02040503050406030204" pitchFamily="18" charset="0"/>
                              </a:rPr>
                              <m:t>𝑉</m:t>
                            </m:r>
                          </m:e>
                          <m:sub>
                            <m:r>
                              <a:rPr lang="en-CA" sz="1800" i="1">
                                <a:solidFill>
                                  <a:schemeClr val="tx1"/>
                                </a:solidFill>
                                <a:latin typeface="Cambria Math" panose="02040503050406030204" pitchFamily="18" charset="0"/>
                              </a:rPr>
                              <m:t>0</m:t>
                            </m:r>
                          </m:sub>
                        </m:sSub>
                      </m:den>
                    </m:f>
                    <m:r>
                      <a:rPr lang="en-CA" sz="1800" i="1">
                        <a:solidFill>
                          <a:schemeClr val="tx1"/>
                        </a:solidFill>
                        <a:latin typeface="Cambria Math" panose="02040503050406030204" pitchFamily="18" charset="0"/>
                      </a:rPr>
                      <m:t>=</m:t>
                    </m:r>
                    <m:f>
                      <m:fPr>
                        <m:ctrlPr>
                          <a:rPr lang="en-CA" sz="1800" i="1">
                            <a:solidFill>
                              <a:schemeClr val="tx1"/>
                            </a:solidFill>
                            <a:latin typeface="Cambria Math" panose="02040503050406030204" pitchFamily="18" charset="0"/>
                          </a:rPr>
                        </m:ctrlPr>
                      </m:fPr>
                      <m:num>
                        <m:r>
                          <a:rPr lang="en-CA" sz="1800" i="1">
                            <a:solidFill>
                              <a:schemeClr val="tx1"/>
                            </a:solidFill>
                            <a:latin typeface="Cambria Math" panose="02040503050406030204" pitchFamily="18" charset="0"/>
                          </a:rPr>
                          <m:t>4</m:t>
                        </m:r>
                      </m:num>
                      <m:den>
                        <m:r>
                          <a:rPr lang="en-CA" sz="1800" i="1">
                            <a:solidFill>
                              <a:schemeClr val="tx1"/>
                            </a:solidFill>
                            <a:latin typeface="Cambria Math" panose="02040503050406030204" pitchFamily="18" charset="0"/>
                          </a:rPr>
                          <m:t>𝜋</m:t>
                        </m:r>
                      </m:den>
                    </m:f>
                    <m:func>
                      <m:funcPr>
                        <m:ctrlPr>
                          <a:rPr lang="en-CA" sz="1800" i="1">
                            <a:solidFill>
                              <a:schemeClr val="tx1"/>
                            </a:solidFill>
                            <a:latin typeface="Cambria Math" panose="02040503050406030204" pitchFamily="18" charset="0"/>
                          </a:rPr>
                        </m:ctrlPr>
                      </m:funcPr>
                      <m:fName>
                        <m:r>
                          <m:rPr>
                            <m:sty m:val="p"/>
                          </m:rPr>
                          <a:rPr lang="en-CA" sz="1800">
                            <a:solidFill>
                              <a:schemeClr val="tx1"/>
                            </a:solidFill>
                            <a:latin typeface="Cambria Math" panose="02040503050406030204" pitchFamily="18" charset="0"/>
                          </a:rPr>
                          <m:t>sin</m:t>
                        </m:r>
                      </m:fName>
                      <m:e>
                        <m:d>
                          <m:dPr>
                            <m:ctrlPr>
                              <a:rPr lang="en-CA" sz="1800" i="1">
                                <a:solidFill>
                                  <a:schemeClr val="tx1"/>
                                </a:solidFill>
                                <a:latin typeface="Cambria Math" panose="02040503050406030204" pitchFamily="18" charset="0"/>
                              </a:rPr>
                            </m:ctrlPr>
                          </m:dPr>
                          <m:e>
                            <m:f>
                              <m:fPr>
                                <m:ctrlPr>
                                  <a:rPr lang="en-CA" sz="1800" i="1">
                                    <a:solidFill>
                                      <a:schemeClr val="tx1"/>
                                    </a:solidFill>
                                    <a:latin typeface="Cambria Math" panose="02040503050406030204" pitchFamily="18" charset="0"/>
                                  </a:rPr>
                                </m:ctrlPr>
                              </m:fPr>
                              <m:num>
                                <m:r>
                                  <a:rPr lang="en-CA" sz="1800" i="1">
                                    <a:solidFill>
                                      <a:schemeClr val="tx1"/>
                                    </a:solidFill>
                                    <a:latin typeface="Cambria Math" panose="02040503050406030204" pitchFamily="18" charset="0"/>
                                  </a:rPr>
                                  <m:t>𝜋</m:t>
                                </m:r>
                              </m:num>
                              <m:den>
                                <m:r>
                                  <a:rPr lang="en-CA" sz="1800" i="1">
                                    <a:solidFill>
                                      <a:schemeClr val="tx1"/>
                                    </a:solidFill>
                                    <a:latin typeface="Cambria Math" panose="02040503050406030204" pitchFamily="18" charset="0"/>
                                  </a:rPr>
                                  <m:t>4</m:t>
                                </m:r>
                              </m:den>
                            </m:f>
                          </m:e>
                        </m:d>
                      </m:e>
                    </m:func>
                    <m:r>
                      <a:rPr lang="en-CA" sz="1800" b="0" i="0" smtClean="0">
                        <a:solidFill>
                          <a:schemeClr val="tx1"/>
                        </a:solidFill>
                        <a:latin typeface="Cambria Math" panose="02040503050406030204" pitchFamily="18" charset="0"/>
                      </a:rPr>
                      <m:t>= </m:t>
                    </m:r>
                  </m:oMath>
                </a14:m>
                <a:r>
                  <a:rPr lang="en-CA" altLang="en-US" sz="1800" dirty="0">
                    <a:solidFill>
                      <a:schemeClr val="tx1"/>
                    </a:solidFill>
                    <a:latin typeface="+mn-lt"/>
                    <a:sym typeface="Symbol" panose="05050102010706020507" pitchFamily="18" charset="2"/>
                  </a:rPr>
                  <a:t>0.9</a:t>
                </a:r>
              </a:p>
              <a:p>
                <a:pPr eaLnBrk="1" hangingPunct="1">
                  <a:spcBef>
                    <a:spcPct val="0"/>
                  </a:spcBef>
                  <a:spcAft>
                    <a:spcPts val="600"/>
                  </a:spcAft>
                </a:pPr>
                <a:endParaRPr lang="en-CA" altLang="en-US" sz="2200" dirty="0">
                  <a:solidFill>
                    <a:srgbClr val="003399"/>
                  </a:solidFill>
                  <a:latin typeface="+mn-lt"/>
                </a:endParaRPr>
              </a:p>
            </p:txBody>
          </p:sp>
        </mc:Choice>
        <mc:Fallback xmlns="">
          <p:sp>
            <p:nvSpPr>
              <p:cNvPr id="23558" name="TextBox 10">
                <a:extLst>
                  <a:ext uri="{FF2B5EF4-FFF2-40B4-BE49-F238E27FC236}">
                    <a16:creationId xmlns:a16="http://schemas.microsoft.com/office/drawing/2014/main" id="{AA4E11F0-C7D4-436C-8D7C-F78B0333E434}"/>
                  </a:ext>
                </a:extLst>
              </p:cNvPr>
              <p:cNvSpPr txBox="1">
                <a:spLocks noRot="1" noChangeAspect="1" noMove="1" noResize="1" noEditPoints="1" noAdjustHandles="1" noChangeArrowheads="1" noChangeShapeType="1" noTextEdit="1"/>
              </p:cNvSpPr>
              <p:nvPr/>
            </p:nvSpPr>
            <p:spPr bwMode="auto">
              <a:xfrm>
                <a:off x="327073" y="3313289"/>
                <a:ext cx="4589463" cy="3323923"/>
              </a:xfrm>
              <a:prstGeom prst="rect">
                <a:avLst/>
              </a:prstGeom>
              <a:blipFill>
                <a:blip r:embed="rId6"/>
                <a:stretch>
                  <a:fillRect l="-119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3559" name="Object 9">
                <a:extLst>
                  <a:ext uri="{FF2B5EF4-FFF2-40B4-BE49-F238E27FC236}">
                    <a16:creationId xmlns:a16="http://schemas.microsoft.com/office/drawing/2014/main" id="{6A9C3028-E8AC-4285-A70D-8F98AB0003A0}"/>
                  </a:ext>
                </a:extLst>
              </p:cNvPr>
              <p:cNvSpPr txBox="1"/>
              <p:nvPr/>
            </p:nvSpPr>
            <p:spPr bwMode="auto">
              <a:xfrm>
                <a:off x="762000" y="1469999"/>
                <a:ext cx="4549776" cy="1658937"/>
              </a:xfrm>
              <a:prstGeom prst="rect">
                <a:avLst/>
              </a:prstGeom>
              <a:noFill/>
              <a:ln>
                <a:noFill/>
              </a:ln>
              <a:effectLst/>
            </p:spPr>
            <p:txBody>
              <a:bodyPr>
                <a:noAutofit/>
              </a:bodyPr>
              <a:lstStyle/>
              <a:p>
                <a:pPr/>
                <a14:m>
                  <m:oMathPara xmlns:m="http://schemas.openxmlformats.org/officeDocument/2006/math">
                    <m:oMathParaPr>
                      <m:jc m:val="left"/>
                    </m:oMathParaPr>
                    <m:oMath xmlns:m="http://schemas.openxmlformats.org/officeDocument/2006/math">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𝐸</m:t>
                          </m:r>
                        </m:e>
                        <m:sub>
                          <m:r>
                            <a:rPr lang="en-CA" i="1">
                              <a:solidFill>
                                <a:srgbClr val="000000"/>
                              </a:solidFill>
                              <a:latin typeface="Cambria Math" panose="02040503050406030204" pitchFamily="18" charset="0"/>
                            </a:rPr>
                            <m:t>𝑧</m:t>
                          </m:r>
                        </m:sub>
                      </m:sSub>
                      <m:r>
                        <a:rPr lang="en-CA" i="1" smtClean="0">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𝑧</m:t>
                      </m:r>
                      <m:r>
                        <a:rPr lang="en-CA" i="1">
                          <a:solidFill>
                            <a:srgbClr val="000000"/>
                          </a:solidFill>
                          <a:latin typeface="Cambria Math" panose="02040503050406030204" pitchFamily="18" charset="0"/>
                        </a:rPr>
                        <m:t>)=</m:t>
                      </m:r>
                      <m:sSubSup>
                        <m:sSubSupPr>
                          <m:ctrlPr>
                            <a:rPr lang="en-CA" i="1">
                              <a:solidFill>
                                <a:srgbClr val="000000"/>
                              </a:solidFill>
                              <a:latin typeface="Cambria Math" panose="02040503050406030204" pitchFamily="18" charset="0"/>
                            </a:rPr>
                          </m:ctrlPr>
                        </m:sSubSupPr>
                        <m:e>
                          <m:d>
                            <m:dPr>
                              <m:begChr m:val=""/>
                              <m:endChr m:val="|"/>
                              <m:ctrlPr>
                                <a:rPr lang="en-CA" i="1">
                                  <a:solidFill>
                                    <a:srgbClr val="000000"/>
                                  </a:solidFill>
                                  <a:latin typeface="Cambria Math" panose="02040503050406030204" pitchFamily="18" charset="0"/>
                                </a:rPr>
                              </m:ctrlPr>
                            </m:dPr>
                            <m:e>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𝐸</m:t>
                                  </m:r>
                                </m:e>
                                <m:sub>
                                  <m:r>
                                    <a:rPr lang="en-CA" i="1">
                                      <a:solidFill>
                                        <a:srgbClr val="000000"/>
                                      </a:solidFill>
                                      <a:latin typeface="Cambria Math" panose="02040503050406030204" pitchFamily="18" charset="0"/>
                                    </a:rPr>
                                    <m:t>0</m:t>
                                  </m:r>
                                </m:sub>
                              </m:sSub>
                            </m:e>
                          </m:d>
                        </m:e>
                        <m:sub>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𝑔</m:t>
                          </m:r>
                          <m:r>
                            <a:rPr lang="en-CA" i="1">
                              <a:solidFill>
                                <a:srgbClr val="000000"/>
                              </a:solidFill>
                              <a:latin typeface="Cambria Math" panose="02040503050406030204" pitchFamily="18" charset="0"/>
                            </a:rPr>
                            <m:t>/2</m:t>
                          </m:r>
                        </m:sub>
                        <m:sup>
                          <m:r>
                            <a:rPr lang="en-CA" i="1">
                              <a:solidFill>
                                <a:srgbClr val="000000"/>
                              </a:solidFill>
                              <a:latin typeface="Cambria Math" panose="02040503050406030204" pitchFamily="18" charset="0"/>
                            </a:rPr>
                            <m:t>𝑔</m:t>
                          </m:r>
                          <m:r>
                            <a:rPr lang="en-CA" i="1">
                              <a:solidFill>
                                <a:srgbClr val="000000"/>
                              </a:solidFill>
                              <a:latin typeface="Cambria Math" panose="02040503050406030204" pitchFamily="18" charset="0"/>
                            </a:rPr>
                            <m:t>/2</m:t>
                          </m:r>
                        </m:sup>
                      </m:sSubSup>
                      <m:r>
                        <m:rPr>
                          <m:nor/>
                        </m:rPr>
                        <a:rPr lang="en-CA" i="0">
                          <a:solidFill>
                            <a:srgbClr val="000000"/>
                          </a:solidFill>
                          <a:latin typeface="Cambria Math" panose="02040503050406030204" pitchFamily="18" charset="0"/>
                        </a:rPr>
                        <m:t>   </m:t>
                      </m:r>
                      <m:r>
                        <m:rPr>
                          <m:nor/>
                        </m:rPr>
                        <a:rPr lang="en-CA" i="0">
                          <a:solidFill>
                            <a:srgbClr val="000000"/>
                          </a:solidFill>
                          <a:latin typeface="Cambria Math" panose="02040503050406030204" pitchFamily="18" charset="0"/>
                        </a:rPr>
                        <m:t>else</m:t>
                      </m:r>
                      <m:r>
                        <m:rPr>
                          <m:nor/>
                        </m:rPr>
                        <a:rPr lang="en-CA" i="0">
                          <a:solidFill>
                            <a:srgbClr val="000000"/>
                          </a:solidFill>
                          <a:latin typeface="Cambria Math" panose="02040503050406030204" pitchFamily="18" charset="0"/>
                        </a:rPr>
                        <m:t>   </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𝐸</m:t>
                          </m:r>
                        </m:e>
                        <m:sub>
                          <m:r>
                            <a:rPr lang="en-CA" i="1">
                              <a:solidFill>
                                <a:srgbClr val="000000"/>
                              </a:solidFill>
                              <a:latin typeface="Cambria Math" panose="02040503050406030204" pitchFamily="18" charset="0"/>
                            </a:rPr>
                            <m:t>𝑧</m:t>
                          </m:r>
                        </m:sub>
                      </m:sSub>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𝑧</m:t>
                      </m:r>
                      <m:r>
                        <a:rPr lang="en-CA" i="1">
                          <a:solidFill>
                            <a:srgbClr val="000000"/>
                          </a:solidFill>
                          <a:latin typeface="Cambria Math" panose="02040503050406030204" pitchFamily="18" charset="0"/>
                        </a:rPr>
                        <m:t>)=0</m:t>
                      </m:r>
                      <m:r>
                        <m:rPr>
                          <m:nor/>
                        </m:rPr>
                        <a:rPr lang="en-CA" i="0">
                          <a:solidFill>
                            <a:srgbClr val="000000"/>
                          </a:solidFill>
                          <a:latin typeface="Cambria Math" panose="02040503050406030204" pitchFamily="18" charset="0"/>
                        </a:rPr>
                        <m:t>     </m:t>
                      </m:r>
                    </m:oMath>
                    <m:oMath xmlns:m="http://schemas.openxmlformats.org/officeDocument/2006/math">
                      <m:r>
                        <m:rPr>
                          <m:nor/>
                        </m:rPr>
                        <a:rPr lang="en-CA" i="0">
                          <a:solidFill>
                            <a:srgbClr val="000000"/>
                          </a:solidFill>
                          <a:latin typeface="Cambria Math" panose="02040503050406030204" pitchFamily="18" charset="0"/>
                        </a:rPr>
                        <m:t>so</m:t>
                      </m:r>
                      <m:r>
                        <m:rPr>
                          <m:nor/>
                        </m:rPr>
                        <a:rPr lang="en-CA" i="0">
                          <a:solidFill>
                            <a:srgbClr val="000000"/>
                          </a:solidFill>
                          <a:latin typeface="Cambria Math" panose="02040503050406030204" pitchFamily="18" charset="0"/>
                        </a:rPr>
                        <m:t>    </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r>
                        <a:rPr lang="en-CA" i="1">
                          <a:solidFill>
                            <a:srgbClr val="000000"/>
                          </a:solidFill>
                          <a:latin typeface="Cambria Math" panose="02040503050406030204" pitchFamily="18" charset="0"/>
                        </a:rPr>
                        <m:t>=</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𝐸</m:t>
                          </m:r>
                        </m:e>
                        <m:sub>
                          <m:r>
                            <a:rPr lang="en-CA" i="1">
                              <a:solidFill>
                                <a:srgbClr val="000000"/>
                              </a:solidFill>
                              <a:latin typeface="Cambria Math" panose="02040503050406030204" pitchFamily="18" charset="0"/>
                            </a:rPr>
                            <m:t>0</m:t>
                          </m:r>
                        </m:sub>
                      </m:sSub>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𝑔</m:t>
                      </m:r>
                    </m:oMath>
                  </m:oMathPara>
                </a14:m>
                <a:endParaRPr lang="en-CA" i="1" dirty="0">
                  <a:solidFill>
                    <a:srgbClr val="000000"/>
                  </a:solidFill>
                  <a:latin typeface="Cambria Math" panose="02040503050406030204" pitchFamily="18" charset="0"/>
                </a:endParaRPr>
              </a:p>
              <a:p>
                <a:pPr/>
                <a:br>
                  <a:rPr lang="en-CA" i="1" dirty="0">
                    <a:solidFill>
                      <a:srgbClr val="000000"/>
                    </a:solidFill>
                    <a:latin typeface="Cambria Math" panose="02040503050406030204" pitchFamily="18" charset="0"/>
                  </a:rPr>
                </a:br>
                <a14:m>
                  <m:oMathPara xmlns:m="http://schemas.openxmlformats.org/officeDocument/2006/math">
                    <m:oMathParaPr>
                      <m:jc m:val="left"/>
                    </m:oMathParaPr>
                    <m:oMath xmlns:m="http://schemas.openxmlformats.org/officeDocument/2006/math">
                      <m:r>
                        <a:rPr lang="en-CA" i="1">
                          <a:solidFill>
                            <a:srgbClr val="000000"/>
                          </a:solidFill>
                          <a:latin typeface="Cambria Math" panose="02040503050406030204" pitchFamily="18" charset="0"/>
                        </a:rPr>
                        <m:t>𝑇</m:t>
                      </m:r>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num>
                        <m:den>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den>
                      </m:f>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𝛽𝜆</m:t>
                          </m:r>
                        </m:num>
                        <m:den>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den>
                      </m:f>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sin</m:t>
                          </m:r>
                        </m:fName>
                        <m:e>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num>
                                <m:den>
                                  <m:r>
                                    <a:rPr lang="en-CA" i="1">
                                      <a:solidFill>
                                        <a:srgbClr val="000000"/>
                                      </a:solidFill>
                                      <a:latin typeface="Cambria Math" panose="02040503050406030204" pitchFamily="18" charset="0"/>
                                    </a:rPr>
                                    <m:t>𝛽𝜆</m:t>
                                  </m:r>
                                </m:den>
                              </m:f>
                            </m:e>
                          </m:d>
                        </m:e>
                      </m:func>
                      <m:r>
                        <m:rPr>
                          <m:nor/>
                        </m:rPr>
                        <a:rPr lang="en-CA" i="0">
                          <a:solidFill>
                            <a:srgbClr val="000000"/>
                          </a:solidFill>
                          <a:latin typeface="Cambria Math" panose="02040503050406030204" pitchFamily="18" charset="0"/>
                        </a:rPr>
                        <m:t>   </m:t>
                      </m:r>
                      <m:r>
                        <m:rPr>
                          <m:nor/>
                        </m:rPr>
                        <a:rPr lang="en-CA" i="0">
                          <a:solidFill>
                            <a:srgbClr val="000000"/>
                          </a:solidFill>
                          <a:latin typeface="Cambria Math" panose="02040503050406030204" pitchFamily="18" charset="0"/>
                        </a:rPr>
                        <m:t>and</m:t>
                      </m:r>
                      <m:r>
                        <m:rPr>
                          <m:nor/>
                        </m:rPr>
                        <a:rPr lang="en-CA" i="0">
                          <a:solidFill>
                            <a:srgbClr val="000000"/>
                          </a:solidFill>
                          <a:latin typeface="Cambria Math" panose="02040503050406030204" pitchFamily="18" charset="0"/>
                        </a:rPr>
                        <m:t>   </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r>
                        <a:rPr lang="en-CA" i="1">
                          <a:solidFill>
                            <a:srgbClr val="000000"/>
                          </a:solidFill>
                          <a:latin typeface="Cambria Math" panose="02040503050406030204" pitchFamily="18" charset="0"/>
                        </a:rPr>
                        <m:t>=</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r>
                        <a:rPr lang="en-CA" i="1">
                          <a:solidFill>
                            <a:srgbClr val="000000"/>
                          </a:solidFill>
                          <a:latin typeface="Cambria Math" panose="02040503050406030204" pitchFamily="18" charset="0"/>
                        </a:rPr>
                        <m:t>𝑇</m:t>
                      </m:r>
                    </m:oMath>
                  </m:oMathPara>
                </a14:m>
                <a:br>
                  <a:rPr lang="en-CA" dirty="0">
                    <a:solidFill>
                      <a:srgbClr val="000000"/>
                    </a:solidFill>
                  </a:rPr>
                </a:br>
                <a:endParaRPr lang="en-CA" dirty="0"/>
              </a:p>
            </p:txBody>
          </p:sp>
        </mc:Choice>
        <mc:Fallback xmlns="">
          <p:sp>
            <p:nvSpPr>
              <p:cNvPr id="23559" name="Object 9">
                <a:extLst>
                  <a:ext uri="{FF2B5EF4-FFF2-40B4-BE49-F238E27FC236}">
                    <a16:creationId xmlns:a16="http://schemas.microsoft.com/office/drawing/2014/main" id="{6A9C3028-E8AC-4285-A70D-8F98AB0003A0}"/>
                  </a:ext>
                </a:extLst>
              </p:cNvPr>
              <p:cNvSpPr txBox="1">
                <a:spLocks noRot="1" noChangeAspect="1" noMove="1" noResize="1" noEditPoints="1" noAdjustHandles="1" noChangeArrowheads="1" noChangeShapeType="1" noTextEdit="1"/>
              </p:cNvSpPr>
              <p:nvPr/>
            </p:nvSpPr>
            <p:spPr bwMode="auto">
              <a:xfrm>
                <a:off x="762000" y="1469999"/>
                <a:ext cx="4549776" cy="1658937"/>
              </a:xfrm>
              <a:prstGeom prst="rect">
                <a:avLst/>
              </a:prstGeom>
              <a:blipFill>
                <a:blip r:embed="rId7"/>
                <a:stretch>
                  <a:fillRect b="-6250"/>
                </a:stretch>
              </a:blipFill>
              <a:ln>
                <a:noFill/>
              </a:ln>
              <a:effectLst/>
            </p:spPr>
            <p:txBody>
              <a:bodyPr/>
              <a:lstStyle/>
              <a:p>
                <a:r>
                  <a:rPr lang="en-CA">
                    <a:noFill/>
                  </a:rPr>
                  <a:t> </a:t>
                </a:r>
              </a:p>
            </p:txBody>
          </p:sp>
        </mc:Fallback>
      </mc:AlternateContent>
      <p:grpSp>
        <p:nvGrpSpPr>
          <p:cNvPr id="23560" name="Group 3">
            <a:extLst>
              <a:ext uri="{FF2B5EF4-FFF2-40B4-BE49-F238E27FC236}">
                <a16:creationId xmlns:a16="http://schemas.microsoft.com/office/drawing/2014/main" id="{01E4953A-B8D5-4715-8DF5-BAFDA42A61BE}"/>
              </a:ext>
            </a:extLst>
          </p:cNvPr>
          <p:cNvGrpSpPr>
            <a:grpSpLocks/>
          </p:cNvGrpSpPr>
          <p:nvPr/>
        </p:nvGrpSpPr>
        <p:grpSpPr bwMode="auto">
          <a:xfrm>
            <a:off x="6868501" y="2378075"/>
            <a:ext cx="1182325" cy="280988"/>
            <a:chOff x="6603388" y="4462457"/>
            <a:chExt cx="1182326" cy="281308"/>
          </a:xfrm>
        </p:grpSpPr>
        <p:sp>
          <p:nvSpPr>
            <p:cNvPr id="23567" name="TextBox 1">
              <a:extLst>
                <a:ext uri="{FF2B5EF4-FFF2-40B4-BE49-F238E27FC236}">
                  <a16:creationId xmlns:a16="http://schemas.microsoft.com/office/drawing/2014/main" id="{984103AB-93D7-48C1-952C-CC01F66368ED}"/>
                </a:ext>
              </a:extLst>
            </p:cNvPr>
            <p:cNvSpPr txBox="1">
              <a:spLocks noChangeArrowheads="1"/>
            </p:cNvSpPr>
            <p:nvPr/>
          </p:nvSpPr>
          <p:spPr bwMode="auto">
            <a:xfrm>
              <a:off x="6603388" y="4462457"/>
              <a:ext cx="501651" cy="2769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CA" altLang="en-US" sz="1200" dirty="0"/>
                <a:t>-g/2</a:t>
              </a:r>
            </a:p>
          </p:txBody>
        </p:sp>
        <p:sp>
          <p:nvSpPr>
            <p:cNvPr id="23568" name="TextBox 11">
              <a:extLst>
                <a:ext uri="{FF2B5EF4-FFF2-40B4-BE49-F238E27FC236}">
                  <a16:creationId xmlns:a16="http://schemas.microsoft.com/office/drawing/2014/main" id="{76D27756-C4F8-4DC6-A720-2D9097AADC8C}"/>
                </a:ext>
              </a:extLst>
            </p:cNvPr>
            <p:cNvSpPr txBox="1">
              <a:spLocks noChangeArrowheads="1"/>
            </p:cNvSpPr>
            <p:nvPr/>
          </p:nvSpPr>
          <p:spPr bwMode="auto">
            <a:xfrm>
              <a:off x="7133251" y="4466766"/>
              <a:ext cx="652463" cy="2769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CA" altLang="en-US" sz="1200"/>
                <a:t>g/2</a:t>
              </a:r>
            </a:p>
          </p:txBody>
        </p:sp>
      </p:grpSp>
      <mc:AlternateContent xmlns:mc="http://schemas.openxmlformats.org/markup-compatibility/2006" xmlns:a14="http://schemas.microsoft.com/office/drawing/2010/main">
        <mc:Choice Requires="a14">
          <p:sp>
            <p:nvSpPr>
              <p:cNvPr id="23561" name="Object 2">
                <a:extLst>
                  <a:ext uri="{FF2B5EF4-FFF2-40B4-BE49-F238E27FC236}">
                    <a16:creationId xmlns:a16="http://schemas.microsoft.com/office/drawing/2014/main" id="{142F35B5-639D-4A15-988F-362F8EB88C44}"/>
                  </a:ext>
                </a:extLst>
              </p:cNvPr>
              <p:cNvSpPr txBox="1"/>
              <p:nvPr/>
            </p:nvSpPr>
            <p:spPr bwMode="auto">
              <a:xfrm>
                <a:off x="5998032" y="5592462"/>
                <a:ext cx="3038892" cy="1101725"/>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m:rPr>
                          <m:sty m:val="p"/>
                        </m:rPr>
                        <a:rPr lang="en-CA" i="1">
                          <a:solidFill>
                            <a:srgbClr val="000000"/>
                          </a:solidFill>
                          <a:latin typeface="Cambria Math" panose="02040503050406030204" pitchFamily="18" charset="0"/>
                        </a:rPr>
                        <m:t>Δ</m:t>
                      </m:r>
                      <m:r>
                        <a:rPr lang="en-CA" i="1">
                          <a:solidFill>
                            <a:srgbClr val="000000"/>
                          </a:solidFill>
                          <a:latin typeface="Cambria Math" panose="02040503050406030204" pitchFamily="18" charset="0"/>
                        </a:rPr>
                        <m:t>𝑊</m:t>
                      </m:r>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𝑞</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r>
                        <a:rPr lang="en-CA" i="1">
                          <a:solidFill>
                            <a:srgbClr val="000000"/>
                          </a:solidFill>
                          <a:latin typeface="Cambria Math" panose="02040503050406030204" pitchFamily="18" charset="0"/>
                        </a:rPr>
                        <m:t>⋅</m:t>
                      </m:r>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cos</m:t>
                          </m:r>
                        </m:fName>
                        <m:e>
                          <m:r>
                            <a:rPr lang="en-CA" i="1">
                              <a:solidFill>
                                <a:srgbClr val="000000"/>
                              </a:solidFill>
                              <a:latin typeface="Cambria Math" panose="02040503050406030204" pitchFamily="18" charset="0"/>
                            </a:rPr>
                            <m:t>𝜑</m:t>
                          </m:r>
                        </m:e>
                      </m:func>
                    </m:oMath>
                    <m:oMath xmlns:m="http://schemas.openxmlformats.org/officeDocument/2006/math">
                      <m:r>
                        <m:rPr>
                          <m:sty m:val="p"/>
                        </m:rPr>
                        <a:rPr lang="en-CA" i="1">
                          <a:solidFill>
                            <a:srgbClr val="000000"/>
                          </a:solidFill>
                          <a:latin typeface="Cambria Math" panose="02040503050406030204" pitchFamily="18" charset="0"/>
                        </a:rPr>
                        <m:t>Δ</m:t>
                      </m:r>
                      <m:r>
                        <a:rPr lang="en-CA" i="1">
                          <a:solidFill>
                            <a:srgbClr val="000000"/>
                          </a:solidFill>
                          <a:latin typeface="Cambria Math" panose="02040503050406030204" pitchFamily="18" charset="0"/>
                        </a:rPr>
                        <m:t>𝑊</m:t>
                      </m:r>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𝑞</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r>
                        <a:rPr lang="en-CA" i="1">
                          <a:solidFill>
                            <a:srgbClr val="000000"/>
                          </a:solidFill>
                          <a:latin typeface="Cambria Math" panose="02040503050406030204" pitchFamily="18" charset="0"/>
                        </a:rPr>
                        <m:t>𝑇</m:t>
                      </m:r>
                      <m:r>
                        <a:rPr lang="en-CA" i="1">
                          <a:solidFill>
                            <a:srgbClr val="000000"/>
                          </a:solidFill>
                          <a:latin typeface="Cambria Math" panose="02040503050406030204" pitchFamily="18" charset="0"/>
                        </a:rPr>
                        <m:t>⋅</m:t>
                      </m:r>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cos</m:t>
                          </m:r>
                        </m:fName>
                        <m:e>
                          <m:r>
                            <a:rPr lang="en-CA" i="1">
                              <a:solidFill>
                                <a:srgbClr val="000000"/>
                              </a:solidFill>
                              <a:latin typeface="Cambria Math" panose="02040503050406030204" pitchFamily="18" charset="0"/>
                            </a:rPr>
                            <m:t>𝜑</m:t>
                          </m:r>
                        </m:e>
                      </m:func>
                    </m:oMath>
                  </m:oMathPara>
                </a14:m>
                <a:endParaRPr lang="en-CA" dirty="0"/>
              </a:p>
            </p:txBody>
          </p:sp>
        </mc:Choice>
        <mc:Fallback xmlns="">
          <p:sp>
            <p:nvSpPr>
              <p:cNvPr id="23561" name="Object 2">
                <a:extLst>
                  <a:ext uri="{FF2B5EF4-FFF2-40B4-BE49-F238E27FC236}">
                    <a16:creationId xmlns:a16="http://schemas.microsoft.com/office/drawing/2014/main" id="{142F35B5-639D-4A15-988F-362F8EB88C44}"/>
                  </a:ext>
                </a:extLst>
              </p:cNvPr>
              <p:cNvSpPr txBox="1">
                <a:spLocks noRot="1" noChangeAspect="1" noMove="1" noResize="1" noEditPoints="1" noAdjustHandles="1" noChangeArrowheads="1" noChangeShapeType="1" noTextEdit="1"/>
              </p:cNvSpPr>
              <p:nvPr/>
            </p:nvSpPr>
            <p:spPr bwMode="auto">
              <a:xfrm>
                <a:off x="5998032" y="5592462"/>
                <a:ext cx="3038892" cy="1101725"/>
              </a:xfrm>
              <a:prstGeom prst="rect">
                <a:avLst/>
              </a:prstGeom>
              <a:blipFill>
                <a:blip r:embed="rId8"/>
                <a:stretch>
                  <a:fillRect/>
                </a:stretch>
              </a:blipFill>
              <a:ln>
                <a:noFill/>
              </a:ln>
            </p:spPr>
            <p:txBody>
              <a:bodyPr/>
              <a:lstStyle/>
              <a:p>
                <a:r>
                  <a:rPr lang="en-CA">
                    <a:noFill/>
                  </a:rPr>
                  <a:t> </a:t>
                </a:r>
              </a:p>
            </p:txBody>
          </p:sp>
        </mc:Fallback>
      </mc:AlternateContent>
      <p:grpSp>
        <p:nvGrpSpPr>
          <p:cNvPr id="2" name="Group 1">
            <a:extLst>
              <a:ext uri="{FF2B5EF4-FFF2-40B4-BE49-F238E27FC236}">
                <a16:creationId xmlns:a16="http://schemas.microsoft.com/office/drawing/2014/main" id="{3EC081F0-0EE6-4206-B1AA-5C49E2E4F47E}"/>
              </a:ext>
            </a:extLst>
          </p:cNvPr>
          <p:cNvGrpSpPr/>
          <p:nvPr/>
        </p:nvGrpSpPr>
        <p:grpSpPr>
          <a:xfrm>
            <a:off x="5311776" y="2816684"/>
            <a:ext cx="3586163" cy="2612564"/>
            <a:chOff x="5980113" y="2816684"/>
            <a:chExt cx="2917825" cy="1978025"/>
          </a:xfrm>
        </p:grpSpPr>
        <p:pic>
          <p:nvPicPr>
            <p:cNvPr id="23562" name="Picture 18">
              <a:extLst>
                <a:ext uri="{FF2B5EF4-FFF2-40B4-BE49-F238E27FC236}">
                  <a16:creationId xmlns:a16="http://schemas.microsoft.com/office/drawing/2014/main" id="{F5C3EE84-65F5-45B7-A2CB-BA262E78652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80113" y="2816684"/>
              <a:ext cx="2917825" cy="197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a:extLst>
                <a:ext uri="{FF2B5EF4-FFF2-40B4-BE49-F238E27FC236}">
                  <a16:creationId xmlns:a16="http://schemas.microsoft.com/office/drawing/2014/main" id="{E959325A-460E-4FA9-80AA-9A3425DF5CD8}"/>
                </a:ext>
              </a:extLst>
            </p:cNvPr>
            <p:cNvSpPr/>
            <p:nvPr/>
          </p:nvSpPr>
          <p:spPr>
            <a:xfrm>
              <a:off x="6372225" y="3463925"/>
              <a:ext cx="579438" cy="935038"/>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grpSp>
      <p:sp>
        <p:nvSpPr>
          <p:cNvPr id="3" name="TextBox 2"/>
          <p:cNvSpPr txBox="1"/>
          <p:nvPr/>
        </p:nvSpPr>
        <p:spPr>
          <a:xfrm>
            <a:off x="4855032" y="5662424"/>
            <a:ext cx="1143000" cy="646331"/>
          </a:xfrm>
          <a:prstGeom prst="rect">
            <a:avLst/>
          </a:prstGeom>
          <a:noFill/>
        </p:spPr>
        <p:txBody>
          <a:bodyPr wrap="square" rtlCol="0">
            <a:spAutoFit/>
          </a:bodyPr>
          <a:lstStyle/>
          <a:p>
            <a:pPr algn="ctr"/>
            <a:r>
              <a:rPr lang="en-CA" b="1" dirty="0">
                <a:solidFill>
                  <a:srgbClr val="C00000"/>
                </a:solidFill>
              </a:rPr>
              <a:t>Energy gain</a:t>
            </a:r>
          </a:p>
        </p:txBody>
      </p:sp>
      <p:sp>
        <p:nvSpPr>
          <p:cNvPr id="26" name="Slide Number Placeholder 6">
            <a:extLst>
              <a:ext uri="{FF2B5EF4-FFF2-40B4-BE49-F238E27FC236}">
                <a16:creationId xmlns:a16="http://schemas.microsoft.com/office/drawing/2014/main" id="{92A8461B-5CC2-4CB3-B9F2-A17945C21809}"/>
              </a:ext>
            </a:extLst>
          </p:cNvPr>
          <p:cNvSpPr>
            <a:spLocks noGrp="1"/>
          </p:cNvSpPr>
          <p:nvPr>
            <p:ph type="sldNum" sz="quarter" idx="12"/>
          </p:nvPr>
        </p:nvSpPr>
        <p:spPr>
          <a:xfrm>
            <a:off x="6553200" y="65309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fld id="{AC3F4459-8725-4A62-8368-F10BBADE24E7}" type="slidenum">
              <a:rPr lang="en-US" altLang="en-US" sz="1400"/>
              <a:pPr eaLnBrk="1" hangingPunct="1">
                <a:spcBef>
                  <a:spcPct val="0"/>
                </a:spcBef>
                <a:buFontTx/>
                <a:buNone/>
              </a:pPr>
              <a:t>45</a:t>
            </a:fld>
            <a:endParaRPr lang="en-US" altLang="en-US" sz="1400" dirty="0"/>
          </a:p>
        </p:txBody>
      </p:sp>
      <p:pic>
        <p:nvPicPr>
          <p:cNvPr id="7" name="Picture 6">
            <a:extLst>
              <a:ext uri="{FF2B5EF4-FFF2-40B4-BE49-F238E27FC236}">
                <a16:creationId xmlns:a16="http://schemas.microsoft.com/office/drawing/2014/main" id="{9F5DCBE2-95B4-43A9-B885-E3EC0D06CE70}"/>
              </a:ext>
            </a:extLst>
          </p:cNvPr>
          <p:cNvPicPr>
            <a:picLocks noChangeAspect="1"/>
          </p:cNvPicPr>
          <p:nvPr/>
        </p:nvPicPr>
        <p:blipFill>
          <a:blip r:embed="rId10"/>
          <a:stretch>
            <a:fillRect/>
          </a:stretch>
        </p:blipFill>
        <p:spPr>
          <a:xfrm>
            <a:off x="6900585" y="353744"/>
            <a:ext cx="916334" cy="733067"/>
          </a:xfrm>
          <a:prstGeom prst="rect">
            <a:avLst/>
          </a:prstGeom>
        </p:spPr>
      </p:pic>
      <p:sp>
        <p:nvSpPr>
          <p:cNvPr id="9" name="TextBox 8">
            <a:extLst>
              <a:ext uri="{FF2B5EF4-FFF2-40B4-BE49-F238E27FC236}">
                <a16:creationId xmlns:a16="http://schemas.microsoft.com/office/drawing/2014/main" id="{AF2729C0-775C-4FD5-8F39-0B9B3A1711CE}"/>
              </a:ext>
            </a:extLst>
          </p:cNvPr>
          <p:cNvSpPr txBox="1"/>
          <p:nvPr/>
        </p:nvSpPr>
        <p:spPr>
          <a:xfrm>
            <a:off x="6802235" y="1811615"/>
            <a:ext cx="417450" cy="369332"/>
          </a:xfrm>
          <a:prstGeom prst="rect">
            <a:avLst/>
          </a:prstGeom>
          <a:noFill/>
        </p:spPr>
        <p:txBody>
          <a:bodyPr wrap="square" rtlCol="0">
            <a:spAutoFit/>
          </a:bodyPr>
          <a:lstStyle/>
          <a:p>
            <a:r>
              <a:rPr lang="en-CA" i="1" dirty="0"/>
              <a:t>E</a:t>
            </a:r>
            <a:r>
              <a:rPr lang="en-CA" i="1" baseline="-25000" dirty="0"/>
              <a:t>0</a:t>
            </a:r>
          </a:p>
        </p:txBody>
      </p:sp>
      <p:sp>
        <p:nvSpPr>
          <p:cNvPr id="10" name="Rectangle 9">
            <a:extLst>
              <a:ext uri="{FF2B5EF4-FFF2-40B4-BE49-F238E27FC236}">
                <a16:creationId xmlns:a16="http://schemas.microsoft.com/office/drawing/2014/main" id="{70352034-C759-4AE0-8825-2FB83724BBDE}"/>
              </a:ext>
            </a:extLst>
          </p:cNvPr>
          <p:cNvSpPr/>
          <p:nvPr/>
        </p:nvSpPr>
        <p:spPr>
          <a:xfrm>
            <a:off x="6187389" y="971550"/>
            <a:ext cx="614846" cy="6699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Rectangle 26">
            <a:extLst>
              <a:ext uri="{FF2B5EF4-FFF2-40B4-BE49-F238E27FC236}">
                <a16:creationId xmlns:a16="http://schemas.microsoft.com/office/drawing/2014/main" id="{1EE97875-A585-4C94-8E07-228C1E7A1C0F}"/>
              </a:ext>
            </a:extLst>
          </p:cNvPr>
          <p:cNvSpPr/>
          <p:nvPr/>
        </p:nvSpPr>
        <p:spPr>
          <a:xfrm>
            <a:off x="7910029" y="971549"/>
            <a:ext cx="344971" cy="6699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2" name="Straight Connector 11">
            <a:extLst>
              <a:ext uri="{FF2B5EF4-FFF2-40B4-BE49-F238E27FC236}">
                <a16:creationId xmlns:a16="http://schemas.microsoft.com/office/drawing/2014/main" id="{DC66A0D0-C2C0-4126-8B85-220F44D2D628}"/>
              </a:ext>
            </a:extLst>
          </p:cNvPr>
          <p:cNvCxnSpPr>
            <a:cxnSpLocks/>
          </p:cNvCxnSpPr>
          <p:nvPr/>
        </p:nvCxnSpPr>
        <p:spPr>
          <a:xfrm>
            <a:off x="6359525" y="1325563"/>
            <a:ext cx="1925435" cy="0"/>
          </a:xfrm>
          <a:prstGeom prst="line">
            <a:avLst/>
          </a:prstGeom>
          <a:ln/>
        </p:spPr>
        <p:style>
          <a:lnRef idx="1">
            <a:schemeClr val="dk1"/>
          </a:lnRef>
          <a:fillRef idx="0">
            <a:schemeClr val="dk1"/>
          </a:fillRef>
          <a:effectRef idx="0">
            <a:schemeClr val="dk1"/>
          </a:effectRef>
          <a:fontRef idx="minor">
            <a:schemeClr val="tx1"/>
          </a:fontRef>
        </p:style>
      </p:cxnSp>
      <p:sp>
        <p:nvSpPr>
          <p:cNvPr id="23" name="Oval 6">
            <a:extLst>
              <a:ext uri="{FF2B5EF4-FFF2-40B4-BE49-F238E27FC236}">
                <a16:creationId xmlns:a16="http://schemas.microsoft.com/office/drawing/2014/main" id="{55965859-1CF0-41A1-B0D1-8D58D9AE6245}"/>
              </a:ext>
            </a:extLst>
          </p:cNvPr>
          <p:cNvSpPr>
            <a:spLocks noChangeArrowheads="1"/>
          </p:cNvSpPr>
          <p:nvPr/>
        </p:nvSpPr>
        <p:spPr bwMode="auto">
          <a:xfrm>
            <a:off x="7265377" y="1287545"/>
            <a:ext cx="152400" cy="74844"/>
          </a:xfrm>
          <a:prstGeom prst="ellipse">
            <a:avLst/>
          </a:prstGeom>
          <a:solidFill>
            <a:schemeClr val="accent1"/>
          </a:soli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cxnSp>
        <p:nvCxnSpPr>
          <p:cNvPr id="17" name="Straight Connector 16">
            <a:extLst>
              <a:ext uri="{FF2B5EF4-FFF2-40B4-BE49-F238E27FC236}">
                <a16:creationId xmlns:a16="http://schemas.microsoft.com/office/drawing/2014/main" id="{615A1793-136A-4DF1-83FA-C72655BDDA3C}"/>
              </a:ext>
            </a:extLst>
          </p:cNvPr>
          <p:cNvCxnSpPr/>
          <p:nvPr/>
        </p:nvCxnSpPr>
        <p:spPr>
          <a:xfrm flipV="1">
            <a:off x="6811760" y="1120775"/>
            <a:ext cx="0" cy="412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E3AAF86-4A5E-4F0A-84F8-3AE7098F36AC}"/>
              </a:ext>
            </a:extLst>
          </p:cNvPr>
          <p:cNvCxnSpPr/>
          <p:nvPr/>
        </p:nvCxnSpPr>
        <p:spPr>
          <a:xfrm flipV="1">
            <a:off x="7895539" y="1119188"/>
            <a:ext cx="0" cy="412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7B598599-E229-719D-A034-CCD44B74596B}"/>
              </a:ext>
            </a:extLst>
          </p:cNvPr>
          <p:cNvSpPr>
            <a:spLocks noGrp="1"/>
          </p:cNvSpPr>
          <p:nvPr>
            <p:ph type="ftr" sz="quarter" idx="11"/>
          </p:nvPr>
        </p:nvSpPr>
        <p:spPr/>
        <p:txBody>
          <a:bodyPr/>
          <a:lstStyle/>
          <a:p>
            <a:r>
              <a:rPr lang="it-IT"/>
              <a:t>Bob Laxdal - Non Elliptical Cavities </a:t>
            </a:r>
            <a:endParaRPr lang="en-CA"/>
          </a:p>
        </p:txBody>
      </p:sp>
      <mc:AlternateContent xmlns:mc="http://schemas.openxmlformats.org/markup-compatibility/2006">
        <mc:Choice xmlns:p14="http://schemas.microsoft.com/office/powerpoint/2010/main" Requires="p14">
          <p:contentPart p14:bwMode="auto" r:id="rId11">
            <p14:nvContentPartPr>
              <p14:cNvPr id="5" name="Ink 4">
                <a:extLst>
                  <a:ext uri="{FF2B5EF4-FFF2-40B4-BE49-F238E27FC236}">
                    <a16:creationId xmlns:a16="http://schemas.microsoft.com/office/drawing/2014/main" id="{F0E2281A-127B-6761-48BB-A40F0E0143A9}"/>
                  </a:ext>
                </a:extLst>
              </p14:cNvPr>
              <p14:cNvContentPartPr/>
              <p14:nvPr/>
            </p14:nvContentPartPr>
            <p14:xfrm>
              <a:off x="8455989" y="-16448"/>
              <a:ext cx="491400" cy="538200"/>
            </p14:xfrm>
          </p:contentPart>
        </mc:Choice>
        <mc:Fallback>
          <p:pic>
            <p:nvPicPr>
              <p:cNvPr id="5" name="Ink 4">
                <a:extLst>
                  <a:ext uri="{FF2B5EF4-FFF2-40B4-BE49-F238E27FC236}">
                    <a16:creationId xmlns:a16="http://schemas.microsoft.com/office/drawing/2014/main" id="{F0E2281A-127B-6761-48BB-A40F0E0143A9}"/>
                  </a:ext>
                </a:extLst>
              </p:cNvPr>
              <p:cNvPicPr/>
              <p:nvPr/>
            </p:nvPicPr>
            <p:blipFill>
              <a:blip r:embed="rId12"/>
              <a:stretch>
                <a:fillRect/>
              </a:stretch>
            </p:blipFill>
            <p:spPr>
              <a:xfrm>
                <a:off x="8437989" y="-34448"/>
                <a:ext cx="527040" cy="573840"/>
              </a:xfrm>
              <a:prstGeom prst="rect">
                <a:avLst/>
              </a:prstGeom>
            </p:spPr>
          </p:pic>
        </mc:Fallback>
      </mc:AlternateContent>
      <p:sp>
        <p:nvSpPr>
          <p:cNvPr id="11" name="Date Placeholder 10">
            <a:extLst>
              <a:ext uri="{FF2B5EF4-FFF2-40B4-BE49-F238E27FC236}">
                <a16:creationId xmlns:a16="http://schemas.microsoft.com/office/drawing/2014/main" id="{590539CC-53AF-1321-0350-1C1D2C118E21}"/>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1652699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1510564" y="887187"/>
            <a:ext cx="6172200" cy="48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r">
              <a:defRPr/>
            </a:pPr>
            <a:r>
              <a:rPr lang="en-CA" sz="1800" kern="0" dirty="0">
                <a:solidFill>
                  <a:schemeClr val="bg1"/>
                </a:solidFill>
              </a:rPr>
              <a:t>Single Gap – Transit time</a:t>
            </a:r>
          </a:p>
        </p:txBody>
      </p:sp>
      <p:sp>
        <p:nvSpPr>
          <p:cNvPr id="8199" name="TextBox 7"/>
          <p:cNvSpPr txBox="1">
            <a:spLocks noChangeArrowheads="1"/>
          </p:cNvSpPr>
          <p:nvPr/>
        </p:nvSpPr>
        <p:spPr bwMode="auto">
          <a:xfrm>
            <a:off x="367009" y="775634"/>
            <a:ext cx="5239738"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ts val="450"/>
              </a:spcBef>
            </a:pPr>
            <a:r>
              <a:rPr lang="en-CA" altLang="en-US" sz="1800" dirty="0">
                <a:latin typeface="+mn-lt"/>
              </a:rPr>
              <a:t>In reality the field penetrates into the drift tube and reduces the transit time factor (dependent on aperture to gap ratio </a:t>
            </a:r>
            <a:r>
              <a:rPr lang="en-CA" altLang="en-US" sz="1800" i="1" dirty="0">
                <a:latin typeface="+mn-lt"/>
              </a:rPr>
              <a:t>f=a/g</a:t>
            </a:r>
            <a:r>
              <a:rPr lang="en-CA" altLang="en-US" sz="1800" dirty="0">
                <a:latin typeface="+mn-lt"/>
              </a:rPr>
              <a:t>)</a:t>
            </a:r>
          </a:p>
          <a:p>
            <a:pPr eaLnBrk="1" hangingPunct="1">
              <a:spcBef>
                <a:spcPts val="450"/>
              </a:spcBef>
            </a:pPr>
            <a:r>
              <a:rPr lang="en-CA" altLang="en-US" sz="1800" dirty="0">
                <a:latin typeface="+mn-lt"/>
              </a:rPr>
              <a:t>This reduces the transit time factor for on axis particles </a:t>
            </a:r>
          </a:p>
          <a:p>
            <a:pPr eaLnBrk="1" hangingPunct="1">
              <a:spcBef>
                <a:spcPts val="450"/>
              </a:spcBef>
            </a:pPr>
            <a:endParaRPr lang="en-CA" altLang="en-US" sz="1800" dirty="0">
              <a:latin typeface="+mn-lt"/>
            </a:endParaRPr>
          </a:p>
          <a:p>
            <a:pPr eaLnBrk="1" hangingPunct="1">
              <a:spcBef>
                <a:spcPts val="450"/>
              </a:spcBef>
            </a:pPr>
            <a:endParaRPr lang="en-CA" altLang="en-US" sz="1800" dirty="0">
              <a:latin typeface="+mn-lt"/>
            </a:endParaRPr>
          </a:p>
          <a:p>
            <a:pPr eaLnBrk="1" hangingPunct="1">
              <a:spcBef>
                <a:spcPts val="450"/>
              </a:spcBef>
            </a:pPr>
            <a:endParaRPr lang="en-CA" altLang="en-US" sz="1800" dirty="0">
              <a:latin typeface="+mn-lt"/>
            </a:endParaRPr>
          </a:p>
          <a:p>
            <a:pPr eaLnBrk="1" hangingPunct="1">
              <a:spcBef>
                <a:spcPts val="450"/>
              </a:spcBef>
            </a:pPr>
            <a:endParaRPr lang="en-CA" altLang="en-US" sz="1800" dirty="0">
              <a:latin typeface="+mn-lt"/>
            </a:endParaRPr>
          </a:p>
          <a:p>
            <a:pPr eaLnBrk="1" hangingPunct="1">
              <a:spcBef>
                <a:spcPts val="450"/>
              </a:spcBef>
            </a:pPr>
            <a:endParaRPr lang="en-CA" altLang="en-US" sz="1800" dirty="0">
              <a:latin typeface="+mn-lt"/>
            </a:endParaRPr>
          </a:p>
          <a:p>
            <a:pPr eaLnBrk="1" hangingPunct="1">
              <a:spcBef>
                <a:spcPts val="450"/>
              </a:spcBef>
            </a:pPr>
            <a:endParaRPr lang="en-CA" altLang="en-US" sz="1800" dirty="0">
              <a:latin typeface="+mn-lt"/>
            </a:endParaRPr>
          </a:p>
          <a:p>
            <a:pPr eaLnBrk="1" hangingPunct="1">
              <a:spcBef>
                <a:spcPts val="450"/>
              </a:spcBef>
            </a:pPr>
            <a:endParaRPr lang="en-CA" altLang="en-US" sz="1800" dirty="0">
              <a:latin typeface="+mn-lt"/>
            </a:endParaRPr>
          </a:p>
          <a:p>
            <a:pPr eaLnBrk="1" hangingPunct="1">
              <a:spcBef>
                <a:spcPts val="450"/>
              </a:spcBef>
            </a:pPr>
            <a:endParaRPr lang="en-CA" altLang="en-US" sz="1800" dirty="0">
              <a:latin typeface="+mn-lt"/>
            </a:endParaRPr>
          </a:p>
          <a:p>
            <a:pPr marL="0" indent="0" eaLnBrk="1" hangingPunct="1">
              <a:spcBef>
                <a:spcPts val="450"/>
              </a:spcBef>
              <a:buNone/>
            </a:pPr>
            <a:endParaRPr lang="en-CA" altLang="en-US" sz="1800" dirty="0">
              <a:latin typeface="+mn-lt"/>
            </a:endParaRPr>
          </a:p>
          <a:p>
            <a:pPr marL="0" indent="0" eaLnBrk="1" hangingPunct="1">
              <a:spcBef>
                <a:spcPts val="450"/>
              </a:spcBef>
              <a:buNone/>
            </a:pPr>
            <a:r>
              <a:rPr lang="en-CA" altLang="en-US" sz="1800" dirty="0">
                <a:latin typeface="+mn-lt"/>
              </a:rPr>
              <a:t>Where </a:t>
            </a:r>
            <a:r>
              <a:rPr lang="en-CA" altLang="en-US" sz="1800" dirty="0"/>
              <a:t> </a:t>
            </a:r>
            <a:r>
              <a:rPr lang="en-CA" altLang="en-US" sz="1800" i="1" dirty="0"/>
              <a:t>f=a/g and </a:t>
            </a:r>
            <a:r>
              <a:rPr lang="en-CA" altLang="en-US" sz="1800" dirty="0">
                <a:latin typeface="+mn-lt"/>
              </a:rPr>
              <a:t> </a:t>
            </a:r>
            <a:r>
              <a:rPr lang="en-CA" altLang="en-US" sz="1800" i="1" dirty="0">
                <a:latin typeface="+mn-lt"/>
              </a:rPr>
              <a:t>I</a:t>
            </a:r>
            <a:r>
              <a:rPr lang="en-CA" altLang="en-US" sz="1800" i="1" baseline="-25000" dirty="0">
                <a:latin typeface="+mn-lt"/>
              </a:rPr>
              <a:t>0</a:t>
            </a:r>
            <a:r>
              <a:rPr lang="en-CA" altLang="en-US" sz="1800" dirty="0">
                <a:latin typeface="+mn-lt"/>
              </a:rPr>
              <a:t> is the modified Bessel function of the first kind</a:t>
            </a:r>
          </a:p>
          <a:p>
            <a:pPr eaLnBrk="1" hangingPunct="1">
              <a:spcBef>
                <a:spcPts val="450"/>
              </a:spcBef>
            </a:pPr>
            <a:r>
              <a:rPr lang="en-CA" altLang="en-US" sz="1800" dirty="0">
                <a:latin typeface="+mn-lt"/>
              </a:rPr>
              <a:t>Typically try to limit a/g&lt;0.8 for reasonable efficiency </a:t>
            </a:r>
            <a:r>
              <a:rPr lang="en-CA" altLang="en-US" sz="1800" i="1" dirty="0">
                <a:latin typeface="+mn-lt"/>
              </a:rPr>
              <a:t>T(0)=</a:t>
            </a:r>
            <a:r>
              <a:rPr lang="en-CA" altLang="en-US" sz="1800" dirty="0">
                <a:latin typeface="+mn-lt"/>
              </a:rPr>
              <a:t>0.82</a:t>
            </a:r>
          </a:p>
        </p:txBody>
      </p:sp>
      <p:graphicFrame>
        <p:nvGraphicFramePr>
          <p:cNvPr id="8200" name="Object 8"/>
          <p:cNvGraphicFramePr>
            <a:graphicFrameLocks noChangeAspect="1"/>
          </p:cNvGraphicFramePr>
          <p:nvPr/>
        </p:nvGraphicFramePr>
        <p:xfrm>
          <a:off x="4229100" y="3348038"/>
          <a:ext cx="685800" cy="161925"/>
        </p:xfrm>
        <a:graphic>
          <a:graphicData uri="http://schemas.openxmlformats.org/presentationml/2006/ole">
            <mc:AlternateContent xmlns:mc="http://schemas.openxmlformats.org/markup-compatibility/2006">
              <mc:Choice xmlns:v="urn:schemas-microsoft-com:vml" Requires="v">
                <p:oleObj name="Equation" r:id="rId3" imgW="391303" imgH="739129" progId="Equation.3">
                  <p:embed/>
                </p:oleObj>
              </mc:Choice>
              <mc:Fallback>
                <p:oleObj name="Equation" r:id="rId3" imgW="391303" imgH="739129" progId="Equation.3">
                  <p:embed/>
                  <p:pic>
                    <p:nvPicPr>
                      <p:cNvPr id="820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9100" y="3348038"/>
                        <a:ext cx="68580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mc:Choice xmlns:a14="http://schemas.microsoft.com/office/drawing/2010/main" Requires="a14">
          <p:sp>
            <p:nvSpPr>
              <p:cNvPr id="8202" name="Object 9"/>
              <p:cNvSpPr txBox="1"/>
              <p:nvPr/>
            </p:nvSpPr>
            <p:spPr bwMode="auto">
              <a:xfrm>
                <a:off x="0" y="2246761"/>
                <a:ext cx="5502667" cy="3017117"/>
              </a:xfrm>
              <a:prstGeom prst="rect">
                <a:avLst/>
              </a:prstGeom>
              <a:noFill/>
              <a:ln>
                <a:noFill/>
              </a:ln>
              <a:effectLst/>
            </p:spPr>
            <p:txBody>
              <a:bodyPr>
                <a:normAutofit lnSpcReduction="10000"/>
              </a:bodyPr>
              <a:lstStyle/>
              <a:p>
                <a:pPr algn="ctr"/>
                <a14:m>
                  <m:oMathPara xmlns:m="http://schemas.openxmlformats.org/officeDocument/2006/math">
                    <m:oMathParaPr>
                      <m:jc m:val="left"/>
                    </m:oMathParaPr>
                    <m:oMath xmlns:m="http://schemas.openxmlformats.org/officeDocument/2006/math">
                      <m:r>
                        <a:rPr lang="en-CA" b="0" i="1" smtClean="0">
                          <a:solidFill>
                            <a:srgbClr val="000000"/>
                          </a:solidFill>
                          <a:latin typeface="Cambria Math" panose="02040503050406030204" pitchFamily="18" charset="0"/>
                        </a:rPr>
                        <m:t>                         </m:t>
                      </m:r>
                      <m:r>
                        <a:rPr lang="en-CA" i="1" smtClean="0">
                          <a:solidFill>
                            <a:srgbClr val="000000"/>
                          </a:solidFill>
                          <a:latin typeface="Cambria Math" panose="02040503050406030204" pitchFamily="18" charset="0"/>
                        </a:rPr>
                        <m:t>𝑇</m:t>
                      </m:r>
                      <m:r>
                        <a:rPr lang="en-CA" i="1" smtClean="0">
                          <a:solidFill>
                            <a:srgbClr val="000000"/>
                          </a:solidFill>
                          <a:latin typeface="Cambria Math" panose="02040503050406030204" pitchFamily="18" charset="0"/>
                        </a:rPr>
                        <m:t>(</m:t>
                      </m:r>
                      <m:r>
                        <a:rPr lang="en-CA" i="1" smtClean="0">
                          <a:solidFill>
                            <a:srgbClr val="000000"/>
                          </a:solidFill>
                          <a:latin typeface="Cambria Math" panose="02040503050406030204" pitchFamily="18" charset="0"/>
                        </a:rPr>
                        <m:t>𝑟</m:t>
                      </m:r>
                      <m:r>
                        <a:rPr lang="en-CA" i="1" smtClean="0">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num>
                        <m:den>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den>
                      </m:f>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𝛽𝜆</m:t>
                          </m:r>
                        </m:num>
                        <m:den>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den>
                      </m:f>
                      <m:func>
                        <m:funcPr>
                          <m:ctrlPr>
                            <a:rPr lang="en-CA" i="1">
                              <a:solidFill>
                                <a:srgbClr val="000000"/>
                              </a:solidFill>
                              <a:latin typeface="Cambria Math" panose="02040503050406030204" pitchFamily="18" charset="0"/>
                            </a:rPr>
                          </m:ctrlPr>
                        </m:funcPr>
                        <m:fName>
                          <m:r>
                            <m:rPr>
                              <m:sty m:val="p"/>
                            </m:rPr>
                            <a:rPr lang="en-CA">
                              <a:solidFill>
                                <a:srgbClr val="000000"/>
                              </a:solidFill>
                              <a:latin typeface="Cambria Math" panose="02040503050406030204" pitchFamily="18" charset="0"/>
                            </a:rPr>
                            <m:t>sin</m:t>
                          </m:r>
                        </m:fName>
                        <m:e>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num>
                                <m:den>
                                  <m:r>
                                    <a:rPr lang="en-CA" i="1">
                                      <a:solidFill>
                                        <a:srgbClr val="000000"/>
                                      </a:solidFill>
                                      <a:latin typeface="Cambria Math" panose="02040503050406030204" pitchFamily="18" charset="0"/>
                                    </a:rPr>
                                    <m:t>𝛽𝜆</m:t>
                                  </m:r>
                                </m:den>
                              </m:f>
                            </m:e>
                          </m:d>
                        </m:e>
                      </m:func>
                      <m:f>
                        <m:fPr>
                          <m:ctrlPr>
                            <a:rPr lang="en-CA" i="1">
                              <a:solidFill>
                                <a:srgbClr val="000000"/>
                              </a:solidFill>
                              <a:latin typeface="Cambria Math" panose="02040503050406030204" pitchFamily="18" charset="0"/>
                            </a:rPr>
                          </m:ctrlPr>
                        </m:fPr>
                        <m:num>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𝐼</m:t>
                              </m:r>
                            </m:e>
                            <m:sub>
                              <m:r>
                                <a:rPr lang="en-CA" i="1">
                                  <a:solidFill>
                                    <a:srgbClr val="000000"/>
                                  </a:solidFill>
                                  <a:latin typeface="Cambria Math" panose="02040503050406030204" pitchFamily="18" charset="0"/>
                                </a:rPr>
                                <m:t>0</m:t>
                              </m:r>
                            </m:sub>
                          </m:sSub>
                          <m:d>
                            <m:dPr>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𝑘𝑟</m:t>
                              </m:r>
                            </m:e>
                          </m:d>
                        </m:num>
                        <m:den>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𝐼</m:t>
                              </m:r>
                            </m:e>
                            <m:sub>
                              <m:r>
                                <a:rPr lang="en-CA" i="1">
                                  <a:solidFill>
                                    <a:srgbClr val="000000"/>
                                  </a:solidFill>
                                  <a:latin typeface="Cambria Math" panose="02040503050406030204" pitchFamily="18" charset="0"/>
                                </a:rPr>
                                <m:t>0</m:t>
                              </m:r>
                            </m:sub>
                          </m:sSub>
                          <m:d>
                            <m:dPr>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𝑘𝑟</m:t>
                              </m:r>
                              <m:r>
                                <a:rPr lang="en-CA" i="1" baseline="-25000">
                                  <a:solidFill>
                                    <a:srgbClr val="000000"/>
                                  </a:solidFill>
                                  <a:latin typeface="Cambria Math" panose="02040503050406030204" pitchFamily="18" charset="0"/>
                                </a:rPr>
                                <m:t>0</m:t>
                              </m:r>
                            </m:e>
                          </m:d>
                        </m:den>
                      </m:f>
                      <m:r>
                        <m:rPr>
                          <m:nor/>
                        </m:rPr>
                        <a:rPr lang="en-CA">
                          <a:solidFill>
                            <a:srgbClr val="000000"/>
                          </a:solidFill>
                          <a:latin typeface="Cambria Math" panose="02040503050406030204" pitchFamily="18" charset="0"/>
                        </a:rPr>
                        <m:t>   </m:t>
                      </m:r>
                    </m:oMath>
                  </m:oMathPara>
                </a14:m>
                <a:endParaRPr lang="en-CA" dirty="0">
                  <a:solidFill>
                    <a:srgbClr val="000000"/>
                  </a:solidFill>
                  <a:latin typeface="Cambria Math" panose="02040503050406030204" pitchFamily="18" charset="0"/>
                </a:endParaRPr>
              </a:p>
              <a:p>
                <a:pPr algn="ctr"/>
                <a:endParaRPr lang="en-CA" dirty="0">
                  <a:solidFill>
                    <a:srgbClr val="000000"/>
                  </a:solidFill>
                  <a:latin typeface="Cambria Math" panose="02040503050406030204" pitchFamily="18" charset="0"/>
                </a:endParaRPr>
              </a:p>
              <a:p>
                <a:pPr algn="ctr"/>
                <a14:m>
                  <m:oMathPara xmlns:m="http://schemas.openxmlformats.org/officeDocument/2006/math">
                    <m:oMathParaPr>
                      <m:jc m:val="left"/>
                    </m:oMathParaPr>
                    <m:oMath xmlns:m="http://schemas.openxmlformats.org/officeDocument/2006/math">
                      <m:r>
                        <m:rPr>
                          <m:nor/>
                        </m:rPr>
                        <a:rPr lang="en-CA" b="0" i="0" smtClean="0">
                          <a:solidFill>
                            <a:srgbClr val="000000"/>
                          </a:solidFill>
                          <a:latin typeface="Cambria Math" panose="02040503050406030204" pitchFamily="18" charset="0"/>
                        </a:rPr>
                        <m:t>        </m:t>
                      </m:r>
                      <m:r>
                        <m:rPr>
                          <m:nor/>
                        </m:rPr>
                        <a:rPr lang="en-CA" b="0" i="0" smtClean="0">
                          <a:solidFill>
                            <a:srgbClr val="000000"/>
                          </a:solidFill>
                          <a:latin typeface="Cambria Math" panose="02040503050406030204" pitchFamily="18" charset="0"/>
                        </a:rPr>
                        <m:t>typically</m:t>
                      </m:r>
                      <m:r>
                        <m:rPr>
                          <m:nor/>
                        </m:rPr>
                        <a:rPr lang="en-CA" b="0" i="0" smtClean="0">
                          <a:solidFill>
                            <a:srgbClr val="000000"/>
                          </a:solidFill>
                          <a:latin typeface="Cambria Math" panose="02040503050406030204" pitchFamily="18" charset="0"/>
                        </a:rPr>
                        <m:t>,</m:t>
                      </m:r>
                      <m:r>
                        <m:rPr>
                          <m:nor/>
                        </m:rPr>
                        <a:rPr lang="en-CA">
                          <a:solidFill>
                            <a:srgbClr val="000000"/>
                          </a:solidFill>
                          <a:latin typeface="Cambria Math" panose="02040503050406030204" pitchFamily="18" charset="0"/>
                        </a:rPr>
                        <m:t>  </m:t>
                      </m:r>
                      <m:r>
                        <a:rPr lang="en-CA" i="1">
                          <a:solidFill>
                            <a:srgbClr val="000000"/>
                          </a:solidFill>
                          <a:latin typeface="Cambria Math" panose="02040503050406030204" pitchFamily="18" charset="0"/>
                        </a:rPr>
                        <m:t>𝑔</m:t>
                      </m:r>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𝐿</m:t>
                          </m:r>
                        </m:num>
                        <m:den>
                          <m:r>
                            <a:rPr lang="en-CA" i="1">
                              <a:solidFill>
                                <a:srgbClr val="000000"/>
                              </a:solidFill>
                              <a:latin typeface="Cambria Math" panose="02040503050406030204" pitchFamily="18" charset="0"/>
                            </a:rPr>
                            <m:t>2</m:t>
                          </m:r>
                        </m:den>
                      </m:f>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𝛽𝜆</m:t>
                          </m:r>
                        </m:num>
                        <m:den>
                          <m:r>
                            <a:rPr lang="en-CA" i="1">
                              <a:solidFill>
                                <a:srgbClr val="000000"/>
                              </a:solidFill>
                              <a:latin typeface="Cambria Math" panose="02040503050406030204" pitchFamily="18" charset="0"/>
                            </a:rPr>
                            <m:t>4</m:t>
                          </m:r>
                        </m:den>
                      </m:f>
                      <m:r>
                        <m:rPr>
                          <m:nor/>
                        </m:rPr>
                        <a:rPr lang="en-CA">
                          <a:solidFill>
                            <a:srgbClr val="000000"/>
                          </a:solidFill>
                          <a:latin typeface="Cambria Math" panose="02040503050406030204" pitchFamily="18" charset="0"/>
                        </a:rPr>
                        <m:t>   </m:t>
                      </m:r>
                      <m:r>
                        <m:rPr>
                          <m:nor/>
                        </m:rPr>
                        <a:rPr lang="en-CA">
                          <a:solidFill>
                            <a:srgbClr val="000000"/>
                          </a:solidFill>
                          <a:latin typeface="Cambria Math" panose="02040503050406030204" pitchFamily="18" charset="0"/>
                        </a:rPr>
                        <m:t>and</m:t>
                      </m:r>
                      <m:r>
                        <m:rPr>
                          <m:nor/>
                        </m:rPr>
                        <a:rPr lang="en-CA">
                          <a:solidFill>
                            <a:srgbClr val="000000"/>
                          </a:solidFill>
                          <a:latin typeface="Cambria Math" panose="02040503050406030204" pitchFamily="18" charset="0"/>
                        </a:rPr>
                        <m:t>  </m:t>
                      </m:r>
                      <m:r>
                        <a:rPr lang="en-CA" i="1">
                          <a:solidFill>
                            <a:srgbClr val="000000"/>
                          </a:solidFill>
                          <a:latin typeface="Cambria Math" panose="02040503050406030204" pitchFamily="18" charset="0"/>
                        </a:rPr>
                        <m:t>𝑘</m:t>
                      </m:r>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𝜋</m:t>
                          </m:r>
                        </m:num>
                        <m:den>
                          <m:r>
                            <a:rPr lang="en-CA" i="1">
                              <a:solidFill>
                                <a:srgbClr val="000000"/>
                              </a:solidFill>
                              <a:latin typeface="Cambria Math" panose="02040503050406030204" pitchFamily="18" charset="0"/>
                            </a:rPr>
                            <m:t>𝛽𝜆</m:t>
                          </m:r>
                        </m:den>
                      </m:f>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num>
                        <m:den>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𝑔</m:t>
                          </m:r>
                        </m:den>
                      </m:f>
                    </m:oMath>
                  </m:oMathPara>
                </a14:m>
                <a:endParaRPr lang="en-CA" i="1" dirty="0">
                  <a:solidFill>
                    <a:srgbClr val="000000"/>
                  </a:solidFill>
                  <a:latin typeface="Cambria Math" panose="02040503050406030204" pitchFamily="18" charset="0"/>
                </a:endParaRPr>
              </a:p>
              <a:p>
                <a:pPr algn="ctr"/>
                <a:br>
                  <a:rPr lang="en-CA" i="1" dirty="0">
                    <a:solidFill>
                      <a:srgbClr val="000000"/>
                    </a:solidFill>
                    <a:latin typeface="Cambria Math" panose="02040503050406030204" pitchFamily="18" charset="0"/>
                  </a:rPr>
                </a:br>
                <a14:m>
                  <m:oMathPara xmlns:m="http://schemas.openxmlformats.org/officeDocument/2006/math">
                    <m:oMathParaPr>
                      <m:jc m:val="left"/>
                    </m:oMathParaPr>
                    <m:oMath xmlns:m="http://schemas.openxmlformats.org/officeDocument/2006/math">
                      <m:r>
                        <a:rPr lang="en-CA" i="1">
                          <a:solidFill>
                            <a:srgbClr val="000000"/>
                          </a:solidFill>
                          <a:latin typeface="Cambria Math" panose="02040503050406030204" pitchFamily="18" charset="0"/>
                        </a:rPr>
                        <m:t>𝑇</m:t>
                      </m:r>
                      <m:d>
                        <m:dPr>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𝑟</m:t>
                          </m:r>
                        </m:e>
                      </m:d>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num>
                        <m:den>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den>
                      </m:f>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4</m:t>
                          </m:r>
                        </m:num>
                        <m:den>
                          <m:r>
                            <a:rPr lang="en-CA" i="1">
                              <a:solidFill>
                                <a:srgbClr val="000000"/>
                              </a:solidFill>
                              <a:latin typeface="Cambria Math" panose="02040503050406030204" pitchFamily="18" charset="0"/>
                            </a:rPr>
                            <m:t>𝜋</m:t>
                          </m:r>
                        </m:den>
                      </m:f>
                      <m:func>
                        <m:funcPr>
                          <m:ctrlPr>
                            <a:rPr lang="en-CA" i="1">
                              <a:solidFill>
                                <a:srgbClr val="000000"/>
                              </a:solidFill>
                              <a:latin typeface="Cambria Math" panose="02040503050406030204" pitchFamily="18" charset="0"/>
                            </a:rPr>
                          </m:ctrlPr>
                        </m:funcPr>
                        <m:fName>
                          <m:r>
                            <m:rPr>
                              <m:sty m:val="p"/>
                            </m:rPr>
                            <a:rPr lang="en-CA">
                              <a:solidFill>
                                <a:srgbClr val="000000"/>
                              </a:solidFill>
                              <a:latin typeface="Cambria Math" panose="02040503050406030204" pitchFamily="18" charset="0"/>
                            </a:rPr>
                            <m:t>sin</m:t>
                          </m:r>
                        </m:fName>
                        <m:e>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num>
                                <m:den>
                                  <m:r>
                                    <a:rPr lang="en-CA" i="1">
                                      <a:solidFill>
                                        <a:srgbClr val="000000"/>
                                      </a:solidFill>
                                      <a:latin typeface="Cambria Math" panose="02040503050406030204" pitchFamily="18" charset="0"/>
                                    </a:rPr>
                                    <m:t>4</m:t>
                                  </m:r>
                                </m:den>
                              </m:f>
                            </m:e>
                          </m:d>
                        </m:e>
                      </m:func>
                      <m:f>
                        <m:fPr>
                          <m:ctrlPr>
                            <a:rPr lang="en-CA" i="1">
                              <a:solidFill>
                                <a:srgbClr val="000000"/>
                              </a:solidFill>
                              <a:latin typeface="Cambria Math" panose="02040503050406030204" pitchFamily="18" charset="0"/>
                            </a:rPr>
                          </m:ctrlPr>
                        </m:fPr>
                        <m:num>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𝐼</m:t>
                              </m:r>
                            </m:e>
                            <m:sub>
                              <m:r>
                                <a:rPr lang="en-CA" i="1">
                                  <a:solidFill>
                                    <a:srgbClr val="000000"/>
                                  </a:solidFill>
                                  <a:latin typeface="Cambria Math" panose="02040503050406030204" pitchFamily="18" charset="0"/>
                                </a:rPr>
                                <m:t>0</m:t>
                              </m:r>
                            </m:sub>
                          </m:sSub>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𝑟</m:t>
                                  </m:r>
                                </m:num>
                                <m:den>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𝑔</m:t>
                                  </m:r>
                                </m:den>
                              </m:f>
                            </m:e>
                          </m:d>
                        </m:num>
                        <m:den>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𝐼</m:t>
                              </m:r>
                            </m:e>
                            <m:sub>
                              <m:r>
                                <a:rPr lang="en-CA" i="1">
                                  <a:solidFill>
                                    <a:srgbClr val="000000"/>
                                  </a:solidFill>
                                  <a:latin typeface="Cambria Math" panose="02040503050406030204" pitchFamily="18" charset="0"/>
                                </a:rPr>
                                <m:t>0</m:t>
                              </m:r>
                            </m:sub>
                          </m:sSub>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b="0" i="1" smtClean="0">
                                      <a:solidFill>
                                        <a:srgbClr val="000000"/>
                                      </a:solidFill>
                                      <a:latin typeface="Cambria Math" panose="02040503050406030204" pitchFamily="18" charset="0"/>
                                    </a:rPr>
                                    <m:t>𝑎</m:t>
                                  </m:r>
                                </m:num>
                                <m:den>
                                  <m:r>
                                    <a:rPr lang="en-CA" b="0" i="1" smtClean="0">
                                      <a:solidFill>
                                        <a:srgbClr val="000000"/>
                                      </a:solidFill>
                                      <a:latin typeface="Cambria Math" panose="02040503050406030204" pitchFamily="18" charset="0"/>
                                    </a:rPr>
                                    <m:t>4</m:t>
                                  </m:r>
                                  <m:r>
                                    <a:rPr lang="en-CA" b="0" i="1" smtClean="0">
                                      <a:solidFill>
                                        <a:srgbClr val="000000"/>
                                      </a:solidFill>
                                      <a:latin typeface="Cambria Math" panose="02040503050406030204" pitchFamily="18" charset="0"/>
                                    </a:rPr>
                                    <m:t>𝑔</m:t>
                                  </m:r>
                                </m:den>
                              </m:f>
                            </m:e>
                          </m:d>
                        </m:den>
                      </m:f>
                      <m:r>
                        <a:rPr lang="en-CA" b="0" i="1" smtClean="0">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4</m:t>
                          </m:r>
                        </m:num>
                        <m:den>
                          <m:r>
                            <a:rPr lang="en-CA" i="1">
                              <a:solidFill>
                                <a:srgbClr val="000000"/>
                              </a:solidFill>
                              <a:latin typeface="Cambria Math" panose="02040503050406030204" pitchFamily="18" charset="0"/>
                            </a:rPr>
                            <m:t>𝜋</m:t>
                          </m:r>
                        </m:den>
                      </m:f>
                      <m:func>
                        <m:funcPr>
                          <m:ctrlPr>
                            <a:rPr lang="en-CA" i="1">
                              <a:solidFill>
                                <a:srgbClr val="000000"/>
                              </a:solidFill>
                              <a:latin typeface="Cambria Math" panose="02040503050406030204" pitchFamily="18" charset="0"/>
                            </a:rPr>
                          </m:ctrlPr>
                        </m:funcPr>
                        <m:fName>
                          <m:r>
                            <m:rPr>
                              <m:sty m:val="p"/>
                            </m:rPr>
                            <a:rPr lang="en-CA">
                              <a:solidFill>
                                <a:srgbClr val="000000"/>
                              </a:solidFill>
                              <a:latin typeface="Cambria Math" panose="02040503050406030204" pitchFamily="18" charset="0"/>
                            </a:rPr>
                            <m:t>sin</m:t>
                          </m:r>
                        </m:fName>
                        <m:e>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num>
                                <m:den>
                                  <m:r>
                                    <a:rPr lang="en-CA" i="1">
                                      <a:solidFill>
                                        <a:srgbClr val="000000"/>
                                      </a:solidFill>
                                      <a:latin typeface="Cambria Math" panose="02040503050406030204" pitchFamily="18" charset="0"/>
                                    </a:rPr>
                                    <m:t>4</m:t>
                                  </m:r>
                                </m:den>
                              </m:f>
                            </m:e>
                          </m:d>
                        </m:e>
                      </m:func>
                      <m:f>
                        <m:fPr>
                          <m:ctrlPr>
                            <a:rPr lang="en-CA" i="1">
                              <a:solidFill>
                                <a:srgbClr val="000000"/>
                              </a:solidFill>
                              <a:latin typeface="Cambria Math" panose="02040503050406030204" pitchFamily="18" charset="0"/>
                            </a:rPr>
                          </m:ctrlPr>
                        </m:fPr>
                        <m:num>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𝐼</m:t>
                              </m:r>
                            </m:e>
                            <m:sub>
                              <m:r>
                                <a:rPr lang="en-CA" i="1">
                                  <a:solidFill>
                                    <a:srgbClr val="000000"/>
                                  </a:solidFill>
                                  <a:latin typeface="Cambria Math" panose="02040503050406030204" pitchFamily="18" charset="0"/>
                                </a:rPr>
                                <m:t>0</m:t>
                              </m:r>
                            </m:sub>
                          </m:sSub>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𝑟</m:t>
                                  </m:r>
                                </m:num>
                                <m:den>
                                  <m:r>
                                    <a:rPr lang="en-CA" b="0" i="1" smtClean="0">
                                      <a:solidFill>
                                        <a:srgbClr val="000000"/>
                                      </a:solidFill>
                                      <a:latin typeface="Cambria Math" panose="02040503050406030204" pitchFamily="18" charset="0"/>
                                    </a:rPr>
                                    <m:t>4</m:t>
                                  </m:r>
                                  <m:sSub>
                                    <m:sSubPr>
                                      <m:ctrlPr>
                                        <a:rPr lang="en-CA" b="0" i="1" smtClean="0">
                                          <a:solidFill>
                                            <a:srgbClr val="000000"/>
                                          </a:solidFill>
                                          <a:latin typeface="Cambria Math" panose="02040503050406030204" pitchFamily="18" charset="0"/>
                                        </a:rPr>
                                      </m:ctrlPr>
                                    </m:sSubPr>
                                    <m:e>
                                      <m:r>
                                        <a:rPr lang="en-CA" b="0" i="1" smtClean="0">
                                          <a:solidFill>
                                            <a:srgbClr val="000000"/>
                                          </a:solidFill>
                                          <a:latin typeface="Cambria Math" panose="02040503050406030204" pitchFamily="18" charset="0"/>
                                        </a:rPr>
                                        <m:t>𝑟</m:t>
                                      </m:r>
                                    </m:e>
                                    <m:sub>
                                      <m:r>
                                        <a:rPr lang="en-CA" b="0" i="1" smtClean="0">
                                          <a:solidFill>
                                            <a:srgbClr val="000000"/>
                                          </a:solidFill>
                                          <a:latin typeface="Cambria Math" panose="02040503050406030204" pitchFamily="18" charset="0"/>
                                        </a:rPr>
                                        <m:t>0</m:t>
                                      </m:r>
                                    </m:sub>
                                  </m:sSub>
                                </m:den>
                              </m:f>
                              <m:r>
                                <a:rPr lang="en-CA" i="1">
                                  <a:solidFill>
                                    <a:srgbClr val="000000"/>
                                  </a:solidFill>
                                  <a:latin typeface="Cambria Math" panose="02040503050406030204" pitchFamily="18" charset="0"/>
                                </a:rPr>
                                <m:t>𝑓</m:t>
                              </m:r>
                            </m:e>
                          </m:d>
                        </m:num>
                        <m:den>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𝐼</m:t>
                              </m:r>
                            </m:e>
                            <m:sub>
                              <m:r>
                                <a:rPr lang="en-CA" i="1">
                                  <a:solidFill>
                                    <a:srgbClr val="000000"/>
                                  </a:solidFill>
                                  <a:latin typeface="Cambria Math" panose="02040503050406030204" pitchFamily="18" charset="0"/>
                                </a:rPr>
                                <m:t>0</m:t>
                              </m:r>
                            </m:sub>
                          </m:sSub>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num>
                                <m:den>
                                  <m:r>
                                    <a:rPr lang="en-CA" i="1">
                                      <a:solidFill>
                                        <a:srgbClr val="000000"/>
                                      </a:solidFill>
                                      <a:latin typeface="Cambria Math" panose="02040503050406030204" pitchFamily="18" charset="0"/>
                                    </a:rPr>
                                    <m:t>4</m:t>
                                  </m:r>
                                </m:den>
                              </m:f>
                              <m:r>
                                <a:rPr lang="en-CA" i="1">
                                  <a:solidFill>
                                    <a:srgbClr val="000000"/>
                                  </a:solidFill>
                                  <a:latin typeface="Cambria Math" panose="02040503050406030204" pitchFamily="18" charset="0"/>
                                </a:rPr>
                                <m:t>𝑓</m:t>
                              </m:r>
                            </m:e>
                          </m:d>
                        </m:den>
                      </m:f>
                    </m:oMath>
                  </m:oMathPara>
                </a14:m>
                <a:endParaRPr lang="en-CA" dirty="0"/>
              </a:p>
              <a:p>
                <a:pPr algn="ctr"/>
                <a14:m>
                  <m:oMathPara xmlns:m="http://schemas.openxmlformats.org/officeDocument/2006/math">
                    <m:oMathParaPr>
                      <m:jc m:val="left"/>
                    </m:oMathParaPr>
                    <m:oMath xmlns:m="http://schemas.openxmlformats.org/officeDocument/2006/math">
                      <m:r>
                        <a:rPr lang="en-CA" i="1">
                          <a:solidFill>
                            <a:srgbClr val="000000"/>
                          </a:solidFill>
                          <a:latin typeface="Cambria Math" panose="02040503050406030204" pitchFamily="18" charset="0"/>
                        </a:rPr>
                        <m:t> </m:t>
                      </m:r>
                    </m:oMath>
                  </m:oMathPara>
                </a14:m>
                <a:endParaRPr lang="en-CA" dirty="0"/>
              </a:p>
              <a:p>
                <a:endParaRPr lang="en-CA" dirty="0"/>
              </a:p>
            </p:txBody>
          </p:sp>
        </mc:Choice>
        <mc:Fallback>
          <p:sp>
            <p:nvSpPr>
              <p:cNvPr id="8202" name="Object 9"/>
              <p:cNvSpPr txBox="1">
                <a:spLocks noRot="1" noChangeAspect="1" noMove="1" noResize="1" noEditPoints="1" noAdjustHandles="1" noChangeArrowheads="1" noChangeShapeType="1" noTextEdit="1"/>
              </p:cNvSpPr>
              <p:nvPr/>
            </p:nvSpPr>
            <p:spPr bwMode="auto">
              <a:xfrm>
                <a:off x="0" y="2246761"/>
                <a:ext cx="5502667" cy="3017117"/>
              </a:xfrm>
              <a:prstGeom prst="rect">
                <a:avLst/>
              </a:prstGeom>
              <a:blipFill>
                <a:blip r:embed="rId5"/>
                <a:stretch>
                  <a:fillRect/>
                </a:stretch>
              </a:blipFill>
              <a:ln>
                <a:noFill/>
              </a:ln>
              <a:effectLst/>
            </p:spPr>
            <p:txBody>
              <a:bodyPr/>
              <a:lstStyle/>
              <a:p>
                <a:r>
                  <a:rPr lang="en-CA">
                    <a:noFill/>
                  </a:rPr>
                  <a:t> </a:t>
                </a:r>
              </a:p>
            </p:txBody>
          </p:sp>
        </mc:Fallback>
      </mc:AlternateContent>
      <p:sp>
        <p:nvSpPr>
          <p:cNvPr id="2" name="TextBox 1">
            <a:extLst>
              <a:ext uri="{FF2B5EF4-FFF2-40B4-BE49-F238E27FC236}">
                <a16:creationId xmlns:a16="http://schemas.microsoft.com/office/drawing/2014/main" id="{921CB3E0-62C9-4911-B07B-42593EF42E92}"/>
              </a:ext>
            </a:extLst>
          </p:cNvPr>
          <p:cNvSpPr txBox="1"/>
          <p:nvPr/>
        </p:nvSpPr>
        <p:spPr>
          <a:xfrm>
            <a:off x="114372" y="147617"/>
            <a:ext cx="5392308" cy="584775"/>
          </a:xfrm>
          <a:prstGeom prst="rect">
            <a:avLst/>
          </a:prstGeom>
          <a:noFill/>
        </p:spPr>
        <p:txBody>
          <a:bodyPr wrap="square" rtlCol="0">
            <a:spAutoFit/>
          </a:bodyPr>
          <a:lstStyle/>
          <a:p>
            <a:r>
              <a:rPr lang="en-CA" sz="3200" dirty="0"/>
              <a:t>Realistic Single Gap TTF</a:t>
            </a:r>
          </a:p>
        </p:txBody>
      </p:sp>
      <p:sp>
        <p:nvSpPr>
          <p:cNvPr id="20" name="Slide Number Placeholder 6">
            <a:extLst>
              <a:ext uri="{FF2B5EF4-FFF2-40B4-BE49-F238E27FC236}">
                <a16:creationId xmlns:a16="http://schemas.microsoft.com/office/drawing/2014/main" id="{92A8461B-5CC2-4CB3-B9F2-A17945C21809}"/>
              </a:ext>
            </a:extLst>
          </p:cNvPr>
          <p:cNvSpPr>
            <a:spLocks noGrp="1"/>
          </p:cNvSpPr>
          <p:nvPr>
            <p:ph type="sldNum" sz="quarter" idx="12"/>
          </p:nvPr>
        </p:nvSpPr>
        <p:spPr>
          <a:xfrm>
            <a:off x="6057900" y="5755481"/>
            <a:ext cx="1600200" cy="35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400">
                <a:solidFill>
                  <a:schemeClr val="tx1"/>
                </a:solidFill>
                <a:latin typeface="Arial" panose="020B0604020202020204" pitchFamily="34" charset="0"/>
              </a:defRPr>
            </a:lvl1pPr>
            <a:lvl2pPr marL="557213" indent="-214313" eaLnBrk="0" hangingPunct="0">
              <a:spcBef>
                <a:spcPct val="20000"/>
              </a:spcBef>
              <a:buChar char="–"/>
              <a:defRPr sz="2100">
                <a:solidFill>
                  <a:schemeClr val="tx1"/>
                </a:solidFill>
                <a:latin typeface="Arial" panose="020B0604020202020204" pitchFamily="34" charset="0"/>
              </a:defRPr>
            </a:lvl2pPr>
            <a:lvl3pPr marL="857250" indent="-171450" eaLnBrk="0" hangingPunct="0">
              <a:spcBef>
                <a:spcPct val="20000"/>
              </a:spcBef>
              <a:buChar char="•"/>
              <a:defRPr sz="1800">
                <a:solidFill>
                  <a:schemeClr val="tx1"/>
                </a:solidFill>
                <a:latin typeface="Arial" panose="020B0604020202020204" pitchFamily="34" charset="0"/>
              </a:defRPr>
            </a:lvl3pPr>
            <a:lvl4pPr marL="1200150" indent="-171450" eaLnBrk="0" hangingPunct="0">
              <a:spcBef>
                <a:spcPct val="20000"/>
              </a:spcBef>
              <a:buChar char="–"/>
              <a:defRPr sz="1500">
                <a:solidFill>
                  <a:schemeClr val="tx1"/>
                </a:solidFill>
                <a:latin typeface="Arial" panose="020B0604020202020204" pitchFamily="34" charset="0"/>
              </a:defRPr>
            </a:lvl4pPr>
            <a:lvl5pPr marL="1543050" indent="-171450" eaLnBrk="0" hangingPunct="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AC3F4459-8725-4A62-8368-F10BBADE24E7}" type="slidenum">
              <a:rPr lang="en-US" altLang="en-US" sz="1050"/>
              <a:pPr eaLnBrk="1" hangingPunct="1">
                <a:spcBef>
                  <a:spcPct val="0"/>
                </a:spcBef>
                <a:buFontTx/>
                <a:buNone/>
              </a:pPr>
              <a:t>46</a:t>
            </a:fld>
            <a:endParaRPr lang="en-US" altLang="en-US" sz="1050" dirty="0"/>
          </a:p>
        </p:txBody>
      </p:sp>
      <p:pic>
        <p:nvPicPr>
          <p:cNvPr id="3" name="Picture 2">
            <a:extLst>
              <a:ext uri="{FF2B5EF4-FFF2-40B4-BE49-F238E27FC236}">
                <a16:creationId xmlns:a16="http://schemas.microsoft.com/office/drawing/2014/main" id="{BCFE13F8-6152-4D4C-99D1-B9C8A4DDA983}"/>
              </a:ext>
            </a:extLst>
          </p:cNvPr>
          <p:cNvPicPr>
            <a:picLocks noChangeAspect="1"/>
          </p:cNvPicPr>
          <p:nvPr/>
        </p:nvPicPr>
        <p:blipFill>
          <a:blip r:embed="rId6"/>
          <a:stretch>
            <a:fillRect/>
          </a:stretch>
        </p:blipFill>
        <p:spPr>
          <a:xfrm>
            <a:off x="5723914" y="5263878"/>
            <a:ext cx="2936847" cy="902470"/>
          </a:xfrm>
          <a:prstGeom prst="rect">
            <a:avLst/>
          </a:prstGeom>
        </p:spPr>
      </p:pic>
      <p:grpSp>
        <p:nvGrpSpPr>
          <p:cNvPr id="8" name="Group 7">
            <a:extLst>
              <a:ext uri="{FF2B5EF4-FFF2-40B4-BE49-F238E27FC236}">
                <a16:creationId xmlns:a16="http://schemas.microsoft.com/office/drawing/2014/main" id="{B4EB0E7A-9E90-132D-9335-4B78C2CD2711}"/>
              </a:ext>
            </a:extLst>
          </p:cNvPr>
          <p:cNvGrpSpPr/>
          <p:nvPr/>
        </p:nvGrpSpPr>
        <p:grpSpPr>
          <a:xfrm>
            <a:off x="5735800" y="343068"/>
            <a:ext cx="2493338" cy="2334245"/>
            <a:chOff x="5631394" y="1017599"/>
            <a:chExt cx="1893997" cy="1779101"/>
          </a:xfrm>
        </p:grpSpPr>
        <p:grpSp>
          <p:nvGrpSpPr>
            <p:cNvPr id="4" name="Group 3"/>
            <p:cNvGrpSpPr/>
            <p:nvPr/>
          </p:nvGrpSpPr>
          <p:grpSpPr>
            <a:xfrm>
              <a:off x="6174860" y="1017599"/>
              <a:ext cx="1350531" cy="1779101"/>
              <a:chOff x="6231118" y="1715233"/>
              <a:chExt cx="2281286" cy="3086595"/>
            </a:xfrm>
          </p:grpSpPr>
          <p:pic>
            <p:nvPicPr>
              <p:cNvPr id="42" name="Picture 6"/>
              <p:cNvPicPr>
                <a:picLocks noChangeAspect="1" noChangeArrowheads="1"/>
              </p:cNvPicPr>
              <p:nvPr/>
            </p:nvPicPr>
            <p:blipFill rotWithShape="1">
              <a:blip r:embed="rId7">
                <a:extLst>
                  <a:ext uri="{28A0092B-C50C-407E-A947-70E740481C1C}">
                    <a14:useLocalDpi xmlns:a14="http://schemas.microsoft.com/office/drawing/2010/main" val="0"/>
                  </a:ext>
                </a:extLst>
              </a:blip>
              <a:srcRect l="14642" r="50000"/>
              <a:stretch/>
            </p:blipFill>
            <p:spPr bwMode="auto">
              <a:xfrm>
                <a:off x="6231118" y="1715233"/>
                <a:ext cx="2113715" cy="3086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6231118" y="4515439"/>
                <a:ext cx="2113715"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059918" y="2092751"/>
                <a:ext cx="452486" cy="2450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 name="Straight Connector 8"/>
              <p:cNvCxnSpPr/>
              <p:nvPr/>
            </p:nvCxnSpPr>
            <p:spPr>
              <a:xfrm flipV="1">
                <a:off x="6231118" y="2092751"/>
                <a:ext cx="0" cy="2639505"/>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8344833" y="2092751"/>
                <a:ext cx="0" cy="2639505"/>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a:extLst>
                <a:ext uri="{FF2B5EF4-FFF2-40B4-BE49-F238E27FC236}">
                  <a16:creationId xmlns:a16="http://schemas.microsoft.com/office/drawing/2014/main" id="{DF3B478A-EEDE-4257-A3D6-7FD0933C1617}"/>
                </a:ext>
              </a:extLst>
            </p:cNvPr>
            <p:cNvCxnSpPr>
              <a:cxnSpLocks/>
            </p:cNvCxnSpPr>
            <p:nvPr/>
          </p:nvCxnSpPr>
          <p:spPr>
            <a:xfrm flipV="1">
              <a:off x="6066137" y="1907149"/>
              <a:ext cx="0" cy="16279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57BE2107-CB05-4E29-8BB9-7A8C1C8ABFE8}"/>
                </a:ext>
              </a:extLst>
            </p:cNvPr>
            <p:cNvCxnSpPr>
              <a:cxnSpLocks/>
            </p:cNvCxnSpPr>
            <p:nvPr/>
          </p:nvCxnSpPr>
          <p:spPr>
            <a:xfrm flipH="1">
              <a:off x="6063351" y="1503126"/>
              <a:ext cx="5454" cy="2088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A466204F-7719-4A51-9E6B-8EB1BCC59F72}"/>
                </a:ext>
              </a:extLst>
            </p:cNvPr>
            <p:cNvSpPr/>
            <p:nvPr/>
          </p:nvSpPr>
          <p:spPr>
            <a:xfrm>
              <a:off x="6174861" y="1727045"/>
              <a:ext cx="226063" cy="1602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2BF2B88E-0EE6-46A7-9382-97DC7A91F648}"/>
                </a:ext>
              </a:extLst>
            </p:cNvPr>
            <p:cNvSpPr txBox="1"/>
            <p:nvPr/>
          </p:nvSpPr>
          <p:spPr>
            <a:xfrm>
              <a:off x="5631394" y="1666437"/>
              <a:ext cx="671072" cy="553998"/>
            </a:xfrm>
            <a:prstGeom prst="rect">
              <a:avLst/>
            </a:prstGeom>
            <a:noFill/>
          </p:spPr>
          <p:txBody>
            <a:bodyPr wrap="square" rtlCol="0">
              <a:spAutoFit/>
            </a:bodyPr>
            <a:lstStyle/>
            <a:p>
              <a:pPr algn="r"/>
              <a:r>
                <a:rPr lang="en-CA" dirty="0"/>
                <a:t>a=2r</a:t>
              </a:r>
              <a:r>
                <a:rPr lang="en-CA" baseline="-25000" dirty="0"/>
                <a:t>0</a:t>
              </a:r>
            </a:p>
          </p:txBody>
        </p:sp>
      </p:grpSp>
      <p:pic>
        <p:nvPicPr>
          <p:cNvPr id="10" name="Picture 9">
            <a:extLst>
              <a:ext uri="{FF2B5EF4-FFF2-40B4-BE49-F238E27FC236}">
                <a16:creationId xmlns:a16="http://schemas.microsoft.com/office/drawing/2014/main" id="{063F1EA6-D036-3D31-BDED-B978BDC5DD7B}"/>
              </a:ext>
            </a:extLst>
          </p:cNvPr>
          <p:cNvPicPr>
            <a:picLocks noChangeAspect="1"/>
          </p:cNvPicPr>
          <p:nvPr/>
        </p:nvPicPr>
        <p:blipFill>
          <a:blip r:embed="rId8"/>
          <a:stretch>
            <a:fillRect/>
          </a:stretch>
        </p:blipFill>
        <p:spPr>
          <a:xfrm>
            <a:off x="5591896" y="2844404"/>
            <a:ext cx="3365991" cy="2388981"/>
          </a:xfrm>
          <a:prstGeom prst="rect">
            <a:avLst/>
          </a:prstGeom>
        </p:spPr>
      </p:pic>
      <p:sp>
        <p:nvSpPr>
          <p:cNvPr id="13" name="Footer Placeholder 12">
            <a:extLst>
              <a:ext uri="{FF2B5EF4-FFF2-40B4-BE49-F238E27FC236}">
                <a16:creationId xmlns:a16="http://schemas.microsoft.com/office/drawing/2014/main" id="{0F9CDF95-AFF4-84DF-8379-14254A22C134}"/>
              </a:ext>
            </a:extLst>
          </p:cNvPr>
          <p:cNvSpPr>
            <a:spLocks noGrp="1"/>
          </p:cNvSpPr>
          <p:nvPr>
            <p:ph type="ftr" sz="quarter" idx="11"/>
          </p:nvPr>
        </p:nvSpPr>
        <p:spPr/>
        <p:txBody>
          <a:bodyPr/>
          <a:lstStyle/>
          <a:p>
            <a:pPr>
              <a:defRPr/>
            </a:pPr>
            <a:r>
              <a:rPr lang="it-IT"/>
              <a:t>Bob Laxdal - Non Elliptical Cavities </a:t>
            </a:r>
            <a:endParaRPr lang="en-CA"/>
          </a:p>
        </p:txBody>
      </p:sp>
    </p:spTree>
    <p:extLst>
      <p:ext uri="{BB962C8B-B14F-4D97-AF65-F5344CB8AC3E}">
        <p14:creationId xmlns:p14="http://schemas.microsoft.com/office/powerpoint/2010/main" val="1535209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237152C4-25EA-4E4E-9778-885817E82922}"/>
              </a:ext>
            </a:extLst>
          </p:cNvPr>
          <p:cNvSpPr>
            <a:spLocks noGrp="1"/>
          </p:cNvSpPr>
          <p:nvPr>
            <p:ph type="title"/>
          </p:nvPr>
        </p:nvSpPr>
        <p:spPr>
          <a:xfrm>
            <a:off x="468313" y="131763"/>
            <a:ext cx="8229600" cy="592137"/>
          </a:xfrm>
        </p:spPr>
        <p:txBody>
          <a:bodyPr>
            <a:normAutofit fontScale="90000"/>
          </a:bodyPr>
          <a:lstStyle/>
          <a:p>
            <a:r>
              <a:rPr lang="en-CA" altLang="en-US" sz="3600" dirty="0"/>
              <a:t>Two Gap TTF</a:t>
            </a:r>
          </a:p>
        </p:txBody>
      </p:sp>
      <p:pic>
        <p:nvPicPr>
          <p:cNvPr id="24579" name="Picture 2">
            <a:extLst>
              <a:ext uri="{FF2B5EF4-FFF2-40B4-BE49-F238E27FC236}">
                <a16:creationId xmlns:a16="http://schemas.microsoft.com/office/drawing/2014/main" id="{1B28850A-6806-4462-BFDE-81C143B6E7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63" y="1176024"/>
            <a:ext cx="8877300" cy="5402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63A3C21B-0EEC-453C-9498-D82DB05F5BF4}"/>
              </a:ext>
            </a:extLst>
          </p:cNvPr>
          <p:cNvSpPr/>
          <p:nvPr/>
        </p:nvSpPr>
        <p:spPr bwMode="auto">
          <a:xfrm>
            <a:off x="1422400" y="2645880"/>
            <a:ext cx="212725" cy="101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CA"/>
          </a:p>
        </p:txBody>
      </p:sp>
      <p:sp>
        <p:nvSpPr>
          <p:cNvPr id="8" name="Rectangle 7">
            <a:extLst>
              <a:ext uri="{FF2B5EF4-FFF2-40B4-BE49-F238E27FC236}">
                <a16:creationId xmlns:a16="http://schemas.microsoft.com/office/drawing/2014/main" id="{5FF9BA0C-7C2B-454E-ACF6-55220B1FC9A7}"/>
              </a:ext>
            </a:extLst>
          </p:cNvPr>
          <p:cNvSpPr/>
          <p:nvPr/>
        </p:nvSpPr>
        <p:spPr bwMode="auto">
          <a:xfrm>
            <a:off x="1414463" y="3018943"/>
            <a:ext cx="211137" cy="5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CA"/>
          </a:p>
        </p:txBody>
      </p:sp>
      <p:sp>
        <p:nvSpPr>
          <p:cNvPr id="9" name="Rectangle 8">
            <a:extLst>
              <a:ext uri="{FF2B5EF4-FFF2-40B4-BE49-F238E27FC236}">
                <a16:creationId xmlns:a16="http://schemas.microsoft.com/office/drawing/2014/main" id="{A5207913-97A6-4E45-9997-642CAAE14DCF}"/>
              </a:ext>
            </a:extLst>
          </p:cNvPr>
          <p:cNvSpPr/>
          <p:nvPr/>
        </p:nvSpPr>
        <p:spPr bwMode="auto">
          <a:xfrm>
            <a:off x="1812925" y="3128480"/>
            <a:ext cx="211138" cy="5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CA"/>
          </a:p>
        </p:txBody>
      </p:sp>
      <p:sp>
        <p:nvSpPr>
          <p:cNvPr id="10" name="Rectangle 9">
            <a:extLst>
              <a:ext uri="{FF2B5EF4-FFF2-40B4-BE49-F238E27FC236}">
                <a16:creationId xmlns:a16="http://schemas.microsoft.com/office/drawing/2014/main" id="{F5D6ED0C-08B8-45D5-B9FE-F7FB0D8BFA0B}"/>
              </a:ext>
            </a:extLst>
          </p:cNvPr>
          <p:cNvSpPr/>
          <p:nvPr/>
        </p:nvSpPr>
        <p:spPr bwMode="auto">
          <a:xfrm>
            <a:off x="1778000" y="3476143"/>
            <a:ext cx="212725" cy="5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CA"/>
          </a:p>
        </p:txBody>
      </p:sp>
      <p:sp>
        <p:nvSpPr>
          <p:cNvPr id="24585" name="TextBox 5">
            <a:extLst>
              <a:ext uri="{FF2B5EF4-FFF2-40B4-BE49-F238E27FC236}">
                <a16:creationId xmlns:a16="http://schemas.microsoft.com/office/drawing/2014/main" id="{8E358A92-0BFA-477B-8128-AD3C667BDF28}"/>
              </a:ext>
            </a:extLst>
          </p:cNvPr>
          <p:cNvSpPr txBox="1">
            <a:spLocks noChangeArrowheads="1"/>
          </p:cNvSpPr>
          <p:nvPr/>
        </p:nvSpPr>
        <p:spPr bwMode="auto">
          <a:xfrm>
            <a:off x="7023291" y="2676727"/>
            <a:ext cx="69912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CA" altLang="en-US" sz="1600" b="1" i="1" dirty="0">
                <a:solidFill>
                  <a:srgbClr val="FF0000"/>
                </a:solidFill>
                <a:sym typeface="Symbol" panose="05050102010706020507" pitchFamily="18" charset="2"/>
              </a:rPr>
              <a:t></a:t>
            </a:r>
            <a:r>
              <a:rPr lang="en-CA" altLang="en-US" sz="1600" b="1" i="1" baseline="-25000" dirty="0">
                <a:solidFill>
                  <a:srgbClr val="FF0000"/>
                </a:solidFill>
                <a:sym typeface="Symbol" panose="05050102010706020507" pitchFamily="18" charset="2"/>
              </a:rPr>
              <a:t>0</a:t>
            </a:r>
            <a:r>
              <a:rPr lang="en-CA" altLang="en-US" sz="1600" b="1" i="1" dirty="0">
                <a:solidFill>
                  <a:srgbClr val="FF0000"/>
                </a:solidFill>
                <a:sym typeface="Symbol" panose="05050102010706020507" pitchFamily="18" charset="2"/>
              </a:rPr>
              <a:t>/2</a:t>
            </a:r>
            <a:endParaRPr lang="en-CA" altLang="en-US" sz="1600" b="1" i="1" dirty="0">
              <a:solidFill>
                <a:srgbClr val="FF0000"/>
              </a:solidFill>
            </a:endParaRPr>
          </a:p>
        </p:txBody>
      </p:sp>
      <p:sp>
        <p:nvSpPr>
          <p:cNvPr id="24587" name="TextBox 16">
            <a:extLst>
              <a:ext uri="{FF2B5EF4-FFF2-40B4-BE49-F238E27FC236}">
                <a16:creationId xmlns:a16="http://schemas.microsoft.com/office/drawing/2014/main" id="{4A9A3F4C-FFD6-44DB-8C76-CC47CDDA90E8}"/>
              </a:ext>
            </a:extLst>
          </p:cNvPr>
          <p:cNvSpPr txBox="1">
            <a:spLocks noChangeArrowheads="1"/>
          </p:cNvSpPr>
          <p:nvPr/>
        </p:nvSpPr>
        <p:spPr bwMode="auto">
          <a:xfrm>
            <a:off x="1312863" y="2903055"/>
            <a:ext cx="6604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CA" altLang="en-US" sz="1000" b="1"/>
              <a:t>cav</a:t>
            </a:r>
          </a:p>
        </p:txBody>
      </p:sp>
      <p:sp>
        <p:nvSpPr>
          <p:cNvPr id="24588" name="TextBox 5">
            <a:extLst>
              <a:ext uri="{FF2B5EF4-FFF2-40B4-BE49-F238E27FC236}">
                <a16:creationId xmlns:a16="http://schemas.microsoft.com/office/drawing/2014/main" id="{B07918DA-8B0C-412B-93E0-F6C67967FDCF}"/>
              </a:ext>
            </a:extLst>
          </p:cNvPr>
          <p:cNvSpPr txBox="1">
            <a:spLocks noChangeArrowheads="1"/>
          </p:cNvSpPr>
          <p:nvPr/>
        </p:nvSpPr>
        <p:spPr bwMode="auto">
          <a:xfrm>
            <a:off x="266700" y="773059"/>
            <a:ext cx="5270500" cy="196977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15900" indent="-21590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600"/>
              </a:spcBef>
            </a:pPr>
            <a:r>
              <a:rPr lang="en-CA" altLang="en-US" sz="1600" dirty="0">
                <a:latin typeface="+mn-lt"/>
              </a:rPr>
              <a:t>For a two-gap structure the optimum acceleration occurs when the rf  gains 180 degree (</a:t>
            </a:r>
            <a:r>
              <a:rPr lang="en-CA" altLang="en-US" sz="1600" dirty="0">
                <a:latin typeface="+mn-lt"/>
                <a:sym typeface="Symbol" panose="05050102010706020507" pitchFamily="18" charset="2"/>
              </a:rPr>
              <a:t>) from gap center to gap center at the design velocity,</a:t>
            </a:r>
            <a:r>
              <a:rPr lang="en-CA" altLang="en-US" sz="1600" baseline="-25000" dirty="0">
                <a:latin typeface="+mn-lt"/>
                <a:sym typeface="Symbol" panose="05050102010706020507" pitchFamily="18" charset="2"/>
              </a:rPr>
              <a:t> </a:t>
            </a:r>
            <a:r>
              <a:rPr lang="en-CA" altLang="en-US" sz="1600" dirty="0">
                <a:latin typeface="+mn-lt"/>
                <a:sym typeface="Symbol" panose="05050102010706020507" pitchFamily="18" charset="2"/>
              </a:rPr>
              <a:t></a:t>
            </a:r>
            <a:r>
              <a:rPr lang="en-CA" altLang="en-US" sz="1600" baseline="-25000" dirty="0">
                <a:latin typeface="+mn-lt"/>
                <a:sym typeface="Symbol" panose="05050102010706020507" pitchFamily="18" charset="2"/>
              </a:rPr>
              <a:t>0 </a:t>
            </a:r>
          </a:p>
          <a:p>
            <a:pPr eaLnBrk="1" hangingPunct="1">
              <a:spcBef>
                <a:spcPts val="600"/>
              </a:spcBef>
            </a:pPr>
            <a:r>
              <a:rPr lang="en-CA" altLang="en-US" sz="1600" dirty="0">
                <a:latin typeface="+mn-lt"/>
                <a:sym typeface="Symbol" panose="05050102010706020507" pitchFamily="18" charset="2"/>
              </a:rPr>
              <a:t>Slower or faster particles will get less kick due to reduced synchronization with the rf phase </a:t>
            </a:r>
          </a:p>
          <a:p>
            <a:pPr eaLnBrk="1" hangingPunct="1">
              <a:spcBef>
                <a:spcPts val="600"/>
              </a:spcBef>
            </a:pPr>
            <a:r>
              <a:rPr lang="en-CA" altLang="en-US" sz="1600" dirty="0">
                <a:latin typeface="+mn-lt"/>
                <a:sym typeface="Symbol" panose="05050102010706020507" pitchFamily="18" charset="2"/>
              </a:rPr>
              <a:t>Assuming a square field distribution of field in the gap the combined two-gap transit time factor is given by</a:t>
            </a:r>
            <a:endParaRPr lang="en-CA" altLang="en-US" sz="1600" dirty="0">
              <a:latin typeface="+mn-lt"/>
            </a:endParaRPr>
          </a:p>
        </p:txBody>
      </p:sp>
      <p:sp>
        <p:nvSpPr>
          <p:cNvPr id="7" name="Rectangle 6">
            <a:extLst>
              <a:ext uri="{FF2B5EF4-FFF2-40B4-BE49-F238E27FC236}">
                <a16:creationId xmlns:a16="http://schemas.microsoft.com/office/drawing/2014/main" id="{97BDED12-DFCD-4FDC-B024-F3B93B2D8975}"/>
              </a:ext>
            </a:extLst>
          </p:cNvPr>
          <p:cNvSpPr/>
          <p:nvPr/>
        </p:nvSpPr>
        <p:spPr>
          <a:xfrm>
            <a:off x="2336800" y="5431802"/>
            <a:ext cx="2540000" cy="3693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21" name="Rectangle 20">
            <a:extLst>
              <a:ext uri="{FF2B5EF4-FFF2-40B4-BE49-F238E27FC236}">
                <a16:creationId xmlns:a16="http://schemas.microsoft.com/office/drawing/2014/main" id="{9EED4200-6A1C-4AF3-9208-D827568AA773}"/>
              </a:ext>
            </a:extLst>
          </p:cNvPr>
          <p:cNvSpPr/>
          <p:nvPr/>
        </p:nvSpPr>
        <p:spPr>
          <a:xfrm>
            <a:off x="4848225" y="2849080"/>
            <a:ext cx="688975" cy="446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graphicFrame>
        <p:nvGraphicFramePr>
          <p:cNvPr id="24591" name="Object 10">
            <a:extLst>
              <a:ext uri="{FF2B5EF4-FFF2-40B4-BE49-F238E27FC236}">
                <a16:creationId xmlns:a16="http://schemas.microsoft.com/office/drawing/2014/main" id="{AA8F7E99-7D9B-4973-931A-EC4ADC73261F}"/>
              </a:ext>
            </a:extLst>
          </p:cNvPr>
          <p:cNvGraphicFramePr>
            <a:graphicFrameLocks noChangeAspect="1"/>
          </p:cNvGraphicFramePr>
          <p:nvPr/>
        </p:nvGraphicFramePr>
        <p:xfrm>
          <a:off x="4876800" y="2901468"/>
          <a:ext cx="584200" cy="393700"/>
        </p:xfrm>
        <a:graphic>
          <a:graphicData uri="http://schemas.openxmlformats.org/presentationml/2006/ole">
            <mc:AlternateContent xmlns:mc="http://schemas.openxmlformats.org/markup-compatibility/2006">
              <mc:Choice xmlns:v="urn:schemas-microsoft-com:vml" Requires="v">
                <p:oleObj name="Equation" r:id="rId4" imgW="583947" imgH="393529" progId="Equation.DSMT4">
                  <p:embed/>
                </p:oleObj>
              </mc:Choice>
              <mc:Fallback>
                <p:oleObj name="Equation" r:id="rId4" imgW="583947" imgH="393529" progId="Equation.DSMT4">
                  <p:embed/>
                  <p:pic>
                    <p:nvPicPr>
                      <p:cNvPr id="24591" name="Object 10">
                        <a:extLst>
                          <a:ext uri="{FF2B5EF4-FFF2-40B4-BE49-F238E27FC236}">
                            <a16:creationId xmlns:a16="http://schemas.microsoft.com/office/drawing/2014/main" id="{AA8F7E99-7D9B-4973-931A-EC4ADC7326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901468"/>
                        <a:ext cx="584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Rectangle 15">
            <a:extLst>
              <a:ext uri="{FF2B5EF4-FFF2-40B4-BE49-F238E27FC236}">
                <a16:creationId xmlns:a16="http://schemas.microsoft.com/office/drawing/2014/main" id="{7F4A595B-6D0D-4632-87B8-EBB96DBAED3C}"/>
              </a:ext>
            </a:extLst>
          </p:cNvPr>
          <p:cNvSpPr/>
          <p:nvPr/>
        </p:nvSpPr>
        <p:spPr>
          <a:xfrm>
            <a:off x="317976" y="2739278"/>
            <a:ext cx="5167947" cy="1158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graphicFrame>
        <p:nvGraphicFramePr>
          <p:cNvPr id="24594" name="Object 14">
            <a:extLst>
              <a:ext uri="{FF2B5EF4-FFF2-40B4-BE49-F238E27FC236}">
                <a16:creationId xmlns:a16="http://schemas.microsoft.com/office/drawing/2014/main" id="{2391CD02-BFB0-4539-BEB1-3054E135AC36}"/>
              </a:ext>
            </a:extLst>
          </p:cNvPr>
          <p:cNvGraphicFramePr>
            <a:graphicFrameLocks noChangeAspect="1"/>
          </p:cNvGraphicFramePr>
          <p:nvPr/>
        </p:nvGraphicFramePr>
        <p:xfrm>
          <a:off x="259247" y="2818630"/>
          <a:ext cx="5047942" cy="975697"/>
        </p:xfrm>
        <a:graphic>
          <a:graphicData uri="http://schemas.openxmlformats.org/presentationml/2006/ole">
            <mc:AlternateContent xmlns:mc="http://schemas.openxmlformats.org/markup-compatibility/2006">
              <mc:Choice xmlns:v="urn:schemas-microsoft-com:vml" Requires="v">
                <p:oleObj name="Equation" r:id="rId6" imgW="3974760" imgH="736560" progId="Equation.DSMT4">
                  <p:embed/>
                </p:oleObj>
              </mc:Choice>
              <mc:Fallback>
                <p:oleObj name="Equation" r:id="rId6" imgW="3974760" imgH="736560" progId="Equation.DSMT4">
                  <p:embed/>
                  <p:pic>
                    <p:nvPicPr>
                      <p:cNvPr id="24594" name="Object 14">
                        <a:extLst>
                          <a:ext uri="{FF2B5EF4-FFF2-40B4-BE49-F238E27FC236}">
                            <a16:creationId xmlns:a16="http://schemas.microsoft.com/office/drawing/2014/main" id="{2391CD02-BFB0-4539-BEB1-3054E135AC36}"/>
                          </a:ext>
                        </a:extLst>
                      </p:cNvPr>
                      <p:cNvPicPr>
                        <a:picLocks noChangeAspect="1" noChangeArrowheads="1"/>
                      </p:cNvPicPr>
                      <p:nvPr/>
                    </p:nvPicPr>
                    <p:blipFill>
                      <a:blip r:embed="rId7"/>
                      <a:srcRect/>
                      <a:stretch>
                        <a:fillRect/>
                      </a:stretch>
                    </p:blipFill>
                    <p:spPr bwMode="auto">
                      <a:xfrm>
                        <a:off x="259247" y="2818630"/>
                        <a:ext cx="5047942" cy="975697"/>
                      </a:xfrm>
                      <a:prstGeom prst="rect">
                        <a:avLst/>
                      </a:prstGeom>
                      <a:solidFill>
                        <a:schemeClr val="bg1"/>
                      </a:solidFill>
                      <a:ln>
                        <a:noFill/>
                      </a:ln>
                    </p:spPr>
                  </p:pic>
                </p:oleObj>
              </mc:Fallback>
            </mc:AlternateContent>
          </a:graphicData>
        </a:graphic>
      </p:graphicFrame>
      <p:sp>
        <p:nvSpPr>
          <p:cNvPr id="18" name="TextBox 17">
            <a:extLst>
              <a:ext uri="{FF2B5EF4-FFF2-40B4-BE49-F238E27FC236}">
                <a16:creationId xmlns:a16="http://schemas.microsoft.com/office/drawing/2014/main" id="{B217E9B2-4D48-4A52-A42D-232115A25846}"/>
              </a:ext>
            </a:extLst>
          </p:cNvPr>
          <p:cNvSpPr txBox="1"/>
          <p:nvPr/>
        </p:nvSpPr>
        <p:spPr>
          <a:xfrm>
            <a:off x="7387390" y="5116183"/>
            <a:ext cx="479133" cy="369332"/>
          </a:xfrm>
          <a:prstGeom prst="rect">
            <a:avLst/>
          </a:prstGeom>
          <a:noFill/>
        </p:spPr>
        <p:txBody>
          <a:bodyPr wrap="square" rtlCol="0">
            <a:spAutoFit/>
          </a:bodyPr>
          <a:lstStyle/>
          <a:p>
            <a:r>
              <a:rPr lang="en-CA" i="1" dirty="0">
                <a:solidFill>
                  <a:srgbClr val="FF0000"/>
                </a:solidFill>
              </a:rPr>
              <a:t>V</a:t>
            </a:r>
            <a:r>
              <a:rPr lang="en-CA" i="1" baseline="-25000" dirty="0">
                <a:solidFill>
                  <a:srgbClr val="FF0000"/>
                </a:solidFill>
              </a:rPr>
              <a:t>IC</a:t>
            </a:r>
          </a:p>
        </p:txBody>
      </p:sp>
      <p:sp>
        <p:nvSpPr>
          <p:cNvPr id="37" name="TextBox 36">
            <a:extLst>
              <a:ext uri="{FF2B5EF4-FFF2-40B4-BE49-F238E27FC236}">
                <a16:creationId xmlns:a16="http://schemas.microsoft.com/office/drawing/2014/main" id="{C614D486-F1B5-44C5-9D08-26C8B3DFB028}"/>
              </a:ext>
            </a:extLst>
          </p:cNvPr>
          <p:cNvSpPr txBox="1"/>
          <p:nvPr/>
        </p:nvSpPr>
        <p:spPr>
          <a:xfrm>
            <a:off x="6046859" y="6488668"/>
            <a:ext cx="2781300" cy="307777"/>
          </a:xfrm>
          <a:prstGeom prst="rect">
            <a:avLst/>
          </a:prstGeom>
          <a:noFill/>
        </p:spPr>
        <p:txBody>
          <a:bodyPr wrap="square" rtlCol="0">
            <a:spAutoFit/>
          </a:bodyPr>
          <a:lstStyle/>
          <a:p>
            <a:r>
              <a:rPr lang="en-CA" sz="1400" i="1" dirty="0">
                <a:solidFill>
                  <a:srgbClr val="FF0000"/>
                </a:solidFill>
              </a:rPr>
              <a:t>V</a:t>
            </a:r>
            <a:r>
              <a:rPr lang="en-CA" sz="1400" i="1" baseline="-25000" dirty="0">
                <a:solidFill>
                  <a:srgbClr val="FF0000"/>
                </a:solidFill>
              </a:rPr>
              <a:t>IC</a:t>
            </a:r>
            <a:r>
              <a:rPr lang="en-CA" sz="1400" i="1" dirty="0">
                <a:solidFill>
                  <a:srgbClr val="FF0000"/>
                </a:solidFill>
              </a:rPr>
              <a:t>= </a:t>
            </a:r>
            <a:r>
              <a:rPr lang="en-CA" sz="1400" dirty="0">
                <a:solidFill>
                  <a:srgbClr val="FF0000"/>
                </a:solidFill>
              </a:rPr>
              <a:t>inner conductor voltage</a:t>
            </a:r>
          </a:p>
        </p:txBody>
      </p:sp>
      <p:sp>
        <p:nvSpPr>
          <p:cNvPr id="13" name="TextBox 12">
            <a:extLst>
              <a:ext uri="{FF2B5EF4-FFF2-40B4-BE49-F238E27FC236}">
                <a16:creationId xmlns:a16="http://schemas.microsoft.com/office/drawing/2014/main" id="{3D89D206-7991-45AA-800A-ACFCB9C04785}"/>
              </a:ext>
            </a:extLst>
          </p:cNvPr>
          <p:cNvSpPr txBox="1"/>
          <p:nvPr/>
        </p:nvSpPr>
        <p:spPr>
          <a:xfrm>
            <a:off x="2552369" y="6268307"/>
            <a:ext cx="1327868" cy="369332"/>
          </a:xfrm>
          <a:prstGeom prst="rect">
            <a:avLst/>
          </a:prstGeom>
          <a:solidFill>
            <a:schemeClr val="bg1"/>
          </a:solidFill>
        </p:spPr>
        <p:txBody>
          <a:bodyPr wrap="square" rtlCol="0">
            <a:spAutoFit/>
          </a:bodyPr>
          <a:lstStyle/>
          <a:p>
            <a:pPr algn="ctr"/>
            <a:r>
              <a:rPr lang="en-CA" dirty="0">
                <a:sym typeface="Symbol" panose="05050102010706020507" pitchFamily="18" charset="2"/>
              </a:rPr>
              <a:t>/</a:t>
            </a:r>
            <a:r>
              <a:rPr lang="en-CA" baseline="-25000" dirty="0">
                <a:sym typeface="Symbol" panose="05050102010706020507" pitchFamily="18" charset="2"/>
              </a:rPr>
              <a:t>0</a:t>
            </a:r>
            <a:endParaRPr lang="en-CA" baseline="-25000" dirty="0"/>
          </a:p>
        </p:txBody>
      </p:sp>
      <p:sp>
        <p:nvSpPr>
          <p:cNvPr id="40" name="TextBox 39">
            <a:extLst>
              <a:ext uri="{FF2B5EF4-FFF2-40B4-BE49-F238E27FC236}">
                <a16:creationId xmlns:a16="http://schemas.microsoft.com/office/drawing/2014/main" id="{2CF298EF-FBFC-4DB3-8ABF-FD868B3752A1}"/>
              </a:ext>
            </a:extLst>
          </p:cNvPr>
          <p:cNvSpPr txBox="1"/>
          <p:nvPr/>
        </p:nvSpPr>
        <p:spPr>
          <a:xfrm>
            <a:off x="6061197" y="2722710"/>
            <a:ext cx="759350" cy="338554"/>
          </a:xfrm>
          <a:prstGeom prst="rect">
            <a:avLst/>
          </a:prstGeom>
          <a:solidFill>
            <a:schemeClr val="bg1"/>
          </a:solidFill>
        </p:spPr>
        <p:txBody>
          <a:bodyPr wrap="square">
            <a:spAutoFit/>
          </a:bodyPr>
          <a:lstStyle/>
          <a:p>
            <a:pPr algn="ctr"/>
            <a:r>
              <a:rPr lang="en-CA" sz="1600" dirty="0">
                <a:sym typeface="Symbol" panose="05050102010706020507" pitchFamily="18" charset="2"/>
              </a:rPr>
              <a:t>=</a:t>
            </a:r>
            <a:r>
              <a:rPr lang="en-CA" sz="1600" baseline="-25000" dirty="0">
                <a:sym typeface="Symbol" panose="05050102010706020507" pitchFamily="18" charset="2"/>
              </a:rPr>
              <a:t>0</a:t>
            </a:r>
            <a:endParaRPr lang="en-CA" sz="1600" baseline="-25000" dirty="0"/>
          </a:p>
        </p:txBody>
      </p:sp>
      <p:sp>
        <p:nvSpPr>
          <p:cNvPr id="41" name="TextBox 40">
            <a:extLst>
              <a:ext uri="{FF2B5EF4-FFF2-40B4-BE49-F238E27FC236}">
                <a16:creationId xmlns:a16="http://schemas.microsoft.com/office/drawing/2014/main" id="{21ABB704-5A7C-47E0-95D5-DCB44D8BF8DC}"/>
              </a:ext>
            </a:extLst>
          </p:cNvPr>
          <p:cNvSpPr txBox="1"/>
          <p:nvPr/>
        </p:nvSpPr>
        <p:spPr>
          <a:xfrm>
            <a:off x="6180467" y="4396360"/>
            <a:ext cx="1006512" cy="338554"/>
          </a:xfrm>
          <a:prstGeom prst="rect">
            <a:avLst/>
          </a:prstGeom>
          <a:solidFill>
            <a:schemeClr val="bg1"/>
          </a:solidFill>
        </p:spPr>
        <p:txBody>
          <a:bodyPr wrap="square">
            <a:spAutoFit/>
          </a:bodyPr>
          <a:lstStyle/>
          <a:p>
            <a:pPr algn="ctr"/>
            <a:r>
              <a:rPr lang="en-CA" sz="1600" dirty="0">
                <a:sym typeface="Symbol" panose="05050102010706020507" pitchFamily="18" charset="2"/>
              </a:rPr>
              <a:t>=0.7</a:t>
            </a:r>
            <a:r>
              <a:rPr lang="en-CA" sz="1600" baseline="-25000" dirty="0">
                <a:sym typeface="Symbol" panose="05050102010706020507" pitchFamily="18" charset="2"/>
              </a:rPr>
              <a:t>0</a:t>
            </a:r>
            <a:endParaRPr lang="en-CA" sz="1600" baseline="-25000" dirty="0"/>
          </a:p>
        </p:txBody>
      </p:sp>
      <p:sp>
        <p:nvSpPr>
          <p:cNvPr id="42" name="TextBox 41">
            <a:extLst>
              <a:ext uri="{FF2B5EF4-FFF2-40B4-BE49-F238E27FC236}">
                <a16:creationId xmlns:a16="http://schemas.microsoft.com/office/drawing/2014/main" id="{243A945D-8F95-4440-BCF8-EDA88AB40478}"/>
              </a:ext>
            </a:extLst>
          </p:cNvPr>
          <p:cNvSpPr txBox="1"/>
          <p:nvPr/>
        </p:nvSpPr>
        <p:spPr>
          <a:xfrm>
            <a:off x="6148859" y="5980837"/>
            <a:ext cx="1006512" cy="338554"/>
          </a:xfrm>
          <a:prstGeom prst="rect">
            <a:avLst/>
          </a:prstGeom>
          <a:solidFill>
            <a:schemeClr val="bg1"/>
          </a:solidFill>
        </p:spPr>
        <p:txBody>
          <a:bodyPr wrap="square">
            <a:spAutoFit/>
          </a:bodyPr>
          <a:lstStyle/>
          <a:p>
            <a:pPr algn="ctr"/>
            <a:r>
              <a:rPr lang="en-CA" sz="1600" dirty="0">
                <a:sym typeface="Symbol" panose="05050102010706020507" pitchFamily="18" charset="2"/>
              </a:rPr>
              <a:t>=1.5</a:t>
            </a:r>
            <a:r>
              <a:rPr lang="en-CA" sz="1600" baseline="-25000" dirty="0">
                <a:sym typeface="Symbol" panose="05050102010706020507" pitchFamily="18" charset="2"/>
              </a:rPr>
              <a:t>0</a:t>
            </a:r>
            <a:endParaRPr lang="en-CA" sz="1600" baseline="-25000" dirty="0"/>
          </a:p>
        </p:txBody>
      </p:sp>
      <p:cxnSp>
        <p:nvCxnSpPr>
          <p:cNvPr id="5" name="Straight Arrow Connector 4">
            <a:extLst>
              <a:ext uri="{FF2B5EF4-FFF2-40B4-BE49-F238E27FC236}">
                <a16:creationId xmlns:a16="http://schemas.microsoft.com/office/drawing/2014/main" id="{3F8DEBFE-C2B3-4FBB-97B5-476028F57237}"/>
              </a:ext>
            </a:extLst>
          </p:cNvPr>
          <p:cNvCxnSpPr/>
          <p:nvPr/>
        </p:nvCxnSpPr>
        <p:spPr bwMode="auto">
          <a:xfrm>
            <a:off x="6731000" y="2973223"/>
            <a:ext cx="1277938" cy="7937"/>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69329316-F5C3-56C8-FA54-1178FDBAA9C9}"/>
              </a:ext>
            </a:extLst>
          </p:cNvPr>
          <p:cNvSpPr>
            <a:spLocks noGrp="1"/>
          </p:cNvSpPr>
          <p:nvPr>
            <p:ph type="sldNum" sz="quarter" idx="12"/>
          </p:nvPr>
        </p:nvSpPr>
        <p:spPr/>
        <p:txBody>
          <a:bodyPr/>
          <a:lstStyle/>
          <a:p>
            <a:fld id="{39D24FFC-259A-4F20-B3F2-4FAC6B0ADD39}" type="slidenum">
              <a:rPr lang="en-CA" smtClean="0"/>
              <a:t>47</a:t>
            </a:fld>
            <a:endParaRPr lang="en-CA" dirty="0"/>
          </a:p>
        </p:txBody>
      </p:sp>
      <mc:AlternateContent xmlns:mc="http://schemas.openxmlformats.org/markup-compatibility/2006">
        <mc:Choice xmlns:p14="http://schemas.microsoft.com/office/powerpoint/2010/main" Requires="p14">
          <p:contentPart p14:bwMode="auto" r:id="rId8">
            <p14:nvContentPartPr>
              <p14:cNvPr id="6" name="Ink 5">
                <a:extLst>
                  <a:ext uri="{FF2B5EF4-FFF2-40B4-BE49-F238E27FC236}">
                    <a16:creationId xmlns:a16="http://schemas.microsoft.com/office/drawing/2014/main" id="{4CC1E576-171A-A9A3-EF52-5EFB8940DD25}"/>
                  </a:ext>
                </a:extLst>
              </p14:cNvPr>
              <p14:cNvContentPartPr/>
              <p14:nvPr/>
            </p14:nvContentPartPr>
            <p14:xfrm>
              <a:off x="8455989" y="-16448"/>
              <a:ext cx="491400" cy="538200"/>
            </p14:xfrm>
          </p:contentPart>
        </mc:Choice>
        <mc:Fallback>
          <p:pic>
            <p:nvPicPr>
              <p:cNvPr id="6" name="Ink 5">
                <a:extLst>
                  <a:ext uri="{FF2B5EF4-FFF2-40B4-BE49-F238E27FC236}">
                    <a16:creationId xmlns:a16="http://schemas.microsoft.com/office/drawing/2014/main" id="{4CC1E576-171A-A9A3-EF52-5EFB8940DD25}"/>
                  </a:ext>
                </a:extLst>
              </p:cNvPr>
              <p:cNvPicPr/>
              <p:nvPr/>
            </p:nvPicPr>
            <p:blipFill>
              <a:blip r:embed="rId9"/>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2270945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9E658-E999-D7B7-F97D-CAF074D10149}"/>
              </a:ext>
            </a:extLst>
          </p:cNvPr>
          <p:cNvSpPr>
            <a:spLocks noGrp="1"/>
          </p:cNvSpPr>
          <p:nvPr>
            <p:ph type="title"/>
          </p:nvPr>
        </p:nvSpPr>
        <p:spPr>
          <a:xfrm>
            <a:off x="457200" y="119671"/>
            <a:ext cx="8229600" cy="639762"/>
          </a:xfrm>
        </p:spPr>
        <p:txBody>
          <a:bodyPr>
            <a:noAutofit/>
          </a:bodyPr>
          <a:lstStyle/>
          <a:p>
            <a:r>
              <a:rPr lang="en-CA" sz="3600" dirty="0"/>
              <a:t>Energy </a:t>
            </a:r>
            <a:r>
              <a:rPr lang="en-CA" sz="3200" dirty="0"/>
              <a:t>Gain</a:t>
            </a:r>
            <a:r>
              <a:rPr lang="en-CA" sz="3600" dirty="0"/>
              <a:t> in a Two-gap structure</a:t>
            </a:r>
          </a:p>
        </p:txBody>
      </p:sp>
      <mc:AlternateContent xmlns:mc="http://schemas.openxmlformats.org/markup-compatibility/2006" xmlns:a14="http://schemas.microsoft.com/office/drawing/2010/main">
        <mc:Choice Requires="a14">
          <p:sp>
            <p:nvSpPr>
              <p:cNvPr id="3" name="Object 12">
                <a:extLst>
                  <a:ext uri="{FF2B5EF4-FFF2-40B4-BE49-F238E27FC236}">
                    <a16:creationId xmlns:a16="http://schemas.microsoft.com/office/drawing/2014/main" id="{F64067C3-C21A-A4AC-2DBA-D03D7C8BEDD7}"/>
                  </a:ext>
                </a:extLst>
              </p:cNvPr>
              <p:cNvSpPr txBox="1"/>
              <p:nvPr/>
            </p:nvSpPr>
            <p:spPr bwMode="auto">
              <a:xfrm>
                <a:off x="229449" y="961600"/>
                <a:ext cx="5227742" cy="5661115"/>
              </a:xfrm>
              <a:prstGeom prst="rect">
                <a:avLst/>
              </a:prstGeom>
              <a:noFill/>
              <a:ln>
                <a:noFill/>
              </a:ln>
            </p:spPr>
            <p:txBody>
              <a:bodyPr>
                <a:normAutofit/>
              </a:bodyPr>
              <a:lstStyle/>
              <a:p>
                <a:r>
                  <a:rPr lang="en-US" sz="1600" dirty="0">
                    <a:solidFill>
                      <a:srgbClr val="000000"/>
                    </a:solidFill>
                    <a:cs typeface="Calibri" panose="020F0502020204030204" pitchFamily="34" charset="0"/>
                  </a:rPr>
                  <a:t>For </a:t>
                </a:r>
                <a:r>
                  <a:rPr lang="en-US" sz="1600" dirty="0">
                    <a:solidFill>
                      <a:srgbClr val="000000"/>
                    </a:solidFill>
                    <a:cs typeface="Calibri" panose="020F0502020204030204" pitchFamily="34" charset="0"/>
                    <a:sym typeface="Symbol" panose="05050102010706020507" pitchFamily="18" charset="2"/>
                  </a:rPr>
                  <a:t>= </a:t>
                </a:r>
                <a:r>
                  <a:rPr lang="en-US" sz="1600" baseline="-25000" dirty="0">
                    <a:solidFill>
                      <a:srgbClr val="000000"/>
                    </a:solidFill>
                    <a:cs typeface="Calibri" panose="020F0502020204030204" pitchFamily="34" charset="0"/>
                    <a:sym typeface="Symbol" panose="05050102010706020507" pitchFamily="18" charset="2"/>
                  </a:rPr>
                  <a:t>0</a:t>
                </a:r>
                <a:r>
                  <a:rPr lang="en-US" sz="1600" dirty="0">
                    <a:solidFill>
                      <a:srgbClr val="000000"/>
                    </a:solidFill>
                    <a:cs typeface="Calibri" panose="020F0502020204030204" pitchFamily="34" charset="0"/>
                    <a:sym typeface="Symbol" panose="05050102010706020507" pitchFamily="18" charset="2"/>
                  </a:rPr>
                  <a:t>  ion is synchronized with the rf</a:t>
                </a:r>
              </a:p>
              <a:p>
                <a:pPr marL="285750" indent="-285750">
                  <a:spcBef>
                    <a:spcPts val="600"/>
                  </a:spcBef>
                  <a:buFont typeface="Wingdings" panose="05000000000000000000" pitchFamily="2" charset="2"/>
                  <a:buChar char="§"/>
                </a:pPr>
                <a:r>
                  <a:rPr lang="en-US" sz="1600" dirty="0">
                    <a:solidFill>
                      <a:srgbClr val="000000"/>
                    </a:solidFill>
                    <a:cs typeface="Calibri" panose="020F0502020204030204" pitchFamily="34" charset="0"/>
                  </a:rPr>
                  <a:t>Maximum energy gain in a first gap</a:t>
                </a:r>
              </a:p>
              <a:p>
                <a:pPr>
                  <a:spcBef>
                    <a:spcPts val="600"/>
                  </a:spcBef>
                </a:pPr>
                <a14:m>
                  <m:oMath xmlns:m="http://schemas.openxmlformats.org/officeDocument/2006/math">
                    <m:r>
                      <a:rPr lang="en-CA" sz="1600" b="0" i="1" smtClean="0">
                        <a:solidFill>
                          <a:srgbClr val="000000"/>
                        </a:solidFill>
                        <a:latin typeface="Cambria Math" panose="02040503050406030204" pitchFamily="18" charset="0"/>
                      </a:rPr>
                      <m:t>                          </m:t>
                    </m:r>
                    <m:r>
                      <m:rPr>
                        <m:sty m:val="p"/>
                      </m:rPr>
                      <a:rPr lang="en-CA" sz="1600" i="1" smtClean="0">
                        <a:solidFill>
                          <a:srgbClr val="000000"/>
                        </a:solidFill>
                        <a:latin typeface="Cambria Math" panose="02040503050406030204" pitchFamily="18" charset="0"/>
                      </a:rPr>
                      <m:t>Δ</m:t>
                    </m:r>
                    <m:r>
                      <a:rPr lang="en-CA" sz="1600" i="1" smtClean="0">
                        <a:solidFill>
                          <a:srgbClr val="000000"/>
                        </a:solidFill>
                        <a:latin typeface="Cambria Math" panose="02040503050406030204" pitchFamily="18" charset="0"/>
                      </a:rPr>
                      <m:t>𝑊</m:t>
                    </m:r>
                    <m:r>
                      <a:rPr lang="en-CA" sz="1600" b="0" i="1" baseline="-25000" smtClean="0">
                        <a:solidFill>
                          <a:srgbClr val="000000"/>
                        </a:solidFill>
                        <a:latin typeface="Cambria Math" panose="02040503050406030204" pitchFamily="18" charset="0"/>
                      </a:rPr>
                      <m:t>1</m:t>
                    </m:r>
                    <m:r>
                      <a:rPr lang="en-CA" sz="1600" i="1" smtClean="0">
                        <a:solidFill>
                          <a:srgbClr val="000000"/>
                        </a:solidFill>
                        <a:latin typeface="Cambria Math" panose="02040503050406030204" pitchFamily="18" charset="0"/>
                      </a:rPr>
                      <m:t>=</m:t>
                    </m:r>
                    <m:r>
                      <a:rPr lang="en-CA" sz="1600" i="1">
                        <a:solidFill>
                          <a:srgbClr val="000000"/>
                        </a:solidFill>
                        <a:latin typeface="Cambria Math" panose="02040503050406030204" pitchFamily="18" charset="0"/>
                      </a:rPr>
                      <m:t>𝑞𝐸</m:t>
                    </m:r>
                    <m:r>
                      <a:rPr lang="en-CA" sz="1600" i="1" baseline="-25000">
                        <a:solidFill>
                          <a:srgbClr val="000000"/>
                        </a:solidFill>
                        <a:latin typeface="Cambria Math" panose="02040503050406030204" pitchFamily="18" charset="0"/>
                      </a:rPr>
                      <m:t>0</m:t>
                    </m:r>
                    <m:r>
                      <a:rPr lang="en-CA" sz="1600" b="0" i="1" smtClean="0">
                        <a:solidFill>
                          <a:srgbClr val="000000"/>
                        </a:solidFill>
                        <a:latin typeface="Cambria Math" panose="02040503050406030204" pitchFamily="18" charset="0"/>
                      </a:rPr>
                      <m:t>𝑔</m:t>
                    </m:r>
                    <m:r>
                      <a:rPr lang="en-CA" sz="1600" b="0" i="1" smtClean="0">
                        <a:solidFill>
                          <a:srgbClr val="000000"/>
                        </a:solidFill>
                        <a:latin typeface="Cambria Math" panose="02040503050406030204" pitchFamily="18" charset="0"/>
                      </a:rPr>
                      <m:t> </m:t>
                    </m:r>
                    <m:r>
                      <a:rPr lang="en-CA" sz="1600" b="0" i="1" smtClean="0">
                        <a:solidFill>
                          <a:srgbClr val="000000"/>
                        </a:solidFill>
                        <a:latin typeface="Cambria Math" panose="02040503050406030204" pitchFamily="18" charset="0"/>
                      </a:rPr>
                      <m:t>𝑇</m:t>
                    </m:r>
                    <m:func>
                      <m:funcPr>
                        <m:ctrlPr>
                          <a:rPr lang="en-CA" sz="1600" i="1">
                            <a:solidFill>
                              <a:srgbClr val="000000"/>
                            </a:solidFill>
                            <a:latin typeface="Cambria Math" panose="02040503050406030204" pitchFamily="18" charset="0"/>
                          </a:rPr>
                        </m:ctrlPr>
                      </m:funcPr>
                      <m:fName>
                        <m:r>
                          <m:rPr>
                            <m:sty m:val="p"/>
                          </m:rPr>
                          <a:rPr lang="en-CA" sz="1600" i="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e>
                    </m:func>
                  </m:oMath>
                </a14:m>
                <a:r>
                  <a:rPr lang="en-US" sz="1600" dirty="0">
                    <a:solidFill>
                      <a:srgbClr val="000000"/>
                    </a:solidFill>
                    <a:cs typeface="Calibri" panose="020F0502020204030204" pitchFamily="34" charset="0"/>
                  </a:rPr>
                  <a:t>=</a:t>
                </a:r>
                <a:r>
                  <a:rPr lang="en-CA" sz="1600" dirty="0">
                    <a:solidFill>
                      <a:srgbClr val="000000"/>
                    </a:solidFill>
                  </a:rPr>
                  <a:t> </a:t>
                </a:r>
                <a14:m>
                  <m:oMath xmlns:m="http://schemas.openxmlformats.org/officeDocument/2006/math">
                    <m:r>
                      <a:rPr lang="en-CA" sz="1600" i="1">
                        <a:solidFill>
                          <a:srgbClr val="000000"/>
                        </a:solidFill>
                        <a:latin typeface="Cambria Math" panose="02040503050406030204" pitchFamily="18" charset="0"/>
                      </a:rPr>
                      <m:t>𝑞</m:t>
                    </m:r>
                    <m:r>
                      <a:rPr lang="en-CA" sz="1600" b="0" i="1" smtClean="0">
                        <a:solidFill>
                          <a:srgbClr val="000000"/>
                        </a:solidFill>
                        <a:latin typeface="Cambria Math" panose="02040503050406030204" pitchFamily="18" charset="0"/>
                      </a:rPr>
                      <m:t>𝑉</m:t>
                    </m:r>
                    <m:r>
                      <a:rPr lang="en-CA" sz="1600" b="0" i="1" baseline="-25000" smtClean="0">
                        <a:solidFill>
                          <a:srgbClr val="000000"/>
                        </a:solidFill>
                        <a:latin typeface="Cambria Math" panose="02040503050406030204" pitchFamily="18" charset="0"/>
                      </a:rPr>
                      <m:t>𝐼𝐶</m:t>
                    </m:r>
                    <m:r>
                      <a:rPr lang="en-CA" sz="1600" i="1">
                        <a:solidFill>
                          <a:srgbClr val="000000"/>
                        </a:solidFill>
                        <a:latin typeface="Cambria Math" panose="02040503050406030204" pitchFamily="18" charset="0"/>
                      </a:rPr>
                      <m:t> </m:t>
                    </m:r>
                    <m:r>
                      <a:rPr lang="en-CA" sz="1600" i="1">
                        <a:solidFill>
                          <a:srgbClr val="000000"/>
                        </a:solidFill>
                        <a:latin typeface="Cambria Math" panose="02040503050406030204" pitchFamily="18" charset="0"/>
                      </a:rPr>
                      <m:t>𝑇</m:t>
                    </m:r>
                    <m:func>
                      <m:funcPr>
                        <m:ctrlPr>
                          <a:rPr lang="en-CA" sz="1600" i="1">
                            <a:solidFill>
                              <a:srgbClr val="000000"/>
                            </a:solidFill>
                            <a:latin typeface="Cambria Math" panose="02040503050406030204" pitchFamily="18" charset="0"/>
                          </a:rPr>
                        </m:ctrlPr>
                      </m:funcPr>
                      <m:fName>
                        <m:r>
                          <m:rPr>
                            <m:sty m:val="p"/>
                          </m:rPr>
                          <a:rPr lang="en-CA" sz="160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e>
                    </m:func>
                  </m:oMath>
                </a14:m>
                <a:endParaRPr lang="en-US" sz="1600" dirty="0">
                  <a:solidFill>
                    <a:srgbClr val="000000"/>
                  </a:solidFill>
                  <a:cs typeface="Calibri" panose="020F0502020204030204" pitchFamily="34" charset="0"/>
                </a:endParaRPr>
              </a:p>
              <a:p>
                <a:pPr marL="285750" indent="-285750">
                  <a:spcBef>
                    <a:spcPts val="600"/>
                  </a:spcBef>
                  <a:buFont typeface="Wingdings" panose="05000000000000000000" pitchFamily="2" charset="2"/>
                  <a:buChar char="§"/>
                </a:pPr>
                <a:r>
                  <a:rPr lang="en-US" sz="1600" dirty="0">
                    <a:solidFill>
                      <a:srgbClr val="000000"/>
                    </a:solidFill>
                    <a:cs typeface="Calibri" panose="020F0502020204030204" pitchFamily="34" charset="0"/>
                  </a:rPr>
                  <a:t>Maximum energy gain in a second gap</a:t>
                </a:r>
              </a:p>
              <a:p>
                <a:pPr>
                  <a:spcBef>
                    <a:spcPts val="600"/>
                  </a:spcBef>
                </a:pPr>
                <a:r>
                  <a:rPr lang="en-US" sz="1600" dirty="0">
                    <a:solidFill>
                      <a:srgbClr val="000000"/>
                    </a:solidFill>
                    <a:cs typeface="Calibri" panose="020F0502020204030204" pitchFamily="34" charset="0"/>
                  </a:rPr>
                  <a:t>      </a:t>
                </a:r>
                <a14:m>
                  <m:oMath xmlns:m="http://schemas.openxmlformats.org/officeDocument/2006/math">
                    <m:r>
                      <a:rPr lang="en-CA" sz="1600" b="0" i="0" smtClean="0">
                        <a:solidFill>
                          <a:srgbClr val="000000"/>
                        </a:solidFill>
                        <a:latin typeface="Cambria Math" panose="02040503050406030204" pitchFamily="18" charset="0"/>
                      </a:rPr>
                      <m:t>                  </m:t>
                    </m:r>
                    <m:r>
                      <a:rPr lang="en-CA" sz="1600" b="0" i="1" smtClean="0">
                        <a:solidFill>
                          <a:srgbClr val="000000"/>
                        </a:solidFill>
                        <a:latin typeface="Cambria Math" panose="02040503050406030204" pitchFamily="18" charset="0"/>
                      </a:rPr>
                      <m:t> </m:t>
                    </m:r>
                    <m:r>
                      <m:rPr>
                        <m:sty m:val="p"/>
                      </m:rPr>
                      <a:rPr lang="en-CA" sz="1600" i="1" smtClean="0">
                        <a:solidFill>
                          <a:srgbClr val="000000"/>
                        </a:solidFill>
                        <a:latin typeface="Cambria Math" panose="02040503050406030204" pitchFamily="18" charset="0"/>
                      </a:rPr>
                      <m:t>Δ</m:t>
                    </m:r>
                    <m:r>
                      <a:rPr lang="en-CA" sz="1600" i="1" smtClean="0">
                        <a:solidFill>
                          <a:srgbClr val="000000"/>
                        </a:solidFill>
                        <a:latin typeface="Cambria Math" panose="02040503050406030204" pitchFamily="18" charset="0"/>
                      </a:rPr>
                      <m:t>𝑊</m:t>
                    </m:r>
                    <m:r>
                      <a:rPr lang="en-CA" sz="1600" b="0" i="1" baseline="-25000" smtClean="0">
                        <a:solidFill>
                          <a:srgbClr val="000000"/>
                        </a:solidFill>
                        <a:latin typeface="Cambria Math" panose="02040503050406030204" pitchFamily="18" charset="0"/>
                      </a:rPr>
                      <m:t>2</m:t>
                    </m:r>
                    <m:r>
                      <a:rPr lang="en-CA" sz="1600" i="1" smtClean="0">
                        <a:solidFill>
                          <a:srgbClr val="000000"/>
                        </a:solidFill>
                        <a:latin typeface="Cambria Math" panose="02040503050406030204" pitchFamily="18" charset="0"/>
                      </a:rPr>
                      <m:t>=</m:t>
                    </m:r>
                    <m:r>
                      <a:rPr lang="en-CA" sz="1600" i="1">
                        <a:solidFill>
                          <a:srgbClr val="000000"/>
                        </a:solidFill>
                        <a:latin typeface="Cambria Math" panose="02040503050406030204" pitchFamily="18" charset="0"/>
                      </a:rPr>
                      <m:t>𝑞𝐸</m:t>
                    </m:r>
                    <m:r>
                      <a:rPr lang="en-CA" sz="1600" i="1" baseline="-25000">
                        <a:solidFill>
                          <a:srgbClr val="000000"/>
                        </a:solidFill>
                        <a:latin typeface="Cambria Math" panose="02040503050406030204" pitchFamily="18" charset="0"/>
                      </a:rPr>
                      <m:t>0</m:t>
                    </m:r>
                    <m:r>
                      <a:rPr lang="en-CA" sz="1600" b="0" i="1" smtClean="0">
                        <a:solidFill>
                          <a:srgbClr val="000000"/>
                        </a:solidFill>
                        <a:latin typeface="Cambria Math" panose="02040503050406030204" pitchFamily="18" charset="0"/>
                      </a:rPr>
                      <m:t>𝑔</m:t>
                    </m:r>
                    <m:r>
                      <a:rPr lang="en-CA" sz="1600" b="0" i="1" smtClean="0">
                        <a:solidFill>
                          <a:srgbClr val="000000"/>
                        </a:solidFill>
                        <a:latin typeface="Cambria Math" panose="02040503050406030204" pitchFamily="18" charset="0"/>
                      </a:rPr>
                      <m:t> </m:t>
                    </m:r>
                    <m:r>
                      <a:rPr lang="en-CA" sz="1600" b="0" i="1" smtClean="0">
                        <a:solidFill>
                          <a:srgbClr val="000000"/>
                        </a:solidFill>
                        <a:latin typeface="Cambria Math" panose="02040503050406030204" pitchFamily="18" charset="0"/>
                      </a:rPr>
                      <m:t>𝑇</m:t>
                    </m:r>
                    <m:func>
                      <m:funcPr>
                        <m:ctrlPr>
                          <a:rPr lang="en-CA" sz="1600" i="1">
                            <a:solidFill>
                              <a:srgbClr val="000000"/>
                            </a:solidFill>
                            <a:latin typeface="Cambria Math" panose="02040503050406030204" pitchFamily="18" charset="0"/>
                          </a:rPr>
                        </m:ctrlPr>
                      </m:funcPr>
                      <m:fName>
                        <m:r>
                          <m:rPr>
                            <m:sty m:val="p"/>
                          </m:rPr>
                          <a:rPr lang="en-CA" sz="1600" i="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e>
                    </m:func>
                  </m:oMath>
                </a14:m>
                <a:r>
                  <a:rPr lang="en-US" sz="1600" dirty="0">
                    <a:solidFill>
                      <a:srgbClr val="000000"/>
                    </a:solidFill>
                    <a:cs typeface="Calibri" panose="020F0502020204030204" pitchFamily="34" charset="0"/>
                  </a:rPr>
                  <a:t>=</a:t>
                </a:r>
                <a:r>
                  <a:rPr lang="en-CA" sz="1600" dirty="0">
                    <a:solidFill>
                      <a:srgbClr val="000000"/>
                    </a:solidFill>
                  </a:rPr>
                  <a:t> </a:t>
                </a:r>
                <a14:m>
                  <m:oMath xmlns:m="http://schemas.openxmlformats.org/officeDocument/2006/math">
                    <m:r>
                      <a:rPr lang="en-CA" sz="1600" i="1">
                        <a:solidFill>
                          <a:srgbClr val="000000"/>
                        </a:solidFill>
                        <a:latin typeface="Cambria Math" panose="02040503050406030204" pitchFamily="18" charset="0"/>
                      </a:rPr>
                      <m:t>𝑞</m:t>
                    </m:r>
                    <m:r>
                      <a:rPr lang="en-CA" sz="1600" b="0" i="1" smtClean="0">
                        <a:solidFill>
                          <a:srgbClr val="000000"/>
                        </a:solidFill>
                        <a:latin typeface="Cambria Math" panose="02040503050406030204" pitchFamily="18" charset="0"/>
                      </a:rPr>
                      <m:t>𝑉</m:t>
                    </m:r>
                    <m:r>
                      <a:rPr lang="en-CA" sz="1600" b="0" i="1" baseline="-25000" smtClean="0">
                        <a:solidFill>
                          <a:srgbClr val="000000"/>
                        </a:solidFill>
                        <a:latin typeface="Cambria Math" panose="02040503050406030204" pitchFamily="18" charset="0"/>
                      </a:rPr>
                      <m:t>𝐼𝐶</m:t>
                    </m:r>
                    <m:r>
                      <a:rPr lang="en-CA" sz="1600" i="1">
                        <a:solidFill>
                          <a:srgbClr val="000000"/>
                        </a:solidFill>
                        <a:latin typeface="Cambria Math" panose="02040503050406030204" pitchFamily="18" charset="0"/>
                      </a:rPr>
                      <m:t> </m:t>
                    </m:r>
                    <m:r>
                      <a:rPr lang="en-CA" sz="1600" i="1">
                        <a:solidFill>
                          <a:srgbClr val="000000"/>
                        </a:solidFill>
                        <a:latin typeface="Cambria Math" panose="02040503050406030204" pitchFamily="18" charset="0"/>
                      </a:rPr>
                      <m:t>𝑇</m:t>
                    </m:r>
                    <m:func>
                      <m:funcPr>
                        <m:ctrlPr>
                          <a:rPr lang="en-CA" sz="1600" i="1">
                            <a:solidFill>
                              <a:srgbClr val="000000"/>
                            </a:solidFill>
                            <a:latin typeface="Cambria Math" panose="02040503050406030204" pitchFamily="18" charset="0"/>
                          </a:rPr>
                        </m:ctrlPr>
                      </m:funcPr>
                      <m:fName>
                        <m:r>
                          <m:rPr>
                            <m:sty m:val="p"/>
                          </m:rPr>
                          <a:rPr lang="en-CA" sz="160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e>
                    </m:func>
                  </m:oMath>
                </a14:m>
                <a:r>
                  <a:rPr lang="en-US" sz="1600" dirty="0">
                    <a:solidFill>
                      <a:srgbClr val="000000"/>
                    </a:solidFill>
                    <a:cs typeface="Calibri" panose="020F0502020204030204" pitchFamily="34" charset="0"/>
                  </a:rPr>
                  <a:t>	</a:t>
                </a:r>
                <a:endParaRPr lang="en-CA" sz="1600" dirty="0">
                  <a:solidFill>
                    <a:srgbClr val="000000"/>
                  </a:solidFill>
                </a:endParaRPr>
              </a:p>
              <a:p>
                <a:pPr marL="285750" indent="-285750">
                  <a:spcBef>
                    <a:spcPts val="600"/>
                  </a:spcBef>
                  <a:buFont typeface="Arial" panose="020B0604020202020204" pitchFamily="34" charset="0"/>
                  <a:buChar char="•"/>
                </a:pPr>
                <a:r>
                  <a:rPr lang="en-CA" sz="1600" dirty="0">
                    <a:solidFill>
                      <a:srgbClr val="000000"/>
                    </a:solidFill>
                  </a:rPr>
                  <a:t>Total gain </a:t>
                </a:r>
                <a:endParaRPr lang="en-CA" sz="1600" i="1" dirty="0">
                  <a:solidFill>
                    <a:srgbClr val="000000"/>
                  </a:solidFill>
                  <a:latin typeface="Cambria Math" panose="02040503050406030204" pitchFamily="18" charset="0"/>
                </a:endParaRPr>
              </a:p>
              <a:p>
                <a:pPr>
                  <a:spcBef>
                    <a:spcPts val="600"/>
                  </a:spcBef>
                </a:pPr>
                <a14:m>
                  <m:oMath xmlns:m="http://schemas.openxmlformats.org/officeDocument/2006/math">
                    <m:r>
                      <a:rPr lang="en-CA" sz="1600" b="0" i="1" smtClean="0">
                        <a:solidFill>
                          <a:srgbClr val="000000"/>
                        </a:solidFill>
                        <a:latin typeface="Cambria Math" panose="02040503050406030204" pitchFamily="18" charset="0"/>
                      </a:rPr>
                      <m:t>     </m:t>
                    </m:r>
                    <m:r>
                      <m:rPr>
                        <m:sty m:val="p"/>
                      </m:rPr>
                      <a:rPr lang="en-CA" sz="1600" i="1">
                        <a:solidFill>
                          <a:srgbClr val="000000"/>
                        </a:solidFill>
                        <a:latin typeface="Cambria Math" panose="02040503050406030204" pitchFamily="18" charset="0"/>
                      </a:rPr>
                      <m:t>Δ</m:t>
                    </m:r>
                    <m:r>
                      <a:rPr lang="en-CA" sz="1600" i="1">
                        <a:solidFill>
                          <a:srgbClr val="000000"/>
                        </a:solidFill>
                        <a:latin typeface="Cambria Math" panose="02040503050406030204" pitchFamily="18" charset="0"/>
                      </a:rPr>
                      <m:t>𝑊</m:t>
                    </m:r>
                    <m:r>
                      <a:rPr lang="en-CA" sz="1600" i="1">
                        <a:solidFill>
                          <a:srgbClr val="000000"/>
                        </a:solidFill>
                        <a:latin typeface="Cambria Math" panose="02040503050406030204" pitchFamily="18" charset="0"/>
                      </a:rPr>
                      <m:t>=</m:t>
                    </m:r>
                    <m:r>
                      <m:rPr>
                        <m:sty m:val="p"/>
                      </m:rPr>
                      <a:rPr lang="en-CA" sz="1600" i="1">
                        <a:solidFill>
                          <a:srgbClr val="000000"/>
                        </a:solidFill>
                        <a:latin typeface="Cambria Math" panose="02040503050406030204" pitchFamily="18" charset="0"/>
                      </a:rPr>
                      <m:t>Δ</m:t>
                    </m:r>
                    <m:r>
                      <a:rPr lang="en-CA" sz="1600" i="1">
                        <a:solidFill>
                          <a:srgbClr val="000000"/>
                        </a:solidFill>
                        <a:latin typeface="Cambria Math" panose="02040503050406030204" pitchFamily="18" charset="0"/>
                      </a:rPr>
                      <m:t>𝑊</m:t>
                    </m:r>
                    <m:r>
                      <a:rPr lang="en-CA" sz="1600" i="1" baseline="-25000">
                        <a:solidFill>
                          <a:srgbClr val="000000"/>
                        </a:solidFill>
                        <a:latin typeface="Cambria Math" panose="02040503050406030204" pitchFamily="18" charset="0"/>
                      </a:rPr>
                      <m:t>1</m:t>
                    </m:r>
                    <m:r>
                      <a:rPr lang="en-CA" sz="1600" b="0" i="1" smtClean="0">
                        <a:solidFill>
                          <a:srgbClr val="000000"/>
                        </a:solidFill>
                        <a:latin typeface="Cambria Math" panose="02040503050406030204" pitchFamily="18" charset="0"/>
                      </a:rPr>
                      <m:t>+</m:t>
                    </m:r>
                  </m:oMath>
                </a14:m>
                <a:r>
                  <a:rPr lang="en-CA" sz="1600" dirty="0">
                    <a:solidFill>
                      <a:srgbClr val="000000"/>
                    </a:solidFill>
                  </a:rPr>
                  <a:t> </a:t>
                </a:r>
                <a14:m>
                  <m:oMath xmlns:m="http://schemas.openxmlformats.org/officeDocument/2006/math">
                    <m:r>
                      <m:rPr>
                        <m:sty m:val="p"/>
                      </m:rPr>
                      <a:rPr lang="en-CA" sz="1600" i="1">
                        <a:solidFill>
                          <a:srgbClr val="000000"/>
                        </a:solidFill>
                        <a:latin typeface="Cambria Math" panose="02040503050406030204" pitchFamily="18" charset="0"/>
                      </a:rPr>
                      <m:t>Δ</m:t>
                    </m:r>
                    <m:r>
                      <a:rPr lang="en-CA" sz="1600" i="1">
                        <a:solidFill>
                          <a:srgbClr val="000000"/>
                        </a:solidFill>
                        <a:latin typeface="Cambria Math" panose="02040503050406030204" pitchFamily="18" charset="0"/>
                      </a:rPr>
                      <m:t>𝑊</m:t>
                    </m:r>
                    <m:r>
                      <a:rPr lang="en-CA" sz="1600" i="1" baseline="-25000">
                        <a:solidFill>
                          <a:srgbClr val="000000"/>
                        </a:solidFill>
                        <a:latin typeface="Cambria Math" panose="02040503050406030204" pitchFamily="18" charset="0"/>
                      </a:rPr>
                      <m:t>2</m:t>
                    </m:r>
                  </m:oMath>
                </a14:m>
                <a:r>
                  <a:rPr lang="en-CA" sz="1600" i="1" dirty="0">
                    <a:solidFill>
                      <a:srgbClr val="000000"/>
                    </a:solidFill>
                  </a:rPr>
                  <a:t> = 2</a:t>
                </a:r>
                <a:r>
                  <a:rPr lang="en-CA" sz="1600" dirty="0">
                    <a:solidFill>
                      <a:srgbClr val="000000"/>
                    </a:solidFill>
                  </a:rPr>
                  <a:t> </a:t>
                </a:r>
                <a14:m>
                  <m:oMath xmlns:m="http://schemas.openxmlformats.org/officeDocument/2006/math">
                    <m:r>
                      <a:rPr lang="en-CA" sz="1600" i="1">
                        <a:solidFill>
                          <a:srgbClr val="000000"/>
                        </a:solidFill>
                        <a:latin typeface="Cambria Math" panose="02040503050406030204" pitchFamily="18" charset="0"/>
                      </a:rPr>
                      <m:t>𝑞𝑉</m:t>
                    </m:r>
                    <m:r>
                      <a:rPr lang="en-CA" sz="1600" b="0" i="1" baseline="-25000" smtClean="0">
                        <a:solidFill>
                          <a:srgbClr val="000000"/>
                        </a:solidFill>
                        <a:latin typeface="Cambria Math" panose="02040503050406030204" pitchFamily="18" charset="0"/>
                      </a:rPr>
                      <m:t>𝐼𝐶</m:t>
                    </m:r>
                    <m:r>
                      <a:rPr lang="en-CA" sz="1600" i="1">
                        <a:solidFill>
                          <a:srgbClr val="000000"/>
                        </a:solidFill>
                        <a:latin typeface="Cambria Math" panose="02040503050406030204" pitchFamily="18" charset="0"/>
                      </a:rPr>
                      <m:t> </m:t>
                    </m:r>
                    <m:r>
                      <a:rPr lang="en-CA" sz="1600" i="1">
                        <a:solidFill>
                          <a:srgbClr val="000000"/>
                        </a:solidFill>
                        <a:latin typeface="Cambria Math" panose="02040503050406030204" pitchFamily="18" charset="0"/>
                      </a:rPr>
                      <m:t>𝑇</m:t>
                    </m:r>
                    <m:func>
                      <m:funcPr>
                        <m:ctrlPr>
                          <a:rPr lang="en-CA" sz="1600" i="1">
                            <a:solidFill>
                              <a:srgbClr val="000000"/>
                            </a:solidFill>
                            <a:latin typeface="Cambria Math" panose="02040503050406030204" pitchFamily="18" charset="0"/>
                          </a:rPr>
                        </m:ctrlPr>
                      </m:funcPr>
                      <m:fName>
                        <m:r>
                          <m:rPr>
                            <m:sty m:val="p"/>
                          </m:rPr>
                          <a:rPr lang="en-CA" sz="160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e>
                    </m:func>
                    <m:r>
                      <a:rPr lang="en-CA" sz="1600" b="0" i="1" smtClean="0">
                        <a:solidFill>
                          <a:srgbClr val="000000"/>
                        </a:solidFill>
                        <a:latin typeface="Cambria Math" panose="02040503050406030204" pitchFamily="18" charset="0"/>
                      </a:rPr>
                      <m:t>=</m:t>
                    </m:r>
                    <m:r>
                      <a:rPr lang="en-CA" sz="1600" b="0" i="1" smtClean="0">
                        <a:solidFill>
                          <a:srgbClr val="000000"/>
                        </a:solidFill>
                        <a:latin typeface="Cambria Math" panose="02040503050406030204" pitchFamily="18" charset="0"/>
                      </a:rPr>
                      <m:t>𝑞</m:t>
                    </m:r>
                    <m:sSub>
                      <m:sSubPr>
                        <m:ctrlPr>
                          <a:rPr lang="en-CA" sz="1600" b="0" i="1" smtClean="0">
                            <a:solidFill>
                              <a:srgbClr val="000000"/>
                            </a:solidFill>
                            <a:latin typeface="Cambria Math" panose="02040503050406030204" pitchFamily="18" charset="0"/>
                          </a:rPr>
                        </m:ctrlPr>
                      </m:sSubPr>
                      <m:e>
                        <m:r>
                          <a:rPr lang="en-CA" sz="1600" b="0" i="1" smtClean="0">
                            <a:solidFill>
                              <a:srgbClr val="000000"/>
                            </a:solidFill>
                            <a:latin typeface="Cambria Math" panose="02040503050406030204" pitchFamily="18" charset="0"/>
                          </a:rPr>
                          <m:t>𝑉</m:t>
                        </m:r>
                      </m:e>
                      <m:sub>
                        <m:r>
                          <a:rPr lang="en-CA" sz="1600" b="0" i="1" smtClean="0">
                            <a:solidFill>
                              <a:srgbClr val="000000"/>
                            </a:solidFill>
                            <a:latin typeface="Cambria Math" panose="02040503050406030204" pitchFamily="18" charset="0"/>
                          </a:rPr>
                          <m:t>𝑒𝑓𝑓</m:t>
                        </m:r>
                      </m:sub>
                    </m:sSub>
                    <m:func>
                      <m:funcPr>
                        <m:ctrlPr>
                          <a:rPr lang="en-CA" sz="1600" i="1">
                            <a:solidFill>
                              <a:srgbClr val="000000"/>
                            </a:solidFill>
                            <a:latin typeface="Cambria Math" panose="02040503050406030204" pitchFamily="18" charset="0"/>
                          </a:rPr>
                        </m:ctrlPr>
                      </m:funcPr>
                      <m:fName>
                        <m:r>
                          <m:rPr>
                            <m:sty m:val="p"/>
                          </m:rPr>
                          <a:rPr lang="en-CA" sz="160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e>
                    </m:func>
                  </m:oMath>
                </a14:m>
                <a:endParaRPr lang="en-CA" sz="1600" i="1" baseline="-25000" dirty="0">
                  <a:solidFill>
                    <a:srgbClr val="000000"/>
                  </a:solidFill>
                </a:endParaRPr>
              </a:p>
              <a:p>
                <a:pPr>
                  <a:spcBef>
                    <a:spcPts val="600"/>
                  </a:spcBef>
                </a:pPr>
                <a:r>
                  <a:rPr lang="en-CA" sz="1600" dirty="0">
                    <a:solidFill>
                      <a:srgbClr val="000000"/>
                    </a:solidFill>
                    <a:latin typeface="Cambria Math" panose="02040503050406030204" pitchFamily="18" charset="0"/>
                  </a:rPr>
                  <a:t>w</a:t>
                </a:r>
                <a:r>
                  <a:rPr lang="en-CA" sz="1600" b="0" dirty="0">
                    <a:solidFill>
                      <a:srgbClr val="000000"/>
                    </a:solidFill>
                    <a:latin typeface="Cambria Math" panose="02040503050406030204" pitchFamily="18" charset="0"/>
                  </a:rPr>
                  <a:t>here T is the single gap T</a:t>
                </a:r>
                <a14:m>
                  <m:oMath xmlns:m="http://schemas.openxmlformats.org/officeDocument/2006/math">
                    <m:r>
                      <m:rPr>
                        <m:sty m:val="p"/>
                      </m:rPr>
                      <a:rPr lang="en-CA" sz="1600" b="0" i="0" smtClean="0">
                        <a:solidFill>
                          <a:srgbClr val="000000"/>
                        </a:solidFill>
                        <a:latin typeface="Cambria Math" panose="02040503050406030204" pitchFamily="18" charset="0"/>
                      </a:rPr>
                      <m:t>TF</m:t>
                    </m:r>
                    <m:r>
                      <a:rPr lang="en-CA" sz="1600" b="0" i="0" smtClean="0">
                        <a:solidFill>
                          <a:srgbClr val="000000"/>
                        </a:solidFill>
                        <a:latin typeface="Cambria Math" panose="02040503050406030204" pitchFamily="18" charset="0"/>
                      </a:rPr>
                      <m:t>,  </m:t>
                    </m:r>
                    <m:r>
                      <a:rPr lang="en-CA" sz="1600" i="1" smtClean="0">
                        <a:solidFill>
                          <a:srgbClr val="000000"/>
                        </a:solidFill>
                        <a:latin typeface="Cambria Math" panose="02040503050406030204" pitchFamily="18" charset="0"/>
                      </a:rPr>
                      <m:t>𝑇</m:t>
                    </m:r>
                    <m:d>
                      <m:dPr>
                        <m:ctrlPr>
                          <a:rPr lang="en-CA" sz="1600" i="1">
                            <a:solidFill>
                              <a:srgbClr val="000000"/>
                            </a:solidFill>
                            <a:latin typeface="Cambria Math" panose="02040503050406030204" pitchFamily="18" charset="0"/>
                          </a:rPr>
                        </m:ctrlPr>
                      </m:dPr>
                      <m:e>
                        <m:sSub>
                          <m:sSubPr>
                            <m:ctrlPr>
                              <a:rPr lang="en-CA" sz="1600" i="1">
                                <a:solidFill>
                                  <a:srgbClr val="000000"/>
                                </a:solidFill>
                                <a:latin typeface="Cambria Math" panose="02040503050406030204" pitchFamily="18" charset="0"/>
                              </a:rPr>
                            </m:ctrlPr>
                          </m:sSubPr>
                          <m:e>
                            <m:r>
                              <a:rPr lang="en-CA" sz="1600" i="1">
                                <a:solidFill>
                                  <a:srgbClr val="000000"/>
                                </a:solidFill>
                                <a:latin typeface="Cambria Math" panose="02040503050406030204" pitchFamily="18" charset="0"/>
                              </a:rPr>
                              <m:t>𝛽</m:t>
                            </m:r>
                          </m:e>
                          <m:sub>
                            <m:r>
                              <a:rPr lang="en-CA" sz="1600" i="1">
                                <a:solidFill>
                                  <a:srgbClr val="000000"/>
                                </a:solidFill>
                                <a:latin typeface="Cambria Math" panose="02040503050406030204" pitchFamily="18" charset="0"/>
                              </a:rPr>
                              <m:t>0</m:t>
                            </m:r>
                          </m:sub>
                        </m:sSub>
                      </m:e>
                    </m:d>
                    <m:r>
                      <a:rPr lang="en-CA" sz="1600" b="0" i="1" smtClean="0">
                        <a:solidFill>
                          <a:srgbClr val="000000"/>
                        </a:solidFill>
                        <a:latin typeface="Cambria Math" panose="02040503050406030204" pitchFamily="18" charset="0"/>
                      </a:rPr>
                      <m:t>=</m:t>
                    </m:r>
                    <m:r>
                      <a:rPr lang="en-CA" sz="1600" i="1">
                        <a:solidFill>
                          <a:srgbClr val="000000"/>
                        </a:solidFill>
                        <a:latin typeface="Cambria Math" panose="02040503050406030204" pitchFamily="18" charset="0"/>
                      </a:rPr>
                      <m:t> </m:t>
                    </m:r>
                    <m:f>
                      <m:fPr>
                        <m:ctrlPr>
                          <a:rPr lang="en-CA" sz="1600" i="1">
                            <a:solidFill>
                              <a:srgbClr val="000000"/>
                            </a:solidFill>
                            <a:latin typeface="Cambria Math" panose="02040503050406030204" pitchFamily="18" charset="0"/>
                          </a:rPr>
                        </m:ctrlPr>
                      </m:fPr>
                      <m:num>
                        <m:r>
                          <a:rPr lang="en-CA" sz="1600" i="1">
                            <a:solidFill>
                              <a:srgbClr val="000000"/>
                            </a:solidFill>
                            <a:latin typeface="Cambria Math" panose="02040503050406030204" pitchFamily="18" charset="0"/>
                          </a:rPr>
                          <m:t>𝛽</m:t>
                        </m:r>
                        <m:r>
                          <a:rPr lang="en-CA" sz="1600" b="0" i="1" baseline="-25000" smtClean="0">
                            <a:solidFill>
                              <a:srgbClr val="000000"/>
                            </a:solidFill>
                            <a:latin typeface="Cambria Math" panose="02040503050406030204" pitchFamily="18" charset="0"/>
                          </a:rPr>
                          <m:t>0</m:t>
                        </m:r>
                        <m:r>
                          <a:rPr lang="en-CA" sz="1600" i="1">
                            <a:solidFill>
                              <a:srgbClr val="000000"/>
                            </a:solidFill>
                            <a:latin typeface="Cambria Math" panose="02040503050406030204" pitchFamily="18" charset="0"/>
                          </a:rPr>
                          <m:t>𝜆</m:t>
                        </m:r>
                      </m:num>
                      <m:den>
                        <m:r>
                          <a:rPr lang="en-CA" sz="1600" i="1">
                            <a:solidFill>
                              <a:srgbClr val="000000"/>
                            </a:solidFill>
                            <a:latin typeface="Cambria Math" panose="02040503050406030204" pitchFamily="18" charset="0"/>
                          </a:rPr>
                          <m:t>𝜋</m:t>
                        </m:r>
                        <m:r>
                          <a:rPr lang="en-CA" sz="1600" i="1">
                            <a:solidFill>
                              <a:srgbClr val="000000"/>
                            </a:solidFill>
                            <a:latin typeface="Cambria Math" panose="02040503050406030204" pitchFamily="18" charset="0"/>
                          </a:rPr>
                          <m:t>𝑔</m:t>
                        </m:r>
                      </m:den>
                    </m:f>
                    <m:func>
                      <m:funcPr>
                        <m:ctrlPr>
                          <a:rPr lang="en-CA" sz="1600" i="1">
                            <a:solidFill>
                              <a:srgbClr val="000000"/>
                            </a:solidFill>
                            <a:latin typeface="Cambria Math" panose="02040503050406030204" pitchFamily="18" charset="0"/>
                          </a:rPr>
                        </m:ctrlPr>
                      </m:funcPr>
                      <m:fName>
                        <m:r>
                          <m:rPr>
                            <m:sty m:val="p"/>
                          </m:rPr>
                          <a:rPr lang="en-CA" sz="1600">
                            <a:solidFill>
                              <a:srgbClr val="000000"/>
                            </a:solidFill>
                            <a:latin typeface="Cambria Math" panose="02040503050406030204" pitchFamily="18" charset="0"/>
                          </a:rPr>
                          <m:t>sin</m:t>
                        </m:r>
                      </m:fName>
                      <m:e>
                        <m:d>
                          <m:dPr>
                            <m:ctrlPr>
                              <a:rPr lang="en-CA" sz="1600" i="1">
                                <a:solidFill>
                                  <a:srgbClr val="000000"/>
                                </a:solidFill>
                                <a:latin typeface="Cambria Math" panose="02040503050406030204" pitchFamily="18" charset="0"/>
                              </a:rPr>
                            </m:ctrlPr>
                          </m:dPr>
                          <m:e>
                            <m:f>
                              <m:fPr>
                                <m:ctrlPr>
                                  <a:rPr lang="en-CA" sz="1600" i="1">
                                    <a:solidFill>
                                      <a:srgbClr val="000000"/>
                                    </a:solidFill>
                                    <a:latin typeface="Cambria Math" panose="02040503050406030204" pitchFamily="18" charset="0"/>
                                  </a:rPr>
                                </m:ctrlPr>
                              </m:fPr>
                              <m:num>
                                <m:r>
                                  <a:rPr lang="en-CA" sz="1600" i="1">
                                    <a:solidFill>
                                      <a:srgbClr val="000000"/>
                                    </a:solidFill>
                                    <a:latin typeface="Cambria Math" panose="02040503050406030204" pitchFamily="18" charset="0"/>
                                  </a:rPr>
                                  <m:t>𝜋</m:t>
                                </m:r>
                                <m:r>
                                  <a:rPr lang="en-CA" sz="1600" i="1">
                                    <a:solidFill>
                                      <a:srgbClr val="000000"/>
                                    </a:solidFill>
                                    <a:latin typeface="Cambria Math" panose="02040503050406030204" pitchFamily="18" charset="0"/>
                                  </a:rPr>
                                  <m:t>𝑔</m:t>
                                </m:r>
                              </m:num>
                              <m:den>
                                <m:r>
                                  <a:rPr lang="en-CA" sz="1600" i="1">
                                    <a:solidFill>
                                      <a:srgbClr val="000000"/>
                                    </a:solidFill>
                                    <a:latin typeface="Cambria Math" panose="02040503050406030204" pitchFamily="18" charset="0"/>
                                  </a:rPr>
                                  <m:t>𝛽</m:t>
                                </m:r>
                                <m:r>
                                  <a:rPr lang="en-CA" sz="1600" b="0" i="1" baseline="-25000" smtClean="0">
                                    <a:solidFill>
                                      <a:srgbClr val="000000"/>
                                    </a:solidFill>
                                    <a:latin typeface="Cambria Math" panose="02040503050406030204" pitchFamily="18" charset="0"/>
                                  </a:rPr>
                                  <m:t>0</m:t>
                                </m:r>
                                <m:r>
                                  <a:rPr lang="en-CA" sz="1600" i="1">
                                    <a:solidFill>
                                      <a:srgbClr val="000000"/>
                                    </a:solidFill>
                                    <a:latin typeface="Cambria Math" panose="02040503050406030204" pitchFamily="18" charset="0"/>
                                  </a:rPr>
                                  <m:t>𝜆</m:t>
                                </m:r>
                              </m:den>
                            </m:f>
                          </m:e>
                        </m:d>
                      </m:e>
                    </m:func>
                  </m:oMath>
                </a14:m>
                <a:endParaRPr lang="en-CA" sz="1600" dirty="0">
                  <a:solidFill>
                    <a:srgbClr val="000000"/>
                  </a:solidFill>
                  <a:latin typeface="Cambria Math" panose="02040503050406030204" pitchFamily="18" charset="0"/>
                </a:endParaRPr>
              </a:p>
              <a:p>
                <a:pPr>
                  <a:spcBef>
                    <a:spcPts val="600"/>
                  </a:spcBef>
                </a:pPr>
                <a:endParaRPr lang="en-CA" sz="1600" dirty="0">
                  <a:solidFill>
                    <a:srgbClr val="000000"/>
                  </a:solidFill>
                  <a:latin typeface="Cambria Math" panose="02040503050406030204" pitchFamily="18" charset="0"/>
                </a:endParaRPr>
              </a:p>
              <a:p>
                <a:pPr>
                  <a:spcBef>
                    <a:spcPts val="600"/>
                  </a:spcBef>
                </a:pPr>
                <a:r>
                  <a:rPr lang="en-CA" sz="1600" dirty="0">
                    <a:solidFill>
                      <a:srgbClr val="000000"/>
                    </a:solidFill>
                    <a:latin typeface="Cambria Math" panose="02040503050406030204" pitchFamily="18" charset="0"/>
                  </a:rPr>
                  <a:t>For other ion velocities, </a:t>
                </a:r>
                <a:r>
                  <a:rPr lang="en-US" sz="1600" i="1" dirty="0">
                    <a:solidFill>
                      <a:srgbClr val="000000"/>
                    </a:solidFill>
                    <a:cs typeface="Calibri" panose="020F0502020204030204" pitchFamily="34" charset="0"/>
                    <a:sym typeface="Symbol" panose="05050102010706020507" pitchFamily="18" charset="2"/>
                  </a:rPr>
                  <a:t>,</a:t>
                </a:r>
                <a:r>
                  <a:rPr lang="en-CA" sz="1600" i="1" dirty="0">
                    <a:solidFill>
                      <a:srgbClr val="000000"/>
                    </a:solidFill>
                    <a:latin typeface="Cambria Math" panose="02040503050406030204" pitchFamily="18" charset="0"/>
                  </a:rPr>
                  <a:t> </a:t>
                </a:r>
                <a:r>
                  <a:rPr lang="en-CA" sz="1600" dirty="0">
                    <a:solidFill>
                      <a:srgbClr val="000000"/>
                    </a:solidFill>
                    <a:latin typeface="Cambria Math" panose="02040503050406030204" pitchFamily="18" charset="0"/>
                  </a:rPr>
                  <a:t>the efficiency is reduced</a:t>
                </a:r>
                <a:endParaRPr lang="en-CA" sz="1600" b="0" dirty="0">
                  <a:solidFill>
                    <a:srgbClr val="000000"/>
                  </a:solidFill>
                  <a:latin typeface="Cambria Math" panose="02040503050406030204" pitchFamily="18" charset="0"/>
                </a:endParaRPr>
              </a:p>
              <a:p>
                <a:pPr marL="285750" indent="-285750">
                  <a:spcBef>
                    <a:spcPts val="600"/>
                  </a:spcBef>
                  <a:buFont typeface="Arial" panose="020B0604020202020204" pitchFamily="34" charset="0"/>
                  <a:buChar char="•"/>
                </a:pPr>
                <a14:m>
                  <m:oMath xmlns:m="http://schemas.openxmlformats.org/officeDocument/2006/math">
                    <m:r>
                      <m:rPr>
                        <m:nor/>
                      </m:rPr>
                      <a:rPr lang="en-CA" sz="1600" dirty="0">
                        <a:solidFill>
                          <a:srgbClr val="000000"/>
                        </a:solidFill>
                      </a:rPr>
                      <m:t>Total</m:t>
                    </m:r>
                    <m:r>
                      <m:rPr>
                        <m:nor/>
                      </m:rPr>
                      <a:rPr lang="en-CA" sz="1600" dirty="0">
                        <a:solidFill>
                          <a:srgbClr val="000000"/>
                        </a:solidFill>
                      </a:rPr>
                      <m:t> </m:t>
                    </m:r>
                    <m:r>
                      <m:rPr>
                        <m:nor/>
                      </m:rPr>
                      <a:rPr lang="en-CA" sz="1600" dirty="0">
                        <a:solidFill>
                          <a:srgbClr val="000000"/>
                        </a:solidFill>
                      </a:rPr>
                      <m:t>gain</m:t>
                    </m:r>
                    <m:r>
                      <m:rPr>
                        <m:nor/>
                      </m:rPr>
                      <a:rPr lang="en-CA" sz="1600" dirty="0">
                        <a:solidFill>
                          <a:srgbClr val="000000"/>
                        </a:solidFill>
                      </a:rPr>
                      <m:t> </m:t>
                    </m:r>
                    <m:r>
                      <m:rPr>
                        <m:sty m:val="p"/>
                      </m:rPr>
                      <a:rPr lang="en-CA" sz="1600" i="1">
                        <a:solidFill>
                          <a:srgbClr val="000000"/>
                        </a:solidFill>
                        <a:latin typeface="Cambria Math" panose="02040503050406030204" pitchFamily="18" charset="0"/>
                      </a:rPr>
                      <m:t>Δ</m:t>
                    </m:r>
                    <m:r>
                      <a:rPr lang="en-CA" sz="1600" i="1">
                        <a:solidFill>
                          <a:srgbClr val="000000"/>
                        </a:solidFill>
                        <a:latin typeface="Cambria Math" panose="02040503050406030204" pitchFamily="18" charset="0"/>
                      </a:rPr>
                      <m:t>𝑊</m:t>
                    </m:r>
                    <m:r>
                      <a:rPr lang="en-CA" sz="1600" i="1" smtClean="0">
                        <a:solidFill>
                          <a:srgbClr val="000000"/>
                        </a:solidFill>
                        <a:latin typeface="Cambria Math" panose="02040503050406030204" pitchFamily="18" charset="0"/>
                      </a:rPr>
                      <m:t>=</m:t>
                    </m:r>
                    <m:r>
                      <m:rPr>
                        <m:nor/>
                      </m:rPr>
                      <a:rPr lang="en-CA" sz="1600" dirty="0">
                        <a:solidFill>
                          <a:srgbClr val="000000"/>
                        </a:solidFill>
                      </a:rPr>
                      <m:t> </m:t>
                    </m:r>
                    <m:r>
                      <a:rPr lang="en-CA" sz="1600" i="1">
                        <a:solidFill>
                          <a:srgbClr val="000000"/>
                        </a:solidFill>
                        <a:latin typeface="Cambria Math" panose="02040503050406030204" pitchFamily="18" charset="0"/>
                      </a:rPr>
                      <m:t>𝑞𝑉</m:t>
                    </m:r>
                    <m:r>
                      <a:rPr lang="en-CA" sz="1600" i="1" baseline="-25000">
                        <a:solidFill>
                          <a:srgbClr val="000000"/>
                        </a:solidFill>
                        <a:latin typeface="Cambria Math" panose="02040503050406030204" pitchFamily="18" charset="0"/>
                      </a:rPr>
                      <m:t>𝑒𝑓𝑓</m:t>
                    </m:r>
                    <m:f>
                      <m:fPr>
                        <m:ctrlPr>
                          <a:rPr lang="en-CA" sz="1600" i="1">
                            <a:solidFill>
                              <a:srgbClr val="000000"/>
                            </a:solidFill>
                            <a:latin typeface="Cambria Math" panose="02040503050406030204" pitchFamily="18" charset="0"/>
                          </a:rPr>
                        </m:ctrlPr>
                      </m:fPr>
                      <m:num>
                        <m:r>
                          <a:rPr lang="en-CA" sz="1600" i="1">
                            <a:solidFill>
                              <a:srgbClr val="000000"/>
                            </a:solidFill>
                            <a:latin typeface="Cambria Math" panose="02040503050406030204" pitchFamily="18" charset="0"/>
                          </a:rPr>
                          <m:t>𝑇</m:t>
                        </m:r>
                        <m:r>
                          <a:rPr lang="en-CA" sz="1600" i="1">
                            <a:solidFill>
                              <a:srgbClr val="000000"/>
                            </a:solidFill>
                            <a:latin typeface="Cambria Math" panose="02040503050406030204" pitchFamily="18" charset="0"/>
                          </a:rPr>
                          <m:t>(</m:t>
                        </m:r>
                        <m:r>
                          <a:rPr lang="en-CA" sz="1600" i="1">
                            <a:solidFill>
                              <a:srgbClr val="000000"/>
                            </a:solidFill>
                            <a:latin typeface="Cambria Math" panose="02040503050406030204" pitchFamily="18" charset="0"/>
                          </a:rPr>
                          <m:t>𝛽</m:t>
                        </m:r>
                        <m:r>
                          <a:rPr lang="en-CA" sz="1600" i="1">
                            <a:solidFill>
                              <a:srgbClr val="000000"/>
                            </a:solidFill>
                            <a:latin typeface="Cambria Math" panose="02040503050406030204" pitchFamily="18" charset="0"/>
                          </a:rPr>
                          <m:t>)</m:t>
                        </m:r>
                      </m:num>
                      <m:den>
                        <m:r>
                          <a:rPr lang="en-CA" sz="1600" i="1">
                            <a:solidFill>
                              <a:srgbClr val="000000"/>
                            </a:solidFill>
                            <a:latin typeface="Cambria Math" panose="02040503050406030204" pitchFamily="18" charset="0"/>
                          </a:rPr>
                          <m:t>𝑇</m:t>
                        </m:r>
                        <m:d>
                          <m:dPr>
                            <m:ctrlPr>
                              <a:rPr lang="en-CA" sz="1600" i="1">
                                <a:solidFill>
                                  <a:srgbClr val="000000"/>
                                </a:solidFill>
                                <a:latin typeface="Cambria Math" panose="02040503050406030204" pitchFamily="18" charset="0"/>
                              </a:rPr>
                            </m:ctrlPr>
                          </m:dPr>
                          <m:e>
                            <m:sSub>
                              <m:sSubPr>
                                <m:ctrlPr>
                                  <a:rPr lang="en-CA" sz="1600" i="1">
                                    <a:solidFill>
                                      <a:srgbClr val="000000"/>
                                    </a:solidFill>
                                    <a:latin typeface="Cambria Math" panose="02040503050406030204" pitchFamily="18" charset="0"/>
                                  </a:rPr>
                                </m:ctrlPr>
                              </m:sSubPr>
                              <m:e>
                                <m:r>
                                  <a:rPr lang="en-CA" sz="1600" i="1">
                                    <a:solidFill>
                                      <a:srgbClr val="000000"/>
                                    </a:solidFill>
                                    <a:latin typeface="Cambria Math" panose="02040503050406030204" pitchFamily="18" charset="0"/>
                                  </a:rPr>
                                  <m:t>𝛽</m:t>
                                </m:r>
                              </m:e>
                              <m:sub>
                                <m:r>
                                  <a:rPr lang="en-CA" sz="1600" i="1">
                                    <a:solidFill>
                                      <a:srgbClr val="000000"/>
                                    </a:solidFill>
                                    <a:latin typeface="Cambria Math" panose="02040503050406030204" pitchFamily="18" charset="0"/>
                                  </a:rPr>
                                  <m:t>0</m:t>
                                </m:r>
                              </m:sub>
                            </m:sSub>
                          </m:e>
                        </m:d>
                      </m:den>
                    </m:f>
                    <m:func>
                      <m:funcPr>
                        <m:ctrlPr>
                          <a:rPr lang="en-CA" sz="1600" i="1">
                            <a:solidFill>
                              <a:srgbClr val="000000"/>
                            </a:solidFill>
                            <a:latin typeface="Cambria Math" panose="02040503050406030204" pitchFamily="18" charset="0"/>
                          </a:rPr>
                        </m:ctrlPr>
                      </m:funcPr>
                      <m:fName>
                        <m:r>
                          <m:rPr>
                            <m:sty m:val="p"/>
                          </m:rPr>
                          <a:rPr lang="en-CA" sz="160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r>
                          <a:rPr lang="en-CA" sz="1600" b="0" i="1" smtClean="0">
                            <a:solidFill>
                              <a:srgbClr val="000000"/>
                            </a:solidFill>
                            <a:latin typeface="Cambria Math" panose="02040503050406030204" pitchFamily="18" charset="0"/>
                          </a:rPr>
                          <m:t>=2</m:t>
                        </m:r>
                        <m:r>
                          <a:rPr lang="en-CA" sz="1600" b="0" i="1" smtClean="0">
                            <a:solidFill>
                              <a:srgbClr val="000000"/>
                            </a:solidFill>
                            <a:latin typeface="Cambria Math" panose="02040503050406030204" pitchFamily="18" charset="0"/>
                          </a:rPr>
                          <m:t>𝑞</m:t>
                        </m:r>
                        <m:sSub>
                          <m:sSubPr>
                            <m:ctrlPr>
                              <a:rPr lang="en-CA" sz="1600" b="0" i="1" smtClean="0">
                                <a:solidFill>
                                  <a:srgbClr val="000000"/>
                                </a:solidFill>
                                <a:latin typeface="Cambria Math" panose="02040503050406030204" pitchFamily="18" charset="0"/>
                              </a:rPr>
                            </m:ctrlPr>
                          </m:sSubPr>
                          <m:e>
                            <m:r>
                              <a:rPr lang="en-CA" sz="1600" b="0" i="1" smtClean="0">
                                <a:solidFill>
                                  <a:srgbClr val="000000"/>
                                </a:solidFill>
                                <a:latin typeface="Cambria Math" panose="02040503050406030204" pitchFamily="18" charset="0"/>
                              </a:rPr>
                              <m:t>𝑉</m:t>
                            </m:r>
                          </m:e>
                          <m:sub>
                            <m:r>
                              <a:rPr lang="en-CA" sz="1600" b="0" i="1" smtClean="0">
                                <a:solidFill>
                                  <a:srgbClr val="000000"/>
                                </a:solidFill>
                                <a:latin typeface="Cambria Math" panose="02040503050406030204" pitchFamily="18" charset="0"/>
                              </a:rPr>
                              <m:t>𝐼𝐶</m:t>
                            </m:r>
                          </m:sub>
                        </m:sSub>
                      </m:e>
                    </m:func>
                  </m:oMath>
                </a14:m>
                <a:r>
                  <a:rPr lang="en-CA" sz="1600" dirty="0">
                    <a:solidFill>
                      <a:srgbClr val="000000"/>
                    </a:solidFill>
                  </a:rPr>
                  <a:t> </a:t>
                </a:r>
                <a14:m>
                  <m:oMath xmlns:m="http://schemas.openxmlformats.org/officeDocument/2006/math">
                    <m:r>
                      <a:rPr lang="en-CA" sz="1600" i="1">
                        <a:solidFill>
                          <a:srgbClr val="000000"/>
                        </a:solidFill>
                        <a:latin typeface="Cambria Math" panose="02040503050406030204" pitchFamily="18" charset="0"/>
                      </a:rPr>
                      <m:t>𝑇</m:t>
                    </m:r>
                    <m:r>
                      <a:rPr lang="en-CA" sz="1600" i="1">
                        <a:solidFill>
                          <a:srgbClr val="000000"/>
                        </a:solidFill>
                        <a:latin typeface="Cambria Math" panose="02040503050406030204" pitchFamily="18" charset="0"/>
                      </a:rPr>
                      <m:t>(</m:t>
                    </m:r>
                    <m:r>
                      <a:rPr lang="en-CA" sz="1600" i="1">
                        <a:solidFill>
                          <a:srgbClr val="000000"/>
                        </a:solidFill>
                        <a:latin typeface="Cambria Math" panose="02040503050406030204" pitchFamily="18" charset="0"/>
                      </a:rPr>
                      <m:t>𝛽</m:t>
                    </m:r>
                    <m:r>
                      <a:rPr lang="en-CA" sz="1600" i="1">
                        <a:solidFill>
                          <a:srgbClr val="000000"/>
                        </a:solidFill>
                        <a:latin typeface="Cambria Math" panose="02040503050406030204" pitchFamily="18" charset="0"/>
                      </a:rPr>
                      <m:t>)</m:t>
                    </m:r>
                    <m:func>
                      <m:funcPr>
                        <m:ctrlPr>
                          <a:rPr lang="en-CA" sz="1600" i="1">
                            <a:solidFill>
                              <a:srgbClr val="000000"/>
                            </a:solidFill>
                            <a:latin typeface="Cambria Math" panose="02040503050406030204" pitchFamily="18" charset="0"/>
                          </a:rPr>
                        </m:ctrlPr>
                      </m:funcPr>
                      <m:fName>
                        <m:r>
                          <m:rPr>
                            <m:sty m:val="p"/>
                          </m:rPr>
                          <a:rPr lang="en-CA" sz="1600">
                            <a:solidFill>
                              <a:srgbClr val="000000"/>
                            </a:solidFill>
                            <a:latin typeface="Cambria Math" panose="02040503050406030204" pitchFamily="18" charset="0"/>
                          </a:rPr>
                          <m:t>cos</m:t>
                        </m:r>
                      </m:fName>
                      <m:e>
                        <m:r>
                          <a:rPr lang="en-CA" sz="1600" i="1">
                            <a:solidFill>
                              <a:srgbClr val="000000"/>
                            </a:solidFill>
                            <a:latin typeface="Cambria Math" panose="02040503050406030204" pitchFamily="18" charset="0"/>
                          </a:rPr>
                          <m:t>𝜑</m:t>
                        </m:r>
                      </m:e>
                    </m:func>
                  </m:oMath>
                </a14:m>
                <a:endParaRPr lang="en-CA" sz="1600" dirty="0">
                  <a:solidFill>
                    <a:srgbClr val="000000"/>
                  </a:solidFill>
                </a:endParaRPr>
              </a:p>
              <a:p>
                <a:pPr>
                  <a:spcBef>
                    <a:spcPts val="600"/>
                  </a:spcBef>
                </a:pPr>
                <a:r>
                  <a:rPr lang="en-CA" sz="1600" dirty="0">
                    <a:solidFill>
                      <a:srgbClr val="000000"/>
                    </a:solidFill>
                  </a:rPr>
                  <a:t>where </a:t>
                </a:r>
                <a14:m>
                  <m:oMath xmlns:m="http://schemas.openxmlformats.org/officeDocument/2006/math">
                    <m:r>
                      <a:rPr lang="en-CA" sz="1600" i="1">
                        <a:solidFill>
                          <a:srgbClr val="000000"/>
                        </a:solidFill>
                        <a:latin typeface="Cambria Math" panose="02040503050406030204" pitchFamily="18" charset="0"/>
                      </a:rPr>
                      <m:t>𝑇</m:t>
                    </m:r>
                    <m:r>
                      <a:rPr lang="en-CA" sz="1600" i="1">
                        <a:solidFill>
                          <a:srgbClr val="000000"/>
                        </a:solidFill>
                        <a:latin typeface="Cambria Math" panose="02040503050406030204" pitchFamily="18" charset="0"/>
                      </a:rPr>
                      <m:t>(</m:t>
                    </m:r>
                    <m:r>
                      <a:rPr lang="en-CA" sz="1600" i="1">
                        <a:solidFill>
                          <a:srgbClr val="000000"/>
                        </a:solidFill>
                        <a:latin typeface="Cambria Math" panose="02040503050406030204" pitchFamily="18" charset="0"/>
                      </a:rPr>
                      <m:t>𝛽</m:t>
                    </m:r>
                    <m:r>
                      <a:rPr lang="en-CA" sz="1600" i="1">
                        <a:solidFill>
                          <a:srgbClr val="000000"/>
                        </a:solidFill>
                        <a:latin typeface="Cambria Math" panose="02040503050406030204" pitchFamily="18" charset="0"/>
                      </a:rPr>
                      <m:t>) </m:t>
                    </m:r>
                    <m:func>
                      <m:funcPr>
                        <m:ctrlPr>
                          <a:rPr lang="en-CA" sz="1600" i="1">
                            <a:solidFill>
                              <a:srgbClr val="000000"/>
                            </a:solidFill>
                            <a:latin typeface="Cambria Math" panose="02040503050406030204" pitchFamily="18" charset="0"/>
                          </a:rPr>
                        </m:ctrlPr>
                      </m:funcPr>
                      <m:fName>
                        <m:r>
                          <a:rPr lang="en-CA" sz="1600" b="0" i="0" smtClean="0">
                            <a:solidFill>
                              <a:srgbClr val="000000"/>
                            </a:solidFill>
                            <a:latin typeface="Cambria Math" panose="02040503050406030204" pitchFamily="18" charset="0"/>
                          </a:rPr>
                          <m:t>=</m:t>
                        </m:r>
                      </m:fName>
                      <m:e>
                        <m:f>
                          <m:fPr>
                            <m:ctrlPr>
                              <a:rPr lang="en-CA" sz="1600" i="1" smtClean="0">
                                <a:solidFill>
                                  <a:srgbClr val="000000"/>
                                </a:solidFill>
                                <a:latin typeface="Cambria Math" panose="02040503050406030204" pitchFamily="18" charset="0"/>
                              </a:rPr>
                            </m:ctrlPr>
                          </m:fPr>
                          <m:num>
                            <m:r>
                              <a:rPr lang="en-CA" sz="1600" b="0" i="1" smtClean="0">
                                <a:solidFill>
                                  <a:srgbClr val="000000"/>
                                </a:solidFill>
                                <a:latin typeface="Cambria Math" panose="02040503050406030204" pitchFamily="18" charset="0"/>
                              </a:rPr>
                              <m:t>𝑠𝑖𝑛</m:t>
                            </m:r>
                            <m:d>
                              <m:dPr>
                                <m:ctrlPr>
                                  <a:rPr lang="en-CA" sz="1600" i="1">
                                    <a:solidFill>
                                      <a:srgbClr val="000000"/>
                                    </a:solidFill>
                                    <a:latin typeface="Cambria Math" panose="02040503050406030204" pitchFamily="18" charset="0"/>
                                  </a:rPr>
                                </m:ctrlPr>
                              </m:dPr>
                              <m:e>
                                <m:f>
                                  <m:fPr>
                                    <m:ctrlPr>
                                      <a:rPr lang="en-CA" sz="1600" i="1">
                                        <a:solidFill>
                                          <a:srgbClr val="000000"/>
                                        </a:solidFill>
                                        <a:latin typeface="Cambria Math" panose="02040503050406030204" pitchFamily="18" charset="0"/>
                                      </a:rPr>
                                    </m:ctrlPr>
                                  </m:fPr>
                                  <m:num>
                                    <m:r>
                                      <a:rPr lang="en-CA" sz="1600" i="1">
                                        <a:solidFill>
                                          <a:srgbClr val="000000"/>
                                        </a:solidFill>
                                        <a:latin typeface="Cambria Math" panose="02040503050406030204" pitchFamily="18" charset="0"/>
                                      </a:rPr>
                                      <m:t>𝜋</m:t>
                                    </m:r>
                                    <m:r>
                                      <a:rPr lang="en-CA" sz="1600" i="1">
                                        <a:solidFill>
                                          <a:srgbClr val="000000"/>
                                        </a:solidFill>
                                        <a:latin typeface="Cambria Math" panose="02040503050406030204" pitchFamily="18" charset="0"/>
                                      </a:rPr>
                                      <m:t>𝑔</m:t>
                                    </m:r>
                                  </m:num>
                                  <m:den>
                                    <m:r>
                                      <a:rPr lang="en-CA" sz="1600" i="1">
                                        <a:solidFill>
                                          <a:srgbClr val="000000"/>
                                        </a:solidFill>
                                        <a:latin typeface="Cambria Math" panose="02040503050406030204" pitchFamily="18" charset="0"/>
                                      </a:rPr>
                                      <m:t>𝛽𝜆</m:t>
                                    </m:r>
                                  </m:den>
                                </m:f>
                              </m:e>
                            </m:d>
                          </m:num>
                          <m:den>
                            <m:d>
                              <m:dPr>
                                <m:ctrlPr>
                                  <a:rPr lang="en-CA" sz="1600" i="1">
                                    <a:solidFill>
                                      <a:srgbClr val="000000"/>
                                    </a:solidFill>
                                    <a:latin typeface="Cambria Math" panose="02040503050406030204" pitchFamily="18" charset="0"/>
                                  </a:rPr>
                                </m:ctrlPr>
                              </m:dPr>
                              <m:e>
                                <m:f>
                                  <m:fPr>
                                    <m:ctrlPr>
                                      <a:rPr lang="en-CA" sz="1600" i="1">
                                        <a:solidFill>
                                          <a:srgbClr val="000000"/>
                                        </a:solidFill>
                                        <a:latin typeface="Cambria Math" panose="02040503050406030204" pitchFamily="18" charset="0"/>
                                      </a:rPr>
                                    </m:ctrlPr>
                                  </m:fPr>
                                  <m:num>
                                    <m:r>
                                      <a:rPr lang="en-CA" sz="1600" i="1">
                                        <a:solidFill>
                                          <a:srgbClr val="000000"/>
                                        </a:solidFill>
                                        <a:latin typeface="Cambria Math" panose="02040503050406030204" pitchFamily="18" charset="0"/>
                                      </a:rPr>
                                      <m:t>𝜋</m:t>
                                    </m:r>
                                    <m:r>
                                      <a:rPr lang="en-CA" sz="1600" i="1">
                                        <a:solidFill>
                                          <a:srgbClr val="000000"/>
                                        </a:solidFill>
                                        <a:latin typeface="Cambria Math" panose="02040503050406030204" pitchFamily="18" charset="0"/>
                                      </a:rPr>
                                      <m:t>𝑔</m:t>
                                    </m:r>
                                  </m:num>
                                  <m:den>
                                    <m:r>
                                      <a:rPr lang="en-CA" sz="1600" i="1">
                                        <a:solidFill>
                                          <a:srgbClr val="000000"/>
                                        </a:solidFill>
                                        <a:latin typeface="Cambria Math" panose="02040503050406030204" pitchFamily="18" charset="0"/>
                                      </a:rPr>
                                      <m:t>𝛽𝜆</m:t>
                                    </m:r>
                                  </m:den>
                                </m:f>
                              </m:e>
                            </m:d>
                          </m:den>
                        </m:f>
                        <m:r>
                          <a:rPr lang="en-CA" sz="1600" b="0" i="1" smtClean="0">
                            <a:solidFill>
                              <a:srgbClr val="000000"/>
                            </a:solidFill>
                            <a:latin typeface="Cambria Math" panose="02040503050406030204" pitchFamily="18" charset="0"/>
                          </a:rPr>
                          <m:t>𝑠𝑖𝑛</m:t>
                        </m:r>
                        <m:d>
                          <m:dPr>
                            <m:ctrlPr>
                              <a:rPr lang="en-CA" sz="1600" i="1">
                                <a:solidFill>
                                  <a:srgbClr val="000000"/>
                                </a:solidFill>
                                <a:latin typeface="Cambria Math" panose="02040503050406030204" pitchFamily="18" charset="0"/>
                              </a:rPr>
                            </m:ctrlPr>
                          </m:dPr>
                          <m:e>
                            <m:f>
                              <m:fPr>
                                <m:ctrlPr>
                                  <a:rPr lang="en-CA" sz="1600" i="1">
                                    <a:solidFill>
                                      <a:srgbClr val="000000"/>
                                    </a:solidFill>
                                    <a:latin typeface="Cambria Math" panose="02040503050406030204" pitchFamily="18" charset="0"/>
                                  </a:rPr>
                                </m:ctrlPr>
                              </m:fPr>
                              <m:num>
                                <m:r>
                                  <a:rPr lang="en-CA" sz="1600" i="1">
                                    <a:solidFill>
                                      <a:srgbClr val="000000"/>
                                    </a:solidFill>
                                    <a:latin typeface="Cambria Math" panose="02040503050406030204" pitchFamily="18" charset="0"/>
                                  </a:rPr>
                                  <m:t>𝜋𝛽</m:t>
                                </m:r>
                                <m:r>
                                  <a:rPr lang="en-CA" sz="1600" i="1" baseline="-25000">
                                    <a:solidFill>
                                      <a:srgbClr val="000000"/>
                                    </a:solidFill>
                                    <a:latin typeface="Cambria Math" panose="02040503050406030204" pitchFamily="18" charset="0"/>
                                  </a:rPr>
                                  <m:t>0</m:t>
                                </m:r>
                              </m:num>
                              <m:den>
                                <m:r>
                                  <a:rPr lang="en-CA" sz="1600" b="0" i="1" smtClean="0">
                                    <a:solidFill>
                                      <a:srgbClr val="000000"/>
                                    </a:solidFill>
                                    <a:latin typeface="Cambria Math" panose="02040503050406030204" pitchFamily="18" charset="0"/>
                                  </a:rPr>
                                  <m:t>2</m:t>
                                </m:r>
                                <m:r>
                                  <a:rPr lang="en-CA" sz="1600" i="1">
                                    <a:solidFill>
                                      <a:srgbClr val="000000"/>
                                    </a:solidFill>
                                    <a:latin typeface="Cambria Math" panose="02040503050406030204" pitchFamily="18" charset="0"/>
                                  </a:rPr>
                                  <m:t>𝛽</m:t>
                                </m:r>
                              </m:den>
                            </m:f>
                          </m:e>
                        </m:d>
                      </m:e>
                    </m:func>
                  </m:oMath>
                </a14:m>
                <a:r>
                  <a:rPr lang="en-CA" sz="1600" dirty="0"/>
                  <a:t>  and </a:t>
                </a:r>
                <a14:m>
                  <m:oMath xmlns:m="http://schemas.openxmlformats.org/officeDocument/2006/math">
                    <m:r>
                      <a:rPr lang="en-CA" sz="1600" b="0" i="0" smtClean="0">
                        <a:solidFill>
                          <a:srgbClr val="000000"/>
                        </a:solidFill>
                        <a:latin typeface="Cambria Math" panose="02040503050406030204" pitchFamily="18" charset="0"/>
                      </a:rPr>
                      <m:t> </m:t>
                    </m:r>
                    <m:r>
                      <a:rPr lang="en-CA" sz="1600" i="1">
                        <a:solidFill>
                          <a:srgbClr val="000000"/>
                        </a:solidFill>
                        <a:latin typeface="Cambria Math" panose="02040503050406030204" pitchFamily="18" charset="0"/>
                      </a:rPr>
                      <m:t>𝑉</m:t>
                    </m:r>
                    <m:r>
                      <a:rPr lang="en-CA" sz="1600" i="1" baseline="-25000">
                        <a:solidFill>
                          <a:srgbClr val="000000"/>
                        </a:solidFill>
                        <a:latin typeface="Cambria Math" panose="02040503050406030204" pitchFamily="18" charset="0"/>
                      </a:rPr>
                      <m:t>𝑒𝑓𝑓</m:t>
                    </m:r>
                    <m:r>
                      <a:rPr lang="en-CA" sz="1600" b="0" i="1" smtClean="0">
                        <a:solidFill>
                          <a:srgbClr val="000000"/>
                        </a:solidFill>
                        <a:latin typeface="Cambria Math" panose="02040503050406030204" pitchFamily="18" charset="0"/>
                      </a:rPr>
                      <m:t>=</m:t>
                    </m:r>
                  </m:oMath>
                </a14:m>
                <a:r>
                  <a:rPr lang="en-CA" sz="1600" dirty="0"/>
                  <a:t>2</a:t>
                </a:r>
                <a:r>
                  <a:rPr lang="en-CA" sz="1600" dirty="0">
                    <a:solidFill>
                      <a:srgbClr val="000000"/>
                    </a:solidFill>
                  </a:rPr>
                  <a:t> </a:t>
                </a:r>
                <a14:m>
                  <m:oMath xmlns:m="http://schemas.openxmlformats.org/officeDocument/2006/math">
                    <m:r>
                      <a:rPr lang="en-CA" sz="1600" i="1">
                        <a:solidFill>
                          <a:srgbClr val="000000"/>
                        </a:solidFill>
                        <a:latin typeface="Cambria Math" panose="02040503050406030204" pitchFamily="18" charset="0"/>
                      </a:rPr>
                      <m:t>𝑉</m:t>
                    </m:r>
                    <m:r>
                      <a:rPr lang="en-CA" sz="1600" b="0" i="1" baseline="-25000" smtClean="0">
                        <a:solidFill>
                          <a:srgbClr val="000000"/>
                        </a:solidFill>
                        <a:latin typeface="Cambria Math" panose="02040503050406030204" pitchFamily="18" charset="0"/>
                      </a:rPr>
                      <m:t>𝐼𝐶</m:t>
                    </m:r>
                    <m:r>
                      <a:rPr lang="en-CA" sz="1600" i="1">
                        <a:solidFill>
                          <a:srgbClr val="000000"/>
                        </a:solidFill>
                        <a:latin typeface="Cambria Math" panose="02040503050406030204" pitchFamily="18" charset="0"/>
                      </a:rPr>
                      <m:t> </m:t>
                    </m:r>
                    <m:r>
                      <a:rPr lang="en-CA" sz="1600" i="1">
                        <a:solidFill>
                          <a:srgbClr val="000000"/>
                        </a:solidFill>
                        <a:latin typeface="Cambria Math" panose="02040503050406030204" pitchFamily="18" charset="0"/>
                      </a:rPr>
                      <m:t>𝑇</m:t>
                    </m:r>
                  </m:oMath>
                </a14:m>
                <a:r>
                  <a:rPr lang="en-CA" sz="1600" dirty="0">
                    <a:solidFill>
                      <a:srgbClr val="000000"/>
                    </a:solidFill>
                  </a:rPr>
                  <a:t> </a:t>
                </a:r>
                <a14:m>
                  <m:oMath xmlns:m="http://schemas.openxmlformats.org/officeDocument/2006/math">
                    <m:d>
                      <m:dPr>
                        <m:ctrlPr>
                          <a:rPr lang="en-CA" sz="1600" i="1">
                            <a:solidFill>
                              <a:srgbClr val="000000"/>
                            </a:solidFill>
                            <a:latin typeface="Cambria Math" panose="02040503050406030204" pitchFamily="18" charset="0"/>
                          </a:rPr>
                        </m:ctrlPr>
                      </m:dPr>
                      <m:e>
                        <m:sSub>
                          <m:sSubPr>
                            <m:ctrlPr>
                              <a:rPr lang="en-CA" sz="1600" i="1">
                                <a:solidFill>
                                  <a:srgbClr val="000000"/>
                                </a:solidFill>
                                <a:latin typeface="Cambria Math" panose="02040503050406030204" pitchFamily="18" charset="0"/>
                              </a:rPr>
                            </m:ctrlPr>
                          </m:sSubPr>
                          <m:e>
                            <m:r>
                              <a:rPr lang="en-CA" sz="1600" i="1">
                                <a:solidFill>
                                  <a:srgbClr val="000000"/>
                                </a:solidFill>
                                <a:latin typeface="Cambria Math" panose="02040503050406030204" pitchFamily="18" charset="0"/>
                              </a:rPr>
                              <m:t>𝛽</m:t>
                            </m:r>
                          </m:e>
                          <m:sub>
                            <m:r>
                              <a:rPr lang="en-CA" sz="1600" i="1">
                                <a:solidFill>
                                  <a:srgbClr val="000000"/>
                                </a:solidFill>
                                <a:latin typeface="Cambria Math" panose="02040503050406030204" pitchFamily="18" charset="0"/>
                              </a:rPr>
                              <m:t>0</m:t>
                            </m:r>
                          </m:sub>
                        </m:sSub>
                      </m:e>
                    </m:d>
                  </m:oMath>
                </a14:m>
                <a:endParaRPr lang="en-CA" sz="1600" dirty="0"/>
              </a:p>
              <a:p>
                <a:pPr>
                  <a:spcBef>
                    <a:spcPts val="600"/>
                  </a:spcBef>
                </a:pPr>
                <a:r>
                  <a:rPr lang="en-CA" sz="1600" dirty="0"/>
                  <a:t>The effective voltage is </a:t>
                </a:r>
                <a14:m>
                  <m:oMath xmlns:m="http://schemas.openxmlformats.org/officeDocument/2006/math">
                    <m:r>
                      <a:rPr lang="en-CA" sz="1600" i="1" smtClean="0">
                        <a:solidFill>
                          <a:srgbClr val="000000"/>
                        </a:solidFill>
                        <a:latin typeface="Cambria Math" panose="02040503050406030204" pitchFamily="18" charset="0"/>
                      </a:rPr>
                      <m:t>𝑉</m:t>
                    </m:r>
                    <m:r>
                      <a:rPr lang="en-CA" sz="1600" i="1" baseline="-25000">
                        <a:solidFill>
                          <a:srgbClr val="000000"/>
                        </a:solidFill>
                        <a:latin typeface="Cambria Math" panose="02040503050406030204" pitchFamily="18" charset="0"/>
                      </a:rPr>
                      <m:t>𝑒𝑓𝑓</m:t>
                    </m:r>
                    <m:r>
                      <a:rPr lang="en-CA" sz="1600" b="0" i="1" smtClean="0">
                        <a:solidFill>
                          <a:srgbClr val="000000"/>
                        </a:solidFill>
                        <a:latin typeface="Cambria Math" panose="02040503050406030204" pitchFamily="18" charset="0"/>
                      </a:rPr>
                      <m:t>=</m:t>
                    </m:r>
                  </m:oMath>
                </a14:m>
                <a:r>
                  <a:rPr lang="en-CA" sz="1600" i="1" dirty="0"/>
                  <a:t>V</a:t>
                </a:r>
                <a:r>
                  <a:rPr lang="en-CA" sz="1600" i="1" baseline="-25000" dirty="0"/>
                  <a:t>0</a:t>
                </a:r>
                <a:r>
                  <a:rPr lang="en-CA" sz="1600" i="1" dirty="0"/>
                  <a:t>T  </a:t>
                </a:r>
                <a:r>
                  <a:rPr lang="en-CA" sz="1600" dirty="0"/>
                  <a:t>where </a:t>
                </a:r>
                <a:r>
                  <a:rPr lang="en-CA" sz="1600" i="1" dirty="0"/>
                  <a:t>V</a:t>
                </a:r>
                <a:r>
                  <a:rPr lang="en-CA" sz="1600" i="1" baseline="-25000" dirty="0"/>
                  <a:t>0</a:t>
                </a:r>
                <a:r>
                  <a:rPr lang="en-CA" sz="1600" baseline="-25000" dirty="0"/>
                  <a:t> </a:t>
                </a:r>
                <a:r>
                  <a:rPr lang="en-CA" sz="1600" dirty="0"/>
                  <a:t>is the sum of the voltages that could be gained in each gap assuming no TTF and </a:t>
                </a:r>
                <a:r>
                  <a:rPr lang="en-CA" sz="1600" i="1" dirty="0"/>
                  <a:t>T</a:t>
                </a:r>
                <a:r>
                  <a:rPr lang="en-CA" sz="1600" dirty="0"/>
                  <a:t> is the single gap transit time factor</a:t>
                </a:r>
              </a:p>
            </p:txBody>
          </p:sp>
        </mc:Choice>
        <mc:Fallback xmlns="">
          <p:sp>
            <p:nvSpPr>
              <p:cNvPr id="3" name="Object 12">
                <a:extLst>
                  <a:ext uri="{FF2B5EF4-FFF2-40B4-BE49-F238E27FC236}">
                    <a16:creationId xmlns:a16="http://schemas.microsoft.com/office/drawing/2014/main" id="{F64067C3-C21A-A4AC-2DBA-D03D7C8BEDD7}"/>
                  </a:ext>
                </a:extLst>
              </p:cNvPr>
              <p:cNvSpPr txBox="1">
                <a:spLocks noRot="1" noChangeAspect="1" noMove="1" noResize="1" noEditPoints="1" noAdjustHandles="1" noChangeArrowheads="1" noChangeShapeType="1" noTextEdit="1"/>
              </p:cNvSpPr>
              <p:nvPr/>
            </p:nvSpPr>
            <p:spPr bwMode="auto">
              <a:xfrm>
                <a:off x="229449" y="961600"/>
                <a:ext cx="5227742" cy="5661115"/>
              </a:xfrm>
              <a:prstGeom prst="rect">
                <a:avLst/>
              </a:prstGeom>
              <a:blipFill>
                <a:blip r:embed="rId2"/>
                <a:stretch>
                  <a:fillRect l="-700" t="-431" r="-1050"/>
                </a:stretch>
              </a:blipFill>
              <a:ln>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C157D1F8-419F-8EBC-FF5E-C11F590B4704}"/>
                  </a:ext>
                </a:extLst>
              </p:cNvPr>
              <p:cNvSpPr txBox="1"/>
              <p:nvPr/>
            </p:nvSpPr>
            <p:spPr>
              <a:xfrm>
                <a:off x="5937249" y="5811520"/>
                <a:ext cx="2953657" cy="646331"/>
              </a:xfrm>
              <a:prstGeom prst="rect">
                <a:avLst/>
              </a:prstGeom>
              <a:noFill/>
            </p:spPr>
            <p:txBody>
              <a:bodyPr wrap="square" rtlCol="0">
                <a:spAutoFit/>
              </a:bodyPr>
              <a:lstStyle/>
              <a:p>
                <a14:m>
                  <m:oMath xmlns:m="http://schemas.openxmlformats.org/officeDocument/2006/math">
                    <m:r>
                      <a:rPr lang="en-CA" i="1">
                        <a:solidFill>
                          <a:srgbClr val="000000"/>
                        </a:solidFill>
                        <a:latin typeface="Cambria Math" panose="02040503050406030204" pitchFamily="18" charset="0"/>
                      </a:rPr>
                      <m:t> </m:t>
                    </m:r>
                  </m:oMath>
                </a14:m>
                <a:r>
                  <a:rPr lang="en-CA" b="1" i="1" dirty="0"/>
                  <a:t>V</a:t>
                </a:r>
                <a:r>
                  <a:rPr lang="en-CA" b="1" i="1" baseline="-25000" dirty="0"/>
                  <a:t>IC  </a:t>
                </a:r>
                <a:r>
                  <a:rPr lang="en-CA" dirty="0"/>
                  <a:t>= the voltage on the inner conductor</a:t>
                </a:r>
              </a:p>
            </p:txBody>
          </p:sp>
        </mc:Choice>
        <mc:Fallback xmlns="">
          <p:sp>
            <p:nvSpPr>
              <p:cNvPr id="29" name="TextBox 28">
                <a:extLst>
                  <a:ext uri="{FF2B5EF4-FFF2-40B4-BE49-F238E27FC236}">
                    <a16:creationId xmlns:a16="http://schemas.microsoft.com/office/drawing/2014/main" id="{C157D1F8-419F-8EBC-FF5E-C11F590B4704}"/>
                  </a:ext>
                </a:extLst>
              </p:cNvPr>
              <p:cNvSpPr txBox="1">
                <a:spLocks noRot="1" noChangeAspect="1" noMove="1" noResize="1" noEditPoints="1" noAdjustHandles="1" noChangeArrowheads="1" noChangeShapeType="1" noTextEdit="1"/>
              </p:cNvSpPr>
              <p:nvPr/>
            </p:nvSpPr>
            <p:spPr>
              <a:xfrm>
                <a:off x="5937249" y="5811520"/>
                <a:ext cx="2953657" cy="646331"/>
              </a:xfrm>
              <a:prstGeom prst="rect">
                <a:avLst/>
              </a:prstGeom>
              <a:blipFill>
                <a:blip r:embed="rId3"/>
                <a:stretch>
                  <a:fillRect l="-1860" t="-4717" b="-1415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04FD487-C185-868F-C7FE-205AE20FADC1}"/>
              </a:ext>
            </a:extLst>
          </p:cNvPr>
          <p:cNvSpPr>
            <a:spLocks noGrp="1"/>
          </p:cNvSpPr>
          <p:nvPr>
            <p:ph type="ftr" sz="quarter" idx="11"/>
          </p:nvPr>
        </p:nvSpPr>
        <p:spPr/>
        <p:txBody>
          <a:bodyPr/>
          <a:lstStyle/>
          <a:p>
            <a:r>
              <a:rPr lang="it-IT"/>
              <a:t>Bob Laxdal - Non Elliptical Cavities </a:t>
            </a:r>
            <a:endParaRPr lang="en-CA"/>
          </a:p>
        </p:txBody>
      </p:sp>
      <p:sp>
        <p:nvSpPr>
          <p:cNvPr id="5" name="Slide Number Placeholder 4">
            <a:extLst>
              <a:ext uri="{FF2B5EF4-FFF2-40B4-BE49-F238E27FC236}">
                <a16:creationId xmlns:a16="http://schemas.microsoft.com/office/drawing/2014/main" id="{CEFDBA7B-F14E-2514-7CD2-7176F998AB9B}"/>
              </a:ext>
            </a:extLst>
          </p:cNvPr>
          <p:cNvSpPr>
            <a:spLocks noGrp="1"/>
          </p:cNvSpPr>
          <p:nvPr>
            <p:ph type="sldNum" sz="quarter" idx="12"/>
          </p:nvPr>
        </p:nvSpPr>
        <p:spPr>
          <a:xfrm>
            <a:off x="7505580" y="6356350"/>
            <a:ext cx="1181219" cy="365125"/>
          </a:xfrm>
        </p:spPr>
        <p:txBody>
          <a:bodyPr/>
          <a:lstStyle/>
          <a:p>
            <a:fld id="{39D24FFC-259A-4F20-B3F2-4FAC6B0ADD39}" type="slidenum">
              <a:rPr lang="en-CA" smtClean="0"/>
              <a:t>48</a:t>
            </a:fld>
            <a:endParaRPr lang="en-CA" dirty="0"/>
          </a:p>
        </p:txBody>
      </p:sp>
      <p:grpSp>
        <p:nvGrpSpPr>
          <p:cNvPr id="8" name="Group 7">
            <a:extLst>
              <a:ext uri="{FF2B5EF4-FFF2-40B4-BE49-F238E27FC236}">
                <a16:creationId xmlns:a16="http://schemas.microsoft.com/office/drawing/2014/main" id="{C2CF8E16-FA72-6D87-869A-4FE3AB6E0630}"/>
              </a:ext>
            </a:extLst>
          </p:cNvPr>
          <p:cNvGrpSpPr/>
          <p:nvPr/>
        </p:nvGrpSpPr>
        <p:grpSpPr>
          <a:xfrm>
            <a:off x="5436146" y="1239520"/>
            <a:ext cx="2768054" cy="4505959"/>
            <a:chOff x="5436146" y="1239520"/>
            <a:chExt cx="2768054" cy="4505959"/>
          </a:xfrm>
        </p:grpSpPr>
        <p:sp>
          <p:nvSpPr>
            <p:cNvPr id="25" name="Rectangle 24">
              <a:extLst>
                <a:ext uri="{FF2B5EF4-FFF2-40B4-BE49-F238E27FC236}">
                  <a16:creationId xmlns:a16="http://schemas.microsoft.com/office/drawing/2014/main" id="{E4C9D54A-DDB6-AAA9-60D3-015CA2A884EA}"/>
                </a:ext>
              </a:extLst>
            </p:cNvPr>
            <p:cNvSpPr/>
            <p:nvPr/>
          </p:nvSpPr>
          <p:spPr>
            <a:xfrm>
              <a:off x="7703690" y="2540000"/>
              <a:ext cx="78024" cy="29464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7F083519-F014-83EA-A601-A2F2D933AF31}"/>
                </a:ext>
              </a:extLst>
            </p:cNvPr>
            <p:cNvSpPr/>
            <p:nvPr/>
          </p:nvSpPr>
          <p:spPr>
            <a:xfrm>
              <a:off x="6156960" y="1239520"/>
              <a:ext cx="1564640" cy="2946400"/>
            </a:xfrm>
            <a:prstGeom prst="rect">
              <a:avLst/>
            </a:prstGeom>
            <a:solidFill>
              <a:schemeClr val="bg1"/>
            </a:solid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06F71C71-8CEF-8759-E788-80543063D72B}"/>
                </a:ext>
              </a:extLst>
            </p:cNvPr>
            <p:cNvSpPr/>
            <p:nvPr/>
          </p:nvSpPr>
          <p:spPr>
            <a:xfrm>
              <a:off x="6675120" y="1239520"/>
              <a:ext cx="538480" cy="294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Rectangle 17">
              <a:extLst>
                <a:ext uri="{FF2B5EF4-FFF2-40B4-BE49-F238E27FC236}">
                  <a16:creationId xmlns:a16="http://schemas.microsoft.com/office/drawing/2014/main" id="{601BB08A-6A97-8CB8-3BE8-E94C022E1C8B}"/>
                </a:ext>
              </a:extLst>
            </p:cNvPr>
            <p:cNvSpPr/>
            <p:nvPr/>
          </p:nvSpPr>
          <p:spPr>
            <a:xfrm>
              <a:off x="6675120" y="2540000"/>
              <a:ext cx="538480" cy="29464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ectangle 18">
              <a:extLst>
                <a:ext uri="{FF2B5EF4-FFF2-40B4-BE49-F238E27FC236}">
                  <a16:creationId xmlns:a16="http://schemas.microsoft.com/office/drawing/2014/main" id="{54F78A30-C367-3D17-6DD9-AC3175627DD0}"/>
                </a:ext>
              </a:extLst>
            </p:cNvPr>
            <p:cNvSpPr/>
            <p:nvPr/>
          </p:nvSpPr>
          <p:spPr>
            <a:xfrm>
              <a:off x="6110868" y="2540000"/>
              <a:ext cx="78024" cy="29464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a:extLst>
                <a:ext uri="{FF2B5EF4-FFF2-40B4-BE49-F238E27FC236}">
                  <a16:creationId xmlns:a16="http://schemas.microsoft.com/office/drawing/2014/main" id="{0B8844BA-A5FB-37F8-5F5F-7E8C836ECC0A}"/>
                </a:ext>
              </a:extLst>
            </p:cNvPr>
            <p:cNvSpPr/>
            <p:nvPr/>
          </p:nvSpPr>
          <p:spPr>
            <a:xfrm>
              <a:off x="7691120" y="2540000"/>
              <a:ext cx="90594" cy="29464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Oval 20">
              <a:extLst>
                <a:ext uri="{FF2B5EF4-FFF2-40B4-BE49-F238E27FC236}">
                  <a16:creationId xmlns:a16="http://schemas.microsoft.com/office/drawing/2014/main" id="{E5DA8E53-F82C-2D20-188E-66D091113B9F}"/>
                </a:ext>
              </a:extLst>
            </p:cNvPr>
            <p:cNvSpPr/>
            <p:nvPr/>
          </p:nvSpPr>
          <p:spPr>
            <a:xfrm>
              <a:off x="6663968" y="2520176"/>
              <a:ext cx="45719" cy="31446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Oval 21">
              <a:extLst>
                <a:ext uri="{FF2B5EF4-FFF2-40B4-BE49-F238E27FC236}">
                  <a16:creationId xmlns:a16="http://schemas.microsoft.com/office/drawing/2014/main" id="{8B7A21D6-486F-0D63-D825-217415FFF93C}"/>
                </a:ext>
              </a:extLst>
            </p:cNvPr>
            <p:cNvSpPr/>
            <p:nvPr/>
          </p:nvSpPr>
          <p:spPr>
            <a:xfrm>
              <a:off x="7184419" y="2530088"/>
              <a:ext cx="45719" cy="31446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a:extLst>
                <a:ext uri="{FF2B5EF4-FFF2-40B4-BE49-F238E27FC236}">
                  <a16:creationId xmlns:a16="http://schemas.microsoft.com/office/drawing/2014/main" id="{1BC074D6-7619-158B-3D02-626E44E875AD}"/>
                </a:ext>
              </a:extLst>
            </p:cNvPr>
            <p:cNvSpPr/>
            <p:nvPr/>
          </p:nvSpPr>
          <p:spPr>
            <a:xfrm>
              <a:off x="6168419" y="2530088"/>
              <a:ext cx="45719" cy="31446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Oval 23">
              <a:extLst>
                <a:ext uri="{FF2B5EF4-FFF2-40B4-BE49-F238E27FC236}">
                  <a16:creationId xmlns:a16="http://schemas.microsoft.com/office/drawing/2014/main" id="{D047785D-B281-7502-67C4-720F235ED81D}"/>
                </a:ext>
              </a:extLst>
            </p:cNvPr>
            <p:cNvSpPr/>
            <p:nvPr/>
          </p:nvSpPr>
          <p:spPr>
            <a:xfrm>
              <a:off x="7674429" y="2530088"/>
              <a:ext cx="45719" cy="31446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7" name="Straight Arrow Connector 26">
              <a:extLst>
                <a:ext uri="{FF2B5EF4-FFF2-40B4-BE49-F238E27FC236}">
                  <a16:creationId xmlns:a16="http://schemas.microsoft.com/office/drawing/2014/main" id="{282BFAD6-2E1C-C03E-5E2F-1E7024B5561E}"/>
                </a:ext>
              </a:extLst>
            </p:cNvPr>
            <p:cNvCxnSpPr/>
            <p:nvPr/>
          </p:nvCxnSpPr>
          <p:spPr>
            <a:xfrm>
              <a:off x="5937250" y="2692400"/>
              <a:ext cx="2266950" cy="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B740886-C433-077C-EE93-2864D2EBFB9C}"/>
                </a:ext>
              </a:extLst>
            </p:cNvPr>
            <p:cNvSpPr txBox="1"/>
            <p:nvPr/>
          </p:nvSpPr>
          <p:spPr>
            <a:xfrm>
              <a:off x="6707490" y="2184912"/>
              <a:ext cx="567770" cy="400110"/>
            </a:xfrm>
            <a:prstGeom prst="rect">
              <a:avLst/>
            </a:prstGeom>
            <a:noFill/>
          </p:spPr>
          <p:txBody>
            <a:bodyPr wrap="square" rtlCol="0">
              <a:spAutoFit/>
            </a:bodyPr>
            <a:lstStyle/>
            <a:p>
              <a:r>
                <a:rPr lang="en-CA" sz="2000" b="1" i="1" dirty="0">
                  <a:solidFill>
                    <a:schemeClr val="bg1"/>
                  </a:solidFill>
                </a:rPr>
                <a:t>V</a:t>
              </a:r>
              <a:r>
                <a:rPr lang="en-CA" sz="2000" b="1" i="1" baseline="-25000" dirty="0">
                  <a:solidFill>
                    <a:schemeClr val="bg1"/>
                  </a:solidFill>
                </a:rPr>
                <a:t>IC</a:t>
              </a:r>
            </a:p>
          </p:txBody>
        </p:sp>
        <p:cxnSp>
          <p:nvCxnSpPr>
            <p:cNvPr id="31" name="Straight Arrow Connector 30">
              <a:extLst>
                <a:ext uri="{FF2B5EF4-FFF2-40B4-BE49-F238E27FC236}">
                  <a16:creationId xmlns:a16="http://schemas.microsoft.com/office/drawing/2014/main" id="{9EAFDA63-D88C-444B-4559-6E2EC148C6E8}"/>
                </a:ext>
              </a:extLst>
            </p:cNvPr>
            <p:cNvCxnSpPr>
              <a:cxnSpLocks/>
            </p:cNvCxnSpPr>
            <p:nvPr/>
          </p:nvCxnSpPr>
          <p:spPr>
            <a:xfrm>
              <a:off x="6434624" y="4471581"/>
              <a:ext cx="1029429"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B4A62647-6C78-05AB-235B-7FC44F7A0A1B}"/>
                    </a:ext>
                  </a:extLst>
                </p:cNvPr>
                <p:cNvSpPr txBox="1"/>
                <p:nvPr/>
              </p:nvSpPr>
              <p:spPr>
                <a:xfrm>
                  <a:off x="6547907" y="4449924"/>
                  <a:ext cx="1233807" cy="537776"/>
                </a:xfrm>
                <a:prstGeom prst="rect">
                  <a:avLst/>
                </a:prstGeom>
                <a:noFill/>
              </p:spPr>
              <p:txBody>
                <a:bodyPr wrap="square" rtlCol="0">
                  <a:spAutoFit/>
                </a:bodyPr>
                <a:lstStyle/>
                <a:p>
                  <a:r>
                    <a:rPr lang="en-CA" b="1" i="1" dirty="0">
                      <a:solidFill>
                        <a:srgbClr val="FF0000"/>
                      </a:solidFill>
                    </a:rPr>
                    <a:t>L = </a:t>
                  </a:r>
                  <a14:m>
                    <m:oMath xmlns:m="http://schemas.openxmlformats.org/officeDocument/2006/math">
                      <m:f>
                        <m:fPr>
                          <m:ctrlPr>
                            <a:rPr lang="en-CA" b="1" i="1" smtClean="0">
                              <a:solidFill>
                                <a:srgbClr val="FF0000"/>
                              </a:solidFill>
                              <a:latin typeface="Cambria Math" panose="02040503050406030204" pitchFamily="18" charset="0"/>
                            </a:rPr>
                          </m:ctrlPr>
                        </m:fPr>
                        <m:num>
                          <m:sSub>
                            <m:sSubPr>
                              <m:ctrlPr>
                                <a:rPr lang="en-CA" b="1" i="1">
                                  <a:solidFill>
                                    <a:srgbClr val="FF0000"/>
                                  </a:solidFill>
                                  <a:latin typeface="Cambria Math" panose="02040503050406030204" pitchFamily="18" charset="0"/>
                                </a:rPr>
                              </m:ctrlPr>
                            </m:sSubPr>
                            <m:e>
                              <m:r>
                                <a:rPr lang="en-CA" b="1" i="1">
                                  <a:solidFill>
                                    <a:srgbClr val="FF0000"/>
                                  </a:solidFill>
                                  <a:latin typeface="Cambria Math" panose="02040503050406030204" pitchFamily="18" charset="0"/>
                                </a:rPr>
                                <m:t>𝜷</m:t>
                              </m:r>
                            </m:e>
                            <m:sub>
                              <m:r>
                                <a:rPr lang="en-CA" b="1" i="1">
                                  <a:solidFill>
                                    <a:srgbClr val="FF0000"/>
                                  </a:solidFill>
                                  <a:latin typeface="Cambria Math" panose="02040503050406030204" pitchFamily="18" charset="0"/>
                                </a:rPr>
                                <m:t>𝟎</m:t>
                              </m:r>
                            </m:sub>
                          </m:sSub>
                          <m:r>
                            <a:rPr lang="en-CA" b="1" i="1" smtClean="0">
                              <a:solidFill>
                                <a:srgbClr val="FF0000"/>
                              </a:solidFill>
                              <a:latin typeface="Cambria Math" panose="02040503050406030204" pitchFamily="18" charset="0"/>
                              <a:sym typeface="Symbol" panose="05050102010706020507" pitchFamily="18" charset="2"/>
                            </a:rPr>
                            <m:t></m:t>
                          </m:r>
                        </m:num>
                        <m:den>
                          <m:r>
                            <a:rPr lang="en-CA" b="1" i="1" smtClean="0">
                              <a:solidFill>
                                <a:srgbClr val="FF0000"/>
                              </a:solidFill>
                              <a:latin typeface="Cambria Math" panose="02040503050406030204" pitchFamily="18" charset="0"/>
                            </a:rPr>
                            <m:t>𝟐</m:t>
                          </m:r>
                        </m:den>
                      </m:f>
                    </m:oMath>
                  </a14:m>
                  <a:endParaRPr lang="en-CA" b="1" i="1" dirty="0">
                    <a:solidFill>
                      <a:srgbClr val="FF0000"/>
                    </a:solidFill>
                  </a:endParaRPr>
                </a:p>
              </p:txBody>
            </p:sp>
          </mc:Choice>
          <mc:Fallback xmlns="">
            <p:sp>
              <p:nvSpPr>
                <p:cNvPr id="36" name="TextBox 35">
                  <a:extLst>
                    <a:ext uri="{FF2B5EF4-FFF2-40B4-BE49-F238E27FC236}">
                      <a16:creationId xmlns:a16="http://schemas.microsoft.com/office/drawing/2014/main" id="{B4A62647-6C78-05AB-235B-7FC44F7A0A1B}"/>
                    </a:ext>
                  </a:extLst>
                </p:cNvPr>
                <p:cNvSpPr txBox="1">
                  <a:spLocks noRot="1" noChangeAspect="1" noMove="1" noResize="1" noEditPoints="1" noAdjustHandles="1" noChangeArrowheads="1" noChangeShapeType="1" noTextEdit="1"/>
                </p:cNvSpPr>
                <p:nvPr/>
              </p:nvSpPr>
              <p:spPr>
                <a:xfrm>
                  <a:off x="6547907" y="4449924"/>
                  <a:ext cx="1233807" cy="537776"/>
                </a:xfrm>
                <a:prstGeom prst="rect">
                  <a:avLst/>
                </a:prstGeom>
                <a:blipFill>
                  <a:blip r:embed="rId4"/>
                  <a:stretch>
                    <a:fillRect l="-3941" b="-7955"/>
                  </a:stretch>
                </a:blipFill>
              </p:spPr>
              <p:txBody>
                <a:bodyPr/>
                <a:lstStyle/>
                <a:p>
                  <a:r>
                    <a:rPr lang="en-CA">
                      <a:noFill/>
                    </a:rPr>
                    <a:t> </a:t>
                  </a:r>
                </a:p>
              </p:txBody>
            </p:sp>
          </mc:Fallback>
        </mc:AlternateContent>
        <p:grpSp>
          <p:nvGrpSpPr>
            <p:cNvPr id="39" name="Group 38">
              <a:extLst>
                <a:ext uri="{FF2B5EF4-FFF2-40B4-BE49-F238E27FC236}">
                  <a16:creationId xmlns:a16="http://schemas.microsoft.com/office/drawing/2014/main" id="{F18D4E9C-CA10-6A93-DE5D-3D65582FEF0A}"/>
                </a:ext>
              </a:extLst>
            </p:cNvPr>
            <p:cNvGrpSpPr/>
            <p:nvPr/>
          </p:nvGrpSpPr>
          <p:grpSpPr>
            <a:xfrm>
              <a:off x="6141529" y="4915264"/>
              <a:ext cx="1549591" cy="830215"/>
              <a:chOff x="6168419" y="4956725"/>
              <a:chExt cx="1549591" cy="1340066"/>
            </a:xfrm>
          </p:grpSpPr>
          <p:sp>
            <p:nvSpPr>
              <p:cNvPr id="37" name="Rectangle 36">
                <a:extLst>
                  <a:ext uri="{FF2B5EF4-FFF2-40B4-BE49-F238E27FC236}">
                    <a16:creationId xmlns:a16="http://schemas.microsoft.com/office/drawing/2014/main" id="{376F05F6-CF59-E131-8A23-9B0D1EDCAAF8}"/>
                  </a:ext>
                </a:extLst>
              </p:cNvPr>
              <p:cNvSpPr/>
              <p:nvPr/>
            </p:nvSpPr>
            <p:spPr>
              <a:xfrm>
                <a:off x="6168419" y="4956725"/>
                <a:ext cx="490163" cy="668518"/>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Rectangle 37">
                <a:extLst>
                  <a:ext uri="{FF2B5EF4-FFF2-40B4-BE49-F238E27FC236}">
                    <a16:creationId xmlns:a16="http://schemas.microsoft.com/office/drawing/2014/main" id="{97943BE1-8892-D292-BB5B-BD901E2E2A1A}"/>
                  </a:ext>
                </a:extLst>
              </p:cNvPr>
              <p:cNvSpPr/>
              <p:nvPr/>
            </p:nvSpPr>
            <p:spPr>
              <a:xfrm>
                <a:off x="7227847" y="5628273"/>
                <a:ext cx="490163" cy="668518"/>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40" name="Straight Arrow Connector 39">
              <a:extLst>
                <a:ext uri="{FF2B5EF4-FFF2-40B4-BE49-F238E27FC236}">
                  <a16:creationId xmlns:a16="http://schemas.microsoft.com/office/drawing/2014/main" id="{C6508264-3AD9-9AF3-50A4-644E50059A37}"/>
                </a:ext>
              </a:extLst>
            </p:cNvPr>
            <p:cNvCxnSpPr/>
            <p:nvPr/>
          </p:nvCxnSpPr>
          <p:spPr>
            <a:xfrm>
              <a:off x="5879677" y="5329433"/>
              <a:ext cx="2266950" cy="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5EC54665-6A48-C7B8-AEA3-58107AD008FD}"/>
                </a:ext>
              </a:extLst>
            </p:cNvPr>
            <p:cNvSpPr txBox="1"/>
            <p:nvPr/>
          </p:nvSpPr>
          <p:spPr>
            <a:xfrm>
              <a:off x="6319862" y="2660305"/>
              <a:ext cx="232843" cy="375920"/>
            </a:xfrm>
            <a:prstGeom prst="rect">
              <a:avLst/>
            </a:prstGeom>
            <a:noFill/>
          </p:spPr>
          <p:txBody>
            <a:bodyPr wrap="square" rtlCol="0">
              <a:spAutoFit/>
            </a:bodyPr>
            <a:lstStyle/>
            <a:p>
              <a:r>
                <a:rPr lang="en-CA" dirty="0"/>
                <a:t>g</a:t>
              </a:r>
            </a:p>
          </p:txBody>
        </p:sp>
        <p:sp>
          <p:nvSpPr>
            <p:cNvPr id="42" name="TextBox 41">
              <a:extLst>
                <a:ext uri="{FF2B5EF4-FFF2-40B4-BE49-F238E27FC236}">
                  <a16:creationId xmlns:a16="http://schemas.microsoft.com/office/drawing/2014/main" id="{D0ECDEF6-05A5-4080-B5FC-B9256B01C921}"/>
                </a:ext>
              </a:extLst>
            </p:cNvPr>
            <p:cNvSpPr txBox="1"/>
            <p:nvPr/>
          </p:nvSpPr>
          <p:spPr>
            <a:xfrm>
              <a:off x="7319324" y="2666919"/>
              <a:ext cx="232843" cy="375920"/>
            </a:xfrm>
            <a:prstGeom prst="rect">
              <a:avLst/>
            </a:prstGeom>
            <a:noFill/>
          </p:spPr>
          <p:txBody>
            <a:bodyPr wrap="square" rtlCol="0">
              <a:spAutoFit/>
            </a:bodyPr>
            <a:lstStyle/>
            <a:p>
              <a:r>
                <a:rPr lang="en-CA" dirty="0"/>
                <a:t>g</a:t>
              </a:r>
            </a:p>
          </p:txBody>
        </p:sp>
        <p:cxnSp>
          <p:nvCxnSpPr>
            <p:cNvPr id="43" name="Straight Arrow Connector 42">
              <a:extLst>
                <a:ext uri="{FF2B5EF4-FFF2-40B4-BE49-F238E27FC236}">
                  <a16:creationId xmlns:a16="http://schemas.microsoft.com/office/drawing/2014/main" id="{5EFCD39A-0093-EE08-5973-8630419E810C}"/>
                </a:ext>
              </a:extLst>
            </p:cNvPr>
            <p:cNvCxnSpPr>
              <a:cxnSpLocks/>
            </p:cNvCxnSpPr>
            <p:nvPr/>
          </p:nvCxnSpPr>
          <p:spPr>
            <a:xfrm flipV="1">
              <a:off x="5893648" y="4557273"/>
              <a:ext cx="0" cy="77216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E3AED18F-18E3-700B-C456-E53D62D02472}"/>
                    </a:ext>
                  </a:extLst>
                </p:cNvPr>
                <p:cNvSpPr txBox="1"/>
                <p:nvPr/>
              </p:nvSpPr>
              <p:spPr>
                <a:xfrm>
                  <a:off x="5436146" y="4730598"/>
                  <a:ext cx="538481"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A" i="1" smtClean="0">
                            <a:solidFill>
                              <a:srgbClr val="0070C0"/>
                            </a:solidFill>
                            <a:latin typeface="Cambria Math" panose="02040503050406030204" pitchFamily="18" charset="0"/>
                          </a:rPr>
                          <m:t>𝐸</m:t>
                        </m:r>
                        <m:r>
                          <a:rPr lang="en-CA" i="1" baseline="-25000">
                            <a:solidFill>
                              <a:srgbClr val="0070C0"/>
                            </a:solidFill>
                            <a:latin typeface="Cambria Math" panose="02040503050406030204" pitchFamily="18" charset="0"/>
                          </a:rPr>
                          <m:t>0</m:t>
                        </m:r>
                      </m:oMath>
                    </m:oMathPara>
                  </a14:m>
                  <a:endParaRPr lang="en-CA" dirty="0">
                    <a:solidFill>
                      <a:srgbClr val="0070C0"/>
                    </a:solidFill>
                  </a:endParaRPr>
                </a:p>
              </p:txBody>
            </p:sp>
          </mc:Choice>
          <mc:Fallback xmlns="">
            <p:sp>
              <p:nvSpPr>
                <p:cNvPr id="46" name="TextBox 45">
                  <a:extLst>
                    <a:ext uri="{FF2B5EF4-FFF2-40B4-BE49-F238E27FC236}">
                      <a16:creationId xmlns:a16="http://schemas.microsoft.com/office/drawing/2014/main" id="{E3AED18F-18E3-700B-C456-E53D62D02472}"/>
                    </a:ext>
                  </a:extLst>
                </p:cNvPr>
                <p:cNvSpPr txBox="1">
                  <a:spLocks noRot="1" noChangeAspect="1" noMove="1" noResize="1" noEditPoints="1" noAdjustHandles="1" noChangeArrowheads="1" noChangeShapeType="1" noTextEdit="1"/>
                </p:cNvSpPr>
                <p:nvPr/>
              </p:nvSpPr>
              <p:spPr>
                <a:xfrm>
                  <a:off x="5436146" y="4730598"/>
                  <a:ext cx="538481" cy="369332"/>
                </a:xfrm>
                <a:prstGeom prst="rect">
                  <a:avLst/>
                </a:prstGeom>
                <a:blipFill>
                  <a:blip r:embed="rId5"/>
                  <a:stretch>
                    <a:fillRect/>
                  </a:stretch>
                </a:blipFill>
              </p:spPr>
              <p:txBody>
                <a:bodyPr/>
                <a:lstStyle/>
                <a:p>
                  <a:r>
                    <a:rPr lang="en-CA">
                      <a:noFill/>
                    </a:rPr>
                    <a:t> </a:t>
                  </a:r>
                </a:p>
              </p:txBody>
            </p:sp>
          </mc:Fallback>
        </mc:AlternateContent>
        <p:sp>
          <p:nvSpPr>
            <p:cNvPr id="6" name="TextBox 5">
              <a:extLst>
                <a:ext uri="{FF2B5EF4-FFF2-40B4-BE49-F238E27FC236}">
                  <a16:creationId xmlns:a16="http://schemas.microsoft.com/office/drawing/2014/main" id="{7AD8BE78-21B5-876E-06D9-8884D9B0218D}"/>
                </a:ext>
              </a:extLst>
            </p:cNvPr>
            <p:cNvSpPr txBox="1"/>
            <p:nvPr/>
          </p:nvSpPr>
          <p:spPr>
            <a:xfrm>
              <a:off x="6230071" y="5214620"/>
              <a:ext cx="232843" cy="375920"/>
            </a:xfrm>
            <a:prstGeom prst="rect">
              <a:avLst/>
            </a:prstGeom>
            <a:noFill/>
          </p:spPr>
          <p:txBody>
            <a:bodyPr wrap="square" rtlCol="0">
              <a:spAutoFit/>
            </a:bodyPr>
            <a:lstStyle/>
            <a:p>
              <a:r>
                <a:rPr lang="en-CA" dirty="0"/>
                <a:t>g</a:t>
              </a:r>
            </a:p>
          </p:txBody>
        </p:sp>
        <p:sp>
          <p:nvSpPr>
            <p:cNvPr id="7" name="TextBox 6">
              <a:extLst>
                <a:ext uri="{FF2B5EF4-FFF2-40B4-BE49-F238E27FC236}">
                  <a16:creationId xmlns:a16="http://schemas.microsoft.com/office/drawing/2014/main" id="{30877A12-4BBA-BC99-A7B1-555E594467A9}"/>
                </a:ext>
              </a:extLst>
            </p:cNvPr>
            <p:cNvSpPr txBox="1"/>
            <p:nvPr/>
          </p:nvSpPr>
          <p:spPr>
            <a:xfrm>
              <a:off x="7272738" y="5214620"/>
              <a:ext cx="232843" cy="375920"/>
            </a:xfrm>
            <a:prstGeom prst="rect">
              <a:avLst/>
            </a:prstGeom>
            <a:noFill/>
          </p:spPr>
          <p:txBody>
            <a:bodyPr wrap="square" rtlCol="0">
              <a:spAutoFit/>
            </a:bodyPr>
            <a:lstStyle/>
            <a:p>
              <a:r>
                <a:rPr lang="en-CA" dirty="0"/>
                <a:t>g</a:t>
              </a:r>
            </a:p>
          </p:txBody>
        </p:sp>
      </p:grpSp>
      <p:sp>
        <p:nvSpPr>
          <p:cNvPr id="10" name="Date Placeholder 9">
            <a:extLst>
              <a:ext uri="{FF2B5EF4-FFF2-40B4-BE49-F238E27FC236}">
                <a16:creationId xmlns:a16="http://schemas.microsoft.com/office/drawing/2014/main" id="{E8A0EA7D-4A7D-7F6B-61C9-CE55E0BBD154}"/>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19526765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14F5DD1F-C263-4122-88E6-C3A3D725F4EE}"/>
              </a:ext>
            </a:extLst>
          </p:cNvPr>
          <p:cNvSpPr>
            <a:spLocks noGrp="1"/>
          </p:cNvSpPr>
          <p:nvPr>
            <p:ph type="title"/>
          </p:nvPr>
        </p:nvSpPr>
        <p:spPr>
          <a:xfrm>
            <a:off x="457200" y="176213"/>
            <a:ext cx="8686800" cy="781050"/>
          </a:xfrm>
        </p:spPr>
        <p:txBody>
          <a:bodyPr>
            <a:normAutofit/>
          </a:bodyPr>
          <a:lstStyle/>
          <a:p>
            <a:r>
              <a:rPr lang="en-CA" altLang="en-US" sz="3200" dirty="0"/>
              <a:t>Multiple gaps (Normalized Transit time)</a:t>
            </a:r>
          </a:p>
        </p:txBody>
      </p:sp>
      <mc:AlternateContent xmlns:mc="http://schemas.openxmlformats.org/markup-compatibility/2006" xmlns:a14="http://schemas.microsoft.com/office/drawing/2010/main">
        <mc:Choice Requires="a14">
          <p:sp>
            <p:nvSpPr>
              <p:cNvPr id="25605" name="TextBox 4">
                <a:extLst>
                  <a:ext uri="{FF2B5EF4-FFF2-40B4-BE49-F238E27FC236}">
                    <a16:creationId xmlns:a16="http://schemas.microsoft.com/office/drawing/2014/main" id="{936FED73-21E9-4C60-949C-208BEF5F1AF6}"/>
                  </a:ext>
                </a:extLst>
              </p:cNvPr>
              <p:cNvSpPr txBox="1">
                <a:spLocks noChangeArrowheads="1"/>
              </p:cNvSpPr>
              <p:nvPr/>
            </p:nvSpPr>
            <p:spPr bwMode="auto">
              <a:xfrm>
                <a:off x="223024" y="4812991"/>
                <a:ext cx="8920976" cy="127970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marL="285750" indent="-28575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600"/>
                  </a:spcBef>
                </a:pPr>
                <a:r>
                  <a:rPr lang="en-CA" altLang="en-US" sz="1800" dirty="0">
                    <a:latin typeface="Calibri" panose="020F0502020204030204" pitchFamily="34" charset="0"/>
                  </a:rPr>
                  <a:t>For multi-gap structures </a:t>
                </a:r>
                <a14:m>
                  <m:oMath xmlns:m="http://schemas.openxmlformats.org/officeDocument/2006/math">
                    <m:sSub>
                      <m:sSubPr>
                        <m:ctrlPr>
                          <a:rPr lang="en-CA" sz="1800" i="1">
                            <a:solidFill>
                              <a:srgbClr val="000000"/>
                            </a:solidFill>
                            <a:latin typeface="Cambria Math" panose="02040503050406030204" pitchFamily="18" charset="0"/>
                          </a:rPr>
                        </m:ctrlPr>
                      </m:sSubPr>
                      <m:e>
                        <m:r>
                          <a:rPr lang="en-CA" sz="1800" i="1">
                            <a:solidFill>
                              <a:srgbClr val="000000"/>
                            </a:solidFill>
                            <a:latin typeface="Cambria Math" panose="02040503050406030204" pitchFamily="18" charset="0"/>
                          </a:rPr>
                          <m:t>𝑉</m:t>
                        </m:r>
                      </m:e>
                      <m:sub>
                        <m:r>
                          <a:rPr lang="en-CA" sz="1800" i="1">
                            <a:solidFill>
                              <a:srgbClr val="000000"/>
                            </a:solidFill>
                            <a:latin typeface="Cambria Math" panose="02040503050406030204" pitchFamily="18" charset="0"/>
                          </a:rPr>
                          <m:t>𝑒𝑓𝑓</m:t>
                        </m:r>
                      </m:sub>
                    </m:sSub>
                    <m:r>
                      <a:rPr lang="en-CA" sz="1800" i="1">
                        <a:solidFill>
                          <a:srgbClr val="000000"/>
                        </a:solidFill>
                        <a:latin typeface="Cambria Math" panose="02040503050406030204" pitchFamily="18" charset="0"/>
                      </a:rPr>
                      <m:t>=</m:t>
                    </m:r>
                    <m:nary>
                      <m:naryPr>
                        <m:limLoc m:val="undOvr"/>
                        <m:ctrlPr>
                          <a:rPr lang="en-CA" sz="1800" i="1">
                            <a:solidFill>
                              <a:srgbClr val="000000"/>
                            </a:solidFill>
                            <a:latin typeface="Cambria Math" panose="02040503050406030204" pitchFamily="18" charset="0"/>
                          </a:rPr>
                        </m:ctrlPr>
                      </m:naryPr>
                      <m:sub>
                        <m:r>
                          <a:rPr lang="en-CA" sz="1800" i="1">
                            <a:solidFill>
                              <a:srgbClr val="000000"/>
                            </a:solidFill>
                            <a:latin typeface="Cambria Math" panose="02040503050406030204" pitchFamily="18" charset="0"/>
                          </a:rPr>
                          <m:t>−∞</m:t>
                        </m:r>
                      </m:sub>
                      <m:sup>
                        <m:r>
                          <a:rPr lang="en-CA" sz="1800" i="1">
                            <a:solidFill>
                              <a:srgbClr val="000000"/>
                            </a:solidFill>
                            <a:latin typeface="Cambria Math" panose="02040503050406030204" pitchFamily="18" charset="0"/>
                          </a:rPr>
                          <m:t>∞</m:t>
                        </m:r>
                      </m:sup>
                      <m:e>
                        <m:sSub>
                          <m:sSubPr>
                            <m:ctrlPr>
                              <a:rPr lang="en-CA" sz="1800" i="1">
                                <a:solidFill>
                                  <a:srgbClr val="000000"/>
                                </a:solidFill>
                                <a:latin typeface="Cambria Math" panose="02040503050406030204" pitchFamily="18" charset="0"/>
                              </a:rPr>
                            </m:ctrlPr>
                          </m:sSubPr>
                          <m:e>
                            <m:r>
                              <a:rPr lang="en-CA" sz="1800" i="1">
                                <a:solidFill>
                                  <a:srgbClr val="000000"/>
                                </a:solidFill>
                                <a:latin typeface="Cambria Math" panose="02040503050406030204" pitchFamily="18" charset="0"/>
                              </a:rPr>
                              <m:t>𝐸</m:t>
                            </m:r>
                          </m:e>
                          <m:sub>
                            <m:r>
                              <a:rPr lang="en-CA" sz="1800" i="1">
                                <a:solidFill>
                                  <a:srgbClr val="000000"/>
                                </a:solidFill>
                                <a:latin typeface="Cambria Math" panose="02040503050406030204" pitchFamily="18" charset="0"/>
                              </a:rPr>
                              <m:t>𝑧</m:t>
                            </m:r>
                          </m:sub>
                        </m:sSub>
                      </m:e>
                    </m:nary>
                    <m:r>
                      <a:rPr lang="en-CA" sz="1800" i="1">
                        <a:solidFill>
                          <a:srgbClr val="000000"/>
                        </a:solidFill>
                        <a:latin typeface="Cambria Math" panose="02040503050406030204" pitchFamily="18" charset="0"/>
                      </a:rPr>
                      <m:t>(</m:t>
                    </m:r>
                    <m:r>
                      <a:rPr lang="en-CA" sz="1800" i="1">
                        <a:solidFill>
                          <a:srgbClr val="000000"/>
                        </a:solidFill>
                        <a:latin typeface="Cambria Math" panose="02040503050406030204" pitchFamily="18" charset="0"/>
                      </a:rPr>
                      <m:t>𝑧</m:t>
                    </m:r>
                    <m:r>
                      <a:rPr lang="en-CA" sz="1800" i="1">
                        <a:solidFill>
                          <a:srgbClr val="000000"/>
                        </a:solidFill>
                        <a:latin typeface="Cambria Math" panose="02040503050406030204" pitchFamily="18" charset="0"/>
                      </a:rPr>
                      <m:t>,</m:t>
                    </m:r>
                    <m:r>
                      <a:rPr lang="en-CA" sz="1800" i="1">
                        <a:solidFill>
                          <a:srgbClr val="000000"/>
                        </a:solidFill>
                        <a:latin typeface="Cambria Math" panose="02040503050406030204" pitchFamily="18" charset="0"/>
                      </a:rPr>
                      <m:t>𝑡</m:t>
                    </m:r>
                    <m:r>
                      <a:rPr lang="en-CA" sz="1800" i="1">
                        <a:solidFill>
                          <a:srgbClr val="000000"/>
                        </a:solidFill>
                        <a:latin typeface="Cambria Math" panose="02040503050406030204" pitchFamily="18" charset="0"/>
                      </a:rPr>
                      <m:t>)</m:t>
                    </m:r>
                    <m:r>
                      <a:rPr lang="en-CA" sz="1800" i="1">
                        <a:solidFill>
                          <a:srgbClr val="000000"/>
                        </a:solidFill>
                        <a:latin typeface="Cambria Math" panose="02040503050406030204" pitchFamily="18" charset="0"/>
                      </a:rPr>
                      <m:t>𝑑𝑧</m:t>
                    </m:r>
                    <m:r>
                      <m:rPr>
                        <m:nor/>
                      </m:rPr>
                      <a:rPr lang="en-CA" sz="1800">
                        <a:solidFill>
                          <a:srgbClr val="000000"/>
                        </a:solidFill>
                        <a:latin typeface="Cambria Math" panose="02040503050406030204" pitchFamily="18" charset="0"/>
                      </a:rPr>
                      <m:t>  @ </m:t>
                    </m:r>
                    <m:r>
                      <a:rPr lang="en-CA" sz="1800" i="1">
                        <a:solidFill>
                          <a:srgbClr val="000000"/>
                        </a:solidFill>
                        <a:latin typeface="Cambria Math" panose="02040503050406030204" pitchFamily="18" charset="0"/>
                      </a:rPr>
                      <m:t>𝛽</m:t>
                    </m:r>
                    <m:r>
                      <a:rPr lang="en-CA" sz="1800" i="1">
                        <a:solidFill>
                          <a:srgbClr val="000000"/>
                        </a:solidFill>
                        <a:latin typeface="Cambria Math" panose="02040503050406030204" pitchFamily="18" charset="0"/>
                      </a:rPr>
                      <m:t>=</m:t>
                    </m:r>
                    <m:sSub>
                      <m:sSubPr>
                        <m:ctrlPr>
                          <a:rPr lang="en-CA" sz="1800" i="1">
                            <a:solidFill>
                              <a:srgbClr val="000000"/>
                            </a:solidFill>
                            <a:latin typeface="Cambria Math" panose="02040503050406030204" pitchFamily="18" charset="0"/>
                          </a:rPr>
                        </m:ctrlPr>
                      </m:sSubPr>
                      <m:e>
                        <m:r>
                          <a:rPr lang="en-CA" sz="1800" i="1">
                            <a:solidFill>
                              <a:srgbClr val="000000"/>
                            </a:solidFill>
                            <a:latin typeface="Cambria Math" panose="02040503050406030204" pitchFamily="18" charset="0"/>
                          </a:rPr>
                          <m:t>𝛽</m:t>
                        </m:r>
                      </m:e>
                      <m:sub>
                        <m:r>
                          <a:rPr lang="en-CA" sz="1800" i="1">
                            <a:solidFill>
                              <a:srgbClr val="000000"/>
                            </a:solidFill>
                            <a:latin typeface="Cambria Math" panose="02040503050406030204" pitchFamily="18" charset="0"/>
                          </a:rPr>
                          <m:t>0</m:t>
                        </m:r>
                      </m:sub>
                    </m:sSub>
                    <m:r>
                      <m:rPr>
                        <m:nor/>
                      </m:rPr>
                      <a:rPr lang="en-CA" sz="1800">
                        <a:solidFill>
                          <a:srgbClr val="000000"/>
                        </a:solidFill>
                        <a:latin typeface="Cambria Math" panose="02040503050406030204" pitchFamily="18" charset="0"/>
                      </a:rPr>
                      <m:t>  </m:t>
                    </m:r>
                    <m:r>
                      <m:rPr>
                        <m:nor/>
                      </m:rPr>
                      <a:rPr lang="en-CA" sz="1800">
                        <a:solidFill>
                          <a:srgbClr val="000000"/>
                        </a:solidFill>
                        <a:latin typeface="Cambria Math" panose="02040503050406030204" pitchFamily="18" charset="0"/>
                      </a:rPr>
                      <m:t>and</m:t>
                    </m:r>
                    <m:r>
                      <m:rPr>
                        <m:nor/>
                      </m:rPr>
                      <a:rPr lang="en-CA" sz="1800">
                        <a:solidFill>
                          <a:srgbClr val="000000"/>
                        </a:solidFill>
                        <a:latin typeface="Cambria Math" panose="02040503050406030204" pitchFamily="18" charset="0"/>
                      </a:rPr>
                      <m:t>  </m:t>
                    </m:r>
                    <m:r>
                      <a:rPr lang="en-CA" sz="1800" i="1">
                        <a:solidFill>
                          <a:srgbClr val="000000"/>
                        </a:solidFill>
                        <a:latin typeface="Cambria Math" panose="02040503050406030204" pitchFamily="18" charset="0"/>
                      </a:rPr>
                      <m:t>𝜑</m:t>
                    </m:r>
                    <m:r>
                      <a:rPr lang="en-CA" sz="1800" i="1">
                        <a:solidFill>
                          <a:srgbClr val="000000"/>
                        </a:solidFill>
                        <a:latin typeface="Cambria Math" panose="02040503050406030204" pitchFamily="18" charset="0"/>
                      </a:rPr>
                      <m:t>=</m:t>
                    </m:r>
                    <m:sSup>
                      <m:sSupPr>
                        <m:ctrlPr>
                          <a:rPr lang="en-CA" sz="1800" i="1">
                            <a:solidFill>
                              <a:srgbClr val="000000"/>
                            </a:solidFill>
                            <a:latin typeface="Cambria Math" panose="02040503050406030204" pitchFamily="18" charset="0"/>
                          </a:rPr>
                        </m:ctrlPr>
                      </m:sSupPr>
                      <m:e>
                        <m:r>
                          <a:rPr lang="en-CA" sz="1800">
                            <a:solidFill>
                              <a:srgbClr val="000000"/>
                            </a:solidFill>
                            <a:latin typeface="Cambria Math" panose="02040503050406030204" pitchFamily="18" charset="0"/>
                          </a:rPr>
                          <m:t>0</m:t>
                        </m:r>
                      </m:e>
                      <m:sup>
                        <m:r>
                          <a:rPr lang="en-CA" sz="1800">
                            <a:solidFill>
                              <a:srgbClr val="000000"/>
                            </a:solidFill>
                            <a:latin typeface="Cambria Math" panose="02040503050406030204" pitchFamily="18" charset="0"/>
                          </a:rPr>
                          <m:t>0</m:t>
                        </m:r>
                      </m:sup>
                    </m:sSup>
                  </m:oMath>
                </a14:m>
                <a:endParaRPr lang="en-CA" altLang="en-US" sz="1800" dirty="0">
                  <a:latin typeface="Calibri" panose="020F0502020204030204" pitchFamily="34" charset="0"/>
                </a:endParaRPr>
              </a:p>
              <a:p>
                <a:pPr eaLnBrk="1" hangingPunct="1">
                  <a:spcBef>
                    <a:spcPts val="600"/>
                  </a:spcBef>
                </a:pPr>
                <a:r>
                  <a:rPr lang="en-CA" altLang="en-US" sz="1800" dirty="0">
                    <a:latin typeface="Calibri" panose="020F0502020204030204" pitchFamily="34" charset="0"/>
                  </a:rPr>
                  <a:t>Multiple gaps (</a:t>
                </a:r>
                <a:r>
                  <a:rPr lang="en-CA" altLang="en-US" sz="1800" i="1" dirty="0">
                    <a:latin typeface="Calibri" panose="020F0502020204030204" pitchFamily="34" charset="0"/>
                  </a:rPr>
                  <a:t>n</a:t>
                </a:r>
                <a:r>
                  <a:rPr lang="en-CA" altLang="en-US" sz="1800" dirty="0">
                    <a:latin typeface="Calibri" panose="020F0502020204030204" pitchFamily="34" charset="0"/>
                  </a:rPr>
                  <a:t>) will increase the total voltage gain since </a:t>
                </a:r>
                <a14:m>
                  <m:oMath xmlns:m="http://schemas.openxmlformats.org/officeDocument/2006/math">
                    <m:sSub>
                      <m:sSubPr>
                        <m:ctrlPr>
                          <a:rPr lang="en-CA" sz="1800" i="1">
                            <a:solidFill>
                              <a:srgbClr val="000000"/>
                            </a:solidFill>
                            <a:latin typeface="Cambria Math" panose="02040503050406030204" pitchFamily="18" charset="0"/>
                          </a:rPr>
                        </m:ctrlPr>
                      </m:sSubPr>
                      <m:e>
                        <m:sSub>
                          <m:sSubPr>
                            <m:ctrlPr>
                              <a:rPr lang="en-CA" sz="1800" i="1">
                                <a:solidFill>
                                  <a:srgbClr val="000000"/>
                                </a:solidFill>
                                <a:latin typeface="Cambria Math" panose="02040503050406030204" pitchFamily="18" charset="0"/>
                              </a:rPr>
                            </m:ctrlPr>
                          </m:sSubPr>
                          <m:e>
                            <m:r>
                              <a:rPr lang="en-CA" sz="1800" i="1">
                                <a:solidFill>
                                  <a:srgbClr val="000000"/>
                                </a:solidFill>
                                <a:latin typeface="Cambria Math" panose="02040503050406030204" pitchFamily="18" charset="0"/>
                              </a:rPr>
                              <m:t>𝑉</m:t>
                            </m:r>
                          </m:e>
                          <m:sub>
                            <m:r>
                              <a:rPr lang="en-CA" sz="1800" i="1">
                                <a:solidFill>
                                  <a:srgbClr val="000000"/>
                                </a:solidFill>
                                <a:latin typeface="Cambria Math" panose="02040503050406030204" pitchFamily="18" charset="0"/>
                              </a:rPr>
                              <m:t>𝑒𝑓𝑓</m:t>
                            </m:r>
                          </m:sub>
                        </m:sSub>
                        <m:r>
                          <a:rPr lang="en-CA" sz="1800" b="0" i="1" smtClean="0">
                            <a:solidFill>
                              <a:srgbClr val="000000"/>
                            </a:solidFill>
                            <a:latin typeface="Cambria Math" panose="02040503050406030204" pitchFamily="18" charset="0"/>
                          </a:rPr>
                          <m:t>=</m:t>
                        </m:r>
                        <m:r>
                          <a:rPr lang="en-CA" sz="1800" i="1">
                            <a:solidFill>
                              <a:srgbClr val="000000"/>
                            </a:solidFill>
                            <a:latin typeface="Cambria Math" panose="02040503050406030204" pitchFamily="18" charset="0"/>
                          </a:rPr>
                          <m:t>𝐸</m:t>
                        </m:r>
                      </m:e>
                      <m:sub>
                        <m:r>
                          <a:rPr lang="en-CA" sz="1800" i="1">
                            <a:solidFill>
                              <a:srgbClr val="000000"/>
                            </a:solidFill>
                            <a:latin typeface="Cambria Math" panose="02040503050406030204" pitchFamily="18" charset="0"/>
                          </a:rPr>
                          <m:t>𝑎</m:t>
                        </m:r>
                      </m:sub>
                    </m:sSub>
                    <m:r>
                      <a:rPr lang="en-CA" sz="1800" b="0" i="1" smtClean="0">
                        <a:solidFill>
                          <a:srgbClr val="000000"/>
                        </a:solidFill>
                        <a:latin typeface="Cambria Math" panose="02040503050406030204" pitchFamily="18" charset="0"/>
                      </a:rPr>
                      <m:t>𝐿</m:t>
                    </m:r>
                    <m:r>
                      <a:rPr lang="en-CA" sz="1800" i="1">
                        <a:solidFill>
                          <a:srgbClr val="000000"/>
                        </a:solidFill>
                        <a:latin typeface="Cambria Math" panose="02040503050406030204" pitchFamily="18" charset="0"/>
                      </a:rPr>
                      <m:t> </m:t>
                    </m:r>
                  </m:oMath>
                </a14:m>
                <a:r>
                  <a:rPr lang="en-CA" altLang="en-US" sz="1800" dirty="0">
                    <a:latin typeface="Calibri" panose="020F0502020204030204" pitchFamily="34" charset="0"/>
                  </a:rPr>
                  <a:t>and </a:t>
                </a:r>
                <a14:m>
                  <m:oMath xmlns:m="http://schemas.openxmlformats.org/officeDocument/2006/math">
                    <m:r>
                      <a:rPr lang="en-CA" sz="1800" i="1">
                        <a:solidFill>
                          <a:srgbClr val="000000"/>
                        </a:solidFill>
                        <a:latin typeface="Cambria Math" panose="02040503050406030204" pitchFamily="18" charset="0"/>
                      </a:rPr>
                      <m:t>𝐿</m:t>
                    </m:r>
                    <m:r>
                      <a:rPr lang="en-CA" sz="1800" i="1">
                        <a:solidFill>
                          <a:srgbClr val="000000"/>
                        </a:solidFill>
                        <a:latin typeface="Cambria Math" panose="02040503050406030204" pitchFamily="18" charset="0"/>
                      </a:rPr>
                      <m:t>=</m:t>
                    </m:r>
                    <m:r>
                      <a:rPr lang="en-CA" sz="1800" i="1">
                        <a:solidFill>
                          <a:srgbClr val="000000"/>
                        </a:solidFill>
                        <a:latin typeface="Cambria Math" panose="02040503050406030204" pitchFamily="18" charset="0"/>
                      </a:rPr>
                      <m:t>𝑛</m:t>
                    </m:r>
                    <m:f>
                      <m:fPr>
                        <m:ctrlPr>
                          <a:rPr lang="en-CA" sz="1800" i="1">
                            <a:solidFill>
                              <a:srgbClr val="000000"/>
                            </a:solidFill>
                            <a:latin typeface="Cambria Math" panose="02040503050406030204" pitchFamily="18" charset="0"/>
                          </a:rPr>
                        </m:ctrlPr>
                      </m:fPr>
                      <m:num>
                        <m:sSub>
                          <m:sSubPr>
                            <m:ctrlPr>
                              <a:rPr lang="en-CA" sz="1800" i="1">
                                <a:solidFill>
                                  <a:srgbClr val="000000"/>
                                </a:solidFill>
                                <a:latin typeface="Cambria Math" panose="02040503050406030204" pitchFamily="18" charset="0"/>
                              </a:rPr>
                            </m:ctrlPr>
                          </m:sSubPr>
                          <m:e>
                            <m:r>
                              <a:rPr lang="en-CA" sz="1800" i="1">
                                <a:solidFill>
                                  <a:srgbClr val="000000"/>
                                </a:solidFill>
                                <a:latin typeface="Cambria Math" panose="02040503050406030204" pitchFamily="18" charset="0"/>
                              </a:rPr>
                              <m:t>𝛽</m:t>
                            </m:r>
                          </m:e>
                          <m:sub>
                            <m:r>
                              <a:rPr lang="en-CA" sz="1800" i="1">
                                <a:solidFill>
                                  <a:srgbClr val="000000"/>
                                </a:solidFill>
                                <a:latin typeface="Cambria Math" panose="02040503050406030204" pitchFamily="18" charset="0"/>
                              </a:rPr>
                              <m:t>0</m:t>
                            </m:r>
                          </m:sub>
                        </m:sSub>
                        <m:r>
                          <a:rPr lang="en-CA" sz="1800" i="1">
                            <a:solidFill>
                              <a:srgbClr val="000000"/>
                            </a:solidFill>
                            <a:latin typeface="Cambria Math" panose="02040503050406030204" pitchFamily="18" charset="0"/>
                          </a:rPr>
                          <m:t>𝜆</m:t>
                        </m:r>
                      </m:num>
                      <m:den>
                        <m:r>
                          <a:rPr lang="en-CA" sz="1800" i="1">
                            <a:solidFill>
                              <a:srgbClr val="000000"/>
                            </a:solidFill>
                            <a:latin typeface="Cambria Math" panose="02040503050406030204" pitchFamily="18" charset="0"/>
                          </a:rPr>
                          <m:t>2</m:t>
                        </m:r>
                      </m:den>
                    </m:f>
                    <m:r>
                      <m:rPr>
                        <m:nor/>
                      </m:rPr>
                      <a:rPr lang="en-CA" sz="1800">
                        <a:solidFill>
                          <a:srgbClr val="000000"/>
                        </a:solidFill>
                        <a:latin typeface="Cambria Math" panose="02040503050406030204" pitchFamily="18" charset="0"/>
                      </a:rPr>
                      <m:t> </m:t>
                    </m:r>
                  </m:oMath>
                </a14:m>
                <a:endParaRPr lang="en-CA" altLang="en-US" sz="1800" dirty="0">
                  <a:latin typeface="Calibri" panose="020F0502020204030204" pitchFamily="34" charset="0"/>
                  <a:sym typeface="Symbol" panose="05050102010706020507" pitchFamily="18" charset="2"/>
                </a:endParaRPr>
              </a:p>
              <a:p>
                <a:pPr eaLnBrk="1" hangingPunct="1">
                  <a:spcBef>
                    <a:spcPts val="600"/>
                  </a:spcBef>
                </a:pPr>
                <a:r>
                  <a:rPr lang="en-CA" altLang="en-US" sz="1800" dirty="0">
                    <a:latin typeface="Calibri" panose="020F0502020204030204" pitchFamily="34" charset="0"/>
                    <a:sym typeface="Symbol" panose="05050102010706020507" pitchFamily="18" charset="2"/>
                  </a:rPr>
                  <a:t>But the velocity acceptance of the transit time factor is reduced as </a:t>
                </a:r>
                <a:r>
                  <a:rPr lang="en-CA" altLang="en-US" sz="1800" i="1" dirty="0">
                    <a:latin typeface="Calibri" panose="020F0502020204030204" pitchFamily="34" charset="0"/>
                    <a:sym typeface="Symbol" panose="05050102010706020507" pitchFamily="18" charset="2"/>
                  </a:rPr>
                  <a:t>n</a:t>
                </a:r>
                <a:r>
                  <a:rPr lang="en-CA" altLang="en-US" sz="1800" dirty="0">
                    <a:latin typeface="Calibri" panose="020F0502020204030204" pitchFamily="34" charset="0"/>
                    <a:sym typeface="Symbol" panose="05050102010706020507" pitchFamily="18" charset="2"/>
                  </a:rPr>
                  <a:t> increases</a:t>
                </a:r>
              </a:p>
            </p:txBody>
          </p:sp>
        </mc:Choice>
        <mc:Fallback xmlns="">
          <p:sp>
            <p:nvSpPr>
              <p:cNvPr id="25605" name="TextBox 4">
                <a:extLst>
                  <a:ext uri="{FF2B5EF4-FFF2-40B4-BE49-F238E27FC236}">
                    <a16:creationId xmlns:a16="http://schemas.microsoft.com/office/drawing/2014/main" id="{936FED73-21E9-4C60-949C-208BEF5F1AF6}"/>
                  </a:ext>
                </a:extLst>
              </p:cNvPr>
              <p:cNvSpPr txBox="1">
                <a:spLocks noRot="1" noChangeAspect="1" noMove="1" noResize="1" noEditPoints="1" noAdjustHandles="1" noChangeArrowheads="1" noChangeShapeType="1" noTextEdit="1"/>
              </p:cNvSpPr>
              <p:nvPr/>
            </p:nvSpPr>
            <p:spPr bwMode="auto">
              <a:xfrm>
                <a:off x="223024" y="4812991"/>
                <a:ext cx="8920976" cy="1279709"/>
              </a:xfrm>
              <a:prstGeom prst="rect">
                <a:avLst/>
              </a:prstGeom>
              <a:blipFill>
                <a:blip r:embed="rId3"/>
                <a:stretch>
                  <a:fillRect l="-615" t="-40191" b="-717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2" name="Object 8">
                <a:extLst>
                  <a:ext uri="{FF2B5EF4-FFF2-40B4-BE49-F238E27FC236}">
                    <a16:creationId xmlns:a16="http://schemas.microsoft.com/office/drawing/2014/main" id="{F21D726C-E9FE-4258-AA52-9F1D23B487F0}"/>
                  </a:ext>
                </a:extLst>
              </p:cNvPr>
              <p:cNvSpPr txBox="1"/>
              <p:nvPr/>
            </p:nvSpPr>
            <p:spPr bwMode="auto">
              <a:xfrm>
                <a:off x="6036455" y="2090869"/>
                <a:ext cx="3212327" cy="976597"/>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CA" i="1" smtClean="0">
                              <a:solidFill>
                                <a:srgbClr val="000000"/>
                              </a:solidFill>
                              <a:latin typeface="Cambria Math" panose="02040503050406030204" pitchFamily="18" charset="0"/>
                            </a:rPr>
                          </m:ctrlPr>
                        </m:sSubPr>
                        <m:e>
                          <m:d>
                            <m:dPr>
                              <m:begChr m:val=""/>
                              <m:endChr m:val="|"/>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𝑇</m:t>
                              </m:r>
                            </m:e>
                          </m:d>
                        </m:e>
                        <m:sub>
                          <m:r>
                            <a:rPr lang="en-CA" i="1">
                              <a:solidFill>
                                <a:srgbClr val="000000"/>
                              </a:solidFill>
                              <a:latin typeface="Cambria Math" panose="02040503050406030204" pitchFamily="18" charset="0"/>
                            </a:rPr>
                            <m:t>3−</m:t>
                          </m:r>
                          <m:r>
                            <a:rPr lang="en-CA" i="1">
                              <a:solidFill>
                                <a:srgbClr val="000000"/>
                              </a:solidFill>
                              <a:latin typeface="Cambria Math" panose="02040503050406030204" pitchFamily="18" charset="0"/>
                            </a:rPr>
                            <m:t>𝑔𝑎𝑝</m:t>
                          </m:r>
                        </m:sub>
                      </m:sSub>
                      <m:r>
                        <a:rPr lang="en-US" b="0"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sym typeface="Symbol" panose="05050102010706020507" pitchFamily="18" charset="2"/>
                        </a:rPr>
                        <m:t>)</m:t>
                      </m:r>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𝛽𝜆</m:t>
                          </m:r>
                        </m:num>
                        <m:den>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den>
                      </m:f>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sin</m:t>
                          </m:r>
                        </m:fName>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num>
                            <m:den>
                              <m:r>
                                <a:rPr lang="en-CA" i="1">
                                  <a:solidFill>
                                    <a:srgbClr val="000000"/>
                                  </a:solidFill>
                                  <a:latin typeface="Cambria Math" panose="02040503050406030204" pitchFamily="18" charset="0"/>
                                </a:rPr>
                                <m:t>𝛽𝜆</m:t>
                              </m:r>
                            </m:den>
                          </m:f>
                        </m:e>
                      </m:func>
                      <m:d>
                        <m:dPr>
                          <m:begChr m:val="["/>
                          <m:endChr m:val="]"/>
                          <m:ctrlPr>
                            <a:rPr lang="en-CA" i="1">
                              <a:solidFill>
                                <a:srgbClr val="000000"/>
                              </a:solidFill>
                              <a:latin typeface="Cambria Math" panose="02040503050406030204" pitchFamily="18" charset="0"/>
                            </a:rPr>
                          </m:ctrlPr>
                        </m:dPr>
                        <m:e>
                          <m:func>
                            <m:funcPr>
                              <m:ctrlPr>
                                <a:rPr lang="en-CA" i="1">
                                  <a:solidFill>
                                    <a:srgbClr val="000000"/>
                                  </a:solidFill>
                                  <a:latin typeface="Cambria Math" panose="02040503050406030204" pitchFamily="18" charset="0"/>
                                </a:rPr>
                              </m:ctrlPr>
                            </m:funcPr>
                            <m:fName>
                              <m:sSup>
                                <m:sSupPr>
                                  <m:ctrlPr>
                                    <a:rPr lang="en-CA" i="1">
                                      <a:solidFill>
                                        <a:srgbClr val="000000"/>
                                      </a:solidFill>
                                      <a:latin typeface="Cambria Math" panose="02040503050406030204" pitchFamily="18" charset="0"/>
                                    </a:rPr>
                                  </m:ctrlPr>
                                </m:sSupPr>
                                <m:e>
                                  <m:r>
                                    <m:rPr>
                                      <m:sty m:val="p"/>
                                    </m:rPr>
                                    <a:rPr lang="en-CA" i="0">
                                      <a:solidFill>
                                        <a:srgbClr val="000000"/>
                                      </a:solidFill>
                                      <a:latin typeface="Cambria Math" panose="02040503050406030204" pitchFamily="18" charset="0"/>
                                    </a:rPr>
                                    <m:t>sin</m:t>
                                  </m:r>
                                </m:e>
                                <m:sup>
                                  <m:r>
                                    <a:rPr lang="en-CA" i="1">
                                      <a:solidFill>
                                        <a:srgbClr val="000000"/>
                                      </a:solidFill>
                                      <a:latin typeface="Cambria Math" panose="02040503050406030204" pitchFamily="18" charset="0"/>
                                    </a:rPr>
                                    <m:t>2</m:t>
                                  </m:r>
                                </m:sup>
                              </m:sSup>
                            </m:fName>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num>
                                <m:den>
                                  <m:r>
                                    <a:rPr lang="en-CA" i="1">
                                      <a:solidFill>
                                        <a:srgbClr val="000000"/>
                                      </a:solidFill>
                                      <a:latin typeface="Cambria Math" panose="02040503050406030204" pitchFamily="18" charset="0"/>
                                    </a:rPr>
                                    <m:t>2</m:t>
                                  </m:r>
                                </m:den>
                              </m:f>
                            </m:e>
                          </m:func>
                          <m:f>
                            <m:fPr>
                              <m:ctrlPr>
                                <a:rPr lang="en-CA" i="1">
                                  <a:solidFill>
                                    <a:srgbClr val="000000"/>
                                  </a:solidFill>
                                  <a:latin typeface="Cambria Math" panose="02040503050406030204" pitchFamily="18" charset="0"/>
                                </a:rPr>
                              </m:ctrlPr>
                            </m:fPr>
                            <m:num>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𝛽</m:t>
                                  </m:r>
                                </m:e>
                                <m:sub>
                                  <m:r>
                                    <a:rPr lang="en-CA" i="1">
                                      <a:solidFill>
                                        <a:srgbClr val="000000"/>
                                      </a:solidFill>
                                      <a:latin typeface="Cambria Math" panose="02040503050406030204" pitchFamily="18" charset="0"/>
                                    </a:rPr>
                                    <m:t>0</m:t>
                                  </m:r>
                                </m:sub>
                              </m:sSub>
                            </m:num>
                            <m:den>
                              <m:r>
                                <a:rPr lang="en-CA" i="1">
                                  <a:solidFill>
                                    <a:srgbClr val="000000"/>
                                  </a:solidFill>
                                  <a:latin typeface="Cambria Math" panose="02040503050406030204" pitchFamily="18" charset="0"/>
                                </a:rPr>
                                <m:t>𝛽</m:t>
                              </m:r>
                            </m:den>
                          </m:f>
                        </m:e>
                      </m:d>
                    </m:oMath>
                  </m:oMathPara>
                </a14:m>
                <a:endParaRPr lang="en-CA" dirty="0"/>
              </a:p>
            </p:txBody>
          </p:sp>
        </mc:Choice>
        <mc:Fallback xmlns="">
          <p:sp>
            <p:nvSpPr>
              <p:cNvPr id="12" name="Object 8">
                <a:extLst>
                  <a:ext uri="{FF2B5EF4-FFF2-40B4-BE49-F238E27FC236}">
                    <a16:creationId xmlns:a16="http://schemas.microsoft.com/office/drawing/2014/main" id="{F21D726C-E9FE-4258-AA52-9F1D23B487F0}"/>
                  </a:ext>
                </a:extLst>
              </p:cNvPr>
              <p:cNvSpPr txBox="1">
                <a:spLocks noRot="1" noChangeAspect="1" noMove="1" noResize="1" noEditPoints="1" noAdjustHandles="1" noChangeArrowheads="1" noChangeShapeType="1" noTextEdit="1"/>
              </p:cNvSpPr>
              <p:nvPr/>
            </p:nvSpPr>
            <p:spPr bwMode="auto">
              <a:xfrm>
                <a:off x="6036455" y="2090869"/>
                <a:ext cx="3212327" cy="976597"/>
              </a:xfrm>
              <a:prstGeom prst="rect">
                <a:avLst/>
              </a:prstGeom>
              <a:blipFill>
                <a:blip r:embed="rId5"/>
                <a:stretch>
                  <a:fillRect/>
                </a:stretch>
              </a:blipFill>
              <a:ln>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3" name="Object 14">
                <a:extLst>
                  <a:ext uri="{FF2B5EF4-FFF2-40B4-BE49-F238E27FC236}">
                    <a16:creationId xmlns:a16="http://schemas.microsoft.com/office/drawing/2014/main" id="{4CEDDE9A-CAEE-4584-8BF3-4F1D98A68B60}"/>
                  </a:ext>
                </a:extLst>
              </p:cNvPr>
              <p:cNvSpPr txBox="1"/>
              <p:nvPr/>
            </p:nvSpPr>
            <p:spPr bwMode="auto">
              <a:xfrm>
                <a:off x="6036455" y="1052360"/>
                <a:ext cx="2792741" cy="976597"/>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CA" i="1" smtClean="0">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𝑇</m:t>
                          </m:r>
                        </m:e>
                        <m:sub>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𝑔𝑎𝑝</m:t>
                          </m:r>
                        </m:sub>
                      </m:sSub>
                      <m:r>
                        <a:rPr lang="en-US" b="0"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sym typeface="Symbol" panose="05050102010706020507" pitchFamily="18" charset="2"/>
                        </a:rPr>
                        <m:t>)</m:t>
                      </m:r>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sin</m:t>
                              </m:r>
                            </m:fName>
                            <m:e>
                              <m:d>
                                <m:dPr>
                                  <m:ctrlPr>
                                    <a:rPr lang="en-CA" i="1">
                                      <a:solidFill>
                                        <a:srgbClr val="000000"/>
                                      </a:solidFill>
                                      <a:latin typeface="Cambria Math" panose="02040503050406030204" pitchFamily="18" charset="0"/>
                                    </a:rPr>
                                  </m:ctrlPr>
                                </m:dPr>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num>
                                    <m:den>
                                      <m:r>
                                        <a:rPr lang="en-CA" i="1">
                                          <a:solidFill>
                                            <a:srgbClr val="000000"/>
                                          </a:solidFill>
                                          <a:latin typeface="Cambria Math" panose="02040503050406030204" pitchFamily="18" charset="0"/>
                                        </a:rPr>
                                        <m:t>𝛽𝜆</m:t>
                                      </m:r>
                                    </m:den>
                                  </m:f>
                                </m:e>
                              </m:d>
                            </m:e>
                          </m:func>
                        </m:num>
                        <m:den>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num>
                            <m:den>
                              <m:r>
                                <a:rPr lang="en-CA" i="1">
                                  <a:solidFill>
                                    <a:srgbClr val="000000"/>
                                  </a:solidFill>
                                  <a:latin typeface="Cambria Math" panose="02040503050406030204" pitchFamily="18" charset="0"/>
                                </a:rPr>
                                <m:t>𝛽𝜆</m:t>
                              </m:r>
                            </m:den>
                          </m:f>
                        </m:den>
                      </m:f>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sin</m:t>
                          </m:r>
                        </m:fName>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𝛽</m:t>
                                  </m:r>
                                </m:e>
                                <m:sub>
                                  <m:r>
                                    <a:rPr lang="en-CA" i="1">
                                      <a:solidFill>
                                        <a:srgbClr val="000000"/>
                                      </a:solidFill>
                                      <a:latin typeface="Cambria Math" panose="02040503050406030204" pitchFamily="18" charset="0"/>
                                    </a:rPr>
                                    <m:t>0</m:t>
                                  </m:r>
                                </m:sub>
                              </m:sSub>
                            </m:num>
                            <m:den>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𝛽</m:t>
                              </m:r>
                            </m:den>
                          </m:f>
                        </m:e>
                      </m:func>
                      <m:r>
                        <a:rPr lang="en-CA" i="0">
                          <a:solidFill>
                            <a:srgbClr val="000000"/>
                          </a:solidFill>
                          <a:latin typeface="Cambria Math" panose="02040503050406030204" pitchFamily="18" charset="0"/>
                        </a:rPr>
                        <m:t> </m:t>
                      </m:r>
                    </m:oMath>
                  </m:oMathPara>
                </a14:m>
                <a:endParaRPr lang="en-CA" dirty="0"/>
              </a:p>
            </p:txBody>
          </p:sp>
        </mc:Choice>
        <mc:Fallback xmlns="">
          <p:sp>
            <p:nvSpPr>
              <p:cNvPr id="13" name="Object 14">
                <a:extLst>
                  <a:ext uri="{FF2B5EF4-FFF2-40B4-BE49-F238E27FC236}">
                    <a16:creationId xmlns:a16="http://schemas.microsoft.com/office/drawing/2014/main" id="{4CEDDE9A-CAEE-4584-8BF3-4F1D98A68B60}"/>
                  </a:ext>
                </a:extLst>
              </p:cNvPr>
              <p:cNvSpPr txBox="1">
                <a:spLocks noRot="1" noChangeAspect="1" noMove="1" noResize="1" noEditPoints="1" noAdjustHandles="1" noChangeArrowheads="1" noChangeShapeType="1" noTextEdit="1"/>
              </p:cNvSpPr>
              <p:nvPr/>
            </p:nvSpPr>
            <p:spPr bwMode="auto">
              <a:xfrm>
                <a:off x="6036455" y="1052360"/>
                <a:ext cx="2792741" cy="976597"/>
              </a:xfrm>
              <a:prstGeom prst="rect">
                <a:avLst/>
              </a:prstGeom>
              <a:blipFill>
                <a:blip r:embed="rId6"/>
                <a:stretch>
                  <a:fillRect/>
                </a:stretch>
              </a:blipFill>
              <a:ln>
                <a:noFill/>
              </a:ln>
            </p:spPr>
            <p:txBody>
              <a:bodyPr/>
              <a:lstStyle/>
              <a:p>
                <a:r>
                  <a:rPr lang="en-CA">
                    <a:noFill/>
                  </a:rPr>
                  <a:t> </a:t>
                </a:r>
              </a:p>
            </p:txBody>
          </p:sp>
        </mc:Fallback>
      </mc:AlternateContent>
      <p:sp>
        <p:nvSpPr>
          <p:cNvPr id="16" name="Slide Number Placeholder 6">
            <a:extLst>
              <a:ext uri="{FF2B5EF4-FFF2-40B4-BE49-F238E27FC236}">
                <a16:creationId xmlns:a16="http://schemas.microsoft.com/office/drawing/2014/main" id="{92A8461B-5CC2-4CB3-B9F2-A17945C21809}"/>
              </a:ext>
            </a:extLst>
          </p:cNvPr>
          <p:cNvSpPr>
            <a:spLocks noGrp="1"/>
          </p:cNvSpPr>
          <p:nvPr>
            <p:ph type="sldNum" sz="quarter" idx="12"/>
          </p:nvPr>
        </p:nvSpPr>
        <p:spPr>
          <a:xfrm>
            <a:off x="6553200" y="65309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fld id="{AC3F4459-8725-4A62-8368-F10BBADE24E7}" type="slidenum">
              <a:rPr lang="en-US" altLang="en-US" sz="1400"/>
              <a:pPr eaLnBrk="1" hangingPunct="1">
                <a:spcBef>
                  <a:spcPct val="0"/>
                </a:spcBef>
                <a:buFontTx/>
                <a:buNone/>
              </a:pPr>
              <a:t>49</a:t>
            </a:fld>
            <a:endParaRPr lang="en-US" altLang="en-US" sz="1400" dirty="0"/>
          </a:p>
        </p:txBody>
      </p:sp>
      <mc:AlternateContent xmlns:mc="http://schemas.openxmlformats.org/markup-compatibility/2006" xmlns:a14="http://schemas.microsoft.com/office/drawing/2010/main">
        <mc:Choice Requires="a14">
          <p:sp>
            <p:nvSpPr>
              <p:cNvPr id="9" name="Object 12">
                <a:extLst>
                  <a:ext uri="{FF2B5EF4-FFF2-40B4-BE49-F238E27FC236}">
                    <a16:creationId xmlns:a16="http://schemas.microsoft.com/office/drawing/2014/main" id="{34E67D99-A734-4601-923E-9FF938AB6157}"/>
                  </a:ext>
                </a:extLst>
              </p:cNvPr>
              <p:cNvSpPr txBox="1"/>
              <p:nvPr/>
            </p:nvSpPr>
            <p:spPr bwMode="auto">
              <a:xfrm>
                <a:off x="6163575" y="3000981"/>
                <a:ext cx="2916815" cy="442288"/>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m:rPr>
                          <m:sty m:val="p"/>
                        </m:rPr>
                        <a:rPr lang="en-CA" i="1" smtClean="0">
                          <a:solidFill>
                            <a:srgbClr val="000000"/>
                          </a:solidFill>
                          <a:latin typeface="Cambria Math" panose="02040503050406030204" pitchFamily="18" charset="0"/>
                        </a:rPr>
                        <m:t>Δ</m:t>
                      </m:r>
                      <m:r>
                        <a:rPr lang="en-CA" i="1" smtClean="0">
                          <a:solidFill>
                            <a:srgbClr val="000000"/>
                          </a:solidFill>
                          <a:latin typeface="Cambria Math" panose="02040503050406030204" pitchFamily="18" charset="0"/>
                        </a:rPr>
                        <m:t>𝑊</m:t>
                      </m:r>
                      <m:r>
                        <a:rPr lang="en-CA" i="1" smtClean="0">
                          <a:solidFill>
                            <a:srgbClr val="000000"/>
                          </a:solidFill>
                          <a:latin typeface="Cambria Math" panose="02040503050406030204" pitchFamily="18" charset="0"/>
                        </a:rPr>
                        <m:t>=</m:t>
                      </m:r>
                      <m:r>
                        <a:rPr lang="en-CA" i="1" smtClean="0">
                          <a:solidFill>
                            <a:srgbClr val="000000"/>
                          </a:solidFill>
                          <a:latin typeface="Cambria Math" panose="02040503050406030204" pitchFamily="18" charset="0"/>
                        </a:rPr>
                        <m:t>𝑞</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r>
                        <a:rPr lang="en-CA" i="1">
                          <a:solidFill>
                            <a:srgbClr val="000000"/>
                          </a:solidFill>
                          <a:latin typeface="Cambria Math" panose="02040503050406030204" pitchFamily="18" charset="0"/>
                        </a:rPr>
                        <m:t>𝑇</m:t>
                      </m:r>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cos</m:t>
                          </m:r>
                        </m:fName>
                        <m:e>
                          <m:r>
                            <a:rPr lang="en-CA" i="1">
                              <a:solidFill>
                                <a:srgbClr val="000000"/>
                              </a:solidFill>
                              <a:latin typeface="Cambria Math" panose="02040503050406030204" pitchFamily="18" charset="0"/>
                            </a:rPr>
                            <m:t>𝜑</m:t>
                          </m:r>
                        </m:e>
                      </m:func>
                    </m:oMath>
                  </m:oMathPara>
                </a14:m>
                <a:endParaRPr lang="en-US" i="1" dirty="0">
                  <a:solidFill>
                    <a:srgbClr val="000000"/>
                  </a:solidFill>
                  <a:latin typeface="Cambria Math" panose="02040503050406030204" pitchFamily="18" charset="0"/>
                </a:endParaRPr>
              </a:p>
              <a:p>
                <a:endParaRPr lang="en-US" i="1" dirty="0">
                  <a:solidFill>
                    <a:srgbClr val="000000"/>
                  </a:solidFill>
                  <a:latin typeface="Cambria Math" panose="02040503050406030204" pitchFamily="18" charset="0"/>
                </a:endParaRPr>
              </a:p>
            </p:txBody>
          </p:sp>
        </mc:Choice>
        <mc:Fallback xmlns="">
          <p:sp>
            <p:nvSpPr>
              <p:cNvPr id="9" name="Object 12">
                <a:extLst>
                  <a:ext uri="{FF2B5EF4-FFF2-40B4-BE49-F238E27FC236}">
                    <a16:creationId xmlns:a16="http://schemas.microsoft.com/office/drawing/2014/main" id="{34E67D99-A734-4601-923E-9FF938AB6157}"/>
                  </a:ext>
                </a:extLst>
              </p:cNvPr>
              <p:cNvSpPr txBox="1">
                <a:spLocks noRot="1" noChangeAspect="1" noMove="1" noResize="1" noEditPoints="1" noAdjustHandles="1" noChangeArrowheads="1" noChangeShapeType="1" noTextEdit="1"/>
              </p:cNvSpPr>
              <p:nvPr/>
            </p:nvSpPr>
            <p:spPr bwMode="auto">
              <a:xfrm>
                <a:off x="6163575" y="3000981"/>
                <a:ext cx="2916815" cy="442288"/>
              </a:xfrm>
              <a:prstGeom prst="rect">
                <a:avLst/>
              </a:prstGeom>
              <a:blipFill>
                <a:blip r:embed="rId7"/>
                <a:stretch>
                  <a:fillRect/>
                </a:stretch>
              </a:blipFill>
              <a:ln>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1" name="Object 4">
                <a:extLst>
                  <a:ext uri="{FF2B5EF4-FFF2-40B4-BE49-F238E27FC236}">
                    <a16:creationId xmlns:a16="http://schemas.microsoft.com/office/drawing/2014/main" id="{52D7F3F7-B732-4881-BC26-F078D15A7F91}"/>
                  </a:ext>
                </a:extLst>
              </p:cNvPr>
              <p:cNvSpPr txBox="1"/>
              <p:nvPr/>
            </p:nvSpPr>
            <p:spPr bwMode="auto">
              <a:xfrm>
                <a:off x="6163575" y="3505905"/>
                <a:ext cx="1867293" cy="415101"/>
              </a:xfrm>
              <a:prstGeom prst="rect">
                <a:avLst/>
              </a:prstGeom>
              <a:noFill/>
              <a:ln>
                <a:noFill/>
              </a:ln>
            </p:spPr>
            <p:txBody>
              <a:bodyPr>
                <a:normAutofit/>
              </a:bodyPr>
              <a:lstStyle/>
              <a:p>
                <a14:m>
                  <m:oMath xmlns:m="http://schemas.openxmlformats.org/officeDocument/2006/math">
                    <m:sSub>
                      <m:sSubPr>
                        <m:ctrlPr>
                          <a:rPr lang="en-CA" i="1" smtClean="0">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r>
                      <a:rPr lang="en-CA" i="1">
                        <a:solidFill>
                          <a:srgbClr val="000000"/>
                        </a:solidFill>
                        <a:latin typeface="Cambria Math" panose="02040503050406030204" pitchFamily="18" charset="0"/>
                      </a:rPr>
                      <m:t>=</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r>
                      <a:rPr lang="en-CA" b="0" i="1" smtClean="0">
                        <a:solidFill>
                          <a:srgbClr val="000000"/>
                        </a:solidFill>
                        <a:latin typeface="Cambria Math" panose="02040503050406030204" pitchFamily="18" charset="0"/>
                      </a:rPr>
                      <m:t>𝑇</m:t>
                    </m:r>
                    <m:r>
                      <a:rPr lang="en-CA" b="0" i="1" smtClean="0">
                        <a:solidFill>
                          <a:srgbClr val="000000"/>
                        </a:solidFill>
                        <a:latin typeface="Cambria Math" panose="02040503050406030204" pitchFamily="18" charset="0"/>
                      </a:rPr>
                      <m:t>(</m:t>
                    </m:r>
                  </m:oMath>
                </a14:m>
                <a:r>
                  <a:rPr lang="el-GR" dirty="0"/>
                  <a:t>β</a:t>
                </a:r>
                <a:r>
                  <a:rPr lang="en-CA" baseline="-25000" dirty="0"/>
                  <a:t>0</a:t>
                </a:r>
                <a:r>
                  <a:rPr lang="en-CA" dirty="0"/>
                  <a:t>)</a:t>
                </a:r>
              </a:p>
            </p:txBody>
          </p:sp>
        </mc:Choice>
        <mc:Fallback xmlns="">
          <p:sp>
            <p:nvSpPr>
              <p:cNvPr id="11" name="Object 4">
                <a:extLst>
                  <a:ext uri="{FF2B5EF4-FFF2-40B4-BE49-F238E27FC236}">
                    <a16:creationId xmlns:a16="http://schemas.microsoft.com/office/drawing/2014/main" id="{52D7F3F7-B732-4881-BC26-F078D15A7F91}"/>
                  </a:ext>
                </a:extLst>
              </p:cNvPr>
              <p:cNvSpPr txBox="1">
                <a:spLocks noRot="1" noChangeAspect="1" noMove="1" noResize="1" noEditPoints="1" noAdjustHandles="1" noChangeArrowheads="1" noChangeShapeType="1" noTextEdit="1"/>
              </p:cNvSpPr>
              <p:nvPr/>
            </p:nvSpPr>
            <p:spPr bwMode="auto">
              <a:xfrm>
                <a:off x="6163575" y="3505905"/>
                <a:ext cx="1867293" cy="415101"/>
              </a:xfrm>
              <a:prstGeom prst="rect">
                <a:avLst/>
              </a:prstGeom>
              <a:blipFill>
                <a:blip r:embed="rId8"/>
                <a:stretch>
                  <a:fillRect t="-5882" b="-13235"/>
                </a:stretch>
              </a:blipFill>
              <a:ln>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4" name="Object 12">
                <a:extLst>
                  <a:ext uri="{FF2B5EF4-FFF2-40B4-BE49-F238E27FC236}">
                    <a16:creationId xmlns:a16="http://schemas.microsoft.com/office/drawing/2014/main" id="{111660BF-2A63-455C-9C8A-B0CCC3BB4685}"/>
                  </a:ext>
                </a:extLst>
              </p:cNvPr>
              <p:cNvSpPr txBox="1"/>
              <p:nvPr/>
            </p:nvSpPr>
            <p:spPr bwMode="auto">
              <a:xfrm>
                <a:off x="6163575" y="3631157"/>
                <a:ext cx="2916815" cy="1141126"/>
              </a:xfrm>
              <a:prstGeom prst="rect">
                <a:avLst/>
              </a:prstGeom>
              <a:noFill/>
              <a:ln>
                <a:noFill/>
              </a:ln>
            </p:spPr>
            <p:txBody>
              <a:bodyPr>
                <a:normAutofit/>
              </a:bodyPr>
              <a:lstStyle/>
              <a:p>
                <a:endParaRPr lang="en-US" i="1" dirty="0">
                  <a:solidFill>
                    <a:srgbClr val="000000"/>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m:rPr>
                          <m:sty m:val="p"/>
                        </m:rPr>
                        <a:rPr lang="en-CA" i="1">
                          <a:solidFill>
                            <a:srgbClr val="000000"/>
                          </a:solidFill>
                          <a:latin typeface="Cambria Math" panose="02040503050406030204" pitchFamily="18" charset="0"/>
                        </a:rPr>
                        <m:t>Δ</m:t>
                      </m:r>
                      <m:r>
                        <a:rPr lang="en-CA" i="1">
                          <a:solidFill>
                            <a:srgbClr val="000000"/>
                          </a:solidFill>
                          <a:latin typeface="Cambria Math" panose="02040503050406030204" pitchFamily="18" charset="0"/>
                        </a:rPr>
                        <m:t>𝑊</m:t>
                      </m:r>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𝑞</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𝑇</m:t>
                          </m:r>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𝛽</m:t>
                          </m:r>
                          <m:r>
                            <a:rPr lang="en-CA" i="1">
                              <a:solidFill>
                                <a:srgbClr val="000000"/>
                              </a:solidFill>
                              <a:latin typeface="Cambria Math" panose="02040503050406030204" pitchFamily="18" charset="0"/>
                            </a:rPr>
                            <m:t>)</m:t>
                          </m:r>
                        </m:num>
                        <m:den>
                          <m:r>
                            <a:rPr lang="en-CA" i="1">
                              <a:solidFill>
                                <a:srgbClr val="000000"/>
                              </a:solidFill>
                              <a:latin typeface="Cambria Math" panose="02040503050406030204" pitchFamily="18" charset="0"/>
                            </a:rPr>
                            <m:t>𝑇</m:t>
                          </m:r>
                          <m:d>
                            <m:dPr>
                              <m:ctrlPr>
                                <a:rPr lang="en-CA" i="1">
                                  <a:solidFill>
                                    <a:srgbClr val="000000"/>
                                  </a:solidFill>
                                  <a:latin typeface="Cambria Math" panose="02040503050406030204" pitchFamily="18" charset="0"/>
                                </a:rPr>
                              </m:ctrlPr>
                            </m:dPr>
                            <m:e>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𝛽</m:t>
                                  </m:r>
                                </m:e>
                                <m:sub>
                                  <m:r>
                                    <a:rPr lang="en-CA" i="1">
                                      <a:solidFill>
                                        <a:srgbClr val="000000"/>
                                      </a:solidFill>
                                      <a:latin typeface="Cambria Math" panose="02040503050406030204" pitchFamily="18" charset="0"/>
                                    </a:rPr>
                                    <m:t>0</m:t>
                                  </m:r>
                                </m:sub>
                              </m:sSub>
                            </m:e>
                          </m:d>
                        </m:den>
                      </m:f>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cos</m:t>
                          </m:r>
                        </m:fName>
                        <m:e>
                          <m:r>
                            <a:rPr lang="en-CA" i="1">
                              <a:solidFill>
                                <a:srgbClr val="000000"/>
                              </a:solidFill>
                              <a:latin typeface="Cambria Math" panose="02040503050406030204" pitchFamily="18" charset="0"/>
                            </a:rPr>
                            <m:t>𝜑</m:t>
                          </m:r>
                        </m:e>
                      </m:func>
                    </m:oMath>
                  </m:oMathPara>
                </a14:m>
                <a:endParaRPr lang="en-CA" dirty="0"/>
              </a:p>
            </p:txBody>
          </p:sp>
        </mc:Choice>
        <mc:Fallback xmlns="">
          <p:sp>
            <p:nvSpPr>
              <p:cNvPr id="14" name="Object 12">
                <a:extLst>
                  <a:ext uri="{FF2B5EF4-FFF2-40B4-BE49-F238E27FC236}">
                    <a16:creationId xmlns:a16="http://schemas.microsoft.com/office/drawing/2014/main" id="{111660BF-2A63-455C-9C8A-B0CCC3BB4685}"/>
                  </a:ext>
                </a:extLst>
              </p:cNvPr>
              <p:cNvSpPr txBox="1">
                <a:spLocks noRot="1" noChangeAspect="1" noMove="1" noResize="1" noEditPoints="1" noAdjustHandles="1" noChangeArrowheads="1" noChangeShapeType="1" noTextEdit="1"/>
              </p:cNvSpPr>
              <p:nvPr/>
            </p:nvSpPr>
            <p:spPr bwMode="auto">
              <a:xfrm>
                <a:off x="6163575" y="3631157"/>
                <a:ext cx="2916815" cy="1141126"/>
              </a:xfrm>
              <a:prstGeom prst="rect">
                <a:avLst/>
              </a:prstGeom>
              <a:blipFill>
                <a:blip r:embed="rId9"/>
                <a:stretch>
                  <a:fillRect/>
                </a:stretch>
              </a:blipFill>
              <a:ln>
                <a:noFill/>
              </a:ln>
            </p:spPr>
            <p:txBody>
              <a:bodyPr/>
              <a:lstStyle/>
              <a:p>
                <a:r>
                  <a:rPr lang="en-CA">
                    <a:noFill/>
                  </a:rPr>
                  <a:t> </a:t>
                </a:r>
              </a:p>
            </p:txBody>
          </p:sp>
        </mc:Fallback>
      </mc:AlternateContent>
      <p:sp>
        <p:nvSpPr>
          <p:cNvPr id="2" name="Footer Placeholder 1">
            <a:extLst>
              <a:ext uri="{FF2B5EF4-FFF2-40B4-BE49-F238E27FC236}">
                <a16:creationId xmlns:a16="http://schemas.microsoft.com/office/drawing/2014/main" id="{80FE5F72-D867-C83E-2B9D-781D834BECA1}"/>
              </a:ext>
            </a:extLst>
          </p:cNvPr>
          <p:cNvSpPr>
            <a:spLocks noGrp="1"/>
          </p:cNvSpPr>
          <p:nvPr>
            <p:ph type="ftr" sz="quarter" idx="11"/>
          </p:nvPr>
        </p:nvSpPr>
        <p:spPr/>
        <p:txBody>
          <a:bodyPr/>
          <a:lstStyle/>
          <a:p>
            <a:r>
              <a:rPr lang="it-IT"/>
              <a:t>Bob Laxdal - Non Elliptical Cavities </a:t>
            </a:r>
            <a:endParaRPr lang="en-CA"/>
          </a:p>
        </p:txBody>
      </p:sp>
      <p:sp>
        <p:nvSpPr>
          <p:cNvPr id="3" name="Rectangle 2">
            <a:extLst>
              <a:ext uri="{FF2B5EF4-FFF2-40B4-BE49-F238E27FC236}">
                <a16:creationId xmlns:a16="http://schemas.microsoft.com/office/drawing/2014/main" id="{7E176C34-4F0B-A601-CC27-A2B6CE7714B1}"/>
              </a:ext>
            </a:extLst>
          </p:cNvPr>
          <p:cNvSpPr/>
          <p:nvPr/>
        </p:nvSpPr>
        <p:spPr>
          <a:xfrm>
            <a:off x="3117578" y="4264541"/>
            <a:ext cx="273556"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DAE5E249-1286-97F3-28E4-31389694AEDE}"/>
              </a:ext>
            </a:extLst>
          </p:cNvPr>
          <p:cNvPicPr>
            <a:picLocks noChangeAspect="1"/>
          </p:cNvPicPr>
          <p:nvPr/>
        </p:nvPicPr>
        <p:blipFill>
          <a:blip r:embed="rId10"/>
          <a:stretch>
            <a:fillRect/>
          </a:stretch>
        </p:blipFill>
        <p:spPr>
          <a:xfrm>
            <a:off x="579864" y="1052360"/>
            <a:ext cx="5288200" cy="3417944"/>
          </a:xfrm>
          <a:prstGeom prst="rect">
            <a:avLst/>
          </a:prstGeom>
        </p:spPr>
      </p:pic>
      <p:sp>
        <p:nvSpPr>
          <p:cNvPr id="25604" name="TextBox 3">
            <a:extLst>
              <a:ext uri="{FF2B5EF4-FFF2-40B4-BE49-F238E27FC236}">
                <a16:creationId xmlns:a16="http://schemas.microsoft.com/office/drawing/2014/main" id="{688D2C6F-3C68-4AE5-8E52-A41A8F8E933C}"/>
              </a:ext>
            </a:extLst>
          </p:cNvPr>
          <p:cNvSpPr txBox="1">
            <a:spLocks noChangeArrowheads="1"/>
          </p:cNvSpPr>
          <p:nvPr/>
        </p:nvSpPr>
        <p:spPr bwMode="auto">
          <a:xfrm>
            <a:off x="277645" y="1490493"/>
            <a:ext cx="563867"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CA" altLang="en-US" sz="1600" dirty="0">
                <a:latin typeface="Calibri" panose="020F0502020204030204" pitchFamily="34" charset="0"/>
              </a:rPr>
              <a:t>T(</a:t>
            </a:r>
            <a:r>
              <a:rPr lang="el-GR" altLang="en-US" sz="1600" dirty="0">
                <a:latin typeface="Calibri" panose="020F0502020204030204" pitchFamily="34" charset="0"/>
              </a:rPr>
              <a:t>β</a:t>
            </a:r>
            <a:r>
              <a:rPr lang="en-CA" altLang="en-US" sz="1600" dirty="0">
                <a:latin typeface="Calibri" panose="020F0502020204030204" pitchFamily="34" charset="0"/>
              </a:rPr>
              <a:t>)</a:t>
            </a:r>
          </a:p>
        </p:txBody>
      </p:sp>
      <mc:AlternateContent xmlns:mc="http://schemas.openxmlformats.org/markup-compatibility/2006">
        <mc:Choice xmlns:p14="http://schemas.microsoft.com/office/powerpoint/2010/main" Requires="p14">
          <p:contentPart p14:bwMode="auto" r:id="rId11">
            <p14:nvContentPartPr>
              <p14:cNvPr id="4" name="Ink 3">
                <a:extLst>
                  <a:ext uri="{FF2B5EF4-FFF2-40B4-BE49-F238E27FC236}">
                    <a16:creationId xmlns:a16="http://schemas.microsoft.com/office/drawing/2014/main" id="{737CAB61-7594-F3D8-6A61-465457C10C8F}"/>
                  </a:ext>
                </a:extLst>
              </p14:cNvPr>
              <p14:cNvContentPartPr/>
              <p14:nvPr/>
            </p14:nvContentPartPr>
            <p14:xfrm>
              <a:off x="8455989" y="-16448"/>
              <a:ext cx="491400" cy="538200"/>
            </p14:xfrm>
          </p:contentPart>
        </mc:Choice>
        <mc:Fallback>
          <p:pic>
            <p:nvPicPr>
              <p:cNvPr id="4" name="Ink 3">
                <a:extLst>
                  <a:ext uri="{FF2B5EF4-FFF2-40B4-BE49-F238E27FC236}">
                    <a16:creationId xmlns:a16="http://schemas.microsoft.com/office/drawing/2014/main" id="{737CAB61-7594-F3D8-6A61-465457C10C8F}"/>
                  </a:ext>
                </a:extLst>
              </p:cNvPr>
              <p:cNvPicPr/>
              <p:nvPr/>
            </p:nvPicPr>
            <p:blipFill>
              <a:blip r:embed="rId12"/>
              <a:stretch>
                <a:fillRect/>
              </a:stretch>
            </p:blipFill>
            <p:spPr>
              <a:xfrm>
                <a:off x="8437989" y="-34448"/>
                <a:ext cx="527040" cy="573840"/>
              </a:xfrm>
              <a:prstGeom prst="rect">
                <a:avLst/>
              </a:prstGeom>
            </p:spPr>
          </p:pic>
        </mc:Fallback>
      </mc:AlternateContent>
      <p:sp>
        <p:nvSpPr>
          <p:cNvPr id="6" name="Date Placeholder 5">
            <a:extLst>
              <a:ext uri="{FF2B5EF4-FFF2-40B4-BE49-F238E27FC236}">
                <a16:creationId xmlns:a16="http://schemas.microsoft.com/office/drawing/2014/main" id="{A379ED63-19E6-7829-6405-740C86540BC1}"/>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1919715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a:extLst>
              <a:ext uri="{FF2B5EF4-FFF2-40B4-BE49-F238E27FC236}">
                <a16:creationId xmlns:a16="http://schemas.microsoft.com/office/drawing/2014/main" id="{FD4A05FE-532D-3A68-2F4E-597EA121122A}"/>
              </a:ext>
            </a:extLst>
          </p:cNvPr>
          <p:cNvSpPr>
            <a:spLocks noChangeArrowheads="1"/>
          </p:cNvSpPr>
          <p:nvPr/>
        </p:nvSpPr>
        <p:spPr bwMode="auto">
          <a:xfrm>
            <a:off x="7350125" y="5318125"/>
            <a:ext cx="749300" cy="2540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latin typeface="Arial" panose="020B0604020202020204" pitchFamily="34" charset="0"/>
            </a:endParaRPr>
          </a:p>
        </p:txBody>
      </p:sp>
      <p:sp>
        <p:nvSpPr>
          <p:cNvPr id="13315" name="Rectangle 7">
            <a:extLst>
              <a:ext uri="{FF2B5EF4-FFF2-40B4-BE49-F238E27FC236}">
                <a16:creationId xmlns:a16="http://schemas.microsoft.com/office/drawing/2014/main" id="{A20F87D3-32C2-91B5-FB02-437689391B13}"/>
              </a:ext>
            </a:extLst>
          </p:cNvPr>
          <p:cNvSpPr>
            <a:spLocks noChangeArrowheads="1"/>
          </p:cNvSpPr>
          <p:nvPr/>
        </p:nvSpPr>
        <p:spPr bwMode="auto">
          <a:xfrm>
            <a:off x="2247900" y="5559425"/>
            <a:ext cx="584200" cy="3937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latin typeface="Arial" panose="020B0604020202020204" pitchFamily="34" charset="0"/>
            </a:endParaRPr>
          </a:p>
        </p:txBody>
      </p:sp>
      <p:sp>
        <p:nvSpPr>
          <p:cNvPr id="2" name="Rectangle 1">
            <a:extLst>
              <a:ext uri="{FF2B5EF4-FFF2-40B4-BE49-F238E27FC236}">
                <a16:creationId xmlns:a16="http://schemas.microsoft.com/office/drawing/2014/main" id="{58E454D1-6E7A-94AA-498A-5F3928185E28}"/>
              </a:ext>
            </a:extLst>
          </p:cNvPr>
          <p:cNvSpPr/>
          <p:nvPr/>
        </p:nvSpPr>
        <p:spPr>
          <a:xfrm>
            <a:off x="5054600" y="2851150"/>
            <a:ext cx="406400" cy="6477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4" name="Rectangle 13">
            <a:extLst>
              <a:ext uri="{FF2B5EF4-FFF2-40B4-BE49-F238E27FC236}">
                <a16:creationId xmlns:a16="http://schemas.microsoft.com/office/drawing/2014/main" id="{430BB420-5FB2-AD77-3056-B9774E649A5C}"/>
              </a:ext>
            </a:extLst>
          </p:cNvPr>
          <p:cNvSpPr/>
          <p:nvPr/>
        </p:nvSpPr>
        <p:spPr>
          <a:xfrm>
            <a:off x="5715000" y="2851150"/>
            <a:ext cx="1109663" cy="6477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4" name="Straight Connector 3">
            <a:extLst>
              <a:ext uri="{FF2B5EF4-FFF2-40B4-BE49-F238E27FC236}">
                <a16:creationId xmlns:a16="http://schemas.microsoft.com/office/drawing/2014/main" id="{8BA7FC43-E049-9739-0970-F2CFAB808D92}"/>
              </a:ext>
            </a:extLst>
          </p:cNvPr>
          <p:cNvCxnSpPr/>
          <p:nvPr/>
        </p:nvCxnSpPr>
        <p:spPr>
          <a:xfrm flipV="1">
            <a:off x="4673600" y="3155950"/>
            <a:ext cx="3225800" cy="1270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13319" name="TextBox 4">
            <a:extLst>
              <a:ext uri="{FF2B5EF4-FFF2-40B4-BE49-F238E27FC236}">
                <a16:creationId xmlns:a16="http://schemas.microsoft.com/office/drawing/2014/main" id="{570BD869-3192-4480-F0EC-98DDF36823E5}"/>
              </a:ext>
            </a:extLst>
          </p:cNvPr>
          <p:cNvSpPr txBox="1">
            <a:spLocks noChangeArrowheads="1"/>
          </p:cNvSpPr>
          <p:nvPr/>
        </p:nvSpPr>
        <p:spPr bwMode="auto">
          <a:xfrm>
            <a:off x="4800600" y="2368550"/>
            <a:ext cx="889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1200">
                <a:latin typeface="Arial" panose="020B0604020202020204" pitchFamily="34" charset="0"/>
              </a:rPr>
              <a:t>source</a:t>
            </a:r>
          </a:p>
        </p:txBody>
      </p:sp>
      <p:sp>
        <p:nvSpPr>
          <p:cNvPr id="13320" name="TextBox 5">
            <a:extLst>
              <a:ext uri="{FF2B5EF4-FFF2-40B4-BE49-F238E27FC236}">
                <a16:creationId xmlns:a16="http://schemas.microsoft.com/office/drawing/2014/main" id="{181629AA-7625-30F6-E68F-AE9C06D2A9E8}"/>
              </a:ext>
            </a:extLst>
          </p:cNvPr>
          <p:cNvSpPr txBox="1">
            <a:spLocks noChangeArrowheads="1"/>
          </p:cNvSpPr>
          <p:nvPr/>
        </p:nvSpPr>
        <p:spPr bwMode="auto">
          <a:xfrm>
            <a:off x="4111625" y="4048125"/>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400" b="1">
                <a:solidFill>
                  <a:srgbClr val="003399"/>
                </a:solidFill>
                <a:latin typeface="Arial" panose="020B0604020202020204" pitchFamily="34" charset="0"/>
              </a:rPr>
              <a:t>β</a:t>
            </a:r>
            <a:r>
              <a:rPr lang="en-CA" altLang="en-US" sz="1400" b="1">
                <a:solidFill>
                  <a:srgbClr val="003399"/>
                </a:solidFill>
                <a:latin typeface="Arial" panose="020B0604020202020204" pitchFamily="34" charset="0"/>
              </a:rPr>
              <a:t>=0.002</a:t>
            </a:r>
          </a:p>
        </p:txBody>
      </p:sp>
      <p:sp>
        <p:nvSpPr>
          <p:cNvPr id="13321" name="TextBox 19">
            <a:extLst>
              <a:ext uri="{FF2B5EF4-FFF2-40B4-BE49-F238E27FC236}">
                <a16:creationId xmlns:a16="http://schemas.microsoft.com/office/drawing/2014/main" id="{0CDF81A3-274E-542E-10F1-4DEAA7872C97}"/>
              </a:ext>
            </a:extLst>
          </p:cNvPr>
          <p:cNvSpPr txBox="1">
            <a:spLocks noChangeArrowheads="1"/>
          </p:cNvSpPr>
          <p:nvPr/>
        </p:nvSpPr>
        <p:spPr bwMode="auto">
          <a:xfrm>
            <a:off x="4937125" y="4048125"/>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400" b="1">
                <a:solidFill>
                  <a:srgbClr val="003399"/>
                </a:solidFill>
                <a:latin typeface="Arial" panose="020B0604020202020204" pitchFamily="34" charset="0"/>
              </a:rPr>
              <a:t>β </a:t>
            </a:r>
            <a:r>
              <a:rPr lang="en-CA" altLang="en-US" sz="1400" b="1">
                <a:solidFill>
                  <a:srgbClr val="003399"/>
                </a:solidFill>
                <a:latin typeface="Arial" panose="020B0604020202020204" pitchFamily="34" charset="0"/>
              </a:rPr>
              <a:t>~0.02</a:t>
            </a:r>
          </a:p>
        </p:txBody>
      </p:sp>
      <p:sp>
        <p:nvSpPr>
          <p:cNvPr id="13322" name="TextBox 20">
            <a:extLst>
              <a:ext uri="{FF2B5EF4-FFF2-40B4-BE49-F238E27FC236}">
                <a16:creationId xmlns:a16="http://schemas.microsoft.com/office/drawing/2014/main" id="{01A68D85-7AE6-938A-C56A-3B6DD9C54BD0}"/>
              </a:ext>
            </a:extLst>
          </p:cNvPr>
          <p:cNvSpPr txBox="1">
            <a:spLocks noChangeArrowheads="1"/>
          </p:cNvSpPr>
          <p:nvPr/>
        </p:nvSpPr>
        <p:spPr bwMode="auto">
          <a:xfrm>
            <a:off x="5991225" y="4048125"/>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400" b="1">
                <a:solidFill>
                  <a:srgbClr val="003399"/>
                </a:solidFill>
                <a:latin typeface="Arial" panose="020B0604020202020204" pitchFamily="34" charset="0"/>
              </a:rPr>
              <a:t>β </a:t>
            </a:r>
            <a:r>
              <a:rPr lang="en-CA" altLang="en-US" sz="1400" b="1">
                <a:solidFill>
                  <a:srgbClr val="003399"/>
                </a:solidFill>
                <a:latin typeface="Arial" panose="020B0604020202020204" pitchFamily="34" charset="0"/>
              </a:rPr>
              <a:t>~0.05</a:t>
            </a:r>
          </a:p>
        </p:txBody>
      </p:sp>
      <p:sp>
        <p:nvSpPr>
          <p:cNvPr id="13323" name="TextBox 21">
            <a:extLst>
              <a:ext uri="{FF2B5EF4-FFF2-40B4-BE49-F238E27FC236}">
                <a16:creationId xmlns:a16="http://schemas.microsoft.com/office/drawing/2014/main" id="{8AF89382-ADA4-7642-24CB-6BC2CCB91C0A}"/>
              </a:ext>
            </a:extLst>
          </p:cNvPr>
          <p:cNvSpPr txBox="1">
            <a:spLocks noChangeArrowheads="1"/>
          </p:cNvSpPr>
          <p:nvPr/>
        </p:nvSpPr>
        <p:spPr bwMode="auto">
          <a:xfrm>
            <a:off x="7375525" y="4035425"/>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400" b="1">
                <a:solidFill>
                  <a:srgbClr val="003399"/>
                </a:solidFill>
                <a:latin typeface="Arial" panose="020B0604020202020204" pitchFamily="34" charset="0"/>
              </a:rPr>
              <a:t>β </a:t>
            </a:r>
            <a:r>
              <a:rPr lang="en-CA" altLang="en-US" sz="1400" b="1">
                <a:solidFill>
                  <a:srgbClr val="003399"/>
                </a:solidFill>
                <a:latin typeface="Arial" panose="020B0604020202020204" pitchFamily="34" charset="0"/>
              </a:rPr>
              <a:t>&gt;0.05</a:t>
            </a:r>
          </a:p>
        </p:txBody>
      </p:sp>
      <p:sp>
        <p:nvSpPr>
          <p:cNvPr id="13324" name="TextBox 22">
            <a:extLst>
              <a:ext uri="{FF2B5EF4-FFF2-40B4-BE49-F238E27FC236}">
                <a16:creationId xmlns:a16="http://schemas.microsoft.com/office/drawing/2014/main" id="{605F19A0-B929-104D-E3D9-47C636B10E73}"/>
              </a:ext>
            </a:extLst>
          </p:cNvPr>
          <p:cNvSpPr txBox="1">
            <a:spLocks noChangeArrowheads="1"/>
          </p:cNvSpPr>
          <p:nvPr/>
        </p:nvSpPr>
        <p:spPr bwMode="auto">
          <a:xfrm>
            <a:off x="5930900" y="2355850"/>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l-GR" altLang="en-US" sz="1400" b="1">
                <a:solidFill>
                  <a:srgbClr val="003399"/>
                </a:solidFill>
                <a:latin typeface="Arial" panose="020B0604020202020204" pitchFamily="34" charset="0"/>
              </a:rPr>
              <a:t>β</a:t>
            </a:r>
            <a:r>
              <a:rPr lang="en-CA" altLang="en-US" sz="1400" b="1">
                <a:solidFill>
                  <a:srgbClr val="003399"/>
                </a:solidFill>
                <a:latin typeface="Arial" panose="020B0604020202020204" pitchFamily="34" charset="0"/>
              </a:rPr>
              <a:t>~1</a:t>
            </a:r>
          </a:p>
        </p:txBody>
      </p:sp>
      <p:sp>
        <p:nvSpPr>
          <p:cNvPr id="13325" name="TextBox 6">
            <a:extLst>
              <a:ext uri="{FF2B5EF4-FFF2-40B4-BE49-F238E27FC236}">
                <a16:creationId xmlns:a16="http://schemas.microsoft.com/office/drawing/2014/main" id="{08DD09B2-7F6E-43E6-AC3C-2F76A18CCE63}"/>
              </a:ext>
            </a:extLst>
          </p:cNvPr>
          <p:cNvSpPr txBox="1">
            <a:spLocks noChangeArrowheads="1"/>
          </p:cNvSpPr>
          <p:nvPr/>
        </p:nvSpPr>
        <p:spPr bwMode="auto">
          <a:xfrm>
            <a:off x="215900" y="2830513"/>
            <a:ext cx="4014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Char char="•"/>
            </a:pPr>
            <a:r>
              <a:rPr lang="en-CA" altLang="en-US" sz="1600" dirty="0">
                <a:latin typeface="Arial" panose="020B0604020202020204" pitchFamily="34" charset="0"/>
              </a:rPr>
              <a:t>Electron linacs – common building blocks all designed for </a:t>
            </a:r>
            <a:r>
              <a:rPr lang="en-CA" altLang="en-US" sz="1600" dirty="0">
                <a:latin typeface="Arial" panose="020B0604020202020204" pitchFamily="34" charset="0"/>
                <a:sym typeface="Symbol" panose="05050102010706020507" pitchFamily="18" charset="2"/>
              </a:rPr>
              <a:t> </a:t>
            </a:r>
            <a:r>
              <a:rPr lang="en-CA" altLang="en-US" sz="1600" dirty="0">
                <a:latin typeface="Arial" panose="020B0604020202020204" pitchFamily="34" charset="0"/>
              </a:rPr>
              <a:t>=1 </a:t>
            </a:r>
          </a:p>
        </p:txBody>
      </p:sp>
      <p:sp>
        <p:nvSpPr>
          <p:cNvPr id="13326" name="TextBox 24">
            <a:extLst>
              <a:ext uri="{FF2B5EF4-FFF2-40B4-BE49-F238E27FC236}">
                <a16:creationId xmlns:a16="http://schemas.microsoft.com/office/drawing/2014/main" id="{1E054D5E-094D-5B61-9FAB-1FF98E8772EF}"/>
              </a:ext>
            </a:extLst>
          </p:cNvPr>
          <p:cNvSpPr txBox="1">
            <a:spLocks noChangeArrowheads="1"/>
          </p:cNvSpPr>
          <p:nvPr/>
        </p:nvSpPr>
        <p:spPr bwMode="auto">
          <a:xfrm>
            <a:off x="215900" y="4035425"/>
            <a:ext cx="3517900"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buFontTx/>
              <a:buChar char="•"/>
            </a:pPr>
            <a:r>
              <a:rPr lang="en-CA" altLang="en-US" sz="1600" dirty="0">
                <a:latin typeface="Arial" panose="020B0604020202020204" pitchFamily="34" charset="0"/>
              </a:rPr>
              <a:t>Hadron linacs – various building blocks – different technologies each optimized to accelerate a given velocity range  </a:t>
            </a:r>
          </a:p>
          <a:p>
            <a:pPr eaLnBrk="1" hangingPunct="1">
              <a:spcBef>
                <a:spcPts val="600"/>
              </a:spcBef>
              <a:buFontTx/>
              <a:buChar char="•"/>
            </a:pPr>
            <a:r>
              <a:rPr lang="en-CA" altLang="en-US" sz="1600" dirty="0">
                <a:latin typeface="Arial" panose="020B0604020202020204" pitchFamily="34" charset="0"/>
              </a:rPr>
              <a:t>SRF section initial energy is dependent on duty factor – for </a:t>
            </a:r>
            <a:r>
              <a:rPr lang="en-CA" altLang="en-US" sz="1600" dirty="0" err="1">
                <a:latin typeface="Arial" panose="020B0604020202020204" pitchFamily="34" charset="0"/>
              </a:rPr>
              <a:t>cw</a:t>
            </a:r>
            <a:r>
              <a:rPr lang="en-CA" altLang="en-US" sz="1600" dirty="0">
                <a:latin typeface="Arial" panose="020B0604020202020204" pitchFamily="34" charset="0"/>
              </a:rPr>
              <a:t> applications it is typical to start after the RFQ</a:t>
            </a:r>
          </a:p>
        </p:txBody>
      </p:sp>
      <p:sp>
        <p:nvSpPr>
          <p:cNvPr id="27" name="Rectangle 26">
            <a:extLst>
              <a:ext uri="{FF2B5EF4-FFF2-40B4-BE49-F238E27FC236}">
                <a16:creationId xmlns:a16="http://schemas.microsoft.com/office/drawing/2014/main" id="{0BFDF1C4-BA0D-6480-8AB9-1A74EEA90090}"/>
              </a:ext>
            </a:extLst>
          </p:cNvPr>
          <p:cNvSpPr/>
          <p:nvPr/>
        </p:nvSpPr>
        <p:spPr>
          <a:xfrm>
            <a:off x="6986588" y="2852738"/>
            <a:ext cx="1108075" cy="6477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3328" name="TextBox 8">
            <a:extLst>
              <a:ext uri="{FF2B5EF4-FFF2-40B4-BE49-F238E27FC236}">
                <a16:creationId xmlns:a16="http://schemas.microsoft.com/office/drawing/2014/main" id="{63BEA123-7C18-DD3B-5805-63C565A93D49}"/>
              </a:ext>
            </a:extLst>
          </p:cNvPr>
          <p:cNvSpPr txBox="1">
            <a:spLocks noChangeArrowheads="1"/>
          </p:cNvSpPr>
          <p:nvPr/>
        </p:nvSpPr>
        <p:spPr bwMode="auto">
          <a:xfrm>
            <a:off x="215900" y="842963"/>
            <a:ext cx="871220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42900" indent="-3429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ts val="600"/>
              </a:spcBef>
              <a:buFont typeface="Arial" panose="020B0604020202020204" pitchFamily="34" charset="0"/>
              <a:buChar char="•"/>
            </a:pPr>
            <a:r>
              <a:rPr lang="en-CA" altLang="en-US" sz="1600" dirty="0">
                <a:latin typeface="Arial" panose="020B0604020202020204" pitchFamily="34" charset="0"/>
              </a:rPr>
              <a:t>RF acceleration depends on synchronization between the rf and the particle bunches so is strongly dependent on velocity </a:t>
            </a:r>
          </a:p>
          <a:p>
            <a:pPr lvl="1" eaLnBrk="1" hangingPunct="1">
              <a:spcBef>
                <a:spcPts val="600"/>
              </a:spcBef>
              <a:buFont typeface="Arial" panose="020B0604020202020204" pitchFamily="34" charset="0"/>
              <a:buChar char="•"/>
            </a:pPr>
            <a:r>
              <a:rPr lang="en-CA" altLang="en-US" sz="1600" dirty="0">
                <a:latin typeface="Arial" panose="020B0604020202020204" pitchFamily="34" charset="0"/>
              </a:rPr>
              <a:t>Electron acceleration must be effective at </a:t>
            </a:r>
            <a:r>
              <a:rPr lang="en-CA" altLang="en-US" sz="1600" dirty="0">
                <a:latin typeface="Arial" panose="020B0604020202020204" pitchFamily="34" charset="0"/>
                <a:sym typeface="Symbol" panose="05050102010706020507" pitchFamily="18" charset="2"/>
              </a:rPr>
              <a:t></a:t>
            </a:r>
            <a:r>
              <a:rPr lang="en-CA" altLang="en-US" sz="1600" dirty="0">
                <a:latin typeface="Arial" panose="020B0604020202020204" pitchFamily="34" charset="0"/>
              </a:rPr>
              <a:t>=1 while hadron acceleration must be effective over a very wide velocity range</a:t>
            </a:r>
            <a:endParaRPr lang="en-CA" altLang="en-US" sz="800" dirty="0">
              <a:latin typeface="Arial" panose="020B0604020202020204" pitchFamily="34" charset="0"/>
            </a:endParaRPr>
          </a:p>
          <a:p>
            <a:pPr eaLnBrk="1" hangingPunct="1">
              <a:spcBef>
                <a:spcPct val="0"/>
              </a:spcBef>
              <a:buFontTx/>
              <a:buNone/>
            </a:pPr>
            <a:endParaRPr lang="en-CA" altLang="en-US" sz="1600" dirty="0">
              <a:latin typeface="Arial" panose="020B0604020202020204" pitchFamily="34" charset="0"/>
            </a:endParaRPr>
          </a:p>
        </p:txBody>
      </p:sp>
      <p:sp>
        <p:nvSpPr>
          <p:cNvPr id="5" name="Date Placeholder 4">
            <a:extLst>
              <a:ext uri="{FF2B5EF4-FFF2-40B4-BE49-F238E27FC236}">
                <a16:creationId xmlns:a16="http://schemas.microsoft.com/office/drawing/2014/main" id="{7A08415B-29A7-FCB8-6F82-4C0591FD7133}"/>
              </a:ext>
            </a:extLst>
          </p:cNvPr>
          <p:cNvSpPr>
            <a:spLocks noGrp="1"/>
          </p:cNvSpPr>
          <p:nvPr>
            <p:ph type="dt" sz="quarter" idx="10"/>
          </p:nvPr>
        </p:nvSpPr>
        <p:spPr/>
        <p:txBody>
          <a:bodyPr/>
          <a:lstStyle/>
          <a:p>
            <a:pPr>
              <a:defRPr/>
            </a:pPr>
            <a:r>
              <a:rPr lang="en-US" dirty="0"/>
              <a:t>2025-09-17</a:t>
            </a:r>
          </a:p>
        </p:txBody>
      </p:sp>
      <p:sp>
        <p:nvSpPr>
          <p:cNvPr id="6" name="Footer Placeholder 5">
            <a:extLst>
              <a:ext uri="{FF2B5EF4-FFF2-40B4-BE49-F238E27FC236}">
                <a16:creationId xmlns:a16="http://schemas.microsoft.com/office/drawing/2014/main" id="{4AA59233-E5C2-EA86-27F7-4D8A8D8C2C10}"/>
              </a:ext>
            </a:extLst>
          </p:cNvPr>
          <p:cNvSpPr>
            <a:spLocks noGrp="1"/>
          </p:cNvSpPr>
          <p:nvPr>
            <p:ph type="ftr" sz="quarter" idx="11"/>
          </p:nvPr>
        </p:nvSpPr>
        <p:spPr/>
        <p:txBody>
          <a:bodyPr/>
          <a:lstStyle/>
          <a:p>
            <a:pPr>
              <a:defRPr/>
            </a:pPr>
            <a:r>
              <a:rPr lang="it-IT"/>
              <a:t>Bob Laxdal - Non Elliptical Cavities </a:t>
            </a:r>
            <a:endParaRPr lang="en-US"/>
          </a:p>
        </p:txBody>
      </p:sp>
      <p:sp>
        <p:nvSpPr>
          <p:cNvPr id="13331" name="Slide Number Placeholder 6">
            <a:extLst>
              <a:ext uri="{FF2B5EF4-FFF2-40B4-BE49-F238E27FC236}">
                <a16:creationId xmlns:a16="http://schemas.microsoft.com/office/drawing/2014/main" id="{AED47B87-B655-4EB2-506D-4BA433461D89}"/>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7D95978A-6558-464E-9A4F-BA0C008E1049}"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pic>
        <p:nvPicPr>
          <p:cNvPr id="13332" name="Picture 4">
            <a:extLst>
              <a:ext uri="{FF2B5EF4-FFF2-40B4-BE49-F238E27FC236}">
                <a16:creationId xmlns:a16="http://schemas.microsoft.com/office/drawing/2014/main" id="{26C04B3F-0D18-8D86-5A8E-FEF41DB313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2900" y="4422775"/>
            <a:ext cx="4951413"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33" name="Rectangle 2">
            <a:extLst>
              <a:ext uri="{FF2B5EF4-FFF2-40B4-BE49-F238E27FC236}">
                <a16:creationId xmlns:a16="http://schemas.microsoft.com/office/drawing/2014/main" id="{B720C9A0-F379-E34C-5184-00E57D8ABFF4}"/>
              </a:ext>
            </a:extLst>
          </p:cNvPr>
          <p:cNvSpPr txBox="1">
            <a:spLocks noChangeArrowheads="1"/>
          </p:cNvSpPr>
          <p:nvPr/>
        </p:nvSpPr>
        <p:spPr bwMode="auto">
          <a:xfrm>
            <a:off x="531813" y="119063"/>
            <a:ext cx="8229600"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a:latin typeface="Myriad Pro"/>
                <a:ea typeface="Myriad Pro"/>
                <a:cs typeface="Myriad Pro"/>
              </a:rPr>
              <a:t>Linac architecture</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14A72AC4-EF7D-747F-E2F1-0866C933ACA5}"/>
                  </a:ext>
                </a:extLst>
              </p14:cNvPr>
              <p14:cNvContentPartPr/>
              <p14:nvPr/>
            </p14:nvContentPartPr>
            <p14:xfrm>
              <a:off x="8455989" y="-16448"/>
              <a:ext cx="491400" cy="538200"/>
            </p14:xfrm>
          </p:contentPart>
        </mc:Choice>
        <mc:Fallback xmlns="">
          <p:pic>
            <p:nvPicPr>
              <p:cNvPr id="3" name="Ink 2">
                <a:extLst>
                  <a:ext uri="{FF2B5EF4-FFF2-40B4-BE49-F238E27FC236}">
                    <a16:creationId xmlns:a16="http://schemas.microsoft.com/office/drawing/2014/main" id="{14A72AC4-EF7D-747F-E2F1-0866C933ACA5}"/>
                  </a:ext>
                </a:extLst>
              </p:cNvPr>
              <p:cNvPicPr/>
              <p:nvPr/>
            </p:nvPicPr>
            <p:blipFill>
              <a:blip r:embed="rId5"/>
              <a:stretch>
                <a:fillRect/>
              </a:stretch>
            </p:blipFill>
            <p:spPr>
              <a:xfrm>
                <a:off x="8438349" y="-34088"/>
                <a:ext cx="527040" cy="573840"/>
              </a:xfrm>
              <a:prstGeom prst="rect">
                <a:avLst/>
              </a:prstGeom>
            </p:spPr>
          </p:pic>
        </mc:Fallback>
      </mc:AlternateContent>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a16="http://schemas.microsoft.com/office/drawing/2014/main" id="{FA6AE44B-AFAB-57E9-AD9D-BA2080557BA1}"/>
              </a:ext>
            </a:extLst>
          </p:cNvPr>
          <p:cNvSpPr>
            <a:spLocks noGrp="1"/>
          </p:cNvSpPr>
          <p:nvPr>
            <p:ph type="title"/>
          </p:nvPr>
        </p:nvSpPr>
        <p:spPr>
          <a:xfrm>
            <a:off x="517525" y="2444750"/>
            <a:ext cx="8229600" cy="1143000"/>
          </a:xfrm>
        </p:spPr>
        <p:txBody>
          <a:bodyPr/>
          <a:lstStyle/>
          <a:p>
            <a:pPr eaLnBrk="1" hangingPunct="1"/>
            <a:r>
              <a:rPr lang="en-CA" altLang="en-US" dirty="0"/>
              <a:t>Beam Dynamics Issues for low beta</a:t>
            </a:r>
          </a:p>
        </p:txBody>
      </p:sp>
      <p:sp>
        <p:nvSpPr>
          <p:cNvPr id="3" name="Date Placeholder 2">
            <a:extLst>
              <a:ext uri="{FF2B5EF4-FFF2-40B4-BE49-F238E27FC236}">
                <a16:creationId xmlns:a16="http://schemas.microsoft.com/office/drawing/2014/main" id="{82A3870F-EC40-D009-B735-90EA20402501}"/>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604FBA2E-F48F-F074-3D6F-E4D4A11AEE2E}"/>
              </a:ext>
            </a:extLst>
          </p:cNvPr>
          <p:cNvSpPr>
            <a:spLocks noGrp="1"/>
          </p:cNvSpPr>
          <p:nvPr>
            <p:ph type="ftr" sz="quarter" idx="11"/>
          </p:nvPr>
        </p:nvSpPr>
        <p:spPr/>
        <p:txBody>
          <a:bodyPr/>
          <a:lstStyle/>
          <a:p>
            <a:pPr>
              <a:defRPr/>
            </a:pPr>
            <a:r>
              <a:rPr lang="it-IT"/>
              <a:t>Bob Laxdal - Non Elliptical Cavities </a:t>
            </a:r>
            <a:endParaRPr lang="en-CA"/>
          </a:p>
        </p:txBody>
      </p:sp>
      <p:sp>
        <p:nvSpPr>
          <p:cNvPr id="73733" name="Slide Number Placeholder 6">
            <a:extLst>
              <a:ext uri="{FF2B5EF4-FFF2-40B4-BE49-F238E27FC236}">
                <a16:creationId xmlns:a16="http://schemas.microsoft.com/office/drawing/2014/main" id="{28A93EA6-9C33-55D0-6BFE-05015568E8A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52C2F0C-D272-45C0-A380-D935655F7645}" type="slidenum">
              <a:rPr lang="en-CA" altLang="en-US" sz="1200" smtClean="0">
                <a:solidFill>
                  <a:srgbClr val="898989"/>
                </a:solidFill>
              </a:rPr>
              <a:pPr>
                <a:spcBef>
                  <a:spcPct val="0"/>
                </a:spcBef>
                <a:buFontTx/>
                <a:buNone/>
              </a:pPr>
              <a:t>50</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E7D1B9D6-0847-56F8-245B-302100F5DF79}"/>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E7D1B9D6-0847-56F8-245B-302100F5DF79}"/>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86"/>
            <a:ext cx="8229600" cy="672419"/>
          </a:xfrm>
        </p:spPr>
        <p:txBody>
          <a:bodyPr>
            <a:normAutofit/>
          </a:bodyPr>
          <a:lstStyle/>
          <a:p>
            <a:r>
              <a:rPr lang="en-CA" sz="3200" dirty="0" err="1"/>
              <a:t>Linac</a:t>
            </a:r>
            <a:r>
              <a:rPr lang="en-CA" sz="3200" dirty="0"/>
              <a:t> longitudinal dynamics</a:t>
            </a:r>
          </a:p>
        </p:txBody>
      </p:sp>
      <p:sp>
        <p:nvSpPr>
          <p:cNvPr id="6" name="Rectangle 3"/>
          <p:cNvSpPr txBox="1">
            <a:spLocks noChangeArrowheads="1"/>
          </p:cNvSpPr>
          <p:nvPr/>
        </p:nvSpPr>
        <p:spPr>
          <a:xfrm>
            <a:off x="286431" y="798396"/>
            <a:ext cx="8451169" cy="3308351"/>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2800" kern="1200">
                <a:solidFill>
                  <a:schemeClr val="tx1"/>
                </a:solidFill>
                <a:latin typeface="Myriad Pro" pitchFamily="34" charset="0"/>
                <a:ea typeface="Myriad Pro"/>
                <a:cs typeface="Myriad Pro" pitchFamily="34" charset="0"/>
              </a:defRPr>
            </a:lvl1pPr>
            <a:lvl2pPr marL="742950" indent="-285750" algn="l" defTabSz="457200" rtl="0" eaLnBrk="0" fontAlgn="base" hangingPunct="0">
              <a:spcBef>
                <a:spcPct val="20000"/>
              </a:spcBef>
              <a:spcAft>
                <a:spcPct val="0"/>
              </a:spcAft>
              <a:buFont typeface="Arial" pitchFamily="34" charset="0"/>
              <a:buChar char="–"/>
              <a:defRPr sz="2400" kern="1200">
                <a:solidFill>
                  <a:schemeClr val="tx1"/>
                </a:solidFill>
                <a:latin typeface="Myriad Pro" pitchFamily="34" charset="0"/>
                <a:ea typeface="Myriad Pro"/>
                <a:cs typeface="Myriad Pro" pitchFamily="34" charset="0"/>
              </a:defRPr>
            </a:lvl2pPr>
            <a:lvl3pPr marL="1143000" indent="-228600" algn="l" defTabSz="457200" rtl="0" eaLnBrk="0" fontAlgn="base" hangingPunct="0">
              <a:spcBef>
                <a:spcPct val="20000"/>
              </a:spcBef>
              <a:spcAft>
                <a:spcPct val="0"/>
              </a:spcAft>
              <a:buFont typeface="Arial" pitchFamily="34" charset="0"/>
              <a:buChar char="•"/>
              <a:defRPr sz="2000" kern="1200">
                <a:solidFill>
                  <a:schemeClr val="tx1"/>
                </a:solidFill>
                <a:latin typeface="Myriad Pro" pitchFamily="34" charset="0"/>
                <a:ea typeface="Myriad Pro"/>
                <a:cs typeface="Myriad Pro" pitchFamily="34" charset="0"/>
              </a:defRPr>
            </a:lvl3pPr>
            <a:lvl4pPr marL="1600200" indent="-228600" algn="l" defTabSz="457200" rtl="0" eaLnBrk="0" fontAlgn="base" hangingPunct="0">
              <a:spcBef>
                <a:spcPct val="20000"/>
              </a:spcBef>
              <a:spcAft>
                <a:spcPct val="0"/>
              </a:spcAft>
              <a:buFont typeface="Arial" pitchFamily="34" charset="0"/>
              <a:buChar char="–"/>
              <a:defRPr kern="1200">
                <a:solidFill>
                  <a:schemeClr val="tx1"/>
                </a:solidFill>
                <a:latin typeface="Myriad Pro" pitchFamily="34" charset="0"/>
                <a:ea typeface="Myriad Pro"/>
                <a:cs typeface="Myriad Pro" pitchFamily="34" charset="0"/>
              </a:defRPr>
            </a:lvl4pPr>
            <a:lvl5pPr marL="2057400" indent="-228600" algn="l" defTabSz="457200" rtl="0" eaLnBrk="0" fontAlgn="base" hangingPunct="0">
              <a:spcBef>
                <a:spcPct val="20000"/>
              </a:spcBef>
              <a:spcAft>
                <a:spcPct val="0"/>
              </a:spcAft>
              <a:buFont typeface="Arial" pitchFamily="34" charset="0"/>
              <a:buChar char="»"/>
              <a:defRPr kern="1200">
                <a:solidFill>
                  <a:schemeClr val="tx1"/>
                </a:solidFill>
                <a:latin typeface="Myriad Pro" pitchFamily="34" charset="0"/>
                <a:ea typeface="Myriad Pro"/>
                <a:cs typeface="Myriad Pro"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sz="1800" b="1" dirty="0">
                <a:latin typeface="+mn-lt"/>
              </a:rPr>
              <a:t>It is important to maintain periodic focusing in both transverse and longitudinal planes</a:t>
            </a:r>
          </a:p>
          <a:p>
            <a:r>
              <a:rPr lang="en-US" altLang="en-US" sz="1800" dirty="0">
                <a:latin typeface="+mn-lt"/>
              </a:rPr>
              <a:t>An ion </a:t>
            </a:r>
            <a:r>
              <a:rPr lang="en-US" altLang="en-US" sz="1800" dirty="0" err="1">
                <a:latin typeface="+mn-lt"/>
              </a:rPr>
              <a:t>linac</a:t>
            </a:r>
            <a:r>
              <a:rPr lang="en-US" altLang="en-US" sz="1800" dirty="0">
                <a:latin typeface="+mn-lt"/>
              </a:rPr>
              <a:t> (v&lt;c) is designed for the acceleration of a single ideal particle which remains in synchronism with the accelerating fields and is called the synchronous particle – the synchronous particle phase is </a:t>
            </a:r>
            <a:r>
              <a:rPr lang="en-US" altLang="en-US" sz="1800" dirty="0">
                <a:latin typeface="+mn-lt"/>
                <a:sym typeface="Symbol" panose="05050102010706020507" pitchFamily="18" charset="2"/>
              </a:rPr>
              <a:t></a:t>
            </a:r>
            <a:r>
              <a:rPr lang="en-US" altLang="en-US" sz="1800" baseline="-25000" dirty="0">
                <a:latin typeface="+mn-lt"/>
                <a:sym typeface="Symbol" panose="05050102010706020507" pitchFamily="18" charset="2"/>
              </a:rPr>
              <a:t>s</a:t>
            </a:r>
            <a:endParaRPr lang="en-US" altLang="en-US" sz="1800" baseline="-25000" dirty="0">
              <a:latin typeface="+mn-lt"/>
            </a:endParaRPr>
          </a:p>
          <a:p>
            <a:r>
              <a:rPr lang="en-US" altLang="en-US" sz="1800" dirty="0">
                <a:latin typeface="+mn-lt"/>
              </a:rPr>
              <a:t>Restoring forces are needed so that an ensemble of particles near the synchronous particle will be accelerated and transported</a:t>
            </a:r>
          </a:p>
          <a:p>
            <a:r>
              <a:rPr lang="en-US" altLang="en-US" sz="1800" dirty="0">
                <a:latin typeface="+mn-lt"/>
              </a:rPr>
              <a:t>Longitudinal focusing is provided by an appropriate choice of phase of the synchronous particle </a:t>
            </a:r>
          </a:p>
          <a:p>
            <a:endParaRPr lang="en-US" altLang="en-US" sz="1800" dirty="0"/>
          </a:p>
        </p:txBody>
      </p:sp>
      <p:grpSp>
        <p:nvGrpSpPr>
          <p:cNvPr id="19" name="Group 18"/>
          <p:cNvGrpSpPr/>
          <p:nvPr/>
        </p:nvGrpSpPr>
        <p:grpSpPr>
          <a:xfrm>
            <a:off x="4109362" y="3204033"/>
            <a:ext cx="5029200" cy="3016249"/>
            <a:chOff x="4109362" y="2324101"/>
            <a:chExt cx="5029200" cy="2262187"/>
          </a:xfrm>
        </p:grpSpPr>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934862" y="2324101"/>
              <a:ext cx="4203700" cy="2262187"/>
            </a:xfrm>
            <a:prstGeom prst="rect">
              <a:avLst/>
            </a:prstGeom>
            <a:noFill/>
          </p:spPr>
        </p:pic>
        <p:grpSp>
          <p:nvGrpSpPr>
            <p:cNvPr id="18" name="Group 17"/>
            <p:cNvGrpSpPr/>
            <p:nvPr/>
          </p:nvGrpSpPr>
          <p:grpSpPr>
            <a:xfrm>
              <a:off x="4109362" y="2486893"/>
              <a:ext cx="2566988" cy="747713"/>
              <a:chOff x="3924300" y="3978275"/>
              <a:chExt cx="2566988" cy="747713"/>
            </a:xfrm>
          </p:grpSpPr>
          <p:sp>
            <p:nvSpPr>
              <p:cNvPr id="8" name="Oval 6"/>
              <p:cNvSpPr>
                <a:spLocks noChangeArrowheads="1"/>
              </p:cNvSpPr>
              <p:nvPr/>
            </p:nvSpPr>
            <p:spPr bwMode="auto">
              <a:xfrm>
                <a:off x="6223000" y="4483100"/>
                <a:ext cx="88900" cy="889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endParaRPr lang="en-CA" altLang="en-US" sz="1800">
                  <a:solidFill>
                    <a:schemeClr val="tx2"/>
                  </a:solidFill>
                </a:endParaRPr>
              </a:p>
            </p:txBody>
          </p:sp>
          <p:sp>
            <p:nvSpPr>
              <p:cNvPr id="9" name="Oval 7"/>
              <p:cNvSpPr>
                <a:spLocks noChangeArrowheads="1"/>
              </p:cNvSpPr>
              <p:nvPr/>
            </p:nvSpPr>
            <p:spPr bwMode="auto">
              <a:xfrm>
                <a:off x="6046788" y="4637088"/>
                <a:ext cx="88900" cy="889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endParaRPr lang="en-CA" altLang="en-US" sz="1800">
                  <a:solidFill>
                    <a:schemeClr val="tx2"/>
                  </a:solidFill>
                </a:endParaRPr>
              </a:p>
            </p:txBody>
          </p:sp>
          <p:sp>
            <p:nvSpPr>
              <p:cNvPr id="10" name="Oval 8"/>
              <p:cNvSpPr>
                <a:spLocks noChangeArrowheads="1"/>
              </p:cNvSpPr>
              <p:nvPr/>
            </p:nvSpPr>
            <p:spPr bwMode="auto">
              <a:xfrm>
                <a:off x="6402388" y="4357688"/>
                <a:ext cx="88900" cy="889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endParaRPr lang="en-CA" altLang="en-US" sz="1800">
                  <a:solidFill>
                    <a:schemeClr val="tx2"/>
                  </a:solidFill>
                </a:endParaRPr>
              </a:p>
            </p:txBody>
          </p:sp>
          <p:sp>
            <p:nvSpPr>
              <p:cNvPr id="11" name="Line 9"/>
              <p:cNvSpPr>
                <a:spLocks noChangeShapeType="1"/>
              </p:cNvSpPr>
              <p:nvPr/>
            </p:nvSpPr>
            <p:spPr bwMode="auto">
              <a:xfrm>
                <a:off x="5651500" y="4330700"/>
                <a:ext cx="584200" cy="177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solidFill>
                    <a:schemeClr val="tx2"/>
                  </a:solidFill>
                </a:endParaRPr>
              </a:p>
            </p:txBody>
          </p:sp>
          <p:sp>
            <p:nvSpPr>
              <p:cNvPr id="12" name="Text Box 10"/>
              <p:cNvSpPr txBox="1">
                <a:spLocks noChangeArrowheads="1"/>
              </p:cNvSpPr>
              <p:nvPr/>
            </p:nvSpPr>
            <p:spPr bwMode="auto">
              <a:xfrm>
                <a:off x="3924300" y="4191000"/>
                <a:ext cx="2006600"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50000"/>
                  </a:spcBef>
                  <a:buFontTx/>
                  <a:buNone/>
                </a:pPr>
                <a:r>
                  <a:rPr lang="en-US" altLang="en-US" sz="1200" b="1">
                    <a:solidFill>
                      <a:schemeClr val="tx2"/>
                    </a:solidFill>
                  </a:rPr>
                  <a:t>Synchronous particle</a:t>
                </a:r>
              </a:p>
            </p:txBody>
          </p:sp>
          <p:sp>
            <p:nvSpPr>
              <p:cNvPr id="13" name="Line 11"/>
              <p:cNvSpPr>
                <a:spLocks noChangeShapeType="1"/>
              </p:cNvSpPr>
              <p:nvPr/>
            </p:nvSpPr>
            <p:spPr bwMode="auto">
              <a:xfrm>
                <a:off x="5449888" y="4497388"/>
                <a:ext cx="584200" cy="177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solidFill>
                    <a:schemeClr val="tx2"/>
                  </a:solidFill>
                </a:endParaRPr>
              </a:p>
            </p:txBody>
          </p:sp>
          <p:sp>
            <p:nvSpPr>
              <p:cNvPr id="14" name="Text Box 12"/>
              <p:cNvSpPr txBox="1">
                <a:spLocks noChangeArrowheads="1"/>
              </p:cNvSpPr>
              <p:nvPr/>
            </p:nvSpPr>
            <p:spPr bwMode="auto">
              <a:xfrm>
                <a:off x="4395788" y="4408488"/>
                <a:ext cx="1358900"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50000"/>
                  </a:spcBef>
                  <a:buFontTx/>
                  <a:buNone/>
                </a:pPr>
                <a:r>
                  <a:rPr lang="en-US" altLang="en-US" sz="1200" b="1" dirty="0">
                    <a:solidFill>
                      <a:schemeClr val="tx2"/>
                    </a:solidFill>
                  </a:rPr>
                  <a:t>Early particle</a:t>
                </a:r>
              </a:p>
            </p:txBody>
          </p:sp>
          <p:sp>
            <p:nvSpPr>
              <p:cNvPr id="15" name="Line 13"/>
              <p:cNvSpPr>
                <a:spLocks noChangeShapeType="1"/>
              </p:cNvSpPr>
              <p:nvPr/>
            </p:nvSpPr>
            <p:spPr bwMode="auto">
              <a:xfrm>
                <a:off x="5832475" y="4194175"/>
                <a:ext cx="584200" cy="177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solidFill>
                    <a:schemeClr val="tx2"/>
                  </a:solidFill>
                </a:endParaRPr>
              </a:p>
            </p:txBody>
          </p:sp>
          <p:sp>
            <p:nvSpPr>
              <p:cNvPr id="16" name="Text Box 14"/>
              <p:cNvSpPr txBox="1">
                <a:spLocks noChangeArrowheads="1"/>
              </p:cNvSpPr>
              <p:nvPr/>
            </p:nvSpPr>
            <p:spPr bwMode="auto">
              <a:xfrm>
                <a:off x="4816475" y="3978275"/>
                <a:ext cx="1358900"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50000"/>
                  </a:spcBef>
                  <a:buFontTx/>
                  <a:buNone/>
                </a:pPr>
                <a:r>
                  <a:rPr lang="en-US" altLang="en-US" sz="1200" b="1">
                    <a:solidFill>
                      <a:schemeClr val="tx2"/>
                    </a:solidFill>
                  </a:rPr>
                  <a:t>Late particle</a:t>
                </a:r>
              </a:p>
            </p:txBody>
          </p:sp>
        </p:grpSp>
      </p:grpSp>
      <p:sp>
        <p:nvSpPr>
          <p:cNvPr id="17" name="Text Box 15"/>
          <p:cNvSpPr txBox="1">
            <a:spLocks noChangeArrowheads="1"/>
          </p:cNvSpPr>
          <p:nvPr/>
        </p:nvSpPr>
        <p:spPr bwMode="auto">
          <a:xfrm>
            <a:off x="286431" y="3445329"/>
            <a:ext cx="3719512" cy="2385268"/>
          </a:xfrm>
          <a:prstGeom prst="rect">
            <a:avLst/>
          </a:prstGeom>
          <a:noFill/>
          <a:ln w="9525">
            <a:solidFill>
              <a:srgbClr val="99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ts val="600"/>
              </a:spcBef>
            </a:pPr>
            <a:r>
              <a:rPr lang="en-US" altLang="en-US" sz="1800" dirty="0">
                <a:solidFill>
                  <a:schemeClr val="tx2"/>
                </a:solidFill>
                <a:latin typeface="+mn-lt"/>
              </a:rPr>
              <a:t>If the synchronous particle crosses the gap center as the field is rising (negative phase), the particle arrives before the peak field is reached</a:t>
            </a:r>
          </a:p>
          <a:p>
            <a:pPr eaLnBrk="1" hangingPunct="1">
              <a:spcBef>
                <a:spcPts val="600"/>
              </a:spcBef>
            </a:pPr>
            <a:r>
              <a:rPr lang="en-US" altLang="en-US" sz="1800" dirty="0">
                <a:solidFill>
                  <a:schemeClr val="tx2"/>
                </a:solidFill>
                <a:latin typeface="+mn-lt"/>
              </a:rPr>
              <a:t>Early particles receive less kick and late particles receive more kick as the field amplitude grows to provide correction</a:t>
            </a:r>
          </a:p>
        </p:txBody>
      </p:sp>
      <p:sp>
        <p:nvSpPr>
          <p:cNvPr id="25" name="Slide Number Placeholder 6">
            <a:extLst>
              <a:ext uri="{FF2B5EF4-FFF2-40B4-BE49-F238E27FC236}">
                <a16:creationId xmlns:a16="http://schemas.microsoft.com/office/drawing/2014/main" id="{92A8461B-5CC2-4CB3-B9F2-A17945C21809}"/>
              </a:ext>
            </a:extLst>
          </p:cNvPr>
          <p:cNvSpPr>
            <a:spLocks noGrp="1"/>
          </p:cNvSpPr>
          <p:nvPr>
            <p:ph type="sldNum" sz="quarter" idx="12"/>
          </p:nvPr>
        </p:nvSpPr>
        <p:spPr>
          <a:xfrm>
            <a:off x="6553200" y="65309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fld id="{AC3F4459-8725-4A62-8368-F10BBADE24E7}" type="slidenum">
              <a:rPr lang="en-US" altLang="en-US" sz="1400"/>
              <a:pPr eaLnBrk="1" hangingPunct="1">
                <a:spcBef>
                  <a:spcPct val="0"/>
                </a:spcBef>
                <a:buFontTx/>
                <a:buNone/>
              </a:pPr>
              <a:t>51</a:t>
            </a:fld>
            <a:endParaRPr lang="en-US" altLang="en-US" sz="1400" dirty="0"/>
          </a:p>
        </p:txBody>
      </p:sp>
      <p:sp>
        <p:nvSpPr>
          <p:cNvPr id="3" name="Footer Placeholder 2">
            <a:extLst>
              <a:ext uri="{FF2B5EF4-FFF2-40B4-BE49-F238E27FC236}">
                <a16:creationId xmlns:a16="http://schemas.microsoft.com/office/drawing/2014/main" id="{3E391F4E-1FFC-5158-25B4-844A8C664A22}"/>
              </a:ext>
            </a:extLst>
          </p:cNvPr>
          <p:cNvSpPr>
            <a:spLocks noGrp="1"/>
          </p:cNvSpPr>
          <p:nvPr>
            <p:ph type="ftr" sz="quarter" idx="11"/>
          </p:nvPr>
        </p:nvSpPr>
        <p:spPr/>
        <p:txBody>
          <a:bodyPr/>
          <a:lstStyle/>
          <a:p>
            <a:r>
              <a:rPr lang="it-IT"/>
              <a:t>Bob Laxdal - Non Elliptical Cavities </a:t>
            </a:r>
            <a:endParaRPr lang="en-CA"/>
          </a:p>
        </p:txBody>
      </p:sp>
      <mc:AlternateContent xmlns:mc="http://schemas.openxmlformats.org/markup-compatibility/2006">
        <mc:Choice xmlns:p14="http://schemas.microsoft.com/office/powerpoint/2010/main" Requires="p14">
          <p:contentPart p14:bwMode="auto" r:id="rId3">
            <p14:nvContentPartPr>
              <p14:cNvPr id="4" name="Ink 3">
                <a:extLst>
                  <a:ext uri="{FF2B5EF4-FFF2-40B4-BE49-F238E27FC236}">
                    <a16:creationId xmlns:a16="http://schemas.microsoft.com/office/drawing/2014/main" id="{7583DE49-BFA4-46DC-E000-14D275C0935C}"/>
                  </a:ext>
                </a:extLst>
              </p14:cNvPr>
              <p14:cNvContentPartPr/>
              <p14:nvPr/>
            </p14:nvContentPartPr>
            <p14:xfrm>
              <a:off x="8455989" y="-16448"/>
              <a:ext cx="491400" cy="538200"/>
            </p14:xfrm>
          </p:contentPart>
        </mc:Choice>
        <mc:Fallback>
          <p:pic>
            <p:nvPicPr>
              <p:cNvPr id="4" name="Ink 3">
                <a:extLst>
                  <a:ext uri="{FF2B5EF4-FFF2-40B4-BE49-F238E27FC236}">
                    <a16:creationId xmlns:a16="http://schemas.microsoft.com/office/drawing/2014/main" id="{7583DE49-BFA4-46DC-E000-14D275C0935C}"/>
                  </a:ext>
                </a:extLst>
              </p:cNvPr>
              <p:cNvPicPr/>
              <p:nvPr/>
            </p:nvPicPr>
            <p:blipFill>
              <a:blip r:embed="rId4"/>
              <a:stretch>
                <a:fillRect/>
              </a:stretch>
            </p:blipFill>
            <p:spPr>
              <a:xfrm>
                <a:off x="8437989" y="-34448"/>
                <a:ext cx="527040" cy="573840"/>
              </a:xfrm>
              <a:prstGeom prst="rect">
                <a:avLst/>
              </a:prstGeom>
            </p:spPr>
          </p:pic>
        </mc:Fallback>
      </mc:AlternateContent>
      <p:sp>
        <p:nvSpPr>
          <p:cNvPr id="5" name="Date Placeholder 4">
            <a:extLst>
              <a:ext uri="{FF2B5EF4-FFF2-40B4-BE49-F238E27FC236}">
                <a16:creationId xmlns:a16="http://schemas.microsoft.com/office/drawing/2014/main" id="{D5350554-B13C-E8CE-8143-E2B0B8FC527F}"/>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17253870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0C96C-F487-40B8-8862-CC340F19E013}"/>
              </a:ext>
            </a:extLst>
          </p:cNvPr>
          <p:cNvSpPr>
            <a:spLocks noGrp="1"/>
          </p:cNvSpPr>
          <p:nvPr>
            <p:ph type="title"/>
          </p:nvPr>
        </p:nvSpPr>
        <p:spPr>
          <a:xfrm>
            <a:off x="457200" y="54540"/>
            <a:ext cx="8229600" cy="789887"/>
          </a:xfrm>
        </p:spPr>
        <p:txBody>
          <a:bodyPr>
            <a:normAutofit/>
          </a:bodyPr>
          <a:lstStyle/>
          <a:p>
            <a:r>
              <a:rPr lang="en-CA" sz="3200" dirty="0"/>
              <a:t>RF Gaps – Transverse motion</a:t>
            </a:r>
          </a:p>
        </p:txBody>
      </p:sp>
      <p:sp>
        <p:nvSpPr>
          <p:cNvPr id="6" name="Rectangle 5">
            <a:extLst>
              <a:ext uri="{FF2B5EF4-FFF2-40B4-BE49-F238E27FC236}">
                <a16:creationId xmlns:a16="http://schemas.microsoft.com/office/drawing/2014/main" id="{3EF08DB4-AD1C-434D-A5A2-C5A305A4C761}"/>
              </a:ext>
            </a:extLst>
          </p:cNvPr>
          <p:cNvSpPr/>
          <p:nvPr/>
        </p:nvSpPr>
        <p:spPr>
          <a:xfrm>
            <a:off x="245660" y="1064525"/>
            <a:ext cx="6537277" cy="23644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a:extLst>
              <a:ext uri="{FF2B5EF4-FFF2-40B4-BE49-F238E27FC236}">
                <a16:creationId xmlns:a16="http://schemas.microsoft.com/office/drawing/2014/main" id="{B1BF59EA-7685-49C2-AB4B-FF59B63965AD}"/>
              </a:ext>
            </a:extLst>
          </p:cNvPr>
          <p:cNvSpPr txBox="1"/>
          <p:nvPr/>
        </p:nvSpPr>
        <p:spPr>
          <a:xfrm>
            <a:off x="239425" y="587633"/>
            <a:ext cx="6037882" cy="2816156"/>
          </a:xfrm>
          <a:prstGeom prst="rect">
            <a:avLst/>
          </a:prstGeom>
          <a:noFill/>
        </p:spPr>
        <p:txBody>
          <a:bodyPr wrap="square" rtlCol="0">
            <a:spAutoFit/>
          </a:bodyPr>
          <a:lstStyle/>
          <a:p>
            <a:endParaRPr lang="en-CA" dirty="0"/>
          </a:p>
          <a:p>
            <a:pPr marL="285750" indent="-285750">
              <a:spcBef>
                <a:spcPts val="600"/>
              </a:spcBef>
              <a:buFont typeface="Arial" panose="020B0604020202020204" pitchFamily="34" charset="0"/>
              <a:buChar char="•"/>
            </a:pPr>
            <a:r>
              <a:rPr lang="en-CA" dirty="0"/>
              <a:t>Transverse rf forces exist at gaps from </a:t>
            </a:r>
            <a:r>
              <a:rPr lang="en-CA" b="1" i="1" dirty="0" err="1"/>
              <a:t>E</a:t>
            </a:r>
            <a:r>
              <a:rPr lang="en-CA" b="1" i="1" baseline="-25000" dirty="0" err="1"/>
              <a:t>r</a:t>
            </a:r>
            <a:r>
              <a:rPr lang="en-CA" b="1" i="1" baseline="-25000" dirty="0"/>
              <a:t> </a:t>
            </a:r>
            <a:r>
              <a:rPr lang="en-CA" dirty="0"/>
              <a:t>components of the off-axis fields </a:t>
            </a:r>
          </a:p>
          <a:p>
            <a:pPr marL="285750" indent="-285750">
              <a:spcBef>
                <a:spcPts val="600"/>
              </a:spcBef>
              <a:buFont typeface="Arial" panose="020B0604020202020204" pitchFamily="34" charset="0"/>
              <a:buChar char="•"/>
            </a:pPr>
            <a:r>
              <a:rPr lang="en-CA" dirty="0"/>
              <a:t>For an accelerating phase </a:t>
            </a:r>
            <a:r>
              <a:rPr lang="en-CA" b="1" i="1" dirty="0" err="1"/>
              <a:t>E</a:t>
            </a:r>
            <a:r>
              <a:rPr lang="en-CA" b="1" i="1" baseline="-25000" dirty="0" err="1"/>
              <a:t>r</a:t>
            </a:r>
            <a:r>
              <a:rPr lang="en-CA" b="1" i="1" dirty="0"/>
              <a:t> </a:t>
            </a:r>
            <a:r>
              <a:rPr lang="en-CA" dirty="0"/>
              <a:t>is focusing at the gap entrance and defocusing at the gap exit. </a:t>
            </a:r>
          </a:p>
          <a:p>
            <a:pPr marL="285750" indent="-285750">
              <a:spcBef>
                <a:spcPts val="600"/>
              </a:spcBef>
              <a:buFont typeface="Arial" panose="020B0604020202020204" pitchFamily="34" charset="0"/>
              <a:buChar char="•"/>
            </a:pPr>
            <a:r>
              <a:rPr lang="en-CA" dirty="0"/>
              <a:t>If the field is rising (negative accelerating phase) the focusing kick is weaker than the defocusing kick and overall defocusing occurs with radial kick given by given by </a:t>
            </a:r>
          </a:p>
          <a:p>
            <a:endParaRPr lang="en-CA"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06D73F4-FB14-428B-9F0A-D481C08C2B9A}"/>
                  </a:ext>
                </a:extLst>
              </p:cNvPr>
              <p:cNvSpPr txBox="1"/>
              <p:nvPr/>
            </p:nvSpPr>
            <p:spPr>
              <a:xfrm>
                <a:off x="669784" y="3316443"/>
                <a:ext cx="5273040" cy="6653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A" i="1" smtClean="0">
                          <a:latin typeface="Cambria Math" panose="02040503050406030204" pitchFamily="18" charset="0"/>
                        </a:rPr>
                        <m:t>𝛾𝛽</m:t>
                      </m:r>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𝑟</m:t>
                          </m:r>
                        </m:e>
                        <m:sup>
                          <m:r>
                            <a:rPr lang="en-CA" i="0">
                              <a:latin typeface="Cambria Math" panose="02040503050406030204" pitchFamily="18" charset="0"/>
                            </a:rPr>
                            <m:t>′</m:t>
                          </m:r>
                        </m:sup>
                      </m:sSup>
                      <m:r>
                        <a:rPr lang="en-CA" i="0">
                          <a:latin typeface="Cambria Math" panose="02040503050406030204" pitchFamily="18" charset="0"/>
                        </a:rPr>
                        <m:t>=</m:t>
                      </m:r>
                      <m:r>
                        <a:rPr lang="en-CA" i="1">
                          <a:latin typeface="Cambria Math" panose="02040503050406030204" pitchFamily="18" charset="0"/>
                        </a:rPr>
                        <m:t>𝛾𝛽</m:t>
                      </m:r>
                      <m:f>
                        <m:fPr>
                          <m:ctrlPr>
                            <a:rPr lang="en-CA" i="1">
                              <a:solidFill>
                                <a:srgbClr val="836967"/>
                              </a:solidFill>
                              <a:latin typeface="Cambria Math" panose="02040503050406030204" pitchFamily="18" charset="0"/>
                            </a:rPr>
                          </m:ctrlPr>
                        </m:fPr>
                        <m:num>
                          <m:r>
                            <a:rPr lang="en-CA" i="0">
                              <a:latin typeface="Cambria Math" panose="02040503050406030204" pitchFamily="18" charset="0"/>
                            </a:rPr>
                            <m:t>∆</m:t>
                          </m:r>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𝑝</m:t>
                              </m:r>
                            </m:e>
                            <m:sub>
                              <m:r>
                                <a:rPr lang="en-CA" i="1">
                                  <a:latin typeface="Cambria Math" panose="02040503050406030204" pitchFamily="18" charset="0"/>
                                </a:rPr>
                                <m:t>𝑟</m:t>
                              </m:r>
                            </m:sub>
                          </m:sSub>
                        </m:num>
                        <m:den>
                          <m:r>
                            <a:rPr lang="en-CA" i="1">
                              <a:latin typeface="Cambria Math" panose="02040503050406030204" pitchFamily="18" charset="0"/>
                            </a:rPr>
                            <m:t>𝑝</m:t>
                          </m:r>
                        </m:den>
                      </m:f>
                      <m:r>
                        <a:rPr lang="en-CA" i="0">
                          <a:latin typeface="Cambria Math" panose="02040503050406030204" pitchFamily="18" charset="0"/>
                        </a:rPr>
                        <m:t>=−</m:t>
                      </m:r>
                      <m:f>
                        <m:fPr>
                          <m:ctrlPr>
                            <a:rPr lang="en-CA" i="1">
                              <a:solidFill>
                                <a:srgbClr val="836967"/>
                              </a:solidFill>
                              <a:latin typeface="Cambria Math" panose="02040503050406030204" pitchFamily="18" charset="0"/>
                            </a:rPr>
                          </m:ctrlPr>
                        </m:fPr>
                        <m:num>
                          <m:r>
                            <a:rPr lang="en-CA" i="1">
                              <a:latin typeface="Cambria Math" panose="02040503050406030204" pitchFamily="18" charset="0"/>
                            </a:rPr>
                            <m:t>𝑄</m:t>
                          </m:r>
                        </m:num>
                        <m:den>
                          <m:r>
                            <a:rPr lang="en-CA" i="1">
                              <a:latin typeface="Cambria Math" panose="02040503050406030204" pitchFamily="18" charset="0"/>
                            </a:rPr>
                            <m:t>𝐴</m:t>
                          </m:r>
                        </m:den>
                      </m:f>
                      <m:f>
                        <m:fPr>
                          <m:ctrlPr>
                            <a:rPr lang="en-CA" i="1">
                              <a:solidFill>
                                <a:srgbClr val="836967"/>
                              </a:solidFill>
                              <a:latin typeface="Cambria Math" panose="02040503050406030204" pitchFamily="18" charset="0"/>
                            </a:rPr>
                          </m:ctrlPr>
                        </m:fPr>
                        <m:num>
                          <m:r>
                            <a:rPr lang="en-CA" i="0">
                              <a:latin typeface="Cambria Math" panose="02040503050406030204" pitchFamily="18" charset="0"/>
                            </a:rPr>
                            <m:t>1</m:t>
                          </m:r>
                        </m:num>
                        <m:den>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𝑚</m:t>
                              </m:r>
                            </m:e>
                            <m:sub>
                              <m:r>
                                <a:rPr lang="en-CA" i="0">
                                  <a:latin typeface="Cambria Math" panose="02040503050406030204" pitchFamily="18" charset="0"/>
                                </a:rPr>
                                <m:t>0</m:t>
                              </m:r>
                            </m:sub>
                          </m:sSub>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𝑐</m:t>
                              </m:r>
                            </m:e>
                            <m:sup>
                              <m:r>
                                <a:rPr lang="en-CA" i="0">
                                  <a:latin typeface="Cambria Math" panose="02040503050406030204" pitchFamily="18" charset="0"/>
                                </a:rPr>
                                <m:t>2</m:t>
                              </m:r>
                            </m:sup>
                          </m:sSup>
                        </m:den>
                      </m:f>
                      <m:f>
                        <m:fPr>
                          <m:ctrlPr>
                            <a:rPr lang="en-CA" i="1">
                              <a:solidFill>
                                <a:srgbClr val="836967"/>
                              </a:solidFill>
                              <a:latin typeface="Cambria Math" panose="02040503050406030204" pitchFamily="18" charset="0"/>
                            </a:rPr>
                          </m:ctrlPr>
                        </m:fPr>
                        <m:num>
                          <m:r>
                            <a:rPr lang="en-CA" i="1">
                              <a:latin typeface="Cambria Math" panose="02040503050406030204" pitchFamily="18" charset="0"/>
                            </a:rPr>
                            <m:t>𝜋</m:t>
                          </m:r>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𝐸</m:t>
                              </m:r>
                            </m:e>
                            <m:sub>
                              <m:r>
                                <a:rPr lang="en-CA" i="1">
                                  <a:latin typeface="Cambria Math" panose="02040503050406030204" pitchFamily="18" charset="0"/>
                                </a:rPr>
                                <m:t>𝑎</m:t>
                              </m:r>
                            </m:sub>
                          </m:sSub>
                          <m:r>
                            <a:rPr lang="en-CA" i="1" smtClean="0">
                              <a:latin typeface="Cambria Math" panose="02040503050406030204" pitchFamily="18" charset="0"/>
                            </a:rPr>
                            <m:t>𝓁</m:t>
                          </m:r>
                        </m:num>
                        <m:den>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𝛾</m:t>
                              </m:r>
                            </m:e>
                            <m:sup>
                              <m:r>
                                <a:rPr lang="en-CA" i="0">
                                  <a:latin typeface="Cambria Math" panose="02040503050406030204" pitchFamily="18" charset="0"/>
                                </a:rPr>
                                <m:t>2</m:t>
                              </m:r>
                            </m:sup>
                          </m:sSup>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𝛽</m:t>
                              </m:r>
                            </m:e>
                            <m:sup>
                              <m:r>
                                <a:rPr lang="en-CA" i="0">
                                  <a:latin typeface="Cambria Math" panose="02040503050406030204" pitchFamily="18" charset="0"/>
                                </a:rPr>
                                <m:t>2</m:t>
                              </m:r>
                            </m:sup>
                          </m:sSup>
                          <m:r>
                            <a:rPr lang="en-CA" i="1">
                              <a:latin typeface="Cambria Math" panose="02040503050406030204" pitchFamily="18" charset="0"/>
                            </a:rPr>
                            <m:t>𝜆</m:t>
                          </m:r>
                        </m:den>
                      </m:f>
                      <m:r>
                        <a:rPr lang="en-CA" i="1">
                          <a:latin typeface="Cambria Math" panose="02040503050406030204" pitchFamily="18" charset="0"/>
                        </a:rPr>
                        <m:t>𝑠𝑖𝑛</m:t>
                      </m:r>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𝜑</m:t>
                          </m:r>
                        </m:e>
                        <m:sub>
                          <m:r>
                            <a:rPr lang="en-CA" i="1">
                              <a:latin typeface="Cambria Math" panose="02040503050406030204" pitchFamily="18" charset="0"/>
                            </a:rPr>
                            <m:t>𝑠</m:t>
                          </m:r>
                        </m:sub>
                      </m:sSub>
                      <m:r>
                        <a:rPr lang="en-CA" i="0">
                          <a:latin typeface="Cambria Math" panose="02040503050406030204" pitchFamily="18" charset="0"/>
                        </a:rPr>
                        <m:t>∙</m:t>
                      </m:r>
                      <m:r>
                        <a:rPr lang="en-CA" i="1">
                          <a:latin typeface="Cambria Math" panose="02040503050406030204" pitchFamily="18" charset="0"/>
                        </a:rPr>
                        <m:t>𝑟</m:t>
                      </m:r>
                      <m:r>
                        <a:rPr lang="en-CA" i="0">
                          <a:latin typeface="Cambria Math" panose="02040503050406030204" pitchFamily="18" charset="0"/>
                        </a:rPr>
                        <m:t>=</m:t>
                      </m:r>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𝑘</m:t>
                          </m:r>
                        </m:e>
                        <m:sub>
                          <m:r>
                            <a:rPr lang="en-CA" i="1">
                              <a:latin typeface="Cambria Math" panose="02040503050406030204" pitchFamily="18" charset="0"/>
                            </a:rPr>
                            <m:t>𝑟</m:t>
                          </m:r>
                        </m:sub>
                      </m:sSub>
                      <m:r>
                        <a:rPr lang="en-CA" i="1">
                          <a:latin typeface="Cambria Math" panose="02040503050406030204" pitchFamily="18" charset="0"/>
                        </a:rPr>
                        <m:t>𝑟</m:t>
                      </m:r>
                    </m:oMath>
                  </m:oMathPara>
                </a14:m>
                <a:endParaRPr lang="en-CA" dirty="0"/>
              </a:p>
            </p:txBody>
          </p:sp>
        </mc:Choice>
        <mc:Fallback xmlns="">
          <p:sp>
            <p:nvSpPr>
              <p:cNvPr id="7" name="TextBox 6">
                <a:extLst>
                  <a:ext uri="{FF2B5EF4-FFF2-40B4-BE49-F238E27FC236}">
                    <a16:creationId xmlns:a16="http://schemas.microsoft.com/office/drawing/2014/main" id="{206D73F4-FB14-428B-9F0A-D481C08C2B9A}"/>
                  </a:ext>
                </a:extLst>
              </p:cNvPr>
              <p:cNvSpPr txBox="1">
                <a:spLocks noRot="1" noChangeAspect="1" noMove="1" noResize="1" noEditPoints="1" noAdjustHandles="1" noChangeArrowheads="1" noChangeShapeType="1" noTextEdit="1"/>
              </p:cNvSpPr>
              <p:nvPr/>
            </p:nvSpPr>
            <p:spPr>
              <a:xfrm>
                <a:off x="669784" y="3316443"/>
                <a:ext cx="5273040" cy="665310"/>
              </a:xfrm>
              <a:prstGeom prst="rect">
                <a:avLst/>
              </a:prstGeom>
              <a:blipFill>
                <a:blip r:embed="rId2"/>
                <a:stretch>
                  <a:fillRect/>
                </a:stretch>
              </a:blipFill>
            </p:spPr>
            <p:txBody>
              <a:bodyPr/>
              <a:lstStyle/>
              <a:p>
                <a:r>
                  <a:rPr lang="en-CA">
                    <a:noFill/>
                  </a:rPr>
                  <a:t> </a:t>
                </a:r>
              </a:p>
            </p:txBody>
          </p:sp>
        </mc:Fallback>
      </mc:AlternateContent>
      <p:pic>
        <p:nvPicPr>
          <p:cNvPr id="8" name="Picture 7">
            <a:extLst>
              <a:ext uri="{FF2B5EF4-FFF2-40B4-BE49-F238E27FC236}">
                <a16:creationId xmlns:a16="http://schemas.microsoft.com/office/drawing/2014/main" id="{25A774B4-743E-4158-96CA-E6B25D1B7F8C}"/>
              </a:ext>
            </a:extLst>
          </p:cNvPr>
          <p:cNvPicPr>
            <a:picLocks noChangeAspect="1"/>
          </p:cNvPicPr>
          <p:nvPr/>
        </p:nvPicPr>
        <p:blipFill rotWithShape="1">
          <a:blip r:embed="rId3"/>
          <a:srcRect l="74788"/>
          <a:stretch/>
        </p:blipFill>
        <p:spPr>
          <a:xfrm>
            <a:off x="6754316" y="815809"/>
            <a:ext cx="2239368" cy="5876936"/>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595801C-E4C1-4D9C-820E-E2DB69604AE7}"/>
                  </a:ext>
                </a:extLst>
              </p:cNvPr>
              <p:cNvSpPr txBox="1"/>
              <p:nvPr/>
            </p:nvSpPr>
            <p:spPr>
              <a:xfrm>
                <a:off x="782320" y="4063990"/>
                <a:ext cx="4683760" cy="6653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smtClean="0">
                              <a:solidFill>
                                <a:srgbClr val="836967"/>
                              </a:solidFill>
                              <a:latin typeface="Cambria Math" panose="02040503050406030204" pitchFamily="18" charset="0"/>
                            </a:rPr>
                          </m:ctrlPr>
                        </m:sSubPr>
                        <m:e>
                          <m:r>
                            <a:rPr lang="en-CA" i="1">
                              <a:latin typeface="Cambria Math" panose="02040503050406030204" pitchFamily="18" charset="0"/>
                            </a:rPr>
                            <m:t>𝑘</m:t>
                          </m:r>
                        </m:e>
                        <m:sub>
                          <m:r>
                            <a:rPr lang="en-CA" i="1">
                              <a:latin typeface="Cambria Math" panose="02040503050406030204" pitchFamily="18" charset="0"/>
                            </a:rPr>
                            <m:t>𝑟</m:t>
                          </m:r>
                        </m:sub>
                      </m:sSub>
                      <m:r>
                        <a:rPr lang="en-CA" i="0">
                          <a:latin typeface="Cambria Math" panose="02040503050406030204" pitchFamily="18" charset="0"/>
                        </a:rPr>
                        <m:t>= −</m:t>
                      </m:r>
                      <m:f>
                        <m:fPr>
                          <m:ctrlPr>
                            <a:rPr lang="en-CA" i="1">
                              <a:solidFill>
                                <a:srgbClr val="836967"/>
                              </a:solidFill>
                              <a:latin typeface="Cambria Math" panose="02040503050406030204" pitchFamily="18" charset="0"/>
                            </a:rPr>
                          </m:ctrlPr>
                        </m:fPr>
                        <m:num>
                          <m:r>
                            <a:rPr lang="en-CA" i="1">
                              <a:latin typeface="Cambria Math" panose="02040503050406030204" pitchFamily="18" charset="0"/>
                            </a:rPr>
                            <m:t>𝑄</m:t>
                          </m:r>
                        </m:num>
                        <m:den>
                          <m:r>
                            <a:rPr lang="en-CA" i="1">
                              <a:latin typeface="Cambria Math" panose="02040503050406030204" pitchFamily="18" charset="0"/>
                            </a:rPr>
                            <m:t>𝐴</m:t>
                          </m:r>
                        </m:den>
                      </m:f>
                      <m:f>
                        <m:fPr>
                          <m:ctrlPr>
                            <a:rPr lang="en-CA" i="1">
                              <a:solidFill>
                                <a:srgbClr val="836967"/>
                              </a:solidFill>
                              <a:latin typeface="Cambria Math" panose="02040503050406030204" pitchFamily="18" charset="0"/>
                            </a:rPr>
                          </m:ctrlPr>
                        </m:fPr>
                        <m:num>
                          <m:r>
                            <a:rPr lang="en-CA" i="0">
                              <a:latin typeface="Cambria Math" panose="02040503050406030204" pitchFamily="18" charset="0"/>
                            </a:rPr>
                            <m:t>1</m:t>
                          </m:r>
                        </m:num>
                        <m:den>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𝑚</m:t>
                              </m:r>
                            </m:e>
                            <m:sub>
                              <m:r>
                                <a:rPr lang="en-CA" i="0">
                                  <a:latin typeface="Cambria Math" panose="02040503050406030204" pitchFamily="18" charset="0"/>
                                </a:rPr>
                                <m:t>0</m:t>
                              </m:r>
                            </m:sub>
                          </m:sSub>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𝑐</m:t>
                              </m:r>
                            </m:e>
                            <m:sup>
                              <m:r>
                                <a:rPr lang="en-CA" i="0">
                                  <a:latin typeface="Cambria Math" panose="02040503050406030204" pitchFamily="18" charset="0"/>
                                </a:rPr>
                                <m:t>2</m:t>
                              </m:r>
                            </m:sup>
                          </m:sSup>
                        </m:den>
                      </m:f>
                      <m:f>
                        <m:fPr>
                          <m:ctrlPr>
                            <a:rPr lang="en-CA" i="1">
                              <a:solidFill>
                                <a:srgbClr val="836967"/>
                              </a:solidFill>
                              <a:latin typeface="Cambria Math" panose="02040503050406030204" pitchFamily="18" charset="0"/>
                            </a:rPr>
                          </m:ctrlPr>
                        </m:fPr>
                        <m:num>
                          <m:r>
                            <a:rPr lang="en-CA" i="1">
                              <a:latin typeface="Cambria Math" panose="02040503050406030204" pitchFamily="18" charset="0"/>
                            </a:rPr>
                            <m:t>𝜋</m:t>
                          </m:r>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𝐸</m:t>
                              </m:r>
                            </m:e>
                            <m:sub>
                              <m:r>
                                <a:rPr lang="en-CA" i="1">
                                  <a:latin typeface="Cambria Math" panose="02040503050406030204" pitchFamily="18" charset="0"/>
                                </a:rPr>
                                <m:t>𝑎</m:t>
                              </m:r>
                            </m:sub>
                          </m:sSub>
                          <m:r>
                            <a:rPr lang="en-CA" i="1">
                              <a:latin typeface="Cambria Math" panose="02040503050406030204" pitchFamily="18" charset="0"/>
                            </a:rPr>
                            <m:t>𝓁</m:t>
                          </m:r>
                        </m:num>
                        <m:den>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𝛾</m:t>
                              </m:r>
                            </m:e>
                            <m:sup>
                              <m:r>
                                <a:rPr lang="en-CA" i="0">
                                  <a:latin typeface="Cambria Math" panose="02040503050406030204" pitchFamily="18" charset="0"/>
                                </a:rPr>
                                <m:t>2</m:t>
                              </m:r>
                            </m:sup>
                          </m:sSup>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𝛽</m:t>
                              </m:r>
                            </m:e>
                            <m:sup>
                              <m:r>
                                <a:rPr lang="en-CA" i="0">
                                  <a:latin typeface="Cambria Math" panose="02040503050406030204" pitchFamily="18" charset="0"/>
                                </a:rPr>
                                <m:t>2</m:t>
                              </m:r>
                            </m:sup>
                          </m:sSup>
                          <m:r>
                            <a:rPr lang="en-CA" i="1">
                              <a:latin typeface="Cambria Math" panose="02040503050406030204" pitchFamily="18" charset="0"/>
                            </a:rPr>
                            <m:t>𝜆</m:t>
                          </m:r>
                        </m:den>
                      </m:f>
                      <m:r>
                        <a:rPr lang="en-CA" i="1">
                          <a:latin typeface="Cambria Math" panose="02040503050406030204" pitchFamily="18" charset="0"/>
                        </a:rPr>
                        <m:t>𝑠𝑖𝑛</m:t>
                      </m:r>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𝜑</m:t>
                          </m:r>
                        </m:e>
                        <m:sub>
                          <m:r>
                            <a:rPr lang="en-CA" i="1">
                              <a:latin typeface="Cambria Math" panose="02040503050406030204" pitchFamily="18" charset="0"/>
                            </a:rPr>
                            <m:t>𝑠</m:t>
                          </m:r>
                        </m:sub>
                      </m:sSub>
                    </m:oMath>
                  </m:oMathPara>
                </a14:m>
                <a:endParaRPr lang="en-CA" dirty="0"/>
              </a:p>
            </p:txBody>
          </p:sp>
        </mc:Choice>
        <mc:Fallback xmlns="">
          <p:sp>
            <p:nvSpPr>
              <p:cNvPr id="10" name="TextBox 9">
                <a:extLst>
                  <a:ext uri="{FF2B5EF4-FFF2-40B4-BE49-F238E27FC236}">
                    <a16:creationId xmlns:a16="http://schemas.microsoft.com/office/drawing/2014/main" id="{4595801C-E4C1-4D9C-820E-E2DB69604AE7}"/>
                  </a:ext>
                </a:extLst>
              </p:cNvPr>
              <p:cNvSpPr txBox="1">
                <a:spLocks noRot="1" noChangeAspect="1" noMove="1" noResize="1" noEditPoints="1" noAdjustHandles="1" noChangeArrowheads="1" noChangeShapeType="1" noTextEdit="1"/>
              </p:cNvSpPr>
              <p:nvPr/>
            </p:nvSpPr>
            <p:spPr>
              <a:xfrm>
                <a:off x="782320" y="4063990"/>
                <a:ext cx="4683760" cy="665310"/>
              </a:xfrm>
              <a:prstGeom prst="rect">
                <a:avLst/>
              </a:prstGeom>
              <a:blipFill>
                <a:blip r:embed="rId4"/>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5BE28A3-6DD6-4FB3-AF25-F2E81CB8B6F0}"/>
                  </a:ext>
                </a:extLst>
              </p:cNvPr>
              <p:cNvSpPr txBox="1"/>
              <p:nvPr/>
            </p:nvSpPr>
            <p:spPr>
              <a:xfrm>
                <a:off x="1228298" y="5530496"/>
                <a:ext cx="4572000" cy="80823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n-CA" i="1" smtClean="0">
                              <a:solidFill>
                                <a:srgbClr val="836967"/>
                              </a:solidFill>
                              <a:latin typeface="Cambria Math" panose="02040503050406030204" pitchFamily="18" charset="0"/>
                            </a:rPr>
                          </m:ctrlPr>
                        </m:dPr>
                        <m:e>
                          <m:m>
                            <m:mPr>
                              <m:plcHide m:val="on"/>
                              <m:mcs>
                                <m:mc>
                                  <m:mcPr>
                                    <m:count m:val="1"/>
                                    <m:mcJc m:val="center"/>
                                  </m:mcPr>
                                </m:mc>
                              </m:mcs>
                              <m:ctrlPr>
                                <a:rPr lang="en-CA" i="1">
                                  <a:solidFill>
                                    <a:srgbClr val="836967"/>
                                  </a:solidFill>
                                  <a:latin typeface="Cambria Math" panose="02040503050406030204" pitchFamily="18" charset="0"/>
                                </a:rPr>
                              </m:ctrlPr>
                            </m:mPr>
                            <m:mr>
                              <m:e>
                                <m:r>
                                  <a:rPr lang="en-CA" i="1">
                                    <a:latin typeface="Cambria Math" panose="02040503050406030204" pitchFamily="18" charset="0"/>
                                  </a:rPr>
                                  <m:t>𝑟</m:t>
                                </m:r>
                              </m:e>
                            </m:mr>
                            <m:mr>
                              <m:e>
                                <m:sSup>
                                  <m:sSupPr>
                                    <m:ctrlPr>
                                      <a:rPr lang="en-CA" i="1">
                                        <a:solidFill>
                                          <a:srgbClr val="836967"/>
                                        </a:solidFill>
                                        <a:latin typeface="Cambria Math" panose="02040503050406030204" pitchFamily="18" charset="0"/>
                                      </a:rPr>
                                    </m:ctrlPr>
                                  </m:sSupPr>
                                  <m:e>
                                    <m:r>
                                      <a:rPr lang="en-CA" i="1">
                                        <a:latin typeface="Cambria Math" panose="02040503050406030204" pitchFamily="18" charset="0"/>
                                      </a:rPr>
                                      <m:t>𝑟</m:t>
                                    </m:r>
                                  </m:e>
                                  <m:sup>
                                    <m:r>
                                      <a:rPr lang="en-CA" i="0">
                                        <a:latin typeface="Cambria Math" panose="02040503050406030204" pitchFamily="18" charset="0"/>
                                      </a:rPr>
                                      <m:t>′</m:t>
                                    </m:r>
                                  </m:sup>
                                </m:sSup>
                              </m:e>
                            </m:mr>
                          </m:m>
                        </m:e>
                      </m:d>
                      <m:r>
                        <a:rPr lang="en-CA" i="0">
                          <a:latin typeface="Cambria Math" panose="02040503050406030204" pitchFamily="18" charset="0"/>
                        </a:rPr>
                        <m:t>=</m:t>
                      </m:r>
                      <m:d>
                        <m:dPr>
                          <m:ctrlPr>
                            <a:rPr lang="en-CA" i="1">
                              <a:solidFill>
                                <a:srgbClr val="836967"/>
                              </a:solidFill>
                              <a:latin typeface="Cambria Math" panose="02040503050406030204" pitchFamily="18" charset="0"/>
                            </a:rPr>
                          </m:ctrlPr>
                        </m:dPr>
                        <m:e>
                          <m:m>
                            <m:mPr>
                              <m:plcHide m:val="on"/>
                              <m:mcs>
                                <m:mc>
                                  <m:mcPr>
                                    <m:count m:val="2"/>
                                    <m:mcJc m:val="center"/>
                                  </m:mcPr>
                                </m:mc>
                              </m:mcs>
                              <m:ctrlPr>
                                <a:rPr lang="en-CA" i="1">
                                  <a:solidFill>
                                    <a:srgbClr val="836967"/>
                                  </a:solidFill>
                                  <a:latin typeface="Cambria Math" panose="02040503050406030204" pitchFamily="18" charset="0"/>
                                </a:rPr>
                              </m:ctrlPr>
                            </m:mPr>
                            <m:mr>
                              <m:e>
                                <m:r>
                                  <a:rPr lang="en-CA" i="0">
                                    <a:latin typeface="Cambria Math" panose="02040503050406030204" pitchFamily="18" charset="0"/>
                                  </a:rPr>
                                  <m:t>1</m:t>
                                </m:r>
                              </m:e>
                              <m:e>
                                <m:r>
                                  <a:rPr lang="en-CA" i="0">
                                    <a:latin typeface="Cambria Math" panose="02040503050406030204" pitchFamily="18" charset="0"/>
                                  </a:rPr>
                                  <m:t>0</m:t>
                                </m:r>
                              </m:e>
                            </m:mr>
                            <m:mr>
                              <m:e>
                                <m:f>
                                  <m:fPr>
                                    <m:type m:val="skw"/>
                                    <m:ctrlPr>
                                      <a:rPr lang="en-CA" i="1">
                                        <a:solidFill>
                                          <a:srgbClr val="836967"/>
                                        </a:solidFill>
                                        <a:latin typeface="Cambria Math" panose="02040503050406030204" pitchFamily="18" charset="0"/>
                                      </a:rPr>
                                    </m:ctrlPr>
                                  </m:fPr>
                                  <m:num>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𝑘</m:t>
                                        </m:r>
                                      </m:e>
                                      <m:sub>
                                        <m:r>
                                          <a:rPr lang="en-CA" i="1">
                                            <a:latin typeface="Cambria Math" panose="02040503050406030204" pitchFamily="18" charset="0"/>
                                          </a:rPr>
                                          <m:t>𝑟</m:t>
                                        </m:r>
                                      </m:sub>
                                    </m:sSub>
                                  </m:num>
                                  <m:den>
                                    <m:r>
                                      <a:rPr lang="en-CA" i="1">
                                        <a:latin typeface="Cambria Math" panose="02040503050406030204" pitchFamily="18" charset="0"/>
                                      </a:rPr>
                                      <m:t>𝛽𝛾</m:t>
                                    </m:r>
                                  </m:den>
                                </m:f>
                              </m:e>
                              <m:e>
                                <m:r>
                                  <a:rPr lang="en-CA" i="0">
                                    <a:latin typeface="Cambria Math" panose="02040503050406030204" pitchFamily="18" charset="0"/>
                                  </a:rPr>
                                  <m:t>1</m:t>
                                </m:r>
                              </m:e>
                            </m:mr>
                          </m:m>
                        </m:e>
                      </m:d>
                      <m:d>
                        <m:dPr>
                          <m:ctrlPr>
                            <a:rPr lang="en-CA" i="1">
                              <a:solidFill>
                                <a:srgbClr val="836967"/>
                              </a:solidFill>
                              <a:latin typeface="Cambria Math" panose="02040503050406030204" pitchFamily="18" charset="0"/>
                            </a:rPr>
                          </m:ctrlPr>
                        </m:dPr>
                        <m:e>
                          <m:m>
                            <m:mPr>
                              <m:plcHide m:val="on"/>
                              <m:mcs>
                                <m:mc>
                                  <m:mcPr>
                                    <m:count m:val="1"/>
                                    <m:mcJc m:val="center"/>
                                  </m:mcPr>
                                </m:mc>
                              </m:mcs>
                              <m:ctrlPr>
                                <a:rPr lang="en-CA" i="1">
                                  <a:solidFill>
                                    <a:srgbClr val="836967"/>
                                  </a:solidFill>
                                  <a:latin typeface="Cambria Math" panose="02040503050406030204" pitchFamily="18" charset="0"/>
                                </a:rPr>
                              </m:ctrlPr>
                            </m:mPr>
                            <m:mr>
                              <m:e>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𝑟</m:t>
                                    </m:r>
                                  </m:e>
                                  <m:sub>
                                    <m:r>
                                      <a:rPr lang="en-CA" i="0">
                                        <a:latin typeface="Cambria Math" panose="02040503050406030204" pitchFamily="18" charset="0"/>
                                      </a:rPr>
                                      <m:t>0</m:t>
                                    </m:r>
                                  </m:sub>
                                </m:sSub>
                              </m:e>
                            </m:mr>
                            <m:mr>
                              <m:e>
                                <m:sSup>
                                  <m:sSupPr>
                                    <m:ctrlPr>
                                      <a:rPr lang="en-CA" i="1">
                                        <a:solidFill>
                                          <a:srgbClr val="836967"/>
                                        </a:solidFill>
                                        <a:latin typeface="Cambria Math" panose="02040503050406030204" pitchFamily="18" charset="0"/>
                                      </a:rPr>
                                    </m:ctrlPr>
                                  </m:sSupPr>
                                  <m:e>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𝑟</m:t>
                                        </m:r>
                                      </m:e>
                                      <m:sub>
                                        <m:r>
                                          <a:rPr lang="en-CA" i="0">
                                            <a:latin typeface="Cambria Math" panose="02040503050406030204" pitchFamily="18" charset="0"/>
                                          </a:rPr>
                                          <m:t>0</m:t>
                                        </m:r>
                                      </m:sub>
                                    </m:sSub>
                                  </m:e>
                                  <m:sup>
                                    <m:r>
                                      <a:rPr lang="en-CA" i="0">
                                        <a:latin typeface="Cambria Math" panose="02040503050406030204" pitchFamily="18" charset="0"/>
                                      </a:rPr>
                                      <m:t>′</m:t>
                                    </m:r>
                                  </m:sup>
                                </m:sSup>
                              </m:e>
                            </m:mr>
                          </m:m>
                        </m:e>
                      </m:d>
                      <m:r>
                        <a:rPr lang="en-CA" i="0">
                          <a:latin typeface="Cambria Math" panose="02040503050406030204" pitchFamily="18" charset="0"/>
                        </a:rPr>
                        <m:t>=</m:t>
                      </m:r>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𝑀</m:t>
                          </m:r>
                        </m:e>
                        <m:sub>
                          <m:r>
                            <a:rPr lang="en-CA" i="1">
                              <a:latin typeface="Cambria Math" panose="02040503050406030204" pitchFamily="18" charset="0"/>
                            </a:rPr>
                            <m:t>𝑟𝑓</m:t>
                          </m:r>
                        </m:sub>
                      </m:sSub>
                      <m:d>
                        <m:dPr>
                          <m:ctrlPr>
                            <a:rPr lang="en-CA" i="1">
                              <a:solidFill>
                                <a:srgbClr val="836967"/>
                              </a:solidFill>
                              <a:latin typeface="Cambria Math" panose="02040503050406030204" pitchFamily="18" charset="0"/>
                            </a:rPr>
                          </m:ctrlPr>
                        </m:dPr>
                        <m:e>
                          <m:m>
                            <m:mPr>
                              <m:plcHide m:val="on"/>
                              <m:mcs>
                                <m:mc>
                                  <m:mcPr>
                                    <m:count m:val="1"/>
                                    <m:mcJc m:val="center"/>
                                  </m:mcPr>
                                </m:mc>
                              </m:mcs>
                              <m:ctrlPr>
                                <a:rPr lang="en-CA" i="1">
                                  <a:solidFill>
                                    <a:srgbClr val="836967"/>
                                  </a:solidFill>
                                  <a:latin typeface="Cambria Math" panose="02040503050406030204" pitchFamily="18" charset="0"/>
                                </a:rPr>
                              </m:ctrlPr>
                            </m:mPr>
                            <m:mr>
                              <m:e>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𝑟</m:t>
                                    </m:r>
                                  </m:e>
                                  <m:sub>
                                    <m:r>
                                      <a:rPr lang="en-CA" i="0">
                                        <a:latin typeface="Cambria Math" panose="02040503050406030204" pitchFamily="18" charset="0"/>
                                      </a:rPr>
                                      <m:t>0</m:t>
                                    </m:r>
                                  </m:sub>
                                </m:sSub>
                              </m:e>
                            </m:mr>
                            <m:mr>
                              <m:e>
                                <m:sSup>
                                  <m:sSupPr>
                                    <m:ctrlPr>
                                      <a:rPr lang="en-CA" i="1">
                                        <a:solidFill>
                                          <a:srgbClr val="836967"/>
                                        </a:solidFill>
                                        <a:latin typeface="Cambria Math" panose="02040503050406030204" pitchFamily="18" charset="0"/>
                                      </a:rPr>
                                    </m:ctrlPr>
                                  </m:sSupPr>
                                  <m:e>
                                    <m:sSub>
                                      <m:sSubPr>
                                        <m:ctrlPr>
                                          <a:rPr lang="en-CA" i="1">
                                            <a:solidFill>
                                              <a:srgbClr val="836967"/>
                                            </a:solidFill>
                                            <a:latin typeface="Cambria Math" panose="02040503050406030204" pitchFamily="18" charset="0"/>
                                          </a:rPr>
                                        </m:ctrlPr>
                                      </m:sSubPr>
                                      <m:e>
                                        <m:r>
                                          <a:rPr lang="en-CA" i="1">
                                            <a:latin typeface="Cambria Math" panose="02040503050406030204" pitchFamily="18" charset="0"/>
                                          </a:rPr>
                                          <m:t>𝑟</m:t>
                                        </m:r>
                                      </m:e>
                                      <m:sub>
                                        <m:r>
                                          <a:rPr lang="en-CA" i="0">
                                            <a:latin typeface="Cambria Math" panose="02040503050406030204" pitchFamily="18" charset="0"/>
                                          </a:rPr>
                                          <m:t>0</m:t>
                                        </m:r>
                                      </m:sub>
                                    </m:sSub>
                                  </m:e>
                                  <m:sup>
                                    <m:r>
                                      <a:rPr lang="en-CA" i="0">
                                        <a:latin typeface="Cambria Math" panose="02040503050406030204" pitchFamily="18" charset="0"/>
                                      </a:rPr>
                                      <m:t>′</m:t>
                                    </m:r>
                                  </m:sup>
                                </m:sSup>
                              </m:e>
                            </m:mr>
                          </m:m>
                        </m:e>
                      </m:d>
                    </m:oMath>
                  </m:oMathPara>
                </a14:m>
                <a:endParaRPr lang="en-CA" dirty="0"/>
              </a:p>
            </p:txBody>
          </p:sp>
        </mc:Choice>
        <mc:Fallback xmlns="">
          <p:sp>
            <p:nvSpPr>
              <p:cNvPr id="14" name="TextBox 13">
                <a:extLst>
                  <a:ext uri="{FF2B5EF4-FFF2-40B4-BE49-F238E27FC236}">
                    <a16:creationId xmlns:a16="http://schemas.microsoft.com/office/drawing/2014/main" id="{05BE28A3-6DD6-4FB3-AF25-F2E81CB8B6F0}"/>
                  </a:ext>
                </a:extLst>
              </p:cNvPr>
              <p:cNvSpPr txBox="1">
                <a:spLocks noRot="1" noChangeAspect="1" noMove="1" noResize="1" noEditPoints="1" noAdjustHandles="1" noChangeArrowheads="1" noChangeShapeType="1" noTextEdit="1"/>
              </p:cNvSpPr>
              <p:nvPr/>
            </p:nvSpPr>
            <p:spPr>
              <a:xfrm>
                <a:off x="1228298" y="5530496"/>
                <a:ext cx="4572000" cy="808235"/>
              </a:xfrm>
              <a:prstGeom prst="rect">
                <a:avLst/>
              </a:prstGeom>
              <a:blipFill>
                <a:blip r:embed="rId5"/>
                <a:stretch>
                  <a:fillRect/>
                </a:stretch>
              </a:blipFill>
            </p:spPr>
            <p:txBody>
              <a:bodyPr/>
              <a:lstStyle/>
              <a:p>
                <a:r>
                  <a:rPr lang="en-CA">
                    <a:noFill/>
                  </a:rPr>
                  <a:t> </a:t>
                </a:r>
              </a:p>
            </p:txBody>
          </p:sp>
        </mc:Fallback>
      </mc:AlternateContent>
      <p:sp>
        <p:nvSpPr>
          <p:cNvPr id="15" name="TextBox 14">
            <a:extLst>
              <a:ext uri="{FF2B5EF4-FFF2-40B4-BE49-F238E27FC236}">
                <a16:creationId xmlns:a16="http://schemas.microsoft.com/office/drawing/2014/main" id="{F5936AB7-E2CD-4684-8F85-86298BC57EC2}"/>
              </a:ext>
            </a:extLst>
          </p:cNvPr>
          <p:cNvSpPr txBox="1"/>
          <p:nvPr/>
        </p:nvSpPr>
        <p:spPr>
          <a:xfrm>
            <a:off x="245660" y="4879514"/>
            <a:ext cx="6412315" cy="646331"/>
          </a:xfrm>
          <a:prstGeom prst="rect">
            <a:avLst/>
          </a:prstGeom>
          <a:noFill/>
        </p:spPr>
        <p:txBody>
          <a:bodyPr wrap="square" rtlCol="0">
            <a:spAutoFit/>
          </a:bodyPr>
          <a:lstStyle/>
          <a:p>
            <a:pPr marL="285750" indent="-285750">
              <a:buFont typeface="Arial" panose="020B0604020202020204" pitchFamily="34" charset="0"/>
              <a:buChar char="•"/>
            </a:pPr>
            <a:r>
              <a:rPr lang="en-US" dirty="0"/>
              <a:t>Leads to a simple transfer matrix of a lens that can be used in simulations – for transverse focusing </a:t>
            </a:r>
            <a:r>
              <a:rPr lang="en-US" i="1" dirty="0" err="1"/>
              <a:t>k</a:t>
            </a:r>
            <a:r>
              <a:rPr lang="en-US" i="1" baseline="-25000" dirty="0" err="1"/>
              <a:t>r</a:t>
            </a:r>
            <a:r>
              <a:rPr lang="en-US" dirty="0"/>
              <a:t>=-abs</a:t>
            </a:r>
            <a:r>
              <a:rPr lang="en-US" i="1" dirty="0"/>
              <a:t>(</a:t>
            </a:r>
            <a:r>
              <a:rPr lang="en-US" i="1" dirty="0" err="1"/>
              <a:t>k</a:t>
            </a:r>
            <a:r>
              <a:rPr lang="en-US" i="1" baseline="-25000" dirty="0" err="1"/>
              <a:t>r</a:t>
            </a:r>
            <a:r>
              <a:rPr lang="en-US" i="1" dirty="0"/>
              <a:t>) so 0&lt;</a:t>
            </a:r>
            <a:r>
              <a:rPr lang="en-US" i="1" dirty="0">
                <a:sym typeface="Symbol" panose="05050102010706020507" pitchFamily="18" charset="2"/>
              </a:rPr>
              <a:t></a:t>
            </a:r>
            <a:r>
              <a:rPr lang="en-US" i="1" baseline="-25000" dirty="0">
                <a:sym typeface="Symbol" panose="05050102010706020507" pitchFamily="18" charset="2"/>
              </a:rPr>
              <a:t>s</a:t>
            </a:r>
            <a:r>
              <a:rPr lang="en-US" i="1" dirty="0"/>
              <a:t>&lt;90</a:t>
            </a:r>
            <a:endParaRPr lang="en-CA" i="1" dirty="0"/>
          </a:p>
        </p:txBody>
      </p:sp>
      <p:sp>
        <p:nvSpPr>
          <p:cNvPr id="16" name="TextBox 15">
            <a:extLst>
              <a:ext uri="{FF2B5EF4-FFF2-40B4-BE49-F238E27FC236}">
                <a16:creationId xmlns:a16="http://schemas.microsoft.com/office/drawing/2014/main" id="{F3B38439-13B1-4F87-A75B-B0643631AC0E}"/>
              </a:ext>
            </a:extLst>
          </p:cNvPr>
          <p:cNvSpPr txBox="1"/>
          <p:nvPr/>
        </p:nvSpPr>
        <p:spPr>
          <a:xfrm>
            <a:off x="7494024" y="2680769"/>
            <a:ext cx="468000" cy="184666"/>
          </a:xfrm>
          <a:prstGeom prst="rect">
            <a:avLst/>
          </a:prstGeom>
          <a:solidFill>
            <a:schemeClr val="bg1"/>
          </a:solidFill>
        </p:spPr>
        <p:txBody>
          <a:bodyPr wrap="square" lIns="0" tIns="0" bIns="0" rtlCol="0">
            <a:spAutoFit/>
          </a:bodyPr>
          <a:lstStyle/>
          <a:p>
            <a:r>
              <a:rPr lang="en-US" sz="1200" b="1" dirty="0"/>
              <a:t>focus</a:t>
            </a:r>
            <a:endParaRPr lang="en-CA" sz="1200" b="1" dirty="0"/>
          </a:p>
        </p:txBody>
      </p:sp>
      <p:sp>
        <p:nvSpPr>
          <p:cNvPr id="17" name="TextBox 16">
            <a:extLst>
              <a:ext uri="{FF2B5EF4-FFF2-40B4-BE49-F238E27FC236}">
                <a16:creationId xmlns:a16="http://schemas.microsoft.com/office/drawing/2014/main" id="{6F9C5EC5-90C7-4D84-904F-25D022831D90}"/>
              </a:ext>
            </a:extLst>
          </p:cNvPr>
          <p:cNvSpPr txBox="1"/>
          <p:nvPr/>
        </p:nvSpPr>
        <p:spPr>
          <a:xfrm>
            <a:off x="8278312" y="2689595"/>
            <a:ext cx="600216" cy="184666"/>
          </a:xfrm>
          <a:prstGeom prst="rect">
            <a:avLst/>
          </a:prstGeom>
          <a:solidFill>
            <a:schemeClr val="bg1"/>
          </a:solidFill>
        </p:spPr>
        <p:txBody>
          <a:bodyPr wrap="square" lIns="0" tIns="0" bIns="0" rtlCol="0">
            <a:spAutoFit/>
          </a:bodyPr>
          <a:lstStyle/>
          <a:p>
            <a:r>
              <a:rPr lang="en-US" sz="1200" b="1" dirty="0"/>
              <a:t>defocus</a:t>
            </a:r>
            <a:endParaRPr lang="en-CA" sz="1200" b="1" dirty="0"/>
          </a:p>
        </p:txBody>
      </p:sp>
      <p:sp>
        <p:nvSpPr>
          <p:cNvPr id="18" name="TextBox 17">
            <a:extLst>
              <a:ext uri="{FF2B5EF4-FFF2-40B4-BE49-F238E27FC236}">
                <a16:creationId xmlns:a16="http://schemas.microsoft.com/office/drawing/2014/main" id="{04FA2C69-A3BD-4090-870C-497F4C9EC18E}"/>
              </a:ext>
            </a:extLst>
          </p:cNvPr>
          <p:cNvSpPr txBox="1"/>
          <p:nvPr/>
        </p:nvSpPr>
        <p:spPr>
          <a:xfrm>
            <a:off x="7874000" y="3129625"/>
            <a:ext cx="600216" cy="184666"/>
          </a:xfrm>
          <a:prstGeom prst="rect">
            <a:avLst/>
          </a:prstGeom>
          <a:solidFill>
            <a:schemeClr val="bg1"/>
          </a:solidFill>
        </p:spPr>
        <p:txBody>
          <a:bodyPr wrap="square" lIns="0" tIns="0" bIns="0" rtlCol="0">
            <a:spAutoFit/>
          </a:bodyPr>
          <a:lstStyle/>
          <a:p>
            <a:r>
              <a:rPr lang="en-US" sz="1200" b="1" dirty="0" err="1"/>
              <a:t>Ez</a:t>
            </a:r>
            <a:r>
              <a:rPr lang="en-US" sz="1200" b="1" dirty="0"/>
              <a:t> (z)</a:t>
            </a:r>
            <a:endParaRPr lang="en-CA" sz="1200" b="1" dirty="0"/>
          </a:p>
        </p:txBody>
      </p:sp>
      <p:sp>
        <p:nvSpPr>
          <p:cNvPr id="19" name="TextBox 18">
            <a:extLst>
              <a:ext uri="{FF2B5EF4-FFF2-40B4-BE49-F238E27FC236}">
                <a16:creationId xmlns:a16="http://schemas.microsoft.com/office/drawing/2014/main" id="{6D0A9FAD-C236-45D3-8E75-6E2EF2484694}"/>
              </a:ext>
            </a:extLst>
          </p:cNvPr>
          <p:cNvSpPr txBox="1"/>
          <p:nvPr/>
        </p:nvSpPr>
        <p:spPr>
          <a:xfrm>
            <a:off x="7874000" y="4499198"/>
            <a:ext cx="600216" cy="184666"/>
          </a:xfrm>
          <a:prstGeom prst="rect">
            <a:avLst/>
          </a:prstGeom>
          <a:solidFill>
            <a:schemeClr val="bg1"/>
          </a:solidFill>
        </p:spPr>
        <p:txBody>
          <a:bodyPr wrap="square" lIns="0" tIns="0" bIns="0" rtlCol="0">
            <a:spAutoFit/>
          </a:bodyPr>
          <a:lstStyle/>
          <a:p>
            <a:r>
              <a:rPr lang="en-US" sz="1200" b="1" dirty="0"/>
              <a:t>-Er (z)</a:t>
            </a:r>
            <a:endParaRPr lang="en-CA" sz="1200" b="1" dirty="0"/>
          </a:p>
        </p:txBody>
      </p:sp>
      <p:sp>
        <p:nvSpPr>
          <p:cNvPr id="3" name="Footer Placeholder 2">
            <a:extLst>
              <a:ext uri="{FF2B5EF4-FFF2-40B4-BE49-F238E27FC236}">
                <a16:creationId xmlns:a16="http://schemas.microsoft.com/office/drawing/2014/main" id="{54AD8645-6FDB-BDE7-F13B-E1E8111539D5}"/>
              </a:ext>
            </a:extLst>
          </p:cNvPr>
          <p:cNvSpPr>
            <a:spLocks noGrp="1"/>
          </p:cNvSpPr>
          <p:nvPr>
            <p:ph type="ftr" sz="quarter" idx="11"/>
          </p:nvPr>
        </p:nvSpPr>
        <p:spPr/>
        <p:txBody>
          <a:bodyPr/>
          <a:lstStyle/>
          <a:p>
            <a:r>
              <a:rPr lang="it-IT"/>
              <a:t>Bob Laxdal - Non Elliptical Cavities </a:t>
            </a:r>
            <a:endParaRPr lang="en-CA"/>
          </a:p>
        </p:txBody>
      </p:sp>
      <p:sp>
        <p:nvSpPr>
          <p:cNvPr id="4" name="Slide Number Placeholder 3">
            <a:extLst>
              <a:ext uri="{FF2B5EF4-FFF2-40B4-BE49-F238E27FC236}">
                <a16:creationId xmlns:a16="http://schemas.microsoft.com/office/drawing/2014/main" id="{4B718BD2-B87E-AF0A-064D-19D468466CBA}"/>
              </a:ext>
            </a:extLst>
          </p:cNvPr>
          <p:cNvSpPr>
            <a:spLocks noGrp="1"/>
          </p:cNvSpPr>
          <p:nvPr>
            <p:ph type="sldNum" sz="quarter" idx="12"/>
          </p:nvPr>
        </p:nvSpPr>
        <p:spPr/>
        <p:txBody>
          <a:bodyPr/>
          <a:lstStyle/>
          <a:p>
            <a:fld id="{39D24FFC-259A-4F20-B3F2-4FAC6B0ADD39}" type="slidenum">
              <a:rPr lang="en-CA" smtClean="0"/>
              <a:t>52</a:t>
            </a:fld>
            <a:endParaRPr lang="en-CA"/>
          </a:p>
        </p:txBody>
      </p:sp>
      <mc:AlternateContent xmlns:mc="http://schemas.openxmlformats.org/markup-compatibility/2006">
        <mc:Choice xmlns:p14="http://schemas.microsoft.com/office/powerpoint/2010/main" Requires="p14">
          <p:contentPart p14:bwMode="auto" r:id="rId6">
            <p14:nvContentPartPr>
              <p14:cNvPr id="9" name="Ink 8">
                <a:extLst>
                  <a:ext uri="{FF2B5EF4-FFF2-40B4-BE49-F238E27FC236}">
                    <a16:creationId xmlns:a16="http://schemas.microsoft.com/office/drawing/2014/main" id="{C9DE6462-CE4D-4320-BD20-08E075C073EE}"/>
                  </a:ext>
                </a:extLst>
              </p14:cNvPr>
              <p14:cNvContentPartPr/>
              <p14:nvPr/>
            </p14:nvContentPartPr>
            <p14:xfrm>
              <a:off x="8455989" y="-16448"/>
              <a:ext cx="491400" cy="538200"/>
            </p14:xfrm>
          </p:contentPart>
        </mc:Choice>
        <mc:Fallback>
          <p:pic>
            <p:nvPicPr>
              <p:cNvPr id="9" name="Ink 8">
                <a:extLst>
                  <a:ext uri="{FF2B5EF4-FFF2-40B4-BE49-F238E27FC236}">
                    <a16:creationId xmlns:a16="http://schemas.microsoft.com/office/drawing/2014/main" id="{C9DE6462-CE4D-4320-BD20-08E075C073EE}"/>
                  </a:ext>
                </a:extLst>
              </p:cNvPr>
              <p:cNvPicPr/>
              <p:nvPr/>
            </p:nvPicPr>
            <p:blipFill>
              <a:blip r:embed="rId7"/>
              <a:stretch>
                <a:fillRect/>
              </a:stretch>
            </p:blipFill>
            <p:spPr>
              <a:xfrm>
                <a:off x="8437989" y="-34448"/>
                <a:ext cx="527040" cy="573840"/>
              </a:xfrm>
              <a:prstGeom prst="rect">
                <a:avLst/>
              </a:prstGeom>
            </p:spPr>
          </p:pic>
        </mc:Fallback>
      </mc:AlternateContent>
      <p:sp>
        <p:nvSpPr>
          <p:cNvPr id="11" name="Date Placeholder 10">
            <a:extLst>
              <a:ext uri="{FF2B5EF4-FFF2-40B4-BE49-F238E27FC236}">
                <a16:creationId xmlns:a16="http://schemas.microsoft.com/office/drawing/2014/main" id="{1EF0FE65-EC6D-40E2-A616-A45BB52D637A}"/>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34427813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CCE76-95FA-4FED-9DFF-9F8720C0035E}"/>
              </a:ext>
            </a:extLst>
          </p:cNvPr>
          <p:cNvSpPr>
            <a:spLocks noGrp="1"/>
          </p:cNvSpPr>
          <p:nvPr>
            <p:ph type="title"/>
          </p:nvPr>
        </p:nvSpPr>
        <p:spPr>
          <a:xfrm>
            <a:off x="457200" y="274638"/>
            <a:ext cx="8229600" cy="719973"/>
          </a:xfrm>
        </p:spPr>
        <p:txBody>
          <a:bodyPr>
            <a:normAutofit/>
          </a:bodyPr>
          <a:lstStyle/>
          <a:p>
            <a:r>
              <a:rPr lang="en-CA" sz="3200" dirty="0"/>
              <a:t>Longitudinal and radial stability - summary</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CC75979-C7CA-40B8-A033-01EE5EE17CF5}"/>
                  </a:ext>
                </a:extLst>
              </p:cNvPr>
              <p:cNvSpPr txBox="1"/>
              <p:nvPr/>
            </p:nvSpPr>
            <p:spPr>
              <a:xfrm>
                <a:off x="577516" y="1235242"/>
                <a:ext cx="7860631" cy="4358309"/>
              </a:xfrm>
              <a:prstGeom prst="rect">
                <a:avLst/>
              </a:prstGeom>
              <a:noFill/>
            </p:spPr>
            <p:txBody>
              <a:bodyPr wrap="square" rtlCol="0">
                <a:spAutoFit/>
              </a:bodyPr>
              <a:lstStyle/>
              <a:p>
                <a:pPr marL="342900" indent="-342900">
                  <a:spcBef>
                    <a:spcPts val="600"/>
                  </a:spcBef>
                  <a:buFont typeface="Arial" panose="020B0604020202020204" pitchFamily="34" charset="0"/>
                  <a:buChar char="•"/>
                </a:pPr>
                <a:r>
                  <a:rPr lang="en-CA" sz="2400" dirty="0"/>
                  <a:t>To accelerate and focus the beam longitudinally we need a negative synchronous phase -90&lt;</a:t>
                </a:r>
                <a:r>
                  <a:rPr lang="en-CA" sz="2400" dirty="0" err="1"/>
                  <a:t>ϕ</a:t>
                </a:r>
                <a:r>
                  <a:rPr lang="en-CA" sz="2400" baseline="-25000" dirty="0" err="1"/>
                  <a:t>s</a:t>
                </a:r>
                <a:r>
                  <a:rPr lang="en-CA" sz="2400" dirty="0"/>
                  <a:t>&lt;0 so that there is a restoring force to keep the motion stable </a:t>
                </a:r>
              </a:p>
              <a:p>
                <a:pPr marL="285750" indent="-285750">
                  <a:spcBef>
                    <a:spcPts val="600"/>
                  </a:spcBef>
                  <a:buFont typeface="Arial" panose="020B0604020202020204" pitchFamily="34" charset="0"/>
                  <a:buChar char="•"/>
                </a:pPr>
                <a:r>
                  <a:rPr lang="en-CA" sz="2400" dirty="0"/>
                  <a:t>When -90&lt;</a:t>
                </a:r>
                <a:r>
                  <a:rPr lang="en-CA" sz="2400" dirty="0" err="1"/>
                  <a:t>ϕ</a:t>
                </a:r>
                <a:r>
                  <a:rPr lang="en-CA" sz="2400" baseline="-25000" dirty="0" err="1"/>
                  <a:t>s</a:t>
                </a:r>
                <a:r>
                  <a:rPr lang="en-CA" sz="2400" dirty="0"/>
                  <a:t>&lt;0 the rf gap produces a defocusing force in the transverse dimension</a:t>
                </a:r>
                <a14:m>
                  <m:oMath xmlns:m="http://schemas.openxmlformats.org/officeDocument/2006/math">
                    <m:r>
                      <a:rPr lang="en-CA" sz="2400" b="0" i="0" smtClean="0">
                        <a:latin typeface="Cambria Math" panose="02040503050406030204" pitchFamily="18" charset="0"/>
                        <a:ea typeface="Cambria Math" panose="02040503050406030204" pitchFamily="18" charset="0"/>
                      </a:rPr>
                      <m:t>  </m:t>
                    </m:r>
                    <m:r>
                      <a:rPr lang="en-CA" sz="2400" i="1" smtClean="0">
                        <a:latin typeface="Cambria Math" panose="02040503050406030204" pitchFamily="18" charset="0"/>
                        <a:ea typeface="Cambria Math" panose="02040503050406030204" pitchFamily="18" charset="0"/>
                      </a:rPr>
                      <m:t>∝</m:t>
                    </m:r>
                    <m:f>
                      <m:fPr>
                        <m:ctrlPr>
                          <a:rPr lang="en-CA" sz="2400" i="1" smtClean="0">
                            <a:latin typeface="Cambria Math" panose="02040503050406030204" pitchFamily="18" charset="0"/>
                            <a:ea typeface="Cambria Math" panose="02040503050406030204" pitchFamily="18" charset="0"/>
                          </a:rPr>
                        </m:ctrlPr>
                      </m:fPr>
                      <m:num>
                        <m:r>
                          <a:rPr lang="en-CA" sz="2400" b="0" i="1" smtClean="0">
                            <a:latin typeface="Cambria Math" panose="02040503050406030204" pitchFamily="18" charset="0"/>
                            <a:ea typeface="Cambria Math" panose="02040503050406030204" pitchFamily="18" charset="0"/>
                          </a:rPr>
                          <m:t>𝑠𝑖𝑛</m:t>
                        </m:r>
                        <m:sSub>
                          <m:sSubPr>
                            <m:ctrlPr>
                              <a:rPr lang="en-CA" sz="2400" b="0" i="1" smtClean="0">
                                <a:latin typeface="Cambria Math" panose="02040503050406030204" pitchFamily="18" charset="0"/>
                                <a:ea typeface="Cambria Math" panose="02040503050406030204" pitchFamily="18" charset="0"/>
                              </a:rPr>
                            </m:ctrlPr>
                          </m:sSubPr>
                          <m:e>
                            <m:r>
                              <a:rPr lang="en-CA" sz="2400" b="0" i="1" smtClean="0">
                                <a:latin typeface="Cambria Math" panose="02040503050406030204" pitchFamily="18" charset="0"/>
                                <a:ea typeface="Cambria Math" panose="02040503050406030204" pitchFamily="18" charset="0"/>
                              </a:rPr>
                              <m:t>𝜑</m:t>
                            </m:r>
                          </m:e>
                          <m:sub>
                            <m:r>
                              <a:rPr lang="en-CA" sz="2400" b="0" i="1" smtClean="0">
                                <a:latin typeface="Cambria Math" panose="02040503050406030204" pitchFamily="18" charset="0"/>
                                <a:ea typeface="Cambria Math" panose="02040503050406030204" pitchFamily="18" charset="0"/>
                              </a:rPr>
                              <m:t>𝑠</m:t>
                            </m:r>
                          </m:sub>
                        </m:sSub>
                      </m:num>
                      <m:den>
                        <m:sSup>
                          <m:sSupPr>
                            <m:ctrlPr>
                              <a:rPr lang="en-CA" sz="2400" i="1" smtClean="0">
                                <a:latin typeface="Cambria Math" panose="02040503050406030204" pitchFamily="18" charset="0"/>
                                <a:ea typeface="Cambria Math" panose="02040503050406030204" pitchFamily="18" charset="0"/>
                              </a:rPr>
                            </m:ctrlPr>
                          </m:sSupPr>
                          <m:e>
                            <m:r>
                              <a:rPr lang="en-CA" sz="2400" i="1" smtClean="0">
                                <a:latin typeface="Cambria Math" panose="02040503050406030204" pitchFamily="18" charset="0"/>
                                <a:ea typeface="Cambria Math" panose="02040503050406030204" pitchFamily="18" charset="0"/>
                              </a:rPr>
                              <m:t>𝛾</m:t>
                            </m:r>
                          </m:e>
                          <m:sup>
                            <m:r>
                              <a:rPr lang="en-CA" sz="2400" b="0" i="1" smtClean="0">
                                <a:latin typeface="Cambria Math" panose="02040503050406030204" pitchFamily="18" charset="0"/>
                                <a:ea typeface="Cambria Math" panose="02040503050406030204" pitchFamily="18" charset="0"/>
                              </a:rPr>
                              <m:t>2</m:t>
                            </m:r>
                          </m:sup>
                        </m:sSup>
                        <m:sSup>
                          <m:sSupPr>
                            <m:ctrlPr>
                              <a:rPr lang="en-CA" sz="2400" i="1" smtClean="0">
                                <a:latin typeface="Cambria Math" panose="02040503050406030204" pitchFamily="18" charset="0"/>
                                <a:ea typeface="Cambria Math" panose="02040503050406030204" pitchFamily="18" charset="0"/>
                              </a:rPr>
                            </m:ctrlPr>
                          </m:sSupPr>
                          <m:e>
                            <m:r>
                              <a:rPr lang="en-CA" sz="2400" i="1" smtClean="0">
                                <a:latin typeface="Cambria Math" panose="02040503050406030204" pitchFamily="18" charset="0"/>
                                <a:ea typeface="Cambria Math" panose="02040503050406030204" pitchFamily="18" charset="0"/>
                              </a:rPr>
                              <m:t>𝛽</m:t>
                            </m:r>
                          </m:e>
                          <m:sup>
                            <m:r>
                              <a:rPr lang="en-CA" sz="2400" b="0" i="1" smtClean="0">
                                <a:latin typeface="Cambria Math" panose="02040503050406030204" pitchFamily="18" charset="0"/>
                                <a:ea typeface="Cambria Math" panose="02040503050406030204" pitchFamily="18" charset="0"/>
                              </a:rPr>
                              <m:t>2</m:t>
                            </m:r>
                          </m:sup>
                        </m:sSup>
                      </m:den>
                    </m:f>
                  </m:oMath>
                </a14:m>
                <a:r>
                  <a:rPr lang="en-CA" sz="2400" dirty="0"/>
                  <a:t> </a:t>
                </a:r>
              </a:p>
              <a:p>
                <a:pPr marL="285750" indent="-285750">
                  <a:spcBef>
                    <a:spcPts val="600"/>
                  </a:spcBef>
                  <a:buFont typeface="Arial" panose="020B0604020202020204" pitchFamily="34" charset="0"/>
                  <a:buChar char="•"/>
                </a:pPr>
                <a:r>
                  <a:rPr lang="en-CA" sz="2400" dirty="0"/>
                  <a:t>Periodic focussing must be added transversely to counteract the rf defocusing (</a:t>
                </a:r>
                <a:r>
                  <a:rPr lang="en-CA" sz="2400" dirty="0" err="1"/>
                  <a:t>ie</a:t>
                </a:r>
                <a:r>
                  <a:rPr lang="en-CA" sz="2400" dirty="0"/>
                  <a:t> quadrupoles, solenoids) </a:t>
                </a:r>
              </a:p>
              <a:p>
                <a:pPr marL="285750" indent="-285750">
                  <a:spcBef>
                    <a:spcPts val="600"/>
                  </a:spcBef>
                  <a:buFont typeface="Arial" panose="020B0604020202020204" pitchFamily="34" charset="0"/>
                  <a:buChar char="•"/>
                </a:pPr>
                <a:r>
                  <a:rPr lang="en-CA" sz="2400" dirty="0"/>
                  <a:t>The rf gap defocusing force is reduced at higher energies and so less transverse focussing is required </a:t>
                </a:r>
              </a:p>
              <a:p>
                <a:pPr>
                  <a:spcBef>
                    <a:spcPts val="600"/>
                  </a:spcBef>
                </a:pPr>
                <a:endParaRPr lang="en-CA" sz="2400" dirty="0"/>
              </a:p>
            </p:txBody>
          </p:sp>
        </mc:Choice>
        <mc:Fallback xmlns="">
          <p:sp>
            <p:nvSpPr>
              <p:cNvPr id="3" name="TextBox 2">
                <a:extLst>
                  <a:ext uri="{FF2B5EF4-FFF2-40B4-BE49-F238E27FC236}">
                    <a16:creationId xmlns:a16="http://schemas.microsoft.com/office/drawing/2014/main" id="{ECC75979-C7CA-40B8-A033-01EE5EE17CF5}"/>
                  </a:ext>
                </a:extLst>
              </p:cNvPr>
              <p:cNvSpPr txBox="1">
                <a:spLocks noRot="1" noChangeAspect="1" noMove="1" noResize="1" noEditPoints="1" noAdjustHandles="1" noChangeArrowheads="1" noChangeShapeType="1" noTextEdit="1"/>
              </p:cNvSpPr>
              <p:nvPr/>
            </p:nvSpPr>
            <p:spPr>
              <a:xfrm>
                <a:off x="577516" y="1235242"/>
                <a:ext cx="7860631" cy="4358309"/>
              </a:xfrm>
              <a:prstGeom prst="rect">
                <a:avLst/>
              </a:prstGeom>
              <a:blipFill>
                <a:blip r:embed="rId2"/>
                <a:stretch>
                  <a:fillRect l="-1086" t="-1119" r="-62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6B0C1B8-FB38-C212-ED62-5EAAB455FFDA}"/>
              </a:ext>
            </a:extLst>
          </p:cNvPr>
          <p:cNvSpPr>
            <a:spLocks noGrp="1"/>
          </p:cNvSpPr>
          <p:nvPr>
            <p:ph type="ftr" sz="quarter" idx="11"/>
          </p:nvPr>
        </p:nvSpPr>
        <p:spPr/>
        <p:txBody>
          <a:bodyPr/>
          <a:lstStyle/>
          <a:p>
            <a:r>
              <a:rPr lang="it-IT"/>
              <a:t>Bob Laxdal - Non Elliptical Cavities </a:t>
            </a:r>
            <a:endParaRPr lang="en-CA"/>
          </a:p>
        </p:txBody>
      </p:sp>
      <p:sp>
        <p:nvSpPr>
          <p:cNvPr id="5" name="Slide Number Placeholder 4">
            <a:extLst>
              <a:ext uri="{FF2B5EF4-FFF2-40B4-BE49-F238E27FC236}">
                <a16:creationId xmlns:a16="http://schemas.microsoft.com/office/drawing/2014/main" id="{E54B1D59-1537-91A1-C88B-FF1EE7506C33}"/>
              </a:ext>
            </a:extLst>
          </p:cNvPr>
          <p:cNvSpPr>
            <a:spLocks noGrp="1"/>
          </p:cNvSpPr>
          <p:nvPr>
            <p:ph type="sldNum" sz="quarter" idx="12"/>
          </p:nvPr>
        </p:nvSpPr>
        <p:spPr/>
        <p:txBody>
          <a:bodyPr/>
          <a:lstStyle/>
          <a:p>
            <a:fld id="{39D24FFC-259A-4F20-B3F2-4FAC6B0ADD39}" type="slidenum">
              <a:rPr lang="en-CA" smtClean="0"/>
              <a:t>53</a:t>
            </a:fld>
            <a:endParaRPr lang="en-CA"/>
          </a:p>
        </p:txBody>
      </p:sp>
      <mc:AlternateContent xmlns:mc="http://schemas.openxmlformats.org/markup-compatibility/2006">
        <mc:Choice xmlns:p14="http://schemas.microsoft.com/office/powerpoint/2010/main" Requires="p14">
          <p:contentPart p14:bwMode="auto" r:id="rId3">
            <p14:nvContentPartPr>
              <p14:cNvPr id="6" name="Ink 5">
                <a:extLst>
                  <a:ext uri="{FF2B5EF4-FFF2-40B4-BE49-F238E27FC236}">
                    <a16:creationId xmlns:a16="http://schemas.microsoft.com/office/drawing/2014/main" id="{98010660-C61A-6DE5-57E7-965AF6DC3443}"/>
                  </a:ext>
                </a:extLst>
              </p14:cNvPr>
              <p14:cNvContentPartPr/>
              <p14:nvPr/>
            </p14:nvContentPartPr>
            <p14:xfrm>
              <a:off x="8455989" y="-16448"/>
              <a:ext cx="491400" cy="538200"/>
            </p14:xfrm>
          </p:contentPart>
        </mc:Choice>
        <mc:Fallback>
          <p:pic>
            <p:nvPicPr>
              <p:cNvPr id="6" name="Ink 5">
                <a:extLst>
                  <a:ext uri="{FF2B5EF4-FFF2-40B4-BE49-F238E27FC236}">
                    <a16:creationId xmlns:a16="http://schemas.microsoft.com/office/drawing/2014/main" id="{98010660-C61A-6DE5-57E7-965AF6DC3443}"/>
                  </a:ext>
                </a:extLst>
              </p:cNvPr>
              <p:cNvPicPr/>
              <p:nvPr/>
            </p:nvPicPr>
            <p:blipFill>
              <a:blip r:embed="rId4"/>
              <a:stretch>
                <a:fillRect/>
              </a:stretch>
            </p:blipFill>
            <p:spPr>
              <a:xfrm>
                <a:off x="8437989" y="-34448"/>
                <a:ext cx="527040" cy="573840"/>
              </a:xfrm>
              <a:prstGeom prst="rect">
                <a:avLst/>
              </a:prstGeom>
            </p:spPr>
          </p:pic>
        </mc:Fallback>
      </mc:AlternateContent>
      <p:sp>
        <p:nvSpPr>
          <p:cNvPr id="7" name="Date Placeholder 6">
            <a:extLst>
              <a:ext uri="{FF2B5EF4-FFF2-40B4-BE49-F238E27FC236}">
                <a16:creationId xmlns:a16="http://schemas.microsoft.com/office/drawing/2014/main" id="{16C2E5A0-D566-6840-8238-E15A5397483A}"/>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2416926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21E9A-5CF7-3DDD-68B2-5A6E366AB726}"/>
              </a:ext>
            </a:extLst>
          </p:cNvPr>
          <p:cNvSpPr>
            <a:spLocks noGrp="1"/>
          </p:cNvSpPr>
          <p:nvPr>
            <p:ph type="title"/>
          </p:nvPr>
        </p:nvSpPr>
        <p:spPr>
          <a:xfrm>
            <a:off x="457200" y="136525"/>
            <a:ext cx="8229600" cy="630618"/>
          </a:xfrm>
        </p:spPr>
        <p:txBody>
          <a:bodyPr/>
          <a:lstStyle/>
          <a:p>
            <a:r>
              <a:rPr lang="en-CA" dirty="0"/>
              <a:t>Transverse focussing choices</a:t>
            </a:r>
          </a:p>
        </p:txBody>
      </p:sp>
      <p:sp>
        <p:nvSpPr>
          <p:cNvPr id="3" name="Date Placeholder 2">
            <a:extLst>
              <a:ext uri="{FF2B5EF4-FFF2-40B4-BE49-F238E27FC236}">
                <a16:creationId xmlns:a16="http://schemas.microsoft.com/office/drawing/2014/main" id="{28D1B7A7-2590-B0A5-6678-035D4291ABD1}"/>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3D5FD00C-9F24-652E-5C38-608D3A18F910}"/>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B2AAF0AF-7C27-6EB9-221B-93BDEE80CC11}"/>
              </a:ext>
            </a:extLst>
          </p:cNvPr>
          <p:cNvSpPr>
            <a:spLocks noGrp="1"/>
          </p:cNvSpPr>
          <p:nvPr>
            <p:ph type="sldNum" sz="quarter" idx="12"/>
          </p:nvPr>
        </p:nvSpPr>
        <p:spPr/>
        <p:txBody>
          <a:bodyPr/>
          <a:lstStyle/>
          <a:p>
            <a:pPr>
              <a:defRPr/>
            </a:pPr>
            <a:fld id="{759301ED-21BF-40FA-A630-0767E734BCF5}" type="slidenum">
              <a:rPr lang="en-CA" altLang="en-US" smtClean="0"/>
              <a:pPr>
                <a:defRPr/>
              </a:pPr>
              <a:t>54</a:t>
            </a:fld>
            <a:endParaRPr lang="en-CA" altLang="en-US"/>
          </a:p>
        </p:txBody>
      </p:sp>
      <p:pic>
        <p:nvPicPr>
          <p:cNvPr id="7" name="Picture 6">
            <a:extLst>
              <a:ext uri="{FF2B5EF4-FFF2-40B4-BE49-F238E27FC236}">
                <a16:creationId xmlns:a16="http://schemas.microsoft.com/office/drawing/2014/main" id="{6D8387E3-DF4F-768E-F0D5-E8369421F77B}"/>
              </a:ext>
            </a:extLst>
          </p:cNvPr>
          <p:cNvPicPr>
            <a:picLocks noChangeAspect="1"/>
          </p:cNvPicPr>
          <p:nvPr/>
        </p:nvPicPr>
        <p:blipFill>
          <a:blip r:embed="rId2"/>
          <a:srcRect l="52500" t="69277" r="21600" b="13896"/>
          <a:stretch>
            <a:fillRect/>
          </a:stretch>
        </p:blipFill>
        <p:spPr>
          <a:xfrm>
            <a:off x="5361431" y="844467"/>
            <a:ext cx="3186062" cy="1267044"/>
          </a:xfrm>
          <a:prstGeom prst="rect">
            <a:avLst/>
          </a:prstGeom>
        </p:spPr>
      </p:pic>
      <p:pic>
        <p:nvPicPr>
          <p:cNvPr id="8" name="Picture 7">
            <a:extLst>
              <a:ext uri="{FF2B5EF4-FFF2-40B4-BE49-F238E27FC236}">
                <a16:creationId xmlns:a16="http://schemas.microsoft.com/office/drawing/2014/main" id="{D76E7E44-0CA4-CE8B-81BE-D9AEC27580CE}"/>
              </a:ext>
            </a:extLst>
          </p:cNvPr>
          <p:cNvPicPr>
            <a:picLocks noChangeAspect="1"/>
          </p:cNvPicPr>
          <p:nvPr/>
        </p:nvPicPr>
        <p:blipFill>
          <a:blip r:embed="rId2"/>
          <a:srcRect l="18734" t="69277" r="55266" b="13896"/>
          <a:stretch>
            <a:fillRect/>
          </a:stretch>
        </p:blipFill>
        <p:spPr>
          <a:xfrm>
            <a:off x="5226445" y="3842549"/>
            <a:ext cx="3403092" cy="1348148"/>
          </a:xfrm>
          <a:prstGeom prst="rect">
            <a:avLst/>
          </a:prstGeom>
        </p:spPr>
      </p:pic>
      <p:pic>
        <p:nvPicPr>
          <p:cNvPr id="10" name="Picture 9">
            <a:extLst>
              <a:ext uri="{FF2B5EF4-FFF2-40B4-BE49-F238E27FC236}">
                <a16:creationId xmlns:a16="http://schemas.microsoft.com/office/drawing/2014/main" id="{8E6E6D9E-3332-3D7C-627E-39D4ECC14CCC}"/>
              </a:ext>
            </a:extLst>
          </p:cNvPr>
          <p:cNvPicPr>
            <a:picLocks noChangeAspect="1"/>
          </p:cNvPicPr>
          <p:nvPr/>
        </p:nvPicPr>
        <p:blipFill>
          <a:blip r:embed="rId3"/>
          <a:stretch>
            <a:fillRect/>
          </a:stretch>
        </p:blipFill>
        <p:spPr>
          <a:xfrm>
            <a:off x="5498591" y="2224333"/>
            <a:ext cx="2622949" cy="1289371"/>
          </a:xfrm>
          <a:prstGeom prst="rect">
            <a:avLst/>
          </a:prstGeom>
        </p:spPr>
      </p:pic>
      <p:pic>
        <p:nvPicPr>
          <p:cNvPr id="12" name="Picture 11">
            <a:extLst>
              <a:ext uri="{FF2B5EF4-FFF2-40B4-BE49-F238E27FC236}">
                <a16:creationId xmlns:a16="http://schemas.microsoft.com/office/drawing/2014/main" id="{7E42EA5E-826E-A284-9454-7C341D67C650}"/>
              </a:ext>
            </a:extLst>
          </p:cNvPr>
          <p:cNvPicPr>
            <a:picLocks noChangeAspect="1"/>
          </p:cNvPicPr>
          <p:nvPr/>
        </p:nvPicPr>
        <p:blipFill>
          <a:blip r:embed="rId4"/>
          <a:stretch>
            <a:fillRect/>
          </a:stretch>
        </p:blipFill>
        <p:spPr>
          <a:xfrm>
            <a:off x="4929332" y="5096635"/>
            <a:ext cx="3997318" cy="1124566"/>
          </a:xfrm>
          <a:prstGeom prst="rect">
            <a:avLst/>
          </a:prstGeom>
        </p:spPr>
      </p:pic>
      <p:sp>
        <p:nvSpPr>
          <p:cNvPr id="18" name="TextBox 17">
            <a:extLst>
              <a:ext uri="{FF2B5EF4-FFF2-40B4-BE49-F238E27FC236}">
                <a16:creationId xmlns:a16="http://schemas.microsoft.com/office/drawing/2014/main" id="{FC359680-FDBC-8F3D-9D64-31D456B1D15E}"/>
              </a:ext>
            </a:extLst>
          </p:cNvPr>
          <p:cNvSpPr txBox="1"/>
          <p:nvPr/>
        </p:nvSpPr>
        <p:spPr>
          <a:xfrm>
            <a:off x="181491" y="844467"/>
            <a:ext cx="4747841" cy="5632311"/>
          </a:xfrm>
          <a:prstGeom prst="rect">
            <a:avLst/>
          </a:prstGeom>
          <a:noFill/>
        </p:spPr>
        <p:txBody>
          <a:bodyPr wrap="square" rtlCol="0">
            <a:spAutoFit/>
          </a:bodyPr>
          <a:lstStyle/>
          <a:p>
            <a:r>
              <a:rPr lang="en-CA" dirty="0"/>
              <a:t>Two basic transverse focussing choices for TEM SRF linacs</a:t>
            </a:r>
          </a:p>
          <a:p>
            <a:endParaRPr lang="en-CA" dirty="0"/>
          </a:p>
          <a:p>
            <a:pPr marL="342900" indent="-342900">
              <a:buFont typeface="Arial" panose="020B0604020202020204" pitchFamily="34" charset="0"/>
              <a:buChar char="•"/>
            </a:pPr>
            <a:r>
              <a:rPr lang="en-CA" b="1" dirty="0"/>
              <a:t>Room temperature quadrupoles</a:t>
            </a:r>
          </a:p>
          <a:p>
            <a:pPr marL="800100" lvl="1" indent="-342900">
              <a:buFont typeface="Arial" panose="020B0604020202020204" pitchFamily="34" charset="0"/>
              <a:buChar char="•"/>
            </a:pPr>
            <a:r>
              <a:rPr lang="en-CA" dirty="0"/>
              <a:t>Positioned between cryomodules as doublets or triplets </a:t>
            </a:r>
          </a:p>
          <a:p>
            <a:pPr marL="800100" lvl="1" indent="-342900">
              <a:buFont typeface="Arial" panose="020B0604020202020204" pitchFamily="34" charset="0"/>
              <a:buChar char="•"/>
            </a:pPr>
            <a:r>
              <a:rPr lang="en-CA" dirty="0"/>
              <a:t>Pros – easier to install, align and replace</a:t>
            </a:r>
          </a:p>
          <a:p>
            <a:pPr marL="800100" lvl="1" indent="-342900">
              <a:buFont typeface="Arial" panose="020B0604020202020204" pitchFamily="34" charset="0"/>
              <a:buChar char="•"/>
            </a:pPr>
            <a:r>
              <a:rPr lang="en-CA" dirty="0"/>
              <a:t>Cons – forces shorter modules especially at low </a:t>
            </a:r>
            <a:r>
              <a:rPr lang="en-CA" dirty="0">
                <a:sym typeface="Symbol" panose="05050102010706020507" pitchFamily="18" charset="2"/>
              </a:rPr>
              <a:t> - electrical power</a:t>
            </a:r>
          </a:p>
          <a:p>
            <a:pPr lvl="1"/>
            <a:endParaRPr lang="en-CA" dirty="0">
              <a:sym typeface="Symbol" panose="05050102010706020507" pitchFamily="18" charset="2"/>
            </a:endParaRPr>
          </a:p>
          <a:p>
            <a:pPr marL="342900" indent="-342900">
              <a:buFont typeface="Arial" panose="020B0604020202020204" pitchFamily="34" charset="0"/>
              <a:buChar char="•"/>
            </a:pPr>
            <a:r>
              <a:rPr lang="en-CA" b="1" dirty="0">
                <a:sym typeface="Symbol" panose="05050102010706020507" pitchFamily="18" charset="2"/>
              </a:rPr>
              <a:t>SC solenoids in CMs</a:t>
            </a:r>
          </a:p>
          <a:p>
            <a:pPr marL="800100" lvl="1" indent="-342900">
              <a:buFont typeface="Arial" panose="020B0604020202020204" pitchFamily="34" charset="0"/>
              <a:buChar char="•"/>
            </a:pPr>
            <a:r>
              <a:rPr lang="en-CA" dirty="0">
                <a:sym typeface="Symbol" panose="05050102010706020507" pitchFamily="18" charset="2"/>
              </a:rPr>
              <a:t>Placed between cavities with a periodicity required by beam dynamics</a:t>
            </a:r>
          </a:p>
          <a:p>
            <a:pPr marL="800100" lvl="1" indent="-342900">
              <a:buFont typeface="Arial" panose="020B0604020202020204" pitchFamily="34" charset="0"/>
              <a:buChar char="•"/>
            </a:pPr>
            <a:r>
              <a:rPr lang="en-CA" dirty="0">
                <a:sym typeface="Symbol" panose="05050102010706020507" pitchFamily="18" charset="2"/>
              </a:rPr>
              <a:t>Pros – high electrical efficiency, allows long cryomodules for less static </a:t>
            </a:r>
            <a:r>
              <a:rPr lang="en-CA" dirty="0" err="1">
                <a:sym typeface="Symbol" panose="05050102010706020507" pitchFamily="18" charset="2"/>
              </a:rPr>
              <a:t>cryo</a:t>
            </a:r>
            <a:r>
              <a:rPr lang="en-CA" dirty="0">
                <a:sym typeface="Symbol" panose="05050102010706020507" pitchFamily="18" charset="2"/>
              </a:rPr>
              <a:t> losses</a:t>
            </a:r>
          </a:p>
          <a:p>
            <a:pPr marL="800100" lvl="1" indent="-342900">
              <a:buFont typeface="Arial" panose="020B0604020202020204" pitchFamily="34" charset="0"/>
              <a:buChar char="•"/>
            </a:pPr>
            <a:r>
              <a:rPr lang="en-CA" dirty="0">
                <a:sym typeface="Symbol" panose="05050102010706020507" pitchFamily="18" charset="2"/>
              </a:rPr>
              <a:t>Cons - Require careful alignment, care must be taken to avoid magnetic pollution in cavities</a:t>
            </a:r>
            <a:endParaRPr lang="en-CA" dirty="0"/>
          </a:p>
          <a:p>
            <a:pPr marL="800100" lvl="1" indent="-342900">
              <a:buAutoNum type="arabicPeriod"/>
            </a:pPr>
            <a:endParaRPr lang="en-CA" dirty="0"/>
          </a:p>
        </p:txBody>
      </p:sp>
      <mc:AlternateContent xmlns:mc="http://schemas.openxmlformats.org/markup-compatibility/2006">
        <mc:Choice xmlns:p14="http://schemas.microsoft.com/office/powerpoint/2010/main" Requires="p14">
          <p:contentPart p14:bwMode="auto" r:id="rId5">
            <p14:nvContentPartPr>
              <p14:cNvPr id="6" name="Ink 5">
                <a:extLst>
                  <a:ext uri="{FF2B5EF4-FFF2-40B4-BE49-F238E27FC236}">
                    <a16:creationId xmlns:a16="http://schemas.microsoft.com/office/drawing/2014/main" id="{E3AA6D55-9DAB-BCE4-F301-47BE74D778A6}"/>
                  </a:ext>
                </a:extLst>
              </p14:cNvPr>
              <p14:cNvContentPartPr/>
              <p14:nvPr/>
            </p14:nvContentPartPr>
            <p14:xfrm>
              <a:off x="8455989" y="-16448"/>
              <a:ext cx="491400" cy="538200"/>
            </p14:xfrm>
          </p:contentPart>
        </mc:Choice>
        <mc:Fallback>
          <p:pic>
            <p:nvPicPr>
              <p:cNvPr id="6" name="Ink 5">
                <a:extLst>
                  <a:ext uri="{FF2B5EF4-FFF2-40B4-BE49-F238E27FC236}">
                    <a16:creationId xmlns:a16="http://schemas.microsoft.com/office/drawing/2014/main" id="{E3AA6D55-9DAB-BCE4-F301-47BE74D778A6}"/>
                  </a:ext>
                </a:extLst>
              </p:cNvPr>
              <p:cNvPicPr/>
              <p:nvPr/>
            </p:nvPicPr>
            <p:blipFill>
              <a:blip r:embed="rId6"/>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26417517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a:extLst>
              <a:ext uri="{FF2B5EF4-FFF2-40B4-BE49-F238E27FC236}">
                <a16:creationId xmlns:a16="http://schemas.microsoft.com/office/drawing/2014/main" id="{1C96AA22-F2E4-7783-A73F-80C135557A14}"/>
              </a:ext>
            </a:extLst>
          </p:cNvPr>
          <p:cNvSpPr>
            <a:spLocks noGrp="1"/>
          </p:cNvSpPr>
          <p:nvPr>
            <p:ph type="title"/>
          </p:nvPr>
        </p:nvSpPr>
        <p:spPr>
          <a:xfrm>
            <a:off x="301625" y="82551"/>
            <a:ext cx="8229600" cy="803274"/>
          </a:xfrm>
        </p:spPr>
        <p:txBody>
          <a:bodyPr/>
          <a:lstStyle/>
          <a:p>
            <a:pPr eaLnBrk="1" hangingPunct="1"/>
            <a:r>
              <a:rPr lang="en-CA" altLang="en-US" dirty="0"/>
              <a:t>QWR steering</a:t>
            </a:r>
          </a:p>
        </p:txBody>
      </p:sp>
      <p:pic>
        <p:nvPicPr>
          <p:cNvPr id="82947" name="Picture 2">
            <a:extLst>
              <a:ext uri="{FF2B5EF4-FFF2-40B4-BE49-F238E27FC236}">
                <a16:creationId xmlns:a16="http://schemas.microsoft.com/office/drawing/2014/main" id="{15DC426C-AF3E-1414-ADD1-87C59496CA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0025" y="885825"/>
            <a:ext cx="1184275" cy="233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948" name="Picture 3">
            <a:extLst>
              <a:ext uri="{FF2B5EF4-FFF2-40B4-BE49-F238E27FC236}">
                <a16:creationId xmlns:a16="http://schemas.microsoft.com/office/drawing/2014/main" id="{987A5C49-5D1C-EA60-E1D1-02443E851E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1939" y="1124782"/>
            <a:ext cx="2532062" cy="1918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949" name="Picture 6">
            <a:extLst>
              <a:ext uri="{FF2B5EF4-FFF2-40B4-BE49-F238E27FC236}">
                <a16:creationId xmlns:a16="http://schemas.microsoft.com/office/drawing/2014/main" id="{B5DB4B30-535D-0CEF-76F5-AB403802AB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756" y="4791247"/>
            <a:ext cx="1813375" cy="1474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950" name="Picture 7">
            <a:extLst>
              <a:ext uri="{FF2B5EF4-FFF2-40B4-BE49-F238E27FC236}">
                <a16:creationId xmlns:a16="http://schemas.microsoft.com/office/drawing/2014/main" id="{6F02CCBC-C02D-2030-1C79-E4E9E9B62F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3168" y="4652963"/>
            <a:ext cx="2588420" cy="1979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82951" name="TextBox 2">
                <a:extLst>
                  <a:ext uri="{FF2B5EF4-FFF2-40B4-BE49-F238E27FC236}">
                    <a16:creationId xmlns:a16="http://schemas.microsoft.com/office/drawing/2014/main" id="{CF3B552F-7124-4012-9FD0-77B6674DE17D}"/>
                  </a:ext>
                </a:extLst>
              </p:cNvPr>
              <p:cNvSpPr txBox="1">
                <a:spLocks noChangeArrowheads="1"/>
              </p:cNvSpPr>
              <p:nvPr/>
            </p:nvSpPr>
            <p:spPr bwMode="auto">
              <a:xfrm>
                <a:off x="95250" y="885825"/>
                <a:ext cx="4922837" cy="407803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358775" indent="-179388">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pPr>
                <a:r>
                  <a:rPr lang="en-CA" altLang="en-US" sz="1800" dirty="0"/>
                  <a:t>QWRs produce a finite vertical electric field and a non-zero azimuthal magnetic field 90 degrees out of phase that steers the beam</a:t>
                </a:r>
                <a:endParaRPr lang="en-CA" altLang="en-US" sz="800" dirty="0"/>
              </a:p>
              <a:p>
                <a:pPr eaLnBrk="1" hangingPunct="1">
                  <a:spcBef>
                    <a:spcPts val="600"/>
                  </a:spcBef>
                </a:pPr>
                <a:r>
                  <a:rPr lang="en-CA" altLang="en-US" sz="1800" dirty="0"/>
                  <a:t>At higher beta, </a:t>
                </a:r>
                <a:r>
                  <a:rPr lang="el-GR" altLang="en-US" sz="1800" dirty="0"/>
                  <a:t>β</a:t>
                </a:r>
                <a:r>
                  <a:rPr lang="en-CA" altLang="en-US" sz="1800" baseline="-25000" dirty="0"/>
                  <a:t>0</a:t>
                </a:r>
                <a:r>
                  <a:rPr lang="en-CA" altLang="en-US" sz="1800" dirty="0"/>
                  <a:t>&gt;0.15, where </a:t>
                </a:r>
                <a14:m>
                  <m:oMath xmlns:m="http://schemas.openxmlformats.org/officeDocument/2006/math">
                    <m:r>
                      <a:rPr lang="en-CA" altLang="en-US" sz="1800" i="1" dirty="0" smtClean="0">
                        <a:latin typeface="Cambria Math" panose="02040503050406030204" pitchFamily="18" charset="0"/>
                      </a:rPr>
                      <m:t>𝑞𝑣</m:t>
                    </m:r>
                    <m:r>
                      <a:rPr lang="en-CA" altLang="en-US" sz="1800" i="1" dirty="0" smtClean="0">
                        <a:latin typeface="Cambria Math" panose="02040503050406030204" pitchFamily="18" charset="0"/>
                        <a:ea typeface="Cambria Math" panose="02040503050406030204" pitchFamily="18" charset="0"/>
                      </a:rPr>
                      <m:t>×</m:t>
                    </m:r>
                    <m:r>
                      <a:rPr lang="en-CA" altLang="en-US" sz="1800" i="1" dirty="0" err="1" smtClean="0">
                        <a:latin typeface="Cambria Math" panose="02040503050406030204" pitchFamily="18" charset="0"/>
                      </a:rPr>
                      <m:t>𝐵</m:t>
                    </m:r>
                  </m:oMath>
                </a14:m>
                <a:r>
                  <a:rPr lang="en-CA" altLang="en-US" sz="1800" dirty="0"/>
                  <a:t> forces increase, the fields can produce significant vertical steering especially for </a:t>
                </a:r>
                <a:r>
                  <a:rPr lang="el-GR" altLang="en-US" sz="1800" dirty="0"/>
                  <a:t>β </a:t>
                </a:r>
                <a:r>
                  <a:rPr lang="en-CA" altLang="en-US" sz="1800" dirty="0"/>
                  <a:t>&lt;</a:t>
                </a:r>
                <a:r>
                  <a:rPr lang="el-GR" altLang="en-US" sz="1800" dirty="0"/>
                  <a:t> β</a:t>
                </a:r>
                <a:r>
                  <a:rPr lang="en-CA" altLang="en-US" sz="1800" baseline="-25000" dirty="0"/>
                  <a:t>0</a:t>
                </a:r>
                <a:endParaRPr lang="en-CA" altLang="en-US" sz="800" dirty="0"/>
              </a:p>
              <a:p>
                <a:pPr eaLnBrk="1" hangingPunct="1">
                  <a:spcBef>
                    <a:spcPts val="600"/>
                  </a:spcBef>
                </a:pPr>
                <a:r>
                  <a:rPr lang="en-CA" altLang="en-US" sz="1800" dirty="0"/>
                  <a:t>Mitigations include </a:t>
                </a:r>
              </a:p>
              <a:p>
                <a:pPr lvl="1" eaLnBrk="1" hangingPunct="1">
                  <a:spcBef>
                    <a:spcPts val="600"/>
                  </a:spcBef>
                  <a:buFont typeface="Arial" panose="020B0604020202020204" pitchFamily="34" charset="0"/>
                  <a:buChar char="•"/>
                </a:pPr>
                <a:r>
                  <a:rPr lang="en-CA" altLang="en-US" sz="1800" dirty="0"/>
                  <a:t>Aligning the resonator below the the beam axis to provide a correction from rf defocusing </a:t>
                </a:r>
                <a:endParaRPr lang="en-CA" altLang="en-US" sz="800" dirty="0"/>
              </a:p>
              <a:p>
                <a:pPr lvl="1" eaLnBrk="1" hangingPunct="1">
                  <a:spcBef>
                    <a:spcPts val="600"/>
                  </a:spcBef>
                  <a:buFont typeface="Arial" panose="020B0604020202020204" pitchFamily="34" charset="0"/>
                  <a:buChar char="•"/>
                </a:pPr>
                <a:r>
                  <a:rPr lang="en-CA" altLang="en-US" sz="1800" dirty="0"/>
                  <a:t>Modifying gap geometry to correct the steering by means of additional transverse electric field components</a:t>
                </a:r>
              </a:p>
              <a:p>
                <a:pPr eaLnBrk="1" hangingPunct="1">
                  <a:spcBef>
                    <a:spcPct val="0"/>
                  </a:spcBef>
                </a:pPr>
                <a:endParaRPr lang="en-CA" altLang="en-US" sz="1800" dirty="0"/>
              </a:p>
            </p:txBody>
          </p:sp>
        </mc:Choice>
        <mc:Fallback xmlns="">
          <p:sp>
            <p:nvSpPr>
              <p:cNvPr id="82951" name="TextBox 2">
                <a:extLst>
                  <a:ext uri="{FF2B5EF4-FFF2-40B4-BE49-F238E27FC236}">
                    <a16:creationId xmlns:a16="http://schemas.microsoft.com/office/drawing/2014/main" id="{CF3B552F-7124-4012-9FD0-77B6674DE17D}"/>
                  </a:ext>
                </a:extLst>
              </p:cNvPr>
              <p:cNvSpPr txBox="1">
                <a:spLocks noRot="1" noChangeAspect="1" noMove="1" noResize="1" noEditPoints="1" noAdjustHandles="1" noChangeArrowheads="1" noChangeShapeType="1" noTextEdit="1"/>
              </p:cNvSpPr>
              <p:nvPr/>
            </p:nvSpPr>
            <p:spPr bwMode="auto">
              <a:xfrm>
                <a:off x="95250" y="885825"/>
                <a:ext cx="4922837" cy="4078039"/>
              </a:xfrm>
              <a:prstGeom prst="rect">
                <a:avLst/>
              </a:prstGeom>
              <a:blipFill>
                <a:blip r:embed="rId6"/>
                <a:stretch>
                  <a:fillRect l="-867" t="-747" r="-148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noFill/>
                  </a:rPr>
                  <a:t> </a:t>
                </a:r>
              </a:p>
            </p:txBody>
          </p:sp>
        </mc:Fallback>
      </mc:AlternateContent>
      <p:cxnSp>
        <p:nvCxnSpPr>
          <p:cNvPr id="5" name="Straight Connector 4">
            <a:extLst>
              <a:ext uri="{FF2B5EF4-FFF2-40B4-BE49-F238E27FC236}">
                <a16:creationId xmlns:a16="http://schemas.microsoft.com/office/drawing/2014/main" id="{ED8CDAAF-B680-2911-8909-A4B28D98513E}"/>
              </a:ext>
            </a:extLst>
          </p:cNvPr>
          <p:cNvCxnSpPr/>
          <p:nvPr/>
        </p:nvCxnSpPr>
        <p:spPr>
          <a:xfrm>
            <a:off x="5145088" y="2501900"/>
            <a:ext cx="146685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2958" name="Slide Number Placeholder 13">
            <a:extLst>
              <a:ext uri="{FF2B5EF4-FFF2-40B4-BE49-F238E27FC236}">
                <a16:creationId xmlns:a16="http://schemas.microsoft.com/office/drawing/2014/main" id="{526E2966-7EF3-9567-17DE-1C83F1F3D39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3338804-4FB6-4F13-A7B1-BA78F33CD21F}" type="slidenum">
              <a:rPr lang="en-CA" altLang="en-US" sz="1200" smtClean="0">
                <a:solidFill>
                  <a:srgbClr val="898989"/>
                </a:solidFill>
              </a:rPr>
              <a:pPr>
                <a:spcBef>
                  <a:spcPct val="0"/>
                </a:spcBef>
                <a:buFontTx/>
                <a:buNone/>
              </a:pPr>
              <a:t>55</a:t>
            </a:fld>
            <a:endParaRPr lang="en-CA" altLang="en-US" sz="1200">
              <a:solidFill>
                <a:srgbClr val="898989"/>
              </a:solidFill>
            </a:endParaRPr>
          </a:p>
        </p:txBody>
      </p:sp>
      <p:pic>
        <p:nvPicPr>
          <p:cNvPr id="2" name="Picture 2">
            <a:extLst>
              <a:ext uri="{FF2B5EF4-FFF2-40B4-BE49-F238E27FC236}">
                <a16:creationId xmlns:a16="http://schemas.microsoft.com/office/drawing/2014/main" id="{5425E3E5-C42A-5C42-29F4-22ECE60A551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8873" t="43826" r="23614"/>
          <a:stretch>
            <a:fillRect/>
          </a:stretch>
        </p:blipFill>
        <p:spPr bwMode="auto">
          <a:xfrm>
            <a:off x="5296528" y="3727015"/>
            <a:ext cx="3806362" cy="2715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p14="http://schemas.microsoft.com/office/powerpoint/2010/main" Requires="p14">
          <p:contentPart p14:bwMode="auto" r:id="rId8">
            <p14:nvContentPartPr>
              <p14:cNvPr id="3" name="Ink 2">
                <a:extLst>
                  <a:ext uri="{FF2B5EF4-FFF2-40B4-BE49-F238E27FC236}">
                    <a16:creationId xmlns:a16="http://schemas.microsoft.com/office/drawing/2014/main" id="{43FA74EE-3C44-375C-8334-AA71B0FD448B}"/>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43FA74EE-3C44-375C-8334-AA71B0FD448B}"/>
                  </a:ext>
                </a:extLst>
              </p:cNvPr>
              <p:cNvPicPr/>
              <p:nvPr/>
            </p:nvPicPr>
            <p:blipFill>
              <a:blip r:embed="rId9"/>
              <a:stretch>
                <a:fillRect/>
              </a:stretch>
            </p:blipFill>
            <p:spPr>
              <a:xfrm>
                <a:off x="8437989" y="-34448"/>
                <a:ext cx="527040" cy="573840"/>
              </a:xfrm>
              <a:prstGeom prst="rect">
                <a:avLst/>
              </a:prstGeom>
            </p:spPr>
          </p:pic>
        </mc:Fallback>
      </mc:AlternateContent>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E6EBB-2D44-6FDB-AE99-EDEA565EF136}"/>
            </a:ext>
          </a:extLst>
        </p:cNvPr>
        <p:cNvGrpSpPr/>
        <p:nvPr/>
      </p:nvGrpSpPr>
      <p:grpSpPr>
        <a:xfrm>
          <a:off x="0" y="0"/>
          <a:ext cx="0" cy="0"/>
          <a:chOff x="0" y="0"/>
          <a:chExt cx="0" cy="0"/>
        </a:xfrm>
      </p:grpSpPr>
      <p:sp>
        <p:nvSpPr>
          <p:cNvPr id="55298" name="Title 1">
            <a:extLst>
              <a:ext uri="{FF2B5EF4-FFF2-40B4-BE49-F238E27FC236}">
                <a16:creationId xmlns:a16="http://schemas.microsoft.com/office/drawing/2014/main" id="{05708676-9545-F83F-144F-8D77D3586A09}"/>
              </a:ext>
            </a:extLst>
          </p:cNvPr>
          <p:cNvSpPr>
            <a:spLocks noGrp="1"/>
          </p:cNvSpPr>
          <p:nvPr>
            <p:ph type="title"/>
          </p:nvPr>
        </p:nvSpPr>
        <p:spPr>
          <a:xfrm>
            <a:off x="495300" y="2874963"/>
            <a:ext cx="8229600" cy="1143000"/>
          </a:xfrm>
        </p:spPr>
        <p:txBody>
          <a:bodyPr/>
          <a:lstStyle/>
          <a:p>
            <a:pPr eaLnBrk="1" hangingPunct="1"/>
            <a:r>
              <a:rPr lang="en-CA" altLang="en-US" dirty="0"/>
              <a:t>Linac design</a:t>
            </a:r>
          </a:p>
        </p:txBody>
      </p:sp>
      <p:sp>
        <p:nvSpPr>
          <p:cNvPr id="3" name="Date Placeholder 2">
            <a:extLst>
              <a:ext uri="{FF2B5EF4-FFF2-40B4-BE49-F238E27FC236}">
                <a16:creationId xmlns:a16="http://schemas.microsoft.com/office/drawing/2014/main" id="{8A49FC96-D793-DE82-3C07-7EF3AAB9570B}"/>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C22680E5-0DBF-37CA-49D2-54A111B3F4A1}"/>
              </a:ext>
            </a:extLst>
          </p:cNvPr>
          <p:cNvSpPr>
            <a:spLocks noGrp="1"/>
          </p:cNvSpPr>
          <p:nvPr>
            <p:ph type="ftr" sz="quarter" idx="11"/>
          </p:nvPr>
        </p:nvSpPr>
        <p:spPr/>
        <p:txBody>
          <a:bodyPr/>
          <a:lstStyle/>
          <a:p>
            <a:pPr>
              <a:defRPr/>
            </a:pPr>
            <a:r>
              <a:rPr lang="it-IT"/>
              <a:t>Bob Laxdal - Non Elliptical Cavities </a:t>
            </a:r>
            <a:endParaRPr lang="en-CA"/>
          </a:p>
        </p:txBody>
      </p:sp>
      <p:sp>
        <p:nvSpPr>
          <p:cNvPr id="55301" name="Slide Number Placeholder 6">
            <a:extLst>
              <a:ext uri="{FF2B5EF4-FFF2-40B4-BE49-F238E27FC236}">
                <a16:creationId xmlns:a16="http://schemas.microsoft.com/office/drawing/2014/main" id="{F776246E-34F9-58C4-AE15-6B79E629CF5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653F81A-E163-4646-B3A3-9955AF0357E7}" type="slidenum">
              <a:rPr lang="en-CA" altLang="en-US" sz="1200" smtClean="0">
                <a:solidFill>
                  <a:srgbClr val="898989"/>
                </a:solidFill>
              </a:rPr>
              <a:pPr>
                <a:spcBef>
                  <a:spcPct val="0"/>
                </a:spcBef>
                <a:buFontTx/>
                <a:buNone/>
              </a:pPr>
              <a:t>56</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9AC8B4AA-4614-DC0C-DB19-3FDCE1D0B571}"/>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9AC8B4AA-4614-DC0C-DB19-3FDCE1D0B571}"/>
                  </a:ext>
                </a:extLst>
              </p:cNvPr>
              <p:cNvPicPr/>
              <p:nvPr/>
            </p:nvPicPr>
            <p:blipFill>
              <a:blip r:embed="rId3"/>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40008768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844467F6-B6EC-B676-FF93-31EA1C1B426C}"/>
              </a:ext>
            </a:extLst>
          </p:cNvPr>
          <p:cNvSpPr>
            <a:spLocks noGrp="1" noChangeArrowheads="1"/>
          </p:cNvSpPr>
          <p:nvPr>
            <p:ph type="title"/>
          </p:nvPr>
        </p:nvSpPr>
        <p:spPr>
          <a:xfrm>
            <a:off x="381000" y="0"/>
            <a:ext cx="8229600" cy="968375"/>
          </a:xfrm>
        </p:spPr>
        <p:txBody>
          <a:bodyPr/>
          <a:lstStyle/>
          <a:p>
            <a:pPr eaLnBrk="1" hangingPunct="1"/>
            <a:r>
              <a:rPr lang="en-US" altLang="en-US" sz="3200" dirty="0"/>
              <a:t>SRF Hadron </a:t>
            </a:r>
            <a:r>
              <a:rPr lang="en-US" altLang="en-US" sz="3200" dirty="0" err="1"/>
              <a:t>Linacs</a:t>
            </a:r>
            <a:r>
              <a:rPr lang="en-US" altLang="en-US" sz="3200" dirty="0"/>
              <a:t> – multiple short cavities</a:t>
            </a:r>
          </a:p>
        </p:txBody>
      </p:sp>
      <p:sp>
        <p:nvSpPr>
          <p:cNvPr id="57347" name="Rectangle 3">
            <a:extLst>
              <a:ext uri="{FF2B5EF4-FFF2-40B4-BE49-F238E27FC236}">
                <a16:creationId xmlns:a16="http://schemas.microsoft.com/office/drawing/2014/main" id="{647F5D0B-4493-4697-A55D-9941E4B1EC11}"/>
              </a:ext>
            </a:extLst>
          </p:cNvPr>
          <p:cNvSpPr>
            <a:spLocks noGrp="1" noChangeArrowheads="1"/>
          </p:cNvSpPr>
          <p:nvPr>
            <p:ph type="body" idx="1"/>
          </p:nvPr>
        </p:nvSpPr>
        <p:spPr>
          <a:xfrm>
            <a:off x="127110" y="1041220"/>
            <a:ext cx="5063832" cy="5997575"/>
          </a:xfrm>
        </p:spPr>
        <p:txBody>
          <a:bodyPr/>
          <a:lstStyle/>
          <a:p>
            <a:pPr eaLnBrk="1" hangingPunct="1">
              <a:spcBef>
                <a:spcPts val="600"/>
              </a:spcBef>
            </a:pPr>
            <a:r>
              <a:rPr lang="en-US" altLang="en-US" sz="2400" dirty="0">
                <a:latin typeface="Calibri" panose="020F0502020204030204" pitchFamily="34" charset="0"/>
              </a:rPr>
              <a:t>For SRF hadron linacs it is typical to adopt short independently driven TEM cavities:</a:t>
            </a:r>
          </a:p>
          <a:p>
            <a:pPr lvl="1" eaLnBrk="1" hangingPunct="1">
              <a:spcBef>
                <a:spcPts val="600"/>
              </a:spcBef>
            </a:pPr>
            <a:r>
              <a:rPr lang="en-US" altLang="en-US" sz="2000" dirty="0">
                <a:latin typeface="Calibri" panose="020F0502020204030204" pitchFamily="34" charset="0"/>
              </a:rPr>
              <a:t>Very flexible – each cavity has an independent rf system with adjustable phase and voltage</a:t>
            </a:r>
          </a:p>
          <a:p>
            <a:pPr lvl="1" eaLnBrk="1" hangingPunct="1">
              <a:spcBef>
                <a:spcPts val="600"/>
              </a:spcBef>
            </a:pPr>
            <a:r>
              <a:rPr lang="en-US" altLang="en-US" sz="2000" dirty="0">
                <a:latin typeface="Calibri" panose="020F0502020204030204" pitchFamily="34" charset="0"/>
              </a:rPr>
              <a:t>Each cavity has a broad velocity acceptance so that only a few unique cavity designs are required with many of each type deployed</a:t>
            </a:r>
          </a:p>
          <a:p>
            <a:pPr lvl="1" eaLnBrk="1" hangingPunct="1">
              <a:spcBef>
                <a:spcPts val="600"/>
              </a:spcBef>
            </a:pPr>
            <a:r>
              <a:rPr lang="en-US" altLang="en-US" sz="2000" dirty="0">
                <a:latin typeface="Calibri" panose="020F0502020204030204" pitchFamily="34" charset="0"/>
              </a:rPr>
              <a:t>Acceleration can be customized for a particular A/Q value or range of values</a:t>
            </a:r>
          </a:p>
          <a:p>
            <a:pPr lvl="1" eaLnBrk="1" hangingPunct="1">
              <a:spcBef>
                <a:spcPts val="600"/>
              </a:spcBef>
            </a:pPr>
            <a:r>
              <a:rPr lang="en-US" altLang="en-US" sz="2000" dirty="0">
                <a:latin typeface="Calibri" panose="020F0502020204030204" pitchFamily="34" charset="0"/>
              </a:rPr>
              <a:t>Lower A/Q values can be accelerated to higher velocities than higher A/Q values</a:t>
            </a:r>
          </a:p>
          <a:p>
            <a:pPr lvl="1" eaLnBrk="1" hangingPunct="1">
              <a:spcBef>
                <a:spcPts val="600"/>
              </a:spcBef>
            </a:pPr>
            <a:r>
              <a:rPr lang="en-US" altLang="en-US" sz="2000" dirty="0">
                <a:latin typeface="Calibri" panose="020F0502020204030204" pitchFamily="34" charset="0"/>
              </a:rPr>
              <a:t>High number of rf systems increases costs but rf units are typically modest</a:t>
            </a:r>
          </a:p>
          <a:p>
            <a:pPr marL="457200" lvl="1" indent="0" eaLnBrk="1" hangingPunct="1">
              <a:spcBef>
                <a:spcPts val="600"/>
              </a:spcBef>
              <a:buNone/>
            </a:pPr>
            <a:endParaRPr lang="en-US" altLang="en-US" sz="2400" dirty="0">
              <a:latin typeface="Calibri" panose="020F0502020204030204" pitchFamily="34" charset="0"/>
            </a:endParaRPr>
          </a:p>
        </p:txBody>
      </p:sp>
      <p:pic>
        <p:nvPicPr>
          <p:cNvPr id="57349" name="Picture 4" descr="SRF09-mindy-SCC1">
            <a:extLst>
              <a:ext uri="{FF2B5EF4-FFF2-40B4-BE49-F238E27FC236}">
                <a16:creationId xmlns:a16="http://schemas.microsoft.com/office/drawing/2014/main" id="{C6A729E1-AE15-4E75-7197-ACAE5E8C3F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3848" y="1246416"/>
            <a:ext cx="3454763" cy="338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a:extLst>
              <a:ext uri="{FF2B5EF4-FFF2-40B4-BE49-F238E27FC236}">
                <a16:creationId xmlns:a16="http://schemas.microsoft.com/office/drawing/2014/main" id="{D321BF1C-5C2F-AF2A-1F29-2DF35D15B8B0}"/>
              </a:ext>
            </a:extLst>
          </p:cNvPr>
          <p:cNvGrpSpPr/>
          <p:nvPr/>
        </p:nvGrpSpPr>
        <p:grpSpPr>
          <a:xfrm>
            <a:off x="5095362" y="4788431"/>
            <a:ext cx="4027618" cy="1455683"/>
            <a:chOff x="5095362" y="5000048"/>
            <a:chExt cx="4027618" cy="1455683"/>
          </a:xfrm>
        </p:grpSpPr>
        <p:pic>
          <p:nvPicPr>
            <p:cNvPr id="2" name="Picture 1">
              <a:extLst>
                <a:ext uri="{FF2B5EF4-FFF2-40B4-BE49-F238E27FC236}">
                  <a16:creationId xmlns:a16="http://schemas.microsoft.com/office/drawing/2014/main" id="{D17525BE-B3E5-5682-9E39-C85B380FA634}"/>
                </a:ext>
              </a:extLst>
            </p:cNvPr>
            <p:cNvPicPr>
              <a:picLocks noChangeAspect="1"/>
            </p:cNvPicPr>
            <p:nvPr/>
          </p:nvPicPr>
          <p:blipFill>
            <a:blip r:embed="rId4"/>
            <a:srcRect r="50000"/>
            <a:stretch>
              <a:fillRect/>
            </a:stretch>
          </p:blipFill>
          <p:spPr>
            <a:xfrm>
              <a:off x="5095362" y="5000048"/>
              <a:ext cx="1681655" cy="1445953"/>
            </a:xfrm>
            <a:prstGeom prst="rect">
              <a:avLst/>
            </a:prstGeom>
          </p:spPr>
        </p:pic>
        <p:pic>
          <p:nvPicPr>
            <p:cNvPr id="3" name="Picture 2">
              <a:extLst>
                <a:ext uri="{FF2B5EF4-FFF2-40B4-BE49-F238E27FC236}">
                  <a16:creationId xmlns:a16="http://schemas.microsoft.com/office/drawing/2014/main" id="{E8B0FB49-722B-7C3E-1FAA-5E29AD322D96}"/>
                </a:ext>
              </a:extLst>
            </p:cNvPr>
            <p:cNvPicPr>
              <a:picLocks noChangeAspect="1"/>
            </p:cNvPicPr>
            <p:nvPr/>
          </p:nvPicPr>
          <p:blipFill>
            <a:blip r:embed="rId4"/>
            <a:srcRect l="50000"/>
            <a:stretch>
              <a:fillRect/>
            </a:stretch>
          </p:blipFill>
          <p:spPr>
            <a:xfrm>
              <a:off x="7441325" y="5009778"/>
              <a:ext cx="1681655" cy="1445953"/>
            </a:xfrm>
            <a:prstGeom prst="rect">
              <a:avLst/>
            </a:prstGeom>
          </p:spPr>
        </p:pic>
        <p:sp>
          <p:nvSpPr>
            <p:cNvPr id="4" name="Rectangle 3">
              <a:extLst>
                <a:ext uri="{FF2B5EF4-FFF2-40B4-BE49-F238E27FC236}">
                  <a16:creationId xmlns:a16="http://schemas.microsoft.com/office/drawing/2014/main" id="{A7D118DF-75AC-0A83-D37F-91004E16286A}"/>
                </a:ext>
              </a:extLst>
            </p:cNvPr>
            <p:cNvSpPr/>
            <p:nvPr/>
          </p:nvSpPr>
          <p:spPr>
            <a:xfrm>
              <a:off x="6829570" y="5810126"/>
              <a:ext cx="546538" cy="2732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 name="Straight Connector 6">
              <a:extLst>
                <a:ext uri="{FF2B5EF4-FFF2-40B4-BE49-F238E27FC236}">
                  <a16:creationId xmlns:a16="http://schemas.microsoft.com/office/drawing/2014/main" id="{B16A4AE2-8D82-B266-737F-4206EE896AB2}"/>
                </a:ext>
              </a:extLst>
            </p:cNvPr>
            <p:cNvCxnSpPr/>
            <p:nvPr/>
          </p:nvCxnSpPr>
          <p:spPr>
            <a:xfrm>
              <a:off x="5319221" y="5946760"/>
              <a:ext cx="367548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p14="http://schemas.microsoft.com/office/powerpoint/2010/main" Requires="p14">
          <p:contentPart p14:bwMode="auto" r:id="rId5">
            <p14:nvContentPartPr>
              <p14:cNvPr id="5" name="Ink 4">
                <a:extLst>
                  <a:ext uri="{FF2B5EF4-FFF2-40B4-BE49-F238E27FC236}">
                    <a16:creationId xmlns:a16="http://schemas.microsoft.com/office/drawing/2014/main" id="{DAFFD541-F2EB-A781-D7F8-42910BDF4246}"/>
                  </a:ext>
                </a:extLst>
              </p14:cNvPr>
              <p14:cNvContentPartPr/>
              <p14:nvPr/>
            </p14:nvContentPartPr>
            <p14:xfrm>
              <a:off x="8455989" y="-16448"/>
              <a:ext cx="491400" cy="538200"/>
            </p14:xfrm>
          </p:contentPart>
        </mc:Choice>
        <mc:Fallback>
          <p:pic>
            <p:nvPicPr>
              <p:cNvPr id="5" name="Ink 4">
                <a:extLst>
                  <a:ext uri="{FF2B5EF4-FFF2-40B4-BE49-F238E27FC236}">
                    <a16:creationId xmlns:a16="http://schemas.microsoft.com/office/drawing/2014/main" id="{DAFFD541-F2EB-A781-D7F8-42910BDF4246}"/>
                  </a:ext>
                </a:extLst>
              </p:cNvPr>
              <p:cNvPicPr/>
              <p:nvPr/>
            </p:nvPicPr>
            <p:blipFill>
              <a:blip r:embed="rId6"/>
              <a:stretch>
                <a:fillRect/>
              </a:stretch>
            </p:blipFill>
            <p:spPr>
              <a:xfrm>
                <a:off x="8437989" y="-34448"/>
                <a:ext cx="527040" cy="573840"/>
              </a:xfrm>
              <a:prstGeom prst="rect">
                <a:avLst/>
              </a:prstGeom>
            </p:spPr>
          </p:pic>
        </mc:Fallback>
      </mc:AlternateContent>
      <p:sp>
        <p:nvSpPr>
          <p:cNvPr id="10" name="Slide Number Placeholder 9">
            <a:extLst>
              <a:ext uri="{FF2B5EF4-FFF2-40B4-BE49-F238E27FC236}">
                <a16:creationId xmlns:a16="http://schemas.microsoft.com/office/drawing/2014/main" id="{15082B0D-68A1-7373-2A82-340C62DB0FD5}"/>
              </a:ext>
            </a:extLst>
          </p:cNvPr>
          <p:cNvSpPr>
            <a:spLocks noGrp="1"/>
          </p:cNvSpPr>
          <p:nvPr>
            <p:ph type="sldNum" sz="quarter" idx="12"/>
          </p:nvPr>
        </p:nvSpPr>
        <p:spPr/>
        <p:txBody>
          <a:bodyPr/>
          <a:lstStyle/>
          <a:p>
            <a:pPr>
              <a:defRPr/>
            </a:pPr>
            <a:fld id="{FE7ED83C-8E27-4825-9846-675CC56D31D8}" type="slidenum">
              <a:rPr lang="en-CA" altLang="en-US" smtClean="0"/>
              <a:pPr>
                <a:defRPr/>
              </a:pPr>
              <a:t>57</a:t>
            </a:fld>
            <a:endParaRPr lang="en-CA" alt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094A5-6185-1908-9329-009E4D3C9880}"/>
              </a:ext>
            </a:extLst>
          </p:cNvPr>
          <p:cNvSpPr>
            <a:spLocks noGrp="1"/>
          </p:cNvSpPr>
          <p:nvPr>
            <p:ph type="title"/>
          </p:nvPr>
        </p:nvSpPr>
        <p:spPr>
          <a:xfrm>
            <a:off x="447675" y="122238"/>
            <a:ext cx="8229600" cy="601662"/>
          </a:xfrm>
        </p:spPr>
        <p:txBody>
          <a:bodyPr rtlCol="0">
            <a:normAutofit fontScale="90000"/>
          </a:bodyPr>
          <a:lstStyle/>
          <a:p>
            <a:pPr eaLnBrk="1" fontAlgn="auto" hangingPunct="1">
              <a:spcAft>
                <a:spcPts val="0"/>
              </a:spcAft>
              <a:defRPr/>
            </a:pPr>
            <a:r>
              <a:rPr lang="en-CA" dirty="0"/>
              <a:t>Linac Design principles</a:t>
            </a:r>
          </a:p>
        </p:txBody>
      </p:sp>
      <p:sp>
        <p:nvSpPr>
          <p:cNvPr id="87043" name="TextBox 2">
            <a:extLst>
              <a:ext uri="{FF2B5EF4-FFF2-40B4-BE49-F238E27FC236}">
                <a16:creationId xmlns:a16="http://schemas.microsoft.com/office/drawing/2014/main" id="{F0973C0A-9172-7836-BBBC-9EFCA023A9EE}"/>
              </a:ext>
            </a:extLst>
          </p:cNvPr>
          <p:cNvSpPr txBox="1">
            <a:spLocks noChangeArrowheads="1"/>
          </p:cNvSpPr>
          <p:nvPr/>
        </p:nvSpPr>
        <p:spPr bwMode="auto">
          <a:xfrm>
            <a:off x="296989" y="977885"/>
            <a:ext cx="8229600" cy="5432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pPr>
            <a:r>
              <a:rPr lang="en-CA" altLang="en-US" sz="2000" dirty="0"/>
              <a:t>Resonators take time and energy to design and prototype - therefore minimizing the unique number of cavity designs is a design goal </a:t>
            </a:r>
          </a:p>
          <a:p>
            <a:pPr eaLnBrk="1" hangingPunct="1">
              <a:spcBef>
                <a:spcPts val="600"/>
              </a:spcBef>
            </a:pPr>
            <a:r>
              <a:rPr lang="en-CA" altLang="en-US" sz="2000" dirty="0"/>
              <a:t>Choosing optimum beta values and frequency based on</a:t>
            </a:r>
          </a:p>
          <a:p>
            <a:pPr lvl="1" eaLnBrk="1" hangingPunct="1">
              <a:spcBef>
                <a:spcPts val="600"/>
              </a:spcBef>
              <a:buFont typeface="Arial" panose="020B0604020202020204" pitchFamily="34" charset="0"/>
              <a:buChar char="•"/>
            </a:pPr>
            <a:r>
              <a:rPr lang="en-CA" altLang="en-US" sz="2000" dirty="0"/>
              <a:t>Transit time factor T(</a:t>
            </a:r>
            <a:r>
              <a:rPr lang="el-GR" altLang="en-US" sz="2000" dirty="0"/>
              <a:t>β</a:t>
            </a:r>
            <a:r>
              <a:rPr lang="en-CA" altLang="en-US" sz="2000" dirty="0"/>
              <a:t>) is efficient over velocities from</a:t>
            </a:r>
            <a:r>
              <a:rPr lang="el-GR" altLang="en-US" sz="2000" dirty="0"/>
              <a:t> </a:t>
            </a:r>
            <a:r>
              <a:rPr lang="en-CA" altLang="en-US" sz="2000" dirty="0"/>
              <a:t>0.75</a:t>
            </a:r>
            <a:r>
              <a:rPr lang="el-GR" altLang="en-US" sz="2000" dirty="0"/>
              <a:t>β</a:t>
            </a:r>
            <a:r>
              <a:rPr lang="en-CA" altLang="en-US" sz="2000" baseline="-25000" dirty="0"/>
              <a:t>0</a:t>
            </a:r>
            <a:r>
              <a:rPr lang="en-CA" altLang="en-US" sz="2000" dirty="0"/>
              <a:t>&lt;</a:t>
            </a:r>
            <a:r>
              <a:rPr lang="el-GR" altLang="en-US" sz="2000" dirty="0"/>
              <a:t> β</a:t>
            </a:r>
            <a:r>
              <a:rPr lang="en-CA" altLang="en-US" sz="2000" baseline="-25000" dirty="0"/>
              <a:t> </a:t>
            </a:r>
            <a:r>
              <a:rPr lang="en-CA" altLang="en-US" sz="2000" dirty="0"/>
              <a:t>&lt;1.5</a:t>
            </a:r>
            <a:r>
              <a:rPr lang="el-GR" altLang="en-US" sz="2000" dirty="0"/>
              <a:t>β</a:t>
            </a:r>
            <a:r>
              <a:rPr lang="en-CA" altLang="en-US" sz="2000" baseline="-25000" dirty="0"/>
              <a:t>0</a:t>
            </a:r>
            <a:r>
              <a:rPr lang="en-CA" altLang="en-US" sz="2000" dirty="0"/>
              <a:t> for a given </a:t>
            </a:r>
            <a:r>
              <a:rPr lang="el-GR" altLang="en-US" sz="2000" dirty="0"/>
              <a:t>β</a:t>
            </a:r>
            <a:r>
              <a:rPr lang="en-CA" altLang="en-US" sz="2000" baseline="-25000" dirty="0"/>
              <a:t>0</a:t>
            </a:r>
          </a:p>
          <a:p>
            <a:pPr lvl="1" eaLnBrk="1" hangingPunct="1">
              <a:spcBef>
                <a:spcPts val="600"/>
              </a:spcBef>
              <a:buFont typeface="Arial" panose="020B0604020202020204" pitchFamily="34" charset="0"/>
              <a:buChar char="•"/>
            </a:pPr>
            <a:r>
              <a:rPr lang="en-CA" altLang="en-US" sz="2000" dirty="0"/>
              <a:t>For an n-gap structure the cavity voltage is given by </a:t>
            </a:r>
            <a:r>
              <a:rPr lang="en-CA" altLang="en-US" sz="2000" dirty="0" err="1"/>
              <a:t>E</a:t>
            </a:r>
            <a:r>
              <a:rPr lang="en-CA" altLang="en-US" sz="2000" baseline="-25000" dirty="0" err="1"/>
              <a:t>a</a:t>
            </a:r>
            <a:r>
              <a:rPr lang="en-CA" altLang="en-US" sz="2000" dirty="0"/>
              <a:t>*L = </a:t>
            </a:r>
            <a:r>
              <a:rPr lang="en-CA" altLang="en-US" sz="2000" dirty="0" err="1"/>
              <a:t>E</a:t>
            </a:r>
            <a:r>
              <a:rPr lang="en-CA" altLang="en-US" sz="2000" baseline="-25000" dirty="0" err="1"/>
              <a:t>a</a:t>
            </a:r>
            <a:r>
              <a:rPr lang="en-CA" altLang="en-US" sz="2000" dirty="0"/>
              <a:t>*n</a:t>
            </a:r>
            <a:r>
              <a:rPr lang="el-GR" altLang="en-US" sz="2000" dirty="0"/>
              <a:t>β</a:t>
            </a:r>
            <a:r>
              <a:rPr lang="en-CA" altLang="en-US" sz="2000" baseline="-25000" dirty="0"/>
              <a:t>0</a:t>
            </a:r>
            <a:r>
              <a:rPr lang="el-GR" altLang="en-US" sz="2000" dirty="0">
                <a:sym typeface="Symbol" panose="05050102010706020507" pitchFamily="18" charset="2"/>
              </a:rPr>
              <a:t></a:t>
            </a:r>
            <a:r>
              <a:rPr lang="en-CA" altLang="en-US" sz="2000" dirty="0">
                <a:sym typeface="Symbol" panose="05050102010706020507" pitchFamily="18" charset="2"/>
              </a:rPr>
              <a:t>/2</a:t>
            </a:r>
          </a:p>
          <a:p>
            <a:pPr lvl="2" eaLnBrk="1" hangingPunct="1">
              <a:spcBef>
                <a:spcPts val="600"/>
              </a:spcBef>
            </a:pPr>
            <a:r>
              <a:rPr lang="en-CA" altLang="en-US" sz="1800" dirty="0">
                <a:sym typeface="Symbol" panose="05050102010706020507" pitchFamily="18" charset="2"/>
              </a:rPr>
              <a:t>for same frequency more voltage for higher </a:t>
            </a:r>
            <a:r>
              <a:rPr lang="el-GR" altLang="en-US" sz="1800" dirty="0"/>
              <a:t>β</a:t>
            </a:r>
            <a:r>
              <a:rPr lang="en-CA" altLang="en-US" sz="1800" baseline="-25000" dirty="0"/>
              <a:t>0</a:t>
            </a:r>
            <a:r>
              <a:rPr lang="en-CA" altLang="en-US" sz="1800" dirty="0">
                <a:sym typeface="Symbol" panose="05050102010706020507" pitchFamily="18" charset="2"/>
              </a:rPr>
              <a:t> values. </a:t>
            </a:r>
          </a:p>
          <a:p>
            <a:pPr lvl="2" eaLnBrk="1" hangingPunct="1">
              <a:spcBef>
                <a:spcPts val="600"/>
              </a:spcBef>
            </a:pPr>
            <a:r>
              <a:rPr lang="en-CA" altLang="en-US" sz="1800" dirty="0"/>
              <a:t>the rf frequency has to be low enough to provide sufficient longitudinal acceptance and gap dimensions while higher frequencies give smaller (cheaper) resonators (and cryomodules) but lower </a:t>
            </a:r>
            <a:r>
              <a:rPr lang="en-CA" altLang="en-US" sz="1800" dirty="0" err="1"/>
              <a:t>V</a:t>
            </a:r>
            <a:r>
              <a:rPr lang="en-CA" altLang="en-US" sz="1800" baseline="-25000" dirty="0" err="1"/>
              <a:t>eff</a:t>
            </a:r>
            <a:r>
              <a:rPr lang="en-CA" altLang="en-US" sz="1800" dirty="0"/>
              <a:t> </a:t>
            </a:r>
          </a:p>
          <a:p>
            <a:pPr lvl="1" eaLnBrk="1" hangingPunct="1">
              <a:spcBef>
                <a:spcPts val="600"/>
              </a:spcBef>
              <a:buFont typeface="Arial" panose="020B0604020202020204" pitchFamily="34" charset="0"/>
              <a:buChar char="•"/>
            </a:pPr>
            <a:r>
              <a:rPr lang="en-CA" altLang="en-US" sz="2000" dirty="0">
                <a:sym typeface="Symbol" panose="05050102010706020507" pitchFamily="18" charset="2"/>
              </a:rPr>
              <a:t>For longer linacs a rule of thumb is to maintain a certain cavity type until </a:t>
            </a:r>
            <a:r>
              <a:rPr lang="en-CA" altLang="en-US" sz="2000" dirty="0"/>
              <a:t>T(</a:t>
            </a:r>
            <a:r>
              <a:rPr lang="el-GR" altLang="en-US" sz="2000" dirty="0"/>
              <a:t>β</a:t>
            </a:r>
            <a:r>
              <a:rPr lang="en-CA" altLang="en-US" sz="2000" dirty="0"/>
              <a:t>) lowers the effective voltage below the voltage of the next cavity series</a:t>
            </a:r>
          </a:p>
          <a:p>
            <a:pPr lvl="1" eaLnBrk="1" hangingPunct="1">
              <a:spcBef>
                <a:spcPts val="600"/>
              </a:spcBef>
              <a:buFont typeface="Arial" panose="020B0604020202020204" pitchFamily="34" charset="0"/>
              <a:buChar char="•"/>
            </a:pPr>
            <a:r>
              <a:rPr lang="en-CA" altLang="en-US" sz="2000" dirty="0"/>
              <a:t>For </a:t>
            </a:r>
            <a:r>
              <a:rPr lang="el-GR" altLang="en-US" sz="2000" dirty="0"/>
              <a:t>β</a:t>
            </a:r>
            <a:r>
              <a:rPr lang="en-CA" altLang="en-US" sz="2000" dirty="0"/>
              <a:t>&gt;0.5 it is possible to consider multi-gap spokes since the smaller relative velocity change in this regime reduces the impact of the lower velocity acceptance</a:t>
            </a:r>
          </a:p>
        </p:txBody>
      </p:sp>
      <p:sp>
        <p:nvSpPr>
          <p:cNvPr id="4" name="Date Placeholder 3">
            <a:extLst>
              <a:ext uri="{FF2B5EF4-FFF2-40B4-BE49-F238E27FC236}">
                <a16:creationId xmlns:a16="http://schemas.microsoft.com/office/drawing/2014/main" id="{9E961F2C-3358-CC12-D5FA-E8F3D9D41FE6}"/>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4D14D5E8-1531-A859-BC94-5ACA50208C5F}"/>
              </a:ext>
            </a:extLst>
          </p:cNvPr>
          <p:cNvSpPr>
            <a:spLocks noGrp="1"/>
          </p:cNvSpPr>
          <p:nvPr>
            <p:ph type="ftr" sz="quarter" idx="11"/>
          </p:nvPr>
        </p:nvSpPr>
        <p:spPr/>
        <p:txBody>
          <a:bodyPr/>
          <a:lstStyle/>
          <a:p>
            <a:pPr>
              <a:defRPr/>
            </a:pPr>
            <a:r>
              <a:rPr lang="it-IT"/>
              <a:t>Bob Laxdal - Non Elliptical Cavities </a:t>
            </a:r>
            <a:endParaRPr lang="en-CA"/>
          </a:p>
        </p:txBody>
      </p:sp>
      <p:sp>
        <p:nvSpPr>
          <p:cNvPr id="87046" name="Slide Number Placeholder 7">
            <a:extLst>
              <a:ext uri="{FF2B5EF4-FFF2-40B4-BE49-F238E27FC236}">
                <a16:creationId xmlns:a16="http://schemas.microsoft.com/office/drawing/2014/main" id="{7B255BA6-DFD0-F000-E342-78F76232822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CF052EC-E9B2-4DCE-8AD1-0CE88381B12D}" type="slidenum">
              <a:rPr lang="en-CA" altLang="en-US" sz="1200" smtClean="0">
                <a:solidFill>
                  <a:srgbClr val="898989"/>
                </a:solidFill>
              </a:rPr>
              <a:pPr>
                <a:spcBef>
                  <a:spcPct val="0"/>
                </a:spcBef>
                <a:buFontTx/>
                <a:buNone/>
              </a:pPr>
              <a:t>58</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3" name="Ink 2">
                <a:extLst>
                  <a:ext uri="{FF2B5EF4-FFF2-40B4-BE49-F238E27FC236}">
                    <a16:creationId xmlns:a16="http://schemas.microsoft.com/office/drawing/2014/main" id="{42AC9D75-E5B7-BBE4-1BA8-7487994F1BCF}"/>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42AC9D75-E5B7-BBE4-1BA8-7487994F1BCF}"/>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820BA1-7D72-5727-55F8-510844794DCD}"/>
            </a:ext>
          </a:extLst>
        </p:cNvPr>
        <p:cNvGrpSpPr/>
        <p:nvPr/>
      </p:nvGrpSpPr>
      <p:grpSpPr>
        <a:xfrm>
          <a:off x="0" y="0"/>
          <a:ext cx="0" cy="0"/>
          <a:chOff x="0" y="0"/>
          <a:chExt cx="0" cy="0"/>
        </a:xfrm>
      </p:grpSpPr>
      <p:sp>
        <p:nvSpPr>
          <p:cNvPr id="43010" name="Title 1">
            <a:extLst>
              <a:ext uri="{FF2B5EF4-FFF2-40B4-BE49-F238E27FC236}">
                <a16:creationId xmlns:a16="http://schemas.microsoft.com/office/drawing/2014/main" id="{C2F134F0-E0EE-B4CF-B957-B99BD7FC0E31}"/>
              </a:ext>
            </a:extLst>
          </p:cNvPr>
          <p:cNvSpPr>
            <a:spLocks noGrp="1"/>
          </p:cNvSpPr>
          <p:nvPr>
            <p:ph type="title"/>
          </p:nvPr>
        </p:nvSpPr>
        <p:spPr>
          <a:xfrm>
            <a:off x="460375" y="141288"/>
            <a:ext cx="8229600" cy="746125"/>
          </a:xfrm>
        </p:spPr>
        <p:txBody>
          <a:bodyPr rtlCol="0">
            <a:normAutofit fontScale="90000"/>
          </a:bodyPr>
          <a:lstStyle/>
          <a:p>
            <a:pPr algn="l" eaLnBrk="1" fontAlgn="auto" hangingPunct="1">
              <a:spcAft>
                <a:spcPts val="0"/>
              </a:spcAft>
              <a:defRPr/>
            </a:pPr>
            <a:r>
              <a:rPr lang="en-CA" altLang="en-US" sz="3200" dirty="0"/>
              <a:t>Example: ISAC-II Heavy Ion Linac (post-accelerator)</a:t>
            </a:r>
          </a:p>
        </p:txBody>
      </p:sp>
      <p:grpSp>
        <p:nvGrpSpPr>
          <p:cNvPr id="77828" name="Group 4">
            <a:extLst>
              <a:ext uri="{FF2B5EF4-FFF2-40B4-BE49-F238E27FC236}">
                <a16:creationId xmlns:a16="http://schemas.microsoft.com/office/drawing/2014/main" id="{64AD6015-95EE-46BF-06B2-C3D9AEFE06A8}"/>
              </a:ext>
            </a:extLst>
          </p:cNvPr>
          <p:cNvGrpSpPr>
            <a:grpSpLocks/>
          </p:cNvGrpSpPr>
          <p:nvPr/>
        </p:nvGrpSpPr>
        <p:grpSpPr bwMode="auto">
          <a:xfrm>
            <a:off x="460375" y="1081088"/>
            <a:ext cx="2555875" cy="2709862"/>
            <a:chOff x="2976" y="1440"/>
            <a:chExt cx="2304" cy="2640"/>
          </a:xfrm>
        </p:grpSpPr>
        <p:sp>
          <p:nvSpPr>
            <p:cNvPr id="77840" name="Rectangle 5">
              <a:extLst>
                <a:ext uri="{FF2B5EF4-FFF2-40B4-BE49-F238E27FC236}">
                  <a16:creationId xmlns:a16="http://schemas.microsoft.com/office/drawing/2014/main" id="{69CF3DED-E369-FC9E-CFC4-1C49A0871FBA}"/>
                </a:ext>
              </a:extLst>
            </p:cNvPr>
            <p:cNvSpPr>
              <a:spLocks noChangeArrowheads="1"/>
            </p:cNvSpPr>
            <p:nvPr/>
          </p:nvSpPr>
          <p:spPr bwMode="auto">
            <a:xfrm>
              <a:off x="2976" y="1440"/>
              <a:ext cx="2304" cy="2640"/>
            </a:xfrm>
            <a:prstGeom prst="rect">
              <a:avLst/>
            </a:prstGeom>
            <a:solidFill>
              <a:srgbClr val="3366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latin typeface="Arial" panose="020B0604020202020204" pitchFamily="34" charset="0"/>
              </a:endParaRPr>
            </a:p>
          </p:txBody>
        </p:sp>
        <p:pic>
          <p:nvPicPr>
            <p:cNvPr id="77841" name="Picture 6" descr="cryomodule">
              <a:extLst>
                <a:ext uri="{FF2B5EF4-FFF2-40B4-BE49-F238E27FC236}">
                  <a16:creationId xmlns:a16="http://schemas.microsoft.com/office/drawing/2014/main" id="{F6B5C40D-2AC9-BCA1-A334-76F85C059A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4" y="1488"/>
              <a:ext cx="2204" cy="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7829" name="Picture 4" descr="SRF09-mindy-SCC1">
            <a:extLst>
              <a:ext uri="{FF2B5EF4-FFF2-40B4-BE49-F238E27FC236}">
                <a16:creationId xmlns:a16="http://schemas.microsoft.com/office/drawing/2014/main" id="{36BB2B20-CCC7-D959-1F68-557AD46A84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3798888"/>
            <a:ext cx="2520950"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7830" name="Group 14">
            <a:extLst>
              <a:ext uri="{FF2B5EF4-FFF2-40B4-BE49-F238E27FC236}">
                <a16:creationId xmlns:a16="http://schemas.microsoft.com/office/drawing/2014/main" id="{06522E77-1350-575D-277E-9883BC0C65DF}"/>
              </a:ext>
            </a:extLst>
          </p:cNvPr>
          <p:cNvGrpSpPr>
            <a:grpSpLocks/>
          </p:cNvGrpSpPr>
          <p:nvPr/>
        </p:nvGrpSpPr>
        <p:grpSpPr bwMode="auto">
          <a:xfrm>
            <a:off x="3803650" y="2849980"/>
            <a:ext cx="4556125" cy="2319338"/>
            <a:chOff x="228600" y="1893888"/>
            <a:chExt cx="8445500" cy="4352811"/>
          </a:xfrm>
        </p:grpSpPr>
        <p:pic>
          <p:nvPicPr>
            <p:cNvPr id="77835" name="Picture 5">
              <a:extLst>
                <a:ext uri="{FF2B5EF4-FFF2-40B4-BE49-F238E27FC236}">
                  <a16:creationId xmlns:a16="http://schemas.microsoft.com/office/drawing/2014/main" id="{03CAEB09-5AAD-AE2D-5FDB-58000462DF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28600" y="1893888"/>
              <a:ext cx="5586413"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6" name="Picture 6">
              <a:extLst>
                <a:ext uri="{FF2B5EF4-FFF2-40B4-BE49-F238E27FC236}">
                  <a16:creationId xmlns:a16="http://schemas.microsoft.com/office/drawing/2014/main" id="{4BAD0751-06D9-6852-D346-288D0EE5551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15063" y="2667000"/>
              <a:ext cx="2459037"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7" name="Text Box 7">
              <a:extLst>
                <a:ext uri="{FF2B5EF4-FFF2-40B4-BE49-F238E27FC236}">
                  <a16:creationId xmlns:a16="http://schemas.microsoft.com/office/drawing/2014/main" id="{6B94B71C-9BDB-D88F-9A61-D04712B6683F}"/>
                </a:ext>
              </a:extLst>
            </p:cNvPr>
            <p:cNvSpPr txBox="1">
              <a:spLocks noChangeArrowheads="1"/>
            </p:cNvSpPr>
            <p:nvPr/>
          </p:nvSpPr>
          <p:spPr bwMode="auto">
            <a:xfrm>
              <a:off x="292099" y="5333999"/>
              <a:ext cx="2463800" cy="866531"/>
            </a:xfrm>
            <a:prstGeom prst="rect">
              <a:avLst/>
            </a:prstGeom>
            <a:solidFill>
              <a:schemeClr val="bg1"/>
            </a:solidFill>
            <a:ln w="9525">
              <a:solidFill>
                <a:schemeClr val="bg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200" dirty="0">
                  <a:latin typeface="Arial" panose="020B0604020202020204" pitchFamily="34" charset="0"/>
                  <a:ea typeface="ヒラギノ角ゴ Pro W3"/>
                  <a:cs typeface="ヒラギノ角ゴ Pro W3"/>
                </a:rPr>
                <a:t>106.1 MHz </a:t>
              </a:r>
              <a:r>
                <a:rPr lang="el-GR" altLang="en-US" sz="1200" dirty="0">
                  <a:latin typeface="Arial" panose="020B0604020202020204" pitchFamily="34" charset="0"/>
                  <a:ea typeface="ヒラギノ角ゴ Pro W3"/>
                  <a:cs typeface="ヒラギノ角ゴ Pro W3"/>
                </a:rPr>
                <a:t>β</a:t>
              </a:r>
              <a:r>
                <a:rPr lang="en-US" altLang="en-US" sz="1200" baseline="-25000" dirty="0">
                  <a:latin typeface="Arial" panose="020B0604020202020204" pitchFamily="34" charset="0"/>
                  <a:ea typeface="ヒラギノ角ゴ Pro W3"/>
                  <a:cs typeface="ヒラギノ角ゴ Pro W3"/>
                </a:rPr>
                <a:t>0</a:t>
              </a:r>
              <a:r>
                <a:rPr lang="en-US" altLang="en-US" sz="1200" dirty="0">
                  <a:latin typeface="Arial" panose="020B0604020202020204" pitchFamily="34" charset="0"/>
                  <a:ea typeface="ヒラギノ角ゴ Pro W3"/>
                  <a:cs typeface="ヒラギノ角ゴ Pro W3"/>
                </a:rPr>
                <a:t>=5.7%</a:t>
              </a:r>
            </a:p>
          </p:txBody>
        </p:sp>
        <p:sp>
          <p:nvSpPr>
            <p:cNvPr id="77838" name="Text Box 8">
              <a:extLst>
                <a:ext uri="{FF2B5EF4-FFF2-40B4-BE49-F238E27FC236}">
                  <a16:creationId xmlns:a16="http://schemas.microsoft.com/office/drawing/2014/main" id="{58A36A0C-EB59-3680-32DB-44B38026C92E}"/>
                </a:ext>
              </a:extLst>
            </p:cNvPr>
            <p:cNvSpPr txBox="1">
              <a:spLocks noChangeArrowheads="1"/>
            </p:cNvSpPr>
            <p:nvPr/>
          </p:nvSpPr>
          <p:spPr bwMode="auto">
            <a:xfrm>
              <a:off x="3194153" y="5380168"/>
              <a:ext cx="2596924" cy="866531"/>
            </a:xfrm>
            <a:prstGeom prst="rect">
              <a:avLst/>
            </a:prstGeom>
            <a:solidFill>
              <a:schemeClr val="bg1"/>
            </a:solidFill>
            <a:ln w="9525">
              <a:solidFill>
                <a:schemeClr val="bg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200" dirty="0">
                  <a:latin typeface="Arial" panose="020B0604020202020204" pitchFamily="34" charset="0"/>
                  <a:ea typeface="ヒラギノ角ゴ Pro W3"/>
                  <a:cs typeface="ヒラギノ角ゴ Pro W3"/>
                </a:rPr>
                <a:t>106.1 MHz           </a:t>
              </a:r>
              <a:r>
                <a:rPr lang="el-GR" altLang="en-US" sz="1200" dirty="0">
                  <a:latin typeface="Arial" panose="020B0604020202020204" pitchFamily="34" charset="0"/>
                  <a:ea typeface="ヒラギノ角ゴ Pro W3"/>
                  <a:cs typeface="ヒラギノ角ゴ Pro W3"/>
                </a:rPr>
                <a:t>β</a:t>
              </a:r>
              <a:r>
                <a:rPr lang="en-US" altLang="en-US" sz="1200" baseline="-25000" dirty="0">
                  <a:latin typeface="Arial" panose="020B0604020202020204" pitchFamily="34" charset="0"/>
                  <a:ea typeface="ヒラギノ角ゴ Pro W3"/>
                  <a:cs typeface="ヒラギノ角ゴ Pro W3"/>
                </a:rPr>
                <a:t>0</a:t>
              </a:r>
              <a:r>
                <a:rPr lang="el-GR" altLang="en-US" sz="1200" dirty="0">
                  <a:latin typeface="Arial" panose="020B0604020202020204" pitchFamily="34" charset="0"/>
                  <a:ea typeface="ヒラギノ角ゴ Pro W3"/>
                  <a:cs typeface="ヒラギノ角ゴ Pro W3"/>
                </a:rPr>
                <a:t> </a:t>
              </a:r>
              <a:r>
                <a:rPr lang="en-US" altLang="en-US" sz="1200" dirty="0">
                  <a:latin typeface="Arial" panose="020B0604020202020204" pitchFamily="34" charset="0"/>
                  <a:ea typeface="ヒラギノ角ゴ Pro W3"/>
                  <a:cs typeface="ヒラギノ角ゴ Pro W3"/>
                </a:rPr>
                <a:t>=7.1% </a:t>
              </a:r>
            </a:p>
          </p:txBody>
        </p:sp>
        <p:sp>
          <p:nvSpPr>
            <p:cNvPr id="77839" name="Text Box 9">
              <a:extLst>
                <a:ext uri="{FF2B5EF4-FFF2-40B4-BE49-F238E27FC236}">
                  <a16:creationId xmlns:a16="http://schemas.microsoft.com/office/drawing/2014/main" id="{6F4A87A1-2EFD-484C-502C-FA6EBA2EE4D7}"/>
                </a:ext>
              </a:extLst>
            </p:cNvPr>
            <p:cNvSpPr txBox="1">
              <a:spLocks noChangeArrowheads="1"/>
            </p:cNvSpPr>
            <p:nvPr/>
          </p:nvSpPr>
          <p:spPr bwMode="auto">
            <a:xfrm>
              <a:off x="6173788" y="5348289"/>
              <a:ext cx="2463800" cy="866531"/>
            </a:xfrm>
            <a:prstGeom prst="rect">
              <a:avLst/>
            </a:prstGeom>
            <a:solidFill>
              <a:schemeClr val="bg1"/>
            </a:solidFill>
            <a:ln w="9525">
              <a:solidFill>
                <a:schemeClr val="bg2"/>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altLang="en-US" sz="1200" dirty="0">
                  <a:latin typeface="Arial" panose="020B0604020202020204" pitchFamily="34" charset="0"/>
                  <a:ea typeface="ヒラギノ角ゴ Pro W3"/>
                  <a:cs typeface="ヒラギノ角ゴ Pro W3"/>
                </a:rPr>
                <a:t>141.4 MHz        </a:t>
              </a:r>
              <a:r>
                <a:rPr lang="el-GR" altLang="en-US" sz="1200" dirty="0">
                  <a:latin typeface="Arial" panose="020B0604020202020204" pitchFamily="34" charset="0"/>
                  <a:ea typeface="ヒラギノ角ゴ Pro W3"/>
                  <a:cs typeface="ヒラギノ角ゴ Pro W3"/>
                </a:rPr>
                <a:t>β</a:t>
              </a:r>
              <a:r>
                <a:rPr lang="en-US" altLang="en-US" sz="1200" baseline="-25000" dirty="0">
                  <a:latin typeface="Arial" panose="020B0604020202020204" pitchFamily="34" charset="0"/>
                  <a:ea typeface="ヒラギノ角ゴ Pro W3"/>
                  <a:cs typeface="ヒラギノ角ゴ Pro W3"/>
                </a:rPr>
                <a:t>0</a:t>
              </a:r>
              <a:r>
                <a:rPr lang="el-GR" altLang="en-US" sz="1200" dirty="0">
                  <a:latin typeface="Arial" panose="020B0604020202020204" pitchFamily="34" charset="0"/>
                  <a:ea typeface="ヒラギノ角ゴ Pro W3"/>
                  <a:cs typeface="ヒラギノ角ゴ Pro W3"/>
                </a:rPr>
                <a:t> </a:t>
              </a:r>
              <a:r>
                <a:rPr lang="en-US" altLang="en-US" sz="1200" dirty="0">
                  <a:latin typeface="Arial" panose="020B0604020202020204" pitchFamily="34" charset="0"/>
                  <a:ea typeface="ヒラギノ角ゴ Pro W3"/>
                  <a:cs typeface="ヒラギノ角ゴ Pro W3"/>
                </a:rPr>
                <a:t>=11%</a:t>
              </a:r>
            </a:p>
          </p:txBody>
        </p:sp>
      </p:grpSp>
      <p:sp>
        <p:nvSpPr>
          <p:cNvPr id="43017" name="TextBox 15">
            <a:extLst>
              <a:ext uri="{FF2B5EF4-FFF2-40B4-BE49-F238E27FC236}">
                <a16:creationId xmlns:a16="http://schemas.microsoft.com/office/drawing/2014/main" id="{A2628786-4B28-746C-B437-69374223D13D}"/>
              </a:ext>
            </a:extLst>
          </p:cNvPr>
          <p:cNvSpPr txBox="1">
            <a:spLocks noChangeArrowheads="1"/>
          </p:cNvSpPr>
          <p:nvPr/>
        </p:nvSpPr>
        <p:spPr bwMode="auto">
          <a:xfrm>
            <a:off x="3721100" y="1146175"/>
            <a:ext cx="5061953" cy="210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fontAlgn="auto" hangingPunct="1">
              <a:spcBef>
                <a:spcPts val="600"/>
              </a:spcBef>
              <a:spcAft>
                <a:spcPts val="0"/>
              </a:spcAft>
              <a:defRPr/>
            </a:pPr>
            <a:r>
              <a:rPr lang="en-CA" altLang="en-US" sz="1800" dirty="0">
                <a:latin typeface="+mn-lt"/>
                <a:cs typeface="+mn-cs"/>
              </a:rPr>
              <a:t>Consists of 40 QWRs with three different cavity types of </a:t>
            </a:r>
            <a:r>
              <a:rPr lang="el-GR" altLang="en-US" sz="1800" dirty="0">
                <a:latin typeface="+mn-lt"/>
                <a:cs typeface="+mn-cs"/>
              </a:rPr>
              <a:t>β</a:t>
            </a:r>
            <a:r>
              <a:rPr lang="en-CA" altLang="en-US" sz="1800" baseline="-25000" dirty="0">
                <a:latin typeface="+mn-lt"/>
                <a:cs typeface="+mn-cs"/>
              </a:rPr>
              <a:t>0</a:t>
            </a:r>
            <a:r>
              <a:rPr lang="en-CA" altLang="en-US" sz="1800" dirty="0">
                <a:latin typeface="+mn-lt"/>
                <a:cs typeface="+mn-cs"/>
              </a:rPr>
              <a:t>=5.7%, 7.1% and 11% with N= 8, 12 and 20 cavities of each type</a:t>
            </a:r>
          </a:p>
          <a:p>
            <a:pPr eaLnBrk="1" fontAlgn="auto" hangingPunct="1">
              <a:spcBef>
                <a:spcPts val="600"/>
              </a:spcBef>
              <a:spcAft>
                <a:spcPts val="0"/>
              </a:spcAft>
              <a:defRPr/>
            </a:pPr>
            <a:r>
              <a:rPr lang="en-CA" altLang="en-US" sz="1800" dirty="0">
                <a:latin typeface="+mn-lt"/>
                <a:cs typeface="+mn-cs"/>
              </a:rPr>
              <a:t>All cavities have same outer and inner conductor diameter to reduce fabrication cost</a:t>
            </a:r>
          </a:p>
          <a:p>
            <a:pPr eaLnBrk="1" fontAlgn="auto" hangingPunct="1">
              <a:spcBef>
                <a:spcPct val="0"/>
              </a:spcBef>
              <a:spcAft>
                <a:spcPts val="0"/>
              </a:spcAft>
              <a:defRPr/>
            </a:pPr>
            <a:endParaRPr lang="en-CA" altLang="en-US" sz="1800" dirty="0">
              <a:latin typeface="+mn-lt"/>
              <a:cs typeface="+mn-cs"/>
            </a:endParaRPr>
          </a:p>
          <a:p>
            <a:pPr marL="0" indent="0" eaLnBrk="1" fontAlgn="auto" hangingPunct="1">
              <a:spcBef>
                <a:spcPct val="0"/>
              </a:spcBef>
              <a:spcAft>
                <a:spcPts val="0"/>
              </a:spcAft>
              <a:buFontTx/>
              <a:buNone/>
              <a:defRPr/>
            </a:pPr>
            <a:endParaRPr lang="en-CA" altLang="en-US" sz="1800" dirty="0">
              <a:latin typeface="+mn-lt"/>
              <a:cs typeface="+mn-cs"/>
            </a:endParaRPr>
          </a:p>
        </p:txBody>
      </p:sp>
      <p:pic>
        <p:nvPicPr>
          <p:cNvPr id="77832" name="Picture 2">
            <a:extLst>
              <a:ext uri="{FF2B5EF4-FFF2-40B4-BE49-F238E27FC236}">
                <a16:creationId xmlns:a16="http://schemas.microsoft.com/office/drawing/2014/main" id="{25DA707F-0C6D-E3AF-792A-9CC43BC74B9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3650" y="2840455"/>
            <a:ext cx="4686300" cy="187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41AF65C2-7CB3-EA49-9FA8-D750E0FA681A}"/>
              </a:ext>
            </a:extLst>
          </p:cNvPr>
          <p:cNvSpPr/>
          <p:nvPr/>
        </p:nvSpPr>
        <p:spPr>
          <a:xfrm>
            <a:off x="5167061" y="4615329"/>
            <a:ext cx="236427" cy="6284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Slide Number Placeholder 6">
            <a:extLst>
              <a:ext uri="{FF2B5EF4-FFF2-40B4-BE49-F238E27FC236}">
                <a16:creationId xmlns:a16="http://schemas.microsoft.com/office/drawing/2014/main" id="{436A6100-D09B-4297-151A-174FB69F4946}"/>
              </a:ext>
            </a:extLst>
          </p:cNvPr>
          <p:cNvSpPr>
            <a:spLocks noGrp="1"/>
          </p:cNvSpPr>
          <p:nvPr>
            <p:ph type="sldNum" sz="quarter" idx="12"/>
          </p:nvPr>
        </p:nvSpPr>
        <p:spPr>
          <a:xfrm>
            <a:off x="6553200" y="65309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fld id="{AC3F4459-8725-4A62-8368-F10BBADE24E7}" type="slidenum">
              <a:rPr lang="en-US" altLang="en-US" sz="1400"/>
              <a:pPr eaLnBrk="1" hangingPunct="1">
                <a:spcBef>
                  <a:spcPct val="0"/>
                </a:spcBef>
                <a:buFontTx/>
                <a:buNone/>
              </a:pPr>
              <a:t>59</a:t>
            </a:fld>
            <a:endParaRPr lang="en-US" altLang="en-US" sz="1400" dirty="0"/>
          </a:p>
        </p:txBody>
      </p:sp>
      <p:grpSp>
        <p:nvGrpSpPr>
          <p:cNvPr id="10" name="Group 9">
            <a:extLst>
              <a:ext uri="{FF2B5EF4-FFF2-40B4-BE49-F238E27FC236}">
                <a16:creationId xmlns:a16="http://schemas.microsoft.com/office/drawing/2014/main" id="{53C40F2C-271C-F54A-B7F5-103C0960CBC6}"/>
              </a:ext>
            </a:extLst>
          </p:cNvPr>
          <p:cNvGrpSpPr/>
          <p:nvPr/>
        </p:nvGrpSpPr>
        <p:grpSpPr>
          <a:xfrm>
            <a:off x="3888839" y="5411794"/>
            <a:ext cx="1514649" cy="1119181"/>
            <a:chOff x="4892159" y="5612829"/>
            <a:chExt cx="1514649" cy="1119181"/>
          </a:xfrm>
        </p:grpSpPr>
        <p:sp>
          <p:nvSpPr>
            <p:cNvPr id="4" name="Oval 3">
              <a:extLst>
                <a:ext uri="{FF2B5EF4-FFF2-40B4-BE49-F238E27FC236}">
                  <a16:creationId xmlns:a16="http://schemas.microsoft.com/office/drawing/2014/main" id="{F53D93D4-2EE0-E063-C349-FF1DD75036C4}"/>
                </a:ext>
              </a:extLst>
            </p:cNvPr>
            <p:cNvSpPr/>
            <p:nvPr/>
          </p:nvSpPr>
          <p:spPr>
            <a:xfrm>
              <a:off x="5403488" y="5951112"/>
              <a:ext cx="455891" cy="4617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Oval 23">
              <a:extLst>
                <a:ext uri="{FF2B5EF4-FFF2-40B4-BE49-F238E27FC236}">
                  <a16:creationId xmlns:a16="http://schemas.microsoft.com/office/drawing/2014/main" id="{292A89EA-0C27-3437-F748-E928F6A67F31}"/>
                </a:ext>
              </a:extLst>
            </p:cNvPr>
            <p:cNvSpPr/>
            <p:nvPr/>
          </p:nvSpPr>
          <p:spPr>
            <a:xfrm>
              <a:off x="5041232" y="5612829"/>
              <a:ext cx="1203157" cy="11191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4">
              <a:extLst>
                <a:ext uri="{FF2B5EF4-FFF2-40B4-BE49-F238E27FC236}">
                  <a16:creationId xmlns:a16="http://schemas.microsoft.com/office/drawing/2014/main" id="{98009A3F-8784-C405-0F3E-110A3D269244}"/>
                </a:ext>
              </a:extLst>
            </p:cNvPr>
            <p:cNvSpPr/>
            <p:nvPr/>
          </p:nvSpPr>
          <p:spPr>
            <a:xfrm>
              <a:off x="5403488" y="6112042"/>
              <a:ext cx="455891" cy="1569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9" name="Group 8">
              <a:extLst>
                <a:ext uri="{FF2B5EF4-FFF2-40B4-BE49-F238E27FC236}">
                  <a16:creationId xmlns:a16="http://schemas.microsoft.com/office/drawing/2014/main" id="{272CFB8C-F18E-E0C1-75D9-BBFB7B72DCC8}"/>
                </a:ext>
              </a:extLst>
            </p:cNvPr>
            <p:cNvGrpSpPr/>
            <p:nvPr/>
          </p:nvGrpSpPr>
          <p:grpSpPr>
            <a:xfrm>
              <a:off x="4892159" y="5972447"/>
              <a:ext cx="1514649" cy="399943"/>
              <a:chOff x="4896850" y="5951112"/>
              <a:chExt cx="1514649" cy="461720"/>
            </a:xfrm>
          </p:grpSpPr>
          <p:grpSp>
            <p:nvGrpSpPr>
              <p:cNvPr id="7" name="Group 6">
                <a:extLst>
                  <a:ext uri="{FF2B5EF4-FFF2-40B4-BE49-F238E27FC236}">
                    <a16:creationId xmlns:a16="http://schemas.microsoft.com/office/drawing/2014/main" id="{DB845BD0-2DAC-0BE0-9DB7-B11F9BDA80C9}"/>
                  </a:ext>
                </a:extLst>
              </p:cNvPr>
              <p:cNvGrpSpPr/>
              <p:nvPr/>
            </p:nvGrpSpPr>
            <p:grpSpPr>
              <a:xfrm>
                <a:off x="4896850" y="5951112"/>
                <a:ext cx="204535" cy="461720"/>
                <a:chOff x="4615919" y="5951112"/>
                <a:chExt cx="455898" cy="461720"/>
              </a:xfrm>
            </p:grpSpPr>
            <p:sp>
              <p:nvSpPr>
                <p:cNvPr id="6" name="Rectangle: Rounded Corners 5">
                  <a:extLst>
                    <a:ext uri="{FF2B5EF4-FFF2-40B4-BE49-F238E27FC236}">
                      <a16:creationId xmlns:a16="http://schemas.microsoft.com/office/drawing/2014/main" id="{73F1B56E-68B9-45C9-F689-2DBD4FC0A205}"/>
                    </a:ext>
                  </a:extLst>
                </p:cNvPr>
                <p:cNvSpPr/>
                <p:nvPr/>
              </p:nvSpPr>
              <p:spPr>
                <a:xfrm>
                  <a:off x="4722902" y="5951112"/>
                  <a:ext cx="348915" cy="4617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Rectangle 25">
                  <a:extLst>
                    <a:ext uri="{FF2B5EF4-FFF2-40B4-BE49-F238E27FC236}">
                      <a16:creationId xmlns:a16="http://schemas.microsoft.com/office/drawing/2014/main" id="{8F58B669-003F-6CAE-D426-510C6003E7C6}"/>
                    </a:ext>
                  </a:extLst>
                </p:cNvPr>
                <p:cNvSpPr/>
                <p:nvPr/>
              </p:nvSpPr>
              <p:spPr>
                <a:xfrm>
                  <a:off x="4615919" y="6112042"/>
                  <a:ext cx="455891" cy="1569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9" name="Group 28">
                <a:extLst>
                  <a:ext uri="{FF2B5EF4-FFF2-40B4-BE49-F238E27FC236}">
                    <a16:creationId xmlns:a16="http://schemas.microsoft.com/office/drawing/2014/main" id="{7036A6A4-A611-4850-8F6D-2C9072705EC1}"/>
                  </a:ext>
                </a:extLst>
              </p:cNvPr>
              <p:cNvGrpSpPr/>
              <p:nvPr/>
            </p:nvGrpSpPr>
            <p:grpSpPr>
              <a:xfrm flipH="1">
                <a:off x="6194935" y="5951112"/>
                <a:ext cx="216564" cy="461720"/>
                <a:chOff x="4535462" y="5951112"/>
                <a:chExt cx="482711" cy="461720"/>
              </a:xfrm>
            </p:grpSpPr>
            <p:sp>
              <p:nvSpPr>
                <p:cNvPr id="30" name="Rectangle: Rounded Corners 29">
                  <a:extLst>
                    <a:ext uri="{FF2B5EF4-FFF2-40B4-BE49-F238E27FC236}">
                      <a16:creationId xmlns:a16="http://schemas.microsoft.com/office/drawing/2014/main" id="{D0F2B0C2-8BB0-8527-950D-799583C8E116}"/>
                    </a:ext>
                  </a:extLst>
                </p:cNvPr>
                <p:cNvSpPr/>
                <p:nvPr/>
              </p:nvSpPr>
              <p:spPr>
                <a:xfrm>
                  <a:off x="4669258" y="5951112"/>
                  <a:ext cx="348915" cy="4617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Rectangle 30">
                  <a:extLst>
                    <a:ext uri="{FF2B5EF4-FFF2-40B4-BE49-F238E27FC236}">
                      <a16:creationId xmlns:a16="http://schemas.microsoft.com/office/drawing/2014/main" id="{ABB259E9-4C5E-1F11-CCBF-63D6A4984703}"/>
                    </a:ext>
                  </a:extLst>
                </p:cNvPr>
                <p:cNvSpPr/>
                <p:nvPr/>
              </p:nvSpPr>
              <p:spPr>
                <a:xfrm>
                  <a:off x="4535462" y="6112042"/>
                  <a:ext cx="455892" cy="1569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sp>
        <p:nvSpPr>
          <p:cNvPr id="34" name="TextBox 33">
            <a:extLst>
              <a:ext uri="{FF2B5EF4-FFF2-40B4-BE49-F238E27FC236}">
                <a16:creationId xmlns:a16="http://schemas.microsoft.com/office/drawing/2014/main" id="{AF7D4EDD-763E-2C76-BC47-7157EF0B1C1E}"/>
              </a:ext>
            </a:extLst>
          </p:cNvPr>
          <p:cNvSpPr txBox="1"/>
          <p:nvPr/>
        </p:nvSpPr>
        <p:spPr>
          <a:xfrm>
            <a:off x="4478002" y="5453241"/>
            <a:ext cx="479133" cy="369332"/>
          </a:xfrm>
          <a:prstGeom prst="rect">
            <a:avLst/>
          </a:prstGeom>
          <a:noFill/>
        </p:spPr>
        <p:txBody>
          <a:bodyPr wrap="square" rtlCol="0">
            <a:spAutoFit/>
          </a:bodyPr>
          <a:lstStyle/>
          <a:p>
            <a:r>
              <a:rPr lang="en-CA" i="1" dirty="0">
                <a:solidFill>
                  <a:srgbClr val="FF0000"/>
                </a:solidFill>
              </a:rPr>
              <a:t>V</a:t>
            </a:r>
            <a:r>
              <a:rPr lang="en-CA" i="1" baseline="-25000" dirty="0">
                <a:solidFill>
                  <a:srgbClr val="FF0000"/>
                </a:solidFill>
              </a:rPr>
              <a:t>IC</a:t>
            </a:r>
          </a:p>
        </p:txBody>
      </p:sp>
      <p:cxnSp>
        <p:nvCxnSpPr>
          <p:cNvPr id="13" name="Straight Arrow Connector 12">
            <a:extLst>
              <a:ext uri="{FF2B5EF4-FFF2-40B4-BE49-F238E27FC236}">
                <a16:creationId xmlns:a16="http://schemas.microsoft.com/office/drawing/2014/main" id="{4FF64A5C-190A-72FB-41E8-A3D0A4A9AC2E}"/>
              </a:ext>
            </a:extLst>
          </p:cNvPr>
          <p:cNvCxnSpPr/>
          <p:nvPr/>
        </p:nvCxnSpPr>
        <p:spPr>
          <a:xfrm flipV="1">
            <a:off x="3630042" y="5971383"/>
            <a:ext cx="4623621" cy="742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BBA17797-22DE-215A-B730-855D8CF4E372}"/>
              </a:ext>
            </a:extLst>
          </p:cNvPr>
          <p:cNvSpPr/>
          <p:nvPr/>
        </p:nvSpPr>
        <p:spPr>
          <a:xfrm>
            <a:off x="6537023" y="5677631"/>
            <a:ext cx="280350" cy="3062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Rectangle 41">
            <a:extLst>
              <a:ext uri="{FF2B5EF4-FFF2-40B4-BE49-F238E27FC236}">
                <a16:creationId xmlns:a16="http://schemas.microsoft.com/office/drawing/2014/main" id="{367106D4-7178-6035-D123-59DC57690E29}"/>
              </a:ext>
            </a:extLst>
          </p:cNvPr>
          <p:cNvSpPr/>
          <p:nvPr/>
        </p:nvSpPr>
        <p:spPr>
          <a:xfrm>
            <a:off x="7299711" y="5676082"/>
            <a:ext cx="280350" cy="3062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Rectangle 40">
            <a:extLst>
              <a:ext uri="{FF2B5EF4-FFF2-40B4-BE49-F238E27FC236}">
                <a16:creationId xmlns:a16="http://schemas.microsoft.com/office/drawing/2014/main" id="{9A89C573-0155-B04F-2036-840BBA26BE34}"/>
              </a:ext>
            </a:extLst>
          </p:cNvPr>
          <p:cNvSpPr/>
          <p:nvPr/>
        </p:nvSpPr>
        <p:spPr>
          <a:xfrm>
            <a:off x="7299711" y="5979475"/>
            <a:ext cx="280350" cy="3062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Connector 15">
            <a:extLst>
              <a:ext uri="{FF2B5EF4-FFF2-40B4-BE49-F238E27FC236}">
                <a16:creationId xmlns:a16="http://schemas.microsoft.com/office/drawing/2014/main" id="{735CD144-361E-389B-EBB0-C22C69FA91EB}"/>
              </a:ext>
            </a:extLst>
          </p:cNvPr>
          <p:cNvCxnSpPr>
            <a:cxnSpLocks/>
          </p:cNvCxnSpPr>
          <p:nvPr/>
        </p:nvCxnSpPr>
        <p:spPr>
          <a:xfrm>
            <a:off x="6464830" y="5664340"/>
            <a:ext cx="1279881" cy="432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A795C2E-DA30-44E4-AA59-D087D44D395C}"/>
              </a:ext>
            </a:extLst>
          </p:cNvPr>
          <p:cNvSpPr txBox="1"/>
          <p:nvPr/>
        </p:nvSpPr>
        <p:spPr>
          <a:xfrm>
            <a:off x="7895829" y="5491398"/>
            <a:ext cx="1042443" cy="369332"/>
          </a:xfrm>
          <a:prstGeom prst="rect">
            <a:avLst/>
          </a:prstGeom>
          <a:noFill/>
        </p:spPr>
        <p:txBody>
          <a:bodyPr wrap="square" rtlCol="0">
            <a:spAutoFit/>
          </a:bodyPr>
          <a:lstStyle/>
          <a:p>
            <a:r>
              <a:rPr lang="en-CA" i="1" dirty="0">
                <a:solidFill>
                  <a:srgbClr val="FF0000"/>
                </a:solidFill>
              </a:rPr>
              <a:t>V</a:t>
            </a:r>
            <a:r>
              <a:rPr lang="en-CA" i="1" baseline="-25000" dirty="0">
                <a:solidFill>
                  <a:srgbClr val="FF0000"/>
                </a:solidFill>
              </a:rPr>
              <a:t>0</a:t>
            </a:r>
            <a:r>
              <a:rPr lang="en-CA" i="1" dirty="0">
                <a:solidFill>
                  <a:srgbClr val="FF0000"/>
                </a:solidFill>
              </a:rPr>
              <a:t>=2V</a:t>
            </a:r>
            <a:r>
              <a:rPr lang="en-CA" i="1" baseline="-25000" dirty="0">
                <a:solidFill>
                  <a:srgbClr val="FF0000"/>
                </a:solidFill>
              </a:rPr>
              <a:t>IC</a:t>
            </a:r>
          </a:p>
        </p:txBody>
      </p:sp>
      <p:sp>
        <p:nvSpPr>
          <p:cNvPr id="49" name="TextBox 48">
            <a:extLst>
              <a:ext uri="{FF2B5EF4-FFF2-40B4-BE49-F238E27FC236}">
                <a16:creationId xmlns:a16="http://schemas.microsoft.com/office/drawing/2014/main" id="{A779F766-A088-C598-0105-445F78FF6360}"/>
              </a:ext>
            </a:extLst>
          </p:cNvPr>
          <p:cNvSpPr txBox="1"/>
          <p:nvPr/>
        </p:nvSpPr>
        <p:spPr>
          <a:xfrm>
            <a:off x="6099751" y="5459882"/>
            <a:ext cx="433049" cy="369332"/>
          </a:xfrm>
          <a:prstGeom prst="rect">
            <a:avLst/>
          </a:prstGeom>
          <a:noFill/>
        </p:spPr>
        <p:txBody>
          <a:bodyPr wrap="square" rtlCol="0">
            <a:spAutoFit/>
          </a:bodyPr>
          <a:lstStyle/>
          <a:p>
            <a:r>
              <a:rPr lang="en-CA" i="1" dirty="0" err="1">
                <a:solidFill>
                  <a:srgbClr val="FF0000"/>
                </a:solidFill>
              </a:rPr>
              <a:t>E</a:t>
            </a:r>
            <a:r>
              <a:rPr lang="en-CA" i="1" baseline="-25000" dirty="0" err="1">
                <a:solidFill>
                  <a:srgbClr val="FF0000"/>
                </a:solidFill>
              </a:rPr>
              <a:t>z</a:t>
            </a:r>
            <a:endParaRPr lang="en-CA" i="1" baseline="-25000" dirty="0">
              <a:solidFill>
                <a:srgbClr val="FF0000"/>
              </a:solidFill>
            </a:endParaRPr>
          </a:p>
        </p:txBody>
      </p:sp>
      <p:sp>
        <p:nvSpPr>
          <p:cNvPr id="19" name="TextBox 18">
            <a:extLst>
              <a:ext uri="{FF2B5EF4-FFF2-40B4-BE49-F238E27FC236}">
                <a16:creationId xmlns:a16="http://schemas.microsoft.com/office/drawing/2014/main" id="{2408E1D4-174E-8E1D-2C07-DFF0142583EA}"/>
              </a:ext>
            </a:extLst>
          </p:cNvPr>
          <p:cNvSpPr txBox="1"/>
          <p:nvPr/>
        </p:nvSpPr>
        <p:spPr>
          <a:xfrm>
            <a:off x="7888960" y="5897605"/>
            <a:ext cx="412700" cy="369332"/>
          </a:xfrm>
          <a:prstGeom prst="rect">
            <a:avLst/>
          </a:prstGeom>
          <a:noFill/>
        </p:spPr>
        <p:txBody>
          <a:bodyPr wrap="square" rtlCol="0">
            <a:spAutoFit/>
          </a:bodyPr>
          <a:lstStyle/>
          <a:p>
            <a:r>
              <a:rPr lang="en-CA" i="1" dirty="0"/>
              <a:t>z</a:t>
            </a:r>
          </a:p>
        </p:txBody>
      </p:sp>
      <mc:AlternateContent xmlns:mc="http://schemas.openxmlformats.org/markup-compatibility/2006" xmlns:a14="http://schemas.microsoft.com/office/drawing/2010/main">
        <mc:Choice Requires="a14">
          <p:sp>
            <p:nvSpPr>
              <p:cNvPr id="51" name="Object 4">
                <a:extLst>
                  <a:ext uri="{FF2B5EF4-FFF2-40B4-BE49-F238E27FC236}">
                    <a16:creationId xmlns:a16="http://schemas.microsoft.com/office/drawing/2014/main" id="{230CFC08-EBF7-E816-DE6F-2E6442E3F1CA}"/>
                  </a:ext>
                </a:extLst>
              </p:cNvPr>
              <p:cNvSpPr txBox="1"/>
              <p:nvPr/>
            </p:nvSpPr>
            <p:spPr bwMode="auto">
              <a:xfrm>
                <a:off x="5622690" y="6187045"/>
                <a:ext cx="1645239" cy="308280"/>
              </a:xfrm>
              <a:prstGeom prst="rect">
                <a:avLst/>
              </a:prstGeom>
              <a:noFill/>
              <a:ln>
                <a:noFill/>
              </a:ln>
            </p:spPr>
            <p:txBody>
              <a:bodyPr>
                <a:normAutofit fontScale="85000" lnSpcReduction="20000"/>
              </a:bodyPr>
              <a:lstStyle/>
              <a:p>
                <a14:m>
                  <m:oMath xmlns:m="http://schemas.openxmlformats.org/officeDocument/2006/math">
                    <m:sSub>
                      <m:sSubPr>
                        <m:ctrlPr>
                          <a:rPr lang="en-CA" i="1" smtClean="0">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r>
                      <a:rPr lang="en-CA" i="1">
                        <a:solidFill>
                          <a:srgbClr val="000000"/>
                        </a:solidFill>
                        <a:latin typeface="Cambria Math" panose="02040503050406030204" pitchFamily="18" charset="0"/>
                      </a:rPr>
                      <m:t>=</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r>
                      <a:rPr lang="en-CA" b="0" i="1" smtClean="0">
                        <a:solidFill>
                          <a:srgbClr val="000000"/>
                        </a:solidFill>
                        <a:latin typeface="Cambria Math" panose="02040503050406030204" pitchFamily="18" charset="0"/>
                      </a:rPr>
                      <m:t>𝑇</m:t>
                    </m:r>
                    <m:r>
                      <a:rPr lang="en-CA" b="0" i="1" smtClean="0">
                        <a:solidFill>
                          <a:srgbClr val="000000"/>
                        </a:solidFill>
                        <a:latin typeface="Cambria Math" panose="02040503050406030204" pitchFamily="18" charset="0"/>
                      </a:rPr>
                      <m:t>(</m:t>
                    </m:r>
                  </m:oMath>
                </a14:m>
                <a:r>
                  <a:rPr lang="el-GR" dirty="0"/>
                  <a:t>β</a:t>
                </a:r>
                <a:r>
                  <a:rPr lang="en-CA" baseline="-25000" dirty="0"/>
                  <a:t>0</a:t>
                </a:r>
                <a:r>
                  <a:rPr lang="en-CA" dirty="0"/>
                  <a:t>)</a:t>
                </a:r>
              </a:p>
            </p:txBody>
          </p:sp>
        </mc:Choice>
        <mc:Fallback xmlns="">
          <p:sp>
            <p:nvSpPr>
              <p:cNvPr id="51" name="Object 4">
                <a:extLst>
                  <a:ext uri="{FF2B5EF4-FFF2-40B4-BE49-F238E27FC236}">
                    <a16:creationId xmlns:a16="http://schemas.microsoft.com/office/drawing/2014/main" id="{241B6F32-9050-47C0-AF2E-11AAD562C61F}"/>
                  </a:ext>
                </a:extLst>
              </p:cNvPr>
              <p:cNvSpPr txBox="1">
                <a:spLocks noRot="1" noChangeAspect="1" noMove="1" noResize="1" noEditPoints="1" noAdjustHandles="1" noChangeArrowheads="1" noChangeShapeType="1" noTextEdit="1"/>
              </p:cNvSpPr>
              <p:nvPr/>
            </p:nvSpPr>
            <p:spPr bwMode="auto">
              <a:xfrm>
                <a:off x="5622690" y="6187045"/>
                <a:ext cx="1645239" cy="308280"/>
              </a:xfrm>
              <a:prstGeom prst="rect">
                <a:avLst/>
              </a:prstGeom>
              <a:blipFill>
                <a:blip r:embed="rId8"/>
                <a:stretch>
                  <a:fillRect t="-13725" b="-13725"/>
                </a:stretch>
              </a:blipFill>
              <a:ln>
                <a:noFill/>
              </a:ln>
            </p:spPr>
            <p:txBody>
              <a:bodyPr/>
              <a:lstStyle/>
              <a:p>
                <a:r>
                  <a:rPr lang="en-CA">
                    <a:noFill/>
                  </a:rPr>
                  <a:t> </a:t>
                </a:r>
              </a:p>
            </p:txBody>
          </p:sp>
        </mc:Fallback>
      </mc:AlternateContent>
      <mc:AlternateContent xmlns:mc="http://schemas.openxmlformats.org/markup-compatibility/2006">
        <mc:Choice xmlns:p14="http://schemas.microsoft.com/office/powerpoint/2010/main" Requires="p14">
          <p:contentPart p14:bwMode="auto" r:id="rId9">
            <p14:nvContentPartPr>
              <p14:cNvPr id="8" name="Ink 7">
                <a:extLst>
                  <a:ext uri="{FF2B5EF4-FFF2-40B4-BE49-F238E27FC236}">
                    <a16:creationId xmlns:a16="http://schemas.microsoft.com/office/drawing/2014/main" id="{18A17651-09D2-4656-8511-DEDEA5233951}"/>
                  </a:ext>
                </a:extLst>
              </p14:cNvPr>
              <p14:cNvContentPartPr/>
              <p14:nvPr/>
            </p14:nvContentPartPr>
            <p14:xfrm>
              <a:off x="8455989" y="-16448"/>
              <a:ext cx="491400" cy="538200"/>
            </p14:xfrm>
          </p:contentPart>
        </mc:Choice>
        <mc:Fallback>
          <p:pic>
            <p:nvPicPr>
              <p:cNvPr id="8" name="Ink 7">
                <a:extLst>
                  <a:ext uri="{FF2B5EF4-FFF2-40B4-BE49-F238E27FC236}">
                    <a16:creationId xmlns:a16="http://schemas.microsoft.com/office/drawing/2014/main" id="{18A17651-09D2-4656-8511-DEDEA5233951}"/>
                  </a:ext>
                </a:extLst>
              </p:cNvPr>
              <p:cNvPicPr/>
              <p:nvPr/>
            </p:nvPicPr>
            <p:blipFill>
              <a:blip r:embed="rId10"/>
              <a:stretch>
                <a:fillRect/>
              </a:stretch>
            </p:blipFill>
            <p:spPr>
              <a:xfrm>
                <a:off x="8437989" y="-34448"/>
                <a:ext cx="527040" cy="573840"/>
              </a:xfrm>
              <a:prstGeom prst="rect">
                <a:avLst/>
              </a:prstGeom>
            </p:spPr>
          </p:pic>
        </mc:Fallback>
      </mc:AlternateContent>
      <p:sp>
        <p:nvSpPr>
          <p:cNvPr id="11" name="Date Placeholder 10">
            <a:extLst>
              <a:ext uri="{FF2B5EF4-FFF2-40B4-BE49-F238E27FC236}">
                <a16:creationId xmlns:a16="http://schemas.microsoft.com/office/drawing/2014/main" id="{F583314C-596B-D5CC-890D-028B743490E0}"/>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2100356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a:extLst>
              <a:ext uri="{FF2B5EF4-FFF2-40B4-BE49-F238E27FC236}">
                <a16:creationId xmlns:a16="http://schemas.microsoft.com/office/drawing/2014/main" id="{0CE24D8D-C603-2341-5F93-DCB18B374F2C}"/>
              </a:ext>
            </a:extLst>
          </p:cNvPr>
          <p:cNvSpPr>
            <a:spLocks noGrp="1"/>
          </p:cNvSpPr>
          <p:nvPr>
            <p:ph type="title"/>
          </p:nvPr>
        </p:nvSpPr>
        <p:spPr>
          <a:xfrm>
            <a:off x="457200" y="1588"/>
            <a:ext cx="8229600" cy="884237"/>
          </a:xfrm>
        </p:spPr>
        <p:txBody>
          <a:bodyPr/>
          <a:lstStyle/>
          <a:p>
            <a:pPr eaLnBrk="1" hangingPunct="1"/>
            <a:r>
              <a:rPr lang="en-US" altLang="en-US" sz="3600">
                <a:latin typeface="Myriad Pro"/>
                <a:ea typeface="Myriad Pro"/>
                <a:cs typeface="Myriad Pro"/>
              </a:rPr>
              <a:t>Hadron cavity zoo</a:t>
            </a:r>
          </a:p>
        </p:txBody>
      </p:sp>
      <p:sp>
        <p:nvSpPr>
          <p:cNvPr id="15364" name="Rectangle 5">
            <a:extLst>
              <a:ext uri="{FF2B5EF4-FFF2-40B4-BE49-F238E27FC236}">
                <a16:creationId xmlns:a16="http://schemas.microsoft.com/office/drawing/2014/main" id="{563A532C-5622-C913-3ECD-6C9F5E3ED8E1}"/>
              </a:ext>
            </a:extLst>
          </p:cNvPr>
          <p:cNvSpPr>
            <a:spLocks noChangeArrowheads="1"/>
          </p:cNvSpPr>
          <p:nvPr/>
        </p:nvSpPr>
        <p:spPr bwMode="auto">
          <a:xfrm>
            <a:off x="6845300" y="5359400"/>
            <a:ext cx="749300" cy="2540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latin typeface="Arial" panose="020B0604020202020204" pitchFamily="34" charset="0"/>
            </a:endParaRPr>
          </a:p>
        </p:txBody>
      </p:sp>
      <p:sp>
        <p:nvSpPr>
          <p:cNvPr id="15365" name="Rectangle 7">
            <a:extLst>
              <a:ext uri="{FF2B5EF4-FFF2-40B4-BE49-F238E27FC236}">
                <a16:creationId xmlns:a16="http://schemas.microsoft.com/office/drawing/2014/main" id="{25C45C74-FAF1-1A06-9DEC-705691C391F6}"/>
              </a:ext>
            </a:extLst>
          </p:cNvPr>
          <p:cNvSpPr>
            <a:spLocks noChangeArrowheads="1"/>
          </p:cNvSpPr>
          <p:nvPr/>
        </p:nvSpPr>
        <p:spPr bwMode="auto">
          <a:xfrm>
            <a:off x="2247900" y="5600700"/>
            <a:ext cx="584200" cy="3937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latin typeface="Arial" panose="020B0604020202020204" pitchFamily="34" charset="0"/>
            </a:endParaRPr>
          </a:p>
        </p:txBody>
      </p:sp>
      <p:sp>
        <p:nvSpPr>
          <p:cNvPr id="15366" name="TextBox 6">
            <a:extLst>
              <a:ext uri="{FF2B5EF4-FFF2-40B4-BE49-F238E27FC236}">
                <a16:creationId xmlns:a16="http://schemas.microsoft.com/office/drawing/2014/main" id="{1EFEC67E-1C1B-14AC-79AB-33FFF2C60990}"/>
              </a:ext>
            </a:extLst>
          </p:cNvPr>
          <p:cNvSpPr txBox="1">
            <a:spLocks noChangeArrowheads="1"/>
          </p:cNvSpPr>
          <p:nvPr/>
        </p:nvSpPr>
        <p:spPr bwMode="auto">
          <a:xfrm>
            <a:off x="166688" y="1062038"/>
            <a:ext cx="41624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buFontTx/>
              <a:buChar char="•"/>
            </a:pPr>
            <a:r>
              <a:rPr lang="en-CA" altLang="en-US" sz="1800" dirty="0">
                <a:latin typeface="Arial" panose="020B0604020202020204" pitchFamily="34" charset="0"/>
              </a:rPr>
              <a:t>Electron linacs – common building blocks all designed for </a:t>
            </a:r>
            <a:r>
              <a:rPr lang="en-CA" altLang="en-US" sz="1800" dirty="0">
                <a:latin typeface="Arial" panose="020B0604020202020204" pitchFamily="34" charset="0"/>
                <a:sym typeface="Symbol" panose="05050102010706020507" pitchFamily="18" charset="2"/>
              </a:rPr>
              <a:t> </a:t>
            </a:r>
            <a:r>
              <a:rPr lang="en-CA" altLang="en-US" sz="1800" dirty="0">
                <a:latin typeface="Arial" panose="020B0604020202020204" pitchFamily="34" charset="0"/>
              </a:rPr>
              <a:t>=1</a:t>
            </a:r>
          </a:p>
          <a:p>
            <a:pPr eaLnBrk="1" hangingPunct="1">
              <a:spcBef>
                <a:spcPts val="600"/>
              </a:spcBef>
              <a:buFontTx/>
              <a:buChar char="•"/>
            </a:pPr>
            <a:r>
              <a:rPr lang="en-CA" altLang="en-US" sz="1800" dirty="0">
                <a:latin typeface="Arial" panose="020B0604020202020204" pitchFamily="34" charset="0"/>
              </a:rPr>
              <a:t>design has largely converged </a:t>
            </a:r>
          </a:p>
        </p:txBody>
      </p:sp>
      <p:sp>
        <p:nvSpPr>
          <p:cNvPr id="15367" name="TextBox 24">
            <a:extLst>
              <a:ext uri="{FF2B5EF4-FFF2-40B4-BE49-F238E27FC236}">
                <a16:creationId xmlns:a16="http://schemas.microsoft.com/office/drawing/2014/main" id="{EE3033E2-79FC-10CB-CF4C-8E281C72F7C5}"/>
              </a:ext>
            </a:extLst>
          </p:cNvPr>
          <p:cNvSpPr txBox="1">
            <a:spLocks noChangeArrowheads="1"/>
          </p:cNvSpPr>
          <p:nvPr/>
        </p:nvSpPr>
        <p:spPr bwMode="auto">
          <a:xfrm>
            <a:off x="152400" y="2897188"/>
            <a:ext cx="3516313" cy="334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358775" indent="-179388">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buFontTx/>
              <a:buChar char="•"/>
            </a:pPr>
            <a:r>
              <a:rPr lang="en-CA" altLang="en-US" sz="1800" dirty="0">
                <a:latin typeface="Arial" panose="020B0604020202020204" pitchFamily="34" charset="0"/>
              </a:rPr>
              <a:t>Hadron linacs </a:t>
            </a:r>
          </a:p>
          <a:p>
            <a:pPr lvl="1" eaLnBrk="1" hangingPunct="1">
              <a:spcBef>
                <a:spcPts val="600"/>
              </a:spcBef>
              <a:buFont typeface="Arial" panose="020B0604020202020204" pitchFamily="34" charset="0"/>
              <a:buChar char="•"/>
            </a:pPr>
            <a:r>
              <a:rPr lang="en-CA" altLang="en-US" sz="1600" dirty="0">
                <a:latin typeface="Arial" panose="020B0604020202020204" pitchFamily="34" charset="0"/>
              </a:rPr>
              <a:t>various building blocks – different cavity types each optimized to accelerate a given velocity range</a:t>
            </a:r>
          </a:p>
          <a:p>
            <a:pPr lvl="1" eaLnBrk="1" hangingPunct="1">
              <a:spcBef>
                <a:spcPts val="600"/>
              </a:spcBef>
              <a:buFont typeface="Arial" panose="020B0604020202020204" pitchFamily="34" charset="0"/>
              <a:buChar char="•"/>
            </a:pPr>
            <a:r>
              <a:rPr lang="en-CA" altLang="en-US" sz="1600" dirty="0">
                <a:latin typeface="Arial" panose="020B0604020202020204" pitchFamily="34" charset="0"/>
              </a:rPr>
              <a:t>typically short independently phased resonators with broad velocity acceptance </a:t>
            </a:r>
          </a:p>
          <a:p>
            <a:pPr lvl="1" eaLnBrk="1" hangingPunct="1">
              <a:spcBef>
                <a:spcPts val="600"/>
              </a:spcBef>
              <a:buFont typeface="Arial" panose="020B0604020202020204" pitchFamily="34" charset="0"/>
              <a:buChar char="•"/>
            </a:pPr>
            <a:r>
              <a:rPr lang="en-CA" altLang="en-US" sz="1600" dirty="0">
                <a:latin typeface="Arial" panose="020B0604020202020204" pitchFamily="34" charset="0"/>
              </a:rPr>
              <a:t>common building blocks but community still customizing designs</a:t>
            </a:r>
          </a:p>
          <a:p>
            <a:pPr eaLnBrk="1" hangingPunct="1">
              <a:spcBef>
                <a:spcPct val="0"/>
              </a:spcBef>
              <a:buFontTx/>
              <a:buChar char="•"/>
            </a:pPr>
            <a:endParaRPr lang="en-CA" altLang="en-US" sz="1800" dirty="0">
              <a:latin typeface="Arial" panose="020B0604020202020204" pitchFamily="34" charset="0"/>
            </a:endParaRPr>
          </a:p>
        </p:txBody>
      </p:sp>
      <p:pic>
        <p:nvPicPr>
          <p:cNvPr id="15368" name="Picture 3" descr="1xTESLA Type Superconducting Niobium Cavitiesx">
            <a:extLst>
              <a:ext uri="{FF2B5EF4-FFF2-40B4-BE49-F238E27FC236}">
                <a16:creationId xmlns:a16="http://schemas.microsoft.com/office/drawing/2014/main" id="{F8EF411F-55DC-3DB0-8530-3636445C6A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7725" y="1066800"/>
            <a:ext cx="351948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Picture 2">
            <a:extLst>
              <a:ext uri="{FF2B5EF4-FFF2-40B4-BE49-F238E27FC236}">
                <a16:creationId xmlns:a16="http://schemas.microsoft.com/office/drawing/2014/main" id="{B01F1046-03ED-81A0-C718-998F116CED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0781" y="5277808"/>
            <a:ext cx="1365250" cy="1268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73" name="Picture 2">
            <a:extLst>
              <a:ext uri="{FF2B5EF4-FFF2-40B4-BE49-F238E27FC236}">
                <a16:creationId xmlns:a16="http://schemas.microsoft.com/office/drawing/2014/main" id="{68F2D243-0CB9-D048-4AB2-4E4F39EA1A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6363" y="2944813"/>
            <a:ext cx="2400300" cy="11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74" name="Picture 2">
            <a:extLst>
              <a:ext uri="{FF2B5EF4-FFF2-40B4-BE49-F238E27FC236}">
                <a16:creationId xmlns:a16="http://schemas.microsoft.com/office/drawing/2014/main" id="{4FF0BC8C-1164-C939-0A86-951BA29C64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1275" y="2987675"/>
            <a:ext cx="1168400" cy="208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75" name="Picture 3">
            <a:extLst>
              <a:ext uri="{FF2B5EF4-FFF2-40B4-BE49-F238E27FC236}">
                <a16:creationId xmlns:a16="http://schemas.microsoft.com/office/drawing/2014/main" id="{82265281-564B-A03C-16A8-271A3809641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3350" y="2944813"/>
            <a:ext cx="1011238" cy="209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76" name="Picture 2" descr="Photo 2017-06-29, 7 38 15 AM.jpg">
            <a:extLst>
              <a:ext uri="{FF2B5EF4-FFF2-40B4-BE49-F238E27FC236}">
                <a16:creationId xmlns:a16="http://schemas.microsoft.com/office/drawing/2014/main" id="{1728623F-B5CE-8548-B656-1BD0F0141B6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34756" y="5359400"/>
            <a:ext cx="1477169" cy="1108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14DFD9E2-406D-C212-3152-7D3608B64037}"/>
              </a:ext>
            </a:extLst>
          </p:cNvPr>
          <p:cNvSpPr>
            <a:spLocks noGrp="1"/>
          </p:cNvSpPr>
          <p:nvPr>
            <p:ph type="ftr" sz="quarter" idx="11"/>
          </p:nvPr>
        </p:nvSpPr>
        <p:spPr/>
        <p:txBody>
          <a:bodyPr/>
          <a:lstStyle/>
          <a:p>
            <a:pPr>
              <a:defRPr/>
            </a:pPr>
            <a:r>
              <a:rPr lang="it-IT"/>
              <a:t>Bob Laxdal - Non Elliptical Cavities </a:t>
            </a:r>
            <a:endParaRPr lang="en-US"/>
          </a:p>
        </p:txBody>
      </p:sp>
      <p:sp>
        <p:nvSpPr>
          <p:cNvPr id="15378" name="Slide Number Placeholder 3">
            <a:extLst>
              <a:ext uri="{FF2B5EF4-FFF2-40B4-BE49-F238E27FC236}">
                <a16:creationId xmlns:a16="http://schemas.microsoft.com/office/drawing/2014/main" id="{DB76EC82-1985-B9CE-C414-EEDAB074F28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B067407-4E9D-4CFE-8702-5E7899C980FB}"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pic>
        <p:nvPicPr>
          <p:cNvPr id="4" name="Picture 3">
            <a:extLst>
              <a:ext uri="{FF2B5EF4-FFF2-40B4-BE49-F238E27FC236}">
                <a16:creationId xmlns:a16="http://schemas.microsoft.com/office/drawing/2014/main" id="{0D8122E8-02F7-F1CD-1B6F-05001F0B5B28}"/>
              </a:ext>
            </a:extLst>
          </p:cNvPr>
          <p:cNvPicPr>
            <a:picLocks noChangeAspect="1"/>
          </p:cNvPicPr>
          <p:nvPr/>
        </p:nvPicPr>
        <p:blipFill>
          <a:blip r:embed="rId9"/>
          <a:srcRect t="4398"/>
          <a:stretch>
            <a:fillRect/>
          </a:stretch>
        </p:blipFill>
        <p:spPr>
          <a:xfrm>
            <a:off x="6594475" y="5277808"/>
            <a:ext cx="2133600" cy="1228726"/>
          </a:xfrm>
          <a:prstGeom prst="rect">
            <a:avLst/>
          </a:prstGeom>
        </p:spPr>
      </p:pic>
      <p:pic>
        <p:nvPicPr>
          <p:cNvPr id="7" name="Picture 8">
            <a:extLst>
              <a:ext uri="{FF2B5EF4-FFF2-40B4-BE49-F238E27FC236}">
                <a16:creationId xmlns:a16="http://schemas.microsoft.com/office/drawing/2014/main" id="{A79688E4-1976-0A79-5CCB-2AFB13B5956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98035" y="4101470"/>
            <a:ext cx="2260821" cy="1218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p14="http://schemas.microsoft.com/office/powerpoint/2010/main">
        <mc:Choice Requires="p14">
          <p:contentPart p14:bwMode="auto" r:id="rId11">
            <p14:nvContentPartPr>
              <p14:cNvPr id="2" name="Ink 1">
                <a:extLst>
                  <a:ext uri="{FF2B5EF4-FFF2-40B4-BE49-F238E27FC236}">
                    <a16:creationId xmlns:a16="http://schemas.microsoft.com/office/drawing/2014/main" id="{75D60AE5-77A6-EDE8-D768-FCDD2A0DC5E4}"/>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75D60AE5-77A6-EDE8-D768-FCDD2A0DC5E4}"/>
                  </a:ext>
                </a:extLst>
              </p:cNvPr>
              <p:cNvPicPr/>
              <p:nvPr/>
            </p:nvPicPr>
            <p:blipFill>
              <a:blip r:embed="rId12"/>
              <a:stretch>
                <a:fillRect/>
              </a:stretch>
            </p:blipFill>
            <p:spPr>
              <a:xfrm>
                <a:off x="8438349" y="-34088"/>
                <a:ext cx="527040" cy="573840"/>
              </a:xfrm>
              <a:prstGeom prst="rect">
                <a:avLst/>
              </a:prstGeom>
            </p:spPr>
          </p:pic>
        </mc:Fallback>
      </mc:AlternateContent>
      <p:sp>
        <p:nvSpPr>
          <p:cNvPr id="5" name="Date Placeholder 4">
            <a:extLst>
              <a:ext uri="{FF2B5EF4-FFF2-40B4-BE49-F238E27FC236}">
                <a16:creationId xmlns:a16="http://schemas.microsoft.com/office/drawing/2014/main" id="{5481ABC8-5DDF-8F79-9A43-CCA0A4D91638}"/>
              </a:ext>
            </a:extLst>
          </p:cNvPr>
          <p:cNvSpPr>
            <a:spLocks noGrp="1"/>
          </p:cNvSpPr>
          <p:nvPr>
            <p:ph type="dt" sz="quarter" idx="10"/>
          </p:nvPr>
        </p:nvSpPr>
        <p:spPr>
          <a:xfrm>
            <a:off x="457200" y="6356350"/>
            <a:ext cx="2133600" cy="365125"/>
          </a:xfrm>
        </p:spPr>
        <p:txBody>
          <a:bodyPr/>
          <a:lstStyle/>
          <a:p>
            <a:pPr>
              <a:defRPr/>
            </a:pPr>
            <a:r>
              <a:rPr lang="en-US" dirty="0"/>
              <a:t>2025-09-17</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D8E3F-7A53-423F-7DE1-F8258DEA9543}"/>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734204A-896B-F4C2-0EA1-1BC10EDAB504}"/>
                  </a:ext>
                </a:extLst>
              </p:cNvPr>
              <p:cNvSpPr txBox="1"/>
              <p:nvPr/>
            </p:nvSpPr>
            <p:spPr>
              <a:xfrm>
                <a:off x="82550" y="890588"/>
                <a:ext cx="4568108" cy="3493264"/>
              </a:xfrm>
              <a:prstGeom prst="rect">
                <a:avLst/>
              </a:prstGeom>
              <a:noFill/>
            </p:spPr>
            <p:txBody>
              <a:bodyPr wrap="square">
                <a:spAutoFit/>
              </a:bodyPr>
              <a:lstStyle/>
              <a:p>
                <a:pPr marL="285750" indent="-285750" eaLnBrk="1" fontAlgn="auto" hangingPunct="1">
                  <a:spcBef>
                    <a:spcPts val="600"/>
                  </a:spcBef>
                  <a:spcAft>
                    <a:spcPts val="0"/>
                  </a:spcAft>
                  <a:buFont typeface="Arial" panose="020B0604020202020204" pitchFamily="34" charset="0"/>
                  <a:buChar char="•"/>
                  <a:defRPr/>
                </a:pPr>
                <a:r>
                  <a:rPr lang="en-CA" sz="1600" dirty="0">
                    <a:latin typeface="+mn-lt"/>
                    <a:cs typeface="+mn-cs"/>
                  </a:rPr>
                  <a:t>Choice of </a:t>
                </a:r>
                <a14:m>
                  <m:oMath xmlns:m="http://schemas.openxmlformats.org/officeDocument/2006/math">
                    <m:sSub>
                      <m:sSubPr>
                        <m:ctrlPr>
                          <a:rPr lang="en-CA" sz="1600" i="1">
                            <a:solidFill>
                              <a:srgbClr val="000000"/>
                            </a:solidFill>
                            <a:latin typeface="Cambria Math" panose="02040503050406030204" pitchFamily="18" charset="0"/>
                          </a:rPr>
                        </m:ctrlPr>
                      </m:sSubPr>
                      <m:e>
                        <m:r>
                          <a:rPr lang="en-CA" sz="1600" i="1">
                            <a:solidFill>
                              <a:srgbClr val="000000"/>
                            </a:solidFill>
                            <a:latin typeface="Cambria Math" panose="02040503050406030204" pitchFamily="18" charset="0"/>
                          </a:rPr>
                          <m:t>𝛽</m:t>
                        </m:r>
                      </m:e>
                      <m:sub>
                        <m:r>
                          <a:rPr lang="en-CA" sz="1600" i="1">
                            <a:solidFill>
                              <a:srgbClr val="000000"/>
                            </a:solidFill>
                            <a:latin typeface="Cambria Math" panose="02040503050406030204" pitchFamily="18" charset="0"/>
                          </a:rPr>
                          <m:t>0</m:t>
                        </m:r>
                      </m:sub>
                    </m:sSub>
                  </m:oMath>
                </a14:m>
                <a:r>
                  <a:rPr lang="en-CA" sz="1600" dirty="0">
                    <a:latin typeface="+mn-lt"/>
                    <a:cs typeface="+mn-cs"/>
                  </a:rPr>
                  <a:t> values was made to give efficient acceleration for a range of A/Q values</a:t>
                </a:r>
              </a:p>
              <a:p>
                <a:pPr marL="285750" indent="-285750" eaLnBrk="1" fontAlgn="auto" hangingPunct="1">
                  <a:spcBef>
                    <a:spcPts val="600"/>
                  </a:spcBef>
                  <a:spcAft>
                    <a:spcPts val="0"/>
                  </a:spcAft>
                  <a:buFont typeface="Arial" panose="020B0604020202020204" pitchFamily="34" charset="0"/>
                  <a:buChar char="•"/>
                  <a:defRPr/>
                </a:pPr>
                <a:r>
                  <a:rPr lang="en-CA" sz="1600" dirty="0">
                    <a:latin typeface="+mn-lt"/>
                    <a:cs typeface="+mn-cs"/>
                  </a:rPr>
                  <a:t>Typically, all cavities run at maximum voltage</a:t>
                </a:r>
              </a:p>
              <a:p>
                <a:pPr marL="285750" indent="-285750" eaLnBrk="1" fontAlgn="auto" hangingPunct="1">
                  <a:spcBef>
                    <a:spcPts val="600"/>
                  </a:spcBef>
                  <a:spcAft>
                    <a:spcPts val="0"/>
                  </a:spcAft>
                  <a:buFont typeface="Arial" panose="020B0604020202020204" pitchFamily="34" charset="0"/>
                  <a:buChar char="•"/>
                  <a:defRPr/>
                </a:pPr>
                <a:r>
                  <a:rPr lang="en-CA" sz="1600" dirty="0">
                    <a:latin typeface="+mn-lt"/>
                    <a:cs typeface="+mn-cs"/>
                  </a:rPr>
                  <a:t>The energy gain from one cavity is</a:t>
                </a:r>
              </a:p>
              <a:p>
                <a:pPr marL="285750" indent="-285750" eaLnBrk="1" fontAlgn="auto" hangingPunct="1">
                  <a:spcBef>
                    <a:spcPts val="600"/>
                  </a:spcBef>
                  <a:spcAft>
                    <a:spcPts val="0"/>
                  </a:spcAft>
                  <a:buFont typeface="Arial" panose="020B0604020202020204" pitchFamily="34" charset="0"/>
                  <a:buChar char="•"/>
                  <a:defRPr/>
                </a:pPr>
                <a:endParaRPr lang="en-CA" sz="1600" dirty="0">
                  <a:latin typeface="+mn-lt"/>
                  <a:cs typeface="+mn-cs"/>
                </a:endParaRPr>
              </a:p>
              <a:p>
                <a:pPr marL="285750" indent="-285750" eaLnBrk="1" fontAlgn="auto" hangingPunct="1">
                  <a:spcBef>
                    <a:spcPts val="600"/>
                  </a:spcBef>
                  <a:spcAft>
                    <a:spcPts val="0"/>
                  </a:spcAft>
                  <a:buFont typeface="Arial" panose="020B0604020202020204" pitchFamily="34" charset="0"/>
                  <a:buChar char="•"/>
                  <a:defRPr/>
                </a:pPr>
                <a:endParaRPr lang="en-CA" sz="1600" dirty="0">
                  <a:latin typeface="+mn-lt"/>
                  <a:cs typeface="+mn-cs"/>
                </a:endParaRPr>
              </a:p>
              <a:p>
                <a:pPr eaLnBrk="1" fontAlgn="auto" hangingPunct="1">
                  <a:spcBef>
                    <a:spcPts val="600"/>
                  </a:spcBef>
                  <a:spcAft>
                    <a:spcPts val="0"/>
                  </a:spcAft>
                  <a:defRPr/>
                </a:pPr>
                <a:r>
                  <a:rPr lang="en-CA" sz="1600" dirty="0">
                    <a:latin typeface="+mn-lt"/>
                    <a:cs typeface="+mn-cs"/>
                  </a:rPr>
                  <a:t>     where for two gap TTF </a:t>
                </a:r>
              </a:p>
              <a:p>
                <a:pPr eaLnBrk="1" fontAlgn="auto" hangingPunct="1">
                  <a:spcBef>
                    <a:spcPts val="600"/>
                  </a:spcBef>
                  <a:spcAft>
                    <a:spcPts val="0"/>
                  </a:spcAft>
                  <a:defRPr/>
                </a:pPr>
                <a:endParaRPr lang="en-CA" sz="1600" dirty="0">
                  <a:latin typeface="+mn-lt"/>
                  <a:cs typeface="+mn-cs"/>
                </a:endParaRPr>
              </a:p>
              <a:p>
                <a:pPr eaLnBrk="1" fontAlgn="auto" hangingPunct="1">
                  <a:spcBef>
                    <a:spcPts val="600"/>
                  </a:spcBef>
                  <a:spcAft>
                    <a:spcPts val="0"/>
                  </a:spcAft>
                  <a:defRPr/>
                </a:pPr>
                <a:endParaRPr lang="en-CA" sz="1600" dirty="0">
                  <a:latin typeface="+mn-lt"/>
                  <a:cs typeface="+mn-cs"/>
                </a:endParaRPr>
              </a:p>
              <a:p>
                <a:pPr eaLnBrk="1" fontAlgn="auto" hangingPunct="1">
                  <a:spcBef>
                    <a:spcPts val="600"/>
                  </a:spcBef>
                  <a:spcAft>
                    <a:spcPts val="0"/>
                  </a:spcAft>
                  <a:defRPr/>
                </a:pPr>
                <a:endParaRPr lang="en-CA" sz="1600" dirty="0">
                  <a:latin typeface="+mn-lt"/>
                  <a:cs typeface="+mn-cs"/>
                </a:endParaRPr>
              </a:p>
              <a:p>
                <a:pPr marL="285750" indent="-285750" eaLnBrk="1" fontAlgn="auto" hangingPunct="1">
                  <a:spcBef>
                    <a:spcPts val="600"/>
                  </a:spcBef>
                  <a:spcAft>
                    <a:spcPts val="0"/>
                  </a:spcAft>
                  <a:buFont typeface="Arial" panose="020B0604020202020204" pitchFamily="34" charset="0"/>
                  <a:buChar char="•"/>
                  <a:defRPr/>
                </a:pPr>
                <a:r>
                  <a:rPr lang="en-CA" sz="1600" dirty="0">
                    <a:latin typeface="+mn-lt"/>
                    <a:cs typeface="+mn-cs"/>
                  </a:rPr>
                  <a:t>The final energy is given by</a:t>
                </a:r>
              </a:p>
            </p:txBody>
          </p:sp>
        </mc:Choice>
        <mc:Fallback xmlns="">
          <p:sp>
            <p:nvSpPr>
              <p:cNvPr id="11" name="TextBox 10">
                <a:extLst>
                  <a:ext uri="{FF2B5EF4-FFF2-40B4-BE49-F238E27FC236}">
                    <a16:creationId xmlns:a16="http://schemas.microsoft.com/office/drawing/2014/main" id="{6734204A-896B-F4C2-0EA1-1BC10EDAB504}"/>
                  </a:ext>
                </a:extLst>
              </p:cNvPr>
              <p:cNvSpPr txBox="1">
                <a:spLocks noRot="1" noChangeAspect="1" noMove="1" noResize="1" noEditPoints="1" noAdjustHandles="1" noChangeArrowheads="1" noChangeShapeType="1" noTextEdit="1"/>
              </p:cNvSpPr>
              <p:nvPr/>
            </p:nvSpPr>
            <p:spPr>
              <a:xfrm>
                <a:off x="82550" y="890588"/>
                <a:ext cx="4568108" cy="3493264"/>
              </a:xfrm>
              <a:prstGeom prst="rect">
                <a:avLst/>
              </a:prstGeom>
              <a:blipFill>
                <a:blip r:embed="rId3"/>
                <a:stretch>
                  <a:fillRect l="-534" t="-524" b="-1396"/>
                </a:stretch>
              </a:blipFill>
            </p:spPr>
            <p:txBody>
              <a:bodyPr/>
              <a:lstStyle/>
              <a:p>
                <a:r>
                  <a:rPr lang="en-CA">
                    <a:noFill/>
                  </a:rPr>
                  <a:t> </a:t>
                </a:r>
              </a:p>
            </p:txBody>
          </p:sp>
        </mc:Fallback>
      </mc:AlternateContent>
      <p:sp>
        <p:nvSpPr>
          <p:cNvPr id="44034" name="Title 1">
            <a:extLst>
              <a:ext uri="{FF2B5EF4-FFF2-40B4-BE49-F238E27FC236}">
                <a16:creationId xmlns:a16="http://schemas.microsoft.com/office/drawing/2014/main" id="{18BF1BD0-0DDB-5F68-FA31-B8F8C0619668}"/>
              </a:ext>
            </a:extLst>
          </p:cNvPr>
          <p:cNvSpPr>
            <a:spLocks noGrp="1"/>
          </p:cNvSpPr>
          <p:nvPr>
            <p:ph type="title"/>
          </p:nvPr>
        </p:nvSpPr>
        <p:spPr>
          <a:xfrm>
            <a:off x="1585913" y="120650"/>
            <a:ext cx="5824537" cy="544513"/>
          </a:xfrm>
        </p:spPr>
        <p:txBody>
          <a:bodyPr rtlCol="0">
            <a:noAutofit/>
          </a:bodyPr>
          <a:lstStyle/>
          <a:p>
            <a:pPr eaLnBrk="1" fontAlgn="auto" hangingPunct="1">
              <a:spcAft>
                <a:spcPts val="0"/>
              </a:spcAft>
              <a:defRPr/>
            </a:pPr>
            <a:r>
              <a:rPr lang="en-CA" altLang="en-US" sz="3200" dirty="0"/>
              <a:t>Example – ISAC-II</a:t>
            </a:r>
          </a:p>
        </p:txBody>
      </p:sp>
      <mc:AlternateContent xmlns:mc="http://schemas.openxmlformats.org/markup-compatibility/2006" xmlns:a14="http://schemas.microsoft.com/office/drawing/2010/main">
        <mc:Choice Requires="a14">
          <p:sp>
            <p:nvSpPr>
              <p:cNvPr id="79876" name="Object 66">
                <a:extLst>
                  <a:ext uri="{FF2B5EF4-FFF2-40B4-BE49-F238E27FC236}">
                    <a16:creationId xmlns:a16="http://schemas.microsoft.com/office/drawing/2014/main" id="{ED8AA457-49FE-4BEB-6401-4BF2C1B197EF}"/>
                  </a:ext>
                </a:extLst>
              </p:cNvPr>
              <p:cNvSpPr txBox="1"/>
              <p:nvPr/>
            </p:nvSpPr>
            <p:spPr bwMode="auto">
              <a:xfrm>
                <a:off x="486517" y="3177723"/>
                <a:ext cx="3590925" cy="76517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f>
                        <m:fPr>
                          <m:ctrlPr>
                            <a:rPr lang="en-CA" i="1" smtClean="0">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𝑇</m:t>
                          </m:r>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𝛽</m:t>
                          </m:r>
                          <m:r>
                            <a:rPr lang="en-CA" i="1">
                              <a:solidFill>
                                <a:srgbClr val="000000"/>
                              </a:solidFill>
                              <a:latin typeface="Cambria Math" panose="02040503050406030204" pitchFamily="18" charset="0"/>
                            </a:rPr>
                            <m:t>)</m:t>
                          </m:r>
                        </m:num>
                        <m:den>
                          <m:r>
                            <a:rPr lang="en-CA" b="0" i="1" smtClean="0">
                              <a:solidFill>
                                <a:srgbClr val="000000"/>
                              </a:solidFill>
                              <a:latin typeface="Cambria Math" panose="02040503050406030204" pitchFamily="18" charset="0"/>
                            </a:rPr>
                            <m:t>𝑇</m:t>
                          </m:r>
                          <m:r>
                            <a:rPr lang="en-CA" b="0" i="1" smtClean="0">
                              <a:solidFill>
                                <a:srgbClr val="000000"/>
                              </a:solidFill>
                              <a:latin typeface="Cambria Math" panose="02040503050406030204" pitchFamily="18" charset="0"/>
                            </a:rPr>
                            <m:t>(</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𝛽</m:t>
                              </m:r>
                            </m:e>
                            <m:sub>
                              <m:r>
                                <a:rPr lang="en-CA" i="1">
                                  <a:solidFill>
                                    <a:srgbClr val="000000"/>
                                  </a:solidFill>
                                  <a:latin typeface="Cambria Math" panose="02040503050406030204" pitchFamily="18" charset="0"/>
                                </a:rPr>
                                <m:t>0</m:t>
                              </m:r>
                            </m:sub>
                          </m:sSub>
                          <m:r>
                            <a:rPr lang="en-CA" b="0" i="1" smtClean="0">
                              <a:solidFill>
                                <a:srgbClr val="000000"/>
                              </a:solidFill>
                              <a:latin typeface="Cambria Math" panose="02040503050406030204" pitchFamily="18" charset="0"/>
                            </a:rPr>
                            <m:t>)</m:t>
                          </m:r>
                        </m:den>
                      </m:f>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𝛽</m:t>
                          </m:r>
                        </m:num>
                        <m:den>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𝛽</m:t>
                              </m:r>
                            </m:e>
                            <m:sub>
                              <m:r>
                                <a:rPr lang="en-CA" i="1">
                                  <a:solidFill>
                                    <a:srgbClr val="000000"/>
                                  </a:solidFill>
                                  <a:latin typeface="Cambria Math" panose="02040503050406030204" pitchFamily="18" charset="0"/>
                                </a:rPr>
                                <m:t>0</m:t>
                              </m:r>
                            </m:sub>
                          </m:sSub>
                        </m:den>
                      </m:f>
                      <m:f>
                        <m:fPr>
                          <m:ctrlPr>
                            <a:rPr lang="en-CA" i="1">
                              <a:solidFill>
                                <a:srgbClr val="000000"/>
                              </a:solidFill>
                              <a:latin typeface="Cambria Math" panose="02040503050406030204" pitchFamily="18" charset="0"/>
                            </a:rPr>
                          </m:ctrlPr>
                        </m:fPr>
                        <m:num>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sin</m:t>
                              </m:r>
                            </m:fName>
                            <m:e>
                              <m:d>
                                <m:dPr>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r>
                                    <a:rPr lang="en-CA" i="1">
                                      <a:solidFill>
                                        <a:srgbClr val="000000"/>
                                      </a:solidFill>
                                      <a:latin typeface="Cambria Math" panose="02040503050406030204" pitchFamily="18" charset="0"/>
                                    </a:rPr>
                                    <m:t>/</m:t>
                                  </m:r>
                                  <m:r>
                                    <a:rPr lang="en-CA" i="1">
                                      <a:solidFill>
                                        <a:srgbClr val="000000"/>
                                      </a:solidFill>
                                      <a:latin typeface="Cambria Math" panose="02040503050406030204" pitchFamily="18" charset="0"/>
                                    </a:rPr>
                                    <m:t>𝛽𝜆</m:t>
                                  </m:r>
                                </m:e>
                              </m:d>
                            </m:e>
                          </m:func>
                        </m:num>
                        <m:den>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sin</m:t>
                              </m:r>
                            </m:fName>
                            <m:e>
                              <m:d>
                                <m:dPr>
                                  <m:ctrlPr>
                                    <a:rPr lang="en-CA" i="1">
                                      <a:solidFill>
                                        <a:srgbClr val="000000"/>
                                      </a:solidFill>
                                      <a:latin typeface="Cambria Math" panose="02040503050406030204" pitchFamily="18" charset="0"/>
                                    </a:rPr>
                                  </m:ctrlPr>
                                </m:dPr>
                                <m:e>
                                  <m:r>
                                    <a:rPr lang="en-CA" i="1">
                                      <a:solidFill>
                                        <a:srgbClr val="000000"/>
                                      </a:solidFill>
                                      <a:latin typeface="Cambria Math" panose="02040503050406030204" pitchFamily="18" charset="0"/>
                                    </a:rPr>
                                    <m:t>𝜋</m:t>
                                  </m:r>
                                  <m:r>
                                    <a:rPr lang="en-CA" i="1">
                                      <a:solidFill>
                                        <a:srgbClr val="000000"/>
                                      </a:solidFill>
                                      <a:latin typeface="Cambria Math" panose="02040503050406030204" pitchFamily="18" charset="0"/>
                                    </a:rPr>
                                    <m:t>𝑔</m:t>
                                  </m:r>
                                  <m:r>
                                    <a:rPr lang="en-CA" i="1">
                                      <a:solidFill>
                                        <a:srgbClr val="000000"/>
                                      </a:solidFill>
                                      <a:latin typeface="Cambria Math" panose="02040503050406030204" pitchFamily="18" charset="0"/>
                                    </a:rPr>
                                    <m:t>/</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𝛽</m:t>
                                      </m:r>
                                    </m:e>
                                    <m:sub>
                                      <m:r>
                                        <a:rPr lang="en-CA" i="1">
                                          <a:solidFill>
                                            <a:srgbClr val="000000"/>
                                          </a:solidFill>
                                          <a:latin typeface="Cambria Math" panose="02040503050406030204" pitchFamily="18" charset="0"/>
                                        </a:rPr>
                                        <m:t>0</m:t>
                                      </m:r>
                                    </m:sub>
                                  </m:sSub>
                                  <m:r>
                                    <a:rPr lang="en-CA" i="1">
                                      <a:solidFill>
                                        <a:srgbClr val="000000"/>
                                      </a:solidFill>
                                      <a:latin typeface="Cambria Math" panose="02040503050406030204" pitchFamily="18" charset="0"/>
                                    </a:rPr>
                                    <m:t>𝜆</m:t>
                                  </m:r>
                                </m:e>
                              </m:d>
                            </m:e>
                          </m:func>
                        </m:den>
                      </m:f>
                      <m:func>
                        <m:funcPr>
                          <m:ctrlPr>
                            <a:rPr lang="en-CA" i="1">
                              <a:solidFill>
                                <a:srgbClr val="000000"/>
                              </a:solidFill>
                              <a:latin typeface="Cambria Math" panose="02040503050406030204" pitchFamily="18" charset="0"/>
                            </a:rPr>
                          </m:ctrlPr>
                        </m:funcPr>
                        <m:fName>
                          <m:r>
                            <m:rPr>
                              <m:sty m:val="p"/>
                            </m:rPr>
                            <a:rPr lang="en-CA" i="0">
                              <a:solidFill>
                                <a:srgbClr val="000000"/>
                              </a:solidFill>
                              <a:latin typeface="Cambria Math" panose="02040503050406030204" pitchFamily="18" charset="0"/>
                            </a:rPr>
                            <m:t>sin</m:t>
                          </m:r>
                        </m:fName>
                        <m:e>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𝜋</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𝛽</m:t>
                                  </m:r>
                                </m:e>
                                <m:sub>
                                  <m:r>
                                    <a:rPr lang="en-CA" i="1">
                                      <a:solidFill>
                                        <a:srgbClr val="000000"/>
                                      </a:solidFill>
                                      <a:latin typeface="Cambria Math" panose="02040503050406030204" pitchFamily="18" charset="0"/>
                                    </a:rPr>
                                    <m:t>0</m:t>
                                  </m:r>
                                </m:sub>
                              </m:sSub>
                            </m:num>
                            <m:den>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𝛽</m:t>
                              </m:r>
                            </m:den>
                          </m:f>
                        </m:e>
                      </m:func>
                      <m:r>
                        <m:rPr>
                          <m:nor/>
                        </m:rPr>
                        <a:rPr lang="en-CA" i="0">
                          <a:solidFill>
                            <a:srgbClr val="000000"/>
                          </a:solidFill>
                          <a:latin typeface="Cambria Math" panose="02040503050406030204" pitchFamily="18" charset="0"/>
                        </a:rPr>
                        <m:t>   </m:t>
                      </m:r>
                    </m:oMath>
                  </m:oMathPara>
                </a14:m>
                <a:endParaRPr lang="en-CA" dirty="0"/>
              </a:p>
            </p:txBody>
          </p:sp>
        </mc:Choice>
        <mc:Fallback xmlns="">
          <p:sp>
            <p:nvSpPr>
              <p:cNvPr id="79876" name="Object 66">
                <a:extLst>
                  <a:ext uri="{FF2B5EF4-FFF2-40B4-BE49-F238E27FC236}">
                    <a16:creationId xmlns:a16="http://schemas.microsoft.com/office/drawing/2014/main" id="{ED8AA457-49FE-4BEB-6401-4BF2C1B197EF}"/>
                  </a:ext>
                </a:extLst>
              </p:cNvPr>
              <p:cNvSpPr txBox="1">
                <a:spLocks noRot="1" noChangeAspect="1" noMove="1" noResize="1" noEditPoints="1" noAdjustHandles="1" noChangeArrowheads="1" noChangeShapeType="1" noTextEdit="1"/>
              </p:cNvSpPr>
              <p:nvPr/>
            </p:nvSpPr>
            <p:spPr bwMode="auto">
              <a:xfrm>
                <a:off x="486517" y="3177723"/>
                <a:ext cx="3590925" cy="765175"/>
              </a:xfrm>
              <a:prstGeom prst="rect">
                <a:avLst/>
              </a:prstGeom>
              <a:blipFill>
                <a:blip r:embed="rId4"/>
                <a:stretch>
                  <a:fillRect/>
                </a:stretch>
              </a:blipFill>
              <a:ln>
                <a:noFill/>
              </a:ln>
              <a:effectLst/>
            </p:spPr>
            <p:txBody>
              <a:bodyPr/>
              <a:lstStyle/>
              <a:p>
                <a:r>
                  <a:rPr lang="en-CA">
                    <a:noFill/>
                  </a:rPr>
                  <a:t> </a:t>
                </a:r>
              </a:p>
            </p:txBody>
          </p:sp>
        </mc:Fallback>
      </mc:AlternateContent>
      <p:graphicFrame>
        <p:nvGraphicFramePr>
          <p:cNvPr id="79878" name="Object 11">
            <a:extLst>
              <a:ext uri="{FF2B5EF4-FFF2-40B4-BE49-F238E27FC236}">
                <a16:creationId xmlns:a16="http://schemas.microsoft.com/office/drawing/2014/main" id="{0D5CAA8D-E267-99F3-588B-DEA45537C450}"/>
              </a:ext>
            </a:extLst>
          </p:cNvPr>
          <p:cNvGraphicFramePr>
            <a:graphicFrameLocks noChangeAspect="1"/>
          </p:cNvGraphicFramePr>
          <p:nvPr>
            <p:extLst>
              <p:ext uri="{D42A27DB-BD31-4B8C-83A1-F6EECF244321}">
                <p14:modId xmlns:p14="http://schemas.microsoft.com/office/powerpoint/2010/main" val="73369747"/>
              </p:ext>
            </p:extLst>
          </p:nvPr>
        </p:nvGraphicFramePr>
        <p:xfrm>
          <a:off x="160009" y="2157332"/>
          <a:ext cx="3077072" cy="579437"/>
        </p:xfrm>
        <a:graphic>
          <a:graphicData uri="http://schemas.openxmlformats.org/presentationml/2006/ole">
            <mc:AlternateContent xmlns:mc="http://schemas.openxmlformats.org/markup-compatibility/2006">
              <mc:Choice xmlns:v="urn:schemas-microsoft-com:vml" Requires="v">
                <p:oleObj name="Equation" r:id="rId5" imgW="2361960" imgH="444240" progId="Equation.DSMT4">
                  <p:embed/>
                </p:oleObj>
              </mc:Choice>
              <mc:Fallback>
                <p:oleObj name="Equation" r:id="rId5" imgW="2361960" imgH="444240" progId="Equation.DSMT4">
                  <p:embed/>
                  <p:pic>
                    <p:nvPicPr>
                      <p:cNvPr id="79878" name="Object 11">
                        <a:extLst>
                          <a:ext uri="{FF2B5EF4-FFF2-40B4-BE49-F238E27FC236}">
                            <a16:creationId xmlns:a16="http://schemas.microsoft.com/office/drawing/2014/main" id="{0D5CAA8D-E267-99F3-588B-DEA45537C450}"/>
                          </a:ext>
                        </a:extLst>
                      </p:cNvPr>
                      <p:cNvPicPr>
                        <a:picLocks noChangeAspect="1" noChangeArrowheads="1"/>
                      </p:cNvPicPr>
                      <p:nvPr/>
                    </p:nvPicPr>
                    <p:blipFill>
                      <a:blip r:embed="rId6"/>
                      <a:srcRect/>
                      <a:stretch>
                        <a:fillRect/>
                      </a:stretch>
                    </p:blipFill>
                    <p:spPr bwMode="auto">
                      <a:xfrm>
                        <a:off x="160009" y="2157332"/>
                        <a:ext cx="3077072" cy="579437"/>
                      </a:xfrm>
                      <a:prstGeom prst="rect">
                        <a:avLst/>
                      </a:prstGeom>
                      <a:noFill/>
                      <a:ln>
                        <a:noFill/>
                      </a:ln>
                    </p:spPr>
                  </p:pic>
                </p:oleObj>
              </mc:Fallback>
            </mc:AlternateContent>
          </a:graphicData>
        </a:graphic>
      </p:graphicFrame>
      <p:graphicFrame>
        <p:nvGraphicFramePr>
          <p:cNvPr id="79879" name="Object 12">
            <a:extLst>
              <a:ext uri="{FF2B5EF4-FFF2-40B4-BE49-F238E27FC236}">
                <a16:creationId xmlns:a16="http://schemas.microsoft.com/office/drawing/2014/main" id="{AD238E50-21EC-B522-9A8D-19520C7879C3}"/>
              </a:ext>
            </a:extLst>
          </p:cNvPr>
          <p:cNvGraphicFramePr>
            <a:graphicFrameLocks noChangeAspect="1"/>
          </p:cNvGraphicFramePr>
          <p:nvPr>
            <p:extLst>
              <p:ext uri="{D42A27DB-BD31-4B8C-83A1-F6EECF244321}">
                <p14:modId xmlns:p14="http://schemas.microsoft.com/office/powerpoint/2010/main" val="1061886305"/>
              </p:ext>
            </p:extLst>
          </p:nvPr>
        </p:nvGraphicFramePr>
        <p:xfrm>
          <a:off x="727022" y="4686219"/>
          <a:ext cx="3109913" cy="588963"/>
        </p:xfrm>
        <a:graphic>
          <a:graphicData uri="http://schemas.openxmlformats.org/presentationml/2006/ole">
            <mc:AlternateContent xmlns:mc="http://schemas.openxmlformats.org/markup-compatibility/2006">
              <mc:Choice xmlns:v="urn:schemas-microsoft-com:vml" Requires="v">
                <p:oleObj name="Equation" r:id="rId7" imgW="2145369" imgH="406224" progId="Equation.3">
                  <p:embed/>
                </p:oleObj>
              </mc:Choice>
              <mc:Fallback>
                <p:oleObj name="Equation" r:id="rId7" imgW="2145369" imgH="406224" progId="Equation.3">
                  <p:embed/>
                  <p:pic>
                    <p:nvPicPr>
                      <p:cNvPr id="79879" name="Object 12">
                        <a:extLst>
                          <a:ext uri="{FF2B5EF4-FFF2-40B4-BE49-F238E27FC236}">
                            <a16:creationId xmlns:a16="http://schemas.microsoft.com/office/drawing/2014/main" id="{AD238E50-21EC-B522-9A8D-19520C7879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7022" y="4686219"/>
                        <a:ext cx="3109913"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79880" name="Object 4">
                <a:extLst>
                  <a:ext uri="{FF2B5EF4-FFF2-40B4-BE49-F238E27FC236}">
                    <a16:creationId xmlns:a16="http://schemas.microsoft.com/office/drawing/2014/main" id="{3E8CB914-CF4A-1468-7F64-40CEE79C65C9}"/>
                  </a:ext>
                </a:extLst>
              </p:cNvPr>
              <p:cNvSpPr txBox="1"/>
              <p:nvPr/>
            </p:nvSpPr>
            <p:spPr bwMode="auto">
              <a:xfrm>
                <a:off x="3522394" y="2292910"/>
                <a:ext cx="1645239" cy="308280"/>
              </a:xfrm>
              <a:prstGeom prst="rect">
                <a:avLst/>
              </a:prstGeom>
              <a:noFill/>
              <a:ln>
                <a:noFill/>
              </a:ln>
            </p:spPr>
            <p:txBody>
              <a:bodyPr>
                <a:normAutofit fontScale="85000" lnSpcReduction="20000"/>
              </a:bodyPr>
              <a:lstStyle/>
              <a:p>
                <a14:m>
                  <m:oMath xmlns:m="http://schemas.openxmlformats.org/officeDocument/2006/math">
                    <m:sSub>
                      <m:sSubPr>
                        <m:ctrlPr>
                          <a:rPr lang="en-CA" i="1" smtClean="0">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𝑒𝑓𝑓</m:t>
                        </m:r>
                      </m:sub>
                    </m:sSub>
                    <m:r>
                      <a:rPr lang="en-CA" i="1">
                        <a:solidFill>
                          <a:srgbClr val="000000"/>
                        </a:solidFill>
                        <a:latin typeface="Cambria Math" panose="02040503050406030204" pitchFamily="18" charset="0"/>
                      </a:rPr>
                      <m:t>=</m:t>
                    </m:r>
                    <m:sSub>
                      <m:sSubPr>
                        <m:ctrlPr>
                          <a:rPr lang="en-CA" i="1">
                            <a:solidFill>
                              <a:srgbClr val="000000"/>
                            </a:solidFill>
                            <a:latin typeface="Cambria Math" panose="02040503050406030204" pitchFamily="18" charset="0"/>
                          </a:rPr>
                        </m:ctrlPr>
                      </m:sSubPr>
                      <m:e>
                        <m:r>
                          <a:rPr lang="en-CA" i="1">
                            <a:solidFill>
                              <a:srgbClr val="000000"/>
                            </a:solidFill>
                            <a:latin typeface="Cambria Math" panose="02040503050406030204" pitchFamily="18" charset="0"/>
                          </a:rPr>
                          <m:t>𝑉</m:t>
                        </m:r>
                      </m:e>
                      <m:sub>
                        <m:r>
                          <a:rPr lang="en-CA" i="1">
                            <a:solidFill>
                              <a:srgbClr val="000000"/>
                            </a:solidFill>
                            <a:latin typeface="Cambria Math" panose="02040503050406030204" pitchFamily="18" charset="0"/>
                          </a:rPr>
                          <m:t>0</m:t>
                        </m:r>
                      </m:sub>
                    </m:sSub>
                    <m:r>
                      <a:rPr lang="en-CA" b="0" i="1" smtClean="0">
                        <a:solidFill>
                          <a:srgbClr val="000000"/>
                        </a:solidFill>
                        <a:latin typeface="Cambria Math" panose="02040503050406030204" pitchFamily="18" charset="0"/>
                      </a:rPr>
                      <m:t>𝑇</m:t>
                    </m:r>
                    <m:r>
                      <a:rPr lang="en-CA" b="0" i="1" smtClean="0">
                        <a:solidFill>
                          <a:srgbClr val="000000"/>
                        </a:solidFill>
                        <a:latin typeface="Cambria Math" panose="02040503050406030204" pitchFamily="18" charset="0"/>
                      </a:rPr>
                      <m:t>(</m:t>
                    </m:r>
                  </m:oMath>
                </a14:m>
                <a:r>
                  <a:rPr lang="el-GR" dirty="0"/>
                  <a:t>β</a:t>
                </a:r>
                <a:r>
                  <a:rPr lang="en-CA" baseline="-25000" dirty="0"/>
                  <a:t>0</a:t>
                </a:r>
                <a:r>
                  <a:rPr lang="en-CA" dirty="0"/>
                  <a:t>)</a:t>
                </a:r>
              </a:p>
            </p:txBody>
          </p:sp>
        </mc:Choice>
        <mc:Fallback xmlns="">
          <p:sp>
            <p:nvSpPr>
              <p:cNvPr id="79880" name="Object 4">
                <a:extLst>
                  <a:ext uri="{FF2B5EF4-FFF2-40B4-BE49-F238E27FC236}">
                    <a16:creationId xmlns:a16="http://schemas.microsoft.com/office/drawing/2014/main" id="{3E8CB914-CF4A-1468-7F64-40CEE79C65C9}"/>
                  </a:ext>
                </a:extLst>
              </p:cNvPr>
              <p:cNvSpPr txBox="1">
                <a:spLocks noRot="1" noChangeAspect="1" noMove="1" noResize="1" noEditPoints="1" noAdjustHandles="1" noChangeArrowheads="1" noChangeShapeType="1" noTextEdit="1"/>
              </p:cNvSpPr>
              <p:nvPr/>
            </p:nvSpPr>
            <p:spPr bwMode="auto">
              <a:xfrm>
                <a:off x="3522394" y="2292910"/>
                <a:ext cx="1645239" cy="308280"/>
              </a:xfrm>
              <a:prstGeom prst="rect">
                <a:avLst/>
              </a:prstGeom>
              <a:blipFill>
                <a:blip r:embed="rId9"/>
                <a:stretch>
                  <a:fillRect t="-13725" b="-15686"/>
                </a:stretch>
              </a:blipFill>
              <a:ln>
                <a:noFill/>
              </a:ln>
            </p:spPr>
            <p:txBody>
              <a:bodyPr/>
              <a:lstStyle/>
              <a:p>
                <a:r>
                  <a:rPr lang="en-CA">
                    <a:noFill/>
                  </a:rPr>
                  <a:t> </a:t>
                </a:r>
              </a:p>
            </p:txBody>
          </p:sp>
        </mc:Fallback>
      </mc:AlternateContent>
      <p:sp>
        <p:nvSpPr>
          <p:cNvPr id="79881" name="TextBox 86">
            <a:extLst>
              <a:ext uri="{FF2B5EF4-FFF2-40B4-BE49-F238E27FC236}">
                <a16:creationId xmlns:a16="http://schemas.microsoft.com/office/drawing/2014/main" id="{3E4C30AF-98DD-0543-DD66-4094089C1938}"/>
              </a:ext>
            </a:extLst>
          </p:cNvPr>
          <p:cNvSpPr txBox="1">
            <a:spLocks noChangeArrowheads="1"/>
          </p:cNvSpPr>
          <p:nvPr/>
        </p:nvSpPr>
        <p:spPr bwMode="auto">
          <a:xfrm>
            <a:off x="5307064" y="5483225"/>
            <a:ext cx="3657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200" dirty="0">
                <a:solidFill>
                  <a:srgbClr val="C00000"/>
                </a:solidFill>
                <a:latin typeface="Arial" panose="020B0604020202020204" pitchFamily="34" charset="0"/>
              </a:rPr>
              <a:t>ISAC-II – three cavity types with </a:t>
            </a:r>
            <a:r>
              <a:rPr lang="el-GR" altLang="en-US" sz="1200" dirty="0">
                <a:solidFill>
                  <a:srgbClr val="C00000"/>
                </a:solidFill>
                <a:latin typeface="Arial" panose="020B0604020202020204" pitchFamily="34" charset="0"/>
              </a:rPr>
              <a:t>β</a:t>
            </a:r>
            <a:r>
              <a:rPr lang="en-CA" altLang="en-US" sz="1200" baseline="-25000" dirty="0">
                <a:solidFill>
                  <a:srgbClr val="C00000"/>
                </a:solidFill>
                <a:latin typeface="Arial" panose="020B0604020202020204" pitchFamily="34" charset="0"/>
              </a:rPr>
              <a:t>0</a:t>
            </a:r>
            <a:r>
              <a:rPr lang="en-CA" altLang="en-US" sz="1200" dirty="0">
                <a:solidFill>
                  <a:srgbClr val="C00000"/>
                </a:solidFill>
                <a:latin typeface="Arial" panose="020B0604020202020204" pitchFamily="34" charset="0"/>
              </a:rPr>
              <a:t>=0.057, 0.071 and 0.11 of n = 8, 12 and 20 respectively </a:t>
            </a:r>
            <a:endParaRPr lang="en-CA" altLang="en-US" sz="1200" i="1" dirty="0">
              <a:solidFill>
                <a:srgbClr val="C00000"/>
              </a:solidFill>
              <a:latin typeface="Arial" panose="020B0604020202020204" pitchFamily="34" charset="0"/>
            </a:endParaRPr>
          </a:p>
        </p:txBody>
      </p:sp>
      <p:grpSp>
        <p:nvGrpSpPr>
          <p:cNvPr id="2" name="Group 1">
            <a:extLst>
              <a:ext uri="{FF2B5EF4-FFF2-40B4-BE49-F238E27FC236}">
                <a16:creationId xmlns:a16="http://schemas.microsoft.com/office/drawing/2014/main" id="{92AC3A6F-4652-14AD-7D01-FB0FA5004ADB}"/>
              </a:ext>
            </a:extLst>
          </p:cNvPr>
          <p:cNvGrpSpPr/>
          <p:nvPr/>
        </p:nvGrpSpPr>
        <p:grpSpPr>
          <a:xfrm>
            <a:off x="5055471" y="844549"/>
            <a:ext cx="3685304" cy="4514851"/>
            <a:chOff x="5356225" y="844550"/>
            <a:chExt cx="3384550" cy="4148138"/>
          </a:xfrm>
        </p:grpSpPr>
        <p:pic>
          <p:nvPicPr>
            <p:cNvPr id="79882" name="Picture 5">
              <a:extLst>
                <a:ext uri="{FF2B5EF4-FFF2-40B4-BE49-F238E27FC236}">
                  <a16:creationId xmlns:a16="http://schemas.microsoft.com/office/drawing/2014/main" id="{4F23973F-00EB-B7B1-06B4-FCB4A955F404}"/>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356225" y="844550"/>
              <a:ext cx="3384550"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883" name="Picture 6">
              <a:extLst>
                <a:ext uri="{FF2B5EF4-FFF2-40B4-BE49-F238E27FC236}">
                  <a16:creationId xmlns:a16="http://schemas.microsoft.com/office/drawing/2014/main" id="{192E1715-1A8A-540D-F72B-55118C60806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356225" y="2125663"/>
              <a:ext cx="3384550"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884" name="Picture 7">
              <a:extLst>
                <a:ext uri="{FF2B5EF4-FFF2-40B4-BE49-F238E27FC236}">
                  <a16:creationId xmlns:a16="http://schemas.microsoft.com/office/drawing/2014/main" id="{71D11CB6-ED90-F3D6-9F19-7366FF6227A2}"/>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356225" y="3382963"/>
              <a:ext cx="3384550"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 name="Slide Number Placeholder 6">
            <a:extLst>
              <a:ext uri="{FF2B5EF4-FFF2-40B4-BE49-F238E27FC236}">
                <a16:creationId xmlns:a16="http://schemas.microsoft.com/office/drawing/2014/main" id="{FFA120D9-9E91-8FF3-92F5-CD7D9A474549}"/>
              </a:ext>
            </a:extLst>
          </p:cNvPr>
          <p:cNvSpPr>
            <a:spLocks noGrp="1"/>
          </p:cNvSpPr>
          <p:nvPr>
            <p:ph type="sldNum" sz="quarter" idx="12"/>
          </p:nvPr>
        </p:nvSpPr>
        <p:spPr>
          <a:xfrm>
            <a:off x="6553200" y="65309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fld id="{AC3F4459-8725-4A62-8368-F10BBADE24E7}" type="slidenum">
              <a:rPr lang="en-US" altLang="en-US" sz="1400"/>
              <a:pPr eaLnBrk="1" hangingPunct="1">
                <a:spcBef>
                  <a:spcPct val="0"/>
                </a:spcBef>
                <a:buFontTx/>
                <a:buNone/>
              </a:pPr>
              <a:t>60</a:t>
            </a:fld>
            <a:endParaRPr lang="en-US" altLang="en-US" sz="1400" dirty="0"/>
          </a:p>
        </p:txBody>
      </p:sp>
      <p:sp>
        <p:nvSpPr>
          <p:cNvPr id="3" name="Footer Placeholder 2">
            <a:extLst>
              <a:ext uri="{FF2B5EF4-FFF2-40B4-BE49-F238E27FC236}">
                <a16:creationId xmlns:a16="http://schemas.microsoft.com/office/drawing/2014/main" id="{A51D6878-86DD-64CE-A339-9E2641838952}"/>
              </a:ext>
            </a:extLst>
          </p:cNvPr>
          <p:cNvSpPr>
            <a:spLocks noGrp="1"/>
          </p:cNvSpPr>
          <p:nvPr>
            <p:ph type="ftr" sz="quarter" idx="11"/>
          </p:nvPr>
        </p:nvSpPr>
        <p:spPr/>
        <p:txBody>
          <a:bodyPr/>
          <a:lstStyle/>
          <a:p>
            <a:r>
              <a:rPr lang="it-IT"/>
              <a:t>Bob Laxdal - Non Elliptical Cavities </a:t>
            </a:r>
            <a:endParaRPr lang="en-CA"/>
          </a:p>
        </p:txBody>
      </p:sp>
      <mc:AlternateContent xmlns:mc="http://schemas.openxmlformats.org/markup-compatibility/2006">
        <mc:Choice xmlns:p14="http://schemas.microsoft.com/office/powerpoint/2010/main" Requires="p14">
          <p:contentPart p14:bwMode="auto" r:id="rId13">
            <p14:nvContentPartPr>
              <p14:cNvPr id="4" name="Ink 3">
                <a:extLst>
                  <a:ext uri="{FF2B5EF4-FFF2-40B4-BE49-F238E27FC236}">
                    <a16:creationId xmlns:a16="http://schemas.microsoft.com/office/drawing/2014/main" id="{C28C647B-BA27-204A-AEF3-C632E6D30CF4}"/>
                  </a:ext>
                </a:extLst>
              </p14:cNvPr>
              <p14:cNvContentPartPr/>
              <p14:nvPr/>
            </p14:nvContentPartPr>
            <p14:xfrm>
              <a:off x="8455989" y="-16448"/>
              <a:ext cx="491400" cy="538200"/>
            </p14:xfrm>
          </p:contentPart>
        </mc:Choice>
        <mc:Fallback>
          <p:pic>
            <p:nvPicPr>
              <p:cNvPr id="4" name="Ink 3">
                <a:extLst>
                  <a:ext uri="{FF2B5EF4-FFF2-40B4-BE49-F238E27FC236}">
                    <a16:creationId xmlns:a16="http://schemas.microsoft.com/office/drawing/2014/main" id="{C28C647B-BA27-204A-AEF3-C632E6D30CF4}"/>
                  </a:ext>
                </a:extLst>
              </p:cNvPr>
              <p:cNvPicPr/>
              <p:nvPr/>
            </p:nvPicPr>
            <p:blipFill>
              <a:blip r:embed="rId14"/>
              <a:stretch>
                <a:fillRect/>
              </a:stretch>
            </p:blipFill>
            <p:spPr>
              <a:xfrm>
                <a:off x="8437989" y="-34448"/>
                <a:ext cx="527040" cy="573840"/>
              </a:xfrm>
              <a:prstGeom prst="rect">
                <a:avLst/>
              </a:prstGeom>
            </p:spPr>
          </p:pic>
        </mc:Fallback>
      </mc:AlternateContent>
      <p:sp>
        <p:nvSpPr>
          <p:cNvPr id="5" name="Date Placeholder 4">
            <a:extLst>
              <a:ext uri="{FF2B5EF4-FFF2-40B4-BE49-F238E27FC236}">
                <a16:creationId xmlns:a16="http://schemas.microsoft.com/office/drawing/2014/main" id="{92B28642-BE30-B632-FB01-CFC226F390BE}"/>
              </a:ext>
            </a:extLst>
          </p:cNvPr>
          <p:cNvSpPr>
            <a:spLocks noGrp="1"/>
          </p:cNvSpPr>
          <p:nvPr>
            <p:ph type="dt" sz="half" idx="10"/>
          </p:nvPr>
        </p:nvSpPr>
        <p:spPr/>
        <p:txBody>
          <a:bodyPr/>
          <a:lstStyle/>
          <a:p>
            <a:pPr>
              <a:defRPr/>
            </a:pPr>
            <a:r>
              <a:rPr lang="en-US"/>
              <a:t>2025-09-17</a:t>
            </a:r>
            <a:endParaRPr lang="en-CA"/>
          </a:p>
        </p:txBody>
      </p:sp>
    </p:spTree>
    <p:extLst>
      <p:ext uri="{BB962C8B-B14F-4D97-AF65-F5344CB8AC3E}">
        <p14:creationId xmlns:p14="http://schemas.microsoft.com/office/powerpoint/2010/main" val="17333685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id="{F35F6DD2-FEE2-806F-99FE-E9FC9F4B0734}"/>
              </a:ext>
            </a:extLst>
          </p:cNvPr>
          <p:cNvSpPr>
            <a:spLocks noGrp="1" noChangeArrowheads="1"/>
          </p:cNvSpPr>
          <p:nvPr>
            <p:ph type="title"/>
          </p:nvPr>
        </p:nvSpPr>
        <p:spPr>
          <a:xfrm>
            <a:off x="447675" y="111125"/>
            <a:ext cx="8229600" cy="639763"/>
          </a:xfrm>
        </p:spPr>
        <p:txBody>
          <a:bodyPr/>
          <a:lstStyle/>
          <a:p>
            <a:pPr eaLnBrk="1" hangingPunct="1"/>
            <a:r>
              <a:rPr lang="en-CA" altLang="en-US" sz="3200">
                <a:latin typeface="Calibri" panose="020F0502020204030204" pitchFamily="34" charset="0"/>
              </a:rPr>
              <a:t>FRIB Heavy ion linac</a:t>
            </a:r>
          </a:p>
        </p:txBody>
      </p:sp>
      <p:pic>
        <p:nvPicPr>
          <p:cNvPr id="61443" name="Picture 2">
            <a:extLst>
              <a:ext uri="{FF2B5EF4-FFF2-40B4-BE49-F238E27FC236}">
                <a16:creationId xmlns:a16="http://schemas.microsoft.com/office/drawing/2014/main" id="{32BE57EA-A080-2169-DD2B-B8891F2F1B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0750" y="1619250"/>
            <a:ext cx="1171575"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44" name="Picture 4">
            <a:extLst>
              <a:ext uri="{FF2B5EF4-FFF2-40B4-BE49-F238E27FC236}">
                <a16:creationId xmlns:a16="http://schemas.microsoft.com/office/drawing/2014/main" id="{2FACDD8D-F4BD-E3A8-5A80-C19DE4E21B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713" y="3895725"/>
            <a:ext cx="3362325"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45" name="Picture 5">
            <a:extLst>
              <a:ext uri="{FF2B5EF4-FFF2-40B4-BE49-F238E27FC236}">
                <a16:creationId xmlns:a16="http://schemas.microsoft.com/office/drawing/2014/main" id="{B38A98FE-51DC-26AB-45C0-D9CDCA7B5B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713" y="846138"/>
            <a:ext cx="336232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46" name="Picture 7">
            <a:extLst>
              <a:ext uri="{FF2B5EF4-FFF2-40B4-BE49-F238E27FC236}">
                <a16:creationId xmlns:a16="http://schemas.microsoft.com/office/drawing/2014/main" id="{C4AA6721-3115-86A5-47F5-9FC7F4D159B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59350" y="1089025"/>
            <a:ext cx="40544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7" name="Picture 8">
            <a:extLst>
              <a:ext uri="{FF2B5EF4-FFF2-40B4-BE49-F238E27FC236}">
                <a16:creationId xmlns:a16="http://schemas.microsoft.com/office/drawing/2014/main" id="{7EA25D20-5E95-E92A-560F-874AB19388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9350" y="3895725"/>
            <a:ext cx="4016375" cy="2273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2" name="Straight Connector 21">
            <a:extLst>
              <a:ext uri="{FF2B5EF4-FFF2-40B4-BE49-F238E27FC236}">
                <a16:creationId xmlns:a16="http://schemas.microsoft.com/office/drawing/2014/main" id="{84E36CDE-E466-8800-A32D-63C98718C36F}"/>
              </a:ext>
            </a:extLst>
          </p:cNvPr>
          <p:cNvCxnSpPr/>
          <p:nvPr/>
        </p:nvCxnSpPr>
        <p:spPr>
          <a:xfrm flipV="1">
            <a:off x="6683375" y="1538288"/>
            <a:ext cx="0" cy="1455737"/>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1449" name="TextBox 22">
            <a:extLst>
              <a:ext uri="{FF2B5EF4-FFF2-40B4-BE49-F238E27FC236}">
                <a16:creationId xmlns:a16="http://schemas.microsoft.com/office/drawing/2014/main" id="{6602847E-6568-E680-C86B-0524E48BE401}"/>
              </a:ext>
            </a:extLst>
          </p:cNvPr>
          <p:cNvSpPr txBox="1">
            <a:spLocks noChangeArrowheads="1"/>
          </p:cNvSpPr>
          <p:nvPr/>
        </p:nvSpPr>
        <p:spPr bwMode="auto">
          <a:xfrm>
            <a:off x="5678488" y="1620838"/>
            <a:ext cx="982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CA" altLang="en-US" sz="1400">
                <a:solidFill>
                  <a:srgbClr val="FF0000"/>
                </a:solidFill>
                <a:latin typeface="Calibri" panose="020F0502020204030204" pitchFamily="34" charset="0"/>
              </a:rPr>
              <a:t>A/q=7</a:t>
            </a:r>
          </a:p>
        </p:txBody>
      </p:sp>
      <p:cxnSp>
        <p:nvCxnSpPr>
          <p:cNvPr id="24" name="Straight Arrow Connector 23">
            <a:extLst>
              <a:ext uri="{FF2B5EF4-FFF2-40B4-BE49-F238E27FC236}">
                <a16:creationId xmlns:a16="http://schemas.microsoft.com/office/drawing/2014/main" id="{8FF3557C-2531-0FD1-4C7A-EC69C41C9DA7}"/>
              </a:ext>
            </a:extLst>
          </p:cNvPr>
          <p:cNvCxnSpPr/>
          <p:nvPr/>
        </p:nvCxnSpPr>
        <p:spPr>
          <a:xfrm flipH="1" flipV="1">
            <a:off x="5935663" y="1620838"/>
            <a:ext cx="747712"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1451" name="TextBox 24">
            <a:extLst>
              <a:ext uri="{FF2B5EF4-FFF2-40B4-BE49-F238E27FC236}">
                <a16:creationId xmlns:a16="http://schemas.microsoft.com/office/drawing/2014/main" id="{5D6348C8-78C1-B60C-BFAC-A20242A77141}"/>
              </a:ext>
            </a:extLst>
          </p:cNvPr>
          <p:cNvSpPr txBox="1">
            <a:spLocks noChangeArrowheads="1"/>
          </p:cNvSpPr>
          <p:nvPr/>
        </p:nvSpPr>
        <p:spPr bwMode="auto">
          <a:xfrm>
            <a:off x="6699250" y="1620838"/>
            <a:ext cx="982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CA" altLang="en-US" sz="1400">
                <a:solidFill>
                  <a:srgbClr val="FF0000"/>
                </a:solidFill>
                <a:latin typeface="Calibri" panose="020F0502020204030204" pitchFamily="34" charset="0"/>
              </a:rPr>
              <a:t>A/q=3</a:t>
            </a:r>
          </a:p>
        </p:txBody>
      </p:sp>
      <p:cxnSp>
        <p:nvCxnSpPr>
          <p:cNvPr id="26" name="Straight Arrow Connector 25">
            <a:extLst>
              <a:ext uri="{FF2B5EF4-FFF2-40B4-BE49-F238E27FC236}">
                <a16:creationId xmlns:a16="http://schemas.microsoft.com/office/drawing/2014/main" id="{CC9EC144-261D-3205-D49B-915A61EC95E8}"/>
              </a:ext>
            </a:extLst>
          </p:cNvPr>
          <p:cNvCxnSpPr/>
          <p:nvPr/>
        </p:nvCxnSpPr>
        <p:spPr>
          <a:xfrm>
            <a:off x="6697663" y="1619250"/>
            <a:ext cx="57785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69816E34-1C7F-8C51-C5F5-86FA1B45C6E8}"/>
              </a:ext>
            </a:extLst>
          </p:cNvPr>
          <p:cNvGrpSpPr>
            <a:grpSpLocks/>
          </p:cNvGrpSpPr>
          <p:nvPr/>
        </p:nvGrpSpPr>
        <p:grpSpPr bwMode="auto">
          <a:xfrm>
            <a:off x="5008563" y="3895725"/>
            <a:ext cx="3979862" cy="2438400"/>
            <a:chOff x="4995312" y="3895724"/>
            <a:chExt cx="3979747" cy="2439083"/>
          </a:xfrm>
        </p:grpSpPr>
        <p:pic>
          <p:nvPicPr>
            <p:cNvPr id="61455" name="Picture 2">
              <a:extLst>
                <a:ext uri="{FF2B5EF4-FFF2-40B4-BE49-F238E27FC236}">
                  <a16:creationId xmlns:a16="http://schemas.microsoft.com/office/drawing/2014/main" id="{C3CC506F-8A12-DAF4-90B8-6BA70FBFB9E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95312" y="3895724"/>
              <a:ext cx="3979747" cy="2439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7" name="Straight Connector 26">
              <a:extLst>
                <a:ext uri="{FF2B5EF4-FFF2-40B4-BE49-F238E27FC236}">
                  <a16:creationId xmlns:a16="http://schemas.microsoft.com/office/drawing/2014/main" id="{1D6CDBDB-2A89-0E0B-5A51-3DA98B279D6A}"/>
                </a:ext>
              </a:extLst>
            </p:cNvPr>
            <p:cNvCxnSpPr/>
            <p:nvPr/>
          </p:nvCxnSpPr>
          <p:spPr>
            <a:xfrm flipV="1">
              <a:off x="6857395" y="4303826"/>
              <a:ext cx="0" cy="1456145"/>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1457" name="TextBox 27">
              <a:extLst>
                <a:ext uri="{FF2B5EF4-FFF2-40B4-BE49-F238E27FC236}">
                  <a16:creationId xmlns:a16="http://schemas.microsoft.com/office/drawing/2014/main" id="{45F1A17C-36F1-7A3D-86DF-CE59B0D61AAA}"/>
                </a:ext>
              </a:extLst>
            </p:cNvPr>
            <p:cNvSpPr txBox="1">
              <a:spLocks noChangeArrowheads="1"/>
            </p:cNvSpPr>
            <p:nvPr/>
          </p:nvSpPr>
          <p:spPr bwMode="auto">
            <a:xfrm>
              <a:off x="5852447" y="4386882"/>
              <a:ext cx="9829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CA" altLang="en-US" sz="1400">
                  <a:solidFill>
                    <a:srgbClr val="FF0000"/>
                  </a:solidFill>
                  <a:latin typeface="Calibri" panose="020F0502020204030204" pitchFamily="34" charset="0"/>
                </a:rPr>
                <a:t>A/q=3</a:t>
              </a:r>
            </a:p>
          </p:txBody>
        </p:sp>
        <p:cxnSp>
          <p:nvCxnSpPr>
            <p:cNvPr id="29" name="Straight Arrow Connector 28">
              <a:extLst>
                <a:ext uri="{FF2B5EF4-FFF2-40B4-BE49-F238E27FC236}">
                  <a16:creationId xmlns:a16="http://schemas.microsoft.com/office/drawing/2014/main" id="{C7774773-C26F-AAA1-D373-0B889D3B37BC}"/>
                </a:ext>
              </a:extLst>
            </p:cNvPr>
            <p:cNvCxnSpPr/>
            <p:nvPr/>
          </p:nvCxnSpPr>
          <p:spPr>
            <a:xfrm flipH="1" flipV="1">
              <a:off x="6109705" y="4386399"/>
              <a:ext cx="74769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1459" name="TextBox 29">
              <a:extLst>
                <a:ext uri="{FF2B5EF4-FFF2-40B4-BE49-F238E27FC236}">
                  <a16:creationId xmlns:a16="http://schemas.microsoft.com/office/drawing/2014/main" id="{E717EF65-22DA-C1BE-C15B-4E2A1AB66F12}"/>
                </a:ext>
              </a:extLst>
            </p:cNvPr>
            <p:cNvSpPr txBox="1">
              <a:spLocks noChangeArrowheads="1"/>
            </p:cNvSpPr>
            <p:nvPr/>
          </p:nvSpPr>
          <p:spPr bwMode="auto">
            <a:xfrm>
              <a:off x="6873528" y="4386883"/>
              <a:ext cx="9829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CA" altLang="en-US" sz="1400">
                  <a:solidFill>
                    <a:srgbClr val="FF0000"/>
                  </a:solidFill>
                  <a:latin typeface="Calibri" panose="020F0502020204030204" pitchFamily="34" charset="0"/>
                </a:rPr>
                <a:t>A/q=2</a:t>
              </a:r>
            </a:p>
          </p:txBody>
        </p:sp>
        <p:cxnSp>
          <p:nvCxnSpPr>
            <p:cNvPr id="31" name="Straight Arrow Connector 30">
              <a:extLst>
                <a:ext uri="{FF2B5EF4-FFF2-40B4-BE49-F238E27FC236}">
                  <a16:creationId xmlns:a16="http://schemas.microsoft.com/office/drawing/2014/main" id="{80191158-2F2F-BB27-8C9C-96B624ACAFE3}"/>
                </a:ext>
              </a:extLst>
            </p:cNvPr>
            <p:cNvCxnSpPr/>
            <p:nvPr/>
          </p:nvCxnSpPr>
          <p:spPr>
            <a:xfrm>
              <a:off x="6873270" y="4384811"/>
              <a:ext cx="576246"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61454" name="Slide Number Placeholder 6">
            <a:extLst>
              <a:ext uri="{FF2B5EF4-FFF2-40B4-BE49-F238E27FC236}">
                <a16:creationId xmlns:a16="http://schemas.microsoft.com/office/drawing/2014/main" id="{04B28A8E-5DC9-9FEE-7CDB-68964A2975CA}"/>
              </a:ext>
            </a:extLst>
          </p:cNvPr>
          <p:cNvSpPr>
            <a:spLocks noGrp="1"/>
          </p:cNvSpPr>
          <p:nvPr>
            <p:ph type="sldNum" sz="quarter" idx="12"/>
          </p:nvPr>
        </p:nvSpPr>
        <p:spPr>
          <a:xfrm>
            <a:off x="6553200" y="653097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FA2EF93-CA72-4FB1-9857-DD4EE4582484}" type="slidenum">
              <a:rPr lang="en-US" altLang="en-US" sz="1400" smtClean="0"/>
              <a:pPr>
                <a:spcBef>
                  <a:spcPct val="0"/>
                </a:spcBef>
                <a:buFontTx/>
                <a:buNone/>
              </a:pPr>
              <a:t>61</a:t>
            </a:fld>
            <a:endParaRPr lang="en-US" altLang="en-US" sz="1400"/>
          </a:p>
        </p:txBody>
      </p:sp>
      <mc:AlternateContent xmlns:mc="http://schemas.openxmlformats.org/markup-compatibility/2006">
        <mc:Choice xmlns:p14="http://schemas.microsoft.com/office/powerpoint/2010/main" Requires="p14">
          <p:contentPart p14:bwMode="auto" r:id="rId9">
            <p14:nvContentPartPr>
              <p14:cNvPr id="2" name="Ink 1">
                <a:extLst>
                  <a:ext uri="{FF2B5EF4-FFF2-40B4-BE49-F238E27FC236}">
                    <a16:creationId xmlns:a16="http://schemas.microsoft.com/office/drawing/2014/main" id="{423D39A0-3E47-7124-3141-427FEB2A08BA}"/>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423D39A0-3E47-7124-3141-427FEB2A08BA}"/>
                  </a:ext>
                </a:extLst>
              </p:cNvPr>
              <p:cNvPicPr/>
              <p:nvPr/>
            </p:nvPicPr>
            <p:blipFill>
              <a:blip r:embed="rId10"/>
              <a:stretch>
                <a:fillRect/>
              </a:stretch>
            </p:blipFill>
            <p:spPr>
              <a:xfrm>
                <a:off x="8437989" y="-34448"/>
                <a:ext cx="527040" cy="573840"/>
              </a:xfrm>
              <a:prstGeom prst="rect">
                <a:avLst/>
              </a:prstGeom>
            </p:spPr>
          </p:pic>
        </mc:Fallback>
      </mc:AlternateContent>
      <p:sp>
        <p:nvSpPr>
          <p:cNvPr id="4" name="Date Placeholder 3">
            <a:extLst>
              <a:ext uri="{FF2B5EF4-FFF2-40B4-BE49-F238E27FC236}">
                <a16:creationId xmlns:a16="http://schemas.microsoft.com/office/drawing/2014/main" id="{134B24C9-1EA2-6761-F1A1-7C39C1B17555}"/>
              </a:ext>
            </a:extLst>
          </p:cNvPr>
          <p:cNvSpPr>
            <a:spLocks noGrp="1"/>
          </p:cNvSpPr>
          <p:nvPr>
            <p:ph type="dt" sz="half"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A00CC0C7-50C2-9F34-4A91-9A2280CC4699}"/>
              </a:ext>
            </a:extLst>
          </p:cNvPr>
          <p:cNvSpPr>
            <a:spLocks noGrp="1"/>
          </p:cNvSpPr>
          <p:nvPr>
            <p:ph type="ftr" sz="quarter" idx="11"/>
          </p:nvPr>
        </p:nvSpPr>
        <p:spPr/>
        <p:txBody>
          <a:bodyPr/>
          <a:lstStyle/>
          <a:p>
            <a:pPr>
              <a:defRPr/>
            </a:pPr>
            <a:r>
              <a:rPr lang="it-IT"/>
              <a:t>Bob Laxdal - Non Elliptical Cavities </a:t>
            </a:r>
            <a:endParaRPr lang="en-CA"/>
          </a:p>
        </p:txBody>
      </p:sp>
    </p:spTree>
    <p:extLst>
      <p:ext uri="{BB962C8B-B14F-4D97-AF65-F5344CB8AC3E}">
        <p14:creationId xmlns:p14="http://schemas.microsoft.com/office/powerpoint/2010/main" val="9187770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a:extLst>
              <a:ext uri="{FF2B5EF4-FFF2-40B4-BE49-F238E27FC236}">
                <a16:creationId xmlns:a16="http://schemas.microsoft.com/office/drawing/2014/main" id="{99161DD7-B906-6688-317F-E2DE6371EA00}"/>
              </a:ext>
            </a:extLst>
          </p:cNvPr>
          <p:cNvSpPr>
            <a:spLocks noGrp="1"/>
          </p:cNvSpPr>
          <p:nvPr>
            <p:ph type="title"/>
          </p:nvPr>
        </p:nvSpPr>
        <p:spPr>
          <a:xfrm>
            <a:off x="555625" y="2674938"/>
            <a:ext cx="8229600" cy="1143000"/>
          </a:xfrm>
        </p:spPr>
        <p:txBody>
          <a:bodyPr/>
          <a:lstStyle/>
          <a:p>
            <a:pPr eaLnBrk="1" hangingPunct="1"/>
            <a:r>
              <a:rPr lang="en-CA" altLang="en-US" dirty="0"/>
              <a:t>Cavity Design</a:t>
            </a:r>
          </a:p>
        </p:txBody>
      </p:sp>
      <p:sp>
        <p:nvSpPr>
          <p:cNvPr id="3" name="Date Placeholder 2">
            <a:extLst>
              <a:ext uri="{FF2B5EF4-FFF2-40B4-BE49-F238E27FC236}">
                <a16:creationId xmlns:a16="http://schemas.microsoft.com/office/drawing/2014/main" id="{059C642E-64F2-5A4C-95E4-CE81F130306F}"/>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2D022A4A-D948-8265-86F1-5988888B55C4}"/>
              </a:ext>
            </a:extLst>
          </p:cNvPr>
          <p:cNvSpPr>
            <a:spLocks noGrp="1"/>
          </p:cNvSpPr>
          <p:nvPr>
            <p:ph type="ftr" sz="quarter" idx="11"/>
          </p:nvPr>
        </p:nvSpPr>
        <p:spPr/>
        <p:txBody>
          <a:bodyPr/>
          <a:lstStyle/>
          <a:p>
            <a:pPr>
              <a:defRPr/>
            </a:pPr>
            <a:r>
              <a:rPr lang="it-IT"/>
              <a:t>Bob Laxdal - Non Elliptical Cavities </a:t>
            </a:r>
            <a:endParaRPr lang="en-CA"/>
          </a:p>
        </p:txBody>
      </p:sp>
      <p:sp>
        <p:nvSpPr>
          <p:cNvPr id="105477" name="Slide Number Placeholder 6">
            <a:extLst>
              <a:ext uri="{FF2B5EF4-FFF2-40B4-BE49-F238E27FC236}">
                <a16:creationId xmlns:a16="http://schemas.microsoft.com/office/drawing/2014/main" id="{ADE377B1-F2F9-6C96-C502-19F713718FC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1B31433-76E7-4F88-B646-B4198BCAD6FC}" type="slidenum">
              <a:rPr lang="en-CA" altLang="en-US" sz="1200" smtClean="0">
                <a:solidFill>
                  <a:srgbClr val="898989"/>
                </a:solidFill>
              </a:rPr>
              <a:pPr>
                <a:spcBef>
                  <a:spcPct val="0"/>
                </a:spcBef>
                <a:buFontTx/>
                <a:buNone/>
              </a:pPr>
              <a:t>62</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F74C90E3-86B5-FD96-0CFC-5BAAA362E7C4}"/>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F74C90E3-86B5-FD96-0CFC-5BAAA362E7C4}"/>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a:extLst>
              <a:ext uri="{FF2B5EF4-FFF2-40B4-BE49-F238E27FC236}">
                <a16:creationId xmlns:a16="http://schemas.microsoft.com/office/drawing/2014/main" id="{BA324434-587E-F137-79DA-0D110DE44F6A}"/>
              </a:ext>
            </a:extLst>
          </p:cNvPr>
          <p:cNvSpPr>
            <a:spLocks noGrp="1" noChangeArrowheads="1"/>
          </p:cNvSpPr>
          <p:nvPr>
            <p:ph type="title"/>
          </p:nvPr>
        </p:nvSpPr>
        <p:spPr>
          <a:xfrm>
            <a:off x="457200" y="274638"/>
            <a:ext cx="8229600" cy="584200"/>
          </a:xfrm>
        </p:spPr>
        <p:txBody>
          <a:bodyPr rtlCol="0">
            <a:normAutofit fontScale="90000"/>
          </a:bodyPr>
          <a:lstStyle/>
          <a:p>
            <a:pPr eaLnBrk="1" fontAlgn="auto" hangingPunct="1">
              <a:spcAft>
                <a:spcPts val="0"/>
              </a:spcAft>
              <a:defRPr/>
            </a:pPr>
            <a:r>
              <a:rPr lang="en-US" altLang="en-US" sz="4000" dirty="0"/>
              <a:t>Cavity design principles</a:t>
            </a:r>
          </a:p>
        </p:txBody>
      </p:sp>
      <p:sp>
        <p:nvSpPr>
          <p:cNvPr id="106500" name="Rectangle 3">
            <a:extLst>
              <a:ext uri="{FF2B5EF4-FFF2-40B4-BE49-F238E27FC236}">
                <a16:creationId xmlns:a16="http://schemas.microsoft.com/office/drawing/2014/main" id="{B691EF53-A56F-425D-E464-119969EDB574}"/>
              </a:ext>
            </a:extLst>
          </p:cNvPr>
          <p:cNvSpPr>
            <a:spLocks noGrp="1"/>
          </p:cNvSpPr>
          <p:nvPr>
            <p:ph type="body" idx="1"/>
          </p:nvPr>
        </p:nvSpPr>
        <p:spPr>
          <a:xfrm>
            <a:off x="347663" y="1104900"/>
            <a:ext cx="8466137" cy="5021263"/>
          </a:xfrm>
        </p:spPr>
        <p:txBody>
          <a:bodyPr/>
          <a:lstStyle/>
          <a:p>
            <a:pPr eaLnBrk="1" hangingPunct="1"/>
            <a:r>
              <a:rPr lang="en-US" altLang="en-US" dirty="0"/>
              <a:t>For optimal performance we want to</a:t>
            </a:r>
          </a:p>
          <a:p>
            <a:pPr lvl="1" eaLnBrk="1" hangingPunct="1"/>
            <a:r>
              <a:rPr lang="en-US" altLang="en-US" sz="2400" dirty="0"/>
              <a:t>Increase R</a:t>
            </a:r>
            <a:r>
              <a:rPr lang="en-US" altLang="en-US" sz="2400" baseline="-25000" dirty="0"/>
              <a:t>a</a:t>
            </a:r>
            <a:r>
              <a:rPr lang="en-US" altLang="en-US" sz="2400" dirty="0"/>
              <a:t>/Q – shunt impedance factor</a:t>
            </a:r>
          </a:p>
          <a:p>
            <a:pPr lvl="1" eaLnBrk="1" hangingPunct="1"/>
            <a:r>
              <a:rPr lang="en-US" altLang="en-US" sz="2400" dirty="0"/>
              <a:t>Increase G – geometry factor</a:t>
            </a:r>
          </a:p>
          <a:p>
            <a:pPr lvl="1" eaLnBrk="1" hangingPunct="1"/>
            <a:r>
              <a:rPr lang="en-US" altLang="en-US" sz="2400" dirty="0"/>
              <a:t>Reduce E</a:t>
            </a:r>
            <a:r>
              <a:rPr lang="en-US" altLang="en-US" sz="2400" baseline="-25000" dirty="0"/>
              <a:t>p</a:t>
            </a:r>
            <a:r>
              <a:rPr lang="en-US" altLang="en-US" sz="2400" dirty="0"/>
              <a:t>/</a:t>
            </a:r>
            <a:r>
              <a:rPr lang="en-US" altLang="en-US" sz="2400" dirty="0" err="1"/>
              <a:t>E</a:t>
            </a:r>
            <a:r>
              <a:rPr lang="en-US" altLang="en-US" sz="2400" baseline="-25000" dirty="0" err="1"/>
              <a:t>a</a:t>
            </a:r>
            <a:r>
              <a:rPr lang="en-US" altLang="en-US" sz="2400" dirty="0"/>
              <a:t> and H</a:t>
            </a:r>
            <a:r>
              <a:rPr lang="en-US" altLang="en-US" sz="2400" baseline="-25000" dirty="0"/>
              <a:t>p</a:t>
            </a:r>
            <a:r>
              <a:rPr lang="en-US" altLang="en-US" sz="2400" dirty="0"/>
              <a:t>/</a:t>
            </a:r>
            <a:r>
              <a:rPr lang="en-US" altLang="en-US" sz="2400" dirty="0" err="1"/>
              <a:t>E</a:t>
            </a:r>
            <a:r>
              <a:rPr lang="en-US" altLang="en-US" sz="2400" baseline="-25000" dirty="0" err="1"/>
              <a:t>a</a:t>
            </a:r>
            <a:r>
              <a:rPr lang="en-US" altLang="en-US" sz="2400" dirty="0"/>
              <a:t> – peak surface fields</a:t>
            </a:r>
          </a:p>
          <a:p>
            <a:pPr lvl="1" eaLnBrk="1" hangingPunct="1"/>
            <a:r>
              <a:rPr lang="en-US" altLang="en-US" sz="2400" dirty="0"/>
              <a:t>Reduce R</a:t>
            </a:r>
            <a:r>
              <a:rPr lang="en-US" altLang="en-US" sz="2400" baseline="-25000" dirty="0"/>
              <a:t>s</a:t>
            </a:r>
            <a:r>
              <a:rPr lang="en-US" altLang="en-US" sz="2400" dirty="0"/>
              <a:t> – surface resistance – heat treatments, surface processing</a:t>
            </a:r>
          </a:p>
          <a:p>
            <a:pPr eaLnBrk="1" hangingPunct="1"/>
            <a:r>
              <a:rPr lang="en-US" altLang="en-US" dirty="0"/>
              <a:t>For stability during operation we want to </a:t>
            </a:r>
          </a:p>
          <a:p>
            <a:pPr lvl="1" eaLnBrk="1" hangingPunct="1"/>
            <a:r>
              <a:rPr lang="en-US" altLang="en-US" sz="2400" dirty="0"/>
              <a:t>Reduce detuning - </a:t>
            </a:r>
            <a:r>
              <a:rPr lang="en-US" altLang="en-US" sz="2400" dirty="0" err="1"/>
              <a:t>df</a:t>
            </a:r>
            <a:r>
              <a:rPr lang="en-CA" altLang="en-US" sz="2400" dirty="0"/>
              <a:t>/</a:t>
            </a:r>
            <a:r>
              <a:rPr lang="en-CA" altLang="en-US" sz="2400" dirty="0" err="1"/>
              <a:t>dp</a:t>
            </a:r>
            <a:r>
              <a:rPr lang="en-CA" altLang="en-US" sz="2400" dirty="0"/>
              <a:t> (frequency sensitivity with </a:t>
            </a:r>
            <a:r>
              <a:rPr lang="en-CA" altLang="en-US" sz="2400" dirty="0" err="1"/>
              <a:t>LHe</a:t>
            </a:r>
            <a:r>
              <a:rPr lang="en-CA" altLang="en-US" sz="2400" dirty="0"/>
              <a:t> pressure) and microphonics </a:t>
            </a:r>
          </a:p>
          <a:p>
            <a:pPr lvl="1" eaLnBrk="1" hangingPunct="1"/>
            <a:r>
              <a:rPr lang="en-CA" altLang="en-US" sz="2400" dirty="0"/>
              <a:t>Maintain a reasonable rf bandwidth – rf coupling choice</a:t>
            </a:r>
          </a:p>
          <a:p>
            <a:pPr lvl="1" eaLnBrk="1" hangingPunct="1"/>
            <a:r>
              <a:rPr lang="en-CA" altLang="en-US" sz="2400" dirty="0"/>
              <a:t>Supply an effective rf tuner</a:t>
            </a:r>
            <a:endParaRPr lang="en-US" altLang="en-US" sz="2400" dirty="0"/>
          </a:p>
        </p:txBody>
      </p:sp>
      <p:sp>
        <p:nvSpPr>
          <p:cNvPr id="2" name="Footer Placeholder 1">
            <a:extLst>
              <a:ext uri="{FF2B5EF4-FFF2-40B4-BE49-F238E27FC236}">
                <a16:creationId xmlns:a16="http://schemas.microsoft.com/office/drawing/2014/main" id="{5F7A0B6F-7584-4EBE-4E19-026393478C25}"/>
              </a:ext>
            </a:extLst>
          </p:cNvPr>
          <p:cNvSpPr>
            <a:spLocks noGrp="1"/>
          </p:cNvSpPr>
          <p:nvPr>
            <p:ph type="ftr" sz="quarter" idx="11"/>
          </p:nvPr>
        </p:nvSpPr>
        <p:spPr/>
        <p:txBody>
          <a:bodyPr/>
          <a:lstStyle/>
          <a:p>
            <a:pPr>
              <a:defRPr/>
            </a:pPr>
            <a:r>
              <a:rPr lang="it-IT"/>
              <a:t>Bob Laxdal - Non Elliptical Cavities </a:t>
            </a:r>
            <a:endParaRPr lang="en-CA"/>
          </a:p>
        </p:txBody>
      </p:sp>
      <p:sp>
        <p:nvSpPr>
          <p:cNvPr id="106502" name="Slide Number Placeholder 2">
            <a:extLst>
              <a:ext uri="{FF2B5EF4-FFF2-40B4-BE49-F238E27FC236}">
                <a16:creationId xmlns:a16="http://schemas.microsoft.com/office/drawing/2014/main" id="{85408994-4ACE-FD6E-6489-16C60D5066CB}"/>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59F8A9F-E3FC-4D10-B44B-865D51F7C434}" type="slidenum">
              <a:rPr lang="en-CA" altLang="en-US" sz="1200" smtClean="0">
                <a:solidFill>
                  <a:srgbClr val="898989"/>
                </a:solidFill>
              </a:rPr>
              <a:pPr>
                <a:spcBef>
                  <a:spcPct val="0"/>
                </a:spcBef>
                <a:buFontTx/>
                <a:buNone/>
              </a:pPr>
              <a:t>63</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3" name="Ink 2">
                <a:extLst>
                  <a:ext uri="{FF2B5EF4-FFF2-40B4-BE49-F238E27FC236}">
                    <a16:creationId xmlns:a16="http://schemas.microsoft.com/office/drawing/2014/main" id="{FB17D11C-2C3B-221E-EA9D-2C7944A225A2}"/>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FB17D11C-2C3B-221E-EA9D-2C7944A225A2}"/>
                  </a:ext>
                </a:extLst>
              </p:cNvPr>
              <p:cNvPicPr/>
              <p:nvPr/>
            </p:nvPicPr>
            <p:blipFill>
              <a:blip r:embed="rId3"/>
              <a:stretch>
                <a:fillRect/>
              </a:stretch>
            </p:blipFill>
            <p:spPr>
              <a:xfrm>
                <a:off x="8437989" y="-34448"/>
                <a:ext cx="527040" cy="573840"/>
              </a:xfrm>
              <a:prstGeom prst="rect">
                <a:avLst/>
              </a:prstGeom>
            </p:spPr>
          </p:pic>
        </mc:Fallback>
      </mc:AlternateContent>
      <p:sp>
        <p:nvSpPr>
          <p:cNvPr id="4" name="Date Placeholder 4">
            <a:extLst>
              <a:ext uri="{FF2B5EF4-FFF2-40B4-BE49-F238E27FC236}">
                <a16:creationId xmlns:a16="http://schemas.microsoft.com/office/drawing/2014/main" id="{A5A8E7E6-B07B-E1EC-0C4F-DE55B4A94315}"/>
              </a:ext>
            </a:extLst>
          </p:cNvPr>
          <p:cNvSpPr>
            <a:spLocks noGrp="1"/>
          </p:cNvSpPr>
          <p:nvPr>
            <p:ph type="dt" sz="quarter" idx="10"/>
          </p:nvPr>
        </p:nvSpPr>
        <p:spPr>
          <a:xfrm>
            <a:off x="457200" y="6356350"/>
            <a:ext cx="2133600" cy="365125"/>
          </a:xfrm>
        </p:spPr>
        <p:txBody>
          <a:bodyPr/>
          <a:lstStyle/>
          <a:p>
            <a:pPr>
              <a:defRPr/>
            </a:pPr>
            <a:r>
              <a:rPr lang="en-US" dirty="0"/>
              <a:t>2025-09-17</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6">
            <a:extLst>
              <a:ext uri="{FF2B5EF4-FFF2-40B4-BE49-F238E27FC236}">
                <a16:creationId xmlns:a16="http://schemas.microsoft.com/office/drawing/2014/main" id="{87B514F4-E6B3-4499-BD67-37B099138470}"/>
              </a:ext>
            </a:extLst>
          </p:cNvPr>
          <p:cNvSpPr txBox="1">
            <a:spLocks noChangeArrowheads="1"/>
          </p:cNvSpPr>
          <p:nvPr/>
        </p:nvSpPr>
        <p:spPr>
          <a:xfrm>
            <a:off x="545123" y="224309"/>
            <a:ext cx="8229600" cy="43219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3600" dirty="0"/>
              <a:t>Peak Field Limitations in SRF Resonators</a:t>
            </a:r>
          </a:p>
        </p:txBody>
      </p:sp>
      <p:sp>
        <p:nvSpPr>
          <p:cNvPr id="13" name="TextBox 12">
            <a:extLst>
              <a:ext uri="{FF2B5EF4-FFF2-40B4-BE49-F238E27FC236}">
                <a16:creationId xmlns:a16="http://schemas.microsoft.com/office/drawing/2014/main" id="{92C89F2A-836A-4E43-9FEF-AFA7CEEDACE1}"/>
              </a:ext>
            </a:extLst>
          </p:cNvPr>
          <p:cNvSpPr txBox="1"/>
          <p:nvPr/>
        </p:nvSpPr>
        <p:spPr>
          <a:xfrm>
            <a:off x="177600" y="1114351"/>
            <a:ext cx="5217360" cy="4708981"/>
          </a:xfrm>
          <a:prstGeom prst="rect">
            <a:avLst/>
          </a:prstGeom>
          <a:noFill/>
        </p:spPr>
        <p:txBody>
          <a:bodyPr wrap="square" rtlCol="0">
            <a:spAutoFit/>
          </a:bodyPr>
          <a:lstStyle/>
          <a:p>
            <a:pPr marL="285750" indent="-285750">
              <a:buFont typeface="Arial" panose="020B0604020202020204" pitchFamily="34" charset="0"/>
              <a:buChar char="•"/>
              <a:defRPr/>
            </a:pPr>
            <a:r>
              <a:rPr lang="en-CA" dirty="0" err="1"/>
              <a:t>E</a:t>
            </a:r>
            <a:r>
              <a:rPr lang="en-CA" baseline="-25000" dirty="0" err="1"/>
              <a:t>a</a:t>
            </a:r>
            <a:r>
              <a:rPr lang="en-CA" dirty="0"/>
              <a:t> is a useful performance metric, but actual performance is limited by peak surface field E</a:t>
            </a:r>
            <a:r>
              <a:rPr lang="en-CA" baseline="-25000" dirty="0"/>
              <a:t>p</a:t>
            </a:r>
            <a:r>
              <a:rPr lang="en-CA" dirty="0"/>
              <a:t> and peak magnetic field B</a:t>
            </a:r>
            <a:r>
              <a:rPr lang="en-CA" baseline="-25000" dirty="0"/>
              <a:t>p</a:t>
            </a:r>
          </a:p>
          <a:p>
            <a:pPr marL="285750" indent="-285750">
              <a:buFont typeface="Arial" panose="020B0604020202020204" pitchFamily="34" charset="0"/>
              <a:buChar char="•"/>
              <a:defRPr/>
            </a:pPr>
            <a:endParaRPr lang="en-CA" sz="800" dirty="0"/>
          </a:p>
          <a:p>
            <a:pPr marL="285750" indent="-285750">
              <a:buFont typeface="Arial" panose="020B0604020202020204" pitchFamily="34" charset="0"/>
              <a:buChar char="•"/>
              <a:defRPr/>
            </a:pPr>
            <a:r>
              <a:rPr lang="en-CA" dirty="0"/>
              <a:t>Cavities are designed to reduce E</a:t>
            </a:r>
            <a:r>
              <a:rPr lang="en-CA" baseline="-25000" dirty="0"/>
              <a:t>p</a:t>
            </a:r>
            <a:r>
              <a:rPr lang="en-CA" dirty="0"/>
              <a:t>/</a:t>
            </a:r>
            <a:r>
              <a:rPr lang="en-CA" dirty="0" err="1"/>
              <a:t>E</a:t>
            </a:r>
            <a:r>
              <a:rPr lang="en-CA" baseline="-25000" dirty="0" err="1"/>
              <a:t>a</a:t>
            </a:r>
            <a:r>
              <a:rPr lang="en-CA" dirty="0"/>
              <a:t> and B</a:t>
            </a:r>
            <a:r>
              <a:rPr lang="en-CA" baseline="-25000" dirty="0"/>
              <a:t>p</a:t>
            </a:r>
            <a:r>
              <a:rPr lang="en-CA" dirty="0"/>
              <a:t>/</a:t>
            </a:r>
            <a:r>
              <a:rPr lang="en-CA" dirty="0" err="1"/>
              <a:t>E</a:t>
            </a:r>
            <a:r>
              <a:rPr lang="en-CA" baseline="-25000" dirty="0" err="1"/>
              <a:t>a</a:t>
            </a:r>
            <a:endParaRPr lang="en-CA" baseline="-25000" dirty="0"/>
          </a:p>
          <a:p>
            <a:pPr marL="285750" indent="-285750">
              <a:spcBef>
                <a:spcPts val="600"/>
              </a:spcBef>
              <a:buFont typeface="Arial" panose="020B0604020202020204" pitchFamily="34" charset="0"/>
              <a:buChar char="•"/>
            </a:pPr>
            <a:r>
              <a:rPr lang="en-CA" dirty="0"/>
              <a:t>High surface magnetic fields have high power density (heating) and is fundamentally limited due to SRF state (</a:t>
            </a:r>
            <a:r>
              <a:rPr lang="en-CA" i="1" dirty="0"/>
              <a:t>B</a:t>
            </a:r>
            <a:r>
              <a:rPr lang="en-CA" i="1" baseline="-25000" dirty="0"/>
              <a:t>p</a:t>
            </a:r>
            <a:r>
              <a:rPr lang="en-CA" dirty="0"/>
              <a:t>&lt;~180mT for Nb). </a:t>
            </a:r>
          </a:p>
          <a:p>
            <a:pPr marL="285750" indent="-285750">
              <a:spcBef>
                <a:spcPts val="600"/>
              </a:spcBef>
              <a:buFont typeface="Arial" panose="020B0604020202020204" pitchFamily="34" charset="0"/>
              <a:buChar char="•"/>
            </a:pPr>
            <a:r>
              <a:rPr lang="en-CA" dirty="0">
                <a:solidFill>
                  <a:srgbClr val="0070C0"/>
                </a:solidFill>
              </a:rPr>
              <a:t>Typical design values for Bp</a:t>
            </a:r>
          </a:p>
          <a:p>
            <a:pPr marL="742950" lvl="1" indent="-285750">
              <a:spcBef>
                <a:spcPts val="600"/>
              </a:spcBef>
              <a:buFont typeface="Arial" panose="020B0604020202020204" pitchFamily="34" charset="0"/>
              <a:buChar char="•"/>
            </a:pPr>
            <a:r>
              <a:rPr lang="en-CA" dirty="0">
                <a:solidFill>
                  <a:srgbClr val="0070C0"/>
                </a:solidFill>
              </a:rPr>
              <a:t>For CW applications is Bp = 70mT.</a:t>
            </a:r>
          </a:p>
          <a:p>
            <a:pPr marL="742950" lvl="1" indent="-285750">
              <a:spcBef>
                <a:spcPts val="600"/>
              </a:spcBef>
              <a:buFont typeface="Arial" panose="020B0604020202020204" pitchFamily="34" charset="0"/>
              <a:buChar char="•"/>
            </a:pPr>
            <a:r>
              <a:rPr lang="en-CA" dirty="0">
                <a:solidFill>
                  <a:srgbClr val="0070C0"/>
                </a:solidFill>
              </a:rPr>
              <a:t>For pulsed operation is Bp=110mT</a:t>
            </a:r>
          </a:p>
          <a:p>
            <a:pPr marL="285750" indent="-285750">
              <a:spcBef>
                <a:spcPts val="600"/>
              </a:spcBef>
              <a:buFont typeface="Arial" panose="020B0604020202020204" pitchFamily="34" charset="0"/>
              <a:buChar char="•"/>
            </a:pPr>
            <a:r>
              <a:rPr lang="en-CA" dirty="0"/>
              <a:t>High electric surface fields can cause field emission</a:t>
            </a:r>
          </a:p>
          <a:p>
            <a:pPr marL="285750" indent="-285750">
              <a:spcBef>
                <a:spcPts val="600"/>
              </a:spcBef>
              <a:buFont typeface="Arial" panose="020B0604020202020204" pitchFamily="34" charset="0"/>
              <a:buChar char="•"/>
            </a:pPr>
            <a:r>
              <a:rPr lang="en-CA" dirty="0">
                <a:solidFill>
                  <a:srgbClr val="0070C0"/>
                </a:solidFill>
              </a:rPr>
              <a:t>Typical design values for Ep</a:t>
            </a:r>
          </a:p>
          <a:p>
            <a:pPr marL="742950" lvl="1" indent="-285750">
              <a:spcBef>
                <a:spcPts val="600"/>
              </a:spcBef>
              <a:buFont typeface="Arial" panose="020B0604020202020204" pitchFamily="34" charset="0"/>
              <a:buChar char="•"/>
            </a:pPr>
            <a:r>
              <a:rPr lang="en-CA" dirty="0">
                <a:solidFill>
                  <a:srgbClr val="0070C0"/>
                </a:solidFill>
              </a:rPr>
              <a:t>for CW application is Ep = 35MV/m</a:t>
            </a:r>
          </a:p>
          <a:p>
            <a:pPr marL="742950" lvl="1" indent="-285750">
              <a:spcBef>
                <a:spcPts val="600"/>
              </a:spcBef>
              <a:buFont typeface="Arial" panose="020B0604020202020204" pitchFamily="34" charset="0"/>
              <a:buChar char="•"/>
            </a:pPr>
            <a:r>
              <a:rPr lang="en-CA" dirty="0">
                <a:solidFill>
                  <a:srgbClr val="0070C0"/>
                </a:solidFill>
              </a:rPr>
              <a:t>for pulsed application is Ep = 50MV/m</a:t>
            </a:r>
          </a:p>
        </p:txBody>
      </p:sp>
      <p:pic>
        <p:nvPicPr>
          <p:cNvPr id="19" name="Picture 5">
            <a:extLst>
              <a:ext uri="{FF2B5EF4-FFF2-40B4-BE49-F238E27FC236}">
                <a16:creationId xmlns:a16="http://schemas.microsoft.com/office/drawing/2014/main" id="{8D58BEFD-CB1E-4738-BCFC-FA0CB6D72E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5083" y="4179768"/>
            <a:ext cx="2364336" cy="1707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a:extLst>
              <a:ext uri="{FF2B5EF4-FFF2-40B4-BE49-F238E27FC236}">
                <a16:creationId xmlns:a16="http://schemas.microsoft.com/office/drawing/2014/main" id="{9F18AC3F-25AD-542D-EE3B-0C0E7FE419D9}"/>
              </a:ext>
            </a:extLst>
          </p:cNvPr>
          <p:cNvSpPr txBox="1"/>
          <p:nvPr/>
        </p:nvSpPr>
        <p:spPr>
          <a:xfrm>
            <a:off x="5862981" y="1034668"/>
            <a:ext cx="3163976" cy="3139321"/>
          </a:xfrm>
          <a:prstGeom prst="rect">
            <a:avLst/>
          </a:prstGeom>
          <a:noFill/>
        </p:spPr>
        <p:txBody>
          <a:bodyPr wrap="square" rtlCol="0">
            <a:spAutoFit/>
          </a:bodyPr>
          <a:lstStyle/>
          <a:p>
            <a:r>
              <a:rPr lang="en-US" dirty="0">
                <a:solidFill>
                  <a:srgbClr val="0070C0"/>
                </a:solidFill>
              </a:rPr>
              <a:t>Elliptical cavity Ep/Ea~2 and Bp/Ea~4.3mT/MV/m</a:t>
            </a:r>
          </a:p>
          <a:p>
            <a:endParaRPr lang="en-US" dirty="0">
              <a:solidFill>
                <a:srgbClr val="0070C0"/>
              </a:solidFill>
            </a:endParaRPr>
          </a:p>
          <a:p>
            <a:endParaRPr lang="en-US" dirty="0">
              <a:solidFill>
                <a:srgbClr val="0070C0"/>
              </a:solidFill>
            </a:endParaRPr>
          </a:p>
          <a:p>
            <a:endParaRPr lang="en-US" dirty="0">
              <a:solidFill>
                <a:srgbClr val="0070C0"/>
              </a:solidFill>
            </a:endParaRPr>
          </a:p>
          <a:p>
            <a:endParaRPr lang="en-US" dirty="0">
              <a:solidFill>
                <a:srgbClr val="0070C0"/>
              </a:solidFill>
            </a:endParaRPr>
          </a:p>
          <a:p>
            <a:r>
              <a:rPr lang="en-US" dirty="0">
                <a:solidFill>
                  <a:srgbClr val="0070C0"/>
                </a:solidFill>
              </a:rPr>
              <a:t>Coaxial cavity values depend on customization and are velocity dependent: Ep/</a:t>
            </a:r>
            <a:r>
              <a:rPr lang="en-US" dirty="0" err="1">
                <a:solidFill>
                  <a:srgbClr val="0070C0"/>
                </a:solidFill>
              </a:rPr>
              <a:t>Ea</a:t>
            </a:r>
            <a:r>
              <a:rPr lang="en-US" dirty="0">
                <a:solidFill>
                  <a:srgbClr val="0070C0"/>
                </a:solidFill>
              </a:rPr>
              <a:t>=3.5-6 and Bp/</a:t>
            </a:r>
            <a:r>
              <a:rPr lang="en-US" dirty="0" err="1">
                <a:solidFill>
                  <a:srgbClr val="0070C0"/>
                </a:solidFill>
              </a:rPr>
              <a:t>Ea</a:t>
            </a:r>
            <a:r>
              <a:rPr lang="en-US" dirty="0">
                <a:solidFill>
                  <a:srgbClr val="0070C0"/>
                </a:solidFill>
              </a:rPr>
              <a:t>=6-11mT/MV/m</a:t>
            </a:r>
          </a:p>
          <a:p>
            <a:endParaRPr lang="en-CA" dirty="0"/>
          </a:p>
        </p:txBody>
      </p:sp>
      <p:sp>
        <p:nvSpPr>
          <p:cNvPr id="8" name="Slide Number Placeholder 3">
            <a:extLst>
              <a:ext uri="{FF2B5EF4-FFF2-40B4-BE49-F238E27FC236}">
                <a16:creationId xmlns:a16="http://schemas.microsoft.com/office/drawing/2014/main" id="{E8ECA709-B1BF-1D87-1C9D-1FADC38154E1}"/>
              </a:ext>
            </a:extLst>
          </p:cNvPr>
          <p:cNvSpPr txBox="1">
            <a:spLocks noChangeArrowheads="1"/>
          </p:cNvSpPr>
          <p:nvPr/>
        </p:nvSpPr>
        <p:spPr bwMode="auto">
          <a:xfrm>
            <a:off x="7207251" y="6492240"/>
            <a:ext cx="1439863" cy="4762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spcBef>
                <a:spcPct val="20000"/>
              </a:spcBef>
              <a:buFont typeface="Arial" panose="020B0604020202020204" pitchFamily="34" charset="0"/>
              <a:buChar char="•"/>
              <a:defRPr sz="3200" kern="1200">
                <a:solidFill>
                  <a:schemeClr val="tx1"/>
                </a:solidFill>
                <a:latin typeface="Calibri" panose="020F0502020204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9pPr>
          </a:lstStyle>
          <a:p>
            <a:pPr algn="r">
              <a:spcBef>
                <a:spcPct val="0"/>
              </a:spcBef>
              <a:buFontTx/>
              <a:buNone/>
            </a:pPr>
            <a:fld id="{BCF552F5-0EC3-4A2A-9B07-8D6B0E758B64}" type="slidenum">
              <a:rPr lang="en-US" altLang="en-US" sz="1200" smtClean="0">
                <a:solidFill>
                  <a:srgbClr val="898989"/>
                </a:solidFill>
              </a:rPr>
              <a:pPr algn="r">
                <a:spcBef>
                  <a:spcPct val="0"/>
                </a:spcBef>
                <a:buFontTx/>
                <a:buNone/>
              </a:pPr>
              <a:t>64</a:t>
            </a:fld>
            <a:endParaRPr lang="en-US" altLang="en-US" sz="1200" dirty="0">
              <a:solidFill>
                <a:srgbClr val="898989"/>
              </a:solidFill>
            </a:endParaRPr>
          </a:p>
        </p:txBody>
      </p:sp>
      <p:grpSp>
        <p:nvGrpSpPr>
          <p:cNvPr id="15" name="Group 14">
            <a:extLst>
              <a:ext uri="{FF2B5EF4-FFF2-40B4-BE49-F238E27FC236}">
                <a16:creationId xmlns:a16="http://schemas.microsoft.com/office/drawing/2014/main" id="{BFD9E18F-DE33-CA2A-EE64-E19963F7191F}"/>
              </a:ext>
            </a:extLst>
          </p:cNvPr>
          <p:cNvGrpSpPr/>
          <p:nvPr/>
        </p:nvGrpSpPr>
        <p:grpSpPr>
          <a:xfrm>
            <a:off x="5962650" y="1724826"/>
            <a:ext cx="3003750" cy="745324"/>
            <a:chOff x="1673352" y="3259596"/>
            <a:chExt cx="3603861" cy="856672"/>
          </a:xfrm>
        </p:grpSpPr>
        <p:pic>
          <p:nvPicPr>
            <p:cNvPr id="11" name="Picture 10">
              <a:extLst>
                <a:ext uri="{FF2B5EF4-FFF2-40B4-BE49-F238E27FC236}">
                  <a16:creationId xmlns:a16="http://schemas.microsoft.com/office/drawing/2014/main" id="{3F33EFC6-2F8E-3D8E-9CF3-C6DC04A082A4}"/>
                </a:ext>
              </a:extLst>
            </p:cNvPr>
            <p:cNvPicPr>
              <a:picLocks noChangeAspect="1"/>
            </p:cNvPicPr>
            <p:nvPr/>
          </p:nvPicPr>
          <p:blipFill rotWithShape="1">
            <a:blip r:embed="rId3"/>
            <a:srcRect l="18301" t="46496" r="63799" b="35786"/>
            <a:stretch/>
          </p:blipFill>
          <p:spPr>
            <a:xfrm>
              <a:off x="1673352" y="3259597"/>
              <a:ext cx="1636776" cy="856671"/>
            </a:xfrm>
            <a:prstGeom prst="rect">
              <a:avLst/>
            </a:prstGeom>
          </p:spPr>
        </p:pic>
        <p:pic>
          <p:nvPicPr>
            <p:cNvPr id="14" name="Picture 13">
              <a:extLst>
                <a:ext uri="{FF2B5EF4-FFF2-40B4-BE49-F238E27FC236}">
                  <a16:creationId xmlns:a16="http://schemas.microsoft.com/office/drawing/2014/main" id="{E3E5F6CD-85DD-E28C-C798-8E03685FF15B}"/>
                </a:ext>
              </a:extLst>
            </p:cNvPr>
            <p:cNvPicPr>
              <a:picLocks noChangeAspect="1"/>
            </p:cNvPicPr>
            <p:nvPr/>
          </p:nvPicPr>
          <p:blipFill rotWithShape="1">
            <a:blip r:embed="rId3"/>
            <a:srcRect l="62744" t="46496" r="11400" b="35786"/>
            <a:stretch/>
          </p:blipFill>
          <p:spPr>
            <a:xfrm>
              <a:off x="2912876" y="3259596"/>
              <a:ext cx="2364337" cy="856671"/>
            </a:xfrm>
            <a:prstGeom prst="rect">
              <a:avLst/>
            </a:prstGeom>
          </p:spPr>
        </p:pic>
      </p:grpSp>
      <mc:AlternateContent xmlns:mc="http://schemas.openxmlformats.org/markup-compatibility/2006">
        <mc:Choice xmlns:p14="http://schemas.microsoft.com/office/powerpoint/2010/main" Requires="p14">
          <p:contentPart p14:bwMode="auto" r:id="rId4">
            <p14:nvContentPartPr>
              <p14:cNvPr id="3" name="Ink 2">
                <a:extLst>
                  <a:ext uri="{FF2B5EF4-FFF2-40B4-BE49-F238E27FC236}">
                    <a16:creationId xmlns:a16="http://schemas.microsoft.com/office/drawing/2014/main" id="{18478716-EED1-569B-4AB6-3F4D5F8EBE04}"/>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18478716-EED1-569B-4AB6-3F4D5F8EBE04}"/>
                  </a:ext>
                </a:extLst>
              </p:cNvPr>
              <p:cNvPicPr/>
              <p:nvPr/>
            </p:nvPicPr>
            <p:blipFill>
              <a:blip r:embed="rId5"/>
              <a:stretch>
                <a:fillRect/>
              </a:stretch>
            </p:blipFill>
            <p:spPr>
              <a:xfrm>
                <a:off x="8437989" y="-34448"/>
                <a:ext cx="527040" cy="573840"/>
              </a:xfrm>
              <a:prstGeom prst="rect">
                <a:avLst/>
              </a:prstGeom>
            </p:spPr>
          </p:pic>
        </mc:Fallback>
      </mc:AlternateContent>
      <p:sp>
        <p:nvSpPr>
          <p:cNvPr id="4" name="Date Placeholder 3">
            <a:extLst>
              <a:ext uri="{FF2B5EF4-FFF2-40B4-BE49-F238E27FC236}">
                <a16:creationId xmlns:a16="http://schemas.microsoft.com/office/drawing/2014/main" id="{DC0F250C-60FE-E880-B50F-BAD0C2B60D48}"/>
              </a:ext>
            </a:extLst>
          </p:cNvPr>
          <p:cNvSpPr>
            <a:spLocks noGrp="1"/>
          </p:cNvSpPr>
          <p:nvPr>
            <p:ph type="dt" sz="half"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32E80CAC-381D-5B71-FF33-D7A3C923752D}"/>
              </a:ext>
            </a:extLst>
          </p:cNvPr>
          <p:cNvSpPr>
            <a:spLocks noGrp="1"/>
          </p:cNvSpPr>
          <p:nvPr>
            <p:ph type="ftr" sz="quarter" idx="11"/>
          </p:nvPr>
        </p:nvSpPr>
        <p:spPr/>
        <p:txBody>
          <a:body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848A9153-58AF-5911-7317-4820387ECB4C}"/>
              </a:ext>
            </a:extLst>
          </p:cNvPr>
          <p:cNvSpPr>
            <a:spLocks noGrp="1"/>
          </p:cNvSpPr>
          <p:nvPr>
            <p:ph type="sldNum" sz="quarter" idx="12"/>
          </p:nvPr>
        </p:nvSpPr>
        <p:spPr/>
        <p:txBody>
          <a:bodyPr/>
          <a:lstStyle/>
          <a:p>
            <a:pPr>
              <a:defRPr/>
            </a:pPr>
            <a:fld id="{7144EBA9-F5AA-407E-ACFB-587C1913437C}" type="slidenum">
              <a:rPr lang="en-CA" altLang="en-US" smtClean="0"/>
              <a:pPr>
                <a:defRPr/>
              </a:pPr>
              <a:t>64</a:t>
            </a:fld>
            <a:endParaRPr lang="en-CA" altLang="en-US"/>
          </a:p>
        </p:txBody>
      </p:sp>
    </p:spTree>
    <p:extLst>
      <p:ext uri="{BB962C8B-B14F-4D97-AF65-F5344CB8AC3E}">
        <p14:creationId xmlns:p14="http://schemas.microsoft.com/office/powerpoint/2010/main" val="5229650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CE1CB-3947-FB75-F41A-5678BFCB6F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AE6EE4-309E-61AB-011D-182D0340F101}"/>
              </a:ext>
            </a:extLst>
          </p:cNvPr>
          <p:cNvSpPr>
            <a:spLocks noGrp="1"/>
          </p:cNvSpPr>
          <p:nvPr>
            <p:ph type="title"/>
          </p:nvPr>
        </p:nvSpPr>
        <p:spPr>
          <a:xfrm>
            <a:off x="457200" y="176131"/>
            <a:ext cx="8229600" cy="664990"/>
          </a:xfrm>
        </p:spPr>
        <p:txBody>
          <a:bodyPr/>
          <a:lstStyle/>
          <a:p>
            <a:r>
              <a:rPr lang="en-CA" dirty="0"/>
              <a:t>Ep/</a:t>
            </a:r>
            <a:r>
              <a:rPr lang="en-CA" dirty="0" err="1"/>
              <a:t>Ea</a:t>
            </a:r>
            <a:r>
              <a:rPr lang="en-CA" dirty="0"/>
              <a:t> – Actual vs model </a:t>
            </a:r>
          </a:p>
        </p:txBody>
      </p:sp>
      <p:sp>
        <p:nvSpPr>
          <p:cNvPr id="3" name="Date Placeholder 2">
            <a:extLst>
              <a:ext uri="{FF2B5EF4-FFF2-40B4-BE49-F238E27FC236}">
                <a16:creationId xmlns:a16="http://schemas.microsoft.com/office/drawing/2014/main" id="{4522F8F4-48F4-CAED-5504-5831A3C9CB0B}"/>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F506F5CE-4C4C-6432-10F7-FF860269B036}"/>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A890FB2D-C85E-80E1-B640-FF29040A38C0}"/>
              </a:ext>
            </a:extLst>
          </p:cNvPr>
          <p:cNvSpPr>
            <a:spLocks noGrp="1"/>
          </p:cNvSpPr>
          <p:nvPr>
            <p:ph type="sldNum" sz="quarter" idx="12"/>
          </p:nvPr>
        </p:nvSpPr>
        <p:spPr/>
        <p:txBody>
          <a:bodyPr/>
          <a:lstStyle/>
          <a:p>
            <a:pPr>
              <a:defRPr/>
            </a:pPr>
            <a:fld id="{759301ED-21BF-40FA-A630-0767E734BCF5}" type="slidenum">
              <a:rPr lang="en-CA" altLang="en-US" smtClean="0"/>
              <a:pPr>
                <a:defRPr/>
              </a:pPr>
              <a:t>65</a:t>
            </a:fld>
            <a:endParaRPr lang="en-CA" altLang="en-US" dirty="0"/>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E4BB696A-2A31-AB58-E9CB-9577B2AF0391}"/>
                  </a:ext>
                </a:extLst>
              </p:cNvPr>
              <p:cNvSpPr txBox="1"/>
              <p:nvPr/>
            </p:nvSpPr>
            <p:spPr>
              <a:xfrm>
                <a:off x="-267037" y="1219513"/>
                <a:ext cx="2725858" cy="7286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CA" sz="2000" i="1" smtClean="0">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𝐸</m:t>
                              </m:r>
                            </m:e>
                            <m:sub>
                              <m:r>
                                <a:rPr lang="en-CA" sz="2000" i="1">
                                  <a:latin typeface="Cambria Math" panose="02040503050406030204" pitchFamily="18" charset="0"/>
                                </a:rPr>
                                <m:t>𝑝</m:t>
                              </m:r>
                            </m:sub>
                          </m:sSub>
                        </m:num>
                        <m:den>
                          <m:sSub>
                            <m:sSubPr>
                              <m:ctrlPr>
                                <a:rPr lang="en-CA" sz="2000" i="1">
                                  <a:latin typeface="Cambria Math" panose="02040503050406030204" pitchFamily="18" charset="0"/>
                                </a:rPr>
                              </m:ctrlPr>
                            </m:sSubPr>
                            <m:e>
                              <m:r>
                                <a:rPr lang="en-CA" sz="2000" i="1">
                                  <a:latin typeface="Cambria Math" panose="02040503050406030204" pitchFamily="18" charset="0"/>
                                </a:rPr>
                                <m:t>𝐸</m:t>
                              </m:r>
                            </m:e>
                            <m:sub>
                              <m:r>
                                <a:rPr lang="en-CA" sz="2000" i="1">
                                  <a:latin typeface="Cambria Math" panose="02040503050406030204" pitchFamily="18" charset="0"/>
                                </a:rPr>
                                <m:t>𝑎</m:t>
                              </m:r>
                            </m:sub>
                          </m:sSub>
                        </m:den>
                      </m:f>
                      <m:r>
                        <a:rPr lang="en-CA" sz="2000" i="0">
                          <a:latin typeface="Cambria Math" panose="02040503050406030204" pitchFamily="18" charset="0"/>
                        </a:rPr>
                        <m:t>=</m:t>
                      </m:r>
                      <m:f>
                        <m:fPr>
                          <m:ctrlPr>
                            <a:rPr lang="en-CA" sz="2000" i="1">
                              <a:latin typeface="Cambria Math" panose="02040503050406030204" pitchFamily="18" charset="0"/>
                            </a:rPr>
                          </m:ctrlPr>
                        </m:fPr>
                        <m:num>
                          <m:r>
                            <a:rPr lang="en-CA" sz="2000" i="0">
                              <a:latin typeface="Cambria Math" panose="02040503050406030204" pitchFamily="18" charset="0"/>
                            </a:rPr>
                            <m:t>4</m:t>
                          </m:r>
                        </m:num>
                        <m:den>
                          <m:sSub>
                            <m:sSubPr>
                              <m:ctrlPr>
                                <a:rPr lang="en-CA" sz="2000" i="1">
                                  <a:latin typeface="Cambria Math" panose="02040503050406030204" pitchFamily="18" charset="0"/>
                                </a:rPr>
                              </m:ctrlPr>
                            </m:sSubPr>
                            <m:e>
                              <m:r>
                                <a:rPr lang="en-CA" sz="2000" i="1">
                                  <a:latin typeface="Cambria Math" panose="02040503050406030204" pitchFamily="18" charset="0"/>
                                </a:rPr>
                                <m:t>𝑇</m:t>
                              </m:r>
                            </m:e>
                            <m:sub>
                              <m:r>
                                <a:rPr lang="en-CA" sz="2000" i="0">
                                  <a:latin typeface="Cambria Math" panose="02040503050406030204" pitchFamily="18" charset="0"/>
                                </a:rPr>
                                <m:t>0</m:t>
                              </m:r>
                            </m:sub>
                          </m:sSub>
                          <m:r>
                            <a:rPr lang="en-CA" sz="2000" i="0">
                              <a:latin typeface="Cambria Math" panose="02040503050406030204" pitchFamily="18" charset="0"/>
                            </a:rPr>
                            <m:t> </m:t>
                          </m:r>
                          <m:r>
                            <a:rPr lang="en-CA" sz="2000" i="1">
                              <a:latin typeface="Cambria Math" panose="02040503050406030204" pitchFamily="18" charset="0"/>
                            </a:rPr>
                            <m:t>𝑙𝑛</m:t>
                          </m:r>
                          <m:d>
                            <m:dPr>
                              <m:ctrlPr>
                                <a:rPr lang="en-CA" sz="2000" i="1">
                                  <a:latin typeface="Cambria Math" panose="02040503050406030204" pitchFamily="18" charset="0"/>
                                </a:rPr>
                              </m:ctrlPr>
                            </m:dPr>
                            <m:e>
                              <m:r>
                                <a:rPr lang="en-CA" sz="2000" i="1">
                                  <a:latin typeface="Cambria Math" panose="02040503050406030204" pitchFamily="18" charset="0"/>
                                </a:rPr>
                                <m:t>𝜅</m:t>
                              </m:r>
                            </m:e>
                          </m:d>
                        </m:den>
                      </m:f>
                    </m:oMath>
                  </m:oMathPara>
                </a14:m>
                <a:endParaRPr lang="en-CA" sz="2000" dirty="0"/>
              </a:p>
            </p:txBody>
          </p:sp>
        </mc:Choice>
        <mc:Fallback>
          <p:sp>
            <p:nvSpPr>
              <p:cNvPr id="11" name="TextBox 10">
                <a:extLst>
                  <a:ext uri="{FF2B5EF4-FFF2-40B4-BE49-F238E27FC236}">
                    <a16:creationId xmlns:a16="http://schemas.microsoft.com/office/drawing/2014/main" id="{E4BB696A-2A31-AB58-E9CB-9577B2AF0391}"/>
                  </a:ext>
                </a:extLst>
              </p:cNvPr>
              <p:cNvSpPr txBox="1">
                <a:spLocks noRot="1" noChangeAspect="1" noMove="1" noResize="1" noEditPoints="1" noAdjustHandles="1" noChangeArrowheads="1" noChangeShapeType="1" noTextEdit="1"/>
              </p:cNvSpPr>
              <p:nvPr/>
            </p:nvSpPr>
            <p:spPr>
              <a:xfrm>
                <a:off x="-267037" y="1219513"/>
                <a:ext cx="2725858" cy="728661"/>
              </a:xfrm>
              <a:prstGeom prst="rect">
                <a:avLst/>
              </a:prstGeom>
              <a:blipFill>
                <a:blip r:embed="rId2"/>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244BE567-6194-CA9F-54B7-E358E296F2EB}"/>
                  </a:ext>
                </a:extLst>
              </p:cNvPr>
              <p:cNvSpPr txBox="1"/>
              <p:nvPr/>
            </p:nvSpPr>
            <p:spPr>
              <a:xfrm>
                <a:off x="252606" y="2207227"/>
                <a:ext cx="3925351" cy="376065"/>
              </a:xfrm>
              <a:prstGeom prst="rect">
                <a:avLst/>
              </a:prstGeom>
              <a:noFill/>
            </p:spPr>
            <p:txBody>
              <a:bodyPr wrap="square">
                <a:spAutoFit/>
              </a:bodyPr>
              <a:lstStyle/>
              <a:p>
                <a:pPr>
                  <a:lnSpc>
                    <a:spcPct val="107000"/>
                  </a:lnSpc>
                  <a:spcAft>
                    <a:spcPts val="800"/>
                  </a:spcAft>
                  <a:buNone/>
                </a:pPr>
                <a:r>
                  <a:rPr lang="en-CA" sz="1800" dirty="0">
                    <a:effectLst/>
                    <a:latin typeface="Aptos" panose="020B0004020202020204" pitchFamily="34" charset="0"/>
                    <a:ea typeface="Times New Roman" panose="02020603050405020304" pitchFamily="18" charset="0"/>
                    <a:cs typeface="Times New Roman" panose="02020603050405020304" pitchFamily="18" charset="0"/>
                  </a:rPr>
                  <a:t>For </a:t>
                </a:r>
                <a14:m>
                  <m:oMath xmlns:m="http://schemas.openxmlformats.org/officeDocument/2006/math">
                    <m:sSub>
                      <m:sSubPr>
                        <m:ctrlP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m:t>
                        </m:r>
                      </m:sub>
                    </m:sSub>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=0.9</m:t>
                    </m:r>
                    <m:r>
                      <a:rPr lang="en-CA" sz="1800" b="0" i="0" kern="1200"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𝜅</m:t>
                    </m:r>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    </m:t>
                    </m:r>
                  </m:oMath>
                </a14:m>
                <a:endParaRPr lang="en-CA" sz="1800" i="1" kern="1200" dirty="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endParaRPr>
              </a:p>
            </p:txBody>
          </p:sp>
        </mc:Choice>
        <mc:Fallback>
          <p:sp>
            <p:nvSpPr>
              <p:cNvPr id="13" name="TextBox 12">
                <a:extLst>
                  <a:ext uri="{FF2B5EF4-FFF2-40B4-BE49-F238E27FC236}">
                    <a16:creationId xmlns:a16="http://schemas.microsoft.com/office/drawing/2014/main" id="{244BE567-6194-CA9F-54B7-E358E296F2EB}"/>
                  </a:ext>
                </a:extLst>
              </p:cNvPr>
              <p:cNvSpPr txBox="1">
                <a:spLocks noRot="1" noChangeAspect="1" noMove="1" noResize="1" noEditPoints="1" noAdjustHandles="1" noChangeArrowheads="1" noChangeShapeType="1" noTextEdit="1"/>
              </p:cNvSpPr>
              <p:nvPr/>
            </p:nvSpPr>
            <p:spPr>
              <a:xfrm>
                <a:off x="252606" y="2207227"/>
                <a:ext cx="3925351" cy="376065"/>
              </a:xfrm>
              <a:prstGeom prst="rect">
                <a:avLst/>
              </a:prstGeom>
              <a:blipFill>
                <a:blip r:embed="rId3"/>
                <a:stretch>
                  <a:fillRect l="-1242" t="-4839" b="-25806"/>
                </a:stretch>
              </a:blipFill>
            </p:spPr>
            <p:txBody>
              <a:bodyPr/>
              <a:lstStyle/>
              <a:p>
                <a:r>
                  <a:rPr lang="en-CA">
                    <a:noFill/>
                  </a:rPr>
                  <a:t> </a:t>
                </a:r>
              </a:p>
            </p:txBody>
          </p:sp>
        </mc:Fallback>
      </mc:AlternateContent>
      <p:sp>
        <p:nvSpPr>
          <p:cNvPr id="15" name="TextBox 14">
            <a:extLst>
              <a:ext uri="{FF2B5EF4-FFF2-40B4-BE49-F238E27FC236}">
                <a16:creationId xmlns:a16="http://schemas.microsoft.com/office/drawing/2014/main" id="{29FBF80A-254D-93CC-7D42-3C53BBE89C8F}"/>
              </a:ext>
            </a:extLst>
          </p:cNvPr>
          <p:cNvSpPr txBox="1"/>
          <p:nvPr/>
        </p:nvSpPr>
        <p:spPr>
          <a:xfrm>
            <a:off x="231549" y="3651487"/>
            <a:ext cx="2892651" cy="2308324"/>
          </a:xfrm>
          <a:prstGeom prst="rect">
            <a:avLst/>
          </a:prstGeom>
          <a:noFill/>
        </p:spPr>
        <p:txBody>
          <a:bodyPr wrap="square" rtlCol="0">
            <a:spAutoFit/>
          </a:bodyPr>
          <a:lstStyle/>
          <a:p>
            <a:r>
              <a:rPr lang="en-CA" dirty="0"/>
              <a:t>In general Ep/</a:t>
            </a:r>
            <a:r>
              <a:rPr lang="en-CA" dirty="0" err="1"/>
              <a:t>Ea</a:t>
            </a:r>
            <a:r>
              <a:rPr lang="en-CA" dirty="0"/>
              <a:t> is dominated by the inner conductor tip and beam aperture in QWRs or the beam aperture in HWRs and SSRs and so does not follow the analytical model especially at low beta</a:t>
            </a:r>
          </a:p>
        </p:txBody>
      </p:sp>
      <p:pic>
        <p:nvPicPr>
          <p:cNvPr id="17" name="Picture 16">
            <a:extLst>
              <a:ext uri="{FF2B5EF4-FFF2-40B4-BE49-F238E27FC236}">
                <a16:creationId xmlns:a16="http://schemas.microsoft.com/office/drawing/2014/main" id="{1BEBADF8-6367-8E81-766A-99B2E3A51521}"/>
              </a:ext>
            </a:extLst>
          </p:cNvPr>
          <p:cNvPicPr>
            <a:picLocks noChangeAspect="1"/>
          </p:cNvPicPr>
          <p:nvPr/>
        </p:nvPicPr>
        <p:blipFill>
          <a:blip r:embed="rId4"/>
          <a:srcRect l="4445" r="3031" b="3537"/>
          <a:stretch>
            <a:fillRect/>
          </a:stretch>
        </p:blipFill>
        <p:spPr>
          <a:xfrm>
            <a:off x="3234365" y="1093478"/>
            <a:ext cx="5570870" cy="3776869"/>
          </a:xfrm>
          <a:prstGeom prst="rect">
            <a:avLst/>
          </a:prstGeom>
        </p:spPr>
      </p:pic>
      <p:cxnSp>
        <p:nvCxnSpPr>
          <p:cNvPr id="20" name="Straight Connector 19">
            <a:extLst>
              <a:ext uri="{FF2B5EF4-FFF2-40B4-BE49-F238E27FC236}">
                <a16:creationId xmlns:a16="http://schemas.microsoft.com/office/drawing/2014/main" id="{523A7A86-70CE-E932-93D9-A579333F4BA1}"/>
              </a:ext>
            </a:extLst>
          </p:cNvPr>
          <p:cNvCxnSpPr>
            <a:cxnSpLocks/>
          </p:cNvCxnSpPr>
          <p:nvPr/>
        </p:nvCxnSpPr>
        <p:spPr>
          <a:xfrm>
            <a:off x="3786848" y="3651487"/>
            <a:ext cx="4914841"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p14="http://schemas.microsoft.com/office/powerpoint/2010/main" Requires="p14">
          <p:contentPart p14:bwMode="auto" r:id="rId5">
            <p14:nvContentPartPr>
              <p14:cNvPr id="6" name="Ink 5">
                <a:extLst>
                  <a:ext uri="{FF2B5EF4-FFF2-40B4-BE49-F238E27FC236}">
                    <a16:creationId xmlns:a16="http://schemas.microsoft.com/office/drawing/2014/main" id="{323BC330-A3B9-FE27-5A2D-D3B252BCA5D2}"/>
                  </a:ext>
                </a:extLst>
              </p14:cNvPr>
              <p14:cNvContentPartPr/>
              <p14:nvPr/>
            </p14:nvContentPartPr>
            <p14:xfrm>
              <a:off x="8455989" y="-16448"/>
              <a:ext cx="491400" cy="538200"/>
            </p14:xfrm>
          </p:contentPart>
        </mc:Choice>
        <mc:Fallback>
          <p:pic>
            <p:nvPicPr>
              <p:cNvPr id="6" name="Ink 5">
                <a:extLst>
                  <a:ext uri="{FF2B5EF4-FFF2-40B4-BE49-F238E27FC236}">
                    <a16:creationId xmlns:a16="http://schemas.microsoft.com/office/drawing/2014/main" id="{323BC330-A3B9-FE27-5A2D-D3B252BCA5D2}"/>
                  </a:ext>
                </a:extLst>
              </p:cNvPr>
              <p:cNvPicPr/>
              <p:nvPr/>
            </p:nvPicPr>
            <p:blipFill>
              <a:blip r:embed="rId6"/>
              <a:stretch>
                <a:fillRect/>
              </a:stretch>
            </p:blipFill>
            <p:spPr>
              <a:xfrm>
                <a:off x="8437989" y="-34448"/>
                <a:ext cx="527040" cy="573840"/>
              </a:xfrm>
              <a:prstGeom prst="rect">
                <a:avLst/>
              </a:prstGeom>
            </p:spPr>
          </p:pic>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8E7CD423-6A7A-8797-C060-2622BD32D594}"/>
                  </a:ext>
                </a:extLst>
              </p:cNvPr>
              <p:cNvSpPr txBox="1"/>
              <p:nvPr/>
            </p:nvSpPr>
            <p:spPr>
              <a:xfrm>
                <a:off x="544792" y="2649546"/>
                <a:ext cx="1499049" cy="6647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CA"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e>
                            <m:sub>
                              <m: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𝑝</m:t>
                              </m:r>
                            </m:sub>
                          </m:sSub>
                        </m:num>
                        <m:den>
                          <m:sSub>
                            <m:sSubPr>
                              <m:ctrlP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e>
                            <m:sub>
                              <m: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m:t>
                              </m:r>
                            </m:sub>
                          </m:sSub>
                        </m:den>
                      </m:f>
                      <m: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=3.2</m:t>
                      </m:r>
                    </m:oMath>
                  </m:oMathPara>
                </a14:m>
                <a:endParaRPr lang="en-CA" dirty="0"/>
              </a:p>
            </p:txBody>
          </p:sp>
        </mc:Choice>
        <mc:Fallback>
          <p:sp>
            <p:nvSpPr>
              <p:cNvPr id="12" name="TextBox 11">
                <a:extLst>
                  <a:ext uri="{FF2B5EF4-FFF2-40B4-BE49-F238E27FC236}">
                    <a16:creationId xmlns:a16="http://schemas.microsoft.com/office/drawing/2014/main" id="{8E7CD423-6A7A-8797-C060-2622BD32D594}"/>
                  </a:ext>
                </a:extLst>
              </p:cNvPr>
              <p:cNvSpPr txBox="1">
                <a:spLocks noRot="1" noChangeAspect="1" noMove="1" noResize="1" noEditPoints="1" noAdjustHandles="1" noChangeArrowheads="1" noChangeShapeType="1" noTextEdit="1"/>
              </p:cNvSpPr>
              <p:nvPr/>
            </p:nvSpPr>
            <p:spPr>
              <a:xfrm>
                <a:off x="544792" y="2649546"/>
                <a:ext cx="1499049" cy="664734"/>
              </a:xfrm>
              <a:prstGeom prst="rect">
                <a:avLst/>
              </a:prstGeom>
              <a:blipFill>
                <a:blip r:embed="rId7"/>
                <a:stretch>
                  <a:fillRect/>
                </a:stretch>
              </a:blipFill>
            </p:spPr>
            <p:txBody>
              <a:bodyPr/>
              <a:lstStyle/>
              <a:p>
                <a:r>
                  <a:rPr lang="en-CA">
                    <a:noFill/>
                  </a:rPr>
                  <a:t> </a:t>
                </a:r>
              </a:p>
            </p:txBody>
          </p:sp>
        </mc:Fallback>
      </mc:AlternateContent>
      <p:pic>
        <p:nvPicPr>
          <p:cNvPr id="14" name="Picture 5">
            <a:extLst>
              <a:ext uri="{FF2B5EF4-FFF2-40B4-BE49-F238E27FC236}">
                <a16:creationId xmlns:a16="http://schemas.microsoft.com/office/drawing/2014/main" id="{3B6E852E-1FE4-3A08-6931-E99E8DFDB60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56796"/>
          <a:stretch>
            <a:fillRect/>
          </a:stretch>
        </p:blipFill>
        <p:spPr bwMode="auto">
          <a:xfrm>
            <a:off x="6058777" y="5154134"/>
            <a:ext cx="2517857" cy="784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8" descr="A blue tube with a rainbow colored tube&#10;&#10;AI-generated content may be incorrect.">
            <a:extLst>
              <a:ext uri="{FF2B5EF4-FFF2-40B4-BE49-F238E27FC236}">
                <a16:creationId xmlns:a16="http://schemas.microsoft.com/office/drawing/2014/main" id="{3F5AE6B0-EE5E-FDD7-26BE-B8B7872A59C1}"/>
              </a:ext>
            </a:extLst>
          </p:cNvPr>
          <p:cNvPicPr>
            <a:picLocks noChangeAspect="1"/>
          </p:cNvPicPr>
          <p:nvPr/>
        </p:nvPicPr>
        <p:blipFill>
          <a:blip r:embed="rId9" cstate="hqprint">
            <a:extLst>
              <a:ext uri="{28A0092B-C50C-407E-A947-70E740481C1C}">
                <a14:useLocalDpi xmlns:a14="http://schemas.microsoft.com/office/drawing/2010/main"/>
              </a:ext>
            </a:extLst>
          </a:blip>
          <a:srcRect l="13066" t="9958" r="10537" b="10139"/>
          <a:stretch>
            <a:fillRect/>
          </a:stretch>
        </p:blipFill>
        <p:spPr>
          <a:xfrm>
            <a:off x="3591763" y="4719682"/>
            <a:ext cx="1933614" cy="1516771"/>
          </a:xfrm>
          <a:prstGeom prst="rect">
            <a:avLst/>
          </a:prstGeom>
          <a:scene3d>
            <a:camera prst="orthographicFront">
              <a:rot lat="0" lon="0" rev="1800000"/>
            </a:camera>
            <a:lightRig rig="threePt" dir="t"/>
          </a:scene3d>
        </p:spPr>
      </p:pic>
    </p:spTree>
    <p:extLst>
      <p:ext uri="{BB962C8B-B14F-4D97-AF65-F5344CB8AC3E}">
        <p14:creationId xmlns:p14="http://schemas.microsoft.com/office/powerpoint/2010/main" val="68589410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6BF21-3455-E8F6-F65F-417E33CE639F}"/>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D5F423CE-DA1E-327C-D552-C1F7BA6DD266}"/>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CDD4CF00-CB6B-56F4-8556-7358B89C19BE}"/>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7AAA56DC-25A3-8309-D90E-BAB1AF8383AB}"/>
              </a:ext>
            </a:extLst>
          </p:cNvPr>
          <p:cNvSpPr>
            <a:spLocks noGrp="1"/>
          </p:cNvSpPr>
          <p:nvPr>
            <p:ph type="sldNum" sz="quarter" idx="12"/>
          </p:nvPr>
        </p:nvSpPr>
        <p:spPr/>
        <p:txBody>
          <a:bodyPr/>
          <a:lstStyle/>
          <a:p>
            <a:pPr>
              <a:defRPr/>
            </a:pPr>
            <a:fld id="{759301ED-21BF-40FA-A630-0767E734BCF5}" type="slidenum">
              <a:rPr lang="en-CA" altLang="en-US" smtClean="0"/>
              <a:pPr>
                <a:defRPr/>
              </a:pPr>
              <a:t>66</a:t>
            </a:fld>
            <a:endParaRPr lang="en-CA" altLang="en-US" dirty="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C6C6A5D8-3ED3-54CA-72BF-DFDFD7D3F11E}"/>
                  </a:ext>
                </a:extLst>
              </p:cNvPr>
              <p:cNvSpPr txBox="1"/>
              <p:nvPr/>
            </p:nvSpPr>
            <p:spPr>
              <a:xfrm>
                <a:off x="206189" y="1154068"/>
                <a:ext cx="2384611" cy="74930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CA" sz="2000" i="1" smtClean="0">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𝐵</m:t>
                              </m:r>
                            </m:e>
                            <m:sub>
                              <m:r>
                                <a:rPr lang="en-CA" sz="2000" i="1">
                                  <a:latin typeface="Cambria Math" panose="02040503050406030204" pitchFamily="18" charset="0"/>
                                </a:rPr>
                                <m:t>𝑝</m:t>
                              </m:r>
                            </m:sub>
                          </m:sSub>
                        </m:num>
                        <m:den>
                          <m:sSub>
                            <m:sSubPr>
                              <m:ctrlPr>
                                <a:rPr lang="en-CA" sz="2000" i="1">
                                  <a:latin typeface="Cambria Math" panose="02040503050406030204" pitchFamily="18" charset="0"/>
                                </a:rPr>
                              </m:ctrlPr>
                            </m:sSubPr>
                            <m:e>
                              <m:r>
                                <a:rPr lang="en-CA" sz="2000" i="1">
                                  <a:latin typeface="Cambria Math" panose="02040503050406030204" pitchFamily="18" charset="0"/>
                                </a:rPr>
                                <m:t>𝐸</m:t>
                              </m:r>
                            </m:e>
                            <m:sub>
                              <m:r>
                                <a:rPr lang="en-CA" sz="2000" i="1">
                                  <a:latin typeface="Cambria Math" panose="02040503050406030204" pitchFamily="18" charset="0"/>
                                </a:rPr>
                                <m:t>𝑎</m:t>
                              </m:r>
                            </m:sub>
                          </m:sSub>
                        </m:den>
                      </m:f>
                      <m:r>
                        <a:rPr lang="en-CA" sz="2000" b="0" i="1" smtClean="0">
                          <a:latin typeface="Cambria Math" panose="02040503050406030204" pitchFamily="18" charset="0"/>
                        </a:rPr>
                        <m:t>=</m:t>
                      </m:r>
                      <m:f>
                        <m:fPr>
                          <m:ctrlPr>
                            <a:rPr lang="en-CA" sz="2000" i="1">
                              <a:latin typeface="Cambria Math" panose="02040503050406030204" pitchFamily="18" charset="0"/>
                            </a:rPr>
                          </m:ctrlPr>
                        </m:fPr>
                        <m:num>
                          <m:r>
                            <a:rPr lang="en-CA" sz="2000" i="0">
                              <a:latin typeface="Cambria Math" panose="02040503050406030204" pitchFamily="18" charset="0"/>
                            </a:rPr>
                            <m:t>4</m:t>
                          </m:r>
                        </m:num>
                        <m:den>
                          <m:sSub>
                            <m:sSubPr>
                              <m:ctrlPr>
                                <a:rPr lang="en-CA" sz="2000" i="1">
                                  <a:latin typeface="Cambria Math" panose="02040503050406030204" pitchFamily="18" charset="0"/>
                                </a:rPr>
                              </m:ctrlPr>
                            </m:sSubPr>
                            <m:e>
                              <m:r>
                                <a:rPr lang="en-CA" sz="2000" i="1">
                                  <a:latin typeface="Cambria Math" panose="02040503050406030204" pitchFamily="18" charset="0"/>
                                </a:rPr>
                                <m:t>𝑇</m:t>
                              </m:r>
                            </m:e>
                            <m:sub>
                              <m:r>
                                <a:rPr lang="en-CA" sz="2000" i="0">
                                  <a:latin typeface="Cambria Math" panose="02040503050406030204" pitchFamily="18" charset="0"/>
                                </a:rPr>
                                <m:t>0</m:t>
                              </m:r>
                              <m:r>
                                <a:rPr lang="en-CA" sz="2000" b="0" i="0" smtClean="0">
                                  <a:latin typeface="Cambria Math" panose="02040503050406030204" pitchFamily="18" charset="0"/>
                                </a:rPr>
                                <m:t> </m:t>
                              </m:r>
                            </m:sub>
                          </m:sSub>
                          <m:r>
                            <a:rPr lang="en-CA" sz="2000" i="1">
                              <a:latin typeface="Cambria Math" panose="02040503050406030204" pitchFamily="18" charset="0"/>
                            </a:rPr>
                            <m:t>𝑐</m:t>
                          </m:r>
                          <m:r>
                            <a:rPr lang="en-CA" sz="2000" b="0" i="1" smtClean="0">
                              <a:latin typeface="Cambria Math" panose="02040503050406030204" pitchFamily="18" charset="0"/>
                            </a:rPr>
                            <m:t> </m:t>
                          </m:r>
                          <m:r>
                            <a:rPr lang="en-CA" sz="2000" i="1">
                              <a:latin typeface="Cambria Math" panose="02040503050406030204" pitchFamily="18" charset="0"/>
                            </a:rPr>
                            <m:t>𝑙𝑛</m:t>
                          </m:r>
                          <m:d>
                            <m:dPr>
                              <m:ctrlPr>
                                <a:rPr lang="en-CA" sz="2000" i="1">
                                  <a:latin typeface="Cambria Math" panose="02040503050406030204" pitchFamily="18" charset="0"/>
                                </a:rPr>
                              </m:ctrlPr>
                            </m:dPr>
                            <m:e>
                              <m:r>
                                <a:rPr lang="en-CA" sz="2000" i="1">
                                  <a:latin typeface="Cambria Math" panose="02040503050406030204" pitchFamily="18" charset="0"/>
                                </a:rPr>
                                <m:t>𝜅</m:t>
                              </m:r>
                            </m:e>
                          </m:d>
                        </m:den>
                      </m:f>
                    </m:oMath>
                  </m:oMathPara>
                </a14:m>
                <a:endParaRPr lang="en-CA" sz="2000" dirty="0"/>
              </a:p>
            </p:txBody>
          </p:sp>
        </mc:Choice>
        <mc:Fallback>
          <p:sp>
            <p:nvSpPr>
              <p:cNvPr id="9" name="TextBox 8">
                <a:extLst>
                  <a:ext uri="{FF2B5EF4-FFF2-40B4-BE49-F238E27FC236}">
                    <a16:creationId xmlns:a16="http://schemas.microsoft.com/office/drawing/2014/main" id="{C6C6A5D8-3ED3-54CA-72BF-DFDFD7D3F11E}"/>
                  </a:ext>
                </a:extLst>
              </p:cNvPr>
              <p:cNvSpPr txBox="1">
                <a:spLocks noRot="1" noChangeAspect="1" noMove="1" noResize="1" noEditPoints="1" noAdjustHandles="1" noChangeArrowheads="1" noChangeShapeType="1" noTextEdit="1"/>
              </p:cNvSpPr>
              <p:nvPr/>
            </p:nvSpPr>
            <p:spPr>
              <a:xfrm>
                <a:off x="206189" y="1154068"/>
                <a:ext cx="2384611" cy="749308"/>
              </a:xfrm>
              <a:prstGeom prst="rect">
                <a:avLst/>
              </a:prstGeom>
              <a:blipFill>
                <a:blip r:embed="rId3"/>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74304039-B40A-74B7-AA74-21F84B50E3AC}"/>
                  </a:ext>
                </a:extLst>
              </p:cNvPr>
              <p:cNvSpPr txBox="1"/>
              <p:nvPr/>
            </p:nvSpPr>
            <p:spPr>
              <a:xfrm>
                <a:off x="497075" y="2082856"/>
                <a:ext cx="4572000" cy="377155"/>
              </a:xfrm>
              <a:prstGeom prst="rect">
                <a:avLst/>
              </a:prstGeom>
              <a:noFill/>
            </p:spPr>
            <p:txBody>
              <a:bodyPr wrap="square">
                <a:spAutoFit/>
              </a:bodyPr>
              <a:lstStyle/>
              <a:p>
                <a:pPr>
                  <a:lnSpc>
                    <a:spcPct val="107000"/>
                  </a:lnSpc>
                  <a:spcAft>
                    <a:spcPts val="800"/>
                  </a:spcAft>
                  <a:buNone/>
                </a:pPr>
                <a:r>
                  <a:rPr lang="en-CA" sz="1800" dirty="0">
                    <a:effectLst/>
                    <a:latin typeface="Aptos" panose="020B0004020202020204" pitchFamily="34" charset="0"/>
                    <a:ea typeface="Times New Roman" panose="02020603050405020304" pitchFamily="18" charset="0"/>
                    <a:cs typeface="Times New Roman" panose="02020603050405020304" pitchFamily="18" charset="0"/>
                  </a:rPr>
                  <a:t>For </a:t>
                </a:r>
                <a14:m>
                  <m:oMath xmlns:m="http://schemas.openxmlformats.org/officeDocument/2006/math">
                    <m:sSub>
                      <m:sSubPr>
                        <m:ctrlP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m:t>
                        </m:r>
                      </m:sub>
                    </m:sSub>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=0.9</m:t>
                    </m:r>
                  </m:oMath>
                </a14:m>
                <a:r>
                  <a:rPr lang="en-CA" sz="1800" kern="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and </a:t>
                </a:r>
                <a14:m>
                  <m:oMath xmlns:m="http://schemas.openxmlformats.org/officeDocument/2006/math">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𝜅</m:t>
                    </m:r>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 </m:t>
                    </m:r>
                  </m:oMath>
                </a14:m>
                <a:endParaRPr lang="en-CA" sz="1800" dirty="0">
                  <a:effectLst/>
                  <a:latin typeface="Aptos" panose="020B0004020202020204" pitchFamily="34" charset="0"/>
                  <a:ea typeface="Times New Roman" panose="02020603050405020304" pitchFamily="18" charset="0"/>
                  <a:cs typeface="Times New Roman" panose="02020603050405020304" pitchFamily="18" charset="0"/>
                </a:endParaRPr>
              </a:p>
            </p:txBody>
          </p:sp>
        </mc:Choice>
        <mc:Fallback>
          <p:sp>
            <p:nvSpPr>
              <p:cNvPr id="13" name="TextBox 12">
                <a:extLst>
                  <a:ext uri="{FF2B5EF4-FFF2-40B4-BE49-F238E27FC236}">
                    <a16:creationId xmlns:a16="http://schemas.microsoft.com/office/drawing/2014/main" id="{74304039-B40A-74B7-AA74-21F84B50E3AC}"/>
                  </a:ext>
                </a:extLst>
              </p:cNvPr>
              <p:cNvSpPr txBox="1">
                <a:spLocks noRot="1" noChangeAspect="1" noMove="1" noResize="1" noEditPoints="1" noAdjustHandles="1" noChangeArrowheads="1" noChangeShapeType="1" noTextEdit="1"/>
              </p:cNvSpPr>
              <p:nvPr/>
            </p:nvSpPr>
            <p:spPr>
              <a:xfrm>
                <a:off x="497075" y="2082856"/>
                <a:ext cx="4572000" cy="377155"/>
              </a:xfrm>
              <a:prstGeom prst="rect">
                <a:avLst/>
              </a:prstGeom>
              <a:blipFill>
                <a:blip r:embed="rId4"/>
                <a:stretch>
                  <a:fillRect l="-1200" t="-6452" b="-25806"/>
                </a:stretch>
              </a:blipFill>
            </p:spPr>
            <p:txBody>
              <a:bodyPr/>
              <a:lstStyle/>
              <a:p>
                <a:r>
                  <a:rPr lang="en-CA">
                    <a:noFill/>
                  </a:rPr>
                  <a:t> </a:t>
                </a:r>
              </a:p>
            </p:txBody>
          </p:sp>
        </mc:Fallback>
      </mc:AlternateContent>
      <p:sp>
        <p:nvSpPr>
          <p:cNvPr id="15" name="TextBox 14">
            <a:extLst>
              <a:ext uri="{FF2B5EF4-FFF2-40B4-BE49-F238E27FC236}">
                <a16:creationId xmlns:a16="http://schemas.microsoft.com/office/drawing/2014/main" id="{7938A355-9AE0-D9DF-2906-C04948B3FC8B}"/>
              </a:ext>
            </a:extLst>
          </p:cNvPr>
          <p:cNvSpPr txBox="1"/>
          <p:nvPr/>
        </p:nvSpPr>
        <p:spPr>
          <a:xfrm>
            <a:off x="203275" y="3892916"/>
            <a:ext cx="3324852" cy="1200329"/>
          </a:xfrm>
          <a:prstGeom prst="rect">
            <a:avLst/>
          </a:prstGeom>
          <a:noFill/>
        </p:spPr>
        <p:txBody>
          <a:bodyPr wrap="square" rtlCol="0">
            <a:spAutoFit/>
          </a:bodyPr>
          <a:lstStyle/>
          <a:p>
            <a:r>
              <a:rPr lang="en-CA" dirty="0"/>
              <a:t>Bp/</a:t>
            </a:r>
            <a:r>
              <a:rPr lang="en-CA" dirty="0" err="1"/>
              <a:t>Ea</a:t>
            </a:r>
            <a:r>
              <a:rPr lang="en-CA" dirty="0"/>
              <a:t> can be reduced by increasing </a:t>
            </a:r>
            <a:r>
              <a:rPr lang="en-CA" dirty="0">
                <a:sym typeface="Symbol" panose="05050102010706020507" pitchFamily="18" charset="2"/>
              </a:rPr>
              <a:t>the inner conductor radius at root end</a:t>
            </a:r>
            <a:r>
              <a:rPr lang="en-CA" dirty="0"/>
              <a:t> that becomes easier at higher beta</a:t>
            </a:r>
          </a:p>
        </p:txBody>
      </p:sp>
      <p:pic>
        <p:nvPicPr>
          <p:cNvPr id="18" name="Picture 17">
            <a:extLst>
              <a:ext uri="{FF2B5EF4-FFF2-40B4-BE49-F238E27FC236}">
                <a16:creationId xmlns:a16="http://schemas.microsoft.com/office/drawing/2014/main" id="{5D9DE49B-5D49-0761-541E-351F320EA0DA}"/>
              </a:ext>
            </a:extLst>
          </p:cNvPr>
          <p:cNvPicPr>
            <a:picLocks noChangeAspect="1"/>
          </p:cNvPicPr>
          <p:nvPr/>
        </p:nvPicPr>
        <p:blipFill>
          <a:blip r:embed="rId5"/>
          <a:srcRect l="3445" r="3445"/>
          <a:stretch>
            <a:fillRect/>
          </a:stretch>
        </p:blipFill>
        <p:spPr>
          <a:xfrm>
            <a:off x="3654686" y="1489160"/>
            <a:ext cx="5424578" cy="3646948"/>
          </a:xfrm>
          <a:prstGeom prst="rect">
            <a:avLst/>
          </a:prstGeom>
        </p:spPr>
      </p:pic>
      <p:cxnSp>
        <p:nvCxnSpPr>
          <p:cNvPr id="21" name="Straight Connector 20">
            <a:extLst>
              <a:ext uri="{FF2B5EF4-FFF2-40B4-BE49-F238E27FC236}">
                <a16:creationId xmlns:a16="http://schemas.microsoft.com/office/drawing/2014/main" id="{A4965BCE-055C-3A10-6D38-8283745F6F38}"/>
              </a:ext>
            </a:extLst>
          </p:cNvPr>
          <p:cNvCxnSpPr>
            <a:cxnSpLocks/>
          </p:cNvCxnSpPr>
          <p:nvPr/>
        </p:nvCxnSpPr>
        <p:spPr>
          <a:xfrm>
            <a:off x="4257943" y="2660138"/>
            <a:ext cx="3167453"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p14="http://schemas.microsoft.com/office/powerpoint/2010/main" Requires="p14">
          <p:contentPart p14:bwMode="auto" r:id="rId6">
            <p14:nvContentPartPr>
              <p14:cNvPr id="6" name="Ink 5">
                <a:extLst>
                  <a:ext uri="{FF2B5EF4-FFF2-40B4-BE49-F238E27FC236}">
                    <a16:creationId xmlns:a16="http://schemas.microsoft.com/office/drawing/2014/main" id="{76E9F6B9-33A1-9830-7DB6-A23FE38564DB}"/>
                  </a:ext>
                </a:extLst>
              </p14:cNvPr>
              <p14:cNvContentPartPr/>
              <p14:nvPr/>
            </p14:nvContentPartPr>
            <p14:xfrm>
              <a:off x="8455989" y="-16448"/>
              <a:ext cx="491400" cy="538200"/>
            </p14:xfrm>
          </p:contentPart>
        </mc:Choice>
        <mc:Fallback>
          <p:pic>
            <p:nvPicPr>
              <p:cNvPr id="6" name="Ink 5">
                <a:extLst>
                  <a:ext uri="{FF2B5EF4-FFF2-40B4-BE49-F238E27FC236}">
                    <a16:creationId xmlns:a16="http://schemas.microsoft.com/office/drawing/2014/main" id="{76E9F6B9-33A1-9830-7DB6-A23FE38564DB}"/>
                  </a:ext>
                </a:extLst>
              </p:cNvPr>
              <p:cNvPicPr/>
              <p:nvPr/>
            </p:nvPicPr>
            <p:blipFill>
              <a:blip r:embed="rId7"/>
              <a:stretch>
                <a:fillRect/>
              </a:stretch>
            </p:blipFill>
            <p:spPr>
              <a:xfrm>
                <a:off x="8437989" y="-34448"/>
                <a:ext cx="527040" cy="573840"/>
              </a:xfrm>
              <a:prstGeom prst="rect">
                <a:avLst/>
              </a:prstGeom>
            </p:spPr>
          </p:pic>
        </mc:Fallback>
      </mc:AlternateContent>
      <p:sp>
        <p:nvSpPr>
          <p:cNvPr id="8" name="Title 1">
            <a:extLst>
              <a:ext uri="{FF2B5EF4-FFF2-40B4-BE49-F238E27FC236}">
                <a16:creationId xmlns:a16="http://schemas.microsoft.com/office/drawing/2014/main" id="{C8932178-127E-EC2E-1DCA-46CB7A865C24}"/>
              </a:ext>
            </a:extLst>
          </p:cNvPr>
          <p:cNvSpPr txBox="1">
            <a:spLocks/>
          </p:cNvSpPr>
          <p:nvPr/>
        </p:nvSpPr>
        <p:spPr bwMode="auto">
          <a:xfrm>
            <a:off x="457200" y="189257"/>
            <a:ext cx="8229600" cy="66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r>
              <a:rPr lang="en-CA" dirty="0"/>
              <a:t>Bp/</a:t>
            </a:r>
            <a:r>
              <a:rPr lang="en-CA" dirty="0" err="1"/>
              <a:t>Ea</a:t>
            </a:r>
            <a:r>
              <a:rPr lang="en-CA" dirty="0"/>
              <a:t> – Actual vs model </a:t>
            </a: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EE09E62E-9029-AB85-9757-4F496D9427D8}"/>
                  </a:ext>
                </a:extLst>
              </p:cNvPr>
              <p:cNvSpPr txBox="1"/>
              <p:nvPr/>
            </p:nvSpPr>
            <p:spPr>
              <a:xfrm>
                <a:off x="203275" y="2660138"/>
                <a:ext cx="2669628" cy="6647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CA" sz="1800" i="1" kern="1200"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𝐵</m:t>
                              </m:r>
                            </m:e>
                            <m:sub>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𝑝</m:t>
                              </m:r>
                            </m:sub>
                          </m:sSub>
                        </m:num>
                        <m:den>
                          <m:sSub>
                            <m:sSubPr>
                              <m:ctrlP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𝐸</m:t>
                              </m:r>
                            </m:e>
                            <m:sub>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𝑎</m:t>
                              </m:r>
                            </m:sub>
                          </m:sSub>
                        </m:den>
                      </m:f>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=10.6</m:t>
                      </m:r>
                      <m:r>
                        <a:rPr lang="en-CA" sz="1800" b="0" i="1" kern="1200"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CA" sz="1800" i="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m:t>
                      </m:r>
                      <m:r>
                        <a:rPr lang="en-CA" sz="18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CA" sz="18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CA" sz="1800" i="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MV</m:t>
                          </m:r>
                        </m:num>
                        <m:den>
                          <m:r>
                            <m:rPr>
                              <m:sty m:val="p"/>
                            </m:rPr>
                            <a:rPr lang="en-CA" sz="1800" i="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m:t>
                          </m:r>
                        </m:den>
                      </m:f>
                      <m:r>
                        <a:rPr lang="en-CA" sz="1800" i="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CA" dirty="0"/>
              </a:p>
            </p:txBody>
          </p:sp>
        </mc:Choice>
        <mc:Fallback>
          <p:sp>
            <p:nvSpPr>
              <p:cNvPr id="12" name="TextBox 11">
                <a:extLst>
                  <a:ext uri="{FF2B5EF4-FFF2-40B4-BE49-F238E27FC236}">
                    <a16:creationId xmlns:a16="http://schemas.microsoft.com/office/drawing/2014/main" id="{EE09E62E-9029-AB85-9757-4F496D9427D8}"/>
                  </a:ext>
                </a:extLst>
              </p:cNvPr>
              <p:cNvSpPr txBox="1">
                <a:spLocks noRot="1" noChangeAspect="1" noMove="1" noResize="1" noEditPoints="1" noAdjustHandles="1" noChangeArrowheads="1" noChangeShapeType="1" noTextEdit="1"/>
              </p:cNvSpPr>
              <p:nvPr/>
            </p:nvSpPr>
            <p:spPr>
              <a:xfrm>
                <a:off x="203275" y="2660138"/>
                <a:ext cx="2669628" cy="664734"/>
              </a:xfrm>
              <a:prstGeom prst="rect">
                <a:avLst/>
              </a:prstGeom>
              <a:blipFill>
                <a:blip r:embed="rId8"/>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2AAD6E59-EAC3-E1F3-6C6D-7BE92DF5AC3A}"/>
                  </a:ext>
                </a:extLst>
              </p:cNvPr>
              <p:cNvSpPr txBox="1"/>
              <p:nvPr/>
            </p:nvSpPr>
            <p:spPr>
              <a:xfrm>
                <a:off x="203275" y="5314412"/>
                <a:ext cx="2817485" cy="66499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CA" sz="1800" i="1" smtClean="0">
                              <a:latin typeface="Cambria Math" panose="02040503050406030204" pitchFamily="18" charset="0"/>
                            </a:rPr>
                          </m:ctrlPr>
                        </m:fPr>
                        <m:num>
                          <m:sSub>
                            <m:sSubPr>
                              <m:ctrlPr>
                                <a:rPr lang="en-CA" sz="1800" i="1">
                                  <a:latin typeface="Cambria Math" panose="02040503050406030204" pitchFamily="18" charset="0"/>
                                </a:rPr>
                              </m:ctrlPr>
                            </m:sSubPr>
                            <m:e>
                              <m:r>
                                <a:rPr lang="en-CA" sz="1800" i="1">
                                  <a:latin typeface="Cambria Math" panose="02040503050406030204" pitchFamily="18" charset="0"/>
                                </a:rPr>
                                <m:t>𝐵</m:t>
                              </m:r>
                            </m:e>
                            <m:sub>
                              <m:r>
                                <a:rPr lang="en-CA" sz="1800" i="1">
                                  <a:latin typeface="Cambria Math" panose="02040503050406030204" pitchFamily="18" charset="0"/>
                                </a:rPr>
                                <m:t>𝑝</m:t>
                              </m:r>
                            </m:sub>
                          </m:sSub>
                        </m:num>
                        <m:den>
                          <m:sSub>
                            <m:sSubPr>
                              <m:ctrlPr>
                                <a:rPr lang="en-CA" sz="1800" i="1">
                                  <a:latin typeface="Cambria Math" panose="02040503050406030204" pitchFamily="18" charset="0"/>
                                </a:rPr>
                              </m:ctrlPr>
                            </m:sSubPr>
                            <m:e>
                              <m:r>
                                <a:rPr lang="en-CA" sz="1800" i="1">
                                  <a:latin typeface="Cambria Math" panose="02040503050406030204" pitchFamily="18" charset="0"/>
                                </a:rPr>
                                <m:t>𝐸</m:t>
                              </m:r>
                            </m:e>
                            <m:sub>
                              <m:r>
                                <a:rPr lang="en-CA" sz="1800" i="1">
                                  <a:latin typeface="Cambria Math" panose="02040503050406030204" pitchFamily="18" charset="0"/>
                                </a:rPr>
                                <m:t>𝑎</m:t>
                              </m:r>
                            </m:sub>
                          </m:sSub>
                        </m:den>
                      </m:f>
                      <m:r>
                        <a:rPr lang="en-CA" sz="1800" b="0" i="1" smtClean="0">
                          <a:latin typeface="Cambria Math" panose="02040503050406030204" pitchFamily="18" charset="0"/>
                          <a:ea typeface="Cambria Math" panose="02040503050406030204" pitchFamily="18" charset="0"/>
                        </a:rPr>
                        <m:t>~</m:t>
                      </m:r>
                      <m:f>
                        <m:fPr>
                          <m:ctrlPr>
                            <a:rPr lang="en-CA" sz="1800" b="0" i="1" smtClean="0">
                              <a:latin typeface="Cambria Math" panose="02040503050406030204" pitchFamily="18" charset="0"/>
                              <a:ea typeface="Cambria Math" panose="02040503050406030204" pitchFamily="18" charset="0"/>
                            </a:rPr>
                          </m:ctrlPr>
                        </m:fPr>
                        <m:num>
                          <m:sSub>
                            <m:sSubPr>
                              <m:ctrlPr>
                                <a:rPr lang="en-CA" sz="1800" b="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𝑎</m:t>
                              </m:r>
                            </m:e>
                            <m:sub>
                              <m:r>
                                <a:rPr lang="en-CA" sz="1800" b="0" i="1" smtClean="0">
                                  <a:latin typeface="Cambria Math" panose="02040503050406030204" pitchFamily="18" charset="0"/>
                                  <a:ea typeface="Cambria Math" panose="02040503050406030204" pitchFamily="18" charset="0"/>
                                </a:rPr>
                                <m:t>𝑔𝑎𝑝</m:t>
                              </m:r>
                            </m:sub>
                          </m:sSub>
                        </m:num>
                        <m:den>
                          <m:sSub>
                            <m:sSubPr>
                              <m:ctrlPr>
                                <a:rPr lang="en-CA" i="1">
                                  <a:latin typeface="Cambria Math" panose="02040503050406030204" pitchFamily="18" charset="0"/>
                                  <a:ea typeface="Cambria Math" panose="02040503050406030204" pitchFamily="18" charset="0"/>
                                </a:rPr>
                              </m:ctrlPr>
                            </m:sSubPr>
                            <m:e>
                              <m:r>
                                <a:rPr lang="en-CA" i="1">
                                  <a:latin typeface="Cambria Math" panose="02040503050406030204" pitchFamily="18" charset="0"/>
                                  <a:ea typeface="Cambria Math" panose="02040503050406030204" pitchFamily="18" charset="0"/>
                                </a:rPr>
                                <m:t>𝑎</m:t>
                              </m:r>
                            </m:e>
                            <m:sub>
                              <m:r>
                                <a:rPr lang="en-CA" b="0" i="1" smtClean="0">
                                  <a:latin typeface="Cambria Math" panose="02040503050406030204" pitchFamily="18" charset="0"/>
                                  <a:ea typeface="Cambria Math" panose="02040503050406030204" pitchFamily="18" charset="0"/>
                                </a:rPr>
                                <m:t>𝑟𝑜𝑜𝑡</m:t>
                              </m:r>
                            </m:sub>
                          </m:sSub>
                        </m:den>
                      </m:f>
                      <m:f>
                        <m:fPr>
                          <m:ctrlPr>
                            <a:rPr lang="en-CA" sz="1800" i="1">
                              <a:latin typeface="Cambria Math" panose="02040503050406030204" pitchFamily="18" charset="0"/>
                            </a:rPr>
                          </m:ctrlPr>
                        </m:fPr>
                        <m:num>
                          <m:r>
                            <a:rPr lang="en-CA" sz="1800" i="0">
                              <a:latin typeface="Cambria Math" panose="02040503050406030204" pitchFamily="18" charset="0"/>
                            </a:rPr>
                            <m:t>4</m:t>
                          </m:r>
                        </m:num>
                        <m:den>
                          <m:sSub>
                            <m:sSubPr>
                              <m:ctrlPr>
                                <a:rPr lang="en-CA" sz="1800" i="1">
                                  <a:latin typeface="Cambria Math" panose="02040503050406030204" pitchFamily="18" charset="0"/>
                                </a:rPr>
                              </m:ctrlPr>
                            </m:sSubPr>
                            <m:e>
                              <m:r>
                                <a:rPr lang="en-CA" sz="1800" i="1">
                                  <a:latin typeface="Cambria Math" panose="02040503050406030204" pitchFamily="18" charset="0"/>
                                </a:rPr>
                                <m:t>𝑇</m:t>
                              </m:r>
                            </m:e>
                            <m:sub>
                              <m:r>
                                <a:rPr lang="en-CA" sz="1800" i="0">
                                  <a:latin typeface="Cambria Math" panose="02040503050406030204" pitchFamily="18" charset="0"/>
                                </a:rPr>
                                <m:t>0</m:t>
                              </m:r>
                              <m:r>
                                <a:rPr lang="en-CA" sz="1800" b="0" i="0" smtClean="0">
                                  <a:latin typeface="Cambria Math" panose="02040503050406030204" pitchFamily="18" charset="0"/>
                                </a:rPr>
                                <m:t> </m:t>
                              </m:r>
                            </m:sub>
                          </m:sSub>
                          <m:r>
                            <a:rPr lang="en-CA" sz="1800" i="1">
                              <a:latin typeface="Cambria Math" panose="02040503050406030204" pitchFamily="18" charset="0"/>
                            </a:rPr>
                            <m:t>𝑐</m:t>
                          </m:r>
                          <m:r>
                            <a:rPr lang="en-CA" sz="1800" b="0" i="1" smtClean="0">
                              <a:latin typeface="Cambria Math" panose="02040503050406030204" pitchFamily="18" charset="0"/>
                            </a:rPr>
                            <m:t> </m:t>
                          </m:r>
                          <m:r>
                            <a:rPr lang="en-CA" sz="1800" i="1">
                              <a:latin typeface="Cambria Math" panose="02040503050406030204" pitchFamily="18" charset="0"/>
                            </a:rPr>
                            <m:t>𝑙𝑛</m:t>
                          </m:r>
                          <m:d>
                            <m:dPr>
                              <m:ctrlPr>
                                <a:rPr lang="en-CA" sz="1800" i="1">
                                  <a:latin typeface="Cambria Math" panose="02040503050406030204" pitchFamily="18" charset="0"/>
                                </a:rPr>
                              </m:ctrlPr>
                            </m:dPr>
                            <m:e>
                              <m:r>
                                <a:rPr lang="en-CA" sz="1800" i="1">
                                  <a:latin typeface="Cambria Math" panose="02040503050406030204" pitchFamily="18" charset="0"/>
                                </a:rPr>
                                <m:t>𝜅</m:t>
                              </m:r>
                            </m:e>
                          </m:d>
                        </m:den>
                      </m:f>
                    </m:oMath>
                  </m:oMathPara>
                </a14:m>
                <a:endParaRPr lang="en-CA" dirty="0"/>
              </a:p>
            </p:txBody>
          </p:sp>
        </mc:Choice>
        <mc:Fallback>
          <p:sp>
            <p:nvSpPr>
              <p:cNvPr id="19" name="TextBox 18">
                <a:extLst>
                  <a:ext uri="{FF2B5EF4-FFF2-40B4-BE49-F238E27FC236}">
                    <a16:creationId xmlns:a16="http://schemas.microsoft.com/office/drawing/2014/main" id="{2AAD6E59-EAC3-E1F3-6C6D-7BE92DF5AC3A}"/>
                  </a:ext>
                </a:extLst>
              </p:cNvPr>
              <p:cNvSpPr txBox="1">
                <a:spLocks noRot="1" noChangeAspect="1" noMove="1" noResize="1" noEditPoints="1" noAdjustHandles="1" noChangeArrowheads="1" noChangeShapeType="1" noTextEdit="1"/>
              </p:cNvSpPr>
              <p:nvPr/>
            </p:nvSpPr>
            <p:spPr>
              <a:xfrm>
                <a:off x="203275" y="5314412"/>
                <a:ext cx="2817485" cy="664990"/>
              </a:xfrm>
              <a:prstGeom prst="rect">
                <a:avLst/>
              </a:prstGeom>
              <a:blipFill>
                <a:blip r:embed="rId9"/>
                <a:stretch>
                  <a:fillRect/>
                </a:stretch>
              </a:blipFill>
            </p:spPr>
            <p:txBody>
              <a:bodyPr/>
              <a:lstStyle/>
              <a:p>
                <a:r>
                  <a:rPr lang="en-CA">
                    <a:noFill/>
                  </a:rPr>
                  <a:t> </a:t>
                </a:r>
              </a:p>
            </p:txBody>
          </p:sp>
        </mc:Fallback>
      </mc:AlternateContent>
      <p:sp>
        <p:nvSpPr>
          <p:cNvPr id="22" name="Rectangle 21">
            <a:extLst>
              <a:ext uri="{FF2B5EF4-FFF2-40B4-BE49-F238E27FC236}">
                <a16:creationId xmlns:a16="http://schemas.microsoft.com/office/drawing/2014/main" id="{D8EB99A8-D0F7-F428-EAD1-F3FEFAADAB8A}"/>
              </a:ext>
            </a:extLst>
          </p:cNvPr>
          <p:cNvSpPr/>
          <p:nvPr/>
        </p:nvSpPr>
        <p:spPr>
          <a:xfrm>
            <a:off x="4178266" y="5264373"/>
            <a:ext cx="728283" cy="1153514"/>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86427A74-FD15-5BCB-DFD6-74AAD2F5B7CF}"/>
              </a:ext>
            </a:extLst>
          </p:cNvPr>
          <p:cNvSpPr/>
          <p:nvPr/>
        </p:nvSpPr>
        <p:spPr>
          <a:xfrm>
            <a:off x="4448777" y="5264373"/>
            <a:ext cx="171956" cy="1153514"/>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Arrow: Right 29">
            <a:extLst>
              <a:ext uri="{FF2B5EF4-FFF2-40B4-BE49-F238E27FC236}">
                <a16:creationId xmlns:a16="http://schemas.microsoft.com/office/drawing/2014/main" id="{BA225647-59BD-B210-D079-C829C63D5890}"/>
              </a:ext>
            </a:extLst>
          </p:cNvPr>
          <p:cNvSpPr/>
          <p:nvPr/>
        </p:nvSpPr>
        <p:spPr>
          <a:xfrm>
            <a:off x="5161448" y="5667951"/>
            <a:ext cx="858352" cy="4355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2" name="Picture 31">
            <a:extLst>
              <a:ext uri="{FF2B5EF4-FFF2-40B4-BE49-F238E27FC236}">
                <a16:creationId xmlns:a16="http://schemas.microsoft.com/office/drawing/2014/main" id="{F55310E7-F151-D709-F5CC-1AE768503D0B}"/>
              </a:ext>
            </a:extLst>
          </p:cNvPr>
          <p:cNvPicPr>
            <a:picLocks noChangeAspect="1"/>
          </p:cNvPicPr>
          <p:nvPr/>
        </p:nvPicPr>
        <p:blipFill>
          <a:blip r:embed="rId10"/>
          <a:srcRect l="28991" t="26243" r="50000" b="18595"/>
          <a:stretch>
            <a:fillRect/>
          </a:stretch>
        </p:blipFill>
        <p:spPr>
          <a:xfrm>
            <a:off x="6111149" y="5195760"/>
            <a:ext cx="884101" cy="1379946"/>
          </a:xfrm>
          <a:prstGeom prst="rect">
            <a:avLst/>
          </a:prstGeom>
        </p:spPr>
      </p:pic>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55C1814A-3D80-4704-84FE-A93127F4BE4C}"/>
                  </a:ext>
                </a:extLst>
              </p:cNvPr>
              <p:cNvSpPr txBox="1"/>
              <p:nvPr/>
            </p:nvSpPr>
            <p:spPr>
              <a:xfrm>
                <a:off x="6819431" y="5235475"/>
                <a:ext cx="738410"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1400" i="1" smtClean="0">
                              <a:latin typeface="Cambria Math" panose="02040503050406030204" pitchFamily="18" charset="0"/>
                              <a:ea typeface="Cambria Math" panose="02040503050406030204" pitchFamily="18" charset="0"/>
                            </a:rPr>
                          </m:ctrlPr>
                        </m:sSubPr>
                        <m:e>
                          <m:r>
                            <a:rPr lang="en-CA" sz="1400" b="0" i="1" smtClean="0">
                              <a:latin typeface="Cambria Math" panose="02040503050406030204" pitchFamily="18" charset="0"/>
                              <a:ea typeface="Cambria Math" panose="02040503050406030204" pitchFamily="18" charset="0"/>
                            </a:rPr>
                            <m:t>2</m:t>
                          </m:r>
                          <m:r>
                            <a:rPr lang="en-CA" sz="1400" i="1">
                              <a:latin typeface="Cambria Math" panose="02040503050406030204" pitchFamily="18" charset="0"/>
                              <a:ea typeface="Cambria Math" panose="02040503050406030204" pitchFamily="18" charset="0"/>
                            </a:rPr>
                            <m:t>𝑎</m:t>
                          </m:r>
                        </m:e>
                        <m:sub>
                          <m:r>
                            <a:rPr lang="en-CA" sz="1400" b="0" i="1" smtClean="0">
                              <a:latin typeface="Cambria Math" panose="02040503050406030204" pitchFamily="18" charset="0"/>
                              <a:ea typeface="Cambria Math" panose="02040503050406030204" pitchFamily="18" charset="0"/>
                            </a:rPr>
                            <m:t>𝑟𝑜𝑜𝑡</m:t>
                          </m:r>
                        </m:sub>
                      </m:sSub>
                    </m:oMath>
                  </m:oMathPara>
                </a14:m>
                <a:endParaRPr lang="en-CA" sz="1400" dirty="0"/>
              </a:p>
            </p:txBody>
          </p:sp>
        </mc:Choice>
        <mc:Fallback>
          <p:sp>
            <p:nvSpPr>
              <p:cNvPr id="36" name="TextBox 35">
                <a:extLst>
                  <a:ext uri="{FF2B5EF4-FFF2-40B4-BE49-F238E27FC236}">
                    <a16:creationId xmlns:a16="http://schemas.microsoft.com/office/drawing/2014/main" id="{55C1814A-3D80-4704-84FE-A93127F4BE4C}"/>
                  </a:ext>
                </a:extLst>
              </p:cNvPr>
              <p:cNvSpPr txBox="1">
                <a:spLocks noRot="1" noChangeAspect="1" noMove="1" noResize="1" noEditPoints="1" noAdjustHandles="1" noChangeArrowheads="1" noChangeShapeType="1" noTextEdit="1"/>
              </p:cNvSpPr>
              <p:nvPr/>
            </p:nvSpPr>
            <p:spPr>
              <a:xfrm>
                <a:off x="6819431" y="5235475"/>
                <a:ext cx="738410" cy="307777"/>
              </a:xfrm>
              <a:prstGeom prst="rect">
                <a:avLst/>
              </a:prstGeom>
              <a:blipFill>
                <a:blip r:embed="rId11"/>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38" name="TextBox 37">
                <a:extLst>
                  <a:ext uri="{FF2B5EF4-FFF2-40B4-BE49-F238E27FC236}">
                    <a16:creationId xmlns:a16="http://schemas.microsoft.com/office/drawing/2014/main" id="{2D227333-32D6-DF63-C60B-AD848AD2CF07}"/>
                  </a:ext>
                </a:extLst>
              </p:cNvPr>
              <p:cNvSpPr txBox="1"/>
              <p:nvPr/>
            </p:nvSpPr>
            <p:spPr>
              <a:xfrm>
                <a:off x="6819431" y="5624519"/>
                <a:ext cx="738410" cy="3252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1400" b="0" i="1" smtClean="0">
                              <a:latin typeface="Cambria Math" panose="02040503050406030204" pitchFamily="18" charset="0"/>
                              <a:ea typeface="Cambria Math" panose="02040503050406030204" pitchFamily="18" charset="0"/>
                            </a:rPr>
                          </m:ctrlPr>
                        </m:sSubPr>
                        <m:e>
                          <m:r>
                            <a:rPr lang="en-CA" sz="1400" b="0" i="1" smtClean="0">
                              <a:latin typeface="Cambria Math" panose="02040503050406030204" pitchFamily="18" charset="0"/>
                              <a:ea typeface="Cambria Math" panose="02040503050406030204" pitchFamily="18" charset="0"/>
                            </a:rPr>
                            <m:t>2</m:t>
                          </m:r>
                          <m:r>
                            <a:rPr lang="en-CA" sz="1400" b="0" i="1" smtClean="0">
                              <a:latin typeface="Cambria Math" panose="02040503050406030204" pitchFamily="18" charset="0"/>
                              <a:ea typeface="Cambria Math" panose="02040503050406030204" pitchFamily="18" charset="0"/>
                            </a:rPr>
                            <m:t>𝑎</m:t>
                          </m:r>
                        </m:e>
                        <m:sub>
                          <m:r>
                            <a:rPr lang="en-CA" sz="1400" b="0" i="1" smtClean="0">
                              <a:latin typeface="Cambria Math" panose="02040503050406030204" pitchFamily="18" charset="0"/>
                              <a:ea typeface="Cambria Math" panose="02040503050406030204" pitchFamily="18" charset="0"/>
                            </a:rPr>
                            <m:t>𝑔𝑎𝑝</m:t>
                          </m:r>
                        </m:sub>
                      </m:sSub>
                    </m:oMath>
                  </m:oMathPara>
                </a14:m>
                <a:endParaRPr lang="en-CA" sz="1400" dirty="0"/>
              </a:p>
            </p:txBody>
          </p:sp>
        </mc:Choice>
        <mc:Fallback>
          <p:sp>
            <p:nvSpPr>
              <p:cNvPr id="38" name="TextBox 37">
                <a:extLst>
                  <a:ext uri="{FF2B5EF4-FFF2-40B4-BE49-F238E27FC236}">
                    <a16:creationId xmlns:a16="http://schemas.microsoft.com/office/drawing/2014/main" id="{2D227333-32D6-DF63-C60B-AD848AD2CF07}"/>
                  </a:ext>
                </a:extLst>
              </p:cNvPr>
              <p:cNvSpPr txBox="1">
                <a:spLocks noRot="1" noChangeAspect="1" noMove="1" noResize="1" noEditPoints="1" noAdjustHandles="1" noChangeArrowheads="1" noChangeShapeType="1" noTextEdit="1"/>
              </p:cNvSpPr>
              <p:nvPr/>
            </p:nvSpPr>
            <p:spPr>
              <a:xfrm>
                <a:off x="6819431" y="5624519"/>
                <a:ext cx="738410" cy="325282"/>
              </a:xfrm>
              <a:prstGeom prst="rect">
                <a:avLst/>
              </a:prstGeom>
              <a:blipFill>
                <a:blip r:embed="rId12"/>
                <a:stretch>
                  <a:fillRect/>
                </a:stretch>
              </a:blipFill>
            </p:spPr>
            <p:txBody>
              <a:bodyPr/>
              <a:lstStyle/>
              <a:p>
                <a:r>
                  <a:rPr lang="en-CA">
                    <a:noFill/>
                  </a:rPr>
                  <a:t> </a:t>
                </a:r>
              </a:p>
            </p:txBody>
          </p:sp>
        </mc:Fallback>
      </mc:AlternateContent>
      <p:cxnSp>
        <p:nvCxnSpPr>
          <p:cNvPr id="40" name="Straight Arrow Connector 39">
            <a:extLst>
              <a:ext uri="{FF2B5EF4-FFF2-40B4-BE49-F238E27FC236}">
                <a16:creationId xmlns:a16="http://schemas.microsoft.com/office/drawing/2014/main" id="{AE4013B4-19F1-4CAB-F41A-6A0ECAFBB97A}"/>
              </a:ext>
            </a:extLst>
          </p:cNvPr>
          <p:cNvCxnSpPr>
            <a:cxnSpLocks/>
          </p:cNvCxnSpPr>
          <p:nvPr/>
        </p:nvCxnSpPr>
        <p:spPr>
          <a:xfrm>
            <a:off x="6412990" y="5421001"/>
            <a:ext cx="280417" cy="0"/>
          </a:xfrm>
          <a:prstGeom prst="straightConnector1">
            <a:avLst/>
          </a:prstGeom>
          <a:ln w="222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6B384DC-871A-4A6B-0E5F-280EC3F99828}"/>
              </a:ext>
            </a:extLst>
          </p:cNvPr>
          <p:cNvCxnSpPr>
            <a:cxnSpLocks/>
          </p:cNvCxnSpPr>
          <p:nvPr/>
        </p:nvCxnSpPr>
        <p:spPr>
          <a:xfrm>
            <a:off x="6471492" y="5803030"/>
            <a:ext cx="163411" cy="0"/>
          </a:xfrm>
          <a:prstGeom prst="straightConnector1">
            <a:avLst/>
          </a:prstGeom>
          <a:ln w="22225">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82813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18C8B-E150-D839-4EE5-A326552ED83E}"/>
              </a:ext>
            </a:extLst>
          </p:cNvPr>
          <p:cNvSpPr>
            <a:spLocks noGrp="1"/>
          </p:cNvSpPr>
          <p:nvPr>
            <p:ph type="title"/>
          </p:nvPr>
        </p:nvSpPr>
        <p:spPr>
          <a:xfrm>
            <a:off x="533400" y="96838"/>
            <a:ext cx="8229600" cy="684212"/>
          </a:xfrm>
        </p:spPr>
        <p:txBody>
          <a:bodyPr rtlCol="0">
            <a:normAutofit fontScale="90000"/>
          </a:bodyPr>
          <a:lstStyle/>
          <a:p>
            <a:pPr eaLnBrk="1" fontAlgn="auto" hangingPunct="1">
              <a:spcAft>
                <a:spcPts val="0"/>
              </a:spcAft>
              <a:defRPr/>
            </a:pPr>
            <a:r>
              <a:rPr lang="en-CA" dirty="0"/>
              <a:t>Cavity design steps</a:t>
            </a:r>
          </a:p>
        </p:txBody>
      </p:sp>
      <p:sp>
        <p:nvSpPr>
          <p:cNvPr id="107523" name="TextBox 2">
            <a:extLst>
              <a:ext uri="{FF2B5EF4-FFF2-40B4-BE49-F238E27FC236}">
                <a16:creationId xmlns:a16="http://schemas.microsoft.com/office/drawing/2014/main" id="{CD2A7948-A27A-ECBF-EF4B-0ABF473420A5}"/>
              </a:ext>
            </a:extLst>
          </p:cNvPr>
          <p:cNvSpPr txBox="1">
            <a:spLocks noChangeArrowheads="1"/>
          </p:cNvSpPr>
          <p:nvPr/>
        </p:nvSpPr>
        <p:spPr bwMode="auto">
          <a:xfrm>
            <a:off x="434975" y="1029526"/>
            <a:ext cx="8328025"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200150" indent="-28575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pPr>
            <a:r>
              <a:rPr lang="en-CA" altLang="en-US" sz="2000" dirty="0"/>
              <a:t>All cavities need care in design and implementation</a:t>
            </a:r>
          </a:p>
          <a:p>
            <a:pPr eaLnBrk="1" hangingPunct="1">
              <a:spcBef>
                <a:spcPts val="600"/>
              </a:spcBef>
            </a:pPr>
            <a:r>
              <a:rPr lang="en-CA" altLang="en-US" sz="2000" dirty="0"/>
              <a:t>Good simulation tools exist both on the EM and mechanical aspects (CST, HFSS, COMSOL, Ansys, …) </a:t>
            </a:r>
          </a:p>
          <a:p>
            <a:pPr eaLnBrk="1" hangingPunct="1">
              <a:spcBef>
                <a:spcPts val="600"/>
              </a:spcBef>
            </a:pPr>
            <a:r>
              <a:rPr lang="en-CA" altLang="en-US" sz="2000" dirty="0"/>
              <a:t>Goal: Optimize rf parameters while giving a stable mechanical structure at reasonable fabrication cost </a:t>
            </a:r>
          </a:p>
          <a:p>
            <a:pPr eaLnBrk="1" hangingPunct="1">
              <a:spcBef>
                <a:spcPts val="600"/>
              </a:spcBef>
            </a:pPr>
            <a:r>
              <a:rPr lang="en-CA" altLang="en-US" sz="2000" dirty="0"/>
              <a:t>RF shape design:</a:t>
            </a:r>
          </a:p>
          <a:p>
            <a:pPr lvl="1" eaLnBrk="1" hangingPunct="1">
              <a:spcBef>
                <a:spcPts val="600"/>
              </a:spcBef>
              <a:buFont typeface="Arial" panose="020B0604020202020204" pitchFamily="34" charset="0"/>
              <a:buChar char="•"/>
            </a:pPr>
            <a:r>
              <a:rPr lang="en-CA" altLang="en-US" sz="2000" dirty="0"/>
              <a:t>Achieve rf frequency and </a:t>
            </a:r>
            <a:r>
              <a:rPr lang="el-GR" altLang="en-US" sz="2000" dirty="0"/>
              <a:t>β</a:t>
            </a:r>
            <a:r>
              <a:rPr lang="en-CA" altLang="en-US" sz="2000" baseline="-25000" dirty="0"/>
              <a:t>0 </a:t>
            </a:r>
          </a:p>
          <a:p>
            <a:pPr lvl="1" eaLnBrk="1" hangingPunct="1">
              <a:spcBef>
                <a:spcPts val="600"/>
              </a:spcBef>
              <a:buFont typeface="Arial" panose="020B0604020202020204" pitchFamily="34" charset="0"/>
              <a:buChar char="•"/>
            </a:pPr>
            <a:r>
              <a:rPr lang="en-CA" altLang="en-US" sz="2000" dirty="0"/>
              <a:t>Increase rf efficiency – optimize R/Q and G and minimize peak surface fields </a:t>
            </a:r>
          </a:p>
          <a:p>
            <a:pPr lvl="1" eaLnBrk="1" hangingPunct="1">
              <a:spcBef>
                <a:spcPts val="600"/>
              </a:spcBef>
              <a:buFont typeface="Arial" panose="020B0604020202020204" pitchFamily="34" charset="0"/>
              <a:buChar char="•"/>
            </a:pPr>
            <a:r>
              <a:rPr lang="en-CA" altLang="en-US" sz="2000" dirty="0"/>
              <a:t>Check </a:t>
            </a:r>
            <a:r>
              <a:rPr lang="en-CA" altLang="en-US" sz="2000" dirty="0" err="1"/>
              <a:t>multipacting</a:t>
            </a:r>
            <a:r>
              <a:rPr lang="en-CA" altLang="en-US" sz="2000" dirty="0"/>
              <a:t> – simulation tools exist – want to reduce the risk of MP barriers near the operating point where possible</a:t>
            </a:r>
          </a:p>
          <a:p>
            <a:pPr eaLnBrk="1" hangingPunct="1">
              <a:spcBef>
                <a:spcPts val="600"/>
              </a:spcBef>
            </a:pPr>
            <a:r>
              <a:rPr lang="en-CA" altLang="en-US" sz="2000" dirty="0"/>
              <a:t>true optimization is a trade-off between practicality/complexity </a:t>
            </a:r>
          </a:p>
          <a:p>
            <a:pPr lvl="1" eaLnBrk="1" hangingPunct="1">
              <a:spcBef>
                <a:spcPts val="600"/>
              </a:spcBef>
              <a:buFont typeface="Arial" panose="020B0604020202020204" pitchFamily="34" charset="0"/>
              <a:buChar char="•"/>
            </a:pPr>
            <a:endParaRPr lang="en-CA" altLang="en-US" sz="2000" dirty="0"/>
          </a:p>
          <a:p>
            <a:pPr marL="0" indent="0" eaLnBrk="1" hangingPunct="1">
              <a:spcBef>
                <a:spcPct val="0"/>
              </a:spcBef>
              <a:buNone/>
            </a:pPr>
            <a:endParaRPr lang="en-CA" altLang="en-US" sz="1800" dirty="0"/>
          </a:p>
        </p:txBody>
      </p:sp>
      <p:sp>
        <p:nvSpPr>
          <p:cNvPr id="4" name="Date Placeholder 3">
            <a:extLst>
              <a:ext uri="{FF2B5EF4-FFF2-40B4-BE49-F238E27FC236}">
                <a16:creationId xmlns:a16="http://schemas.microsoft.com/office/drawing/2014/main" id="{59F264EF-243F-E412-E997-293F3AC0ED2D}"/>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A8FCD82E-907B-83F2-7319-55400FC71297}"/>
              </a:ext>
            </a:extLst>
          </p:cNvPr>
          <p:cNvSpPr>
            <a:spLocks noGrp="1"/>
          </p:cNvSpPr>
          <p:nvPr>
            <p:ph type="ftr" sz="quarter" idx="11"/>
          </p:nvPr>
        </p:nvSpPr>
        <p:spPr/>
        <p:txBody>
          <a:bodyPr/>
          <a:lstStyle/>
          <a:p>
            <a:pPr>
              <a:defRPr/>
            </a:pPr>
            <a:r>
              <a:rPr lang="it-IT" dirty="0"/>
              <a:t>Bob Laxdal - Non Elliptical Cavities </a:t>
            </a:r>
            <a:endParaRPr lang="en-CA" dirty="0"/>
          </a:p>
        </p:txBody>
      </p:sp>
      <p:sp>
        <p:nvSpPr>
          <p:cNvPr id="107526" name="Slide Number Placeholder 7">
            <a:extLst>
              <a:ext uri="{FF2B5EF4-FFF2-40B4-BE49-F238E27FC236}">
                <a16:creationId xmlns:a16="http://schemas.microsoft.com/office/drawing/2014/main" id="{471A145C-860F-D9DD-3D96-EF5EC9ED33C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C4EC615-E0A6-472B-B1AF-EE27953C355E}" type="slidenum">
              <a:rPr lang="en-CA" altLang="en-US" sz="1200" smtClean="0">
                <a:solidFill>
                  <a:srgbClr val="898989"/>
                </a:solidFill>
              </a:rPr>
              <a:pPr>
                <a:spcBef>
                  <a:spcPct val="0"/>
                </a:spcBef>
                <a:buFontTx/>
                <a:buNone/>
              </a:pPr>
              <a:t>67</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3" name="Ink 2">
                <a:extLst>
                  <a:ext uri="{FF2B5EF4-FFF2-40B4-BE49-F238E27FC236}">
                    <a16:creationId xmlns:a16="http://schemas.microsoft.com/office/drawing/2014/main" id="{7933A274-DA67-954D-4A04-380EAFBBAFDE}"/>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7933A274-DA67-954D-4A04-380EAFBBAFDE}"/>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CAE58-9D42-6764-394C-EBFCF8C5DB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D00C62-DB87-7EA7-C527-7669D36AA2B1}"/>
              </a:ext>
            </a:extLst>
          </p:cNvPr>
          <p:cNvSpPr>
            <a:spLocks noGrp="1"/>
          </p:cNvSpPr>
          <p:nvPr>
            <p:ph type="title"/>
          </p:nvPr>
        </p:nvSpPr>
        <p:spPr>
          <a:xfrm>
            <a:off x="533400" y="96838"/>
            <a:ext cx="8229600" cy="684212"/>
          </a:xfrm>
        </p:spPr>
        <p:txBody>
          <a:bodyPr rtlCol="0">
            <a:normAutofit fontScale="90000"/>
          </a:bodyPr>
          <a:lstStyle/>
          <a:p>
            <a:pPr eaLnBrk="1" fontAlgn="auto" hangingPunct="1">
              <a:spcAft>
                <a:spcPts val="0"/>
              </a:spcAft>
              <a:defRPr/>
            </a:pPr>
            <a:r>
              <a:rPr lang="en-CA" dirty="0"/>
              <a:t>Cavity design steps</a:t>
            </a:r>
          </a:p>
        </p:txBody>
      </p:sp>
      <p:sp>
        <p:nvSpPr>
          <p:cNvPr id="107523" name="TextBox 2">
            <a:extLst>
              <a:ext uri="{FF2B5EF4-FFF2-40B4-BE49-F238E27FC236}">
                <a16:creationId xmlns:a16="http://schemas.microsoft.com/office/drawing/2014/main" id="{F8EAA845-BB8A-8C04-9E27-BC9850A4DD75}"/>
              </a:ext>
            </a:extLst>
          </p:cNvPr>
          <p:cNvSpPr txBox="1">
            <a:spLocks noChangeArrowheads="1"/>
          </p:cNvSpPr>
          <p:nvPr/>
        </p:nvSpPr>
        <p:spPr bwMode="auto">
          <a:xfrm>
            <a:off x="434975" y="948715"/>
            <a:ext cx="8328025" cy="5370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200150" indent="-28575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pPr>
            <a:r>
              <a:rPr lang="en-CA" altLang="en-US" sz="2000" dirty="0"/>
              <a:t>Mechanical Design</a:t>
            </a:r>
          </a:p>
          <a:p>
            <a:pPr lvl="1" eaLnBrk="1" hangingPunct="1">
              <a:spcBef>
                <a:spcPts val="600"/>
              </a:spcBef>
              <a:buFont typeface="Arial" panose="020B0604020202020204" pitchFamily="34" charset="0"/>
              <a:buChar char="•"/>
            </a:pPr>
            <a:r>
              <a:rPr lang="en-CA" altLang="en-US" sz="2000" dirty="0"/>
              <a:t>Baseline mechanical model </a:t>
            </a:r>
          </a:p>
          <a:p>
            <a:pPr lvl="2" eaLnBrk="1" hangingPunct="1">
              <a:spcBef>
                <a:spcPts val="600"/>
              </a:spcBef>
            </a:pPr>
            <a:r>
              <a:rPr lang="en-CA" altLang="en-US" sz="2000" dirty="0"/>
              <a:t>Choose material thickness </a:t>
            </a:r>
          </a:p>
          <a:p>
            <a:pPr lvl="2" eaLnBrk="1" hangingPunct="1">
              <a:spcBef>
                <a:spcPts val="600"/>
              </a:spcBef>
            </a:pPr>
            <a:r>
              <a:rPr lang="en-CA" altLang="en-US" sz="2000" dirty="0"/>
              <a:t>Check all pressure differentials throughout cavity life-cycle – maintain safe limits in terms of stress – pressure vessel code compliance</a:t>
            </a:r>
          </a:p>
          <a:p>
            <a:pPr lvl="2" eaLnBrk="1" hangingPunct="1">
              <a:spcBef>
                <a:spcPts val="600"/>
              </a:spcBef>
            </a:pPr>
            <a:r>
              <a:rPr lang="en-CA" altLang="en-US" sz="2000" dirty="0"/>
              <a:t>Consider </a:t>
            </a:r>
            <a:r>
              <a:rPr lang="en-CA" altLang="en-US" sz="2000" dirty="0" err="1"/>
              <a:t>df</a:t>
            </a:r>
            <a:r>
              <a:rPr lang="en-CA" altLang="en-US" sz="2000" dirty="0"/>
              <a:t>/</a:t>
            </a:r>
            <a:r>
              <a:rPr lang="en-CA" altLang="en-US" sz="2000" dirty="0" err="1"/>
              <a:t>dp</a:t>
            </a:r>
            <a:r>
              <a:rPr lang="en-CA" altLang="en-US" sz="2000" dirty="0"/>
              <a:t>, Lorentz force detuning, mechanical modes</a:t>
            </a:r>
          </a:p>
          <a:p>
            <a:pPr lvl="2" eaLnBrk="1" hangingPunct="1">
              <a:spcBef>
                <a:spcPts val="600"/>
              </a:spcBef>
            </a:pPr>
            <a:r>
              <a:rPr lang="en-CA" altLang="en-US" sz="2000" dirty="0"/>
              <a:t>Consider stiffeners to optimize mechanical performance</a:t>
            </a:r>
          </a:p>
          <a:p>
            <a:pPr lvl="1" eaLnBrk="1" hangingPunct="1">
              <a:spcBef>
                <a:spcPts val="600"/>
              </a:spcBef>
              <a:buFont typeface="Arial" panose="020B0604020202020204" pitchFamily="34" charset="0"/>
              <a:buChar char="•"/>
            </a:pPr>
            <a:r>
              <a:rPr lang="en-CA" altLang="en-US" sz="2000" dirty="0"/>
              <a:t>Fabrication design</a:t>
            </a:r>
          </a:p>
          <a:p>
            <a:pPr lvl="2" eaLnBrk="1" hangingPunct="1">
              <a:spcBef>
                <a:spcPts val="600"/>
              </a:spcBef>
            </a:pPr>
            <a:r>
              <a:rPr lang="en-CA" altLang="en-US" sz="2000" dirty="0"/>
              <a:t>Meet with the vendor to discuss design</a:t>
            </a:r>
          </a:p>
          <a:p>
            <a:pPr lvl="2" eaLnBrk="1" hangingPunct="1">
              <a:spcBef>
                <a:spcPts val="600"/>
              </a:spcBef>
            </a:pPr>
            <a:r>
              <a:rPr lang="en-CA" altLang="en-US" sz="2000" dirty="0"/>
              <a:t>Iterate the design for fabrication – variables include performance, complexity, operational requirements, stress analysis, material cost vs machine cost </a:t>
            </a:r>
          </a:p>
          <a:p>
            <a:pPr lvl="2" eaLnBrk="1" hangingPunct="1">
              <a:spcBef>
                <a:spcPts val="600"/>
              </a:spcBef>
            </a:pPr>
            <a:r>
              <a:rPr lang="en-CA" altLang="en-US" sz="2000" dirty="0"/>
              <a:t>Establish fabrication steps, rf frequency trim steps, hold points</a:t>
            </a:r>
          </a:p>
          <a:p>
            <a:pPr eaLnBrk="1" hangingPunct="1">
              <a:spcBef>
                <a:spcPct val="0"/>
              </a:spcBef>
            </a:pPr>
            <a:endParaRPr lang="en-CA" altLang="en-US" sz="1800" dirty="0"/>
          </a:p>
        </p:txBody>
      </p:sp>
      <p:sp>
        <p:nvSpPr>
          <p:cNvPr id="4" name="Date Placeholder 3">
            <a:extLst>
              <a:ext uri="{FF2B5EF4-FFF2-40B4-BE49-F238E27FC236}">
                <a16:creationId xmlns:a16="http://schemas.microsoft.com/office/drawing/2014/main" id="{0C4D0C72-CE30-0752-B36C-BED0861D9303}"/>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4477595E-4091-BEA1-6538-F397A073AA5E}"/>
              </a:ext>
            </a:extLst>
          </p:cNvPr>
          <p:cNvSpPr>
            <a:spLocks noGrp="1"/>
          </p:cNvSpPr>
          <p:nvPr>
            <p:ph type="ftr" sz="quarter" idx="11"/>
          </p:nvPr>
        </p:nvSpPr>
        <p:spPr/>
        <p:txBody>
          <a:bodyPr/>
          <a:lstStyle/>
          <a:p>
            <a:pPr>
              <a:defRPr/>
            </a:pPr>
            <a:r>
              <a:rPr lang="it-IT"/>
              <a:t>Bob Laxdal - Non Elliptical Cavities </a:t>
            </a:r>
            <a:endParaRPr lang="en-CA"/>
          </a:p>
        </p:txBody>
      </p:sp>
      <p:sp>
        <p:nvSpPr>
          <p:cNvPr id="107526" name="Slide Number Placeholder 7">
            <a:extLst>
              <a:ext uri="{FF2B5EF4-FFF2-40B4-BE49-F238E27FC236}">
                <a16:creationId xmlns:a16="http://schemas.microsoft.com/office/drawing/2014/main" id="{BFCA2B64-DB0B-16F4-CE4E-A1CDAF6398F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C4EC615-E0A6-472B-B1AF-EE27953C355E}" type="slidenum">
              <a:rPr lang="en-CA" altLang="en-US" sz="1200" smtClean="0">
                <a:solidFill>
                  <a:srgbClr val="898989"/>
                </a:solidFill>
              </a:rPr>
              <a:pPr>
                <a:spcBef>
                  <a:spcPct val="0"/>
                </a:spcBef>
                <a:buFontTx/>
                <a:buNone/>
              </a:pPr>
              <a:t>68</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3" name="Ink 2">
                <a:extLst>
                  <a:ext uri="{FF2B5EF4-FFF2-40B4-BE49-F238E27FC236}">
                    <a16:creationId xmlns:a16="http://schemas.microsoft.com/office/drawing/2014/main" id="{9C3D05B6-C018-AB07-55D1-C8C7D0684DF9}"/>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9C3D05B6-C018-AB07-55D1-C8C7D0684DF9}"/>
                  </a:ext>
                </a:extLst>
              </p:cNvPr>
              <p:cNvPicPr/>
              <p:nvPr/>
            </p:nvPicPr>
            <p:blipFill>
              <a:blip r:embed="rId3"/>
              <a:stretch>
                <a:fillRect/>
              </a:stretch>
            </p:blipFill>
            <p:spPr>
              <a:xfrm>
                <a:off x="8437989" y="-34448"/>
                <a:ext cx="527040" cy="573840"/>
              </a:xfrm>
              <a:prstGeom prst="rect">
                <a:avLst/>
              </a:prstGeom>
            </p:spPr>
          </p:pic>
        </mc:Fallback>
      </mc:AlternateContent>
    </p:spTree>
    <p:extLst>
      <p:ext uri="{BB962C8B-B14F-4D97-AF65-F5344CB8AC3E}">
        <p14:creationId xmlns:p14="http://schemas.microsoft.com/office/powerpoint/2010/main" val="6624853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a:extLst>
              <a:ext uri="{FF2B5EF4-FFF2-40B4-BE49-F238E27FC236}">
                <a16:creationId xmlns:a16="http://schemas.microsoft.com/office/drawing/2014/main" id="{E4B90260-749A-C6E5-8D5B-AA86908D737A}"/>
              </a:ext>
            </a:extLst>
          </p:cNvPr>
          <p:cNvSpPr>
            <a:spLocks noGrp="1"/>
          </p:cNvSpPr>
          <p:nvPr>
            <p:ph type="title"/>
          </p:nvPr>
        </p:nvSpPr>
        <p:spPr>
          <a:xfrm>
            <a:off x="474663" y="0"/>
            <a:ext cx="8229600" cy="860425"/>
          </a:xfrm>
        </p:spPr>
        <p:txBody>
          <a:bodyPr/>
          <a:lstStyle/>
          <a:p>
            <a:pPr eaLnBrk="1" hangingPunct="1"/>
            <a:r>
              <a:rPr lang="en-CA" altLang="en-US" sz="3600"/>
              <a:t>Mitigating Multipacting – Example SSR</a:t>
            </a:r>
          </a:p>
        </p:txBody>
      </p:sp>
      <p:sp>
        <p:nvSpPr>
          <p:cNvPr id="80899" name="Date Placeholder 2">
            <a:extLst>
              <a:ext uri="{FF2B5EF4-FFF2-40B4-BE49-F238E27FC236}">
                <a16:creationId xmlns:a16="http://schemas.microsoft.com/office/drawing/2014/main" id="{409E9AEA-6EFE-F8A3-0A91-446F4E620DA3}"/>
              </a:ext>
            </a:extLst>
          </p:cNvPr>
          <p:cNvSpPr>
            <a:spLocks noGrp="1"/>
          </p:cNvSpPr>
          <p:nvPr>
            <p:ph type="dt" sz="quarter" idx="10"/>
          </p:nvPr>
        </p:nvSpPr>
        <p:spPr bwMode="auto"/>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Bef>
                <a:spcPct val="0"/>
              </a:spcBef>
              <a:spcAft>
                <a:spcPct val="0"/>
              </a:spcAft>
              <a:buFontTx/>
              <a:buNone/>
              <a:defRPr/>
            </a:pPr>
            <a:r>
              <a:rPr lang="en-US" altLang="en-US" sz="1200">
                <a:latin typeface="Arial" panose="020B0604020202020204" pitchFamily="34" charset="0"/>
              </a:rPr>
              <a:t>2025-09-17</a:t>
            </a:r>
          </a:p>
        </p:txBody>
      </p:sp>
      <p:pic>
        <p:nvPicPr>
          <p:cNvPr id="111620" name="Picture 2">
            <a:extLst>
              <a:ext uri="{FF2B5EF4-FFF2-40B4-BE49-F238E27FC236}">
                <a16:creationId xmlns:a16="http://schemas.microsoft.com/office/drawing/2014/main" id="{277C8468-B5D2-0B06-492E-BF1FD1839B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0688" y="1014413"/>
            <a:ext cx="3575050" cy="190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621" name="Picture 3">
            <a:extLst>
              <a:ext uri="{FF2B5EF4-FFF2-40B4-BE49-F238E27FC236}">
                <a16:creationId xmlns:a16="http://schemas.microsoft.com/office/drawing/2014/main" id="{96549BD9-8468-65E1-CFBD-050D46F5C7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0688" y="3455988"/>
            <a:ext cx="3592512"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1622" name="TextBox 5">
            <a:extLst>
              <a:ext uri="{FF2B5EF4-FFF2-40B4-BE49-F238E27FC236}">
                <a16:creationId xmlns:a16="http://schemas.microsoft.com/office/drawing/2014/main" id="{1E5F6714-9500-8D27-2D29-AFD08EC7A23E}"/>
              </a:ext>
            </a:extLst>
          </p:cNvPr>
          <p:cNvSpPr txBox="1">
            <a:spLocks noChangeArrowheads="1"/>
          </p:cNvSpPr>
          <p:nvPr/>
        </p:nvSpPr>
        <p:spPr bwMode="auto">
          <a:xfrm>
            <a:off x="114300" y="1133475"/>
            <a:ext cx="3543300"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Char char="•"/>
            </a:pPr>
            <a:r>
              <a:rPr lang="en-CA" altLang="en-US" sz="1800" dirty="0" err="1">
                <a:latin typeface="Arial" panose="020B0604020202020204" pitchFamily="34" charset="0"/>
              </a:rPr>
              <a:t>Multipacting</a:t>
            </a:r>
            <a:r>
              <a:rPr lang="en-CA" altLang="en-US" sz="1800" dirty="0">
                <a:latin typeface="Arial" panose="020B0604020202020204" pitchFamily="34" charset="0"/>
              </a:rPr>
              <a:t> can be reduced by careful cavity design – </a:t>
            </a:r>
          </a:p>
          <a:p>
            <a:pPr eaLnBrk="1" hangingPunct="1">
              <a:spcBef>
                <a:spcPct val="0"/>
              </a:spcBef>
              <a:buFontTx/>
              <a:buChar char="•"/>
            </a:pPr>
            <a:endParaRPr lang="en-CA" altLang="en-US" sz="800" dirty="0">
              <a:latin typeface="Arial" panose="020B0604020202020204" pitchFamily="34" charset="0"/>
            </a:endParaRPr>
          </a:p>
          <a:p>
            <a:pPr eaLnBrk="1" hangingPunct="1">
              <a:spcBef>
                <a:spcPct val="0"/>
              </a:spcBef>
              <a:buFontTx/>
              <a:buChar char="•"/>
            </a:pPr>
            <a:r>
              <a:rPr lang="en-CA" altLang="en-US" sz="1800" dirty="0">
                <a:latin typeface="Arial" panose="020B0604020202020204" pitchFamily="34" charset="0"/>
              </a:rPr>
              <a:t>Example – single spoke resonator designed by TRIUMF for RISP project in Korea – 325MHz beta=0.3</a:t>
            </a:r>
          </a:p>
          <a:p>
            <a:pPr eaLnBrk="1" hangingPunct="1">
              <a:spcBef>
                <a:spcPct val="0"/>
              </a:spcBef>
              <a:buFontTx/>
              <a:buChar char="•"/>
            </a:pPr>
            <a:endParaRPr lang="en-CA" altLang="en-US" sz="800" dirty="0">
              <a:latin typeface="Arial" panose="020B0604020202020204" pitchFamily="34" charset="0"/>
            </a:endParaRPr>
          </a:p>
          <a:p>
            <a:pPr eaLnBrk="1" hangingPunct="1">
              <a:spcBef>
                <a:spcPct val="0"/>
              </a:spcBef>
              <a:buFontTx/>
              <a:buChar char="•"/>
            </a:pPr>
            <a:r>
              <a:rPr lang="en-CA" altLang="en-US" sz="1800" dirty="0">
                <a:latin typeface="Arial" panose="020B0604020202020204" pitchFamily="34" charset="0"/>
              </a:rPr>
              <a:t>A balloon variant reduces serious MP in operating regime – analogy to pill-box vs TM010 elliptical cavity</a:t>
            </a:r>
          </a:p>
          <a:p>
            <a:pPr eaLnBrk="1" hangingPunct="1">
              <a:spcBef>
                <a:spcPct val="0"/>
              </a:spcBef>
              <a:buFontTx/>
              <a:buChar char="•"/>
            </a:pPr>
            <a:endParaRPr lang="en-CA" altLang="en-US" sz="800" dirty="0">
              <a:latin typeface="Arial" panose="020B0604020202020204" pitchFamily="34" charset="0"/>
            </a:endParaRPr>
          </a:p>
          <a:p>
            <a:pPr eaLnBrk="1" hangingPunct="1">
              <a:spcBef>
                <a:spcPct val="0"/>
              </a:spcBef>
              <a:buFontTx/>
              <a:buChar char="•"/>
            </a:pPr>
            <a:r>
              <a:rPr lang="en-CA" altLang="en-US" sz="1800" dirty="0">
                <a:latin typeface="Arial" panose="020B0604020202020204" pitchFamily="34" charset="0"/>
              </a:rPr>
              <a:t>Other strategies - the SEC can be reduced by baking and rf processing in situ</a:t>
            </a:r>
          </a:p>
        </p:txBody>
      </p:sp>
      <p:pic>
        <p:nvPicPr>
          <p:cNvPr id="111623" name="Picture 4">
            <a:extLst>
              <a:ext uri="{FF2B5EF4-FFF2-40B4-BE49-F238E27FC236}">
                <a16:creationId xmlns:a16="http://schemas.microsoft.com/office/drawing/2014/main" id="{BC7C059D-4C31-B2F0-F817-27C46D1C34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9863" y="965200"/>
            <a:ext cx="1457325" cy="195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624" name="Picture 2">
            <a:extLst>
              <a:ext uri="{FF2B5EF4-FFF2-40B4-BE49-F238E27FC236}">
                <a16:creationId xmlns:a16="http://schemas.microsoft.com/office/drawing/2014/main" id="{CF3C1573-6B6C-DBE9-8218-9579D6DFB5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8225" y="3455988"/>
            <a:ext cx="2024063" cy="187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a:extLst>
              <a:ext uri="{FF2B5EF4-FFF2-40B4-BE49-F238E27FC236}">
                <a16:creationId xmlns:a16="http://schemas.microsoft.com/office/drawing/2014/main" id="{5078BC24-5B02-52C2-38DF-0912518DF071}"/>
              </a:ext>
            </a:extLst>
          </p:cNvPr>
          <p:cNvSpPr>
            <a:spLocks noGrp="1"/>
          </p:cNvSpPr>
          <p:nvPr>
            <p:ph type="ftr" sz="quarter" idx="11"/>
          </p:nvPr>
        </p:nvSpPr>
        <p:spPr/>
        <p:txBody>
          <a:bodyPr/>
          <a:lstStyle/>
          <a:p>
            <a:pPr>
              <a:defRPr/>
            </a:pPr>
            <a:r>
              <a:rPr lang="it-IT"/>
              <a:t>Bob Laxdal - Non Elliptical Cavities </a:t>
            </a:r>
            <a:endParaRPr lang="en-CA"/>
          </a:p>
        </p:txBody>
      </p:sp>
      <p:sp>
        <p:nvSpPr>
          <p:cNvPr id="111626" name="Slide Number Placeholder 2">
            <a:extLst>
              <a:ext uri="{FF2B5EF4-FFF2-40B4-BE49-F238E27FC236}">
                <a16:creationId xmlns:a16="http://schemas.microsoft.com/office/drawing/2014/main" id="{2A695128-51D0-6FB0-DD94-6A69084AC01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7E21637-1A6E-48CE-83BF-8B07F1F758D5}" type="slidenum">
              <a:rPr lang="en-CA" altLang="en-US" sz="1200" smtClean="0">
                <a:solidFill>
                  <a:srgbClr val="898989"/>
                </a:solidFill>
              </a:rPr>
              <a:pPr>
                <a:spcBef>
                  <a:spcPct val="0"/>
                </a:spcBef>
                <a:buFontTx/>
                <a:buNone/>
              </a:pPr>
              <a:t>69</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6">
            <p14:nvContentPartPr>
              <p14:cNvPr id="3" name="Ink 2">
                <a:extLst>
                  <a:ext uri="{FF2B5EF4-FFF2-40B4-BE49-F238E27FC236}">
                    <a16:creationId xmlns:a16="http://schemas.microsoft.com/office/drawing/2014/main" id="{57E320E9-B322-FF11-9D87-5E639827120D}"/>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57E320E9-B322-FF11-9D87-5E639827120D}"/>
                  </a:ext>
                </a:extLst>
              </p:cNvPr>
              <p:cNvPicPr/>
              <p:nvPr/>
            </p:nvPicPr>
            <p:blipFill>
              <a:blip r:embed="rId7"/>
              <a:stretch>
                <a:fillRect/>
              </a:stretch>
            </p:blipFill>
            <p:spPr>
              <a:xfrm>
                <a:off x="8437989" y="-34448"/>
                <a:ext cx="527040" cy="573840"/>
              </a:xfrm>
              <a:prstGeom prst="rect">
                <a:avLst/>
              </a:prstGeom>
            </p:spPr>
          </p:pic>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C60D8-100E-3F50-2FA2-3C09AE451295}"/>
              </a:ext>
            </a:extLst>
          </p:cNvPr>
          <p:cNvSpPr>
            <a:spLocks noGrp="1"/>
          </p:cNvSpPr>
          <p:nvPr>
            <p:ph type="title"/>
          </p:nvPr>
        </p:nvSpPr>
        <p:spPr>
          <a:xfrm>
            <a:off x="457200" y="274638"/>
            <a:ext cx="8229600" cy="647700"/>
          </a:xfrm>
        </p:spPr>
        <p:txBody>
          <a:bodyPr>
            <a:normAutofit fontScale="90000"/>
          </a:bodyPr>
          <a:lstStyle/>
          <a:p>
            <a:pPr eaLnBrk="1" hangingPunct="1">
              <a:defRPr/>
            </a:pPr>
            <a:r>
              <a:rPr lang="en-US" dirty="0"/>
              <a:t>Velocity limitation of elliptical cavities</a:t>
            </a:r>
            <a:endParaRPr lang="en-CA" dirty="0"/>
          </a:p>
        </p:txBody>
      </p:sp>
      <p:pic>
        <p:nvPicPr>
          <p:cNvPr id="17411" name="Picture 5">
            <a:extLst>
              <a:ext uri="{FF2B5EF4-FFF2-40B4-BE49-F238E27FC236}">
                <a16:creationId xmlns:a16="http://schemas.microsoft.com/office/drawing/2014/main" id="{6387500F-9922-24F0-8476-EA5AE21C67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9975"/>
            <a:ext cx="9144000" cy="47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Arrow Connector 3">
            <a:extLst>
              <a:ext uri="{FF2B5EF4-FFF2-40B4-BE49-F238E27FC236}">
                <a16:creationId xmlns:a16="http://schemas.microsoft.com/office/drawing/2014/main" id="{AAA8BEEF-E75C-432A-4E9C-37144C9FDF01}"/>
              </a:ext>
            </a:extLst>
          </p:cNvPr>
          <p:cNvCxnSpPr/>
          <p:nvPr/>
        </p:nvCxnSpPr>
        <p:spPr>
          <a:xfrm flipV="1">
            <a:off x="7415939" y="3882325"/>
            <a:ext cx="0" cy="1077133"/>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5B49FA2-9B84-A484-5757-A888EDD2753B}"/>
              </a:ext>
            </a:extLst>
          </p:cNvPr>
          <p:cNvSpPr txBox="1"/>
          <p:nvPr/>
        </p:nvSpPr>
        <p:spPr>
          <a:xfrm>
            <a:off x="7601919" y="4169044"/>
            <a:ext cx="1084881" cy="400110"/>
          </a:xfrm>
          <a:prstGeom prst="rect">
            <a:avLst/>
          </a:prstGeom>
          <a:noFill/>
        </p:spPr>
        <p:txBody>
          <a:bodyPr wrap="square" rtlCol="0">
            <a:spAutoFit/>
          </a:bodyPr>
          <a:lstStyle/>
          <a:p>
            <a:r>
              <a:rPr lang="en-CA" sz="2000" dirty="0"/>
              <a:t>0.9</a:t>
            </a:r>
            <a:r>
              <a:rPr lang="en-CA" sz="2000" dirty="0">
                <a:sym typeface="Symbol" panose="05050102010706020507" pitchFamily="18" charset="2"/>
              </a:rPr>
              <a:t></a:t>
            </a:r>
            <a:endParaRPr lang="en-CA" sz="2000" dirty="0"/>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203A9883-FF3D-E156-7B8A-C4DC37A93705}"/>
                  </a:ext>
                </a:extLst>
              </p14:cNvPr>
              <p14:cNvContentPartPr/>
              <p14:nvPr/>
            </p14:nvContentPartPr>
            <p14:xfrm>
              <a:off x="8455989" y="-16448"/>
              <a:ext cx="491400" cy="538200"/>
            </p14:xfrm>
          </p:contentPart>
        </mc:Choice>
        <mc:Fallback xmlns="">
          <p:pic>
            <p:nvPicPr>
              <p:cNvPr id="3" name="Ink 2">
                <a:extLst>
                  <a:ext uri="{FF2B5EF4-FFF2-40B4-BE49-F238E27FC236}">
                    <a16:creationId xmlns:a16="http://schemas.microsoft.com/office/drawing/2014/main" id="{203A9883-FF3D-E156-7B8A-C4DC37A93705}"/>
                  </a:ext>
                </a:extLst>
              </p:cNvPr>
              <p:cNvPicPr/>
              <p:nvPr/>
            </p:nvPicPr>
            <p:blipFill>
              <a:blip r:embed="rId4"/>
              <a:stretch>
                <a:fillRect/>
              </a:stretch>
            </p:blipFill>
            <p:spPr>
              <a:xfrm>
                <a:off x="8438349" y="-34088"/>
                <a:ext cx="527040" cy="573840"/>
              </a:xfrm>
              <a:prstGeom prst="rect">
                <a:avLst/>
              </a:prstGeom>
            </p:spPr>
          </p:pic>
        </mc:Fallback>
      </mc:AlternateContent>
      <p:sp>
        <p:nvSpPr>
          <p:cNvPr id="6" name="Date Placeholder 5">
            <a:extLst>
              <a:ext uri="{FF2B5EF4-FFF2-40B4-BE49-F238E27FC236}">
                <a16:creationId xmlns:a16="http://schemas.microsoft.com/office/drawing/2014/main" id="{6B4AD850-AF33-9768-ABD8-204AEC2B8D3D}"/>
              </a:ext>
            </a:extLst>
          </p:cNvPr>
          <p:cNvSpPr>
            <a:spLocks noGrp="1"/>
          </p:cNvSpPr>
          <p:nvPr>
            <p:ph type="dt" sz="half"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893E73A3-5A09-CEEF-51E4-450550539377}"/>
              </a:ext>
            </a:extLst>
          </p:cNvPr>
          <p:cNvSpPr>
            <a:spLocks noGrp="1"/>
          </p:cNvSpPr>
          <p:nvPr>
            <p:ph type="ftr" sz="quarter" idx="11"/>
          </p:nvPr>
        </p:nvSpPr>
        <p:spPr/>
        <p:txBody>
          <a:bodyPr/>
          <a:lstStyle/>
          <a:p>
            <a:pPr>
              <a:defRPr/>
            </a:pPr>
            <a:r>
              <a:rPr lang="it-IT"/>
              <a:t>Bob Laxdal - Non Elliptical Cavities </a:t>
            </a:r>
            <a:endParaRPr lang="en-CA"/>
          </a:p>
        </p:txBody>
      </p:sp>
      <p:sp>
        <p:nvSpPr>
          <p:cNvPr id="8" name="Slide Number Placeholder 7">
            <a:extLst>
              <a:ext uri="{FF2B5EF4-FFF2-40B4-BE49-F238E27FC236}">
                <a16:creationId xmlns:a16="http://schemas.microsoft.com/office/drawing/2014/main" id="{74A0140D-EB14-F9C8-39DD-E7C7CFA0427D}"/>
              </a:ext>
            </a:extLst>
          </p:cNvPr>
          <p:cNvSpPr>
            <a:spLocks noGrp="1"/>
          </p:cNvSpPr>
          <p:nvPr>
            <p:ph type="sldNum" sz="quarter" idx="12"/>
          </p:nvPr>
        </p:nvSpPr>
        <p:spPr/>
        <p:txBody>
          <a:bodyPr/>
          <a:lstStyle/>
          <a:p>
            <a:pPr>
              <a:defRPr/>
            </a:pPr>
            <a:fld id="{759301ED-21BF-40FA-A630-0767E734BCF5}" type="slidenum">
              <a:rPr lang="en-CA" altLang="en-US" smtClean="0"/>
              <a:pPr>
                <a:defRPr/>
              </a:pPr>
              <a:t>7</a:t>
            </a:fld>
            <a:endParaRPr lang="en-CA" alt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a:extLst>
              <a:ext uri="{FF2B5EF4-FFF2-40B4-BE49-F238E27FC236}">
                <a16:creationId xmlns:a16="http://schemas.microsoft.com/office/drawing/2014/main" id="{76FD1596-A1C6-BA0B-0862-593CA36EB0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213" y="541338"/>
            <a:ext cx="7888287" cy="5259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4691" name="TextBox 1">
            <a:extLst>
              <a:ext uri="{FF2B5EF4-FFF2-40B4-BE49-F238E27FC236}">
                <a16:creationId xmlns:a16="http://schemas.microsoft.com/office/drawing/2014/main" id="{A3360553-1278-17F9-58BF-AE2425C27013}"/>
              </a:ext>
            </a:extLst>
          </p:cNvPr>
          <p:cNvSpPr txBox="1">
            <a:spLocks noChangeArrowheads="1"/>
          </p:cNvSpPr>
          <p:nvPr/>
        </p:nvSpPr>
        <p:spPr bwMode="auto">
          <a:xfrm>
            <a:off x="657225" y="2897188"/>
            <a:ext cx="7391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CA" altLang="en-US" sz="1800"/>
              <a:t>With careful design it may be possible to find a geometry that compensates electric and magnetic effects to minimize df/dp</a:t>
            </a:r>
          </a:p>
        </p:txBody>
      </p:sp>
      <p:sp>
        <p:nvSpPr>
          <p:cNvPr id="3" name="Rectangle 2">
            <a:extLst>
              <a:ext uri="{FF2B5EF4-FFF2-40B4-BE49-F238E27FC236}">
                <a16:creationId xmlns:a16="http://schemas.microsoft.com/office/drawing/2014/main" id="{A43769EE-D8F7-89F6-0299-C07180B1157D}"/>
              </a:ext>
            </a:extLst>
          </p:cNvPr>
          <p:cNvSpPr/>
          <p:nvPr/>
        </p:nvSpPr>
        <p:spPr>
          <a:xfrm>
            <a:off x="666750" y="3508375"/>
            <a:ext cx="7391400" cy="18399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pic>
        <p:nvPicPr>
          <p:cNvPr id="114693" name="Picture 2">
            <a:extLst>
              <a:ext uri="{FF2B5EF4-FFF2-40B4-BE49-F238E27FC236}">
                <a16:creationId xmlns:a16="http://schemas.microsoft.com/office/drawing/2014/main" id="{69F66B43-EE1A-A900-CA9E-73A0184F77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588" y="3781425"/>
            <a:ext cx="7296150"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a:extLst>
              <a:ext uri="{FF2B5EF4-FFF2-40B4-BE49-F238E27FC236}">
                <a16:creationId xmlns:a16="http://schemas.microsoft.com/office/drawing/2014/main" id="{B9D63C9F-71A2-5AD5-52D5-7304E9051E8C}"/>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61A73B32-D143-2388-B140-A3DC116CA6AE}"/>
              </a:ext>
            </a:extLst>
          </p:cNvPr>
          <p:cNvSpPr>
            <a:spLocks noGrp="1"/>
          </p:cNvSpPr>
          <p:nvPr>
            <p:ph type="ftr" sz="quarter" idx="11"/>
          </p:nvPr>
        </p:nvSpPr>
        <p:spPr/>
        <p:txBody>
          <a:bodyPr/>
          <a:lstStyle/>
          <a:p>
            <a:pPr>
              <a:defRPr/>
            </a:pPr>
            <a:r>
              <a:rPr lang="it-IT"/>
              <a:t>Bob Laxdal - Non Elliptical Cavities </a:t>
            </a:r>
            <a:endParaRPr lang="en-CA"/>
          </a:p>
        </p:txBody>
      </p:sp>
      <p:sp>
        <p:nvSpPr>
          <p:cNvPr id="114696" name="Slide Number Placeholder 7">
            <a:extLst>
              <a:ext uri="{FF2B5EF4-FFF2-40B4-BE49-F238E27FC236}">
                <a16:creationId xmlns:a16="http://schemas.microsoft.com/office/drawing/2014/main" id="{B480A071-0115-2DFD-E32A-CFB7008C240A}"/>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E69573B-CA43-4B33-B65B-DD8C2980DCAE}" type="slidenum">
              <a:rPr lang="en-CA" altLang="en-US" sz="1200" smtClean="0">
                <a:solidFill>
                  <a:srgbClr val="898989"/>
                </a:solidFill>
              </a:rPr>
              <a:pPr>
                <a:spcBef>
                  <a:spcPct val="0"/>
                </a:spcBef>
                <a:buFontTx/>
                <a:buNone/>
              </a:pPr>
              <a:t>70</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4">
            <p14:nvContentPartPr>
              <p14:cNvPr id="2" name="Ink 1">
                <a:extLst>
                  <a:ext uri="{FF2B5EF4-FFF2-40B4-BE49-F238E27FC236}">
                    <a16:creationId xmlns:a16="http://schemas.microsoft.com/office/drawing/2014/main" id="{558C134A-F0FF-82E4-CBA2-DA93E43A2D12}"/>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558C134A-F0FF-82E4-CBA2-DA93E43A2D12}"/>
                  </a:ext>
                </a:extLst>
              </p:cNvPr>
              <p:cNvPicPr/>
              <p:nvPr/>
            </p:nvPicPr>
            <p:blipFill>
              <a:blip r:embed="rId5"/>
              <a:stretch>
                <a:fillRect/>
              </a:stretch>
            </p:blipFill>
            <p:spPr>
              <a:xfrm>
                <a:off x="8437989" y="-34448"/>
                <a:ext cx="527040" cy="573840"/>
              </a:xfrm>
              <a:prstGeom prst="rect">
                <a:avLst/>
              </a:prstGeom>
            </p:spPr>
          </p:pic>
        </mc:Fallback>
      </mc:AlternateContent>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F3CD0-1392-3617-8302-24450230B255}"/>
              </a:ext>
            </a:extLst>
          </p:cNvPr>
          <p:cNvSpPr>
            <a:spLocks noGrp="1"/>
          </p:cNvSpPr>
          <p:nvPr>
            <p:ph type="title"/>
          </p:nvPr>
        </p:nvSpPr>
        <p:spPr>
          <a:xfrm>
            <a:off x="431800" y="138113"/>
            <a:ext cx="8229600" cy="719137"/>
          </a:xfrm>
        </p:spPr>
        <p:txBody>
          <a:bodyPr rtlCol="0">
            <a:normAutofit fontScale="90000"/>
          </a:bodyPr>
          <a:lstStyle/>
          <a:p>
            <a:pPr eaLnBrk="1" fontAlgn="auto" hangingPunct="1">
              <a:spcAft>
                <a:spcPts val="0"/>
              </a:spcAft>
              <a:defRPr/>
            </a:pPr>
            <a:r>
              <a:rPr lang="en-CA" dirty="0" err="1"/>
              <a:t>Microphonics</a:t>
            </a:r>
            <a:endParaRPr lang="en-CA" dirty="0"/>
          </a:p>
        </p:txBody>
      </p:sp>
      <p:sp>
        <p:nvSpPr>
          <p:cNvPr id="116739" name="TextBox 2">
            <a:extLst>
              <a:ext uri="{FF2B5EF4-FFF2-40B4-BE49-F238E27FC236}">
                <a16:creationId xmlns:a16="http://schemas.microsoft.com/office/drawing/2014/main" id="{6399B761-F09B-E6EB-D545-ABBAFC72B8C1}"/>
              </a:ext>
            </a:extLst>
          </p:cNvPr>
          <p:cNvSpPr txBox="1">
            <a:spLocks noChangeArrowheads="1"/>
          </p:cNvSpPr>
          <p:nvPr/>
        </p:nvSpPr>
        <p:spPr bwMode="auto">
          <a:xfrm>
            <a:off x="249238" y="857250"/>
            <a:ext cx="5657576"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CA" altLang="en-US" sz="2000" dirty="0"/>
              <a:t>Driven by mechanical vibration in the environment</a:t>
            </a:r>
          </a:p>
          <a:p>
            <a:pPr eaLnBrk="1" hangingPunct="1">
              <a:spcBef>
                <a:spcPct val="0"/>
              </a:spcBef>
            </a:pPr>
            <a:r>
              <a:rPr lang="en-CA" altLang="en-US" sz="2000" dirty="0"/>
              <a:t>QWRs </a:t>
            </a:r>
          </a:p>
          <a:p>
            <a:pPr lvl="1" eaLnBrk="1" hangingPunct="1">
              <a:spcBef>
                <a:spcPct val="0"/>
              </a:spcBef>
            </a:pPr>
            <a:r>
              <a:rPr lang="en-CA" altLang="en-US" sz="1800" dirty="0"/>
              <a:t>pendulum action of the inner conductor -&gt; low mechanical frequencies (50-100Hz) </a:t>
            </a:r>
          </a:p>
          <a:p>
            <a:pPr lvl="1" eaLnBrk="1" hangingPunct="1">
              <a:spcBef>
                <a:spcPct val="0"/>
              </a:spcBef>
            </a:pPr>
            <a:r>
              <a:rPr lang="en-CA" altLang="en-US" sz="1800" dirty="0"/>
              <a:t>need to reduce the RMS detuning to &lt;&lt;10% of the available bandwidth to avoid periodic nuisance </a:t>
            </a:r>
            <a:r>
              <a:rPr lang="en-CA" altLang="en-US" sz="1800" dirty="0" err="1"/>
              <a:t>unlockings</a:t>
            </a:r>
            <a:endParaRPr lang="en-CA" altLang="en-US" sz="1800" dirty="0"/>
          </a:p>
          <a:p>
            <a:pPr lvl="1" eaLnBrk="1" hangingPunct="1">
              <a:spcBef>
                <a:spcPct val="0"/>
              </a:spcBef>
            </a:pPr>
            <a:r>
              <a:rPr lang="en-CA" altLang="en-US" sz="1800" dirty="0"/>
              <a:t>Can increase bandwidth through decreasing </a:t>
            </a:r>
            <a:r>
              <a:rPr lang="en-CA" altLang="en-US" sz="1800" dirty="0" err="1"/>
              <a:t>Q</a:t>
            </a:r>
            <a:r>
              <a:rPr lang="en-CA" altLang="en-US" sz="1800" baseline="-25000" dirty="0" err="1"/>
              <a:t>ext</a:t>
            </a:r>
            <a:r>
              <a:rPr lang="en-CA" altLang="en-US" sz="1800" dirty="0"/>
              <a:t>  -&gt; cost implications on rf power</a:t>
            </a:r>
          </a:p>
          <a:p>
            <a:pPr eaLnBrk="1" hangingPunct="1">
              <a:spcBef>
                <a:spcPct val="0"/>
              </a:spcBef>
            </a:pPr>
            <a:r>
              <a:rPr lang="en-CA" altLang="en-US" sz="2000" dirty="0"/>
              <a:t>Mitigations </a:t>
            </a:r>
          </a:p>
          <a:p>
            <a:pPr lvl="1" eaLnBrk="1" hangingPunct="1">
              <a:spcBef>
                <a:spcPct val="0"/>
              </a:spcBef>
              <a:buFont typeface="Arial" panose="020B0604020202020204" pitchFamily="34" charset="0"/>
              <a:buChar char="•"/>
            </a:pPr>
            <a:r>
              <a:rPr lang="en-CA" altLang="en-US" sz="1800" dirty="0"/>
              <a:t>raise the mechanical frequency of the lowest mechanical modes </a:t>
            </a:r>
          </a:p>
          <a:p>
            <a:pPr lvl="1" eaLnBrk="1" hangingPunct="1">
              <a:spcBef>
                <a:spcPct val="0"/>
              </a:spcBef>
              <a:buFont typeface="Arial" panose="020B0604020202020204" pitchFamily="34" charset="0"/>
              <a:buChar char="•"/>
            </a:pPr>
            <a:r>
              <a:rPr lang="en-CA" altLang="en-US" sz="1800" dirty="0"/>
              <a:t>Center the inner conductor by plastic deformation to minimize detuning for given dx</a:t>
            </a:r>
          </a:p>
          <a:p>
            <a:pPr lvl="1" eaLnBrk="1" hangingPunct="1">
              <a:spcBef>
                <a:spcPct val="0"/>
              </a:spcBef>
              <a:buFont typeface="Arial" panose="020B0604020202020204" pitchFamily="34" charset="0"/>
              <a:buChar char="•"/>
            </a:pPr>
            <a:r>
              <a:rPr lang="en-CA" altLang="en-US" sz="1800" dirty="0"/>
              <a:t>Add passive dampers in QWR</a:t>
            </a:r>
          </a:p>
          <a:p>
            <a:pPr lvl="1" eaLnBrk="1" hangingPunct="1">
              <a:spcBef>
                <a:spcPct val="0"/>
              </a:spcBef>
              <a:buFont typeface="Arial" panose="020B0604020202020204" pitchFamily="34" charset="0"/>
              <a:buChar char="•"/>
            </a:pPr>
            <a:r>
              <a:rPr lang="en-CA" altLang="en-US" sz="1800" dirty="0"/>
              <a:t>Reduce environmental noise in and around the cryomodule </a:t>
            </a:r>
          </a:p>
        </p:txBody>
      </p:sp>
      <p:pic>
        <p:nvPicPr>
          <p:cNvPr id="116740" name="Picture 2">
            <a:extLst>
              <a:ext uri="{FF2B5EF4-FFF2-40B4-BE49-F238E27FC236}">
                <a16:creationId xmlns:a16="http://schemas.microsoft.com/office/drawing/2014/main" id="{BC5974F7-4E54-56FF-948B-B8D5B81774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4438" y="568013"/>
            <a:ext cx="2600324" cy="3222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6741" name="Picture 3">
            <a:extLst>
              <a:ext uri="{FF2B5EF4-FFF2-40B4-BE49-F238E27FC236}">
                <a16:creationId xmlns:a16="http://schemas.microsoft.com/office/drawing/2014/main" id="{08106959-AE73-416A-C0CD-FA5137AF15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3603" y="3927475"/>
            <a:ext cx="2846387"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a:extLst>
              <a:ext uri="{FF2B5EF4-FFF2-40B4-BE49-F238E27FC236}">
                <a16:creationId xmlns:a16="http://schemas.microsoft.com/office/drawing/2014/main" id="{413EB8B1-A076-89DB-39CF-DA21C751BA90}"/>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D331FBE3-CFB2-6837-F311-AEF62C73C7FD}"/>
              </a:ext>
            </a:extLst>
          </p:cNvPr>
          <p:cNvSpPr>
            <a:spLocks noGrp="1"/>
          </p:cNvSpPr>
          <p:nvPr>
            <p:ph type="ftr" sz="quarter" idx="11"/>
          </p:nvPr>
        </p:nvSpPr>
        <p:spPr/>
        <p:txBody>
          <a:bodyPr/>
          <a:lstStyle/>
          <a:p>
            <a:pPr>
              <a:defRPr/>
            </a:pPr>
            <a:r>
              <a:rPr lang="it-IT" dirty="0"/>
              <a:t>Bob Laxdal - Non Elliptical Cavities </a:t>
            </a:r>
            <a:endParaRPr lang="en-CA" dirty="0"/>
          </a:p>
        </p:txBody>
      </p:sp>
      <p:sp>
        <p:nvSpPr>
          <p:cNvPr id="116744" name="Slide Number Placeholder 7">
            <a:extLst>
              <a:ext uri="{FF2B5EF4-FFF2-40B4-BE49-F238E27FC236}">
                <a16:creationId xmlns:a16="http://schemas.microsoft.com/office/drawing/2014/main" id="{E4DCD361-EF0F-B2EE-B208-4D743F98709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9B3D210-26D2-4954-AAD0-9F3F277C5BFB}" type="slidenum">
              <a:rPr lang="en-CA" altLang="en-US" sz="1200" smtClean="0">
                <a:solidFill>
                  <a:srgbClr val="898989"/>
                </a:solidFill>
              </a:rPr>
              <a:pPr>
                <a:spcBef>
                  <a:spcPct val="0"/>
                </a:spcBef>
                <a:buFontTx/>
                <a:buNone/>
              </a:pPr>
              <a:t>71</a:t>
            </a:fld>
            <a:endParaRPr lang="en-CA" altLang="en-US" sz="1200" dirty="0">
              <a:solidFill>
                <a:srgbClr val="898989"/>
              </a:solidFill>
            </a:endParaRPr>
          </a:p>
        </p:txBody>
      </p:sp>
      <mc:AlternateContent xmlns:mc="http://schemas.openxmlformats.org/markup-compatibility/2006">
        <mc:Choice xmlns:p14="http://schemas.microsoft.com/office/powerpoint/2010/main" Requires="p14">
          <p:contentPart p14:bwMode="auto" r:id="rId5">
            <p14:nvContentPartPr>
              <p14:cNvPr id="3" name="Ink 2">
                <a:extLst>
                  <a:ext uri="{FF2B5EF4-FFF2-40B4-BE49-F238E27FC236}">
                    <a16:creationId xmlns:a16="http://schemas.microsoft.com/office/drawing/2014/main" id="{1ABDBA8B-2030-10DD-EAA6-B8BB311175A9}"/>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1ABDBA8B-2030-10DD-EAA6-B8BB311175A9}"/>
                  </a:ext>
                </a:extLst>
              </p:cNvPr>
              <p:cNvPicPr/>
              <p:nvPr/>
            </p:nvPicPr>
            <p:blipFill>
              <a:blip r:embed="rId6"/>
              <a:stretch>
                <a:fillRect/>
              </a:stretch>
            </p:blipFill>
            <p:spPr>
              <a:xfrm>
                <a:off x="8437989" y="-34448"/>
                <a:ext cx="527040" cy="573840"/>
              </a:xfrm>
              <a:prstGeom prst="rect">
                <a:avLst/>
              </a:prstGeom>
            </p:spPr>
          </p:pic>
        </mc:Fallback>
      </mc:AlternateContent>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a:extLst>
              <a:ext uri="{FF2B5EF4-FFF2-40B4-BE49-F238E27FC236}">
                <a16:creationId xmlns:a16="http://schemas.microsoft.com/office/drawing/2014/main" id="{AD9FBD19-F050-38B8-E4B1-F65582737D49}"/>
              </a:ext>
            </a:extLst>
          </p:cNvPr>
          <p:cNvSpPr>
            <a:spLocks noGrp="1"/>
          </p:cNvSpPr>
          <p:nvPr>
            <p:ph type="title"/>
          </p:nvPr>
        </p:nvSpPr>
        <p:spPr>
          <a:xfrm>
            <a:off x="427038" y="53975"/>
            <a:ext cx="8229600" cy="771525"/>
          </a:xfrm>
        </p:spPr>
        <p:txBody>
          <a:bodyPr/>
          <a:lstStyle/>
          <a:p>
            <a:pPr eaLnBrk="1" hangingPunct="1"/>
            <a:r>
              <a:rPr lang="en-CA" altLang="en-US" dirty="0"/>
              <a:t>RF trim steps</a:t>
            </a:r>
          </a:p>
        </p:txBody>
      </p:sp>
      <p:sp>
        <p:nvSpPr>
          <p:cNvPr id="5" name="TextBox 4">
            <a:extLst>
              <a:ext uri="{FF2B5EF4-FFF2-40B4-BE49-F238E27FC236}">
                <a16:creationId xmlns:a16="http://schemas.microsoft.com/office/drawing/2014/main" id="{95D2C99D-6C3E-5006-64C0-296FA5ED1FE7}"/>
              </a:ext>
            </a:extLst>
          </p:cNvPr>
          <p:cNvSpPr txBox="1"/>
          <p:nvPr/>
        </p:nvSpPr>
        <p:spPr>
          <a:xfrm>
            <a:off x="295182" y="1077062"/>
            <a:ext cx="4539088" cy="5663089"/>
          </a:xfrm>
          <a:prstGeom prst="rect">
            <a:avLst/>
          </a:prstGeom>
          <a:noFill/>
        </p:spPr>
        <p:txBody>
          <a:bodyPr wrap="square">
            <a:spAutoFit/>
          </a:bodyPr>
          <a:lstStyle/>
          <a:p>
            <a:pPr marL="285750" indent="-285750" eaLnBrk="1" fontAlgn="auto" hangingPunct="1">
              <a:spcBef>
                <a:spcPts val="600"/>
              </a:spcBef>
              <a:spcAft>
                <a:spcPts val="0"/>
              </a:spcAft>
              <a:buFont typeface="Arial" panose="020B0604020202020204" pitchFamily="34" charset="0"/>
              <a:buChar char="•"/>
              <a:defRPr/>
            </a:pPr>
            <a:r>
              <a:rPr lang="en-CA" dirty="0">
                <a:latin typeface="+mn-lt"/>
                <a:cs typeface="+mn-cs"/>
              </a:rPr>
              <a:t>RF trim steps are added during manufacture to adjust the final shape to the right rf frequency</a:t>
            </a:r>
          </a:p>
          <a:p>
            <a:pPr marL="285750" indent="-285750" eaLnBrk="1" fontAlgn="auto" hangingPunct="1">
              <a:spcBef>
                <a:spcPts val="600"/>
              </a:spcBef>
              <a:spcAft>
                <a:spcPts val="0"/>
              </a:spcAft>
              <a:buFont typeface="Arial" panose="020B0604020202020204" pitchFamily="34" charset="0"/>
              <a:buChar char="•"/>
              <a:defRPr/>
            </a:pPr>
            <a:r>
              <a:rPr lang="en-CA" dirty="0">
                <a:latin typeface="+mn-lt"/>
                <a:cs typeface="+mn-cs"/>
              </a:rPr>
              <a:t>A stack-up fixture holds the parts together to allow frequency measurements before welding</a:t>
            </a:r>
          </a:p>
          <a:p>
            <a:pPr marL="285750" indent="-285750" eaLnBrk="1" fontAlgn="auto" hangingPunct="1">
              <a:spcBef>
                <a:spcPts val="600"/>
              </a:spcBef>
              <a:spcAft>
                <a:spcPts val="0"/>
              </a:spcAft>
              <a:buFont typeface="Arial" panose="020B0604020202020204" pitchFamily="34" charset="0"/>
              <a:buChar char="•"/>
              <a:defRPr/>
            </a:pPr>
            <a:r>
              <a:rPr lang="en-CA" dirty="0"/>
              <a:t>Include weld shrinkages, determined through weld samples, in  trim calculations</a:t>
            </a:r>
          </a:p>
          <a:p>
            <a:pPr marL="285750" indent="-285750" eaLnBrk="1" fontAlgn="auto" hangingPunct="1">
              <a:spcBef>
                <a:spcPts val="600"/>
              </a:spcBef>
              <a:spcAft>
                <a:spcPts val="0"/>
              </a:spcAft>
              <a:buFont typeface="Arial" panose="020B0604020202020204" pitchFamily="34" charset="0"/>
              <a:buChar char="•"/>
              <a:defRPr/>
            </a:pPr>
            <a:r>
              <a:rPr lang="en-CA" dirty="0">
                <a:latin typeface="+mn-lt"/>
                <a:cs typeface="+mn-cs"/>
              </a:rPr>
              <a:t>The goal mechanical frequency should be determined by considering </a:t>
            </a:r>
          </a:p>
          <a:p>
            <a:pPr marL="742950" lvl="1" indent="-285750">
              <a:buFont typeface="Arial" panose="020B0604020202020204" pitchFamily="34" charset="0"/>
              <a:buChar char="•"/>
            </a:pPr>
            <a:r>
              <a:rPr lang="en-CA" dirty="0"/>
              <a:t>Final operational frequency</a:t>
            </a:r>
          </a:p>
          <a:p>
            <a:pPr marL="742950" lvl="1" indent="-285750">
              <a:buFont typeface="Arial" panose="020B0604020202020204" pitchFamily="34" charset="0"/>
              <a:buChar char="•"/>
            </a:pPr>
            <a:r>
              <a:rPr lang="en-CA" dirty="0"/>
              <a:t>Tuning pre-load</a:t>
            </a:r>
          </a:p>
          <a:p>
            <a:pPr marL="742950" lvl="1" indent="-285750">
              <a:buFont typeface="Arial" panose="020B0604020202020204" pitchFamily="34" charset="0"/>
              <a:buChar char="•"/>
            </a:pPr>
            <a:r>
              <a:rPr lang="en-CA" dirty="0"/>
              <a:t>Cooldown shrinkage</a:t>
            </a:r>
          </a:p>
          <a:p>
            <a:pPr marL="742950" lvl="1" indent="-285750">
              <a:buFont typeface="Arial" panose="020B0604020202020204" pitchFamily="34" charset="0"/>
              <a:buChar char="•"/>
            </a:pPr>
            <a:r>
              <a:rPr lang="en-CA" dirty="0"/>
              <a:t>External pressure load </a:t>
            </a:r>
          </a:p>
          <a:p>
            <a:pPr marL="742950" lvl="1" indent="-285750">
              <a:buFont typeface="Arial" panose="020B0604020202020204" pitchFamily="34" charset="0"/>
              <a:buChar char="•"/>
            </a:pPr>
            <a:r>
              <a:rPr lang="en-CA" dirty="0"/>
              <a:t>Dielectric adjustment – air-&gt;vacuum</a:t>
            </a:r>
          </a:p>
          <a:p>
            <a:pPr marL="742950" lvl="1" indent="-285750">
              <a:buFont typeface="Arial" panose="020B0604020202020204" pitchFamily="34" charset="0"/>
              <a:buChar char="•"/>
            </a:pPr>
            <a:r>
              <a:rPr lang="en-CA" dirty="0"/>
              <a:t>Surface removal during final processing</a:t>
            </a:r>
          </a:p>
          <a:p>
            <a:pPr marL="285750" indent="-285750" eaLnBrk="1" fontAlgn="auto" hangingPunct="1">
              <a:spcBef>
                <a:spcPts val="600"/>
              </a:spcBef>
              <a:spcAft>
                <a:spcPts val="0"/>
              </a:spcAft>
              <a:buFont typeface="Arial" panose="020B0604020202020204" pitchFamily="34" charset="0"/>
              <a:buChar char="•"/>
              <a:defRPr/>
            </a:pPr>
            <a:endParaRPr lang="en-CA" dirty="0">
              <a:latin typeface="+mn-lt"/>
              <a:cs typeface="+mn-cs"/>
            </a:endParaRPr>
          </a:p>
          <a:p>
            <a:pPr eaLnBrk="1" fontAlgn="auto" hangingPunct="1">
              <a:spcBef>
                <a:spcPts val="0"/>
              </a:spcBef>
              <a:spcAft>
                <a:spcPts val="0"/>
              </a:spcAft>
              <a:defRPr/>
            </a:pPr>
            <a:endParaRPr lang="en-CA" dirty="0">
              <a:latin typeface="+mn-lt"/>
              <a:cs typeface="+mn-cs"/>
            </a:endParaRPr>
          </a:p>
        </p:txBody>
      </p:sp>
      <p:pic>
        <p:nvPicPr>
          <p:cNvPr id="120837" name="Picture 2">
            <a:extLst>
              <a:ext uri="{FF2B5EF4-FFF2-40B4-BE49-F238E27FC236}">
                <a16:creationId xmlns:a16="http://schemas.microsoft.com/office/drawing/2014/main" id="{1AF27B80-D2DF-6F99-A2EF-1650D37DC4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4541" y="1876594"/>
            <a:ext cx="3781612" cy="2836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e Placeholder 5">
            <a:extLst>
              <a:ext uri="{FF2B5EF4-FFF2-40B4-BE49-F238E27FC236}">
                <a16:creationId xmlns:a16="http://schemas.microsoft.com/office/drawing/2014/main" id="{941502A9-1ABC-8F19-9C1D-1888DE187D8B}"/>
              </a:ext>
            </a:extLst>
          </p:cNvPr>
          <p:cNvSpPr>
            <a:spLocks noGrp="1"/>
          </p:cNvSpPr>
          <p:nvPr>
            <p:ph type="dt" sz="quarter" idx="10"/>
          </p:nvPr>
        </p:nvSpPr>
        <p:spPr/>
        <p:txBody>
          <a:bodyPr/>
          <a:lstStyle/>
          <a:p>
            <a:pPr>
              <a:defRPr/>
            </a:pPr>
            <a:r>
              <a:rPr lang="en-US"/>
              <a:t>2025-09-17</a:t>
            </a:r>
            <a:endParaRPr lang="en-CA"/>
          </a:p>
        </p:txBody>
      </p:sp>
      <p:sp>
        <p:nvSpPr>
          <p:cNvPr id="9" name="Footer Placeholder 8">
            <a:extLst>
              <a:ext uri="{FF2B5EF4-FFF2-40B4-BE49-F238E27FC236}">
                <a16:creationId xmlns:a16="http://schemas.microsoft.com/office/drawing/2014/main" id="{54F021B7-2BC0-F8A3-FD7F-1057598A1692}"/>
              </a:ext>
            </a:extLst>
          </p:cNvPr>
          <p:cNvSpPr>
            <a:spLocks noGrp="1"/>
          </p:cNvSpPr>
          <p:nvPr>
            <p:ph type="ftr" sz="quarter" idx="11"/>
          </p:nvPr>
        </p:nvSpPr>
        <p:spPr/>
        <p:txBody>
          <a:bodyPr/>
          <a:lstStyle/>
          <a:p>
            <a:pPr>
              <a:defRPr/>
            </a:pPr>
            <a:r>
              <a:rPr lang="it-IT"/>
              <a:t>Bob Laxdal - Non Elliptical Cavities </a:t>
            </a:r>
            <a:endParaRPr lang="en-CA"/>
          </a:p>
        </p:txBody>
      </p:sp>
      <p:sp>
        <p:nvSpPr>
          <p:cNvPr id="120840" name="Slide Number Placeholder 9">
            <a:extLst>
              <a:ext uri="{FF2B5EF4-FFF2-40B4-BE49-F238E27FC236}">
                <a16:creationId xmlns:a16="http://schemas.microsoft.com/office/drawing/2014/main" id="{98721657-0A26-047E-11B1-20686161C39D}"/>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1F6B206-8E41-4E3D-A538-E2C9091BE43D}" type="slidenum">
              <a:rPr lang="en-CA" altLang="en-US" sz="1200" smtClean="0">
                <a:solidFill>
                  <a:srgbClr val="898989"/>
                </a:solidFill>
              </a:rPr>
              <a:pPr>
                <a:spcBef>
                  <a:spcPct val="0"/>
                </a:spcBef>
                <a:buFontTx/>
                <a:buNone/>
              </a:pPr>
              <a:t>72</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DAF9FB3D-E218-88D9-0816-BAD188CA7F26}"/>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DAF9FB3D-E218-88D9-0816-BAD188CA7F26}"/>
                  </a:ext>
                </a:extLst>
              </p:cNvPr>
              <p:cNvPicPr/>
              <p:nvPr/>
            </p:nvPicPr>
            <p:blipFill>
              <a:blip r:embed="rId4"/>
              <a:stretch>
                <a:fillRect/>
              </a:stretch>
            </p:blipFill>
            <p:spPr>
              <a:xfrm>
                <a:off x="8437989" y="-34448"/>
                <a:ext cx="527040" cy="573840"/>
              </a:xfrm>
              <a:prstGeom prst="rect">
                <a:avLst/>
              </a:prstGeom>
            </p:spPr>
          </p:pic>
        </mc:Fallback>
      </mc:AlternateContent>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a:extLst>
              <a:ext uri="{FF2B5EF4-FFF2-40B4-BE49-F238E27FC236}">
                <a16:creationId xmlns:a16="http://schemas.microsoft.com/office/drawing/2014/main" id="{6041933B-5200-EE1F-F750-45EDBBC1E3E3}"/>
              </a:ext>
            </a:extLst>
          </p:cNvPr>
          <p:cNvSpPr>
            <a:spLocks noGrp="1"/>
          </p:cNvSpPr>
          <p:nvPr>
            <p:ph type="title"/>
          </p:nvPr>
        </p:nvSpPr>
        <p:spPr>
          <a:xfrm>
            <a:off x="485775" y="203200"/>
            <a:ext cx="8229600" cy="871538"/>
          </a:xfrm>
        </p:spPr>
        <p:txBody>
          <a:bodyPr/>
          <a:lstStyle/>
          <a:p>
            <a:pPr eaLnBrk="1" hangingPunct="1"/>
            <a:r>
              <a:rPr lang="en-CA" altLang="en-US"/>
              <a:t>Jacket fabrication</a:t>
            </a:r>
          </a:p>
        </p:txBody>
      </p:sp>
      <p:sp>
        <p:nvSpPr>
          <p:cNvPr id="121859" name="TextBox 2">
            <a:extLst>
              <a:ext uri="{FF2B5EF4-FFF2-40B4-BE49-F238E27FC236}">
                <a16:creationId xmlns:a16="http://schemas.microsoft.com/office/drawing/2014/main" id="{E41B2F14-4D0A-DC14-79EE-F545BC98726E}"/>
              </a:ext>
            </a:extLst>
          </p:cNvPr>
          <p:cNvSpPr txBox="1">
            <a:spLocks noChangeArrowheads="1"/>
          </p:cNvSpPr>
          <p:nvPr/>
        </p:nvSpPr>
        <p:spPr bwMode="auto">
          <a:xfrm>
            <a:off x="590550" y="1223963"/>
            <a:ext cx="8020050"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CA" altLang="en-US" sz="1800" dirty="0"/>
              <a:t>Typical jacket materials are Titanium and Stainless steel although reactor grade Nb has been used at ISAC-II and LNL (at least)</a:t>
            </a:r>
          </a:p>
          <a:p>
            <a:pPr lvl="1" eaLnBrk="1" hangingPunct="1">
              <a:spcBef>
                <a:spcPct val="0"/>
              </a:spcBef>
              <a:buFont typeface="Arial" panose="020B0604020202020204" pitchFamily="34" charset="0"/>
              <a:buChar char="•"/>
            </a:pPr>
            <a:endParaRPr lang="en-CA" altLang="en-US" sz="1800" dirty="0"/>
          </a:p>
          <a:p>
            <a:pPr eaLnBrk="1" hangingPunct="1">
              <a:spcBef>
                <a:spcPct val="0"/>
              </a:spcBef>
            </a:pPr>
            <a:r>
              <a:rPr lang="en-CA" altLang="en-US" sz="1800" dirty="0"/>
              <a:t>Titanium jacket</a:t>
            </a:r>
          </a:p>
          <a:p>
            <a:pPr lvl="1" eaLnBrk="1" hangingPunct="1">
              <a:spcBef>
                <a:spcPct val="0"/>
              </a:spcBef>
              <a:buFont typeface="Arial" panose="020B0604020202020204" pitchFamily="34" charset="0"/>
              <a:buChar char="•"/>
            </a:pPr>
            <a:r>
              <a:rPr lang="en-CA" altLang="en-US" sz="1800" dirty="0"/>
              <a:t>For Ti it is typical to use </a:t>
            </a:r>
            <a:r>
              <a:rPr lang="en-CA" altLang="en-US" sz="1800" dirty="0" err="1"/>
              <a:t>NbTi</a:t>
            </a:r>
            <a:r>
              <a:rPr lang="en-CA" altLang="en-US" sz="1800" dirty="0"/>
              <a:t> transitioning material from Nb to Ti</a:t>
            </a:r>
          </a:p>
          <a:p>
            <a:pPr lvl="1" eaLnBrk="1" hangingPunct="1">
              <a:spcBef>
                <a:spcPct val="0"/>
              </a:spcBef>
              <a:buFont typeface="Arial" panose="020B0604020202020204" pitchFamily="34" charset="0"/>
              <a:buChar char="•"/>
            </a:pPr>
            <a:r>
              <a:rPr lang="en-CA" altLang="en-US" sz="1800" dirty="0" err="1"/>
              <a:t>NbTi</a:t>
            </a:r>
            <a:r>
              <a:rPr lang="en-CA" altLang="en-US" sz="1800" dirty="0"/>
              <a:t> material has also been used for flanges – caution: knife edge </a:t>
            </a:r>
            <a:r>
              <a:rPr lang="en-CA" altLang="en-US" sz="1800" dirty="0" err="1"/>
              <a:t>NbTi</a:t>
            </a:r>
            <a:r>
              <a:rPr lang="en-CA" altLang="en-US" sz="1800" dirty="0"/>
              <a:t> flanges are sensitive to  wear after several thermal cycles</a:t>
            </a:r>
          </a:p>
          <a:p>
            <a:pPr lvl="1" eaLnBrk="1" hangingPunct="1">
              <a:spcBef>
                <a:spcPct val="0"/>
              </a:spcBef>
              <a:buFont typeface="Arial" panose="020B0604020202020204" pitchFamily="34" charset="0"/>
              <a:buChar char="•"/>
            </a:pPr>
            <a:endParaRPr lang="en-CA" altLang="en-US" sz="1800" dirty="0"/>
          </a:p>
          <a:p>
            <a:pPr eaLnBrk="1" hangingPunct="1">
              <a:spcBef>
                <a:spcPct val="0"/>
              </a:spcBef>
            </a:pPr>
            <a:r>
              <a:rPr lang="en-CA" altLang="en-US" sz="1800" dirty="0"/>
              <a:t>Stainless steel jacket</a:t>
            </a:r>
          </a:p>
          <a:p>
            <a:pPr lvl="1" eaLnBrk="1" hangingPunct="1">
              <a:spcBef>
                <a:spcPct val="0"/>
              </a:spcBef>
              <a:buFont typeface="Arial" panose="020B0604020202020204" pitchFamily="34" charset="0"/>
              <a:buChar char="•"/>
            </a:pPr>
            <a:r>
              <a:rPr lang="en-CA" altLang="en-US" sz="1800" dirty="0"/>
              <a:t>For ss jackets the transition from Nb to SS is typically done through a Cu brazed transition (see for example N. Valverde Alonso, et al, ELECTRON BEAM WELDING AND VACUUM BRAZING CHARACTERIZATION FOR SRF CAVITIES, LINAC2014)</a:t>
            </a:r>
          </a:p>
          <a:p>
            <a:pPr lvl="1" eaLnBrk="1" hangingPunct="1">
              <a:spcBef>
                <a:spcPct val="0"/>
              </a:spcBef>
              <a:buFont typeface="Arial" panose="020B0604020202020204" pitchFamily="34" charset="0"/>
              <a:buChar char="•"/>
            </a:pPr>
            <a:endParaRPr lang="en-CA" altLang="en-US" sz="1800" dirty="0"/>
          </a:p>
          <a:p>
            <a:pPr eaLnBrk="1" hangingPunct="1">
              <a:spcBef>
                <a:spcPct val="0"/>
              </a:spcBef>
            </a:pPr>
            <a:r>
              <a:rPr lang="en-CA" altLang="en-US" sz="1800" dirty="0"/>
              <a:t>Reactor grade Nb</a:t>
            </a:r>
          </a:p>
          <a:p>
            <a:pPr lvl="1" eaLnBrk="1" hangingPunct="1">
              <a:spcBef>
                <a:spcPct val="0"/>
              </a:spcBef>
              <a:buFont typeface="Arial" panose="020B0604020202020204" pitchFamily="34" charset="0"/>
              <a:buChar char="•"/>
            </a:pPr>
            <a:r>
              <a:rPr lang="en-CA" altLang="en-US" sz="1800" dirty="0"/>
              <a:t>Transitions are straightforward </a:t>
            </a:r>
          </a:p>
          <a:p>
            <a:pPr lvl="1" eaLnBrk="1" hangingPunct="1">
              <a:spcBef>
                <a:spcPct val="0"/>
              </a:spcBef>
              <a:buFont typeface="Arial" panose="020B0604020202020204" pitchFamily="34" charset="0"/>
              <a:buChar char="•"/>
            </a:pPr>
            <a:r>
              <a:rPr lang="en-CA" altLang="en-US" sz="1800" dirty="0"/>
              <a:t>The material offers the added benefit of being a Meissner shield of the cavity rf surface from active magnetic elements in the cryomodule</a:t>
            </a:r>
          </a:p>
        </p:txBody>
      </p:sp>
      <p:sp>
        <p:nvSpPr>
          <p:cNvPr id="4" name="Date Placeholder 3">
            <a:extLst>
              <a:ext uri="{FF2B5EF4-FFF2-40B4-BE49-F238E27FC236}">
                <a16:creationId xmlns:a16="http://schemas.microsoft.com/office/drawing/2014/main" id="{CA74690D-D39C-B0D3-A110-8935E9471613}"/>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350EB477-E268-582D-89C8-DC569677E64B}"/>
              </a:ext>
            </a:extLst>
          </p:cNvPr>
          <p:cNvSpPr>
            <a:spLocks noGrp="1"/>
          </p:cNvSpPr>
          <p:nvPr>
            <p:ph type="ftr" sz="quarter" idx="11"/>
          </p:nvPr>
        </p:nvSpPr>
        <p:spPr/>
        <p:txBody>
          <a:bodyPr/>
          <a:lstStyle/>
          <a:p>
            <a:pPr>
              <a:defRPr/>
            </a:pPr>
            <a:r>
              <a:rPr lang="it-IT"/>
              <a:t>Bob Laxdal - Non Elliptical Cavities </a:t>
            </a:r>
            <a:endParaRPr lang="en-CA"/>
          </a:p>
        </p:txBody>
      </p:sp>
      <p:sp>
        <p:nvSpPr>
          <p:cNvPr id="121862" name="Slide Number Placeholder 7">
            <a:extLst>
              <a:ext uri="{FF2B5EF4-FFF2-40B4-BE49-F238E27FC236}">
                <a16:creationId xmlns:a16="http://schemas.microsoft.com/office/drawing/2014/main" id="{DB86FA19-F50B-0D34-9DAB-5BC3F27D2FB7}"/>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CDB5FB6-418E-442B-9730-A1FAAC99632A}" type="slidenum">
              <a:rPr lang="en-CA" altLang="en-US" sz="1200" smtClean="0">
                <a:solidFill>
                  <a:srgbClr val="898989"/>
                </a:solidFill>
              </a:rPr>
              <a:pPr>
                <a:spcBef>
                  <a:spcPct val="0"/>
                </a:spcBef>
                <a:buFontTx/>
                <a:buNone/>
              </a:pPr>
              <a:t>73</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BC481D75-2A19-B90C-9071-62CF05380821}"/>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BC481D75-2A19-B90C-9071-62CF05380821}"/>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a:extLst>
              <a:ext uri="{FF2B5EF4-FFF2-40B4-BE49-F238E27FC236}">
                <a16:creationId xmlns:a16="http://schemas.microsoft.com/office/drawing/2014/main" id="{20686547-4B79-D4D2-8E27-FC2270BFA367}"/>
              </a:ext>
            </a:extLst>
          </p:cNvPr>
          <p:cNvSpPr>
            <a:spLocks noGrp="1"/>
          </p:cNvSpPr>
          <p:nvPr>
            <p:ph type="title"/>
          </p:nvPr>
        </p:nvSpPr>
        <p:spPr>
          <a:xfrm>
            <a:off x="528638" y="2787650"/>
            <a:ext cx="8229600" cy="1143000"/>
          </a:xfrm>
        </p:spPr>
        <p:txBody>
          <a:bodyPr/>
          <a:lstStyle/>
          <a:p>
            <a:pPr eaLnBrk="1" hangingPunct="1"/>
            <a:r>
              <a:rPr lang="en-CA" altLang="en-US"/>
              <a:t>Post-fabrication tuning</a:t>
            </a:r>
          </a:p>
        </p:txBody>
      </p:sp>
      <p:sp>
        <p:nvSpPr>
          <p:cNvPr id="4" name="Date Placeholder 3">
            <a:extLst>
              <a:ext uri="{FF2B5EF4-FFF2-40B4-BE49-F238E27FC236}">
                <a16:creationId xmlns:a16="http://schemas.microsoft.com/office/drawing/2014/main" id="{5661046B-DCCD-C126-F61B-69A392C82D7D}"/>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A586D4A9-1E86-4150-C436-C6EB79A307CA}"/>
              </a:ext>
            </a:extLst>
          </p:cNvPr>
          <p:cNvSpPr>
            <a:spLocks noGrp="1"/>
          </p:cNvSpPr>
          <p:nvPr>
            <p:ph type="ftr" sz="quarter" idx="11"/>
          </p:nvPr>
        </p:nvSpPr>
        <p:spPr/>
        <p:txBody>
          <a:bodyPr/>
          <a:lstStyle/>
          <a:p>
            <a:pPr>
              <a:defRPr/>
            </a:pPr>
            <a:r>
              <a:rPr lang="it-IT"/>
              <a:t>Bob Laxdal - Non Elliptical Cavities </a:t>
            </a:r>
            <a:endParaRPr lang="en-CA"/>
          </a:p>
        </p:txBody>
      </p:sp>
      <p:sp>
        <p:nvSpPr>
          <p:cNvPr id="122885" name="Slide Number Placeholder 7">
            <a:extLst>
              <a:ext uri="{FF2B5EF4-FFF2-40B4-BE49-F238E27FC236}">
                <a16:creationId xmlns:a16="http://schemas.microsoft.com/office/drawing/2014/main" id="{EEE96F63-2D9F-5336-B88E-1E3676AB63F2}"/>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8BD84D1-792B-463F-A676-8F8BECA9A337}" type="slidenum">
              <a:rPr lang="en-CA" altLang="en-US" sz="1200" smtClean="0">
                <a:solidFill>
                  <a:srgbClr val="898989"/>
                </a:solidFill>
              </a:rPr>
              <a:pPr>
                <a:spcBef>
                  <a:spcPct val="0"/>
                </a:spcBef>
                <a:buFontTx/>
                <a:buNone/>
              </a:pPr>
              <a:t>74</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5185024A-2C00-60A2-7902-54472E34203E}"/>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5185024A-2C00-60A2-7902-54472E34203E}"/>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a:extLst>
              <a:ext uri="{FF2B5EF4-FFF2-40B4-BE49-F238E27FC236}">
                <a16:creationId xmlns:a16="http://schemas.microsoft.com/office/drawing/2014/main" id="{CF18BE20-E7B6-6774-7BAD-F4F46F822211}"/>
              </a:ext>
            </a:extLst>
          </p:cNvPr>
          <p:cNvSpPr>
            <a:spLocks noGrp="1"/>
          </p:cNvSpPr>
          <p:nvPr>
            <p:ph type="title"/>
          </p:nvPr>
        </p:nvSpPr>
        <p:spPr>
          <a:xfrm>
            <a:off x="447675" y="196850"/>
            <a:ext cx="8229600" cy="796925"/>
          </a:xfrm>
        </p:spPr>
        <p:txBody>
          <a:bodyPr/>
          <a:lstStyle/>
          <a:p>
            <a:pPr eaLnBrk="1" hangingPunct="1"/>
            <a:r>
              <a:rPr lang="en-US" altLang="en-US"/>
              <a:t>Custom Etching</a:t>
            </a:r>
          </a:p>
        </p:txBody>
      </p:sp>
      <p:sp>
        <p:nvSpPr>
          <p:cNvPr id="123907" name="Rectangle 4">
            <a:extLst>
              <a:ext uri="{FF2B5EF4-FFF2-40B4-BE49-F238E27FC236}">
                <a16:creationId xmlns:a16="http://schemas.microsoft.com/office/drawing/2014/main" id="{80D5F9C5-FA72-A07B-CA01-D745B6EC1B1E}"/>
              </a:ext>
            </a:extLst>
          </p:cNvPr>
          <p:cNvSpPr>
            <a:spLocks noGrp="1"/>
          </p:cNvSpPr>
          <p:nvPr>
            <p:ph type="body" sz="half" idx="1"/>
          </p:nvPr>
        </p:nvSpPr>
        <p:spPr>
          <a:xfrm>
            <a:off x="325531" y="1281113"/>
            <a:ext cx="4370388" cy="4527550"/>
          </a:xfrm>
        </p:spPr>
        <p:txBody>
          <a:bodyPr/>
          <a:lstStyle/>
          <a:p>
            <a:pPr eaLnBrk="1" hangingPunct="1"/>
            <a:r>
              <a:rPr lang="en-US" altLang="en-US" sz="2000" dirty="0"/>
              <a:t>QWR - ISAC-II - differential etching</a:t>
            </a:r>
          </a:p>
          <a:p>
            <a:pPr lvl="1" eaLnBrk="1" hangingPunct="1"/>
            <a:r>
              <a:rPr lang="en-US" altLang="en-US" sz="2000" dirty="0"/>
              <a:t>Etch the inductive (root) half by 100 microns</a:t>
            </a:r>
          </a:p>
          <a:p>
            <a:pPr lvl="2" eaLnBrk="1" hangingPunct="1"/>
            <a:r>
              <a:rPr lang="el-GR" altLang="en-US" sz="1800" dirty="0">
                <a:cs typeface="Arial" panose="020B0604020202020204" pitchFamily="34" charset="0"/>
              </a:rPr>
              <a:t>Δ</a:t>
            </a:r>
            <a:r>
              <a:rPr lang="en-US" altLang="en-US" sz="1800" dirty="0">
                <a:cs typeface="Arial" panose="020B0604020202020204" pitchFamily="34" charset="0"/>
              </a:rPr>
              <a:t>f=</a:t>
            </a:r>
            <a:r>
              <a:rPr lang="en-US" altLang="en-US" sz="1800" dirty="0"/>
              <a:t>-179 kHz</a:t>
            </a:r>
          </a:p>
          <a:p>
            <a:pPr lvl="1" eaLnBrk="1" hangingPunct="1"/>
            <a:r>
              <a:rPr lang="en-US" altLang="en-US" sz="2000" dirty="0"/>
              <a:t>Etch capacitive (beam port) end by 100 microns</a:t>
            </a:r>
          </a:p>
          <a:p>
            <a:pPr lvl="2" eaLnBrk="1" hangingPunct="1"/>
            <a:r>
              <a:rPr lang="el-GR" altLang="en-US" sz="1800" dirty="0">
                <a:cs typeface="Arial" panose="020B0604020202020204" pitchFamily="34" charset="0"/>
              </a:rPr>
              <a:t>Δ</a:t>
            </a:r>
            <a:r>
              <a:rPr lang="en-US" altLang="en-US" sz="1800" dirty="0">
                <a:cs typeface="Arial" panose="020B0604020202020204" pitchFamily="34" charset="0"/>
              </a:rPr>
              <a:t>f=+</a:t>
            </a:r>
            <a:r>
              <a:rPr lang="en-US" altLang="en-US" sz="1800" dirty="0"/>
              <a:t>191 kHz</a:t>
            </a:r>
          </a:p>
          <a:p>
            <a:pPr lvl="1" eaLnBrk="1" hangingPunct="1"/>
            <a:r>
              <a:rPr lang="en-CA" altLang="en-US" sz="2000" dirty="0"/>
              <a:t>so differential etch moves the frequency by ~2kHz/µm</a:t>
            </a:r>
          </a:p>
          <a:p>
            <a:pPr lvl="1" eaLnBrk="1" hangingPunct="1"/>
            <a:r>
              <a:rPr lang="en-CA" altLang="en-US" sz="2000" dirty="0"/>
              <a:t>ISAC-II chose to fabricate to a goal frequency 20kHz high and etch at the root to bring the cavity to frequency</a:t>
            </a:r>
            <a:endParaRPr lang="en-US" altLang="en-US" sz="1800" dirty="0"/>
          </a:p>
        </p:txBody>
      </p:sp>
      <p:pic>
        <p:nvPicPr>
          <p:cNvPr id="123908" name="Picture 6" descr="SRF09-mindy-etching">
            <a:extLst>
              <a:ext uri="{FF2B5EF4-FFF2-40B4-BE49-F238E27FC236}">
                <a16:creationId xmlns:a16="http://schemas.microsoft.com/office/drawing/2014/main" id="{8A3F5B3D-1CB4-1589-29EC-7AF16A5ACF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0975" y="1339850"/>
            <a:ext cx="3292475"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C499BB3E-B368-3918-BF9A-25526350F4E2}"/>
              </a:ext>
            </a:extLst>
          </p:cNvPr>
          <p:cNvSpPr/>
          <p:nvPr/>
        </p:nvSpPr>
        <p:spPr>
          <a:xfrm>
            <a:off x="6311900" y="3976688"/>
            <a:ext cx="985838" cy="2344737"/>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4" name="Rectangle 3">
            <a:extLst>
              <a:ext uri="{FF2B5EF4-FFF2-40B4-BE49-F238E27FC236}">
                <a16:creationId xmlns:a16="http://schemas.microsoft.com/office/drawing/2014/main" id="{7A8BF5F0-9CBA-6F77-F2FA-DF346B5BD3A7}"/>
              </a:ext>
            </a:extLst>
          </p:cNvPr>
          <p:cNvSpPr/>
          <p:nvPr/>
        </p:nvSpPr>
        <p:spPr>
          <a:xfrm>
            <a:off x="6640513" y="4322763"/>
            <a:ext cx="320675" cy="199866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5" name="Freeform 4">
            <a:extLst>
              <a:ext uri="{FF2B5EF4-FFF2-40B4-BE49-F238E27FC236}">
                <a16:creationId xmlns:a16="http://schemas.microsoft.com/office/drawing/2014/main" id="{C5EFF599-6894-716E-8888-8823A456C355}"/>
              </a:ext>
            </a:extLst>
          </p:cNvPr>
          <p:cNvSpPr/>
          <p:nvPr/>
        </p:nvSpPr>
        <p:spPr>
          <a:xfrm>
            <a:off x="6321425" y="5130800"/>
            <a:ext cx="976313" cy="36513"/>
          </a:xfrm>
          <a:custGeom>
            <a:avLst/>
            <a:gdLst>
              <a:gd name="connsiteX0" fmla="*/ 0 w 976544"/>
              <a:gd name="connsiteY0" fmla="*/ 35511 h 35511"/>
              <a:gd name="connsiteX1" fmla="*/ 71021 w 976544"/>
              <a:gd name="connsiteY1" fmla="*/ 0 h 35511"/>
              <a:gd name="connsiteX2" fmla="*/ 97654 w 976544"/>
              <a:gd name="connsiteY2" fmla="*/ 8878 h 35511"/>
              <a:gd name="connsiteX3" fmla="*/ 115410 w 976544"/>
              <a:gd name="connsiteY3" fmla="*/ 26633 h 35511"/>
              <a:gd name="connsiteX4" fmla="*/ 213064 w 976544"/>
              <a:gd name="connsiteY4" fmla="*/ 26633 h 35511"/>
              <a:gd name="connsiteX5" fmla="*/ 248575 w 976544"/>
              <a:gd name="connsiteY5" fmla="*/ 17756 h 35511"/>
              <a:gd name="connsiteX6" fmla="*/ 275208 w 976544"/>
              <a:gd name="connsiteY6" fmla="*/ 8878 h 35511"/>
              <a:gd name="connsiteX7" fmla="*/ 328474 w 976544"/>
              <a:gd name="connsiteY7" fmla="*/ 26633 h 35511"/>
              <a:gd name="connsiteX8" fmla="*/ 355107 w 976544"/>
              <a:gd name="connsiteY8" fmla="*/ 35511 h 35511"/>
              <a:gd name="connsiteX9" fmla="*/ 479394 w 976544"/>
              <a:gd name="connsiteY9" fmla="*/ 26633 h 35511"/>
              <a:gd name="connsiteX10" fmla="*/ 656948 w 976544"/>
              <a:gd name="connsiteY10" fmla="*/ 8878 h 35511"/>
              <a:gd name="connsiteX11" fmla="*/ 807868 w 976544"/>
              <a:gd name="connsiteY11" fmla="*/ 17756 h 35511"/>
              <a:gd name="connsiteX12" fmla="*/ 923278 w 976544"/>
              <a:gd name="connsiteY12" fmla="*/ 0 h 35511"/>
              <a:gd name="connsiteX13" fmla="*/ 958788 w 976544"/>
              <a:gd name="connsiteY13" fmla="*/ 8878 h 35511"/>
              <a:gd name="connsiteX14" fmla="*/ 976544 w 976544"/>
              <a:gd name="connsiteY14" fmla="*/ 8878 h 35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6544" h="35511">
                <a:moveTo>
                  <a:pt x="0" y="35511"/>
                </a:moveTo>
                <a:cubicBezTo>
                  <a:pt x="8360" y="30495"/>
                  <a:pt x="51910" y="0"/>
                  <a:pt x="71021" y="0"/>
                </a:cubicBezTo>
                <a:cubicBezTo>
                  <a:pt x="80379" y="0"/>
                  <a:pt x="88776" y="5919"/>
                  <a:pt x="97654" y="8878"/>
                </a:cubicBezTo>
                <a:cubicBezTo>
                  <a:pt x="103573" y="14796"/>
                  <a:pt x="107082" y="25800"/>
                  <a:pt x="115410" y="26633"/>
                </a:cubicBezTo>
                <a:cubicBezTo>
                  <a:pt x="273163" y="42409"/>
                  <a:pt x="133420" y="87"/>
                  <a:pt x="213064" y="26633"/>
                </a:cubicBezTo>
                <a:cubicBezTo>
                  <a:pt x="224901" y="23674"/>
                  <a:pt x="236843" y="21108"/>
                  <a:pt x="248575" y="17756"/>
                </a:cubicBezTo>
                <a:cubicBezTo>
                  <a:pt x="257573" y="15185"/>
                  <a:pt x="265907" y="7845"/>
                  <a:pt x="275208" y="8878"/>
                </a:cubicBezTo>
                <a:cubicBezTo>
                  <a:pt x="293809" y="10945"/>
                  <a:pt x="310719" y="20715"/>
                  <a:pt x="328474" y="26633"/>
                </a:cubicBezTo>
                <a:lnTo>
                  <a:pt x="355107" y="35511"/>
                </a:lnTo>
                <a:cubicBezTo>
                  <a:pt x="431007" y="10212"/>
                  <a:pt x="389802" y="15435"/>
                  <a:pt x="479394" y="26633"/>
                </a:cubicBezTo>
                <a:cubicBezTo>
                  <a:pt x="550646" y="12384"/>
                  <a:pt x="558138" y="8878"/>
                  <a:pt x="656948" y="8878"/>
                </a:cubicBezTo>
                <a:cubicBezTo>
                  <a:pt x="707342" y="8878"/>
                  <a:pt x="757561" y="14797"/>
                  <a:pt x="807868" y="17756"/>
                </a:cubicBezTo>
                <a:cubicBezTo>
                  <a:pt x="850753" y="7035"/>
                  <a:pt x="872153" y="0"/>
                  <a:pt x="923278" y="0"/>
                </a:cubicBezTo>
                <a:cubicBezTo>
                  <a:pt x="935479" y="0"/>
                  <a:pt x="946753" y="6872"/>
                  <a:pt x="958788" y="8878"/>
                </a:cubicBezTo>
                <a:cubicBezTo>
                  <a:pt x="964626" y="9851"/>
                  <a:pt x="970625" y="8878"/>
                  <a:pt x="976544" y="887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6" name="Rectangle 5">
            <a:extLst>
              <a:ext uri="{FF2B5EF4-FFF2-40B4-BE49-F238E27FC236}">
                <a16:creationId xmlns:a16="http://schemas.microsoft.com/office/drawing/2014/main" id="{DEB5C46E-60DB-1555-08AC-528CB1920EED}"/>
              </a:ext>
            </a:extLst>
          </p:cNvPr>
          <p:cNvSpPr/>
          <p:nvPr/>
        </p:nvSpPr>
        <p:spPr>
          <a:xfrm>
            <a:off x="6321425" y="5148263"/>
            <a:ext cx="976313" cy="1173162"/>
          </a:xfrm>
          <a:prstGeom prst="rect">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7" name="Rectangle 6">
            <a:extLst>
              <a:ext uri="{FF2B5EF4-FFF2-40B4-BE49-F238E27FC236}">
                <a16:creationId xmlns:a16="http://schemas.microsoft.com/office/drawing/2014/main" id="{2CBEBA57-06B1-37B5-3CA1-74B71B0527C4}"/>
              </a:ext>
            </a:extLst>
          </p:cNvPr>
          <p:cNvSpPr/>
          <p:nvPr/>
        </p:nvSpPr>
        <p:spPr>
          <a:xfrm>
            <a:off x="6640513" y="4473575"/>
            <a:ext cx="320675" cy="115888"/>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8" name="Date Placeholder 7">
            <a:extLst>
              <a:ext uri="{FF2B5EF4-FFF2-40B4-BE49-F238E27FC236}">
                <a16:creationId xmlns:a16="http://schemas.microsoft.com/office/drawing/2014/main" id="{175A28D2-B825-CE7B-09D8-01D0B330EC86}"/>
              </a:ext>
            </a:extLst>
          </p:cNvPr>
          <p:cNvSpPr>
            <a:spLocks noGrp="1"/>
          </p:cNvSpPr>
          <p:nvPr>
            <p:ph type="dt" sz="quarter" idx="10"/>
          </p:nvPr>
        </p:nvSpPr>
        <p:spPr/>
        <p:txBody>
          <a:bodyPr/>
          <a:lstStyle/>
          <a:p>
            <a:pPr>
              <a:defRPr/>
            </a:pPr>
            <a:r>
              <a:rPr lang="en-US"/>
              <a:t>2025-09-17</a:t>
            </a:r>
          </a:p>
        </p:txBody>
      </p:sp>
      <p:sp>
        <p:nvSpPr>
          <p:cNvPr id="12" name="Footer Placeholder 11">
            <a:extLst>
              <a:ext uri="{FF2B5EF4-FFF2-40B4-BE49-F238E27FC236}">
                <a16:creationId xmlns:a16="http://schemas.microsoft.com/office/drawing/2014/main" id="{53D8C33C-8A94-DA3D-39D0-F3056FAB687C}"/>
              </a:ext>
            </a:extLst>
          </p:cNvPr>
          <p:cNvSpPr>
            <a:spLocks noGrp="1"/>
          </p:cNvSpPr>
          <p:nvPr>
            <p:ph type="ftr" sz="quarter" idx="11"/>
          </p:nvPr>
        </p:nvSpPr>
        <p:spPr/>
        <p:txBody>
          <a:bodyPr/>
          <a:lstStyle/>
          <a:p>
            <a:pPr>
              <a:defRPr/>
            </a:pPr>
            <a:r>
              <a:rPr lang="it-IT"/>
              <a:t>Bob Laxdal - Non Elliptical Cavities </a:t>
            </a:r>
            <a:endParaRPr lang="en-US"/>
          </a:p>
        </p:txBody>
      </p:sp>
      <p:sp>
        <p:nvSpPr>
          <p:cNvPr id="123916" name="Slide Number Placeholder 12">
            <a:extLst>
              <a:ext uri="{FF2B5EF4-FFF2-40B4-BE49-F238E27FC236}">
                <a16:creationId xmlns:a16="http://schemas.microsoft.com/office/drawing/2014/main" id="{B2B7A5EF-6E12-26F7-6853-A785809691A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9C95300-A49E-44DC-A9A4-B1CE192F8647}" type="slidenum">
              <a:rPr lang="en-US" altLang="en-US" sz="1200" smtClean="0">
                <a:solidFill>
                  <a:srgbClr val="898989"/>
                </a:solidFill>
              </a:rPr>
              <a:pPr>
                <a:spcBef>
                  <a:spcPct val="0"/>
                </a:spcBef>
                <a:buFontTx/>
                <a:buNone/>
              </a:pPr>
              <a:t>75</a:t>
            </a:fld>
            <a:endParaRPr lang="en-US" altLang="en-US" sz="1200">
              <a:solidFill>
                <a:srgbClr val="898989"/>
              </a:solidFill>
            </a:endParaRP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6010907A-F276-7345-33B2-1A16946712CA}"/>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6010907A-F276-7345-33B2-1A16946712CA}"/>
                  </a:ext>
                </a:extLst>
              </p:cNvPr>
              <p:cNvPicPr/>
              <p:nvPr/>
            </p:nvPicPr>
            <p:blipFill>
              <a:blip r:embed="rId4"/>
              <a:stretch>
                <a:fillRect/>
              </a:stretch>
            </p:blipFill>
            <p:spPr>
              <a:xfrm>
                <a:off x="8437989" y="-34448"/>
                <a:ext cx="527040" cy="573840"/>
              </a:xfrm>
              <a:prstGeom prst="rect">
                <a:avLst/>
              </a:prstGeom>
            </p:spPr>
          </p:pic>
        </mc:Fallback>
      </mc:AlternateContent>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2">
            <a:extLst>
              <a:ext uri="{FF2B5EF4-FFF2-40B4-BE49-F238E27FC236}">
                <a16:creationId xmlns:a16="http://schemas.microsoft.com/office/drawing/2014/main" id="{48BD8256-B872-F5B8-A15A-819F30DCA0F8}"/>
              </a:ext>
            </a:extLst>
          </p:cNvPr>
          <p:cNvSpPr txBox="1">
            <a:spLocks noChangeArrowheads="1"/>
          </p:cNvSpPr>
          <p:nvPr/>
        </p:nvSpPr>
        <p:spPr bwMode="auto">
          <a:xfrm>
            <a:off x="347663" y="649288"/>
            <a:ext cx="80772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50000"/>
              </a:spcBef>
              <a:buFontTx/>
              <a:buChar char="•"/>
            </a:pPr>
            <a:r>
              <a:rPr lang="en-US" altLang="en-US" sz="2000" dirty="0"/>
              <a:t>For QWRs with removable tuning plate a Niobium puck can be welded to the tuning plate - reduces cavity resonant frequency by increasing capacity</a:t>
            </a:r>
          </a:p>
          <a:p>
            <a:pPr>
              <a:spcBef>
                <a:spcPct val="50000"/>
              </a:spcBef>
              <a:buFontTx/>
              <a:buChar char="•"/>
            </a:pPr>
            <a:r>
              <a:rPr lang="en-US" altLang="en-US" sz="2000" dirty="0"/>
              <a:t>Puck can be trimmed after final fabrication – watch rf losses on rf joint (B&lt;1mT is safe)</a:t>
            </a:r>
          </a:p>
        </p:txBody>
      </p:sp>
      <p:sp>
        <p:nvSpPr>
          <p:cNvPr id="124931" name="Text Box 3">
            <a:extLst>
              <a:ext uri="{FF2B5EF4-FFF2-40B4-BE49-F238E27FC236}">
                <a16:creationId xmlns:a16="http://schemas.microsoft.com/office/drawing/2014/main" id="{947A0723-2566-367A-FF8B-6AEADB007FD7}"/>
              </a:ext>
            </a:extLst>
          </p:cNvPr>
          <p:cNvSpPr txBox="1">
            <a:spLocks noChangeArrowheads="1"/>
          </p:cNvSpPr>
          <p:nvPr/>
        </p:nvSpPr>
        <p:spPr bwMode="auto">
          <a:xfrm>
            <a:off x="155575" y="125413"/>
            <a:ext cx="44545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50000"/>
              </a:spcBef>
              <a:buFontTx/>
              <a:buNone/>
            </a:pPr>
            <a:r>
              <a:rPr lang="en-US" altLang="en-US" sz="2800" b="1">
                <a:solidFill>
                  <a:schemeClr val="tx2"/>
                </a:solidFill>
              </a:rPr>
              <a:t>Frequency Compensation</a:t>
            </a:r>
          </a:p>
        </p:txBody>
      </p:sp>
      <p:grpSp>
        <p:nvGrpSpPr>
          <p:cNvPr id="124932" name="Group 7">
            <a:extLst>
              <a:ext uri="{FF2B5EF4-FFF2-40B4-BE49-F238E27FC236}">
                <a16:creationId xmlns:a16="http://schemas.microsoft.com/office/drawing/2014/main" id="{F38A6299-8A7C-6E97-05DE-264C729D736F}"/>
              </a:ext>
            </a:extLst>
          </p:cNvPr>
          <p:cNvGrpSpPr>
            <a:grpSpLocks/>
          </p:cNvGrpSpPr>
          <p:nvPr/>
        </p:nvGrpSpPr>
        <p:grpSpPr bwMode="auto">
          <a:xfrm>
            <a:off x="650875" y="2921000"/>
            <a:ext cx="3960813" cy="3275013"/>
            <a:chOff x="74" y="1894"/>
            <a:chExt cx="2733" cy="2322"/>
          </a:xfrm>
        </p:grpSpPr>
        <p:sp>
          <p:nvSpPr>
            <p:cNvPr id="124953" name="Rectangle 8">
              <a:extLst>
                <a:ext uri="{FF2B5EF4-FFF2-40B4-BE49-F238E27FC236}">
                  <a16:creationId xmlns:a16="http://schemas.microsoft.com/office/drawing/2014/main" id="{4562289F-8BB4-3823-E0B6-148F306584B7}"/>
                </a:ext>
              </a:extLst>
            </p:cNvPr>
            <p:cNvSpPr>
              <a:spLocks noChangeArrowheads="1"/>
            </p:cNvSpPr>
            <p:nvPr/>
          </p:nvSpPr>
          <p:spPr bwMode="auto">
            <a:xfrm>
              <a:off x="74" y="1894"/>
              <a:ext cx="2733" cy="232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CA" altLang="en-US" sz="1800"/>
            </a:p>
          </p:txBody>
        </p:sp>
        <p:pic>
          <p:nvPicPr>
            <p:cNvPr id="124954" name="Picture 9" descr="bump">
              <a:extLst>
                <a:ext uri="{FF2B5EF4-FFF2-40B4-BE49-F238E27FC236}">
                  <a16:creationId xmlns:a16="http://schemas.microsoft.com/office/drawing/2014/main" id="{3F0D8F93-1F37-ECDF-6ED4-2E43677B38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 y="1946"/>
              <a:ext cx="2661" cy="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4933" name="Group 16">
            <a:extLst>
              <a:ext uri="{FF2B5EF4-FFF2-40B4-BE49-F238E27FC236}">
                <a16:creationId xmlns:a16="http://schemas.microsoft.com/office/drawing/2014/main" id="{83F327D2-B7E0-B523-BB9C-B6A1B5F9850A}"/>
              </a:ext>
            </a:extLst>
          </p:cNvPr>
          <p:cNvGrpSpPr>
            <a:grpSpLocks/>
          </p:cNvGrpSpPr>
          <p:nvPr/>
        </p:nvGrpSpPr>
        <p:grpSpPr bwMode="auto">
          <a:xfrm>
            <a:off x="6384925" y="3689350"/>
            <a:ext cx="1300163" cy="2506663"/>
            <a:chOff x="7067698" y="4340416"/>
            <a:chExt cx="1426099" cy="2008570"/>
          </a:xfrm>
        </p:grpSpPr>
        <p:sp>
          <p:nvSpPr>
            <p:cNvPr id="19" name="Rectangle 18">
              <a:extLst>
                <a:ext uri="{FF2B5EF4-FFF2-40B4-BE49-F238E27FC236}">
                  <a16:creationId xmlns:a16="http://schemas.microsoft.com/office/drawing/2014/main" id="{259615A4-EA71-D4F2-1BFA-78CD0805F458}"/>
                </a:ext>
              </a:extLst>
            </p:cNvPr>
            <p:cNvSpPr/>
            <p:nvPr/>
          </p:nvSpPr>
          <p:spPr>
            <a:xfrm rot="16200000">
              <a:off x="6759050" y="4715232"/>
              <a:ext cx="2008570" cy="12589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0" name="Oval 19">
              <a:extLst>
                <a:ext uri="{FF2B5EF4-FFF2-40B4-BE49-F238E27FC236}">
                  <a16:creationId xmlns:a16="http://schemas.microsoft.com/office/drawing/2014/main" id="{7F2485E6-E5AC-5C0F-9517-EAE0C2A79D6B}"/>
                </a:ext>
              </a:extLst>
            </p:cNvPr>
            <p:cNvSpPr/>
            <p:nvPr/>
          </p:nvSpPr>
          <p:spPr>
            <a:xfrm rot="16200000">
              <a:off x="6141770" y="5266344"/>
              <a:ext cx="2008570" cy="1567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1" name="Oval 20">
              <a:extLst>
                <a:ext uri="{FF2B5EF4-FFF2-40B4-BE49-F238E27FC236}">
                  <a16:creationId xmlns:a16="http://schemas.microsoft.com/office/drawing/2014/main" id="{F11149EE-2F4E-4B05-67B3-1D6FE135908B}"/>
                </a:ext>
              </a:extLst>
            </p:cNvPr>
            <p:cNvSpPr/>
            <p:nvPr/>
          </p:nvSpPr>
          <p:spPr>
            <a:xfrm rot="16200000">
              <a:off x="7365011" y="5265473"/>
              <a:ext cx="2008570" cy="1584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nvGrpSpPr>
            <p:cNvPr id="22" name="Group 21">
              <a:extLst>
                <a:ext uri="{FF2B5EF4-FFF2-40B4-BE49-F238E27FC236}">
                  <a16:creationId xmlns:a16="http://schemas.microsoft.com/office/drawing/2014/main" id="{2976F356-3688-85CB-7D65-09C48660A062}"/>
                </a:ext>
              </a:extLst>
            </p:cNvPr>
            <p:cNvGrpSpPr/>
            <p:nvPr/>
          </p:nvGrpSpPr>
          <p:grpSpPr>
            <a:xfrm>
              <a:off x="7479482" y="4386706"/>
              <a:ext cx="567680" cy="1922441"/>
              <a:chOff x="4788024" y="2229058"/>
              <a:chExt cx="1440160" cy="2136045"/>
            </a:xfrm>
            <a:solidFill>
              <a:srgbClr val="FFFF00"/>
            </a:solidFill>
          </p:grpSpPr>
          <p:sp>
            <p:nvSpPr>
              <p:cNvPr id="32" name="Rectangle 31">
                <a:extLst>
                  <a:ext uri="{FF2B5EF4-FFF2-40B4-BE49-F238E27FC236}">
                    <a16:creationId xmlns:a16="http://schemas.microsoft.com/office/drawing/2014/main" id="{CFC28C40-FDF0-9193-CE32-36630FE25AD6}"/>
                  </a:ext>
                </a:extLst>
              </p:cNvPr>
              <p:cNvSpPr/>
              <p:nvPr/>
            </p:nvSpPr>
            <p:spPr>
              <a:xfrm>
                <a:off x="4788024" y="2248719"/>
                <a:ext cx="1440160" cy="2086715"/>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3" name="Oval 32">
                <a:extLst>
                  <a:ext uri="{FF2B5EF4-FFF2-40B4-BE49-F238E27FC236}">
                    <a16:creationId xmlns:a16="http://schemas.microsoft.com/office/drawing/2014/main" id="{A51089C5-2EAC-1FE0-FC12-2D5CF703DC63}"/>
                  </a:ext>
                </a:extLst>
              </p:cNvPr>
              <p:cNvSpPr/>
              <p:nvPr/>
            </p:nvSpPr>
            <p:spPr>
              <a:xfrm>
                <a:off x="4788024" y="4305762"/>
                <a:ext cx="1440160" cy="59341"/>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4" name="Oval 33">
                <a:extLst>
                  <a:ext uri="{FF2B5EF4-FFF2-40B4-BE49-F238E27FC236}">
                    <a16:creationId xmlns:a16="http://schemas.microsoft.com/office/drawing/2014/main" id="{5F008FEC-4E76-5A17-E131-6175FEE431DC}"/>
                  </a:ext>
                </a:extLst>
              </p:cNvPr>
              <p:cNvSpPr/>
              <p:nvPr/>
            </p:nvSpPr>
            <p:spPr>
              <a:xfrm>
                <a:off x="4788024" y="2229058"/>
                <a:ext cx="1440160" cy="54006"/>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23" name="Rectangle 22">
              <a:extLst>
                <a:ext uri="{FF2B5EF4-FFF2-40B4-BE49-F238E27FC236}">
                  <a16:creationId xmlns:a16="http://schemas.microsoft.com/office/drawing/2014/main" id="{C38DDC8E-E3C4-E7EE-BE4A-029E3CCCF899}"/>
                </a:ext>
              </a:extLst>
            </p:cNvPr>
            <p:cNvSpPr/>
            <p:nvPr/>
          </p:nvSpPr>
          <p:spPr>
            <a:xfrm>
              <a:off x="7478637" y="5238484"/>
              <a:ext cx="551982" cy="217521"/>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4" name="Rectangle 23">
              <a:extLst>
                <a:ext uri="{FF2B5EF4-FFF2-40B4-BE49-F238E27FC236}">
                  <a16:creationId xmlns:a16="http://schemas.microsoft.com/office/drawing/2014/main" id="{2F33577E-5702-59AF-5B32-175954FA581E}"/>
                </a:ext>
              </a:extLst>
            </p:cNvPr>
            <p:cNvSpPr/>
            <p:nvPr/>
          </p:nvSpPr>
          <p:spPr>
            <a:xfrm>
              <a:off x="8385838" y="5233396"/>
              <a:ext cx="87063" cy="222609"/>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5" name="Oval 24">
              <a:extLst>
                <a:ext uri="{FF2B5EF4-FFF2-40B4-BE49-F238E27FC236}">
                  <a16:creationId xmlns:a16="http://schemas.microsoft.com/office/drawing/2014/main" id="{F99AC246-0511-EE02-0452-14EAA16E6500}"/>
                </a:ext>
              </a:extLst>
            </p:cNvPr>
            <p:cNvSpPr/>
            <p:nvPr/>
          </p:nvSpPr>
          <p:spPr>
            <a:xfrm>
              <a:off x="7473414" y="5238484"/>
              <a:ext cx="45273" cy="21752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6" name="Oval 25">
              <a:extLst>
                <a:ext uri="{FF2B5EF4-FFF2-40B4-BE49-F238E27FC236}">
                  <a16:creationId xmlns:a16="http://schemas.microsoft.com/office/drawing/2014/main" id="{D389E70B-3C2E-CFF2-B41A-5544A237BA02}"/>
                </a:ext>
              </a:extLst>
            </p:cNvPr>
            <p:cNvSpPr/>
            <p:nvPr/>
          </p:nvSpPr>
          <p:spPr>
            <a:xfrm>
              <a:off x="8007983" y="5235940"/>
              <a:ext cx="45273" cy="21752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7" name="Oval 26">
              <a:extLst>
                <a:ext uri="{FF2B5EF4-FFF2-40B4-BE49-F238E27FC236}">
                  <a16:creationId xmlns:a16="http://schemas.microsoft.com/office/drawing/2014/main" id="{AEF1ED36-1721-CD07-170D-C1FE1B7AC6C5}"/>
                </a:ext>
              </a:extLst>
            </p:cNvPr>
            <p:cNvSpPr/>
            <p:nvPr/>
          </p:nvSpPr>
          <p:spPr>
            <a:xfrm>
              <a:off x="8363201" y="5230852"/>
              <a:ext cx="45273" cy="21752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8" name="Oval 27">
              <a:extLst>
                <a:ext uri="{FF2B5EF4-FFF2-40B4-BE49-F238E27FC236}">
                  <a16:creationId xmlns:a16="http://schemas.microsoft.com/office/drawing/2014/main" id="{6C18DA19-22FD-BA66-3830-275272AD4508}"/>
                </a:ext>
              </a:extLst>
            </p:cNvPr>
            <p:cNvSpPr/>
            <p:nvPr/>
          </p:nvSpPr>
          <p:spPr>
            <a:xfrm>
              <a:off x="8448524" y="5233396"/>
              <a:ext cx="45273" cy="21752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9" name="Rectangle 28">
              <a:extLst>
                <a:ext uri="{FF2B5EF4-FFF2-40B4-BE49-F238E27FC236}">
                  <a16:creationId xmlns:a16="http://schemas.microsoft.com/office/drawing/2014/main" id="{573BE28F-3610-5EF0-5D74-F191A79F0304}"/>
                </a:ext>
              </a:extLst>
            </p:cNvPr>
            <p:cNvSpPr/>
            <p:nvPr/>
          </p:nvSpPr>
          <p:spPr>
            <a:xfrm>
              <a:off x="7156503" y="5239757"/>
              <a:ext cx="104476" cy="222609"/>
            </a:xfrm>
            <a:prstGeom prst="rect">
              <a:avLst/>
            </a:prstGeom>
            <a:solidFill>
              <a:srgbClr val="FFC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0" name="Oval 29">
              <a:extLst>
                <a:ext uri="{FF2B5EF4-FFF2-40B4-BE49-F238E27FC236}">
                  <a16:creationId xmlns:a16="http://schemas.microsoft.com/office/drawing/2014/main" id="{CF72000B-5796-555F-6385-7A1BA8ED9C85}"/>
                </a:ext>
              </a:extLst>
            </p:cNvPr>
            <p:cNvSpPr/>
            <p:nvPr/>
          </p:nvSpPr>
          <p:spPr>
            <a:xfrm>
              <a:off x="7238342" y="5235940"/>
              <a:ext cx="45273" cy="21879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1" name="Oval 30">
              <a:extLst>
                <a:ext uri="{FF2B5EF4-FFF2-40B4-BE49-F238E27FC236}">
                  <a16:creationId xmlns:a16="http://schemas.microsoft.com/office/drawing/2014/main" id="{43C2E948-65C7-E3F1-13A1-F0E931C8353E}"/>
                </a:ext>
              </a:extLst>
            </p:cNvPr>
            <p:cNvSpPr/>
            <p:nvPr/>
          </p:nvSpPr>
          <p:spPr>
            <a:xfrm>
              <a:off x="7133866" y="5239757"/>
              <a:ext cx="45273" cy="2175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124934" name="TextBox 1">
            <a:extLst>
              <a:ext uri="{FF2B5EF4-FFF2-40B4-BE49-F238E27FC236}">
                <a16:creationId xmlns:a16="http://schemas.microsoft.com/office/drawing/2014/main" id="{AC26D750-9EB1-F1F2-D141-B645936340E9}"/>
              </a:ext>
            </a:extLst>
          </p:cNvPr>
          <p:cNvSpPr txBox="1">
            <a:spLocks noChangeArrowheads="1"/>
          </p:cNvSpPr>
          <p:nvPr/>
        </p:nvSpPr>
        <p:spPr bwMode="auto">
          <a:xfrm>
            <a:off x="5183175" y="2478256"/>
            <a:ext cx="367188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2000" dirty="0"/>
              <a:t>For closed geometries plastic deformation at the beam ports can be done</a:t>
            </a:r>
          </a:p>
        </p:txBody>
      </p:sp>
      <p:cxnSp>
        <p:nvCxnSpPr>
          <p:cNvPr id="4" name="Straight Arrow Connector 3">
            <a:extLst>
              <a:ext uri="{FF2B5EF4-FFF2-40B4-BE49-F238E27FC236}">
                <a16:creationId xmlns:a16="http://schemas.microsoft.com/office/drawing/2014/main" id="{6AE4A535-0363-A17C-8933-517013BE57BC}"/>
              </a:ext>
            </a:extLst>
          </p:cNvPr>
          <p:cNvCxnSpPr/>
          <p:nvPr/>
        </p:nvCxnSpPr>
        <p:spPr>
          <a:xfrm flipH="1">
            <a:off x="5726113" y="4949825"/>
            <a:ext cx="558800" cy="0"/>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9DBC5FD-B575-BE36-4803-170FE67C4700}"/>
              </a:ext>
            </a:extLst>
          </p:cNvPr>
          <p:cNvCxnSpPr/>
          <p:nvPr/>
        </p:nvCxnSpPr>
        <p:spPr>
          <a:xfrm flipH="1">
            <a:off x="7769225" y="4926013"/>
            <a:ext cx="558800" cy="0"/>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73B95878-6AE4-40F0-6006-9F0B494E1CB2}"/>
              </a:ext>
            </a:extLst>
          </p:cNvPr>
          <p:cNvSpPr>
            <a:spLocks noGrp="1"/>
          </p:cNvSpPr>
          <p:nvPr>
            <p:ph type="dt" sz="quarter" idx="10"/>
          </p:nvPr>
        </p:nvSpPr>
        <p:spPr/>
        <p:txBody>
          <a:bodyPr/>
          <a:lstStyle/>
          <a:p>
            <a:pPr>
              <a:defRPr/>
            </a:pPr>
            <a:r>
              <a:rPr lang="en-US"/>
              <a:t>2025-09-17</a:t>
            </a:r>
            <a:endParaRPr lang="en-CA"/>
          </a:p>
        </p:txBody>
      </p:sp>
      <p:sp>
        <p:nvSpPr>
          <p:cNvPr id="35" name="Footer Placeholder 34">
            <a:extLst>
              <a:ext uri="{FF2B5EF4-FFF2-40B4-BE49-F238E27FC236}">
                <a16:creationId xmlns:a16="http://schemas.microsoft.com/office/drawing/2014/main" id="{1D9B0168-A4E9-B957-A413-DD7ADED5FD0B}"/>
              </a:ext>
            </a:extLst>
          </p:cNvPr>
          <p:cNvSpPr>
            <a:spLocks noGrp="1"/>
          </p:cNvSpPr>
          <p:nvPr>
            <p:ph type="ftr" sz="quarter" idx="11"/>
          </p:nvPr>
        </p:nvSpPr>
        <p:spPr/>
        <p:txBody>
          <a:bodyPr/>
          <a:lstStyle/>
          <a:p>
            <a:pPr>
              <a:defRPr/>
            </a:pPr>
            <a:r>
              <a:rPr lang="it-IT"/>
              <a:t>Bob Laxdal - Non Elliptical Cavities </a:t>
            </a:r>
            <a:endParaRPr lang="en-CA"/>
          </a:p>
        </p:txBody>
      </p:sp>
      <p:sp>
        <p:nvSpPr>
          <p:cNvPr id="124939" name="Slide Number Placeholder 35">
            <a:extLst>
              <a:ext uri="{FF2B5EF4-FFF2-40B4-BE49-F238E27FC236}">
                <a16:creationId xmlns:a16="http://schemas.microsoft.com/office/drawing/2014/main" id="{83A82CB3-630A-6E71-BDC8-D1CAD0B3F04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756EF56-9B66-4942-AD52-AD8B6DE85059}" type="slidenum">
              <a:rPr lang="en-CA" altLang="en-US" sz="1200" smtClean="0">
                <a:solidFill>
                  <a:srgbClr val="898989"/>
                </a:solidFill>
              </a:rPr>
              <a:pPr>
                <a:spcBef>
                  <a:spcPct val="0"/>
                </a:spcBef>
                <a:buFontTx/>
                <a:buNone/>
              </a:pPr>
              <a:t>76</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4">
            <p14:nvContentPartPr>
              <p14:cNvPr id="2" name="Ink 1">
                <a:extLst>
                  <a:ext uri="{FF2B5EF4-FFF2-40B4-BE49-F238E27FC236}">
                    <a16:creationId xmlns:a16="http://schemas.microsoft.com/office/drawing/2014/main" id="{9B736C62-91D5-B572-C78A-4EA2F3BD597C}"/>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9B736C62-91D5-B572-C78A-4EA2F3BD597C}"/>
                  </a:ext>
                </a:extLst>
              </p:cNvPr>
              <p:cNvPicPr/>
              <p:nvPr/>
            </p:nvPicPr>
            <p:blipFill>
              <a:blip r:embed="rId5"/>
              <a:stretch>
                <a:fillRect/>
              </a:stretch>
            </p:blipFill>
            <p:spPr>
              <a:xfrm>
                <a:off x="8437989" y="-34448"/>
                <a:ext cx="527040" cy="573840"/>
              </a:xfrm>
              <a:prstGeom prst="rect">
                <a:avLst/>
              </a:prstGeom>
            </p:spPr>
          </p:pic>
        </mc:Fallback>
      </mc:AlternateContent>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a:extLst>
              <a:ext uri="{FF2B5EF4-FFF2-40B4-BE49-F238E27FC236}">
                <a16:creationId xmlns:a16="http://schemas.microsoft.com/office/drawing/2014/main" id="{E3DB6FF6-3F8A-5264-B5B8-85B2BC4230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563" y="1025525"/>
            <a:ext cx="8601075" cy="520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6979" name="Rectangle 3">
            <a:extLst>
              <a:ext uri="{FF2B5EF4-FFF2-40B4-BE49-F238E27FC236}">
                <a16:creationId xmlns:a16="http://schemas.microsoft.com/office/drawing/2014/main" id="{BEBC7FB0-2D67-948B-3D65-5F21AEB47A29}"/>
              </a:ext>
            </a:extLst>
          </p:cNvPr>
          <p:cNvSpPr txBox="1">
            <a:spLocks noChangeArrowheads="1"/>
          </p:cNvSpPr>
          <p:nvPr/>
        </p:nvSpPr>
        <p:spPr bwMode="auto">
          <a:xfrm>
            <a:off x="457200" y="84138"/>
            <a:ext cx="8229600"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400"/>
              <a:t>Virtual Welding (FRIB)</a:t>
            </a:r>
          </a:p>
        </p:txBody>
      </p:sp>
      <p:sp>
        <p:nvSpPr>
          <p:cNvPr id="2" name="Date Placeholder 1">
            <a:extLst>
              <a:ext uri="{FF2B5EF4-FFF2-40B4-BE49-F238E27FC236}">
                <a16:creationId xmlns:a16="http://schemas.microsoft.com/office/drawing/2014/main" id="{A7CF4E1C-78A3-12B8-FF85-484ABCDEB994}"/>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5D8E910B-91A4-8833-B55B-336F4E017675}"/>
              </a:ext>
            </a:extLst>
          </p:cNvPr>
          <p:cNvSpPr>
            <a:spLocks noGrp="1"/>
          </p:cNvSpPr>
          <p:nvPr>
            <p:ph type="ftr" sz="quarter" idx="11"/>
          </p:nvPr>
        </p:nvSpPr>
        <p:spPr/>
        <p:txBody>
          <a:bodyPr/>
          <a:lstStyle/>
          <a:p>
            <a:pPr>
              <a:defRPr/>
            </a:pPr>
            <a:r>
              <a:rPr lang="it-IT"/>
              <a:t>Bob Laxdal - Non Elliptical Cavities </a:t>
            </a:r>
            <a:endParaRPr lang="en-CA"/>
          </a:p>
        </p:txBody>
      </p:sp>
      <p:sp>
        <p:nvSpPr>
          <p:cNvPr id="126982" name="Slide Number Placeholder 6">
            <a:extLst>
              <a:ext uri="{FF2B5EF4-FFF2-40B4-BE49-F238E27FC236}">
                <a16:creationId xmlns:a16="http://schemas.microsoft.com/office/drawing/2014/main" id="{0F787011-A794-6A76-B107-28BCB9027C0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A07CA53-D86D-4AEA-A95E-2316B2AEECD7}" type="slidenum">
              <a:rPr lang="en-CA" altLang="en-US" sz="1200" smtClean="0">
                <a:solidFill>
                  <a:srgbClr val="898989"/>
                </a:solidFill>
              </a:rPr>
              <a:pPr>
                <a:spcBef>
                  <a:spcPct val="0"/>
                </a:spcBef>
                <a:buFontTx/>
                <a:buNone/>
              </a:pPr>
              <a:t>77</a:t>
            </a:fld>
            <a:endParaRPr lang="en-CA" altLang="en-US" sz="1200">
              <a:solidFill>
                <a:srgbClr val="898989"/>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a:extLst>
              <a:ext uri="{FF2B5EF4-FFF2-40B4-BE49-F238E27FC236}">
                <a16:creationId xmlns:a16="http://schemas.microsoft.com/office/drawing/2014/main" id="{C7E58DA1-9EFF-1608-120C-B304377733AB}"/>
              </a:ext>
            </a:extLst>
          </p:cNvPr>
          <p:cNvSpPr>
            <a:spLocks noGrp="1"/>
          </p:cNvSpPr>
          <p:nvPr>
            <p:ph type="title"/>
          </p:nvPr>
        </p:nvSpPr>
        <p:spPr>
          <a:xfrm>
            <a:off x="495300" y="2257425"/>
            <a:ext cx="8229600" cy="1143000"/>
          </a:xfrm>
        </p:spPr>
        <p:txBody>
          <a:bodyPr/>
          <a:lstStyle/>
          <a:p>
            <a:pPr eaLnBrk="1" hangingPunct="1"/>
            <a:r>
              <a:rPr lang="en-CA" altLang="en-US"/>
              <a:t>Surface treatment / processing</a:t>
            </a:r>
          </a:p>
        </p:txBody>
      </p:sp>
      <p:sp>
        <p:nvSpPr>
          <p:cNvPr id="3" name="Date Placeholder 2">
            <a:extLst>
              <a:ext uri="{FF2B5EF4-FFF2-40B4-BE49-F238E27FC236}">
                <a16:creationId xmlns:a16="http://schemas.microsoft.com/office/drawing/2014/main" id="{9C6E51C9-9198-36D4-34A7-FB39A30DBE01}"/>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E8DCDB50-F27D-BD61-8620-9E189860581D}"/>
              </a:ext>
            </a:extLst>
          </p:cNvPr>
          <p:cNvSpPr>
            <a:spLocks noGrp="1"/>
          </p:cNvSpPr>
          <p:nvPr>
            <p:ph type="ftr" sz="quarter" idx="11"/>
          </p:nvPr>
        </p:nvSpPr>
        <p:spPr/>
        <p:txBody>
          <a:bodyPr/>
          <a:lstStyle/>
          <a:p>
            <a:pPr>
              <a:defRPr/>
            </a:pPr>
            <a:r>
              <a:rPr lang="it-IT"/>
              <a:t>Bob Laxdal - Non Elliptical Cavities </a:t>
            </a:r>
            <a:endParaRPr lang="en-CA"/>
          </a:p>
        </p:txBody>
      </p:sp>
      <p:sp>
        <p:nvSpPr>
          <p:cNvPr id="128005" name="Slide Number Placeholder 6">
            <a:extLst>
              <a:ext uri="{FF2B5EF4-FFF2-40B4-BE49-F238E27FC236}">
                <a16:creationId xmlns:a16="http://schemas.microsoft.com/office/drawing/2014/main" id="{B7A0B775-FBAC-89DB-7E86-1DDF3161CA19}"/>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69F1FF5-AB84-41A3-84C0-078295E531EE}" type="slidenum">
              <a:rPr lang="en-CA" altLang="en-US" sz="1200" smtClean="0">
                <a:solidFill>
                  <a:srgbClr val="898989"/>
                </a:solidFill>
              </a:rPr>
              <a:pPr>
                <a:spcBef>
                  <a:spcPct val="0"/>
                </a:spcBef>
                <a:buFontTx/>
                <a:buNone/>
              </a:pPr>
              <a:t>78</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27559B42-9D7A-DCEF-D277-B10456C1AF87}"/>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27559B42-9D7A-DCEF-D277-B10456C1AF87}"/>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a:extLst>
              <a:ext uri="{FF2B5EF4-FFF2-40B4-BE49-F238E27FC236}">
                <a16:creationId xmlns:a16="http://schemas.microsoft.com/office/drawing/2014/main" id="{32CF26EE-4D6E-7809-208C-73A8CA7A29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20700"/>
            <a:ext cx="8493125" cy="5745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9027" name="TextBox 1">
            <a:extLst>
              <a:ext uri="{FF2B5EF4-FFF2-40B4-BE49-F238E27FC236}">
                <a16:creationId xmlns:a16="http://schemas.microsoft.com/office/drawing/2014/main" id="{CAA1297A-C2F4-7ED7-D978-E5698B421177}"/>
              </a:ext>
            </a:extLst>
          </p:cNvPr>
          <p:cNvSpPr txBox="1">
            <a:spLocks noChangeArrowheads="1"/>
          </p:cNvSpPr>
          <p:nvPr/>
        </p:nvSpPr>
        <p:spPr bwMode="auto">
          <a:xfrm>
            <a:off x="2028825" y="0"/>
            <a:ext cx="4705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CA" altLang="en-US" sz="3600"/>
              <a:t>A Standard Recipe</a:t>
            </a:r>
          </a:p>
        </p:txBody>
      </p:sp>
      <p:sp>
        <p:nvSpPr>
          <p:cNvPr id="4" name="Date Placeholder 3">
            <a:extLst>
              <a:ext uri="{FF2B5EF4-FFF2-40B4-BE49-F238E27FC236}">
                <a16:creationId xmlns:a16="http://schemas.microsoft.com/office/drawing/2014/main" id="{2E6BF3A7-42D6-3E9D-6518-91307B056767}"/>
              </a:ext>
            </a:extLst>
          </p:cNvPr>
          <p:cNvSpPr>
            <a:spLocks noGrp="1"/>
          </p:cNvSpPr>
          <p:nvPr>
            <p:ph type="dt" sz="quarter" idx="10"/>
          </p:nvPr>
        </p:nvSpPr>
        <p:spPr/>
        <p:txBody>
          <a:bodyPr/>
          <a:lstStyle/>
          <a:p>
            <a:pPr>
              <a:defRPr/>
            </a:pPr>
            <a:r>
              <a:rPr lang="en-US"/>
              <a:t>2025-09-17</a:t>
            </a:r>
            <a:endParaRPr lang="en-CA" dirty="0"/>
          </a:p>
        </p:txBody>
      </p:sp>
      <p:sp>
        <p:nvSpPr>
          <p:cNvPr id="129031" name="Slide Number Placeholder 8">
            <a:extLst>
              <a:ext uri="{FF2B5EF4-FFF2-40B4-BE49-F238E27FC236}">
                <a16:creationId xmlns:a16="http://schemas.microsoft.com/office/drawing/2014/main" id="{F2ED5F92-A2BB-0A36-19C2-55CEBFBFD95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ABC61BE-20F1-4A8E-A7CE-3C850EEBA72B}" type="slidenum">
              <a:rPr lang="en-CA" altLang="en-US" sz="1200" smtClean="0">
                <a:solidFill>
                  <a:srgbClr val="898989"/>
                </a:solidFill>
              </a:rPr>
              <a:pPr>
                <a:spcBef>
                  <a:spcPct val="0"/>
                </a:spcBef>
                <a:buFontTx/>
                <a:buNone/>
              </a:pPr>
              <a:t>79</a:t>
            </a:fld>
            <a:endParaRPr lang="en-CA" altLang="en-US" sz="1200">
              <a:solidFill>
                <a:srgbClr val="898989"/>
              </a:solidFill>
            </a:endParaRPr>
          </a:p>
        </p:txBody>
      </p:sp>
      <p:sp>
        <p:nvSpPr>
          <p:cNvPr id="129028" name="TextBox 4">
            <a:extLst>
              <a:ext uri="{FF2B5EF4-FFF2-40B4-BE49-F238E27FC236}">
                <a16:creationId xmlns:a16="http://schemas.microsoft.com/office/drawing/2014/main" id="{28D0235E-77FA-E806-C0E8-0EB35AB8B506}"/>
              </a:ext>
            </a:extLst>
          </p:cNvPr>
          <p:cNvSpPr txBox="1">
            <a:spLocks noChangeArrowheads="1"/>
          </p:cNvSpPr>
          <p:nvPr/>
        </p:nvSpPr>
        <p:spPr bwMode="auto">
          <a:xfrm>
            <a:off x="390525" y="6194425"/>
            <a:ext cx="8596313" cy="646113"/>
          </a:xfrm>
          <a:prstGeom prst="rect">
            <a:avLst/>
          </a:prstGeom>
          <a:solidFill>
            <a:schemeClr val="bg1"/>
          </a:solid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800" dirty="0">
                <a:solidFill>
                  <a:srgbClr val="C00000"/>
                </a:solidFill>
              </a:rPr>
              <a:t>Variations like 120C bake are time consuming and the effectiveness is dependent on final operating temperature – the effectiveness should be baselined during prototyping</a:t>
            </a:r>
          </a:p>
        </p:txBody>
      </p:sp>
      <mc:AlternateContent xmlns:mc="http://schemas.openxmlformats.org/markup-compatibility/2006">
        <mc:Choice xmlns:p14="http://schemas.microsoft.com/office/powerpoint/2010/main" Requires="p14">
          <p:contentPart p14:bwMode="auto" r:id="rId4">
            <p14:nvContentPartPr>
              <p14:cNvPr id="2" name="Ink 1">
                <a:extLst>
                  <a:ext uri="{FF2B5EF4-FFF2-40B4-BE49-F238E27FC236}">
                    <a16:creationId xmlns:a16="http://schemas.microsoft.com/office/drawing/2014/main" id="{20E3084D-9CD2-3A2B-9A4C-1B516F6F8B87}"/>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20E3084D-9CD2-3A2B-9A4C-1B516F6F8B87}"/>
                  </a:ext>
                </a:extLst>
              </p:cNvPr>
              <p:cNvPicPr/>
              <p:nvPr/>
            </p:nvPicPr>
            <p:blipFill>
              <a:blip r:embed="rId5"/>
              <a:stretch>
                <a:fillRect/>
              </a:stretch>
            </p:blipFill>
            <p:spPr>
              <a:xfrm>
                <a:off x="8437989" y="-34448"/>
                <a:ext cx="527040" cy="573840"/>
              </a:xfrm>
              <a:prstGeom prst="rect">
                <a:avLst/>
              </a:prstGeom>
            </p:spPr>
          </p:pic>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0CF14-EE34-3121-6DCA-50035447FDC9}"/>
              </a:ext>
            </a:extLst>
          </p:cNvPr>
          <p:cNvSpPr>
            <a:spLocks noGrp="1"/>
          </p:cNvSpPr>
          <p:nvPr>
            <p:ph type="title"/>
          </p:nvPr>
        </p:nvSpPr>
        <p:spPr>
          <a:xfrm>
            <a:off x="457200" y="274638"/>
            <a:ext cx="8229600" cy="639762"/>
          </a:xfrm>
        </p:spPr>
        <p:txBody>
          <a:bodyPr>
            <a:normAutofit fontScale="90000"/>
          </a:bodyPr>
          <a:lstStyle/>
          <a:p>
            <a:pPr eaLnBrk="1" hangingPunct="1">
              <a:defRPr/>
            </a:pPr>
            <a:r>
              <a:rPr lang="en-US" dirty="0"/>
              <a:t>Why TEM mode cavities?</a:t>
            </a:r>
            <a:endParaRPr lang="en-CA" dirty="0"/>
          </a:p>
        </p:txBody>
      </p:sp>
      <p:pic>
        <p:nvPicPr>
          <p:cNvPr id="18435" name="Picture 3">
            <a:extLst>
              <a:ext uri="{FF2B5EF4-FFF2-40B4-BE49-F238E27FC236}">
                <a16:creationId xmlns:a16="http://schemas.microsoft.com/office/drawing/2014/main" id="{E19FF324-14FB-99FB-0823-D911E4F4C2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58000"/>
          <a:stretch>
            <a:fillRect/>
          </a:stretch>
        </p:blipFill>
        <p:spPr bwMode="auto">
          <a:xfrm>
            <a:off x="165100" y="1222375"/>
            <a:ext cx="3840163" cy="497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5">
            <a:extLst>
              <a:ext uri="{FF2B5EF4-FFF2-40B4-BE49-F238E27FC236}">
                <a16:creationId xmlns:a16="http://schemas.microsoft.com/office/drawing/2014/main" id="{3751D53F-45EE-6BB3-5194-D4F3AC752F2F}"/>
              </a:ext>
            </a:extLst>
          </p:cNvPr>
          <p:cNvSpPr txBox="1">
            <a:spLocks noChangeArrowheads="1"/>
          </p:cNvSpPr>
          <p:nvPr/>
        </p:nvSpPr>
        <p:spPr bwMode="auto">
          <a:xfrm>
            <a:off x="4229289" y="1396350"/>
            <a:ext cx="4674487" cy="490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spcBef>
                <a:spcPts val="600"/>
              </a:spcBef>
              <a:buFont typeface="Arial" panose="020B0604020202020204" pitchFamily="34" charset="0"/>
              <a:buChar char="•"/>
            </a:pPr>
            <a:r>
              <a:rPr lang="en-CA" altLang="en-US" dirty="0">
                <a:sym typeface="Symbol" panose="05050102010706020507" pitchFamily="18" charset="2"/>
              </a:rPr>
              <a:t>TEM mode cavities produce accelerating fields transverse to the inner conductor axis</a:t>
            </a:r>
          </a:p>
          <a:p>
            <a:pPr eaLnBrk="1" hangingPunct="1">
              <a:spcBef>
                <a:spcPts val="600"/>
              </a:spcBef>
              <a:buFont typeface="Arial" panose="020B0604020202020204" pitchFamily="34" charset="0"/>
              <a:buChar char="•"/>
            </a:pPr>
            <a:r>
              <a:rPr lang="en-CA" altLang="en-US" dirty="0"/>
              <a:t>For optimal acceleration the gap to gap distances are </a:t>
            </a:r>
            <a:r>
              <a:rPr lang="en-CA" altLang="en-US" dirty="0">
                <a:sym typeface="Symbol" panose="05050102010706020507" pitchFamily="18" charset="2"/>
              </a:rPr>
              <a:t>/2 where =v/c</a:t>
            </a:r>
          </a:p>
          <a:p>
            <a:pPr eaLnBrk="1" hangingPunct="1">
              <a:spcBef>
                <a:spcPts val="600"/>
              </a:spcBef>
              <a:buFont typeface="Arial" panose="020B0604020202020204" pitchFamily="34" charset="0"/>
              <a:buChar char="•"/>
            </a:pPr>
            <a:r>
              <a:rPr lang="en-CA" altLang="en-US" dirty="0">
                <a:sym typeface="Symbol" panose="05050102010706020507" pitchFamily="18" charset="2"/>
              </a:rPr>
              <a:t>For small  then  must be large enough for reasonable gap dimensions – more later</a:t>
            </a:r>
          </a:p>
          <a:p>
            <a:pPr eaLnBrk="1" hangingPunct="1">
              <a:spcBef>
                <a:spcPts val="600"/>
              </a:spcBef>
              <a:buFont typeface="Arial" panose="020B0604020202020204" pitchFamily="34" charset="0"/>
              <a:buChar char="•"/>
            </a:pPr>
            <a:r>
              <a:rPr lang="en-CA" altLang="en-US" dirty="0">
                <a:sym typeface="Symbol" panose="05050102010706020507" pitchFamily="18" charset="2"/>
              </a:rPr>
              <a:t>The cavity height is used to adjust  (rf frequency) and the dimensions along the beam axis are scaled to match the velocity</a:t>
            </a:r>
          </a:p>
          <a:p>
            <a:pPr eaLnBrk="1" hangingPunct="1">
              <a:spcBef>
                <a:spcPts val="600"/>
              </a:spcBef>
              <a:buFont typeface="Arial" panose="020B0604020202020204" pitchFamily="34" charset="0"/>
              <a:buChar char="•"/>
            </a:pPr>
            <a:r>
              <a:rPr lang="en-CA" altLang="en-US" dirty="0">
                <a:sym typeface="Symbol" panose="05050102010706020507" pitchFamily="18" charset="2"/>
              </a:rPr>
              <a:t>TEM cavities allow us to accelerate low and medium beta particles in a multi-gap structure with good efficiency and mechanical stability</a:t>
            </a:r>
          </a:p>
          <a:p>
            <a:pPr eaLnBrk="1" hangingPunct="1">
              <a:spcBef>
                <a:spcPts val="600"/>
              </a:spcBef>
              <a:buFont typeface="Arial" panose="020B0604020202020204" pitchFamily="34" charset="0"/>
              <a:buChar char="•"/>
            </a:pPr>
            <a:r>
              <a:rPr lang="en-CA" altLang="en-US" dirty="0">
                <a:sym typeface="Symbol" panose="05050102010706020507" pitchFamily="18" charset="2"/>
              </a:rPr>
              <a:t>Depending on the cavity type TEM mode cavities are 2-4 times smaller transversally than the same frequency elliptical cavity</a:t>
            </a:r>
            <a:endParaRPr lang="en-CA" altLang="en-US" dirty="0"/>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78E9106A-2390-EE6F-7EAF-BCB4A9C21919}"/>
                  </a:ext>
                </a:extLst>
              </p14:cNvPr>
              <p14:cNvContentPartPr/>
              <p14:nvPr/>
            </p14:nvContentPartPr>
            <p14:xfrm>
              <a:off x="8455989" y="-16448"/>
              <a:ext cx="491400" cy="538200"/>
            </p14:xfrm>
          </p:contentPart>
        </mc:Choice>
        <mc:Fallback xmlns="">
          <p:pic>
            <p:nvPicPr>
              <p:cNvPr id="3" name="Ink 2">
                <a:extLst>
                  <a:ext uri="{FF2B5EF4-FFF2-40B4-BE49-F238E27FC236}">
                    <a16:creationId xmlns:a16="http://schemas.microsoft.com/office/drawing/2014/main" id="{78E9106A-2390-EE6F-7EAF-BCB4A9C21919}"/>
                  </a:ext>
                </a:extLst>
              </p:cNvPr>
              <p:cNvPicPr/>
              <p:nvPr/>
            </p:nvPicPr>
            <p:blipFill>
              <a:blip r:embed="rId4"/>
              <a:stretch>
                <a:fillRect/>
              </a:stretch>
            </p:blipFill>
            <p:spPr>
              <a:xfrm>
                <a:off x="8438349" y="-34088"/>
                <a:ext cx="527040" cy="573840"/>
              </a:xfrm>
              <a:prstGeom prst="rect">
                <a:avLst/>
              </a:prstGeom>
            </p:spPr>
          </p:pic>
        </mc:Fallback>
      </mc:AlternateContent>
      <p:sp>
        <p:nvSpPr>
          <p:cNvPr id="4" name="Date Placeholder 3">
            <a:extLst>
              <a:ext uri="{FF2B5EF4-FFF2-40B4-BE49-F238E27FC236}">
                <a16:creationId xmlns:a16="http://schemas.microsoft.com/office/drawing/2014/main" id="{D87EE8DB-A567-E159-ADCC-D823D05B3626}"/>
              </a:ext>
            </a:extLst>
          </p:cNvPr>
          <p:cNvSpPr>
            <a:spLocks noGrp="1"/>
          </p:cNvSpPr>
          <p:nvPr>
            <p:ph type="dt" sz="half"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7321CF11-3085-DD4D-8D49-089A43F78685}"/>
              </a:ext>
            </a:extLst>
          </p:cNvPr>
          <p:cNvSpPr>
            <a:spLocks noGrp="1"/>
          </p:cNvSpPr>
          <p:nvPr>
            <p:ph type="ftr" sz="quarter" idx="11"/>
          </p:nvPr>
        </p:nvSpPr>
        <p:spPr/>
        <p:txBody>
          <a:bodyPr/>
          <a:lstStyle/>
          <a:p>
            <a:pPr>
              <a:defRPr/>
            </a:pPr>
            <a:r>
              <a:rPr lang="it-IT"/>
              <a:t>Bob Laxdal - Non Elliptical Cavities </a:t>
            </a:r>
            <a:endParaRPr lang="en-CA"/>
          </a:p>
        </p:txBody>
      </p:sp>
      <p:sp>
        <p:nvSpPr>
          <p:cNvPr id="6" name="Slide Number Placeholder 5">
            <a:extLst>
              <a:ext uri="{FF2B5EF4-FFF2-40B4-BE49-F238E27FC236}">
                <a16:creationId xmlns:a16="http://schemas.microsoft.com/office/drawing/2014/main" id="{92ADCD77-CEE7-EA69-04BB-68812B30EFD8}"/>
              </a:ext>
            </a:extLst>
          </p:cNvPr>
          <p:cNvSpPr>
            <a:spLocks noGrp="1"/>
          </p:cNvSpPr>
          <p:nvPr>
            <p:ph type="sldNum" sz="quarter" idx="12"/>
          </p:nvPr>
        </p:nvSpPr>
        <p:spPr/>
        <p:txBody>
          <a:bodyPr/>
          <a:lstStyle/>
          <a:p>
            <a:pPr>
              <a:defRPr/>
            </a:pPr>
            <a:fld id="{759301ED-21BF-40FA-A630-0767E734BCF5}" type="slidenum">
              <a:rPr lang="en-CA" altLang="en-US" smtClean="0"/>
              <a:pPr>
                <a:defRPr/>
              </a:pPr>
              <a:t>8</a:t>
            </a:fld>
            <a:endParaRPr lang="en-CA" alt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A4A04-CEF7-B764-A7DB-3B6B87A2A1D8}"/>
              </a:ext>
            </a:extLst>
          </p:cNvPr>
          <p:cNvSpPr>
            <a:spLocks noGrp="1"/>
          </p:cNvSpPr>
          <p:nvPr>
            <p:ph type="title"/>
          </p:nvPr>
        </p:nvSpPr>
        <p:spPr>
          <a:xfrm>
            <a:off x="457200" y="141288"/>
            <a:ext cx="8229600" cy="738187"/>
          </a:xfrm>
        </p:spPr>
        <p:txBody>
          <a:bodyPr rtlCol="0">
            <a:normAutofit fontScale="90000"/>
          </a:bodyPr>
          <a:lstStyle/>
          <a:p>
            <a:pPr eaLnBrk="1" fontAlgn="auto" hangingPunct="1">
              <a:spcAft>
                <a:spcPts val="0"/>
              </a:spcAft>
              <a:defRPr/>
            </a:pPr>
            <a:r>
              <a:rPr lang="en-CA" dirty="0"/>
              <a:t>Q-disease</a:t>
            </a:r>
          </a:p>
        </p:txBody>
      </p:sp>
      <p:sp>
        <p:nvSpPr>
          <p:cNvPr id="130051" name="TextBox 2">
            <a:extLst>
              <a:ext uri="{FF2B5EF4-FFF2-40B4-BE49-F238E27FC236}">
                <a16:creationId xmlns:a16="http://schemas.microsoft.com/office/drawing/2014/main" id="{FFCD8848-006E-FE6A-0A31-A7280B875247}"/>
              </a:ext>
            </a:extLst>
          </p:cNvPr>
          <p:cNvSpPr txBox="1">
            <a:spLocks noChangeArrowheads="1"/>
          </p:cNvSpPr>
          <p:nvPr/>
        </p:nvSpPr>
        <p:spPr bwMode="auto">
          <a:xfrm>
            <a:off x="276225" y="971550"/>
            <a:ext cx="4772025"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CA" altLang="en-US" sz="1800" dirty="0"/>
              <a:t>100K soak test - park the cavity at 100K for four hours and measure any changes in Q</a:t>
            </a:r>
          </a:p>
          <a:p>
            <a:pPr eaLnBrk="1" hangingPunct="1">
              <a:spcBef>
                <a:spcPct val="0"/>
              </a:spcBef>
            </a:pPr>
            <a:endParaRPr lang="en-CA" altLang="en-US" sz="800" dirty="0"/>
          </a:p>
          <a:p>
            <a:pPr eaLnBrk="1" hangingPunct="1">
              <a:spcBef>
                <a:spcPct val="0"/>
              </a:spcBef>
            </a:pPr>
            <a:r>
              <a:rPr lang="en-CA" altLang="en-US" sz="1800" dirty="0"/>
              <a:t>Mitigation is to degas the cavity at 600 – 800C</a:t>
            </a:r>
          </a:p>
          <a:p>
            <a:pPr lvl="1" eaLnBrk="1" hangingPunct="1">
              <a:spcBef>
                <a:spcPct val="0"/>
              </a:spcBef>
              <a:buFont typeface="Arial" panose="020B0604020202020204" pitchFamily="34" charset="0"/>
              <a:buChar char="•"/>
            </a:pPr>
            <a:r>
              <a:rPr lang="en-CA" altLang="en-US" sz="1800" dirty="0"/>
              <a:t>Temperature choice can be made based on geometry, material and fabrication details</a:t>
            </a:r>
          </a:p>
          <a:p>
            <a:pPr lvl="1" eaLnBrk="1" hangingPunct="1">
              <a:spcBef>
                <a:spcPct val="0"/>
              </a:spcBef>
              <a:buFont typeface="Arial" panose="020B0604020202020204" pitchFamily="34" charset="0"/>
              <a:buChar char="•"/>
            </a:pPr>
            <a:r>
              <a:rPr lang="en-CA" altLang="en-US" sz="1800" dirty="0"/>
              <a:t>SS to Nb braze joints -&gt; limit degas temp to &lt;650C</a:t>
            </a:r>
          </a:p>
          <a:p>
            <a:pPr lvl="1" eaLnBrk="1" hangingPunct="1">
              <a:spcBef>
                <a:spcPct val="0"/>
              </a:spcBef>
              <a:buFont typeface="Arial" panose="020B0604020202020204" pitchFamily="34" charset="0"/>
              <a:buChar char="•"/>
            </a:pPr>
            <a:r>
              <a:rPr lang="en-CA" altLang="en-US" sz="1800" dirty="0"/>
              <a:t>Quarter wave treated horizontally -&gt; limit to &lt;650C</a:t>
            </a:r>
          </a:p>
          <a:p>
            <a:pPr lvl="1" eaLnBrk="1" hangingPunct="1">
              <a:spcBef>
                <a:spcPct val="0"/>
              </a:spcBef>
              <a:buFont typeface="Arial" panose="020B0604020202020204" pitchFamily="34" charset="0"/>
              <a:buChar char="•"/>
            </a:pPr>
            <a:endParaRPr lang="en-CA" altLang="en-US" sz="800" dirty="0"/>
          </a:p>
          <a:p>
            <a:pPr eaLnBrk="1" hangingPunct="1">
              <a:spcBef>
                <a:spcPct val="0"/>
              </a:spcBef>
            </a:pPr>
            <a:r>
              <a:rPr lang="en-CA" altLang="en-US" sz="1800" dirty="0"/>
              <a:t>Example – heat treatment at FRIB of QWR and HWR is at 600C for 10 hours.</a:t>
            </a:r>
          </a:p>
          <a:p>
            <a:pPr lvl="1" eaLnBrk="1" hangingPunct="1">
              <a:spcBef>
                <a:spcPct val="0"/>
              </a:spcBef>
              <a:buFont typeface="Arial" panose="020B0604020202020204" pitchFamily="34" charset="0"/>
              <a:buChar char="•"/>
            </a:pPr>
            <a:r>
              <a:rPr lang="en-CA" altLang="en-US" sz="1800" dirty="0"/>
              <a:t>Total cycle time takes 40 hours </a:t>
            </a:r>
          </a:p>
          <a:p>
            <a:pPr lvl="1" eaLnBrk="1" hangingPunct="1">
              <a:spcBef>
                <a:spcPct val="0"/>
              </a:spcBef>
              <a:buFont typeface="Arial" panose="020B0604020202020204" pitchFamily="34" charset="0"/>
              <a:buChar char="•"/>
            </a:pPr>
            <a:endParaRPr lang="en-CA" altLang="en-US" sz="800" dirty="0"/>
          </a:p>
          <a:p>
            <a:pPr eaLnBrk="1" hangingPunct="1">
              <a:spcBef>
                <a:spcPct val="0"/>
              </a:spcBef>
            </a:pPr>
            <a:r>
              <a:rPr lang="en-CA" altLang="en-US" sz="1800" dirty="0"/>
              <a:t>Degassing furnaces are not cheap but for a major project the investment is required</a:t>
            </a:r>
          </a:p>
        </p:txBody>
      </p:sp>
      <p:pic>
        <p:nvPicPr>
          <p:cNvPr id="130053" name="Picture 3">
            <a:extLst>
              <a:ext uri="{FF2B5EF4-FFF2-40B4-BE49-F238E27FC236}">
                <a16:creationId xmlns:a16="http://schemas.microsoft.com/office/drawing/2014/main" id="{958F2951-195B-9114-3BBD-F39007827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5763" y="1841407"/>
            <a:ext cx="3402012" cy="2595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a:extLst>
              <a:ext uri="{FF2B5EF4-FFF2-40B4-BE49-F238E27FC236}">
                <a16:creationId xmlns:a16="http://schemas.microsoft.com/office/drawing/2014/main" id="{9423EF78-D0C9-B8B9-4839-F41CCC09999C}"/>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0C2C5BBB-2FAD-43EA-585E-8760DDE733CA}"/>
              </a:ext>
            </a:extLst>
          </p:cNvPr>
          <p:cNvSpPr>
            <a:spLocks noGrp="1"/>
          </p:cNvSpPr>
          <p:nvPr>
            <p:ph type="ftr" sz="quarter" idx="11"/>
          </p:nvPr>
        </p:nvSpPr>
        <p:spPr/>
        <p:txBody>
          <a:bodyPr/>
          <a:lstStyle/>
          <a:p>
            <a:pPr>
              <a:defRPr/>
            </a:pPr>
            <a:r>
              <a:rPr lang="it-IT"/>
              <a:t>Bob Laxdal - Non Elliptical Cavities </a:t>
            </a:r>
            <a:endParaRPr lang="en-CA"/>
          </a:p>
        </p:txBody>
      </p:sp>
      <p:sp>
        <p:nvSpPr>
          <p:cNvPr id="130056" name="Slide Number Placeholder 7">
            <a:extLst>
              <a:ext uri="{FF2B5EF4-FFF2-40B4-BE49-F238E27FC236}">
                <a16:creationId xmlns:a16="http://schemas.microsoft.com/office/drawing/2014/main" id="{D9746042-EA12-4BFE-269D-A7BF065DAEF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16C8ECF7-290E-4226-8065-E4F3D776AE85}" type="slidenum">
              <a:rPr lang="en-CA" altLang="en-US" sz="1200" smtClean="0">
                <a:solidFill>
                  <a:srgbClr val="898989"/>
                </a:solidFill>
              </a:rPr>
              <a:pPr>
                <a:spcBef>
                  <a:spcPct val="0"/>
                </a:spcBef>
                <a:buFontTx/>
                <a:buNone/>
              </a:pPr>
              <a:t>80</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8E8A4A59-9538-6D7A-E91F-06F150E4A116}"/>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8E8A4A59-9538-6D7A-E91F-06F150E4A116}"/>
                  </a:ext>
                </a:extLst>
              </p:cNvPr>
              <p:cNvPicPr/>
              <p:nvPr/>
            </p:nvPicPr>
            <p:blipFill>
              <a:blip r:embed="rId4"/>
              <a:stretch>
                <a:fillRect/>
              </a:stretch>
            </p:blipFill>
            <p:spPr>
              <a:xfrm>
                <a:off x="8437989" y="-34448"/>
                <a:ext cx="527040" cy="573840"/>
              </a:xfrm>
              <a:prstGeom prst="rect">
                <a:avLst/>
              </a:prstGeom>
            </p:spPr>
          </p:pic>
        </mc:Fallback>
      </mc:AlternateContent>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a:extLst>
              <a:ext uri="{FF2B5EF4-FFF2-40B4-BE49-F238E27FC236}">
                <a16:creationId xmlns:a16="http://schemas.microsoft.com/office/drawing/2014/main" id="{2076DC6B-D651-4482-FACF-BE3BE35F01C9}"/>
              </a:ext>
            </a:extLst>
          </p:cNvPr>
          <p:cNvSpPr>
            <a:spLocks noGrp="1"/>
          </p:cNvSpPr>
          <p:nvPr>
            <p:ph type="title"/>
          </p:nvPr>
        </p:nvSpPr>
        <p:spPr>
          <a:xfrm>
            <a:off x="447675" y="84138"/>
            <a:ext cx="4987925" cy="992187"/>
          </a:xfrm>
        </p:spPr>
        <p:txBody>
          <a:bodyPr/>
          <a:lstStyle/>
          <a:p>
            <a:pPr eaLnBrk="1" hangingPunct="1"/>
            <a:r>
              <a:rPr lang="en-CA" altLang="en-US"/>
              <a:t>120C Bake</a:t>
            </a:r>
          </a:p>
        </p:txBody>
      </p:sp>
      <p:sp>
        <p:nvSpPr>
          <p:cNvPr id="131075" name="TextBox 2">
            <a:extLst>
              <a:ext uri="{FF2B5EF4-FFF2-40B4-BE49-F238E27FC236}">
                <a16:creationId xmlns:a16="http://schemas.microsoft.com/office/drawing/2014/main" id="{8D1E370B-DA15-8FDC-E3FC-6ED05439D24A}"/>
              </a:ext>
            </a:extLst>
          </p:cNvPr>
          <p:cNvSpPr txBox="1">
            <a:spLocks noChangeArrowheads="1"/>
          </p:cNvSpPr>
          <p:nvPr/>
        </p:nvSpPr>
        <p:spPr bwMode="auto">
          <a:xfrm>
            <a:off x="234950" y="1079500"/>
            <a:ext cx="485494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CA" altLang="en-US" sz="1800" dirty="0"/>
              <a:t>Low frequency cavities operating at 4K can benefit from a 120C bake for 24-48 hours in vacuum</a:t>
            </a:r>
            <a:endParaRPr lang="en-CA" altLang="en-US" sz="800" dirty="0"/>
          </a:p>
          <a:p>
            <a:pPr eaLnBrk="1" hangingPunct="1">
              <a:spcBef>
                <a:spcPts val="600"/>
              </a:spcBef>
            </a:pPr>
            <a:r>
              <a:rPr lang="en-CA" altLang="en-US" sz="1800" dirty="0"/>
              <a:t>The baking lowers the BCS resistance and reduces Q-slope</a:t>
            </a:r>
            <a:endParaRPr lang="en-CA" altLang="en-US" sz="800" dirty="0"/>
          </a:p>
          <a:p>
            <a:pPr eaLnBrk="1" hangingPunct="1">
              <a:spcBef>
                <a:spcPts val="600"/>
              </a:spcBef>
            </a:pPr>
            <a:r>
              <a:rPr lang="en-CA" altLang="en-US" sz="1800" dirty="0"/>
              <a:t>The treatment tends to slightly degrade the residual resistance – so 4K performance improves and 2K is somewhat degraded</a:t>
            </a:r>
          </a:p>
          <a:p>
            <a:pPr eaLnBrk="1" hangingPunct="1">
              <a:spcBef>
                <a:spcPct val="0"/>
              </a:spcBef>
            </a:pPr>
            <a:endParaRPr lang="en-CA" altLang="en-US" sz="800" dirty="0"/>
          </a:p>
          <a:p>
            <a:pPr eaLnBrk="1" hangingPunct="1">
              <a:spcBef>
                <a:spcPct val="0"/>
              </a:spcBef>
            </a:pPr>
            <a:r>
              <a:rPr lang="en-CA" altLang="en-US" sz="1800" dirty="0"/>
              <a:t>The process only effects the surface so it must be repeated after any etching</a:t>
            </a:r>
          </a:p>
          <a:p>
            <a:pPr eaLnBrk="1" hangingPunct="1">
              <a:spcBef>
                <a:spcPct val="0"/>
              </a:spcBef>
            </a:pPr>
            <a:endParaRPr lang="en-CA" altLang="en-US" sz="800" dirty="0"/>
          </a:p>
          <a:p>
            <a:pPr eaLnBrk="1" hangingPunct="1">
              <a:spcBef>
                <a:spcPct val="0"/>
              </a:spcBef>
            </a:pPr>
            <a:r>
              <a:rPr lang="en-CA" altLang="en-US" sz="1800" dirty="0"/>
              <a:t>Combining the treatment with vertical test can reduce the effects of </a:t>
            </a:r>
            <a:r>
              <a:rPr lang="en-CA" altLang="en-US" sz="1800" dirty="0" err="1"/>
              <a:t>multipacting</a:t>
            </a:r>
            <a:r>
              <a:rPr lang="en-CA" altLang="en-US" sz="1800" dirty="0"/>
              <a:t> by changing SEC</a:t>
            </a:r>
          </a:p>
          <a:p>
            <a:pPr eaLnBrk="1" hangingPunct="1">
              <a:spcBef>
                <a:spcPct val="0"/>
              </a:spcBef>
            </a:pPr>
            <a:endParaRPr lang="en-CA" altLang="en-US" sz="1800" dirty="0"/>
          </a:p>
        </p:txBody>
      </p:sp>
      <p:pic>
        <p:nvPicPr>
          <p:cNvPr id="131076" name="Picture 2">
            <a:extLst>
              <a:ext uri="{FF2B5EF4-FFF2-40B4-BE49-F238E27FC236}">
                <a16:creationId xmlns:a16="http://schemas.microsoft.com/office/drawing/2014/main" id="{00AE1509-639A-BFAA-C095-D428BFDC36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8835" y="3716428"/>
            <a:ext cx="3506240" cy="2713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1077" name="TextBox 4">
            <a:extLst>
              <a:ext uri="{FF2B5EF4-FFF2-40B4-BE49-F238E27FC236}">
                <a16:creationId xmlns:a16="http://schemas.microsoft.com/office/drawing/2014/main" id="{384444D1-7EA9-5CB2-CACC-E2A47B39E3AF}"/>
              </a:ext>
            </a:extLst>
          </p:cNvPr>
          <p:cNvSpPr txBox="1">
            <a:spLocks noChangeArrowheads="1"/>
          </p:cNvSpPr>
          <p:nvPr/>
        </p:nvSpPr>
        <p:spPr bwMode="auto">
          <a:xfrm>
            <a:off x="6992559" y="3804759"/>
            <a:ext cx="885825"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1400" dirty="0"/>
              <a:t>88MHz</a:t>
            </a:r>
          </a:p>
        </p:txBody>
      </p:sp>
      <p:graphicFrame>
        <p:nvGraphicFramePr>
          <p:cNvPr id="131078" name="Object 5">
            <a:extLst>
              <a:ext uri="{FF2B5EF4-FFF2-40B4-BE49-F238E27FC236}">
                <a16:creationId xmlns:a16="http://schemas.microsoft.com/office/drawing/2014/main" id="{57E1724B-D5F5-3B31-9305-368CF120C809}"/>
              </a:ext>
            </a:extLst>
          </p:cNvPr>
          <p:cNvGraphicFramePr>
            <a:graphicFrameLocks noChangeAspect="1"/>
          </p:cNvGraphicFramePr>
          <p:nvPr/>
        </p:nvGraphicFramePr>
        <p:xfrm>
          <a:off x="531813" y="5500688"/>
          <a:ext cx="4418012" cy="746125"/>
        </p:xfrm>
        <a:graphic>
          <a:graphicData uri="http://schemas.openxmlformats.org/presentationml/2006/ole">
            <mc:AlternateContent xmlns:mc="http://schemas.openxmlformats.org/markup-compatibility/2006">
              <mc:Choice xmlns:v="urn:schemas-microsoft-com:vml" Requires="v">
                <p:oleObj name="Equation" r:id="rId3" imgW="2628900" imgH="444500" progId="Equation.3">
                  <p:embed/>
                </p:oleObj>
              </mc:Choice>
              <mc:Fallback>
                <p:oleObj name="Equation" r:id="rId3" imgW="2628900" imgH="444500" progId="Equation.3">
                  <p:embed/>
                  <p:pic>
                    <p:nvPicPr>
                      <p:cNvPr id="131078" name="Object 5">
                        <a:extLst>
                          <a:ext uri="{FF2B5EF4-FFF2-40B4-BE49-F238E27FC236}">
                            <a16:creationId xmlns:a16="http://schemas.microsoft.com/office/drawing/2014/main" id="{57E1724B-D5F5-3B31-9305-368CF120C8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813" y="5500688"/>
                        <a:ext cx="441801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31079" name="Picture 2">
            <a:extLst>
              <a:ext uri="{FF2B5EF4-FFF2-40B4-BE49-F238E27FC236}">
                <a16:creationId xmlns:a16="http://schemas.microsoft.com/office/drawing/2014/main" id="{58307C14-7B8E-6A8F-4C56-1CD34F4E9F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9890" y="742740"/>
            <a:ext cx="4054110" cy="2713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Date Placeholder 22">
            <a:extLst>
              <a:ext uri="{FF2B5EF4-FFF2-40B4-BE49-F238E27FC236}">
                <a16:creationId xmlns:a16="http://schemas.microsoft.com/office/drawing/2014/main" id="{9F5F35C1-00BC-63B9-0666-8EDDD03EE404}"/>
              </a:ext>
            </a:extLst>
          </p:cNvPr>
          <p:cNvSpPr>
            <a:spLocks noGrp="1"/>
          </p:cNvSpPr>
          <p:nvPr>
            <p:ph type="dt" sz="quarter" idx="10"/>
          </p:nvPr>
        </p:nvSpPr>
        <p:spPr/>
        <p:txBody>
          <a:bodyPr/>
          <a:lstStyle/>
          <a:p>
            <a:pPr>
              <a:defRPr/>
            </a:pPr>
            <a:r>
              <a:rPr lang="en-US"/>
              <a:t>2025-09-17</a:t>
            </a:r>
            <a:endParaRPr lang="en-CA"/>
          </a:p>
        </p:txBody>
      </p:sp>
      <p:sp>
        <p:nvSpPr>
          <p:cNvPr id="27" name="Footer Placeholder 26">
            <a:extLst>
              <a:ext uri="{FF2B5EF4-FFF2-40B4-BE49-F238E27FC236}">
                <a16:creationId xmlns:a16="http://schemas.microsoft.com/office/drawing/2014/main" id="{2F864AA9-620B-64DA-8E6D-78CA7C6019D0}"/>
              </a:ext>
            </a:extLst>
          </p:cNvPr>
          <p:cNvSpPr>
            <a:spLocks noGrp="1"/>
          </p:cNvSpPr>
          <p:nvPr>
            <p:ph type="ftr" sz="quarter" idx="11"/>
          </p:nvPr>
        </p:nvSpPr>
        <p:spPr/>
        <p:txBody>
          <a:bodyPr/>
          <a:lstStyle/>
          <a:p>
            <a:pPr>
              <a:defRPr/>
            </a:pPr>
            <a:r>
              <a:rPr lang="it-IT"/>
              <a:t>Bob Laxdal - Non Elliptical Cavities </a:t>
            </a:r>
            <a:endParaRPr lang="en-CA"/>
          </a:p>
        </p:txBody>
      </p:sp>
      <p:sp>
        <p:nvSpPr>
          <p:cNvPr id="131085" name="Slide Number Placeholder 27">
            <a:extLst>
              <a:ext uri="{FF2B5EF4-FFF2-40B4-BE49-F238E27FC236}">
                <a16:creationId xmlns:a16="http://schemas.microsoft.com/office/drawing/2014/main" id="{546DEE22-31D0-C15D-7F88-3F0A80996CA1}"/>
              </a:ext>
            </a:extLst>
          </p:cNvPr>
          <p:cNvSpPr>
            <a:spLocks noGrp="1" noChangeArrowheads="1"/>
          </p:cNvSpPr>
          <p:nvPr>
            <p:ph type="sldNum" sz="quarter" idx="12"/>
          </p:nvPr>
        </p:nvSpPr>
        <p:spPr bwMode="auto">
          <a:xfrm>
            <a:off x="6553200" y="6461546"/>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4CC5B4F-C67E-49AD-B22F-D0F265347C54}" type="slidenum">
              <a:rPr lang="en-CA" altLang="en-US" sz="1200" smtClean="0">
                <a:solidFill>
                  <a:srgbClr val="898989"/>
                </a:solidFill>
              </a:rPr>
              <a:pPr>
                <a:spcBef>
                  <a:spcPct val="0"/>
                </a:spcBef>
                <a:buFontTx/>
                <a:buNone/>
              </a:pPr>
              <a:t>81</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6">
            <p14:nvContentPartPr>
              <p14:cNvPr id="2" name="Ink 1">
                <a:extLst>
                  <a:ext uri="{FF2B5EF4-FFF2-40B4-BE49-F238E27FC236}">
                    <a16:creationId xmlns:a16="http://schemas.microsoft.com/office/drawing/2014/main" id="{3514AF6B-38B0-569A-66EC-AFB36557BBEB}"/>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3514AF6B-38B0-569A-66EC-AFB36557BBEB}"/>
                  </a:ext>
                </a:extLst>
              </p:cNvPr>
              <p:cNvPicPr/>
              <p:nvPr/>
            </p:nvPicPr>
            <p:blipFill>
              <a:blip r:embed="rId7"/>
              <a:stretch>
                <a:fillRect/>
              </a:stretch>
            </p:blipFill>
            <p:spPr>
              <a:xfrm>
                <a:off x="8437989" y="-34448"/>
                <a:ext cx="527040" cy="573840"/>
              </a:xfrm>
              <a:prstGeom prst="rect">
                <a:avLst/>
              </a:prstGeom>
            </p:spPr>
          </p:pic>
        </mc:Fallback>
      </mc:AlternateContent>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Date Placeholder 5">
            <a:extLst>
              <a:ext uri="{FF2B5EF4-FFF2-40B4-BE49-F238E27FC236}">
                <a16:creationId xmlns:a16="http://schemas.microsoft.com/office/drawing/2014/main" id="{5EB805B6-75AC-5F1A-E540-9A52683835F3}"/>
              </a:ext>
            </a:extLst>
          </p:cNvPr>
          <p:cNvSpPr>
            <a:spLocks noGrp="1"/>
          </p:cNvSpPr>
          <p:nvPr>
            <p:ph type="dt" sz="quarter" idx="10"/>
          </p:nvPr>
        </p:nvSpPr>
        <p:spPr bwMode="auto"/>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Bef>
                <a:spcPct val="0"/>
              </a:spcBef>
              <a:spcAft>
                <a:spcPct val="0"/>
              </a:spcAft>
              <a:buFontTx/>
              <a:buNone/>
              <a:defRPr/>
            </a:pPr>
            <a:r>
              <a:rPr lang="en-US" altLang="en-US" sz="1000">
                <a:latin typeface="Arial" panose="020B0604020202020204" pitchFamily="34" charset="0"/>
              </a:rPr>
              <a:t>2025-09-17</a:t>
            </a:r>
            <a:endParaRPr lang="en-US" altLang="en-US" sz="1000" dirty="0">
              <a:latin typeface="Arial" panose="020B0604020202020204" pitchFamily="34" charset="0"/>
            </a:endParaRPr>
          </a:p>
        </p:txBody>
      </p:sp>
      <p:sp>
        <p:nvSpPr>
          <p:cNvPr id="132099" name="Rectangle 2">
            <a:extLst>
              <a:ext uri="{FF2B5EF4-FFF2-40B4-BE49-F238E27FC236}">
                <a16:creationId xmlns:a16="http://schemas.microsoft.com/office/drawing/2014/main" id="{34A2A8DB-BB0A-C11B-75B1-7219884C5D7C}"/>
              </a:ext>
            </a:extLst>
          </p:cNvPr>
          <p:cNvSpPr>
            <a:spLocks noGrp="1"/>
          </p:cNvSpPr>
          <p:nvPr>
            <p:ph type="title"/>
          </p:nvPr>
        </p:nvSpPr>
        <p:spPr>
          <a:xfrm>
            <a:off x="457200" y="188913"/>
            <a:ext cx="8229600" cy="735012"/>
          </a:xfrm>
        </p:spPr>
        <p:txBody>
          <a:bodyPr/>
          <a:lstStyle/>
          <a:p>
            <a:pPr eaLnBrk="1" hangingPunct="1"/>
            <a:r>
              <a:rPr lang="en-US" altLang="en-US" sz="4000" dirty="0"/>
              <a:t>Surface Cleaning and Finish</a:t>
            </a:r>
          </a:p>
        </p:txBody>
      </p:sp>
      <p:sp>
        <p:nvSpPr>
          <p:cNvPr id="31750" name="Rectangle 3">
            <a:extLst>
              <a:ext uri="{FF2B5EF4-FFF2-40B4-BE49-F238E27FC236}">
                <a16:creationId xmlns:a16="http://schemas.microsoft.com/office/drawing/2014/main" id="{E44FDD87-BC0B-DCF5-C3DA-A657148B7F23}"/>
              </a:ext>
            </a:extLst>
          </p:cNvPr>
          <p:cNvSpPr>
            <a:spLocks noGrp="1" noChangeArrowheads="1"/>
          </p:cNvSpPr>
          <p:nvPr>
            <p:ph type="body" sz="half" idx="1"/>
          </p:nvPr>
        </p:nvSpPr>
        <p:spPr>
          <a:xfrm>
            <a:off x="65688" y="937704"/>
            <a:ext cx="5583624" cy="5676900"/>
          </a:xfrm>
        </p:spPr>
        <p:txBody>
          <a:bodyPr rtlCol="0">
            <a:noAutofit/>
          </a:bodyPr>
          <a:lstStyle/>
          <a:p>
            <a:pPr eaLnBrk="1" fontAlgn="auto" hangingPunct="1">
              <a:spcBef>
                <a:spcPts val="300"/>
              </a:spcBef>
              <a:spcAft>
                <a:spcPts val="0"/>
              </a:spcAft>
              <a:defRPr/>
            </a:pPr>
            <a:r>
              <a:rPr lang="en-US" altLang="en-US" sz="1800" dirty="0"/>
              <a:t>Two common cleaning/finishing techniques</a:t>
            </a:r>
          </a:p>
          <a:p>
            <a:pPr lvl="1" eaLnBrk="1" fontAlgn="auto" hangingPunct="1">
              <a:spcBef>
                <a:spcPts val="600"/>
              </a:spcBef>
              <a:spcAft>
                <a:spcPts val="0"/>
              </a:spcAft>
              <a:defRPr/>
            </a:pPr>
            <a:r>
              <a:rPr lang="en-US" altLang="en-US" sz="1800" dirty="0"/>
              <a:t>Buffered chemical polish (</a:t>
            </a:r>
            <a:r>
              <a:rPr lang="en-US" altLang="en-US" sz="1800" b="1" dirty="0"/>
              <a:t>BCP</a:t>
            </a:r>
            <a:r>
              <a:rPr lang="en-US" altLang="en-US" sz="1800" dirty="0"/>
              <a:t>) with 1:1:2 (HF(48%), HNO3(65%), H3PO4(85%)) acid mixture</a:t>
            </a:r>
          </a:p>
          <a:p>
            <a:pPr lvl="2" eaLnBrk="1" fontAlgn="auto" hangingPunct="1">
              <a:spcBef>
                <a:spcPts val="300"/>
              </a:spcBef>
              <a:spcAft>
                <a:spcPts val="0"/>
              </a:spcAft>
              <a:defRPr/>
            </a:pPr>
            <a:r>
              <a:rPr lang="en-US" altLang="en-US" sz="1800" dirty="0"/>
              <a:t>Removal rate is ~1</a:t>
            </a:r>
            <a:r>
              <a:rPr lang="en-US" altLang="en-US" sz="1800" dirty="0">
                <a:sym typeface="Symbol" pitchFamily="18" charset="2"/>
              </a:rPr>
              <a:t>m/minute</a:t>
            </a:r>
          </a:p>
          <a:p>
            <a:pPr lvl="2" eaLnBrk="1" fontAlgn="auto" hangingPunct="1">
              <a:spcBef>
                <a:spcPts val="300"/>
              </a:spcBef>
              <a:spcAft>
                <a:spcPts val="0"/>
              </a:spcAft>
              <a:defRPr/>
            </a:pPr>
            <a:r>
              <a:rPr lang="en-US" altLang="en-US" sz="1800" dirty="0">
                <a:sym typeface="Symbol" pitchFamily="18" charset="2"/>
              </a:rPr>
              <a:t>Remove typically 120-150 m after fabrication</a:t>
            </a:r>
          </a:p>
          <a:p>
            <a:pPr lvl="2" eaLnBrk="1" fontAlgn="auto" hangingPunct="1">
              <a:spcBef>
                <a:spcPts val="300"/>
              </a:spcBef>
              <a:spcAft>
                <a:spcPts val="0"/>
              </a:spcAft>
              <a:defRPr/>
            </a:pPr>
            <a:r>
              <a:rPr lang="en-US" altLang="en-US" sz="1800" dirty="0">
                <a:sym typeface="Symbol" pitchFamily="18" charset="2"/>
              </a:rPr>
              <a:t>Cavity filled during polish and acid recirculated to maintain the temperature</a:t>
            </a:r>
          </a:p>
          <a:p>
            <a:pPr lvl="2" eaLnBrk="1" fontAlgn="auto" hangingPunct="1">
              <a:spcBef>
                <a:spcPts val="300"/>
              </a:spcBef>
              <a:spcAft>
                <a:spcPts val="0"/>
              </a:spcAft>
              <a:defRPr/>
            </a:pPr>
            <a:r>
              <a:rPr lang="en-US" altLang="en-US" sz="1800" dirty="0">
                <a:sym typeface="Symbol" pitchFamily="18" charset="2"/>
              </a:rPr>
              <a:t>Straightforward but sludge build-up, bubble and turbulence formation need attention</a:t>
            </a:r>
            <a:endParaRPr lang="en-US" altLang="en-US" sz="1800" dirty="0">
              <a:solidFill>
                <a:srgbClr val="003399"/>
              </a:solidFill>
            </a:endParaRPr>
          </a:p>
          <a:p>
            <a:pPr lvl="1" eaLnBrk="1" fontAlgn="auto" hangingPunct="1">
              <a:spcBef>
                <a:spcPts val="600"/>
              </a:spcBef>
              <a:spcAft>
                <a:spcPts val="0"/>
              </a:spcAft>
              <a:defRPr/>
            </a:pPr>
            <a:r>
              <a:rPr lang="en-US" altLang="en-US" sz="1800" dirty="0"/>
              <a:t>Electropolishing (</a:t>
            </a:r>
            <a:r>
              <a:rPr lang="en-US" altLang="en-US" sz="1800" b="1" dirty="0"/>
              <a:t>EP</a:t>
            </a:r>
            <a:r>
              <a:rPr lang="en-US" altLang="en-US" sz="1800" dirty="0"/>
              <a:t>) with 85:10 H2SO4 and HF(40%)</a:t>
            </a:r>
          </a:p>
          <a:p>
            <a:pPr lvl="2" eaLnBrk="1" fontAlgn="auto" hangingPunct="1">
              <a:spcBef>
                <a:spcPts val="300"/>
              </a:spcBef>
              <a:spcAft>
                <a:spcPts val="0"/>
              </a:spcAft>
              <a:defRPr/>
            </a:pPr>
            <a:r>
              <a:rPr lang="en-US" altLang="en-US" sz="1800" dirty="0"/>
              <a:t>Cavity half-filled and rotated horizontally during polish – aluminum cathode</a:t>
            </a:r>
          </a:p>
          <a:p>
            <a:pPr lvl="2" eaLnBrk="1" fontAlgn="auto" hangingPunct="1">
              <a:spcBef>
                <a:spcPts val="300"/>
              </a:spcBef>
              <a:spcAft>
                <a:spcPts val="0"/>
              </a:spcAft>
              <a:defRPr/>
            </a:pPr>
            <a:r>
              <a:rPr lang="en-US" altLang="en-US" sz="1800" dirty="0"/>
              <a:t>ANL has developed a full EP process after final weld</a:t>
            </a:r>
          </a:p>
          <a:p>
            <a:pPr lvl="2" eaLnBrk="1" fontAlgn="auto" hangingPunct="1">
              <a:lnSpc>
                <a:spcPct val="120000"/>
              </a:lnSpc>
              <a:spcBef>
                <a:spcPts val="300"/>
              </a:spcBef>
              <a:spcAft>
                <a:spcPts val="0"/>
              </a:spcAft>
              <a:defRPr/>
            </a:pPr>
            <a:r>
              <a:rPr lang="en-US" altLang="en-US" sz="1800" dirty="0"/>
              <a:t>Development at FRIB showed improved high field  performance of EP</a:t>
            </a:r>
          </a:p>
        </p:txBody>
      </p:sp>
      <p:pic>
        <p:nvPicPr>
          <p:cNvPr id="132101" name="Picture 6" descr="SRF09-mindy-etching">
            <a:extLst>
              <a:ext uri="{FF2B5EF4-FFF2-40B4-BE49-F238E27FC236}">
                <a16:creationId xmlns:a16="http://schemas.microsoft.com/office/drawing/2014/main" id="{1A4D6EE8-1D3B-41E4-D56D-AF5D067F0D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0082" y="1070746"/>
            <a:ext cx="2748017" cy="1840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2" name="Picture 7">
            <a:extLst>
              <a:ext uri="{FF2B5EF4-FFF2-40B4-BE49-F238E27FC236}">
                <a16:creationId xmlns:a16="http://schemas.microsoft.com/office/drawing/2014/main" id="{5A6748F2-739C-B89D-AF90-A02137C03D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1509" y="3057970"/>
            <a:ext cx="2776590" cy="136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a:extLst>
              <a:ext uri="{FF2B5EF4-FFF2-40B4-BE49-F238E27FC236}">
                <a16:creationId xmlns:a16="http://schemas.microsoft.com/office/drawing/2014/main" id="{8BA30F41-3B3B-4440-6981-34A8E8EEC73E}"/>
              </a:ext>
            </a:extLst>
          </p:cNvPr>
          <p:cNvSpPr>
            <a:spLocks noGrp="1"/>
          </p:cNvSpPr>
          <p:nvPr>
            <p:ph type="ftr" sz="quarter" idx="11"/>
          </p:nvPr>
        </p:nvSpPr>
        <p:spPr/>
        <p:txBody>
          <a:bodyPr/>
          <a:lstStyle/>
          <a:p>
            <a:pPr>
              <a:defRPr/>
            </a:pPr>
            <a:r>
              <a:rPr lang="it-IT"/>
              <a:t>Bob Laxdal - Non Elliptical Cavities </a:t>
            </a:r>
            <a:endParaRPr lang="en-US"/>
          </a:p>
        </p:txBody>
      </p:sp>
      <p:sp>
        <p:nvSpPr>
          <p:cNvPr id="132104" name="Slide Number Placeholder 3">
            <a:extLst>
              <a:ext uri="{FF2B5EF4-FFF2-40B4-BE49-F238E27FC236}">
                <a16:creationId xmlns:a16="http://schemas.microsoft.com/office/drawing/2014/main" id="{7B288D74-9B0D-9BFF-7658-613BAE2740AD}"/>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E10FDB4-6EF8-4B5B-8284-A37C43828DC7}" type="slidenum">
              <a:rPr lang="en-US" altLang="en-US" sz="1200" smtClean="0">
                <a:solidFill>
                  <a:srgbClr val="898989"/>
                </a:solidFill>
              </a:rPr>
              <a:pPr>
                <a:spcBef>
                  <a:spcPct val="0"/>
                </a:spcBef>
                <a:buFontTx/>
                <a:buNone/>
              </a:pPr>
              <a:t>82</a:t>
            </a:fld>
            <a:endParaRPr lang="en-US" altLang="en-US" sz="1200">
              <a:solidFill>
                <a:srgbClr val="898989"/>
              </a:solidFill>
            </a:endParaRPr>
          </a:p>
        </p:txBody>
      </p:sp>
      <p:pic>
        <p:nvPicPr>
          <p:cNvPr id="4" name="Picture 3">
            <a:extLst>
              <a:ext uri="{FF2B5EF4-FFF2-40B4-BE49-F238E27FC236}">
                <a16:creationId xmlns:a16="http://schemas.microsoft.com/office/drawing/2014/main" id="{C8BA2921-5274-95A0-5DAE-C2A8B1F217AE}"/>
              </a:ext>
            </a:extLst>
          </p:cNvPr>
          <p:cNvPicPr>
            <a:picLocks noChangeAspect="1"/>
          </p:cNvPicPr>
          <p:nvPr/>
        </p:nvPicPr>
        <p:blipFill>
          <a:blip r:embed="rId4"/>
          <a:stretch>
            <a:fillRect/>
          </a:stretch>
        </p:blipFill>
        <p:spPr>
          <a:xfrm>
            <a:off x="5822732" y="4408925"/>
            <a:ext cx="3105368" cy="2449075"/>
          </a:xfrm>
          <a:prstGeom prst="rect">
            <a:avLst/>
          </a:prstGeom>
        </p:spPr>
      </p:pic>
      <p:sp>
        <p:nvSpPr>
          <p:cNvPr id="2" name="TextBox 1">
            <a:extLst>
              <a:ext uri="{FF2B5EF4-FFF2-40B4-BE49-F238E27FC236}">
                <a16:creationId xmlns:a16="http://schemas.microsoft.com/office/drawing/2014/main" id="{BEBB99D9-5471-DEC1-16F4-BE47255E1B2B}"/>
              </a:ext>
            </a:extLst>
          </p:cNvPr>
          <p:cNvSpPr txBox="1"/>
          <p:nvPr/>
        </p:nvSpPr>
        <p:spPr>
          <a:xfrm>
            <a:off x="8146832" y="4655293"/>
            <a:ext cx="758060" cy="369332"/>
          </a:xfrm>
          <a:prstGeom prst="rect">
            <a:avLst/>
          </a:prstGeom>
          <a:noFill/>
        </p:spPr>
        <p:txBody>
          <a:bodyPr wrap="square" rtlCol="0">
            <a:spAutoFit/>
          </a:bodyPr>
          <a:lstStyle/>
          <a:p>
            <a:r>
              <a:rPr lang="en-CA" dirty="0"/>
              <a:t>FRIB</a:t>
            </a:r>
          </a:p>
        </p:txBody>
      </p:sp>
      <mc:AlternateContent xmlns:mc="http://schemas.openxmlformats.org/markup-compatibility/2006">
        <mc:Choice xmlns:p14="http://schemas.microsoft.com/office/powerpoint/2010/main" Requires="p14">
          <p:contentPart p14:bwMode="auto" r:id="rId5">
            <p14:nvContentPartPr>
              <p14:cNvPr id="5" name="Ink 4">
                <a:extLst>
                  <a:ext uri="{FF2B5EF4-FFF2-40B4-BE49-F238E27FC236}">
                    <a16:creationId xmlns:a16="http://schemas.microsoft.com/office/drawing/2014/main" id="{AFF72019-0F1A-3D7B-7928-1326CAEE96AC}"/>
                  </a:ext>
                </a:extLst>
              </p14:cNvPr>
              <p14:cNvContentPartPr/>
              <p14:nvPr/>
            </p14:nvContentPartPr>
            <p14:xfrm>
              <a:off x="8455989" y="-16448"/>
              <a:ext cx="491400" cy="538200"/>
            </p14:xfrm>
          </p:contentPart>
        </mc:Choice>
        <mc:Fallback>
          <p:pic>
            <p:nvPicPr>
              <p:cNvPr id="5" name="Ink 4">
                <a:extLst>
                  <a:ext uri="{FF2B5EF4-FFF2-40B4-BE49-F238E27FC236}">
                    <a16:creationId xmlns:a16="http://schemas.microsoft.com/office/drawing/2014/main" id="{AFF72019-0F1A-3D7B-7928-1326CAEE96AC}"/>
                  </a:ext>
                </a:extLst>
              </p:cNvPr>
              <p:cNvPicPr/>
              <p:nvPr/>
            </p:nvPicPr>
            <p:blipFill>
              <a:blip r:embed="rId6"/>
              <a:stretch>
                <a:fillRect/>
              </a:stretch>
            </p:blipFill>
            <p:spPr>
              <a:xfrm>
                <a:off x="8437989" y="-34448"/>
                <a:ext cx="527040" cy="573840"/>
              </a:xfrm>
              <a:prstGeom prst="rect">
                <a:avLst/>
              </a:prstGeom>
            </p:spPr>
          </p:pic>
        </mc:Fallback>
      </mc:AlternateContent>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1">
            <a:extLst>
              <a:ext uri="{FF2B5EF4-FFF2-40B4-BE49-F238E27FC236}">
                <a16:creationId xmlns:a16="http://schemas.microsoft.com/office/drawing/2014/main" id="{5DE401F3-0E3D-FB57-61F5-1157C5720805}"/>
              </a:ext>
            </a:extLst>
          </p:cNvPr>
          <p:cNvSpPr>
            <a:spLocks noGrp="1"/>
          </p:cNvSpPr>
          <p:nvPr>
            <p:ph type="title"/>
          </p:nvPr>
        </p:nvSpPr>
        <p:spPr>
          <a:xfrm>
            <a:off x="457200" y="274638"/>
            <a:ext cx="8229600" cy="825500"/>
          </a:xfrm>
        </p:spPr>
        <p:txBody>
          <a:bodyPr/>
          <a:lstStyle/>
          <a:p>
            <a:pPr eaLnBrk="1" hangingPunct="1"/>
            <a:r>
              <a:rPr lang="en-CA" altLang="en-US"/>
              <a:t>High Pressure Water Rinse</a:t>
            </a:r>
          </a:p>
        </p:txBody>
      </p:sp>
      <p:pic>
        <p:nvPicPr>
          <p:cNvPr id="134147" name="Picture 2">
            <a:extLst>
              <a:ext uri="{FF2B5EF4-FFF2-40B4-BE49-F238E27FC236}">
                <a16:creationId xmlns:a16="http://schemas.microsoft.com/office/drawing/2014/main" id="{3C376A1F-FADE-DEBD-83D5-DBBE3EF64A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9400" y="1190625"/>
            <a:ext cx="3325813" cy="2509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4148" name="Group 3">
            <a:extLst>
              <a:ext uri="{FF2B5EF4-FFF2-40B4-BE49-F238E27FC236}">
                <a16:creationId xmlns:a16="http://schemas.microsoft.com/office/drawing/2014/main" id="{C3F68AB9-DB58-ADD2-8B19-A00ABDA009FF}"/>
              </a:ext>
            </a:extLst>
          </p:cNvPr>
          <p:cNvGrpSpPr>
            <a:grpSpLocks noChangeAspect="1"/>
          </p:cNvGrpSpPr>
          <p:nvPr/>
        </p:nvGrpSpPr>
        <p:grpSpPr bwMode="auto">
          <a:xfrm>
            <a:off x="5072063" y="3798888"/>
            <a:ext cx="3657600" cy="2008187"/>
            <a:chOff x="3601309" y="3517322"/>
            <a:chExt cx="4905650" cy="2692249"/>
          </a:xfrm>
        </p:grpSpPr>
        <p:grpSp>
          <p:nvGrpSpPr>
            <p:cNvPr id="134163" name="Group 4">
              <a:extLst>
                <a:ext uri="{FF2B5EF4-FFF2-40B4-BE49-F238E27FC236}">
                  <a16:creationId xmlns:a16="http://schemas.microsoft.com/office/drawing/2014/main" id="{13369788-5A62-809D-C6D7-6AFBDFCABBF8}"/>
                </a:ext>
              </a:extLst>
            </p:cNvPr>
            <p:cNvGrpSpPr>
              <a:grpSpLocks noChangeAspect="1"/>
            </p:cNvGrpSpPr>
            <p:nvPr/>
          </p:nvGrpSpPr>
          <p:grpSpPr bwMode="auto">
            <a:xfrm>
              <a:off x="3601309" y="3733800"/>
              <a:ext cx="4905650" cy="2475771"/>
              <a:chOff x="5588950" y="4419600"/>
              <a:chExt cx="2489883" cy="1256588"/>
            </a:xfrm>
          </p:grpSpPr>
          <p:grpSp>
            <p:nvGrpSpPr>
              <p:cNvPr id="134170" name="Group 11">
                <a:extLst>
                  <a:ext uri="{FF2B5EF4-FFF2-40B4-BE49-F238E27FC236}">
                    <a16:creationId xmlns:a16="http://schemas.microsoft.com/office/drawing/2014/main" id="{890B44DE-1C36-F582-EAFC-91D7721E6DCB}"/>
                  </a:ext>
                </a:extLst>
              </p:cNvPr>
              <p:cNvGrpSpPr>
                <a:grpSpLocks/>
              </p:cNvGrpSpPr>
              <p:nvPr/>
            </p:nvGrpSpPr>
            <p:grpSpPr bwMode="auto">
              <a:xfrm>
                <a:off x="5588950" y="4533188"/>
                <a:ext cx="1311067" cy="1143000"/>
                <a:chOff x="5105400" y="4724400"/>
                <a:chExt cx="1311067" cy="1143000"/>
              </a:xfrm>
            </p:grpSpPr>
            <p:cxnSp>
              <p:nvCxnSpPr>
                <p:cNvPr id="16" name="Straight Connector 15">
                  <a:extLst>
                    <a:ext uri="{FF2B5EF4-FFF2-40B4-BE49-F238E27FC236}">
                      <a16:creationId xmlns:a16="http://schemas.microsoft.com/office/drawing/2014/main" id="{DDDA6BDD-C47C-42FD-5548-2844A2371205}"/>
                    </a:ext>
                  </a:extLst>
                </p:cNvPr>
                <p:cNvCxnSpPr/>
                <p:nvPr/>
              </p:nvCxnSpPr>
              <p:spPr>
                <a:xfrm>
                  <a:off x="5105400" y="4801235"/>
                  <a:ext cx="1295733"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B1FF30-05C2-15EB-64D5-A28DDCFECA21}"/>
                    </a:ext>
                  </a:extLst>
                </p:cNvPr>
                <p:cNvCxnSpPr/>
                <p:nvPr/>
              </p:nvCxnSpPr>
              <p:spPr>
                <a:xfrm flipV="1">
                  <a:off x="6401133" y="4801235"/>
                  <a:ext cx="0" cy="1066165"/>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FC758ED-8424-0F44-43E9-C63287908033}"/>
                    </a:ext>
                  </a:extLst>
                </p:cNvPr>
                <p:cNvCxnSpPr/>
                <p:nvPr/>
              </p:nvCxnSpPr>
              <p:spPr>
                <a:xfrm flipV="1">
                  <a:off x="5257775" y="4801235"/>
                  <a:ext cx="1158487" cy="456928"/>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D9A89F7-4C91-4732-CC45-7F5C7C4CB18B}"/>
                    </a:ext>
                  </a:extLst>
                </p:cNvPr>
                <p:cNvCxnSpPr/>
                <p:nvPr/>
              </p:nvCxnSpPr>
              <p:spPr>
                <a:xfrm flipV="1">
                  <a:off x="5778662" y="4801235"/>
                  <a:ext cx="622471" cy="913856"/>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40A17D6-D425-1AA2-2BEF-B001071CF1F7}"/>
                    </a:ext>
                  </a:extLst>
                </p:cNvPr>
                <p:cNvCxnSpPr/>
                <p:nvPr/>
              </p:nvCxnSpPr>
              <p:spPr>
                <a:xfrm>
                  <a:off x="5182128" y="4724540"/>
                  <a:ext cx="1234135" cy="76695"/>
                </a:xfrm>
                <a:prstGeom prst="line">
                  <a:avLst/>
                </a:prstGeom>
                <a:ln w="28575">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F0DF44B-0E62-329E-5440-06DA655CF496}"/>
                    </a:ext>
                  </a:extLst>
                </p:cNvPr>
                <p:cNvCxnSpPr/>
                <p:nvPr/>
              </p:nvCxnSpPr>
              <p:spPr>
                <a:xfrm flipV="1">
                  <a:off x="5182128" y="4801235"/>
                  <a:ext cx="1234135" cy="75615"/>
                </a:xfrm>
                <a:prstGeom prst="line">
                  <a:avLst/>
                </a:prstGeom>
                <a:ln w="28575">
                  <a:solidFill>
                    <a:srgbClr val="0070C0"/>
                  </a:solidFill>
                  <a:prstDash val="sysDot"/>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a:extLst>
                  <a:ext uri="{FF2B5EF4-FFF2-40B4-BE49-F238E27FC236}">
                    <a16:creationId xmlns:a16="http://schemas.microsoft.com/office/drawing/2014/main" id="{85EC331D-6325-DEB7-0CE2-E1BFE5E8790B}"/>
                  </a:ext>
                </a:extLst>
              </p:cNvPr>
              <p:cNvCxnSpPr/>
              <p:nvPr/>
            </p:nvCxnSpPr>
            <p:spPr>
              <a:xfrm>
                <a:off x="6893328" y="4419907"/>
                <a:ext cx="1185505" cy="0"/>
              </a:xfrm>
              <a:prstGeom prst="straightConnector1">
                <a:avLst/>
              </a:prstGeom>
              <a:ln w="28575">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1B5EF0B-1950-6820-CF1B-DEE2343E8850}"/>
                  </a:ext>
                </a:extLst>
              </p:cNvPr>
              <p:cNvCxnSpPr/>
              <p:nvPr/>
            </p:nvCxnSpPr>
            <p:spPr>
              <a:xfrm flipH="1" flipV="1">
                <a:off x="6884683" y="4610023"/>
                <a:ext cx="1024483" cy="57142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4E40BB2-3310-101B-2E7A-ED4BB52A39D7}"/>
                  </a:ext>
                </a:extLst>
              </p:cNvPr>
              <p:cNvCxnSpPr/>
              <p:nvPr/>
            </p:nvCxnSpPr>
            <p:spPr>
              <a:xfrm flipH="1" flipV="1">
                <a:off x="6884683" y="4610023"/>
                <a:ext cx="582486" cy="95274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6" name="Oval 5">
              <a:extLst>
                <a:ext uri="{FF2B5EF4-FFF2-40B4-BE49-F238E27FC236}">
                  <a16:creationId xmlns:a16="http://schemas.microsoft.com/office/drawing/2014/main" id="{E7990D01-2037-6979-DCDB-7C92CFCAB172}"/>
                </a:ext>
              </a:extLst>
            </p:cNvPr>
            <p:cNvSpPr/>
            <p:nvPr/>
          </p:nvSpPr>
          <p:spPr>
            <a:xfrm>
              <a:off x="5734756" y="3957871"/>
              <a:ext cx="838900" cy="300085"/>
            </a:xfrm>
            <a:prstGeom prst="ellipse">
              <a:avLst/>
            </a:prstGeom>
            <a:solidFill>
              <a:schemeClr val="bg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7" name="Straight Connector 6">
              <a:extLst>
                <a:ext uri="{FF2B5EF4-FFF2-40B4-BE49-F238E27FC236}">
                  <a16:creationId xmlns:a16="http://schemas.microsoft.com/office/drawing/2014/main" id="{E0642274-902C-FECF-C19D-3762AB581F31}"/>
                </a:ext>
              </a:extLst>
            </p:cNvPr>
            <p:cNvCxnSpPr>
              <a:stCxn id="6" idx="6"/>
            </p:cNvCxnSpPr>
            <p:nvPr/>
          </p:nvCxnSpPr>
          <p:spPr>
            <a:xfrm>
              <a:off x="6573656" y="4106850"/>
              <a:ext cx="19333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F53096E-372E-044B-3568-EBA8F89D0919}"/>
                </a:ext>
              </a:extLst>
            </p:cNvPr>
            <p:cNvCxnSpPr/>
            <p:nvPr/>
          </p:nvCxnSpPr>
          <p:spPr>
            <a:xfrm>
              <a:off x="3986691" y="3957871"/>
              <a:ext cx="0" cy="300085"/>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ABEFC73-D911-4DB2-0E20-F5EC55AFA327}"/>
                </a:ext>
              </a:extLst>
            </p:cNvPr>
            <p:cNvCxnSpPr/>
            <p:nvPr/>
          </p:nvCxnSpPr>
          <p:spPr>
            <a:xfrm>
              <a:off x="5042769" y="4558041"/>
              <a:ext cx="498230" cy="451191"/>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4168" name="TextBox 9">
              <a:extLst>
                <a:ext uri="{FF2B5EF4-FFF2-40B4-BE49-F238E27FC236}">
                  <a16:creationId xmlns:a16="http://schemas.microsoft.com/office/drawing/2014/main" id="{D5CC35B1-2ED9-1F0D-5888-541EAB20A798}"/>
                </a:ext>
              </a:extLst>
            </p:cNvPr>
            <p:cNvSpPr txBox="1">
              <a:spLocks noChangeArrowheads="1"/>
            </p:cNvSpPr>
            <p:nvPr/>
          </p:nvSpPr>
          <p:spPr bwMode="auto">
            <a:xfrm>
              <a:off x="3781985" y="3517322"/>
              <a:ext cx="335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a:t>8</a:t>
              </a:r>
              <a:r>
                <a:rPr lang="en-US" altLang="en-US" sz="1400" b="1">
                  <a:latin typeface="Arial" panose="020B0604020202020204" pitchFamily="34" charset="0"/>
                </a:rPr>
                <a:t>˚</a:t>
              </a:r>
              <a:endParaRPr lang="en-US" altLang="en-US" sz="1400" b="1"/>
            </a:p>
          </p:txBody>
        </p:sp>
        <p:sp>
          <p:nvSpPr>
            <p:cNvPr id="134169" name="TextBox 10">
              <a:extLst>
                <a:ext uri="{FF2B5EF4-FFF2-40B4-BE49-F238E27FC236}">
                  <a16:creationId xmlns:a16="http://schemas.microsoft.com/office/drawing/2014/main" id="{604F6352-7514-1E59-6527-2D4DF771A29E}"/>
                </a:ext>
              </a:extLst>
            </p:cNvPr>
            <p:cNvSpPr txBox="1">
              <a:spLocks noChangeArrowheads="1"/>
            </p:cNvSpPr>
            <p:nvPr/>
          </p:nvSpPr>
          <p:spPr bwMode="auto">
            <a:xfrm>
              <a:off x="4701794" y="4844762"/>
              <a:ext cx="4267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a:t>30</a:t>
              </a:r>
              <a:r>
                <a:rPr lang="en-US" altLang="en-US" sz="1400" b="1">
                  <a:latin typeface="Arial" panose="020B0604020202020204" pitchFamily="34" charset="0"/>
                </a:rPr>
                <a:t>˚</a:t>
              </a:r>
              <a:endParaRPr lang="en-US" altLang="en-US" sz="1400" b="1"/>
            </a:p>
          </p:txBody>
        </p:sp>
      </p:grpSp>
      <p:grpSp>
        <p:nvGrpSpPr>
          <p:cNvPr id="134149" name="Group 21">
            <a:extLst>
              <a:ext uri="{FF2B5EF4-FFF2-40B4-BE49-F238E27FC236}">
                <a16:creationId xmlns:a16="http://schemas.microsoft.com/office/drawing/2014/main" id="{11F46331-A306-9361-B5A0-548F509F0602}"/>
              </a:ext>
            </a:extLst>
          </p:cNvPr>
          <p:cNvGrpSpPr>
            <a:grpSpLocks noChangeAspect="1"/>
          </p:cNvGrpSpPr>
          <p:nvPr/>
        </p:nvGrpSpPr>
        <p:grpSpPr bwMode="auto">
          <a:xfrm>
            <a:off x="5392738" y="5489575"/>
            <a:ext cx="1508125" cy="1189038"/>
            <a:chOff x="5684115" y="4114800"/>
            <a:chExt cx="1828800" cy="1440863"/>
          </a:xfrm>
        </p:grpSpPr>
        <p:pic>
          <p:nvPicPr>
            <p:cNvPr id="134159" name="Picture 2">
              <a:extLst>
                <a:ext uri="{FF2B5EF4-FFF2-40B4-BE49-F238E27FC236}">
                  <a16:creationId xmlns:a16="http://schemas.microsoft.com/office/drawing/2014/main" id="{22CF53D5-2A04-B3CB-B78D-CDB434BD45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4115" y="4114800"/>
              <a:ext cx="1828800" cy="144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Oval 23">
              <a:extLst>
                <a:ext uri="{FF2B5EF4-FFF2-40B4-BE49-F238E27FC236}">
                  <a16:creationId xmlns:a16="http://schemas.microsoft.com/office/drawing/2014/main" id="{F4D6057C-E4D9-542E-2A89-1E72EA7F8CE8}"/>
                </a:ext>
              </a:extLst>
            </p:cNvPr>
            <p:cNvSpPr/>
            <p:nvPr/>
          </p:nvSpPr>
          <p:spPr>
            <a:xfrm rot="20380986">
              <a:off x="6515738" y="4855431"/>
              <a:ext cx="165555" cy="12311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25" name="Straight Connector 24">
              <a:extLst>
                <a:ext uri="{FF2B5EF4-FFF2-40B4-BE49-F238E27FC236}">
                  <a16:creationId xmlns:a16="http://schemas.microsoft.com/office/drawing/2014/main" id="{CDACD370-E1FA-C08C-9A51-38A62B52650B}"/>
                </a:ext>
              </a:extLst>
            </p:cNvPr>
            <p:cNvCxnSpPr>
              <a:endCxn id="24" idx="2"/>
            </p:cNvCxnSpPr>
            <p:nvPr/>
          </p:nvCxnSpPr>
          <p:spPr>
            <a:xfrm flipV="1">
              <a:off x="5757267" y="4945845"/>
              <a:ext cx="764245" cy="32510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8ECE85A-4D8E-1C13-5C17-6AB89E6EFC95}"/>
                </a:ext>
              </a:extLst>
            </p:cNvPr>
            <p:cNvCxnSpPr/>
            <p:nvPr/>
          </p:nvCxnSpPr>
          <p:spPr>
            <a:xfrm flipV="1">
              <a:off x="5917046" y="5105514"/>
              <a:ext cx="710345" cy="307794"/>
            </a:xfrm>
            <a:prstGeom prst="straightConnector1">
              <a:avLst/>
            </a:prstGeom>
            <a:ln w="28575">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4150" name="Group 26">
            <a:extLst>
              <a:ext uri="{FF2B5EF4-FFF2-40B4-BE49-F238E27FC236}">
                <a16:creationId xmlns:a16="http://schemas.microsoft.com/office/drawing/2014/main" id="{FB855C08-EB9D-270B-598A-72ADAC687A5D}"/>
              </a:ext>
            </a:extLst>
          </p:cNvPr>
          <p:cNvGrpSpPr>
            <a:grpSpLocks/>
          </p:cNvGrpSpPr>
          <p:nvPr/>
        </p:nvGrpSpPr>
        <p:grpSpPr bwMode="auto">
          <a:xfrm>
            <a:off x="7140575" y="5511800"/>
            <a:ext cx="1101725" cy="1189038"/>
            <a:chOff x="6148728" y="4338502"/>
            <a:chExt cx="1102436" cy="1188720"/>
          </a:xfrm>
        </p:grpSpPr>
        <p:pic>
          <p:nvPicPr>
            <p:cNvPr id="134155" name="Picture 3">
              <a:extLst>
                <a:ext uri="{FF2B5EF4-FFF2-40B4-BE49-F238E27FC236}">
                  <a16:creationId xmlns:a16="http://schemas.microsoft.com/office/drawing/2014/main" id="{5B1AF185-7BAB-FDAB-B013-C90310C9DA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8728" y="4338502"/>
              <a:ext cx="1102436" cy="1188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Oval 28">
              <a:extLst>
                <a:ext uri="{FF2B5EF4-FFF2-40B4-BE49-F238E27FC236}">
                  <a16:creationId xmlns:a16="http://schemas.microsoft.com/office/drawing/2014/main" id="{C04A5F4D-C895-B6E1-14AD-BD1DB6BBB152}"/>
                </a:ext>
              </a:extLst>
            </p:cNvPr>
            <p:cNvSpPr/>
            <p:nvPr/>
          </p:nvSpPr>
          <p:spPr>
            <a:xfrm rot="20467181">
              <a:off x="6709478" y="4908263"/>
              <a:ext cx="135024" cy="1015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30" name="Straight Connector 29">
              <a:extLst>
                <a:ext uri="{FF2B5EF4-FFF2-40B4-BE49-F238E27FC236}">
                  <a16:creationId xmlns:a16="http://schemas.microsoft.com/office/drawing/2014/main" id="{12DFCFAA-8980-2D15-4CB6-8BB43AA5988B}"/>
                </a:ext>
              </a:extLst>
            </p:cNvPr>
            <p:cNvCxnSpPr>
              <a:endCxn id="29" idx="2"/>
            </p:cNvCxnSpPr>
            <p:nvPr/>
          </p:nvCxnSpPr>
          <p:spPr>
            <a:xfrm flipV="1">
              <a:off x="6201150" y="4981268"/>
              <a:ext cx="511505" cy="19203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8821D06-E037-A674-8746-D48647A35C40}"/>
                </a:ext>
              </a:extLst>
            </p:cNvPr>
            <p:cNvCxnSpPr/>
            <p:nvPr/>
          </p:nvCxnSpPr>
          <p:spPr>
            <a:xfrm flipV="1">
              <a:off x="6256748" y="5173304"/>
              <a:ext cx="533744" cy="236475"/>
            </a:xfrm>
            <a:prstGeom prst="straightConnector1">
              <a:avLst/>
            </a:prstGeom>
            <a:ln w="28575">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34151" name="TextBox 2">
            <a:extLst>
              <a:ext uri="{FF2B5EF4-FFF2-40B4-BE49-F238E27FC236}">
                <a16:creationId xmlns:a16="http://schemas.microsoft.com/office/drawing/2014/main" id="{502D490A-119D-0867-7E0A-08581E521589}"/>
              </a:ext>
            </a:extLst>
          </p:cNvPr>
          <p:cNvSpPr txBox="1">
            <a:spLocks noChangeArrowheads="1"/>
          </p:cNvSpPr>
          <p:nvPr/>
        </p:nvSpPr>
        <p:spPr bwMode="auto">
          <a:xfrm>
            <a:off x="468313" y="1284288"/>
            <a:ext cx="4425948" cy="41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ts val="600"/>
              </a:spcBef>
            </a:pPr>
            <a:r>
              <a:rPr lang="en-CA" altLang="en-US" sz="2000" dirty="0"/>
              <a:t>Clean assembly and HPWR are fundamental to good SRF performance</a:t>
            </a:r>
          </a:p>
          <a:p>
            <a:pPr eaLnBrk="1" hangingPunct="1">
              <a:spcBef>
                <a:spcPts val="600"/>
              </a:spcBef>
            </a:pPr>
            <a:r>
              <a:rPr lang="en-CA" altLang="en-US" sz="2000" dirty="0"/>
              <a:t>The geometry of  low beta cavities is more complicated than for elliptical cavities</a:t>
            </a:r>
          </a:p>
          <a:p>
            <a:pPr eaLnBrk="1" hangingPunct="1">
              <a:spcBef>
                <a:spcPct val="0"/>
              </a:spcBef>
            </a:pPr>
            <a:endParaRPr lang="en-CA" altLang="en-US" sz="800" dirty="0"/>
          </a:p>
          <a:p>
            <a:pPr eaLnBrk="1" hangingPunct="1">
              <a:spcBef>
                <a:spcPct val="0"/>
              </a:spcBef>
            </a:pPr>
            <a:r>
              <a:rPr lang="en-CA" altLang="en-US" sz="2000" dirty="0"/>
              <a:t>Need to plan during the design stage – require sufficient ports at the right position to guarantee full coverage – also the nozzle design is important</a:t>
            </a:r>
          </a:p>
          <a:p>
            <a:pPr eaLnBrk="1" hangingPunct="1">
              <a:spcBef>
                <a:spcPct val="0"/>
              </a:spcBef>
            </a:pPr>
            <a:endParaRPr lang="en-CA" altLang="en-US" sz="800" dirty="0"/>
          </a:p>
          <a:p>
            <a:pPr eaLnBrk="1" hangingPunct="1">
              <a:spcBef>
                <a:spcPct val="0"/>
              </a:spcBef>
            </a:pPr>
            <a:r>
              <a:rPr lang="en-CA" altLang="en-US" sz="2000" dirty="0"/>
              <a:t>New robotic arm at FRIB is an interesting new innovation</a:t>
            </a:r>
          </a:p>
        </p:txBody>
      </p:sp>
      <p:sp>
        <p:nvSpPr>
          <p:cNvPr id="148480" name="Date Placeholder 148479">
            <a:extLst>
              <a:ext uri="{FF2B5EF4-FFF2-40B4-BE49-F238E27FC236}">
                <a16:creationId xmlns:a16="http://schemas.microsoft.com/office/drawing/2014/main" id="{534C3F8A-B58C-2FBE-47E9-7AEE36EE0CA4}"/>
              </a:ext>
            </a:extLst>
          </p:cNvPr>
          <p:cNvSpPr>
            <a:spLocks noGrp="1"/>
          </p:cNvSpPr>
          <p:nvPr>
            <p:ph type="dt" sz="quarter" idx="10"/>
          </p:nvPr>
        </p:nvSpPr>
        <p:spPr/>
        <p:txBody>
          <a:bodyPr/>
          <a:lstStyle/>
          <a:p>
            <a:pPr>
              <a:defRPr/>
            </a:pPr>
            <a:r>
              <a:rPr lang="en-US"/>
              <a:t>2025-09-17</a:t>
            </a:r>
            <a:endParaRPr lang="en-CA"/>
          </a:p>
        </p:txBody>
      </p:sp>
      <p:sp>
        <p:nvSpPr>
          <p:cNvPr id="148484" name="Footer Placeholder 148483">
            <a:extLst>
              <a:ext uri="{FF2B5EF4-FFF2-40B4-BE49-F238E27FC236}">
                <a16:creationId xmlns:a16="http://schemas.microsoft.com/office/drawing/2014/main" id="{BB6938AE-7758-351E-CA30-E38BA4EBCF13}"/>
              </a:ext>
            </a:extLst>
          </p:cNvPr>
          <p:cNvSpPr>
            <a:spLocks noGrp="1"/>
          </p:cNvSpPr>
          <p:nvPr>
            <p:ph type="ftr" sz="quarter" idx="11"/>
          </p:nvPr>
        </p:nvSpPr>
        <p:spPr/>
        <p:txBody>
          <a:bodyPr/>
          <a:lstStyle/>
          <a:p>
            <a:pPr>
              <a:defRPr/>
            </a:pPr>
            <a:r>
              <a:rPr lang="it-IT"/>
              <a:t>Bob Laxdal - Non Elliptical Cavities </a:t>
            </a:r>
            <a:endParaRPr lang="en-CA"/>
          </a:p>
        </p:txBody>
      </p:sp>
      <p:sp>
        <p:nvSpPr>
          <p:cNvPr id="134154" name="Slide Number Placeholder 148484">
            <a:extLst>
              <a:ext uri="{FF2B5EF4-FFF2-40B4-BE49-F238E27FC236}">
                <a16:creationId xmlns:a16="http://schemas.microsoft.com/office/drawing/2014/main" id="{A9FDD3AD-3006-BB99-2032-C21382FF8A7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7857173-74F5-44BA-8D7B-D955FE868AFC}" type="slidenum">
              <a:rPr lang="en-CA" altLang="en-US" sz="1200" smtClean="0">
                <a:solidFill>
                  <a:srgbClr val="898989"/>
                </a:solidFill>
              </a:rPr>
              <a:pPr>
                <a:spcBef>
                  <a:spcPct val="0"/>
                </a:spcBef>
                <a:buFontTx/>
                <a:buNone/>
              </a:pPr>
              <a:t>83</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5">
            <p14:nvContentPartPr>
              <p14:cNvPr id="2" name="Ink 1">
                <a:extLst>
                  <a:ext uri="{FF2B5EF4-FFF2-40B4-BE49-F238E27FC236}">
                    <a16:creationId xmlns:a16="http://schemas.microsoft.com/office/drawing/2014/main" id="{A4B16AA7-3722-E6FE-3687-6DC6BC57AD91}"/>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A4B16AA7-3722-E6FE-3687-6DC6BC57AD91}"/>
                  </a:ext>
                </a:extLst>
              </p:cNvPr>
              <p:cNvPicPr/>
              <p:nvPr/>
            </p:nvPicPr>
            <p:blipFill>
              <a:blip r:embed="rId6"/>
              <a:stretch>
                <a:fillRect/>
              </a:stretch>
            </p:blipFill>
            <p:spPr>
              <a:xfrm>
                <a:off x="8437989" y="-34448"/>
                <a:ext cx="527040" cy="573840"/>
              </a:xfrm>
              <a:prstGeom prst="rect">
                <a:avLst/>
              </a:prstGeom>
            </p:spPr>
          </p:pic>
        </mc:Fallback>
      </mc:AlternateContent>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a:extLst>
              <a:ext uri="{FF2B5EF4-FFF2-40B4-BE49-F238E27FC236}">
                <a16:creationId xmlns:a16="http://schemas.microsoft.com/office/drawing/2014/main" id="{903ABC8F-7D3B-D41C-AD42-59A91BE938C1}"/>
              </a:ext>
            </a:extLst>
          </p:cNvPr>
          <p:cNvSpPr>
            <a:spLocks noGrp="1"/>
          </p:cNvSpPr>
          <p:nvPr>
            <p:ph type="title"/>
          </p:nvPr>
        </p:nvSpPr>
        <p:spPr>
          <a:xfrm>
            <a:off x="549275" y="2636838"/>
            <a:ext cx="8229600" cy="1143000"/>
          </a:xfrm>
        </p:spPr>
        <p:txBody>
          <a:bodyPr/>
          <a:lstStyle/>
          <a:p>
            <a:pPr eaLnBrk="1" hangingPunct="1"/>
            <a:r>
              <a:rPr lang="en-CA" altLang="en-US"/>
              <a:t>Cryomodule/Facility Issues</a:t>
            </a:r>
          </a:p>
        </p:txBody>
      </p:sp>
      <p:sp>
        <p:nvSpPr>
          <p:cNvPr id="3" name="Date Placeholder 2">
            <a:extLst>
              <a:ext uri="{FF2B5EF4-FFF2-40B4-BE49-F238E27FC236}">
                <a16:creationId xmlns:a16="http://schemas.microsoft.com/office/drawing/2014/main" id="{448966C5-7719-E120-B725-B11C5E0ADE24}"/>
              </a:ext>
            </a:extLst>
          </p:cNvPr>
          <p:cNvSpPr>
            <a:spLocks noGrp="1"/>
          </p:cNvSpPr>
          <p:nvPr>
            <p:ph type="dt" sz="quarter" idx="10"/>
          </p:nvPr>
        </p:nvSpPr>
        <p:spPr/>
        <p:txBody>
          <a:bodyPr/>
          <a:lstStyle/>
          <a:p>
            <a:pPr>
              <a:defRPr/>
            </a:pPr>
            <a:r>
              <a:rPr lang="en-US"/>
              <a:t>2025-09-17</a:t>
            </a:r>
            <a:endParaRPr lang="en-CA"/>
          </a:p>
        </p:txBody>
      </p:sp>
      <p:sp>
        <p:nvSpPr>
          <p:cNvPr id="6" name="Footer Placeholder 5">
            <a:extLst>
              <a:ext uri="{FF2B5EF4-FFF2-40B4-BE49-F238E27FC236}">
                <a16:creationId xmlns:a16="http://schemas.microsoft.com/office/drawing/2014/main" id="{3B2F23B5-124F-A763-4572-05DD650759B7}"/>
              </a:ext>
            </a:extLst>
          </p:cNvPr>
          <p:cNvSpPr>
            <a:spLocks noGrp="1"/>
          </p:cNvSpPr>
          <p:nvPr>
            <p:ph type="ftr" sz="quarter" idx="11"/>
          </p:nvPr>
        </p:nvSpPr>
        <p:spPr/>
        <p:txBody>
          <a:bodyPr/>
          <a:lstStyle/>
          <a:p>
            <a:pPr>
              <a:defRPr/>
            </a:pPr>
            <a:r>
              <a:rPr lang="it-IT"/>
              <a:t>Bob Laxdal - Non Elliptical Cavities </a:t>
            </a:r>
            <a:endParaRPr lang="en-CA"/>
          </a:p>
        </p:txBody>
      </p:sp>
      <p:sp>
        <p:nvSpPr>
          <p:cNvPr id="135173" name="Slide Number Placeholder 6">
            <a:extLst>
              <a:ext uri="{FF2B5EF4-FFF2-40B4-BE49-F238E27FC236}">
                <a16:creationId xmlns:a16="http://schemas.microsoft.com/office/drawing/2014/main" id="{23BDED70-8DE8-6798-19F6-675A7E9F4A5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A8DD724-3106-4E48-A35D-F6F6AB6E5E0D}" type="slidenum">
              <a:rPr lang="en-CA" altLang="en-US" sz="1200" smtClean="0">
                <a:solidFill>
                  <a:srgbClr val="898989"/>
                </a:solidFill>
              </a:rPr>
              <a:pPr>
                <a:spcBef>
                  <a:spcPct val="0"/>
                </a:spcBef>
                <a:buFontTx/>
                <a:buNone/>
              </a:pPr>
              <a:t>84</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6D0270E8-F1B6-CE8F-E422-7C0E567DCD05}"/>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6D0270E8-F1B6-CE8F-E422-7C0E567DCD05}"/>
                  </a:ext>
                </a:extLst>
              </p:cNvPr>
              <p:cNvPicPr/>
              <p:nvPr/>
            </p:nvPicPr>
            <p:blipFill>
              <a:blip r:embed="rId3"/>
              <a:stretch>
                <a:fillRect/>
              </a:stretch>
            </p:blipFill>
            <p:spPr>
              <a:xfrm>
                <a:off x="8437989" y="-34448"/>
                <a:ext cx="527040" cy="573840"/>
              </a:xfrm>
              <a:prstGeom prst="rect">
                <a:avLst/>
              </a:prstGeom>
            </p:spPr>
          </p:pic>
        </mc:Fallback>
      </mc:AlternateContent>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960F-B396-AF3C-112F-8EF1FC70AE38}"/>
              </a:ext>
            </a:extLst>
          </p:cNvPr>
          <p:cNvSpPr>
            <a:spLocks noGrp="1"/>
          </p:cNvSpPr>
          <p:nvPr>
            <p:ph type="title"/>
          </p:nvPr>
        </p:nvSpPr>
        <p:spPr>
          <a:xfrm>
            <a:off x="579438" y="254000"/>
            <a:ext cx="8229600" cy="606425"/>
          </a:xfrm>
        </p:spPr>
        <p:txBody>
          <a:bodyPr rtlCol="0">
            <a:normAutofit fontScale="90000"/>
          </a:bodyPr>
          <a:lstStyle/>
          <a:p>
            <a:pPr eaLnBrk="1" fontAlgn="auto" hangingPunct="1">
              <a:spcAft>
                <a:spcPts val="0"/>
              </a:spcAft>
              <a:defRPr/>
            </a:pPr>
            <a:r>
              <a:rPr lang="en-US" dirty="0"/>
              <a:t>Magnetic Pollution from Solenoid</a:t>
            </a:r>
          </a:p>
        </p:txBody>
      </p:sp>
      <p:sp>
        <p:nvSpPr>
          <p:cNvPr id="7" name="TextBox 6">
            <a:extLst>
              <a:ext uri="{FF2B5EF4-FFF2-40B4-BE49-F238E27FC236}">
                <a16:creationId xmlns:a16="http://schemas.microsoft.com/office/drawing/2014/main" id="{618D6D4A-1357-62F9-6DE1-D107FACCD913}"/>
              </a:ext>
            </a:extLst>
          </p:cNvPr>
          <p:cNvSpPr txBox="1"/>
          <p:nvPr/>
        </p:nvSpPr>
        <p:spPr>
          <a:xfrm>
            <a:off x="314325" y="1847255"/>
            <a:ext cx="6100763" cy="4955203"/>
          </a:xfrm>
          <a:prstGeom prst="rect">
            <a:avLst/>
          </a:prstGeom>
          <a:noFill/>
        </p:spPr>
        <p:txBody>
          <a:bodyPr>
            <a:spAutoFit/>
          </a:bodyPr>
          <a:lstStyle/>
          <a:p>
            <a:pPr eaLnBrk="1" fontAlgn="auto" hangingPunct="1">
              <a:spcBef>
                <a:spcPts val="0"/>
              </a:spcBef>
              <a:spcAft>
                <a:spcPts val="0"/>
              </a:spcAft>
              <a:defRPr/>
            </a:pPr>
            <a:r>
              <a:rPr lang="en-US" b="1" dirty="0">
                <a:latin typeface="+mn-lt"/>
                <a:cs typeface="+mn-cs"/>
              </a:rPr>
              <a:t>Possible cures:</a:t>
            </a:r>
          </a:p>
          <a:p>
            <a:pPr eaLnBrk="1" fontAlgn="auto" hangingPunct="1">
              <a:spcBef>
                <a:spcPts val="0"/>
              </a:spcBef>
              <a:spcAft>
                <a:spcPts val="0"/>
              </a:spcAft>
              <a:buFont typeface="Arial" pitchFamily="34" charset="0"/>
              <a:buChar char="•"/>
              <a:defRPr/>
            </a:pPr>
            <a:r>
              <a:rPr lang="en-US" sz="2000" dirty="0">
                <a:solidFill>
                  <a:srgbClr val="0070C0"/>
                </a:solidFill>
                <a:latin typeface="+mn-lt"/>
                <a:cs typeface="+mn-cs"/>
              </a:rPr>
              <a:t>Choose materials that are not easily magnetized</a:t>
            </a:r>
          </a:p>
          <a:p>
            <a:pPr lvl="1" eaLnBrk="1" fontAlgn="auto" hangingPunct="1">
              <a:spcBef>
                <a:spcPts val="0"/>
              </a:spcBef>
              <a:spcAft>
                <a:spcPts val="0"/>
              </a:spcAft>
              <a:buFont typeface="Arial" pitchFamily="34" charset="0"/>
              <a:buChar char="•"/>
              <a:defRPr/>
            </a:pPr>
            <a:r>
              <a:rPr lang="en-US" sz="2000" dirty="0">
                <a:solidFill>
                  <a:schemeClr val="tx1">
                    <a:lumMod val="65000"/>
                    <a:lumOff val="35000"/>
                  </a:schemeClr>
                </a:solidFill>
                <a:latin typeface="+mn-lt"/>
                <a:cs typeface="+mn-cs"/>
              </a:rPr>
              <a:t>316LN </a:t>
            </a:r>
            <a:r>
              <a:rPr lang="en-US" sz="2000" dirty="0" err="1">
                <a:solidFill>
                  <a:schemeClr val="tx1">
                    <a:lumMod val="65000"/>
                    <a:lumOff val="35000"/>
                  </a:schemeClr>
                </a:solidFill>
                <a:latin typeface="+mn-lt"/>
                <a:cs typeface="+mn-cs"/>
              </a:rPr>
              <a:t>ss</a:t>
            </a:r>
            <a:r>
              <a:rPr lang="en-US" sz="2000" dirty="0">
                <a:solidFill>
                  <a:schemeClr val="tx1">
                    <a:lumMod val="65000"/>
                    <a:lumOff val="35000"/>
                  </a:schemeClr>
                </a:solidFill>
                <a:latin typeface="+mn-lt"/>
                <a:cs typeface="+mn-cs"/>
              </a:rPr>
              <a:t> – although this can become susceptible to magnetization after welding or cold working</a:t>
            </a:r>
          </a:p>
          <a:p>
            <a:pPr lvl="1" eaLnBrk="1" fontAlgn="auto" hangingPunct="1">
              <a:spcBef>
                <a:spcPts val="0"/>
              </a:spcBef>
              <a:spcAft>
                <a:spcPts val="0"/>
              </a:spcAft>
              <a:buFont typeface="Arial" pitchFamily="34" charset="0"/>
              <a:buChar char="•"/>
              <a:defRPr/>
            </a:pPr>
            <a:r>
              <a:rPr lang="en-US" sz="2000" dirty="0">
                <a:solidFill>
                  <a:schemeClr val="tx1">
                    <a:lumMod val="65000"/>
                    <a:lumOff val="35000"/>
                  </a:schemeClr>
                </a:solidFill>
                <a:latin typeface="+mn-lt"/>
                <a:cs typeface="+mn-cs"/>
              </a:rPr>
              <a:t>Pay attention to hardware – bolts, nuts, especially near high H zones</a:t>
            </a:r>
          </a:p>
          <a:p>
            <a:pPr eaLnBrk="1" fontAlgn="auto" hangingPunct="1">
              <a:spcBef>
                <a:spcPts val="0"/>
              </a:spcBef>
              <a:spcAft>
                <a:spcPts val="0"/>
              </a:spcAft>
              <a:buFont typeface="Arial" pitchFamily="34" charset="0"/>
              <a:buChar char="•"/>
              <a:defRPr/>
            </a:pPr>
            <a:r>
              <a:rPr lang="en-US" sz="2000" dirty="0">
                <a:solidFill>
                  <a:srgbClr val="0070C0"/>
                </a:solidFill>
                <a:latin typeface="+mn-lt"/>
                <a:cs typeface="+mn-cs"/>
              </a:rPr>
              <a:t>Develop a degaussing routine  </a:t>
            </a:r>
          </a:p>
          <a:p>
            <a:pPr eaLnBrk="1" fontAlgn="auto" hangingPunct="1">
              <a:spcBef>
                <a:spcPts val="0"/>
              </a:spcBef>
              <a:spcAft>
                <a:spcPts val="0"/>
              </a:spcAft>
              <a:buFont typeface="Arial" pitchFamily="34" charset="0"/>
              <a:buChar char="•"/>
              <a:defRPr/>
            </a:pPr>
            <a:r>
              <a:rPr lang="en-US" sz="2000" dirty="0">
                <a:solidFill>
                  <a:srgbClr val="0070C0"/>
                </a:solidFill>
                <a:latin typeface="+mn-lt"/>
                <a:cs typeface="+mn-cs"/>
              </a:rPr>
              <a:t>Isolate the cavity from the environment</a:t>
            </a:r>
          </a:p>
          <a:p>
            <a:pPr lvl="1" eaLnBrk="1" fontAlgn="auto" hangingPunct="1">
              <a:spcBef>
                <a:spcPts val="0"/>
              </a:spcBef>
              <a:spcAft>
                <a:spcPts val="0"/>
              </a:spcAft>
              <a:buFont typeface="Arial" pitchFamily="34" charset="0"/>
              <a:buChar char="•"/>
              <a:defRPr/>
            </a:pPr>
            <a:r>
              <a:rPr lang="en-US" sz="2000" dirty="0">
                <a:solidFill>
                  <a:schemeClr val="tx1">
                    <a:lumMod val="65000"/>
                    <a:lumOff val="35000"/>
                  </a:schemeClr>
                </a:solidFill>
                <a:latin typeface="+mn-lt"/>
                <a:cs typeface="+mn-cs"/>
              </a:rPr>
              <a:t>Add cold mu metal around the cavity</a:t>
            </a:r>
          </a:p>
          <a:p>
            <a:pPr lvl="1" eaLnBrk="1" fontAlgn="auto" hangingPunct="1">
              <a:spcBef>
                <a:spcPts val="0"/>
              </a:spcBef>
              <a:spcAft>
                <a:spcPts val="0"/>
              </a:spcAft>
              <a:buFont typeface="Arial" pitchFamily="34" charset="0"/>
              <a:buChar char="•"/>
              <a:defRPr/>
            </a:pPr>
            <a:r>
              <a:rPr lang="en-US" sz="2000" dirty="0">
                <a:solidFill>
                  <a:schemeClr val="tx1">
                    <a:lumMod val="65000"/>
                    <a:lumOff val="35000"/>
                  </a:schemeClr>
                </a:solidFill>
                <a:latin typeface="+mn-lt"/>
                <a:cs typeface="+mn-cs"/>
              </a:rPr>
              <a:t>Adds to expense and complication of assembly</a:t>
            </a:r>
          </a:p>
          <a:p>
            <a:pPr lvl="1" eaLnBrk="1" fontAlgn="auto" hangingPunct="1">
              <a:spcBef>
                <a:spcPts val="0"/>
              </a:spcBef>
              <a:spcAft>
                <a:spcPts val="0"/>
              </a:spcAft>
              <a:buFont typeface="Arial" pitchFamily="34" charset="0"/>
              <a:buChar char="•"/>
              <a:defRPr/>
            </a:pPr>
            <a:r>
              <a:rPr lang="en-US" sz="2000" dirty="0">
                <a:solidFill>
                  <a:schemeClr val="tx1">
                    <a:lumMod val="65000"/>
                    <a:lumOff val="35000"/>
                  </a:schemeClr>
                </a:solidFill>
                <a:latin typeface="+mn-lt"/>
                <a:cs typeface="+mn-cs"/>
              </a:rPr>
              <a:t>Reactor grade Nb jacket can also be used</a:t>
            </a:r>
          </a:p>
          <a:p>
            <a:pPr eaLnBrk="1" fontAlgn="auto" hangingPunct="1">
              <a:spcBef>
                <a:spcPts val="0"/>
              </a:spcBef>
              <a:spcAft>
                <a:spcPts val="0"/>
              </a:spcAft>
              <a:buFont typeface="Arial" pitchFamily="34" charset="0"/>
              <a:buChar char="•"/>
              <a:defRPr/>
            </a:pPr>
            <a:r>
              <a:rPr lang="en-US" sz="2000" dirty="0">
                <a:solidFill>
                  <a:srgbClr val="0070C0"/>
                </a:solidFill>
                <a:latin typeface="+mn-lt"/>
                <a:cs typeface="+mn-cs"/>
              </a:rPr>
              <a:t>Isolate the solenoid from the environment</a:t>
            </a:r>
          </a:p>
          <a:p>
            <a:pPr lvl="1" eaLnBrk="1" fontAlgn="auto" hangingPunct="1">
              <a:spcBef>
                <a:spcPts val="0"/>
              </a:spcBef>
              <a:spcAft>
                <a:spcPts val="0"/>
              </a:spcAft>
              <a:buFont typeface="Arial" pitchFamily="34" charset="0"/>
              <a:buChar char="•"/>
              <a:defRPr/>
            </a:pPr>
            <a:r>
              <a:rPr lang="en-US" sz="2000" dirty="0">
                <a:solidFill>
                  <a:schemeClr val="tx1">
                    <a:lumMod val="65000"/>
                    <a:lumOff val="35000"/>
                  </a:schemeClr>
                </a:solidFill>
                <a:latin typeface="+mn-lt"/>
                <a:cs typeface="+mn-cs"/>
              </a:rPr>
              <a:t>Add an iron return core</a:t>
            </a:r>
          </a:p>
          <a:p>
            <a:pPr lvl="1" eaLnBrk="1" fontAlgn="auto" hangingPunct="1">
              <a:spcBef>
                <a:spcPts val="0"/>
              </a:spcBef>
              <a:spcAft>
                <a:spcPts val="0"/>
              </a:spcAft>
              <a:buFont typeface="Arial" pitchFamily="34" charset="0"/>
              <a:buChar char="•"/>
              <a:defRPr/>
            </a:pPr>
            <a:r>
              <a:rPr lang="en-US" sz="2000" dirty="0">
                <a:solidFill>
                  <a:schemeClr val="tx1">
                    <a:lumMod val="65000"/>
                    <a:lumOff val="35000"/>
                  </a:schemeClr>
                </a:solidFill>
                <a:latin typeface="+mn-lt"/>
                <a:cs typeface="+mn-cs"/>
              </a:rPr>
              <a:t>Add a shield around the magnet</a:t>
            </a:r>
          </a:p>
          <a:p>
            <a:pPr eaLnBrk="1" fontAlgn="auto" hangingPunct="1">
              <a:spcBef>
                <a:spcPts val="0"/>
              </a:spcBef>
              <a:spcAft>
                <a:spcPts val="0"/>
              </a:spcAft>
              <a:buFont typeface="Arial" pitchFamily="34" charset="0"/>
              <a:buChar char="•"/>
              <a:defRPr/>
            </a:pPr>
            <a:endParaRPr lang="en-US" sz="2000" dirty="0">
              <a:solidFill>
                <a:schemeClr val="tx1">
                  <a:lumMod val="65000"/>
                  <a:lumOff val="35000"/>
                </a:schemeClr>
              </a:solidFill>
              <a:latin typeface="+mn-lt"/>
              <a:cs typeface="+mn-cs"/>
            </a:endParaRPr>
          </a:p>
          <a:p>
            <a:pPr lvl="1" eaLnBrk="1" fontAlgn="auto" hangingPunct="1">
              <a:spcBef>
                <a:spcPts val="0"/>
              </a:spcBef>
              <a:spcAft>
                <a:spcPts val="0"/>
              </a:spcAft>
              <a:buFont typeface="Arial" pitchFamily="34" charset="0"/>
              <a:buChar char="•"/>
              <a:defRPr/>
            </a:pPr>
            <a:endParaRPr lang="en-US" dirty="0">
              <a:latin typeface="+mn-lt"/>
              <a:cs typeface="+mn-cs"/>
            </a:endParaRPr>
          </a:p>
        </p:txBody>
      </p:sp>
      <p:sp>
        <p:nvSpPr>
          <p:cNvPr id="10" name="Rectangle 9">
            <a:extLst>
              <a:ext uri="{FF2B5EF4-FFF2-40B4-BE49-F238E27FC236}">
                <a16:creationId xmlns:a16="http://schemas.microsoft.com/office/drawing/2014/main" id="{7D3F78D2-F99A-A649-5638-AD8E2641B8BD}"/>
              </a:ext>
            </a:extLst>
          </p:cNvPr>
          <p:cNvSpPr/>
          <p:nvPr/>
        </p:nvSpPr>
        <p:spPr>
          <a:xfrm>
            <a:off x="7435850" y="3236913"/>
            <a:ext cx="996950" cy="4159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Rectangle 11">
            <a:extLst>
              <a:ext uri="{FF2B5EF4-FFF2-40B4-BE49-F238E27FC236}">
                <a16:creationId xmlns:a16="http://schemas.microsoft.com/office/drawing/2014/main" id="{770DD21F-71F2-A8FC-F9F3-C6ABC110FB44}"/>
              </a:ext>
            </a:extLst>
          </p:cNvPr>
          <p:cNvSpPr/>
          <p:nvPr/>
        </p:nvSpPr>
        <p:spPr>
          <a:xfrm>
            <a:off x="6759575" y="4821238"/>
            <a:ext cx="471488" cy="14001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Rectangle 12">
            <a:extLst>
              <a:ext uri="{FF2B5EF4-FFF2-40B4-BE49-F238E27FC236}">
                <a16:creationId xmlns:a16="http://schemas.microsoft.com/office/drawing/2014/main" id="{A7AE00C6-ED6F-01DC-2818-24777AE18C0C}"/>
              </a:ext>
            </a:extLst>
          </p:cNvPr>
          <p:cNvSpPr/>
          <p:nvPr/>
        </p:nvSpPr>
        <p:spPr>
          <a:xfrm>
            <a:off x="7439025" y="5292725"/>
            <a:ext cx="996950" cy="4143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Rectangle 13">
            <a:extLst>
              <a:ext uri="{FF2B5EF4-FFF2-40B4-BE49-F238E27FC236}">
                <a16:creationId xmlns:a16="http://schemas.microsoft.com/office/drawing/2014/main" id="{B5EF9546-9E7E-10E8-590F-ACCCA12ECDC6}"/>
              </a:ext>
            </a:extLst>
          </p:cNvPr>
          <p:cNvSpPr/>
          <p:nvPr/>
        </p:nvSpPr>
        <p:spPr>
          <a:xfrm>
            <a:off x="7342188" y="5235575"/>
            <a:ext cx="1160462" cy="538163"/>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6" name="Straight Arrow Connector 15">
            <a:extLst>
              <a:ext uri="{FF2B5EF4-FFF2-40B4-BE49-F238E27FC236}">
                <a16:creationId xmlns:a16="http://schemas.microsoft.com/office/drawing/2014/main" id="{3BB15CC1-E0B6-25C9-E2DF-62F823152D9C}"/>
              </a:ext>
            </a:extLst>
          </p:cNvPr>
          <p:cNvCxnSpPr/>
          <p:nvPr/>
        </p:nvCxnSpPr>
        <p:spPr>
          <a:xfrm flipV="1">
            <a:off x="5041900" y="3503613"/>
            <a:ext cx="1477963" cy="7508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B0D5DECB-7ACF-9567-0DC0-31B151525C59}"/>
              </a:ext>
            </a:extLst>
          </p:cNvPr>
          <p:cNvCxnSpPr/>
          <p:nvPr/>
        </p:nvCxnSpPr>
        <p:spPr>
          <a:xfrm flipV="1">
            <a:off x="5041900" y="5343525"/>
            <a:ext cx="1608138" cy="177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8A0C6CE6-D697-3D91-9C9D-9CF32CED7DB3}"/>
              </a:ext>
            </a:extLst>
          </p:cNvPr>
          <p:cNvSpPr/>
          <p:nvPr/>
        </p:nvSpPr>
        <p:spPr>
          <a:xfrm>
            <a:off x="7439025" y="3382963"/>
            <a:ext cx="993775" cy="12223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21" name="Rectangle 20">
            <a:extLst>
              <a:ext uri="{FF2B5EF4-FFF2-40B4-BE49-F238E27FC236}">
                <a16:creationId xmlns:a16="http://schemas.microsoft.com/office/drawing/2014/main" id="{AD557731-7AA5-A437-90A5-F6E4EDFED221}"/>
              </a:ext>
            </a:extLst>
          </p:cNvPr>
          <p:cNvSpPr/>
          <p:nvPr/>
        </p:nvSpPr>
        <p:spPr>
          <a:xfrm>
            <a:off x="7440613" y="5443538"/>
            <a:ext cx="995362" cy="12223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nvGrpSpPr>
          <p:cNvPr id="138252" name="Group 26">
            <a:extLst>
              <a:ext uri="{FF2B5EF4-FFF2-40B4-BE49-F238E27FC236}">
                <a16:creationId xmlns:a16="http://schemas.microsoft.com/office/drawing/2014/main" id="{6281C72B-3841-02ED-786E-FB159E2930D3}"/>
              </a:ext>
            </a:extLst>
          </p:cNvPr>
          <p:cNvGrpSpPr>
            <a:grpSpLocks/>
          </p:cNvGrpSpPr>
          <p:nvPr/>
        </p:nvGrpSpPr>
        <p:grpSpPr bwMode="auto">
          <a:xfrm>
            <a:off x="6824663" y="2741613"/>
            <a:ext cx="1841500" cy="736600"/>
            <a:chOff x="7356143" y="1146412"/>
            <a:chExt cx="1501255" cy="491319"/>
          </a:xfrm>
        </p:grpSpPr>
        <p:grpSp>
          <p:nvGrpSpPr>
            <p:cNvPr id="138266" name="Group 25">
              <a:extLst>
                <a:ext uri="{FF2B5EF4-FFF2-40B4-BE49-F238E27FC236}">
                  <a16:creationId xmlns:a16="http://schemas.microsoft.com/office/drawing/2014/main" id="{09D60DC6-BF1C-786B-61CD-273A995B61CB}"/>
                </a:ext>
              </a:extLst>
            </p:cNvPr>
            <p:cNvGrpSpPr>
              <a:grpSpLocks/>
            </p:cNvGrpSpPr>
            <p:nvPr/>
          </p:nvGrpSpPr>
          <p:grpSpPr bwMode="auto">
            <a:xfrm>
              <a:off x="7582242" y="1173708"/>
              <a:ext cx="1275156" cy="423466"/>
              <a:chOff x="7582242" y="1173708"/>
              <a:chExt cx="1275156" cy="423466"/>
            </a:xfrm>
          </p:grpSpPr>
          <p:sp>
            <p:nvSpPr>
              <p:cNvPr id="25" name="Oval 24">
                <a:extLst>
                  <a:ext uri="{FF2B5EF4-FFF2-40B4-BE49-F238E27FC236}">
                    <a16:creationId xmlns:a16="http://schemas.microsoft.com/office/drawing/2014/main" id="{73308F5E-6504-2ACF-6610-710668514C45}"/>
                  </a:ext>
                </a:extLst>
              </p:cNvPr>
              <p:cNvSpPr/>
              <p:nvPr/>
            </p:nvSpPr>
            <p:spPr>
              <a:xfrm>
                <a:off x="7582625" y="1173943"/>
                <a:ext cx="1274773" cy="423551"/>
              </a:xfrm>
              <a:prstGeom prst="ellipse">
                <a:avLst/>
              </a:prstGeom>
              <a:noFill/>
              <a:ln w="38100">
                <a:solidFill>
                  <a:srgbClr val="A02A17"/>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18" name="Straight Connector 17">
                <a:extLst>
                  <a:ext uri="{FF2B5EF4-FFF2-40B4-BE49-F238E27FC236}">
                    <a16:creationId xmlns:a16="http://schemas.microsoft.com/office/drawing/2014/main" id="{9712F359-5A23-74BF-4C48-48056FDD7042}"/>
                  </a:ext>
                </a:extLst>
              </p:cNvPr>
              <p:cNvCxnSpPr/>
              <p:nvPr/>
            </p:nvCxnSpPr>
            <p:spPr>
              <a:xfrm flipV="1">
                <a:off x="7837580" y="1236416"/>
                <a:ext cx="0" cy="298603"/>
              </a:xfrm>
              <a:prstGeom prst="line">
                <a:avLst/>
              </a:prstGeom>
              <a:ln w="38100">
                <a:solidFill>
                  <a:srgbClr val="A02A17"/>
                </a:solidFill>
              </a:ln>
            </p:spPr>
            <p:style>
              <a:lnRef idx="2">
                <a:schemeClr val="accent1"/>
              </a:lnRef>
              <a:fillRef idx="0">
                <a:schemeClr val="accent1"/>
              </a:fillRef>
              <a:effectRef idx="1">
                <a:schemeClr val="accent1"/>
              </a:effectRef>
              <a:fontRef idx="minor">
                <a:schemeClr val="tx1"/>
              </a:fontRef>
            </p:style>
          </p:cxnSp>
        </p:grpSp>
        <p:sp>
          <p:nvSpPr>
            <p:cNvPr id="8" name="Rectangle 7">
              <a:extLst>
                <a:ext uri="{FF2B5EF4-FFF2-40B4-BE49-F238E27FC236}">
                  <a16:creationId xmlns:a16="http://schemas.microsoft.com/office/drawing/2014/main" id="{C3E5423B-5F76-7F27-7813-F8398B48BA68}"/>
                </a:ext>
              </a:extLst>
            </p:cNvPr>
            <p:cNvSpPr/>
            <p:nvPr/>
          </p:nvSpPr>
          <p:spPr>
            <a:xfrm>
              <a:off x="7356143" y="1146412"/>
              <a:ext cx="450377" cy="491319"/>
            </a:xfrm>
            <a:prstGeom prst="rect">
              <a:avLst/>
            </a:prstGeom>
            <a:solidFill>
              <a:schemeClr val="bg2"/>
            </a:solidFill>
            <a:ln w="38100">
              <a:solidFill>
                <a:schemeClr val="bg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grpSp>
        <p:nvGrpSpPr>
          <p:cNvPr id="138253" name="Group 27">
            <a:extLst>
              <a:ext uri="{FF2B5EF4-FFF2-40B4-BE49-F238E27FC236}">
                <a16:creationId xmlns:a16="http://schemas.microsoft.com/office/drawing/2014/main" id="{C8F0EA8F-9B13-F045-C3A7-47B2A7D26635}"/>
              </a:ext>
            </a:extLst>
          </p:cNvPr>
          <p:cNvGrpSpPr>
            <a:grpSpLocks/>
          </p:cNvGrpSpPr>
          <p:nvPr/>
        </p:nvGrpSpPr>
        <p:grpSpPr bwMode="auto">
          <a:xfrm>
            <a:off x="6826250" y="3440113"/>
            <a:ext cx="1843088" cy="736600"/>
            <a:chOff x="7356143" y="1146412"/>
            <a:chExt cx="1501255" cy="491319"/>
          </a:xfrm>
        </p:grpSpPr>
        <p:grpSp>
          <p:nvGrpSpPr>
            <p:cNvPr id="138262" name="Group 28">
              <a:extLst>
                <a:ext uri="{FF2B5EF4-FFF2-40B4-BE49-F238E27FC236}">
                  <a16:creationId xmlns:a16="http://schemas.microsoft.com/office/drawing/2014/main" id="{1E2535EE-6E0A-DF17-2560-59B23990E45E}"/>
                </a:ext>
              </a:extLst>
            </p:cNvPr>
            <p:cNvGrpSpPr>
              <a:grpSpLocks/>
            </p:cNvGrpSpPr>
            <p:nvPr/>
          </p:nvGrpSpPr>
          <p:grpSpPr bwMode="auto">
            <a:xfrm>
              <a:off x="7582242" y="1173708"/>
              <a:ext cx="1275156" cy="423466"/>
              <a:chOff x="7582242" y="1173708"/>
              <a:chExt cx="1275156" cy="423466"/>
            </a:xfrm>
          </p:grpSpPr>
          <p:sp>
            <p:nvSpPr>
              <p:cNvPr id="31" name="Oval 30">
                <a:extLst>
                  <a:ext uri="{FF2B5EF4-FFF2-40B4-BE49-F238E27FC236}">
                    <a16:creationId xmlns:a16="http://schemas.microsoft.com/office/drawing/2014/main" id="{92877E79-0724-2B1D-C3A0-0470A190D4C3}"/>
                  </a:ext>
                </a:extLst>
              </p:cNvPr>
              <p:cNvSpPr/>
              <p:nvPr/>
            </p:nvSpPr>
            <p:spPr>
              <a:xfrm>
                <a:off x="7582431" y="1173943"/>
                <a:ext cx="1274967" cy="423551"/>
              </a:xfrm>
              <a:prstGeom prst="ellipse">
                <a:avLst/>
              </a:prstGeom>
              <a:noFill/>
              <a:ln w="38100">
                <a:solidFill>
                  <a:srgbClr val="A02A17"/>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32" name="Straight Connector 31">
                <a:extLst>
                  <a:ext uri="{FF2B5EF4-FFF2-40B4-BE49-F238E27FC236}">
                    <a16:creationId xmlns:a16="http://schemas.microsoft.com/office/drawing/2014/main" id="{D3B8354A-0507-8ED3-CE83-23E5B46F839E}"/>
                  </a:ext>
                </a:extLst>
              </p:cNvPr>
              <p:cNvCxnSpPr/>
              <p:nvPr/>
            </p:nvCxnSpPr>
            <p:spPr>
              <a:xfrm flipV="1">
                <a:off x="7837165" y="1236416"/>
                <a:ext cx="0" cy="298603"/>
              </a:xfrm>
              <a:prstGeom prst="line">
                <a:avLst/>
              </a:prstGeom>
              <a:ln w="38100">
                <a:solidFill>
                  <a:srgbClr val="A02A17"/>
                </a:solidFill>
              </a:ln>
            </p:spPr>
            <p:style>
              <a:lnRef idx="2">
                <a:schemeClr val="accent1"/>
              </a:lnRef>
              <a:fillRef idx="0">
                <a:schemeClr val="accent1"/>
              </a:fillRef>
              <a:effectRef idx="1">
                <a:schemeClr val="accent1"/>
              </a:effectRef>
              <a:fontRef idx="minor">
                <a:schemeClr val="tx1"/>
              </a:fontRef>
            </p:style>
          </p:cxnSp>
        </p:grpSp>
        <p:sp>
          <p:nvSpPr>
            <p:cNvPr id="30" name="Rectangle 29">
              <a:extLst>
                <a:ext uri="{FF2B5EF4-FFF2-40B4-BE49-F238E27FC236}">
                  <a16:creationId xmlns:a16="http://schemas.microsoft.com/office/drawing/2014/main" id="{AE2B6054-36E9-B58C-30DA-1E34602B3896}"/>
                </a:ext>
              </a:extLst>
            </p:cNvPr>
            <p:cNvSpPr/>
            <p:nvPr/>
          </p:nvSpPr>
          <p:spPr>
            <a:xfrm>
              <a:off x="7356143" y="1146412"/>
              <a:ext cx="449988" cy="491319"/>
            </a:xfrm>
            <a:prstGeom prst="rect">
              <a:avLst/>
            </a:prstGeom>
            <a:solidFill>
              <a:schemeClr val="bg2"/>
            </a:solidFill>
            <a:ln w="38100">
              <a:solidFill>
                <a:schemeClr val="bg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grpSp>
      <p:sp>
        <p:nvSpPr>
          <p:cNvPr id="9" name="Rectangle 8">
            <a:extLst>
              <a:ext uri="{FF2B5EF4-FFF2-40B4-BE49-F238E27FC236}">
                <a16:creationId xmlns:a16="http://schemas.microsoft.com/office/drawing/2014/main" id="{59F96CF7-20F6-0215-48B4-A40AD2994A32}"/>
              </a:ext>
            </a:extLst>
          </p:cNvPr>
          <p:cNvSpPr/>
          <p:nvPr/>
        </p:nvSpPr>
        <p:spPr>
          <a:xfrm>
            <a:off x="6757988" y="2765425"/>
            <a:ext cx="469900" cy="14001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a:extLst>
              <a:ext uri="{FF2B5EF4-FFF2-40B4-BE49-F238E27FC236}">
                <a16:creationId xmlns:a16="http://schemas.microsoft.com/office/drawing/2014/main" id="{CB0D1053-DE4C-1D1D-FA54-DDE9E90B2720}"/>
              </a:ext>
            </a:extLst>
          </p:cNvPr>
          <p:cNvSpPr/>
          <p:nvPr/>
        </p:nvSpPr>
        <p:spPr>
          <a:xfrm>
            <a:off x="6632575" y="2700338"/>
            <a:ext cx="692150" cy="155416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3" name="Oval 32">
            <a:extLst>
              <a:ext uri="{FF2B5EF4-FFF2-40B4-BE49-F238E27FC236}">
                <a16:creationId xmlns:a16="http://schemas.microsoft.com/office/drawing/2014/main" id="{F6E36AFA-443E-E16A-4A8E-08E843BE6517}"/>
              </a:ext>
            </a:extLst>
          </p:cNvPr>
          <p:cNvSpPr/>
          <p:nvPr/>
        </p:nvSpPr>
        <p:spPr>
          <a:xfrm>
            <a:off x="7369175" y="5237163"/>
            <a:ext cx="1147763" cy="268287"/>
          </a:xfrm>
          <a:prstGeom prst="ellipse">
            <a:avLst/>
          </a:prstGeom>
          <a:noFill/>
          <a:ln w="38100">
            <a:solidFill>
              <a:srgbClr val="A02A17"/>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34" name="Oval 33">
            <a:extLst>
              <a:ext uri="{FF2B5EF4-FFF2-40B4-BE49-F238E27FC236}">
                <a16:creationId xmlns:a16="http://schemas.microsoft.com/office/drawing/2014/main" id="{FC0CA5F0-79E6-F8DB-C25F-38F44CC78044}"/>
              </a:ext>
            </a:extLst>
          </p:cNvPr>
          <p:cNvSpPr/>
          <p:nvPr/>
        </p:nvSpPr>
        <p:spPr>
          <a:xfrm>
            <a:off x="7372350" y="5499100"/>
            <a:ext cx="1146175" cy="268288"/>
          </a:xfrm>
          <a:prstGeom prst="ellipse">
            <a:avLst/>
          </a:prstGeom>
          <a:noFill/>
          <a:ln w="38100">
            <a:solidFill>
              <a:srgbClr val="A02A17"/>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
        <p:nvSpPr>
          <p:cNvPr id="15" name="Date Placeholder 14">
            <a:extLst>
              <a:ext uri="{FF2B5EF4-FFF2-40B4-BE49-F238E27FC236}">
                <a16:creationId xmlns:a16="http://schemas.microsoft.com/office/drawing/2014/main" id="{E84DB91F-C5EF-9584-51A0-14E730889E48}"/>
              </a:ext>
            </a:extLst>
          </p:cNvPr>
          <p:cNvSpPr>
            <a:spLocks noGrp="1"/>
          </p:cNvSpPr>
          <p:nvPr>
            <p:ph type="dt" sz="quarter" idx="10"/>
          </p:nvPr>
        </p:nvSpPr>
        <p:spPr/>
        <p:txBody>
          <a:bodyPr/>
          <a:lstStyle/>
          <a:p>
            <a:pPr>
              <a:defRPr/>
            </a:pPr>
            <a:r>
              <a:rPr lang="en-US"/>
              <a:t>2025-09-17</a:t>
            </a:r>
            <a:endParaRPr lang="en-US" dirty="0"/>
          </a:p>
        </p:txBody>
      </p:sp>
      <p:sp>
        <p:nvSpPr>
          <p:cNvPr id="138259" name="TextBox 2">
            <a:extLst>
              <a:ext uri="{FF2B5EF4-FFF2-40B4-BE49-F238E27FC236}">
                <a16:creationId xmlns:a16="http://schemas.microsoft.com/office/drawing/2014/main" id="{E0579853-2843-710E-CCE0-A45617063DB4}"/>
              </a:ext>
            </a:extLst>
          </p:cNvPr>
          <p:cNvSpPr txBox="1">
            <a:spLocks noChangeArrowheads="1"/>
          </p:cNvSpPr>
          <p:nvPr/>
        </p:nvSpPr>
        <p:spPr bwMode="auto">
          <a:xfrm>
            <a:off x="400050" y="923925"/>
            <a:ext cx="82661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mn-lt"/>
              </a:rPr>
              <a:t>Many low beta linac designs choose superconducting solenoids placed within the cryomodule for periodic transverse focusing – risk of magnetic pollution degrading cavity performance</a:t>
            </a:r>
            <a:endParaRPr lang="en-CA" altLang="en-US" sz="1800" dirty="0">
              <a:latin typeface="+mn-lt"/>
            </a:endParaRPr>
          </a:p>
        </p:txBody>
      </p:sp>
      <p:sp>
        <p:nvSpPr>
          <p:cNvPr id="22" name="Footer Placeholder 21">
            <a:extLst>
              <a:ext uri="{FF2B5EF4-FFF2-40B4-BE49-F238E27FC236}">
                <a16:creationId xmlns:a16="http://schemas.microsoft.com/office/drawing/2014/main" id="{905D408E-3BEB-DCE7-DB8E-FA0FC549CDD7}"/>
              </a:ext>
            </a:extLst>
          </p:cNvPr>
          <p:cNvSpPr>
            <a:spLocks noGrp="1"/>
          </p:cNvSpPr>
          <p:nvPr>
            <p:ph type="ftr" sz="quarter" idx="11"/>
          </p:nvPr>
        </p:nvSpPr>
        <p:spPr/>
        <p:txBody>
          <a:bodyPr/>
          <a:lstStyle/>
          <a:p>
            <a:pPr>
              <a:defRPr/>
            </a:pPr>
            <a:r>
              <a:rPr lang="it-IT" dirty="0"/>
              <a:t>Bob Laxdal - Non Elliptical Cavities </a:t>
            </a:r>
            <a:endParaRPr lang="en-CA" dirty="0"/>
          </a:p>
        </p:txBody>
      </p:sp>
      <p:sp>
        <p:nvSpPr>
          <p:cNvPr id="138261" name="Slide Number Placeholder 22">
            <a:extLst>
              <a:ext uri="{FF2B5EF4-FFF2-40B4-BE49-F238E27FC236}">
                <a16:creationId xmlns:a16="http://schemas.microsoft.com/office/drawing/2014/main" id="{0CC33086-FA76-C4BF-8596-034008F2C2E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590CD857-A394-4E55-B287-5C97575AA3F7}" type="slidenum">
              <a:rPr lang="en-CA" altLang="en-US" sz="1200" smtClean="0">
                <a:solidFill>
                  <a:srgbClr val="898989"/>
                </a:solidFill>
              </a:rPr>
              <a:pPr>
                <a:spcBef>
                  <a:spcPct val="0"/>
                </a:spcBef>
                <a:buFontTx/>
                <a:buNone/>
              </a:pPr>
              <a:t>85</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892BDEBE-605B-C666-0FF0-E47AE0E4FCD6}"/>
                  </a:ext>
                </a:extLst>
              </p14:cNvPr>
              <p14:cNvContentPartPr/>
              <p14:nvPr/>
            </p14:nvContentPartPr>
            <p14:xfrm>
              <a:off x="8455989" y="-16448"/>
              <a:ext cx="491400" cy="538200"/>
            </p14:xfrm>
          </p:contentPart>
        </mc:Choice>
        <mc:Fallback>
          <p:pic>
            <p:nvPicPr>
              <p:cNvPr id="3" name="Ink 2">
                <a:extLst>
                  <a:ext uri="{FF2B5EF4-FFF2-40B4-BE49-F238E27FC236}">
                    <a16:creationId xmlns:a16="http://schemas.microsoft.com/office/drawing/2014/main" id="{892BDEBE-605B-C666-0FF0-E47AE0E4FCD6}"/>
                  </a:ext>
                </a:extLst>
              </p:cNvPr>
              <p:cNvPicPr/>
              <p:nvPr/>
            </p:nvPicPr>
            <p:blipFill>
              <a:blip r:embed="rId4"/>
              <a:stretch>
                <a:fillRect/>
              </a:stretch>
            </p:blipFill>
            <p:spPr>
              <a:xfrm>
                <a:off x="8437989" y="-34448"/>
                <a:ext cx="527040" cy="573840"/>
              </a:xfrm>
              <a:prstGeom prst="rect">
                <a:avLst/>
              </a:prstGeom>
            </p:spPr>
          </p:pic>
        </mc:Fallback>
      </mc:AlternateContent>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34275-C3A6-9726-E7A7-1C53065FC63F}"/>
              </a:ext>
            </a:extLst>
          </p:cNvPr>
          <p:cNvSpPr>
            <a:spLocks noGrp="1"/>
          </p:cNvSpPr>
          <p:nvPr>
            <p:ph type="title"/>
          </p:nvPr>
        </p:nvSpPr>
        <p:spPr>
          <a:xfrm>
            <a:off x="457200" y="274638"/>
            <a:ext cx="8229600" cy="711200"/>
          </a:xfrm>
        </p:spPr>
        <p:txBody>
          <a:bodyPr rtlCol="0">
            <a:normAutofit fontScale="90000"/>
          </a:bodyPr>
          <a:lstStyle/>
          <a:p>
            <a:pPr eaLnBrk="1" fontAlgn="auto" hangingPunct="1">
              <a:spcAft>
                <a:spcPts val="0"/>
              </a:spcAft>
              <a:defRPr/>
            </a:pPr>
            <a:r>
              <a:rPr lang="en-US" dirty="0"/>
              <a:t>ISAC-II perspective</a:t>
            </a:r>
          </a:p>
        </p:txBody>
      </p:sp>
      <p:pic>
        <p:nvPicPr>
          <p:cNvPr id="139267" name="Picture 5" descr="SRF09-mindy-SCC1">
            <a:extLst>
              <a:ext uri="{FF2B5EF4-FFF2-40B4-BE49-F238E27FC236}">
                <a16:creationId xmlns:a16="http://schemas.microsoft.com/office/drawing/2014/main" id="{612327E1-AC9B-BB4B-CC7A-5ACA5C94BB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6725" y="1352550"/>
            <a:ext cx="3208338"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8" name="TextBox 8">
            <a:extLst>
              <a:ext uri="{FF2B5EF4-FFF2-40B4-BE49-F238E27FC236}">
                <a16:creationId xmlns:a16="http://schemas.microsoft.com/office/drawing/2014/main" id="{2FA0B1E2-241E-6F73-1C33-B7E419963428}"/>
              </a:ext>
            </a:extLst>
          </p:cNvPr>
          <p:cNvSpPr txBox="1">
            <a:spLocks noChangeArrowheads="1"/>
          </p:cNvSpPr>
          <p:nvPr/>
        </p:nvSpPr>
        <p:spPr bwMode="auto">
          <a:xfrm>
            <a:off x="219075" y="1087438"/>
            <a:ext cx="4681538"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t>In ISAC-II we chose a minimalist strategy – choose non magnetic materials where possible – no shielding between cavity and solenoid – use procedures</a:t>
            </a:r>
          </a:p>
          <a:p>
            <a:pPr eaLnBrk="1" hangingPunct="1">
              <a:spcBef>
                <a:spcPct val="0"/>
              </a:spcBef>
              <a:buFontTx/>
              <a:buNone/>
            </a:pPr>
            <a:endParaRPr lang="en-US" altLang="en-US" sz="800"/>
          </a:p>
          <a:p>
            <a:pPr eaLnBrk="1" hangingPunct="1">
              <a:spcBef>
                <a:spcPct val="0"/>
              </a:spcBef>
            </a:pPr>
            <a:r>
              <a:rPr lang="en-US" altLang="en-US" sz="1800"/>
              <a:t>Must  do a degaussing of the solenoid before any planned warm-up to erase magnet memory</a:t>
            </a:r>
          </a:p>
          <a:p>
            <a:pPr eaLnBrk="1" hangingPunct="1">
              <a:spcBef>
                <a:spcPct val="0"/>
              </a:spcBef>
            </a:pPr>
            <a:endParaRPr lang="en-US" altLang="en-US" sz="800"/>
          </a:p>
          <a:p>
            <a:pPr eaLnBrk="1" hangingPunct="1">
              <a:spcBef>
                <a:spcPct val="0"/>
              </a:spcBef>
            </a:pPr>
            <a:r>
              <a:rPr lang="en-US" altLang="en-US" sz="1800"/>
              <a:t>During cryogenic events (1-2 per year) of more than a few hours if cavities warm above transition then the solenoid is degaussed and then heated above transition to release frozen flux</a:t>
            </a:r>
          </a:p>
          <a:p>
            <a:pPr lvl="1" eaLnBrk="1" hangingPunct="1">
              <a:spcBef>
                <a:spcPct val="0"/>
              </a:spcBef>
              <a:buFont typeface="Arial" panose="020B0604020202020204" pitchFamily="34" charset="0"/>
              <a:buChar char="•"/>
            </a:pPr>
            <a:r>
              <a:rPr lang="en-US" altLang="en-US" sz="1800">
                <a:solidFill>
                  <a:srgbClr val="0070C0"/>
                </a:solidFill>
              </a:rPr>
              <a:t>30 min to degauss and 30 min to warm to 25K</a:t>
            </a:r>
          </a:p>
          <a:p>
            <a:pPr lvl="1" eaLnBrk="1" hangingPunct="1">
              <a:spcBef>
                <a:spcPct val="0"/>
              </a:spcBef>
              <a:buFont typeface="Arial" panose="020B0604020202020204" pitchFamily="34" charset="0"/>
              <a:buChar char="•"/>
            </a:pPr>
            <a:r>
              <a:rPr lang="en-US" altLang="en-US" sz="1800">
                <a:solidFill>
                  <a:srgbClr val="0070C0"/>
                </a:solidFill>
              </a:rPr>
              <a:t>60 min to cool everything down</a:t>
            </a:r>
          </a:p>
          <a:p>
            <a:pPr eaLnBrk="1" hangingPunct="1">
              <a:spcBef>
                <a:spcPct val="0"/>
              </a:spcBef>
            </a:pPr>
            <a:r>
              <a:rPr lang="en-US" altLang="en-US" sz="1800"/>
              <a:t>Cavities are insensitive to quench degradation since they have a reactor grade jacket which acts as a Meissner shield</a:t>
            </a:r>
          </a:p>
          <a:p>
            <a:pPr eaLnBrk="1" hangingPunct="1">
              <a:spcBef>
                <a:spcPct val="0"/>
              </a:spcBef>
            </a:pPr>
            <a:endParaRPr lang="en-US" altLang="en-US" sz="1800"/>
          </a:p>
        </p:txBody>
      </p:sp>
      <p:pic>
        <p:nvPicPr>
          <p:cNvPr id="139269" name="Picture 6">
            <a:extLst>
              <a:ext uri="{FF2B5EF4-FFF2-40B4-BE49-F238E27FC236}">
                <a16:creationId xmlns:a16="http://schemas.microsoft.com/office/drawing/2014/main" id="{38D03602-F808-16F8-C9E9-31FE6E61A2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8213" y="4668838"/>
            <a:ext cx="1855787"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Arrow Connector 11">
            <a:extLst>
              <a:ext uri="{FF2B5EF4-FFF2-40B4-BE49-F238E27FC236}">
                <a16:creationId xmlns:a16="http://schemas.microsoft.com/office/drawing/2014/main" id="{01A51C46-A3C8-6EFC-21D4-B7ED14CB9C4B}"/>
              </a:ext>
            </a:extLst>
          </p:cNvPr>
          <p:cNvCxnSpPr/>
          <p:nvPr/>
        </p:nvCxnSpPr>
        <p:spPr>
          <a:xfrm flipV="1">
            <a:off x="2760663" y="5581650"/>
            <a:ext cx="4376737" cy="2682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Date Placeholder 5">
            <a:extLst>
              <a:ext uri="{FF2B5EF4-FFF2-40B4-BE49-F238E27FC236}">
                <a16:creationId xmlns:a16="http://schemas.microsoft.com/office/drawing/2014/main" id="{9018735D-3EDD-E62A-64D3-40C047900016}"/>
              </a:ext>
            </a:extLst>
          </p:cNvPr>
          <p:cNvSpPr>
            <a:spLocks noGrp="1"/>
          </p:cNvSpPr>
          <p:nvPr>
            <p:ph type="dt" sz="quarter" idx="10"/>
          </p:nvPr>
        </p:nvSpPr>
        <p:spPr/>
        <p:txBody>
          <a:bodyPr/>
          <a:lstStyle/>
          <a:p>
            <a:pPr>
              <a:defRPr/>
            </a:pPr>
            <a:r>
              <a:rPr lang="en-US"/>
              <a:t>2025-09-17</a:t>
            </a:r>
            <a:endParaRPr lang="en-US" dirty="0"/>
          </a:p>
        </p:txBody>
      </p:sp>
      <p:sp>
        <p:nvSpPr>
          <p:cNvPr id="5" name="Footer Placeholder 4">
            <a:extLst>
              <a:ext uri="{FF2B5EF4-FFF2-40B4-BE49-F238E27FC236}">
                <a16:creationId xmlns:a16="http://schemas.microsoft.com/office/drawing/2014/main" id="{2C43C193-34A3-61A2-A171-26BAD6EF4F92}"/>
              </a:ext>
            </a:extLst>
          </p:cNvPr>
          <p:cNvSpPr>
            <a:spLocks noGrp="1"/>
          </p:cNvSpPr>
          <p:nvPr>
            <p:ph type="ftr" sz="quarter" idx="11"/>
          </p:nvPr>
        </p:nvSpPr>
        <p:spPr/>
        <p:txBody>
          <a:bodyPr/>
          <a:lstStyle/>
          <a:p>
            <a:pPr>
              <a:defRPr/>
            </a:pPr>
            <a:r>
              <a:rPr lang="it-IT"/>
              <a:t>Bob Laxdal - Non Elliptical Cavities </a:t>
            </a:r>
            <a:endParaRPr lang="en-CA"/>
          </a:p>
        </p:txBody>
      </p:sp>
      <p:sp>
        <p:nvSpPr>
          <p:cNvPr id="139273" name="Slide Number Placeholder 12">
            <a:extLst>
              <a:ext uri="{FF2B5EF4-FFF2-40B4-BE49-F238E27FC236}">
                <a16:creationId xmlns:a16="http://schemas.microsoft.com/office/drawing/2014/main" id="{22FA3DDF-6C4F-6B41-E189-6282DBC67C7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1AC97F46-7600-48D4-844C-F2DC14D985BE}" type="slidenum">
              <a:rPr lang="en-CA" altLang="en-US" sz="1200" smtClean="0">
                <a:solidFill>
                  <a:srgbClr val="898989"/>
                </a:solidFill>
              </a:rPr>
              <a:pPr>
                <a:spcBef>
                  <a:spcPct val="0"/>
                </a:spcBef>
                <a:buFontTx/>
                <a:buNone/>
              </a:pPr>
              <a:t>86</a:t>
            </a:fld>
            <a:endParaRPr lang="en-CA" altLang="en-US" sz="1200">
              <a:solidFill>
                <a:srgbClr val="898989"/>
              </a:solidFill>
            </a:endParaRPr>
          </a:p>
        </p:txBody>
      </p:sp>
    </p:spTree>
    <p:extLst>
      <p:ext uri="{BB962C8B-B14F-4D97-AF65-F5344CB8AC3E}">
        <p14:creationId xmlns:p14="http://schemas.microsoft.com/office/powerpoint/2010/main" val="38965959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a:extLst>
              <a:ext uri="{FF2B5EF4-FFF2-40B4-BE49-F238E27FC236}">
                <a16:creationId xmlns:a16="http://schemas.microsoft.com/office/drawing/2014/main" id="{AF106C4D-2076-7AA9-991E-B3179702D8D0}"/>
              </a:ext>
            </a:extLst>
          </p:cNvPr>
          <p:cNvSpPr>
            <a:spLocks noGrp="1"/>
          </p:cNvSpPr>
          <p:nvPr>
            <p:ph type="title"/>
          </p:nvPr>
        </p:nvSpPr>
        <p:spPr>
          <a:xfrm>
            <a:off x="446088" y="231775"/>
            <a:ext cx="8229600" cy="823913"/>
          </a:xfrm>
        </p:spPr>
        <p:txBody>
          <a:bodyPr/>
          <a:lstStyle/>
          <a:p>
            <a:pPr eaLnBrk="1" hangingPunct="1"/>
            <a:r>
              <a:rPr lang="en-US" altLang="en-US"/>
              <a:t>2K or 4K for low beta</a:t>
            </a:r>
          </a:p>
        </p:txBody>
      </p:sp>
      <p:sp>
        <p:nvSpPr>
          <p:cNvPr id="3" name="Content Placeholder 2">
            <a:extLst>
              <a:ext uri="{FF2B5EF4-FFF2-40B4-BE49-F238E27FC236}">
                <a16:creationId xmlns:a16="http://schemas.microsoft.com/office/drawing/2014/main" id="{78612C26-71A1-7964-3CCF-1647054FB0E2}"/>
              </a:ext>
            </a:extLst>
          </p:cNvPr>
          <p:cNvSpPr>
            <a:spLocks noGrp="1"/>
          </p:cNvSpPr>
          <p:nvPr>
            <p:ph idx="1"/>
          </p:nvPr>
        </p:nvSpPr>
        <p:spPr>
          <a:xfrm>
            <a:off x="45577" y="1263651"/>
            <a:ext cx="3958863" cy="5524500"/>
          </a:xfrm>
        </p:spPr>
        <p:txBody>
          <a:bodyPr rtlCol="0">
            <a:normAutofit/>
          </a:bodyPr>
          <a:lstStyle/>
          <a:p>
            <a:pPr marL="285750" lvl="1" eaLnBrk="1" fontAlgn="auto" hangingPunct="1">
              <a:spcBef>
                <a:spcPts val="600"/>
              </a:spcBef>
              <a:spcAft>
                <a:spcPts val="0"/>
              </a:spcAft>
              <a:buFont typeface="Arial" panose="020B0604020202020204" pitchFamily="34" charset="0"/>
              <a:buChar char="•"/>
              <a:defRPr/>
            </a:pPr>
            <a:r>
              <a:rPr lang="en-US" sz="1900" dirty="0"/>
              <a:t>4K operation requires less hardware and is three times more efficient than 2K operation</a:t>
            </a:r>
          </a:p>
          <a:p>
            <a:pPr marL="285750" lvl="1" eaLnBrk="1" fontAlgn="auto" hangingPunct="1">
              <a:spcBef>
                <a:spcPts val="600"/>
              </a:spcBef>
              <a:spcAft>
                <a:spcPts val="0"/>
              </a:spcAft>
              <a:buFont typeface="Arial" panose="020B0604020202020204" pitchFamily="34" charset="0"/>
              <a:buChar char="•"/>
              <a:defRPr/>
            </a:pPr>
            <a:r>
              <a:rPr lang="en-US" sz="1900" dirty="0"/>
              <a:t>Since BCS resistance scales with </a:t>
            </a:r>
            <a:r>
              <a:rPr lang="el-GR" sz="1900" dirty="0"/>
              <a:t>ω</a:t>
            </a:r>
            <a:r>
              <a:rPr lang="en-CA" sz="1900" baseline="30000" dirty="0"/>
              <a:t>2</a:t>
            </a:r>
            <a:r>
              <a:rPr lang="en-CA" sz="1900" dirty="0"/>
              <a:t> cavities with frequencies &lt;200MHz should be more efficient to operate at 4K</a:t>
            </a:r>
          </a:p>
          <a:p>
            <a:pPr marL="285750" lvl="1" eaLnBrk="1" fontAlgn="auto" hangingPunct="1">
              <a:spcBef>
                <a:spcPts val="600"/>
              </a:spcBef>
              <a:spcAft>
                <a:spcPts val="0"/>
              </a:spcAft>
              <a:buFont typeface="Arial" panose="020B0604020202020204" pitchFamily="34" charset="0"/>
              <a:buChar char="•"/>
              <a:defRPr/>
            </a:pPr>
            <a:r>
              <a:rPr lang="en-US" sz="1900" dirty="0"/>
              <a:t>However, the Medium Field Q-Slope (MFQS) at 4K </a:t>
            </a:r>
            <a:r>
              <a:rPr lang="en-CA" sz="1900" dirty="0"/>
              <a:t>may make 2K operation </a:t>
            </a:r>
            <a:r>
              <a:rPr lang="en-US" sz="1900" dirty="0">
                <a:cs typeface="Arial"/>
              </a:rPr>
              <a:t>advantageous – 120C bake reduces MFQS</a:t>
            </a:r>
          </a:p>
          <a:p>
            <a:pPr marL="285750" lvl="1" eaLnBrk="1" fontAlgn="auto" hangingPunct="1">
              <a:spcBef>
                <a:spcPts val="600"/>
              </a:spcBef>
              <a:spcAft>
                <a:spcPts val="0"/>
              </a:spcAft>
              <a:buFont typeface="Arial" panose="020B0604020202020204" pitchFamily="34" charset="0"/>
              <a:buChar char="•"/>
              <a:defRPr/>
            </a:pPr>
            <a:r>
              <a:rPr lang="en-CA" altLang="en-US" sz="2000" dirty="0"/>
              <a:t>An advantage to operating at 2K is that the helium bath is much quieter (T&lt;T</a:t>
            </a:r>
            <a:r>
              <a:rPr lang="en-CA" altLang="en-US" sz="2000" baseline="-25000" dirty="0">
                <a:sym typeface="Symbol" panose="05050102010706020507" pitchFamily="18" charset="2"/>
              </a:rPr>
              <a:t></a:t>
            </a:r>
            <a:r>
              <a:rPr lang="en-CA" altLang="en-US" sz="2000" dirty="0"/>
              <a:t>) than at 4K and more stable in absolute pressure</a:t>
            </a:r>
          </a:p>
          <a:p>
            <a:pPr marL="285750" lvl="1" eaLnBrk="1" fontAlgn="auto" hangingPunct="1">
              <a:spcBef>
                <a:spcPts val="600"/>
              </a:spcBef>
              <a:spcAft>
                <a:spcPts val="0"/>
              </a:spcAft>
              <a:buFont typeface="Arial" panose="020B0604020202020204" pitchFamily="34" charset="0"/>
              <a:buChar char="•"/>
              <a:defRPr/>
            </a:pPr>
            <a:endParaRPr lang="en-US" sz="1900" dirty="0">
              <a:cs typeface="Arial"/>
            </a:endParaRPr>
          </a:p>
          <a:p>
            <a:pPr marL="0" lvl="1" indent="0" eaLnBrk="1" fontAlgn="auto" hangingPunct="1">
              <a:spcBef>
                <a:spcPts val="600"/>
              </a:spcBef>
              <a:spcAft>
                <a:spcPts val="0"/>
              </a:spcAft>
              <a:buNone/>
              <a:defRPr/>
            </a:pPr>
            <a:endParaRPr lang="en-US" sz="1900" dirty="0"/>
          </a:p>
          <a:p>
            <a:pPr marL="0" lvl="1" indent="0" eaLnBrk="1" fontAlgn="auto" hangingPunct="1">
              <a:spcAft>
                <a:spcPts val="0"/>
              </a:spcAft>
              <a:buFont typeface="Arial" panose="020B0604020202020204" pitchFamily="34" charset="0"/>
              <a:buNone/>
              <a:defRPr/>
            </a:pPr>
            <a:endParaRPr lang="en-US" sz="2000" b="1" dirty="0">
              <a:solidFill>
                <a:schemeClr val="tx2"/>
              </a:solidFill>
            </a:endParaRPr>
          </a:p>
        </p:txBody>
      </p:sp>
      <p:sp>
        <p:nvSpPr>
          <p:cNvPr id="4" name="Date Placeholder 3">
            <a:extLst>
              <a:ext uri="{FF2B5EF4-FFF2-40B4-BE49-F238E27FC236}">
                <a16:creationId xmlns:a16="http://schemas.microsoft.com/office/drawing/2014/main" id="{7A9E7BE3-3EDA-3A3F-FB1C-8FF8F4545AE1}"/>
              </a:ext>
            </a:extLst>
          </p:cNvPr>
          <p:cNvSpPr>
            <a:spLocks noGrp="1"/>
          </p:cNvSpPr>
          <p:nvPr>
            <p:ph type="dt" sz="quarter" idx="10"/>
          </p:nvPr>
        </p:nvSpPr>
        <p:spPr/>
        <p:txBody>
          <a:bodyPr/>
          <a:lstStyle/>
          <a:p>
            <a:pPr>
              <a:defRPr/>
            </a:pPr>
            <a:r>
              <a:rPr lang="en-US" sz="1000" b="1"/>
              <a:t>2025-09-17</a:t>
            </a:r>
            <a:endParaRPr lang="en-US" sz="1000" b="1" dirty="0"/>
          </a:p>
        </p:txBody>
      </p:sp>
      <p:grpSp>
        <p:nvGrpSpPr>
          <p:cNvPr id="136197" name="Group 6">
            <a:extLst>
              <a:ext uri="{FF2B5EF4-FFF2-40B4-BE49-F238E27FC236}">
                <a16:creationId xmlns:a16="http://schemas.microsoft.com/office/drawing/2014/main" id="{542B96CD-5EF3-8495-F3E3-FAEB8527DCB5}"/>
              </a:ext>
            </a:extLst>
          </p:cNvPr>
          <p:cNvGrpSpPr>
            <a:grpSpLocks/>
          </p:cNvGrpSpPr>
          <p:nvPr/>
        </p:nvGrpSpPr>
        <p:grpSpPr bwMode="auto">
          <a:xfrm>
            <a:off x="4234760" y="1524015"/>
            <a:ext cx="4863662" cy="3809970"/>
            <a:chOff x="2891247" y="1546898"/>
            <a:chExt cx="5227775" cy="3769786"/>
          </a:xfrm>
        </p:grpSpPr>
        <p:sp>
          <p:nvSpPr>
            <p:cNvPr id="136201" name="Rectangle 7">
              <a:extLst>
                <a:ext uri="{FF2B5EF4-FFF2-40B4-BE49-F238E27FC236}">
                  <a16:creationId xmlns:a16="http://schemas.microsoft.com/office/drawing/2014/main" id="{CD5F5D47-8DEE-BE01-FCE5-8834C84C590E}"/>
                </a:ext>
              </a:extLst>
            </p:cNvPr>
            <p:cNvSpPr>
              <a:spLocks noChangeArrowheads="1"/>
            </p:cNvSpPr>
            <p:nvPr/>
          </p:nvSpPr>
          <p:spPr bwMode="auto">
            <a:xfrm>
              <a:off x="2891248" y="5085852"/>
              <a:ext cx="5227774" cy="2308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200" b="1"/>
                <a:t>K. Saito – SRF2015 </a:t>
              </a:r>
            </a:p>
          </p:txBody>
        </p:sp>
        <p:sp>
          <p:nvSpPr>
            <p:cNvPr id="136202" name="Rectangle 8">
              <a:extLst>
                <a:ext uri="{FF2B5EF4-FFF2-40B4-BE49-F238E27FC236}">
                  <a16:creationId xmlns:a16="http://schemas.microsoft.com/office/drawing/2014/main" id="{54E4CCE9-FB37-A4F8-7B4B-D3E1D3162E94}"/>
                </a:ext>
              </a:extLst>
            </p:cNvPr>
            <p:cNvSpPr>
              <a:spLocks noChangeArrowheads="1"/>
            </p:cNvSpPr>
            <p:nvPr/>
          </p:nvSpPr>
          <p:spPr bwMode="auto">
            <a:xfrm>
              <a:off x="2891248" y="1546898"/>
              <a:ext cx="5227774" cy="2821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a:t>FRIB 80.5MHz </a:t>
              </a:r>
              <a:r>
                <a:rPr lang="el-GR" altLang="en-US" sz="1600" b="1"/>
                <a:t>β</a:t>
              </a:r>
              <a:r>
                <a:rPr lang="en-US" altLang="en-US" sz="1600" b="1"/>
                <a:t>=0.085 QWR </a:t>
              </a:r>
              <a:endParaRPr lang="en-US" altLang="en-US" sz="1600"/>
            </a:p>
          </p:txBody>
        </p:sp>
        <p:pic>
          <p:nvPicPr>
            <p:cNvPr id="136203" name="Picture 3">
              <a:extLst>
                <a:ext uri="{FF2B5EF4-FFF2-40B4-BE49-F238E27FC236}">
                  <a16:creationId xmlns:a16="http://schemas.microsoft.com/office/drawing/2014/main" id="{03F54EEE-401C-C8F3-7B0C-5DF43266AA5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4221" y="1885452"/>
              <a:ext cx="4114800"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a:extLst>
                <a:ext uri="{FF2B5EF4-FFF2-40B4-BE49-F238E27FC236}">
                  <a16:creationId xmlns:a16="http://schemas.microsoft.com/office/drawing/2014/main" id="{280A4C60-A60B-DCAD-9946-540C8DCAB4DC}"/>
                </a:ext>
              </a:extLst>
            </p:cNvPr>
            <p:cNvCxnSpPr/>
            <p:nvPr/>
          </p:nvCxnSpPr>
          <p:spPr>
            <a:xfrm>
              <a:off x="4926476" y="2333063"/>
              <a:ext cx="2811536" cy="431878"/>
            </a:xfrm>
            <a:prstGeom prst="line">
              <a:avLst/>
            </a:prstGeom>
            <a:ln>
              <a:solidFill>
                <a:srgbClr val="0070C0"/>
              </a:solidFill>
            </a:ln>
          </p:spPr>
          <p:style>
            <a:lnRef idx="3">
              <a:schemeClr val="accent3"/>
            </a:lnRef>
            <a:fillRef idx="0">
              <a:schemeClr val="accent3"/>
            </a:fillRef>
            <a:effectRef idx="2">
              <a:schemeClr val="accent3"/>
            </a:effectRef>
            <a:fontRef idx="minor">
              <a:schemeClr val="tx1"/>
            </a:fontRef>
          </p:style>
        </p:cxnSp>
        <p:cxnSp>
          <p:nvCxnSpPr>
            <p:cNvPr id="12" name="Straight Connector 11">
              <a:extLst>
                <a:ext uri="{FF2B5EF4-FFF2-40B4-BE49-F238E27FC236}">
                  <a16:creationId xmlns:a16="http://schemas.microsoft.com/office/drawing/2014/main" id="{1B91136B-60A8-4912-57A4-C94BC99AB33C}"/>
                </a:ext>
              </a:extLst>
            </p:cNvPr>
            <p:cNvCxnSpPr/>
            <p:nvPr/>
          </p:nvCxnSpPr>
          <p:spPr>
            <a:xfrm>
              <a:off x="4926476" y="2442863"/>
              <a:ext cx="2689296" cy="1215115"/>
            </a:xfrm>
            <a:prstGeom prst="line">
              <a:avLst/>
            </a:prstGeom>
            <a:ln>
              <a:solidFill>
                <a:schemeClr val="tx1"/>
              </a:solidFill>
            </a:ln>
          </p:spPr>
          <p:style>
            <a:lnRef idx="3">
              <a:schemeClr val="accent3"/>
            </a:lnRef>
            <a:fillRef idx="0">
              <a:schemeClr val="accent3"/>
            </a:fillRef>
            <a:effectRef idx="2">
              <a:schemeClr val="accent3"/>
            </a:effectRef>
            <a:fontRef idx="minor">
              <a:schemeClr val="tx1"/>
            </a:fontRef>
          </p:style>
        </p:cxnSp>
        <p:pic>
          <p:nvPicPr>
            <p:cNvPr id="136206" name="Picture 4">
              <a:extLst>
                <a:ext uri="{FF2B5EF4-FFF2-40B4-BE49-F238E27FC236}">
                  <a16:creationId xmlns:a16="http://schemas.microsoft.com/office/drawing/2014/main" id="{7D3DF85E-5661-99F6-7B09-111D0C1A3A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233" r="12476"/>
            <a:stretch>
              <a:fillRect/>
            </a:stretch>
          </p:blipFill>
          <p:spPr bwMode="auto">
            <a:xfrm>
              <a:off x="2891247" y="1885452"/>
              <a:ext cx="1132764"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5" name="Footer Placeholder 14">
            <a:extLst>
              <a:ext uri="{FF2B5EF4-FFF2-40B4-BE49-F238E27FC236}">
                <a16:creationId xmlns:a16="http://schemas.microsoft.com/office/drawing/2014/main" id="{A06382A9-B217-38DC-CF0A-6F1EC791441C}"/>
              </a:ext>
            </a:extLst>
          </p:cNvPr>
          <p:cNvSpPr>
            <a:spLocks noGrp="1"/>
          </p:cNvSpPr>
          <p:nvPr>
            <p:ph type="ftr" sz="quarter" idx="11"/>
          </p:nvPr>
        </p:nvSpPr>
        <p:spPr/>
        <p:txBody>
          <a:bodyPr/>
          <a:lstStyle/>
          <a:p>
            <a:pPr>
              <a:defRPr/>
            </a:pPr>
            <a:r>
              <a:rPr lang="it-IT"/>
              <a:t>Bob Laxdal - Non Elliptical Cavities </a:t>
            </a:r>
            <a:endParaRPr lang="en-CA"/>
          </a:p>
        </p:txBody>
      </p:sp>
      <p:sp>
        <p:nvSpPr>
          <p:cNvPr id="136200" name="Slide Number Placeholder 15">
            <a:extLst>
              <a:ext uri="{FF2B5EF4-FFF2-40B4-BE49-F238E27FC236}">
                <a16:creationId xmlns:a16="http://schemas.microsoft.com/office/drawing/2014/main" id="{C89CD032-CEE4-6387-3BC1-E15CE20D608D}"/>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3A33E6B-1174-419E-A080-5B780941575B}" type="slidenum">
              <a:rPr lang="en-CA" altLang="en-US" sz="1200" smtClean="0">
                <a:solidFill>
                  <a:srgbClr val="898989"/>
                </a:solidFill>
              </a:rPr>
              <a:pPr>
                <a:spcBef>
                  <a:spcPct val="0"/>
                </a:spcBef>
                <a:buFontTx/>
                <a:buNone/>
              </a:pPr>
              <a:t>87</a:t>
            </a:fld>
            <a:endParaRPr lang="en-CA" altLang="en-US" sz="1200">
              <a:solidFill>
                <a:srgbClr val="898989"/>
              </a:solidFill>
            </a:endParaRPr>
          </a:p>
        </p:txBody>
      </p:sp>
      <mc:AlternateContent xmlns:mc="http://schemas.openxmlformats.org/markup-compatibility/2006">
        <mc:Choice xmlns:p14="http://schemas.microsoft.com/office/powerpoint/2010/main" Requires="p14">
          <p:contentPart p14:bwMode="auto" r:id="rId5">
            <p14:nvContentPartPr>
              <p14:cNvPr id="2" name="Ink 1">
                <a:extLst>
                  <a:ext uri="{FF2B5EF4-FFF2-40B4-BE49-F238E27FC236}">
                    <a16:creationId xmlns:a16="http://schemas.microsoft.com/office/drawing/2014/main" id="{B1DBBC32-A8CD-D747-BACD-6283C830284D}"/>
                  </a:ext>
                </a:extLst>
              </p14:cNvPr>
              <p14:cNvContentPartPr/>
              <p14:nvPr/>
            </p14:nvContentPartPr>
            <p14:xfrm>
              <a:off x="8455989" y="-16448"/>
              <a:ext cx="491400" cy="538200"/>
            </p14:xfrm>
          </p:contentPart>
        </mc:Choice>
        <mc:Fallback>
          <p:pic>
            <p:nvPicPr>
              <p:cNvPr id="2" name="Ink 1">
                <a:extLst>
                  <a:ext uri="{FF2B5EF4-FFF2-40B4-BE49-F238E27FC236}">
                    <a16:creationId xmlns:a16="http://schemas.microsoft.com/office/drawing/2014/main" id="{B1DBBC32-A8CD-D747-BACD-6283C830284D}"/>
                  </a:ext>
                </a:extLst>
              </p:cNvPr>
              <p:cNvPicPr/>
              <p:nvPr/>
            </p:nvPicPr>
            <p:blipFill>
              <a:blip r:embed="rId6"/>
              <a:stretch>
                <a:fillRect/>
              </a:stretch>
            </p:blipFill>
            <p:spPr>
              <a:xfrm>
                <a:off x="8437989" y="-34448"/>
                <a:ext cx="527040" cy="573840"/>
              </a:xfrm>
              <a:prstGeom prst="rect">
                <a:avLst/>
              </a:prstGeom>
            </p:spPr>
          </p:pic>
        </mc:Fallback>
      </mc:AlternateContent>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Date Placeholder 4">
            <a:extLst>
              <a:ext uri="{FF2B5EF4-FFF2-40B4-BE49-F238E27FC236}">
                <a16:creationId xmlns:a16="http://schemas.microsoft.com/office/drawing/2014/main" id="{41AB7CB8-3633-83F1-DC17-FBC920CFFF8A}"/>
              </a:ext>
            </a:extLst>
          </p:cNvPr>
          <p:cNvSpPr>
            <a:spLocks noGrp="1"/>
          </p:cNvSpPr>
          <p:nvPr>
            <p:ph type="dt" sz="quarter" idx="10"/>
          </p:nvPr>
        </p:nvSpPr>
        <p:spPr bwMode="auto"/>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Bef>
                <a:spcPct val="0"/>
              </a:spcBef>
              <a:spcAft>
                <a:spcPct val="0"/>
              </a:spcAft>
              <a:buFontTx/>
              <a:buNone/>
              <a:defRPr/>
            </a:pPr>
            <a:r>
              <a:rPr lang="en-US" altLang="en-US" sz="1400">
                <a:latin typeface="Arial" panose="020B0604020202020204" pitchFamily="34" charset="0"/>
              </a:rPr>
              <a:t>2025-09-17</a:t>
            </a:r>
          </a:p>
        </p:txBody>
      </p:sp>
      <p:sp>
        <p:nvSpPr>
          <p:cNvPr id="151555" name="Rectangle 8">
            <a:extLst>
              <a:ext uri="{FF2B5EF4-FFF2-40B4-BE49-F238E27FC236}">
                <a16:creationId xmlns:a16="http://schemas.microsoft.com/office/drawing/2014/main" id="{4F96DF54-D1BE-6825-18D7-E48C7F9CC1F5}"/>
              </a:ext>
            </a:extLst>
          </p:cNvPr>
          <p:cNvSpPr>
            <a:spLocks noGrp="1"/>
          </p:cNvSpPr>
          <p:nvPr>
            <p:ph type="title"/>
          </p:nvPr>
        </p:nvSpPr>
        <p:spPr>
          <a:xfrm>
            <a:off x="457200" y="188913"/>
            <a:ext cx="8229600" cy="1143000"/>
          </a:xfrm>
        </p:spPr>
        <p:txBody>
          <a:bodyPr/>
          <a:lstStyle/>
          <a:p>
            <a:pPr eaLnBrk="1" hangingPunct="1"/>
            <a:r>
              <a:rPr lang="en-US" altLang="en-US" dirty="0"/>
              <a:t>Summary</a:t>
            </a:r>
          </a:p>
        </p:txBody>
      </p:sp>
      <p:sp>
        <p:nvSpPr>
          <p:cNvPr id="151556" name="Text Box 12">
            <a:extLst>
              <a:ext uri="{FF2B5EF4-FFF2-40B4-BE49-F238E27FC236}">
                <a16:creationId xmlns:a16="http://schemas.microsoft.com/office/drawing/2014/main" id="{C0202245-DA88-C9C9-12B7-19C235A262BF}"/>
              </a:ext>
            </a:extLst>
          </p:cNvPr>
          <p:cNvSpPr txBox="1">
            <a:spLocks noChangeArrowheads="1"/>
          </p:cNvSpPr>
          <p:nvPr/>
        </p:nvSpPr>
        <p:spPr bwMode="auto">
          <a:xfrm>
            <a:off x="572813" y="1341438"/>
            <a:ext cx="5446987" cy="547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Char char="•"/>
            </a:pPr>
            <a:r>
              <a:rPr lang="en-US" altLang="en-US" sz="2000" dirty="0">
                <a:latin typeface="+mj-lt"/>
              </a:rPr>
              <a:t>There is now tremendous global interest in non-elliptical SC technology for low to medium energy hadron acceleration as well as for niche applications such as rf deflecting mode cavities </a:t>
            </a:r>
          </a:p>
          <a:p>
            <a:pPr eaLnBrk="1" hangingPunct="1">
              <a:spcBef>
                <a:spcPct val="50000"/>
              </a:spcBef>
              <a:buFontTx/>
              <a:buChar char="•"/>
            </a:pPr>
            <a:r>
              <a:rPr lang="en-US" altLang="en-US" sz="2000" dirty="0">
                <a:latin typeface="+mj-lt"/>
              </a:rPr>
              <a:t>TEM cavities allow acceleration at </a:t>
            </a:r>
            <a:r>
              <a:rPr lang="en-US" altLang="en-US" sz="2000" dirty="0">
                <a:latin typeface="+mj-lt"/>
                <a:sym typeface="Symbol" panose="05050102010706020507" pitchFamily="18" charset="2"/>
              </a:rPr>
              <a:t></a:t>
            </a:r>
            <a:r>
              <a:rPr lang="en-US" altLang="en-US" sz="2000" dirty="0">
                <a:latin typeface="+mj-lt"/>
              </a:rPr>
              <a:t>&lt;0.5 and at lower frequencies due to more compact geometry with the associated larger longitudinal acceptance</a:t>
            </a:r>
          </a:p>
          <a:p>
            <a:pPr eaLnBrk="1" hangingPunct="1">
              <a:spcBef>
                <a:spcPct val="50000"/>
              </a:spcBef>
              <a:buFontTx/>
              <a:buChar char="•"/>
            </a:pPr>
            <a:r>
              <a:rPr lang="en-US" altLang="en-US" sz="2000" dirty="0">
                <a:latin typeface="+mj-lt"/>
              </a:rPr>
              <a:t>Performance of TEM mode low beta resonators now comparable to high beta TM cavities in terms of peak fields achieved</a:t>
            </a:r>
          </a:p>
          <a:p>
            <a:pPr eaLnBrk="1" hangingPunct="1">
              <a:spcBef>
                <a:spcPct val="50000"/>
              </a:spcBef>
              <a:buFontTx/>
              <a:buChar char="•"/>
            </a:pPr>
            <a:r>
              <a:rPr lang="en-US" altLang="en-US" sz="2000" dirty="0">
                <a:latin typeface="+mj-lt"/>
              </a:rPr>
              <a:t>The community is very active and there is room for new ideas and solutions. Enjoy SRF2025 and keep an eye out for non-elliptical cavity advances!</a:t>
            </a:r>
          </a:p>
          <a:p>
            <a:pPr eaLnBrk="1" hangingPunct="1">
              <a:spcBef>
                <a:spcPct val="50000"/>
              </a:spcBef>
              <a:buFontTx/>
              <a:buNone/>
            </a:pPr>
            <a:endParaRPr lang="en-US" altLang="en-US" sz="2000" dirty="0">
              <a:solidFill>
                <a:srgbClr val="003399"/>
              </a:solidFill>
              <a:latin typeface="Arial" panose="020B0604020202020204" pitchFamily="34" charset="0"/>
            </a:endParaRPr>
          </a:p>
          <a:p>
            <a:pPr eaLnBrk="1" hangingPunct="1">
              <a:spcBef>
                <a:spcPct val="50000"/>
              </a:spcBef>
              <a:buFontTx/>
              <a:buChar char="•"/>
            </a:pPr>
            <a:endParaRPr lang="en-US" altLang="en-US" sz="2000" dirty="0">
              <a:solidFill>
                <a:srgbClr val="003399"/>
              </a:solidFill>
              <a:latin typeface="Arial" panose="020B0604020202020204" pitchFamily="34" charset="0"/>
            </a:endParaRPr>
          </a:p>
        </p:txBody>
      </p:sp>
      <p:sp>
        <p:nvSpPr>
          <p:cNvPr id="2" name="Footer Placeholder 1">
            <a:extLst>
              <a:ext uri="{FF2B5EF4-FFF2-40B4-BE49-F238E27FC236}">
                <a16:creationId xmlns:a16="http://schemas.microsoft.com/office/drawing/2014/main" id="{B04C39D1-7FDC-3875-7D4E-F0FEC68204EC}"/>
              </a:ext>
            </a:extLst>
          </p:cNvPr>
          <p:cNvSpPr>
            <a:spLocks noGrp="1"/>
          </p:cNvSpPr>
          <p:nvPr>
            <p:ph type="ftr" sz="quarter" idx="11"/>
          </p:nvPr>
        </p:nvSpPr>
        <p:spPr/>
        <p:txBody>
          <a:bodyPr/>
          <a:lstStyle/>
          <a:p>
            <a:pPr>
              <a:defRPr/>
            </a:pPr>
            <a:r>
              <a:rPr lang="it-IT"/>
              <a:t>Bob Laxdal - Non Elliptical Cavities </a:t>
            </a:r>
            <a:endParaRPr lang="en-CA"/>
          </a:p>
        </p:txBody>
      </p:sp>
      <p:sp>
        <p:nvSpPr>
          <p:cNvPr id="151558" name="Slide Number Placeholder 2">
            <a:extLst>
              <a:ext uri="{FF2B5EF4-FFF2-40B4-BE49-F238E27FC236}">
                <a16:creationId xmlns:a16="http://schemas.microsoft.com/office/drawing/2014/main" id="{9CE7E732-8380-870C-B697-D9D9A2A0100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905E67EA-9507-4E4D-9240-E04E6AE88714}" type="slidenum">
              <a:rPr lang="en-CA" altLang="en-US" sz="1200" smtClean="0">
                <a:solidFill>
                  <a:srgbClr val="898989"/>
                </a:solidFill>
              </a:rPr>
              <a:pPr>
                <a:spcBef>
                  <a:spcPct val="0"/>
                </a:spcBef>
                <a:buFontTx/>
                <a:buNone/>
              </a:pPr>
              <a:t>88</a:t>
            </a:fld>
            <a:endParaRPr lang="en-CA" altLang="en-US" sz="1200">
              <a:solidFill>
                <a:srgbClr val="898989"/>
              </a:solidFill>
            </a:endParaRPr>
          </a:p>
        </p:txBody>
      </p:sp>
      <p:pic>
        <p:nvPicPr>
          <p:cNvPr id="3" name="Picture 2">
            <a:extLst>
              <a:ext uri="{FF2B5EF4-FFF2-40B4-BE49-F238E27FC236}">
                <a16:creationId xmlns:a16="http://schemas.microsoft.com/office/drawing/2014/main" id="{3672117B-5933-4B83-84C6-41D800FAD4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1517" y="959117"/>
            <a:ext cx="2825684" cy="26249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E77231F8-0052-0A9F-00E1-ECBA64CE4BC8}"/>
              </a:ext>
            </a:extLst>
          </p:cNvPr>
          <p:cNvPicPr>
            <a:picLocks noChangeAspect="1"/>
          </p:cNvPicPr>
          <p:nvPr/>
        </p:nvPicPr>
        <p:blipFill>
          <a:blip r:embed="rId3"/>
          <a:srcRect l="5995" t="7017" r="5995"/>
          <a:stretch>
            <a:fillRect/>
          </a:stretch>
        </p:blipFill>
        <p:spPr>
          <a:xfrm>
            <a:off x="6437586" y="3620013"/>
            <a:ext cx="2416099" cy="2278870"/>
          </a:xfrm>
          <a:prstGeom prst="rect">
            <a:avLst/>
          </a:prstGeom>
        </p:spPr>
      </p:pic>
      <mc:AlternateContent xmlns:mc="http://schemas.openxmlformats.org/markup-compatibility/2006">
        <mc:Choice xmlns:p14="http://schemas.microsoft.com/office/powerpoint/2010/main" Requires="p14">
          <p:contentPart p14:bwMode="auto" r:id="rId4">
            <p14:nvContentPartPr>
              <p14:cNvPr id="4" name="Ink 3">
                <a:extLst>
                  <a:ext uri="{FF2B5EF4-FFF2-40B4-BE49-F238E27FC236}">
                    <a16:creationId xmlns:a16="http://schemas.microsoft.com/office/drawing/2014/main" id="{96A7591C-1C58-DE25-E215-B7D1F0EF5382}"/>
                  </a:ext>
                </a:extLst>
              </p14:cNvPr>
              <p14:cNvContentPartPr/>
              <p14:nvPr/>
            </p14:nvContentPartPr>
            <p14:xfrm>
              <a:off x="8455989" y="-16448"/>
              <a:ext cx="491400" cy="538200"/>
            </p14:xfrm>
          </p:contentPart>
        </mc:Choice>
        <mc:Fallback>
          <p:pic>
            <p:nvPicPr>
              <p:cNvPr id="4" name="Ink 3">
                <a:extLst>
                  <a:ext uri="{FF2B5EF4-FFF2-40B4-BE49-F238E27FC236}">
                    <a16:creationId xmlns:a16="http://schemas.microsoft.com/office/drawing/2014/main" id="{96A7591C-1C58-DE25-E215-B7D1F0EF5382}"/>
                  </a:ext>
                </a:extLst>
              </p:cNvPr>
              <p:cNvPicPr/>
              <p:nvPr/>
            </p:nvPicPr>
            <p:blipFill>
              <a:blip r:embed="rId5"/>
              <a:stretch>
                <a:fillRect/>
              </a:stretch>
            </p:blipFill>
            <p:spPr>
              <a:xfrm>
                <a:off x="8437989" y="-34448"/>
                <a:ext cx="527040" cy="573840"/>
              </a:xfrm>
              <a:prstGeom prst="rect">
                <a:avLst/>
              </a:prstGeom>
            </p:spPr>
          </p:pic>
        </mc:Fallback>
      </mc:AlternateContent>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F025-B9D7-4D1B-7D87-75FC4FB42208}"/>
              </a:ext>
            </a:extLst>
          </p:cNvPr>
          <p:cNvSpPr>
            <a:spLocks noGrp="1"/>
          </p:cNvSpPr>
          <p:nvPr>
            <p:ph type="title"/>
          </p:nvPr>
        </p:nvSpPr>
        <p:spPr>
          <a:xfrm>
            <a:off x="457200" y="2734617"/>
            <a:ext cx="8229600" cy="1143000"/>
          </a:xfrm>
        </p:spPr>
        <p:txBody>
          <a:bodyPr/>
          <a:lstStyle/>
          <a:p>
            <a:r>
              <a:rPr lang="en-CA" dirty="0"/>
              <a:t>Questions?</a:t>
            </a:r>
          </a:p>
        </p:txBody>
      </p:sp>
      <p:sp>
        <p:nvSpPr>
          <p:cNvPr id="3" name="Date Placeholder 2">
            <a:extLst>
              <a:ext uri="{FF2B5EF4-FFF2-40B4-BE49-F238E27FC236}">
                <a16:creationId xmlns:a16="http://schemas.microsoft.com/office/drawing/2014/main" id="{38BF8BDF-798F-2C6C-E8CD-8FB40862B8A7}"/>
              </a:ext>
            </a:extLst>
          </p:cNvPr>
          <p:cNvSpPr>
            <a:spLocks noGrp="1"/>
          </p:cNvSpPr>
          <p:nvPr>
            <p:ph type="dt" sz="half" idx="10"/>
          </p:nvPr>
        </p:nvSpPr>
        <p:spPr/>
        <p:txBody>
          <a:bodyPr/>
          <a:lstStyle/>
          <a:p>
            <a:pPr>
              <a:defRPr/>
            </a:pPr>
            <a:r>
              <a:rPr lang="en-US"/>
              <a:t>2025-09-17</a:t>
            </a:r>
            <a:endParaRPr lang="en-CA"/>
          </a:p>
        </p:txBody>
      </p:sp>
      <p:sp>
        <p:nvSpPr>
          <p:cNvPr id="4" name="Footer Placeholder 3">
            <a:extLst>
              <a:ext uri="{FF2B5EF4-FFF2-40B4-BE49-F238E27FC236}">
                <a16:creationId xmlns:a16="http://schemas.microsoft.com/office/drawing/2014/main" id="{375EC9D9-392A-F6DC-1C03-52B9BCD23A82}"/>
              </a:ext>
            </a:extLst>
          </p:cNvPr>
          <p:cNvSpPr>
            <a:spLocks noGrp="1"/>
          </p:cNvSpPr>
          <p:nvPr>
            <p:ph type="ftr" sz="quarter" idx="11"/>
          </p:nvPr>
        </p:nvSpPr>
        <p:spPr/>
        <p:txBody>
          <a:bodyPr/>
          <a:lstStyle/>
          <a:p>
            <a:pPr>
              <a:defRPr/>
            </a:pPr>
            <a:r>
              <a:rPr lang="it-IT"/>
              <a:t>Bob Laxdal - Non Elliptical Cavities </a:t>
            </a:r>
            <a:endParaRPr lang="en-CA"/>
          </a:p>
        </p:txBody>
      </p:sp>
      <p:sp>
        <p:nvSpPr>
          <p:cNvPr id="5" name="Slide Number Placeholder 4">
            <a:extLst>
              <a:ext uri="{FF2B5EF4-FFF2-40B4-BE49-F238E27FC236}">
                <a16:creationId xmlns:a16="http://schemas.microsoft.com/office/drawing/2014/main" id="{A8092245-33A4-1D61-E6E1-023D685043F6}"/>
              </a:ext>
            </a:extLst>
          </p:cNvPr>
          <p:cNvSpPr>
            <a:spLocks noGrp="1"/>
          </p:cNvSpPr>
          <p:nvPr>
            <p:ph type="sldNum" sz="quarter" idx="12"/>
          </p:nvPr>
        </p:nvSpPr>
        <p:spPr/>
        <p:txBody>
          <a:bodyPr/>
          <a:lstStyle/>
          <a:p>
            <a:pPr>
              <a:defRPr/>
            </a:pPr>
            <a:fld id="{759301ED-21BF-40FA-A630-0767E734BCF5}" type="slidenum">
              <a:rPr lang="en-CA" altLang="en-US" smtClean="0"/>
              <a:pPr>
                <a:defRPr/>
              </a:pPr>
              <a:t>89</a:t>
            </a:fld>
            <a:endParaRPr lang="en-CA" altLang="en-US"/>
          </a:p>
        </p:txBody>
      </p:sp>
    </p:spTree>
    <p:extLst>
      <p:ext uri="{BB962C8B-B14F-4D97-AF65-F5344CB8AC3E}">
        <p14:creationId xmlns:p14="http://schemas.microsoft.com/office/powerpoint/2010/main" val="948591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08EA33E1-5499-A430-A78E-CB9DD394C8CA}"/>
              </a:ext>
            </a:extLst>
          </p:cNvPr>
          <p:cNvSpPr>
            <a:spLocks noGrp="1"/>
          </p:cNvSpPr>
          <p:nvPr>
            <p:ph type="title"/>
          </p:nvPr>
        </p:nvSpPr>
        <p:spPr>
          <a:xfrm>
            <a:off x="555625" y="2789238"/>
            <a:ext cx="8229600" cy="1143000"/>
          </a:xfrm>
        </p:spPr>
        <p:txBody>
          <a:bodyPr/>
          <a:lstStyle/>
          <a:p>
            <a:pPr eaLnBrk="1" hangingPunct="1"/>
            <a:r>
              <a:rPr lang="en-CA" altLang="en-US" dirty="0"/>
              <a:t>Low beta evolution</a:t>
            </a:r>
          </a:p>
        </p:txBody>
      </p:sp>
      <p:sp>
        <p:nvSpPr>
          <p:cNvPr id="4" name="Date Placeholder 3">
            <a:extLst>
              <a:ext uri="{FF2B5EF4-FFF2-40B4-BE49-F238E27FC236}">
                <a16:creationId xmlns:a16="http://schemas.microsoft.com/office/drawing/2014/main" id="{0E1572C7-656F-DF00-70D1-3C98E4428706}"/>
              </a:ext>
            </a:extLst>
          </p:cNvPr>
          <p:cNvSpPr>
            <a:spLocks noGrp="1"/>
          </p:cNvSpPr>
          <p:nvPr>
            <p:ph type="dt" sz="quarter" idx="10"/>
          </p:nvPr>
        </p:nvSpPr>
        <p:spPr/>
        <p:txBody>
          <a:bodyPr/>
          <a:lstStyle/>
          <a:p>
            <a:pPr>
              <a:defRPr/>
            </a:pPr>
            <a:r>
              <a:rPr lang="en-US"/>
              <a:t>2025-09-17</a:t>
            </a:r>
            <a:endParaRPr lang="en-CA"/>
          </a:p>
        </p:txBody>
      </p:sp>
      <p:sp>
        <p:nvSpPr>
          <p:cNvPr id="7" name="Footer Placeholder 6">
            <a:extLst>
              <a:ext uri="{FF2B5EF4-FFF2-40B4-BE49-F238E27FC236}">
                <a16:creationId xmlns:a16="http://schemas.microsoft.com/office/drawing/2014/main" id="{AF948D6E-9885-5B39-7B2C-D5D427237813}"/>
              </a:ext>
            </a:extLst>
          </p:cNvPr>
          <p:cNvSpPr>
            <a:spLocks noGrp="1"/>
          </p:cNvSpPr>
          <p:nvPr>
            <p:ph type="ftr" sz="quarter" idx="11"/>
          </p:nvPr>
        </p:nvSpPr>
        <p:spPr/>
        <p:txBody>
          <a:bodyPr/>
          <a:lstStyle/>
          <a:p>
            <a:pPr>
              <a:defRPr/>
            </a:pPr>
            <a:r>
              <a:rPr lang="it-IT"/>
              <a:t>Bob Laxdal - Non Elliptical Cavities </a:t>
            </a:r>
            <a:endParaRPr lang="en-CA"/>
          </a:p>
        </p:txBody>
      </p:sp>
      <p:sp>
        <p:nvSpPr>
          <p:cNvPr id="19461" name="Slide Number Placeholder 7">
            <a:extLst>
              <a:ext uri="{FF2B5EF4-FFF2-40B4-BE49-F238E27FC236}">
                <a16:creationId xmlns:a16="http://schemas.microsoft.com/office/drawing/2014/main" id="{5716A89F-5B3F-4AC6-FDBC-DD80CE17965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641B6E1F-77F8-4FA7-8504-C0389BC521DD}" type="slidenum">
              <a:rPr lang="en-CA" altLang="en-US" sz="1200" smtClean="0">
                <a:solidFill>
                  <a:srgbClr val="898989"/>
                </a:solidFill>
              </a:rPr>
              <a:pPr>
                <a:spcBef>
                  <a:spcPct val="0"/>
                </a:spcBef>
                <a:buFontTx/>
                <a:buNone/>
              </a:pPr>
              <a:t>9</a:t>
            </a:fld>
            <a:endParaRPr lang="en-CA" altLang="en-US" sz="1200">
              <a:solidFill>
                <a:srgbClr val="898989"/>
              </a:solidFill>
            </a:endParaRP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0BE1EB83-6CA0-590A-7055-A0CFE7BD9FB0}"/>
                  </a:ext>
                </a:extLst>
              </p14:cNvPr>
              <p14:cNvContentPartPr/>
              <p14:nvPr/>
            </p14:nvContentPartPr>
            <p14:xfrm>
              <a:off x="8455989" y="-16448"/>
              <a:ext cx="491400" cy="538200"/>
            </p14:xfrm>
          </p:contentPart>
        </mc:Choice>
        <mc:Fallback xmlns="">
          <p:pic>
            <p:nvPicPr>
              <p:cNvPr id="2" name="Ink 1">
                <a:extLst>
                  <a:ext uri="{FF2B5EF4-FFF2-40B4-BE49-F238E27FC236}">
                    <a16:creationId xmlns:a16="http://schemas.microsoft.com/office/drawing/2014/main" id="{0BE1EB83-6CA0-590A-7055-A0CFE7BD9FB0}"/>
                  </a:ext>
                </a:extLst>
              </p:cNvPr>
              <p:cNvPicPr/>
              <p:nvPr/>
            </p:nvPicPr>
            <p:blipFill>
              <a:blip r:embed="rId3"/>
              <a:stretch>
                <a:fillRect/>
              </a:stretch>
            </p:blipFill>
            <p:spPr>
              <a:xfrm>
                <a:off x="8438349" y="-34088"/>
                <a:ext cx="527040" cy="573840"/>
              </a:xfrm>
              <a:prstGeom prst="rect">
                <a:avLst/>
              </a:prstGeom>
            </p:spPr>
          </p:pic>
        </mc:Fallback>
      </mc:AlternateContent>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E3DCE852-887A-0650-A574-C79F1AE87A2F}"/>
              </a:ext>
            </a:extLst>
          </p:cNvPr>
          <p:cNvSpPr>
            <a:spLocks noGrp="1"/>
          </p:cNvSpPr>
          <p:nvPr>
            <p:ph type="title"/>
          </p:nvPr>
        </p:nvSpPr>
        <p:spPr/>
        <p:txBody>
          <a:bodyPr/>
          <a:lstStyle/>
          <a:p>
            <a:pPr eaLnBrk="1" hangingPunct="1"/>
            <a:r>
              <a:rPr lang="en-CA" altLang="en-US" sz="4000"/>
              <a:t>Useful relations</a:t>
            </a:r>
          </a:p>
        </p:txBody>
      </p:sp>
      <p:pic>
        <p:nvPicPr>
          <p:cNvPr id="8195" name="Picture 2">
            <a:extLst>
              <a:ext uri="{FF2B5EF4-FFF2-40B4-BE49-F238E27FC236}">
                <a16:creationId xmlns:a16="http://schemas.microsoft.com/office/drawing/2014/main" id="{38348320-AE46-1EA5-272B-1017A8152F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619250"/>
            <a:ext cx="7319963" cy="4022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a:extLst>
              <a:ext uri="{FF2B5EF4-FFF2-40B4-BE49-F238E27FC236}">
                <a16:creationId xmlns:a16="http://schemas.microsoft.com/office/drawing/2014/main" id="{C3703054-9866-B427-3BBF-CBF1E6EB30F5}"/>
              </a:ext>
            </a:extLst>
          </p:cNvPr>
          <p:cNvSpPr>
            <a:spLocks noGrp="1"/>
          </p:cNvSpPr>
          <p:nvPr>
            <p:ph type="dt" sz="quarter" idx="10"/>
          </p:nvPr>
        </p:nvSpPr>
        <p:spPr/>
        <p:txBody>
          <a:bodyPr/>
          <a:lstStyle/>
          <a:p>
            <a:pPr>
              <a:defRPr/>
            </a:pPr>
            <a:r>
              <a:rPr lang="en-US"/>
              <a:t>2025-09-17</a:t>
            </a:r>
            <a:endParaRPr lang="en-CA"/>
          </a:p>
        </p:txBody>
      </p:sp>
      <p:sp>
        <p:nvSpPr>
          <p:cNvPr id="5" name="Footer Placeholder 4">
            <a:extLst>
              <a:ext uri="{FF2B5EF4-FFF2-40B4-BE49-F238E27FC236}">
                <a16:creationId xmlns:a16="http://schemas.microsoft.com/office/drawing/2014/main" id="{D408F15A-8CB6-D176-D843-1412BB617A3A}"/>
              </a:ext>
            </a:extLst>
          </p:cNvPr>
          <p:cNvSpPr>
            <a:spLocks noGrp="1"/>
          </p:cNvSpPr>
          <p:nvPr>
            <p:ph type="ftr" sz="quarter" idx="11"/>
          </p:nvPr>
        </p:nvSpPr>
        <p:spPr/>
        <p:txBody>
          <a:bodyPr/>
          <a:lstStyle/>
          <a:p>
            <a:pPr>
              <a:defRPr/>
            </a:pPr>
            <a:r>
              <a:rPr lang="it-IT"/>
              <a:t>Bob Laxdal - Non Elliptical Cavities </a:t>
            </a:r>
            <a:endParaRPr lang="en-CA"/>
          </a:p>
        </p:txBody>
      </p:sp>
      <p:sp>
        <p:nvSpPr>
          <p:cNvPr id="8198" name="Slide Number Placeholder 5">
            <a:extLst>
              <a:ext uri="{FF2B5EF4-FFF2-40B4-BE49-F238E27FC236}">
                <a16:creationId xmlns:a16="http://schemas.microsoft.com/office/drawing/2014/main" id="{60B05B1B-37BB-245E-0998-1BEEAC8CDCD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BA68699-1F33-41AF-A668-BEBA8863BC56}" type="slidenum">
              <a:rPr lang="en-CA" altLang="en-US" sz="1200" smtClean="0">
                <a:solidFill>
                  <a:srgbClr val="898989"/>
                </a:solidFill>
              </a:rPr>
              <a:pPr>
                <a:spcBef>
                  <a:spcPct val="0"/>
                </a:spcBef>
                <a:buFontTx/>
                <a:buNone/>
              </a:pPr>
              <a:t>90</a:t>
            </a:fld>
            <a:endParaRPr lang="en-CA" altLang="en-US" sz="1200">
              <a:solidFill>
                <a:srgbClr val="898989"/>
              </a:solidFill>
            </a:endParaRPr>
          </a:p>
        </p:txBody>
      </p:sp>
    </p:spTree>
    <p:extLst>
      <p:ext uri="{BB962C8B-B14F-4D97-AF65-F5344CB8AC3E}">
        <p14:creationId xmlns:p14="http://schemas.microsoft.com/office/powerpoint/2010/main" val="11561181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5372E-8405-D513-AEBF-9BD471B39050}"/>
              </a:ext>
            </a:extLst>
          </p:cNvPr>
          <p:cNvSpPr>
            <a:spLocks noGrp="1"/>
          </p:cNvSpPr>
          <p:nvPr>
            <p:ph type="title"/>
          </p:nvPr>
        </p:nvSpPr>
        <p:spPr>
          <a:xfrm>
            <a:off x="525463" y="79375"/>
            <a:ext cx="8229600" cy="593725"/>
          </a:xfrm>
        </p:spPr>
        <p:txBody>
          <a:bodyPr rtlCol="0">
            <a:normAutofit fontScale="90000"/>
          </a:bodyPr>
          <a:lstStyle/>
          <a:p>
            <a:pPr eaLnBrk="1" fontAlgn="auto" hangingPunct="1">
              <a:spcAft>
                <a:spcPts val="0"/>
              </a:spcAft>
              <a:defRPr/>
            </a:pPr>
            <a:r>
              <a:rPr lang="en-US" sz="3600" dirty="0"/>
              <a:t>MULTI-FREQUENCY COAXIAL RESONATORS</a:t>
            </a:r>
          </a:p>
        </p:txBody>
      </p:sp>
      <p:sp>
        <p:nvSpPr>
          <p:cNvPr id="149507" name="Content Placeholder 2">
            <a:extLst>
              <a:ext uri="{FF2B5EF4-FFF2-40B4-BE49-F238E27FC236}">
                <a16:creationId xmlns:a16="http://schemas.microsoft.com/office/drawing/2014/main" id="{1F4D290E-A788-D2F3-ADCA-EAF06E3DB473}"/>
              </a:ext>
            </a:extLst>
          </p:cNvPr>
          <p:cNvSpPr>
            <a:spLocks noGrp="1"/>
          </p:cNvSpPr>
          <p:nvPr>
            <p:ph idx="1"/>
          </p:nvPr>
        </p:nvSpPr>
        <p:spPr>
          <a:xfrm>
            <a:off x="217489" y="727075"/>
            <a:ext cx="4904972" cy="3148013"/>
          </a:xfrm>
        </p:spPr>
        <p:txBody>
          <a:bodyPr/>
          <a:lstStyle/>
          <a:p>
            <a:pPr eaLnBrk="1" hangingPunct="1">
              <a:spcBef>
                <a:spcPct val="0"/>
              </a:spcBef>
            </a:pPr>
            <a:endParaRPr lang="en-CA" altLang="en-US" sz="800" dirty="0"/>
          </a:p>
          <a:p>
            <a:pPr eaLnBrk="1" hangingPunct="1">
              <a:spcBef>
                <a:spcPct val="0"/>
              </a:spcBef>
            </a:pPr>
            <a:r>
              <a:rPr lang="en-CA" altLang="en-US" sz="1600" dirty="0"/>
              <a:t>At TRIUMF two custom built coaxial cavities (QWR and HWR) are used to explore and optimize performance over a broad frequency range by exciting the cavities at different harmonics</a:t>
            </a:r>
          </a:p>
          <a:p>
            <a:pPr lvl="1" eaLnBrk="1" hangingPunct="1">
              <a:spcBef>
                <a:spcPct val="0"/>
              </a:spcBef>
            </a:pPr>
            <a:r>
              <a:rPr lang="en-CA" altLang="en-US" sz="1600" dirty="0"/>
              <a:t>Cavities can be excited at fundamental (200MHz) plus higher harmonics to allow direct comparisons of results.</a:t>
            </a:r>
          </a:p>
          <a:p>
            <a:pPr eaLnBrk="1" hangingPunct="1">
              <a:spcBef>
                <a:spcPct val="0"/>
              </a:spcBef>
            </a:pPr>
            <a:endParaRPr lang="en-CA" altLang="en-US" sz="800" dirty="0"/>
          </a:p>
          <a:p>
            <a:pPr eaLnBrk="1" hangingPunct="1">
              <a:spcBef>
                <a:spcPct val="0"/>
              </a:spcBef>
            </a:pPr>
            <a:r>
              <a:rPr lang="en-CA" altLang="en-US" sz="1600" dirty="0"/>
              <a:t>To be answered: What is the dependence of rf surface resistance as a function of frequency and field?</a:t>
            </a:r>
          </a:p>
        </p:txBody>
      </p:sp>
      <p:sp>
        <p:nvSpPr>
          <p:cNvPr id="4" name="Date Placeholder 3">
            <a:extLst>
              <a:ext uri="{FF2B5EF4-FFF2-40B4-BE49-F238E27FC236}">
                <a16:creationId xmlns:a16="http://schemas.microsoft.com/office/drawing/2014/main" id="{D8043D40-FD69-55DE-6C2D-CA320F410126}"/>
              </a:ext>
            </a:extLst>
          </p:cNvPr>
          <p:cNvSpPr>
            <a:spLocks noGrp="1"/>
          </p:cNvSpPr>
          <p:nvPr>
            <p:ph type="dt" sz="quarter" idx="10"/>
          </p:nvPr>
        </p:nvSpPr>
        <p:spPr/>
        <p:txBody>
          <a:bodyPr/>
          <a:lstStyle/>
          <a:p>
            <a:pPr>
              <a:defRPr/>
            </a:pPr>
            <a:r>
              <a:rPr lang="en-US" sz="1000" b="1"/>
              <a:t>2025-09-17</a:t>
            </a:r>
            <a:endParaRPr lang="en-US" sz="1000" b="1" dirty="0"/>
          </a:p>
        </p:txBody>
      </p:sp>
      <p:pic>
        <p:nvPicPr>
          <p:cNvPr id="149509" name="Picture 6">
            <a:extLst>
              <a:ext uri="{FF2B5EF4-FFF2-40B4-BE49-F238E27FC236}">
                <a16:creationId xmlns:a16="http://schemas.microsoft.com/office/drawing/2014/main" id="{FA503B2C-E55A-8C7C-A704-92AE0AE4FD1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00" y="960438"/>
            <a:ext cx="1897063"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9510" name="Picture 7">
            <a:extLst>
              <a:ext uri="{FF2B5EF4-FFF2-40B4-BE49-F238E27FC236}">
                <a16:creationId xmlns:a16="http://schemas.microsoft.com/office/drawing/2014/main" id="{06C9E965-9010-A43F-278E-A9140D9BEDED}"/>
              </a:ext>
            </a:extLst>
          </p:cNvPr>
          <p:cNvPicPr>
            <a:picLocks noChangeAspect="1"/>
          </p:cNvPicPr>
          <p:nvPr/>
        </p:nvPicPr>
        <p:blipFill>
          <a:blip r:embed="rId4">
            <a:extLst>
              <a:ext uri="{28A0092B-C50C-407E-A947-70E740481C1C}">
                <a14:useLocalDpi xmlns:a14="http://schemas.microsoft.com/office/drawing/2010/main" val="0"/>
              </a:ext>
            </a:extLst>
          </a:blip>
          <a:srcRect b="2251"/>
          <a:stretch>
            <a:fillRect/>
          </a:stretch>
        </p:blipFill>
        <p:spPr bwMode="auto">
          <a:xfrm>
            <a:off x="7202488" y="987425"/>
            <a:ext cx="1941512"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9511" name="Picture 3">
            <a:extLst>
              <a:ext uri="{FF2B5EF4-FFF2-40B4-BE49-F238E27FC236}">
                <a16:creationId xmlns:a16="http://schemas.microsoft.com/office/drawing/2014/main" id="{08742D59-5A94-C226-A430-D19D9EC349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2075" y="3770313"/>
            <a:ext cx="1081088" cy="2297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9512" name="Picture 4">
            <a:extLst>
              <a:ext uri="{FF2B5EF4-FFF2-40B4-BE49-F238E27FC236}">
                <a16:creationId xmlns:a16="http://schemas.microsoft.com/office/drawing/2014/main" id="{E75BC488-FAC5-32E8-26B3-E31DE163FC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0763" y="3771900"/>
            <a:ext cx="1079500" cy="2297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9513" name="Picture 5">
            <a:extLst>
              <a:ext uri="{FF2B5EF4-FFF2-40B4-BE49-F238E27FC236}">
                <a16:creationId xmlns:a16="http://schemas.microsoft.com/office/drawing/2014/main" id="{E2F3BCF6-69AE-6762-90ED-31D024AA7C7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3100" y="3771900"/>
            <a:ext cx="1079500" cy="2297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9514" name="Picture 2">
            <a:extLst>
              <a:ext uri="{FF2B5EF4-FFF2-40B4-BE49-F238E27FC236}">
                <a16:creationId xmlns:a16="http://schemas.microsoft.com/office/drawing/2014/main" id="{A0FC8996-708C-B83D-67DB-E4E45D20F52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063" y="3875088"/>
            <a:ext cx="2268537" cy="2041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9515" name="TextBox 11">
            <a:extLst>
              <a:ext uri="{FF2B5EF4-FFF2-40B4-BE49-F238E27FC236}">
                <a16:creationId xmlns:a16="http://schemas.microsoft.com/office/drawing/2014/main" id="{7839B1F8-9B88-7BD0-B4C4-BD92FA277E6F}"/>
              </a:ext>
            </a:extLst>
          </p:cNvPr>
          <p:cNvSpPr txBox="1">
            <a:spLocks noChangeArrowheads="1"/>
          </p:cNvSpPr>
          <p:nvPr/>
        </p:nvSpPr>
        <p:spPr bwMode="auto">
          <a:xfrm>
            <a:off x="6019800" y="868363"/>
            <a:ext cx="668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t>QWR</a:t>
            </a:r>
          </a:p>
        </p:txBody>
      </p:sp>
      <p:sp>
        <p:nvSpPr>
          <p:cNvPr id="149516" name="TextBox 14">
            <a:extLst>
              <a:ext uri="{FF2B5EF4-FFF2-40B4-BE49-F238E27FC236}">
                <a16:creationId xmlns:a16="http://schemas.microsoft.com/office/drawing/2014/main" id="{5AEB048E-FAB1-85F0-A9A0-AC7597EDD4CB}"/>
              </a:ext>
            </a:extLst>
          </p:cNvPr>
          <p:cNvSpPr txBox="1">
            <a:spLocks noChangeArrowheads="1"/>
          </p:cNvSpPr>
          <p:nvPr/>
        </p:nvSpPr>
        <p:spPr bwMode="auto">
          <a:xfrm>
            <a:off x="7839075" y="868363"/>
            <a:ext cx="6588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t>HWR</a:t>
            </a:r>
          </a:p>
        </p:txBody>
      </p:sp>
      <p:sp>
        <p:nvSpPr>
          <p:cNvPr id="149517" name="TextBox 15">
            <a:extLst>
              <a:ext uri="{FF2B5EF4-FFF2-40B4-BE49-F238E27FC236}">
                <a16:creationId xmlns:a16="http://schemas.microsoft.com/office/drawing/2014/main" id="{83C3DEB9-BA62-D0DA-50C0-5401324E4A7F}"/>
              </a:ext>
            </a:extLst>
          </p:cNvPr>
          <p:cNvSpPr txBox="1">
            <a:spLocks noChangeArrowheads="1"/>
          </p:cNvSpPr>
          <p:nvPr/>
        </p:nvSpPr>
        <p:spPr bwMode="auto">
          <a:xfrm>
            <a:off x="2725738" y="5886450"/>
            <a:ext cx="2760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a:t>RF field distribution of TEM modes</a:t>
            </a:r>
          </a:p>
        </p:txBody>
      </p:sp>
      <p:sp>
        <p:nvSpPr>
          <p:cNvPr id="13" name="Footer Placeholder 12">
            <a:extLst>
              <a:ext uri="{FF2B5EF4-FFF2-40B4-BE49-F238E27FC236}">
                <a16:creationId xmlns:a16="http://schemas.microsoft.com/office/drawing/2014/main" id="{4A47E9FB-3373-857E-5EF3-D3BFA0991FF4}"/>
              </a:ext>
            </a:extLst>
          </p:cNvPr>
          <p:cNvSpPr>
            <a:spLocks noGrp="1"/>
          </p:cNvSpPr>
          <p:nvPr>
            <p:ph type="ftr" sz="quarter" idx="11"/>
          </p:nvPr>
        </p:nvSpPr>
        <p:spPr/>
        <p:txBody>
          <a:bodyPr/>
          <a:lstStyle/>
          <a:p>
            <a:pPr>
              <a:defRPr/>
            </a:pPr>
            <a:r>
              <a:rPr lang="it-IT"/>
              <a:t>Bob Laxdal - Non Elliptical Cavities </a:t>
            </a:r>
            <a:endParaRPr lang="en-CA"/>
          </a:p>
        </p:txBody>
      </p:sp>
      <p:sp>
        <p:nvSpPr>
          <p:cNvPr id="149519" name="Slide Number Placeholder 16">
            <a:extLst>
              <a:ext uri="{FF2B5EF4-FFF2-40B4-BE49-F238E27FC236}">
                <a16:creationId xmlns:a16="http://schemas.microsoft.com/office/drawing/2014/main" id="{5B335050-75C1-34FA-D201-84F4D642A94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7A09CA5-694B-417A-8B85-B15C0B04E4BC}" type="slidenum">
              <a:rPr lang="en-CA" altLang="en-US" sz="1200" smtClean="0">
                <a:solidFill>
                  <a:srgbClr val="898989"/>
                </a:solidFill>
              </a:rPr>
              <a:pPr>
                <a:spcBef>
                  <a:spcPct val="0"/>
                </a:spcBef>
                <a:buFontTx/>
                <a:buNone/>
              </a:pPr>
              <a:t>91</a:t>
            </a:fld>
            <a:endParaRPr lang="en-CA" altLang="en-US" sz="1200">
              <a:solidFill>
                <a:srgbClr val="898989"/>
              </a:solidFill>
            </a:endParaRPr>
          </a:p>
        </p:txBody>
      </p:sp>
    </p:spTree>
    <p:extLst>
      <p:ext uri="{BB962C8B-B14F-4D97-AF65-F5344CB8AC3E}">
        <p14:creationId xmlns:p14="http://schemas.microsoft.com/office/powerpoint/2010/main" val="30316731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40330</TotalTime>
  <Words>6978</Words>
  <Application>Microsoft Office PowerPoint</Application>
  <PresentationFormat>On-screen Show (4:3)</PresentationFormat>
  <Paragraphs>1133</Paragraphs>
  <Slides>91</Slides>
  <Notes>27</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91</vt:i4>
      </vt:variant>
    </vt:vector>
  </HeadingPairs>
  <TitlesOfParts>
    <vt:vector size="104" baseType="lpstr">
      <vt:lpstr>SimSun</vt:lpstr>
      <vt:lpstr>Aptos</vt:lpstr>
      <vt:lpstr>Arial</vt:lpstr>
      <vt:lpstr>Calibri</vt:lpstr>
      <vt:lpstr>Cambria Math</vt:lpstr>
      <vt:lpstr>Myriad Pro</vt:lpstr>
      <vt:lpstr>Myriad Pro SemiExt</vt:lpstr>
      <vt:lpstr>Symbol</vt:lpstr>
      <vt:lpstr>Times New Roman</vt:lpstr>
      <vt:lpstr>Wingdings</vt:lpstr>
      <vt:lpstr>Office Theme</vt:lpstr>
      <vt:lpstr>Equation</vt:lpstr>
      <vt:lpstr>Bitmap Image</vt:lpstr>
      <vt:lpstr>Non-elliptical Cavities </vt:lpstr>
      <vt:lpstr>Outline</vt:lpstr>
      <vt:lpstr>Why non-elliptical cavities?</vt:lpstr>
      <vt:lpstr>Accelerating Electrons vs Hadrons</vt:lpstr>
      <vt:lpstr>PowerPoint Presentation</vt:lpstr>
      <vt:lpstr>Hadron cavity zoo</vt:lpstr>
      <vt:lpstr>Velocity limitation of elliptical cavities</vt:lpstr>
      <vt:lpstr>Why TEM mode cavities?</vt:lpstr>
      <vt:lpstr>Low beta evolution</vt:lpstr>
      <vt:lpstr>Applications</vt:lpstr>
      <vt:lpstr>PowerPoint Presentation</vt:lpstr>
      <vt:lpstr>Non-elliptical Facilities and Projects</vt:lpstr>
      <vt:lpstr>Cavity concepts</vt:lpstr>
      <vt:lpstr>Coaxial resonator (TEM mode)</vt:lpstr>
      <vt:lpstr>Half Wave Resonator (HWR) p=1</vt:lpstr>
      <vt:lpstr>Acceleration with HWR</vt:lpstr>
      <vt:lpstr>PowerPoint Presentation</vt:lpstr>
      <vt:lpstr>Example: Single Spoke Resonator (SSR)</vt:lpstr>
      <vt:lpstr>Figures of merit and parametrization</vt:lpstr>
      <vt:lpstr>PowerPoint Presentation</vt:lpstr>
      <vt:lpstr>Assumptions for parametrization</vt:lpstr>
      <vt:lpstr>Figures of Merit for QWR and HWR</vt:lpstr>
      <vt:lpstr>PowerPoint Presentation</vt:lpstr>
      <vt:lpstr>Model vs actual - G</vt:lpstr>
      <vt:lpstr>PowerPoint Presentation</vt:lpstr>
      <vt:lpstr>Choosing a cavity type</vt:lpstr>
      <vt:lpstr>Frequency choice – TEM mode</vt:lpstr>
      <vt:lpstr>PowerPoint Presentation</vt:lpstr>
      <vt:lpstr>Actual cavity designs</vt:lpstr>
      <vt:lpstr>QWR vs HWR</vt:lpstr>
      <vt:lpstr>HWR vs Single Spoke (SSR)</vt:lpstr>
      <vt:lpstr>Accelerating cavities – cavity type/ velocity/frequency chart</vt:lpstr>
      <vt:lpstr>Examples of TEM Cavities</vt:lpstr>
      <vt:lpstr>Cavity types – quarter waves</vt:lpstr>
      <vt:lpstr>Cavity types – half waves</vt:lpstr>
      <vt:lpstr>Cavity types – Single spokes</vt:lpstr>
      <vt:lpstr>Multi-cell</vt:lpstr>
      <vt:lpstr>Deflecting mode cavities</vt:lpstr>
      <vt:lpstr>Deflecting mode cavities</vt:lpstr>
      <vt:lpstr>PowerPoint Presentation</vt:lpstr>
      <vt:lpstr>End of Part I Questions?</vt:lpstr>
      <vt:lpstr>Acceleration considerations</vt:lpstr>
      <vt:lpstr>RF Acceleration</vt:lpstr>
      <vt:lpstr>Transit time factor of short (few gap) structures</vt:lpstr>
      <vt:lpstr>PowerPoint Presentation</vt:lpstr>
      <vt:lpstr>PowerPoint Presentation</vt:lpstr>
      <vt:lpstr>Two Gap TTF</vt:lpstr>
      <vt:lpstr>Energy Gain in a Two-gap structure</vt:lpstr>
      <vt:lpstr>Multiple gaps (Normalized Transit time)</vt:lpstr>
      <vt:lpstr>Beam Dynamics Issues for low beta</vt:lpstr>
      <vt:lpstr>Linac longitudinal dynamics</vt:lpstr>
      <vt:lpstr>RF Gaps – Transverse motion</vt:lpstr>
      <vt:lpstr>Longitudinal and radial stability - summary</vt:lpstr>
      <vt:lpstr>Transverse focussing choices</vt:lpstr>
      <vt:lpstr>QWR steering</vt:lpstr>
      <vt:lpstr>Linac design</vt:lpstr>
      <vt:lpstr>SRF Hadron Linacs – multiple short cavities</vt:lpstr>
      <vt:lpstr>Linac Design principles</vt:lpstr>
      <vt:lpstr>Example: ISAC-II Heavy Ion Linac (post-accelerator)</vt:lpstr>
      <vt:lpstr>Example – ISAC-II</vt:lpstr>
      <vt:lpstr>FRIB Heavy ion linac</vt:lpstr>
      <vt:lpstr>Cavity Design</vt:lpstr>
      <vt:lpstr>Cavity design principles</vt:lpstr>
      <vt:lpstr>PowerPoint Presentation</vt:lpstr>
      <vt:lpstr>Ep/Ea – Actual vs model </vt:lpstr>
      <vt:lpstr>PowerPoint Presentation</vt:lpstr>
      <vt:lpstr>Cavity design steps</vt:lpstr>
      <vt:lpstr>Cavity design steps</vt:lpstr>
      <vt:lpstr>Mitigating Multipacting – Example SSR</vt:lpstr>
      <vt:lpstr>PowerPoint Presentation</vt:lpstr>
      <vt:lpstr>Microphonics</vt:lpstr>
      <vt:lpstr>RF trim steps</vt:lpstr>
      <vt:lpstr>Jacket fabrication</vt:lpstr>
      <vt:lpstr>Post-fabrication tuning</vt:lpstr>
      <vt:lpstr>Custom Etching</vt:lpstr>
      <vt:lpstr>PowerPoint Presentation</vt:lpstr>
      <vt:lpstr>PowerPoint Presentation</vt:lpstr>
      <vt:lpstr>Surface treatment / processing</vt:lpstr>
      <vt:lpstr>PowerPoint Presentation</vt:lpstr>
      <vt:lpstr>Q-disease</vt:lpstr>
      <vt:lpstr>120C Bake</vt:lpstr>
      <vt:lpstr>Surface Cleaning and Finish</vt:lpstr>
      <vt:lpstr>High Pressure Water Rinse</vt:lpstr>
      <vt:lpstr>Cryomodule/Facility Issues</vt:lpstr>
      <vt:lpstr>Magnetic Pollution from Solenoid</vt:lpstr>
      <vt:lpstr>ISAC-II perspective</vt:lpstr>
      <vt:lpstr>2K or 4K for low beta</vt:lpstr>
      <vt:lpstr>Summary</vt:lpstr>
      <vt:lpstr>Questions?</vt:lpstr>
      <vt:lpstr>Useful relations</vt:lpstr>
      <vt:lpstr>MULTI-FREQUENCY COAXIAL RESONATORS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Non-elliptical Cavities Design, Fabrication, Processing</dc:title>
  <dc:creator>Robert Laxdal</dc:creator>
  <cp:lastModifiedBy>Bob Laxdal</cp:lastModifiedBy>
  <cp:revision>139</cp:revision>
  <dcterms:created xsi:type="dcterms:W3CDTF">2017-05-29T16:20:21Z</dcterms:created>
  <dcterms:modified xsi:type="dcterms:W3CDTF">2025-09-18T01:39:12Z</dcterms:modified>
</cp:coreProperties>
</file>