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8" r:id="rId3"/>
    <p:sldId id="259" r:id="rId4"/>
    <p:sldId id="265" r:id="rId5"/>
    <p:sldId id="266" r:id="rId6"/>
    <p:sldId id="258" r:id="rId7"/>
    <p:sldId id="261" r:id="rId8"/>
    <p:sldId id="269" r:id="rId9"/>
    <p:sldId id="264" r:id="rId10"/>
    <p:sldId id="257" r:id="rId11"/>
    <p:sldId id="267" r:id="rId12"/>
    <p:sldId id="263" r:id="rId13"/>
    <p:sldId id="270" r:id="rId14"/>
    <p:sldId id="260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9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5146E-F7EF-4359-893C-B5859D7638BC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7D22F-BFE4-438A-B1D5-7F466AC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0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89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52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22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61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91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93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35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50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50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REPLACE [</a:t>
            </a:r>
            <a:r>
              <a:rPr lang="en-US" sz="3200" dirty="0" err="1"/>
              <a:t>xyz</a:t>
            </a:r>
            <a:r>
              <a:rPr lang="en-US" sz="3200" dirty="0"/>
              <a:t>] with your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D015D-AD16-40A6-9522-8921051D03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3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63655-BA39-6533-2E32-55E4125C8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6EC791-7E64-F22E-7C43-1F6B4189C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D8E76-08AB-7710-7864-D8D68727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F2B6-6405-045D-C822-6C33A195C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4C652-DF8A-CEC3-6AEF-6FFE34BBA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6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34570-37B9-6D97-DB98-424B70BAE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7BA24-4F52-0D34-ED22-15CEE3061A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FE32E1-C99B-31E8-580D-A6CDD50FF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097D1-D4B4-98A4-40BF-13112EF7F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809B5-D717-A227-7FC3-2DC01361B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A8CA4-8F4C-F9A5-2446-18B732F11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2FBE88-1EAC-D42D-CBF7-A5F72813B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CDFB2-839C-A653-BEFE-0260AB32C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CEBD5-5E43-5C2A-D197-57BE56248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96944-65DB-9EA9-A7D9-4FD3D2210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9E83A-A314-4C5B-570E-6437A7B26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23BCF-F377-2A5E-E345-FC9EAC06D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E1A56-0749-E3BD-9A01-3A2D09A30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0904F-DB92-22D4-323D-B832BB7CC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19E5B-A9C2-3FE2-555E-EFBAEB9E8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6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0C7C5-E49F-9616-CF47-B2D806459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DD707-FE96-1F44-79C5-FA2EDAC9A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D9BD4-EF9A-27E9-E772-71CA1544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ABF29-D2EA-7DBA-5217-F126A25BE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26B25-717F-CB78-1478-135286149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20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4DF38-71A3-1696-975E-2F6E8A57A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FDAD3-4E0A-8664-8282-061BD80296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B64BA2-1848-04E9-2AE1-F7B46856B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FEB21-FF28-1B26-530E-9883B6184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E690E-1FBB-68D8-B613-E2B3236E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C82350-492C-F423-FC78-9014E14DD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9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0FDC7-71AB-BAE8-5F9D-4F1A628D4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F2E58-7C60-2732-153F-37E946112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4D116C-9AE0-D0D9-4B14-8C87CDF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0881-05D8-442B-1114-0E256E5736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9F603C-88C1-BFB1-94D8-6529B8E472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F929FD-33AF-E6FF-FB9D-964EC8C7D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951A5A-33D9-DD88-4918-2DA0A3131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DC5A50-3646-E5B8-B411-318079EE8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72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93F11-9F9F-C375-600E-0E1D4B4C8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F7CDBA-F6A5-A709-3AF6-AE1136F9B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14E720-51F1-C577-2015-E5A52830C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13258-6226-624A-E79A-49157A3DE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27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2D7FAD-0F95-FB99-161F-9E7BCC2D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7D846E-2BA8-0D1D-ED13-687EE7A45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3B3F6-0851-44E2-AF4F-368B6C912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34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771D5-44B7-F8BF-E9DB-D9150A078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D878F-7495-0DB1-1793-922199AEC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722F77-1594-F916-135D-3F0357E0C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5B2426-0811-5D56-388E-A68B72090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AD42B-401E-3A63-1E26-5A7603754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C216BE-8F37-B257-0A3F-553EE14AC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0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62C03-5784-E097-1380-9D7D3401D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96EC45-A173-C7B8-4D97-D58C3608B9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E303D-A4DE-711E-6230-92108385C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8D491F-DEF2-3F8A-9271-EDD1982BC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04B566-9741-8E10-0CC4-CD11F6ADD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F05AF-8240-F61C-FDF9-4CCD61E56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5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5F9F96-7C76-7D6E-F022-FE598960F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9B2C3-96F2-4348-9760-3959B7253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BC4-B2CD-232E-B32A-8DEDD664B3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3696B0-16DB-435C-B11F-8C9B68E90581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BA-4618-73E8-0AE5-629A913488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07358-08C9-53B6-4F26-B957A5CD6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DBD6E2-EE41-4798-9A23-5DD2CB730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8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tango-controls.org/event/479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k57j2rd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.to/GUI202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87380/contributions/6683698/" TargetMode="External"/><Relationship Id="rId13" Type="http://schemas.openxmlformats.org/officeDocument/2006/relationships/hyperlink" Target="https://www.cisecurity.org/controls/v8" TargetMode="External"/><Relationship Id="rId3" Type="http://schemas.openxmlformats.org/officeDocument/2006/relationships/hyperlink" Target="https://indico.cern.ch/event/1487380/" TargetMode="External"/><Relationship Id="rId7" Type="http://schemas.openxmlformats.org/officeDocument/2006/relationships/hyperlink" Target="https://pubs.aip.org/physicstoday/online/41900/ALMA-still-recovering-from-devastating-cyberattack" TargetMode="External"/><Relationship Id="rId12" Type="http://schemas.openxmlformats.org/officeDocument/2006/relationships/hyperlink" Target="https://indico.cern.ch/event/1487380/contributions/6627521/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www.bsi.bund.de/EN/Themen/Unternehmen-und-Organisationen/Standards-und-Zertifizierung/IT-Grundschutz/it-grundschutz_nod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hyperlink" Target="https://indico.cern.ch/event/1487380/contributions/6627520/" TargetMode="External"/><Relationship Id="rId5" Type="http://schemas.openxmlformats.org/officeDocument/2006/relationships/image" Target="../media/image7.jpg"/><Relationship Id="rId15" Type="http://schemas.openxmlformats.org/officeDocument/2006/relationships/hyperlink" Target="https://www.iso.org/standard/27001" TargetMode="External"/><Relationship Id="rId10" Type="http://schemas.openxmlformats.org/officeDocument/2006/relationships/hyperlink" Target="https://indico.cern.ch/event/1487380/contributions/6642196/" TargetMode="External"/><Relationship Id="rId4" Type="http://schemas.openxmlformats.org/officeDocument/2006/relationships/image" Target="../media/image6.jpg"/><Relationship Id="rId9" Type="http://schemas.openxmlformats.org/officeDocument/2006/relationships/hyperlink" Target="https://indico.cern.ch/event/1487380/contributions/6683700/" TargetMode="External"/><Relationship Id="rId14" Type="http://schemas.openxmlformats.org/officeDocument/2006/relationships/hyperlink" Target="https://www.nist.gov/itl/publications-0/nist-special-publication-800-series-general-inform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D60E17-9D7E-9FB1-4E2D-4D7CA1514A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US" sz="4800">
                <a:solidFill>
                  <a:srgbClr val="FFFFFF"/>
                </a:solidFill>
              </a:rPr>
              <a:t>ICALEPCS </a:t>
            </a:r>
            <a:br>
              <a:rPr lang="en-US" sz="4800" dirty="0">
                <a:solidFill>
                  <a:srgbClr val="FFFFFF"/>
                </a:solidFill>
              </a:rPr>
            </a:br>
            <a:r>
              <a:rPr lang="en-US" sz="4800" dirty="0">
                <a:solidFill>
                  <a:srgbClr val="FFFFFF"/>
                </a:solidFill>
              </a:rPr>
              <a:t>Workshop Summaries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BDFC96-CF9C-AE39-F259-43B9FBCEFE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en-US" dirty="0"/>
              <a:t>September 26,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2427E2-91DB-E93A-8402-978B8B24A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1840" y="711981"/>
            <a:ext cx="2737618" cy="109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3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Bluesky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dirty="0"/>
              <a:t>Eric Codrea, Argonne National Laboratory, Number of Participants: 26 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9" y="1132514"/>
            <a:ext cx="11834994" cy="562901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The goal of the workshop was to allow facilities give updates about their usage of Bluesky, showcase any projects </a:t>
            </a:r>
            <a:r>
              <a:rPr lang="en-US" dirty="0"/>
              <a:t>facilities are currently developing or have recently finished developing, and engage with the international Bluesky community to further collaboration. 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Bluesky general facility updates and projects being worked </a:t>
            </a:r>
            <a:r>
              <a:rPr lang="en-US" dirty="0"/>
              <a:t>on</a:t>
            </a:r>
          </a:p>
          <a:p>
            <a:pPr lvl="1"/>
            <a:r>
              <a:rPr lang="en-US" dirty="0"/>
              <a:t>Deployment of Bluesky at the facility level using BITS</a:t>
            </a:r>
          </a:p>
          <a:p>
            <a:pPr lvl="1"/>
            <a:r>
              <a:rPr lang="en-US" dirty="0"/>
              <a:t>React UI using Finch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Data file writing using tools </a:t>
            </a:r>
            <a:r>
              <a:rPr lang="en-US" dirty="0"/>
              <a:t>such as: </a:t>
            </a:r>
            <a:r>
              <a:rPr lang="en-US" dirty="0" err="1"/>
              <a:t>PyNxtools</a:t>
            </a:r>
            <a:r>
              <a:rPr lang="en-US" dirty="0"/>
              <a:t> and Bluesky Nexus</a:t>
            </a:r>
          </a:p>
          <a:p>
            <a:pPr lvl="1"/>
            <a:r>
              <a:rPr lang="en-US" altLang="en-US" b="1" dirty="0">
                <a:solidFill>
                  <a:srgbClr val="0070C0"/>
                </a:solidFill>
                <a:latin typeface="-webkit-standard"/>
              </a:rPr>
              <a:t>Discussion</a:t>
            </a:r>
            <a:r>
              <a:rPr lang="en-US" altLang="en-US" dirty="0">
                <a:latin typeface="-webkit-standard"/>
              </a:rPr>
              <a:t> of OPHYD </a:t>
            </a:r>
            <a:r>
              <a:rPr lang="en-US" altLang="en-US" b="1" dirty="0">
                <a:solidFill>
                  <a:srgbClr val="0070C0"/>
                </a:solidFill>
                <a:latin typeface="-webkit-standard"/>
              </a:rPr>
              <a:t>device integration/testing</a:t>
            </a:r>
            <a:r>
              <a:rPr lang="en-US" altLang="en-US" dirty="0">
                <a:solidFill>
                  <a:srgbClr val="0070C0"/>
                </a:solidFill>
                <a:latin typeface="-webkit-standard"/>
              </a:rPr>
              <a:t>, </a:t>
            </a:r>
            <a:r>
              <a:rPr lang="en-US" altLang="en-US" b="1" dirty="0">
                <a:solidFill>
                  <a:srgbClr val="0070C0"/>
                </a:solidFill>
                <a:latin typeface="-webkit-standard"/>
              </a:rPr>
              <a:t>queue server operations, and thoughtful integration of AI capabilities without forced adoption</a:t>
            </a:r>
            <a:endParaRPr lang="en-US" altLang="en-US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Interest in standardizing deployment of Bluesky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Interest in implementing Tiled/</a:t>
            </a:r>
            <a:r>
              <a:rPr lang="en-US" b="1" dirty="0" err="1">
                <a:solidFill>
                  <a:srgbClr val="0070C0"/>
                </a:solidFill>
              </a:rPr>
              <a:t>Ophyd</a:t>
            </a:r>
            <a:r>
              <a:rPr lang="en-US" b="1" dirty="0">
                <a:solidFill>
                  <a:srgbClr val="0070C0"/>
                </a:solidFill>
              </a:rPr>
              <a:t>-async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People are thinking about how/if it would make sense to implement AI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More collaboration between people has been fostered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Follow up meetings: ROCK-IT Bluesky Workshop (5-7 November 2025)</a:t>
            </a:r>
          </a:p>
        </p:txBody>
      </p:sp>
    </p:spTree>
    <p:extLst>
      <p:ext uri="{BB962C8B-B14F-4D97-AF65-F5344CB8AC3E}">
        <p14:creationId xmlns:p14="http://schemas.microsoft.com/office/powerpoint/2010/main" val="2239874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-76200"/>
            <a:ext cx="11923551" cy="1240971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MOCRAF : </a:t>
            </a:r>
            <a:r>
              <a:rPr lang="en-AU" sz="3200" b="1" dirty="0">
                <a:solidFill>
                  <a:srgbClr val="0070C0"/>
                </a:solidFill>
              </a:rPr>
              <a:t>Motion Control and Robotic Applications in large Facilities</a:t>
            </a:r>
            <a:br>
              <a:rPr lang="en-US" sz="1600" b="1" dirty="0">
                <a:solidFill>
                  <a:srgbClr val="0070C0"/>
                </a:solidFill>
              </a:rPr>
            </a:br>
            <a:r>
              <a:rPr lang="en-US" sz="1800" b="1" dirty="0"/>
              <a:t>Organizers: </a:t>
            </a:r>
            <a:r>
              <a:rPr lang="en-GB" sz="1600" dirty="0">
                <a:latin typeface="+mn-lt"/>
                <a:ea typeface="+mn-ea"/>
                <a:cs typeface="+mn-cs"/>
              </a:rPr>
              <a:t>Yves-Marie </a:t>
            </a:r>
            <a:r>
              <a:rPr lang="en-GB" sz="1600" dirty="0" err="1">
                <a:latin typeface="+mn-lt"/>
                <a:ea typeface="+mn-ea"/>
                <a:cs typeface="+mn-cs"/>
              </a:rPr>
              <a:t>Abiven</a:t>
            </a:r>
            <a:r>
              <a:rPr lang="en-GB" sz="1600" dirty="0">
                <a:latin typeface="+mn-lt"/>
                <a:ea typeface="+mn-ea"/>
                <a:cs typeface="+mn-cs"/>
              </a:rPr>
              <a:t> (SOLEIL),</a:t>
            </a:r>
            <a:r>
              <a:rPr lang="en-GB" sz="1600" b="1" dirty="0">
                <a:latin typeface="+mn-lt"/>
                <a:ea typeface="+mn-ea"/>
                <a:cs typeface="+mn-cs"/>
              </a:rPr>
              <a:t> </a:t>
            </a:r>
            <a:r>
              <a:rPr lang="en-GB" sz="1600" dirty="0">
                <a:latin typeface="+mn-lt"/>
                <a:ea typeface="+mn-ea"/>
                <a:cs typeface="+mn-cs"/>
              </a:rPr>
              <a:t>Nicola Coppola (</a:t>
            </a:r>
            <a:r>
              <a:rPr lang="en-GB" sz="1600" dirty="0" err="1">
                <a:latin typeface="+mn-lt"/>
                <a:ea typeface="+mn-ea"/>
                <a:cs typeface="+mn-cs"/>
              </a:rPr>
              <a:t>EuXFEL</a:t>
            </a:r>
            <a:r>
              <a:rPr lang="en-GB" sz="1600" dirty="0">
                <a:latin typeface="+mn-lt"/>
                <a:ea typeface="+mn-ea"/>
                <a:cs typeface="+mn-cs"/>
              </a:rPr>
              <a:t>), Mario Di Castro (CERN) ,Xavier Serra </a:t>
            </a:r>
            <a:r>
              <a:rPr lang="en-GB" sz="1600" dirty="0" err="1">
                <a:latin typeface="+mn-lt"/>
                <a:ea typeface="+mn-ea"/>
                <a:cs typeface="+mn-cs"/>
              </a:rPr>
              <a:t>Gallifa</a:t>
            </a:r>
            <a:r>
              <a:rPr lang="en-GB" sz="1600" dirty="0">
                <a:latin typeface="+mn-lt"/>
                <a:ea typeface="+mn-ea"/>
                <a:cs typeface="+mn-cs"/>
              </a:rPr>
              <a:t> (Alba), Brian Nutter </a:t>
            </a:r>
            <a:br>
              <a:rPr lang="en-GB" sz="1600" dirty="0">
                <a:latin typeface="+mn-lt"/>
                <a:ea typeface="+mn-ea"/>
                <a:cs typeface="+mn-cs"/>
              </a:rPr>
            </a:br>
            <a:r>
              <a:rPr lang="en-GB" sz="1600" dirty="0">
                <a:latin typeface="+mn-lt"/>
                <a:ea typeface="+mn-ea"/>
                <a:cs typeface="+mn-cs"/>
              </a:rPr>
              <a:t>(Diamond), Maxim Brendike (HZB),</a:t>
            </a:r>
            <a:r>
              <a:rPr lang="fr-FR" sz="1600" dirty="0">
                <a:latin typeface="+mn-lt"/>
                <a:ea typeface="+mn-ea"/>
                <a:cs typeface="+mn-cs"/>
              </a:rPr>
              <a:t> Thomas </a:t>
            </a:r>
            <a:r>
              <a:rPr lang="fr-FR" sz="1600" dirty="0" err="1">
                <a:latin typeface="+mn-lt"/>
                <a:ea typeface="+mn-ea"/>
                <a:cs typeface="+mn-cs"/>
              </a:rPr>
              <a:t>Dehaeze</a:t>
            </a:r>
            <a:r>
              <a:rPr lang="fr-FR" sz="1600" dirty="0">
                <a:latin typeface="+mn-lt"/>
                <a:ea typeface="+mn-ea"/>
                <a:cs typeface="+mn-cs"/>
              </a:rPr>
              <a:t> (ESRF). </a:t>
            </a:r>
            <a:r>
              <a:rPr lang="en-US" sz="1600" b="1" dirty="0">
                <a:latin typeface="+mn-lt"/>
                <a:ea typeface="+mn-ea"/>
                <a:cs typeface="+mn-cs"/>
              </a:rPr>
              <a:t>41</a:t>
            </a:r>
            <a:r>
              <a:rPr lang="en-US" sz="1600" b="1" dirty="0"/>
              <a:t> participants from 11 countries , 19 facilities and  4 companies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9" y="1023257"/>
            <a:ext cx="11834994" cy="5834742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Objective/Purpose</a:t>
            </a:r>
            <a:endParaRPr lang="en-US" sz="1800" dirty="0"/>
          </a:p>
          <a:p>
            <a:pPr lvl="1">
              <a:spcBef>
                <a:spcPts val="0"/>
              </a:spcBef>
              <a:defRPr/>
            </a:pPr>
            <a:r>
              <a:rPr lang="en-US" sz="1600" b="1" dirty="0">
                <a:solidFill>
                  <a:srgbClr val="0070C0"/>
                </a:solidFill>
              </a:rPr>
              <a:t>The workshop aims at maintaining and strengthening the community of motion control and robotic engineers </a:t>
            </a:r>
            <a:r>
              <a:rPr lang="en-US" sz="1600" dirty="0"/>
              <a:t>at diverse facilities; keeping in touch, sharing </a:t>
            </a:r>
            <a:r>
              <a:rPr lang="en-GB" sz="1600" dirty="0"/>
              <a:t>expertise, methods, tools, and exchanging experience, solutions, lessons learned, and initiating collaboration </a:t>
            </a:r>
          </a:p>
          <a:p>
            <a:r>
              <a:rPr lang="en-US" sz="2000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Challenges in our diverse facilities </a:t>
            </a:r>
          </a:p>
          <a:p>
            <a:pPr lvl="1"/>
            <a:r>
              <a:rPr lang="en-US" sz="1600" dirty="0"/>
              <a:t>Automation, mechatronics and robotics</a:t>
            </a:r>
          </a:p>
          <a:p>
            <a:pPr lvl="1"/>
            <a:r>
              <a:rPr lang="en-US" sz="1600" dirty="0"/>
              <a:t>Maintenance strategies: preventive, corrective, predictive</a:t>
            </a:r>
          </a:p>
          <a:p>
            <a:pPr lvl="1"/>
            <a:r>
              <a:rPr lang="en-US" sz="1600" dirty="0"/>
              <a:t>New technologies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Challenges for new mechatronic approach designing instrumentation and control, which requires close contact between mechanical, electrical, motion and metrology teams 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Continuous, ‘on-the-fly’ scan applications are still at the heart of the interest of the contributors</a:t>
            </a:r>
          </a:p>
          <a:p>
            <a:pPr lvl="1"/>
            <a:r>
              <a:rPr lang="en-US" sz="1600" dirty="0" err="1"/>
              <a:t>EtherCAT</a:t>
            </a:r>
            <a:r>
              <a:rPr lang="en-US" sz="1600" dirty="0"/>
              <a:t> protocol for motion control is today a solution under deployment at various facilities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Upgrade of legacy systems is a hard topic to address by many facilities</a:t>
            </a:r>
          </a:p>
          <a:p>
            <a:pPr lvl="1"/>
            <a:r>
              <a:rPr lang="en-US" sz="1600" dirty="0"/>
              <a:t>The survey conducted to help shape future workshop topics revealed that the use of ML/AI and robotics remains limited</a:t>
            </a:r>
            <a:endParaRPr lang="fr-FR" altLang="fr-FR" sz="1600" dirty="0"/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Predictive maintenance will be a topic of interest for next workshop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Follow up meeting foreseen in 2026 to discuss the interest of a motion control and robotic school in the coming years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Creation of a mailing list of experts at our facilities to strengthen collaboration and exchange of information</a:t>
            </a:r>
          </a:p>
        </p:txBody>
      </p:sp>
    </p:spTree>
    <p:extLst>
      <p:ext uri="{BB962C8B-B14F-4D97-AF65-F5344CB8AC3E}">
        <p14:creationId xmlns:p14="http://schemas.microsoft.com/office/powerpoint/2010/main" val="1381537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720351" cy="952151"/>
          </a:xfrm>
        </p:spPr>
        <p:txBody>
          <a:bodyPr>
            <a:normAutofit fontScale="90000"/>
          </a:bodyPr>
          <a:lstStyle/>
          <a:p>
            <a:r>
              <a:rPr lang="en-US" sz="2900" b="1" dirty="0">
                <a:solidFill>
                  <a:srgbClr val="0070C0"/>
                </a:solidFill>
              </a:rPr>
              <a:t>Advanced AI/ML and Generative Models for the Control of Large Complex Systems</a:t>
            </a:r>
            <a:br>
              <a:rPr lang="en-US" sz="2600" b="1" dirty="0">
                <a:solidFill>
                  <a:srgbClr val="0070C0"/>
                </a:solidFill>
              </a:rPr>
            </a:br>
            <a:r>
              <a:rPr lang="en-US" sz="2600" b="1" dirty="0"/>
              <a:t>Alexander Scheinker, Los Alamos National Laboratory, Number of Participants: 105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1116"/>
            <a:ext cx="12191999" cy="588688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 algn="just"/>
            <a:r>
              <a:rPr lang="en-US" b="1" dirty="0">
                <a:solidFill>
                  <a:srgbClr val="0070C0"/>
                </a:solidFill>
              </a:rPr>
              <a:t>To give an overview of the state-of-the-art in generative AI and ML that is being developed for the control of large complex systems such as charged particle accelerators. </a:t>
            </a:r>
            <a:r>
              <a:rPr lang="en-US" dirty="0"/>
              <a:t>To show how AI/ML methods are being used to develop virtual diagnostics that can be incorporated together with advanced control algorithms for autonomous system control and tuning.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dirty="0"/>
              <a:t>Convolutional neural network-based autoencoders and variational autoencoders for image detection, classification, and generation.</a:t>
            </a:r>
          </a:p>
          <a:p>
            <a:pPr lvl="1"/>
            <a:r>
              <a:rPr lang="en-US" dirty="0"/>
              <a:t>Transformers for time-series data.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Advanced robust adaptive feedback control algorithms </a:t>
            </a:r>
            <a:r>
              <a:rPr lang="en-US" dirty="0"/>
              <a:t>(extremum seeking).</a:t>
            </a:r>
          </a:p>
          <a:p>
            <a:pPr lvl="1"/>
            <a:r>
              <a:rPr lang="en-US" dirty="0"/>
              <a:t>Generative diffusion models for virtual diagnostics of complex dynamic systems.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Large language model (LLM)-based agents for historical document reviews and accelerator studies.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dirty="0"/>
              <a:t>Uncertainty quantification, physics constraints, and control theory-based robust adaptive feedback with analytic stability guarantees are all crucial to make generative AI/ML-driven tools robust and safe for autonomous operation of large complex systems.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There is a major disconnect between funding agencies, and the reality of what kind of generative AI/ML is most useful for scientific research:</a:t>
            </a:r>
            <a:r>
              <a:rPr lang="en-US" dirty="0"/>
              <a:t> generative diffusion models have been quantifiably the most useful for science, but funding emphasis continues to be on LLMs/agents.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AI/ML has proven to be incredibly useful for tasks such as providing virtual non-invasive diagnostics, however more work is needed on ensuring robustness by adaptive feedback, uncertainty quantification, physics constraints, and interpretability. </a:t>
            </a:r>
          </a:p>
        </p:txBody>
      </p:sp>
    </p:spTree>
    <p:extLst>
      <p:ext uri="{BB962C8B-B14F-4D97-AF65-F5344CB8AC3E}">
        <p14:creationId xmlns:p14="http://schemas.microsoft.com/office/powerpoint/2010/main" val="3654645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Safety Lessons Learned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dirty="0"/>
              <a:t>Barry Fishler, SLAC, Number of Participants: 25 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9" y="1132514"/>
            <a:ext cx="11834994" cy="587788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To share critical insights and best practices from past incidents to enhance control systems applied to ensure personnel safety and machine protection during facility operations.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Reviewed machine protection system designs </a:t>
            </a:r>
            <a:r>
              <a:rPr lang="en-US" sz="2600" dirty="0"/>
              <a:t>for Alba’s PSS and PPS systems and discussed system hierarchy on a shared PLC with shared sensors. </a:t>
            </a:r>
          </a:p>
          <a:p>
            <a:pPr lvl="1"/>
            <a:r>
              <a:rPr lang="en-US" sz="2600" dirty="0"/>
              <a:t>SLAC </a:t>
            </a:r>
            <a:r>
              <a:rPr lang="en-US" sz="2600" b="1" dirty="0">
                <a:solidFill>
                  <a:srgbClr val="0070C0"/>
                </a:solidFill>
              </a:rPr>
              <a:t>presented on management of machine protection overrides </a:t>
            </a:r>
            <a:r>
              <a:rPr lang="en-US" sz="2600" dirty="0"/>
              <a:t>and a discussion on approaches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Incident review</a:t>
            </a:r>
            <a:r>
              <a:rPr lang="en-US" sz="2600" dirty="0"/>
              <a:t> of a cooling water leak following a manual controls override applied during safety system testing</a:t>
            </a:r>
          </a:p>
          <a:p>
            <a:pPr lvl="1"/>
            <a:r>
              <a:rPr lang="en-US" sz="2600" dirty="0"/>
              <a:t>Reviewed BNL’s RHIC and EIC machine protection system, including  techniques for monitoring analog inputs, managing complexity growth, technology, and lessons learned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Discussed best practices and lessons learned </a:t>
            </a:r>
            <a:r>
              <a:rPr lang="en-US" sz="2600" dirty="0"/>
              <a:t>for oxygen deficiency failures that were the subject of a DOE safety bulletin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sz="2600" dirty="0"/>
              <a:t>Dedicated MPS groups formed at multiple facilities are effective in managing machine protection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Change control processes and monitoring are critical for reviewing MPS changes, bypasses, and chronic bypasses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Controls for managing overrides should not be ignored for operational efficiency. </a:t>
            </a:r>
            <a:r>
              <a:rPr lang="en-US" sz="2600" dirty="0"/>
              <a:t> Administrative and engineered control variations (e.g., override timeouts) have been effective.</a:t>
            </a:r>
          </a:p>
          <a:p>
            <a:pPr lvl="1"/>
            <a:r>
              <a:rPr lang="en-US" sz="2600" dirty="0">
                <a:solidFill>
                  <a:srgbClr val="0070C0"/>
                </a:solidFill>
              </a:rPr>
              <a:t>Emphasized the need for consistent standards </a:t>
            </a:r>
            <a:r>
              <a:rPr lang="en-US" sz="2600" dirty="0"/>
              <a:t>and coordination across projects and groups</a:t>
            </a:r>
          </a:p>
          <a:p>
            <a:pPr lvl="1"/>
            <a:r>
              <a:rPr lang="en-US" sz="2600" dirty="0"/>
              <a:t>MPS/PSS systems </a:t>
            </a:r>
            <a:r>
              <a:rPr lang="en-US" sz="2600" b="1" dirty="0">
                <a:solidFill>
                  <a:srgbClr val="0070C0"/>
                </a:solidFill>
              </a:rPr>
              <a:t>need to consider maintenance and commissioning operating modes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Need to promote ICALEPCS attendance within our safety systems teams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Future topics could include safety system commissioning and addressing obsolescence.</a:t>
            </a:r>
          </a:p>
        </p:txBody>
      </p:sp>
    </p:spTree>
    <p:extLst>
      <p:ext uri="{BB962C8B-B14F-4D97-AF65-F5344CB8AC3E}">
        <p14:creationId xmlns:p14="http://schemas.microsoft.com/office/powerpoint/2010/main" val="2834915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Advanced Control Workshop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dirty="0"/>
              <a:t>Daniel Tavares, CNPEM / LNLS, Number of Participants: 48 in person</a:t>
            </a:r>
            <a:r>
              <a:rPr lang="en-US" sz="27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700" b="1">
                <a:solidFill>
                  <a:schemeClr val="accent2">
                    <a:lumMod val="75000"/>
                  </a:schemeClr>
                </a:solidFill>
              </a:rPr>
              <a:t>+ 9 </a:t>
            </a:r>
            <a:r>
              <a:rPr lang="en-US" sz="2700" b="1" dirty="0">
                <a:solidFill>
                  <a:schemeClr val="accent2">
                    <a:lumMod val="75000"/>
                  </a:schemeClr>
                </a:solidFill>
              </a:rPr>
              <a:t>remote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9" y="1132514"/>
            <a:ext cx="11834994" cy="562901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Bring together feedback control practitioners and theorists, beginners and experts, to share experiences on the application of control theory in large experimental physics facilities.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Theory of universal architectures </a:t>
            </a:r>
            <a:r>
              <a:rPr lang="en-US" dirty="0"/>
              <a:t>(by Prof. John Doyle)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Orbit feedback</a:t>
            </a:r>
          </a:p>
          <a:p>
            <a:pPr lvl="2"/>
            <a:r>
              <a:rPr lang="en-US" dirty="0"/>
              <a:t>Generalized SVD</a:t>
            </a:r>
          </a:p>
          <a:p>
            <a:pPr lvl="2"/>
            <a:r>
              <a:rPr lang="en-US" dirty="0"/>
              <a:t>FOFB-SOFB interaction (orthogonalization of subspaces of both systems, mid-ranging control)</a:t>
            </a:r>
          </a:p>
          <a:p>
            <a:pPr lvl="2"/>
            <a:r>
              <a:rPr lang="en-US" dirty="0"/>
              <a:t>FOFB-LLRF interaction (synchrotron oscillations)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Model Predictive Control </a:t>
            </a:r>
            <a:r>
              <a:rPr lang="en-US" dirty="0"/>
              <a:t>(MPC) applied to SOFB and HVAC systems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Mechatronic systems </a:t>
            </a:r>
            <a:r>
              <a:rPr lang="en-US" dirty="0"/>
              <a:t>– loop shaping, system identification, LQG/H-infinity control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First step towards building an advanced control community in ICALEPCS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Recognition that ICALEPCS has a gap in covering advanced controls and the community needs to be actively built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The workshop has been recorded and will be made publicly available online for reaching more people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Post-event survey to provide feedback from participants for the next edition of the workshop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Active contact with more diverse feedback communities in tokamaks, telescopes and laser facilities to increase the diversity of applications in the workshop</a:t>
            </a:r>
          </a:p>
        </p:txBody>
      </p:sp>
    </p:spTree>
    <p:extLst>
      <p:ext uri="{BB962C8B-B14F-4D97-AF65-F5344CB8AC3E}">
        <p14:creationId xmlns:p14="http://schemas.microsoft.com/office/powerpoint/2010/main" val="1954014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56B60C-AC86-246D-5D14-0DD73745D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400BC2D-CEB3-06C1-A49E-6160B81B5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0845B9-2C1D-60C5-6734-D993FCA57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71A9E6-6F61-E31F-CE0A-653C3D6AE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2C7E1E-7032-DFD7-DDAD-8C4338197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8D6B0D-527A-B2C9-03A9-7AB8DDA1B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5EA123-78BA-2C32-9358-007DB3005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F99844-FD5F-46D2-621E-01B9CC6B6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69585C-0797-5C68-AEB4-F4D722B86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3343" y="2398806"/>
            <a:ext cx="9274627" cy="179103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 dirty="0">
                <a:solidFill>
                  <a:srgbClr val="FFFFFF"/>
                </a:solidFill>
              </a:rPr>
              <a:t>Workshop Summary Slides </a:t>
            </a:r>
            <a:br>
              <a:rPr lang="en-US" sz="4800" dirty="0">
                <a:solidFill>
                  <a:srgbClr val="FFFFFF"/>
                </a:solidFill>
              </a:rPr>
            </a:br>
            <a:r>
              <a:rPr lang="en-US" sz="4800" dirty="0">
                <a:solidFill>
                  <a:srgbClr val="FFFFFF"/>
                </a:solidFill>
              </a:rPr>
              <a:t>are available under the Closeout Session on the Conference Indico Webpage.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B88E48-4DE0-E299-E06A-B49238217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EE7EC1-043F-04C6-4A21-E83003022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87" y="5715001"/>
            <a:ext cx="1905000" cy="7620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B0F5DD0-EC5B-A870-7C4F-67C9F68D66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53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AE2B48-A659-A5D9-ED6B-DA86958CA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8E7DCC5-4F3B-815C-6B86-D247A9411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27502C-6146-FCEF-EAB6-983A3D962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88907B-7C74-3C9C-DEF1-7508570527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B7BB7C-C34F-F2F3-6B17-E3AE00CE76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294A4E-802F-A2F6-4370-9D64599F9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2F5B0-4766-7CAE-E08B-1A36975ABF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C0618DA-4E2F-26FD-F015-412650BC4E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5395F-CDD9-C833-754B-D87A66951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971" y="818984"/>
            <a:ext cx="8576319" cy="17910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rgbClr val="FFFFFF"/>
                </a:solidFill>
              </a:rPr>
              <a:t>Workshop Organizer Recognition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1F8604-D031-D53F-5D80-B393AEAE7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054AA-1B6B-52F7-2A88-80610EC66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2503" y="3124200"/>
            <a:ext cx="7997538" cy="2914816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sz="3200" dirty="0">
                <a:solidFill>
                  <a:schemeClr val="bg1"/>
                </a:solidFill>
              </a:rPr>
              <a:t>Thank you for orchestrating such a successful series of workshops. </a:t>
            </a:r>
          </a:p>
          <a:p>
            <a:pPr marL="342900" indent="-342900">
              <a:buFontTx/>
              <a:buChar char="-"/>
            </a:pPr>
            <a:r>
              <a:rPr lang="en-US" sz="3200" dirty="0">
                <a:solidFill>
                  <a:schemeClr val="bg1"/>
                </a:solidFill>
              </a:rPr>
              <a:t>Your efforts and attention to detail made it both professional and engaging for all attendees.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92233D-5023-39CE-FF4D-568074F77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87" y="5715001"/>
            <a:ext cx="1905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08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5952C8-CCF0-5CF2-4D15-64A612518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567" y="818984"/>
            <a:ext cx="6714699" cy="17910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Saturday Workshops (5)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48DBC6-5336-7557-DCA6-F490851EE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5397" y="3124200"/>
            <a:ext cx="7055893" cy="2914816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EPICS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rgbClr val="FFFFFF"/>
                </a:solidFill>
              </a:rPr>
              <a:t>Tango</a:t>
            </a:r>
          </a:p>
          <a:p>
            <a:pPr marL="342900" indent="-342900">
              <a:buFontTx/>
              <a:buChar char="-"/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PLC Based Control System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rgbClr val="FFFFFF"/>
                </a:solidFill>
              </a:rPr>
              <a:t>Towards Efficiency and Long-Term Sustainability </a:t>
            </a:r>
          </a:p>
          <a:p>
            <a:pPr marL="342900" indent="-342900">
              <a:buFontTx/>
              <a:buChar char="-"/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Controls GUI Strategies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3AFDFA-CD0A-5CCF-1B80-6076060DB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87" y="5715001"/>
            <a:ext cx="1905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52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EPICS Collaboration Meeting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dirty="0"/>
              <a:t>Andrew Johnson, Argonne National Laboratory, Number of Participants: 96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9" y="1132514"/>
            <a:ext cx="11834994" cy="5629013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/>
            <a:r>
              <a:rPr lang="en-US" dirty="0"/>
              <a:t>The EPICS Collaboration holds </a:t>
            </a:r>
            <a:r>
              <a:rPr lang="en-US" b="1" dirty="0">
                <a:solidFill>
                  <a:srgbClr val="0070C0"/>
                </a:solidFill>
              </a:rPr>
              <a:t>meetings of our users and developers twice a year</a:t>
            </a:r>
            <a:r>
              <a:rPr lang="en-US" dirty="0"/>
              <a:t>, hosted at sites around the world. </a:t>
            </a:r>
            <a:r>
              <a:rPr lang="en-US" b="1" dirty="0">
                <a:solidFill>
                  <a:srgbClr val="0070C0"/>
                </a:solidFill>
              </a:rPr>
              <a:t>This was the 14</a:t>
            </a:r>
            <a:r>
              <a:rPr lang="en-US" b="1" baseline="30000" dirty="0">
                <a:solidFill>
                  <a:srgbClr val="0070C0"/>
                </a:solidFill>
              </a:rPr>
              <a:t>th</a:t>
            </a:r>
            <a:r>
              <a:rPr lang="en-US" b="1" dirty="0">
                <a:solidFill>
                  <a:srgbClr val="0070C0"/>
                </a:solidFill>
              </a:rPr>
              <a:t> meeting in conjunction with ICALEPCS, 30 years after the 1</a:t>
            </a:r>
            <a:r>
              <a:rPr lang="en-US" b="1" baseline="30000" dirty="0">
                <a:solidFill>
                  <a:srgbClr val="0070C0"/>
                </a:solidFill>
              </a:rPr>
              <a:t>st</a:t>
            </a:r>
            <a:r>
              <a:rPr lang="en-US" b="1" dirty="0">
                <a:solidFill>
                  <a:srgbClr val="0070C0"/>
                </a:solidFill>
              </a:rPr>
              <a:t>, held at the ICALEPCS Chicago conference in 1995.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24 speakers gave 29 talks </a:t>
            </a:r>
            <a:r>
              <a:rPr lang="en-US" dirty="0"/>
              <a:t>on topics about the Core software, IOC Support, Clients and Frameworks, Build and Deployment, Applications, and Status reports.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The lightning-talk sessions were popular, with 18 talks in 3 fast-paced sessions</a:t>
            </a:r>
            <a:r>
              <a:rPr lang="en-US" dirty="0"/>
              <a:t>.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dirty="0"/>
              <a:t>Facilities continue to choose EPICS; </a:t>
            </a:r>
            <a:r>
              <a:rPr lang="en-US" b="1" dirty="0">
                <a:solidFill>
                  <a:srgbClr val="0070C0"/>
                </a:solidFill>
              </a:rPr>
              <a:t>Linux is fast replacing VxWorks and VME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Secure PVA will be important; there is growing interest in the OPC UA protocol.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Multi-level EPICS training will be a key area for encouraging community growth.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The next EPICS Collaboration Meeting in April 2026 </a:t>
            </a:r>
            <a:r>
              <a:rPr lang="en-US" dirty="0"/>
              <a:t>will be at CEA in </a:t>
            </a:r>
            <a:r>
              <a:rPr lang="en-US" dirty="0" err="1"/>
              <a:t>Saclay</a:t>
            </a:r>
            <a:r>
              <a:rPr lang="en-US" dirty="0"/>
              <a:t>, France.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E4251A2-98EC-ABCC-742E-816B02D39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9817" t="27576" r="19316" b="26047"/>
          <a:stretch>
            <a:fillRect/>
          </a:stretch>
        </p:blipFill>
        <p:spPr>
          <a:xfrm>
            <a:off x="10230989" y="132760"/>
            <a:ext cx="1692562" cy="95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17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Tango Controls Workshop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dirty="0"/>
              <a:t>Thomas Juerges, SKA Observatory, Number of Participants: 22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9" y="1132514"/>
            <a:ext cx="11834994" cy="562901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Equip the participants with a sound understanding of the concepts of Tango Controls, the framework and its tools for building an object-oriented distributed monitor and control system 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Key concepts in Tango Controls</a:t>
            </a:r>
          </a:p>
          <a:p>
            <a:pPr lvl="1"/>
            <a:r>
              <a:rPr lang="en-US" dirty="0"/>
              <a:t>Development of Tango devices in </a:t>
            </a:r>
            <a:r>
              <a:rPr lang="en-US" dirty="0" err="1"/>
              <a:t>pyTango</a:t>
            </a:r>
            <a:r>
              <a:rPr lang="en-US" dirty="0"/>
              <a:t> and code generation for Tango Controls devices in C++, Testing and Debugging</a:t>
            </a:r>
          </a:p>
          <a:p>
            <a:pPr lvl="1"/>
            <a:r>
              <a:rPr lang="en-US" dirty="0"/>
              <a:t>Tango GUIs, Complete SCADA with Tango Controls, Alarms and their GUIs, Archiving of Monitor Data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Tango, as a framework for slow control systems is well suited for new projects</a:t>
            </a:r>
          </a:p>
          <a:p>
            <a:pPr lvl="1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The rich tooling allows for time efficient development of Tango devices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Low entry barrier thanks to </a:t>
            </a:r>
            <a:r>
              <a:rPr lang="en-US" b="1" dirty="0" err="1">
                <a:solidFill>
                  <a:srgbClr val="0070C0"/>
                </a:solidFill>
              </a:rPr>
              <a:t>PyTango</a:t>
            </a:r>
            <a:r>
              <a:rPr lang="en-US" b="1" dirty="0">
                <a:solidFill>
                  <a:srgbClr val="0070C0"/>
                </a:solidFill>
              </a:rPr>
              <a:t> and Pogo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Workshop(s) with focus on specific features in Tango Controls (Event system, Archiving, Observability)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Hopefully, participants stay engaged and will connect with Tango community online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40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the world with red dots&#10;&#10;AI-generated content may be incorrect.">
            <a:extLst>
              <a:ext uri="{FF2B5EF4-FFF2-40B4-BE49-F238E27FC236}">
                <a16:creationId xmlns:a16="http://schemas.microsoft.com/office/drawing/2014/main" id="{C37B9328-B79B-72E7-F4BE-B4F4FCFF76A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1513712" y="1113248"/>
            <a:ext cx="9840088" cy="56593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475" y="1132514"/>
            <a:ext cx="12195694" cy="562901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</a:t>
            </a:r>
          </a:p>
          <a:p>
            <a:pPr lvl="1"/>
            <a:r>
              <a:rPr lang="en-US" dirty="0"/>
              <a:t>Two-fold:</a:t>
            </a:r>
          </a:p>
          <a:p>
            <a:pPr lvl="2"/>
            <a:r>
              <a:rPr lang="en-GB" b="1" dirty="0">
                <a:solidFill>
                  <a:srgbClr val="0070C0"/>
                </a:solidFill>
              </a:rPr>
              <a:t>Establish a collaborative forum for sharing best practices </a:t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0070C0"/>
                </a:solidFill>
              </a:rPr>
              <a:t>and lessons learned.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Map expertise across institutes to stimulate potential partnerships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sz="2100" dirty="0"/>
              <a:t>PLC-related work and ongoing projects across institutes</a:t>
            </a:r>
          </a:p>
          <a:p>
            <a:pPr lvl="1"/>
            <a:r>
              <a:rPr lang="en-US" sz="2100" b="1" dirty="0">
                <a:solidFill>
                  <a:srgbClr val="0070C0"/>
                </a:solidFill>
              </a:rPr>
              <a:t>The engineering lifecycle, especially development and testing approaches</a:t>
            </a:r>
          </a:p>
          <a:p>
            <a:pPr lvl="1"/>
            <a:r>
              <a:rPr lang="en-US" sz="2100" dirty="0"/>
              <a:t>Future-looking technology trends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</a:t>
            </a:r>
          </a:p>
          <a:p>
            <a:pPr lvl="1"/>
            <a:r>
              <a:rPr lang="en-US" sz="2100" dirty="0"/>
              <a:t>More automation on development &amp; deployment, bringing high-level programming languages (IT-OT convergence)</a:t>
            </a:r>
          </a:p>
          <a:p>
            <a:pPr lvl="1"/>
            <a:r>
              <a:rPr lang="en-US" sz="2100" b="1" dirty="0">
                <a:solidFill>
                  <a:srgbClr val="0070C0"/>
                </a:solidFill>
              </a:rPr>
              <a:t>A formal/unified specification method is still missing – a key need</a:t>
            </a:r>
          </a:p>
          <a:p>
            <a:pPr lvl="1"/>
            <a:r>
              <a:rPr lang="en-GB" sz="2000" b="1" dirty="0">
                <a:solidFill>
                  <a:srgbClr val="0070C0"/>
                </a:solidFill>
              </a:rPr>
              <a:t>Multiple PLC suppliers at sites create complexity and hidden costs</a:t>
            </a:r>
          </a:p>
          <a:p>
            <a:pPr lvl="1"/>
            <a:r>
              <a:rPr lang="en-GB" sz="2000" dirty="0"/>
              <a:t>Testing practices remain inconsistent and largely best effort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GB" sz="2000" b="1" dirty="0">
                <a:solidFill>
                  <a:srgbClr val="0070C0"/>
                </a:solidFill>
              </a:rPr>
              <a:t>Experts' connections to discuss specific topics  (already happening: Success!!)</a:t>
            </a:r>
          </a:p>
          <a:p>
            <a:pPr lvl="1"/>
            <a:r>
              <a:rPr lang="en-GB" sz="2000" b="1" dirty="0">
                <a:solidFill>
                  <a:srgbClr val="0070C0"/>
                </a:solidFill>
              </a:rPr>
              <a:t>Launch a shared knowledge hub </a:t>
            </a:r>
            <a:r>
              <a:rPr lang="en-GB" sz="2000" dirty="0"/>
              <a:t>where experts can exchange methods, tools, and opportunities for collaboration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PBCS: PLC-Based Control Systems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dirty="0"/>
              <a:t>Enrique &amp; Jeronimo (</a:t>
            </a:r>
            <a:r>
              <a:rPr lang="en-US" sz="1800" b="1" i="1" dirty="0"/>
              <a:t>MIA</a:t>
            </a:r>
            <a:r>
              <a:rPr lang="en-US" sz="2700" b="1" dirty="0"/>
              <a:t>); </a:t>
            </a:r>
            <a:r>
              <a:rPr lang="en-US" sz="2700" b="1" dirty="0">
                <a:solidFill>
                  <a:srgbClr val="0070C0"/>
                </a:solidFill>
              </a:rPr>
              <a:t>CERN</a:t>
            </a:r>
            <a:r>
              <a:rPr lang="en-US" sz="2700" b="1" dirty="0"/>
              <a:t>  |  5</a:t>
            </a:r>
            <a:r>
              <a:rPr lang="en-US" sz="2700" b="1" baseline="30000" dirty="0"/>
              <a:t>th</a:t>
            </a:r>
            <a:r>
              <a:rPr lang="en-US" sz="2700" b="1" dirty="0"/>
              <a:t> edition  | </a:t>
            </a:r>
            <a:r>
              <a:rPr lang="en-US" sz="2200" b="1" dirty="0">
                <a:solidFill>
                  <a:schemeClr val="bg2">
                    <a:lumMod val="50000"/>
                  </a:schemeClr>
                </a:solidFill>
              </a:rPr>
              <a:t>Participants: 56 from 29 Institutes/firms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D578418-8CB4-DCAE-5618-A3A940EC7634}"/>
              </a:ext>
            </a:extLst>
          </p:cNvPr>
          <p:cNvGraphicFramePr>
            <a:graphicFrameLocks/>
          </p:cNvGraphicFramePr>
          <p:nvPr/>
        </p:nvGraphicFramePr>
        <p:xfrm>
          <a:off x="9077480" y="1395404"/>
          <a:ext cx="2846071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76">
                  <a:extLst>
                    <a:ext uri="{9D8B030D-6E8A-4147-A177-3AD203B41FA5}">
                      <a16:colId xmlns:a16="http://schemas.microsoft.com/office/drawing/2014/main" val="2595175551"/>
                    </a:ext>
                  </a:extLst>
                </a:gridCol>
                <a:gridCol w="1863975">
                  <a:extLst>
                    <a:ext uri="{9D8B030D-6E8A-4147-A177-3AD203B41FA5}">
                      <a16:colId xmlns:a16="http://schemas.microsoft.com/office/drawing/2014/main" val="2420109461"/>
                    </a:ext>
                  </a:extLst>
                </a:gridCol>
                <a:gridCol w="430920">
                  <a:extLst>
                    <a:ext uri="{9D8B030D-6E8A-4147-A177-3AD203B41FA5}">
                      <a16:colId xmlns:a16="http://schemas.microsoft.com/office/drawing/2014/main" val="1943990884"/>
                    </a:ext>
                  </a:extLst>
                </a:gridCol>
              </a:tblGrid>
              <a:tr h="241726">
                <a:tc>
                  <a:txBody>
                    <a:bodyPr/>
                    <a:lstStyle/>
                    <a:p>
                      <a:r>
                        <a:rPr lang="es-ES" sz="1200" dirty="0"/>
                        <a:t>1st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Barcelona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565196"/>
                  </a:ext>
                </a:extLst>
              </a:tr>
              <a:tr h="241726">
                <a:tc>
                  <a:txBody>
                    <a:bodyPr/>
                    <a:lstStyle/>
                    <a:p>
                      <a:r>
                        <a:rPr lang="es-ES" sz="1200" dirty="0"/>
                        <a:t>2nd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New York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243004"/>
                  </a:ext>
                </a:extLst>
              </a:tr>
              <a:tr h="241726">
                <a:tc>
                  <a:txBody>
                    <a:bodyPr/>
                    <a:lstStyle/>
                    <a:p>
                      <a:r>
                        <a:rPr lang="es-ES" sz="1200" dirty="0"/>
                        <a:t>3rd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Shanghái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376041"/>
                  </a:ext>
                </a:extLst>
              </a:tr>
              <a:tr h="241726">
                <a:tc>
                  <a:txBody>
                    <a:bodyPr/>
                    <a:lstStyle/>
                    <a:p>
                      <a:r>
                        <a:rPr lang="es-ES" sz="1200" b="0" dirty="0"/>
                        <a:t>4th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0" dirty="0"/>
                        <a:t>Cape Town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517996"/>
                  </a:ext>
                </a:extLst>
              </a:tr>
              <a:tr h="169237">
                <a:tc>
                  <a:txBody>
                    <a:bodyPr/>
                    <a:lstStyle/>
                    <a:p>
                      <a:r>
                        <a:rPr lang="es-ES" sz="1200" b="1" dirty="0"/>
                        <a:t>5th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/>
                        <a:t>Chicago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b="1" dirty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143011"/>
                  </a:ext>
                </a:extLst>
              </a:tr>
            </a:tbl>
          </a:graphicData>
        </a:graphic>
      </p:graphicFrame>
      <p:pic>
        <p:nvPicPr>
          <p:cNvPr id="8" name="Picture 7" descr="A blue and white logo&#10;&#10;AI-generated content may be incorrect.">
            <a:extLst>
              <a:ext uri="{FF2B5EF4-FFF2-40B4-BE49-F238E27FC236}">
                <a16:creationId xmlns:a16="http://schemas.microsoft.com/office/drawing/2014/main" id="{8C0D4928-5CFE-C063-2C78-3C8C5BF30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6451" y="167098"/>
            <a:ext cx="927100" cy="94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63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Towards Efficiency and Long-term Sustainability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dirty="0"/>
              <a:t>Lukasz Burdzanowski, CERN, Number of Participants: [49] 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49" y="1132514"/>
            <a:ext cx="11834994" cy="5629013"/>
          </a:xfrm>
        </p:spPr>
        <p:txBody>
          <a:bodyPr anchor="ctr">
            <a:normAutofit fontScale="850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Explore practical strategies &amp; use cases: </a:t>
            </a:r>
            <a:r>
              <a:rPr lang="en-US" dirty="0"/>
              <a:t>identify inefficiencies, surface challenges, share solutions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Exchange ideas on long-term system sustainability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Strategic Planning: vision, costing, feasibility, execution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Operational &amp; Technical Management</a:t>
            </a:r>
            <a:r>
              <a:rPr lang="en-US" dirty="0">
                <a:solidFill>
                  <a:srgbClr val="0070C0"/>
                </a:solidFill>
              </a:rPr>
              <a:t>: </a:t>
            </a:r>
            <a:r>
              <a:rPr lang="en-US" dirty="0"/>
              <a:t>risk, requirements, asset lifecycle</a:t>
            </a:r>
          </a:p>
          <a:p>
            <a:pPr lvl="1"/>
            <a:r>
              <a:rPr lang="en-US" b="1" dirty="0"/>
              <a:t>State Assessment</a:t>
            </a:r>
            <a:r>
              <a:rPr lang="en-US" dirty="0"/>
              <a:t>: data collection, lifecycle tracking, availability metrics</a:t>
            </a:r>
          </a:p>
          <a:p>
            <a:pPr lvl="1"/>
            <a:r>
              <a:rPr lang="en-US" b="1" dirty="0"/>
              <a:t>Standardization &amp; Workflows</a:t>
            </a:r>
            <a:r>
              <a:rPr lang="en-US" dirty="0"/>
              <a:t>: process optimization, tools, SW/HW practices</a:t>
            </a:r>
          </a:p>
          <a:p>
            <a:pPr lvl="1"/>
            <a:r>
              <a:rPr lang="en-US" b="1" dirty="0"/>
              <a:t>Sustainability</a:t>
            </a:r>
            <a:r>
              <a:rPr lang="en-US" dirty="0"/>
              <a:t>: people, processes, responsible AI adoption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High engagement: strong interest from day-to-day pain points to long-term strategy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Active participation: rich questions, discussions, and shared insights – thank you!</a:t>
            </a:r>
          </a:p>
          <a:p>
            <a:pPr lvl="1"/>
            <a:r>
              <a:rPr lang="en-US" b="1" dirty="0"/>
              <a:t>Momentum for collaboration</a:t>
            </a:r>
            <a:r>
              <a:rPr lang="en-US" dirty="0"/>
              <a:t>: participants want shared solutions &amp; early standardization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	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Launch post-workshop survey to focus future discussions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Host follow-up online event in 2026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Kick off collaborative effort – white paper on fault tracking &amp; efficiency metrics, foundation for a cross-lab availability framework</a:t>
            </a:r>
          </a:p>
        </p:txBody>
      </p:sp>
    </p:spTree>
    <p:extLst>
      <p:ext uri="{BB962C8B-B14F-4D97-AF65-F5344CB8AC3E}">
        <p14:creationId xmlns:p14="http://schemas.microsoft.com/office/powerpoint/2010/main" val="2656729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49" y="96473"/>
            <a:ext cx="11085351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Controls GUI Strategies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2700" b="1" i="1" dirty="0"/>
              <a:t>Chris Roderick &amp; Stephane Deghaye, CERN.</a:t>
            </a:r>
            <a:r>
              <a:rPr lang="en-US" sz="2700" b="1" dirty="0"/>
              <a:t> 63 Participants </a:t>
            </a:r>
            <a:r>
              <a:rPr lang="en-US" sz="2700" dirty="0"/>
              <a:t>from</a:t>
            </a:r>
            <a:r>
              <a:rPr lang="en-US" sz="2700" b="1" dirty="0"/>
              <a:t> 30 institutes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1132514"/>
            <a:ext cx="11931993" cy="562901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Objective/Purpose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This 4</a:t>
            </a:r>
            <a:r>
              <a:rPr lang="en-US" b="1" baseline="30000" dirty="0">
                <a:solidFill>
                  <a:srgbClr val="0070C0"/>
                </a:solidFill>
              </a:rPr>
              <a:t>th</a:t>
            </a:r>
            <a:r>
              <a:rPr lang="en-US" b="1" dirty="0">
                <a:solidFill>
                  <a:srgbClr val="0070C0"/>
                </a:solidFill>
              </a:rPr>
              <a:t> workshop on GUI Strategies continued with the aim of uniting interested people, as a community, to share knowledge, discuss ideas, make connections, and get inspired.</a:t>
            </a:r>
          </a:p>
          <a:p>
            <a:r>
              <a:rPr lang="en-US" b="1" dirty="0">
                <a:solidFill>
                  <a:srgbClr val="FFC000"/>
                </a:solidFill>
              </a:rPr>
              <a:t>Key Topics Covered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Setting the scene: 2 slides per institute </a:t>
            </a:r>
            <a:r>
              <a:rPr lang="en-US" sz="1900" b="1" dirty="0">
                <a:solidFill>
                  <a:srgbClr val="0070C0"/>
                </a:solidFill>
              </a:rPr>
              <a:t>(template) </a:t>
            </a:r>
            <a:r>
              <a:rPr lang="en-US" b="1" dirty="0">
                <a:solidFill>
                  <a:srgbClr val="0070C0"/>
                </a:solidFill>
              </a:rPr>
              <a:t>on strategy, status, technology, challenges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Doing the right thing</a:t>
            </a:r>
            <a:r>
              <a:rPr lang="en-US" dirty="0"/>
              <a:t>: Requirements Capture, Validation, Prioritization; Usage Telemetry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Doing things right</a:t>
            </a:r>
            <a:r>
              <a:rPr lang="en-US" dirty="0"/>
              <a:t>: Reusable GUI building blocks; UI Customizations; UX Working Group</a:t>
            </a:r>
          </a:p>
          <a:p>
            <a:pPr lvl="1"/>
            <a:r>
              <a:rPr lang="en-US" b="1" dirty="0"/>
              <a:t>Flexibility &amp; efficiency</a:t>
            </a:r>
            <a:r>
              <a:rPr lang="en-US" dirty="0"/>
              <a:t>: Zero/low-code solutions; Automated GUI &amp; Synoptics generation</a:t>
            </a:r>
          </a:p>
          <a:p>
            <a:r>
              <a:rPr lang="en-US" b="1" dirty="0">
                <a:solidFill>
                  <a:srgbClr val="7030A0"/>
                </a:solidFill>
              </a:rPr>
              <a:t>Key Outcomes/Takeaways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Variety of technologies used </a:t>
            </a:r>
            <a:r>
              <a:rPr lang="en-US" sz="1900" b="1" dirty="0">
                <a:solidFill>
                  <a:srgbClr val="0070C0"/>
                </a:solidFill>
              </a:rPr>
              <a:t>(but mainly </a:t>
            </a:r>
            <a:r>
              <a:rPr lang="en-US" sz="1900" b="1" dirty="0" err="1">
                <a:solidFill>
                  <a:srgbClr val="0070C0"/>
                </a:solidFill>
              </a:rPr>
              <a:t>PyQt</a:t>
            </a:r>
            <a:r>
              <a:rPr lang="en-US" sz="1900" b="1" dirty="0">
                <a:solidFill>
                  <a:srgbClr val="0070C0"/>
                </a:solidFill>
              </a:rPr>
              <a:t>, Web)</a:t>
            </a:r>
            <a:r>
              <a:rPr lang="en-US" b="1" dirty="0">
                <a:solidFill>
                  <a:srgbClr val="0070C0"/>
                </a:solidFill>
              </a:rPr>
              <a:t>, common challenges </a:t>
            </a:r>
            <a:r>
              <a:rPr lang="en-US" sz="1900" dirty="0"/>
              <a:t>(</a:t>
            </a:r>
            <a:r>
              <a:rPr lang="en-US" sz="1900" b="1" dirty="0"/>
              <a:t>UX;</a:t>
            </a:r>
            <a:r>
              <a:rPr lang="en-US" sz="1900" dirty="0"/>
              <a:t> </a:t>
            </a:r>
            <a:r>
              <a:rPr lang="en-US" sz="1900" b="1" dirty="0"/>
              <a:t>keeping up-to-date</a:t>
            </a:r>
            <a:r>
              <a:rPr lang="en-US" sz="1900" dirty="0"/>
              <a:t>)</a:t>
            </a:r>
            <a:endParaRPr lang="en-US" dirty="0"/>
          </a:p>
          <a:p>
            <a:pPr lvl="1"/>
            <a:r>
              <a:rPr lang="en-US" b="1" dirty="0"/>
              <a:t>Organizational structures play a major role in coherence </a:t>
            </a:r>
            <a:r>
              <a:rPr lang="en-US" sz="1900" b="1" dirty="0"/>
              <a:t>(</a:t>
            </a:r>
            <a:r>
              <a:rPr lang="en-US" sz="1900" b="1" i="1" dirty="0"/>
              <a:t>or lack-of</a:t>
            </a:r>
            <a:r>
              <a:rPr lang="en-US" sz="1900" b="1" dirty="0"/>
              <a:t>)</a:t>
            </a:r>
            <a:r>
              <a:rPr lang="en-US" dirty="0"/>
              <a:t> of GUI approaches</a:t>
            </a:r>
          </a:p>
          <a:p>
            <a:pPr lvl="1"/>
            <a:r>
              <a:rPr lang="en-US" dirty="0"/>
              <a:t>We </a:t>
            </a:r>
            <a:r>
              <a:rPr lang="en-US" b="1" dirty="0"/>
              <a:t>should probably engage UX Engineers</a:t>
            </a:r>
            <a:r>
              <a:rPr lang="en-US" dirty="0"/>
              <a:t>, but only 4 out of 30 do this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Web is used for most new developments, but existing desktop approaches also remain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Next Steps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5</a:t>
            </a:r>
            <a:r>
              <a:rPr lang="en-US" b="1" baseline="30000" dirty="0">
                <a:solidFill>
                  <a:srgbClr val="0070C0"/>
                </a:solidFill>
              </a:rPr>
              <a:t>th</a:t>
            </a:r>
            <a:r>
              <a:rPr lang="en-US" b="1" dirty="0">
                <a:solidFill>
                  <a:srgbClr val="0070C0"/>
                </a:solidFill>
              </a:rPr>
              <a:t> GUI Strategies Workshop in ~1 year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sz="1900" dirty="0"/>
              <a:t>(possibly at DESY as part of NOBUGS 2026?)</a:t>
            </a:r>
            <a:endParaRPr lang="en-US" dirty="0"/>
          </a:p>
          <a:p>
            <a:pPr lvl="2"/>
            <a:r>
              <a:rPr lang="en-US" dirty="0"/>
              <a:t>should include topic of emerging </a:t>
            </a:r>
            <a:r>
              <a:rPr lang="en-US" b="1" dirty="0"/>
              <a:t>use of AI to generate GUIs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2</a:t>
            </a:r>
            <a:r>
              <a:rPr lang="en-US" b="1" baseline="30000" dirty="0">
                <a:solidFill>
                  <a:srgbClr val="0070C0"/>
                </a:solidFill>
              </a:rPr>
              <a:t>nd</a:t>
            </a:r>
            <a:r>
              <a:rPr lang="en-US" b="1" dirty="0">
                <a:solidFill>
                  <a:srgbClr val="0070C0"/>
                </a:solidFill>
              </a:rPr>
              <a:t> Accelerator UX Working Group meeting in Q1 2026</a:t>
            </a:r>
            <a:r>
              <a:rPr lang="en-US" dirty="0"/>
              <a:t> </a:t>
            </a:r>
            <a:r>
              <a:rPr lang="en-US" sz="1900" dirty="0"/>
              <a:t>(interested? </a:t>
            </a:r>
            <a:r>
              <a:rPr lang="en-US" sz="1900" dirty="0">
                <a:hlinkClick r:id="rId3"/>
              </a:rPr>
              <a:t>https://tinyurl.com/k57j2rdz</a:t>
            </a:r>
            <a:r>
              <a:rPr lang="en-US" sz="19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79782A-DB82-F18D-94C5-B34EB6A263B9}"/>
              </a:ext>
            </a:extLst>
          </p:cNvPr>
          <p:cNvSpPr txBox="1"/>
          <p:nvPr/>
        </p:nvSpPr>
        <p:spPr>
          <a:xfrm>
            <a:off x="9645918" y="12583"/>
            <a:ext cx="254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https://indi.to/GUI2025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595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DFB9D-BB7A-56F9-8F8E-15981756B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FCD0A8B-4602-9976-CB5B-C6FBDD7336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817433-DBF6-B47C-1624-5534323B4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7C4A90-1866-2544-EA5E-61105F343D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CA8E0E-7098-37EE-95CF-B7BBEAEB5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9D1A83-F1B8-0716-40DF-5E35F0598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632B9E-6ADA-9F28-3C95-78EA24D0C8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6784306-2BAF-66BB-3BA3-89D7141929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59F2B7-5204-2B3D-4704-7108CFDA3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567" y="818985"/>
            <a:ext cx="6714699" cy="191332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Sunday Workshops (6)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5DD661-0473-3FB1-F713-07F6C13E3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6BA79-7EBA-00F2-538A-1822369B7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5397" y="2843186"/>
            <a:ext cx="7055893" cy="319583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Control System Cybersecurity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rgbClr val="FFFFFF"/>
                </a:solidFill>
              </a:rPr>
              <a:t>Bluesky</a:t>
            </a:r>
          </a:p>
          <a:p>
            <a:pPr marL="342900" indent="-342900">
              <a:buFontTx/>
              <a:buChar char="-"/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Motion Controls and Robotics 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rgbClr val="FFFFFF"/>
                </a:solidFill>
              </a:rPr>
              <a:t>Advancing AI/ML and Generative Models for the Control of Large Complex Systems</a:t>
            </a:r>
          </a:p>
          <a:p>
            <a:pPr marL="342900" indent="-342900">
              <a:buFontTx/>
              <a:buChar char="-"/>
            </a:pPr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Safety Lessons Learned (half-day)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rgbClr val="FFFFFF"/>
                </a:solidFill>
              </a:rPr>
              <a:t>Advanced Control (half-day)</a:t>
            </a:r>
            <a:endParaRPr lang="en-US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9A689C-CA24-BD26-67B7-708F33CCF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52" y="5768886"/>
            <a:ext cx="1905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33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9C7B-AA19-AD03-323C-9FA9D503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1600" y="189073"/>
            <a:ext cx="8141504" cy="95215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  <a:hlinkClick r:id="rId3"/>
              </a:rPr>
              <a:t>9</a:t>
            </a:r>
            <a:r>
              <a:rPr lang="en-US" b="1" baseline="30000" dirty="0">
                <a:solidFill>
                  <a:srgbClr val="0070C0"/>
                </a:solidFill>
                <a:hlinkClick r:id="rId3"/>
              </a:rPr>
              <a:t>th</a:t>
            </a:r>
            <a:r>
              <a:rPr lang="en-US" b="1" dirty="0">
                <a:solidFill>
                  <a:srgbClr val="0070C0"/>
                </a:solidFill>
                <a:hlinkClick r:id="rId3"/>
              </a:rPr>
              <a:t> Cyber-Security Workshop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Thank you, 45 engaged contributors:</a:t>
            </a:r>
            <a:endParaRPr lang="en-US" b="1" dirty="0"/>
          </a:p>
        </p:txBody>
      </p:sp>
      <p:pic>
        <p:nvPicPr>
          <p:cNvPr id="7" name="Picture 6" descr="A sign on a tripod&#10;&#10;AI-generated content may be incorrect.">
            <a:extLst>
              <a:ext uri="{FF2B5EF4-FFF2-40B4-BE49-F238E27FC236}">
                <a16:creationId xmlns:a16="http://schemas.microsoft.com/office/drawing/2014/main" id="{97A1B7F4-B60E-55FE-2958-FB2D193040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6" t="25406" r="22322" b="38228"/>
          <a:stretch>
            <a:fillRect/>
          </a:stretch>
        </p:blipFill>
        <p:spPr>
          <a:xfrm>
            <a:off x="62696" y="67215"/>
            <a:ext cx="3353604" cy="4203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0669C4AB-5A99-54B0-6F7E-900EFFB84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92" r="2984" b="16853"/>
          <a:stretch>
            <a:fillRect/>
          </a:stretch>
        </p:blipFill>
        <p:spPr>
          <a:xfrm flipH="1">
            <a:off x="302827" y="2303334"/>
            <a:ext cx="5677518" cy="1767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7B6DB5-F7FB-FD82-3399-EEA70E0080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127" y="2454483"/>
            <a:ext cx="3126173" cy="432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BE14-9AF5-2BF7-6163-A7DAF6E45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7749" y="1308100"/>
            <a:ext cx="8523951" cy="5549900"/>
          </a:xfrm>
        </p:spPr>
        <p:txBody>
          <a:bodyPr>
            <a:normAutofit lnSpcReduction="10000"/>
          </a:bodyPr>
          <a:lstStyle/>
          <a:p>
            <a:pPr marL="360363" lvl="1" indent="-268288"/>
            <a:r>
              <a:rPr lang="en-US" sz="2800" b="1" dirty="0">
                <a:solidFill>
                  <a:srgbClr val="0070C0"/>
                </a:solidFill>
              </a:rPr>
              <a:t>Attacks are real: </a:t>
            </a:r>
            <a:r>
              <a:rPr lang="en-US" sz="2800" b="1" dirty="0">
                <a:solidFill>
                  <a:srgbClr val="0070C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ALMA</a:t>
            </a:r>
            <a:r>
              <a:rPr lang="en-US" sz="2800" b="1" dirty="0">
                <a:solidFill>
                  <a:srgbClr val="0070C0"/>
                </a:solidFill>
              </a:rPr>
              <a:t>. </a:t>
            </a:r>
            <a:r>
              <a:rPr lang="en-US" sz="2800" b="1" dirty="0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HZB</a:t>
            </a:r>
            <a:r>
              <a:rPr lang="en-US" sz="2800" b="1" dirty="0">
                <a:solidFill>
                  <a:srgbClr val="0070C0"/>
                </a:solidFill>
              </a:rPr>
              <a:t>. </a:t>
            </a:r>
            <a:r>
              <a:rPr lang="en-US" sz="2800" dirty="0" err="1"/>
              <a:t>ViceSociety</a:t>
            </a:r>
            <a:r>
              <a:rPr lang="en-US" sz="2800" dirty="0"/>
              <a:t>.</a:t>
            </a:r>
          </a:p>
          <a:p>
            <a:pPr marL="360363" lvl="1" indent="-268288">
              <a:tabLst>
                <a:tab pos="2247900" algn="l"/>
              </a:tabLst>
            </a:pPr>
            <a:r>
              <a:rPr lang="en-US" sz="2800" b="1" dirty="0"/>
              <a:t>Operational Technology goes IT:</a:t>
            </a:r>
          </a:p>
          <a:p>
            <a:pPr marL="92075" lvl="1" indent="0">
              <a:buNone/>
              <a:tabLst>
                <a:tab pos="2247900" algn="l"/>
              </a:tabLst>
            </a:pPr>
            <a:r>
              <a:rPr lang="en-US" sz="2800" b="1" dirty="0"/>
              <a:t> 	</a:t>
            </a:r>
            <a:r>
              <a:rPr lang="en-US" sz="2800" dirty="0"/>
              <a:t>Containers. VMs. ML/AI/LLMs</a:t>
            </a:r>
            <a:br>
              <a:rPr lang="en-US" sz="2800" b="1" dirty="0"/>
            </a:br>
            <a:r>
              <a:rPr lang="en-US" sz="2800" b="1" dirty="0"/>
              <a:t>	</a:t>
            </a:r>
            <a:r>
              <a:rPr lang="en-US" sz="2800" dirty="0"/>
              <a:t>The collaboration, support &amp; 		contribution from your</a:t>
            </a:r>
            <a:br>
              <a:rPr lang="en-US" sz="2800" dirty="0"/>
            </a:br>
            <a:r>
              <a:rPr lang="en-US" sz="2800" dirty="0"/>
              <a:t>	</a:t>
            </a:r>
            <a:r>
              <a:rPr lang="en-US" sz="2800" dirty="0">
                <a:hlinkClick r:id="rId9"/>
              </a:rPr>
              <a:t>enterprise’s IT department </a:t>
            </a:r>
            <a:r>
              <a:rPr lang="en-US" sz="2800" i="1" dirty="0">
                <a:hlinkClick r:id="rId9"/>
              </a:rPr>
              <a:t>is essential</a:t>
            </a:r>
            <a:r>
              <a:rPr lang="en-US" sz="2800" i="1" dirty="0"/>
              <a:t>.</a:t>
            </a:r>
            <a:br>
              <a:rPr lang="en-US" sz="2800" i="1" dirty="0"/>
            </a:br>
            <a:r>
              <a:rPr lang="en-US" sz="2800" dirty="0"/>
              <a:t>	Hand-in-hand. For synergy &amp; efficiency.  </a:t>
            </a:r>
          </a:p>
          <a:p>
            <a:pPr marL="92075" lvl="1" indent="0">
              <a:buNone/>
              <a:tabLst>
                <a:tab pos="2506663" algn="l"/>
              </a:tabLst>
            </a:pPr>
            <a:endParaRPr lang="en-US" sz="2800" dirty="0"/>
          </a:p>
          <a:p>
            <a:pPr marL="360363" lvl="1" indent="-268288">
              <a:tabLst>
                <a:tab pos="2506663" algn="l"/>
              </a:tabLst>
            </a:pPr>
            <a:r>
              <a:rPr lang="en-US" sz="2800" b="1" dirty="0">
                <a:solidFill>
                  <a:srgbClr val="0070C0"/>
                </a:solidFill>
              </a:rPr>
              <a:t>Segregate your network. </a:t>
            </a:r>
            <a:r>
              <a:rPr lang="en-US" sz="2800" b="1" dirty="0">
                <a:hlinkClick r:id="rId10"/>
              </a:rPr>
              <a:t>Control its cross-traffic</a:t>
            </a:r>
            <a:r>
              <a:rPr lang="en-US" sz="2800" b="1" dirty="0"/>
              <a:t>.</a:t>
            </a:r>
          </a:p>
          <a:p>
            <a:pPr marL="360363" lvl="1" indent="-268288">
              <a:tabLst>
                <a:tab pos="2506663" algn="l"/>
              </a:tabLst>
            </a:pPr>
            <a:r>
              <a:rPr lang="en-US" sz="2800" b="1" dirty="0">
                <a:hlinkClick r:id="rId11"/>
              </a:rPr>
              <a:t>Deploy 2-factor authentication</a:t>
            </a:r>
            <a:r>
              <a:rPr lang="en-US" sz="2800" b="1" dirty="0"/>
              <a:t>: </a:t>
            </a:r>
            <a:r>
              <a:rPr lang="en-US" sz="2800" i="1" dirty="0"/>
              <a:t>The</a:t>
            </a:r>
            <a:r>
              <a:rPr lang="en-US" sz="2800" dirty="0"/>
              <a:t> silver bullet.</a:t>
            </a:r>
          </a:p>
          <a:p>
            <a:pPr marL="360363" lvl="1" indent="-268288">
              <a:tabLst>
                <a:tab pos="2506663" algn="l"/>
              </a:tabLst>
            </a:pPr>
            <a:r>
              <a:rPr lang="en-US" sz="2800" b="1" dirty="0">
                <a:solidFill>
                  <a:srgbClr val="0070C0"/>
                </a:solidFill>
              </a:rPr>
              <a:t>Understand your risk.</a:t>
            </a:r>
            <a:br>
              <a:rPr lang="en-US" sz="2800" b="1" dirty="0">
                <a:solidFill>
                  <a:srgbClr val="0070C0"/>
                </a:solidFill>
              </a:rPr>
            </a:br>
            <a:r>
              <a:rPr lang="en-US" sz="2800" b="1" dirty="0">
                <a:solidFill>
                  <a:srgbClr val="0070C0"/>
                </a:solidFill>
              </a:rPr>
              <a:t>Have crisis planning. Have immutable back-ups.</a:t>
            </a:r>
          </a:p>
          <a:p>
            <a:pPr marL="360363" lvl="1" indent="-268288">
              <a:tabLst>
                <a:tab pos="2506663" algn="l"/>
              </a:tabLst>
            </a:pPr>
            <a:r>
              <a:rPr lang="en-US" sz="2800" b="1" dirty="0">
                <a:solidFill>
                  <a:srgbClr val="0070C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 audited</a:t>
            </a:r>
            <a:r>
              <a:rPr lang="en-US" sz="2800" b="1" dirty="0">
                <a:solidFill>
                  <a:srgbClr val="0070C0"/>
                </a:solidFill>
              </a:rPr>
              <a:t>. Follow industry standards:</a:t>
            </a:r>
            <a:br>
              <a:rPr lang="en-US" sz="2800" b="1" dirty="0">
                <a:solidFill>
                  <a:srgbClr val="0070C0"/>
                </a:solidFill>
              </a:rPr>
            </a:br>
            <a:r>
              <a:rPr lang="en-US" sz="2800" dirty="0">
                <a:hlinkClick r:id="rId13"/>
              </a:rPr>
              <a:t>CISv8</a:t>
            </a:r>
            <a:r>
              <a:rPr lang="en-US" sz="2800" dirty="0"/>
              <a:t>. </a:t>
            </a:r>
            <a:r>
              <a:rPr lang="en-US" sz="2800" dirty="0">
                <a:hlinkClick r:id="rId14"/>
              </a:rPr>
              <a:t>NIST 800-82</a:t>
            </a:r>
            <a:r>
              <a:rPr lang="en-US" sz="2800" dirty="0"/>
              <a:t>. </a:t>
            </a:r>
            <a:r>
              <a:rPr lang="en-US" sz="2800" dirty="0">
                <a:hlinkClick r:id="rId15"/>
              </a:rPr>
              <a:t>ISO 25k</a:t>
            </a:r>
            <a:r>
              <a:rPr lang="en-US" sz="2800" dirty="0"/>
              <a:t>. </a:t>
            </a:r>
            <a:r>
              <a:rPr lang="en-US" sz="2800" dirty="0">
                <a:hlinkClick r:id="rId16"/>
              </a:rPr>
              <a:t>IT “</a:t>
            </a:r>
            <a:r>
              <a:rPr lang="en-US" sz="2800" dirty="0" err="1">
                <a:hlinkClick r:id="rId16"/>
              </a:rPr>
              <a:t>Grundschutz</a:t>
            </a:r>
            <a:r>
              <a:rPr lang="en-US" sz="2800" dirty="0">
                <a:hlinkClick r:id="rId16"/>
              </a:rPr>
              <a:t>”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187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</TotalTime>
  <Words>2411</Words>
  <Application>Microsoft Office PowerPoint</Application>
  <PresentationFormat>Widescreen</PresentationFormat>
  <Paragraphs>226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-webkit-standard</vt:lpstr>
      <vt:lpstr>Office Theme</vt:lpstr>
      <vt:lpstr>ICALEPCS  Workshop Summaries</vt:lpstr>
      <vt:lpstr>Saturday Workshops (5) </vt:lpstr>
      <vt:lpstr>EPICS Collaboration Meeting Andrew Johnson, Argonne National Laboratory, Number of Participants: 96</vt:lpstr>
      <vt:lpstr>Tango Controls Workshop Thomas Juerges, SKA Observatory, Number of Participants: 22</vt:lpstr>
      <vt:lpstr>PBCS: PLC-Based Control Systems Enrique &amp; Jeronimo (MIA); CERN  |  5th edition  | Participants: 56 from 29 Institutes/firms</vt:lpstr>
      <vt:lpstr>Towards Efficiency and Long-term Sustainability Lukasz Burdzanowski, CERN, Number of Participants: [49] </vt:lpstr>
      <vt:lpstr>Controls GUI Strategies Chris Roderick &amp; Stephane Deghaye, CERN. 63 Participants from 30 institutes</vt:lpstr>
      <vt:lpstr>Sunday Workshops (6) </vt:lpstr>
      <vt:lpstr>9th Cyber-Security Workshop Thank you, 45 engaged contributors:</vt:lpstr>
      <vt:lpstr>Bluesky Eric Codrea, Argonne National Laboratory, Number of Participants: 26 </vt:lpstr>
      <vt:lpstr>MOCRAF : Motion Control and Robotic Applications in large Facilities Organizers: Yves-Marie Abiven (SOLEIL), Nicola Coppola (EuXFEL), Mario Di Castro (CERN) ,Xavier Serra Gallifa (Alba), Brian Nutter  (Diamond), Maxim Brendike (HZB), Thomas Dehaeze (ESRF). 41 participants from 11 countries , 19 facilities and  4 companies</vt:lpstr>
      <vt:lpstr>Advanced AI/ML and Generative Models for the Control of Large Complex Systems Alexander Scheinker, Los Alamos National Laboratory, Number of Participants: 105 </vt:lpstr>
      <vt:lpstr>Safety Lessons Learned Barry Fishler, SLAC, Number of Participants: 25 </vt:lpstr>
      <vt:lpstr>Advanced Control Workshop Daniel Tavares, CNPEM / LNLS, Number of Participants: 48 in person + 9 remote</vt:lpstr>
      <vt:lpstr>Workshop Summary Slides  are available under the Closeout Session on the Conference Indico Webpage.</vt:lpstr>
      <vt:lpstr>Workshop Organizer Recognition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Pieck, Martin</dc:creator>
  <cp:lastModifiedBy>Pieck, Martin</cp:lastModifiedBy>
  <cp:revision>17</cp:revision>
  <dcterms:created xsi:type="dcterms:W3CDTF">2025-09-24T14:43:38Z</dcterms:created>
  <dcterms:modified xsi:type="dcterms:W3CDTF">2025-09-25T14:54:28Z</dcterms:modified>
</cp:coreProperties>
</file>