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10"/>
  </p:notesMasterIdLst>
  <p:sldIdLst>
    <p:sldId id="374" r:id="rId3"/>
    <p:sldId id="370" r:id="rId4"/>
    <p:sldId id="385" r:id="rId5"/>
    <p:sldId id="382" r:id="rId6"/>
    <p:sldId id="379" r:id="rId7"/>
    <p:sldId id="346" r:id="rId8"/>
    <p:sldId id="35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2855"/>
    <a:srgbClr val="FED141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58"/>
  </p:normalViewPr>
  <p:slideViewPr>
    <p:cSldViewPr snapToGrid="0">
      <p:cViewPr varScale="1">
        <p:scale>
          <a:sx n="176" d="100"/>
          <a:sy n="176" d="100"/>
        </p:scale>
        <p:origin x="130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58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9AD4CB-104F-F848-16CF-DC0A0E4441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EF124446-7161-EF45-2ACA-DE7945170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84D92C9B-F9E4-7D13-5A3E-E118097CC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42D7D30-F68A-3C45-AFF5-E6635D8B3D41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26" name="Footer Placeholder 8">
            <a:extLst>
              <a:ext uri="{FF2B5EF4-FFF2-40B4-BE49-F238E27FC236}">
                <a16:creationId xmlns:a16="http://schemas.microsoft.com/office/drawing/2014/main" id="{B073A463-2C5F-A69A-4FC0-6AD4C03D0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326C53-7A71-210D-C290-F86768F32E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97" b="4295"/>
          <a:stretch/>
        </p:blipFill>
        <p:spPr>
          <a:xfrm>
            <a:off x="8362184" y="2485602"/>
            <a:ext cx="3826785" cy="435949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FD1011A4-E2FF-6EB1-AC2B-09F2125B8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0E1EE56-3410-6051-7332-CAAE40613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gradFill>
            <a:gsLst>
              <a:gs pos="0">
                <a:schemeClr val="tx1">
                  <a:lumMod val="60000"/>
                </a:schemeClr>
              </a:gs>
              <a:gs pos="100000">
                <a:srgbClr val="000000"/>
              </a:gs>
            </a:gsLst>
            <a:lin ang="2160000" scaled="0"/>
          </a:gra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037982B1-55F6-4CDA-4301-CD76A49F6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4724EA5-74FC-A1D9-7D3D-97CCF5EE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B5CE854-C42B-4F47-A149-F351C829109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7D3355-DAD3-7B1E-E7CD-238DEAE73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6D3BD80F-90C0-5889-B0B4-1B276FB42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D84D35-D36A-6104-0737-3ADD2AFD7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D087550-5072-DB3C-DE2D-82886695F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DFF6FC-8F81-4E4C-AFF2-8741EC6B92B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AC8C718-5B12-85CD-7C40-273787F09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6E90F40-6AF8-DCE2-4D29-F19D881D4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47B98FD-7CB0-4992-83BE-4BC0FF707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64D033C-C695-C240-B338-83A5EF60F48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F0D00CA-91CE-C010-9365-5D3577714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4B3B2F3-DD93-CA20-A63C-79820CC5BA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563" y="3940023"/>
            <a:ext cx="2920677" cy="2917977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B937F-BB39-BC9E-7A2B-BE14CB3115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15984E4-52EB-C467-65C6-D44294DFD1D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5BA12AAA-3144-F628-03E4-B726D67B49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3543-591D-9FDC-4A6D-6404A3E0586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tx1">
                  <a:lumMod val="60000"/>
                </a:schemeClr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31AD76B-8A58-A70F-6D1F-B435BC151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E3D8708-08FD-3AAE-3EF7-C95A83F320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3EBA4F-C196-634B-86A3-1A9E19BD0641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90D08C-E7B3-46AC-D742-B89978EDF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70C6AD0-BB08-6680-6C60-9552C896C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708D9D3-86C0-D536-9DFE-8013C2737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7972B14-94E8-9643-AF02-DD038DB4B117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0E404731-D744-C054-734E-78EFD2329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2C8E9D6-9FD0-ACA1-18CA-B3C1B21EA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66B7F57-CD4E-8839-F147-44AFFFA48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B6E1F8B-79EB-6647-8CBA-17AF0D86FAAC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180EEC7-AB5F-0EC4-F8A3-A3CF855EB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9773A1-E6C2-E027-C00C-6DAC1BE1AF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E5C83410-90DD-9CC4-E219-142487253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839E92-D9F1-786A-36A3-7B9F0919EB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B759C3A-FB1B-DE48-94AA-6B160E9F0DA3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8131555D-6580-666D-5107-5D0F0EBD8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bg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2" name="Chart Placeholder 33">
            <a:extLst>
              <a:ext uri="{FF2B5EF4-FFF2-40B4-BE49-F238E27FC236}">
                <a16:creationId xmlns:a16="http://schemas.microsoft.com/office/drawing/2014/main" id="{09B296EA-0DA0-10D4-BD35-7E47EFBBE338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6552434" y="1700784"/>
            <a:ext cx="3718251" cy="3820419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DCC5B1E-77B0-37AD-B23B-4E11101E2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347B5EF-7B44-2780-B15D-EFF3F93F87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97D93F-858A-1140-9B59-EC2046E3CFA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ECF9FBEB-8D87-3D19-CD6E-D559AD81E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13" name="Table Placeholder 5">
            <a:extLst>
              <a:ext uri="{FF2B5EF4-FFF2-40B4-BE49-F238E27FC236}">
                <a16:creationId xmlns:a16="http://schemas.microsoft.com/office/drawing/2014/main" id="{222CCD31-4168-2672-A963-384D58159A40}"/>
              </a:ext>
            </a:extLst>
          </p:cNvPr>
          <p:cNvSpPr>
            <a:spLocks noGrp="1"/>
          </p:cNvSpPr>
          <p:nvPr>
            <p:ph type="tbl" sz="quarter" idx="38"/>
          </p:nvPr>
        </p:nvSpPr>
        <p:spPr>
          <a:xfrm>
            <a:off x="914399" y="1686359"/>
            <a:ext cx="9994392" cy="4120082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15A248C1-7731-BF30-1881-E8FB7B9A8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06A9A7C-10E9-BA2E-E5D4-A507E0796A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14BD33A-3BB1-0340-A24A-C1DDB9743F74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87F08EED-A284-D764-1774-D82B1A5C0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7A4945-CB0F-92A1-47DA-16F6B0F875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5937AF8-C70E-468C-E46B-9E48A2CEF4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5264E4D-9767-28AC-2399-2A9AA8D332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94BB0F-1ACA-7ED6-B55B-9A30B62F4E3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3B86C1E1-97C6-297C-638A-F0829C3F8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776E92-D45A-CD5D-254E-D0EB23BAB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4354110A-2741-11F0-7FB6-C62448C87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1B3BA2B-37BF-D188-AAF6-15FC75171C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2E30B9E-9D9A-B079-BF19-DE9FFEF619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4F0694-6B9A-010B-66ED-E6F67F3B4FB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98159-DE5E-8A31-B492-57A87AFF1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DF539A0-B048-7B37-CB8F-29A8FCAC2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E2C2160-908A-E707-D532-68ECF336E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D21C0E-BC6A-3CD6-41F6-840D8DAC6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FD3A2D0-326E-0D46-87A8-0E41A82E372A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76C8CD92-1B02-4FC1-AF4F-A361BB980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63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CFF42CE6-1355-9240-0D42-5020BF86F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2D652E1-4291-EBE7-839C-86C39402BB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C557321-83FC-AE48-8A68-000F162699B4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DCCC8D2F-474E-D4E4-50ED-687ADC5DB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D19CC8-BA3B-A169-AF42-B82B7D1CE2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2F444D94-82EA-E3D9-124B-AB4B903B4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2F64DA4-AC1F-7747-6F86-ACA3CD866E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725BD2C-5527-CD4B-8628-3E5928817122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E0DA469C-3DA1-4FB8-8F7E-EDD0D7302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C09C6D-C594-C8A7-B513-5E1B734789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05C9174-E5DB-77DA-25CE-B106C06F6B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A82B48DF-0D62-FBD7-859A-B4CB3F765C3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C77025C3-6837-91D8-8C84-01E82953B18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08547A81-3D73-A0A3-5AC5-DE4E82FFFBF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2DB073-0729-AF0F-481A-15A60C5ADEED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0D80-7018-5D61-3234-29132E268078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07F6F5E0-5502-29C6-2186-8BE472DED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F0AC4A-F810-E81A-9371-F6854EAA2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64F5355-904E-9649-B3D6-D45F6A7D6276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CBE092C5-05DD-DDFC-69B6-921A123E7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8B7CD3F5-175E-1609-73C2-59E560F48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47E590-A1E2-22AF-0DFD-A8AD243B4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72A0B3C-8082-3043-91FD-F06E133B360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9BE05B77-8AB9-5EC4-A4DC-3D319F548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34EC6EC-9C74-93A8-B5B4-9B46EEB5ED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610DF66-FAB3-C0E4-3513-A015CAE75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AD6FF9-4756-07B3-6F6B-C2A3C909A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8DD44B9-36AC-7842-B2EF-2FB794493AA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D152296A-ED43-6FA4-E4E5-2069F68EB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A021ECF-83D4-1D2E-1724-60F83C24F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CC2F55FF-3B6C-4E9E-6F82-54F5E548C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A3957BA-FF6E-E788-198D-CB5DEB8DC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F88736-1255-914D-AF7C-6995AC730F8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297A49F-0B29-CD45-B0AE-6CB9C06085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5"/>
            <a:ext cx="7552944" cy="4655565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9A85D5F0-258C-8147-D45F-D8D27B7DE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EAB6C2E-8DB9-2349-0653-6F3E6FE06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08C2343-E1B4-0D48-BD07-CAD7F1B9CF8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AEE3D61-5F0C-F595-D2A0-1C53E869C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C98FE87-3227-FE8F-1184-6ED5D7953B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0835" b="4016"/>
          <a:stretch/>
        </p:blipFill>
        <p:spPr>
          <a:xfrm>
            <a:off x="4103005" y="2485601"/>
            <a:ext cx="3502152" cy="437239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F06679A6-BAC8-A060-289A-8B694E6B37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C0292E1A-E82E-2CE4-28E9-5EACA8E7AFC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2AC32D97-BF84-9A59-46CE-90D976E6C72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4AF28F28-6FC4-F01C-421A-E6D167FA844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32EFDE6-F37E-3D2B-AE9C-854BD3156E3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95DD8F6-094F-B0E6-5C51-17843B8AA80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79CBFC-43AD-BD87-6E17-81306969D4C1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5BEE91-39F3-5398-68CE-30C64F8DB9E7}"/>
              </a:ext>
            </a:extLst>
          </p:cNvPr>
          <p:cNvSpPr/>
          <p:nvPr userDrawn="1"/>
        </p:nvSpPr>
        <p:spPr>
          <a:xfrm rot="16200000">
            <a:off x="466340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D2D88C-E461-EAC6-6DC2-2FD22994E22B}"/>
              </a:ext>
            </a:extLst>
          </p:cNvPr>
          <p:cNvSpPr/>
          <p:nvPr userDrawn="1"/>
        </p:nvSpPr>
        <p:spPr>
          <a:xfrm rot="16200000">
            <a:off x="462608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B7AFB5-C1D5-D858-C1E6-5060537DB0CA}"/>
              </a:ext>
            </a:extLst>
          </p:cNvPr>
          <p:cNvSpPr/>
          <p:nvPr userDrawn="1"/>
        </p:nvSpPr>
        <p:spPr>
          <a:xfrm rot="16200000">
            <a:off x="462608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C74C5BEF-9333-0CD6-36C0-7E467A10D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562445DC-3C61-6151-F20C-741219E2A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AFC7E4B-2190-B848-9AA8-34C1BC88F72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23" name="Footer Placeholder 8">
            <a:extLst>
              <a:ext uri="{FF2B5EF4-FFF2-40B4-BE49-F238E27FC236}">
                <a16:creationId xmlns:a16="http://schemas.microsoft.com/office/drawing/2014/main" id="{1269370E-F9ED-DC43-97DC-4A51823BF7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253DA89-7369-92B5-2E58-2365B95C95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29" b="4016"/>
          <a:stretch/>
        </p:blipFill>
        <p:spPr>
          <a:xfrm>
            <a:off x="8362184" y="2485601"/>
            <a:ext cx="3829816" cy="4372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B531AAB-D505-D36C-8B1B-D0CE8C39AE6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EF91DDC9-3C77-AE25-AD6A-5CAA1B0B758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DFB0FD2-7BC2-96B5-E908-9E793D7A21C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28DC68C-729B-0E68-E41F-3D8EF8C410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BBEB291-C072-DC62-9871-B1C2625A177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4F7E851-3834-9022-BCE4-1B17A0BC0FA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051914-5431-8978-7220-5657A27CE66F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2317FB-047B-A3D6-D556-CCDC6B45B460}"/>
              </a:ext>
            </a:extLst>
          </p:cNvPr>
          <p:cNvSpPr/>
          <p:nvPr userDrawn="1"/>
        </p:nvSpPr>
        <p:spPr>
          <a:xfrm rot="16200000">
            <a:off x="4718304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A49E0E0-0607-9811-60D3-C2F277CD8708}"/>
              </a:ext>
            </a:extLst>
          </p:cNvPr>
          <p:cNvSpPr/>
          <p:nvPr userDrawn="1"/>
        </p:nvSpPr>
        <p:spPr>
          <a:xfrm rot="16200000">
            <a:off x="4714572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D66A62-A6CC-2FED-7DED-014492C8BCFC}"/>
              </a:ext>
            </a:extLst>
          </p:cNvPr>
          <p:cNvSpPr/>
          <p:nvPr userDrawn="1"/>
        </p:nvSpPr>
        <p:spPr>
          <a:xfrm rot="16200000">
            <a:off x="4714572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A4B237-933A-4487-171C-DA6B739E6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5C9EE9D-52D9-F737-DF6B-0633F4E723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1412" b="4016"/>
          <a:stretch/>
        </p:blipFill>
        <p:spPr>
          <a:xfrm>
            <a:off x="4103005" y="2485601"/>
            <a:ext cx="3476609" cy="4372399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73A57D5B-627C-A3B7-CE71-F9BB4D100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D842A0C-13A4-B485-9D76-5DAD01862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C6C06B5-31EF-444F-BBAD-4FC766D61D4D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8975CF8A-382F-B3C3-6FFD-196B06638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C84423-9B7E-894D-17E8-5799F1AEF4A2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4DC08A2D-B83C-9B6B-B025-72627A101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ECD5C3E-642F-9ECD-744C-3AF39C228D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47ED400-588C-994B-99A6-A396B9056074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A0491F4-78A4-B342-88A9-77B17DB06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3949CC-7B85-CB31-09E1-C309264B4AD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535F4BA7-C6E2-46F5-BD0F-9518B8946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523084C-30A7-EACB-FA5C-1D4DE174C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1AB8A19-3EA8-B748-9323-45CDE5CC99F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2B73A0A4-105D-2C74-03DC-A19009872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0" r:id="rId3"/>
    <p:sldLayoutId id="2147483974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>
            <a:noAutofit/>
          </a:bodyPr>
          <a:lstStyle/>
          <a:p>
            <a:r>
              <a:rPr lang="en-US" sz="4000" dirty="0"/>
              <a:t>An Agile/XP Software Development Process for Modernizing the Accelerator Control System at Fermilab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John Diamond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 dirty="0"/>
              <a:t>Fermilab / Accelerator Complex Technology Division / Controls Department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September 25, 2025</a:t>
            </a:r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4811F6-72AB-CF36-74DB-706A9BEEEC2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743200" y="3072384"/>
            <a:ext cx="8655050" cy="3233166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😍 Love it?</a:t>
            </a:r>
          </a:p>
          <a:p>
            <a:r>
              <a:rPr lang="en-US" sz="2400" dirty="0"/>
              <a:t>🤬 Hate it?</a:t>
            </a:r>
          </a:p>
          <a:p>
            <a:r>
              <a:rPr lang="en-US" sz="2400" dirty="0"/>
              <a:t>😕 No opinion?</a:t>
            </a:r>
          </a:p>
          <a:p>
            <a:r>
              <a:rPr lang="en-US" sz="2400" dirty="0"/>
              <a:t>😶 I have no idea what you’re talking about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A458E1-4395-063F-1CB4-239918ED73B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/>
          <a:lstStyle/>
          <a:p>
            <a:r>
              <a:rPr lang="en-US" dirty="0"/>
              <a:t>Who’s doing Agile?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0DCDE-EC63-046B-235C-98574DA61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14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A35521-96E0-5743-1506-8D7F98EDD09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Thursday, September 25</a:t>
            </a:r>
            <a:r>
              <a:rPr lang="en-US" baseline="30000" dirty="0"/>
              <a:t>th</a:t>
            </a:r>
            <a:r>
              <a:rPr lang="en-US" dirty="0"/>
              <a:t> 4:30 PM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0ECEC3-B9FA-39F8-0D55-B8C4080B29C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/>
              <a:t>Come check out THPD084!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25D1D-D475-62A7-9921-A3559C9D8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695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E2E954C-255E-6796-AA89-76741AFC177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-11874" r="-89" b="-8829"/>
          <a:stretch>
            <a:fillRect/>
          </a:stretch>
        </p:blipFill>
        <p:spPr>
          <a:xfrm>
            <a:off x="-1" y="0"/>
            <a:ext cx="4447713" cy="685800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1439FC-4EA1-FAFD-93A2-7D6B404BCAC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71856" y="6254496"/>
            <a:ext cx="3502152" cy="603504"/>
          </a:xfrm>
        </p:spPr>
        <p:txBody>
          <a:bodyPr/>
          <a:lstStyle/>
          <a:p>
            <a:r>
              <a:rPr lang="en-US" dirty="0"/>
              <a:t>THPD084 – Thursday @ 4:30PM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9328C64-1FB5-3163-531D-8247FF67B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217" y="365760"/>
            <a:ext cx="5760720" cy="433527"/>
          </a:xfrm>
        </p:spPr>
        <p:txBody>
          <a:bodyPr/>
          <a:lstStyle/>
          <a:p>
            <a:r>
              <a:rPr lang="en-US" sz="2800" dirty="0"/>
              <a:t> Highlights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63BE6B8-BECA-DC86-F0CD-2C4A4D97B37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157217" y="822960"/>
            <a:ext cx="5760720" cy="5969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FE0370-F557-CF42-D402-ECDDD4DC06E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6713" y="1700213"/>
            <a:ext cx="5470525" cy="596900"/>
          </a:xfrm>
        </p:spPr>
        <p:txBody>
          <a:bodyPr/>
          <a:lstStyle/>
          <a:p>
            <a:r>
              <a:rPr lang="en-US" dirty="0"/>
              <a:t>Why do we need Agile?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1ACE8A-E36A-1254-A4D8-2559E87C054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6713" y="2325688"/>
            <a:ext cx="5470525" cy="696912"/>
          </a:xfrm>
        </p:spPr>
        <p:txBody>
          <a:bodyPr/>
          <a:lstStyle/>
          <a:p>
            <a:r>
              <a:rPr lang="en-US" dirty="0"/>
              <a:t>Fermilab is modernizing its controls system and developing applications to support a new super-conducting linear accelerator over the next 2-4 years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F734D90-BBFA-DA15-C4EC-74572827CD9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6713" y="4668838"/>
            <a:ext cx="5470525" cy="596900"/>
          </a:xfrm>
        </p:spPr>
        <p:txBody>
          <a:bodyPr/>
          <a:lstStyle/>
          <a:p>
            <a:r>
              <a:rPr lang="en-US" dirty="0"/>
              <a:t>What plans do you have for the future?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900AED-6CC8-2A80-54BE-DAA52F01DC1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6713" y="5294313"/>
            <a:ext cx="5470525" cy="695325"/>
          </a:xfrm>
        </p:spPr>
        <p:txBody>
          <a:bodyPr/>
          <a:lstStyle/>
          <a:p>
            <a:r>
              <a:rPr lang="en-US" dirty="0"/>
              <a:t>We want to continue to iterate on this process as we ramp up development on ACORN and PIP-II and learn more about developing better software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2C7E80-D9D9-8ACF-B698-86F29ED0F20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6713" y="3187700"/>
            <a:ext cx="5470525" cy="596900"/>
          </a:xfrm>
        </p:spPr>
        <p:txBody>
          <a:bodyPr/>
          <a:lstStyle/>
          <a:p>
            <a:r>
              <a:rPr lang="en-US" dirty="0"/>
              <a:t>What has your experience been like?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5705DF1-F305-5C5E-0071-2EF759951E0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6713" y="3813175"/>
            <a:ext cx="5470525" cy="696913"/>
          </a:xfrm>
        </p:spPr>
        <p:txBody>
          <a:bodyPr/>
          <a:lstStyle/>
          <a:p>
            <a:r>
              <a:rPr lang="en-US" dirty="0"/>
              <a:t>We’ve used this process to develop two pilot projects over the last 2 years and are excited to share that success with you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E17417-DDE4-8C86-73F3-C80FDEAEB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402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83E48-2B2C-335F-7079-3D3132861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What we have learned so far…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25B0FD-B6E0-0C3F-2C93-41447C1F47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776413"/>
            <a:ext cx="4789488" cy="500062"/>
          </a:xfrm>
        </p:spPr>
        <p:txBody>
          <a:bodyPr/>
          <a:lstStyle/>
          <a:p>
            <a:r>
              <a:rPr lang="en-US" dirty="0"/>
              <a:t>😁 What we like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44FC4B-0840-0FC4-D469-2DE0FF5D021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914400" y="2466975"/>
            <a:ext cx="4789488" cy="36179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🧪 Test-Driven Development</a:t>
            </a:r>
          </a:p>
          <a:p>
            <a:pPr marL="0" indent="0">
              <a:buNone/>
            </a:pPr>
            <a:r>
              <a:rPr lang="en-US" dirty="0"/>
              <a:t>🚗 Simple Design</a:t>
            </a:r>
          </a:p>
          <a:p>
            <a:pPr marL="0" indent="0">
              <a:buNone/>
            </a:pPr>
            <a:r>
              <a:rPr lang="en-US" dirty="0"/>
              <a:t>♻️ Refactoring</a:t>
            </a:r>
          </a:p>
          <a:p>
            <a:pPr marL="0" indent="0">
              <a:buNone/>
            </a:pPr>
            <a:r>
              <a:rPr lang="en-US" dirty="0"/>
              <a:t>👯 Pair Programming</a:t>
            </a:r>
          </a:p>
          <a:p>
            <a:pPr marL="0" indent="0">
              <a:buNone/>
            </a:pPr>
            <a:r>
              <a:rPr lang="en-US" dirty="0"/>
              <a:t>🔃 Continuous Integration</a:t>
            </a:r>
          </a:p>
          <a:p>
            <a:pPr marL="0" indent="0">
              <a:buNone/>
            </a:pPr>
            <a:r>
              <a:rPr lang="en-US" dirty="0"/>
              <a:t>🚀 Continuous Delivery</a:t>
            </a:r>
          </a:p>
          <a:p>
            <a:pPr marL="0" indent="0">
              <a:buNone/>
            </a:pPr>
            <a:r>
              <a:rPr lang="en-US" dirty="0"/>
              <a:t>👍 Feedback from users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34E168-FD19-2D33-CEE3-4D3FF33AFDF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6121400" y="1776413"/>
            <a:ext cx="4787900" cy="500062"/>
          </a:xfrm>
        </p:spPr>
        <p:txBody>
          <a:bodyPr/>
          <a:lstStyle/>
          <a:p>
            <a:r>
              <a:rPr lang="en-US" dirty="0"/>
              <a:t>😒 What we don’t like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0226FF-C39A-5018-969C-384B5F390FD7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6121400" y="2439988"/>
            <a:ext cx="4787900" cy="36179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💤 Stand-up meetings</a:t>
            </a:r>
          </a:p>
          <a:p>
            <a:pPr marL="0" indent="0">
              <a:buNone/>
            </a:pPr>
            <a:r>
              <a:rPr lang="en-US" dirty="0"/>
              <a:t>💻 Working in isolation</a:t>
            </a:r>
          </a:p>
          <a:p>
            <a:pPr marL="0" indent="0">
              <a:buNone/>
            </a:pPr>
            <a:r>
              <a:rPr lang="en-US" dirty="0"/>
              <a:t>🤷 Vague requirements</a:t>
            </a:r>
          </a:p>
          <a:p>
            <a:pPr marL="0" indent="0">
              <a:buNone/>
            </a:pPr>
            <a:r>
              <a:rPr lang="en-US" dirty="0"/>
              <a:t>🤔 Analysis Paralysis</a:t>
            </a:r>
          </a:p>
          <a:p>
            <a:pPr marL="0" indent="0">
              <a:buNone/>
            </a:pPr>
            <a:r>
              <a:rPr lang="en-US" dirty="0"/>
              <a:t>🫷 Code Reviews on PRs</a:t>
            </a:r>
          </a:p>
          <a:p>
            <a:pPr marL="0" indent="0">
              <a:buNone/>
            </a:pPr>
            <a:r>
              <a:rPr lang="en-US" dirty="0"/>
              <a:t>🛑 Waiting for other teams</a:t>
            </a:r>
          </a:p>
          <a:p>
            <a:pPr marL="0" indent="0">
              <a:buNone/>
            </a:pPr>
            <a:r>
              <a:rPr lang="en-US" dirty="0"/>
              <a:t>🐢 Long build &amp; release cycles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7F86D19-BA86-5065-E4A3-9AC0A816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954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FD163-4228-C714-EC58-4E635C3B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8BF0D-6CCE-54B6-80FE-99117CBB0C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/>
          <a:lstStyle/>
          <a:p>
            <a:r>
              <a:rPr lang="en-US" dirty="0"/>
              <a:t>“Jira”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77526-62F7-CB70-D9CE-2AAEFA9962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FD50-5F54-9303-D553-FDA7E8C4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00035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HMG014 - slides" id="{B0E517B4-32F8-4E7B-B899-2B909BC1A4AD}" vid="{289F0E8C-08D7-454C-B2E2-B61FF0B64376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HMG014 - slides" id="{B0E517B4-32F8-4E7B-B899-2B909BC1A4AD}" vid="{F5D5D1FC-9D4E-40C5-82D5-F789C612466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THMG014 - slides</Template>
  <TotalTime>4</TotalTime>
  <Words>242</Words>
  <Application>Microsoft Office PowerPoint</Application>
  <PresentationFormat>Widescreen</PresentationFormat>
  <Paragraphs>46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Helvetica</vt:lpstr>
      <vt:lpstr>Wingdings</vt:lpstr>
      <vt:lpstr>Content Slides</vt:lpstr>
      <vt:lpstr>Section Title and Agenda Slides</vt:lpstr>
      <vt:lpstr>An Agile/XP Software Development Process for Modernizing the Accelerator Control System at Fermilab</vt:lpstr>
      <vt:lpstr>PowerPoint Presentation</vt:lpstr>
      <vt:lpstr>PowerPoint Presentation</vt:lpstr>
      <vt:lpstr> Highlights</vt:lpstr>
      <vt:lpstr>What we have learned so far…</vt:lpstr>
      <vt:lpstr>Thank you!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S. Diamond x4988 13538N</dc:creator>
  <cp:lastModifiedBy>John S. Diamond x4988 13538N</cp:lastModifiedBy>
  <cp:revision>1</cp:revision>
  <dcterms:created xsi:type="dcterms:W3CDTF">2025-09-19T13:59:18Z</dcterms:created>
  <dcterms:modified xsi:type="dcterms:W3CDTF">2025-09-19T14:03:31Z</dcterms:modified>
</cp:coreProperties>
</file>