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1" r:id="rId2"/>
  </p:sldMasterIdLst>
  <p:notesMasterIdLst>
    <p:notesMasterId r:id="rId28"/>
  </p:notesMasterIdLst>
  <p:sldIdLst>
    <p:sldId id="256" r:id="rId3"/>
    <p:sldId id="258" r:id="rId4"/>
    <p:sldId id="736" r:id="rId5"/>
    <p:sldId id="737" r:id="rId6"/>
    <p:sldId id="738" r:id="rId7"/>
    <p:sldId id="305" r:id="rId8"/>
    <p:sldId id="301" r:id="rId9"/>
    <p:sldId id="739" r:id="rId10"/>
    <p:sldId id="741" r:id="rId11"/>
    <p:sldId id="742" r:id="rId12"/>
    <p:sldId id="744" r:id="rId13"/>
    <p:sldId id="734" r:id="rId14"/>
    <p:sldId id="745" r:id="rId15"/>
    <p:sldId id="751" r:id="rId16"/>
    <p:sldId id="748" r:id="rId17"/>
    <p:sldId id="755" r:id="rId18"/>
    <p:sldId id="754" r:id="rId19"/>
    <p:sldId id="752" r:id="rId20"/>
    <p:sldId id="753" r:id="rId21"/>
    <p:sldId id="756" r:id="rId22"/>
    <p:sldId id="746" r:id="rId23"/>
    <p:sldId id="757" r:id="rId24"/>
    <p:sldId id="758" r:id="rId25"/>
    <p:sldId id="760" r:id="rId26"/>
    <p:sldId id="759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D4A7"/>
    <a:srgbClr val="E2CAF0"/>
    <a:srgbClr val="83FDE0"/>
    <a:srgbClr val="FFCC00"/>
    <a:srgbClr val="CCBBFD"/>
    <a:srgbClr val="CC99FF"/>
    <a:srgbClr val="BCD2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94"/>
  </p:normalViewPr>
  <p:slideViewPr>
    <p:cSldViewPr snapToGrid="0" snapToObjects="1" showGuides="1">
      <p:cViewPr>
        <p:scale>
          <a:sx n="77" d="100"/>
          <a:sy n="77" d="100"/>
        </p:scale>
        <p:origin x="173" y="16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8376-67D4-4BC4-996C-AE07EC230E2C}" type="datetimeFigureOut">
              <a:rPr lang="de-DE" smtClean="0"/>
              <a:t>03.11.2024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C999A-5A26-482F-B6E8-F8DEB88A06E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76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25591CE0-D79E-0246-BC2A-3F5CA40108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62785"/>
            <a:ext cx="12192000" cy="41061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BD8F71-8D1F-DA43-9AE3-DC718A13110D}"/>
              </a:ext>
            </a:extLst>
          </p:cNvPr>
          <p:cNvSpPr/>
          <p:nvPr userDrawn="1"/>
        </p:nvSpPr>
        <p:spPr>
          <a:xfrm>
            <a:off x="578369" y="576262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4E27168-E58C-8041-961E-3402811858C2}"/>
              </a:ext>
            </a:extLst>
          </p:cNvPr>
          <p:cNvSpPr/>
          <p:nvPr userDrawn="1"/>
        </p:nvSpPr>
        <p:spPr>
          <a:xfrm>
            <a:off x="1010369" y="576262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AF41899-2BAA-7E42-BE72-A0C2927BD9AD}"/>
              </a:ext>
            </a:extLst>
          </p:cNvPr>
          <p:cNvSpPr/>
          <p:nvPr userDrawn="1"/>
        </p:nvSpPr>
        <p:spPr>
          <a:xfrm>
            <a:off x="1442069" y="576262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59F48FC-2605-394C-88DA-678ACCBE29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2828C05B-6588-224C-A400-0B770D4C0864}"/>
              </a:ext>
            </a:extLst>
          </p:cNvPr>
          <p:cNvSpPr/>
          <p:nvPr userDrawn="1"/>
        </p:nvSpPr>
        <p:spPr>
          <a:xfrm>
            <a:off x="8805742" y="4749256"/>
            <a:ext cx="1656184" cy="165618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u="sng" dirty="0"/>
          </a:p>
        </p:txBody>
      </p:sp>
      <p:sp>
        <p:nvSpPr>
          <p:cNvPr id="22" name="Textplatzhalter 18">
            <a:extLst>
              <a:ext uri="{FF2B5EF4-FFF2-40B4-BE49-F238E27FC236}">
                <a16:creationId xmlns:a16="http://schemas.microsoft.com/office/drawing/2014/main" id="{7714C198-5905-BE49-AC9F-57E7474324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3" name="Textplatzhalter 18">
            <a:extLst>
              <a:ext uri="{FF2B5EF4-FFF2-40B4-BE49-F238E27FC236}">
                <a16:creationId xmlns:a16="http://schemas.microsoft.com/office/drawing/2014/main" id="{DE464674-1518-1647-8861-DF39B0AB3F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374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913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21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9447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6" y="1600200"/>
            <a:ext cx="5596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1" y="1600200"/>
            <a:ext cx="54971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8134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535113"/>
            <a:ext cx="57181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6" y="2174875"/>
            <a:ext cx="57181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5900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1976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0170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978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6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1EB2A590-122C-9E41-BF84-61FE894EF59A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51A12957-312E-7A4C-8525-81C600AB25B4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F048576-E8AD-B649-970A-914BCCB6CCC2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BCD233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FD99AFF-F828-F24B-B40D-0909AA29A358}"/>
              </a:ext>
            </a:extLst>
          </p:cNvPr>
          <p:cNvSpPr/>
          <p:nvPr userDrawn="1"/>
        </p:nvSpPr>
        <p:spPr>
          <a:xfrm>
            <a:off x="0" y="1615931"/>
            <a:ext cx="12192000" cy="41530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4019FB14-7253-3C45-B457-58627D062E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B5A3834-3A04-D74D-B87D-899C345171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D5C00210-99AF-0E4F-BE9C-4E18FB441107}"/>
              </a:ext>
            </a:extLst>
          </p:cNvPr>
          <p:cNvSpPr/>
          <p:nvPr userDrawn="1"/>
        </p:nvSpPr>
        <p:spPr>
          <a:xfrm>
            <a:off x="8827666" y="4749256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platzhalter 18">
            <a:extLst>
              <a:ext uri="{FF2B5EF4-FFF2-40B4-BE49-F238E27FC236}">
                <a16:creationId xmlns:a16="http://schemas.microsoft.com/office/drawing/2014/main" id="{56651F90-87D8-A343-9F3F-9DCBBA9635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5" name="Textplatzhalter 18">
            <a:extLst>
              <a:ext uri="{FF2B5EF4-FFF2-40B4-BE49-F238E27FC236}">
                <a16:creationId xmlns:a16="http://schemas.microsoft.com/office/drawing/2014/main" id="{762CF7CF-1CAF-4546-9B84-0B533C25F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645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03 z.B. BES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BEF23178-630A-874F-9CB2-FB6BFF2EE8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8926" y="4616450"/>
            <a:ext cx="11614150" cy="194468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AB38E91-AAE6-6643-86D1-EE5CEB74B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5EF8A3F-99D4-0E4F-A11C-D6DCB358D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8926" y="1612900"/>
            <a:ext cx="11614150" cy="32844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CCC77F-9184-834F-94BB-65A77A303564}"/>
              </a:ext>
            </a:extLst>
          </p:cNvPr>
          <p:cNvSpPr/>
          <p:nvPr userDrawn="1"/>
        </p:nvSpPr>
        <p:spPr>
          <a:xfrm>
            <a:off x="0" y="1941342"/>
            <a:ext cx="12192000" cy="26751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3249612"/>
            <a:ext cx="11036300" cy="54768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mehrzeilig sein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8B68C694-BBB6-1847-A5CC-ED5BB5EC0B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1941342"/>
            <a:ext cx="11036300" cy="1855957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27666" y="3854450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3544949-F749-CB48-BC8D-DCF4F8DE65FC}"/>
              </a:ext>
            </a:extLst>
          </p:cNvPr>
          <p:cNvSpPr/>
          <p:nvPr userDrawn="1"/>
        </p:nvSpPr>
        <p:spPr>
          <a:xfrm>
            <a:off x="577850" y="461645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3E6ED63-906E-E043-ABF7-0EAB54F027B8}"/>
              </a:ext>
            </a:extLst>
          </p:cNvPr>
          <p:cNvSpPr/>
          <p:nvPr userDrawn="1"/>
        </p:nvSpPr>
        <p:spPr>
          <a:xfrm>
            <a:off x="1009850" y="461645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C1BE680-5E65-2B4D-AB30-5DE75588709B}"/>
              </a:ext>
            </a:extLst>
          </p:cNvPr>
          <p:cNvSpPr/>
          <p:nvPr userDrawn="1"/>
        </p:nvSpPr>
        <p:spPr>
          <a:xfrm>
            <a:off x="1441550" y="461645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6"/>
              </a:solidFill>
            </a:endParaRP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4410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4844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054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FA98-C856-E044-BFF5-2A740457DB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11036300" cy="1476375"/>
          </a:xfrm>
        </p:spPr>
        <p:txBody>
          <a:bodyPr/>
          <a:lstStyle>
            <a:lvl1pPr algn="ctr">
              <a:defRPr cap="none" baseline="0">
                <a:solidFill>
                  <a:schemeClr val="accent2">
                    <a:alpha val="69875"/>
                  </a:schemeClr>
                </a:solidFill>
              </a:defRPr>
            </a:lvl1pPr>
          </a:lstStyle>
          <a:p>
            <a:r>
              <a:rPr lang="de-DE" dirty="0"/>
              <a:t>Headline 02 Kapitelüberschrift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A781B0-9769-D341-B617-179DA74B8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50" y="2692399"/>
            <a:ext cx="11036300" cy="3484563"/>
          </a:xfrm>
        </p:spPr>
        <p:txBody>
          <a:bodyPr lIns="0" tIns="0" rIns="0" bIns="0"/>
          <a:lstStyle>
            <a:lvl1pPr marL="0" indent="0" algn="ctr">
              <a:buFontTx/>
              <a:buNone/>
              <a:defRPr sz="2400"/>
            </a:lvl1pPr>
            <a:lvl2pPr marL="457200" indent="0" algn="ctr">
              <a:buFontTx/>
              <a:buNone/>
              <a:defRPr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E2AD197-4354-804D-A1E7-59F2E7372B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646730D-D583-C94D-B95A-27110E684F1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EBD504-B8B4-9347-9CED-32AA328E963C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74DF12-08C6-654E-9569-4C87E78C33C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5"/>
              </a:solidFill>
            </a:endParaRP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F2E95589-6537-4D47-84C0-55FA48CA113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934F5C24-478F-4341-8AB2-C3B8DAAADCE3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93E4E5B-8250-48E7-86A0-03124C1ED4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 mit Bild und Her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5181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518150" cy="190103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47B437D-28A8-E744-8B2C-38B3F959A1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4616450"/>
            <a:ext cx="5518150" cy="828675"/>
          </a:xfrm>
        </p:spPr>
        <p:txBody>
          <a:bodyPr lIns="0" tIns="0" rIns="0" bIns="0"/>
          <a:lstStyle>
            <a:lvl1pPr marL="0" indent="0">
              <a:buFontTx/>
              <a:buNone/>
              <a:defRPr sz="2400"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524668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EC40868-FCD5-CE4C-B669-67310C7F37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5D844AD-7FE7-7C4B-ABC7-62D1AFD61512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36159AA-0883-E040-B04F-0956C54F2AF6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D9E1E49-C4A6-ED46-A5AD-D3CAAFA0BB8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FBA6DC7-BF94-48AA-8460-D93B036698B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01C9A59-950A-4DEF-A536-2C1DBF8356C0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AEDFA0C-2E95-4249-82B2-632B5E7533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5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, Texte, Aufzählung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502172"/>
            <a:ext cx="5314950" cy="4708128"/>
          </a:xfrm>
        </p:spPr>
        <p:txBody>
          <a:bodyPr lIns="0" tIns="0" rIns="0" bIns="0">
            <a:noAutofit/>
          </a:bodyPr>
          <a:lstStyle>
            <a:lvl1pPr marL="285750" indent="-285750">
              <a:lnSpc>
                <a:spcPts val="25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1" i="0">
                <a:solidFill>
                  <a:schemeClr val="tx1"/>
                </a:solidFill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L </a:t>
            </a:r>
            <a:r>
              <a:rPr lang="de-DE" dirty="0" err="1"/>
              <a:t>sdfasödlfasdf</a:t>
            </a:r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377983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4737100"/>
            <a:ext cx="5518150" cy="14859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2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Bildunterschrift</a:t>
            </a:r>
          </a:p>
          <a:p>
            <a:pPr lvl="1"/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BA25D584-1671-5444-81B4-DC10487C32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166127-8F6F-3747-9D2E-9343E79C6AAB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8ECD78C-D996-2C49-9E17-07F0B3247BE9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7959A54-9950-1B43-817C-EE295E98FAA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8D0AD654-8EEA-470E-AC89-8552940BB53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FB1A686-F9A8-464B-A05C-73FD48B605EF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D939512-455D-41B3-9A15-5757B35827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7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, Aufzählung,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CEA8D11C-DAF2-994C-8FA2-681908273A2A}"/>
              </a:ext>
            </a:extLst>
          </p:cNvPr>
          <p:cNvSpPr/>
          <p:nvPr userDrawn="1"/>
        </p:nvSpPr>
        <p:spPr>
          <a:xfrm>
            <a:off x="6096000" y="836613"/>
            <a:ext cx="5518150" cy="4932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2"/>
                </a:solidFill>
                <a:latin typeface="Source Sans Pro Semibold" panose="020B0503030403020204" pitchFamily="34" charset="77"/>
              </a:defRPr>
            </a:lvl1pPr>
          </a:lstStyle>
          <a:p>
            <a:r>
              <a:rPr lang="de-DE" dirty="0"/>
              <a:t>Headline 2 mit Minuskeln blau 16 PT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0650" y="4616450"/>
            <a:ext cx="4743450" cy="920750"/>
          </a:xfr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200" b="0" i="1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Grafikunterschrift</a:t>
            </a:r>
          </a:p>
          <a:p>
            <a:pPr lvl="1"/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C2F7728-3828-E148-8689-E032CF69B6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7850" y="1752600"/>
            <a:ext cx="5327650" cy="45847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1600"/>
            </a:lvl1pPr>
            <a:lvl2pPr marL="342900" indent="-342900">
              <a:lnSpc>
                <a:spcPts val="2500"/>
              </a:lnSpc>
              <a:buFont typeface="+mj-lt"/>
              <a:buAutoNum type="arabicPeriod"/>
              <a:tabLst/>
              <a:defRPr sz="1600" b="1" i="0">
                <a:latin typeface="Source Sans Pro Semibold" panose="020B0503030403020204" pitchFamily="34" charset="77"/>
              </a:defRPr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 err="1"/>
              <a:t>sldöfjasd</a:t>
            </a:r>
            <a:endParaRPr lang="de-DE" dirty="0"/>
          </a:p>
        </p:txBody>
      </p:sp>
      <p:sp>
        <p:nvSpPr>
          <p:cNvPr id="13" name="Diagrammplatzhalter 12">
            <a:extLst>
              <a:ext uri="{FF2B5EF4-FFF2-40B4-BE49-F238E27FC236}">
                <a16:creationId xmlns:a16="http://schemas.microsoft.com/office/drawing/2014/main" id="{D940472C-04D3-C542-AA05-7E986A7A9052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38900" y="1663700"/>
            <a:ext cx="4775200" cy="2730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FFC399EE-FEF3-4B4E-BD82-85157F5349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7950" y="1136650"/>
            <a:ext cx="4743450" cy="336550"/>
          </a:xfrm>
        </p:spPr>
        <p:txBody>
          <a:bodyPr lIns="0" tIns="0" rIns="0" bIns="0"/>
          <a:lstStyle>
            <a:lvl1pPr marL="0" indent="0" algn="ctr">
              <a:lnSpc>
                <a:spcPts val="1800"/>
              </a:lnSpc>
              <a:spcBef>
                <a:spcPts val="0"/>
              </a:spcBef>
              <a:buFontTx/>
              <a:buNone/>
              <a:defRPr sz="1400" b="0" i="0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 algn="ctr">
              <a:buNone/>
              <a:defRPr i="0"/>
            </a:lvl2pPr>
          </a:lstStyle>
          <a:p>
            <a:pPr lvl="0"/>
            <a:r>
              <a:rPr lang="de-DE" dirty="0"/>
              <a:t>HEADLINE DIAGRAMM</a:t>
            </a:r>
          </a:p>
          <a:p>
            <a:pPr lvl="1"/>
            <a:endParaRPr lang="de-DE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2C33FF2-865D-9D40-A3B2-4DA66009AB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B29E17F-F786-DA46-892D-9AC9057EFBEC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8A19D77-AAFF-8B4C-A56A-219924348047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1AF1682-6FCF-B24A-88D5-A567401A8E4A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C867531C-1840-48DB-9725-42BE371E956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A2F92D8B-11D6-4CE3-9144-1D5D6008DEA8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A2ACEFA0-62B9-4775-B0CC-1EFE86A8C9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13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1"/>
                </a:solidFill>
                <a:latin typeface="Source Sans Pro" panose="020B0503030403020204" pitchFamily="34" charset="77"/>
              </a:defRPr>
            </a:lvl1pPr>
          </a:lstStyle>
          <a:p>
            <a:r>
              <a:rPr lang="de-DE" dirty="0"/>
              <a:t>Headline 2 mit Minuskeln 16 PT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25EA07E5-A9A7-0441-BACA-1C7D4DD5E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3403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F812D9D2-1609-244F-BA78-890B029A8E3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096000" y="1489472"/>
            <a:ext cx="55181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3787775"/>
            <a:ext cx="535940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1" name="Bildplatzhalter 9">
            <a:extLst>
              <a:ext uri="{FF2B5EF4-FFF2-40B4-BE49-F238E27FC236}">
                <a16:creationId xmlns:a16="http://schemas.microsoft.com/office/drawing/2014/main" id="{EAD8A5D9-3277-4B43-BDFE-7A137AA6DC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787775"/>
            <a:ext cx="551815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3750731-1FE8-2145-BCB0-17004C4817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CEBBC38-EF7B-F448-AB72-6B21CE4927F6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172F898-CDD2-EB46-935F-1A01F396635B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84A07B7-25E7-A147-A6FE-B58A3B5D85F6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6911299D-57C4-48C5-8B2E-2ADB5BE1EEB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4" name="Foliennummernplatzhalter 11">
            <a:extLst>
              <a:ext uri="{FF2B5EF4-FFF2-40B4-BE49-F238E27FC236}">
                <a16:creationId xmlns:a16="http://schemas.microsoft.com/office/drawing/2014/main" id="{BFF68FFA-1044-4E9F-8356-97B6F0E329F9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E258A15-D87F-4778-A194-3C5F2B9951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1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grosses Foto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836613"/>
            <a:ext cx="11036300" cy="493236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BECBC40-12B4-6544-9137-FC724FA0D0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6482" y="5892800"/>
            <a:ext cx="11036300" cy="3937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HL FOTO Hier eine Bildunterschrift 16 PT</a:t>
            </a:r>
          </a:p>
          <a:p>
            <a:pPr lvl="1"/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ACC11A70-984F-604F-A0EF-DD019FBD98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8C26B1F-6643-5D4B-9331-A6AF47F302BF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E5AE330-4793-1247-A8B2-0502F6C0C372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B5D097C-8800-2843-8D1C-E802969F5417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8F2A7931-4B8D-4FA0-B0B0-05D8F7315E7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1" name="Foliennummernplatzhalter 11">
            <a:extLst>
              <a:ext uri="{FF2B5EF4-FFF2-40B4-BE49-F238E27FC236}">
                <a16:creationId xmlns:a16="http://schemas.microsoft.com/office/drawing/2014/main" id="{47EF36CD-9CB8-453C-8BD8-2E830C36A0DA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89F8082-7472-4054-BF27-BE3C2C9D69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4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F44F69-732F-B74F-945A-CBDADE829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750C6-0F28-DD4E-ABB0-AE06DA556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30171-9C22-6342-A988-40172D89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DF1E7-7728-684B-896D-8CFDB8DC33E7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21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7" r:id="rId2"/>
    <p:sldLayoutId id="2147483661" r:id="rId3"/>
    <p:sldLayoutId id="2147483650" r:id="rId4"/>
    <p:sldLayoutId id="2147483651" r:id="rId5"/>
    <p:sldLayoutId id="2147483662" r:id="rId6"/>
    <p:sldLayoutId id="2147483663" r:id="rId7"/>
    <p:sldLayoutId id="2147483664" r:id="rId8"/>
    <p:sldLayoutId id="2147483665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>
            <a:extLst>
              <a:ext uri="{FF2B5EF4-FFF2-40B4-BE49-F238E27FC236}">
                <a16:creationId xmlns:a16="http://schemas.microsoft.com/office/drawing/2014/main" id="{60F1E91D-5DA8-9746-970C-5CBFB20C5755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469082-63E2-2742-AF39-91BB6A3B01A0}"/>
              </a:ext>
            </a:extLst>
          </p:cNvPr>
          <p:cNvSpPr/>
          <p:nvPr userDrawn="1"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9175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0" y="6356350"/>
            <a:ext cx="6934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r>
              <a:rPr lang="en-US"/>
              <a:t>M. McAteer JACoW TM'24, Deauville, France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tx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32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8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24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971675" indent="-142875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4.png"/><Relationship Id="rId7" Type="http://schemas.openxmlformats.org/officeDocument/2006/relationships/image" Target="../media/image1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hyperlink" Target="http://www.jacow.org/uploads/About/Article_KASOKUKI.pdf" TargetMode="External"/><Relationship Id="rId4" Type="http://schemas.openxmlformats.org/officeDocument/2006/relationships/hyperlink" Target="http://epaper.kek.jp/jacow/TM_2003_Trieste/slides/Seminar-JP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4DB40-66B4-764A-863A-A04AF3385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848" y="1676400"/>
            <a:ext cx="10242551" cy="2950029"/>
          </a:xfrm>
        </p:spPr>
        <p:txBody>
          <a:bodyPr>
            <a:normAutofit/>
          </a:bodyPr>
          <a:lstStyle/>
          <a:p>
            <a:r>
              <a:rPr lang="en-US" dirty="0"/>
              <a:t>What is </a:t>
            </a:r>
            <a:r>
              <a:rPr lang="en-US" dirty="0" err="1"/>
              <a:t>JACoW</a:t>
            </a:r>
            <a:r>
              <a:rPr lang="en-US" dirty="0"/>
              <a:t>?</a:t>
            </a:r>
            <a:br>
              <a:rPr lang="en-US" sz="4400" dirty="0"/>
            </a:br>
            <a:r>
              <a:rPr lang="en-US" sz="3600" dirty="0"/>
              <a:t>History, present, and future of the collaboration</a:t>
            </a:r>
            <a:endParaRPr lang="de-DE" sz="44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AEC944-1D7E-344E-A10A-A3BEBA3CD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7849" y="4852555"/>
            <a:ext cx="7190197" cy="790813"/>
          </a:xfrm>
        </p:spPr>
        <p:txBody>
          <a:bodyPr anchor="ctr">
            <a:normAutofit/>
          </a:bodyPr>
          <a:lstStyle/>
          <a:p>
            <a:r>
              <a:rPr lang="de-DE" sz="1800" dirty="0"/>
              <a:t>Meghan McAteer (HZB)</a:t>
            </a:r>
          </a:p>
          <a:p>
            <a:r>
              <a:rPr lang="de-DE" sz="1800" dirty="0"/>
              <a:t>2024 </a:t>
            </a:r>
            <a:r>
              <a:rPr lang="de-DE" sz="1800" dirty="0" err="1"/>
              <a:t>JACoW</a:t>
            </a:r>
            <a:r>
              <a:rPr lang="de-DE" sz="1800" dirty="0"/>
              <a:t> Annual Team Meeting, Deauville, France</a:t>
            </a:r>
            <a:endParaRPr lang="de-DE" sz="2000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B0C63E5-83D5-FE33-106F-71DE63C8C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382" y="233525"/>
            <a:ext cx="2029428" cy="45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60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8A14A-04BD-CA2F-CE61-C6D1CB462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CA4B80AB-7588-74C5-0E93-0977CA5C37D6}"/>
              </a:ext>
            </a:extLst>
          </p:cNvPr>
          <p:cNvGrpSpPr/>
          <p:nvPr/>
        </p:nvGrpSpPr>
        <p:grpSpPr>
          <a:xfrm>
            <a:off x="5666797" y="1344687"/>
            <a:ext cx="2211998" cy="2206750"/>
            <a:chOff x="7968582" y="949377"/>
            <a:chExt cx="2211998" cy="220675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C868268-FEE2-E21C-2C2C-5447E876E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3830" y="949377"/>
              <a:ext cx="2206750" cy="22067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883D61F-016C-ECC0-2F7D-A39C93406D10}"/>
                </a:ext>
              </a:extLst>
            </p:cNvPr>
            <p:cNvSpPr txBox="1"/>
            <p:nvPr/>
          </p:nvSpPr>
          <p:spPr>
            <a:xfrm>
              <a:off x="7968582" y="2528958"/>
              <a:ext cx="7072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John</a:t>
              </a:r>
            </a:p>
            <a:p>
              <a:r>
                <a:rPr lang="en-US" sz="1600" dirty="0">
                  <a:latin typeface="Arial"/>
                  <a:cs typeface="Arial"/>
                </a:rPr>
                <a:t>Poole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3BA17D8-C929-BCB2-9322-F6132E20582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E5CC180-645A-D255-80BC-9FD36BC7B026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652470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44546A"/>
                </a:solidFill>
              </a:rPr>
              <a:t>…and a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Confluence of Personalities</a:t>
            </a:r>
            <a:endParaRPr lang="en-US" sz="24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CB28C8D-44A4-2E5D-CC71-85213BB401A5}"/>
              </a:ext>
            </a:extLst>
          </p:cNvPr>
          <p:cNvGrpSpPr/>
          <p:nvPr/>
        </p:nvGrpSpPr>
        <p:grpSpPr>
          <a:xfrm>
            <a:off x="8103229" y="833575"/>
            <a:ext cx="3424452" cy="4378551"/>
            <a:chOff x="8175377" y="1422362"/>
            <a:chExt cx="3424452" cy="43785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D041DC0-D6F2-0F44-1D48-D58528ED88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75377" y="1422362"/>
              <a:ext cx="3424452" cy="437855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821450-8FE0-D1E6-E812-A4C348D46408}"/>
                </a:ext>
              </a:extLst>
            </p:cNvPr>
            <p:cNvSpPr txBox="1"/>
            <p:nvPr/>
          </p:nvSpPr>
          <p:spPr>
            <a:xfrm>
              <a:off x="10236749" y="1533358"/>
              <a:ext cx="11079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Christine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Petit-Jean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Genaz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F24AEDF-53FA-484E-CFC8-F9774485E5E8}"/>
                </a:ext>
              </a:extLst>
            </p:cNvPr>
            <p:cNvSpPr txBox="1"/>
            <p:nvPr/>
          </p:nvSpPr>
          <p:spPr>
            <a:xfrm>
              <a:off x="10208593" y="2443827"/>
              <a:ext cx="1171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EPAC’96...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FD376B-B70D-EBDF-DC56-0C483131FF92}"/>
              </a:ext>
            </a:extLst>
          </p:cNvPr>
          <p:cNvGrpSpPr/>
          <p:nvPr/>
        </p:nvGrpSpPr>
        <p:grpSpPr>
          <a:xfrm>
            <a:off x="757892" y="1394290"/>
            <a:ext cx="2085778" cy="3319414"/>
            <a:chOff x="1980042" y="880993"/>
            <a:chExt cx="2085778" cy="33194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679ABF9-E8FA-5A52-6CF2-B983F513AA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34090" y="890622"/>
              <a:ext cx="2031730" cy="330978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109258-92B3-47A8-4BF8-B4AD6E24A113}"/>
                </a:ext>
              </a:extLst>
            </p:cNvPr>
            <p:cNvSpPr txBox="1"/>
            <p:nvPr/>
          </p:nvSpPr>
          <p:spPr>
            <a:xfrm>
              <a:off x="1980042" y="1480723"/>
              <a:ext cx="8619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PAC’99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3B90D2-E452-34AB-8EAD-176484544A77}"/>
                </a:ext>
              </a:extLst>
            </p:cNvPr>
            <p:cNvSpPr txBox="1"/>
            <p:nvPr/>
          </p:nvSpPr>
          <p:spPr>
            <a:xfrm>
              <a:off x="1987720" y="880993"/>
              <a:ext cx="8899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Ilan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Ben-Zvi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F864B54-F041-B3DD-A9D5-6008D8ECF61A}"/>
              </a:ext>
            </a:extLst>
          </p:cNvPr>
          <p:cNvGrpSpPr/>
          <p:nvPr/>
        </p:nvGrpSpPr>
        <p:grpSpPr>
          <a:xfrm>
            <a:off x="3266607" y="1558071"/>
            <a:ext cx="2206750" cy="2424859"/>
            <a:chOff x="7872964" y="3432749"/>
            <a:chExt cx="2206750" cy="242485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060098B-8735-CAA1-7DBB-BCDCDD174786}"/>
                </a:ext>
              </a:extLst>
            </p:cNvPr>
            <p:cNvGrpSpPr/>
            <p:nvPr/>
          </p:nvGrpSpPr>
          <p:grpSpPr>
            <a:xfrm>
              <a:off x="7872964" y="3432749"/>
              <a:ext cx="2206750" cy="2424859"/>
              <a:chOff x="7872964" y="3432749"/>
              <a:chExt cx="2206750" cy="2424859"/>
            </a:xfrm>
          </p:grpSpPr>
          <p:pic>
            <p:nvPicPr>
              <p:cNvPr id="32" name="Picture 31" descr="Screen Shot 2016-11-06 at 2.18.46 AM.png">
                <a:extLst>
                  <a:ext uri="{FF2B5EF4-FFF2-40B4-BE49-F238E27FC236}">
                    <a16:creationId xmlns:a16="http://schemas.microsoft.com/office/drawing/2014/main" id="{549D757A-5853-10BD-B78C-251B8D63F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72964" y="3432749"/>
                <a:ext cx="2206750" cy="242485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C780454-1263-5A5F-8744-B595FFC6E4A9}"/>
                  </a:ext>
                </a:extLst>
              </p:cNvPr>
              <p:cNvSpPr txBox="1"/>
              <p:nvPr/>
            </p:nvSpPr>
            <p:spPr>
              <a:xfrm>
                <a:off x="8260471" y="5462359"/>
                <a:ext cx="9982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rial"/>
                    <a:cs typeface="Arial"/>
                  </a:rPr>
                  <a:t>APAC’98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F24A133-EF90-5D97-D9A6-6222952634A2}"/>
                </a:ext>
              </a:extLst>
            </p:cNvPr>
            <p:cNvSpPr txBox="1"/>
            <p:nvPr/>
          </p:nvSpPr>
          <p:spPr>
            <a:xfrm>
              <a:off x="8061241" y="4923751"/>
              <a:ext cx="11074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Yong-Ho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Chin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490520-90ED-1FB8-9F80-C967017E2CE6}"/>
              </a:ext>
            </a:extLst>
          </p:cNvPr>
          <p:cNvGrpSpPr/>
          <p:nvPr/>
        </p:nvGrpSpPr>
        <p:grpSpPr>
          <a:xfrm>
            <a:off x="6302179" y="4011966"/>
            <a:ext cx="2245272" cy="2265765"/>
            <a:chOff x="5706421" y="4162709"/>
            <a:chExt cx="2245272" cy="226576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DCC2B3E-643D-525B-3883-B80372F09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46511" y="4211747"/>
              <a:ext cx="2205182" cy="2216727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79BD8D7-0B81-D38D-8B00-73E3773302BA}"/>
                </a:ext>
              </a:extLst>
            </p:cNvPr>
            <p:cNvSpPr txBox="1"/>
            <p:nvPr/>
          </p:nvSpPr>
          <p:spPr>
            <a:xfrm>
              <a:off x="5746055" y="6055269"/>
              <a:ext cx="8619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Arial"/>
                  <a:cs typeface="Arial"/>
                </a:rPr>
                <a:t>PAC’95</a:t>
              </a:r>
              <a:endParaRPr lang="en-US" sz="16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708D5B-EADF-9BF6-CCBD-C77F902C9603}"/>
                </a:ext>
              </a:extLst>
            </p:cNvPr>
            <p:cNvSpPr txBox="1"/>
            <p:nvPr/>
          </p:nvSpPr>
          <p:spPr>
            <a:xfrm>
              <a:off x="5706421" y="4162709"/>
              <a:ext cx="14141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Arial"/>
                  <a:cs typeface="Arial"/>
                </a:rPr>
                <a:t>Bob Siemann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61FC57-4DA3-6394-8B0F-516FB970ACA9}"/>
              </a:ext>
            </a:extLst>
          </p:cNvPr>
          <p:cNvGrpSpPr/>
          <p:nvPr/>
        </p:nvGrpSpPr>
        <p:grpSpPr>
          <a:xfrm>
            <a:off x="2273342" y="4182193"/>
            <a:ext cx="3804403" cy="2130661"/>
            <a:chOff x="1876505" y="4291967"/>
            <a:chExt cx="3804403" cy="2130661"/>
          </a:xfrm>
        </p:grpSpPr>
        <p:pic>
          <p:nvPicPr>
            <p:cNvPr id="18" name="Picture 17" descr="Screen Shot 2016-11-06 at 2.21.34 AM.png">
              <a:extLst>
                <a:ext uri="{FF2B5EF4-FFF2-40B4-BE49-F238E27FC236}">
                  <a16:creationId xmlns:a16="http://schemas.microsoft.com/office/drawing/2014/main" id="{90B1AB1A-E484-8FCD-6075-9E111DF00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76505" y="4291967"/>
              <a:ext cx="3747025" cy="21306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0EB381C-C31C-6405-9C82-F88409FBCBFB}"/>
                </a:ext>
              </a:extLst>
            </p:cNvPr>
            <p:cNvSpPr txBox="1"/>
            <p:nvPr/>
          </p:nvSpPr>
          <p:spPr>
            <a:xfrm>
              <a:off x="2034090" y="6084073"/>
              <a:ext cx="9982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EPAC’98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63599B8-6924-1DD4-930F-B896994FC2B7}"/>
                </a:ext>
              </a:extLst>
            </p:cNvPr>
            <p:cNvSpPr txBox="1"/>
            <p:nvPr/>
          </p:nvSpPr>
          <p:spPr>
            <a:xfrm>
              <a:off x="4730353" y="5860043"/>
              <a:ext cx="8619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PAC’97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3EE6F57-5A28-793C-9E5E-5ABD070FC48D}"/>
                </a:ext>
              </a:extLst>
            </p:cNvPr>
            <p:cNvSpPr txBox="1"/>
            <p:nvPr/>
          </p:nvSpPr>
          <p:spPr>
            <a:xfrm>
              <a:off x="2027385" y="4560965"/>
              <a:ext cx="11512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Lief Liljeby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6BD032D-D6F3-E585-DBF1-7005FD754FD6}"/>
                </a:ext>
              </a:extLst>
            </p:cNvPr>
            <p:cNvSpPr txBox="1"/>
            <p:nvPr/>
          </p:nvSpPr>
          <p:spPr>
            <a:xfrm>
              <a:off x="4847025" y="4301865"/>
              <a:ext cx="8338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Martin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rial"/>
                  <a:cs typeface="Arial"/>
                </a:rPr>
                <a:t>Comyn</a:t>
              </a:r>
            </a:p>
          </p:txBody>
        </p:sp>
      </p:grpSp>
      <p:pic>
        <p:nvPicPr>
          <p:cNvPr id="35" name="Picture 3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290F6D3-94E1-E169-4B21-867205C630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16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D6829-4520-3927-0309-98442F968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2749E7-EDEC-469D-5CAE-586B887AD61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D5CDBDC2-3E63-E0C6-B3BA-36E9814E32A9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7853770" cy="52508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44546A"/>
                </a:solidFill>
              </a:rPr>
              <a:t>Recommended Reading about the history of </a:t>
            </a:r>
            <a:r>
              <a:rPr lang="en-GB" sz="2400" b="1" dirty="0" err="1">
                <a:solidFill>
                  <a:srgbClr val="44546A"/>
                </a:solidFill>
              </a:rPr>
              <a:t>JACoW</a:t>
            </a:r>
            <a:endParaRPr lang="en-US" sz="2400" b="1" dirty="0"/>
          </a:p>
        </p:txBody>
      </p:sp>
      <p:pic>
        <p:nvPicPr>
          <p:cNvPr id="2" name="Picture 1" descr="Screen Shot 2016-11-06 at 2.44.57 AM.png">
            <a:extLst>
              <a:ext uri="{FF2B5EF4-FFF2-40B4-BE49-F238E27FC236}">
                <a16:creationId xmlns:a16="http://schemas.microsoft.com/office/drawing/2014/main" id="{0B10A918-D048-DBBF-AA6F-EB900F6A9E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243" y="941990"/>
            <a:ext cx="4453287" cy="51525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Screen Shot 2016-11-06 at 2.45.28 AM.png">
            <a:extLst>
              <a:ext uri="{FF2B5EF4-FFF2-40B4-BE49-F238E27FC236}">
                <a16:creationId xmlns:a16="http://schemas.microsoft.com/office/drawing/2014/main" id="{380288FD-6F49-C0CE-D1E8-73FC27FDCE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934" y="1642047"/>
            <a:ext cx="4312501" cy="38711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0A69B4-9971-E91B-8CAC-A999796A6FC6}"/>
              </a:ext>
            </a:extLst>
          </p:cNvPr>
          <p:cNvSpPr txBox="1"/>
          <p:nvPr/>
        </p:nvSpPr>
        <p:spPr>
          <a:xfrm>
            <a:off x="6342365" y="5615254"/>
            <a:ext cx="5433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Arial"/>
                <a:cs typeface="Arial"/>
                <a:hlinkClick r:id="rId4"/>
              </a:rPr>
              <a:t>http://epaper.kek.jp/jacow/TM_2003_Trieste/slides/Seminar-JP.pdf</a:t>
            </a:r>
            <a:r>
              <a:rPr lang="en-US" sz="14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F848B0-9CF0-E9D9-8F74-24FAC9DD433D}"/>
              </a:ext>
            </a:extLst>
          </p:cNvPr>
          <p:cNvSpPr txBox="1"/>
          <p:nvPr/>
        </p:nvSpPr>
        <p:spPr>
          <a:xfrm>
            <a:off x="697344" y="763494"/>
            <a:ext cx="4891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Arial"/>
                <a:cs typeface="Arial"/>
                <a:hlinkClick r:id="rId5"/>
              </a:rPr>
              <a:t>http://www.jacow.org/uploads/About/Article_KASOKUKI.pdf</a:t>
            </a:r>
            <a:r>
              <a:rPr lang="en-US" sz="14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1F09A0C-2542-6561-2448-C4FD1D66D6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6542" y="1249767"/>
            <a:ext cx="1238217" cy="11912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BD954C6-EF28-4F18-7E20-C990AE2EC0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1431" y="951580"/>
            <a:ext cx="1173225" cy="1173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36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7C85657-534E-7E65-D1B9-B1C4D7D60E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580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F23E0-B1E6-66DB-7F6D-402FF0E0E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7717CEB-288E-6415-0DB3-C31DE814799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570A45B-79BA-B4C1-6B6F-2C23F1B688DC}"/>
              </a:ext>
            </a:extLst>
          </p:cNvPr>
          <p:cNvSpPr txBox="1">
            <a:spLocks/>
          </p:cNvSpPr>
          <p:nvPr/>
        </p:nvSpPr>
        <p:spPr>
          <a:xfrm>
            <a:off x="1117589" y="1443919"/>
            <a:ext cx="9740912" cy="3794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The Evolution </a:t>
            </a:r>
          </a:p>
          <a:p>
            <a:pPr lvl="1"/>
            <a:r>
              <a:rPr lang="en-US" sz="4400" dirty="0"/>
              <a:t>And Development</a:t>
            </a:r>
          </a:p>
          <a:p>
            <a:pPr lvl="1"/>
            <a:r>
              <a:rPr lang="en-US" sz="4400" dirty="0"/>
              <a:t>of the </a:t>
            </a:r>
          </a:p>
          <a:p>
            <a:pPr lvl="1"/>
            <a:r>
              <a:rPr lang="en-US" sz="4400" dirty="0" err="1"/>
              <a:t>JACoW</a:t>
            </a:r>
            <a:r>
              <a:rPr lang="en-US" sz="4400" dirty="0"/>
              <a:t> Collaboration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D9D6374-BFDA-C9D6-F63F-E900296A7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19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588A9-A370-EB66-49E2-6FF9B90E4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165C6D-B7B7-860C-9E63-630FAC659C8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3D00EEE0-BBB7-38B5-B99F-445A22E26838}"/>
              </a:ext>
            </a:extLst>
          </p:cNvPr>
          <p:cNvSpPr txBox="1">
            <a:spLocks/>
          </p:cNvSpPr>
          <p:nvPr/>
        </p:nvSpPr>
        <p:spPr>
          <a:xfrm>
            <a:off x="577848" y="183755"/>
            <a:ext cx="9448653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A Timeline of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</a:t>
            </a:r>
            <a:r>
              <a:rPr kumimoji="0" lang="en-GB" sz="2400" b="1" i="0" u="none" strike="noStrike" kern="1200" cap="none" spc="0" normalizeH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o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W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evolution and developments</a:t>
            </a:r>
            <a:endParaRPr lang="en-US" sz="2400" b="1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0507072-C334-A48D-6836-A392AF4FDD4F}"/>
              </a:ext>
            </a:extLst>
          </p:cNvPr>
          <p:cNvSpPr/>
          <p:nvPr/>
        </p:nvSpPr>
        <p:spPr>
          <a:xfrm>
            <a:off x="818706" y="988828"/>
            <a:ext cx="10185991" cy="4731488"/>
          </a:xfrm>
          <a:custGeom>
            <a:avLst/>
            <a:gdLst>
              <a:gd name="connsiteX0" fmla="*/ 0 w 10185991"/>
              <a:gd name="connsiteY0" fmla="*/ 0 h 4731488"/>
              <a:gd name="connsiteX1" fmla="*/ 1041991 w 10185991"/>
              <a:gd name="connsiteY1" fmla="*/ 659219 h 4731488"/>
              <a:gd name="connsiteX2" fmla="*/ 3848986 w 10185991"/>
              <a:gd name="connsiteY2" fmla="*/ 1318437 h 4731488"/>
              <a:gd name="connsiteX3" fmla="*/ 6177517 w 10185991"/>
              <a:gd name="connsiteY3" fmla="*/ 1286539 h 4731488"/>
              <a:gd name="connsiteX4" fmla="*/ 8793126 w 10185991"/>
              <a:gd name="connsiteY4" fmla="*/ 1244009 h 4731488"/>
              <a:gd name="connsiteX5" fmla="*/ 9558670 w 10185991"/>
              <a:gd name="connsiteY5" fmla="*/ 1679944 h 4731488"/>
              <a:gd name="connsiteX6" fmla="*/ 9654363 w 10185991"/>
              <a:gd name="connsiteY6" fmla="*/ 2211572 h 4731488"/>
              <a:gd name="connsiteX7" fmla="*/ 8697433 w 10185991"/>
              <a:gd name="connsiteY7" fmla="*/ 2541181 h 4731488"/>
              <a:gd name="connsiteX8" fmla="*/ 6539024 w 10185991"/>
              <a:gd name="connsiteY8" fmla="*/ 2615609 h 4731488"/>
              <a:gd name="connsiteX9" fmla="*/ 3838354 w 10185991"/>
              <a:gd name="connsiteY9" fmla="*/ 2775098 h 4731488"/>
              <a:gd name="connsiteX10" fmla="*/ 1881963 w 10185991"/>
              <a:gd name="connsiteY10" fmla="*/ 2955851 h 4731488"/>
              <a:gd name="connsiteX11" fmla="*/ 1307805 w 10185991"/>
              <a:gd name="connsiteY11" fmla="*/ 3817088 h 4731488"/>
              <a:gd name="connsiteX12" fmla="*/ 2445489 w 10185991"/>
              <a:gd name="connsiteY12" fmla="*/ 4486939 h 4731488"/>
              <a:gd name="connsiteX13" fmla="*/ 4731489 w 10185991"/>
              <a:gd name="connsiteY13" fmla="*/ 3923414 h 4731488"/>
              <a:gd name="connsiteX14" fmla="*/ 6911163 w 10185991"/>
              <a:gd name="connsiteY14" fmla="*/ 3987209 h 4731488"/>
              <a:gd name="connsiteX15" fmla="*/ 8835656 w 10185991"/>
              <a:gd name="connsiteY15" fmla="*/ 4433777 h 4731488"/>
              <a:gd name="connsiteX16" fmla="*/ 10185991 w 10185991"/>
              <a:gd name="connsiteY16" fmla="*/ 4731488 h 4731488"/>
              <a:gd name="connsiteX17" fmla="*/ 10185991 w 10185991"/>
              <a:gd name="connsiteY17" fmla="*/ 4731488 h 473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185991" h="4731488">
                <a:moveTo>
                  <a:pt x="0" y="0"/>
                </a:moveTo>
                <a:cubicBezTo>
                  <a:pt x="200246" y="219740"/>
                  <a:pt x="400493" y="439480"/>
                  <a:pt x="1041991" y="659219"/>
                </a:cubicBezTo>
                <a:cubicBezTo>
                  <a:pt x="1683489" y="878958"/>
                  <a:pt x="2993065" y="1213884"/>
                  <a:pt x="3848986" y="1318437"/>
                </a:cubicBezTo>
                <a:cubicBezTo>
                  <a:pt x="4704907" y="1422990"/>
                  <a:pt x="6177517" y="1286539"/>
                  <a:pt x="6177517" y="1286539"/>
                </a:cubicBezTo>
                <a:cubicBezTo>
                  <a:pt x="7001540" y="1274134"/>
                  <a:pt x="8229601" y="1178442"/>
                  <a:pt x="8793126" y="1244009"/>
                </a:cubicBezTo>
                <a:cubicBezTo>
                  <a:pt x="9356651" y="1309576"/>
                  <a:pt x="9415131" y="1518684"/>
                  <a:pt x="9558670" y="1679944"/>
                </a:cubicBezTo>
                <a:cubicBezTo>
                  <a:pt x="9702210" y="1841205"/>
                  <a:pt x="9797902" y="2068033"/>
                  <a:pt x="9654363" y="2211572"/>
                </a:cubicBezTo>
                <a:cubicBezTo>
                  <a:pt x="9510824" y="2355111"/>
                  <a:pt x="9216656" y="2473841"/>
                  <a:pt x="8697433" y="2541181"/>
                </a:cubicBezTo>
                <a:cubicBezTo>
                  <a:pt x="8178210" y="2608521"/>
                  <a:pt x="7348871" y="2576623"/>
                  <a:pt x="6539024" y="2615609"/>
                </a:cubicBezTo>
                <a:cubicBezTo>
                  <a:pt x="5729178" y="2654595"/>
                  <a:pt x="4614531" y="2718391"/>
                  <a:pt x="3838354" y="2775098"/>
                </a:cubicBezTo>
                <a:cubicBezTo>
                  <a:pt x="3062177" y="2831805"/>
                  <a:pt x="2303721" y="2782186"/>
                  <a:pt x="1881963" y="2955851"/>
                </a:cubicBezTo>
                <a:cubicBezTo>
                  <a:pt x="1460205" y="3129516"/>
                  <a:pt x="1213884" y="3561907"/>
                  <a:pt x="1307805" y="3817088"/>
                </a:cubicBezTo>
                <a:cubicBezTo>
                  <a:pt x="1401726" y="4072269"/>
                  <a:pt x="1874875" y="4469218"/>
                  <a:pt x="2445489" y="4486939"/>
                </a:cubicBezTo>
                <a:cubicBezTo>
                  <a:pt x="3016103" y="4504660"/>
                  <a:pt x="3987210" y="4006702"/>
                  <a:pt x="4731489" y="3923414"/>
                </a:cubicBezTo>
                <a:cubicBezTo>
                  <a:pt x="5475768" y="3840126"/>
                  <a:pt x="6227135" y="3902149"/>
                  <a:pt x="6911163" y="3987209"/>
                </a:cubicBezTo>
                <a:cubicBezTo>
                  <a:pt x="7595191" y="4072269"/>
                  <a:pt x="8835656" y="4433777"/>
                  <a:pt x="8835656" y="4433777"/>
                </a:cubicBezTo>
                <a:lnTo>
                  <a:pt x="10185991" y="4731488"/>
                </a:lnTo>
                <a:lnTo>
                  <a:pt x="10185991" y="4731488"/>
                </a:lnTo>
              </a:path>
            </a:pathLst>
          </a:custGeom>
          <a:noFill/>
          <a:ln w="28575">
            <a:headEnd type="oval" w="lg" len="lg"/>
            <a:tailEnd type="stealth"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185991"/>
                      <a:gd name="connsiteY0" fmla="*/ 0 h 4731488"/>
                      <a:gd name="connsiteX1" fmla="*/ 1041991 w 10185991"/>
                      <a:gd name="connsiteY1" fmla="*/ 659219 h 4731488"/>
                      <a:gd name="connsiteX2" fmla="*/ 3848986 w 10185991"/>
                      <a:gd name="connsiteY2" fmla="*/ 1318437 h 4731488"/>
                      <a:gd name="connsiteX3" fmla="*/ 6177517 w 10185991"/>
                      <a:gd name="connsiteY3" fmla="*/ 1286539 h 4731488"/>
                      <a:gd name="connsiteX4" fmla="*/ 8793126 w 10185991"/>
                      <a:gd name="connsiteY4" fmla="*/ 1244009 h 4731488"/>
                      <a:gd name="connsiteX5" fmla="*/ 9558670 w 10185991"/>
                      <a:gd name="connsiteY5" fmla="*/ 1679944 h 4731488"/>
                      <a:gd name="connsiteX6" fmla="*/ 9654363 w 10185991"/>
                      <a:gd name="connsiteY6" fmla="*/ 2211572 h 4731488"/>
                      <a:gd name="connsiteX7" fmla="*/ 8697433 w 10185991"/>
                      <a:gd name="connsiteY7" fmla="*/ 2541181 h 4731488"/>
                      <a:gd name="connsiteX8" fmla="*/ 6539024 w 10185991"/>
                      <a:gd name="connsiteY8" fmla="*/ 2615609 h 4731488"/>
                      <a:gd name="connsiteX9" fmla="*/ 3838354 w 10185991"/>
                      <a:gd name="connsiteY9" fmla="*/ 2775098 h 4731488"/>
                      <a:gd name="connsiteX10" fmla="*/ 1881963 w 10185991"/>
                      <a:gd name="connsiteY10" fmla="*/ 2955851 h 4731488"/>
                      <a:gd name="connsiteX11" fmla="*/ 1307805 w 10185991"/>
                      <a:gd name="connsiteY11" fmla="*/ 3817088 h 4731488"/>
                      <a:gd name="connsiteX12" fmla="*/ 2445489 w 10185991"/>
                      <a:gd name="connsiteY12" fmla="*/ 4486939 h 4731488"/>
                      <a:gd name="connsiteX13" fmla="*/ 4731489 w 10185991"/>
                      <a:gd name="connsiteY13" fmla="*/ 3923414 h 4731488"/>
                      <a:gd name="connsiteX14" fmla="*/ 6911163 w 10185991"/>
                      <a:gd name="connsiteY14" fmla="*/ 3987209 h 4731488"/>
                      <a:gd name="connsiteX15" fmla="*/ 8835656 w 10185991"/>
                      <a:gd name="connsiteY15" fmla="*/ 4433777 h 4731488"/>
                      <a:gd name="connsiteX16" fmla="*/ 10185991 w 10185991"/>
                      <a:gd name="connsiteY16" fmla="*/ 4731488 h 4731488"/>
                      <a:gd name="connsiteX17" fmla="*/ 10185991 w 10185991"/>
                      <a:gd name="connsiteY17" fmla="*/ 4731488 h 4731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185991" h="4731488" extrusionOk="0">
                        <a:moveTo>
                          <a:pt x="0" y="0"/>
                        </a:moveTo>
                        <a:cubicBezTo>
                          <a:pt x="195426" y="216767"/>
                          <a:pt x="387411" y="444390"/>
                          <a:pt x="1041991" y="659219"/>
                        </a:cubicBezTo>
                        <a:cubicBezTo>
                          <a:pt x="1851582" y="914346"/>
                          <a:pt x="2822194" y="1219317"/>
                          <a:pt x="3848986" y="1318437"/>
                        </a:cubicBezTo>
                        <a:cubicBezTo>
                          <a:pt x="4704907" y="1422990"/>
                          <a:pt x="6177517" y="1286539"/>
                          <a:pt x="6177517" y="1286539"/>
                        </a:cubicBezTo>
                        <a:cubicBezTo>
                          <a:pt x="6941382" y="1241220"/>
                          <a:pt x="8276366" y="1200787"/>
                          <a:pt x="8793126" y="1244009"/>
                        </a:cubicBezTo>
                        <a:cubicBezTo>
                          <a:pt x="9373074" y="1311524"/>
                          <a:pt x="9426912" y="1494439"/>
                          <a:pt x="9558670" y="1679944"/>
                        </a:cubicBezTo>
                        <a:cubicBezTo>
                          <a:pt x="9699292" y="1840758"/>
                          <a:pt x="9775419" y="2089201"/>
                          <a:pt x="9654363" y="2211572"/>
                        </a:cubicBezTo>
                        <a:cubicBezTo>
                          <a:pt x="9508159" y="2329692"/>
                          <a:pt x="9208590" y="2485051"/>
                          <a:pt x="8697433" y="2541181"/>
                        </a:cubicBezTo>
                        <a:cubicBezTo>
                          <a:pt x="8232012" y="2638641"/>
                          <a:pt x="7488796" y="2610266"/>
                          <a:pt x="6539024" y="2615609"/>
                        </a:cubicBezTo>
                        <a:cubicBezTo>
                          <a:pt x="5702216" y="2650234"/>
                          <a:pt x="4697236" y="2786028"/>
                          <a:pt x="3838354" y="2775098"/>
                        </a:cubicBezTo>
                        <a:cubicBezTo>
                          <a:pt x="3102245" y="2891451"/>
                          <a:pt x="2311801" y="2865868"/>
                          <a:pt x="1881963" y="2955851"/>
                        </a:cubicBezTo>
                        <a:cubicBezTo>
                          <a:pt x="1471199" y="3146450"/>
                          <a:pt x="1242415" y="3596856"/>
                          <a:pt x="1307805" y="3817088"/>
                        </a:cubicBezTo>
                        <a:cubicBezTo>
                          <a:pt x="1451470" y="4028716"/>
                          <a:pt x="1879623" y="4446887"/>
                          <a:pt x="2445489" y="4486939"/>
                        </a:cubicBezTo>
                        <a:cubicBezTo>
                          <a:pt x="2881041" y="4526839"/>
                          <a:pt x="3900916" y="3947161"/>
                          <a:pt x="4731489" y="3923414"/>
                        </a:cubicBezTo>
                        <a:cubicBezTo>
                          <a:pt x="5407317" y="3835267"/>
                          <a:pt x="6200023" y="3846882"/>
                          <a:pt x="6911163" y="3987209"/>
                        </a:cubicBezTo>
                        <a:cubicBezTo>
                          <a:pt x="7595191" y="4072268"/>
                          <a:pt x="8835656" y="4433777"/>
                          <a:pt x="8835656" y="4433777"/>
                        </a:cubicBezTo>
                        <a:cubicBezTo>
                          <a:pt x="9370868" y="4462425"/>
                          <a:pt x="9895111" y="4721114"/>
                          <a:pt x="10185991" y="4731488"/>
                        </a:cubicBezTo>
                        <a:lnTo>
                          <a:pt x="10185991" y="4731488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53" name="Picture 5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6A36AC72-880E-366D-FC69-2243EA92D8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27FC1217-3F0E-E9C7-3741-292C06E10F02}"/>
              </a:ext>
            </a:extLst>
          </p:cNvPr>
          <p:cNvSpPr txBox="1"/>
          <p:nvPr/>
        </p:nvSpPr>
        <p:spPr>
          <a:xfrm>
            <a:off x="814209" y="2270547"/>
            <a:ext cx="2026518" cy="46166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2004 SPMS (PAC’01, EPAC’02, EPAC’04)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12DB1E-5211-3B71-642C-7A3C63000923}"/>
              </a:ext>
            </a:extLst>
          </p:cNvPr>
          <p:cNvSpPr txBox="1"/>
          <p:nvPr/>
        </p:nvSpPr>
        <p:spPr>
          <a:xfrm>
            <a:off x="419057" y="879760"/>
            <a:ext cx="2632417" cy="646331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Development of ‘</a:t>
            </a:r>
            <a:r>
              <a:rPr lang="en-US" sz="1200" dirty="0" err="1"/>
              <a:t>JACoW</a:t>
            </a:r>
            <a:r>
              <a:rPr lang="en-US" sz="1200" dirty="0"/>
              <a:t> model’, formation of the collaboration (EPAC’96,  EPAC’98, APAC’98, PAC’99)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ACC0A51-6F01-CC9A-0335-286BE1CA0226}"/>
              </a:ext>
            </a:extLst>
          </p:cNvPr>
          <p:cNvSpPr txBox="1"/>
          <p:nvPr/>
        </p:nvSpPr>
        <p:spPr>
          <a:xfrm>
            <a:off x="10026501" y="1751624"/>
            <a:ext cx="1558010" cy="646331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2012 </a:t>
            </a:r>
            <a:r>
              <a:rPr lang="en-US" sz="1200" dirty="0" err="1"/>
              <a:t>JACoW</a:t>
            </a:r>
            <a:r>
              <a:rPr lang="en-US" sz="1200" dirty="0"/>
              <a:t> charter adopted, Board of Directors formed</a:t>
            </a:r>
            <a:endParaRPr lang="en-DE" sz="12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3EABED3-D7E3-5C92-09E3-A725AFAEA6AC}"/>
              </a:ext>
            </a:extLst>
          </p:cNvPr>
          <p:cNvSpPr txBox="1"/>
          <p:nvPr/>
        </p:nvSpPr>
        <p:spPr>
          <a:xfrm>
            <a:off x="10412385" y="3354571"/>
            <a:ext cx="1429760" cy="646331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2015 current version of </a:t>
            </a:r>
            <a:r>
              <a:rPr lang="en-US" sz="1200" dirty="0" err="1"/>
              <a:t>JACoW</a:t>
            </a:r>
            <a:r>
              <a:rPr lang="en-US" sz="1200" dirty="0"/>
              <a:t> charter adopted</a:t>
            </a:r>
            <a:endParaRPr lang="en-DE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D74E603-3446-5E2A-FCBC-837D63C6C306}"/>
              </a:ext>
            </a:extLst>
          </p:cNvPr>
          <p:cNvSpPr txBox="1"/>
          <p:nvPr/>
        </p:nvSpPr>
        <p:spPr>
          <a:xfrm>
            <a:off x="6920287" y="1645516"/>
            <a:ext cx="2217776" cy="46166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2007-08 first discussion about indexing </a:t>
            </a:r>
            <a:r>
              <a:rPr lang="en-US" sz="1200" dirty="0" err="1"/>
              <a:t>JACoW</a:t>
            </a:r>
            <a:r>
              <a:rPr lang="en-US" sz="1200" dirty="0"/>
              <a:t> proceedings</a:t>
            </a:r>
            <a:endParaRPr lang="en-DE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52CCFFE-5C00-5D36-35A7-248489E2AC54}"/>
              </a:ext>
            </a:extLst>
          </p:cNvPr>
          <p:cNvSpPr txBox="1"/>
          <p:nvPr/>
        </p:nvSpPr>
        <p:spPr>
          <a:xfrm>
            <a:off x="1077436" y="4928201"/>
            <a:ext cx="1197918" cy="646331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First test of</a:t>
            </a:r>
          </a:p>
          <a:p>
            <a:r>
              <a:rPr lang="en-US" sz="1200" dirty="0"/>
              <a:t> </a:t>
            </a:r>
            <a:r>
              <a:rPr lang="en-US" sz="1200" dirty="0" err="1"/>
              <a:t>JACoW</a:t>
            </a:r>
            <a:r>
              <a:rPr lang="en-US" sz="1200" dirty="0"/>
              <a:t>-Indico (FEL’22)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7B3C3A6-3219-A26A-2306-CCF492EB6C1D}"/>
              </a:ext>
            </a:extLst>
          </p:cNvPr>
          <p:cNvSpPr txBox="1"/>
          <p:nvPr/>
        </p:nvSpPr>
        <p:spPr>
          <a:xfrm>
            <a:off x="6086049" y="4981651"/>
            <a:ext cx="1378853" cy="830997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2023 First two sets of proceedings</a:t>
            </a:r>
          </a:p>
          <a:p>
            <a:r>
              <a:rPr lang="en-US" sz="1200" dirty="0"/>
              <a:t>(LINAC and IBIC) indexed in Scopus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91B03BC-A0F4-1D15-9E57-EBB822222B35}"/>
              </a:ext>
            </a:extLst>
          </p:cNvPr>
          <p:cNvSpPr txBox="1"/>
          <p:nvPr/>
        </p:nvSpPr>
        <p:spPr>
          <a:xfrm>
            <a:off x="5085904" y="4369112"/>
            <a:ext cx="1651594" cy="46166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2022 Last SPMS instance created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BD50FB7-E41A-730E-6FF2-7609ABFB6543}"/>
              </a:ext>
            </a:extLst>
          </p:cNvPr>
          <p:cNvSpPr txBox="1"/>
          <p:nvPr/>
        </p:nvSpPr>
        <p:spPr>
          <a:xfrm>
            <a:off x="7295093" y="3082750"/>
            <a:ext cx="1468164" cy="46166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2017 Start of SPMS-Indico merge project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DB52E44-9932-3F43-4E83-A08BB5ED8DAD}"/>
              </a:ext>
            </a:extLst>
          </p:cNvPr>
          <p:cNvSpPr txBox="1"/>
          <p:nvPr/>
        </p:nvSpPr>
        <p:spPr>
          <a:xfrm>
            <a:off x="2617485" y="4687755"/>
            <a:ext cx="1901658" cy="646331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Beta test of </a:t>
            </a:r>
            <a:r>
              <a:rPr lang="en-US" sz="1200" dirty="0" err="1"/>
              <a:t>JACoW</a:t>
            </a:r>
            <a:r>
              <a:rPr lang="en-US" sz="1200" dirty="0"/>
              <a:t>- Indico at IPAC’23, then production version rolled out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720803E-A811-0D56-AD8F-5C135A773166}"/>
              </a:ext>
            </a:extLst>
          </p:cNvPr>
          <p:cNvSpPr txBox="1"/>
          <p:nvPr/>
        </p:nvSpPr>
        <p:spPr>
          <a:xfrm>
            <a:off x="3258587" y="5469418"/>
            <a:ext cx="2067589" cy="646331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Development of Indico proceedings module (IPAC’23, IPAC’24, IPAC’25)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2A84852-F77D-B192-45C1-14598A73ADA4}"/>
              </a:ext>
            </a:extLst>
          </p:cNvPr>
          <p:cNvSpPr txBox="1"/>
          <p:nvPr/>
        </p:nvSpPr>
        <p:spPr>
          <a:xfrm>
            <a:off x="4064743" y="3132317"/>
            <a:ext cx="1651594" cy="646331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Development of </a:t>
            </a:r>
            <a:r>
              <a:rPr lang="en-US" sz="1200" dirty="0" err="1"/>
              <a:t>CATscan</a:t>
            </a:r>
            <a:r>
              <a:rPr lang="en-US" sz="1200" dirty="0"/>
              <a:t> and reference search tool (IPAC’19)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FC65A7A-6CFC-878E-3D95-A2E055A6D7A6}"/>
              </a:ext>
            </a:extLst>
          </p:cNvPr>
          <p:cNvSpPr txBox="1"/>
          <p:nvPr/>
        </p:nvSpPr>
        <p:spPr>
          <a:xfrm>
            <a:off x="9799195" y="4968515"/>
            <a:ext cx="1205502" cy="646331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2024 KEK SPMS server will be retired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E6CAB4-60D8-B151-59C0-47C6E05129E2}"/>
              </a:ext>
            </a:extLst>
          </p:cNvPr>
          <p:cNvSpPr txBox="1"/>
          <p:nvPr/>
        </p:nvSpPr>
        <p:spPr>
          <a:xfrm>
            <a:off x="5422578" y="2446491"/>
            <a:ext cx="1799965" cy="285721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Regional support centers</a:t>
            </a:r>
            <a:endParaRPr lang="en-DE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C4BDB0-D5D7-519E-65E0-1EAD1FE8592C}"/>
              </a:ext>
            </a:extLst>
          </p:cNvPr>
          <p:cNvSpPr txBox="1"/>
          <p:nvPr/>
        </p:nvSpPr>
        <p:spPr>
          <a:xfrm>
            <a:off x="3040551" y="2286273"/>
            <a:ext cx="1960147" cy="646331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/>
              <a:t>Further development of SPMS functionality (FEL’04, FEL’05, IPAC, EPAC’08)</a:t>
            </a:r>
            <a:endParaRPr lang="en-DE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A62C8A-BEBB-6CC9-7816-3C878A157B6F}"/>
              </a:ext>
            </a:extLst>
          </p:cNvPr>
          <p:cNvSpPr txBox="1"/>
          <p:nvPr/>
        </p:nvSpPr>
        <p:spPr>
          <a:xfrm>
            <a:off x="1021467" y="3495463"/>
            <a:ext cx="1596018" cy="830997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2020 end of SPMS development support, closing of FNAL support center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1FE80F-9C41-641E-C28B-0A6DB7FE34A8}"/>
              </a:ext>
            </a:extLst>
          </p:cNvPr>
          <p:cNvSpPr txBox="1"/>
          <p:nvPr/>
        </p:nvSpPr>
        <p:spPr>
          <a:xfrm>
            <a:off x="2982403" y="1531272"/>
            <a:ext cx="2135776" cy="46166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Development of JPSP (2004, continuing over many years)</a:t>
            </a:r>
            <a:endParaRPr lang="en-DE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FF013D-45B6-5A75-0F0A-873C2B8BCA4B}"/>
              </a:ext>
            </a:extLst>
          </p:cNvPr>
          <p:cNvSpPr txBox="1"/>
          <p:nvPr/>
        </p:nvSpPr>
        <p:spPr>
          <a:xfrm>
            <a:off x="7720732" y="4466536"/>
            <a:ext cx="1730411" cy="46166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LINAC’24 proceedings published (EiC Kelly </a:t>
            </a:r>
            <a:r>
              <a:rPr lang="en-US" sz="1200" dirty="0" err="1"/>
              <a:t>Jaje</a:t>
            </a:r>
            <a:r>
              <a:rPr lang="en-US" sz="12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870B73-BE39-647B-54FA-D6153877B18E}"/>
              </a:ext>
            </a:extLst>
          </p:cNvPr>
          <p:cNvSpPr txBox="1"/>
          <p:nvPr/>
        </p:nvSpPr>
        <p:spPr>
          <a:xfrm>
            <a:off x="202113" y="1769217"/>
            <a:ext cx="2356205" cy="276999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2001 </a:t>
            </a:r>
            <a:r>
              <a:rPr lang="en-US" sz="1200" dirty="0" err="1"/>
              <a:t>JACoW</a:t>
            </a:r>
            <a:r>
              <a:rPr lang="en-US" sz="1200" dirty="0"/>
              <a:t> Steering Committee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382467-4F76-FB15-42D4-825332C88F12}"/>
              </a:ext>
            </a:extLst>
          </p:cNvPr>
          <p:cNvSpPr txBox="1"/>
          <p:nvPr/>
        </p:nvSpPr>
        <p:spPr>
          <a:xfrm>
            <a:off x="2954985" y="940808"/>
            <a:ext cx="2135776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1998 </a:t>
            </a:r>
            <a:r>
              <a:rPr lang="en-US" sz="1200" dirty="0" err="1"/>
              <a:t>JACoW</a:t>
            </a:r>
            <a:r>
              <a:rPr lang="en-US" sz="1200" dirty="0"/>
              <a:t> paper size</a:t>
            </a:r>
            <a:endParaRPr lang="en-DE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B8D39A-70AE-9894-0B24-CEE953AC6381}"/>
              </a:ext>
            </a:extLst>
          </p:cNvPr>
          <p:cNvSpPr txBox="1"/>
          <p:nvPr/>
        </p:nvSpPr>
        <p:spPr>
          <a:xfrm>
            <a:off x="10612156" y="2578908"/>
            <a:ext cx="1429760" cy="27699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2012 ISBN numbers</a:t>
            </a:r>
            <a:endParaRPr lang="en-DE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61AFBD-E63D-6189-19F2-46748A9F31D2}"/>
              </a:ext>
            </a:extLst>
          </p:cNvPr>
          <p:cNvSpPr txBox="1"/>
          <p:nvPr/>
        </p:nvSpPr>
        <p:spPr>
          <a:xfrm>
            <a:off x="8096757" y="3767391"/>
            <a:ext cx="2217776" cy="27699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2015 DOIs for all new papers</a:t>
            </a:r>
            <a:endParaRPr lang="en-DE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E6815B-10E9-9EE3-429F-A3D83C1670B8}"/>
              </a:ext>
            </a:extLst>
          </p:cNvPr>
          <p:cNvSpPr txBox="1"/>
          <p:nvPr/>
        </p:nvSpPr>
        <p:spPr>
          <a:xfrm>
            <a:off x="2820246" y="3965987"/>
            <a:ext cx="1685844" cy="46166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2020 ISSN numbers for all conferences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4152850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F9916-86B4-E79A-0DA1-3837CA1CC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068D6BE-9218-5B67-DFD7-A7A8DEE0A33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0C2CBE5F-67A5-9095-935E-6D65E0B3910C}"/>
              </a:ext>
            </a:extLst>
          </p:cNvPr>
          <p:cNvSpPr txBox="1">
            <a:spLocks/>
          </p:cNvSpPr>
          <p:nvPr/>
        </p:nvSpPr>
        <p:spPr>
          <a:xfrm>
            <a:off x="577848" y="183755"/>
            <a:ext cx="9448653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A Timeline of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</a:t>
            </a:r>
            <a:r>
              <a:rPr kumimoji="0" lang="en-GB" sz="2400" b="1" i="0" u="none" strike="noStrike" kern="1200" cap="none" spc="0" normalizeH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o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W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evolution and developments</a:t>
            </a:r>
            <a:endParaRPr lang="en-US" sz="2400" b="1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97B4B1-DCF5-6E65-1C83-BFCF63D0B787}"/>
              </a:ext>
            </a:extLst>
          </p:cNvPr>
          <p:cNvSpPr/>
          <p:nvPr/>
        </p:nvSpPr>
        <p:spPr>
          <a:xfrm>
            <a:off x="818706" y="988828"/>
            <a:ext cx="10185991" cy="4731488"/>
          </a:xfrm>
          <a:custGeom>
            <a:avLst/>
            <a:gdLst>
              <a:gd name="connsiteX0" fmla="*/ 0 w 10185991"/>
              <a:gd name="connsiteY0" fmla="*/ 0 h 4731488"/>
              <a:gd name="connsiteX1" fmla="*/ 1041991 w 10185991"/>
              <a:gd name="connsiteY1" fmla="*/ 659219 h 4731488"/>
              <a:gd name="connsiteX2" fmla="*/ 3848986 w 10185991"/>
              <a:gd name="connsiteY2" fmla="*/ 1318437 h 4731488"/>
              <a:gd name="connsiteX3" fmla="*/ 6177517 w 10185991"/>
              <a:gd name="connsiteY3" fmla="*/ 1286539 h 4731488"/>
              <a:gd name="connsiteX4" fmla="*/ 8793126 w 10185991"/>
              <a:gd name="connsiteY4" fmla="*/ 1244009 h 4731488"/>
              <a:gd name="connsiteX5" fmla="*/ 9558670 w 10185991"/>
              <a:gd name="connsiteY5" fmla="*/ 1679944 h 4731488"/>
              <a:gd name="connsiteX6" fmla="*/ 9654363 w 10185991"/>
              <a:gd name="connsiteY6" fmla="*/ 2211572 h 4731488"/>
              <a:gd name="connsiteX7" fmla="*/ 8697433 w 10185991"/>
              <a:gd name="connsiteY7" fmla="*/ 2541181 h 4731488"/>
              <a:gd name="connsiteX8" fmla="*/ 6539024 w 10185991"/>
              <a:gd name="connsiteY8" fmla="*/ 2615609 h 4731488"/>
              <a:gd name="connsiteX9" fmla="*/ 3838354 w 10185991"/>
              <a:gd name="connsiteY9" fmla="*/ 2775098 h 4731488"/>
              <a:gd name="connsiteX10" fmla="*/ 1881963 w 10185991"/>
              <a:gd name="connsiteY10" fmla="*/ 2955851 h 4731488"/>
              <a:gd name="connsiteX11" fmla="*/ 1307805 w 10185991"/>
              <a:gd name="connsiteY11" fmla="*/ 3817088 h 4731488"/>
              <a:gd name="connsiteX12" fmla="*/ 2445489 w 10185991"/>
              <a:gd name="connsiteY12" fmla="*/ 4486939 h 4731488"/>
              <a:gd name="connsiteX13" fmla="*/ 4731489 w 10185991"/>
              <a:gd name="connsiteY13" fmla="*/ 3923414 h 4731488"/>
              <a:gd name="connsiteX14" fmla="*/ 6911163 w 10185991"/>
              <a:gd name="connsiteY14" fmla="*/ 3987209 h 4731488"/>
              <a:gd name="connsiteX15" fmla="*/ 8835656 w 10185991"/>
              <a:gd name="connsiteY15" fmla="*/ 4433777 h 4731488"/>
              <a:gd name="connsiteX16" fmla="*/ 10185991 w 10185991"/>
              <a:gd name="connsiteY16" fmla="*/ 4731488 h 4731488"/>
              <a:gd name="connsiteX17" fmla="*/ 10185991 w 10185991"/>
              <a:gd name="connsiteY17" fmla="*/ 4731488 h 473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185991" h="4731488">
                <a:moveTo>
                  <a:pt x="0" y="0"/>
                </a:moveTo>
                <a:cubicBezTo>
                  <a:pt x="200246" y="219740"/>
                  <a:pt x="400493" y="439480"/>
                  <a:pt x="1041991" y="659219"/>
                </a:cubicBezTo>
                <a:cubicBezTo>
                  <a:pt x="1683489" y="878958"/>
                  <a:pt x="2993065" y="1213884"/>
                  <a:pt x="3848986" y="1318437"/>
                </a:cubicBezTo>
                <a:cubicBezTo>
                  <a:pt x="4704907" y="1422990"/>
                  <a:pt x="6177517" y="1286539"/>
                  <a:pt x="6177517" y="1286539"/>
                </a:cubicBezTo>
                <a:cubicBezTo>
                  <a:pt x="7001540" y="1274134"/>
                  <a:pt x="8229601" y="1178442"/>
                  <a:pt x="8793126" y="1244009"/>
                </a:cubicBezTo>
                <a:cubicBezTo>
                  <a:pt x="9356651" y="1309576"/>
                  <a:pt x="9415131" y="1518684"/>
                  <a:pt x="9558670" y="1679944"/>
                </a:cubicBezTo>
                <a:cubicBezTo>
                  <a:pt x="9702210" y="1841205"/>
                  <a:pt x="9797902" y="2068033"/>
                  <a:pt x="9654363" y="2211572"/>
                </a:cubicBezTo>
                <a:cubicBezTo>
                  <a:pt x="9510824" y="2355111"/>
                  <a:pt x="9216656" y="2473841"/>
                  <a:pt x="8697433" y="2541181"/>
                </a:cubicBezTo>
                <a:cubicBezTo>
                  <a:pt x="8178210" y="2608521"/>
                  <a:pt x="7348871" y="2576623"/>
                  <a:pt x="6539024" y="2615609"/>
                </a:cubicBezTo>
                <a:cubicBezTo>
                  <a:pt x="5729178" y="2654595"/>
                  <a:pt x="4614531" y="2718391"/>
                  <a:pt x="3838354" y="2775098"/>
                </a:cubicBezTo>
                <a:cubicBezTo>
                  <a:pt x="3062177" y="2831805"/>
                  <a:pt x="2303721" y="2782186"/>
                  <a:pt x="1881963" y="2955851"/>
                </a:cubicBezTo>
                <a:cubicBezTo>
                  <a:pt x="1460205" y="3129516"/>
                  <a:pt x="1213884" y="3561907"/>
                  <a:pt x="1307805" y="3817088"/>
                </a:cubicBezTo>
                <a:cubicBezTo>
                  <a:pt x="1401726" y="4072269"/>
                  <a:pt x="1874875" y="4469218"/>
                  <a:pt x="2445489" y="4486939"/>
                </a:cubicBezTo>
                <a:cubicBezTo>
                  <a:pt x="3016103" y="4504660"/>
                  <a:pt x="3987210" y="4006702"/>
                  <a:pt x="4731489" y="3923414"/>
                </a:cubicBezTo>
                <a:cubicBezTo>
                  <a:pt x="5475768" y="3840126"/>
                  <a:pt x="6227135" y="3902149"/>
                  <a:pt x="6911163" y="3987209"/>
                </a:cubicBezTo>
                <a:cubicBezTo>
                  <a:pt x="7595191" y="4072269"/>
                  <a:pt x="8835656" y="4433777"/>
                  <a:pt x="8835656" y="4433777"/>
                </a:cubicBezTo>
                <a:lnTo>
                  <a:pt x="10185991" y="4731488"/>
                </a:lnTo>
                <a:lnTo>
                  <a:pt x="10185991" y="4731488"/>
                </a:lnTo>
              </a:path>
            </a:pathLst>
          </a:custGeom>
          <a:noFill/>
          <a:ln w="28575">
            <a:headEnd type="oval" w="lg" len="lg"/>
            <a:tailEnd type="stealth"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185991"/>
                      <a:gd name="connsiteY0" fmla="*/ 0 h 4731488"/>
                      <a:gd name="connsiteX1" fmla="*/ 1041991 w 10185991"/>
                      <a:gd name="connsiteY1" fmla="*/ 659219 h 4731488"/>
                      <a:gd name="connsiteX2" fmla="*/ 3848986 w 10185991"/>
                      <a:gd name="connsiteY2" fmla="*/ 1318437 h 4731488"/>
                      <a:gd name="connsiteX3" fmla="*/ 6177517 w 10185991"/>
                      <a:gd name="connsiteY3" fmla="*/ 1286539 h 4731488"/>
                      <a:gd name="connsiteX4" fmla="*/ 8793126 w 10185991"/>
                      <a:gd name="connsiteY4" fmla="*/ 1244009 h 4731488"/>
                      <a:gd name="connsiteX5" fmla="*/ 9558670 w 10185991"/>
                      <a:gd name="connsiteY5" fmla="*/ 1679944 h 4731488"/>
                      <a:gd name="connsiteX6" fmla="*/ 9654363 w 10185991"/>
                      <a:gd name="connsiteY6" fmla="*/ 2211572 h 4731488"/>
                      <a:gd name="connsiteX7" fmla="*/ 8697433 w 10185991"/>
                      <a:gd name="connsiteY7" fmla="*/ 2541181 h 4731488"/>
                      <a:gd name="connsiteX8" fmla="*/ 6539024 w 10185991"/>
                      <a:gd name="connsiteY8" fmla="*/ 2615609 h 4731488"/>
                      <a:gd name="connsiteX9" fmla="*/ 3838354 w 10185991"/>
                      <a:gd name="connsiteY9" fmla="*/ 2775098 h 4731488"/>
                      <a:gd name="connsiteX10" fmla="*/ 1881963 w 10185991"/>
                      <a:gd name="connsiteY10" fmla="*/ 2955851 h 4731488"/>
                      <a:gd name="connsiteX11" fmla="*/ 1307805 w 10185991"/>
                      <a:gd name="connsiteY11" fmla="*/ 3817088 h 4731488"/>
                      <a:gd name="connsiteX12" fmla="*/ 2445489 w 10185991"/>
                      <a:gd name="connsiteY12" fmla="*/ 4486939 h 4731488"/>
                      <a:gd name="connsiteX13" fmla="*/ 4731489 w 10185991"/>
                      <a:gd name="connsiteY13" fmla="*/ 3923414 h 4731488"/>
                      <a:gd name="connsiteX14" fmla="*/ 6911163 w 10185991"/>
                      <a:gd name="connsiteY14" fmla="*/ 3987209 h 4731488"/>
                      <a:gd name="connsiteX15" fmla="*/ 8835656 w 10185991"/>
                      <a:gd name="connsiteY15" fmla="*/ 4433777 h 4731488"/>
                      <a:gd name="connsiteX16" fmla="*/ 10185991 w 10185991"/>
                      <a:gd name="connsiteY16" fmla="*/ 4731488 h 4731488"/>
                      <a:gd name="connsiteX17" fmla="*/ 10185991 w 10185991"/>
                      <a:gd name="connsiteY17" fmla="*/ 4731488 h 4731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185991" h="4731488" extrusionOk="0">
                        <a:moveTo>
                          <a:pt x="0" y="0"/>
                        </a:moveTo>
                        <a:cubicBezTo>
                          <a:pt x="195426" y="216767"/>
                          <a:pt x="387411" y="444390"/>
                          <a:pt x="1041991" y="659219"/>
                        </a:cubicBezTo>
                        <a:cubicBezTo>
                          <a:pt x="1851582" y="914346"/>
                          <a:pt x="2822194" y="1219317"/>
                          <a:pt x="3848986" y="1318437"/>
                        </a:cubicBezTo>
                        <a:cubicBezTo>
                          <a:pt x="4704907" y="1422990"/>
                          <a:pt x="6177517" y="1286539"/>
                          <a:pt x="6177517" y="1286539"/>
                        </a:cubicBezTo>
                        <a:cubicBezTo>
                          <a:pt x="6941382" y="1241220"/>
                          <a:pt x="8276366" y="1200787"/>
                          <a:pt x="8793126" y="1244009"/>
                        </a:cubicBezTo>
                        <a:cubicBezTo>
                          <a:pt x="9373074" y="1311524"/>
                          <a:pt x="9426912" y="1494439"/>
                          <a:pt x="9558670" y="1679944"/>
                        </a:cubicBezTo>
                        <a:cubicBezTo>
                          <a:pt x="9699292" y="1840758"/>
                          <a:pt x="9775419" y="2089201"/>
                          <a:pt x="9654363" y="2211572"/>
                        </a:cubicBezTo>
                        <a:cubicBezTo>
                          <a:pt x="9508159" y="2329692"/>
                          <a:pt x="9208590" y="2485051"/>
                          <a:pt x="8697433" y="2541181"/>
                        </a:cubicBezTo>
                        <a:cubicBezTo>
                          <a:pt x="8232012" y="2638641"/>
                          <a:pt x="7488796" y="2610266"/>
                          <a:pt x="6539024" y="2615609"/>
                        </a:cubicBezTo>
                        <a:cubicBezTo>
                          <a:pt x="5702216" y="2650234"/>
                          <a:pt x="4697236" y="2786028"/>
                          <a:pt x="3838354" y="2775098"/>
                        </a:cubicBezTo>
                        <a:cubicBezTo>
                          <a:pt x="3102245" y="2891451"/>
                          <a:pt x="2311801" y="2865868"/>
                          <a:pt x="1881963" y="2955851"/>
                        </a:cubicBezTo>
                        <a:cubicBezTo>
                          <a:pt x="1471199" y="3146450"/>
                          <a:pt x="1242415" y="3596856"/>
                          <a:pt x="1307805" y="3817088"/>
                        </a:cubicBezTo>
                        <a:cubicBezTo>
                          <a:pt x="1451470" y="4028716"/>
                          <a:pt x="1879623" y="4446887"/>
                          <a:pt x="2445489" y="4486939"/>
                        </a:cubicBezTo>
                        <a:cubicBezTo>
                          <a:pt x="2881041" y="4526839"/>
                          <a:pt x="3900916" y="3947161"/>
                          <a:pt x="4731489" y="3923414"/>
                        </a:cubicBezTo>
                        <a:cubicBezTo>
                          <a:pt x="5407317" y="3835267"/>
                          <a:pt x="6200023" y="3846882"/>
                          <a:pt x="6911163" y="3987209"/>
                        </a:cubicBezTo>
                        <a:cubicBezTo>
                          <a:pt x="7595191" y="4072268"/>
                          <a:pt x="8835656" y="4433777"/>
                          <a:pt x="8835656" y="4433777"/>
                        </a:cubicBezTo>
                        <a:cubicBezTo>
                          <a:pt x="9370868" y="4462425"/>
                          <a:pt x="9895111" y="4721114"/>
                          <a:pt x="10185991" y="4731488"/>
                        </a:cubicBezTo>
                        <a:lnTo>
                          <a:pt x="10185991" y="4731488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53" name="Picture 5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1FB492C-EC8B-DE1D-6075-AA5888421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160346B7-D8AE-B6DE-C418-5D19CD84E725}"/>
              </a:ext>
            </a:extLst>
          </p:cNvPr>
          <p:cNvSpPr txBox="1"/>
          <p:nvPr/>
        </p:nvSpPr>
        <p:spPr>
          <a:xfrm>
            <a:off x="2120191" y="2412944"/>
            <a:ext cx="1604190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Development of SPMS (PAC’01, EPAC’02, EPAC’04)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DFCC48E-77B4-19F5-95BB-A7B4A4BA0A9A}"/>
              </a:ext>
            </a:extLst>
          </p:cNvPr>
          <p:cNvSpPr txBox="1"/>
          <p:nvPr/>
        </p:nvSpPr>
        <p:spPr>
          <a:xfrm>
            <a:off x="387789" y="688793"/>
            <a:ext cx="3563008" cy="830997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Development of ‘</a:t>
            </a:r>
            <a:r>
              <a:rPr lang="en-US" sz="1600" dirty="0" err="1"/>
              <a:t>JACoW</a:t>
            </a:r>
            <a:r>
              <a:rPr lang="en-US" sz="1600" dirty="0"/>
              <a:t> model’, formation of the collaboration (EPAC’96,  EPAC’98, APAC’98, PAC’99)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637621-886F-8085-4872-E857775F6B72}"/>
              </a:ext>
            </a:extLst>
          </p:cNvPr>
          <p:cNvSpPr txBox="1"/>
          <p:nvPr/>
        </p:nvSpPr>
        <p:spPr>
          <a:xfrm>
            <a:off x="9571973" y="1540385"/>
            <a:ext cx="1814643" cy="584775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2012 </a:t>
            </a:r>
            <a:r>
              <a:rPr lang="en-US" sz="1600" dirty="0" err="1"/>
              <a:t>JACoW</a:t>
            </a:r>
            <a:r>
              <a:rPr lang="en-US" sz="1600" dirty="0"/>
              <a:t> charter adopted</a:t>
            </a:r>
            <a:endParaRPr lang="en-DE" sz="16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1D89567-6A07-DC73-BAFA-DA752018AC50}"/>
              </a:ext>
            </a:extLst>
          </p:cNvPr>
          <p:cNvSpPr txBox="1"/>
          <p:nvPr/>
        </p:nvSpPr>
        <p:spPr>
          <a:xfrm>
            <a:off x="10026501" y="3507239"/>
            <a:ext cx="1935197" cy="830997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2015 current version of </a:t>
            </a:r>
            <a:r>
              <a:rPr lang="en-US" sz="1600" dirty="0" err="1"/>
              <a:t>JACoW</a:t>
            </a:r>
            <a:r>
              <a:rPr lang="en-US" sz="1600" dirty="0"/>
              <a:t> charter adopted</a:t>
            </a:r>
            <a:endParaRPr lang="en-DE" sz="16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DE0870F-D8FE-9D24-C8EA-E22D9D85EDA0}"/>
              </a:ext>
            </a:extLst>
          </p:cNvPr>
          <p:cNvSpPr txBox="1"/>
          <p:nvPr/>
        </p:nvSpPr>
        <p:spPr>
          <a:xfrm>
            <a:off x="7225088" y="1871658"/>
            <a:ext cx="1755590" cy="27699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2007-08 first discussion about indexing </a:t>
            </a:r>
            <a:r>
              <a:rPr lang="en-US" sz="600" dirty="0" err="1"/>
              <a:t>JACoW</a:t>
            </a:r>
            <a:r>
              <a:rPr lang="en-US" sz="600" dirty="0"/>
              <a:t> proceedings</a:t>
            </a:r>
            <a:endParaRPr lang="en-DE" sz="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5A35C47-4F5F-1498-A58D-8E9B8D822989}"/>
              </a:ext>
            </a:extLst>
          </p:cNvPr>
          <p:cNvSpPr txBox="1"/>
          <p:nvPr/>
        </p:nvSpPr>
        <p:spPr>
          <a:xfrm>
            <a:off x="1382237" y="5154343"/>
            <a:ext cx="948271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First test of</a:t>
            </a:r>
          </a:p>
          <a:p>
            <a:r>
              <a:rPr lang="en-US" sz="600" dirty="0"/>
              <a:t> </a:t>
            </a:r>
            <a:r>
              <a:rPr lang="en-US" sz="600" dirty="0" err="1"/>
              <a:t>JACoW</a:t>
            </a:r>
            <a:r>
              <a:rPr lang="en-US" sz="600" dirty="0"/>
              <a:t>-Indico (FEL’22)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F0153C3-DD0F-80C0-6829-4ABAFEAD253F}"/>
              </a:ext>
            </a:extLst>
          </p:cNvPr>
          <p:cNvSpPr txBox="1"/>
          <p:nvPr/>
        </p:nvSpPr>
        <p:spPr>
          <a:xfrm>
            <a:off x="6390850" y="5207792"/>
            <a:ext cx="1091499" cy="46166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2024 First two sets of proceedings</a:t>
            </a:r>
          </a:p>
          <a:p>
            <a:r>
              <a:rPr lang="en-US" sz="600" dirty="0"/>
              <a:t>(LINAC and IBIC) indexed in Scopus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08A887C-5220-1FBD-8112-3BDF3D12065D}"/>
              </a:ext>
            </a:extLst>
          </p:cNvPr>
          <p:cNvSpPr txBox="1"/>
          <p:nvPr/>
        </p:nvSpPr>
        <p:spPr>
          <a:xfrm>
            <a:off x="5390705" y="4595254"/>
            <a:ext cx="1307401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2022 Last SPMS instance created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6EB556C-46CD-3CE9-4A3B-379FACDB93D3}"/>
              </a:ext>
            </a:extLst>
          </p:cNvPr>
          <p:cNvSpPr txBox="1"/>
          <p:nvPr/>
        </p:nvSpPr>
        <p:spPr>
          <a:xfrm>
            <a:off x="8091852" y="3349881"/>
            <a:ext cx="1162198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2017 Start of SPMS-Indico merge project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CCE5858-B7AF-7B1E-BB91-97D0309EE8B2}"/>
              </a:ext>
            </a:extLst>
          </p:cNvPr>
          <p:cNvSpPr txBox="1"/>
          <p:nvPr/>
        </p:nvSpPr>
        <p:spPr>
          <a:xfrm>
            <a:off x="2922286" y="4913897"/>
            <a:ext cx="1505351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Beta test of </a:t>
            </a:r>
            <a:r>
              <a:rPr lang="en-US" sz="600" dirty="0" err="1"/>
              <a:t>JACoW</a:t>
            </a:r>
            <a:r>
              <a:rPr lang="en-US" sz="600" dirty="0"/>
              <a:t>- Indico at IPAC’23, then production version rolled out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A1D559-E769-A480-3B16-60327847FDA2}"/>
              </a:ext>
            </a:extLst>
          </p:cNvPr>
          <p:cNvSpPr txBox="1"/>
          <p:nvPr/>
        </p:nvSpPr>
        <p:spPr>
          <a:xfrm>
            <a:off x="3563389" y="5695560"/>
            <a:ext cx="1636702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Development of Indico proceedings module (IPAC’23, IPAC’24, IPAC’25)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90029B6-A65F-E86B-953E-095428A5499F}"/>
              </a:ext>
            </a:extLst>
          </p:cNvPr>
          <p:cNvSpPr txBox="1"/>
          <p:nvPr/>
        </p:nvSpPr>
        <p:spPr>
          <a:xfrm>
            <a:off x="4369544" y="3358459"/>
            <a:ext cx="1307401" cy="27699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Development of </a:t>
            </a:r>
            <a:r>
              <a:rPr lang="en-US" sz="600" dirty="0" err="1"/>
              <a:t>CATscan</a:t>
            </a:r>
            <a:r>
              <a:rPr lang="en-US" sz="600" dirty="0"/>
              <a:t> and reference search tool (IPAC’19)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F4493A3-97BF-4C3D-BC6B-7FAC5B950B4D}"/>
              </a:ext>
            </a:extLst>
          </p:cNvPr>
          <p:cNvSpPr txBox="1"/>
          <p:nvPr/>
        </p:nvSpPr>
        <p:spPr>
          <a:xfrm>
            <a:off x="10103996" y="5194657"/>
            <a:ext cx="954274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2024 KEK SPMS server will be retired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C35BBE-B499-C747-4B48-7C119CAD9383}"/>
              </a:ext>
            </a:extLst>
          </p:cNvPr>
          <p:cNvSpPr txBox="1"/>
          <p:nvPr/>
        </p:nvSpPr>
        <p:spPr>
          <a:xfrm>
            <a:off x="5881849" y="2696244"/>
            <a:ext cx="1424851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Regional support centers</a:t>
            </a:r>
            <a:endParaRPr lang="en-DE" sz="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54394F-F096-A624-9978-390C3E161AEA}"/>
              </a:ext>
            </a:extLst>
          </p:cNvPr>
          <p:cNvSpPr txBox="1"/>
          <p:nvPr/>
        </p:nvSpPr>
        <p:spPr>
          <a:xfrm>
            <a:off x="3345352" y="2512415"/>
            <a:ext cx="1551651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/>
              <a:t>Further development of SPMS functionality (FEL’04, FEL’05, IPAC, EPAC’08)</a:t>
            </a:r>
            <a:endParaRPr lang="en-DE" sz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5EBD23-5A31-1813-FCAB-FF39F7A034B9}"/>
              </a:ext>
            </a:extLst>
          </p:cNvPr>
          <p:cNvSpPr txBox="1"/>
          <p:nvPr/>
        </p:nvSpPr>
        <p:spPr>
          <a:xfrm>
            <a:off x="1326268" y="3721604"/>
            <a:ext cx="1263407" cy="369332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2020 end of SPMS development support, closing of FNAL support center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A161A0-46FE-C13F-2623-3CB191BDF5EC}"/>
              </a:ext>
            </a:extLst>
          </p:cNvPr>
          <p:cNvSpPr txBox="1"/>
          <p:nvPr/>
        </p:nvSpPr>
        <p:spPr>
          <a:xfrm>
            <a:off x="3287204" y="1757414"/>
            <a:ext cx="1690679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Development of JPSP (continuing over many years)</a:t>
            </a:r>
            <a:endParaRPr lang="en-DE" sz="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B6538-ED49-4777-F1E8-64A1E452F3C4}"/>
              </a:ext>
            </a:extLst>
          </p:cNvPr>
          <p:cNvSpPr txBox="1"/>
          <p:nvPr/>
        </p:nvSpPr>
        <p:spPr>
          <a:xfrm>
            <a:off x="8025534" y="4692678"/>
            <a:ext cx="1369792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LINAC’24 proceedings published (EiC Kelly </a:t>
            </a:r>
            <a:r>
              <a:rPr lang="en-US" sz="600" dirty="0" err="1"/>
              <a:t>Jaje</a:t>
            </a:r>
            <a:r>
              <a:rPr lang="en-US" sz="6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A61DB8-6B1D-DD88-3CA6-4C770636D2AD}"/>
              </a:ext>
            </a:extLst>
          </p:cNvPr>
          <p:cNvSpPr txBox="1"/>
          <p:nvPr/>
        </p:nvSpPr>
        <p:spPr>
          <a:xfrm>
            <a:off x="500918" y="1769217"/>
            <a:ext cx="2057400" cy="584775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2001 </a:t>
            </a:r>
            <a:r>
              <a:rPr lang="en-US" sz="1600" dirty="0" err="1"/>
              <a:t>JACoW</a:t>
            </a:r>
            <a:r>
              <a:rPr lang="en-US" sz="1600" dirty="0"/>
              <a:t> Steering Committee</a:t>
            </a:r>
          </a:p>
        </p:txBody>
      </p:sp>
    </p:spTree>
    <p:extLst>
      <p:ext uri="{BB962C8B-B14F-4D97-AF65-F5344CB8AC3E}">
        <p14:creationId xmlns:p14="http://schemas.microsoft.com/office/powerpoint/2010/main" val="3022701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8DE0E-2DA6-1569-13F3-D827AEC00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1ABE26-66A0-CED4-41FD-73A2E9100E5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06E08F1E-99C9-FD2A-AFD9-73FDC948E887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831097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Introduction of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Jacow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ch</a:t>
            </a:r>
            <a:r>
              <a:rPr lang="en-GB" sz="2400" b="1" dirty="0" err="1">
                <a:solidFill>
                  <a:srgbClr val="44546A"/>
                </a:solidFill>
              </a:rPr>
              <a:t>arter</a:t>
            </a:r>
            <a:endParaRPr lang="en-US" sz="2400" b="1" dirty="0"/>
          </a:p>
        </p:txBody>
      </p:sp>
      <p:pic>
        <p:nvPicPr>
          <p:cNvPr id="4" name="Picture 3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7CE67D9-9415-06DB-335B-888DB6BAC8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EB742E-4750-2B43-2931-4AE8E6B1C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59" y="824631"/>
            <a:ext cx="5036370" cy="1237800"/>
          </a:xfrm>
          <a:prstGeom prst="rect">
            <a:avLst/>
          </a:prstGeom>
          <a:ln w="12700">
            <a:solidFill>
              <a:schemeClr val="accent1">
                <a:shade val="15000"/>
              </a:schemeClr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D159F55-65EB-7EED-83EF-CD41F6C89308}"/>
              </a:ext>
            </a:extLst>
          </p:cNvPr>
          <p:cNvGrpSpPr>
            <a:grpSpLocks noChangeAspect="1"/>
          </p:cNvGrpSpPr>
          <p:nvPr/>
        </p:nvGrpSpPr>
        <p:grpSpPr>
          <a:xfrm>
            <a:off x="768755" y="2257221"/>
            <a:ext cx="4259918" cy="2776553"/>
            <a:chOff x="355800" y="2371015"/>
            <a:chExt cx="5121084" cy="33378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299A1DC-A69C-2A46-B80D-515604A46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5800" y="2371015"/>
              <a:ext cx="5121084" cy="3337849"/>
            </a:xfrm>
            <a:prstGeom prst="rect">
              <a:avLst/>
            </a:prstGeom>
            <a:ln w="12700">
              <a:solidFill>
                <a:schemeClr val="accent1">
                  <a:shade val="15000"/>
                </a:schemeClr>
              </a:solidFill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5CAAAB-E83A-D189-42B6-EF1D40D8D684}"/>
                </a:ext>
              </a:extLst>
            </p:cNvPr>
            <p:cNvSpPr/>
            <p:nvPr/>
          </p:nvSpPr>
          <p:spPr>
            <a:xfrm>
              <a:off x="355800" y="2371015"/>
              <a:ext cx="725748" cy="244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2164068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24D10-4889-948C-5634-238BDF930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9094A7-80CB-3703-908B-13DA41DA174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43DC1D-04EF-7AFE-4F39-87752A0438D1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831097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Introduction of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Jacow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ch</a:t>
            </a:r>
            <a:r>
              <a:rPr lang="en-GB" sz="2400" b="1" dirty="0" err="1">
                <a:solidFill>
                  <a:srgbClr val="44546A"/>
                </a:solidFill>
              </a:rPr>
              <a:t>arter</a:t>
            </a:r>
            <a:endParaRPr lang="en-US" sz="2400" b="1" dirty="0"/>
          </a:p>
        </p:txBody>
      </p:sp>
      <p:pic>
        <p:nvPicPr>
          <p:cNvPr id="4" name="Picture 3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9CC807E0-99EF-79D0-6FDC-78C5CD7265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D4C452E-61EE-EDEE-B6B2-B0C8709A05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393987"/>
              </p:ext>
            </p:extLst>
          </p:nvPr>
        </p:nvGraphicFramePr>
        <p:xfrm>
          <a:off x="5732839" y="183755"/>
          <a:ext cx="5934447" cy="607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47">
                  <a:extLst>
                    <a:ext uri="{9D8B030D-6E8A-4147-A177-3AD203B41FA5}">
                      <a16:colId xmlns:a16="http://schemas.microsoft.com/office/drawing/2014/main" val="3804794560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442486734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121741059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030813430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chair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deputy chair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secretary/coordinator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77685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1998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John Poole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Christine Petit-Jean-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Genaz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0017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1999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89885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23866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2001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09572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2002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56552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2003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1521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48745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2005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13352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2006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94969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2007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37360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2008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707861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4259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002327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05653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99715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2480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4095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Todd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Satogata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21483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4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17188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3400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02832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Dave Button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70337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Dave Button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368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Meghan McAteer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Dave Button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Jana Thomson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3736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Meghan McAteer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Rob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Apsimon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Jana Thomson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29870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Meghan McAteer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Caitlin Hoffman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Jana Thomson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596626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0C276FB9-83EA-3951-9B88-7566B3E04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59" y="824631"/>
            <a:ext cx="5036370" cy="1237800"/>
          </a:xfrm>
          <a:prstGeom prst="rect">
            <a:avLst/>
          </a:prstGeom>
          <a:ln w="12700">
            <a:solidFill>
              <a:schemeClr val="accent1">
                <a:shade val="15000"/>
              </a:schemeClr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E6FB058-ACB3-9C61-9AA6-C89306227B10}"/>
              </a:ext>
            </a:extLst>
          </p:cNvPr>
          <p:cNvGrpSpPr>
            <a:grpSpLocks noChangeAspect="1"/>
          </p:cNvGrpSpPr>
          <p:nvPr/>
        </p:nvGrpSpPr>
        <p:grpSpPr>
          <a:xfrm>
            <a:off x="768755" y="2257221"/>
            <a:ext cx="4259918" cy="2776553"/>
            <a:chOff x="355800" y="2371015"/>
            <a:chExt cx="5121084" cy="33378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4BC3003-9911-1ABB-E740-3F66F78DE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5800" y="2371015"/>
              <a:ext cx="5121084" cy="3337849"/>
            </a:xfrm>
            <a:prstGeom prst="rect">
              <a:avLst/>
            </a:prstGeom>
            <a:ln w="12700">
              <a:solidFill>
                <a:schemeClr val="accent1">
                  <a:shade val="15000"/>
                </a:schemeClr>
              </a:solidFill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51A675A-6BB3-2E04-0C7E-25B42813D06E}"/>
                </a:ext>
              </a:extLst>
            </p:cNvPr>
            <p:cNvSpPr/>
            <p:nvPr/>
          </p:nvSpPr>
          <p:spPr>
            <a:xfrm>
              <a:off x="355800" y="2371015"/>
              <a:ext cx="725748" cy="244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2283660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62889-0DD8-B0AB-E2DE-764BC1D2DD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212C66-9253-C59D-F2B3-5CCEFD5A24A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BE68114-EAF4-19A9-7991-10F77D5C5F66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831097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Introduction of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Jacow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ch</a:t>
            </a:r>
            <a:r>
              <a:rPr lang="en-GB" sz="2400" b="1" dirty="0" err="1">
                <a:solidFill>
                  <a:srgbClr val="44546A"/>
                </a:solidFill>
              </a:rPr>
              <a:t>arter</a:t>
            </a:r>
            <a:endParaRPr lang="en-US" sz="2400" b="1" dirty="0"/>
          </a:p>
        </p:txBody>
      </p:sp>
      <p:pic>
        <p:nvPicPr>
          <p:cNvPr id="4" name="Picture 3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1BFD80D-6223-B43E-06A0-5112693E7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2659B2B-DE27-150D-2E59-89ED21F41611}"/>
              </a:ext>
            </a:extLst>
          </p:cNvPr>
          <p:cNvGraphicFramePr>
            <a:graphicFrameLocks noGrp="1"/>
          </p:cNvGraphicFramePr>
          <p:nvPr/>
        </p:nvGraphicFramePr>
        <p:xfrm>
          <a:off x="5732839" y="183755"/>
          <a:ext cx="5934447" cy="607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47">
                  <a:extLst>
                    <a:ext uri="{9D8B030D-6E8A-4147-A177-3AD203B41FA5}">
                      <a16:colId xmlns:a16="http://schemas.microsoft.com/office/drawing/2014/main" val="3804794560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442486734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121741059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030813430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chair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deputy chair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secretary/coordinator</a:t>
                      </a:r>
                      <a:endParaRPr lang="en-DE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77685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1998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John Poole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Christine Petit-Jean-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Genaz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0017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1999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89885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3866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2001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572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2002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552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2003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1521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48745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2005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3352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2006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John Poole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C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4969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2007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7360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2008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07861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4259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02327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5653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9715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2480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Volker RW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Schaa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Ivan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Andrian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4095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Todd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Satogata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1483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4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7188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3400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Todd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Satogata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2832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Dave Button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0337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Ivan 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Andrian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Dave Button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Christine Petit-Jean-</a:t>
                      </a:r>
                      <a:r>
                        <a:rPr kumimoji="0" 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Genaz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D4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368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Meghan McAteer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Dave Button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Jana Thomson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3736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Meghan McAteer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Rob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Apsimon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Jana Thomson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29870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Meghan McAteer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Caitlin Hoffman</a:t>
                      </a:r>
                      <a:endParaRPr lang="en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Jana Thomson</a:t>
                      </a:r>
                      <a:endParaRPr kumimoji="0" lang="en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596626"/>
                  </a:ext>
                </a:extLst>
              </a:tr>
            </a:tbl>
          </a:graphicData>
        </a:graphic>
      </p:graphicFrame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27C297C-E883-27FD-6B26-06F4DF87B746}"/>
              </a:ext>
            </a:extLst>
          </p:cNvPr>
          <p:cNvSpPr/>
          <p:nvPr/>
        </p:nvSpPr>
        <p:spPr>
          <a:xfrm rot="60000" flipV="1">
            <a:off x="5616000" y="3384528"/>
            <a:ext cx="6264000" cy="128161"/>
          </a:xfrm>
          <a:custGeom>
            <a:avLst/>
            <a:gdLst>
              <a:gd name="connsiteX0" fmla="*/ 0 w 6264000"/>
              <a:gd name="connsiteY0" fmla="*/ 0 h 128161"/>
              <a:gd name="connsiteX1" fmla="*/ 506815 w 6264000"/>
              <a:gd name="connsiteY1" fmla="*/ 10369 h 128161"/>
              <a:gd name="connsiteX2" fmla="*/ 888349 w 6264000"/>
              <a:gd name="connsiteY2" fmla="*/ 18176 h 128161"/>
              <a:gd name="connsiteX3" fmla="*/ 1583084 w 6264000"/>
              <a:gd name="connsiteY3" fmla="*/ 32390 h 128161"/>
              <a:gd name="connsiteX4" fmla="*/ 2089898 w 6264000"/>
              <a:gd name="connsiteY4" fmla="*/ 42759 h 128161"/>
              <a:gd name="connsiteX5" fmla="*/ 2596713 w 6264000"/>
              <a:gd name="connsiteY5" fmla="*/ 53129 h 128161"/>
              <a:gd name="connsiteX6" fmla="*/ 3291447 w 6264000"/>
              <a:gd name="connsiteY6" fmla="*/ 67343 h 128161"/>
              <a:gd name="connsiteX7" fmla="*/ 3735622 w 6264000"/>
              <a:gd name="connsiteY7" fmla="*/ 76431 h 128161"/>
              <a:gd name="connsiteX8" fmla="*/ 4430356 w 6264000"/>
              <a:gd name="connsiteY8" fmla="*/ 90645 h 128161"/>
              <a:gd name="connsiteX9" fmla="*/ 5125091 w 6264000"/>
              <a:gd name="connsiteY9" fmla="*/ 104859 h 128161"/>
              <a:gd name="connsiteX10" fmla="*/ 5694545 w 6264000"/>
              <a:gd name="connsiteY10" fmla="*/ 116510 h 128161"/>
              <a:gd name="connsiteX11" fmla="*/ 6264000 w 6264000"/>
              <a:gd name="connsiteY11" fmla="*/ 128161 h 128161"/>
              <a:gd name="connsiteX12" fmla="*/ 6264000 w 6264000"/>
              <a:gd name="connsiteY12" fmla="*/ 128161 h 128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64000" h="128161" extrusionOk="0">
                <a:moveTo>
                  <a:pt x="0" y="0"/>
                </a:moveTo>
                <a:cubicBezTo>
                  <a:pt x="208542" y="-38331"/>
                  <a:pt x="344613" y="9419"/>
                  <a:pt x="506815" y="10369"/>
                </a:cubicBezTo>
                <a:cubicBezTo>
                  <a:pt x="669017" y="11320"/>
                  <a:pt x="784093" y="60986"/>
                  <a:pt x="888349" y="18176"/>
                </a:cubicBezTo>
                <a:cubicBezTo>
                  <a:pt x="992605" y="-24634"/>
                  <a:pt x="1398542" y="109208"/>
                  <a:pt x="1583084" y="32390"/>
                </a:cubicBezTo>
                <a:cubicBezTo>
                  <a:pt x="1767626" y="-44428"/>
                  <a:pt x="1911517" y="83611"/>
                  <a:pt x="2089898" y="42759"/>
                </a:cubicBezTo>
                <a:cubicBezTo>
                  <a:pt x="2268279" y="1908"/>
                  <a:pt x="2369240" y="61789"/>
                  <a:pt x="2596713" y="53129"/>
                </a:cubicBezTo>
                <a:cubicBezTo>
                  <a:pt x="2824186" y="44469"/>
                  <a:pt x="2944790" y="116373"/>
                  <a:pt x="3291447" y="67343"/>
                </a:cubicBezTo>
                <a:cubicBezTo>
                  <a:pt x="3638104" y="18314"/>
                  <a:pt x="3641421" y="96522"/>
                  <a:pt x="3735622" y="76431"/>
                </a:cubicBezTo>
                <a:cubicBezTo>
                  <a:pt x="3829823" y="56340"/>
                  <a:pt x="4170782" y="90236"/>
                  <a:pt x="4430356" y="90645"/>
                </a:cubicBezTo>
                <a:cubicBezTo>
                  <a:pt x="4689930" y="91054"/>
                  <a:pt x="4907293" y="152135"/>
                  <a:pt x="5125091" y="104859"/>
                </a:cubicBezTo>
                <a:cubicBezTo>
                  <a:pt x="5342889" y="57584"/>
                  <a:pt x="5541906" y="154238"/>
                  <a:pt x="5694545" y="116510"/>
                </a:cubicBezTo>
                <a:cubicBezTo>
                  <a:pt x="5847184" y="78782"/>
                  <a:pt x="6121567" y="148998"/>
                  <a:pt x="6264000" y="128161"/>
                </a:cubicBezTo>
                <a:lnTo>
                  <a:pt x="6264000" y="128161"/>
                </a:lnTo>
              </a:path>
            </a:pathLst>
          </a:custGeom>
          <a:noFill/>
          <a:ln w="19050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14684"/>
                      <a:gd name="connsiteY0" fmla="*/ 0 h 98323"/>
                      <a:gd name="connsiteX1" fmla="*/ 4414684 w 4414684"/>
                      <a:gd name="connsiteY1" fmla="*/ 98323 h 98323"/>
                      <a:gd name="connsiteX2" fmla="*/ 4414684 w 4414684"/>
                      <a:gd name="connsiteY2" fmla="*/ 98323 h 98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414684" h="98323">
                        <a:moveTo>
                          <a:pt x="0" y="0"/>
                        </a:moveTo>
                        <a:lnTo>
                          <a:pt x="4414684" y="98323"/>
                        </a:lnTo>
                        <a:lnTo>
                          <a:pt x="4414684" y="98323"/>
                        </a:ln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6FE2A9-744F-9CA6-8D98-F9A9BD912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59" y="824631"/>
            <a:ext cx="5036370" cy="1237800"/>
          </a:xfrm>
          <a:prstGeom prst="rect">
            <a:avLst/>
          </a:prstGeom>
          <a:ln w="12700">
            <a:solidFill>
              <a:schemeClr val="accent1">
                <a:shade val="15000"/>
              </a:schemeClr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04AE605-1F67-B383-86EC-72BE917AA671}"/>
              </a:ext>
            </a:extLst>
          </p:cNvPr>
          <p:cNvGrpSpPr>
            <a:grpSpLocks noChangeAspect="1"/>
          </p:cNvGrpSpPr>
          <p:nvPr/>
        </p:nvGrpSpPr>
        <p:grpSpPr>
          <a:xfrm>
            <a:off x="768755" y="2257221"/>
            <a:ext cx="4259918" cy="2776553"/>
            <a:chOff x="355800" y="2371015"/>
            <a:chExt cx="5121084" cy="33378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59EDB31-75A1-7747-DA6A-35CCF6A6C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5800" y="2371015"/>
              <a:ext cx="5121084" cy="3337849"/>
            </a:xfrm>
            <a:prstGeom prst="rect">
              <a:avLst/>
            </a:prstGeom>
            <a:ln w="12700">
              <a:solidFill>
                <a:schemeClr val="accent1">
                  <a:shade val="15000"/>
                </a:schemeClr>
              </a:solidFill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45516E0-B719-F9FE-81A7-02CDDDC65883}"/>
                </a:ext>
              </a:extLst>
            </p:cNvPr>
            <p:cNvSpPr/>
            <p:nvPr/>
          </p:nvSpPr>
          <p:spPr>
            <a:xfrm>
              <a:off x="355800" y="2371015"/>
              <a:ext cx="725748" cy="244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1162425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BB4D4-7073-A1AF-DEF6-3C203F5A8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18F9D8A-FB22-915A-E85D-7E494A8B7D2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D5F09B1-2FA2-D45F-5B63-91605632AAC4}"/>
              </a:ext>
            </a:extLst>
          </p:cNvPr>
          <p:cNvSpPr txBox="1">
            <a:spLocks/>
          </p:cNvSpPr>
          <p:nvPr/>
        </p:nvSpPr>
        <p:spPr>
          <a:xfrm>
            <a:off x="577848" y="183755"/>
            <a:ext cx="9448653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A Timeline of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</a:t>
            </a:r>
            <a:r>
              <a:rPr kumimoji="0" lang="en-GB" sz="2400" b="1" i="0" u="none" strike="noStrike" kern="1200" cap="none" spc="0" normalizeH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o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W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evolution and developments</a:t>
            </a:r>
            <a:endParaRPr lang="en-US" sz="2400" b="1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8CE68F3-8520-2B24-D5F9-E4D7A2CE634B}"/>
              </a:ext>
            </a:extLst>
          </p:cNvPr>
          <p:cNvSpPr/>
          <p:nvPr/>
        </p:nvSpPr>
        <p:spPr>
          <a:xfrm>
            <a:off x="818706" y="988828"/>
            <a:ext cx="10185991" cy="4731488"/>
          </a:xfrm>
          <a:custGeom>
            <a:avLst/>
            <a:gdLst>
              <a:gd name="connsiteX0" fmla="*/ 0 w 10185991"/>
              <a:gd name="connsiteY0" fmla="*/ 0 h 4731488"/>
              <a:gd name="connsiteX1" fmla="*/ 1041991 w 10185991"/>
              <a:gd name="connsiteY1" fmla="*/ 659219 h 4731488"/>
              <a:gd name="connsiteX2" fmla="*/ 3848986 w 10185991"/>
              <a:gd name="connsiteY2" fmla="*/ 1318437 h 4731488"/>
              <a:gd name="connsiteX3" fmla="*/ 6177517 w 10185991"/>
              <a:gd name="connsiteY3" fmla="*/ 1286539 h 4731488"/>
              <a:gd name="connsiteX4" fmla="*/ 8793126 w 10185991"/>
              <a:gd name="connsiteY4" fmla="*/ 1244009 h 4731488"/>
              <a:gd name="connsiteX5" fmla="*/ 9558670 w 10185991"/>
              <a:gd name="connsiteY5" fmla="*/ 1679944 h 4731488"/>
              <a:gd name="connsiteX6" fmla="*/ 9654363 w 10185991"/>
              <a:gd name="connsiteY6" fmla="*/ 2211572 h 4731488"/>
              <a:gd name="connsiteX7" fmla="*/ 8697433 w 10185991"/>
              <a:gd name="connsiteY7" fmla="*/ 2541181 h 4731488"/>
              <a:gd name="connsiteX8" fmla="*/ 6539024 w 10185991"/>
              <a:gd name="connsiteY8" fmla="*/ 2615609 h 4731488"/>
              <a:gd name="connsiteX9" fmla="*/ 3838354 w 10185991"/>
              <a:gd name="connsiteY9" fmla="*/ 2775098 h 4731488"/>
              <a:gd name="connsiteX10" fmla="*/ 1881963 w 10185991"/>
              <a:gd name="connsiteY10" fmla="*/ 2955851 h 4731488"/>
              <a:gd name="connsiteX11" fmla="*/ 1307805 w 10185991"/>
              <a:gd name="connsiteY11" fmla="*/ 3817088 h 4731488"/>
              <a:gd name="connsiteX12" fmla="*/ 2445489 w 10185991"/>
              <a:gd name="connsiteY12" fmla="*/ 4486939 h 4731488"/>
              <a:gd name="connsiteX13" fmla="*/ 4731489 w 10185991"/>
              <a:gd name="connsiteY13" fmla="*/ 3923414 h 4731488"/>
              <a:gd name="connsiteX14" fmla="*/ 6911163 w 10185991"/>
              <a:gd name="connsiteY14" fmla="*/ 3987209 h 4731488"/>
              <a:gd name="connsiteX15" fmla="*/ 8835656 w 10185991"/>
              <a:gd name="connsiteY15" fmla="*/ 4433777 h 4731488"/>
              <a:gd name="connsiteX16" fmla="*/ 10185991 w 10185991"/>
              <a:gd name="connsiteY16" fmla="*/ 4731488 h 4731488"/>
              <a:gd name="connsiteX17" fmla="*/ 10185991 w 10185991"/>
              <a:gd name="connsiteY17" fmla="*/ 4731488 h 473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185991" h="4731488">
                <a:moveTo>
                  <a:pt x="0" y="0"/>
                </a:moveTo>
                <a:cubicBezTo>
                  <a:pt x="200246" y="219740"/>
                  <a:pt x="400493" y="439480"/>
                  <a:pt x="1041991" y="659219"/>
                </a:cubicBezTo>
                <a:cubicBezTo>
                  <a:pt x="1683489" y="878958"/>
                  <a:pt x="2993065" y="1213884"/>
                  <a:pt x="3848986" y="1318437"/>
                </a:cubicBezTo>
                <a:cubicBezTo>
                  <a:pt x="4704907" y="1422990"/>
                  <a:pt x="6177517" y="1286539"/>
                  <a:pt x="6177517" y="1286539"/>
                </a:cubicBezTo>
                <a:cubicBezTo>
                  <a:pt x="7001540" y="1274134"/>
                  <a:pt x="8229601" y="1178442"/>
                  <a:pt x="8793126" y="1244009"/>
                </a:cubicBezTo>
                <a:cubicBezTo>
                  <a:pt x="9356651" y="1309576"/>
                  <a:pt x="9415131" y="1518684"/>
                  <a:pt x="9558670" y="1679944"/>
                </a:cubicBezTo>
                <a:cubicBezTo>
                  <a:pt x="9702210" y="1841205"/>
                  <a:pt x="9797902" y="2068033"/>
                  <a:pt x="9654363" y="2211572"/>
                </a:cubicBezTo>
                <a:cubicBezTo>
                  <a:pt x="9510824" y="2355111"/>
                  <a:pt x="9216656" y="2473841"/>
                  <a:pt x="8697433" y="2541181"/>
                </a:cubicBezTo>
                <a:cubicBezTo>
                  <a:pt x="8178210" y="2608521"/>
                  <a:pt x="7348871" y="2576623"/>
                  <a:pt x="6539024" y="2615609"/>
                </a:cubicBezTo>
                <a:cubicBezTo>
                  <a:pt x="5729178" y="2654595"/>
                  <a:pt x="4614531" y="2718391"/>
                  <a:pt x="3838354" y="2775098"/>
                </a:cubicBezTo>
                <a:cubicBezTo>
                  <a:pt x="3062177" y="2831805"/>
                  <a:pt x="2303721" y="2782186"/>
                  <a:pt x="1881963" y="2955851"/>
                </a:cubicBezTo>
                <a:cubicBezTo>
                  <a:pt x="1460205" y="3129516"/>
                  <a:pt x="1213884" y="3561907"/>
                  <a:pt x="1307805" y="3817088"/>
                </a:cubicBezTo>
                <a:cubicBezTo>
                  <a:pt x="1401726" y="4072269"/>
                  <a:pt x="1874875" y="4469218"/>
                  <a:pt x="2445489" y="4486939"/>
                </a:cubicBezTo>
                <a:cubicBezTo>
                  <a:pt x="3016103" y="4504660"/>
                  <a:pt x="3987210" y="4006702"/>
                  <a:pt x="4731489" y="3923414"/>
                </a:cubicBezTo>
                <a:cubicBezTo>
                  <a:pt x="5475768" y="3840126"/>
                  <a:pt x="6227135" y="3902149"/>
                  <a:pt x="6911163" y="3987209"/>
                </a:cubicBezTo>
                <a:cubicBezTo>
                  <a:pt x="7595191" y="4072269"/>
                  <a:pt x="8835656" y="4433777"/>
                  <a:pt x="8835656" y="4433777"/>
                </a:cubicBezTo>
                <a:lnTo>
                  <a:pt x="10185991" y="4731488"/>
                </a:lnTo>
                <a:lnTo>
                  <a:pt x="10185991" y="4731488"/>
                </a:lnTo>
              </a:path>
            </a:pathLst>
          </a:custGeom>
          <a:noFill/>
          <a:ln w="28575">
            <a:headEnd type="oval" w="lg" len="lg"/>
            <a:tailEnd type="stealth"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185991"/>
                      <a:gd name="connsiteY0" fmla="*/ 0 h 4731488"/>
                      <a:gd name="connsiteX1" fmla="*/ 1041991 w 10185991"/>
                      <a:gd name="connsiteY1" fmla="*/ 659219 h 4731488"/>
                      <a:gd name="connsiteX2" fmla="*/ 3848986 w 10185991"/>
                      <a:gd name="connsiteY2" fmla="*/ 1318437 h 4731488"/>
                      <a:gd name="connsiteX3" fmla="*/ 6177517 w 10185991"/>
                      <a:gd name="connsiteY3" fmla="*/ 1286539 h 4731488"/>
                      <a:gd name="connsiteX4" fmla="*/ 8793126 w 10185991"/>
                      <a:gd name="connsiteY4" fmla="*/ 1244009 h 4731488"/>
                      <a:gd name="connsiteX5" fmla="*/ 9558670 w 10185991"/>
                      <a:gd name="connsiteY5" fmla="*/ 1679944 h 4731488"/>
                      <a:gd name="connsiteX6" fmla="*/ 9654363 w 10185991"/>
                      <a:gd name="connsiteY6" fmla="*/ 2211572 h 4731488"/>
                      <a:gd name="connsiteX7" fmla="*/ 8697433 w 10185991"/>
                      <a:gd name="connsiteY7" fmla="*/ 2541181 h 4731488"/>
                      <a:gd name="connsiteX8" fmla="*/ 6539024 w 10185991"/>
                      <a:gd name="connsiteY8" fmla="*/ 2615609 h 4731488"/>
                      <a:gd name="connsiteX9" fmla="*/ 3838354 w 10185991"/>
                      <a:gd name="connsiteY9" fmla="*/ 2775098 h 4731488"/>
                      <a:gd name="connsiteX10" fmla="*/ 1881963 w 10185991"/>
                      <a:gd name="connsiteY10" fmla="*/ 2955851 h 4731488"/>
                      <a:gd name="connsiteX11" fmla="*/ 1307805 w 10185991"/>
                      <a:gd name="connsiteY11" fmla="*/ 3817088 h 4731488"/>
                      <a:gd name="connsiteX12" fmla="*/ 2445489 w 10185991"/>
                      <a:gd name="connsiteY12" fmla="*/ 4486939 h 4731488"/>
                      <a:gd name="connsiteX13" fmla="*/ 4731489 w 10185991"/>
                      <a:gd name="connsiteY13" fmla="*/ 3923414 h 4731488"/>
                      <a:gd name="connsiteX14" fmla="*/ 6911163 w 10185991"/>
                      <a:gd name="connsiteY14" fmla="*/ 3987209 h 4731488"/>
                      <a:gd name="connsiteX15" fmla="*/ 8835656 w 10185991"/>
                      <a:gd name="connsiteY15" fmla="*/ 4433777 h 4731488"/>
                      <a:gd name="connsiteX16" fmla="*/ 10185991 w 10185991"/>
                      <a:gd name="connsiteY16" fmla="*/ 4731488 h 4731488"/>
                      <a:gd name="connsiteX17" fmla="*/ 10185991 w 10185991"/>
                      <a:gd name="connsiteY17" fmla="*/ 4731488 h 4731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185991" h="4731488" extrusionOk="0">
                        <a:moveTo>
                          <a:pt x="0" y="0"/>
                        </a:moveTo>
                        <a:cubicBezTo>
                          <a:pt x="195426" y="216767"/>
                          <a:pt x="387411" y="444390"/>
                          <a:pt x="1041991" y="659219"/>
                        </a:cubicBezTo>
                        <a:cubicBezTo>
                          <a:pt x="1851582" y="914346"/>
                          <a:pt x="2822194" y="1219317"/>
                          <a:pt x="3848986" y="1318437"/>
                        </a:cubicBezTo>
                        <a:cubicBezTo>
                          <a:pt x="4704907" y="1422990"/>
                          <a:pt x="6177517" y="1286539"/>
                          <a:pt x="6177517" y="1286539"/>
                        </a:cubicBezTo>
                        <a:cubicBezTo>
                          <a:pt x="6941382" y="1241220"/>
                          <a:pt x="8276366" y="1200787"/>
                          <a:pt x="8793126" y="1244009"/>
                        </a:cubicBezTo>
                        <a:cubicBezTo>
                          <a:pt x="9373074" y="1311524"/>
                          <a:pt x="9426912" y="1494439"/>
                          <a:pt x="9558670" y="1679944"/>
                        </a:cubicBezTo>
                        <a:cubicBezTo>
                          <a:pt x="9699292" y="1840758"/>
                          <a:pt x="9775419" y="2089201"/>
                          <a:pt x="9654363" y="2211572"/>
                        </a:cubicBezTo>
                        <a:cubicBezTo>
                          <a:pt x="9508159" y="2329692"/>
                          <a:pt x="9208590" y="2485051"/>
                          <a:pt x="8697433" y="2541181"/>
                        </a:cubicBezTo>
                        <a:cubicBezTo>
                          <a:pt x="8232012" y="2638641"/>
                          <a:pt x="7488796" y="2610266"/>
                          <a:pt x="6539024" y="2615609"/>
                        </a:cubicBezTo>
                        <a:cubicBezTo>
                          <a:pt x="5702216" y="2650234"/>
                          <a:pt x="4697236" y="2786028"/>
                          <a:pt x="3838354" y="2775098"/>
                        </a:cubicBezTo>
                        <a:cubicBezTo>
                          <a:pt x="3102245" y="2891451"/>
                          <a:pt x="2311801" y="2865868"/>
                          <a:pt x="1881963" y="2955851"/>
                        </a:cubicBezTo>
                        <a:cubicBezTo>
                          <a:pt x="1471199" y="3146450"/>
                          <a:pt x="1242415" y="3596856"/>
                          <a:pt x="1307805" y="3817088"/>
                        </a:cubicBezTo>
                        <a:cubicBezTo>
                          <a:pt x="1451470" y="4028716"/>
                          <a:pt x="1879623" y="4446887"/>
                          <a:pt x="2445489" y="4486939"/>
                        </a:cubicBezTo>
                        <a:cubicBezTo>
                          <a:pt x="2881041" y="4526839"/>
                          <a:pt x="3900916" y="3947161"/>
                          <a:pt x="4731489" y="3923414"/>
                        </a:cubicBezTo>
                        <a:cubicBezTo>
                          <a:pt x="5407317" y="3835267"/>
                          <a:pt x="6200023" y="3846882"/>
                          <a:pt x="6911163" y="3987209"/>
                        </a:cubicBezTo>
                        <a:cubicBezTo>
                          <a:pt x="7595191" y="4072268"/>
                          <a:pt x="8835656" y="4433777"/>
                          <a:pt x="8835656" y="4433777"/>
                        </a:cubicBezTo>
                        <a:cubicBezTo>
                          <a:pt x="9370868" y="4462425"/>
                          <a:pt x="9895111" y="4721114"/>
                          <a:pt x="10185991" y="4731488"/>
                        </a:cubicBezTo>
                        <a:lnTo>
                          <a:pt x="10185991" y="4731488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53" name="Picture 5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73B9F2ED-B96B-FCDC-B934-DBD260FE0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B1D6C80-0C8A-7338-4687-EFC0CA4EE72E}"/>
              </a:ext>
            </a:extLst>
          </p:cNvPr>
          <p:cNvSpPr txBox="1"/>
          <p:nvPr/>
        </p:nvSpPr>
        <p:spPr>
          <a:xfrm>
            <a:off x="722007" y="1824608"/>
            <a:ext cx="2026518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Development of SPMS (PAC’01, EPAC’02, EPAC’04)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4AF08BA-209E-EC26-7D6D-196CEB61FDF3}"/>
              </a:ext>
            </a:extLst>
          </p:cNvPr>
          <p:cNvSpPr txBox="1"/>
          <p:nvPr/>
        </p:nvSpPr>
        <p:spPr>
          <a:xfrm>
            <a:off x="419057" y="879760"/>
            <a:ext cx="2632417" cy="276999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Development of ‘</a:t>
            </a:r>
            <a:r>
              <a:rPr lang="en-US" sz="600" dirty="0" err="1"/>
              <a:t>JACoW</a:t>
            </a:r>
            <a:r>
              <a:rPr lang="en-US" sz="600" dirty="0"/>
              <a:t> model’, formation of the collaboration (EPAC’96,  EPAC’98, APAC’98, PAC’99)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01D3ED3-34D7-6243-AD0F-48AAE7BB2E37}"/>
              </a:ext>
            </a:extLst>
          </p:cNvPr>
          <p:cNvSpPr txBox="1"/>
          <p:nvPr/>
        </p:nvSpPr>
        <p:spPr>
          <a:xfrm>
            <a:off x="9799195" y="1751624"/>
            <a:ext cx="1340692" cy="184666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2012 </a:t>
            </a:r>
            <a:r>
              <a:rPr lang="en-US" sz="600" dirty="0" err="1"/>
              <a:t>JACoW</a:t>
            </a:r>
            <a:r>
              <a:rPr lang="en-US" sz="600" dirty="0"/>
              <a:t> charter adopted</a:t>
            </a:r>
            <a:endParaRPr lang="en-DE" sz="6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29C6B43-491D-4EC2-5E99-A654177DE885}"/>
              </a:ext>
            </a:extLst>
          </p:cNvPr>
          <p:cNvSpPr txBox="1"/>
          <p:nvPr/>
        </p:nvSpPr>
        <p:spPr>
          <a:xfrm>
            <a:off x="10412385" y="3354571"/>
            <a:ext cx="1429760" cy="276999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2015 current version of </a:t>
            </a:r>
            <a:r>
              <a:rPr lang="en-US" sz="600" dirty="0" err="1"/>
              <a:t>JACoW</a:t>
            </a:r>
            <a:r>
              <a:rPr lang="en-US" sz="600" dirty="0"/>
              <a:t> charter adopted</a:t>
            </a:r>
            <a:endParaRPr lang="en-DE" sz="6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E2B4214-1869-869A-A442-C7346FCDEC91}"/>
              </a:ext>
            </a:extLst>
          </p:cNvPr>
          <p:cNvSpPr txBox="1"/>
          <p:nvPr/>
        </p:nvSpPr>
        <p:spPr>
          <a:xfrm>
            <a:off x="6687833" y="1454664"/>
            <a:ext cx="2135776" cy="830997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2007-08 first discussion about indexing </a:t>
            </a:r>
            <a:r>
              <a:rPr lang="en-US" sz="1600" dirty="0" err="1"/>
              <a:t>JACoW</a:t>
            </a:r>
            <a:r>
              <a:rPr lang="en-US" sz="1600" dirty="0"/>
              <a:t> proceedings</a:t>
            </a:r>
            <a:endParaRPr lang="en-DE" sz="1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AC32A98-D552-6408-5D1A-1F02C4511816}"/>
              </a:ext>
            </a:extLst>
          </p:cNvPr>
          <p:cNvSpPr txBox="1"/>
          <p:nvPr/>
        </p:nvSpPr>
        <p:spPr>
          <a:xfrm>
            <a:off x="1077436" y="4928201"/>
            <a:ext cx="1197918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First test of</a:t>
            </a:r>
          </a:p>
          <a:p>
            <a:r>
              <a:rPr lang="en-US" sz="600" dirty="0"/>
              <a:t> </a:t>
            </a:r>
            <a:r>
              <a:rPr lang="en-US" sz="600" dirty="0" err="1"/>
              <a:t>JACoW</a:t>
            </a:r>
            <a:r>
              <a:rPr lang="en-US" sz="600" dirty="0"/>
              <a:t>-Indico (FEL’22)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15D5F04-DA7B-307C-CC7A-C2C9C1E09561}"/>
              </a:ext>
            </a:extLst>
          </p:cNvPr>
          <p:cNvSpPr txBox="1"/>
          <p:nvPr/>
        </p:nvSpPr>
        <p:spPr>
          <a:xfrm>
            <a:off x="5875539" y="5043809"/>
            <a:ext cx="2700468" cy="830997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2023 First two sets of proceedings (LINAC and IBIC) indexed in Scopus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2FD26EF-6533-1ED6-1249-F2946FB40A48}"/>
              </a:ext>
            </a:extLst>
          </p:cNvPr>
          <p:cNvSpPr txBox="1"/>
          <p:nvPr/>
        </p:nvSpPr>
        <p:spPr>
          <a:xfrm>
            <a:off x="5085904" y="4369112"/>
            <a:ext cx="1651594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2022 Last SPMS instance created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AE0B25B-3335-33E5-CA96-DC720B41A1E8}"/>
              </a:ext>
            </a:extLst>
          </p:cNvPr>
          <p:cNvSpPr txBox="1"/>
          <p:nvPr/>
        </p:nvSpPr>
        <p:spPr>
          <a:xfrm>
            <a:off x="7787051" y="3123739"/>
            <a:ext cx="1468164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2017 Start of SPMS-Indico merge project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02C4EB6-6F1B-EE2F-F064-C55CB569C8E8}"/>
              </a:ext>
            </a:extLst>
          </p:cNvPr>
          <p:cNvSpPr txBox="1"/>
          <p:nvPr/>
        </p:nvSpPr>
        <p:spPr>
          <a:xfrm>
            <a:off x="2617485" y="4687755"/>
            <a:ext cx="1901658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Beta test of </a:t>
            </a:r>
            <a:r>
              <a:rPr lang="en-US" sz="600" dirty="0" err="1"/>
              <a:t>JACoW</a:t>
            </a:r>
            <a:r>
              <a:rPr lang="en-US" sz="600" dirty="0"/>
              <a:t>- Indico at IPAC’23, then production version rolled out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C21736-FFCC-1B14-912A-6E9AB0F8A526}"/>
              </a:ext>
            </a:extLst>
          </p:cNvPr>
          <p:cNvSpPr txBox="1"/>
          <p:nvPr/>
        </p:nvSpPr>
        <p:spPr>
          <a:xfrm>
            <a:off x="3258587" y="5469418"/>
            <a:ext cx="2067589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Development of Indico proceedings module (IPAC’23, IPAC’24, IPAC’25)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E6A6118-2C71-217F-722E-5914AFE5ADDE}"/>
              </a:ext>
            </a:extLst>
          </p:cNvPr>
          <p:cNvSpPr txBox="1"/>
          <p:nvPr/>
        </p:nvSpPr>
        <p:spPr>
          <a:xfrm>
            <a:off x="3708861" y="3047375"/>
            <a:ext cx="3234629" cy="58477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Development of </a:t>
            </a:r>
            <a:r>
              <a:rPr lang="en-US" sz="1600" dirty="0" err="1"/>
              <a:t>CATscan</a:t>
            </a:r>
            <a:r>
              <a:rPr lang="en-US" sz="1600" dirty="0"/>
              <a:t> and reference search tool (IPAC’19)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68AF790-21DE-58A4-91CF-4CEE9930807D}"/>
              </a:ext>
            </a:extLst>
          </p:cNvPr>
          <p:cNvSpPr txBox="1"/>
          <p:nvPr/>
        </p:nvSpPr>
        <p:spPr>
          <a:xfrm>
            <a:off x="9799195" y="4968515"/>
            <a:ext cx="1205502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2024 KEK SPMS server will be retired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310DCF-2395-D57D-6A6F-512A5C87C34C}"/>
              </a:ext>
            </a:extLst>
          </p:cNvPr>
          <p:cNvSpPr txBox="1"/>
          <p:nvPr/>
        </p:nvSpPr>
        <p:spPr>
          <a:xfrm>
            <a:off x="5577048" y="2470102"/>
            <a:ext cx="1799965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Regional support centers</a:t>
            </a:r>
            <a:endParaRPr lang="en-DE" sz="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84468F-0BBA-C09F-58B2-71573335796F}"/>
              </a:ext>
            </a:extLst>
          </p:cNvPr>
          <p:cNvSpPr txBox="1"/>
          <p:nvPr/>
        </p:nvSpPr>
        <p:spPr>
          <a:xfrm>
            <a:off x="3040551" y="2286273"/>
            <a:ext cx="1960147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/>
              <a:t>Further development of SPMS functionality (FEL’04, FEL’05, IPAC, EPAC’08)</a:t>
            </a:r>
            <a:endParaRPr lang="en-DE" sz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5E2EE0-C4BC-45D2-E775-370E62CF67FB}"/>
              </a:ext>
            </a:extLst>
          </p:cNvPr>
          <p:cNvSpPr txBox="1"/>
          <p:nvPr/>
        </p:nvSpPr>
        <p:spPr>
          <a:xfrm>
            <a:off x="1021467" y="3495463"/>
            <a:ext cx="1596018" cy="276999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2020 end of SPMS development support, closing of FNAL support center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990C85-3986-06F6-47FC-B763AF295DA5}"/>
              </a:ext>
            </a:extLst>
          </p:cNvPr>
          <p:cNvSpPr txBox="1"/>
          <p:nvPr/>
        </p:nvSpPr>
        <p:spPr>
          <a:xfrm>
            <a:off x="2982403" y="1531272"/>
            <a:ext cx="2135776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Development of JPSP (continuing over many years)</a:t>
            </a:r>
            <a:endParaRPr lang="en-DE" sz="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9A3D44-36D9-7783-2BAF-CBFE9C620B32}"/>
              </a:ext>
            </a:extLst>
          </p:cNvPr>
          <p:cNvSpPr txBox="1"/>
          <p:nvPr/>
        </p:nvSpPr>
        <p:spPr>
          <a:xfrm>
            <a:off x="7720732" y="4466536"/>
            <a:ext cx="1730411" cy="184666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LINAC’24 proceedings published (EiC Kelly </a:t>
            </a:r>
            <a:r>
              <a:rPr lang="en-US" sz="600" dirty="0" err="1"/>
              <a:t>Jaje</a:t>
            </a:r>
            <a:r>
              <a:rPr lang="en-US" sz="6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FD119C-8DBD-45CF-1C29-90F5E7B82F92}"/>
              </a:ext>
            </a:extLst>
          </p:cNvPr>
          <p:cNvSpPr txBox="1"/>
          <p:nvPr/>
        </p:nvSpPr>
        <p:spPr>
          <a:xfrm>
            <a:off x="10445291" y="2132384"/>
            <a:ext cx="1118812" cy="58477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2012 ISBN numbers</a:t>
            </a:r>
            <a:endParaRPr lang="en-DE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C359C9-F076-4D74-3F29-FFDCCCA09504}"/>
              </a:ext>
            </a:extLst>
          </p:cNvPr>
          <p:cNvSpPr txBox="1"/>
          <p:nvPr/>
        </p:nvSpPr>
        <p:spPr>
          <a:xfrm>
            <a:off x="7522513" y="3767391"/>
            <a:ext cx="2792020" cy="338554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2015 DOIs for all new papers</a:t>
            </a:r>
            <a:endParaRPr lang="en-DE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0DF5BB-C5D7-E451-5E4C-7C898DD53E71}"/>
              </a:ext>
            </a:extLst>
          </p:cNvPr>
          <p:cNvSpPr txBox="1"/>
          <p:nvPr/>
        </p:nvSpPr>
        <p:spPr>
          <a:xfrm>
            <a:off x="2383734" y="3965987"/>
            <a:ext cx="2122356" cy="58477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2020 ISSN numbers for all conferences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2712381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638A3-F136-4695-0F5C-10B1033E4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392B1-0F23-1C04-8526-EB402D1B654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E3CED85C-DA83-61C3-D682-EB2FAF1FAC1C}"/>
              </a:ext>
            </a:extLst>
          </p:cNvPr>
          <p:cNvSpPr txBox="1">
            <a:spLocks/>
          </p:cNvSpPr>
          <p:nvPr/>
        </p:nvSpPr>
        <p:spPr>
          <a:xfrm>
            <a:off x="577848" y="183755"/>
            <a:ext cx="9448653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A Timeline of 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JAC</a:t>
            </a:r>
            <a:r>
              <a:rPr kumimoji="0" lang="en-GB" sz="2400" b="1" i="0" u="none" strike="noStrike" kern="1200" cap="none" spc="0" normalizeH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o</a:t>
            </a:r>
            <a:r>
              <a:rPr kumimoji="0" lang="en-GB" sz="2400" b="1" i="0" u="none" strike="noStrike" kern="1200" cap="all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W</a:t>
            </a:r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 evolution and developments</a:t>
            </a:r>
            <a:endParaRPr lang="en-US" sz="2400" b="1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2E7AAD8-B7E5-B8CD-0F83-909EB343499E}"/>
              </a:ext>
            </a:extLst>
          </p:cNvPr>
          <p:cNvSpPr/>
          <p:nvPr/>
        </p:nvSpPr>
        <p:spPr>
          <a:xfrm>
            <a:off x="818706" y="988828"/>
            <a:ext cx="10185991" cy="4731488"/>
          </a:xfrm>
          <a:custGeom>
            <a:avLst/>
            <a:gdLst>
              <a:gd name="connsiteX0" fmla="*/ 0 w 10185991"/>
              <a:gd name="connsiteY0" fmla="*/ 0 h 4731488"/>
              <a:gd name="connsiteX1" fmla="*/ 1041991 w 10185991"/>
              <a:gd name="connsiteY1" fmla="*/ 659219 h 4731488"/>
              <a:gd name="connsiteX2" fmla="*/ 3848986 w 10185991"/>
              <a:gd name="connsiteY2" fmla="*/ 1318437 h 4731488"/>
              <a:gd name="connsiteX3" fmla="*/ 6177517 w 10185991"/>
              <a:gd name="connsiteY3" fmla="*/ 1286539 h 4731488"/>
              <a:gd name="connsiteX4" fmla="*/ 8793126 w 10185991"/>
              <a:gd name="connsiteY4" fmla="*/ 1244009 h 4731488"/>
              <a:gd name="connsiteX5" fmla="*/ 9558670 w 10185991"/>
              <a:gd name="connsiteY5" fmla="*/ 1679944 h 4731488"/>
              <a:gd name="connsiteX6" fmla="*/ 9654363 w 10185991"/>
              <a:gd name="connsiteY6" fmla="*/ 2211572 h 4731488"/>
              <a:gd name="connsiteX7" fmla="*/ 8697433 w 10185991"/>
              <a:gd name="connsiteY7" fmla="*/ 2541181 h 4731488"/>
              <a:gd name="connsiteX8" fmla="*/ 6539024 w 10185991"/>
              <a:gd name="connsiteY8" fmla="*/ 2615609 h 4731488"/>
              <a:gd name="connsiteX9" fmla="*/ 3838354 w 10185991"/>
              <a:gd name="connsiteY9" fmla="*/ 2775098 h 4731488"/>
              <a:gd name="connsiteX10" fmla="*/ 1881963 w 10185991"/>
              <a:gd name="connsiteY10" fmla="*/ 2955851 h 4731488"/>
              <a:gd name="connsiteX11" fmla="*/ 1307805 w 10185991"/>
              <a:gd name="connsiteY11" fmla="*/ 3817088 h 4731488"/>
              <a:gd name="connsiteX12" fmla="*/ 2445489 w 10185991"/>
              <a:gd name="connsiteY12" fmla="*/ 4486939 h 4731488"/>
              <a:gd name="connsiteX13" fmla="*/ 4731489 w 10185991"/>
              <a:gd name="connsiteY13" fmla="*/ 3923414 h 4731488"/>
              <a:gd name="connsiteX14" fmla="*/ 6911163 w 10185991"/>
              <a:gd name="connsiteY14" fmla="*/ 3987209 h 4731488"/>
              <a:gd name="connsiteX15" fmla="*/ 8835656 w 10185991"/>
              <a:gd name="connsiteY15" fmla="*/ 4433777 h 4731488"/>
              <a:gd name="connsiteX16" fmla="*/ 10185991 w 10185991"/>
              <a:gd name="connsiteY16" fmla="*/ 4731488 h 4731488"/>
              <a:gd name="connsiteX17" fmla="*/ 10185991 w 10185991"/>
              <a:gd name="connsiteY17" fmla="*/ 4731488 h 473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185991" h="4731488">
                <a:moveTo>
                  <a:pt x="0" y="0"/>
                </a:moveTo>
                <a:cubicBezTo>
                  <a:pt x="200246" y="219740"/>
                  <a:pt x="400493" y="439480"/>
                  <a:pt x="1041991" y="659219"/>
                </a:cubicBezTo>
                <a:cubicBezTo>
                  <a:pt x="1683489" y="878958"/>
                  <a:pt x="2993065" y="1213884"/>
                  <a:pt x="3848986" y="1318437"/>
                </a:cubicBezTo>
                <a:cubicBezTo>
                  <a:pt x="4704907" y="1422990"/>
                  <a:pt x="6177517" y="1286539"/>
                  <a:pt x="6177517" y="1286539"/>
                </a:cubicBezTo>
                <a:cubicBezTo>
                  <a:pt x="7001540" y="1274134"/>
                  <a:pt x="8229601" y="1178442"/>
                  <a:pt x="8793126" y="1244009"/>
                </a:cubicBezTo>
                <a:cubicBezTo>
                  <a:pt x="9356651" y="1309576"/>
                  <a:pt x="9415131" y="1518684"/>
                  <a:pt x="9558670" y="1679944"/>
                </a:cubicBezTo>
                <a:cubicBezTo>
                  <a:pt x="9702210" y="1841205"/>
                  <a:pt x="9797902" y="2068033"/>
                  <a:pt x="9654363" y="2211572"/>
                </a:cubicBezTo>
                <a:cubicBezTo>
                  <a:pt x="9510824" y="2355111"/>
                  <a:pt x="9216656" y="2473841"/>
                  <a:pt x="8697433" y="2541181"/>
                </a:cubicBezTo>
                <a:cubicBezTo>
                  <a:pt x="8178210" y="2608521"/>
                  <a:pt x="7348871" y="2576623"/>
                  <a:pt x="6539024" y="2615609"/>
                </a:cubicBezTo>
                <a:cubicBezTo>
                  <a:pt x="5729178" y="2654595"/>
                  <a:pt x="4614531" y="2718391"/>
                  <a:pt x="3838354" y="2775098"/>
                </a:cubicBezTo>
                <a:cubicBezTo>
                  <a:pt x="3062177" y="2831805"/>
                  <a:pt x="2303721" y="2782186"/>
                  <a:pt x="1881963" y="2955851"/>
                </a:cubicBezTo>
                <a:cubicBezTo>
                  <a:pt x="1460205" y="3129516"/>
                  <a:pt x="1213884" y="3561907"/>
                  <a:pt x="1307805" y="3817088"/>
                </a:cubicBezTo>
                <a:cubicBezTo>
                  <a:pt x="1401726" y="4072269"/>
                  <a:pt x="1874875" y="4469218"/>
                  <a:pt x="2445489" y="4486939"/>
                </a:cubicBezTo>
                <a:cubicBezTo>
                  <a:pt x="3016103" y="4504660"/>
                  <a:pt x="3987210" y="4006702"/>
                  <a:pt x="4731489" y="3923414"/>
                </a:cubicBezTo>
                <a:cubicBezTo>
                  <a:pt x="5475768" y="3840126"/>
                  <a:pt x="6227135" y="3902149"/>
                  <a:pt x="6911163" y="3987209"/>
                </a:cubicBezTo>
                <a:cubicBezTo>
                  <a:pt x="7595191" y="4072269"/>
                  <a:pt x="8835656" y="4433777"/>
                  <a:pt x="8835656" y="4433777"/>
                </a:cubicBezTo>
                <a:lnTo>
                  <a:pt x="10185991" y="4731488"/>
                </a:lnTo>
                <a:lnTo>
                  <a:pt x="10185991" y="4731488"/>
                </a:lnTo>
              </a:path>
            </a:pathLst>
          </a:custGeom>
          <a:noFill/>
          <a:ln w="28575">
            <a:headEnd type="oval" w="lg" len="lg"/>
            <a:tailEnd type="stealth" w="lg" len="lg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185991"/>
                      <a:gd name="connsiteY0" fmla="*/ 0 h 4731488"/>
                      <a:gd name="connsiteX1" fmla="*/ 1041991 w 10185991"/>
                      <a:gd name="connsiteY1" fmla="*/ 659219 h 4731488"/>
                      <a:gd name="connsiteX2" fmla="*/ 3848986 w 10185991"/>
                      <a:gd name="connsiteY2" fmla="*/ 1318437 h 4731488"/>
                      <a:gd name="connsiteX3" fmla="*/ 6177517 w 10185991"/>
                      <a:gd name="connsiteY3" fmla="*/ 1286539 h 4731488"/>
                      <a:gd name="connsiteX4" fmla="*/ 8793126 w 10185991"/>
                      <a:gd name="connsiteY4" fmla="*/ 1244009 h 4731488"/>
                      <a:gd name="connsiteX5" fmla="*/ 9558670 w 10185991"/>
                      <a:gd name="connsiteY5" fmla="*/ 1679944 h 4731488"/>
                      <a:gd name="connsiteX6" fmla="*/ 9654363 w 10185991"/>
                      <a:gd name="connsiteY6" fmla="*/ 2211572 h 4731488"/>
                      <a:gd name="connsiteX7" fmla="*/ 8697433 w 10185991"/>
                      <a:gd name="connsiteY7" fmla="*/ 2541181 h 4731488"/>
                      <a:gd name="connsiteX8" fmla="*/ 6539024 w 10185991"/>
                      <a:gd name="connsiteY8" fmla="*/ 2615609 h 4731488"/>
                      <a:gd name="connsiteX9" fmla="*/ 3838354 w 10185991"/>
                      <a:gd name="connsiteY9" fmla="*/ 2775098 h 4731488"/>
                      <a:gd name="connsiteX10" fmla="*/ 1881963 w 10185991"/>
                      <a:gd name="connsiteY10" fmla="*/ 2955851 h 4731488"/>
                      <a:gd name="connsiteX11" fmla="*/ 1307805 w 10185991"/>
                      <a:gd name="connsiteY11" fmla="*/ 3817088 h 4731488"/>
                      <a:gd name="connsiteX12" fmla="*/ 2445489 w 10185991"/>
                      <a:gd name="connsiteY12" fmla="*/ 4486939 h 4731488"/>
                      <a:gd name="connsiteX13" fmla="*/ 4731489 w 10185991"/>
                      <a:gd name="connsiteY13" fmla="*/ 3923414 h 4731488"/>
                      <a:gd name="connsiteX14" fmla="*/ 6911163 w 10185991"/>
                      <a:gd name="connsiteY14" fmla="*/ 3987209 h 4731488"/>
                      <a:gd name="connsiteX15" fmla="*/ 8835656 w 10185991"/>
                      <a:gd name="connsiteY15" fmla="*/ 4433777 h 4731488"/>
                      <a:gd name="connsiteX16" fmla="*/ 10185991 w 10185991"/>
                      <a:gd name="connsiteY16" fmla="*/ 4731488 h 4731488"/>
                      <a:gd name="connsiteX17" fmla="*/ 10185991 w 10185991"/>
                      <a:gd name="connsiteY17" fmla="*/ 4731488 h 4731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185991" h="4731488" extrusionOk="0">
                        <a:moveTo>
                          <a:pt x="0" y="0"/>
                        </a:moveTo>
                        <a:cubicBezTo>
                          <a:pt x="195426" y="216767"/>
                          <a:pt x="387411" y="444390"/>
                          <a:pt x="1041991" y="659219"/>
                        </a:cubicBezTo>
                        <a:cubicBezTo>
                          <a:pt x="1851582" y="914346"/>
                          <a:pt x="2822194" y="1219317"/>
                          <a:pt x="3848986" y="1318437"/>
                        </a:cubicBezTo>
                        <a:cubicBezTo>
                          <a:pt x="4704907" y="1422990"/>
                          <a:pt x="6177517" y="1286539"/>
                          <a:pt x="6177517" y="1286539"/>
                        </a:cubicBezTo>
                        <a:cubicBezTo>
                          <a:pt x="6941382" y="1241220"/>
                          <a:pt x="8276366" y="1200787"/>
                          <a:pt x="8793126" y="1244009"/>
                        </a:cubicBezTo>
                        <a:cubicBezTo>
                          <a:pt x="9373074" y="1311524"/>
                          <a:pt x="9426912" y="1494439"/>
                          <a:pt x="9558670" y="1679944"/>
                        </a:cubicBezTo>
                        <a:cubicBezTo>
                          <a:pt x="9699292" y="1840758"/>
                          <a:pt x="9775419" y="2089201"/>
                          <a:pt x="9654363" y="2211572"/>
                        </a:cubicBezTo>
                        <a:cubicBezTo>
                          <a:pt x="9508159" y="2329692"/>
                          <a:pt x="9208590" y="2485051"/>
                          <a:pt x="8697433" y="2541181"/>
                        </a:cubicBezTo>
                        <a:cubicBezTo>
                          <a:pt x="8232012" y="2638641"/>
                          <a:pt x="7488796" y="2610266"/>
                          <a:pt x="6539024" y="2615609"/>
                        </a:cubicBezTo>
                        <a:cubicBezTo>
                          <a:pt x="5702216" y="2650234"/>
                          <a:pt x="4697236" y="2786028"/>
                          <a:pt x="3838354" y="2775098"/>
                        </a:cubicBezTo>
                        <a:cubicBezTo>
                          <a:pt x="3102245" y="2891451"/>
                          <a:pt x="2311801" y="2865868"/>
                          <a:pt x="1881963" y="2955851"/>
                        </a:cubicBezTo>
                        <a:cubicBezTo>
                          <a:pt x="1471199" y="3146450"/>
                          <a:pt x="1242415" y="3596856"/>
                          <a:pt x="1307805" y="3817088"/>
                        </a:cubicBezTo>
                        <a:cubicBezTo>
                          <a:pt x="1451470" y="4028716"/>
                          <a:pt x="1879623" y="4446887"/>
                          <a:pt x="2445489" y="4486939"/>
                        </a:cubicBezTo>
                        <a:cubicBezTo>
                          <a:pt x="2881041" y="4526839"/>
                          <a:pt x="3900916" y="3947161"/>
                          <a:pt x="4731489" y="3923414"/>
                        </a:cubicBezTo>
                        <a:cubicBezTo>
                          <a:pt x="5407317" y="3835267"/>
                          <a:pt x="6200023" y="3846882"/>
                          <a:pt x="6911163" y="3987209"/>
                        </a:cubicBezTo>
                        <a:cubicBezTo>
                          <a:pt x="7595191" y="4072268"/>
                          <a:pt x="8835656" y="4433777"/>
                          <a:pt x="8835656" y="4433777"/>
                        </a:cubicBezTo>
                        <a:cubicBezTo>
                          <a:pt x="9370868" y="4462425"/>
                          <a:pt x="9895111" y="4721114"/>
                          <a:pt x="10185991" y="4731488"/>
                        </a:cubicBezTo>
                        <a:lnTo>
                          <a:pt x="10185991" y="4731488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53" name="Picture 5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D2F1B5F-5D5B-EB39-79DF-AE5DEE6D44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74C4229A-06C3-A2B5-49F9-7FD90A9581DF}"/>
              </a:ext>
            </a:extLst>
          </p:cNvPr>
          <p:cNvSpPr txBox="1"/>
          <p:nvPr/>
        </p:nvSpPr>
        <p:spPr>
          <a:xfrm>
            <a:off x="167832" y="1599991"/>
            <a:ext cx="2736065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Development of SPMS (PAC’01, EPAC’02, EPAC’04)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0AD8826-93B6-03FA-50C8-21491A4DEF0A}"/>
              </a:ext>
            </a:extLst>
          </p:cNvPr>
          <p:cNvSpPr txBox="1"/>
          <p:nvPr/>
        </p:nvSpPr>
        <p:spPr>
          <a:xfrm>
            <a:off x="219655" y="829248"/>
            <a:ext cx="2632417" cy="276999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600" dirty="0"/>
              <a:t>Development of ‘</a:t>
            </a:r>
            <a:r>
              <a:rPr lang="en-US" sz="600" dirty="0" err="1"/>
              <a:t>JACoW</a:t>
            </a:r>
            <a:r>
              <a:rPr lang="en-US" sz="600" dirty="0"/>
              <a:t> model’, formation of the collaboration (EPAC’96,  EPAC’98, APAC’98, PAC’99)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03FE6FF-16AB-EC79-C499-3CE496AD681F}"/>
              </a:ext>
            </a:extLst>
          </p:cNvPr>
          <p:cNvSpPr txBox="1"/>
          <p:nvPr/>
        </p:nvSpPr>
        <p:spPr>
          <a:xfrm>
            <a:off x="9799195" y="1918773"/>
            <a:ext cx="1340692" cy="184666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2012 </a:t>
            </a:r>
            <a:r>
              <a:rPr lang="en-US" sz="600" dirty="0" err="1"/>
              <a:t>JACoW</a:t>
            </a:r>
            <a:r>
              <a:rPr lang="en-US" sz="600" dirty="0"/>
              <a:t> charter adopted</a:t>
            </a:r>
            <a:endParaRPr lang="en-DE" sz="6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BFFA322-548F-DB53-8676-0940614102C3}"/>
              </a:ext>
            </a:extLst>
          </p:cNvPr>
          <p:cNvSpPr txBox="1"/>
          <p:nvPr/>
        </p:nvSpPr>
        <p:spPr>
          <a:xfrm>
            <a:off x="10412385" y="3521720"/>
            <a:ext cx="1429760" cy="276999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2015 current version of </a:t>
            </a:r>
            <a:r>
              <a:rPr lang="en-US" sz="600" dirty="0" err="1"/>
              <a:t>JACoW</a:t>
            </a:r>
            <a:r>
              <a:rPr lang="en-US" sz="600" dirty="0"/>
              <a:t> charter adopted</a:t>
            </a:r>
            <a:endParaRPr lang="en-DE" sz="6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E994FB5-B1B4-4F7F-CCB3-68451662CA5D}"/>
              </a:ext>
            </a:extLst>
          </p:cNvPr>
          <p:cNvSpPr txBox="1"/>
          <p:nvPr/>
        </p:nvSpPr>
        <p:spPr>
          <a:xfrm>
            <a:off x="6920287" y="1812665"/>
            <a:ext cx="2217776" cy="184666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2007-08 first discussion about indexing </a:t>
            </a:r>
            <a:r>
              <a:rPr lang="en-US" sz="600" dirty="0" err="1"/>
              <a:t>JACoW</a:t>
            </a:r>
            <a:r>
              <a:rPr lang="en-US" sz="600" dirty="0"/>
              <a:t> proceedings</a:t>
            </a:r>
            <a:endParaRPr lang="en-DE" sz="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7BF590-8B25-52D7-63F6-E651A94439EE}"/>
              </a:ext>
            </a:extLst>
          </p:cNvPr>
          <p:cNvSpPr txBox="1"/>
          <p:nvPr/>
        </p:nvSpPr>
        <p:spPr>
          <a:xfrm>
            <a:off x="521217" y="5007385"/>
            <a:ext cx="1831656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First test of </a:t>
            </a:r>
            <a:r>
              <a:rPr lang="en-US" sz="1600" dirty="0" err="1"/>
              <a:t>JACoW</a:t>
            </a:r>
            <a:r>
              <a:rPr lang="en-US" sz="1600" dirty="0"/>
              <a:t>-Indico (FEL’22)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71FC851-6005-116A-ECA8-712D37950DB4}"/>
              </a:ext>
            </a:extLst>
          </p:cNvPr>
          <p:cNvSpPr txBox="1"/>
          <p:nvPr/>
        </p:nvSpPr>
        <p:spPr>
          <a:xfrm>
            <a:off x="6086049" y="5148800"/>
            <a:ext cx="1378853" cy="27699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2024 First two sets of proceedings</a:t>
            </a:r>
          </a:p>
          <a:p>
            <a:r>
              <a:rPr lang="en-US" sz="600" dirty="0"/>
              <a:t>(LINAC and IBIC) indexed in Scopus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C979E59-A14D-CF0A-1275-298DDD06C8F6}"/>
              </a:ext>
            </a:extLst>
          </p:cNvPr>
          <p:cNvSpPr txBox="1"/>
          <p:nvPr/>
        </p:nvSpPr>
        <p:spPr>
          <a:xfrm>
            <a:off x="5276121" y="4325286"/>
            <a:ext cx="1898496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2022 Last SPMS instance created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EC5772A-6777-FD4E-0062-097ECB7FACFC}"/>
              </a:ext>
            </a:extLst>
          </p:cNvPr>
          <p:cNvSpPr txBox="1"/>
          <p:nvPr/>
        </p:nvSpPr>
        <p:spPr>
          <a:xfrm>
            <a:off x="7140621" y="3615089"/>
            <a:ext cx="2134741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2017 Start of SPMS-Indico merge project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25DB668-C703-F47B-D652-F0BBEC42893A}"/>
              </a:ext>
            </a:extLst>
          </p:cNvPr>
          <p:cNvSpPr txBox="1"/>
          <p:nvPr/>
        </p:nvSpPr>
        <p:spPr>
          <a:xfrm>
            <a:off x="2505234" y="4553016"/>
            <a:ext cx="2483923" cy="830997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Beta test of </a:t>
            </a:r>
            <a:r>
              <a:rPr lang="en-US" sz="1600" dirty="0" err="1"/>
              <a:t>JACoW</a:t>
            </a:r>
            <a:r>
              <a:rPr lang="en-US" sz="1600" dirty="0"/>
              <a:t>- Indico at IPAC’23, then production version rolled out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5F2D078-8449-B775-7FDE-DB8CEE39AEFE}"/>
              </a:ext>
            </a:extLst>
          </p:cNvPr>
          <p:cNvSpPr txBox="1"/>
          <p:nvPr/>
        </p:nvSpPr>
        <p:spPr>
          <a:xfrm>
            <a:off x="3588774" y="5469418"/>
            <a:ext cx="2407044" cy="830997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Development of Indico proceedings module (IPAC’23, IPAC’24, IPAC’25)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978513-9979-27EC-B996-6074C550E6E4}"/>
              </a:ext>
            </a:extLst>
          </p:cNvPr>
          <p:cNvSpPr txBox="1"/>
          <p:nvPr/>
        </p:nvSpPr>
        <p:spPr>
          <a:xfrm>
            <a:off x="3966499" y="3350021"/>
            <a:ext cx="1651594" cy="27699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600" dirty="0"/>
              <a:t>Development of </a:t>
            </a:r>
            <a:r>
              <a:rPr lang="en-US" sz="600" dirty="0" err="1"/>
              <a:t>CATscan</a:t>
            </a:r>
            <a:r>
              <a:rPr lang="en-US" sz="600" dirty="0"/>
              <a:t> and reference search tool (IPAC’19)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97675A7-07B0-DD6F-EB1B-0B675BFA5BB2}"/>
              </a:ext>
            </a:extLst>
          </p:cNvPr>
          <p:cNvSpPr txBox="1"/>
          <p:nvPr/>
        </p:nvSpPr>
        <p:spPr>
          <a:xfrm>
            <a:off x="9942315" y="5132677"/>
            <a:ext cx="2124764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2024 KEK SPMS server will be retired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B9BB7A-7EAB-5E76-F7E5-23F7A3E876F4}"/>
              </a:ext>
            </a:extLst>
          </p:cNvPr>
          <p:cNvSpPr txBox="1"/>
          <p:nvPr/>
        </p:nvSpPr>
        <p:spPr>
          <a:xfrm>
            <a:off x="6657803" y="2373021"/>
            <a:ext cx="1614197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Regional support centers</a:t>
            </a:r>
            <a:endParaRPr lang="en-DE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A7BAD-E6AE-52C6-1B5C-4CCEF636779E}"/>
              </a:ext>
            </a:extLst>
          </p:cNvPr>
          <p:cNvSpPr txBox="1"/>
          <p:nvPr/>
        </p:nvSpPr>
        <p:spPr>
          <a:xfrm>
            <a:off x="3896889" y="2415092"/>
            <a:ext cx="2612170" cy="830997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/>
              <a:t>Further development of SPMS functionality (FEL’04, FEL’05, IPAC, EPAC’08)</a:t>
            </a:r>
            <a:endParaRPr lang="en-DE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E5C987-6488-EEA1-9450-DF6BB9CB8F2B}"/>
              </a:ext>
            </a:extLst>
          </p:cNvPr>
          <p:cNvSpPr txBox="1"/>
          <p:nvPr/>
        </p:nvSpPr>
        <p:spPr>
          <a:xfrm>
            <a:off x="191655" y="3445936"/>
            <a:ext cx="2736065" cy="830997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2020 end of SPMS development support, closing of FNAL support center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7EEEBB-3F3B-9BAD-370F-936110EB5873}"/>
              </a:ext>
            </a:extLst>
          </p:cNvPr>
          <p:cNvSpPr txBox="1"/>
          <p:nvPr/>
        </p:nvSpPr>
        <p:spPr>
          <a:xfrm>
            <a:off x="640137" y="2408078"/>
            <a:ext cx="2813447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Development of JPSP (2004, continuing over many years)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E9980F-3AEC-92A4-57EB-38B0460ED01E}"/>
              </a:ext>
            </a:extLst>
          </p:cNvPr>
          <p:cNvSpPr txBox="1"/>
          <p:nvPr/>
        </p:nvSpPr>
        <p:spPr>
          <a:xfrm>
            <a:off x="7546359" y="4466536"/>
            <a:ext cx="2307907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LINAC’24 proceedings published (EiC Kelly </a:t>
            </a:r>
            <a:r>
              <a:rPr lang="en-US" sz="1600" dirty="0" err="1"/>
              <a:t>Jaje</a:t>
            </a:r>
            <a:r>
              <a:rPr lang="en-US" sz="16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9BE165-B9E6-A222-B737-3D12792597F3}"/>
              </a:ext>
            </a:extLst>
          </p:cNvPr>
          <p:cNvSpPr txBox="1"/>
          <p:nvPr/>
        </p:nvSpPr>
        <p:spPr>
          <a:xfrm>
            <a:off x="3447149" y="1599991"/>
            <a:ext cx="2635690" cy="584775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Development of JPSP (2004, continuing over many years)</a:t>
            </a:r>
            <a:endParaRPr lang="en-DE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30232-B4B1-6344-65DB-0C59E2C4AE5F}"/>
              </a:ext>
            </a:extLst>
          </p:cNvPr>
          <p:cNvSpPr txBox="1"/>
          <p:nvPr/>
        </p:nvSpPr>
        <p:spPr>
          <a:xfrm>
            <a:off x="1187303" y="1149781"/>
            <a:ext cx="2135776" cy="338554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1998 </a:t>
            </a:r>
            <a:r>
              <a:rPr lang="en-US" sz="1600" dirty="0" err="1"/>
              <a:t>JACoW</a:t>
            </a:r>
            <a:r>
              <a:rPr lang="en-US" sz="1600" dirty="0"/>
              <a:t> paper size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1219780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1645E-3630-DD53-EFD3-D1A0D530B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75015A-EF4F-E017-85AD-A95F37FB180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6E830998-9ADD-E176-13BC-C5788B22C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69C78D8-773E-CC39-C2A7-118F23B6A888}"/>
              </a:ext>
            </a:extLst>
          </p:cNvPr>
          <p:cNvSpPr txBox="1">
            <a:spLocks/>
          </p:cNvSpPr>
          <p:nvPr/>
        </p:nvSpPr>
        <p:spPr>
          <a:xfrm>
            <a:off x="469019" y="802026"/>
            <a:ext cx="9740912" cy="50143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1"/>
                </a:solidFill>
              </a:rPr>
              <a:t>What is </a:t>
            </a:r>
            <a:r>
              <a:rPr lang="en-US" sz="4400" dirty="0" err="1">
                <a:solidFill>
                  <a:schemeClr val="accent1"/>
                </a:solidFill>
              </a:rPr>
              <a:t>JACoW</a:t>
            </a:r>
            <a:r>
              <a:rPr lang="en-US" sz="4400" dirty="0">
                <a:solidFill>
                  <a:schemeClr val="accent1"/>
                </a:solidFill>
              </a:rPr>
              <a:t>?</a:t>
            </a:r>
          </a:p>
          <a:p>
            <a:pPr lvl="1"/>
            <a:endParaRPr lang="en-US" sz="3600" dirty="0">
              <a:solidFill>
                <a:schemeClr val="accent1"/>
              </a:solidFill>
            </a:endParaRPr>
          </a:p>
          <a:p>
            <a:pPr lvl="1"/>
            <a:r>
              <a:rPr lang="en-US" sz="3600" dirty="0">
                <a:solidFill>
                  <a:schemeClr val="accent1"/>
                </a:solidFill>
              </a:rPr>
              <a:t>A collaboration which publishes and archives a vast repository of conference proceedings in accelerator physics and technology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257 proceedings volumes (dating back as far as 1959)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+76,000 papers published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Highly valuable resource for researchers in accelerator-related fields</a:t>
            </a:r>
          </a:p>
          <a:p>
            <a:endParaRPr lang="en-US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1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5EB90-A064-F735-9F12-D239ACB1A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8F2BA7D-4D75-790F-CF31-0672BD4635F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C1AC5B1-26B4-4596-DB78-AE7BA4393FC9}"/>
              </a:ext>
            </a:extLst>
          </p:cNvPr>
          <p:cNvSpPr txBox="1">
            <a:spLocks/>
          </p:cNvSpPr>
          <p:nvPr/>
        </p:nvSpPr>
        <p:spPr>
          <a:xfrm>
            <a:off x="1117589" y="1443919"/>
            <a:ext cx="9740912" cy="3794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What’s next?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FA64CAC-EAFB-AADD-BEE7-807600027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86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4A13D-1439-E3BD-DBDA-308BE436E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33D8860-ADCD-E112-5612-41FD4E51D0D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1A47F0B-23FF-1FA6-2278-59B687AEB60F}"/>
              </a:ext>
            </a:extLst>
          </p:cNvPr>
          <p:cNvSpPr txBox="1">
            <a:spLocks/>
          </p:cNvSpPr>
          <p:nvPr/>
        </p:nvSpPr>
        <p:spPr>
          <a:xfrm>
            <a:off x="1210340" y="1233377"/>
            <a:ext cx="7237922" cy="45752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Value of </a:t>
            </a:r>
            <a:r>
              <a:rPr lang="en-US" sz="2400" dirty="0" err="1">
                <a:solidFill>
                  <a:schemeClr val="tx2"/>
                </a:solidFill>
              </a:rPr>
              <a:t>JACoW</a:t>
            </a:r>
            <a:r>
              <a:rPr lang="en-US" sz="2400" dirty="0">
                <a:solidFill>
                  <a:schemeClr val="tx2"/>
                </a:solidFill>
              </a:rPr>
              <a:t> is widely recognized and accepted within accelerator physics community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A47DA5E-37E4-1108-D24C-178E157B960B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652470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44546A"/>
                </a:solidFill>
              </a:rPr>
              <a:t>Outlook for </a:t>
            </a:r>
            <a:r>
              <a:rPr lang="en-GB" sz="2400" b="1" dirty="0" err="1">
                <a:solidFill>
                  <a:srgbClr val="44546A"/>
                </a:solidFill>
              </a:rPr>
              <a:t>JACoW</a:t>
            </a:r>
            <a:endParaRPr lang="en-US" sz="2400" b="1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0B0D416-42DF-FE3C-748E-D57582BC8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6D8FAE-05AB-A689-BD82-8E4A484C2D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584" y="3288100"/>
            <a:ext cx="1968500" cy="18897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135B3B0-438B-5569-96EE-A2ABAD625E79}"/>
              </a:ext>
            </a:extLst>
          </p:cNvPr>
          <p:cNvSpPr txBox="1">
            <a:spLocks/>
          </p:cNvSpPr>
          <p:nvPr/>
        </p:nvSpPr>
        <p:spPr>
          <a:xfrm>
            <a:off x="5910716" y="2238596"/>
            <a:ext cx="5237922" cy="8895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“What is </a:t>
            </a:r>
            <a:r>
              <a:rPr lang="en-US" dirty="0" err="1"/>
              <a:t>JACoW</a:t>
            </a:r>
            <a:r>
              <a:rPr lang="en-US" dirty="0"/>
              <a:t> and What Does It Offer To Your Conference?”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55ED48-51DF-BA65-5F40-AFD4E40F8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294" y="3526500"/>
            <a:ext cx="1847618" cy="15734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F4832C-9E14-5DCB-8D92-E89E05AD7E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6122" y="3325334"/>
            <a:ext cx="1847618" cy="185739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&quot;Not Allowed&quot; Symbol 11">
            <a:extLst>
              <a:ext uri="{FF2B5EF4-FFF2-40B4-BE49-F238E27FC236}">
                <a16:creationId xmlns:a16="http://schemas.microsoft.com/office/drawing/2014/main" id="{9C68FA1B-FC8D-675F-D35B-AB150A585DDF}"/>
              </a:ext>
            </a:extLst>
          </p:cNvPr>
          <p:cNvSpPr/>
          <p:nvPr/>
        </p:nvSpPr>
        <p:spPr>
          <a:xfrm>
            <a:off x="3498574" y="1862740"/>
            <a:ext cx="8468139" cy="4173569"/>
          </a:xfrm>
          <a:prstGeom prst="noSmoking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2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9E121-B977-DDCA-51F0-133CB1E24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D299ECB-C86B-6F30-9D0F-21A0E3D9E61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D546FE2-EAD8-02D6-80BD-5F0DDA0CF176}"/>
              </a:ext>
            </a:extLst>
          </p:cNvPr>
          <p:cNvSpPr txBox="1">
            <a:spLocks/>
          </p:cNvSpPr>
          <p:nvPr/>
        </p:nvSpPr>
        <p:spPr>
          <a:xfrm>
            <a:off x="1210339" y="1233377"/>
            <a:ext cx="7923721" cy="45752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Value of </a:t>
            </a:r>
            <a:r>
              <a:rPr lang="en-US" sz="2400" dirty="0" err="1">
                <a:solidFill>
                  <a:schemeClr val="tx2"/>
                </a:solidFill>
              </a:rPr>
              <a:t>JACoW</a:t>
            </a:r>
            <a:r>
              <a:rPr lang="en-US" sz="2400" dirty="0">
                <a:solidFill>
                  <a:schemeClr val="tx2"/>
                </a:solidFill>
              </a:rPr>
              <a:t> is widely recognized and accepted within accelerator physics community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Transition to Indico is a major milestone</a:t>
            </a:r>
          </a:p>
          <a:p>
            <a:pPr marL="914400" lvl="1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Tools more accessible to all team members, decentralization, elimination of ‘single points of failure’</a:t>
            </a:r>
            <a:endParaRPr lang="en-SE" dirty="0">
              <a:solidFill>
                <a:schemeClr val="tx2"/>
              </a:solidFill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C42EC662-4340-8F72-E0E4-CB423AA0EB83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652470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44546A"/>
                </a:solidFill>
              </a:rPr>
              <a:t>Outlook for </a:t>
            </a:r>
            <a:r>
              <a:rPr lang="en-GB" sz="2400" b="1" dirty="0" err="1">
                <a:solidFill>
                  <a:srgbClr val="44546A"/>
                </a:solidFill>
              </a:rPr>
              <a:t>JACoW</a:t>
            </a:r>
            <a:endParaRPr lang="en-US" sz="2400" b="1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BCD1ECB-2088-2302-6859-8E26F8D59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823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BCF16-07CF-9C71-D8D5-D751191A6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C37F73-9410-DBE3-08CB-BE050FE5874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571DC38-2E2A-01B6-9418-2A6E265B2DCC}"/>
              </a:ext>
            </a:extLst>
          </p:cNvPr>
          <p:cNvSpPr txBox="1">
            <a:spLocks/>
          </p:cNvSpPr>
          <p:nvPr/>
        </p:nvSpPr>
        <p:spPr>
          <a:xfrm>
            <a:off x="1210339" y="1233377"/>
            <a:ext cx="8798365" cy="45752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Value of </a:t>
            </a:r>
            <a:r>
              <a:rPr lang="en-US" sz="2400" dirty="0" err="1">
                <a:solidFill>
                  <a:schemeClr val="tx2"/>
                </a:solidFill>
              </a:rPr>
              <a:t>JACoW</a:t>
            </a:r>
            <a:r>
              <a:rPr lang="en-US" sz="2400" dirty="0">
                <a:solidFill>
                  <a:schemeClr val="tx2"/>
                </a:solidFill>
              </a:rPr>
              <a:t> is widely recognized and accepted within the accelerator physics community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Transition to Indico is a major milestone</a:t>
            </a:r>
          </a:p>
          <a:p>
            <a:pPr marL="914400" lvl="1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Tools more accessible to all team members, decentralization, elimination of ‘single points of failure’</a:t>
            </a:r>
            <a:endParaRPr lang="en-SE" dirty="0">
              <a:solidFill>
                <a:schemeClr val="tx2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Continuing efforts to strengthen and expand collaboration base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SE" dirty="0">
              <a:solidFill>
                <a:schemeClr val="tx2"/>
              </a:solidFill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72E1A196-58D2-95C8-1402-242D9DC73A34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652470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44546A"/>
                </a:solidFill>
              </a:rPr>
              <a:t>Outlook for </a:t>
            </a:r>
            <a:r>
              <a:rPr lang="en-GB" sz="2400" b="1" dirty="0" err="1">
                <a:solidFill>
                  <a:srgbClr val="44546A"/>
                </a:solidFill>
              </a:rPr>
              <a:t>JACoW</a:t>
            </a:r>
            <a:endParaRPr lang="en-US" sz="2400" b="1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70EA2D2-566E-4CDA-AA4C-4F38DF6C1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538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1FAB6-6E31-A0D0-9429-DB6673284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25C11C2-81D4-33D6-7D96-FF5D3DF78A4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3C4253C-7D32-310F-2640-21490AD118B9}"/>
              </a:ext>
            </a:extLst>
          </p:cNvPr>
          <p:cNvSpPr txBox="1">
            <a:spLocks/>
          </p:cNvSpPr>
          <p:nvPr/>
        </p:nvSpPr>
        <p:spPr>
          <a:xfrm>
            <a:off x="1210339" y="1233377"/>
            <a:ext cx="8798365" cy="45752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Value of </a:t>
            </a:r>
            <a:r>
              <a:rPr lang="en-US" sz="2400" dirty="0" err="1">
                <a:solidFill>
                  <a:schemeClr val="tx2"/>
                </a:solidFill>
              </a:rPr>
              <a:t>JACoW</a:t>
            </a:r>
            <a:r>
              <a:rPr lang="en-US" sz="2400" dirty="0">
                <a:solidFill>
                  <a:schemeClr val="tx2"/>
                </a:solidFill>
              </a:rPr>
              <a:t> is widely recognized and accepted within the accelerator physics community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Transition to Indico is a major milestone</a:t>
            </a:r>
          </a:p>
          <a:p>
            <a:pPr marL="914400" lvl="1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Tools more accessible to all team members, decentralization, elimination of ‘single points of failure’</a:t>
            </a:r>
            <a:endParaRPr lang="en-SE" dirty="0">
              <a:solidFill>
                <a:schemeClr val="tx2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Continuing efforts to strengthen and expand collaboration base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Continuing developments to make processes more efficient and cost-effective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SE" dirty="0">
              <a:solidFill>
                <a:schemeClr val="tx2"/>
              </a:solidFill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38533165-DB5A-6118-7E03-7DBA46909AF4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652470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44546A"/>
                </a:solidFill>
              </a:rPr>
              <a:t>Outlook for </a:t>
            </a:r>
            <a:r>
              <a:rPr lang="en-GB" sz="2400" b="1" dirty="0" err="1">
                <a:solidFill>
                  <a:srgbClr val="44546A"/>
                </a:solidFill>
              </a:rPr>
              <a:t>JACoW</a:t>
            </a:r>
            <a:endParaRPr lang="en-US" sz="2400" b="1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8B4C55C-07F6-D55F-3D62-8DB47D016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285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06DA6-3BAD-E3E5-CEC4-C2872B7B8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8C50E3-DF7D-7A4C-1C21-C9CC854FB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597" y="890186"/>
            <a:ext cx="8326646" cy="529378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0558339-B23D-D631-2BE9-EE769073AF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6BFC27D-FBA6-B55C-CE22-E055B84DF839}"/>
              </a:ext>
            </a:extLst>
          </p:cNvPr>
          <p:cNvSpPr txBox="1">
            <a:spLocks/>
          </p:cNvSpPr>
          <p:nvPr/>
        </p:nvSpPr>
        <p:spPr>
          <a:xfrm>
            <a:off x="1117589" y="271102"/>
            <a:ext cx="9740912" cy="3794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Questions?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442E27B-8DB3-0C7B-6AFF-A14C658B8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29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83217-5BAC-59D8-C854-6645BBA44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DF03F20-91A8-B6AC-7559-275AE5DAF1F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493D76B-1861-4187-E692-3882751364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5813991-9458-C2F7-EC50-395541BB1083}"/>
              </a:ext>
            </a:extLst>
          </p:cNvPr>
          <p:cNvSpPr txBox="1">
            <a:spLocks/>
          </p:cNvSpPr>
          <p:nvPr/>
        </p:nvSpPr>
        <p:spPr>
          <a:xfrm>
            <a:off x="-98287" y="619388"/>
            <a:ext cx="6670490" cy="59302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1"/>
                </a:solidFill>
              </a:rPr>
              <a:t>WHO is </a:t>
            </a:r>
            <a:r>
              <a:rPr lang="en-US" sz="4400" dirty="0" err="1">
                <a:solidFill>
                  <a:schemeClr val="accent1"/>
                </a:solidFill>
              </a:rPr>
              <a:t>JACoW</a:t>
            </a:r>
            <a:r>
              <a:rPr lang="en-US" sz="4400" dirty="0">
                <a:solidFill>
                  <a:schemeClr val="accent1"/>
                </a:solidFill>
              </a:rPr>
              <a:t>?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17 conference series are members </a:t>
            </a:r>
          </a:p>
          <a:p>
            <a:pPr lvl="2" algn="l"/>
            <a:r>
              <a:rPr lang="en-US" sz="1800" b="0" dirty="0">
                <a:solidFill>
                  <a:schemeClr val="accent1"/>
                </a:solidFill>
              </a:rPr>
              <a:t>(</a:t>
            </a:r>
            <a:r>
              <a:rPr lang="en-US" sz="1800" b="0" dirty="0" err="1">
                <a:solidFill>
                  <a:schemeClr val="accent1"/>
                </a:solidFill>
              </a:rPr>
              <a:t>ie</a:t>
            </a:r>
            <a:r>
              <a:rPr lang="en-US" sz="1800" b="0" dirty="0">
                <a:solidFill>
                  <a:schemeClr val="accent1"/>
                </a:solidFill>
              </a:rPr>
              <a:t> have asked to publish their proceedings with </a:t>
            </a:r>
            <a:r>
              <a:rPr lang="en-US" sz="1800" b="0" dirty="0" err="1">
                <a:solidFill>
                  <a:schemeClr val="accent1"/>
                </a:solidFill>
              </a:rPr>
              <a:t>JACoW</a:t>
            </a:r>
            <a:r>
              <a:rPr lang="en-US" sz="1800" b="0" dirty="0">
                <a:solidFill>
                  <a:schemeClr val="accent1"/>
                </a:solidFill>
              </a:rPr>
              <a:t> and agreed to adhere to the collaboration’s boundary conditions)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Stakeholders: all users, representatives from research institutes, representatives from conferences, </a:t>
            </a:r>
            <a:r>
              <a:rPr lang="en-US" sz="2800" b="0" dirty="0" err="1">
                <a:solidFill>
                  <a:schemeClr val="accent1"/>
                </a:solidFill>
              </a:rPr>
              <a:t>JACoW</a:t>
            </a:r>
            <a:r>
              <a:rPr lang="en-US" sz="2800" b="0" dirty="0">
                <a:solidFill>
                  <a:schemeClr val="accent1"/>
                </a:solidFill>
              </a:rPr>
              <a:t> team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 err="1">
                <a:solidFill>
                  <a:schemeClr val="accent1"/>
                </a:solidFill>
              </a:rPr>
              <a:t>JACoW</a:t>
            </a:r>
            <a:r>
              <a:rPr lang="en-US" sz="2800" b="0" dirty="0">
                <a:solidFill>
                  <a:schemeClr val="accent1"/>
                </a:solidFill>
              </a:rPr>
              <a:t> Team: editors from each conference instance, subject matter experts and officers, Board of Directors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10195DE-6180-E6F1-704F-095729DD9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996" y="105410"/>
            <a:ext cx="3628573" cy="265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E6FFE9E-9A65-8097-C306-2F62C198B7F6}"/>
              </a:ext>
            </a:extLst>
          </p:cNvPr>
          <p:cNvGrpSpPr/>
          <p:nvPr/>
        </p:nvGrpSpPr>
        <p:grpSpPr>
          <a:xfrm>
            <a:off x="6794534" y="2956517"/>
            <a:ext cx="5187904" cy="3191320"/>
            <a:chOff x="2436121" y="2262554"/>
            <a:chExt cx="5187904" cy="319132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FF17421-9ED1-C571-C01C-1F8882CB683F}"/>
                </a:ext>
              </a:extLst>
            </p:cNvPr>
            <p:cNvGrpSpPr/>
            <p:nvPr/>
          </p:nvGrpSpPr>
          <p:grpSpPr>
            <a:xfrm>
              <a:off x="5073189" y="2729749"/>
              <a:ext cx="2550836" cy="2485743"/>
              <a:chOff x="4581064" y="2692803"/>
              <a:chExt cx="2550836" cy="2485743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5FFDAC-E217-1A18-EA21-F80EE4DFC4B3}"/>
                  </a:ext>
                </a:extLst>
              </p:cNvPr>
              <p:cNvSpPr/>
              <p:nvPr/>
            </p:nvSpPr>
            <p:spPr>
              <a:xfrm>
                <a:off x="4581064" y="2692803"/>
                <a:ext cx="2550836" cy="2485743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DE" dirty="0">
                  <a:latin typeface="Gadugi" panose="020B0502040204020203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38E3239-3D45-4E8B-53AD-2DEA2F81BE8B}"/>
                  </a:ext>
                </a:extLst>
              </p:cNvPr>
              <p:cNvSpPr txBox="1"/>
              <p:nvPr/>
            </p:nvSpPr>
            <p:spPr>
              <a:xfrm>
                <a:off x="5826880" y="4060744"/>
                <a:ext cx="9521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  <a:latin typeface="Gadugi" panose="020B0502040204020203" pitchFamily="34" charset="0"/>
                  </a:rPr>
                  <a:t>Team</a:t>
                </a:r>
                <a:endParaRPr lang="en-DE" sz="2400" b="1" dirty="0">
                  <a:solidFill>
                    <a:schemeClr val="bg1"/>
                  </a:solidFill>
                  <a:latin typeface="Gadugi" panose="020B0502040204020203" pitchFamily="34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7FCED0C-36C9-72D4-5999-86BF81F9F9AB}"/>
                </a:ext>
              </a:extLst>
            </p:cNvPr>
            <p:cNvGrpSpPr/>
            <p:nvPr/>
          </p:nvGrpSpPr>
          <p:grpSpPr>
            <a:xfrm>
              <a:off x="5603459" y="3147259"/>
              <a:ext cx="1129994" cy="941873"/>
              <a:chOff x="3485301" y="3396485"/>
              <a:chExt cx="1129994" cy="941873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F553177-3B58-7FAE-27CE-C6A9B6F1906F}"/>
                  </a:ext>
                </a:extLst>
              </p:cNvPr>
              <p:cNvSpPr/>
              <p:nvPr/>
            </p:nvSpPr>
            <p:spPr>
              <a:xfrm>
                <a:off x="3485301" y="3396485"/>
                <a:ext cx="1103590" cy="941873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DE" dirty="0">
                  <a:latin typeface="Gadugi" panose="020B0502040204020203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BE3F56C-DFEB-5D9E-AA9F-9F8ED1A118CC}"/>
                  </a:ext>
                </a:extLst>
              </p:cNvPr>
              <p:cNvSpPr txBox="1"/>
              <p:nvPr/>
            </p:nvSpPr>
            <p:spPr>
              <a:xfrm>
                <a:off x="3818282" y="3571698"/>
                <a:ext cx="7970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>
                    <a:solidFill>
                      <a:schemeClr val="bg1"/>
                    </a:solidFill>
                    <a:latin typeface="Gadugi" panose="020B0502040204020203" pitchFamily="34" charset="0"/>
                  </a:rPr>
                  <a:t>BoD</a:t>
                </a:r>
                <a:endParaRPr lang="en-DE" sz="2400" b="1" dirty="0">
                  <a:solidFill>
                    <a:schemeClr val="bg1"/>
                  </a:solidFill>
                  <a:latin typeface="Gadugi" panose="020B0502040204020203" pitchFamily="34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16A4ECD-5862-5039-ADBD-3972B2DF4868}"/>
                </a:ext>
              </a:extLst>
            </p:cNvPr>
            <p:cNvGrpSpPr/>
            <p:nvPr/>
          </p:nvGrpSpPr>
          <p:grpSpPr>
            <a:xfrm>
              <a:off x="2751191" y="2637478"/>
              <a:ext cx="3285107" cy="2816396"/>
              <a:chOff x="2720200" y="3365737"/>
              <a:chExt cx="3285107" cy="208124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A53EF96-5E36-C315-41D9-47E2D36C4D92}"/>
                  </a:ext>
                </a:extLst>
              </p:cNvPr>
              <p:cNvSpPr/>
              <p:nvPr/>
            </p:nvSpPr>
            <p:spPr>
              <a:xfrm>
                <a:off x="2720200" y="3365737"/>
                <a:ext cx="3285107" cy="2081244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DE" dirty="0">
                  <a:latin typeface="Gadugi" panose="020B0502040204020203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ECED3C7-B5E5-FCFC-1E3F-4D1C17E5072B}"/>
                  </a:ext>
                </a:extLst>
              </p:cNvPr>
              <p:cNvSpPr txBox="1"/>
              <p:nvPr/>
            </p:nvSpPr>
            <p:spPr>
              <a:xfrm>
                <a:off x="3764768" y="4767105"/>
                <a:ext cx="967124" cy="3411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  <a:latin typeface="Gadugi" panose="020B0502040204020203" pitchFamily="34" charset="0"/>
                  </a:rPr>
                  <a:t>Users</a:t>
                </a:r>
                <a:endParaRPr lang="en-DE" sz="2400" b="1" dirty="0">
                  <a:solidFill>
                    <a:schemeClr val="bg1"/>
                  </a:solidFill>
                  <a:latin typeface="Gadugi" panose="020B0502040204020203" pitchFamily="34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5E62C1B-BB94-A178-7884-7A643700955D}"/>
                </a:ext>
              </a:extLst>
            </p:cNvPr>
            <p:cNvGrpSpPr/>
            <p:nvPr/>
          </p:nvGrpSpPr>
          <p:grpSpPr>
            <a:xfrm>
              <a:off x="3771302" y="2262554"/>
              <a:ext cx="2295211" cy="1372585"/>
              <a:chOff x="3786989" y="1740661"/>
              <a:chExt cx="1945543" cy="2236944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4EBB572-B2E6-4C38-D4DC-D08942C2078C}"/>
                  </a:ext>
                </a:extLst>
              </p:cNvPr>
              <p:cNvSpPr/>
              <p:nvPr/>
            </p:nvSpPr>
            <p:spPr>
              <a:xfrm>
                <a:off x="3786989" y="1740661"/>
                <a:ext cx="1945543" cy="2236944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DE" dirty="0">
                  <a:latin typeface="Gadugi" panose="020B0502040204020203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EBDA66D-F058-4C12-2B65-B017553A4BE1}"/>
                  </a:ext>
                </a:extLst>
              </p:cNvPr>
              <p:cNvSpPr txBox="1"/>
              <p:nvPr/>
            </p:nvSpPr>
            <p:spPr>
              <a:xfrm>
                <a:off x="3886274" y="1838870"/>
                <a:ext cx="1798911" cy="105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Gadugi" panose="020B0502040204020203" pitchFamily="34" charset="0"/>
                  </a:rPr>
                  <a:t>Conference representatives</a:t>
                </a:r>
                <a:endParaRPr lang="en-DE" b="1" dirty="0">
                  <a:solidFill>
                    <a:schemeClr val="bg1"/>
                  </a:solidFill>
                  <a:latin typeface="Gadugi" panose="020B0502040204020203" pitchFamily="34" charset="0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6B522CB-27AA-70E6-5D17-ACF86A47DAD6}"/>
                </a:ext>
              </a:extLst>
            </p:cNvPr>
            <p:cNvGrpSpPr/>
            <p:nvPr/>
          </p:nvGrpSpPr>
          <p:grpSpPr>
            <a:xfrm>
              <a:off x="2436121" y="2971927"/>
              <a:ext cx="2199808" cy="1406976"/>
              <a:chOff x="2590804" y="2885783"/>
              <a:chExt cx="1953622" cy="227424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08883F5-3872-B81A-BE43-515D6D262389}"/>
                  </a:ext>
                </a:extLst>
              </p:cNvPr>
              <p:cNvSpPr/>
              <p:nvPr/>
            </p:nvSpPr>
            <p:spPr>
              <a:xfrm>
                <a:off x="2590804" y="2885783"/>
                <a:ext cx="1953622" cy="2274240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DE" dirty="0">
                  <a:latin typeface="Gadugi" panose="020B0502040204020203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071E08-4B79-C497-1A9F-AA728B50768C}"/>
                  </a:ext>
                </a:extLst>
              </p:cNvPr>
              <p:cNvSpPr txBox="1"/>
              <p:nvPr/>
            </p:nvSpPr>
            <p:spPr>
              <a:xfrm>
                <a:off x="2826732" y="3527341"/>
                <a:ext cx="1648314" cy="1044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Gadugi" panose="020B0502040204020203" pitchFamily="34" charset="0"/>
                  </a:rPr>
                  <a:t>Institute representatives</a:t>
                </a:r>
                <a:endParaRPr lang="en-DE" b="1" dirty="0">
                  <a:solidFill>
                    <a:schemeClr val="bg1"/>
                  </a:solidFill>
                  <a:latin typeface="Gadug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624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FD647-CC6B-9740-48AE-E166A2D1E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66B5AA-BFB0-33D5-4618-3983DBAC307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BDC2EBEF-B0D4-7A15-FA9A-A30C13179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D3270B5-888E-12E6-225C-0D5F44802F61}"/>
              </a:ext>
            </a:extLst>
          </p:cNvPr>
          <p:cNvSpPr txBox="1">
            <a:spLocks/>
          </p:cNvSpPr>
          <p:nvPr/>
        </p:nvSpPr>
        <p:spPr>
          <a:xfrm>
            <a:off x="890548" y="463866"/>
            <a:ext cx="10422502" cy="59302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1"/>
                </a:solidFill>
              </a:rPr>
              <a:t>What are the goals of </a:t>
            </a:r>
            <a:r>
              <a:rPr lang="en-US" sz="4400" dirty="0" err="1">
                <a:solidFill>
                  <a:schemeClr val="accent1"/>
                </a:solidFill>
              </a:rPr>
              <a:t>JACoW</a:t>
            </a:r>
            <a:r>
              <a:rPr lang="en-US" sz="4400" dirty="0">
                <a:solidFill>
                  <a:schemeClr val="accent1"/>
                </a:solidFill>
              </a:rPr>
              <a:t>?</a:t>
            </a:r>
          </a:p>
          <a:p>
            <a:pPr lvl="1"/>
            <a:endParaRPr lang="en-US" sz="2800" dirty="0">
              <a:solidFill>
                <a:schemeClr val="accent1"/>
              </a:solidFill>
            </a:endParaRP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Publish high-quality sets of proceedings with access through the custom interface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Provide long-term archival storage to ensure longevity and access to publication data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Publish conference metadata for open archives.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Train and educate authors and editors</a:t>
            </a:r>
            <a:r>
              <a:rPr lang="en-US" sz="1600" b="0" dirty="0">
                <a:solidFill>
                  <a:schemeClr val="accent1"/>
                </a:solidFill>
              </a:rPr>
              <a:t> </a:t>
            </a:r>
            <a:r>
              <a:rPr lang="en-US" sz="1800" b="0" dirty="0">
                <a:solidFill>
                  <a:schemeClr val="accent1"/>
                </a:solidFill>
              </a:rPr>
              <a:t>(includes development of tools for producing proceedings)</a:t>
            </a:r>
            <a:endParaRPr lang="en-US" sz="2400" b="0" dirty="0">
              <a:solidFill>
                <a:schemeClr val="accent1"/>
              </a:solidFill>
            </a:endParaRP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Maintain a set of user profiles for</a:t>
            </a:r>
            <a:r>
              <a:rPr lang="en-US" b="0" dirty="0"/>
              <a:t> </a:t>
            </a:r>
            <a:r>
              <a:rPr lang="en-US" sz="2800" b="0" dirty="0">
                <a:solidFill>
                  <a:schemeClr val="accent1"/>
                </a:solidFill>
              </a:rPr>
              <a:t>accelerator conferences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accent1"/>
                </a:solidFill>
              </a:rPr>
              <a:t>Provide support for conference organizers</a:t>
            </a:r>
            <a:endParaRPr lang="en-US" sz="2800" b="0" dirty="0"/>
          </a:p>
          <a:p>
            <a:pPr lvl="1" algn="l"/>
            <a:endParaRPr lang="en-US" sz="2800" b="0" dirty="0"/>
          </a:p>
          <a:p>
            <a:pPr lvl="1" algn="l"/>
            <a:r>
              <a:rPr lang="en-US" sz="2800" b="0" dirty="0"/>
              <a:t>	Consistent goals since the founding of the collaboration!</a:t>
            </a:r>
            <a:endParaRPr lang="en-US" sz="2800" b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45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CF862-F9EE-9711-41F7-DE838F78B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03C13E-41DE-FF80-1886-F1A5A855654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BD4C5B4-D705-B49F-FF5F-3C401A0116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2AEB6AE-468A-A0FE-0020-DD669B07476B}"/>
              </a:ext>
            </a:extLst>
          </p:cNvPr>
          <p:cNvSpPr txBox="1">
            <a:spLocks/>
          </p:cNvSpPr>
          <p:nvPr/>
        </p:nvSpPr>
        <p:spPr>
          <a:xfrm>
            <a:off x="890548" y="463866"/>
            <a:ext cx="10422502" cy="59302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1"/>
                </a:solidFill>
              </a:rPr>
              <a:t>How do we manage all of this? </a:t>
            </a:r>
            <a:endParaRPr lang="en-US" sz="2800" dirty="0">
              <a:solidFill>
                <a:schemeClr val="accent1"/>
              </a:solidFill>
            </a:endParaRP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accent1"/>
              </a:solidFill>
            </a:endParaRPr>
          </a:p>
          <a:p>
            <a:pPr lvl="1" algn="l"/>
            <a:r>
              <a:rPr lang="en-US" sz="2800" b="0" dirty="0">
                <a:solidFill>
                  <a:schemeClr val="accent1"/>
                </a:solidFill>
              </a:rPr>
              <a:t>The </a:t>
            </a:r>
            <a:r>
              <a:rPr lang="en-US" sz="2800" b="0" dirty="0" err="1">
                <a:solidFill>
                  <a:schemeClr val="accent1"/>
                </a:solidFill>
              </a:rPr>
              <a:t>JACoW</a:t>
            </a:r>
            <a:r>
              <a:rPr lang="en-US" sz="2800" b="0" dirty="0">
                <a:solidFill>
                  <a:schemeClr val="accent1"/>
                </a:solidFill>
              </a:rPr>
              <a:t> collaboration model, according to the Charter and Boundary Conditions: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Editors from each conference which wishes to publish with </a:t>
            </a:r>
            <a:r>
              <a:rPr lang="en-US" b="0" dirty="0" err="1">
                <a:solidFill>
                  <a:schemeClr val="accent1"/>
                </a:solidFill>
              </a:rPr>
              <a:t>JACoW</a:t>
            </a:r>
            <a:r>
              <a:rPr lang="en-US" b="0" dirty="0">
                <a:solidFill>
                  <a:schemeClr val="accent1"/>
                </a:solidFill>
              </a:rPr>
              <a:t> join the </a:t>
            </a:r>
            <a:r>
              <a:rPr lang="en-US" b="0" dirty="0" err="1">
                <a:solidFill>
                  <a:schemeClr val="accent1"/>
                </a:solidFill>
              </a:rPr>
              <a:t>JACoW</a:t>
            </a:r>
            <a:r>
              <a:rPr lang="en-US" b="0" dirty="0">
                <a:solidFill>
                  <a:schemeClr val="accent1"/>
                </a:solidFill>
              </a:rPr>
              <a:t> team for three years, to learn how to produce proceedings, contribute to the development of the collaboration, and transfer knowledge; the editor-in-chief is responsible for producing proceedings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Team also includes subject-matter experts, officers, and co-opted editors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Board of Directors is the decision-making body which is responsible for ensuring that the collaboration fulfils its mission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Annual Team Meeting for development and transfer of technical knowledge among team members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Annual Stakeholders meeting to report activities to, and discuss issues with, wider set of stakeholders (typically during IPAC)</a:t>
            </a:r>
          </a:p>
        </p:txBody>
      </p:sp>
    </p:spTree>
    <p:extLst>
      <p:ext uri="{BB962C8B-B14F-4D97-AF65-F5344CB8AC3E}">
        <p14:creationId xmlns:p14="http://schemas.microsoft.com/office/powerpoint/2010/main" val="21565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1645E-3630-DD53-EFD3-D1A0D530B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75015A-EF4F-E017-85AD-A95F37FB180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D7EB26DF-CC0E-175D-DAC7-273656796B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7850" y="183755"/>
            <a:ext cx="10012985" cy="640816"/>
          </a:xfrm>
        </p:spPr>
        <p:txBody>
          <a:bodyPr anchor="t">
            <a:normAutofit/>
          </a:bodyPr>
          <a:lstStyle/>
          <a:p>
            <a:r>
              <a:rPr lang="en-US" sz="2400" b="1" dirty="0"/>
              <a:t>Labs providing infrastructure and services</a:t>
            </a:r>
            <a:endParaRPr lang="en-DE" sz="24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AE97950-C3D8-594A-E72F-B411F92C0A0B}"/>
              </a:ext>
            </a:extLst>
          </p:cNvPr>
          <p:cNvGrpSpPr/>
          <p:nvPr/>
        </p:nvGrpSpPr>
        <p:grpSpPr>
          <a:xfrm>
            <a:off x="391355" y="1195758"/>
            <a:ext cx="6059586" cy="2142160"/>
            <a:chOff x="437168" y="1524588"/>
            <a:chExt cx="6059586" cy="21421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5D33ACA-A052-281E-E942-30162E35A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168" y="1524588"/>
              <a:ext cx="1545143" cy="1554451"/>
            </a:xfrm>
            <a:prstGeom prst="rect">
              <a:avLst/>
            </a:prstGeom>
          </p:spPr>
        </p:pic>
        <p:sp>
          <p:nvSpPr>
            <p:cNvPr id="4" name="Text Placeholder 3">
              <a:extLst>
                <a:ext uri="{FF2B5EF4-FFF2-40B4-BE49-F238E27FC236}">
                  <a16:creationId xmlns:a16="http://schemas.microsoft.com/office/drawing/2014/main" id="{F060B507-688B-9E31-34DB-F9BEFBEE1D64}"/>
                </a:ext>
              </a:extLst>
            </p:cNvPr>
            <p:cNvSpPr txBox="1">
              <a:spLocks/>
            </p:cNvSpPr>
            <p:nvPr/>
          </p:nvSpPr>
          <p:spPr>
            <a:xfrm>
              <a:off x="1897769" y="1591057"/>
              <a:ext cx="4598985" cy="207569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Proceedings Repository &amp; Search</a:t>
              </a: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SPMS Central Repository (Accounts and Profiles)</a:t>
              </a: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SPMS Regional Support Centre for Europe</a:t>
              </a: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dirty="0" err="1">
                  <a:solidFill>
                    <a:srgbClr val="000000"/>
                  </a:solidFill>
                </a:rPr>
                <a:t>JACoW</a:t>
              </a:r>
              <a:r>
                <a:rPr lang="en-US" dirty="0">
                  <a:solidFill>
                    <a:srgbClr val="000000"/>
                  </a:solidFill>
                </a:rPr>
                <a:t> Indico</a:t>
              </a: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b="0" i="0" dirty="0">
                  <a:effectLst/>
                </a:rPr>
                <a:t>Paper File Server for EMEA and Australasia (formerly at PSI)</a:t>
              </a:r>
              <a:endParaRPr lang="en-US" dirty="0"/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endParaRPr lang="en-DE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BF65997-3378-09DC-441A-42D98B62264B}"/>
              </a:ext>
            </a:extLst>
          </p:cNvPr>
          <p:cNvGrpSpPr/>
          <p:nvPr/>
        </p:nvGrpSpPr>
        <p:grpSpPr>
          <a:xfrm>
            <a:off x="7024211" y="1179017"/>
            <a:ext cx="4392432" cy="2058706"/>
            <a:chOff x="6858000" y="1215085"/>
            <a:chExt cx="4392432" cy="20587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794E206-BBCC-7617-0FFC-C44DFFDC3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3496" y="1215085"/>
              <a:ext cx="2185380" cy="692799"/>
            </a:xfrm>
            <a:prstGeom prst="rect">
              <a:avLst/>
            </a:prstGeom>
          </p:spPr>
        </p:pic>
        <p:sp>
          <p:nvSpPr>
            <p:cNvPr id="8" name="Text Placeholder 3">
              <a:extLst>
                <a:ext uri="{FF2B5EF4-FFF2-40B4-BE49-F238E27FC236}">
                  <a16:creationId xmlns:a16="http://schemas.microsoft.com/office/drawing/2014/main" id="{A3E635A5-BF7D-E567-D4A8-6B405D0A56D9}"/>
                </a:ext>
              </a:extLst>
            </p:cNvPr>
            <p:cNvSpPr txBox="1">
              <a:spLocks/>
            </p:cNvSpPr>
            <p:nvPr/>
          </p:nvSpPr>
          <p:spPr>
            <a:xfrm>
              <a:off x="6858000" y="1977415"/>
              <a:ext cx="4392432" cy="129637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Proceedings server</a:t>
              </a:r>
            </a:p>
            <a:p>
              <a:pPr marL="285750" indent="-2857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SPMS Regional Support Centre  for Australasia and the Americas (to be retired end of 2024)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28D4B5C-8F7A-2D0E-D112-0A0032FFB521}"/>
              </a:ext>
            </a:extLst>
          </p:cNvPr>
          <p:cNvGrpSpPr/>
          <p:nvPr/>
        </p:nvGrpSpPr>
        <p:grpSpPr>
          <a:xfrm>
            <a:off x="8379606" y="3738149"/>
            <a:ext cx="3312469" cy="1867359"/>
            <a:chOff x="8383624" y="4714664"/>
            <a:chExt cx="3312469" cy="186735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6B8DDC5-E664-B3CA-CC3B-BA9AF6A42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83624" y="4714664"/>
              <a:ext cx="2725076" cy="1068865"/>
            </a:xfrm>
            <a:prstGeom prst="rect">
              <a:avLst/>
            </a:prstGeom>
          </p:spPr>
        </p:pic>
        <p:sp>
          <p:nvSpPr>
            <p:cNvPr id="11" name="Text Placeholder 3">
              <a:extLst>
                <a:ext uri="{FF2B5EF4-FFF2-40B4-BE49-F238E27FC236}">
                  <a16:creationId xmlns:a16="http://schemas.microsoft.com/office/drawing/2014/main" id="{48D4E0C3-8C54-6FEA-C5B1-285121FB1EE8}"/>
                </a:ext>
              </a:extLst>
            </p:cNvPr>
            <p:cNvSpPr txBox="1">
              <a:spLocks/>
            </p:cNvSpPr>
            <p:nvPr/>
          </p:nvSpPr>
          <p:spPr>
            <a:xfrm>
              <a:off x="8502151" y="5593011"/>
              <a:ext cx="3193942" cy="98901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Reference Search Tool</a:t>
              </a:r>
            </a:p>
            <a:p>
              <a:pPr marL="285750" indent="-285750">
                <a:lnSpc>
                  <a:spcPct val="11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Cat Scan Tool </a:t>
              </a:r>
            </a:p>
            <a:p>
              <a:pPr>
                <a:lnSpc>
                  <a:spcPct val="150000"/>
                </a:lnSpc>
              </a:pPr>
              <a:endParaRPr lang="en-DE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766900E-137D-F47A-A93E-5E9B1C8CEF62}"/>
              </a:ext>
            </a:extLst>
          </p:cNvPr>
          <p:cNvGrpSpPr/>
          <p:nvPr/>
        </p:nvGrpSpPr>
        <p:grpSpPr>
          <a:xfrm>
            <a:off x="4629462" y="3429000"/>
            <a:ext cx="3162751" cy="2663986"/>
            <a:chOff x="2949178" y="4815380"/>
            <a:chExt cx="3162751" cy="2663986"/>
          </a:xfrm>
        </p:grpSpPr>
        <p:sp>
          <p:nvSpPr>
            <p:cNvPr id="13" name="Text Placeholder 3">
              <a:extLst>
                <a:ext uri="{FF2B5EF4-FFF2-40B4-BE49-F238E27FC236}">
                  <a16:creationId xmlns:a16="http://schemas.microsoft.com/office/drawing/2014/main" id="{5218A6AE-884B-8CC1-48BD-ED622D52699B}"/>
                </a:ext>
              </a:extLst>
            </p:cNvPr>
            <p:cNvSpPr txBox="1">
              <a:spLocks/>
            </p:cNvSpPr>
            <p:nvPr/>
          </p:nvSpPr>
          <p:spPr>
            <a:xfrm>
              <a:off x="2949178" y="6108223"/>
              <a:ext cx="3162751" cy="137114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JACoW.org Website Hosting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0000"/>
                  </a:solidFill>
                </a:rPr>
                <a:t>CWS tools, </a:t>
              </a:r>
              <a:r>
                <a:rPr lang="en-US" dirty="0"/>
                <a:t>CAT tools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dirty="0"/>
                <a:t>Indico documentation pages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BE4E61C-C85D-9DD9-32FD-8FE14CF71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76125" y="4815380"/>
              <a:ext cx="2210102" cy="1265136"/>
            </a:xfrm>
            <a:prstGeom prst="rect">
              <a:avLst/>
            </a:prstGeom>
          </p:spPr>
        </p:pic>
      </p:grpSp>
      <p:pic>
        <p:nvPicPr>
          <p:cNvPr id="21" name="Picture 20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3EF62906-E9DA-D6AC-F5A6-8D19AC3187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9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7E1E9-8328-3596-A333-75E9F0EA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2165C90-0BF6-FE01-B8F8-EC601D5E227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4E11695-EAFC-65BD-6D0F-25C3FFF77025}"/>
              </a:ext>
            </a:extLst>
          </p:cNvPr>
          <p:cNvSpPr txBox="1">
            <a:spLocks/>
          </p:cNvSpPr>
          <p:nvPr/>
        </p:nvSpPr>
        <p:spPr>
          <a:xfrm>
            <a:off x="276889" y="2081873"/>
            <a:ext cx="9740912" cy="3794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800" dirty="0" err="1"/>
              <a:t>JACoW</a:t>
            </a:r>
            <a:r>
              <a:rPr lang="en-US" sz="4800" dirty="0"/>
              <a:t>:</a:t>
            </a:r>
          </a:p>
          <a:p>
            <a:pPr lvl="1"/>
            <a:r>
              <a:rPr lang="en-US" sz="4800" dirty="0"/>
              <a:t>The origin story 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BCC13450-10FC-5341-17FF-57364E098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4B49D5-1FB6-F21C-19FB-52260EC0D4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4997" y="2598555"/>
            <a:ext cx="1681400" cy="27614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D8BE23-E2CA-0335-04D3-7251243DC7DA}"/>
              </a:ext>
            </a:extLst>
          </p:cNvPr>
          <p:cNvSpPr txBox="1"/>
          <p:nvPr/>
        </p:nvSpPr>
        <p:spPr>
          <a:xfrm>
            <a:off x="8851478" y="2081873"/>
            <a:ext cx="276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(Slides from Todd </a:t>
            </a:r>
            <a:r>
              <a:rPr lang="en-US" dirty="0" err="1">
                <a:solidFill>
                  <a:schemeClr val="accent1"/>
                </a:solidFill>
              </a:rPr>
              <a:t>Satogata</a:t>
            </a:r>
            <a:r>
              <a:rPr lang="en-US" dirty="0">
                <a:solidFill>
                  <a:schemeClr val="accent1"/>
                </a:solidFill>
              </a:rPr>
              <a:t>) </a:t>
            </a:r>
            <a:endParaRPr lang="en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799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0D4505-1EC6-0869-F388-D67432800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E7F3A2-9C97-A4C9-C6E6-D13A5BB5E9A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 JACoW TM'24,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BEB0D823-0E64-5BB4-AEB2-B37DAA062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CABF1D4-6A9C-90E7-5768-AAFED6C6D904}"/>
              </a:ext>
            </a:extLst>
          </p:cNvPr>
          <p:cNvSpPr txBox="1">
            <a:spLocks/>
          </p:cNvSpPr>
          <p:nvPr/>
        </p:nvSpPr>
        <p:spPr>
          <a:xfrm>
            <a:off x="2466753" y="400068"/>
            <a:ext cx="7293936" cy="13555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lvl="1" indent="-85725" algn="l"/>
            <a:r>
              <a:rPr lang="en-US" sz="4400" dirty="0">
                <a:solidFill>
                  <a:schemeClr val="accent1"/>
                </a:solidFill>
              </a:rPr>
              <a:t>When I was your age…</a:t>
            </a:r>
          </a:p>
          <a:p>
            <a:pPr lvl="1" algn="l"/>
            <a:endParaRPr lang="en-US" sz="700" dirty="0">
              <a:solidFill>
                <a:schemeClr val="accent1"/>
              </a:solidFill>
            </a:endParaRPr>
          </a:p>
          <a:p>
            <a:pPr lvl="1" algn="r"/>
            <a:r>
              <a:rPr lang="en-US" sz="2800" dirty="0">
                <a:solidFill>
                  <a:schemeClr val="accent1"/>
                </a:solidFill>
              </a:rPr>
              <a:t>…proceedings were called “books”!</a:t>
            </a:r>
          </a:p>
          <a:p>
            <a:pPr lvl="1"/>
            <a:endParaRPr lang="en-US" sz="2800" dirty="0">
              <a:solidFill>
                <a:schemeClr val="accent1"/>
              </a:solidFill>
            </a:endParaRPr>
          </a:p>
          <a:p>
            <a:pPr lvl="1" algn="l"/>
            <a:endParaRPr lang="en-US" sz="2800" b="0" dirty="0"/>
          </a:p>
          <a:p>
            <a:pPr lvl="1" algn="l"/>
            <a:r>
              <a:rPr lang="en-US" sz="2800" b="0" dirty="0"/>
              <a:t>	</a:t>
            </a:r>
            <a:endParaRPr lang="en-US" sz="2800" b="0" dirty="0">
              <a:solidFill>
                <a:schemeClr val="accent1"/>
              </a:solidFill>
            </a:endParaRPr>
          </a:p>
        </p:txBody>
      </p:sp>
      <p:pic>
        <p:nvPicPr>
          <p:cNvPr id="4" name="Picture 3" descr="Screen Shot 2016-11-06 at 1.27.39 AM.png">
            <a:extLst>
              <a:ext uri="{FF2B5EF4-FFF2-40B4-BE49-F238E27FC236}">
                <a16:creationId xmlns:a16="http://schemas.microsoft.com/office/drawing/2014/main" id="{1E2CDA06-F2BF-4D54-B84B-32BC9D884D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4587" y="394844"/>
            <a:ext cx="1303423" cy="13555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Screen Shot 2016-11-06 at 1.28.44 AM.png">
            <a:extLst>
              <a:ext uri="{FF2B5EF4-FFF2-40B4-BE49-F238E27FC236}">
                <a16:creationId xmlns:a16="http://schemas.microsoft.com/office/drawing/2014/main" id="{E31C51B6-EC30-2CEC-39E4-B4320EF753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90" y="397091"/>
            <a:ext cx="1336290" cy="13533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D6F242-77D3-D881-DA3C-B1A897B24A93}"/>
              </a:ext>
            </a:extLst>
          </p:cNvPr>
          <p:cNvSpPr txBox="1">
            <a:spLocks/>
          </p:cNvSpPr>
          <p:nvPr/>
        </p:nvSpPr>
        <p:spPr>
          <a:xfrm>
            <a:off x="2010498" y="4576102"/>
            <a:ext cx="8164848" cy="16023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2800" b="0" dirty="0">
                <a:solidFill>
                  <a:schemeClr val="accent1"/>
                </a:solidFill>
              </a:rPr>
              <a:t>Conferences once printed all their proceedings</a:t>
            </a:r>
          </a:p>
          <a:p>
            <a:pPr marL="1485900" lvl="2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(Nearly) all the delegates got a printed, shipped copy</a:t>
            </a:r>
          </a:p>
          <a:p>
            <a:pPr marL="1485900" lvl="2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Labs sent people to conferences to get proceedings!</a:t>
            </a:r>
          </a:p>
          <a:p>
            <a:pPr marL="1485900" lvl="2" indent="-571500" algn="l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1"/>
                </a:solidFill>
              </a:rPr>
              <a:t>Printing, shipping was a big piece of the conference budget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28D3D1C-334A-C664-F0C0-5C7DB60E8D45}"/>
              </a:ext>
            </a:extLst>
          </p:cNvPr>
          <p:cNvGrpSpPr>
            <a:grpSpLocks noChangeAspect="1"/>
          </p:cNvGrpSpPr>
          <p:nvPr/>
        </p:nvGrpSpPr>
        <p:grpSpPr>
          <a:xfrm>
            <a:off x="3503244" y="2066039"/>
            <a:ext cx="5162295" cy="2227106"/>
            <a:chOff x="1023582" y="1509300"/>
            <a:chExt cx="7061639" cy="3219585"/>
          </a:xfrm>
        </p:grpSpPr>
        <p:pic>
          <p:nvPicPr>
            <p:cNvPr id="9" name="Picture 8" descr="2016-11-06 12.34.44.jpg">
              <a:extLst>
                <a:ext uri="{FF2B5EF4-FFF2-40B4-BE49-F238E27FC236}">
                  <a16:creationId xmlns:a16="http://schemas.microsoft.com/office/drawing/2014/main" id="{45A7BED5-50CD-FB31-3254-7061C8023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3582" y="1509300"/>
              <a:ext cx="4233591" cy="317519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16B2130-789E-7ED6-77D3-8A5D5DECB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94680" y="1513438"/>
              <a:ext cx="2390541" cy="3215447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88358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6748D-2A69-566F-8E51-4CBA5ADB5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41BE92-FC8C-9FF8-D958-3DA56E7BFDC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 JACoW TM'24, Deauville, France</a:t>
            </a:r>
            <a:endParaRPr lang="de-DE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C440A94-C67A-C76D-FF8A-D7316E847786}"/>
              </a:ext>
            </a:extLst>
          </p:cNvPr>
          <p:cNvSpPr txBox="1">
            <a:spLocks/>
          </p:cNvSpPr>
          <p:nvPr/>
        </p:nvSpPr>
        <p:spPr>
          <a:xfrm>
            <a:off x="1210340" y="1233377"/>
            <a:ext cx="6979196" cy="457522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1990-1: World Wide Web (CERN)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1993: PDF and Acroread made free (Adobe)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1993: Commercialization of Linux (redhat)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1994: 100 MHz PC processors (Intel)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1995-2000: Dot Com Boom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dirty="0">
                <a:solidFill>
                  <a:schemeClr val="tx2"/>
                </a:solidFill>
              </a:rPr>
              <a:t>Internet usage/access grows 25x: 15M to 350M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PAC’95 (Dallas): Camera-ready publication (paper)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EPAC’96 (Sitges): Full electronic publication (CERN)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dirty="0">
                <a:solidFill>
                  <a:schemeClr val="tx2"/>
                </a:solidFill>
              </a:rPr>
              <a:t>Templates, on-site editing, dot board (author “education”)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sz="2400" dirty="0">
                <a:solidFill>
                  <a:schemeClr val="tx2"/>
                </a:solidFill>
              </a:rPr>
              <a:t>PAC’97 (Vancouver): The birth of JACoW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SE" dirty="0">
                <a:solidFill>
                  <a:schemeClr val="tx2"/>
                </a:solidFill>
              </a:rPr>
              <a:t>Founded by APAC’98, EPAC’98, PAC’99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757DBA2-1966-C595-69CE-9482C0DFE5F2}"/>
              </a:ext>
            </a:extLst>
          </p:cNvPr>
          <p:cNvSpPr txBox="1">
            <a:spLocks/>
          </p:cNvSpPr>
          <p:nvPr/>
        </p:nvSpPr>
        <p:spPr>
          <a:xfrm>
            <a:off x="577849" y="183755"/>
            <a:ext cx="6524700" cy="446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all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rPr>
              <a:t>A Confluence of Technologies…</a:t>
            </a:r>
            <a:endParaRPr lang="en-US" sz="24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EBA0C8-B942-36E1-4B96-B0CEE99347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8855" y="1628079"/>
            <a:ext cx="3842019" cy="2698682"/>
          </a:xfrm>
          <a:prstGeom prst="rect">
            <a:avLst/>
          </a:prstGeom>
          <a:effectLst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077719-05A4-94CC-1A6E-F6801BE176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3545" y="5299875"/>
            <a:ext cx="1558182" cy="11375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9B5ABB-7633-3968-3B24-4744798D4CAF}"/>
              </a:ext>
            </a:extLst>
          </p:cNvPr>
          <p:cNvSpPr txBox="1"/>
          <p:nvPr/>
        </p:nvSpPr>
        <p:spPr>
          <a:xfrm>
            <a:off x="8189535" y="1273963"/>
            <a:ext cx="2569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Internet Users: 1993-2016</a:t>
            </a:r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6748898B-A619-5BE3-AD91-9FA507AA7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371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HZB NE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186"/>
      </a:accent1>
      <a:accent2>
        <a:srgbClr val="6CABE9"/>
      </a:accent2>
      <a:accent3>
        <a:srgbClr val="D15E57"/>
      </a:accent3>
      <a:accent4>
        <a:srgbClr val="C6D970"/>
      </a:accent4>
      <a:accent5>
        <a:srgbClr val="BCD233"/>
      </a:accent5>
      <a:accent6>
        <a:srgbClr val="9AC6F3"/>
      </a:accent6>
      <a:hlink>
        <a:srgbClr val="002D4D"/>
      </a:hlink>
      <a:folHlink>
        <a:srgbClr val="F7652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STO Main Content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D16FAA05-3DA8-F14D-842C-EFB52E22212E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2229</Words>
  <Application>Microsoft Office PowerPoint</Application>
  <PresentationFormat>Widescreen</PresentationFormat>
  <Paragraphs>465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Fira Sans</vt:lpstr>
      <vt:lpstr>Gadugi</vt:lpstr>
      <vt:lpstr>Poppins</vt:lpstr>
      <vt:lpstr>Source Sans Pro</vt:lpstr>
      <vt:lpstr>Source Sans Pro Light</vt:lpstr>
      <vt:lpstr>Source Sans Pro Semibold</vt:lpstr>
      <vt:lpstr>Wingdings</vt:lpstr>
      <vt:lpstr>Office</vt:lpstr>
      <vt:lpstr>ANSTO Main Content</vt:lpstr>
      <vt:lpstr>What is JACoW? History, present, and future of the collaboration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Meghan McAteer</dc:creator>
  <cp:lastModifiedBy>McAteer, Meghan</cp:lastModifiedBy>
  <cp:revision>206</cp:revision>
  <cp:lastPrinted>2024-03-04T06:49:36Z</cp:lastPrinted>
  <dcterms:created xsi:type="dcterms:W3CDTF">2021-07-30T13:31:34Z</dcterms:created>
  <dcterms:modified xsi:type="dcterms:W3CDTF">2024-11-05T12:42:59Z</dcterms:modified>
</cp:coreProperties>
</file>