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sldIdLst>
    <p:sldId id="256" r:id="rId2"/>
    <p:sldId id="258" r:id="rId3"/>
    <p:sldId id="263" r:id="rId4"/>
    <p:sldId id="259" r:id="rId5"/>
    <p:sldId id="260" r:id="rId6"/>
    <p:sldId id="261" r:id="rId7"/>
    <p:sldId id="262" r:id="rId8"/>
    <p:sldId id="280" r:id="rId9"/>
    <p:sldId id="264" r:id="rId10"/>
    <p:sldId id="265" r:id="rId11"/>
    <p:sldId id="266" r:id="rId12"/>
    <p:sldId id="269" r:id="rId13"/>
    <p:sldId id="267" r:id="rId14"/>
    <p:sldId id="268" r:id="rId15"/>
    <p:sldId id="270" r:id="rId16"/>
    <p:sldId id="271" r:id="rId17"/>
    <p:sldId id="272" r:id="rId18"/>
    <p:sldId id="273" r:id="rId19"/>
    <p:sldId id="274" r:id="rId20"/>
    <p:sldId id="275" r:id="rId21"/>
    <p:sldId id="276" r:id="rId22"/>
    <p:sldId id="277" r:id="rId23"/>
    <p:sldId id="278" r:id="rId24"/>
    <p:sldId id="284" r:id="rId25"/>
    <p:sldId id="281" r:id="rId26"/>
    <p:sldId id="282" r:id="rId27"/>
    <p:sldId id="283" r:id="rId28"/>
    <p:sldId id="285" r:id="rId29"/>
    <p:sldId id="286" r:id="rId30"/>
    <p:sldId id="288" r:id="rId31"/>
    <p:sldId id="279" r:id="rId32"/>
    <p:sldId id="287"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24"/>
    <p:restoredTop sz="94672"/>
  </p:normalViewPr>
  <p:slideViewPr>
    <p:cSldViewPr snapToGrid="0">
      <p:cViewPr varScale="1">
        <p:scale>
          <a:sx n="96" d="100"/>
          <a:sy n="96" d="100"/>
        </p:scale>
        <p:origin x="200"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zh-TW" altLang="en-US"/>
              <a:t>按一下以編輯母片標題樣式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403699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全景圖片 (含輔助字幕)">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422894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標題與輔助字幕">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zh-TW" altLang="en-US"/>
              <a:t>按一下以編輯母片標題樣式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852146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述 (含輔助字幕)">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TW" altLang="en-US"/>
              <a:t>按一下以編輯母片標題樣式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4983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TW" altLang="en-US"/>
              <a:t>按一下以編輯母片標題樣式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3183331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欄">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TW" altLang="en-US"/>
              <a:t>按一下以編輯母片標題樣式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3" name="Date Placeholder 2"/>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4" name="Footer Placeholder 3"/>
          <p:cNvSpPr>
            <a:spLocks noGrp="1"/>
          </p:cNvSpPr>
          <p:nvPr>
            <p:ph type="ftr" sz="quarter" idx="11"/>
          </p:nvPr>
        </p:nvSpPr>
        <p:spPr/>
        <p:txBody>
          <a:bodyPr/>
          <a:lstStyle/>
          <a:p>
            <a:endParaRPr kumimoji="1" lang="zh-TW" altLang="en-US"/>
          </a:p>
        </p:txBody>
      </p:sp>
      <p:sp>
        <p:nvSpPr>
          <p:cNvPr id="5" name="Slide Number Placeholder 4"/>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303458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圖片欄">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TW" altLang="en-US"/>
              <a:t>按一下以編輯母片標題樣式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3" name="Date Placeholder 2"/>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4" name="Footer Placeholder 3"/>
          <p:cNvSpPr>
            <a:spLocks noGrp="1"/>
          </p:cNvSpPr>
          <p:nvPr>
            <p:ph type="ftr" sz="quarter" idx="11"/>
          </p:nvPr>
        </p:nvSpPr>
        <p:spPr/>
        <p:txBody>
          <a:bodyPr/>
          <a:lstStyle/>
          <a:p>
            <a:endParaRPr kumimoji="1" lang="zh-TW" altLang="en-US"/>
          </a:p>
        </p:txBody>
      </p:sp>
      <p:sp>
        <p:nvSpPr>
          <p:cNvPr id="5" name="Slide Number Placeholder 4"/>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3022258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TW" altLang="en-US"/>
              <a:t>按一下以編輯母片標題樣式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9363201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TW" altLang="en-US"/>
              <a:t>按一下以編輯母片標題樣式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3937393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標題及內容">
    <p:spTree>
      <p:nvGrpSpPr>
        <p:cNvPr id="1" name=""/>
        <p:cNvGrpSpPr/>
        <p:nvPr/>
      </p:nvGrpSpPr>
      <p:grpSpPr>
        <a:xfrm>
          <a:off x="0" y="0"/>
          <a:ext cx="0" cy="0"/>
          <a:chOff x="0" y="0"/>
          <a:chExt cx="0" cy="0"/>
        </a:xfrm>
      </p:grpSpPr>
      <p:sp>
        <p:nvSpPr>
          <p:cNvPr id="2" name="Title 1"/>
          <p:cNvSpPr>
            <a:spLocks noGrp="1"/>
          </p:cNvSpPr>
          <p:nvPr>
            <p:ph type="title"/>
          </p:nvPr>
        </p:nvSpPr>
        <p:spPr>
          <a:xfrm>
            <a:off x="810000" y="447188"/>
            <a:ext cx="10571998" cy="970450"/>
          </a:xfrm>
        </p:spPr>
        <p:txBody>
          <a:bodyPr/>
          <a:lstStyle/>
          <a:p>
            <a:r>
              <a:rPr lang="zh-TW" altLang="en-US"/>
              <a:t>按一下以編輯母片標題樣式</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17573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TW" altLang="en-US"/>
              <a:t>按一下以編輯母片標題樣式</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1608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TW" altLang="en-US"/>
              <a:t>按一下以編輯母片標題樣式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11"/>
          </p:nvPr>
        </p:nvSpPr>
        <p:spPr/>
        <p:txBody>
          <a:bodyPr/>
          <a:lstStyle/>
          <a:p>
            <a:endParaRPr kumimoji="1" lang="zh-TW" altLang="en-US"/>
          </a:p>
        </p:txBody>
      </p:sp>
      <p:sp>
        <p:nvSpPr>
          <p:cNvPr id="6" name="Slide Number Placeholder 5"/>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984257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TW" altLang="en-US"/>
              <a:t>按一下以編輯母片標題樣式</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947014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12" name="Content Placeholder 3"/>
          <p:cNvSpPr>
            <a:spLocks noGrp="1"/>
          </p:cNvSpPr>
          <p:nvPr>
            <p:ph sz="quarter" idx="13"/>
          </p:nvPr>
        </p:nvSpPr>
        <p:spPr>
          <a:xfrm>
            <a:off x="913774" y="3051012"/>
            <a:ext cx="5106027" cy="2740187"/>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13" name="Content Placeholder 5"/>
          <p:cNvSpPr>
            <a:spLocks noGrp="1"/>
          </p:cNvSpPr>
          <p:nvPr>
            <p:ph sz="quarter" idx="14"/>
          </p:nvPr>
        </p:nvSpPr>
        <p:spPr>
          <a:xfrm>
            <a:off x="6172200" y="3051012"/>
            <a:ext cx="5105401" cy="2740187"/>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8" name="Footer Placeholder 7"/>
          <p:cNvSpPr>
            <a:spLocks noGrp="1"/>
          </p:cNvSpPr>
          <p:nvPr>
            <p:ph type="ftr" sz="quarter" idx="11"/>
          </p:nvPr>
        </p:nvSpPr>
        <p:spPr/>
        <p:txBody>
          <a:bodyPr/>
          <a:lstStyle/>
          <a:p>
            <a:endParaRPr kumimoji="1" lang="zh-TW" altLang="en-US"/>
          </a:p>
        </p:txBody>
      </p:sp>
      <p:sp>
        <p:nvSpPr>
          <p:cNvPr id="9" name="Slide Number Placeholder 8"/>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40909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4" name="Footer Placeholder 3"/>
          <p:cNvSpPr>
            <a:spLocks noGrp="1"/>
          </p:cNvSpPr>
          <p:nvPr>
            <p:ph type="ftr" sz="quarter" idx="11"/>
          </p:nvPr>
        </p:nvSpPr>
        <p:spPr/>
        <p:txBody>
          <a:bodyPr/>
          <a:lstStyle/>
          <a:p>
            <a:endParaRPr kumimoji="1" lang="zh-TW" altLang="en-US"/>
          </a:p>
        </p:txBody>
      </p:sp>
      <p:sp>
        <p:nvSpPr>
          <p:cNvPr id="5" name="Slide Number Placeholder 4"/>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3586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3" name="Footer Placeholder 2"/>
          <p:cNvSpPr>
            <a:spLocks noGrp="1"/>
          </p:cNvSpPr>
          <p:nvPr>
            <p:ph type="ftr" sz="quarter" idx="11"/>
          </p:nvPr>
        </p:nvSpPr>
        <p:spPr/>
        <p:txBody>
          <a:bodyPr/>
          <a:lstStyle/>
          <a:p>
            <a:endParaRPr kumimoji="1" lang="zh-TW" altLang="en-US"/>
          </a:p>
        </p:txBody>
      </p:sp>
      <p:sp>
        <p:nvSpPr>
          <p:cNvPr id="4" name="Slide Number Placeholder 3"/>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203380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TW" altLang="en-US"/>
              <a:t>按一下以編輯母片標題樣式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077644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D0CF34F-B953-1F4F-9AEC-3C9B9419ED7A}" type="datetimeFigureOut">
              <a:rPr kumimoji="1" lang="zh-TW" altLang="en-US" smtClean="0"/>
              <a:t>2024/11/6</a:t>
            </a:fld>
            <a:endParaRPr kumimoji="1" lang="zh-TW" altLang="en-US"/>
          </a:p>
        </p:txBody>
      </p:sp>
      <p:sp>
        <p:nvSpPr>
          <p:cNvPr id="6" name="Footer Placeholder 5"/>
          <p:cNvSpPr>
            <a:spLocks noGrp="1"/>
          </p:cNvSpPr>
          <p:nvPr>
            <p:ph type="ftr" sz="quarter" idx="11"/>
          </p:nvPr>
        </p:nvSpPr>
        <p:spPr/>
        <p:txBody>
          <a:bodyPr/>
          <a:lstStyle/>
          <a:p>
            <a:endParaRPr kumimoji="1" lang="zh-TW" altLang="en-US"/>
          </a:p>
        </p:txBody>
      </p:sp>
      <p:sp>
        <p:nvSpPr>
          <p:cNvPr id="7" name="Slide Number Placeholder 6"/>
          <p:cNvSpPr>
            <a:spLocks noGrp="1"/>
          </p:cNvSpPr>
          <p:nvPr>
            <p:ph type="sldNum" sz="quarter" idx="12"/>
          </p:nvPr>
        </p:nvSpPr>
        <p:spPr/>
        <p:txBody>
          <a:body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2928814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6D0CF34F-B953-1F4F-9AEC-3C9B9419ED7A}" type="datetimeFigureOut">
              <a:rPr kumimoji="1" lang="zh-TW" altLang="en-US" smtClean="0"/>
              <a:t>2024/11/6</a:t>
            </a:fld>
            <a:endParaRPr kumimoji="1" lang="zh-TW" alt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kumimoji="1" lang="zh-TW" alt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29AD8ED7-7786-2E49-8C12-09B309ABD09D}" type="slidenum">
              <a:rPr kumimoji="1" lang="zh-TW" altLang="en-US" smtClean="0"/>
              <a:t>‹#›</a:t>
            </a:fld>
            <a:endParaRPr kumimoji="1" lang="zh-TW" altLang="en-US"/>
          </a:p>
        </p:txBody>
      </p:sp>
    </p:spTree>
    <p:extLst>
      <p:ext uri="{BB962C8B-B14F-4D97-AF65-F5344CB8AC3E}">
        <p14:creationId xmlns:p14="http://schemas.microsoft.com/office/powerpoint/2010/main" val="127136490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18.xml"/><Relationship Id="rId1" Type="http://schemas.openxmlformats.org/officeDocument/2006/relationships/themeOverride" Target="../theme/themeOverride1.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8.xml"/><Relationship Id="rId5" Type="http://schemas.openxmlformats.org/officeDocument/2006/relationships/image" Target="../media/image43.jpeg"/><Relationship Id="rId4" Type="http://schemas.openxmlformats.org/officeDocument/2006/relationships/image" Target="../media/image42.jpeg"/></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5E93C4F-AE86-0250-EE1D-4AEFF56F06B8}"/>
              </a:ext>
            </a:extLst>
          </p:cNvPr>
          <p:cNvSpPr>
            <a:spLocks noGrp="1"/>
          </p:cNvSpPr>
          <p:nvPr>
            <p:ph type="ctrTitle"/>
          </p:nvPr>
        </p:nvSpPr>
        <p:spPr/>
        <p:txBody>
          <a:bodyPr>
            <a:normAutofit/>
          </a:bodyPr>
          <a:lstStyle/>
          <a:p>
            <a:r>
              <a:rPr lang="en-GB" altLang="zh-TW" sz="4400" b="1" i="0" dirty="0">
                <a:solidFill>
                  <a:srgbClr val="202020"/>
                </a:solidFill>
                <a:effectLst/>
                <a:latin typeface="Liberation Sans"/>
              </a:rPr>
              <a:t>Summary from the Rapporteur</a:t>
            </a:r>
            <a:r>
              <a:rPr lang="en-US" altLang="zh-TW" sz="4400" b="1" dirty="0">
                <a:solidFill>
                  <a:srgbClr val="202020"/>
                </a:solidFill>
                <a:latin typeface="Liberation Sans"/>
              </a:rPr>
              <a:t>  </a:t>
            </a:r>
            <a:endParaRPr lang="zh-TW" altLang="en-US" sz="4400" b="1" dirty="0">
              <a:solidFill>
                <a:srgbClr val="202020"/>
              </a:solidFill>
              <a:latin typeface="Liberation Sans"/>
            </a:endParaRPr>
          </a:p>
        </p:txBody>
      </p:sp>
      <p:sp>
        <p:nvSpPr>
          <p:cNvPr id="3" name="副標題 2">
            <a:extLst>
              <a:ext uri="{FF2B5EF4-FFF2-40B4-BE49-F238E27FC236}">
                <a16:creationId xmlns:a16="http://schemas.microsoft.com/office/drawing/2014/main" id="{B373C424-9553-372B-62F3-AA1F4EBDC50E}"/>
              </a:ext>
            </a:extLst>
          </p:cNvPr>
          <p:cNvSpPr>
            <a:spLocks noGrp="1"/>
          </p:cNvSpPr>
          <p:nvPr>
            <p:ph type="subTitle" idx="1"/>
          </p:nvPr>
        </p:nvSpPr>
        <p:spPr>
          <a:xfrm>
            <a:off x="1751012" y="4185616"/>
            <a:ext cx="8689976" cy="1371599"/>
          </a:xfrm>
        </p:spPr>
        <p:txBody>
          <a:bodyPr>
            <a:normAutofit fontScale="85000" lnSpcReduction="20000"/>
          </a:bodyPr>
          <a:lstStyle/>
          <a:p>
            <a:r>
              <a:rPr kumimoji="1" lang="en-US" altLang="zh-TW" sz="3000" dirty="0"/>
              <a:t>Jui-Che Huang</a:t>
            </a:r>
          </a:p>
          <a:p>
            <a:r>
              <a:rPr kumimoji="1" lang="en-US" altLang="zh-TW" dirty="0"/>
              <a:t>IPAC’25 LOC Chair</a:t>
            </a:r>
          </a:p>
          <a:p>
            <a:r>
              <a:rPr kumimoji="1" lang="en-US" altLang="zh-TW" dirty="0"/>
              <a:t>National SYNCHOTRON RADIATON RESEARCH CENTER  </a:t>
            </a:r>
            <a:endParaRPr kumimoji="1" lang="zh-TW" altLang="en-US" dirty="0"/>
          </a:p>
        </p:txBody>
      </p:sp>
    </p:spTree>
    <p:extLst>
      <p:ext uri="{BB962C8B-B14F-4D97-AF65-F5344CB8AC3E}">
        <p14:creationId xmlns:p14="http://schemas.microsoft.com/office/powerpoint/2010/main" val="676514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14ECF305-67A6-1187-5F5A-C9FFA088D5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07150" y="2093877"/>
            <a:ext cx="4128135" cy="2241482"/>
          </a:xfrm>
          <a:prstGeom prst="rect">
            <a:avLst/>
          </a:prstGeom>
        </p:spPr>
      </p:pic>
      <p:pic>
        <p:nvPicPr>
          <p:cNvPr id="8" name="圖片 7">
            <a:extLst>
              <a:ext uri="{FF2B5EF4-FFF2-40B4-BE49-F238E27FC236}">
                <a16:creationId xmlns:a16="http://schemas.microsoft.com/office/drawing/2014/main" id="{6F78611D-4702-2C07-C455-789875488C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4631" y="1705813"/>
            <a:ext cx="5448300" cy="3017611"/>
          </a:xfrm>
          <a:prstGeom prst="rect">
            <a:avLst/>
          </a:prstGeom>
        </p:spPr>
      </p:pic>
      <p:sp>
        <p:nvSpPr>
          <p:cNvPr id="2" name="標題 1">
            <a:extLst>
              <a:ext uri="{FF2B5EF4-FFF2-40B4-BE49-F238E27FC236}">
                <a16:creationId xmlns:a16="http://schemas.microsoft.com/office/drawing/2014/main" id="{13C392EC-BEB4-B778-85A4-0683C0ADFAF7}"/>
              </a:ext>
            </a:extLst>
          </p:cNvPr>
          <p:cNvSpPr>
            <a:spLocks noGrp="1"/>
          </p:cNvSpPr>
          <p:nvPr>
            <p:ph type="title"/>
          </p:nvPr>
        </p:nvSpPr>
        <p:spPr/>
        <p:txBody>
          <a:bodyPr>
            <a:normAutofit/>
          </a:bodyPr>
          <a:lstStyle/>
          <a:p>
            <a:r>
              <a:rPr lang="en-US" altLang="zh-TW" sz="3200" b="1" dirty="0" err="1">
                <a:solidFill>
                  <a:srgbClr val="202020"/>
                </a:solidFill>
                <a:latin typeface="Liberation Sans"/>
              </a:rPr>
              <a:t>JACoW</a:t>
            </a:r>
            <a:r>
              <a:rPr lang="en-US" altLang="zh-TW" sz="3200" b="1" dirty="0">
                <a:solidFill>
                  <a:srgbClr val="202020"/>
                </a:solidFill>
                <a:latin typeface="Liberation Sans"/>
              </a:rPr>
              <a:t>-Indico Scientific Program Management</a:t>
            </a:r>
            <a:r>
              <a:rPr lang="zh-TW" altLang="en-US" sz="3200" b="1" dirty="0">
                <a:solidFill>
                  <a:srgbClr val="202020"/>
                </a:solidFill>
                <a:latin typeface="Liberation Sans"/>
              </a:rPr>
              <a:t> </a:t>
            </a:r>
          </a:p>
        </p:txBody>
      </p:sp>
      <p:sp>
        <p:nvSpPr>
          <p:cNvPr id="6" name="文字方塊 5">
            <a:extLst>
              <a:ext uri="{FF2B5EF4-FFF2-40B4-BE49-F238E27FC236}">
                <a16:creationId xmlns:a16="http://schemas.microsoft.com/office/drawing/2014/main" id="{BFD07B21-796A-2891-91EE-2E52C712C904}"/>
              </a:ext>
            </a:extLst>
          </p:cNvPr>
          <p:cNvSpPr txBox="1"/>
          <p:nvPr/>
        </p:nvSpPr>
        <p:spPr>
          <a:xfrm>
            <a:off x="387667" y="4765040"/>
            <a:ext cx="11016614" cy="1477328"/>
          </a:xfrm>
          <a:prstGeom prst="rect">
            <a:avLst/>
          </a:prstGeom>
          <a:noFill/>
        </p:spPr>
        <p:txBody>
          <a:bodyPr wrap="square">
            <a:spAutoFit/>
          </a:bodyPr>
          <a:lstStyle/>
          <a:p>
            <a:pPr marL="228600" algn="just"/>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The Scientific </a:t>
            </a:r>
            <a:r>
              <a:rPr lang="en-US" altLang="zh-TW" kern="100" dirty="0">
                <a:solidFill>
                  <a:srgbClr val="FF0000"/>
                </a:solidFill>
                <a:latin typeface="Times New Roman" panose="02020603050405020304" pitchFamily="18" charset="0"/>
                <a:ea typeface="標楷體"/>
                <a:cs typeface="Times New Roman" panose="02020603050405020304" pitchFamily="18" charset="0"/>
              </a:rPr>
              <a:t>Secretariate task </a:t>
            </a:r>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through </a:t>
            </a:r>
            <a:r>
              <a:rPr lang="en-US" altLang="zh-TW" sz="1800" kern="100" dirty="0" err="1">
                <a:solidFill>
                  <a:srgbClr val="FF0000"/>
                </a:solidFill>
                <a:effectLst/>
                <a:latin typeface="Times New Roman" panose="02020603050405020304" pitchFamily="18" charset="0"/>
                <a:ea typeface="標楷體"/>
                <a:cs typeface="Times New Roman" panose="02020603050405020304" pitchFamily="18" charset="0"/>
              </a:rPr>
              <a:t>JACoW</a:t>
            </a:r>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-Indico, managing speaker nominations, abstract submissions, and session scheduling. </a:t>
            </a:r>
            <a:r>
              <a:rPr lang="en-US" altLang="zh-TW" sz="1800" kern="100" dirty="0">
                <a:effectLst/>
                <a:latin typeface="Times New Roman" panose="02020603050405020304" pitchFamily="18" charset="0"/>
                <a:ea typeface="標楷體"/>
                <a:cs typeface="Times New Roman" panose="02020603050405020304" pitchFamily="18" charset="0"/>
              </a:rPr>
              <a:t>Key insights included using Indico to track communication and streamline speaker selection for balanced representation across topics, geography, and gender. The presentation underscored the importance of timeline adherence, with Peter sharing practical tips and tools—such as Excel synoptic tables and Mail Merge—for organizing complex tasks efficiently, setting a solid foundation for planning IPAC25.</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7" name="圖片 6">
            <a:extLst>
              <a:ext uri="{FF2B5EF4-FFF2-40B4-BE49-F238E27FC236}">
                <a16:creationId xmlns:a16="http://schemas.microsoft.com/office/drawing/2014/main" id="{04D653FD-AA1B-ADE0-7E4C-7A1134F17B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7667" y="1690688"/>
            <a:ext cx="4913929" cy="2801302"/>
          </a:xfrm>
          <a:prstGeom prst="rect">
            <a:avLst/>
          </a:prstGeom>
        </p:spPr>
      </p:pic>
    </p:spTree>
    <p:extLst>
      <p:ext uri="{BB962C8B-B14F-4D97-AF65-F5344CB8AC3E}">
        <p14:creationId xmlns:p14="http://schemas.microsoft.com/office/powerpoint/2010/main" val="515852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4ED3B9A-0BBD-03A7-0A8C-DD8087BDB410}"/>
              </a:ext>
            </a:extLst>
          </p:cNvPr>
          <p:cNvSpPr>
            <a:spLocks noGrp="1"/>
          </p:cNvSpPr>
          <p:nvPr>
            <p:ph type="title"/>
          </p:nvPr>
        </p:nvSpPr>
        <p:spPr/>
        <p:txBody>
          <a:bodyPr>
            <a:normAutofit/>
          </a:bodyPr>
          <a:lstStyle/>
          <a:p>
            <a:r>
              <a:rPr lang="en-GB" altLang="zh-TW" sz="3200" b="1" dirty="0">
                <a:solidFill>
                  <a:srgbClr val="202020"/>
                </a:solidFill>
                <a:latin typeface="Liberation Sans"/>
              </a:rPr>
              <a:t>Proceedings Office Workflow </a:t>
            </a:r>
            <a:br>
              <a:rPr lang="en-GB" altLang="zh-TW" sz="3200" b="1" dirty="0">
                <a:solidFill>
                  <a:srgbClr val="202020"/>
                </a:solidFill>
                <a:latin typeface="Liberation Sans"/>
              </a:rPr>
            </a:br>
            <a:r>
              <a:rPr lang="en-GB" altLang="zh-TW" sz="3200" b="1" dirty="0">
                <a:solidFill>
                  <a:srgbClr val="202020"/>
                </a:solidFill>
                <a:latin typeface="Liberation Sans"/>
              </a:rPr>
              <a:t>A story of sweat and blood</a:t>
            </a:r>
            <a:endParaRPr lang="zh-TW" altLang="en-US" sz="3200" b="1" dirty="0">
              <a:solidFill>
                <a:srgbClr val="202020"/>
              </a:solidFill>
              <a:latin typeface="Liberation Sans"/>
            </a:endParaRPr>
          </a:p>
        </p:txBody>
      </p:sp>
      <p:pic>
        <p:nvPicPr>
          <p:cNvPr id="6" name="內容版面配置區 5">
            <a:extLst>
              <a:ext uri="{FF2B5EF4-FFF2-40B4-BE49-F238E27FC236}">
                <a16:creationId xmlns:a16="http://schemas.microsoft.com/office/drawing/2014/main" id="{40164A2F-0C19-F526-0216-6E66C72D57D0}"/>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335323" y="1786318"/>
            <a:ext cx="4279764" cy="2382203"/>
          </a:xfrm>
          <a:prstGeom prst="rect">
            <a:avLst/>
          </a:prstGeom>
        </p:spPr>
      </p:pic>
      <p:sp>
        <p:nvSpPr>
          <p:cNvPr id="5" name="文字方塊 4">
            <a:extLst>
              <a:ext uri="{FF2B5EF4-FFF2-40B4-BE49-F238E27FC236}">
                <a16:creationId xmlns:a16="http://schemas.microsoft.com/office/drawing/2014/main" id="{7BB3D265-7DAE-2EBE-3939-12276981B9FC}"/>
              </a:ext>
            </a:extLst>
          </p:cNvPr>
          <p:cNvSpPr txBox="1"/>
          <p:nvPr/>
        </p:nvSpPr>
        <p:spPr>
          <a:xfrm>
            <a:off x="533400" y="4312711"/>
            <a:ext cx="5433060" cy="2308324"/>
          </a:xfrm>
          <a:prstGeom prst="rect">
            <a:avLst/>
          </a:prstGeom>
          <a:noFill/>
        </p:spPr>
        <p:txBody>
          <a:bodyPr wrap="square">
            <a:spAutoFit/>
          </a:bodyPr>
          <a:lstStyle/>
          <a:p>
            <a:pPr marL="228600" algn="just"/>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A new workflow in the Proceedings Office designed to speed up the editing process at IPAC’24. </a:t>
            </a:r>
            <a:r>
              <a:rPr lang="en-US" altLang="zh-TW" sz="1800" kern="100" dirty="0">
                <a:effectLst/>
                <a:latin typeface="Times New Roman" panose="02020603050405020304" pitchFamily="18" charset="0"/>
                <a:ea typeface="標楷體"/>
                <a:cs typeface="Times New Roman" panose="02020603050405020304" pitchFamily="18" charset="0"/>
              </a:rPr>
              <a:t>Editors received training two weeks before the conference, helping them quickly handle essential editing and metadata tasks without excessive back-and-forth. The workflow also focused on continuous QA, with real-time feedback loops that reduced the need for revisions later. </a:t>
            </a:r>
          </a:p>
        </p:txBody>
      </p:sp>
      <p:pic>
        <p:nvPicPr>
          <p:cNvPr id="7" name="圖片 6">
            <a:extLst>
              <a:ext uri="{FF2B5EF4-FFF2-40B4-BE49-F238E27FC236}">
                <a16:creationId xmlns:a16="http://schemas.microsoft.com/office/drawing/2014/main" id="{3B4D0C24-8005-644F-7FFA-C713F1CF5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51983" y="1786318"/>
            <a:ext cx="3950970" cy="2294998"/>
          </a:xfrm>
          <a:prstGeom prst="rect">
            <a:avLst/>
          </a:prstGeom>
        </p:spPr>
      </p:pic>
      <p:sp>
        <p:nvSpPr>
          <p:cNvPr id="9" name="文字方塊 8">
            <a:extLst>
              <a:ext uri="{FF2B5EF4-FFF2-40B4-BE49-F238E27FC236}">
                <a16:creationId xmlns:a16="http://schemas.microsoft.com/office/drawing/2014/main" id="{5FEB586C-BA01-6D69-5081-D6E2DD381F3E}"/>
              </a:ext>
            </a:extLst>
          </p:cNvPr>
          <p:cNvSpPr txBox="1"/>
          <p:nvPr/>
        </p:nvSpPr>
        <p:spPr>
          <a:xfrm>
            <a:off x="6445774" y="4312711"/>
            <a:ext cx="5433060" cy="2308324"/>
          </a:xfrm>
          <a:prstGeom prst="rect">
            <a:avLst/>
          </a:prstGeom>
          <a:noFill/>
        </p:spPr>
        <p:txBody>
          <a:bodyPr wrap="square">
            <a:spAutoFit/>
          </a:bodyPr>
          <a:lstStyle/>
          <a:p>
            <a:pPr marL="228600" algn="just"/>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Tools like CAT (Conference Assembly Tool) and MEOW (Proceedings Utility Running Remotely) </a:t>
            </a:r>
            <a:r>
              <a:rPr lang="en-US" altLang="zh-TW" sz="1800" kern="100" dirty="0">
                <a:effectLst/>
                <a:latin typeface="Times New Roman" panose="02020603050405020304" pitchFamily="18" charset="0"/>
                <a:ea typeface="標楷體"/>
                <a:cs typeface="Times New Roman" panose="02020603050405020304" pitchFamily="18" charset="0"/>
              </a:rPr>
              <a:t>automated repetitive tasks, allowing editors to focus more on quality and content, leading to </a:t>
            </a:r>
            <a:r>
              <a:rPr lang="en-US" altLang="zh-TW" sz="1800" kern="100" dirty="0">
                <a:solidFill>
                  <a:srgbClr val="FF0000"/>
                </a:solidFill>
                <a:effectLst/>
                <a:latin typeface="Times New Roman" panose="02020603050405020304" pitchFamily="18" charset="0"/>
                <a:ea typeface="標楷體"/>
                <a:cs typeface="Times New Roman" panose="02020603050405020304" pitchFamily="18" charset="0"/>
              </a:rPr>
              <a:t>faster completion times and reduced backlog. </a:t>
            </a:r>
            <a:r>
              <a:rPr lang="en-US" altLang="zh-TW" sz="1800" kern="100" dirty="0">
                <a:effectLst/>
                <a:latin typeface="Times New Roman" panose="02020603050405020304" pitchFamily="18" charset="0"/>
                <a:ea typeface="標楷體"/>
                <a:cs typeface="Times New Roman" panose="02020603050405020304" pitchFamily="18" charset="0"/>
              </a:rPr>
              <a:t>This approach not only speed up the overall editing process but also enhanced accountability, as editors were encouraged to take greater responsibility for their work.</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3599629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421871D-113D-00FE-0775-6B18E2ECBBBF}"/>
              </a:ext>
            </a:extLst>
          </p:cNvPr>
          <p:cNvSpPr>
            <a:spLocks noGrp="1"/>
          </p:cNvSpPr>
          <p:nvPr>
            <p:ph type="title"/>
          </p:nvPr>
        </p:nvSpPr>
        <p:spPr/>
        <p:txBody>
          <a:bodyPr>
            <a:normAutofit fontScale="90000"/>
          </a:bodyPr>
          <a:lstStyle/>
          <a:p>
            <a:r>
              <a:rPr lang="en-US" altLang="zh-TW" sz="3200" b="1" dirty="0">
                <a:solidFill>
                  <a:srgbClr val="202020"/>
                </a:solidFill>
                <a:latin typeface="Liberation Sans"/>
              </a:rPr>
              <a:t>IT management for a conference: software requirements, setup, and installation specifications</a:t>
            </a:r>
            <a:r>
              <a:rPr lang="zh-TW" altLang="zh-TW" sz="3200" b="1" dirty="0">
                <a:solidFill>
                  <a:srgbClr val="202020"/>
                </a:solidFill>
                <a:latin typeface="Liberation Sans"/>
              </a:rPr>
              <a:t> </a:t>
            </a:r>
            <a:endParaRPr lang="zh-TW" altLang="en-US" sz="3200" b="1" dirty="0">
              <a:solidFill>
                <a:srgbClr val="202020"/>
              </a:solidFill>
              <a:latin typeface="Liberation Sans"/>
            </a:endParaRPr>
          </a:p>
        </p:txBody>
      </p:sp>
      <p:pic>
        <p:nvPicPr>
          <p:cNvPr id="4" name="圖片 3">
            <a:extLst>
              <a:ext uri="{FF2B5EF4-FFF2-40B4-BE49-F238E27FC236}">
                <a16:creationId xmlns:a16="http://schemas.microsoft.com/office/drawing/2014/main" id="{803C0C0D-BB2B-2720-9E5E-53418D6DD8D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219" y="1884904"/>
            <a:ext cx="4205316" cy="2398257"/>
          </a:xfrm>
          <a:prstGeom prst="rect">
            <a:avLst/>
          </a:prstGeom>
        </p:spPr>
      </p:pic>
      <p:pic>
        <p:nvPicPr>
          <p:cNvPr id="6" name="圖片 5">
            <a:extLst>
              <a:ext uri="{FF2B5EF4-FFF2-40B4-BE49-F238E27FC236}">
                <a16:creationId xmlns:a16="http://schemas.microsoft.com/office/drawing/2014/main" id="{CE56B490-672A-728B-ADD9-3E3A1F6BDA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219" y="4283161"/>
            <a:ext cx="4205316" cy="2468253"/>
          </a:xfrm>
          <a:prstGeom prst="rect">
            <a:avLst/>
          </a:prstGeom>
        </p:spPr>
      </p:pic>
      <p:sp>
        <p:nvSpPr>
          <p:cNvPr id="9" name="文字方塊 8">
            <a:extLst>
              <a:ext uri="{FF2B5EF4-FFF2-40B4-BE49-F238E27FC236}">
                <a16:creationId xmlns:a16="http://schemas.microsoft.com/office/drawing/2014/main" id="{16D1747B-D164-1B64-1842-F85D2749ECC9}"/>
              </a:ext>
            </a:extLst>
          </p:cNvPr>
          <p:cNvSpPr txBox="1"/>
          <p:nvPr/>
        </p:nvSpPr>
        <p:spPr>
          <a:xfrm>
            <a:off x="5101285" y="2029709"/>
            <a:ext cx="6493565" cy="3693319"/>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An overview of the technical setup and logistics at IPAC24. </a:t>
            </a:r>
          </a:p>
          <a:p>
            <a:pPr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Key topics covered include the setup of editorial, author, and speaker rooms, with extensive use of desktops, laptops, and iPads. The network infrastructure supported both Wi-Fi and private LAN, while various software tools, including Adobe Acrobat, Microsoft Office, and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-specific configurations, were deployed across devices for managing conference proceedings.</a:t>
            </a:r>
            <a:endParaRPr lang="zh-TW"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p>
            <a:pPr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Equipment considerations also addressed challenges with rentals, setup, and data security, highlighting the role of vendor partnerships. Issues encountered involved delays, mismatched deliveries, and logistical constraints. The report emphasizes the importance of thorough planning, effective vendor communication, and post-conference cleanup to ensure smooth conference operations.</a:t>
            </a:r>
            <a:endParaRPr lang="zh-TW"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407571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5DA61AB-3D89-4A66-92D1-E85F01F3208F}"/>
              </a:ext>
            </a:extLst>
          </p:cNvPr>
          <p:cNvSpPr>
            <a:spLocks noGrp="1"/>
          </p:cNvSpPr>
          <p:nvPr>
            <p:ph type="title"/>
          </p:nvPr>
        </p:nvSpPr>
        <p:spPr/>
        <p:txBody>
          <a:bodyPr/>
          <a:lstStyle/>
          <a:p>
            <a:r>
              <a:rPr lang="en-US" altLang="zh-TW" sz="3200" b="1" dirty="0">
                <a:solidFill>
                  <a:srgbClr val="202020"/>
                </a:solidFill>
                <a:latin typeface="Liberation Sans"/>
              </a:rPr>
              <a:t>Wednesday Afternoon</a:t>
            </a:r>
            <a:endParaRPr lang="zh-TW" altLang="en-US" sz="3200" b="1" dirty="0">
              <a:solidFill>
                <a:srgbClr val="202020"/>
              </a:solidFill>
              <a:latin typeface="Liberation Sans"/>
            </a:endParaRPr>
          </a:p>
        </p:txBody>
      </p:sp>
      <p:sp>
        <p:nvSpPr>
          <p:cNvPr id="3" name="內容版面配置區 2">
            <a:extLst>
              <a:ext uri="{FF2B5EF4-FFF2-40B4-BE49-F238E27FC236}">
                <a16:creationId xmlns:a16="http://schemas.microsoft.com/office/drawing/2014/main" id="{DA389082-9097-459C-9801-9DF85BA7C132}"/>
              </a:ext>
            </a:extLst>
          </p:cNvPr>
          <p:cNvSpPr>
            <a:spLocks noGrp="1"/>
          </p:cNvSpPr>
          <p:nvPr>
            <p:ph idx="1"/>
          </p:nvPr>
        </p:nvSpPr>
        <p:spPr>
          <a:xfrm>
            <a:off x="836136" y="1890982"/>
            <a:ext cx="10554574" cy="4188525"/>
          </a:xfrm>
        </p:spPr>
        <p:txBody>
          <a:bodyPr>
            <a:normAutofit lnSpcReduction="10000"/>
          </a:bodyPr>
          <a:lstStyle/>
          <a:p>
            <a:r>
              <a:rPr lang="en-GB" altLang="zh-TW" b="1" i="0" dirty="0">
                <a:solidFill>
                  <a:srgbClr val="202020"/>
                </a:solidFill>
                <a:effectLst/>
                <a:latin typeface="Liberation Sans"/>
              </a:rPr>
              <a:t>Editing with Word</a:t>
            </a:r>
          </a:p>
          <a:p>
            <a:r>
              <a:rPr lang="en-GB" altLang="zh-TW" b="1" i="0" dirty="0">
                <a:solidFill>
                  <a:srgbClr val="202020"/>
                </a:solidFill>
                <a:effectLst/>
                <a:latin typeface="Liberation Sans"/>
              </a:rPr>
              <a:t>Intro to editing with LaTeX</a:t>
            </a:r>
          </a:p>
          <a:p>
            <a:r>
              <a:rPr lang="en-GB" altLang="zh-TW" b="1" i="0" dirty="0">
                <a:solidFill>
                  <a:srgbClr val="202020"/>
                </a:solidFill>
                <a:effectLst/>
                <a:latin typeface="Liberation Sans"/>
              </a:rPr>
              <a:t>Advanced editing with LaTeX</a:t>
            </a:r>
          </a:p>
          <a:p>
            <a:pPr algn="l"/>
            <a:r>
              <a:rPr lang="en-GB" altLang="zh-TW" b="1" i="0" dirty="0">
                <a:solidFill>
                  <a:srgbClr val="202020"/>
                </a:solidFill>
                <a:effectLst/>
                <a:latin typeface="Liberation Sans"/>
              </a:rPr>
              <a:t>How to edit transparencies - a saga coloured by GIFs and movies (V)</a:t>
            </a:r>
          </a:p>
          <a:p>
            <a:pPr algn="l"/>
            <a:r>
              <a:rPr lang="en-GB" altLang="zh-TW" b="1" i="0" dirty="0">
                <a:solidFill>
                  <a:srgbClr val="202020"/>
                </a:solidFill>
                <a:effectLst/>
                <a:latin typeface="Liberation Sans"/>
              </a:rPr>
              <a:t>Editing PDFs with Acrobat and Pitstop</a:t>
            </a:r>
          </a:p>
          <a:p>
            <a:pPr algn="l"/>
            <a:r>
              <a:rPr lang="en-GB" altLang="zh-TW" b="1" i="0" dirty="0">
                <a:solidFill>
                  <a:srgbClr val="202020"/>
                </a:solidFill>
                <a:effectLst/>
                <a:latin typeface="Liberation Sans"/>
              </a:rPr>
              <a:t>Developments in reference formatting with LaTeX</a:t>
            </a:r>
          </a:p>
          <a:p>
            <a:pPr algn="l"/>
            <a:r>
              <a:rPr lang="en-GB" altLang="zh-TW" b="1" i="0" dirty="0">
                <a:solidFill>
                  <a:srgbClr val="202020"/>
                </a:solidFill>
                <a:effectLst/>
                <a:latin typeface="Liberation Sans"/>
              </a:rPr>
              <a:t>Running a successful Speaker Ready room</a:t>
            </a:r>
          </a:p>
          <a:p>
            <a:pPr algn="l"/>
            <a:r>
              <a:rPr lang="en-GB" altLang="zh-TW" b="1" i="0" dirty="0">
                <a:solidFill>
                  <a:srgbClr val="202020"/>
                </a:solidFill>
                <a:effectLst/>
                <a:latin typeface="Liberation Sans"/>
              </a:rPr>
              <a:t>Generating proceedings with Indico</a:t>
            </a:r>
          </a:p>
          <a:p>
            <a:pPr algn="l"/>
            <a:r>
              <a:rPr lang="en-GB" altLang="zh-TW" b="1" i="0" dirty="0">
                <a:solidFill>
                  <a:srgbClr val="202020"/>
                </a:solidFill>
                <a:effectLst/>
                <a:latin typeface="Liberation Sans"/>
              </a:rPr>
              <a:t>Perspectives from a newer collaboration member</a:t>
            </a:r>
          </a:p>
          <a:p>
            <a:pPr algn="l"/>
            <a:endParaRPr lang="en-GB" altLang="zh-TW" b="1" i="0" dirty="0">
              <a:solidFill>
                <a:srgbClr val="202020"/>
              </a:solidFill>
              <a:effectLst/>
              <a:latin typeface="Liberation Sans"/>
            </a:endParaRPr>
          </a:p>
          <a:p>
            <a:pPr algn="l"/>
            <a:endParaRPr lang="en-GB" altLang="zh-TW" b="0" i="0" dirty="0">
              <a:solidFill>
                <a:srgbClr val="202020"/>
              </a:solidFill>
              <a:effectLst/>
              <a:latin typeface="Liberation Sans"/>
            </a:endParaRPr>
          </a:p>
          <a:p>
            <a:endParaRPr kumimoji="1" lang="zh-TW" altLang="en-US" dirty="0"/>
          </a:p>
        </p:txBody>
      </p:sp>
      <p:sp>
        <p:nvSpPr>
          <p:cNvPr id="5" name="文字方塊 4">
            <a:extLst>
              <a:ext uri="{FF2B5EF4-FFF2-40B4-BE49-F238E27FC236}">
                <a16:creationId xmlns:a16="http://schemas.microsoft.com/office/drawing/2014/main" id="{0D3B114D-3F0A-2069-F2B5-F78494E400DB}"/>
              </a:ext>
            </a:extLst>
          </p:cNvPr>
          <p:cNvSpPr txBox="1"/>
          <p:nvPr/>
        </p:nvSpPr>
        <p:spPr>
          <a:xfrm>
            <a:off x="1027042" y="1311620"/>
            <a:ext cx="10137913" cy="461665"/>
          </a:xfrm>
          <a:prstGeom prst="rect">
            <a:avLst/>
          </a:prstGeom>
          <a:noFill/>
        </p:spPr>
        <p:txBody>
          <a:bodyPr wrap="square">
            <a:spAutoFit/>
          </a:bodyPr>
          <a:lstStyle/>
          <a:p>
            <a:r>
              <a:rPr lang="en-GB" altLang="zh-TW" sz="2400" b="1" dirty="0">
                <a:solidFill>
                  <a:srgbClr val="FF0000"/>
                </a:solidFill>
              </a:rPr>
              <a:t>"Editor-Related Topics and Tools: Enhancing Editorial Skills"</a:t>
            </a:r>
            <a:endParaRPr lang="en-GB" altLang="zh-TW" sz="2400" dirty="0">
              <a:solidFill>
                <a:srgbClr val="FF0000"/>
              </a:solidFill>
            </a:endParaRPr>
          </a:p>
        </p:txBody>
      </p:sp>
    </p:spTree>
    <p:extLst>
      <p:ext uri="{BB962C8B-B14F-4D97-AF65-F5344CB8AC3E}">
        <p14:creationId xmlns:p14="http://schemas.microsoft.com/office/powerpoint/2010/main" val="3434835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D9DEE57-784E-C825-F504-736EBA06E321}"/>
              </a:ext>
            </a:extLst>
          </p:cNvPr>
          <p:cNvSpPr>
            <a:spLocks noGrp="1"/>
          </p:cNvSpPr>
          <p:nvPr>
            <p:ph type="title"/>
          </p:nvPr>
        </p:nvSpPr>
        <p:spPr/>
        <p:txBody>
          <a:bodyPr>
            <a:normAutofit/>
          </a:bodyPr>
          <a:lstStyle/>
          <a:p>
            <a:r>
              <a:rPr lang="en-GB" altLang="zh-TW" sz="3200" b="1" dirty="0">
                <a:solidFill>
                  <a:srgbClr val="202020"/>
                </a:solidFill>
                <a:latin typeface="Liberation Sans"/>
              </a:rPr>
              <a:t>Editing with Word</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3B54AC91-9FA1-463B-F0E6-42BC17D16266}"/>
              </a:ext>
            </a:extLst>
          </p:cNvPr>
          <p:cNvSpPr txBox="1"/>
          <p:nvPr/>
        </p:nvSpPr>
        <p:spPr>
          <a:xfrm>
            <a:off x="7030206" y="1934634"/>
            <a:ext cx="4608516" cy="4247317"/>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Using Microsoft Word for editing academic papers in line with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standards.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It covers essential tools, procedures, and best practices for formatting, reference management, and layout control. Key sections include using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templates, applying proper citation styles, and leveraging tools like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CatScan</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and the Reference Search Tool. </a:t>
            </a:r>
          </a:p>
          <a:p>
            <a:pPr algn="just"/>
            <a:endPar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p>
            <a:pPr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It emphasizes precision in formatting and offers practical tips to improve document quality, such as shortcuts for formatting adjustments and ensuring consistency in style and structure. The guide is tailored for editors aiming to maintain high standards across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publications.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6434B9E4-7510-4C7F-2E2D-A0B3CD52E67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000" y="1934634"/>
            <a:ext cx="5994956" cy="3366236"/>
          </a:xfrm>
          <a:prstGeom prst="rect">
            <a:avLst/>
          </a:prstGeom>
        </p:spPr>
      </p:pic>
    </p:spTree>
    <p:extLst>
      <p:ext uri="{BB962C8B-B14F-4D97-AF65-F5344CB8AC3E}">
        <p14:creationId xmlns:p14="http://schemas.microsoft.com/office/powerpoint/2010/main" val="3316297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a:extLst>
              <a:ext uri="{FF2B5EF4-FFF2-40B4-BE49-F238E27FC236}">
                <a16:creationId xmlns:a16="http://schemas.microsoft.com/office/drawing/2014/main" id="{3CFF1188-1E88-8E76-665E-60880924BA3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8235" y="1773069"/>
            <a:ext cx="6417365" cy="3311862"/>
          </a:xfrm>
          <a:prstGeom prst="rect">
            <a:avLst/>
          </a:prstGeom>
        </p:spPr>
      </p:pic>
      <p:sp>
        <p:nvSpPr>
          <p:cNvPr id="2" name="標題 1">
            <a:extLst>
              <a:ext uri="{FF2B5EF4-FFF2-40B4-BE49-F238E27FC236}">
                <a16:creationId xmlns:a16="http://schemas.microsoft.com/office/drawing/2014/main" id="{BE0CA5AA-A121-F870-FD10-5F7D85D6D6A7}"/>
              </a:ext>
            </a:extLst>
          </p:cNvPr>
          <p:cNvSpPr>
            <a:spLocks noGrp="1"/>
          </p:cNvSpPr>
          <p:nvPr>
            <p:ph type="title"/>
          </p:nvPr>
        </p:nvSpPr>
        <p:spPr/>
        <p:txBody>
          <a:bodyPr>
            <a:normAutofit/>
          </a:bodyPr>
          <a:lstStyle/>
          <a:p>
            <a:r>
              <a:rPr lang="en-US" altLang="zh-TW" b="1" dirty="0">
                <a:solidFill>
                  <a:srgbClr val="202020"/>
                </a:solidFill>
                <a:latin typeface="Liberation Sans"/>
              </a:rPr>
              <a:t> </a:t>
            </a:r>
            <a:r>
              <a:rPr lang="en-US" altLang="zh-TW" sz="3200" b="1" dirty="0">
                <a:solidFill>
                  <a:srgbClr val="202020"/>
                </a:solidFill>
                <a:latin typeface="Liberation Sans"/>
              </a:rPr>
              <a:t>Intro to editing with LaTeX</a:t>
            </a:r>
            <a:r>
              <a:rPr lang="zh-TW" altLang="zh-TW" sz="3200" b="1" dirty="0">
                <a:solidFill>
                  <a:srgbClr val="202020"/>
                </a:solidFill>
                <a:latin typeface="Liberation Sans"/>
              </a:rPr>
              <a:t> </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80440C61-B5E9-9417-74FC-801145CF6447}"/>
              </a:ext>
            </a:extLst>
          </p:cNvPr>
          <p:cNvSpPr txBox="1"/>
          <p:nvPr/>
        </p:nvSpPr>
        <p:spPr>
          <a:xfrm>
            <a:off x="6930887" y="1609498"/>
            <a:ext cx="4822172" cy="4524315"/>
          </a:xfrm>
          <a:prstGeom prst="rect">
            <a:avLst/>
          </a:prstGeom>
          <a:noFill/>
        </p:spPr>
        <p:txBody>
          <a:bodyPr wrap="square">
            <a:spAutoFit/>
          </a:bodyPr>
          <a:lstStyle/>
          <a:p>
            <a:r>
              <a:rPr lang="en-US" altLang="zh-TW" sz="1800" dirty="0">
                <a:solidFill>
                  <a:srgbClr val="FF0000"/>
                </a:solidFill>
                <a:effectLst/>
                <a:latin typeface="Times New Roman" panose="02020603050405020304" pitchFamily="18" charset="0"/>
                <a:ea typeface="新細明體" panose="02020500000000000000" pitchFamily="18" charset="-120"/>
              </a:rPr>
              <a:t>An introduction to LaTeX editing specifically for </a:t>
            </a:r>
            <a:r>
              <a:rPr lang="en-US" altLang="zh-TW" sz="1800" dirty="0" err="1">
                <a:solidFill>
                  <a:srgbClr val="FF0000"/>
                </a:solidFill>
                <a:effectLst/>
                <a:latin typeface="Times New Roman" panose="02020603050405020304" pitchFamily="18" charset="0"/>
                <a:ea typeface="新細明體" panose="02020500000000000000" pitchFamily="18" charset="-120"/>
              </a:rPr>
              <a:t>JACoW</a:t>
            </a:r>
            <a:r>
              <a:rPr lang="en-US" altLang="zh-TW" sz="1800" dirty="0">
                <a:solidFill>
                  <a:srgbClr val="FF0000"/>
                </a:solidFill>
                <a:effectLst/>
                <a:latin typeface="Times New Roman" panose="02020603050405020304" pitchFamily="18" charset="0"/>
                <a:ea typeface="新細明體" panose="02020500000000000000" pitchFamily="18" charset="-120"/>
              </a:rPr>
              <a:t> publications, outlining tools, setup, and procedures tailored to conference requirements. It covers the initial setup, including software like </a:t>
            </a:r>
            <a:r>
              <a:rPr lang="en-US" altLang="zh-TW" sz="1800" dirty="0" err="1">
                <a:solidFill>
                  <a:srgbClr val="FF0000"/>
                </a:solidFill>
                <a:effectLst/>
                <a:latin typeface="Times New Roman" panose="02020603050405020304" pitchFamily="18" charset="0"/>
                <a:ea typeface="新細明體" panose="02020500000000000000" pitchFamily="18" charset="-120"/>
              </a:rPr>
              <a:t>MiKTeX</a:t>
            </a:r>
            <a:r>
              <a:rPr lang="en-US" altLang="zh-TW" sz="1800" dirty="0">
                <a:solidFill>
                  <a:srgbClr val="FF0000"/>
                </a:solidFill>
                <a:effectLst/>
                <a:latin typeface="Times New Roman" panose="02020603050405020304" pitchFamily="18" charset="0"/>
                <a:ea typeface="新細明體" panose="02020500000000000000" pitchFamily="18" charset="-120"/>
              </a:rPr>
              <a:t> and </a:t>
            </a:r>
            <a:r>
              <a:rPr lang="en-US" altLang="zh-TW" sz="1800" dirty="0" err="1">
                <a:solidFill>
                  <a:srgbClr val="FF0000"/>
                </a:solidFill>
                <a:effectLst/>
                <a:latin typeface="Times New Roman" panose="02020603050405020304" pitchFamily="18" charset="0"/>
                <a:ea typeface="新細明體" panose="02020500000000000000" pitchFamily="18" charset="-120"/>
              </a:rPr>
              <a:t>TeXstudio</a:t>
            </a:r>
            <a:r>
              <a:rPr lang="en-US" altLang="zh-TW" dirty="0">
                <a:solidFill>
                  <a:srgbClr val="FF0000"/>
                </a:solidFill>
                <a:latin typeface="Times New Roman" panose="02020603050405020304" pitchFamily="18" charset="0"/>
                <a:ea typeface="新細明體" panose="02020500000000000000" pitchFamily="18" charset="-120"/>
              </a:rPr>
              <a:t>. </a:t>
            </a:r>
            <a:r>
              <a:rPr lang="en-US" altLang="zh-TW" dirty="0">
                <a:latin typeface="Times New Roman" panose="02020603050405020304" pitchFamily="18" charset="0"/>
                <a:ea typeface="新細明體" panose="02020500000000000000" pitchFamily="18" charset="-120"/>
              </a:rPr>
              <a:t>E</a:t>
            </a:r>
            <a:r>
              <a:rPr lang="en-US" altLang="zh-TW" sz="1800" dirty="0">
                <a:effectLst/>
                <a:latin typeface="Times New Roman" panose="02020603050405020304" pitchFamily="18" charset="0"/>
                <a:ea typeface="新細明體" panose="02020500000000000000" pitchFamily="18" charset="-120"/>
              </a:rPr>
              <a:t>mphasizes adherence to the </a:t>
            </a:r>
            <a:r>
              <a:rPr lang="en-US" altLang="zh-TW" sz="1800" dirty="0" err="1">
                <a:effectLst/>
                <a:latin typeface="Times New Roman" panose="02020603050405020304" pitchFamily="18" charset="0"/>
                <a:ea typeface="新細明體" panose="02020500000000000000" pitchFamily="18" charset="-120"/>
              </a:rPr>
              <a:t>JACoW</a:t>
            </a:r>
            <a:r>
              <a:rPr lang="en-US" altLang="zh-TW" sz="1800" dirty="0">
                <a:effectLst/>
                <a:latin typeface="Times New Roman" panose="02020603050405020304" pitchFamily="18" charset="0"/>
                <a:ea typeface="新細明體" panose="02020500000000000000" pitchFamily="18" charset="-120"/>
              </a:rPr>
              <a:t> LaTeX template. Lee details the editing workflow, from paper assignment and assessing edit complexity to specific formatting checks for citations, tables, and figures. Practical LaTeX tips are included, addressing common errors, compiling challenges, and style consistency, with advice on handling citation, unit formatting, and error correction. This guide is intended for editors aiming to maintain high-quality and consistent formatting standards in scientific papers</a:t>
            </a:r>
            <a:r>
              <a:rPr lang="zh-TW" altLang="zh-TW" dirty="0">
                <a:effectLst/>
              </a:rPr>
              <a:t> </a:t>
            </a:r>
            <a:endParaRPr lang="zh-TW" altLang="en-US" dirty="0"/>
          </a:p>
        </p:txBody>
      </p:sp>
    </p:spTree>
    <p:extLst>
      <p:ext uri="{BB962C8B-B14F-4D97-AF65-F5344CB8AC3E}">
        <p14:creationId xmlns:p14="http://schemas.microsoft.com/office/powerpoint/2010/main" val="2717497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F34013B-876C-AFBE-52F1-E1A4DFCEB8AC}"/>
              </a:ext>
            </a:extLst>
          </p:cNvPr>
          <p:cNvSpPr>
            <a:spLocks noGrp="1"/>
          </p:cNvSpPr>
          <p:nvPr>
            <p:ph type="title"/>
          </p:nvPr>
        </p:nvSpPr>
        <p:spPr/>
        <p:txBody>
          <a:bodyPr/>
          <a:lstStyle/>
          <a:p>
            <a:r>
              <a:rPr lang="en-US" altLang="zh-TW" b="1" dirty="0">
                <a:solidFill>
                  <a:srgbClr val="202020"/>
                </a:solidFill>
                <a:latin typeface="Liberation Sans"/>
              </a:rPr>
              <a:t>Advanced editing with LaTeX</a:t>
            </a:r>
            <a:r>
              <a:rPr lang="zh-TW" altLang="zh-TW" b="1" dirty="0">
                <a:solidFill>
                  <a:srgbClr val="202020"/>
                </a:solidFill>
                <a:latin typeface="Liberation Sans"/>
              </a:rPr>
              <a:t> </a:t>
            </a:r>
            <a:endParaRPr lang="zh-TW" altLang="en-US" b="1" dirty="0">
              <a:solidFill>
                <a:srgbClr val="202020"/>
              </a:solidFill>
              <a:latin typeface="Liberation Sans"/>
            </a:endParaRPr>
          </a:p>
        </p:txBody>
      </p:sp>
      <p:pic>
        <p:nvPicPr>
          <p:cNvPr id="6" name="圖片 5">
            <a:extLst>
              <a:ext uri="{FF2B5EF4-FFF2-40B4-BE49-F238E27FC236}">
                <a16:creationId xmlns:a16="http://schemas.microsoft.com/office/drawing/2014/main" id="{3E501EAC-EF1F-143A-4980-1E0775D88E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655" y="2311755"/>
            <a:ext cx="6268537" cy="3269049"/>
          </a:xfrm>
          <a:prstGeom prst="rect">
            <a:avLst/>
          </a:prstGeom>
        </p:spPr>
      </p:pic>
      <p:sp>
        <p:nvSpPr>
          <p:cNvPr id="5" name="文字方塊 4">
            <a:extLst>
              <a:ext uri="{FF2B5EF4-FFF2-40B4-BE49-F238E27FC236}">
                <a16:creationId xmlns:a16="http://schemas.microsoft.com/office/drawing/2014/main" id="{E544451B-BA15-5537-4EEC-2F477DF521A9}"/>
              </a:ext>
            </a:extLst>
          </p:cNvPr>
          <p:cNvSpPr txBox="1"/>
          <p:nvPr/>
        </p:nvSpPr>
        <p:spPr>
          <a:xfrm>
            <a:off x="6482192" y="2238120"/>
            <a:ext cx="5431770" cy="3416320"/>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LaTeX’s growing usage in academic writing, with adoption reaching 67% in recent conferences</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the essential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jacow.cls</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class file for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-specific </a:t>
            </a:r>
            <a:r>
              <a:rPr lang="en-US" altLang="zh-TW" kern="100" dirty="0" err="1">
                <a:latin typeface="Times New Roman" panose="02020603050405020304" pitchFamily="18" charset="0"/>
                <a:cs typeface="Times New Roman" panose="02020603050405020304" pitchFamily="18" charset="0"/>
              </a:rPr>
              <a:t>foKey</a:t>
            </a:r>
            <a:r>
              <a:rPr lang="en-US" altLang="zh-TW" kern="100" dirty="0">
                <a:latin typeface="Times New Roman" panose="02020603050405020304" pitchFamily="18" charset="0"/>
                <a:cs typeface="Times New Roman" panose="02020603050405020304" pitchFamily="18" charset="0"/>
              </a:rPr>
              <a:t> topics include recommended LaTeX distributions, especially </a:t>
            </a:r>
            <a:r>
              <a:rPr lang="en-US" altLang="zh-TW" kern="100" dirty="0" err="1">
                <a:latin typeface="Times New Roman" panose="02020603050405020304" pitchFamily="18" charset="0"/>
                <a:cs typeface="Times New Roman" panose="02020603050405020304" pitchFamily="18" charset="0"/>
              </a:rPr>
              <a:t>MiKTeX</a:t>
            </a:r>
            <a:r>
              <a:rPr lang="en-US" altLang="zh-TW" kern="100" dirty="0">
                <a:latin typeface="Times New Roman" panose="02020603050405020304" pitchFamily="18" charset="0"/>
                <a:cs typeface="Times New Roman" panose="02020603050405020304" pitchFamily="18" charset="0"/>
              </a:rPr>
              <a:t> for its ease of use, and </a:t>
            </a:r>
            <a:r>
              <a:rPr lang="en-US" altLang="zh-TW" kern="100" dirty="0" err="1">
                <a:latin typeface="Times New Roman" panose="02020603050405020304" pitchFamily="18" charset="0"/>
                <a:cs typeface="Times New Roman" panose="02020603050405020304" pitchFamily="18" charset="0"/>
              </a:rPr>
              <a:t>rmatting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LaTeX editors like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TeXstudio</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are recommended for their user-friendly features, and packages such as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siunitx</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for units and bm for bold math symbols ensure consistent formatting. Guidelines also cover table setup, bibliography management, and standardized author and institution listings, making it a comprehensive resource for document preparation.</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3093734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171FA13-3C76-BCDA-37C1-EA65B8A5359A}"/>
              </a:ext>
            </a:extLst>
          </p:cNvPr>
          <p:cNvSpPr>
            <a:spLocks noGrp="1"/>
          </p:cNvSpPr>
          <p:nvPr>
            <p:ph type="title"/>
          </p:nvPr>
        </p:nvSpPr>
        <p:spPr/>
        <p:txBody>
          <a:bodyPr>
            <a:normAutofit fontScale="90000"/>
          </a:bodyPr>
          <a:lstStyle/>
          <a:p>
            <a:r>
              <a:rPr lang="en-US" altLang="zh-TW" b="1" dirty="0">
                <a:solidFill>
                  <a:srgbClr val="202020"/>
                </a:solidFill>
                <a:latin typeface="Liberation Sans"/>
              </a:rPr>
              <a:t>How to edit transparencies - a saga </a:t>
            </a:r>
            <a:r>
              <a:rPr lang="en-US" altLang="zh-TW" b="1" dirty="0" err="1">
                <a:solidFill>
                  <a:srgbClr val="202020"/>
                </a:solidFill>
                <a:latin typeface="Liberation Sans"/>
              </a:rPr>
              <a:t>coloured</a:t>
            </a:r>
            <a:r>
              <a:rPr lang="en-US" altLang="zh-TW" b="1" dirty="0">
                <a:solidFill>
                  <a:srgbClr val="202020"/>
                </a:solidFill>
                <a:latin typeface="Liberation Sans"/>
              </a:rPr>
              <a:t> by GIFs and movies </a:t>
            </a:r>
            <a:endParaRPr lang="zh-TW" altLang="en-US" b="1" dirty="0">
              <a:solidFill>
                <a:srgbClr val="202020"/>
              </a:solidFill>
              <a:latin typeface="Liberation Sans"/>
            </a:endParaRPr>
          </a:p>
        </p:txBody>
      </p:sp>
      <p:sp>
        <p:nvSpPr>
          <p:cNvPr id="5" name="文字方塊 4">
            <a:extLst>
              <a:ext uri="{FF2B5EF4-FFF2-40B4-BE49-F238E27FC236}">
                <a16:creationId xmlns:a16="http://schemas.microsoft.com/office/drawing/2014/main" id="{A393623D-15D7-5C93-2A0F-25A8074146B8}"/>
              </a:ext>
            </a:extLst>
          </p:cNvPr>
          <p:cNvSpPr txBox="1"/>
          <p:nvPr/>
        </p:nvSpPr>
        <p:spPr>
          <a:xfrm>
            <a:off x="6771862" y="1755272"/>
            <a:ext cx="4996068" cy="4524315"/>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Kent outlines the editing workflow for transparencies at LINAC2024, detailing the process from file preparation to final publication.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The workflow includes organizing and editing slides for proceedings, involving tasks such as embedding fonts, managing misplaced content, and ensuring the removal of any backup slides. The document emphasizes quality assurance checks to confirm compliance with formatting standards. A notable part of the process is the technical inclusion of videos and animations, though the utility of these features in the final proceedings is questioned. Overall, the editing process for LINAC2024 is structured but requires attention to detail, particularly in maintaining consistency and clarity in slide presentation</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E346E798-08C0-D766-A953-D5AD0CC860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216" y="2021068"/>
            <a:ext cx="6417366" cy="3616081"/>
          </a:xfrm>
          <a:prstGeom prst="rect">
            <a:avLst/>
          </a:prstGeom>
        </p:spPr>
      </p:pic>
    </p:spTree>
    <p:extLst>
      <p:ext uri="{BB962C8B-B14F-4D97-AF65-F5344CB8AC3E}">
        <p14:creationId xmlns:p14="http://schemas.microsoft.com/office/powerpoint/2010/main" val="2122655726"/>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0D52A35-D909-D98A-7B5A-32A629F486E3}"/>
              </a:ext>
            </a:extLst>
          </p:cNvPr>
          <p:cNvSpPr>
            <a:spLocks noGrp="1"/>
          </p:cNvSpPr>
          <p:nvPr>
            <p:ph type="title"/>
          </p:nvPr>
        </p:nvSpPr>
        <p:spPr/>
        <p:txBody>
          <a:bodyPr>
            <a:normAutofit/>
          </a:bodyPr>
          <a:lstStyle/>
          <a:p>
            <a:r>
              <a:rPr lang="en-GB" altLang="zh-TW" b="1" i="0" dirty="0">
                <a:solidFill>
                  <a:srgbClr val="202020"/>
                </a:solidFill>
                <a:effectLst/>
                <a:latin typeface="Liberation Sans"/>
              </a:rPr>
              <a:t>Editing PDFs with Acrobat and Pitstop</a:t>
            </a:r>
            <a:endParaRPr kumimoji="1" lang="zh-TW" altLang="en-US" dirty="0"/>
          </a:p>
        </p:txBody>
      </p:sp>
      <p:sp>
        <p:nvSpPr>
          <p:cNvPr id="5" name="文字方塊 4">
            <a:extLst>
              <a:ext uri="{FF2B5EF4-FFF2-40B4-BE49-F238E27FC236}">
                <a16:creationId xmlns:a16="http://schemas.microsoft.com/office/drawing/2014/main" id="{1D8FD58F-5CB6-E30F-E352-8CA9174F3BC5}"/>
              </a:ext>
            </a:extLst>
          </p:cNvPr>
          <p:cNvSpPr txBox="1"/>
          <p:nvPr/>
        </p:nvSpPr>
        <p:spPr>
          <a:xfrm>
            <a:off x="6281529" y="1348064"/>
            <a:ext cx="5378763" cy="5355312"/>
          </a:xfrm>
          <a:prstGeom prst="rect">
            <a:avLst/>
          </a:prstGeom>
          <a:noFill/>
        </p:spPr>
        <p:txBody>
          <a:bodyPr wrap="square">
            <a:spAutoFit/>
          </a:bodyPr>
          <a:lstStyle/>
          <a:p>
            <a:pPr algn="just"/>
            <a:r>
              <a:rPr lang="en-US" altLang="zh-TW" kern="100" dirty="0">
                <a:solidFill>
                  <a:srgbClr val="FF0000"/>
                </a:solidFill>
                <a:latin typeface="Times New Roman" panose="02020603050405020304" pitchFamily="18" charset="0"/>
                <a:ea typeface="新細明體" panose="02020500000000000000" pitchFamily="18" charset="-120"/>
                <a:cs typeface="Times New Roman" panose="02020603050405020304" pitchFamily="18" charset="0"/>
              </a:rPr>
              <a:t>C</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omprehensive guide to editing PDFs using Adobe Acrobat and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PitStop</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The process is divided into three main stages: Pre-Processing, Processing/Verification, and Post-Processing, with an additional focus on Quality Assurance (QA).</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just"/>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Pre-Processing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involves retrieving documents and converting them into PDF if necessary. </a:t>
            </a:r>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Processing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includes verifying fonts, checking page setup, margins, and embedding fonts if they are missing. Editors also apply the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Crop Box and ensure consistency in formatting and references.</a:t>
            </a:r>
          </a:p>
          <a:p>
            <a:pPr algn="just"/>
            <a:r>
              <a:rPr lang="en-US" altLang="zh-TW" i="1" kern="100" dirty="0">
                <a:latin typeface="Times New Roman" panose="02020603050405020304" pitchFamily="18" charset="0"/>
                <a:cs typeface="Times New Roman" panose="02020603050405020304" pitchFamily="18" charset="0"/>
              </a:rPr>
              <a:t> </a:t>
            </a:r>
            <a:br>
              <a:rPr lang="en-US" altLang="zh-TW" i="1" kern="100" dirty="0">
                <a:latin typeface="Times New Roman" panose="02020603050405020304" pitchFamily="18" charset="0"/>
                <a:cs typeface="Times New Roman" panose="02020603050405020304" pitchFamily="18" charset="0"/>
              </a:rPr>
            </a:br>
            <a:r>
              <a:rPr lang="en-US" altLang="zh-TW" sz="1400" i="1" kern="100" dirty="0">
                <a:latin typeface="Times New Roman" panose="02020603050405020304" pitchFamily="18" charset="0"/>
                <a:cs typeface="Times New Roman" panose="02020603050405020304" pitchFamily="18" charset="0"/>
              </a:rPr>
              <a:t>In </a:t>
            </a:r>
            <a:r>
              <a:rPr lang="en-US" altLang="zh-TW" sz="1400" b="1" i="1" kern="100" dirty="0">
                <a:latin typeface="Times New Roman" panose="02020603050405020304" pitchFamily="18" charset="0"/>
                <a:cs typeface="Times New Roman" panose="02020603050405020304" pitchFamily="18" charset="0"/>
              </a:rPr>
              <a:t>Post-Processing</a:t>
            </a:r>
            <a:r>
              <a:rPr lang="en-US" altLang="zh-TW" sz="1400" i="1" kern="100" dirty="0">
                <a:latin typeface="Times New Roman" panose="02020603050405020304" pitchFamily="18" charset="0"/>
                <a:cs typeface="Times New Roman" panose="02020603050405020304" pitchFamily="18" charset="0"/>
              </a:rPr>
              <a:t>, editors mark the document status with a color-coded system (green, yellow, or red), indicating readiness or required author </a:t>
            </a:r>
            <a:r>
              <a:rPr lang="en-US" altLang="zh-TW" sz="1400" i="1" kern="100" dirty="0" err="1">
                <a:latin typeface="Times New Roman" panose="02020603050405020304" pitchFamily="18" charset="0"/>
                <a:cs typeface="Times New Roman" panose="02020603050405020304" pitchFamily="18" charset="0"/>
              </a:rPr>
              <a:t>revisions.The</a:t>
            </a:r>
            <a:r>
              <a:rPr lang="en-US" altLang="zh-TW" sz="1400" i="1" kern="100" dirty="0">
                <a:latin typeface="Times New Roman" panose="02020603050405020304" pitchFamily="18" charset="0"/>
                <a:cs typeface="Times New Roman" panose="02020603050405020304" pitchFamily="18" charset="0"/>
              </a:rPr>
              <a:t> </a:t>
            </a:r>
            <a:r>
              <a:rPr lang="en-US" altLang="zh-TW" sz="1400" b="1" i="1" kern="100" dirty="0">
                <a:latin typeface="Times New Roman" panose="02020603050405020304" pitchFamily="18" charset="0"/>
                <a:cs typeface="Times New Roman" panose="02020603050405020304" pitchFamily="18" charset="0"/>
              </a:rPr>
              <a:t>Quality Assurance</a:t>
            </a:r>
            <a:r>
              <a:rPr lang="en-US" altLang="zh-TW" sz="1400" i="1" kern="100" dirty="0">
                <a:latin typeface="Times New Roman" panose="02020603050405020304" pitchFamily="18" charset="0"/>
                <a:cs typeface="Times New Roman" panose="02020603050405020304" pitchFamily="18" charset="0"/>
              </a:rPr>
              <a:t> stage entails a final review to catch any formatting or technical errors, ensuring compliance with conference standards. Additional tips cover efficient PDF adjustments using </a:t>
            </a:r>
            <a:r>
              <a:rPr lang="en-US" altLang="zh-TW" sz="1400" i="1" kern="100" dirty="0" err="1">
                <a:latin typeface="Times New Roman" panose="02020603050405020304" pitchFamily="18" charset="0"/>
                <a:cs typeface="Times New Roman" panose="02020603050405020304" pitchFamily="18" charset="0"/>
              </a:rPr>
              <a:t>PitStop</a:t>
            </a:r>
            <a:r>
              <a:rPr lang="en-US" altLang="zh-TW" sz="1400" i="1" kern="100" dirty="0">
                <a:latin typeface="Times New Roman" panose="02020603050405020304" pitchFamily="18" charset="0"/>
                <a:cs typeface="Times New Roman" panose="02020603050405020304" pitchFamily="18" charset="0"/>
              </a:rPr>
              <a:t>, such as adjusting fonts, margins, and removing unintended elements. The document is a structured guide aimed at ensuring high standards and consistency in conference proceedings.</a:t>
            </a:r>
            <a:endParaRPr lang="zh-TW" altLang="zh-TW" sz="1400" i="1" kern="100" dirty="0">
              <a:latin typeface="Calibri" panose="020F0502020204030204" pitchFamily="34" charset="0"/>
              <a:cs typeface="Times New Roman" panose="02020603050405020304" pitchFamily="18" charset="0"/>
            </a:endParaRPr>
          </a:p>
          <a:p>
            <a:pPr algn="just"/>
            <a:r>
              <a:rPr lang="en-US" altLang="zh-TW" sz="1400" kern="100" dirty="0">
                <a:effectLst/>
                <a:latin typeface="Times New Roman" panose="02020603050405020304" pitchFamily="18" charset="0"/>
                <a:ea typeface="新細明體" panose="02020500000000000000" pitchFamily="18" charset="-120"/>
                <a:cs typeface="Times New Roman" panose="02020603050405020304" pitchFamily="18" charset="0"/>
              </a:rPr>
              <a:t> </a:t>
            </a:r>
            <a:endParaRPr lang="zh-TW" altLang="zh-TW" sz="1400" i="1"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A2A9AC03-A9A9-3946-8F0B-BDA97A2262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1243" y="2200665"/>
            <a:ext cx="5569229" cy="3112729"/>
          </a:xfrm>
          <a:prstGeom prst="rect">
            <a:avLst/>
          </a:prstGeom>
        </p:spPr>
      </p:pic>
    </p:spTree>
    <p:extLst>
      <p:ext uri="{BB962C8B-B14F-4D97-AF65-F5344CB8AC3E}">
        <p14:creationId xmlns:p14="http://schemas.microsoft.com/office/powerpoint/2010/main" val="3779488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E4364A3-F5E1-FEDD-25AA-6B1CBBF6B08D}"/>
              </a:ext>
            </a:extLst>
          </p:cNvPr>
          <p:cNvSpPr>
            <a:spLocks noGrp="1"/>
          </p:cNvSpPr>
          <p:nvPr>
            <p:ph type="title"/>
          </p:nvPr>
        </p:nvSpPr>
        <p:spPr/>
        <p:txBody>
          <a:bodyPr>
            <a:normAutofit fontScale="90000"/>
          </a:bodyPr>
          <a:lstStyle/>
          <a:p>
            <a:r>
              <a:rPr lang="en-US" altLang="zh-TW" b="1" dirty="0">
                <a:solidFill>
                  <a:srgbClr val="202020"/>
                </a:solidFill>
                <a:latin typeface="Liberation Sans"/>
              </a:rPr>
              <a:t>Developments in reference formatting with LaTeX</a:t>
            </a:r>
            <a:r>
              <a:rPr lang="zh-TW" altLang="zh-TW" b="1" dirty="0">
                <a:solidFill>
                  <a:srgbClr val="202020"/>
                </a:solidFill>
                <a:latin typeface="Liberation Sans"/>
              </a:rPr>
              <a:t> </a:t>
            </a:r>
            <a:endParaRPr lang="zh-TW" altLang="en-US" b="1" dirty="0">
              <a:solidFill>
                <a:srgbClr val="202020"/>
              </a:solidFill>
              <a:latin typeface="Liberation Sans"/>
            </a:endParaRPr>
          </a:p>
        </p:txBody>
      </p:sp>
      <p:sp>
        <p:nvSpPr>
          <p:cNvPr id="5" name="文字方塊 4">
            <a:extLst>
              <a:ext uri="{FF2B5EF4-FFF2-40B4-BE49-F238E27FC236}">
                <a16:creationId xmlns:a16="http://schemas.microsoft.com/office/drawing/2014/main" id="{0764C29B-9FF4-5B3B-979C-119946CBB490}"/>
              </a:ext>
            </a:extLst>
          </p:cNvPr>
          <p:cNvSpPr txBox="1"/>
          <p:nvPr/>
        </p:nvSpPr>
        <p:spPr>
          <a:xfrm>
            <a:off x="6838122" y="1747916"/>
            <a:ext cx="4543876" cy="5078313"/>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Ross’s presentation focuses on advancements in reference formatting using LaTeX, specifically addressing challenges and solutions within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BibTeX</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and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BibLaTeX</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The transition from manual formatting to automated processes with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BibLaTeX</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is highlighted, offering benefits such as Unicode support, remote database access through Biber, and enhanced customization for the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style. Key topics include the structure of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BibTeX</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entries, guidelines for optimal citation formatting, and examples of typical entries (journal articles, proceedings, unpublished work). Future work suggests an online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database to streamline citation management across events. This guide aims to improve efficiency and consistency in scholarly references.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7" name="圖片 6">
            <a:extLst>
              <a:ext uri="{FF2B5EF4-FFF2-40B4-BE49-F238E27FC236}">
                <a16:creationId xmlns:a16="http://schemas.microsoft.com/office/drawing/2014/main" id="{C13AFC2E-C975-3E4C-B6E2-7A144483D09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000" y="1948418"/>
            <a:ext cx="5698434" cy="4201949"/>
          </a:xfrm>
          <a:prstGeom prst="rect">
            <a:avLst/>
          </a:prstGeom>
        </p:spPr>
      </p:pic>
    </p:spTree>
    <p:extLst>
      <p:ext uri="{BB962C8B-B14F-4D97-AF65-F5344CB8AC3E}">
        <p14:creationId xmlns:p14="http://schemas.microsoft.com/office/powerpoint/2010/main" val="3149667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圖片 14">
            <a:extLst>
              <a:ext uri="{FF2B5EF4-FFF2-40B4-BE49-F238E27FC236}">
                <a16:creationId xmlns:a16="http://schemas.microsoft.com/office/drawing/2014/main" id="{E4ACF310-DAC9-C519-E0F4-41EEC2AFA5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5999" y="4124739"/>
            <a:ext cx="3644348" cy="2733261"/>
          </a:xfrm>
          <a:prstGeom prst="rect">
            <a:avLst/>
          </a:prstGeom>
        </p:spPr>
      </p:pic>
      <p:pic>
        <p:nvPicPr>
          <p:cNvPr id="11" name="圖片 10">
            <a:extLst>
              <a:ext uri="{FF2B5EF4-FFF2-40B4-BE49-F238E27FC236}">
                <a16:creationId xmlns:a16="http://schemas.microsoft.com/office/drawing/2014/main" id="{2DBC6B73-DF05-3666-7280-93FBC41A17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1936" y="3992217"/>
            <a:ext cx="3644348" cy="2733261"/>
          </a:xfrm>
          <a:prstGeom prst="rect">
            <a:avLst/>
          </a:prstGeom>
        </p:spPr>
      </p:pic>
      <p:sp>
        <p:nvSpPr>
          <p:cNvPr id="2" name="標題 1">
            <a:extLst>
              <a:ext uri="{FF2B5EF4-FFF2-40B4-BE49-F238E27FC236}">
                <a16:creationId xmlns:a16="http://schemas.microsoft.com/office/drawing/2014/main" id="{6DFA60D4-0BC0-6D93-27F5-B8DAAD7E9A3E}"/>
              </a:ext>
            </a:extLst>
          </p:cNvPr>
          <p:cNvSpPr>
            <a:spLocks noGrp="1"/>
          </p:cNvSpPr>
          <p:nvPr>
            <p:ph type="title"/>
          </p:nvPr>
        </p:nvSpPr>
        <p:spPr/>
        <p:txBody>
          <a:bodyPr>
            <a:normAutofit/>
          </a:bodyPr>
          <a:lstStyle/>
          <a:p>
            <a:r>
              <a:rPr lang="en-US" altLang="zh-TW" sz="3200" b="1" dirty="0">
                <a:solidFill>
                  <a:srgbClr val="202020"/>
                </a:solidFill>
                <a:latin typeface="Liberation Sans"/>
              </a:rPr>
              <a:t>VENUE for JTM24 / IPAC’26 </a:t>
            </a:r>
            <a:endParaRPr lang="zh-TW" altLang="en-US" sz="3200" b="1" dirty="0">
              <a:solidFill>
                <a:srgbClr val="202020"/>
              </a:solidFill>
              <a:latin typeface="Liberation Sans"/>
            </a:endParaRPr>
          </a:p>
        </p:txBody>
      </p:sp>
      <p:pic>
        <p:nvPicPr>
          <p:cNvPr id="5" name="圖片 4">
            <a:extLst>
              <a:ext uri="{FF2B5EF4-FFF2-40B4-BE49-F238E27FC236}">
                <a16:creationId xmlns:a16="http://schemas.microsoft.com/office/drawing/2014/main" id="{ADFB79CA-173B-B383-F82F-0CE1798A12D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55258" y="1985773"/>
            <a:ext cx="3460589" cy="2733261"/>
          </a:xfrm>
          <a:prstGeom prst="rect">
            <a:avLst/>
          </a:prstGeom>
        </p:spPr>
      </p:pic>
      <p:pic>
        <p:nvPicPr>
          <p:cNvPr id="9" name="圖片 8">
            <a:extLst>
              <a:ext uri="{FF2B5EF4-FFF2-40B4-BE49-F238E27FC236}">
                <a16:creationId xmlns:a16="http://schemas.microsoft.com/office/drawing/2014/main" id="{C826A985-1D16-27BA-B41D-FCBECCEDFBB5}"/>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472224" y="2202407"/>
            <a:ext cx="3886200" cy="2516627"/>
          </a:xfrm>
          <a:prstGeom prst="rect">
            <a:avLst/>
          </a:prstGeom>
        </p:spPr>
      </p:pic>
      <p:pic>
        <p:nvPicPr>
          <p:cNvPr id="7" name="圖片 6">
            <a:extLst>
              <a:ext uri="{FF2B5EF4-FFF2-40B4-BE49-F238E27FC236}">
                <a16:creationId xmlns:a16="http://schemas.microsoft.com/office/drawing/2014/main" id="{35D1BCA8-1659-7131-81AD-5BDBDB464F8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614801" y="2531967"/>
            <a:ext cx="3399912" cy="2187067"/>
          </a:xfrm>
          <a:prstGeom prst="rect">
            <a:avLst/>
          </a:prstGeom>
        </p:spPr>
      </p:pic>
      <p:sp>
        <p:nvSpPr>
          <p:cNvPr id="13" name="文字方塊 12">
            <a:extLst>
              <a:ext uri="{FF2B5EF4-FFF2-40B4-BE49-F238E27FC236}">
                <a16:creationId xmlns:a16="http://schemas.microsoft.com/office/drawing/2014/main" id="{285F1B29-4765-1BE6-0FF0-0D86F682D24A}"/>
              </a:ext>
            </a:extLst>
          </p:cNvPr>
          <p:cNvSpPr txBox="1"/>
          <p:nvPr/>
        </p:nvSpPr>
        <p:spPr>
          <a:xfrm>
            <a:off x="4460975" y="1277887"/>
            <a:ext cx="7553739" cy="707886"/>
          </a:xfrm>
          <a:prstGeom prst="rect">
            <a:avLst/>
          </a:prstGeom>
          <a:noFill/>
        </p:spPr>
        <p:txBody>
          <a:bodyPr wrap="square">
            <a:spAutoFit/>
          </a:bodyPr>
          <a:lstStyle/>
          <a:p>
            <a:pPr marL="0" indent="0" algn="r">
              <a:buNone/>
            </a:pPr>
            <a:r>
              <a:rPr lang="en-GB" altLang="zh-TW" sz="2000" dirty="0"/>
              <a:t>Wonderful Venue for the IPAC'26 Conference, Exhibition, and Editorial Office – Participants Will Have Lots of Fun!</a:t>
            </a:r>
            <a:endParaRPr kumimoji="1" lang="zh-TW" altLang="en-US" sz="2000" dirty="0"/>
          </a:p>
        </p:txBody>
      </p:sp>
    </p:spTree>
    <p:extLst>
      <p:ext uri="{BB962C8B-B14F-4D97-AF65-F5344CB8AC3E}">
        <p14:creationId xmlns:p14="http://schemas.microsoft.com/office/powerpoint/2010/main" val="14016889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D564AE9-0294-C243-83BE-F553A2606D8B}"/>
              </a:ext>
            </a:extLst>
          </p:cNvPr>
          <p:cNvSpPr>
            <a:spLocks noGrp="1"/>
          </p:cNvSpPr>
          <p:nvPr>
            <p:ph type="title"/>
          </p:nvPr>
        </p:nvSpPr>
        <p:spPr/>
        <p:txBody>
          <a:bodyPr/>
          <a:lstStyle/>
          <a:p>
            <a:r>
              <a:rPr lang="en-US" altLang="zh-TW" sz="3200" b="1" dirty="0">
                <a:solidFill>
                  <a:srgbClr val="202020"/>
                </a:solidFill>
                <a:latin typeface="Liberation Sans"/>
              </a:rPr>
              <a:t>Running a successful Speaker Ready room</a:t>
            </a:r>
            <a:r>
              <a:rPr lang="zh-TW" altLang="zh-TW" sz="3200" b="1" dirty="0">
                <a:solidFill>
                  <a:srgbClr val="202020"/>
                </a:solidFill>
                <a:latin typeface="Liberation Sans"/>
              </a:rPr>
              <a:t> </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171E1737-056C-48A9-8B6D-7D116DD0E722}"/>
              </a:ext>
            </a:extLst>
          </p:cNvPr>
          <p:cNvSpPr txBox="1"/>
          <p:nvPr/>
        </p:nvSpPr>
        <p:spPr>
          <a:xfrm>
            <a:off x="6000910" y="1747776"/>
            <a:ext cx="5647044" cy="4524315"/>
          </a:xfrm>
          <a:prstGeom prst="rect">
            <a:avLst/>
          </a:prstGeom>
          <a:noFill/>
        </p:spPr>
        <p:txBody>
          <a:bodyPr wrap="square">
            <a:spAutoFit/>
          </a:bodyPr>
          <a:lstStyle/>
          <a:p>
            <a:pPr algn="just"/>
            <a:r>
              <a:rPr lang="en-US" altLang="zh-TW"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Jana’s talk outlines the setup and operations of the Speaker Ready Room. The Speaker Ready Room is integral for ensuring presentations are prepared and tested for quality and functionality before being presented. </a:t>
            </a:r>
            <a:r>
              <a:rPr lang="en-US" altLang="zh-TW" kern="100" dirty="0">
                <a:effectLst/>
                <a:latin typeface="Times New Roman" panose="02020603050405020304" pitchFamily="18" charset="0"/>
                <a:ea typeface="新細明體" panose="02020500000000000000" pitchFamily="18" charset="-120"/>
                <a:cs typeface="Times New Roman" panose="02020603050405020304" pitchFamily="18" charset="0"/>
              </a:rPr>
              <a:t>For IPAC24, the process includes uploading presentations to the Indico platform, where presentation managers verify slide functionality and animations and address any last-minute changes requested by speakers. </a:t>
            </a:r>
          </a:p>
          <a:p>
            <a:pPr algn="just"/>
            <a:r>
              <a:rPr lang="en-US" altLang="zh-TW" kern="100" dirty="0">
                <a:effectLst/>
                <a:latin typeface="Times New Roman" panose="02020603050405020304" pitchFamily="18" charset="0"/>
                <a:ea typeface="新細明體" panose="02020500000000000000" pitchFamily="18" charset="-120"/>
                <a:cs typeface="Times New Roman" panose="02020603050405020304" pitchFamily="18" charset="0"/>
              </a:rPr>
              <a:t>Equipment includes Windows and Mac laptops, monitors, and network access to support these tasks. Additionally, editors confirm whether authors wish their slides to be published in proceedings. This structured process has evolved slightly over the years, transitioning from the SPMS to Indico platform, but remains focused on maintaining high presentation standards and smooth conference operations.</a:t>
            </a:r>
            <a:endParaRPr lang="zh-TW" altLang="zh-TW"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A7B6A530-45A6-D85F-36C5-F8FE084323A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4046" y="1968867"/>
            <a:ext cx="5190911" cy="3345254"/>
          </a:xfrm>
          <a:prstGeom prst="rect">
            <a:avLst/>
          </a:prstGeom>
        </p:spPr>
      </p:pic>
    </p:spTree>
    <p:extLst>
      <p:ext uri="{BB962C8B-B14F-4D97-AF65-F5344CB8AC3E}">
        <p14:creationId xmlns:p14="http://schemas.microsoft.com/office/powerpoint/2010/main" val="3249478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EED279B-0FE1-9CC9-D005-459C37C3BE00}"/>
              </a:ext>
            </a:extLst>
          </p:cNvPr>
          <p:cNvSpPr>
            <a:spLocks noGrp="1"/>
          </p:cNvSpPr>
          <p:nvPr>
            <p:ph type="title"/>
          </p:nvPr>
        </p:nvSpPr>
        <p:spPr/>
        <p:txBody>
          <a:bodyPr/>
          <a:lstStyle/>
          <a:p>
            <a:r>
              <a:rPr lang="en-US" altLang="zh-TW" sz="3200" b="1" dirty="0">
                <a:solidFill>
                  <a:srgbClr val="202020"/>
                </a:solidFill>
                <a:latin typeface="Liberation Sans"/>
              </a:rPr>
              <a:t>Generating proceedings with Indico</a:t>
            </a:r>
            <a:r>
              <a:rPr lang="zh-TW" altLang="zh-TW" sz="3200" b="1" dirty="0">
                <a:solidFill>
                  <a:srgbClr val="202020"/>
                </a:solidFill>
                <a:latin typeface="Liberation Sans"/>
              </a:rPr>
              <a:t> </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999320B6-D553-2562-1029-A1FC18CDC5A1}"/>
              </a:ext>
            </a:extLst>
          </p:cNvPr>
          <p:cNvSpPr txBox="1"/>
          <p:nvPr/>
        </p:nvSpPr>
        <p:spPr>
          <a:xfrm>
            <a:off x="810000" y="4529452"/>
            <a:ext cx="10732643" cy="1754326"/>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Ivan presented on generating conference proceedings using Indico, detailing essential responsibilities and considerations for a chief editor.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He emphasized the critical tasks that an editor-in-chief must manage during a conference, including overseeing the editorial process and ensuring quality and consistency across submissions. Ivan also discussed the tools and technologies involved, like the JICT and CAT tools, which support efficient and accurate content preparation. His insights provided valuable guidance on maintaining high standards in conference proceedings and navigating common challenges in editorial workflows.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DC4DCC55-53E1-1320-6758-990DDCEE3B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31079" y="1511721"/>
            <a:ext cx="4890484" cy="2712931"/>
          </a:xfrm>
          <a:prstGeom prst="rect">
            <a:avLst/>
          </a:prstGeom>
        </p:spPr>
      </p:pic>
    </p:spTree>
    <p:extLst>
      <p:ext uri="{BB962C8B-B14F-4D97-AF65-F5344CB8AC3E}">
        <p14:creationId xmlns:p14="http://schemas.microsoft.com/office/powerpoint/2010/main" val="1802428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22C81C2-CC4E-3B45-8A91-55A0CDC4F294}"/>
              </a:ext>
            </a:extLst>
          </p:cNvPr>
          <p:cNvSpPr>
            <a:spLocks noGrp="1"/>
          </p:cNvSpPr>
          <p:nvPr>
            <p:ph type="title"/>
          </p:nvPr>
        </p:nvSpPr>
        <p:spPr/>
        <p:txBody>
          <a:bodyPr/>
          <a:lstStyle/>
          <a:p>
            <a:r>
              <a:rPr lang="en-US" altLang="zh-TW" sz="3200" b="1" dirty="0">
                <a:solidFill>
                  <a:srgbClr val="202020"/>
                </a:solidFill>
                <a:latin typeface="Liberation Sans"/>
              </a:rPr>
              <a:t>Perspectives from a newer collaboration member</a:t>
            </a:r>
            <a:r>
              <a:rPr lang="zh-TW" altLang="zh-TW" sz="3200" b="1" dirty="0">
                <a:solidFill>
                  <a:srgbClr val="202020"/>
                </a:solidFill>
                <a:latin typeface="Liberation Sans"/>
              </a:rPr>
              <a:t> </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348DB680-282F-97FC-6D5D-118B3008DE6F}"/>
              </a:ext>
            </a:extLst>
          </p:cNvPr>
          <p:cNvSpPr txBox="1"/>
          <p:nvPr/>
        </p:nvSpPr>
        <p:spPr>
          <a:xfrm>
            <a:off x="810000" y="4341027"/>
            <a:ext cx="10878417" cy="2308324"/>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Sumner presented on "Perspectives from a New Editor," addressing the experiences and challenges that new editors encounter within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collaboration.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She highlighted how new editors bring fresh perspectives to the editorial process, often raising essential questions that can improve clarity and efficiency in managing conference proceedings. However, she noted that the need to train new editors can sometimes slow down seasoned editors, particularly in a volunteer-driven organization like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This turnover and the continuous need for onboarding create an ongoing demand for structured training. Gibbs advocated for crowd-sourced recommendations and emphasized the value of integrating new editor insights to enhance the conference workflow for sustained improvement.</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C3483E42-5AEA-3534-29A6-43D6BCC012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000" y="1651806"/>
            <a:ext cx="4734339" cy="2519612"/>
          </a:xfrm>
          <a:prstGeom prst="rect">
            <a:avLst/>
          </a:prstGeom>
        </p:spPr>
      </p:pic>
      <p:pic>
        <p:nvPicPr>
          <p:cNvPr id="7" name="圖片 6">
            <a:extLst>
              <a:ext uri="{FF2B5EF4-FFF2-40B4-BE49-F238E27FC236}">
                <a16:creationId xmlns:a16="http://schemas.microsoft.com/office/drawing/2014/main" id="{2FF39E28-AC1C-6661-4AFC-F75CCA3F38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0" y="1646068"/>
            <a:ext cx="4537812" cy="2519613"/>
          </a:xfrm>
          <a:prstGeom prst="rect">
            <a:avLst/>
          </a:prstGeom>
        </p:spPr>
      </p:pic>
    </p:spTree>
    <p:extLst>
      <p:ext uri="{BB962C8B-B14F-4D97-AF65-F5344CB8AC3E}">
        <p14:creationId xmlns:p14="http://schemas.microsoft.com/office/powerpoint/2010/main" val="3874333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FBEF81F-6BFB-5779-27E5-9D4F4C6AB7BF}"/>
              </a:ext>
            </a:extLst>
          </p:cNvPr>
          <p:cNvSpPr>
            <a:spLocks noGrp="1"/>
          </p:cNvSpPr>
          <p:nvPr>
            <p:ph type="title"/>
          </p:nvPr>
        </p:nvSpPr>
        <p:spPr/>
        <p:txBody>
          <a:bodyPr/>
          <a:lstStyle/>
          <a:p>
            <a:r>
              <a:rPr lang="en-US" altLang="zh-TW" sz="3200" b="1" dirty="0">
                <a:solidFill>
                  <a:srgbClr val="202020"/>
                </a:solidFill>
                <a:latin typeface="Liberation Sans"/>
              </a:rPr>
              <a:t>Thursday</a:t>
            </a:r>
            <a:endParaRPr lang="zh-TW" altLang="en-US" sz="3200" b="1" dirty="0">
              <a:solidFill>
                <a:srgbClr val="202020"/>
              </a:solidFill>
              <a:latin typeface="Liberation Sans"/>
            </a:endParaRPr>
          </a:p>
        </p:txBody>
      </p:sp>
      <p:sp>
        <p:nvSpPr>
          <p:cNvPr id="5" name="文字方塊 4">
            <a:extLst>
              <a:ext uri="{FF2B5EF4-FFF2-40B4-BE49-F238E27FC236}">
                <a16:creationId xmlns:a16="http://schemas.microsoft.com/office/drawing/2014/main" id="{C656D0EA-43B2-9C44-A891-0F7C334C4282}"/>
              </a:ext>
            </a:extLst>
          </p:cNvPr>
          <p:cNvSpPr txBox="1"/>
          <p:nvPr/>
        </p:nvSpPr>
        <p:spPr>
          <a:xfrm>
            <a:off x="993911" y="1143621"/>
            <a:ext cx="9939131" cy="2308324"/>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Ivan led training sessions covering essential areas for conference preparation, including an Indico tutorial, abstract submission, paper upload, and paper editing. </a:t>
            </a:r>
          </a:p>
          <a:p>
            <a:pPr algn="just"/>
            <a:endParaRPr lang="en-US" altLang="zh-TW" kern="100" dirty="0">
              <a:latin typeface="Times New Roman" panose="02020603050405020304" pitchFamily="18" charset="0"/>
              <a:ea typeface="新細明體" panose="02020500000000000000" pitchFamily="18" charset="-120"/>
              <a:cs typeface="Times New Roman" panose="02020603050405020304" pitchFamily="18" charset="0"/>
            </a:endParaRPr>
          </a:p>
          <a:p>
            <a:pPr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These courses provided participants with hands-on experience in managing key aspects of conference proceedings, enhancing their understanding of the workflow and their ability to support various stages of the editorial process. This training was especially valuable in ensuring that team members could efficiently handle tasks in Indico, from initial submissions to final paper edits, thereby streamlining the overall process.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7" name="圖片 6">
            <a:extLst>
              <a:ext uri="{FF2B5EF4-FFF2-40B4-BE49-F238E27FC236}">
                <a16:creationId xmlns:a16="http://schemas.microsoft.com/office/drawing/2014/main" id="{3C7453AD-8D85-3FCB-2623-848645F752D6}"/>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944755" y="3429000"/>
            <a:ext cx="7772400" cy="3336308"/>
          </a:xfrm>
          <a:prstGeom prst="rect">
            <a:avLst/>
          </a:prstGeom>
        </p:spPr>
      </p:pic>
    </p:spTree>
    <p:extLst>
      <p:ext uri="{BB962C8B-B14F-4D97-AF65-F5344CB8AC3E}">
        <p14:creationId xmlns:p14="http://schemas.microsoft.com/office/powerpoint/2010/main" val="463406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34F974C-5551-FA82-B0E8-17E2517737E2}"/>
              </a:ext>
            </a:extLst>
          </p:cNvPr>
          <p:cNvSpPr>
            <a:spLocks noGrp="1"/>
          </p:cNvSpPr>
          <p:nvPr>
            <p:ph type="title"/>
          </p:nvPr>
        </p:nvSpPr>
        <p:spPr/>
        <p:txBody>
          <a:bodyPr/>
          <a:lstStyle/>
          <a:p>
            <a:r>
              <a:rPr lang="en-US" altLang="zh-TW" sz="3600" b="1" dirty="0">
                <a:solidFill>
                  <a:srgbClr val="202020"/>
                </a:solidFill>
                <a:latin typeface="Liberation Sans"/>
              </a:rPr>
              <a:t>Thursday Afternoon</a:t>
            </a:r>
            <a:endParaRPr kumimoji="1" lang="zh-TW" altLang="en-US" dirty="0"/>
          </a:p>
        </p:txBody>
      </p:sp>
      <p:sp>
        <p:nvSpPr>
          <p:cNvPr id="3" name="內容版面配置區 2">
            <a:extLst>
              <a:ext uri="{FF2B5EF4-FFF2-40B4-BE49-F238E27FC236}">
                <a16:creationId xmlns:a16="http://schemas.microsoft.com/office/drawing/2014/main" id="{56450AAD-E70C-0309-30DE-75C41637F480}"/>
              </a:ext>
            </a:extLst>
          </p:cNvPr>
          <p:cNvSpPr>
            <a:spLocks noGrp="1"/>
          </p:cNvSpPr>
          <p:nvPr>
            <p:ph idx="1"/>
          </p:nvPr>
        </p:nvSpPr>
        <p:spPr>
          <a:xfrm>
            <a:off x="827424" y="1718704"/>
            <a:ext cx="10554574" cy="970451"/>
          </a:xfrm>
        </p:spPr>
        <p:txBody>
          <a:bodyPr>
            <a:normAutofit fontScale="92500"/>
          </a:bodyPr>
          <a:lstStyle/>
          <a:p>
            <a:r>
              <a:rPr lang="en-US" altLang="zh-TW" b="1" dirty="0">
                <a:solidFill>
                  <a:srgbClr val="202020"/>
                </a:solidFill>
                <a:latin typeface="Liberation Sans"/>
              </a:rPr>
              <a:t>Experience with producing proceedings using Indico at LINAC'24</a:t>
            </a:r>
          </a:p>
          <a:p>
            <a:r>
              <a:rPr lang="en-US" altLang="zh-TW" b="1" dirty="0">
                <a:solidFill>
                  <a:srgbClr val="202020"/>
                </a:solidFill>
                <a:latin typeface="Liberation Sans"/>
              </a:rPr>
              <a:t>Trends in paper submission: Types, problems, quality control advice</a:t>
            </a:r>
            <a:endParaRPr lang="zh-TW" altLang="zh-TW" b="1" dirty="0">
              <a:solidFill>
                <a:srgbClr val="202020"/>
              </a:solidFill>
              <a:latin typeface="Liberation Sans"/>
            </a:endParaRPr>
          </a:p>
          <a:p>
            <a:endParaRPr kumimoji="1" lang="zh-TW" altLang="en-US" dirty="0"/>
          </a:p>
        </p:txBody>
      </p:sp>
      <p:sp>
        <p:nvSpPr>
          <p:cNvPr id="5" name="文字方塊 4">
            <a:extLst>
              <a:ext uri="{FF2B5EF4-FFF2-40B4-BE49-F238E27FC236}">
                <a16:creationId xmlns:a16="http://schemas.microsoft.com/office/drawing/2014/main" id="{C800A790-575B-A988-859E-8244E30D467E}"/>
              </a:ext>
            </a:extLst>
          </p:cNvPr>
          <p:cNvSpPr txBox="1"/>
          <p:nvPr/>
        </p:nvSpPr>
        <p:spPr>
          <a:xfrm>
            <a:off x="6793823" y="2763079"/>
            <a:ext cx="4386470" cy="2862322"/>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Volker reviewed 20 years of trends in paper submissions, noting improvements in font and graphics accuracy but ongoing challenges with reference formatting and unit consistency.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Virtual conference data showed a rise in common errors due to remote workflows. File type preferences have also shifted across conferences like IPAC and LINAC, reflecting evolving technology and the need for updated error tracking.</a:t>
            </a:r>
            <a:endParaRPr lang="zh-TW"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p:txBody>
      </p:sp>
      <p:sp>
        <p:nvSpPr>
          <p:cNvPr id="7" name="文字方塊 6">
            <a:extLst>
              <a:ext uri="{FF2B5EF4-FFF2-40B4-BE49-F238E27FC236}">
                <a16:creationId xmlns:a16="http://schemas.microsoft.com/office/drawing/2014/main" id="{BD63D21C-2A17-E6FA-ECB0-08397854987E}"/>
              </a:ext>
            </a:extLst>
          </p:cNvPr>
          <p:cNvSpPr txBox="1"/>
          <p:nvPr/>
        </p:nvSpPr>
        <p:spPr>
          <a:xfrm>
            <a:off x="1197238" y="2763079"/>
            <a:ext cx="5216815" cy="3970318"/>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Kent Wootton shared insights from LINAC2024, a pioneer non-IPAC conference using Indico. They noted that Indico training gaps affected the editorial workflow and that some authors needed extra guidance.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Challenges included limitations with using a generic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email, initial PDF upload restrictions, and setup issues with the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-Indico Conference Tool (JICT). For proceedings, documentation gaps on DOIs and PDF formatting required additional support, but with the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team’s help, the final proceedings were successfully published. Their experience highlighted the importance of comprehensive training and configuration support for new Indico users in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conferences.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3499083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376C307-3DB9-901C-9614-6AF14E5E9320}"/>
              </a:ext>
            </a:extLst>
          </p:cNvPr>
          <p:cNvSpPr>
            <a:spLocks noGrp="1"/>
          </p:cNvSpPr>
          <p:nvPr>
            <p:ph type="title"/>
          </p:nvPr>
        </p:nvSpPr>
        <p:spPr/>
        <p:txBody>
          <a:bodyPr/>
          <a:lstStyle/>
          <a:p>
            <a:r>
              <a:rPr kumimoji="1" lang="en-US" altLang="zh-TW" dirty="0"/>
              <a:t>NEW Chair and </a:t>
            </a:r>
            <a:r>
              <a:rPr kumimoji="1" lang="en-GB" altLang="zh-TW" dirty="0"/>
              <a:t>Coordinator for JACOW</a:t>
            </a:r>
            <a:r>
              <a:rPr kumimoji="1" lang="zh-TW" altLang="en-US" dirty="0"/>
              <a:t> </a:t>
            </a:r>
            <a:r>
              <a:rPr kumimoji="1" lang="en-US" altLang="zh-TW" dirty="0"/>
              <a:t>team</a:t>
            </a:r>
            <a:r>
              <a:rPr kumimoji="1" lang="en-GB" altLang="zh-TW" dirty="0"/>
              <a:t> </a:t>
            </a:r>
            <a:endParaRPr kumimoji="1" lang="zh-TW" altLang="en-US" dirty="0"/>
          </a:p>
        </p:txBody>
      </p:sp>
      <p:pic>
        <p:nvPicPr>
          <p:cNvPr id="4" name="圖片 3">
            <a:extLst>
              <a:ext uri="{FF2B5EF4-FFF2-40B4-BE49-F238E27FC236}">
                <a16:creationId xmlns:a16="http://schemas.microsoft.com/office/drawing/2014/main" id="{93391EBE-86EF-2D01-6C89-F8687AEC34F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17433" y="1781452"/>
            <a:ext cx="3310835" cy="4256788"/>
          </a:xfrm>
          <a:prstGeom prst="rect">
            <a:avLst/>
          </a:prstGeom>
        </p:spPr>
      </p:pic>
      <p:sp>
        <p:nvSpPr>
          <p:cNvPr id="5" name="文字方塊 4">
            <a:extLst>
              <a:ext uri="{FF2B5EF4-FFF2-40B4-BE49-F238E27FC236}">
                <a16:creationId xmlns:a16="http://schemas.microsoft.com/office/drawing/2014/main" id="{D764E335-E0F0-0B87-7C93-EF45FC836622}"/>
              </a:ext>
            </a:extLst>
          </p:cNvPr>
          <p:cNvSpPr txBox="1"/>
          <p:nvPr/>
        </p:nvSpPr>
        <p:spPr>
          <a:xfrm>
            <a:off x="2595169" y="6053662"/>
            <a:ext cx="2902226" cy="369332"/>
          </a:xfrm>
          <a:prstGeom prst="rect">
            <a:avLst/>
          </a:prstGeom>
          <a:noFill/>
        </p:spPr>
        <p:txBody>
          <a:bodyPr wrap="square" rtlCol="0">
            <a:spAutoFit/>
          </a:bodyPr>
          <a:lstStyle/>
          <a:p>
            <a:r>
              <a:rPr lang="en-GB" altLang="zh-TW" b="1" i="0" dirty="0">
                <a:solidFill>
                  <a:srgbClr val="000000"/>
                </a:solidFill>
                <a:effectLst/>
                <a:latin typeface="PT Sans Narrow" panose="020B0506020203020204" pitchFamily="34" charset="0"/>
              </a:rPr>
              <a:t>Chair : </a:t>
            </a:r>
            <a:r>
              <a:rPr lang="en-GB" altLang="zh-TW" i="0" dirty="0">
                <a:solidFill>
                  <a:srgbClr val="000000"/>
                </a:solidFill>
                <a:effectLst/>
                <a:latin typeface="PT Sans Narrow" panose="020B0506020203020204" pitchFamily="34" charset="0"/>
              </a:rPr>
              <a:t>Adriana Rossi , CERN </a:t>
            </a:r>
            <a:endParaRPr kumimoji="1" lang="zh-TW" altLang="en-US" dirty="0"/>
          </a:p>
        </p:txBody>
      </p:sp>
      <p:pic>
        <p:nvPicPr>
          <p:cNvPr id="7" name="圖片 6">
            <a:extLst>
              <a:ext uri="{FF2B5EF4-FFF2-40B4-BE49-F238E27FC236}">
                <a16:creationId xmlns:a16="http://schemas.microsoft.com/office/drawing/2014/main" id="{5C34F3FA-595C-A9BF-95FC-B54D60F09F6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663732" y="1937439"/>
            <a:ext cx="3310835" cy="4043679"/>
          </a:xfrm>
          <a:prstGeom prst="rect">
            <a:avLst/>
          </a:prstGeom>
        </p:spPr>
      </p:pic>
      <p:sp>
        <p:nvSpPr>
          <p:cNvPr id="9" name="文字方塊 8">
            <a:extLst>
              <a:ext uri="{FF2B5EF4-FFF2-40B4-BE49-F238E27FC236}">
                <a16:creationId xmlns:a16="http://schemas.microsoft.com/office/drawing/2014/main" id="{BA51070E-6721-8380-4C57-D35098DD8469}"/>
              </a:ext>
            </a:extLst>
          </p:cNvPr>
          <p:cNvSpPr txBox="1"/>
          <p:nvPr/>
        </p:nvSpPr>
        <p:spPr>
          <a:xfrm>
            <a:off x="6694607" y="6053662"/>
            <a:ext cx="3310835" cy="369332"/>
          </a:xfrm>
          <a:prstGeom prst="rect">
            <a:avLst/>
          </a:prstGeom>
          <a:noFill/>
        </p:spPr>
        <p:txBody>
          <a:bodyPr wrap="square">
            <a:spAutoFit/>
          </a:bodyPr>
          <a:lstStyle/>
          <a:p>
            <a:pPr fontAlgn="t"/>
            <a:r>
              <a:rPr lang="en-GB" altLang="zh-TW" b="1" dirty="0">
                <a:solidFill>
                  <a:srgbClr val="000000"/>
                </a:solidFill>
                <a:latin typeface="PT Sans Narrow" panose="020B0506020203020204" pitchFamily="34" charset="0"/>
              </a:rPr>
              <a:t>Coordinator : </a:t>
            </a:r>
            <a:r>
              <a:rPr lang="en-GB" altLang="zh-TW" dirty="0">
                <a:solidFill>
                  <a:srgbClr val="000000"/>
                </a:solidFill>
                <a:latin typeface="PT Sans Narrow" panose="020B0506020203020204" pitchFamily="34" charset="0"/>
              </a:rPr>
              <a:t>Jana Thomson, TRIUMF</a:t>
            </a:r>
          </a:p>
        </p:txBody>
      </p:sp>
    </p:spTree>
    <p:extLst>
      <p:ext uri="{BB962C8B-B14F-4D97-AF65-F5344CB8AC3E}">
        <p14:creationId xmlns:p14="http://schemas.microsoft.com/office/powerpoint/2010/main" val="2302546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7C7FD8F-013E-D53A-C15C-A5E8A8B85807}"/>
              </a:ext>
            </a:extLst>
          </p:cNvPr>
          <p:cNvSpPr>
            <a:spLocks noGrp="1"/>
          </p:cNvSpPr>
          <p:nvPr>
            <p:ph type="title"/>
          </p:nvPr>
        </p:nvSpPr>
        <p:spPr/>
        <p:txBody>
          <a:bodyPr/>
          <a:lstStyle/>
          <a:p>
            <a:r>
              <a:rPr lang="en-US" altLang="zh-TW" b="1" dirty="0">
                <a:solidFill>
                  <a:srgbClr val="202020"/>
                </a:solidFill>
                <a:latin typeface="Liberation Sans"/>
              </a:rPr>
              <a:t>Friday Morning</a:t>
            </a:r>
            <a:endParaRPr lang="zh-TW" altLang="en-US" b="1" dirty="0">
              <a:solidFill>
                <a:srgbClr val="202020"/>
              </a:solidFill>
              <a:latin typeface="Liberation Sans"/>
            </a:endParaRPr>
          </a:p>
        </p:txBody>
      </p:sp>
      <p:sp>
        <p:nvSpPr>
          <p:cNvPr id="3" name="內容版面配置區 2">
            <a:extLst>
              <a:ext uri="{FF2B5EF4-FFF2-40B4-BE49-F238E27FC236}">
                <a16:creationId xmlns:a16="http://schemas.microsoft.com/office/drawing/2014/main" id="{0CECC7C4-18B0-AD5F-B33B-F1F025AB8509}"/>
              </a:ext>
            </a:extLst>
          </p:cNvPr>
          <p:cNvSpPr>
            <a:spLocks noGrp="1"/>
          </p:cNvSpPr>
          <p:nvPr>
            <p:ph idx="1"/>
          </p:nvPr>
        </p:nvSpPr>
        <p:spPr/>
        <p:txBody>
          <a:bodyPr>
            <a:normAutofit/>
          </a:bodyPr>
          <a:lstStyle/>
          <a:p>
            <a:pPr algn="l"/>
            <a:r>
              <a:rPr lang="en-GB" altLang="zh-TW" b="1" i="0" dirty="0">
                <a:solidFill>
                  <a:srgbClr val="202020"/>
                </a:solidFill>
                <a:effectLst/>
                <a:latin typeface="Liberation Sans"/>
              </a:rPr>
              <a:t>Indico support: who to ask for help, when and how you could help yourself</a:t>
            </a:r>
          </a:p>
          <a:p>
            <a:pPr algn="l"/>
            <a:r>
              <a:rPr lang="en-GB" altLang="zh-TW" b="1" i="0" dirty="0">
                <a:solidFill>
                  <a:srgbClr val="202020"/>
                </a:solidFill>
                <a:effectLst/>
                <a:latin typeface="Liberation Sans"/>
              </a:rPr>
              <a:t>Indico activities and future directions</a:t>
            </a:r>
          </a:p>
          <a:p>
            <a:pPr algn="l"/>
            <a:r>
              <a:rPr lang="en-GB" altLang="zh-TW" b="1" i="0" dirty="0" err="1">
                <a:solidFill>
                  <a:srgbClr val="202020"/>
                </a:solidFill>
                <a:effectLst/>
                <a:latin typeface="Liberation Sans"/>
              </a:rPr>
              <a:t>JACoW</a:t>
            </a:r>
            <a:r>
              <a:rPr lang="en-GB" altLang="zh-TW" b="1" i="0" dirty="0">
                <a:solidFill>
                  <a:srgbClr val="202020"/>
                </a:solidFill>
                <a:effectLst/>
                <a:latin typeface="Liberation Sans"/>
              </a:rPr>
              <a:t>-Indico conference tools and information screens</a:t>
            </a:r>
          </a:p>
          <a:p>
            <a:pPr marL="0" indent="0" algn="l">
              <a:buNone/>
            </a:pPr>
            <a:br>
              <a:rPr lang="en-GB" altLang="zh-TW" b="0" i="0" dirty="0">
                <a:solidFill>
                  <a:srgbClr val="202020"/>
                </a:solidFill>
                <a:effectLst/>
                <a:latin typeface="Liberation Sans"/>
              </a:rPr>
            </a:br>
            <a:endParaRPr lang="en-GB" altLang="zh-TW" b="0" i="0" dirty="0">
              <a:solidFill>
                <a:srgbClr val="202020"/>
              </a:solidFill>
              <a:effectLst/>
              <a:latin typeface="Liberation Sans"/>
            </a:endParaRPr>
          </a:p>
          <a:p>
            <a:endParaRPr kumimoji="1" lang="zh-TW" altLang="en-US" dirty="0"/>
          </a:p>
        </p:txBody>
      </p:sp>
      <p:sp>
        <p:nvSpPr>
          <p:cNvPr id="4" name="文字方塊 3">
            <a:extLst>
              <a:ext uri="{FF2B5EF4-FFF2-40B4-BE49-F238E27FC236}">
                <a16:creationId xmlns:a16="http://schemas.microsoft.com/office/drawing/2014/main" id="{8F56F8C2-1808-0563-E5F9-ABD6D2D028D6}"/>
              </a:ext>
            </a:extLst>
          </p:cNvPr>
          <p:cNvSpPr txBox="1"/>
          <p:nvPr/>
        </p:nvSpPr>
        <p:spPr>
          <a:xfrm>
            <a:off x="1027042" y="1417638"/>
            <a:ext cx="10137913" cy="461665"/>
          </a:xfrm>
          <a:prstGeom prst="rect">
            <a:avLst/>
          </a:prstGeom>
          <a:noFill/>
        </p:spPr>
        <p:txBody>
          <a:bodyPr wrap="square">
            <a:spAutoFit/>
          </a:bodyPr>
          <a:lstStyle/>
          <a:p>
            <a:r>
              <a:rPr lang="en-GB" altLang="zh-TW" sz="2400" b="1" dirty="0">
                <a:solidFill>
                  <a:srgbClr val="FF0000"/>
                </a:solidFill>
              </a:rPr>
              <a:t>” Tools and Helps to organize the conference …. Future aspects"</a:t>
            </a:r>
            <a:endParaRPr lang="en-GB" altLang="zh-TW" sz="2400" dirty="0">
              <a:solidFill>
                <a:srgbClr val="FF0000"/>
              </a:solidFill>
            </a:endParaRPr>
          </a:p>
        </p:txBody>
      </p:sp>
    </p:spTree>
    <p:extLst>
      <p:ext uri="{BB962C8B-B14F-4D97-AF65-F5344CB8AC3E}">
        <p14:creationId xmlns:p14="http://schemas.microsoft.com/office/powerpoint/2010/main" val="3379172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B4DB39F-1927-B6BC-A89A-13966CC92E48}"/>
              </a:ext>
            </a:extLst>
          </p:cNvPr>
          <p:cNvSpPr>
            <a:spLocks noGrp="1"/>
          </p:cNvSpPr>
          <p:nvPr>
            <p:ph type="title"/>
          </p:nvPr>
        </p:nvSpPr>
        <p:spPr/>
        <p:txBody>
          <a:bodyPr>
            <a:normAutofit fontScale="90000"/>
          </a:bodyPr>
          <a:lstStyle/>
          <a:p>
            <a:r>
              <a:rPr lang="en-US" altLang="zh-TW" b="1" dirty="0">
                <a:solidFill>
                  <a:srgbClr val="202020"/>
                </a:solidFill>
                <a:latin typeface="Liberation Sans"/>
              </a:rPr>
              <a:t>Indico support: who to ask for help, when and how you could help yourself</a:t>
            </a:r>
            <a:endParaRPr lang="zh-TW" altLang="en-US" b="1" dirty="0">
              <a:solidFill>
                <a:srgbClr val="202020"/>
              </a:solidFill>
              <a:latin typeface="Liberation Sans"/>
            </a:endParaRPr>
          </a:p>
        </p:txBody>
      </p:sp>
      <p:pic>
        <p:nvPicPr>
          <p:cNvPr id="8" name="圖片 7">
            <a:extLst>
              <a:ext uri="{FF2B5EF4-FFF2-40B4-BE49-F238E27FC236}">
                <a16:creationId xmlns:a16="http://schemas.microsoft.com/office/drawing/2014/main" id="{A1B58BF9-67A3-1152-E0A0-8D5A5ADB51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6904" y="2365662"/>
            <a:ext cx="5352261" cy="2991531"/>
          </a:xfrm>
          <a:prstGeom prst="rect">
            <a:avLst/>
          </a:prstGeom>
        </p:spPr>
      </p:pic>
      <p:sp>
        <p:nvSpPr>
          <p:cNvPr id="10" name="文字方塊 9">
            <a:extLst>
              <a:ext uri="{FF2B5EF4-FFF2-40B4-BE49-F238E27FC236}">
                <a16:creationId xmlns:a16="http://schemas.microsoft.com/office/drawing/2014/main" id="{358CE820-1C9F-390D-796E-44ADA5D63F84}"/>
              </a:ext>
            </a:extLst>
          </p:cNvPr>
          <p:cNvSpPr txBox="1"/>
          <p:nvPr/>
        </p:nvSpPr>
        <p:spPr>
          <a:xfrm>
            <a:off x="5751443" y="2153267"/>
            <a:ext cx="6096000" cy="3416320"/>
          </a:xfrm>
          <a:prstGeom prst="rect">
            <a:avLst/>
          </a:prstGeom>
          <a:noFill/>
        </p:spPr>
        <p:txBody>
          <a:bodyPr wrap="square">
            <a:spAutoFit/>
          </a:bodyPr>
          <a:lstStyle/>
          <a:p>
            <a:pPr algn="just"/>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Ivan Andrian introduced </a:t>
            </a:r>
            <a:r>
              <a:rPr lang="en-US" altLang="zh-TW" sz="1800" kern="100" dirty="0" err="1">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JACoW’s</a:t>
            </a:r>
            <a:r>
              <a:rPr lang="en-US" altLang="zh-TW" sz="1800" kern="100" dirty="0">
                <a:solidFill>
                  <a:srgbClr val="FF0000"/>
                </a:solidFill>
                <a:effectLst/>
                <a:latin typeface="Times New Roman" panose="02020603050405020304" pitchFamily="18" charset="0"/>
                <a:ea typeface="新細明體" panose="02020500000000000000" pitchFamily="18" charset="-120"/>
                <a:cs typeface="Times New Roman" panose="02020603050405020304" pitchFamily="18" charset="0"/>
              </a:rPr>
              <a:t> documentation and support resources. </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Key self-help tools include IT and documentation sites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jacow.org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that cover topics from conference setup to author instructions and technical settings.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also offers a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Mattermost</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chat for team collaboration and access to resources like the conference manual and scientific program templates.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For direct support, contacts include Indico support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indico-support@jacow.org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repository management, and CERN’s Indico team. Additional working groups focus on website documentation and template management. These resources aim to streamline conference preparation and support team collaboration.</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4400513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967BFB0-11E2-CF0C-76FF-4C3E2C3CE218}"/>
              </a:ext>
            </a:extLst>
          </p:cNvPr>
          <p:cNvSpPr>
            <a:spLocks noGrp="1"/>
          </p:cNvSpPr>
          <p:nvPr>
            <p:ph type="title"/>
          </p:nvPr>
        </p:nvSpPr>
        <p:spPr/>
        <p:txBody>
          <a:bodyPr>
            <a:normAutofit/>
          </a:bodyPr>
          <a:lstStyle/>
          <a:p>
            <a:r>
              <a:rPr lang="en-GB" altLang="zh-TW" b="1" dirty="0">
                <a:solidFill>
                  <a:srgbClr val="202020"/>
                </a:solidFill>
                <a:latin typeface="Liberation Sans"/>
              </a:rPr>
              <a:t>Indico activities and future directions</a:t>
            </a:r>
            <a:endParaRPr lang="zh-TW" altLang="en-US" b="1" dirty="0">
              <a:solidFill>
                <a:srgbClr val="202020"/>
              </a:solidFill>
              <a:latin typeface="Liberation Sans"/>
            </a:endParaRPr>
          </a:p>
        </p:txBody>
      </p:sp>
      <p:pic>
        <p:nvPicPr>
          <p:cNvPr id="5" name="圖片 4">
            <a:extLst>
              <a:ext uri="{FF2B5EF4-FFF2-40B4-BE49-F238E27FC236}">
                <a16:creationId xmlns:a16="http://schemas.microsoft.com/office/drawing/2014/main" id="{1DE00596-4712-C97E-DC45-39F563599A6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10000" y="1821155"/>
            <a:ext cx="4469297" cy="2512831"/>
          </a:xfrm>
          <a:prstGeom prst="rect">
            <a:avLst/>
          </a:prstGeom>
        </p:spPr>
      </p:pic>
      <p:sp>
        <p:nvSpPr>
          <p:cNvPr id="9" name="文字方塊 8">
            <a:extLst>
              <a:ext uri="{FF2B5EF4-FFF2-40B4-BE49-F238E27FC236}">
                <a16:creationId xmlns:a16="http://schemas.microsoft.com/office/drawing/2014/main" id="{D27A18D0-7EC3-4F27-2A6E-7130D265AE09}"/>
              </a:ext>
            </a:extLst>
          </p:cNvPr>
          <p:cNvSpPr txBox="1"/>
          <p:nvPr/>
        </p:nvSpPr>
        <p:spPr>
          <a:xfrm>
            <a:off x="1046921" y="4737503"/>
            <a:ext cx="10335077" cy="1477328"/>
          </a:xfrm>
          <a:prstGeom prst="rect">
            <a:avLst/>
          </a:prstGeom>
          <a:noFill/>
        </p:spPr>
        <p:txBody>
          <a:bodyPr wrap="square">
            <a:spAutoFit/>
          </a:bodyPr>
          <a:lstStyle/>
          <a:p>
            <a:r>
              <a:rPr lang="zh-TW" altLang="en-US" dirty="0">
                <a:latin typeface="Times New Roman" panose="02020603050405020304" pitchFamily="18" charset="0"/>
                <a:cs typeface="Times New Roman" panose="02020603050405020304" pitchFamily="18" charset="0"/>
              </a:rPr>
              <a:t>Duarte provided an overview of the history of the JACoW Indico system and discussed its future directions. He highlighted how the platform has evolved to support conference workflows, from abstract submission to proceedings management, and outlined upcoming improvements aimed at enhancing usability and efficiency for both organizers and participants. His insights emphasized JACoW’s commitment to adapting the Indico system to meet the growing needs of the scientific community.</a:t>
            </a:r>
          </a:p>
        </p:txBody>
      </p:sp>
      <p:pic>
        <p:nvPicPr>
          <p:cNvPr id="11" name="圖片 10">
            <a:extLst>
              <a:ext uri="{FF2B5EF4-FFF2-40B4-BE49-F238E27FC236}">
                <a16:creationId xmlns:a16="http://schemas.microsoft.com/office/drawing/2014/main" id="{02BB5371-F0B0-398B-6163-135E14293EB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777948" y="1823416"/>
            <a:ext cx="4572000" cy="2611458"/>
          </a:xfrm>
          <a:prstGeom prst="rect">
            <a:avLst/>
          </a:prstGeom>
        </p:spPr>
      </p:pic>
    </p:spTree>
    <p:extLst>
      <p:ext uri="{BB962C8B-B14F-4D97-AF65-F5344CB8AC3E}">
        <p14:creationId xmlns:p14="http://schemas.microsoft.com/office/powerpoint/2010/main" val="3617789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D76E3F0-89D5-7B06-176F-CEDCC672C962}"/>
              </a:ext>
            </a:extLst>
          </p:cNvPr>
          <p:cNvSpPr>
            <a:spLocks noGrp="1"/>
          </p:cNvSpPr>
          <p:nvPr>
            <p:ph type="title"/>
          </p:nvPr>
        </p:nvSpPr>
        <p:spPr/>
        <p:txBody>
          <a:bodyPr>
            <a:normAutofit fontScale="90000"/>
          </a:bodyPr>
          <a:lstStyle/>
          <a:p>
            <a:r>
              <a:rPr lang="en-US" altLang="zh-TW" b="1" dirty="0" err="1">
                <a:solidFill>
                  <a:srgbClr val="202020"/>
                </a:solidFill>
                <a:latin typeface="Liberation Sans"/>
              </a:rPr>
              <a:t>JACoW</a:t>
            </a:r>
            <a:r>
              <a:rPr lang="en-US" altLang="zh-TW" b="1" dirty="0">
                <a:solidFill>
                  <a:srgbClr val="202020"/>
                </a:solidFill>
                <a:latin typeface="Liberation Sans"/>
              </a:rPr>
              <a:t>-Indico conference tools and information screens</a:t>
            </a:r>
            <a:endParaRPr lang="zh-TW" altLang="en-US" b="1" dirty="0">
              <a:solidFill>
                <a:srgbClr val="202020"/>
              </a:solidFill>
              <a:latin typeface="Liberation Sans"/>
            </a:endParaRPr>
          </a:p>
        </p:txBody>
      </p:sp>
      <p:sp>
        <p:nvSpPr>
          <p:cNvPr id="5" name="文字方塊 4">
            <a:extLst>
              <a:ext uri="{FF2B5EF4-FFF2-40B4-BE49-F238E27FC236}">
                <a16:creationId xmlns:a16="http://schemas.microsoft.com/office/drawing/2014/main" id="{4F09FE73-F9CF-294D-6F4C-66C2AAAA7BA2}"/>
              </a:ext>
            </a:extLst>
          </p:cNvPr>
          <p:cNvSpPr txBox="1"/>
          <p:nvPr/>
        </p:nvSpPr>
        <p:spPr>
          <a:xfrm>
            <a:off x="5512904" y="2087940"/>
            <a:ext cx="6096000" cy="3139321"/>
          </a:xfrm>
          <a:prstGeom prst="rect">
            <a:avLst/>
          </a:prstGeom>
          <a:noFill/>
        </p:spPr>
        <p:txBody>
          <a:bodyPr wrap="square">
            <a:spAutoFit/>
          </a:bodyPr>
          <a:lstStyle/>
          <a:p>
            <a:pPr marL="228600" algn="just"/>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Stefano introduced the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-Indico Conference Tools (JICT), a set of scripts that extend Indico’s capabilities for conference organization. JICT offers tools for tracking registration, managing paper and slide statuses, and generating conference statistics. Key features include apps for paper and poster management, a speaker-ready slides tool, and dashboards for monitoring editorial progress. Some conferences use JICT as a hosted service on </a:t>
            </a:r>
            <a:r>
              <a:rPr lang="en-US" altLang="zh-TW" sz="1800" kern="100" dirty="0" err="1">
                <a:effectLst/>
                <a:latin typeface="Times New Roman" panose="02020603050405020304" pitchFamily="18" charset="0"/>
                <a:ea typeface="新細明體" panose="02020500000000000000" pitchFamily="18" charset="-120"/>
                <a:cs typeface="Times New Roman" panose="02020603050405020304" pitchFamily="18" charset="0"/>
              </a:rPr>
              <a:t>jacow.org</a:t>
            </a:r>
            <a:r>
              <a:rPr lang="en-US" altLang="zh-TW" sz="1800" kern="100" dirty="0">
                <a:effectLst/>
                <a:latin typeface="Times New Roman" panose="02020603050405020304" pitchFamily="18" charset="0"/>
                <a:ea typeface="新細明體" panose="02020500000000000000" pitchFamily="18" charset="-120"/>
                <a:cs typeface="Times New Roman" panose="02020603050405020304" pitchFamily="18" charset="0"/>
              </a:rPr>
              <a:t>, which eases setup but limits customization. This suite supports efficient conference management by filling gaps in Indico’s native offerings.</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6" name="圖片 5">
            <a:extLst>
              <a:ext uri="{FF2B5EF4-FFF2-40B4-BE49-F238E27FC236}">
                <a16:creationId xmlns:a16="http://schemas.microsoft.com/office/drawing/2014/main" id="{26825BFF-7A02-9320-D2B5-47F2BB61B7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2217" y="1675350"/>
            <a:ext cx="5330687" cy="3964499"/>
          </a:xfrm>
          <a:prstGeom prst="rect">
            <a:avLst/>
          </a:prstGeom>
        </p:spPr>
      </p:pic>
    </p:spTree>
    <p:extLst>
      <p:ext uri="{BB962C8B-B14F-4D97-AF65-F5344CB8AC3E}">
        <p14:creationId xmlns:p14="http://schemas.microsoft.com/office/powerpoint/2010/main" val="415999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5F5D2B5-1093-2979-4048-C471C536050A}"/>
              </a:ext>
            </a:extLst>
          </p:cNvPr>
          <p:cNvSpPr>
            <a:spLocks noGrp="1"/>
          </p:cNvSpPr>
          <p:nvPr>
            <p:ph type="title"/>
          </p:nvPr>
        </p:nvSpPr>
        <p:spPr/>
        <p:txBody>
          <a:bodyPr/>
          <a:lstStyle/>
          <a:p>
            <a:r>
              <a:rPr lang="en-US" altLang="zh-TW" sz="3200" b="1" dirty="0">
                <a:solidFill>
                  <a:srgbClr val="202020"/>
                </a:solidFill>
                <a:latin typeface="Liberation Sans"/>
              </a:rPr>
              <a:t>Tuesday Afternoon</a:t>
            </a:r>
            <a:endParaRPr lang="zh-TW" altLang="en-US" sz="3200" b="1" dirty="0">
              <a:solidFill>
                <a:srgbClr val="202020"/>
              </a:solidFill>
              <a:latin typeface="Liberation Sans"/>
            </a:endParaRPr>
          </a:p>
        </p:txBody>
      </p:sp>
      <p:sp>
        <p:nvSpPr>
          <p:cNvPr id="3" name="內容版面配置區 2">
            <a:extLst>
              <a:ext uri="{FF2B5EF4-FFF2-40B4-BE49-F238E27FC236}">
                <a16:creationId xmlns:a16="http://schemas.microsoft.com/office/drawing/2014/main" id="{524FF315-8050-21EE-0EFC-B703EB5AF1B0}"/>
              </a:ext>
            </a:extLst>
          </p:cNvPr>
          <p:cNvSpPr>
            <a:spLocks noGrp="1"/>
          </p:cNvSpPr>
          <p:nvPr>
            <p:ph idx="1"/>
          </p:nvPr>
        </p:nvSpPr>
        <p:spPr>
          <a:xfrm>
            <a:off x="827424" y="2142774"/>
            <a:ext cx="10554574" cy="3636511"/>
          </a:xfrm>
        </p:spPr>
        <p:txBody>
          <a:bodyPr>
            <a:normAutofit/>
          </a:bodyPr>
          <a:lstStyle/>
          <a:p>
            <a:r>
              <a:rPr lang="en-GB" altLang="zh-TW" b="1" dirty="0">
                <a:solidFill>
                  <a:srgbClr val="202020"/>
                </a:solidFill>
                <a:latin typeface="Liberation Sans"/>
              </a:rPr>
              <a:t>Welcome from GANIL</a:t>
            </a:r>
            <a:endParaRPr lang="en-US" altLang="zh-TW" b="1" dirty="0">
              <a:solidFill>
                <a:srgbClr val="202020"/>
              </a:solidFill>
              <a:latin typeface="Liberation Sans"/>
            </a:endParaRPr>
          </a:p>
          <a:p>
            <a:r>
              <a:rPr lang="en-US" altLang="zh-TW" b="1" dirty="0">
                <a:solidFill>
                  <a:srgbClr val="202020"/>
                </a:solidFill>
                <a:latin typeface="Liberation Sans"/>
              </a:rPr>
              <a:t>Objectives of </a:t>
            </a:r>
            <a:r>
              <a:rPr lang="en-US" altLang="zh-TW" b="1" dirty="0" err="1">
                <a:solidFill>
                  <a:srgbClr val="202020"/>
                </a:solidFill>
                <a:latin typeface="Liberation Sans"/>
              </a:rPr>
              <a:t>JACoW</a:t>
            </a:r>
            <a:r>
              <a:rPr lang="en-US" altLang="zh-TW" b="1" dirty="0">
                <a:solidFill>
                  <a:srgbClr val="202020"/>
                </a:solidFill>
                <a:latin typeface="Liberation Sans"/>
              </a:rPr>
              <a:t> Annual Team Meetings.</a:t>
            </a:r>
          </a:p>
          <a:p>
            <a:r>
              <a:rPr lang="en-GB" altLang="zh-TW" b="1" dirty="0">
                <a:solidFill>
                  <a:srgbClr val="202020"/>
                </a:solidFill>
                <a:latin typeface="Liberation Sans"/>
              </a:rPr>
              <a:t>WHAT IS JACOW? HISTORY, PRESENT, AND FUTURE OF THE COLLABORATION.</a:t>
            </a:r>
          </a:p>
          <a:p>
            <a:r>
              <a:rPr lang="en-GB" altLang="zh-TW" b="1" dirty="0">
                <a:solidFill>
                  <a:srgbClr val="202020"/>
                </a:solidFill>
                <a:latin typeface="Liberation Sans"/>
              </a:rPr>
              <a:t>General overview of producing </a:t>
            </a:r>
            <a:r>
              <a:rPr lang="en-GB" altLang="zh-TW" b="1" dirty="0" err="1">
                <a:solidFill>
                  <a:srgbClr val="202020"/>
                </a:solidFill>
                <a:latin typeface="Liberation Sans"/>
              </a:rPr>
              <a:t>JACoW</a:t>
            </a:r>
            <a:r>
              <a:rPr lang="zh-TW" altLang="en-US" b="1" dirty="0">
                <a:solidFill>
                  <a:srgbClr val="202020"/>
                </a:solidFill>
                <a:latin typeface="Liberation Sans"/>
              </a:rPr>
              <a:t> </a:t>
            </a:r>
            <a:r>
              <a:rPr lang="en-GB" altLang="zh-TW" b="1" dirty="0">
                <a:solidFill>
                  <a:srgbClr val="202020"/>
                </a:solidFill>
                <a:latin typeface="Liberation Sans"/>
              </a:rPr>
              <a:t> proceedings.</a:t>
            </a:r>
          </a:p>
          <a:p>
            <a:r>
              <a:rPr lang="en-GB" altLang="zh-TW" b="1" dirty="0">
                <a:solidFill>
                  <a:srgbClr val="202020"/>
                </a:solidFill>
                <a:latin typeface="Liberation Sans"/>
              </a:rPr>
              <a:t>Activity Report of the Regional Support Centres.</a:t>
            </a:r>
          </a:p>
          <a:p>
            <a:pPr algn="l"/>
            <a:r>
              <a:rPr lang="en-GB" altLang="zh-TW" b="1" i="0" dirty="0">
                <a:solidFill>
                  <a:srgbClr val="202020"/>
                </a:solidFill>
                <a:effectLst/>
                <a:latin typeface="Liberation Sans"/>
              </a:rPr>
              <a:t>Pre-TM Summary Report</a:t>
            </a:r>
            <a:br>
              <a:rPr lang="en-GB" altLang="zh-TW" b="0" i="0" dirty="0">
                <a:solidFill>
                  <a:srgbClr val="202020"/>
                </a:solidFill>
                <a:effectLst/>
                <a:latin typeface="Liberation Sans"/>
              </a:rPr>
            </a:br>
            <a:endParaRPr lang="en-GB" altLang="zh-TW" b="0" i="0" dirty="0">
              <a:solidFill>
                <a:srgbClr val="202020"/>
              </a:solidFill>
              <a:effectLst/>
              <a:latin typeface="Liberation Sans"/>
            </a:endParaRPr>
          </a:p>
          <a:p>
            <a:endParaRPr lang="en-GB" altLang="zh-TW" b="1" dirty="0">
              <a:solidFill>
                <a:srgbClr val="202020"/>
              </a:solidFill>
              <a:latin typeface="Liberation Sans"/>
            </a:endParaRPr>
          </a:p>
          <a:p>
            <a:endParaRPr lang="zh-TW" altLang="en-US" dirty="0"/>
          </a:p>
        </p:txBody>
      </p:sp>
      <p:sp>
        <p:nvSpPr>
          <p:cNvPr id="4" name="文字方塊 3">
            <a:extLst>
              <a:ext uri="{FF2B5EF4-FFF2-40B4-BE49-F238E27FC236}">
                <a16:creationId xmlns:a16="http://schemas.microsoft.com/office/drawing/2014/main" id="{C6FD0327-779D-6F4F-3415-665D2CFCF867}"/>
              </a:ext>
            </a:extLst>
          </p:cNvPr>
          <p:cNvSpPr txBox="1"/>
          <p:nvPr/>
        </p:nvSpPr>
        <p:spPr>
          <a:xfrm>
            <a:off x="818712" y="1391290"/>
            <a:ext cx="10856453" cy="461665"/>
          </a:xfrm>
          <a:prstGeom prst="rect">
            <a:avLst/>
          </a:prstGeom>
          <a:noFill/>
        </p:spPr>
        <p:txBody>
          <a:bodyPr wrap="square" rtlCol="0">
            <a:spAutoFit/>
          </a:bodyPr>
          <a:lstStyle/>
          <a:p>
            <a:r>
              <a:rPr lang="en-GB" altLang="zh-TW" sz="2400" dirty="0">
                <a:solidFill>
                  <a:srgbClr val="FF0000"/>
                </a:solidFill>
              </a:rPr>
              <a:t>” All You Need to Know About </a:t>
            </a:r>
            <a:r>
              <a:rPr lang="en-GB" altLang="zh-TW" sz="2400" dirty="0" err="1">
                <a:solidFill>
                  <a:srgbClr val="FF0000"/>
                </a:solidFill>
              </a:rPr>
              <a:t>JACoW</a:t>
            </a:r>
            <a:r>
              <a:rPr lang="en-GB" altLang="zh-TW" sz="2400" dirty="0">
                <a:solidFill>
                  <a:srgbClr val="FF0000"/>
                </a:solidFill>
              </a:rPr>
              <a:t>"</a:t>
            </a:r>
          </a:p>
        </p:txBody>
      </p:sp>
    </p:spTree>
    <p:extLst>
      <p:ext uri="{BB962C8B-B14F-4D97-AF65-F5344CB8AC3E}">
        <p14:creationId xmlns:p14="http://schemas.microsoft.com/office/powerpoint/2010/main" val="33921933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7E0E99B-BFA1-8AB8-848B-16D8A35B2072}"/>
              </a:ext>
            </a:extLst>
          </p:cNvPr>
          <p:cNvSpPr>
            <a:spLocks noGrp="1"/>
          </p:cNvSpPr>
          <p:nvPr>
            <p:ph type="title"/>
          </p:nvPr>
        </p:nvSpPr>
        <p:spPr/>
        <p:txBody>
          <a:bodyPr/>
          <a:lstStyle/>
          <a:p>
            <a:r>
              <a:rPr kumimoji="1" lang="en-US" altLang="zh-TW" dirty="0"/>
              <a:t>Summary</a:t>
            </a:r>
            <a:endParaRPr kumimoji="1" lang="zh-TW" altLang="en-US" dirty="0"/>
          </a:p>
        </p:txBody>
      </p:sp>
      <p:sp>
        <p:nvSpPr>
          <p:cNvPr id="5" name="文字方塊 4">
            <a:extLst>
              <a:ext uri="{FF2B5EF4-FFF2-40B4-BE49-F238E27FC236}">
                <a16:creationId xmlns:a16="http://schemas.microsoft.com/office/drawing/2014/main" id="{EFE74194-6578-516C-F0F2-35CC3937B63B}"/>
              </a:ext>
            </a:extLst>
          </p:cNvPr>
          <p:cNvSpPr txBox="1"/>
          <p:nvPr/>
        </p:nvSpPr>
        <p:spPr>
          <a:xfrm>
            <a:off x="1510746" y="1542153"/>
            <a:ext cx="9170505" cy="4401205"/>
          </a:xfrm>
          <a:prstGeom prst="rect">
            <a:avLst/>
          </a:prstGeom>
          <a:noFill/>
        </p:spPr>
        <p:txBody>
          <a:bodyPr wrap="square">
            <a:spAutoFit/>
          </a:bodyPr>
          <a:lstStyle/>
          <a:p>
            <a:pPr marL="342900" indent="-342900">
              <a:buFont typeface="Arial" panose="020B0604020202020204" pitchFamily="34" charset="0"/>
              <a:buChar char="•"/>
            </a:pPr>
            <a:r>
              <a:rPr lang="en-GB" altLang="zh-TW" sz="2400" dirty="0"/>
              <a:t>The editors and experts benefit from the annual team meeting, where we see new developments in workflow and tools each year.</a:t>
            </a:r>
          </a:p>
          <a:p>
            <a:pPr marL="342900" indent="-342900">
              <a:buFont typeface="Arial" panose="020B0604020202020204" pitchFamily="34" charset="0"/>
              <a:buChar char="•"/>
            </a:pPr>
            <a:endParaRPr lang="en-GB" altLang="zh-TW" sz="2400" dirty="0"/>
          </a:p>
          <a:p>
            <a:pPr marL="342900" indent="-342900">
              <a:buFont typeface="Arial" panose="020B0604020202020204" pitchFamily="34" charset="0"/>
              <a:buChar char="•"/>
            </a:pPr>
            <a:r>
              <a:rPr lang="en-GB" altLang="zh-TW" sz="2400" dirty="0"/>
              <a:t>The meeting provides a platform to exchange information, experiences, and skills, allowing people to connect in person. This is extremely helpful for new conference organizers and chief editors.</a:t>
            </a:r>
          </a:p>
          <a:p>
            <a:pPr marL="342900" indent="-342900">
              <a:buFont typeface="Arial" panose="020B0604020202020204" pitchFamily="34" charset="0"/>
              <a:buChar char="•"/>
            </a:pPr>
            <a:endParaRPr lang="en-US" altLang="zh-TW" sz="2400" dirty="0"/>
          </a:p>
          <a:p>
            <a:pPr marL="342900" indent="-342900">
              <a:buFont typeface="Arial" panose="020B0604020202020204" pitchFamily="34" charset="0"/>
              <a:buChar char="•"/>
            </a:pPr>
            <a:r>
              <a:rPr lang="en-GB" altLang="zh-TW" sz="2400" dirty="0"/>
              <a:t>An intensive one-day training session is highly beneficial for the upcoming conference. It is strongly recommended for future conference organizers / editors to attend this meeting. </a:t>
            </a:r>
          </a:p>
          <a:p>
            <a:endParaRPr lang="en-GB" altLang="zh-TW" sz="2000" dirty="0"/>
          </a:p>
          <a:p>
            <a:endParaRPr lang="en-US" altLang="zh-TW" sz="2000" dirty="0"/>
          </a:p>
        </p:txBody>
      </p:sp>
    </p:spTree>
    <p:extLst>
      <p:ext uri="{BB962C8B-B14F-4D97-AF65-F5344CB8AC3E}">
        <p14:creationId xmlns:p14="http://schemas.microsoft.com/office/powerpoint/2010/main" val="548998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C11F5F2-A582-DA32-C0D4-825A7EB21576}"/>
              </a:ext>
            </a:extLst>
          </p:cNvPr>
          <p:cNvSpPr>
            <a:spLocks noGrp="1"/>
          </p:cNvSpPr>
          <p:nvPr>
            <p:ph type="title"/>
          </p:nvPr>
        </p:nvSpPr>
        <p:spPr>
          <a:xfrm>
            <a:off x="743739" y="794837"/>
            <a:ext cx="7803913" cy="970450"/>
          </a:xfrm>
        </p:spPr>
        <p:txBody>
          <a:bodyPr>
            <a:normAutofit fontScale="90000"/>
          </a:bodyPr>
          <a:lstStyle/>
          <a:p>
            <a:r>
              <a:rPr lang="en-GB" altLang="zh-TW" dirty="0"/>
              <a:t>Thank you very much to the JTM24 Organizing Team</a:t>
            </a:r>
            <a:endParaRPr kumimoji="1" lang="zh-TW" altLang="en-US" dirty="0"/>
          </a:p>
        </p:txBody>
      </p:sp>
      <p:pic>
        <p:nvPicPr>
          <p:cNvPr id="5" name="圖片 4">
            <a:extLst>
              <a:ext uri="{FF2B5EF4-FFF2-40B4-BE49-F238E27FC236}">
                <a16:creationId xmlns:a16="http://schemas.microsoft.com/office/drawing/2014/main" id="{58A9D461-3437-BFFC-6392-3DA8D095F2DB}"/>
              </a:ext>
            </a:extLst>
          </p:cNvPr>
          <p:cNvPicPr>
            <a:picLocks noChangeAspect="1"/>
          </p:cNvPicPr>
          <p:nvPr/>
        </p:nvPicPr>
        <p:blipFill>
          <a:blip r:embed="rId2" cstate="screen">
            <a:extLst>
              <a:ext uri="{28A0092B-C50C-407E-A947-70E740481C1C}">
                <a14:useLocalDpi xmlns:a14="http://schemas.microsoft.com/office/drawing/2010/main"/>
              </a:ext>
            </a:extLst>
          </a:blip>
          <a:srcRect l="-416"/>
          <a:stretch/>
        </p:blipFill>
        <p:spPr>
          <a:xfrm>
            <a:off x="495716" y="2417407"/>
            <a:ext cx="5605670" cy="3293329"/>
          </a:xfrm>
          <a:prstGeom prst="rect">
            <a:avLst/>
          </a:prstGeom>
        </p:spPr>
      </p:pic>
      <p:pic>
        <p:nvPicPr>
          <p:cNvPr id="9" name="圖片 8">
            <a:extLst>
              <a:ext uri="{FF2B5EF4-FFF2-40B4-BE49-F238E27FC236}">
                <a16:creationId xmlns:a16="http://schemas.microsoft.com/office/drawing/2014/main" id="{3BAFA043-6E88-304D-04F7-44D6F71F3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32322" y="4399567"/>
            <a:ext cx="2808221" cy="2106166"/>
          </a:xfrm>
          <a:prstGeom prst="rect">
            <a:avLst/>
          </a:prstGeom>
        </p:spPr>
      </p:pic>
      <p:pic>
        <p:nvPicPr>
          <p:cNvPr id="13" name="圖片 12">
            <a:extLst>
              <a:ext uri="{FF2B5EF4-FFF2-40B4-BE49-F238E27FC236}">
                <a16:creationId xmlns:a16="http://schemas.microsoft.com/office/drawing/2014/main" id="{EBBC3FBA-F47B-7472-EB78-7D313D10DA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54814" y="2823271"/>
            <a:ext cx="3830090" cy="2875163"/>
          </a:xfrm>
          <a:prstGeom prst="rect">
            <a:avLst/>
          </a:prstGeom>
        </p:spPr>
      </p:pic>
      <p:pic>
        <p:nvPicPr>
          <p:cNvPr id="12" name="圖片 11">
            <a:extLst>
              <a:ext uri="{FF2B5EF4-FFF2-40B4-BE49-F238E27FC236}">
                <a16:creationId xmlns:a16="http://schemas.microsoft.com/office/drawing/2014/main" id="{8699CE9E-A932-8937-B43D-DA5F7E57B3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13913" y="794837"/>
            <a:ext cx="3334525" cy="2503153"/>
          </a:xfrm>
          <a:prstGeom prst="rect">
            <a:avLst/>
          </a:prstGeom>
        </p:spPr>
      </p:pic>
    </p:spTree>
    <p:extLst>
      <p:ext uri="{BB962C8B-B14F-4D97-AF65-F5344CB8AC3E}">
        <p14:creationId xmlns:p14="http://schemas.microsoft.com/office/powerpoint/2010/main" val="1042329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1E792C3-2053-7A5D-B063-2AC2FAC1FAC0}"/>
              </a:ext>
            </a:extLst>
          </p:cNvPr>
          <p:cNvSpPr>
            <a:spLocks noGrp="1"/>
          </p:cNvSpPr>
          <p:nvPr>
            <p:ph type="title"/>
          </p:nvPr>
        </p:nvSpPr>
        <p:spPr/>
        <p:txBody>
          <a:bodyPr/>
          <a:lstStyle/>
          <a:p>
            <a:endParaRPr kumimoji="1" lang="zh-TW" altLang="en-US"/>
          </a:p>
        </p:txBody>
      </p:sp>
      <p:pic>
        <p:nvPicPr>
          <p:cNvPr id="2050" name="Picture 2">
            <a:extLst>
              <a:ext uri="{FF2B5EF4-FFF2-40B4-BE49-F238E27FC236}">
                <a16:creationId xmlns:a16="http://schemas.microsoft.com/office/drawing/2014/main" id="{491889F4-9630-9269-1227-513DE17BC24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34207" y="318125"/>
            <a:ext cx="8342245" cy="6256683"/>
          </a:xfrm>
          <a:prstGeom prst="rect">
            <a:avLst/>
          </a:prstGeom>
          <a:noFill/>
          <a:extLst>
            <a:ext uri="{909E8E84-426E-40DD-AFC4-6F175D3DCCD1}">
              <a14:hiddenFill xmlns:a14="http://schemas.microsoft.com/office/drawing/2010/main">
                <a:solidFill>
                  <a:srgbClr val="FFFFFF"/>
                </a:solidFill>
              </a14:hiddenFill>
            </a:ext>
          </a:extLst>
        </p:spPr>
      </p:pic>
      <p:sp>
        <p:nvSpPr>
          <p:cNvPr id="5" name="文字方塊 4">
            <a:extLst>
              <a:ext uri="{FF2B5EF4-FFF2-40B4-BE49-F238E27FC236}">
                <a16:creationId xmlns:a16="http://schemas.microsoft.com/office/drawing/2014/main" id="{8438E95D-2862-8FE3-1249-6835E27EA894}"/>
              </a:ext>
            </a:extLst>
          </p:cNvPr>
          <p:cNvSpPr txBox="1"/>
          <p:nvPr/>
        </p:nvSpPr>
        <p:spPr>
          <a:xfrm>
            <a:off x="3213654" y="5626653"/>
            <a:ext cx="6944139" cy="1077218"/>
          </a:xfrm>
          <a:prstGeom prst="rect">
            <a:avLst/>
          </a:prstGeom>
          <a:noFill/>
        </p:spPr>
        <p:txBody>
          <a:bodyPr wrap="square">
            <a:spAutoFit/>
          </a:bodyPr>
          <a:lstStyle/>
          <a:p>
            <a:r>
              <a:rPr kumimoji="1" lang="en-US" altLang="zh-TW" sz="3200" dirty="0">
                <a:solidFill>
                  <a:srgbClr val="FF0000"/>
                </a:solidFill>
              </a:rPr>
              <a:t>See you in IPAC’25 , Taipei , Taiwan</a:t>
            </a:r>
            <a:br>
              <a:rPr kumimoji="1" lang="en-US" altLang="zh-TW" sz="3200" dirty="0">
                <a:solidFill>
                  <a:srgbClr val="FF0000"/>
                </a:solidFill>
              </a:rPr>
            </a:br>
            <a:r>
              <a:rPr kumimoji="1" lang="en-US" altLang="zh-TW" sz="3200" dirty="0">
                <a:solidFill>
                  <a:srgbClr val="FF0000"/>
                </a:solidFill>
              </a:rPr>
              <a:t>JTM25 , </a:t>
            </a:r>
            <a:r>
              <a:rPr lang="en-GB" altLang="zh-TW" sz="3200" dirty="0">
                <a:solidFill>
                  <a:srgbClr val="FF0000"/>
                </a:solidFill>
              </a:rPr>
              <a:t>Michigan, USA</a:t>
            </a:r>
            <a:endParaRPr lang="zh-TW" altLang="en-US" sz="3200" dirty="0">
              <a:solidFill>
                <a:srgbClr val="FF0000"/>
              </a:solidFill>
            </a:endParaRPr>
          </a:p>
        </p:txBody>
      </p:sp>
    </p:spTree>
    <p:extLst>
      <p:ext uri="{BB962C8B-B14F-4D97-AF65-F5344CB8AC3E}">
        <p14:creationId xmlns:p14="http://schemas.microsoft.com/office/powerpoint/2010/main" val="1584604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147C76E-DAE3-2D37-D9CD-3C334084BF1B}"/>
              </a:ext>
            </a:extLst>
          </p:cNvPr>
          <p:cNvSpPr>
            <a:spLocks noGrp="1"/>
          </p:cNvSpPr>
          <p:nvPr>
            <p:ph type="title"/>
          </p:nvPr>
        </p:nvSpPr>
        <p:spPr>
          <a:xfrm>
            <a:off x="838200" y="291973"/>
            <a:ext cx="10515600" cy="1325563"/>
          </a:xfrm>
        </p:spPr>
        <p:txBody>
          <a:bodyPr/>
          <a:lstStyle/>
          <a:p>
            <a:r>
              <a:rPr lang="en-US" altLang="zh-TW" sz="3200" b="1" dirty="0">
                <a:solidFill>
                  <a:srgbClr val="202020"/>
                </a:solidFill>
                <a:latin typeface="Liberation Sans"/>
              </a:rPr>
              <a:t>Objectives of </a:t>
            </a:r>
            <a:r>
              <a:rPr lang="en-US" altLang="zh-TW" sz="3200" b="1" dirty="0" err="1">
                <a:solidFill>
                  <a:srgbClr val="202020"/>
                </a:solidFill>
                <a:latin typeface="Liberation Sans"/>
              </a:rPr>
              <a:t>JACoW</a:t>
            </a:r>
            <a:r>
              <a:rPr lang="en-US" altLang="zh-TW" sz="3200" b="1" dirty="0">
                <a:solidFill>
                  <a:srgbClr val="202020"/>
                </a:solidFill>
                <a:latin typeface="Liberation Sans"/>
              </a:rPr>
              <a:t> Annual Team Meetings</a:t>
            </a:r>
            <a:endParaRPr lang="zh-TW" altLang="en-US" sz="3200" b="1" dirty="0">
              <a:solidFill>
                <a:srgbClr val="202020"/>
              </a:solidFill>
              <a:latin typeface="Liberation Sans"/>
            </a:endParaRPr>
          </a:p>
        </p:txBody>
      </p:sp>
      <p:sp>
        <p:nvSpPr>
          <p:cNvPr id="3" name="內容版面配置區 2">
            <a:extLst>
              <a:ext uri="{FF2B5EF4-FFF2-40B4-BE49-F238E27FC236}">
                <a16:creationId xmlns:a16="http://schemas.microsoft.com/office/drawing/2014/main" id="{730C57DE-349F-CB25-59E2-9C87F358877C}"/>
              </a:ext>
            </a:extLst>
          </p:cNvPr>
          <p:cNvSpPr>
            <a:spLocks noGrp="1"/>
          </p:cNvSpPr>
          <p:nvPr>
            <p:ph idx="1"/>
          </p:nvPr>
        </p:nvSpPr>
        <p:spPr>
          <a:xfrm>
            <a:off x="838200" y="1420337"/>
            <a:ext cx="10515600" cy="880999"/>
          </a:xfrm>
        </p:spPr>
        <p:txBody>
          <a:bodyPr>
            <a:normAutofit/>
          </a:bodyPr>
          <a:lstStyle/>
          <a:p>
            <a:pPr marL="0" indent="0">
              <a:buNone/>
            </a:pPr>
            <a:r>
              <a:rPr lang="en-US" altLang="zh-TW" sz="2000" kern="100" dirty="0">
                <a:effectLst/>
                <a:latin typeface="Calibri" panose="020F0502020204030204" pitchFamily="34" charset="0"/>
                <a:ea typeface="新細明體" panose="02020500000000000000" pitchFamily="18" charset="-120"/>
                <a:cs typeface="Times New Roman" panose="02020603050405020304" pitchFamily="18" charset="0"/>
              </a:rPr>
              <a:t>1. Meeting of subject-matter experts for development work .</a:t>
            </a:r>
            <a:br>
              <a:rPr lang="en-US" altLang="zh-TW" sz="2000" kern="100" dirty="0">
                <a:effectLst/>
                <a:latin typeface="Calibri" panose="020F0502020204030204" pitchFamily="34" charset="0"/>
                <a:ea typeface="新細明體" panose="02020500000000000000" pitchFamily="18" charset="-120"/>
                <a:cs typeface="Times New Roman" panose="02020603050405020304" pitchFamily="18" charset="0"/>
              </a:rPr>
            </a:br>
            <a:r>
              <a:rPr lang="en-US" altLang="zh-TW" sz="2000" kern="100" dirty="0">
                <a:effectLst/>
                <a:latin typeface="Calibri" panose="020F0502020204030204" pitchFamily="34" charset="0"/>
                <a:ea typeface="新細明體" panose="02020500000000000000" pitchFamily="18" charset="-120"/>
                <a:cs typeface="Times New Roman" panose="02020603050405020304" pitchFamily="18" charset="0"/>
              </a:rPr>
              <a:t>2. Knowledge transfer which enables newcomers to produce proceedings</a:t>
            </a:r>
            <a:r>
              <a:rPr kumimoji="1" lang="en-US" altLang="zh-TW" sz="2000" kern="100" dirty="0">
                <a:effectLst/>
                <a:latin typeface="Calibri" panose="020F0502020204030204" pitchFamily="34" charset="0"/>
                <a:ea typeface="新細明體" panose="02020500000000000000" pitchFamily="18" charset="-120"/>
                <a:cs typeface="Times New Roman" panose="02020603050405020304" pitchFamily="18" charset="0"/>
              </a:rPr>
              <a:t>.</a:t>
            </a:r>
            <a:endParaRPr lang="zh-TW" altLang="zh-TW" sz="20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4" name="圖片 3">
            <a:extLst>
              <a:ext uri="{FF2B5EF4-FFF2-40B4-BE49-F238E27FC236}">
                <a16:creationId xmlns:a16="http://schemas.microsoft.com/office/drawing/2014/main" id="{C326F784-1E7D-17E5-940E-B25F7548AE4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2549" y="2301336"/>
            <a:ext cx="7542623" cy="4264691"/>
          </a:xfrm>
          <a:prstGeom prst="rect">
            <a:avLst/>
          </a:prstGeom>
        </p:spPr>
      </p:pic>
    </p:spTree>
    <p:extLst>
      <p:ext uri="{BB962C8B-B14F-4D97-AF65-F5344CB8AC3E}">
        <p14:creationId xmlns:p14="http://schemas.microsoft.com/office/powerpoint/2010/main" val="1001717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2B977DD-7063-9E80-F68C-99071CD9FEE7}"/>
              </a:ext>
            </a:extLst>
          </p:cNvPr>
          <p:cNvSpPr>
            <a:spLocks noGrp="1"/>
          </p:cNvSpPr>
          <p:nvPr>
            <p:ph type="title"/>
          </p:nvPr>
        </p:nvSpPr>
        <p:spPr>
          <a:xfrm>
            <a:off x="838200" y="250422"/>
            <a:ext cx="10515600" cy="1325563"/>
          </a:xfrm>
        </p:spPr>
        <p:txBody>
          <a:bodyPr/>
          <a:lstStyle/>
          <a:p>
            <a:r>
              <a:rPr lang="en-GB" altLang="zh-TW" sz="3200" b="1" dirty="0">
                <a:solidFill>
                  <a:srgbClr val="202020"/>
                </a:solidFill>
                <a:latin typeface="Liberation Sans"/>
              </a:rPr>
              <a:t>WHAT IS JACOW? HISTORY, PRESENT, AND FUTURE OF THE COLLABORATION</a:t>
            </a:r>
            <a:endParaRPr lang="zh-TW" altLang="en-US" sz="3200" b="1" dirty="0">
              <a:solidFill>
                <a:srgbClr val="202020"/>
              </a:solidFill>
              <a:latin typeface="Liberation Sans"/>
            </a:endParaRPr>
          </a:p>
        </p:txBody>
      </p:sp>
      <p:pic>
        <p:nvPicPr>
          <p:cNvPr id="4" name="圖片 3">
            <a:extLst>
              <a:ext uri="{FF2B5EF4-FFF2-40B4-BE49-F238E27FC236}">
                <a16:creationId xmlns:a16="http://schemas.microsoft.com/office/drawing/2014/main" id="{0FE25C2E-0064-1AF8-45E1-2B95E6AF961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5546" y="3511809"/>
            <a:ext cx="5513144" cy="3095769"/>
          </a:xfrm>
          <a:prstGeom prst="rect">
            <a:avLst/>
          </a:prstGeom>
        </p:spPr>
      </p:pic>
      <p:sp>
        <p:nvSpPr>
          <p:cNvPr id="8" name="文字方塊 7">
            <a:extLst>
              <a:ext uri="{FF2B5EF4-FFF2-40B4-BE49-F238E27FC236}">
                <a16:creationId xmlns:a16="http://schemas.microsoft.com/office/drawing/2014/main" id="{617B2049-D401-8A7E-3410-583C85D043C4}"/>
              </a:ext>
            </a:extLst>
          </p:cNvPr>
          <p:cNvSpPr txBox="1"/>
          <p:nvPr/>
        </p:nvSpPr>
        <p:spPr>
          <a:xfrm>
            <a:off x="838200" y="1427094"/>
            <a:ext cx="10730948" cy="1938992"/>
          </a:xfrm>
          <a:prstGeom prst="rect">
            <a:avLst/>
          </a:prstGeom>
          <a:noFill/>
        </p:spPr>
        <p:txBody>
          <a:bodyPr wrap="square">
            <a:spAutoFit/>
          </a:bodyPr>
          <a:lstStyle/>
          <a:p>
            <a:pPr marL="285750" indent="-285750">
              <a:buFont typeface="Arial" panose="020B0604020202020204" pitchFamily="34" charset="0"/>
              <a:buChar char="•"/>
            </a:pPr>
            <a:r>
              <a:rPr lang="en-GB" altLang="zh-TW" sz="2400" dirty="0"/>
              <a:t>Value of </a:t>
            </a:r>
            <a:r>
              <a:rPr lang="en-GB" altLang="zh-TW" sz="2400" dirty="0" err="1"/>
              <a:t>JACoW</a:t>
            </a:r>
            <a:r>
              <a:rPr lang="en-GB" altLang="zh-TW" sz="2400" dirty="0"/>
              <a:t> is widely recognized and accepted within accelerator physics community </a:t>
            </a:r>
          </a:p>
          <a:p>
            <a:pPr marL="285750" indent="-285750">
              <a:buFont typeface="Arial" panose="020B0604020202020204" pitchFamily="34" charset="0"/>
              <a:buChar char="•"/>
            </a:pPr>
            <a:r>
              <a:rPr lang="en-GB" altLang="zh-TW" sz="2400" dirty="0"/>
              <a:t>Transition to Indico is a major milestone</a:t>
            </a:r>
          </a:p>
          <a:p>
            <a:pPr marL="285750" indent="-285750">
              <a:buFont typeface="Arial" panose="020B0604020202020204" pitchFamily="34" charset="0"/>
              <a:buChar char="•"/>
            </a:pPr>
            <a:r>
              <a:rPr lang="en-GB" altLang="zh-TW" sz="2400" dirty="0"/>
              <a:t>Continuing efforts to strengthen and expand collaboration base</a:t>
            </a:r>
          </a:p>
          <a:p>
            <a:pPr marL="285750" indent="-285750">
              <a:buFont typeface="Arial" panose="020B0604020202020204" pitchFamily="34" charset="0"/>
              <a:buChar char="•"/>
            </a:pPr>
            <a:r>
              <a:rPr lang="en-GB" altLang="zh-TW" sz="2400" dirty="0"/>
              <a:t>Continuing developments to make processes more efficient and cost-effective</a:t>
            </a:r>
            <a:endParaRPr lang="zh-TW" altLang="en-US" sz="2400" dirty="0"/>
          </a:p>
        </p:txBody>
      </p:sp>
    </p:spTree>
    <p:extLst>
      <p:ext uri="{BB962C8B-B14F-4D97-AF65-F5344CB8AC3E}">
        <p14:creationId xmlns:p14="http://schemas.microsoft.com/office/powerpoint/2010/main" val="2289893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7BD5D8F-1338-B8F7-7FC3-03390C709997}"/>
              </a:ext>
            </a:extLst>
          </p:cNvPr>
          <p:cNvSpPr>
            <a:spLocks noGrp="1"/>
          </p:cNvSpPr>
          <p:nvPr>
            <p:ph type="title"/>
          </p:nvPr>
        </p:nvSpPr>
        <p:spPr>
          <a:xfrm>
            <a:off x="744490" y="261264"/>
            <a:ext cx="11353800" cy="1325563"/>
          </a:xfrm>
        </p:spPr>
        <p:txBody>
          <a:bodyPr/>
          <a:lstStyle/>
          <a:p>
            <a:r>
              <a:rPr lang="en-GB" altLang="zh-TW" sz="3200" b="1" dirty="0">
                <a:solidFill>
                  <a:srgbClr val="202020"/>
                </a:solidFill>
                <a:latin typeface="Liberation Sans"/>
              </a:rPr>
              <a:t>General overview of producing </a:t>
            </a:r>
            <a:r>
              <a:rPr lang="en-GB" altLang="zh-TW" sz="3200" b="1" dirty="0" err="1">
                <a:solidFill>
                  <a:srgbClr val="202020"/>
                </a:solidFill>
                <a:latin typeface="Liberation Sans"/>
              </a:rPr>
              <a:t>JACoW</a:t>
            </a:r>
            <a:r>
              <a:rPr lang="zh-TW" altLang="en-US" sz="3200" b="1" dirty="0">
                <a:solidFill>
                  <a:srgbClr val="202020"/>
                </a:solidFill>
                <a:latin typeface="Liberation Sans"/>
              </a:rPr>
              <a:t> </a:t>
            </a:r>
            <a:r>
              <a:rPr lang="en-GB" altLang="zh-TW" sz="3200" b="1" dirty="0">
                <a:solidFill>
                  <a:srgbClr val="202020"/>
                </a:solidFill>
                <a:latin typeface="Liberation Sans"/>
              </a:rPr>
              <a:t> proceedings</a:t>
            </a:r>
            <a:endParaRPr lang="zh-TW" altLang="en-US" sz="3200" b="1" dirty="0">
              <a:solidFill>
                <a:srgbClr val="202020"/>
              </a:solidFill>
              <a:latin typeface="Liberation Sans"/>
            </a:endParaRPr>
          </a:p>
        </p:txBody>
      </p:sp>
      <p:sp>
        <p:nvSpPr>
          <p:cNvPr id="3" name="內容版面配置區 2">
            <a:extLst>
              <a:ext uri="{FF2B5EF4-FFF2-40B4-BE49-F238E27FC236}">
                <a16:creationId xmlns:a16="http://schemas.microsoft.com/office/drawing/2014/main" id="{010EF4B3-45A1-6753-5FF0-E8AB02BEF742}"/>
              </a:ext>
            </a:extLst>
          </p:cNvPr>
          <p:cNvSpPr>
            <a:spLocks noGrp="1"/>
          </p:cNvSpPr>
          <p:nvPr>
            <p:ph idx="1"/>
          </p:nvPr>
        </p:nvSpPr>
        <p:spPr>
          <a:xfrm>
            <a:off x="629412" y="5059318"/>
            <a:ext cx="10515600" cy="527431"/>
          </a:xfrm>
        </p:spPr>
        <p:txBody>
          <a:bodyPr/>
          <a:lstStyle/>
          <a:p>
            <a:pPr marL="0" indent="0" algn="ctr">
              <a:buNone/>
            </a:pPr>
            <a:r>
              <a:rPr lang="en-GB" altLang="zh-TW" dirty="0"/>
              <a:t>Indico SPMS Merger</a:t>
            </a:r>
            <a:endParaRPr kumimoji="1" lang="zh-TW" altLang="en-US" dirty="0"/>
          </a:p>
        </p:txBody>
      </p:sp>
      <p:pic>
        <p:nvPicPr>
          <p:cNvPr id="4" name="圖片 3">
            <a:extLst>
              <a:ext uri="{FF2B5EF4-FFF2-40B4-BE49-F238E27FC236}">
                <a16:creationId xmlns:a16="http://schemas.microsoft.com/office/drawing/2014/main" id="{1AA3E799-C1BF-95CF-B326-AEC46BF39E7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0299" y="5586749"/>
            <a:ext cx="11638821" cy="1075944"/>
          </a:xfrm>
          <a:prstGeom prst="rect">
            <a:avLst/>
          </a:prstGeom>
        </p:spPr>
      </p:pic>
      <p:pic>
        <p:nvPicPr>
          <p:cNvPr id="7" name="圖片 6">
            <a:extLst>
              <a:ext uri="{FF2B5EF4-FFF2-40B4-BE49-F238E27FC236}">
                <a16:creationId xmlns:a16="http://schemas.microsoft.com/office/drawing/2014/main" id="{1C4FEC67-B1CC-CBBA-F9A8-2415868C32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4724" y="1805200"/>
            <a:ext cx="5187774" cy="2900395"/>
          </a:xfrm>
          <a:prstGeom prst="rect">
            <a:avLst/>
          </a:prstGeom>
        </p:spPr>
      </p:pic>
      <p:pic>
        <p:nvPicPr>
          <p:cNvPr id="8" name="圖片 7">
            <a:extLst>
              <a:ext uri="{FF2B5EF4-FFF2-40B4-BE49-F238E27FC236}">
                <a16:creationId xmlns:a16="http://schemas.microsoft.com/office/drawing/2014/main" id="{72573908-71A0-382D-37BA-E6FB784B99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862" y="1729967"/>
            <a:ext cx="5800138" cy="3065635"/>
          </a:xfrm>
          <a:prstGeom prst="rect">
            <a:avLst/>
          </a:prstGeom>
        </p:spPr>
      </p:pic>
    </p:spTree>
    <p:extLst>
      <p:ext uri="{BB962C8B-B14F-4D97-AF65-F5344CB8AC3E}">
        <p14:creationId xmlns:p14="http://schemas.microsoft.com/office/powerpoint/2010/main" val="2206162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39AC5DD-4B0B-9C49-23D3-DCEDDDEE6685}"/>
              </a:ext>
            </a:extLst>
          </p:cNvPr>
          <p:cNvSpPr>
            <a:spLocks noGrp="1"/>
          </p:cNvSpPr>
          <p:nvPr>
            <p:ph type="title"/>
          </p:nvPr>
        </p:nvSpPr>
        <p:spPr/>
        <p:txBody>
          <a:bodyPr>
            <a:normAutofit fontScale="90000"/>
          </a:bodyPr>
          <a:lstStyle/>
          <a:p>
            <a:r>
              <a:rPr lang="en-GB" altLang="zh-TW" b="1" dirty="0">
                <a:solidFill>
                  <a:srgbClr val="202020"/>
                </a:solidFill>
                <a:latin typeface="Liberation Sans"/>
              </a:rPr>
              <a:t>Activity Report of the Regional Support Centres.</a:t>
            </a:r>
            <a:endParaRPr kumimoji="1" lang="zh-TW" altLang="en-US" dirty="0"/>
          </a:p>
        </p:txBody>
      </p:sp>
      <p:pic>
        <p:nvPicPr>
          <p:cNvPr id="6" name="圖片 5">
            <a:extLst>
              <a:ext uri="{FF2B5EF4-FFF2-40B4-BE49-F238E27FC236}">
                <a16:creationId xmlns:a16="http://schemas.microsoft.com/office/drawing/2014/main" id="{529F8838-9F27-AE27-E2AA-3B930B09C6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0183" y="1826635"/>
            <a:ext cx="10449037" cy="4013333"/>
          </a:xfrm>
          <a:prstGeom prst="rect">
            <a:avLst/>
          </a:prstGeom>
        </p:spPr>
      </p:pic>
    </p:spTree>
    <p:extLst>
      <p:ext uri="{BB962C8B-B14F-4D97-AF65-F5344CB8AC3E}">
        <p14:creationId xmlns:p14="http://schemas.microsoft.com/office/powerpoint/2010/main" val="2863509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650E766-ED7D-B6BB-562E-48803EE21A7C}"/>
              </a:ext>
            </a:extLst>
          </p:cNvPr>
          <p:cNvSpPr>
            <a:spLocks noGrp="1"/>
          </p:cNvSpPr>
          <p:nvPr>
            <p:ph type="title"/>
          </p:nvPr>
        </p:nvSpPr>
        <p:spPr/>
        <p:txBody>
          <a:bodyPr>
            <a:normAutofit/>
          </a:bodyPr>
          <a:lstStyle/>
          <a:p>
            <a:r>
              <a:rPr lang="en-GB" altLang="zh-TW" b="1" i="0" dirty="0">
                <a:solidFill>
                  <a:srgbClr val="202020"/>
                </a:solidFill>
                <a:effectLst/>
                <a:latin typeface="Liberation Sans"/>
              </a:rPr>
              <a:t>Pre-TM Summary Report</a:t>
            </a:r>
            <a:endParaRPr kumimoji="1" lang="zh-TW" altLang="en-US" b="1" dirty="0"/>
          </a:p>
        </p:txBody>
      </p:sp>
      <p:pic>
        <p:nvPicPr>
          <p:cNvPr id="4" name="圖片 3">
            <a:extLst>
              <a:ext uri="{FF2B5EF4-FFF2-40B4-BE49-F238E27FC236}">
                <a16:creationId xmlns:a16="http://schemas.microsoft.com/office/drawing/2014/main" id="{982CDD32-6F74-770D-5049-5FC94EF583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41613" y="1584202"/>
            <a:ext cx="8908773" cy="5018902"/>
          </a:xfrm>
          <a:prstGeom prst="rect">
            <a:avLst/>
          </a:prstGeom>
        </p:spPr>
      </p:pic>
    </p:spTree>
    <p:extLst>
      <p:ext uri="{BB962C8B-B14F-4D97-AF65-F5344CB8AC3E}">
        <p14:creationId xmlns:p14="http://schemas.microsoft.com/office/powerpoint/2010/main" val="1053697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68F502A-21A3-FD1B-E8FA-7EE4C4831ECB}"/>
              </a:ext>
            </a:extLst>
          </p:cNvPr>
          <p:cNvSpPr>
            <a:spLocks noGrp="1"/>
          </p:cNvSpPr>
          <p:nvPr>
            <p:ph type="title"/>
          </p:nvPr>
        </p:nvSpPr>
        <p:spPr/>
        <p:txBody>
          <a:bodyPr/>
          <a:lstStyle/>
          <a:p>
            <a:r>
              <a:rPr kumimoji="1" lang="en-US" altLang="zh-TW" dirty="0">
                <a:latin typeface="+mn-lt"/>
              </a:rPr>
              <a:t>Wednesday Morning</a:t>
            </a:r>
            <a:endParaRPr kumimoji="1" lang="zh-TW" altLang="en-US" dirty="0">
              <a:latin typeface="+mn-lt"/>
            </a:endParaRPr>
          </a:p>
        </p:txBody>
      </p:sp>
      <p:sp>
        <p:nvSpPr>
          <p:cNvPr id="3" name="內容版面配置區 2">
            <a:extLst>
              <a:ext uri="{FF2B5EF4-FFF2-40B4-BE49-F238E27FC236}">
                <a16:creationId xmlns:a16="http://schemas.microsoft.com/office/drawing/2014/main" id="{DA5FDAC4-D97D-4A8E-73C2-F32B5D5EF5CC}"/>
              </a:ext>
            </a:extLst>
          </p:cNvPr>
          <p:cNvSpPr>
            <a:spLocks noGrp="1"/>
          </p:cNvSpPr>
          <p:nvPr>
            <p:ph idx="1"/>
          </p:nvPr>
        </p:nvSpPr>
        <p:spPr/>
        <p:txBody>
          <a:bodyPr>
            <a:normAutofit/>
          </a:bodyPr>
          <a:lstStyle/>
          <a:p>
            <a:r>
              <a:rPr lang="en-US" altLang="zh-TW" sz="2400" b="1" dirty="0" err="1">
                <a:solidFill>
                  <a:srgbClr val="202020"/>
                </a:solidFill>
                <a:latin typeface="Calibri" panose="020F0502020204030204" pitchFamily="34" charset="0"/>
                <a:cs typeface="Calibri" panose="020F0502020204030204" pitchFamily="34" charset="0"/>
              </a:rPr>
              <a:t>JACoW</a:t>
            </a:r>
            <a:r>
              <a:rPr lang="en-US" altLang="zh-TW" sz="2400" b="1" dirty="0">
                <a:solidFill>
                  <a:srgbClr val="202020"/>
                </a:solidFill>
                <a:latin typeface="Calibri" panose="020F0502020204030204" pitchFamily="34" charset="0"/>
                <a:cs typeface="Calibri" panose="020F0502020204030204" pitchFamily="34" charset="0"/>
              </a:rPr>
              <a:t>-Indico Scientific Program Management</a:t>
            </a:r>
            <a:endParaRPr lang="zh-TW" altLang="zh-TW" sz="2400" b="1" dirty="0">
              <a:solidFill>
                <a:srgbClr val="202020"/>
              </a:solidFill>
              <a:latin typeface="Calibri" panose="020F0502020204030204" pitchFamily="34" charset="0"/>
              <a:cs typeface="Calibri" panose="020F0502020204030204" pitchFamily="34" charset="0"/>
            </a:endParaRPr>
          </a:p>
          <a:p>
            <a:r>
              <a:rPr lang="en-US" altLang="zh-TW" sz="2400" b="1" dirty="0">
                <a:solidFill>
                  <a:srgbClr val="202020"/>
                </a:solidFill>
                <a:latin typeface="Calibri" panose="020F0502020204030204" pitchFamily="34" charset="0"/>
                <a:cs typeface="Calibri" panose="020F0502020204030204" pitchFamily="34" charset="0"/>
              </a:rPr>
              <a:t>Proceedings Office Workflow</a:t>
            </a:r>
            <a:r>
              <a:rPr lang="zh-TW" altLang="zh-TW" sz="2400" b="1" dirty="0">
                <a:solidFill>
                  <a:srgbClr val="202020"/>
                </a:solidFill>
                <a:latin typeface="Calibri" panose="020F0502020204030204" pitchFamily="34" charset="0"/>
                <a:cs typeface="Calibri" panose="020F0502020204030204" pitchFamily="34" charset="0"/>
              </a:rPr>
              <a:t> </a:t>
            </a:r>
            <a:endParaRPr lang="en-US" altLang="zh-TW" sz="2400" b="1" dirty="0">
              <a:solidFill>
                <a:srgbClr val="202020"/>
              </a:solidFill>
              <a:latin typeface="Calibri" panose="020F0502020204030204" pitchFamily="34" charset="0"/>
              <a:cs typeface="Calibri" panose="020F0502020204030204" pitchFamily="34" charset="0"/>
            </a:endParaRPr>
          </a:p>
          <a:p>
            <a:r>
              <a:rPr lang="en-GB" altLang="zh-TW" sz="2400" b="1" i="0" dirty="0" err="1">
                <a:solidFill>
                  <a:srgbClr val="202020"/>
                </a:solidFill>
                <a:effectLst/>
                <a:latin typeface="Calibri" panose="020F0502020204030204" pitchFamily="34" charset="0"/>
                <a:cs typeface="Calibri" panose="020F0502020204030204" pitchFamily="34" charset="0"/>
              </a:rPr>
              <a:t>CatScan</a:t>
            </a:r>
            <a:r>
              <a:rPr lang="en-GB" altLang="zh-TW" sz="2400" b="1" i="0" dirty="0">
                <a:solidFill>
                  <a:srgbClr val="202020"/>
                </a:solidFill>
                <a:effectLst/>
                <a:latin typeface="Calibri" panose="020F0502020204030204" pitchFamily="34" charset="0"/>
                <a:cs typeface="Calibri" panose="020F0502020204030204" pitchFamily="34" charset="0"/>
              </a:rPr>
              <a:t> tool and </a:t>
            </a:r>
            <a:r>
              <a:rPr lang="en-GB" altLang="zh-TW" sz="2400" b="1" i="0" dirty="0" err="1">
                <a:solidFill>
                  <a:srgbClr val="202020"/>
                </a:solidFill>
                <a:effectLst/>
                <a:latin typeface="Calibri" panose="020F0502020204030204" pitchFamily="34" charset="0"/>
                <a:cs typeface="Calibri" panose="020F0502020204030204" pitchFamily="34" charset="0"/>
              </a:rPr>
              <a:t>JACoW</a:t>
            </a:r>
            <a:r>
              <a:rPr lang="en-GB" altLang="zh-TW" sz="2400" b="1" i="0" dirty="0">
                <a:solidFill>
                  <a:srgbClr val="202020"/>
                </a:solidFill>
                <a:effectLst/>
                <a:latin typeface="Calibri" panose="020F0502020204030204" pitchFamily="34" charset="0"/>
                <a:cs typeface="Calibri" panose="020F0502020204030204" pitchFamily="34" charset="0"/>
              </a:rPr>
              <a:t> reference search tool</a:t>
            </a:r>
            <a:endParaRPr lang="en-US" altLang="zh-TW" sz="2400" dirty="0">
              <a:effectLst/>
              <a:latin typeface="Calibri" panose="020F0502020204030204" pitchFamily="34" charset="0"/>
              <a:cs typeface="Calibri" panose="020F0502020204030204" pitchFamily="34" charset="0"/>
            </a:endParaRPr>
          </a:p>
          <a:p>
            <a:pPr algn="l"/>
            <a:r>
              <a:rPr lang="en-GB" altLang="zh-TW" sz="2400" b="1" i="0" dirty="0">
                <a:solidFill>
                  <a:srgbClr val="202020"/>
                </a:solidFill>
                <a:effectLst/>
                <a:latin typeface="Calibri" panose="020F0502020204030204" pitchFamily="34" charset="0"/>
                <a:cs typeface="Calibri" panose="020F0502020204030204" pitchFamily="34" charset="0"/>
              </a:rPr>
              <a:t>IT management for a conference: software requirements, setup, and installation specifications</a:t>
            </a:r>
            <a:br>
              <a:rPr lang="en-GB" altLang="zh-TW" b="0" i="0" dirty="0">
                <a:solidFill>
                  <a:srgbClr val="202020"/>
                </a:solidFill>
                <a:effectLst/>
                <a:latin typeface="Liberation Sans"/>
              </a:rPr>
            </a:br>
            <a:endParaRPr lang="en-GB" altLang="zh-TW" b="0" i="0" dirty="0">
              <a:solidFill>
                <a:srgbClr val="202020"/>
              </a:solidFill>
              <a:effectLst/>
              <a:latin typeface="Liberation Sans"/>
            </a:endParaRPr>
          </a:p>
          <a:p>
            <a:endParaRPr lang="en-US" altLang="zh-TW" dirty="0">
              <a:effectLst/>
            </a:endParaRPr>
          </a:p>
          <a:p>
            <a:endParaRPr kumimoji="1" lang="zh-TW" altLang="en-US" dirty="0"/>
          </a:p>
        </p:txBody>
      </p:sp>
      <p:sp>
        <p:nvSpPr>
          <p:cNvPr id="4" name="文字方塊 3">
            <a:extLst>
              <a:ext uri="{FF2B5EF4-FFF2-40B4-BE49-F238E27FC236}">
                <a16:creationId xmlns:a16="http://schemas.microsoft.com/office/drawing/2014/main" id="{139C25B5-8402-AF8D-0427-6F4C1C5D734E}"/>
              </a:ext>
            </a:extLst>
          </p:cNvPr>
          <p:cNvSpPr txBox="1"/>
          <p:nvPr/>
        </p:nvSpPr>
        <p:spPr>
          <a:xfrm>
            <a:off x="818712" y="1391290"/>
            <a:ext cx="10856453" cy="461665"/>
          </a:xfrm>
          <a:prstGeom prst="rect">
            <a:avLst/>
          </a:prstGeom>
          <a:noFill/>
        </p:spPr>
        <p:txBody>
          <a:bodyPr wrap="square" rtlCol="0">
            <a:spAutoFit/>
          </a:bodyPr>
          <a:lstStyle/>
          <a:p>
            <a:r>
              <a:rPr lang="en-GB" altLang="zh-TW" sz="2400" dirty="0">
                <a:solidFill>
                  <a:srgbClr val="FF0000"/>
                </a:solidFill>
              </a:rPr>
              <a:t>"Conference-Related Topics and Tools: Experiences Shared to organize a Conference"</a:t>
            </a:r>
          </a:p>
        </p:txBody>
      </p:sp>
    </p:spTree>
    <p:extLst>
      <p:ext uri="{BB962C8B-B14F-4D97-AF65-F5344CB8AC3E}">
        <p14:creationId xmlns:p14="http://schemas.microsoft.com/office/powerpoint/2010/main" val="1669973909"/>
      </p:ext>
    </p:extLst>
  </p:cSld>
  <p:clrMapOvr>
    <a:masterClrMapping/>
  </p:clrMapOvr>
</p:sld>
</file>

<file path=ppt/theme/theme1.xml><?xml version="1.0" encoding="utf-8"?>
<a:theme xmlns:a="http://schemas.openxmlformats.org/drawingml/2006/main" name="小水滴">
  <a:themeElements>
    <a:clrScheme name="小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小水滴">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小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Override1.xml><?xml version="1.0" encoding="utf-8"?>
<a:themeOverride xmlns:a="http://schemas.openxmlformats.org/drawingml/2006/main">
  <a:clrScheme name="小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themeOverride>
</file>

<file path=docProps/app.xml><?xml version="1.0" encoding="utf-8"?>
<Properties xmlns="http://schemas.openxmlformats.org/officeDocument/2006/extended-properties" xmlns:vt="http://schemas.openxmlformats.org/officeDocument/2006/docPropsVTypes">
  <Template/>
  <TotalTime>2704</TotalTime>
  <Words>2508</Words>
  <Application>Microsoft Macintosh PowerPoint</Application>
  <PresentationFormat>寬螢幕</PresentationFormat>
  <Paragraphs>109</Paragraphs>
  <Slides>32</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32</vt:i4>
      </vt:variant>
    </vt:vector>
  </HeadingPairs>
  <TitlesOfParts>
    <vt:vector size="39" baseType="lpstr">
      <vt:lpstr>Liberation Sans</vt:lpstr>
      <vt:lpstr>Arial</vt:lpstr>
      <vt:lpstr>Calibri</vt:lpstr>
      <vt:lpstr>PT Sans Narrow</vt:lpstr>
      <vt:lpstr>Times New Roman</vt:lpstr>
      <vt:lpstr>Tw Cen MT</vt:lpstr>
      <vt:lpstr>小水滴</vt:lpstr>
      <vt:lpstr>Summary from the Rapporteur  </vt:lpstr>
      <vt:lpstr>VENUE for JTM24 / IPAC’26 </vt:lpstr>
      <vt:lpstr>Tuesday Afternoon</vt:lpstr>
      <vt:lpstr>Objectives of JACoW Annual Team Meetings</vt:lpstr>
      <vt:lpstr>WHAT IS JACOW? HISTORY, PRESENT, AND FUTURE OF THE COLLABORATION</vt:lpstr>
      <vt:lpstr>General overview of producing JACoW  proceedings</vt:lpstr>
      <vt:lpstr>Activity Report of the Regional Support Centres.</vt:lpstr>
      <vt:lpstr>Pre-TM Summary Report</vt:lpstr>
      <vt:lpstr>Wednesday Morning</vt:lpstr>
      <vt:lpstr>JACoW-Indico Scientific Program Management </vt:lpstr>
      <vt:lpstr>Proceedings Office Workflow  A story of sweat and blood</vt:lpstr>
      <vt:lpstr>IT management for a conference: software requirements, setup, and installation specifications </vt:lpstr>
      <vt:lpstr>Wednesday Afternoon</vt:lpstr>
      <vt:lpstr>Editing with Word</vt:lpstr>
      <vt:lpstr> Intro to editing with LaTeX </vt:lpstr>
      <vt:lpstr>Advanced editing with LaTeX </vt:lpstr>
      <vt:lpstr>How to edit transparencies - a saga coloured by GIFs and movies </vt:lpstr>
      <vt:lpstr>Editing PDFs with Acrobat and Pitstop</vt:lpstr>
      <vt:lpstr>Developments in reference formatting with LaTeX </vt:lpstr>
      <vt:lpstr>Running a successful Speaker Ready room </vt:lpstr>
      <vt:lpstr>Generating proceedings with Indico </vt:lpstr>
      <vt:lpstr>Perspectives from a newer collaboration member </vt:lpstr>
      <vt:lpstr>Thursday</vt:lpstr>
      <vt:lpstr>Thursday Afternoon</vt:lpstr>
      <vt:lpstr>NEW Chair and Coordinator for JACOW team </vt:lpstr>
      <vt:lpstr>Friday Morning</vt:lpstr>
      <vt:lpstr>Indico support: who to ask for help, when and how you could help yourself</vt:lpstr>
      <vt:lpstr>Indico activities and future directions</vt:lpstr>
      <vt:lpstr>JACoW-Indico conference tools and information screens</vt:lpstr>
      <vt:lpstr>Summary</vt:lpstr>
      <vt:lpstr>Thank you very much to the JTM24 Organizing Team</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Huang, Jui-Che [黃睿哲] *</dc:creator>
  <cp:lastModifiedBy>Huang, Jui-Che [黃睿哲] *</cp:lastModifiedBy>
  <cp:revision>28</cp:revision>
  <dcterms:created xsi:type="dcterms:W3CDTF">2024-11-06T12:42:45Z</dcterms:created>
  <dcterms:modified xsi:type="dcterms:W3CDTF">2024-11-08T09:47:32Z</dcterms:modified>
</cp:coreProperties>
</file>