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1" r:id="rId2"/>
  </p:sldMasterIdLst>
  <p:notesMasterIdLst>
    <p:notesMasterId r:id="rId8"/>
  </p:notesMasterIdLst>
  <p:sldIdLst>
    <p:sldId id="256" r:id="rId3"/>
    <p:sldId id="735" r:id="rId4"/>
    <p:sldId id="740" r:id="rId5"/>
    <p:sldId id="738" r:id="rId6"/>
    <p:sldId id="73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6600"/>
    <a:srgbClr val="CC0000"/>
    <a:srgbClr val="6699FF"/>
    <a:srgbClr val="009900"/>
    <a:srgbClr val="9933FF"/>
    <a:srgbClr val="CC0099"/>
    <a:srgbClr val="BCD2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94"/>
  </p:normalViewPr>
  <p:slideViewPr>
    <p:cSldViewPr snapToGrid="0" snapToObjects="1" showGuides="1">
      <p:cViewPr varScale="1">
        <p:scale>
          <a:sx n="79" d="100"/>
          <a:sy n="79" d="100"/>
        </p:scale>
        <p:origin x="1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8376-67D4-4BC4-996C-AE07EC230E2C}" type="datetimeFigureOut">
              <a:rPr lang="de-DE" smtClean="0"/>
              <a:t>07.11.2024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C999A-5A26-482F-B6E8-F8DEB88A06E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76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25591CE0-D79E-0246-BC2A-3F5CA40108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62785"/>
            <a:ext cx="12192000" cy="41061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262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262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262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59F48FC-2605-394C-88DA-678ACCBE29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2828C05B-6588-224C-A400-0B770D4C0864}"/>
              </a:ext>
            </a:extLst>
          </p:cNvPr>
          <p:cNvSpPr/>
          <p:nvPr userDrawn="1"/>
        </p:nvSpPr>
        <p:spPr>
          <a:xfrm>
            <a:off x="8805742" y="4749256"/>
            <a:ext cx="1656184" cy="16561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u="sng" dirty="0"/>
          </a:p>
        </p:txBody>
      </p: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7714C198-5905-BE49-AC9F-57E7474324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3" name="Textplatzhalter 18">
            <a:extLst>
              <a:ext uri="{FF2B5EF4-FFF2-40B4-BE49-F238E27FC236}">
                <a16:creationId xmlns:a16="http://schemas.microsoft.com/office/drawing/2014/main" id="{DE464674-1518-1647-8861-DF39B0AB3F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13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21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9447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813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900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1976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0170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978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2024 JACoW Team Meeting,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6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1EB2A590-122C-9E41-BF84-61FE894EF59A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51A12957-312E-7A4C-8525-81C600AB25B4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F048576-E8AD-B649-970A-914BCCB6CCC2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BCD233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FD99AFF-F828-F24B-B40D-0909AA29A358}"/>
              </a:ext>
            </a:extLst>
          </p:cNvPr>
          <p:cNvSpPr/>
          <p:nvPr userDrawn="1"/>
        </p:nvSpPr>
        <p:spPr>
          <a:xfrm>
            <a:off x="0" y="1615931"/>
            <a:ext cx="12192000" cy="4153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019FB14-7253-3C45-B457-58627D062E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B5A3834-3A04-D74D-B87D-899C345171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D5C00210-99AF-0E4F-BE9C-4E18FB441107}"/>
              </a:ext>
            </a:extLst>
          </p:cNvPr>
          <p:cNvSpPr/>
          <p:nvPr userDrawn="1"/>
        </p:nvSpPr>
        <p:spPr>
          <a:xfrm>
            <a:off x="8827666" y="4749256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platzhalter 18">
            <a:extLst>
              <a:ext uri="{FF2B5EF4-FFF2-40B4-BE49-F238E27FC236}">
                <a16:creationId xmlns:a16="http://schemas.microsoft.com/office/drawing/2014/main" id="{56651F90-87D8-A343-9F3F-9DCBBA9635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5" name="Textplatzhalter 18">
            <a:extLst>
              <a:ext uri="{FF2B5EF4-FFF2-40B4-BE49-F238E27FC236}">
                <a16:creationId xmlns:a16="http://schemas.microsoft.com/office/drawing/2014/main" id="{762CF7CF-1CAF-4546-9B84-0B533C25F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645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03 z.B. BES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BEF23178-630A-874F-9CB2-FB6BFF2EE8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926" y="4616450"/>
            <a:ext cx="11614150" cy="194468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AB38E91-AAE6-6643-86D1-EE5CEB74B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5EF8A3F-99D4-0E4F-A11C-D6DCB358D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8926" y="1612900"/>
            <a:ext cx="11614150" cy="32844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CCC77F-9184-834F-94BB-65A77A303564}"/>
              </a:ext>
            </a:extLst>
          </p:cNvPr>
          <p:cNvSpPr/>
          <p:nvPr userDrawn="1"/>
        </p:nvSpPr>
        <p:spPr>
          <a:xfrm>
            <a:off x="0" y="1941342"/>
            <a:ext cx="12192000" cy="26751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3249612"/>
            <a:ext cx="11036300" cy="54768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mehrzeilig sein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B68C694-BBB6-1847-A5CC-ED5BB5EC0B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1941342"/>
            <a:ext cx="11036300" cy="1855957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27666" y="3854450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544949-F749-CB48-BC8D-DCF4F8DE65FC}"/>
              </a:ext>
            </a:extLst>
          </p:cNvPr>
          <p:cNvSpPr/>
          <p:nvPr userDrawn="1"/>
        </p:nvSpPr>
        <p:spPr>
          <a:xfrm>
            <a:off x="577850" y="461645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3E6ED63-906E-E043-ABF7-0EAB54F027B8}"/>
              </a:ext>
            </a:extLst>
          </p:cNvPr>
          <p:cNvSpPr/>
          <p:nvPr userDrawn="1"/>
        </p:nvSpPr>
        <p:spPr>
          <a:xfrm>
            <a:off x="1009850" y="461645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1BE680-5E65-2B4D-AB30-5DE75588709B}"/>
              </a:ext>
            </a:extLst>
          </p:cNvPr>
          <p:cNvSpPr/>
          <p:nvPr userDrawn="1"/>
        </p:nvSpPr>
        <p:spPr>
          <a:xfrm>
            <a:off x="1441550" y="461645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6"/>
              </a:solidFill>
            </a:endParaRP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4410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4844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054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FA98-C856-E044-BFF5-2A740457DB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11036300" cy="1476375"/>
          </a:xfrm>
        </p:spPr>
        <p:txBody>
          <a:bodyPr/>
          <a:lstStyle>
            <a:lvl1pPr algn="ctr">
              <a:defRPr cap="none" baseline="0">
                <a:solidFill>
                  <a:schemeClr val="accent2">
                    <a:alpha val="69875"/>
                  </a:schemeClr>
                </a:solidFill>
              </a:defRPr>
            </a:lvl1pPr>
          </a:lstStyle>
          <a:p>
            <a:r>
              <a:rPr lang="de-DE" dirty="0"/>
              <a:t>Headline 02 Kapitelüberschrift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781B0-9769-D341-B617-179DA74B8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" y="2692399"/>
            <a:ext cx="11036300" cy="3484563"/>
          </a:xfrm>
        </p:spPr>
        <p:txBody>
          <a:bodyPr lIns="0" tIns="0" rIns="0" bIns="0"/>
          <a:lstStyle>
            <a:lvl1pPr marL="0" indent="0" algn="ctr">
              <a:buFontTx/>
              <a:buNone/>
              <a:defRPr sz="2400"/>
            </a:lvl1pPr>
            <a:lvl2pPr marL="457200" indent="0" algn="ctr">
              <a:buFontTx/>
              <a:buNone/>
              <a:defRPr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5"/>
              </a:solidFill>
            </a:endParaRP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2E95589-6537-4D47-84C0-55FA48CA11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934F5C24-478F-4341-8AB2-C3B8DAAADCE3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93E4E5B-8250-48E7-86A0-03124C1ED4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 mit Bild und Her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5181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518150" cy="190103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47B437D-28A8-E744-8B2C-38B3F959A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4616450"/>
            <a:ext cx="5518150" cy="828675"/>
          </a:xfrm>
        </p:spPr>
        <p:txBody>
          <a:bodyPr lIns="0" tIns="0" rIns="0" bIns="0"/>
          <a:lstStyle>
            <a:lvl1pPr marL="0" indent="0">
              <a:buFontTx/>
              <a:buNone/>
              <a:defRPr sz="2400"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524668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EC40868-FCD5-CE4C-B669-67310C7F37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5D844AD-7FE7-7C4B-ABC7-62D1AFD61512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36159AA-0883-E040-B04F-0956C54F2AF6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D9E1E49-C4A6-ED46-A5AD-D3CAAFA0BB8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FBA6DC7-BF94-48AA-8460-D93B036698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01C9A59-950A-4DEF-A536-2C1DBF8356C0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AEDFA0C-2E95-4249-82B2-632B5E7533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5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, Texte, Aufzählung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502172"/>
            <a:ext cx="5314950" cy="4708128"/>
          </a:xfrm>
        </p:spPr>
        <p:txBody>
          <a:bodyPr lIns="0" tIns="0" rIns="0" bIns="0">
            <a:noAutofit/>
          </a:bodyPr>
          <a:lstStyle>
            <a:lvl1pPr marL="285750" indent="-285750">
              <a:lnSpc>
                <a:spcPts val="25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 i="0">
                <a:solidFill>
                  <a:schemeClr val="tx1"/>
                </a:solidFill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L </a:t>
            </a:r>
            <a:r>
              <a:rPr lang="de-DE" dirty="0" err="1"/>
              <a:t>sdfasödlfasdf</a:t>
            </a:r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377983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4737100"/>
            <a:ext cx="5518150" cy="14859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Bildunterschrift</a:t>
            </a:r>
          </a:p>
          <a:p>
            <a:pPr lvl="1"/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BA25D584-1671-5444-81B4-DC10487C32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166127-8F6F-3747-9D2E-9343E79C6AAB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8ECD78C-D996-2C49-9E17-07F0B3247BE9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7959A54-9950-1B43-817C-EE295E98FAA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8D0AD654-8EEA-470E-AC89-8552940BB53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FB1A686-F9A8-464B-A05C-73FD48B605EF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D939512-455D-41B3-9A15-5757B35827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7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, Aufzählung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CEA8D11C-DAF2-994C-8FA2-681908273A2A}"/>
              </a:ext>
            </a:extLst>
          </p:cNvPr>
          <p:cNvSpPr/>
          <p:nvPr userDrawn="1"/>
        </p:nvSpPr>
        <p:spPr>
          <a:xfrm>
            <a:off x="6096000" y="836613"/>
            <a:ext cx="5518150" cy="4932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2"/>
                </a:solidFill>
                <a:latin typeface="Source Sans Pro Semibold" panose="020B0503030403020204" pitchFamily="34" charset="77"/>
              </a:defRPr>
            </a:lvl1pPr>
          </a:lstStyle>
          <a:p>
            <a:r>
              <a:rPr lang="de-DE" dirty="0"/>
              <a:t>Headline 2 mit Minuskeln blau 16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0650" y="4616450"/>
            <a:ext cx="4743450" cy="920750"/>
          </a:xfr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200" b="0" i="1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Grafikunterschrift</a:t>
            </a:r>
          </a:p>
          <a:p>
            <a:pPr lvl="1"/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C2F7728-3828-E148-8689-E032CF69B6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7850" y="1752600"/>
            <a:ext cx="5327650" cy="45847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1600"/>
            </a:lvl1pPr>
            <a:lvl2pPr marL="342900" indent="-342900">
              <a:lnSpc>
                <a:spcPts val="2500"/>
              </a:lnSpc>
              <a:buFont typeface="+mj-lt"/>
              <a:buAutoNum type="arabicPeriod"/>
              <a:tabLst/>
              <a:defRPr sz="1600" b="1" i="0">
                <a:latin typeface="Source Sans Pro Semibold" panose="020B0503030403020204" pitchFamily="34" charset="77"/>
              </a:defRPr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 err="1"/>
              <a:t>sldöfjasd</a:t>
            </a:r>
            <a:endParaRPr lang="de-DE" dirty="0"/>
          </a:p>
        </p:txBody>
      </p:sp>
      <p:sp>
        <p:nvSpPr>
          <p:cNvPr id="13" name="Diagrammplatzhalter 12">
            <a:extLst>
              <a:ext uri="{FF2B5EF4-FFF2-40B4-BE49-F238E27FC236}">
                <a16:creationId xmlns:a16="http://schemas.microsoft.com/office/drawing/2014/main" id="{D940472C-04D3-C542-AA05-7E986A7A9052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38900" y="1663700"/>
            <a:ext cx="4775200" cy="2730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FFC399EE-FEF3-4B4E-BD82-85157F5349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7950" y="1136650"/>
            <a:ext cx="4743450" cy="336550"/>
          </a:xfrm>
        </p:spPr>
        <p:txBody>
          <a:bodyPr lIns="0" tIns="0" rIns="0" bIns="0"/>
          <a:lstStyle>
            <a:lvl1pPr marL="0" indent="0" algn="ctr">
              <a:lnSpc>
                <a:spcPts val="1800"/>
              </a:lnSpc>
              <a:spcBef>
                <a:spcPts val="0"/>
              </a:spcBef>
              <a:buFontTx/>
              <a:buNone/>
              <a:defRPr sz="1400" b="0" i="0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 algn="ctr">
              <a:buNone/>
              <a:defRPr i="0"/>
            </a:lvl2pPr>
          </a:lstStyle>
          <a:p>
            <a:pPr lvl="0"/>
            <a:r>
              <a:rPr lang="de-DE" dirty="0"/>
              <a:t>HEADLINE DIAGRAMM</a:t>
            </a:r>
          </a:p>
          <a:p>
            <a:pPr lvl="1"/>
            <a:endParaRPr lang="de-DE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2C33FF2-865D-9D40-A3B2-4DA66009A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B29E17F-F786-DA46-892D-9AC9057EFBEC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A19D77-AAFF-8B4C-A56A-219924348047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1AF1682-6FCF-B24A-88D5-A567401A8E4A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C867531C-1840-48DB-9725-42BE371E956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A2F92D8B-11D6-4CE3-9144-1D5D6008DEA8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A2ACEFA0-62B9-4775-B0CC-1EFE86A8C9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3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1"/>
                </a:solidFill>
                <a:latin typeface="Source Sans Pro" panose="020B0503030403020204" pitchFamily="34" charset="77"/>
              </a:defRPr>
            </a:lvl1pPr>
          </a:lstStyle>
          <a:p>
            <a:r>
              <a:rPr lang="de-DE" dirty="0"/>
              <a:t>Headline 2 mit Minuskeln 16 PT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25EA07E5-A9A7-0441-BACA-1C7D4DD5E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3403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F812D9D2-1609-244F-BA78-890B029A8E3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96000" y="1489472"/>
            <a:ext cx="55181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3787775"/>
            <a:ext cx="535940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1" name="Bildplatzhalter 9">
            <a:extLst>
              <a:ext uri="{FF2B5EF4-FFF2-40B4-BE49-F238E27FC236}">
                <a16:creationId xmlns:a16="http://schemas.microsoft.com/office/drawing/2014/main" id="{EAD8A5D9-3277-4B43-BDFE-7A137AA6DC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787775"/>
            <a:ext cx="551815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3750731-1FE8-2145-BCB0-17004C4817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CEBBC38-EF7B-F448-AB72-6B21CE4927F6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172F898-CDD2-EB46-935F-1A01F396635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84A07B7-25E7-A147-A6FE-B58A3B5D85F6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6911299D-57C4-48C5-8B2E-2ADB5BE1EE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14" name="Foliennummernplatzhalter 11">
            <a:extLst>
              <a:ext uri="{FF2B5EF4-FFF2-40B4-BE49-F238E27FC236}">
                <a16:creationId xmlns:a16="http://schemas.microsoft.com/office/drawing/2014/main" id="{BFF68FFA-1044-4E9F-8356-97B6F0E329F9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E258A15-D87F-4778-A194-3C5F2B9951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1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grosses Foto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836613"/>
            <a:ext cx="11036300" cy="493236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BECBC40-12B4-6544-9137-FC724FA0D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482" y="5892800"/>
            <a:ext cx="11036300" cy="3937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HL FOTO Hier eine Bildunterschrift 16 PT</a:t>
            </a:r>
          </a:p>
          <a:p>
            <a:pPr lvl="1"/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CC11A70-984F-604F-A0EF-DD019FBD98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8C26B1F-6643-5D4B-9331-A6AF47F302BF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E5AE330-4793-1247-A8B2-0502F6C0C372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B5D097C-8800-2843-8D1C-E802969F5417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8F2A7931-4B8D-4FA0-B0B0-05D8F7315E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11" name="Foliennummernplatzhalter 11">
            <a:extLst>
              <a:ext uri="{FF2B5EF4-FFF2-40B4-BE49-F238E27FC236}">
                <a16:creationId xmlns:a16="http://schemas.microsoft.com/office/drawing/2014/main" id="{47EF36CD-9CB8-453C-8BD8-2E830C36A0DA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89F8082-7472-4054-BF27-BE3C2C9D69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4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F44F69-732F-B74F-945A-CBDADE829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 JACoW Team Meeting, Deauville, France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DF1E7-7728-684B-896D-8CFDB8DC33E7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7" r:id="rId2"/>
    <p:sldLayoutId id="2147483661" r:id="rId3"/>
    <p:sldLayoutId id="2147483650" r:id="rId4"/>
    <p:sldLayoutId id="2147483651" r:id="rId5"/>
    <p:sldLayoutId id="2147483662" r:id="rId6"/>
    <p:sldLayoutId id="2147483663" r:id="rId7"/>
    <p:sldLayoutId id="2147483664" r:id="rId8"/>
    <p:sldLayoutId id="2147483665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0F1E91D-5DA8-9746-970C-5CBFB20C5755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469082-63E2-2742-AF39-91BB6A3B01A0}"/>
              </a:ext>
            </a:extLst>
          </p:cNvPr>
          <p:cNvSpPr/>
          <p:nvPr userDrawn="1"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r>
              <a:rPr lang="en-US"/>
              <a:t>2024 JACoW Team Meeting, Deauville, France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tx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>
            <a:extLst>
              <a:ext uri="{FF2B5EF4-FFF2-40B4-BE49-F238E27FC236}">
                <a16:creationId xmlns:a16="http://schemas.microsoft.com/office/drawing/2014/main" id="{8B71A803-0215-7CB6-B5E7-801892BD34DB}"/>
              </a:ext>
            </a:extLst>
          </p:cNvPr>
          <p:cNvSpPr txBox="1">
            <a:spLocks/>
          </p:cNvSpPr>
          <p:nvPr/>
        </p:nvSpPr>
        <p:spPr>
          <a:xfrm>
            <a:off x="577800" y="1676520"/>
            <a:ext cx="10242360" cy="294984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cap="all" baseline="0">
                <a:solidFill>
                  <a:schemeClr val="bg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400" spc="-1" dirty="0">
                <a:solidFill>
                  <a:schemeClr val="lt1"/>
                </a:solidFill>
                <a:latin typeface="Source Sans Pro"/>
                <a:ea typeface="Roboto"/>
              </a:rPr>
              <a:t>Closing session</a:t>
            </a:r>
            <a:endParaRPr lang="en-US" sz="4400" b="0" spc="-1" dirty="0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B0C63E5-83D5-FE33-106F-71DE63C8C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382" y="233525"/>
            <a:ext cx="2029428" cy="458868"/>
          </a:xfrm>
          <a:prstGeom prst="rect">
            <a:avLst/>
          </a:prstGeom>
        </p:spPr>
      </p:pic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CA477049-5281-97BB-F1E8-3992775097AE}"/>
              </a:ext>
            </a:extLst>
          </p:cNvPr>
          <p:cNvSpPr txBox="1">
            <a:spLocks/>
          </p:cNvSpPr>
          <p:nvPr/>
        </p:nvSpPr>
        <p:spPr>
          <a:xfrm>
            <a:off x="577849" y="4852555"/>
            <a:ext cx="7190197" cy="7908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BCD233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Meghan McAteer, HZB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BCD233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2024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CD233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JACoW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BCD233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Annual Team Meeting, Deauville, France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BCD233"/>
              </a:solidFill>
              <a:effectLst/>
              <a:uLnTx/>
              <a:uFillTx/>
              <a:latin typeface="Source Sans Pro" panose="020B0503030403020204" pitchFamily="34" charset="77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6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4357B-759C-0472-68B1-21B324A51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5207EC-279F-411E-3433-514BF44CCFF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2024 JACoW Team Meeting,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2BA5113-150B-5A47-BACE-919AA06ACC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33E5F01-EB19-D950-72C0-FF0D515A8DAB}"/>
              </a:ext>
            </a:extLst>
          </p:cNvPr>
          <p:cNvSpPr txBox="1">
            <a:spLocks/>
          </p:cNvSpPr>
          <p:nvPr/>
        </p:nvSpPr>
        <p:spPr>
          <a:xfrm>
            <a:off x="2296885" y="835126"/>
            <a:ext cx="7598229" cy="1270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4800" dirty="0">
                <a:solidFill>
                  <a:schemeClr val="accent1"/>
                </a:solidFill>
              </a:rPr>
              <a:t>Many people to thank…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BE8ED5-0917-9A01-A785-38777AF5822D}"/>
              </a:ext>
            </a:extLst>
          </p:cNvPr>
          <p:cNvSpPr txBox="1"/>
          <p:nvPr/>
        </p:nvSpPr>
        <p:spPr>
          <a:xfrm>
            <a:off x="3295150" y="3126174"/>
            <a:ext cx="4396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66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Candidates for </a:t>
            </a:r>
            <a:r>
              <a:rPr lang="en-US" sz="2800" dirty="0" err="1">
                <a:solidFill>
                  <a:srgbClr val="FF66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BoD</a:t>
            </a:r>
            <a:endParaRPr lang="en-DE" sz="2800" dirty="0">
              <a:solidFill>
                <a:srgbClr val="FF66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6EC602-BFC1-3359-2184-8B0D737C37FD}"/>
              </a:ext>
            </a:extLst>
          </p:cNvPr>
          <p:cNvSpPr txBox="1"/>
          <p:nvPr/>
        </p:nvSpPr>
        <p:spPr>
          <a:xfrm>
            <a:off x="5438861" y="4101268"/>
            <a:ext cx="4371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99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Presenters (new and old)</a:t>
            </a:r>
            <a:endParaRPr lang="en-DE" sz="2800" dirty="0">
              <a:solidFill>
                <a:srgbClr val="0099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F90F2C-D7A0-ECC3-0146-B93152877484}"/>
              </a:ext>
            </a:extLst>
          </p:cNvPr>
          <p:cNvSpPr txBox="1"/>
          <p:nvPr/>
        </p:nvSpPr>
        <p:spPr>
          <a:xfrm>
            <a:off x="5349409" y="5096151"/>
            <a:ext cx="5144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6699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All of you</a:t>
            </a:r>
            <a:endParaRPr lang="en-DE" sz="2800" dirty="0">
              <a:solidFill>
                <a:srgbClr val="6699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C7ADBD-F4AE-D08D-E782-86BFFA88353E}"/>
              </a:ext>
            </a:extLst>
          </p:cNvPr>
          <p:cNvSpPr txBox="1"/>
          <p:nvPr/>
        </p:nvSpPr>
        <p:spPr>
          <a:xfrm>
            <a:off x="1044268" y="2151080"/>
            <a:ext cx="4501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Local organizers and GANIL</a:t>
            </a:r>
            <a:endParaRPr lang="en-DE" sz="2800" dirty="0">
              <a:solidFill>
                <a:srgbClr val="CC00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3947B-BA32-010B-2F31-74BB7F87D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23F5CC-246A-0777-BBB2-2B6801E9C0C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2024 JACoW Team Meeting,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9A499C7-CF25-3A34-C7B1-AC162C3AD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EE78FD5-2603-F340-F04C-8EA98B1DA9D4}"/>
              </a:ext>
            </a:extLst>
          </p:cNvPr>
          <p:cNvSpPr txBox="1">
            <a:spLocks/>
          </p:cNvSpPr>
          <p:nvPr/>
        </p:nvSpPr>
        <p:spPr>
          <a:xfrm>
            <a:off x="174171" y="369247"/>
            <a:ext cx="8111254" cy="3961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800" dirty="0">
                <a:solidFill>
                  <a:schemeClr val="accent1"/>
                </a:solidFill>
              </a:rPr>
              <a:t>Recent Developments and Milestones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AB0FF3-0F5D-4789-345A-047E7D0FCBEF}"/>
              </a:ext>
            </a:extLst>
          </p:cNvPr>
          <p:cNvSpPr txBox="1"/>
          <p:nvPr/>
        </p:nvSpPr>
        <p:spPr>
          <a:xfrm>
            <a:off x="3257273" y="1188313"/>
            <a:ext cx="27004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Transition from SPMS to Indico</a:t>
            </a:r>
            <a:endParaRPr lang="en-DE" sz="2800" dirty="0">
              <a:solidFill>
                <a:srgbClr val="CC00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34CA05-68B3-8CD1-6A1E-304C20A90DA5}"/>
              </a:ext>
            </a:extLst>
          </p:cNvPr>
          <p:cNvSpPr txBox="1"/>
          <p:nvPr/>
        </p:nvSpPr>
        <p:spPr>
          <a:xfrm>
            <a:off x="6802037" y="4173250"/>
            <a:ext cx="4096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66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“One-Click” </a:t>
            </a:r>
          </a:p>
          <a:p>
            <a:pPr algn="ctr"/>
            <a:r>
              <a:rPr lang="en-US" sz="2800" dirty="0">
                <a:solidFill>
                  <a:srgbClr val="FF66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proceedings generation</a:t>
            </a:r>
            <a:endParaRPr lang="en-DE" sz="2800" dirty="0">
              <a:solidFill>
                <a:srgbClr val="FF66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C7E738-2AEB-AA69-334D-56893A1DFD11}"/>
              </a:ext>
            </a:extLst>
          </p:cNvPr>
          <p:cNvSpPr txBox="1"/>
          <p:nvPr/>
        </p:nvSpPr>
        <p:spPr>
          <a:xfrm>
            <a:off x="8517058" y="1422867"/>
            <a:ext cx="1499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99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Cat Scan</a:t>
            </a:r>
            <a:endParaRPr lang="en-DE" sz="2800" dirty="0">
              <a:solidFill>
                <a:srgbClr val="0099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8DACA4-D8DA-A0D5-90A4-1A713BE8A581}"/>
              </a:ext>
            </a:extLst>
          </p:cNvPr>
          <p:cNvSpPr txBox="1"/>
          <p:nvPr/>
        </p:nvSpPr>
        <p:spPr>
          <a:xfrm>
            <a:off x="5581826" y="2378461"/>
            <a:ext cx="3541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CCC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Reference Search Tool</a:t>
            </a:r>
            <a:endParaRPr lang="en-DE" sz="2800" dirty="0">
              <a:solidFill>
                <a:srgbClr val="CCCC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0743AF-39DC-0710-230A-747C6B8538D5}"/>
              </a:ext>
            </a:extLst>
          </p:cNvPr>
          <p:cNvSpPr txBox="1"/>
          <p:nvPr/>
        </p:nvSpPr>
        <p:spPr>
          <a:xfrm>
            <a:off x="363582" y="2441623"/>
            <a:ext cx="43710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99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Indexing of proceedings in Scopus (LINAC, IBIC)</a:t>
            </a:r>
            <a:endParaRPr lang="en-DE" sz="2800" dirty="0">
              <a:solidFill>
                <a:srgbClr val="0099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B181FF-D8D7-7F68-A1C6-5F3FA1307643}"/>
              </a:ext>
            </a:extLst>
          </p:cNvPr>
          <p:cNvSpPr txBox="1"/>
          <p:nvPr/>
        </p:nvSpPr>
        <p:spPr>
          <a:xfrm>
            <a:off x="1657559" y="3728524"/>
            <a:ext cx="5144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6699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IPAC-Docs documentation for technical processes</a:t>
            </a:r>
            <a:endParaRPr lang="en-DE" sz="2800" dirty="0">
              <a:solidFill>
                <a:srgbClr val="6699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F340E3-9D66-F50E-1298-565AC834E855}"/>
              </a:ext>
            </a:extLst>
          </p:cNvPr>
          <p:cNvSpPr txBox="1"/>
          <p:nvPr/>
        </p:nvSpPr>
        <p:spPr>
          <a:xfrm>
            <a:off x="3257273" y="5192633"/>
            <a:ext cx="2838727" cy="95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Training videos for editors</a:t>
            </a:r>
            <a:endParaRPr lang="en-DE" sz="2800" dirty="0">
              <a:solidFill>
                <a:srgbClr val="CC00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BE3948-12ED-41ED-378E-D689D9CD7738}"/>
              </a:ext>
            </a:extLst>
          </p:cNvPr>
          <p:cNvSpPr txBox="1"/>
          <p:nvPr/>
        </p:nvSpPr>
        <p:spPr>
          <a:xfrm>
            <a:off x="7457359" y="3027376"/>
            <a:ext cx="4096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6699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JICT as a service on jacow.org</a:t>
            </a:r>
            <a:endParaRPr lang="en-DE" sz="2800" dirty="0">
              <a:solidFill>
                <a:srgbClr val="6699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2" grpId="0"/>
      <p:bldP spid="1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1BEF6-7666-4EB7-57D2-745F608E0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C5351-24DD-F786-9B48-D51D4E28E2A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2024 JACoW Team Meeting,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08F5C34-A893-9F24-BA75-02E39C65A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C241043-4AD2-8993-3764-733119540463}"/>
              </a:ext>
            </a:extLst>
          </p:cNvPr>
          <p:cNvSpPr txBox="1">
            <a:spLocks/>
          </p:cNvSpPr>
          <p:nvPr/>
        </p:nvSpPr>
        <p:spPr>
          <a:xfrm>
            <a:off x="174171" y="369247"/>
            <a:ext cx="8111254" cy="3961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800" dirty="0">
                <a:solidFill>
                  <a:schemeClr val="accent1"/>
                </a:solidFill>
              </a:rPr>
              <a:t>Coming Soon…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CF2CBB-7C8E-E93D-2E62-58C76EFDAC47}"/>
              </a:ext>
            </a:extLst>
          </p:cNvPr>
          <p:cNvSpPr txBox="1"/>
          <p:nvPr/>
        </p:nvSpPr>
        <p:spPr>
          <a:xfrm>
            <a:off x="6355067" y="4087573"/>
            <a:ext cx="39193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6699FF"/>
                </a:solidFill>
              </a:rPr>
              <a:t>Improved search engine for proceedings</a:t>
            </a:r>
            <a:endParaRPr lang="en-DE" sz="2800" dirty="0">
              <a:solidFill>
                <a:srgbClr val="6699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5254A5-80A4-B6CD-BE59-886EE499E8F0}"/>
              </a:ext>
            </a:extLst>
          </p:cNvPr>
          <p:cNvSpPr txBox="1"/>
          <p:nvPr/>
        </p:nvSpPr>
        <p:spPr>
          <a:xfrm>
            <a:off x="8314738" y="1463208"/>
            <a:ext cx="34919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9900"/>
                </a:solidFill>
              </a:rPr>
              <a:t>Automation of manual maintenance tasks</a:t>
            </a:r>
            <a:endParaRPr lang="en-DE" sz="2800" dirty="0">
              <a:solidFill>
                <a:srgbClr val="0099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CB3A94-9EC4-1F1C-FF1B-2CA606D4607E}"/>
              </a:ext>
            </a:extLst>
          </p:cNvPr>
          <p:cNvSpPr txBox="1"/>
          <p:nvPr/>
        </p:nvSpPr>
        <p:spPr>
          <a:xfrm>
            <a:off x="5292789" y="550469"/>
            <a:ext cx="3021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0000"/>
                </a:solidFill>
              </a:rPr>
              <a:t>Overhaul and updating of wiki</a:t>
            </a:r>
            <a:endParaRPr lang="en-DE" sz="2800" dirty="0">
              <a:solidFill>
                <a:srgbClr val="CC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A714C6-B701-854C-10EB-A6569DBF463E}"/>
              </a:ext>
            </a:extLst>
          </p:cNvPr>
          <p:cNvSpPr txBox="1"/>
          <p:nvPr/>
        </p:nvSpPr>
        <p:spPr>
          <a:xfrm>
            <a:off x="3994720" y="1802742"/>
            <a:ext cx="43200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6699FF"/>
                </a:solidFill>
              </a:rPr>
              <a:t>New communication channels with </a:t>
            </a:r>
            <a:r>
              <a:rPr lang="en-US" sz="2800" dirty="0" err="1">
                <a:solidFill>
                  <a:srgbClr val="6699FF"/>
                </a:solidFill>
              </a:rPr>
              <a:t>JACoW</a:t>
            </a:r>
            <a:r>
              <a:rPr lang="en-US" sz="2800" dirty="0">
                <a:solidFill>
                  <a:srgbClr val="6699FF"/>
                </a:solidFill>
              </a:rPr>
              <a:t> users</a:t>
            </a:r>
            <a:endParaRPr lang="en-DE" sz="2800" dirty="0">
              <a:solidFill>
                <a:srgbClr val="6699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E6C0BD-B0BF-389D-CE03-FA6161EC5123}"/>
              </a:ext>
            </a:extLst>
          </p:cNvPr>
          <p:cNvSpPr txBox="1"/>
          <p:nvPr/>
        </p:nvSpPr>
        <p:spPr>
          <a:xfrm>
            <a:off x="900810" y="1547479"/>
            <a:ext cx="28483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0000"/>
                </a:solidFill>
              </a:rPr>
              <a:t>Major reworking of templates</a:t>
            </a:r>
            <a:endParaRPr lang="en-DE" sz="2800" dirty="0">
              <a:solidFill>
                <a:srgbClr val="CC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CAA354-708F-97CF-9811-5D0DE19C7C1E}"/>
              </a:ext>
            </a:extLst>
          </p:cNvPr>
          <p:cNvSpPr txBox="1"/>
          <p:nvPr/>
        </p:nvSpPr>
        <p:spPr>
          <a:xfrm>
            <a:off x="1085534" y="5210971"/>
            <a:ext cx="4980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CC00"/>
                </a:solidFill>
              </a:rPr>
              <a:t>Fine-tuning of editor workflow interface in Indico</a:t>
            </a:r>
            <a:endParaRPr lang="en-DE" sz="2800" dirty="0">
              <a:solidFill>
                <a:srgbClr val="CCCC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ED12D6-4D9D-CAFE-5789-34E60CA66033}"/>
              </a:ext>
            </a:extLst>
          </p:cNvPr>
          <p:cNvSpPr txBox="1"/>
          <p:nvPr/>
        </p:nvSpPr>
        <p:spPr>
          <a:xfrm>
            <a:off x="185640" y="2806590"/>
            <a:ext cx="3379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6600"/>
                </a:solidFill>
              </a:rPr>
              <a:t>Central repository functionality in Indico</a:t>
            </a:r>
            <a:endParaRPr lang="en-DE" sz="2800" dirty="0">
              <a:solidFill>
                <a:srgbClr val="FF66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0C01F6-22AE-B361-2D1E-0F09CB4199A3}"/>
              </a:ext>
            </a:extLst>
          </p:cNvPr>
          <p:cNvSpPr txBox="1"/>
          <p:nvPr/>
        </p:nvSpPr>
        <p:spPr>
          <a:xfrm>
            <a:off x="1514047" y="4004382"/>
            <a:ext cx="41013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9900"/>
                </a:solidFill>
              </a:rPr>
              <a:t>Automatic </a:t>
            </a:r>
            <a:r>
              <a:rPr lang="en-US" sz="2800" dirty="0" err="1">
                <a:solidFill>
                  <a:srgbClr val="009900"/>
                </a:solidFill>
              </a:rPr>
              <a:t>CatScan</a:t>
            </a:r>
            <a:r>
              <a:rPr lang="en-US" sz="2800" dirty="0">
                <a:solidFill>
                  <a:srgbClr val="009900"/>
                </a:solidFill>
              </a:rPr>
              <a:t> checks when submitting papers</a:t>
            </a:r>
            <a:endParaRPr lang="en-DE" sz="2800" dirty="0">
              <a:solidFill>
                <a:srgbClr val="0099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F8205F-E6A0-EFA1-9CE6-05F348856349}"/>
              </a:ext>
            </a:extLst>
          </p:cNvPr>
          <p:cNvSpPr txBox="1"/>
          <p:nvPr/>
        </p:nvSpPr>
        <p:spPr>
          <a:xfrm>
            <a:off x="5373931" y="5223843"/>
            <a:ext cx="5459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6600"/>
                </a:solidFill>
              </a:rPr>
              <a:t>Further developments to Conference Assembly Tool</a:t>
            </a:r>
            <a:endParaRPr lang="en-DE" sz="2800" dirty="0">
              <a:solidFill>
                <a:srgbClr val="FF66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8587B0-4704-153D-E744-2766E433D6FB}"/>
              </a:ext>
            </a:extLst>
          </p:cNvPr>
          <p:cNvSpPr txBox="1"/>
          <p:nvPr/>
        </p:nvSpPr>
        <p:spPr>
          <a:xfrm>
            <a:off x="6709206" y="2806590"/>
            <a:ext cx="4980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CCC00"/>
                </a:solidFill>
              </a:rPr>
              <a:t>Better onboarding info between </a:t>
            </a:r>
            <a:r>
              <a:rPr lang="en-US" sz="2800" dirty="0" err="1">
                <a:solidFill>
                  <a:srgbClr val="CCCC00"/>
                </a:solidFill>
              </a:rPr>
              <a:t>JACoW</a:t>
            </a:r>
            <a:r>
              <a:rPr lang="en-US" sz="2800" dirty="0">
                <a:solidFill>
                  <a:srgbClr val="CCCC00"/>
                </a:solidFill>
              </a:rPr>
              <a:t> and LOCs</a:t>
            </a:r>
            <a:endParaRPr lang="en-DE" sz="2800" dirty="0">
              <a:solidFill>
                <a:srgbClr val="CC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2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6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5D15E-30BC-BCDE-EA45-15EC59E7E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B94A4B-4EB4-0451-3BCD-76B90CFBE6E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2024 JACoW Team Meeting,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BE6B0FC-D4CC-CAF3-6492-47665B992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4292B10-01CC-3FF4-3219-613E5C4FC6EB}"/>
              </a:ext>
            </a:extLst>
          </p:cNvPr>
          <p:cNvSpPr txBox="1">
            <a:spLocks/>
          </p:cNvSpPr>
          <p:nvPr/>
        </p:nvSpPr>
        <p:spPr>
          <a:xfrm>
            <a:off x="174171" y="530482"/>
            <a:ext cx="4477342" cy="7538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4000" dirty="0">
                <a:solidFill>
                  <a:schemeClr val="accent1"/>
                </a:solidFill>
              </a:rPr>
              <a:t>So long,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DCD7A4C-8F61-6478-EBC9-A30084FA89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45"/>
          <a:stretch/>
        </p:blipFill>
        <p:spPr>
          <a:xfrm>
            <a:off x="3000859" y="639812"/>
            <a:ext cx="6153082" cy="5336024"/>
          </a:xfrm>
          <a:prstGeom prst="rect">
            <a:avLst/>
          </a:prstGeom>
          <a:effectLst>
            <a:softEdge rad="203200"/>
          </a:effectLst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21993A9-CF0C-8D69-579F-3183980BD7B9}"/>
              </a:ext>
            </a:extLst>
          </p:cNvPr>
          <p:cNvSpPr txBox="1">
            <a:spLocks/>
          </p:cNvSpPr>
          <p:nvPr/>
        </p:nvSpPr>
        <p:spPr>
          <a:xfrm>
            <a:off x="8700063" y="4100383"/>
            <a:ext cx="3118035" cy="20275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/>
            <a:r>
              <a:rPr lang="en-US" sz="4000" dirty="0">
                <a:solidFill>
                  <a:schemeClr val="accent1"/>
                </a:solidFill>
              </a:rPr>
              <a:t>and thanks for all </a:t>
            </a:r>
          </a:p>
          <a:p>
            <a:pPr lvl="1" algn="r"/>
            <a:r>
              <a:rPr lang="en-US" sz="4000" dirty="0">
                <a:solidFill>
                  <a:schemeClr val="accent1"/>
                </a:solidFill>
              </a:rPr>
              <a:t>the fish!</a:t>
            </a:r>
          </a:p>
        </p:txBody>
      </p:sp>
    </p:spTree>
    <p:extLst>
      <p:ext uri="{BB962C8B-B14F-4D97-AF65-F5344CB8AC3E}">
        <p14:creationId xmlns:p14="http://schemas.microsoft.com/office/powerpoint/2010/main" val="2213664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HZB NE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186"/>
      </a:accent1>
      <a:accent2>
        <a:srgbClr val="6CABE9"/>
      </a:accent2>
      <a:accent3>
        <a:srgbClr val="D15E57"/>
      </a:accent3>
      <a:accent4>
        <a:srgbClr val="C6D970"/>
      </a:accent4>
      <a:accent5>
        <a:srgbClr val="BCD233"/>
      </a:accent5>
      <a:accent6>
        <a:srgbClr val="9AC6F3"/>
      </a:accent6>
      <a:hlink>
        <a:srgbClr val="002D4D"/>
      </a:hlink>
      <a:folHlink>
        <a:srgbClr val="F7652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STO Main Content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D16FAA05-3DA8-F14D-842C-EFB52E22212E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Fira Sans</vt:lpstr>
      <vt:lpstr>Poppins</vt:lpstr>
      <vt:lpstr>Source Sans Pro</vt:lpstr>
      <vt:lpstr>Source Sans Pro Light</vt:lpstr>
      <vt:lpstr>Source Sans Pro Semibold</vt:lpstr>
      <vt:lpstr>Wingdings</vt:lpstr>
      <vt:lpstr>Office</vt:lpstr>
      <vt:lpstr>ANSTO Main Content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Meghan McAteer</dc:creator>
  <cp:lastModifiedBy>McAteer, Meghan</cp:lastModifiedBy>
  <cp:revision>204</cp:revision>
  <cp:lastPrinted>2024-03-04T06:49:36Z</cp:lastPrinted>
  <dcterms:created xsi:type="dcterms:W3CDTF">2021-07-30T13:31:34Z</dcterms:created>
  <dcterms:modified xsi:type="dcterms:W3CDTF">2024-11-08T09:54:16Z</dcterms:modified>
</cp:coreProperties>
</file>