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756" r:id="rId1"/>
  </p:sldMasterIdLst>
  <p:notesMasterIdLst>
    <p:notesMasterId r:id="rId27"/>
  </p:notesMasterIdLst>
  <p:handoutMasterIdLst>
    <p:handoutMasterId r:id="rId28"/>
  </p:handoutMasterIdLst>
  <p:sldIdLst>
    <p:sldId id="676" r:id="rId2"/>
    <p:sldId id="691" r:id="rId3"/>
    <p:sldId id="689" r:id="rId4"/>
    <p:sldId id="708" r:id="rId5"/>
    <p:sldId id="713" r:id="rId6"/>
    <p:sldId id="711" r:id="rId7"/>
    <p:sldId id="695" r:id="rId8"/>
    <p:sldId id="714" r:id="rId9"/>
    <p:sldId id="710" r:id="rId10"/>
    <p:sldId id="717" r:id="rId11"/>
    <p:sldId id="705" r:id="rId12"/>
    <p:sldId id="700" r:id="rId13"/>
    <p:sldId id="697" r:id="rId14"/>
    <p:sldId id="715" r:id="rId15"/>
    <p:sldId id="716" r:id="rId16"/>
    <p:sldId id="696" r:id="rId17"/>
    <p:sldId id="703" r:id="rId18"/>
    <p:sldId id="699" r:id="rId19"/>
    <p:sldId id="702" r:id="rId20"/>
    <p:sldId id="704" r:id="rId21"/>
    <p:sldId id="698" r:id="rId22"/>
    <p:sldId id="701" r:id="rId23"/>
    <p:sldId id="706" r:id="rId24"/>
    <p:sldId id="707" r:id="rId25"/>
    <p:sldId id="688" r:id="rId26"/>
  </p:sldIdLst>
  <p:sldSz cx="9906000" cy="6858000" type="A4"/>
  <p:notesSz cx="6642100" cy="9653588"/>
  <p:embeddedFontLst>
    <p:embeddedFont>
      <p:font typeface="Georgia" panose="02040502050405020303" pitchFamily="18" charset="0"/>
      <p:regular r:id="rId29"/>
      <p:bold r:id="rId30"/>
      <p:italic r:id="rId31"/>
      <p:boldItalic r:id="rId32"/>
    </p:embeddedFont>
    <p:embeddedFont>
      <p:font typeface="PragmataPro Mono" panose="02000509040000020004" pitchFamily="49" charset="0"/>
      <p:regular r:id="rId33"/>
      <p:bold r:id="rId34"/>
      <p:italic r:id="rId35"/>
      <p:boldItalic r:id="rId36"/>
    </p:embeddedFont>
    <p:embeddedFont>
      <p:font typeface="PragmataPro Mono Liga" panose="02000509040000020004" pitchFamily="49" charset="0"/>
      <p:regular r:id="rId37"/>
      <p:bold r:id="rId38"/>
      <p:italic r:id="rId39"/>
      <p:boldItalic r:id="rId40"/>
    </p:embeddedFont>
    <p:embeddedFont>
      <p:font typeface="PragmataProMonoLiga-Bold" panose="02000509030000020004" pitchFamily="49" charset="0"/>
      <p:bold r:id="rId41"/>
    </p:embeddedFont>
    <p:embeddedFont>
      <p:font typeface="Trebuchet MS" panose="020B0603020202020204" pitchFamily="34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19">
          <p15:clr>
            <a:srgbClr val="A4A3A4"/>
          </p15:clr>
        </p15:guide>
        <p15:guide id="2" pos="308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FF00"/>
    <a:srgbClr val="CCFFFF"/>
    <a:srgbClr val="3333CC"/>
    <a:srgbClr val="6600CC"/>
    <a:srgbClr val="800080"/>
    <a:srgbClr val="666699"/>
    <a:srgbClr val="9933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51" autoAdjust="0"/>
    <p:restoredTop sz="97356" autoAdjust="0"/>
  </p:normalViewPr>
  <p:slideViewPr>
    <p:cSldViewPr snapToGrid="0">
      <p:cViewPr varScale="1">
        <p:scale>
          <a:sx n="121" d="100"/>
          <a:sy n="121" d="100"/>
        </p:scale>
        <p:origin x="808" y="2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2118" y="-102"/>
      </p:cViewPr>
      <p:guideLst>
        <p:guide orient="horz" pos="2119"/>
        <p:guide pos="308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t" anchorCtr="0" compatLnSpc="1">
            <a:prstTxWarp prst="textNoShape">
              <a:avLst/>
            </a:prstTxWarp>
          </a:bodyPr>
          <a:lstStyle>
            <a:lvl1pPr defTabSz="889000" eaLnBrk="0" hangingPunct="0">
              <a:defRPr sz="9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2375" y="9525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t" anchorCtr="0" compatLnSpc="1">
            <a:prstTxWarp prst="textNoShape">
              <a:avLst/>
            </a:prstTxWarp>
          </a:bodyPr>
          <a:lstStyle>
            <a:lvl1pPr algn="r" defTabSz="889000" eaLnBrk="0" hangingPunct="0">
              <a:defRPr sz="9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94800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b" anchorCtr="0" compatLnSpc="1">
            <a:prstTxWarp prst="textNoShape">
              <a:avLst/>
            </a:prstTxWarp>
          </a:bodyPr>
          <a:lstStyle>
            <a:lvl1pPr defTabSz="889000" eaLnBrk="0" hangingPunct="0">
              <a:defRPr sz="9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2375" y="9194800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b" anchorCtr="0" compatLnSpc="1">
            <a:prstTxWarp prst="textNoShape">
              <a:avLst/>
            </a:prstTxWarp>
          </a:bodyPr>
          <a:lstStyle>
            <a:lvl1pPr algn="r" defTabSz="889000" eaLnBrk="0" hangingPunct="0">
              <a:defRPr sz="900" i="1"/>
            </a:lvl1pPr>
          </a:lstStyle>
          <a:p>
            <a:pPr>
              <a:defRPr/>
            </a:pPr>
            <a:fld id="{87FF1692-9850-436B-9C7D-F353697C8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58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t" anchorCtr="0" compatLnSpc="1">
            <a:prstTxWarp prst="textNoShape">
              <a:avLst/>
            </a:prstTxWarp>
          </a:bodyPr>
          <a:lstStyle>
            <a:lvl1pPr defTabSz="889000" eaLnBrk="0" hangingPunct="0"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2375" y="9525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t" anchorCtr="0" compatLnSpc="1">
            <a:prstTxWarp prst="textNoShape">
              <a:avLst/>
            </a:prstTxWarp>
          </a:bodyPr>
          <a:lstStyle>
            <a:lvl1pPr algn="r" defTabSz="889000" eaLnBrk="0" hangingPunct="0"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94800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b" anchorCtr="0" compatLnSpc="1">
            <a:prstTxWarp prst="textNoShape">
              <a:avLst/>
            </a:prstTxWarp>
          </a:bodyPr>
          <a:lstStyle>
            <a:lvl1pPr defTabSz="889000" eaLnBrk="0" hangingPunct="0"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2375" y="9194800"/>
            <a:ext cx="28797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99" tIns="0" rIns="18599" bIns="0" numCol="1" anchor="b" anchorCtr="0" compatLnSpc="1">
            <a:prstTxWarp prst="textNoShape">
              <a:avLst/>
            </a:prstTxWarp>
          </a:bodyPr>
          <a:lstStyle>
            <a:lvl5pPr marL="1787525" lvl="4" algn="r" defTabSz="889000" eaLnBrk="0" hangingPunct="0">
              <a:defRPr sz="1400" i="1">
                <a:latin typeface="Times New Roman" pitchFamily="18" charset="0"/>
              </a:defRPr>
            </a:lvl5pPr>
          </a:lstStyle>
          <a:p>
            <a:pPr lvl="4">
              <a:defRPr/>
            </a:pPr>
            <a:fld id="{2FFF652D-B87A-4F07-9BD5-75F527090FFD}" type="slidenum">
              <a:rPr lang="en-US"/>
              <a:pPr lvl="4"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587875"/>
            <a:ext cx="4870450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95" tIns="44948" rIns="89895" bIns="449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53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4238" y="850900"/>
            <a:ext cx="4876800" cy="33766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8082324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09638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909638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09638" algn="l" defTabSz="909638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909638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909638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553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B23F7-4FFE-5A6D-0E37-FE7F42D51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542DC1FA-2055-908D-ECB9-02D8F27A11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D0DB9DE7-D61A-C945-3DB5-E34180AB3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161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727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0932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886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281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415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215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866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484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067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347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722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52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99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8814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341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220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838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815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856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385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17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681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47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7"/>
            <a:ext cx="6106762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4" y="3132291"/>
            <a:ext cx="7773297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Team Meeting, 06 Nov 2012, Valencia, Spain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565B5-1E97-4C7D-8C72-1EB5A3D46A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9485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A203B-581B-4603-B27F-F8C6CFE5A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28212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9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1"/>
            <a:ext cx="5231729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CE33C-BCCD-4E91-8D0C-34BB85594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5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26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30" y="2172648"/>
            <a:ext cx="646388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60DC5-B882-4832-98AA-0A9F32262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25517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90710-564C-42D4-831A-5B63C2C97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3512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9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6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09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25E-7260-47DA-B07B-EFA0C2D92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89963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284FC-1A66-4696-BCDA-B0365D7F0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80993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AE5CB-26EC-4901-AAFF-45A957E71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17067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19" y="2209802"/>
            <a:ext cx="3939092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3" y="3497803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96A8D-1E16-478B-9DC9-1A9EF3FFC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98058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8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2" y="4464421"/>
            <a:ext cx="6915500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B479F-8854-4FEF-82D6-7108AA81E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11317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0" y="4371975"/>
            <a:ext cx="70548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8250" y="731838"/>
            <a:ext cx="69342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0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0"/>
            <a:ext cx="363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0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CE9220F-D0FB-4E8F-9E44-8668CEC71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144463" y="6488113"/>
            <a:ext cx="185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fr-FR"/>
          </a:p>
        </p:txBody>
      </p:sp>
      <p:sp>
        <p:nvSpPr>
          <p:cNvPr id="12" name="Text Box 9"/>
          <p:cNvSpPr txBox="1">
            <a:spLocks noChangeArrowheads="1"/>
          </p:cNvSpPr>
          <p:nvPr userDrawn="1"/>
        </p:nvSpPr>
        <p:spPr bwMode="auto">
          <a:xfrm>
            <a:off x="20638" y="6593059"/>
            <a:ext cx="186013" cy="277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37" r:id="rId9"/>
    <p:sldLayoutId id="2147483822" r:id="rId10"/>
    <p:sldLayoutId id="2147483838" r:id="rId11"/>
  </p:sldLayoutIdLst>
  <p:transition>
    <p:fade thruBlk="1"/>
  </p:transition>
  <p:hf sldNum="0"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5D89B0-66F0-813F-CD98-841A17CB6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90531"/>
            <a:ext cx="9905999" cy="7253331"/>
          </a:xfrm>
          <a:prstGeom prst="rect">
            <a:avLst/>
          </a:prstGeom>
        </p:spPr>
      </p:pic>
      <p:sp>
        <p:nvSpPr>
          <p:cNvPr id="307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5186" y="101299"/>
            <a:ext cx="9770813" cy="3162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4400" dirty="0">
                <a:latin typeface="PragmataPro Mono Liga" panose="02000509040000020004" pitchFamily="49" charset="0"/>
                <a:ea typeface="PragmataPro Mono Liga" panose="02000509040000020004" pitchFamily="49" charset="0"/>
                <a:cs typeface="PragmataPro Mono Liga" panose="02000509040000020004" pitchFamily="49" charset="0"/>
              </a:rPr>
              <a:t>Trends in Paper Submission: Types, Problems, Quality Control</a:t>
            </a:r>
            <a:br>
              <a:rPr lang="en-GB" dirty="0"/>
            </a:br>
            <a:r>
              <a:rPr lang="en-GB" dirty="0"/>
              <a:t>							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AE5A8F56-63B6-59B6-9D8A-4C68A3B355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9DAFCD2-607C-C1FD-2416-29D7AEAB57E4}"/>
              </a:ext>
            </a:extLst>
          </p:cNvPr>
          <p:cNvSpPr/>
          <p:nvPr/>
        </p:nvSpPr>
        <p:spPr>
          <a:xfrm>
            <a:off x="6185666" y="4803367"/>
            <a:ext cx="3233327" cy="736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Volker RW Schaa</a:t>
            </a:r>
            <a:br>
              <a:rPr lang="en-GB" dirty="0"/>
            </a:br>
            <a:r>
              <a:rPr lang="en-GB" dirty="0"/>
              <a:t>GSI — Darmstadt, Germany</a:t>
            </a:r>
            <a:endParaRPr lang="en-US" dirty="0"/>
          </a:p>
        </p:txBody>
      </p:sp>
      <p:sp>
        <p:nvSpPr>
          <p:cNvPr id="13" name="Subtitle 1">
            <a:extLst>
              <a:ext uri="{FF2B5EF4-FFF2-40B4-BE49-F238E27FC236}">
                <a16:creationId xmlns:a16="http://schemas.microsoft.com/office/drawing/2014/main" id="{1C6C1E27-F1AE-F0E5-D35D-54F4612DD721}"/>
              </a:ext>
            </a:extLst>
          </p:cNvPr>
          <p:cNvSpPr txBox="1">
            <a:spLocks/>
          </p:cNvSpPr>
          <p:nvPr/>
        </p:nvSpPr>
        <p:spPr bwMode="auto">
          <a:xfrm>
            <a:off x="1455500" y="5874582"/>
            <a:ext cx="6106762" cy="88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F762A5C-5BBF-9EBB-7103-088A5ECCFA49}"/>
              </a:ext>
            </a:extLst>
          </p:cNvPr>
          <p:cNvSpPr/>
          <p:nvPr/>
        </p:nvSpPr>
        <p:spPr>
          <a:xfrm>
            <a:off x="6191256" y="5609642"/>
            <a:ext cx="3233327" cy="736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Team Meeting 2024</a:t>
            </a:r>
            <a:br>
              <a:rPr lang="en-GB" dirty="0"/>
            </a:br>
            <a:r>
              <a:rPr lang="en-GB" dirty="0"/>
              <a:t>Deauville, France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729AB-1912-1846-5022-985046E89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7CF9F6A6-BFDB-DABA-3FAA-6181C7D41D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3600" dirty="0"/>
              <a:t>Changes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4F06-7710-922B-DEA7-6C1E0C0A40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3875" y="156844"/>
            <a:ext cx="9201151" cy="6637104"/>
          </a:xfrm>
        </p:spPr>
        <p:txBody>
          <a:bodyPr/>
          <a:lstStyle/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Changes (labelling in the graphs) </a:t>
            </a:r>
          </a:p>
          <a:p>
            <a:pPr marL="46037" indent="0">
              <a:buNone/>
            </a:pPr>
            <a:endParaRPr lang="en-GB" sz="2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BF7E4B-705C-32C1-7FAB-C099DF2F83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3" y="730468"/>
            <a:ext cx="8397148" cy="612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63985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in </a:t>
            </a:r>
            <a:r>
              <a:rPr lang="en-GB" sz="3600" dirty="0">
                <a:solidFill>
                  <a:srgbClr val="00FF00"/>
                </a:solidFill>
              </a:rPr>
              <a:t>IPAC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0A6BA7E-A891-EC0C-1656-4B45C46AA63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4723"/>
            <a:ext cx="9905999" cy="6213277"/>
          </a:xfrm>
        </p:spPr>
      </p:pic>
    </p:spTree>
    <p:extLst>
      <p:ext uri="{BB962C8B-B14F-4D97-AF65-F5344CB8AC3E}">
        <p14:creationId xmlns:p14="http://schemas.microsoft.com/office/powerpoint/2010/main" val="130967128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LINAC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E91DEB-6B99-A608-5F25-F97004EFA40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902"/>
            <a:ext cx="9906000" cy="6095760"/>
          </a:xfrm>
        </p:spPr>
      </p:pic>
    </p:spTree>
    <p:extLst>
      <p:ext uri="{BB962C8B-B14F-4D97-AF65-F5344CB8AC3E}">
        <p14:creationId xmlns:p14="http://schemas.microsoft.com/office/powerpoint/2010/main" val="2556237802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FEL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5CF557-AFA4-9C02-45BB-A65E2774BB4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146"/>
            <a:ext cx="9906000" cy="6098516"/>
          </a:xfrm>
        </p:spPr>
      </p:pic>
    </p:spTree>
    <p:extLst>
      <p:ext uri="{BB962C8B-B14F-4D97-AF65-F5344CB8AC3E}">
        <p14:creationId xmlns:p14="http://schemas.microsoft.com/office/powerpoint/2010/main" val="1233798633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IBIC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8BCD81-F304-6870-8F7A-A458CDC9FB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091"/>
            <a:ext cx="9906000" cy="6226909"/>
          </a:xfrm>
        </p:spPr>
      </p:pic>
    </p:spTree>
    <p:extLst>
      <p:ext uri="{BB962C8B-B14F-4D97-AF65-F5344CB8AC3E}">
        <p14:creationId xmlns:p14="http://schemas.microsoft.com/office/powerpoint/2010/main" val="3727721745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ECRIS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65E4CE63-31EA-1001-20A2-4B5B2C3920B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747"/>
            <a:ext cx="9905999" cy="6117254"/>
          </a:xfrm>
        </p:spPr>
      </p:pic>
    </p:spTree>
    <p:extLst>
      <p:ext uri="{BB962C8B-B14F-4D97-AF65-F5344CB8AC3E}">
        <p14:creationId xmlns:p14="http://schemas.microsoft.com/office/powerpoint/2010/main" val="2611579467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ICALEPCS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F152D07-6953-2A82-715A-6B473744970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734"/>
            <a:ext cx="9906000" cy="6089184"/>
          </a:xfrm>
        </p:spPr>
      </p:pic>
    </p:spTree>
    <p:extLst>
      <p:ext uri="{BB962C8B-B14F-4D97-AF65-F5344CB8AC3E}">
        <p14:creationId xmlns:p14="http://schemas.microsoft.com/office/powerpoint/2010/main" val="804602787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MEDSI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7D5574-ACDE-0192-A12D-BD8CC1BFFDF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040"/>
            <a:ext cx="9906000" cy="6262298"/>
          </a:xfrm>
        </p:spPr>
      </p:pic>
    </p:spTree>
    <p:extLst>
      <p:ext uri="{BB962C8B-B14F-4D97-AF65-F5344CB8AC3E}">
        <p14:creationId xmlns:p14="http://schemas.microsoft.com/office/powerpoint/2010/main" val="2168095725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SRF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224BA3-0D9E-5606-83E1-2AE4CAF9071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55097"/>
            <a:ext cx="9905999" cy="6155959"/>
          </a:xfrm>
        </p:spPr>
      </p:pic>
    </p:spTree>
    <p:extLst>
      <p:ext uri="{BB962C8B-B14F-4D97-AF65-F5344CB8AC3E}">
        <p14:creationId xmlns:p14="http://schemas.microsoft.com/office/powerpoint/2010/main" val="4285295958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HB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67C0631-82F8-7611-FCE4-0C53FB03D73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485"/>
            <a:ext cx="9906000" cy="6209516"/>
          </a:xfrm>
        </p:spPr>
      </p:pic>
    </p:spTree>
    <p:extLst>
      <p:ext uri="{BB962C8B-B14F-4D97-AF65-F5344CB8AC3E}">
        <p14:creationId xmlns:p14="http://schemas.microsoft.com/office/powerpoint/2010/main" val="1328760996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3600" dirty="0"/>
              <a:t>Overview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23874" y="969644"/>
            <a:ext cx="9201151" cy="5384921"/>
          </a:xfrm>
        </p:spPr>
        <p:txBody>
          <a:bodyPr/>
          <a:lstStyle/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Over the years within JACoW each conference and their authors saw a shift in preferred platforms, file types, and accuracy of submissions. </a:t>
            </a:r>
          </a:p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This talk will investigate and make comment on these evolving trends 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chemeClr val="tx1"/>
                </a:solidFill>
              </a:rPr>
              <a:t> accuracy of submissions, and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chemeClr val="tx1"/>
                </a:solidFill>
              </a:rPr>
              <a:t> changes in file type for conferences.</a:t>
            </a:r>
          </a:p>
          <a:p>
            <a:pPr marL="46037" indent="0">
              <a:buNone/>
            </a:pPr>
            <a:br>
              <a:rPr lang="en-GB" sz="2400" dirty="0">
                <a:solidFill>
                  <a:schemeClr val="tx1"/>
                </a:solidFill>
              </a:rPr>
            </a:br>
            <a:br>
              <a:rPr lang="en-GB" sz="2400" dirty="0">
                <a:solidFill>
                  <a:schemeClr val="tx1"/>
                </a:solidFill>
              </a:rPr>
            </a:br>
            <a:br>
              <a:rPr lang="en-GB" sz="2400" dirty="0">
                <a:solidFill>
                  <a:schemeClr val="tx1"/>
                </a:solidFill>
              </a:rPr>
            </a:br>
            <a:br>
              <a:rPr lang="en-GB" sz="2400" dirty="0">
                <a:solidFill>
                  <a:schemeClr val="tx1"/>
                </a:solidFill>
              </a:rPr>
            </a:br>
            <a:br>
              <a:rPr lang="en-GB" sz="2400" dirty="0">
                <a:solidFill>
                  <a:schemeClr val="tx1"/>
                </a:solidFill>
              </a:rPr>
            </a:br>
            <a:endParaRPr lang="en-GB" sz="2400" dirty="0">
              <a:solidFill>
                <a:schemeClr val="tx1"/>
              </a:solidFill>
            </a:endParaRPr>
          </a:p>
          <a:p>
            <a:pPr marL="46037" indent="0"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57061"/>
      </p:ext>
    </p:extLst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COOL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813726-93CF-BED7-EF76-C654D8D84DB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733"/>
            <a:ext cx="9906000" cy="6222267"/>
          </a:xfrm>
        </p:spPr>
      </p:pic>
    </p:spTree>
    <p:extLst>
      <p:ext uri="{BB962C8B-B14F-4D97-AF65-F5344CB8AC3E}">
        <p14:creationId xmlns:p14="http://schemas.microsoft.com/office/powerpoint/2010/main" val="1180291140"/>
      </p:ext>
    </p:extLst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NAPAC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DA5272C-9E04-E05D-AD83-662A616CB95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03461"/>
            <a:ext cx="9948041" cy="6065202"/>
          </a:xfrm>
        </p:spPr>
      </p:pic>
    </p:spTree>
    <p:extLst>
      <p:ext uri="{BB962C8B-B14F-4D97-AF65-F5344CB8AC3E}">
        <p14:creationId xmlns:p14="http://schemas.microsoft.com/office/powerpoint/2010/main" val="1502591397"/>
      </p:ext>
    </p:extLst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FF00"/>
                </a:solidFill>
              </a:rPr>
              <a:t>Cyclotrons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903B1F-D388-8A19-7224-8617DEEA40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05617"/>
            <a:ext cx="9906001" cy="6152383"/>
          </a:xfrm>
        </p:spPr>
      </p:pic>
    </p:spTree>
    <p:extLst>
      <p:ext uri="{BB962C8B-B14F-4D97-AF65-F5344CB8AC3E}">
        <p14:creationId xmlns:p14="http://schemas.microsoft.com/office/powerpoint/2010/main" val="3253741338"/>
      </p:ext>
    </p:extLst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 err="1">
                <a:solidFill>
                  <a:srgbClr val="00FF00"/>
                </a:solidFill>
              </a:rPr>
              <a:t>PCaPAC</a:t>
            </a:r>
            <a:endParaRPr lang="en-GB" sz="3600" dirty="0">
              <a:solidFill>
                <a:srgbClr val="00FF00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8FBDD2-C411-A11A-8FFF-96323C921D9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81895"/>
            <a:ext cx="9905999" cy="6134064"/>
          </a:xfrm>
        </p:spPr>
      </p:pic>
    </p:spTree>
    <p:extLst>
      <p:ext uri="{BB962C8B-B14F-4D97-AF65-F5344CB8AC3E}">
        <p14:creationId xmlns:p14="http://schemas.microsoft.com/office/powerpoint/2010/main" val="1564654110"/>
      </p:ext>
    </p:extLst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Changes in file type for </a:t>
            </a:r>
            <a:r>
              <a:rPr lang="en-GB" sz="3600" dirty="0">
                <a:solidFill>
                  <a:srgbClr val="00B0F0"/>
                </a:solidFill>
              </a:rPr>
              <a:t>ICAP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F82209B-1C91-AC4F-5125-522F9E795DB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215"/>
            <a:ext cx="9905999" cy="6268555"/>
          </a:xfrm>
        </p:spPr>
      </p:pic>
    </p:spTree>
    <p:extLst>
      <p:ext uri="{BB962C8B-B14F-4D97-AF65-F5344CB8AC3E}">
        <p14:creationId xmlns:p14="http://schemas.microsoft.com/office/powerpoint/2010/main" val="3912975398"/>
      </p:ext>
    </p:extLst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57ED3F1-5C30-49C4-8350-904B09D9EE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3661"/>
            <a:ext cx="9906000" cy="1204339"/>
          </a:xfrm>
          <a:prstGeom prst="rect">
            <a:avLst/>
          </a:prstGeom>
        </p:spPr>
      </p:pic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645459" y="5894425"/>
            <a:ext cx="9906000" cy="815975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3600" dirty="0">
                <a:solidFill>
                  <a:schemeClr val="accent6"/>
                </a:solidFill>
              </a:rPr>
              <a:t>Questions?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01000" y="822326"/>
            <a:ext cx="9705000" cy="5888074"/>
          </a:xfrm>
        </p:spPr>
        <p:txBody>
          <a:bodyPr/>
          <a:lstStyle/>
          <a:p>
            <a:pPr marL="46037" indent="0" eaLnBrk="1" hangingPunct="1">
              <a:buClr>
                <a:schemeClr val="tx2">
                  <a:lumMod val="75000"/>
                </a:schemeClr>
              </a:buClr>
              <a:buSzPct val="110000"/>
              <a:buNone/>
            </a:pP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DAD78C-F7DC-3470-7184-2940B9C14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9032"/>
            <a:ext cx="9906000" cy="571876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ED2D0B4-6CC8-8995-4097-CFE2C7A2C926}"/>
              </a:ext>
            </a:extLst>
          </p:cNvPr>
          <p:cNvSpPr/>
          <p:nvPr/>
        </p:nvSpPr>
        <p:spPr>
          <a:xfrm>
            <a:off x="352759" y="244111"/>
            <a:ext cx="3233327" cy="73604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Team Meeting 2024</a:t>
            </a:r>
            <a:br>
              <a:rPr lang="en-GB" dirty="0"/>
            </a:br>
            <a:r>
              <a:rPr lang="en-GB" dirty="0"/>
              <a:t>Deauville,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009065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3600" dirty="0"/>
              <a:t>Overview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72292" y="680609"/>
            <a:ext cx="9161416" cy="6093308"/>
          </a:xfrm>
        </p:spPr>
        <p:txBody>
          <a:bodyPr/>
          <a:lstStyle/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What kind of changes took place will be shown based on data of the last 20 years [2004—2024] (where available) for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chemeClr val="tx1"/>
                </a:solidFill>
              </a:rPr>
              <a:t> accuracy of submissions, and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chemeClr val="tx1"/>
                </a:solidFill>
              </a:rPr>
              <a:t> changes in file type for conference series.</a:t>
            </a:r>
          </a:p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• </a:t>
            </a:r>
            <a:r>
              <a:rPr lang="en-GB" sz="2400" dirty="0">
                <a:solidFill>
                  <a:schemeClr val="tx1"/>
                </a:solidFill>
              </a:rPr>
              <a:t>Data shown for 2020 and 2021 are all from virtual conferences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   with editors around the world without the luxury of having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   recently attended a Team Meeting or one of the bigger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   conferences as trainees. Therefore a tendency to more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   ‘common’ error descriptions (and codes) can be observed.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   Nevertheless problem areas are still identifiable. </a:t>
            </a:r>
          </a:p>
          <a:p>
            <a:pPr marL="46037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• Data for 2024 are from Indico and are hard to interpret as the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   summing up is different (e.g. TC06 with 120 %).</a:t>
            </a:r>
          </a:p>
        </p:txBody>
      </p:sp>
    </p:spTree>
    <p:extLst>
      <p:ext uri="{BB962C8B-B14F-4D97-AF65-F5344CB8AC3E}">
        <p14:creationId xmlns:p14="http://schemas.microsoft.com/office/powerpoint/2010/main" val="1134987740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3600" dirty="0"/>
              <a:t>Changes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23874" y="969644"/>
            <a:ext cx="9201151" cy="5384921"/>
          </a:xfrm>
        </p:spPr>
        <p:txBody>
          <a:bodyPr/>
          <a:lstStyle/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Changes 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chemeClr val="tx1"/>
                </a:solidFill>
              </a:rPr>
              <a:t> accuracy of submissions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rgbClr val="00FF00"/>
                </a:solidFill>
              </a:rPr>
              <a:t>⮴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>
                <a:solidFill>
                  <a:srgbClr val="00FF00"/>
                </a:solidFill>
              </a:rPr>
              <a:t>Better</a:t>
            </a:r>
            <a:r>
              <a:rPr lang="en-GB" sz="2800" dirty="0">
                <a:solidFill>
                  <a:schemeClr val="tx1"/>
                </a:solidFill>
              </a:rPr>
              <a:t> and </a:t>
            </a:r>
            <a:r>
              <a:rPr lang="en-GB" sz="2800" dirty="0">
                <a:solidFill>
                  <a:srgbClr val="FF0000"/>
                </a:solidFill>
              </a:rPr>
              <a:t>Worse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>
                <a:solidFill>
                  <a:srgbClr val="FF0000"/>
                </a:solidFill>
              </a:rPr>
              <a:t>⮷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344580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2" y="0"/>
            <a:ext cx="9861548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Accuracy of </a:t>
            </a:r>
            <a:br>
              <a:rPr lang="en-GB" sz="3600" dirty="0">
                <a:solidFill>
                  <a:schemeClr val="tx1"/>
                </a:solidFill>
              </a:rPr>
            </a:br>
            <a:r>
              <a:rPr lang="en-GB" sz="3600" dirty="0">
                <a:solidFill>
                  <a:schemeClr val="tx1"/>
                </a:solidFill>
              </a:rPr>
              <a:t>submissions</a:t>
            </a:r>
            <a:endParaRPr lang="en-GB" sz="36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A56E7F4-F875-4619-BB4C-C92189B578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25320" y="1326573"/>
            <a:ext cx="3868347" cy="4963792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JACoW</a:t>
            </a:r>
            <a:r>
              <a:rPr lang="de-DE" dirty="0"/>
              <a:t> </a:t>
            </a:r>
            <a:r>
              <a:rPr lang="de-DE" dirty="0" err="1">
                <a:solidFill>
                  <a:schemeClr val="tx1"/>
                </a:solidFill>
              </a:rPr>
              <a:t>maintains</a:t>
            </a:r>
            <a:r>
              <a:rPr lang="de-DE" dirty="0">
                <a:solidFill>
                  <a:schemeClr val="tx1"/>
                </a:solidFill>
              </a:rPr>
              <a:t> a </a:t>
            </a:r>
            <a:r>
              <a:rPr lang="de-DE" dirty="0" err="1">
                <a:solidFill>
                  <a:schemeClr val="tx1"/>
                </a:solidFill>
              </a:rPr>
              <a:t>list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rgbClr val="00B0F0"/>
                </a:solidFill>
              </a:rPr>
              <a:t>Error Codes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which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updated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when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need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arises</a:t>
            </a:r>
            <a:r>
              <a:rPr lang="de-DE" dirty="0">
                <a:solidFill>
                  <a:schemeClr val="tx1"/>
                </a:solidFill>
              </a:rPr>
              <a:t> and </a:t>
            </a:r>
            <a:r>
              <a:rPr lang="de-DE" dirty="0" err="1">
                <a:solidFill>
                  <a:schemeClr val="tx1"/>
                </a:solidFill>
              </a:rPr>
              <a:t>were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used</a:t>
            </a:r>
            <a:r>
              <a:rPr lang="de-DE" dirty="0">
                <a:solidFill>
                  <a:schemeClr val="tx1"/>
                </a:solidFill>
              </a:rPr>
              <a:t> in SPMS and </a:t>
            </a:r>
            <a:r>
              <a:rPr lang="de-DE" dirty="0" err="1">
                <a:solidFill>
                  <a:schemeClr val="tx1"/>
                </a:solidFill>
              </a:rPr>
              <a:t>now</a:t>
            </a:r>
            <a:r>
              <a:rPr lang="de-DE" dirty="0">
                <a:solidFill>
                  <a:schemeClr val="tx1"/>
                </a:solidFill>
              </a:rPr>
              <a:t> also in </a:t>
            </a:r>
            <a:r>
              <a:rPr lang="de-DE" dirty="0" err="1">
                <a:solidFill>
                  <a:schemeClr val="tx1"/>
                </a:solidFill>
              </a:rPr>
              <a:t>Indico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r>
              <a:rPr lang="de-DE" dirty="0">
                <a:solidFill>
                  <a:schemeClr val="tx1"/>
                </a:solidFill>
              </a:rPr>
              <a:t>On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left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latest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version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from</a:t>
            </a:r>
            <a:r>
              <a:rPr lang="en-GB" dirty="0">
                <a:solidFill>
                  <a:schemeClr val="tx1"/>
                </a:solidFill>
              </a:rPr>
              <a:t> 2022-09-12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(new code </a:t>
            </a:r>
            <a:r>
              <a:rPr lang="en-GB" dirty="0">
                <a:solidFill>
                  <a:srgbClr val="FF0000"/>
                </a:solidFill>
              </a:rPr>
              <a:t>FC03</a:t>
            </a:r>
            <a:r>
              <a:rPr lang="en-GB" dirty="0">
                <a:solidFill>
                  <a:schemeClr val="tx1"/>
                </a:solidFill>
              </a:rPr>
              <a:t> introduced for </a:t>
            </a:r>
            <a:r>
              <a:rPr lang="en-GB" dirty="0" err="1">
                <a:solidFill>
                  <a:schemeClr val="tx1"/>
                </a:solidFill>
              </a:rPr>
              <a:t>BibLaTeX</a:t>
            </a:r>
            <a:r>
              <a:rPr lang="en-GB" dirty="0">
                <a:solidFill>
                  <a:schemeClr val="tx1"/>
                </a:solidFill>
              </a:rPr>
              <a:t>/</a:t>
            </a:r>
            <a:r>
              <a:rPr lang="en-GB" dirty="0" err="1">
                <a:solidFill>
                  <a:schemeClr val="tx1"/>
                </a:solidFill>
              </a:rPr>
              <a:t>BibTeX</a:t>
            </a:r>
            <a:r>
              <a:rPr lang="en-GB" dirty="0">
                <a:solidFill>
                  <a:schemeClr val="tx1"/>
                </a:solidFill>
              </a:rPr>
              <a:t>/</a:t>
            </a:r>
            <a:r>
              <a:rPr lang="en-GB" dirty="0" err="1">
                <a:solidFill>
                  <a:schemeClr val="tx1"/>
                </a:solidFill>
              </a:rPr>
              <a:t>Biber</a:t>
            </a:r>
            <a:r>
              <a:rPr lang="en-GB" dirty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710AFDF-1411-41E9-A8C7-899343C3CAD9}"/>
              </a:ext>
            </a:extLst>
          </p:cNvPr>
          <p:cNvSpPr/>
          <p:nvPr/>
        </p:nvSpPr>
        <p:spPr>
          <a:xfrm>
            <a:off x="85905" y="1326573"/>
            <a:ext cx="572169" cy="82450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CFAF1E-5B33-23B8-CA96-44A605D95B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77" y="0"/>
            <a:ext cx="51523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11960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Accuracy of submissions</a:t>
            </a:r>
            <a:endParaRPr lang="en-GB" sz="360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4D4815A-3B4A-656D-9EB4-4231BFA57BF0}"/>
              </a:ext>
            </a:extLst>
          </p:cNvPr>
          <p:cNvSpPr/>
          <p:nvPr/>
        </p:nvSpPr>
        <p:spPr>
          <a:xfrm rot="10184260">
            <a:off x="6608417" y="5671930"/>
            <a:ext cx="790713" cy="839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8E01AE1-AD2B-C895-23BF-84E7CA6641B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001" y="657727"/>
            <a:ext cx="10038001" cy="6200274"/>
          </a:xfrm>
        </p:spPr>
      </p:pic>
    </p:spTree>
    <p:extLst>
      <p:ext uri="{BB962C8B-B14F-4D97-AF65-F5344CB8AC3E}">
        <p14:creationId xmlns:p14="http://schemas.microsoft.com/office/powerpoint/2010/main" val="3547558794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88883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Accuracy of submissions</a:t>
            </a:r>
            <a:endParaRPr lang="en-GB" sz="36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A56E7F4-F875-4619-BB4C-C92189B578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801" y="774123"/>
            <a:ext cx="9855198" cy="6255327"/>
          </a:xfrm>
        </p:spPr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Better</a:t>
            </a:r>
            <a:r>
              <a:rPr lang="de-DE" dirty="0">
                <a:solidFill>
                  <a:schemeClr val="tx1"/>
                </a:solidFill>
              </a:rPr>
              <a:t>: </a:t>
            </a:r>
            <a:r>
              <a:rPr lang="de-DE" dirty="0" err="1">
                <a:solidFill>
                  <a:schemeClr val="tx1"/>
                </a:solidFill>
              </a:rPr>
              <a:t>some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errors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which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had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often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between</a:t>
            </a:r>
            <a:r>
              <a:rPr lang="de-DE" dirty="0">
                <a:solidFill>
                  <a:schemeClr val="tx1"/>
                </a:solidFill>
              </a:rPr>
              <a:t> 2004—2014 </a:t>
            </a:r>
            <a:r>
              <a:rPr lang="de-DE" dirty="0" err="1">
                <a:solidFill>
                  <a:schemeClr val="tx1"/>
                </a:solidFill>
              </a:rPr>
              <a:t>are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nearly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gone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below</a:t>
            </a:r>
            <a:r>
              <a:rPr lang="de-DE" dirty="0">
                <a:solidFill>
                  <a:schemeClr val="tx1"/>
                </a:solidFill>
              </a:rPr>
              <a:t> 2%, e.g. Font </a:t>
            </a:r>
            <a:r>
              <a:rPr lang="de-DE" dirty="0" err="1">
                <a:solidFill>
                  <a:schemeClr val="tx1"/>
                </a:solidFill>
              </a:rPr>
              <a:t>problems</a:t>
            </a:r>
            <a:r>
              <a:rPr lang="de-DE" dirty="0">
                <a:solidFill>
                  <a:schemeClr val="tx1"/>
                </a:solidFill>
              </a:rPr>
              <a:t> [</a:t>
            </a:r>
            <a:r>
              <a:rPr lang="de-DE" dirty="0" err="1">
                <a:solidFill>
                  <a:schemeClr val="tx1"/>
                </a:solidFill>
              </a:rPr>
              <a:t>FPxx</a:t>
            </a:r>
            <a:r>
              <a:rPr lang="de-DE" dirty="0">
                <a:solidFill>
                  <a:schemeClr val="tx1"/>
                </a:solidFill>
              </a:rPr>
              <a:t>], Graphics </a:t>
            </a:r>
            <a:r>
              <a:rPr lang="de-DE" dirty="0" err="1">
                <a:solidFill>
                  <a:schemeClr val="tx1"/>
                </a:solidFill>
              </a:rPr>
              <a:t>problems</a:t>
            </a:r>
            <a:r>
              <a:rPr lang="de-DE" dirty="0">
                <a:solidFill>
                  <a:schemeClr val="tx1"/>
                </a:solidFill>
              </a:rPr>
              <a:t> [TC10, FC02], Bad PDF/PS/EPS, </a:t>
            </a:r>
            <a:r>
              <a:rPr lang="de-DE" dirty="0" err="1">
                <a:solidFill>
                  <a:schemeClr val="tx1"/>
                </a:solidFill>
              </a:rPr>
              <a:t>Tearing</a:t>
            </a:r>
            <a:r>
              <a:rPr lang="de-DE" dirty="0">
                <a:solidFill>
                  <a:schemeClr val="tx1"/>
                </a:solidFill>
              </a:rPr>
              <a:t> Boxes [FC04, FC05, FC10]</a:t>
            </a:r>
          </a:p>
          <a:p>
            <a:r>
              <a:rPr lang="de-DE" dirty="0">
                <a:solidFill>
                  <a:schemeClr val="tx1"/>
                </a:solidFill>
              </a:rPr>
              <a:t> As </a:t>
            </a:r>
            <a:r>
              <a:rPr lang="de-DE" dirty="0" err="1">
                <a:solidFill>
                  <a:schemeClr val="tx1"/>
                </a:solidFill>
              </a:rPr>
              <a:t>we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checking</a:t>
            </a:r>
            <a:r>
              <a:rPr lang="de-DE" dirty="0">
                <a:solidFill>
                  <a:schemeClr val="tx1"/>
                </a:solidFill>
              </a:rPr>
              <a:t> References in </a:t>
            </a:r>
            <a:r>
              <a:rPr lang="de-DE" dirty="0" err="1">
                <a:solidFill>
                  <a:schemeClr val="tx1"/>
                </a:solidFill>
              </a:rPr>
              <a:t>more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detail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these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errors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are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mentioned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most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often</a:t>
            </a:r>
            <a:r>
              <a:rPr lang="de-DE" dirty="0">
                <a:solidFill>
                  <a:schemeClr val="tx1"/>
                </a:solidFill>
              </a:rPr>
              <a:t>: Reference </a:t>
            </a:r>
            <a:r>
              <a:rPr lang="de-DE" dirty="0" err="1">
                <a:solidFill>
                  <a:schemeClr val="tx1"/>
                </a:solidFill>
              </a:rPr>
              <a:t>formatting</a:t>
            </a:r>
            <a:r>
              <a:rPr lang="de-DE" dirty="0">
                <a:solidFill>
                  <a:schemeClr val="tx1"/>
                </a:solidFill>
              </a:rPr>
              <a:t> [TC06], DOI </a:t>
            </a:r>
            <a:r>
              <a:rPr lang="de-DE" dirty="0" err="1">
                <a:solidFill>
                  <a:schemeClr val="tx1"/>
                </a:solidFill>
              </a:rPr>
              <a:t>problem</a:t>
            </a:r>
            <a:r>
              <a:rPr lang="de-DE" dirty="0">
                <a:solidFill>
                  <a:schemeClr val="tx1"/>
                </a:solidFill>
              </a:rPr>
              <a:t> [TC14]</a:t>
            </a:r>
          </a:p>
          <a:p>
            <a:r>
              <a:rPr lang="de-DE" dirty="0">
                <a:solidFill>
                  <a:schemeClr val="tx1"/>
                </a:solidFill>
              </a:rPr>
              <a:t> Code TC12 (</a:t>
            </a:r>
            <a:r>
              <a:rPr lang="de-DE" dirty="0" err="1">
                <a:solidFill>
                  <a:schemeClr val="tx1"/>
                </a:solidFill>
              </a:rPr>
              <a:t>Badly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formatted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units</a:t>
            </a:r>
            <a:r>
              <a:rPr lang="de-DE" dirty="0">
                <a:solidFill>
                  <a:schemeClr val="tx1"/>
                </a:solidFill>
              </a:rPr>
              <a:t>) </a:t>
            </a:r>
            <a:r>
              <a:rPr lang="de-DE" dirty="0" err="1">
                <a:solidFill>
                  <a:schemeClr val="tx1"/>
                </a:solidFill>
              </a:rPr>
              <a:t>shows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up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more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often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as</a:t>
            </a:r>
            <a:r>
              <a:rPr lang="de-DE" dirty="0">
                <a:solidFill>
                  <a:schemeClr val="tx1"/>
                </a:solidFill>
              </a:rPr>
              <a:t> e.g. </a:t>
            </a:r>
            <a:r>
              <a:rPr lang="de-DE" dirty="0" err="1">
                <a:solidFill>
                  <a:schemeClr val="tx1"/>
                </a:solidFill>
              </a:rPr>
              <a:t>spacing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linebreak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between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value</a:t>
            </a:r>
            <a:r>
              <a:rPr lang="de-DE" dirty="0">
                <a:solidFill>
                  <a:schemeClr val="tx1"/>
                </a:solidFill>
              </a:rPr>
              <a:t> and </a:t>
            </a:r>
            <a:r>
              <a:rPr lang="de-DE" dirty="0" err="1">
                <a:solidFill>
                  <a:schemeClr val="tx1"/>
                </a:solidFill>
              </a:rPr>
              <a:t>unit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checked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  <a:p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are</a:t>
            </a:r>
            <a:r>
              <a:rPr lang="de-DE" dirty="0">
                <a:solidFill>
                  <a:schemeClr val="tx1"/>
                </a:solidFill>
              </a:rPr>
              <a:t> a </a:t>
            </a:r>
            <a:r>
              <a:rPr lang="de-DE" dirty="0" err="1">
                <a:solidFill>
                  <a:schemeClr val="tx1"/>
                </a:solidFill>
              </a:rPr>
              <a:t>number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problems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found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depending</a:t>
            </a:r>
            <a:r>
              <a:rPr lang="de-DE" dirty="0">
                <a:solidFill>
                  <a:schemeClr val="tx1"/>
                </a:solidFill>
              </a:rPr>
              <a:t> on source </a:t>
            </a:r>
            <a:r>
              <a:rPr lang="de-DE" dirty="0" err="1">
                <a:solidFill>
                  <a:schemeClr val="tx1"/>
                </a:solidFill>
              </a:rPr>
              <a:t>format</a:t>
            </a:r>
            <a:r>
              <a:rPr lang="de-DE" dirty="0">
                <a:solidFill>
                  <a:schemeClr val="tx1"/>
                </a:solidFill>
              </a:rPr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chemeClr val="tx1"/>
                </a:solidFill>
              </a:rPr>
              <a:t> Word &amp; ODF: </a:t>
            </a:r>
            <a:r>
              <a:rPr lang="de-DE" dirty="0" err="1">
                <a:solidFill>
                  <a:schemeClr val="tx1"/>
                </a:solidFill>
              </a:rPr>
              <a:t>Wrong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text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flow</a:t>
            </a:r>
            <a:r>
              <a:rPr lang="de-DE" dirty="0">
                <a:solidFill>
                  <a:schemeClr val="tx1"/>
                </a:solidFill>
              </a:rPr>
              <a:t> after double </a:t>
            </a:r>
            <a:r>
              <a:rPr lang="de-DE" dirty="0" err="1">
                <a:solidFill>
                  <a:schemeClr val="tx1"/>
                </a:solidFill>
              </a:rPr>
              <a:t>wide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figures</a:t>
            </a:r>
            <a:r>
              <a:rPr lang="de-DE" dirty="0">
                <a:solidFill>
                  <a:schemeClr val="tx1"/>
                </a:solidFill>
              </a:rPr>
              <a:t> and </a:t>
            </a:r>
            <a:r>
              <a:rPr lang="de-DE" dirty="0" err="1">
                <a:solidFill>
                  <a:schemeClr val="tx1"/>
                </a:solidFill>
              </a:rPr>
              <a:t>tables</a:t>
            </a:r>
            <a:endParaRPr lang="de-DE" dirty="0">
              <a:solidFill>
                <a:schemeClr val="tx1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LaTeX</a:t>
            </a:r>
            <a:r>
              <a:rPr lang="de-DE" dirty="0">
                <a:solidFill>
                  <a:schemeClr val="tx1"/>
                </a:solidFill>
              </a:rPr>
              <a:t>: Use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BibTeX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without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fitting</a:t>
            </a:r>
            <a:r>
              <a:rPr lang="de-DE" dirty="0">
                <a:solidFill>
                  <a:schemeClr val="tx1"/>
                </a:solidFill>
              </a:rPr>
              <a:t> style </a:t>
            </a:r>
            <a:r>
              <a:rPr lang="de-DE" dirty="0" err="1">
                <a:solidFill>
                  <a:schemeClr val="tx1"/>
                </a:solidFill>
              </a:rPr>
              <a:t>information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IEEEtran</a:t>
            </a:r>
            <a:r>
              <a:rPr lang="de-DE" dirty="0">
                <a:solidFill>
                  <a:schemeClr val="tx1"/>
                </a:solidFill>
              </a:rPr>
              <a:t> style </a:t>
            </a:r>
            <a:r>
              <a:rPr lang="de-DE" dirty="0" err="1">
                <a:solidFill>
                  <a:schemeClr val="tx1"/>
                </a:solidFill>
              </a:rPr>
              <a:t>does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not </a:t>
            </a:r>
            <a:r>
              <a:rPr lang="de-DE" dirty="0" err="1">
                <a:solidFill>
                  <a:schemeClr val="tx1"/>
                </a:solidFill>
              </a:rPr>
              <a:t>agree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JACoW style </a:t>
            </a:r>
            <a:r>
              <a:rPr lang="de-DE" dirty="0" err="1">
                <a:solidFill>
                  <a:schemeClr val="tx1"/>
                </a:solidFill>
              </a:rPr>
              <a:t>requirements</a:t>
            </a:r>
            <a:r>
              <a:rPr lang="de-DE" dirty="0">
                <a:solidFill>
                  <a:schemeClr val="tx1"/>
                </a:solidFill>
              </a:rPr>
              <a:t> ⇒ </a:t>
            </a:r>
            <a:r>
              <a:rPr lang="de-DE" dirty="0" err="1">
                <a:solidFill>
                  <a:schemeClr val="tx1"/>
                </a:solidFill>
              </a:rPr>
              <a:t>BibLaTeX</a:t>
            </a:r>
            <a:r>
              <a:rPr lang="de-DE" dirty="0">
                <a:solidFill>
                  <a:schemeClr val="tx1"/>
                </a:solidFill>
              </a:rPr>
              <a:t> &amp; Biber)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LuaLaTeX</a:t>
            </a:r>
            <a:r>
              <a:rPr lang="de-DE" dirty="0">
                <a:solidFill>
                  <a:schemeClr val="tx1"/>
                </a:solidFill>
              </a:rPr>
              <a:t>: </a:t>
            </a:r>
            <a:r>
              <a:rPr lang="de-DE" dirty="0" err="1">
                <a:solidFill>
                  <a:schemeClr val="tx1"/>
                </a:solidFill>
              </a:rPr>
              <a:t>missing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BoldMath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symbols</a:t>
            </a:r>
            <a:r>
              <a:rPr lang="de-DE" dirty="0">
                <a:solidFill>
                  <a:schemeClr val="tx1"/>
                </a:solidFill>
              </a:rPr>
              <a:t> due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wrong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font</a:t>
            </a:r>
            <a:r>
              <a:rPr lang="de-DE" dirty="0">
                <a:solidFill>
                  <a:schemeClr val="tx1"/>
                </a:solidFill>
              </a:rPr>
              <a:t> &amp; </a:t>
            </a:r>
            <a:r>
              <a:rPr lang="de-DE" dirty="0" err="1">
                <a:solidFill>
                  <a:schemeClr val="tx1"/>
                </a:solidFill>
              </a:rPr>
              <a:t>encoding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selection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⇒ log </a:t>
            </a:r>
            <a:r>
              <a:rPr lang="de-DE" dirty="0" err="1">
                <a:solidFill>
                  <a:schemeClr val="tx1"/>
                </a:solidFill>
              </a:rPr>
              <a:t>checking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necessary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en-US" b="0" i="0" u="none" strike="noStrike" baseline="0" dirty="0">
                <a:solidFill>
                  <a:schemeClr val="tx1"/>
                </a:solidFill>
              </a:rPr>
              <a:t>(</a:t>
            </a:r>
            <a:r>
              <a:rPr lang="en-US" b="0" i="0" u="none" strike="noStrike" baseline="0" dirty="0" err="1">
                <a:solidFill>
                  <a:schemeClr val="tx1"/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texlogsieve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LMSans10-Regular"/>
              </a:rPr>
              <a:t>, </a:t>
            </a:r>
            <a:r>
              <a:rPr lang="en-US" b="0" u="none" strike="noStrike" baseline="0" dirty="0">
                <a:solidFill>
                  <a:schemeClr val="tx1"/>
                </a:solidFill>
              </a:rPr>
              <a:t>etc</a:t>
            </a:r>
            <a:r>
              <a:rPr lang="en-US" b="0" u="none" strike="noStrike" baseline="0" dirty="0">
                <a:solidFill>
                  <a:schemeClr val="tx1"/>
                </a:solidFill>
                <a:latin typeface="LMSans10-Regular"/>
              </a:rPr>
              <a:t>.</a:t>
            </a:r>
            <a:r>
              <a:rPr lang="en-US" b="0" u="none" strike="noStrike" baseline="0" dirty="0">
                <a:solidFill>
                  <a:schemeClr val="tx1"/>
                </a:solidFill>
              </a:rPr>
              <a:t>)</a:t>
            </a:r>
            <a:r>
              <a:rPr lang="en-US" b="0" u="none" strike="noStrike" baseline="0" dirty="0">
                <a:solidFill>
                  <a:schemeClr val="tx1"/>
                </a:solidFill>
                <a:latin typeface="LMSans10-Regular"/>
              </a:rPr>
              <a:t> </a:t>
            </a:r>
            <a:endParaRPr lang="de-DE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3843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88883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GB" sz="3600" dirty="0">
                <a:solidFill>
                  <a:schemeClr val="tx1"/>
                </a:solidFill>
              </a:rPr>
              <a:t>Accuracy of submissions (cont.)</a:t>
            </a:r>
            <a:endParaRPr lang="en-GB" sz="36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A56E7F4-F875-4619-BB4C-C92189B578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801" y="774123"/>
            <a:ext cx="9855198" cy="6255327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 And still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good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old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formattings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errors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Uppercase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units</a:t>
            </a:r>
            <a:r>
              <a:rPr lang="de-DE" dirty="0">
                <a:solidFill>
                  <a:schemeClr val="tx1"/>
                </a:solidFill>
              </a:rPr>
              <a:t> in Title and </a:t>
            </a:r>
            <a:r>
              <a:rPr lang="de-DE" dirty="0" err="1">
                <a:solidFill>
                  <a:schemeClr val="tx1"/>
                </a:solidFill>
              </a:rPr>
              <a:t>Section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headings</a:t>
            </a:r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Acronyms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missing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their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CamelCase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de-DE" dirty="0">
                <a:solidFill>
                  <a:schemeClr val="tx1"/>
                </a:solidFill>
              </a:rPr>
              <a:t> Figure and Table </a:t>
            </a:r>
            <a:r>
              <a:rPr lang="de-DE" dirty="0" err="1">
                <a:solidFill>
                  <a:schemeClr val="tx1"/>
                </a:solidFill>
              </a:rPr>
              <a:t>formatting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caption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formatting</a:t>
            </a:r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Figures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Tables</a:t>
            </a:r>
            <a:r>
              <a:rPr lang="de-DE" dirty="0">
                <a:solidFill>
                  <a:schemeClr val="tx1"/>
                </a:solidFill>
              </a:rPr>
              <a:t>, References not in </a:t>
            </a:r>
            <a:r>
              <a:rPr lang="de-DE" dirty="0" err="1">
                <a:solidFill>
                  <a:schemeClr val="tx1"/>
                </a:solidFill>
              </a:rPr>
              <a:t>sequence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</a:t>
            </a:r>
            <a:r>
              <a:rPr lang="de-DE" dirty="0">
                <a:solidFill>
                  <a:schemeClr val="tx1"/>
                </a:solidFill>
              </a:rPr>
              <a:t> not </a:t>
            </a:r>
            <a:r>
              <a:rPr lang="de-DE" dirty="0" err="1">
                <a:solidFill>
                  <a:schemeClr val="tx1"/>
                </a:solidFill>
              </a:rPr>
              <a:t>references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text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 The </a:t>
            </a:r>
            <a:r>
              <a:rPr lang="de-DE" dirty="0" err="1">
                <a:solidFill>
                  <a:schemeClr val="tx1"/>
                </a:solidFill>
              </a:rPr>
              <a:t>presumed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decline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errors</a:t>
            </a:r>
            <a:r>
              <a:rPr lang="de-DE" dirty="0">
                <a:solidFill>
                  <a:schemeClr val="tx1"/>
                </a:solidFill>
              </a:rPr>
              <a:t> in Text, Table, and Figure </a:t>
            </a:r>
            <a:r>
              <a:rPr lang="de-DE" dirty="0" err="1">
                <a:solidFill>
                  <a:schemeClr val="tx1"/>
                </a:solidFill>
              </a:rPr>
              <a:t>formatting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just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compensation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shift in </a:t>
            </a:r>
            <a:r>
              <a:rPr lang="de-DE" dirty="0" err="1">
                <a:solidFill>
                  <a:schemeClr val="tx1"/>
                </a:solidFill>
              </a:rPr>
              <a:t>more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 The presumed </a:t>
            </a:r>
            <a:r>
              <a:rPr lang="de-DE" dirty="0" err="1">
                <a:solidFill>
                  <a:schemeClr val="tx1"/>
                </a:solidFill>
              </a:rPr>
              <a:t>decline</a:t>
            </a:r>
            <a:r>
              <a:rPr lang="en-US" dirty="0">
                <a:solidFill>
                  <a:schemeClr val="tx1"/>
                </a:solidFill>
              </a:rPr>
              <a:t> of errors </a:t>
            </a:r>
            <a:r>
              <a:rPr lang="de-DE" dirty="0">
                <a:solidFill>
                  <a:schemeClr val="tx1"/>
                </a:solidFill>
              </a:rPr>
              <a:t>in Text, Table, and Figure </a:t>
            </a:r>
            <a:r>
              <a:rPr lang="de-DE" dirty="0" err="1">
                <a:solidFill>
                  <a:schemeClr val="tx1"/>
                </a:solidFill>
              </a:rPr>
              <a:t>formatting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is only due to the strong shift to Reference and DOI type errors.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Only the errors up to a running total of ~75 % are taken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into account for each conference</a:t>
            </a:r>
          </a:p>
          <a:p>
            <a:r>
              <a:rPr lang="en-US" dirty="0">
                <a:solidFill>
                  <a:schemeClr val="tx1"/>
                </a:solidFill>
              </a:rPr>
              <a:t> for </a:t>
            </a:r>
            <a:r>
              <a:rPr lang="en-US" dirty="0">
                <a:solidFill>
                  <a:srgbClr val="FF0000"/>
                </a:solidFill>
              </a:rPr>
              <a:t>Indico</a:t>
            </a:r>
            <a:r>
              <a:rPr lang="en-US" dirty="0">
                <a:solidFill>
                  <a:schemeClr val="tx1"/>
                </a:solidFill>
              </a:rPr>
              <a:t> all errors above 50% were summed up and </a:t>
            </a:r>
            <a:r>
              <a:rPr lang="en-US">
                <a:solidFill>
                  <a:schemeClr val="tx1"/>
                </a:solidFill>
              </a:rPr>
              <a:t>each divided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 by </a:t>
            </a:r>
            <a:r>
              <a:rPr lang="en-US" dirty="0">
                <a:solidFill>
                  <a:schemeClr val="tx1"/>
                </a:solidFill>
              </a:rPr>
              <a:t>the  total.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56423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905999" cy="77412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3600" dirty="0"/>
              <a:t>Changes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23875" y="0"/>
            <a:ext cx="9201151" cy="6793948"/>
          </a:xfrm>
        </p:spPr>
        <p:txBody>
          <a:bodyPr/>
          <a:lstStyle/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Changes (labelling in the graphs)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800" dirty="0">
                <a:solidFill>
                  <a:schemeClr val="tx1"/>
                </a:solidFill>
              </a:rPr>
              <a:t> file types for conferences</a:t>
            </a:r>
          </a:p>
          <a:p>
            <a:pPr marL="46037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     </a:t>
            </a:r>
            <a:r>
              <a:rPr lang="en-GB" sz="2400" dirty="0" err="1">
                <a:solidFill>
                  <a:schemeClr val="tx1"/>
                </a:solidFill>
              </a:rPr>
              <a:t>Colors</a:t>
            </a:r>
            <a:r>
              <a:rPr lang="en-GB" sz="2400" dirty="0">
                <a:solidFill>
                  <a:schemeClr val="tx1"/>
                </a:solidFill>
              </a:rPr>
              <a:t> used to signify changes</a:t>
            </a:r>
          </a:p>
          <a:p>
            <a:pPr marL="365125" lvl="1" indent="0">
              <a:buNone/>
            </a:pPr>
            <a:r>
              <a:rPr lang="en-GB" sz="2400" dirty="0">
                <a:solidFill>
                  <a:srgbClr val="00FF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         </a:t>
            </a:r>
            <a:r>
              <a:rPr lang="hy-AM" sz="2400" dirty="0">
                <a:solidFill>
                  <a:srgbClr val="00FF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</a:t>
            </a:r>
            <a:r>
              <a:rPr lang="en-GB" sz="2400" dirty="0">
                <a:solidFill>
                  <a:srgbClr val="00FF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increasing</a:t>
            </a:r>
            <a:br>
              <a:rPr lang="en-GB" sz="2400" dirty="0">
                <a:solidFill>
                  <a:srgbClr val="00FF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r>
              <a:rPr lang="en-GB" sz="2400" dirty="0">
                <a:solidFill>
                  <a:srgbClr val="00FF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        </a:t>
            </a:r>
            <a:r>
              <a:rPr lang="hy-AM" sz="24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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stable/small variations</a:t>
            </a:r>
            <a:br>
              <a:rPr lang="en-GB" sz="2400" dirty="0">
                <a:solidFill>
                  <a:srgbClr val="00FF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         </a:t>
            </a:r>
            <a:r>
              <a:rPr lang="hy-AM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</a:t>
            </a:r>
            <a: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decline/decreasing</a:t>
            </a:r>
            <a:b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b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202x (x) remote conference due to COVID</a:t>
            </a:r>
            <a:b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r>
              <a:rPr lang="en-GB" sz="24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2022 (x) not published/publishable</a:t>
            </a:r>
            <a:br>
              <a:rPr lang="en-GB" sz="26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br>
              <a:rPr lang="en-GB" sz="26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r>
              <a:rPr lang="en-GB" sz="2600" dirty="0">
                <a:solidFill>
                  <a:schemeClr val="tx2">
                    <a:lumMod val="75000"/>
                  </a:schemeClr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 </a:t>
            </a:r>
            <a:r>
              <a:rPr lang="en-US" sz="1800" b="1" i="0" u="none" strike="noStrike" baseline="0" dirty="0">
                <a:solidFill>
                  <a:srgbClr val="000000"/>
                </a:solidFill>
                <a:highlight>
                  <a:srgbClr val="DDDDDD"/>
                </a:highlight>
                <a:latin typeface="PragmataProMonoLiga-Bold" panose="02000509030000020004" pitchFamily="49" charset="0"/>
              </a:rPr>
              <a:t>#15:  Δ±343(27%)  </a:t>
            </a:r>
            <a:r>
              <a:rPr lang="en-US" sz="1800" b="1" i="0" u="none" strike="noStrike" baseline="0" dirty="0">
                <a:solidFill>
                  <a:schemeClr val="accent6"/>
                </a:solidFill>
                <a:highlight>
                  <a:srgbClr val="DDDDDD"/>
                </a:highlight>
                <a:latin typeface="PragmataProMonoLiga-Bold" panose="02000509030000020004" pitchFamily="49" charset="0"/>
              </a:rPr>
              <a:t>251</a:t>
            </a:r>
            <a:r>
              <a:rPr lang="en-US" sz="1800" b="1" i="0" u="none" strike="noStrike" baseline="0" dirty="0">
                <a:solidFill>
                  <a:srgbClr val="000000"/>
                </a:solidFill>
                <a:highlight>
                  <a:srgbClr val="DDDDDD"/>
                </a:highlight>
                <a:latin typeface="PragmataProMonoLiga-Bold" panose="02000509030000020004" pitchFamily="49" charset="0"/>
              </a:rPr>
              <a:t>&lt;</a:t>
            </a:r>
            <a:r>
              <a:rPr lang="en-US" sz="1800" b="1" i="0" u="none" strike="noStrike" baseline="0" dirty="0">
                <a:solidFill>
                  <a:srgbClr val="0000FF"/>
                </a:solidFill>
                <a:highlight>
                  <a:srgbClr val="DDDDDD"/>
                </a:highlight>
                <a:latin typeface="PragmataProMonoLiga-Bold" panose="02000509030000020004" pitchFamily="49" charset="0"/>
              </a:rPr>
              <a:t>1278</a:t>
            </a:r>
            <a:r>
              <a:rPr lang="en-US" sz="1800" b="1" i="0" u="none" strike="noStrike" baseline="0" dirty="0">
                <a:solidFill>
                  <a:srgbClr val="000000"/>
                </a:solidFill>
                <a:highlight>
                  <a:srgbClr val="DDDDDD"/>
                </a:highlight>
                <a:latin typeface="PragmataProMonoLiga-Bold" panose="02000509030000020004" pitchFamily="49" charset="0"/>
              </a:rPr>
              <a:t>&lt;1536   </a:t>
            </a:r>
            <a:br>
              <a:rPr lang="en-GB" sz="26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</a:br>
            <a:r>
              <a:rPr lang="en-GB" sz="2600" dirty="0">
                <a:solidFill>
                  <a:srgbClr val="FF0000"/>
                </a:solidFill>
                <a:ea typeface="PragmataPro Mono Liga" panose="02000509040000020004" pitchFamily="49" charset="0"/>
                <a:cs typeface="PragmataPro Mono Liga" panose="02000509040000020004" pitchFamily="49" charset="0"/>
              </a:rPr>
              <a:t>   </a:t>
            </a:r>
            <a: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# number of conferences</a:t>
            </a:r>
            <a:b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</a:br>
            <a: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  Δ deviation from mean number of pages</a:t>
            </a:r>
            <a:b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</a:br>
            <a: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  % deviation percentage</a:t>
            </a:r>
            <a:b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</a:br>
            <a: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  ÷ </a:t>
            </a:r>
            <a:r>
              <a:rPr lang="en-GB" sz="2200" dirty="0">
                <a:solidFill>
                  <a:srgbClr val="FF0000"/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lowest number of papers (declining)</a:t>
            </a:r>
            <a:br>
              <a:rPr lang="en-GB" sz="2200" dirty="0">
                <a:solidFill>
                  <a:srgbClr val="FF0000"/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</a:br>
            <a:r>
              <a:rPr lang="en-GB" sz="2200" dirty="0">
                <a:solidFill>
                  <a:srgbClr val="FF0000"/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  </a:t>
            </a:r>
            <a: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&lt; </a:t>
            </a:r>
            <a:r>
              <a:rPr lang="en-GB" sz="2200" dirty="0">
                <a:solidFill>
                  <a:schemeClr val="tx2">
                    <a:lumMod val="50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average number of papers (stable)</a:t>
            </a:r>
            <a:b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</a:br>
            <a:r>
              <a:rPr lang="en-GB" sz="2200" dirty="0">
                <a:solidFill>
                  <a:schemeClr val="tx1">
                    <a:lumMod val="85000"/>
                  </a:schemeClr>
                </a:solidFill>
                <a:latin typeface="PragmataPro Mono" panose="02000509040000020004" pitchFamily="49" charset="0"/>
                <a:ea typeface="PragmataPro Mono" panose="02000509040000020004" pitchFamily="49" charset="0"/>
                <a:cs typeface="PragmataPro Mono" panose="02000509040000020004" pitchFamily="49" charset="0"/>
              </a:rPr>
              <a:t>  &lt; maximum number of papers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57990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2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Pages>1</Pages>
  <Words>854</Words>
  <Application>Microsoft Office PowerPoint</Application>
  <PresentationFormat>A4 Paper (210x297 mm)</PresentationFormat>
  <Paragraphs>65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PragmataProMonoLiga-Bold</vt:lpstr>
      <vt:lpstr>Arial</vt:lpstr>
      <vt:lpstr>PragmataPro Mono Liga</vt:lpstr>
      <vt:lpstr>Wingdings</vt:lpstr>
      <vt:lpstr>LMSans10-Regular</vt:lpstr>
      <vt:lpstr>Times New Roman</vt:lpstr>
      <vt:lpstr>PragmataPro Mono</vt:lpstr>
      <vt:lpstr>Courier New</vt:lpstr>
      <vt:lpstr>Georgia</vt:lpstr>
      <vt:lpstr>Trebuchet MS</vt:lpstr>
      <vt:lpstr>Slipstream</vt:lpstr>
      <vt:lpstr>Trends in Paper Submission: Types, Problems, Quality Control        </vt:lpstr>
      <vt:lpstr>Overview</vt:lpstr>
      <vt:lpstr>Overview</vt:lpstr>
      <vt:lpstr>Changes</vt:lpstr>
      <vt:lpstr>Accuracy of  submissions</vt:lpstr>
      <vt:lpstr>Accuracy of submissions</vt:lpstr>
      <vt:lpstr>Accuracy of submissions</vt:lpstr>
      <vt:lpstr>Accuracy of submissions (cont.)</vt:lpstr>
      <vt:lpstr>Changes</vt:lpstr>
      <vt:lpstr>Changes</vt:lpstr>
      <vt:lpstr>Changes in file type in IPAC</vt:lpstr>
      <vt:lpstr>Changes in file type for LINAC</vt:lpstr>
      <vt:lpstr>Changes in file type for FEL</vt:lpstr>
      <vt:lpstr>Changes in file type for IBIC</vt:lpstr>
      <vt:lpstr>Changes in file type for ECRIS</vt:lpstr>
      <vt:lpstr>Changes in file type for ICALEPCS</vt:lpstr>
      <vt:lpstr>Changes in file type for MEDSI</vt:lpstr>
      <vt:lpstr>Changes in file type for SRF</vt:lpstr>
      <vt:lpstr>Changes in file type for HB</vt:lpstr>
      <vt:lpstr>Changes in file type for COOL</vt:lpstr>
      <vt:lpstr>Changes in file type for NAPAC</vt:lpstr>
      <vt:lpstr>Changes in file type for Cyclotrons</vt:lpstr>
      <vt:lpstr>Changes in file type for PCaPAC</vt:lpstr>
      <vt:lpstr>Changes in file type for ICAP</vt:lpstr>
      <vt:lpstr>Questions?</vt:lpstr>
    </vt:vector>
  </TitlesOfParts>
  <Company>JACoW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JACoW Chairman's Report 2012</dc:title>
  <dc:creator>Volker RW Schaa</dc:creator>
  <cp:lastModifiedBy>Volker RW Schaa</cp:lastModifiedBy>
  <cp:revision>523</cp:revision>
  <cp:lastPrinted>2000-10-31T08:12:42Z</cp:lastPrinted>
  <dcterms:created xsi:type="dcterms:W3CDTF">2000-05-02T14:04:02Z</dcterms:created>
  <dcterms:modified xsi:type="dcterms:W3CDTF">2024-11-06T07:57:44Z</dcterms:modified>
</cp:coreProperties>
</file>