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0" r:id="rId1"/>
  </p:sldMasterIdLst>
  <p:notesMasterIdLst>
    <p:notesMasterId r:id="rId21"/>
  </p:notesMasterIdLst>
  <p:sldIdLst>
    <p:sldId id="275" r:id="rId2"/>
    <p:sldId id="308" r:id="rId3"/>
    <p:sldId id="360" r:id="rId4"/>
    <p:sldId id="370" r:id="rId5"/>
    <p:sldId id="359" r:id="rId6"/>
    <p:sldId id="353" r:id="rId7"/>
    <p:sldId id="365" r:id="rId8"/>
    <p:sldId id="361" r:id="rId9"/>
    <p:sldId id="364" r:id="rId10"/>
    <p:sldId id="367" r:id="rId11"/>
    <p:sldId id="368" r:id="rId12"/>
    <p:sldId id="369" r:id="rId13"/>
    <p:sldId id="362" r:id="rId14"/>
    <p:sldId id="363" r:id="rId15"/>
    <p:sldId id="371" r:id="rId16"/>
    <p:sldId id="309" r:id="rId17"/>
    <p:sldId id="366" r:id="rId18"/>
    <p:sldId id="372" r:id="rId19"/>
    <p:sldId id="307" r:id="rId20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A60296C5-B24A-601A-7D35-6123864D063B}" name="Saethre, Robert" initials="SR" userId="S::rs4@ornl.gov::d6248097-6830-49cd-a318-ee42293ccf95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9"/>
    <a:srgbClr val="7861F1"/>
    <a:srgbClr val="FFDB00"/>
    <a:srgbClr val="B8712A"/>
    <a:srgbClr val="67E1C8"/>
    <a:srgbClr val="D7B470"/>
    <a:srgbClr val="FFFFFF"/>
    <a:srgbClr val="22AB35"/>
    <a:srgbClr val="6B6FA5"/>
    <a:srgbClr val="F8F8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0015" autoAdjust="0"/>
  </p:normalViewPr>
  <p:slideViewPr>
    <p:cSldViewPr snapToGrid="0">
      <p:cViewPr varScale="1">
        <p:scale>
          <a:sx n="80" d="100"/>
          <a:sy n="80" d="100"/>
        </p:scale>
        <p:origin x="58" y="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8/10/relationships/authors" Target="author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6294E2-5905-4058-9F6C-3281DD974D1B}" type="datetimeFigureOut">
              <a:rPr lang="en-US" smtClean="0"/>
              <a:t>11/5/2024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392B8B-2E58-4B23-9D60-E8E693F6AD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708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107 A-B</a:t>
            </a:r>
            <a:r>
              <a:rPr lang="en-US" dirty="0"/>
              <a:t>: U-Shape set with one computer workstation per 6-foot table; 26 ergo chairs</a:t>
            </a:r>
          </a:p>
          <a:p>
            <a:r>
              <a:rPr lang="en-US" dirty="0"/>
              <a:t>26 computers, power and two printers in the room </a:t>
            </a:r>
          </a:p>
          <a:p>
            <a:r>
              <a:rPr lang="en-US" dirty="0"/>
              <a:t>Room must be locked at all times with 10 keys</a:t>
            </a:r>
          </a:p>
          <a:p>
            <a:r>
              <a:rPr lang="en-US" dirty="0"/>
              <a:t>Staff and volunteers to be provided by ORNL</a:t>
            </a:r>
          </a:p>
          <a:p>
            <a:endParaRPr lang="en-US" dirty="0"/>
          </a:p>
          <a:p>
            <a:r>
              <a:rPr lang="en-US" b="1" dirty="0"/>
              <a:t>108:</a:t>
            </a:r>
            <a:r>
              <a:rPr lang="en-US" b="0" dirty="0"/>
              <a:t> 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two conference tables with workstations facing the door; three conference tables around the perimeter of the room for printers, books and supplies; four ergo chairs</a:t>
            </a:r>
            <a:r>
              <a:rPr lang="en-US" dirty="0"/>
              <a:t> </a:t>
            </a:r>
            <a:endParaRPr lang="en-US" b="0" dirty="0"/>
          </a:p>
          <a:p>
            <a:endParaRPr lang="en-US" b="0" dirty="0"/>
          </a:p>
          <a:p>
            <a:r>
              <a:rPr lang="en-US" b="1" dirty="0"/>
              <a:t>109:</a:t>
            </a:r>
            <a:r>
              <a:rPr lang="en-US" b="0" dirty="0"/>
              <a:t> 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rounds with tables for food</a:t>
            </a:r>
            <a:r>
              <a:rPr lang="en-US" dirty="0"/>
              <a:t> 35</a:t>
            </a:r>
          </a:p>
          <a:p>
            <a:endParaRPr lang="en-US" b="1" dirty="0"/>
          </a:p>
          <a:p>
            <a:r>
              <a:rPr lang="en-US" b="1" dirty="0"/>
              <a:t>110A:</a:t>
            </a:r>
            <a:r>
              <a:rPr lang="en-US" b="0" dirty="0"/>
              <a:t> 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Six-foot tables around the perimeter of the room to accommodate 20 computers and workstations; 1 printer in the room</a:t>
            </a:r>
            <a:r>
              <a:rPr lang="en-US" dirty="0"/>
              <a:t> </a:t>
            </a:r>
            <a:endParaRPr lang="en-US" b="0" dirty="0"/>
          </a:p>
          <a:p>
            <a:endParaRPr lang="en-US" dirty="0"/>
          </a:p>
          <a:p>
            <a:r>
              <a:rPr lang="en-US" b="1" dirty="0"/>
              <a:t>110B: 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Storage for Audio Visual and Anthony</a:t>
            </a:r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E84BEC-EEF5-4EBA-8B25-D116580442D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0440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E84BEC-EEF5-4EBA-8B25-D116580442D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8132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rick bar">
    <p:bg>
      <p:bgPr>
        <a:solidFill>
          <a:srgbClr val="F0E7C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B262E56-28B3-B84C-9FBD-50A225FFC48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9528"/>
          <a:stretch/>
        </p:blipFill>
        <p:spPr>
          <a:xfrm>
            <a:off x="0" y="6139860"/>
            <a:ext cx="12192000" cy="71814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D9B5016-BDD2-254D-AE8A-558F5700EB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457" y="6196104"/>
            <a:ext cx="1637085" cy="64358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872F62B-C2EF-1C48-9A91-39AFD358D7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98542" y="6258599"/>
            <a:ext cx="5321915" cy="4831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E92037E-721F-B04E-A042-2BB1CCAC55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1457" y="279832"/>
            <a:ext cx="467872" cy="448587"/>
          </a:xfrm>
          <a:prstGeom prst="rect">
            <a:avLst/>
          </a:prstGeom>
        </p:spPr>
      </p:pic>
      <p:sp>
        <p:nvSpPr>
          <p:cNvPr id="13" name="Title 12">
            <a:extLst>
              <a:ext uri="{FF2B5EF4-FFF2-40B4-BE49-F238E27FC236}">
                <a16:creationId xmlns:a16="http://schemas.microsoft.com/office/drawing/2014/main" id="{C439E273-D6EF-9340-A7BF-34F1EC830B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9329" y="279833"/>
            <a:ext cx="10515600" cy="718140"/>
          </a:xfrm>
        </p:spPr>
        <p:txBody>
          <a:bodyPr anchor="t">
            <a:normAutofit/>
          </a:bodyPr>
          <a:lstStyle>
            <a:lvl1pPr>
              <a:defRPr sz="3200" b="1" i="0">
                <a:solidFill>
                  <a:srgbClr val="002E33"/>
                </a:solidFill>
                <a:latin typeface="Rockwell Nova" panose="02060503020205020403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EDDAF2DE-31A7-AD4A-BE91-06EAA08444C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29330" y="1541958"/>
            <a:ext cx="6585870" cy="3178898"/>
          </a:xfrm>
        </p:spPr>
        <p:txBody>
          <a:bodyPr/>
          <a:lstStyle>
            <a:lvl1pPr marL="228600" indent="-228600">
              <a:buFont typeface="Arial" panose="020B0604020202020204" pitchFamily="34" charset="0"/>
              <a:buChar char="•"/>
              <a:defRPr/>
            </a:lvl1pPr>
            <a:lvl2pPr marL="685800" indent="-228600">
              <a:buFont typeface="Arial" panose="020B0604020202020204" pitchFamily="34" charset="0"/>
              <a:buChar char="•"/>
              <a:defRPr/>
            </a:lvl2pPr>
            <a:lvl3pPr marL="1143000" indent="-228600">
              <a:buFont typeface="Arial" panose="020B0604020202020204" pitchFamily="34" charset="0"/>
              <a:buChar char="•"/>
              <a:defRPr/>
            </a:lvl3pPr>
            <a:lvl4pPr marL="1600200" indent="-228600">
              <a:buFont typeface="Arial" panose="020B0604020202020204" pitchFamily="34" charset="0"/>
              <a:buChar char="•"/>
              <a:defRPr/>
            </a:lvl4pPr>
            <a:lvl5pPr marL="2057400" indent="-228600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4637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ood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188010A-2118-5A43-B2DA-CBB6433F0365}"/>
              </a:ext>
            </a:extLst>
          </p:cNvPr>
          <p:cNvSpPr/>
          <p:nvPr/>
        </p:nvSpPr>
        <p:spPr>
          <a:xfrm>
            <a:off x="-211668" y="1168400"/>
            <a:ext cx="12708467" cy="4690533"/>
          </a:xfrm>
          <a:prstGeom prst="rect">
            <a:avLst/>
          </a:prstGeom>
          <a:solidFill>
            <a:srgbClr val="002E33">
              <a:alpha val="71000"/>
            </a:srgbClr>
          </a:solidFill>
          <a:ln w="38100">
            <a:solidFill>
              <a:srgbClr val="F0E7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8DDE59C-CC5A-8242-9B4E-9E99155C04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5613268" y="819420"/>
            <a:ext cx="965463" cy="925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27905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ric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11372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bg>
      <p:bgPr>
        <a:solidFill>
          <a:srgbClr val="F0E7C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60082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4C7A9-A6DF-6A49-9A3F-39676629FA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0C4886-103C-0C4A-B418-ECD392A00A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D426FF-393E-EA45-A0DC-4BCE81892E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E3B58-BEF9-4B03-8206-C434911D263F}" type="datetimeFigureOut">
              <a:rPr lang="en-US" smtClean="0"/>
              <a:t>11/5/2024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5B71FA-C2F5-E24E-81EB-A91EA027C0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FA18BC-B332-0E4D-BAB9-D539AB809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0DCD9-08C2-485B-A5D5-6EB7D3D3C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927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9D388E-E7B0-6D4B-A068-72CFA1CD23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143D71-1920-5548-8932-83F5374D12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A37C6A-6B11-9A48-A6DC-13AC315FCB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3420E-B2FA-4941-A8A9-2092AFE1DA9B}" type="datetimeFigureOut">
              <a:rPr lang="en-US" smtClean="0"/>
              <a:t>11/5/2024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E8A17B-A7FB-484C-80D7-DB2B1DF67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711254-4856-4A4E-8879-C9F93004FC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5AAE6-F6FF-864D-8AB6-80E74CBD66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0246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5186E7-EF97-644B-A86B-76F1F64E99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342CB1-FD7F-F14E-906D-3240AE1ED2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BF3C09-3DC9-B64C-81A6-D02A5C35CC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16070B-04A2-7343-AFBB-3E21648588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3420E-B2FA-4941-A8A9-2092AFE1DA9B}" type="datetimeFigureOut">
              <a:rPr lang="en-US" smtClean="0"/>
              <a:t>11/5/2024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C572CA-445D-6544-8704-5D796669D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6BD649-3E44-5F4C-A377-DCFB0FC50E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5AAE6-F6FF-864D-8AB6-80E74CBD66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6166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C0F195-F5C5-D84B-8EC5-7F7FEA3946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5DE377-9429-8143-B8EB-227447F63C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2641AC-9EE0-CD41-B566-D7C735430C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0591CC9-EF56-A941-9F92-0012D39D8DE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A3DBD1C-C659-344C-B2F8-58E88AE2994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AA66A42-6C2E-A749-91A2-FEADF63CE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3420E-B2FA-4941-A8A9-2092AFE1DA9B}" type="datetimeFigureOut">
              <a:rPr lang="en-US" smtClean="0"/>
              <a:t>11/5/2024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D9D1DEF-96B0-BC4C-AABF-C17695210A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F1FCF34-905D-EF4E-B82D-AEB424705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5AAE6-F6FF-864D-8AB6-80E74CBD66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4812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B333A-6B74-3E48-8486-FADE83C9DA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96218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bg>
      <p:bgPr>
        <a:solidFill>
          <a:srgbClr val="F0E7C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2">
            <a:extLst>
              <a:ext uri="{FF2B5EF4-FFF2-40B4-BE49-F238E27FC236}">
                <a16:creationId xmlns:a16="http://schemas.microsoft.com/office/drawing/2014/main" id="{625C9F56-BC9C-5615-B9D5-9AF24F0DA1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3515" y="279833"/>
            <a:ext cx="10515600" cy="718140"/>
          </a:xfrm>
        </p:spPr>
        <p:txBody>
          <a:bodyPr anchor="t">
            <a:normAutofit/>
          </a:bodyPr>
          <a:lstStyle>
            <a:lvl1pPr>
              <a:defRPr sz="3200" b="1" i="0">
                <a:solidFill>
                  <a:srgbClr val="002E33"/>
                </a:solidFill>
                <a:latin typeface="Rockwell Nova" panose="02060503020205020403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9238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rick bar">
    <p:bg>
      <p:bgPr>
        <a:solidFill>
          <a:srgbClr val="F0E7C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B262E56-28B3-B84C-9FBD-50A225FFC48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9528"/>
          <a:stretch/>
        </p:blipFill>
        <p:spPr>
          <a:xfrm>
            <a:off x="0" y="6139860"/>
            <a:ext cx="12192000" cy="71814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D9B5016-BDD2-254D-AE8A-558F5700EB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457" y="6196104"/>
            <a:ext cx="1637085" cy="64358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872F62B-C2EF-1C48-9A91-39AFD358D7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98542" y="6258599"/>
            <a:ext cx="5321915" cy="4831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E92037E-721F-B04E-A042-2BB1CCAC55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1457" y="279832"/>
            <a:ext cx="467872" cy="448587"/>
          </a:xfrm>
          <a:prstGeom prst="rect">
            <a:avLst/>
          </a:prstGeom>
        </p:spPr>
      </p:pic>
      <p:sp>
        <p:nvSpPr>
          <p:cNvPr id="13" name="Title 12">
            <a:extLst>
              <a:ext uri="{FF2B5EF4-FFF2-40B4-BE49-F238E27FC236}">
                <a16:creationId xmlns:a16="http://schemas.microsoft.com/office/drawing/2014/main" id="{C439E273-D6EF-9340-A7BF-34F1EC830B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9329" y="279833"/>
            <a:ext cx="10515600" cy="718140"/>
          </a:xfrm>
        </p:spPr>
        <p:txBody>
          <a:bodyPr anchor="t">
            <a:normAutofit/>
          </a:bodyPr>
          <a:lstStyle>
            <a:lvl1pPr>
              <a:defRPr sz="3200" b="1" i="0">
                <a:solidFill>
                  <a:srgbClr val="002E33"/>
                </a:solidFill>
                <a:latin typeface="Rockwell Nova" panose="02060503020205020403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D28AD88A-3CD0-E2B0-3ECA-943B8F3BC5B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765243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Content Placeholder 3">
            <a:extLst>
              <a:ext uri="{FF2B5EF4-FFF2-40B4-BE49-F238E27FC236}">
                <a16:creationId xmlns:a16="http://schemas.microsoft.com/office/drawing/2014/main" id="{D92A9BCE-ADD0-1929-C42C-93BEA927FB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765243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27216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rick bar">
    <p:bg>
      <p:bgPr>
        <a:solidFill>
          <a:srgbClr val="F0E7C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E92037E-721F-B04E-A042-2BB1CCAC55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457" y="279832"/>
            <a:ext cx="467872" cy="448587"/>
          </a:xfrm>
          <a:prstGeom prst="rect">
            <a:avLst/>
          </a:prstGeom>
        </p:spPr>
      </p:pic>
      <p:sp>
        <p:nvSpPr>
          <p:cNvPr id="13" name="Title 12">
            <a:extLst>
              <a:ext uri="{FF2B5EF4-FFF2-40B4-BE49-F238E27FC236}">
                <a16:creationId xmlns:a16="http://schemas.microsoft.com/office/drawing/2014/main" id="{C439E273-D6EF-9340-A7BF-34F1EC830B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9329" y="279833"/>
            <a:ext cx="10515600" cy="718140"/>
          </a:xfrm>
        </p:spPr>
        <p:txBody>
          <a:bodyPr anchor="t">
            <a:normAutofit/>
          </a:bodyPr>
          <a:lstStyle>
            <a:lvl1pPr>
              <a:defRPr sz="3200" b="1" i="0">
                <a:solidFill>
                  <a:srgbClr val="002E33"/>
                </a:solidFill>
                <a:latin typeface="Rockwell Nova" panose="02060503020205020403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4083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rick bar_no pick">
    <p:bg>
      <p:bgPr>
        <a:solidFill>
          <a:srgbClr val="F0E7C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B262E56-28B3-B84C-9FBD-50A225FFC48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9528"/>
          <a:stretch/>
        </p:blipFill>
        <p:spPr>
          <a:xfrm>
            <a:off x="0" y="6139860"/>
            <a:ext cx="12192000" cy="71814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D9B5016-BDD2-254D-AE8A-558F5700EB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515" y="6196104"/>
            <a:ext cx="1637085" cy="64358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872F62B-C2EF-1C48-9A91-39AFD358D7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00600" y="6258599"/>
            <a:ext cx="5321915" cy="483164"/>
          </a:xfrm>
          <a:prstGeom prst="rect">
            <a:avLst/>
          </a:prstGeom>
        </p:spPr>
      </p:pic>
      <p:sp>
        <p:nvSpPr>
          <p:cNvPr id="13" name="Title 12">
            <a:extLst>
              <a:ext uri="{FF2B5EF4-FFF2-40B4-BE49-F238E27FC236}">
                <a16:creationId xmlns:a16="http://schemas.microsoft.com/office/drawing/2014/main" id="{C439E273-D6EF-9340-A7BF-34F1EC830B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3515" y="279833"/>
            <a:ext cx="10515600" cy="718140"/>
          </a:xfrm>
        </p:spPr>
        <p:txBody>
          <a:bodyPr anchor="t">
            <a:normAutofit/>
          </a:bodyPr>
          <a:lstStyle>
            <a:lvl1pPr>
              <a:defRPr sz="3200" b="1" i="0">
                <a:solidFill>
                  <a:srgbClr val="C43927"/>
                </a:solidFill>
                <a:latin typeface="Rockwell Nova" panose="02060503020205020403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EDDAF2DE-31A7-AD4A-BE91-06EAA08444C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3516" y="1541958"/>
            <a:ext cx="5490718" cy="3178898"/>
          </a:xfrm>
        </p:spPr>
        <p:txBody>
          <a:bodyPr/>
          <a:lstStyle>
            <a:lvl1pPr marL="228600" indent="-228600">
              <a:buFont typeface="Arial" panose="020B0604020202020204" pitchFamily="34" charset="0"/>
              <a:buChar char="•"/>
              <a:defRPr/>
            </a:lvl1pPr>
            <a:lvl2pPr marL="685800" indent="-228600">
              <a:buFont typeface="Arial" panose="020B0604020202020204" pitchFamily="34" charset="0"/>
              <a:buChar char="•"/>
              <a:defRPr/>
            </a:lvl2pPr>
            <a:lvl3pPr marL="1143000" indent="-228600">
              <a:buFont typeface="Arial" panose="020B0604020202020204" pitchFamily="34" charset="0"/>
              <a:buChar char="•"/>
              <a:defRPr/>
            </a:lvl3pPr>
            <a:lvl4pPr marL="1600200" indent="-228600">
              <a:buFont typeface="Arial" panose="020B0604020202020204" pitchFamily="34" charset="0"/>
              <a:buChar char="•"/>
              <a:defRPr/>
            </a:lvl4pPr>
            <a:lvl5pPr marL="2057400" indent="-228600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4337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uitar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C85B089-3D56-8247-8C24-E44ED37B704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0402" t="19421" r="1957" b="13834"/>
          <a:stretch/>
        </p:blipFill>
        <p:spPr>
          <a:xfrm>
            <a:off x="0" y="1"/>
            <a:ext cx="2823790" cy="685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571F488-F945-FB49-9A53-D80D9688AC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3381" y="279833"/>
            <a:ext cx="467872" cy="44858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1BDA189-38D5-AD47-838B-AAA651B3E07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60591" y="6108724"/>
            <a:ext cx="1637085" cy="643587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2A69E59-E981-1644-A83E-86C064440B2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66533" y="1542411"/>
            <a:ext cx="7535863" cy="40719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Title 12">
            <a:extLst>
              <a:ext uri="{FF2B5EF4-FFF2-40B4-BE49-F238E27FC236}">
                <a16:creationId xmlns:a16="http://schemas.microsoft.com/office/drawing/2014/main" id="{DFFFD2A8-D2E6-3E49-81E1-50C66A748446}"/>
              </a:ext>
            </a:extLst>
          </p:cNvPr>
          <p:cNvSpPr txBox="1">
            <a:spLocks/>
          </p:cNvSpPr>
          <p:nvPr/>
        </p:nvSpPr>
        <p:spPr>
          <a:xfrm>
            <a:off x="1242053" y="279833"/>
            <a:ext cx="10515600" cy="71814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>
                <a:solidFill>
                  <a:srgbClr val="002E33"/>
                </a:solidFill>
                <a:latin typeface="Rockwell Nova" panose="02060503020205020403" pitchFamily="18" charset="0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12" name="Title 12">
            <a:extLst>
              <a:ext uri="{FF2B5EF4-FFF2-40B4-BE49-F238E27FC236}">
                <a16:creationId xmlns:a16="http://schemas.microsoft.com/office/drawing/2014/main" id="{388A118E-0757-4F0F-AC21-4BDCF140AD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2076" y="277444"/>
            <a:ext cx="10515600" cy="718140"/>
          </a:xfrm>
        </p:spPr>
        <p:txBody>
          <a:bodyPr anchor="t">
            <a:normAutofit/>
          </a:bodyPr>
          <a:lstStyle>
            <a:lvl1pPr>
              <a:defRPr sz="3200" b="1" i="0">
                <a:solidFill>
                  <a:srgbClr val="002E33"/>
                </a:solidFill>
                <a:latin typeface="Rockwell Nova" panose="02060503020205020403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251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ic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6DF7FE1-5FE8-5140-9412-8B84F811AE1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354" r="588" b="628"/>
          <a:stretch/>
        </p:blipFill>
        <p:spPr>
          <a:xfrm rot="20799825">
            <a:off x="-245263" y="2834444"/>
            <a:ext cx="11189632" cy="497297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5AEDC6B-9BB3-5342-8F5D-9D429B92B7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14467" y="3326596"/>
            <a:ext cx="2324636" cy="4561551"/>
          </a:xfrm>
          <a:prstGeom prst="rect">
            <a:avLst/>
          </a:prstGeom>
        </p:spPr>
      </p:pic>
      <p:sp>
        <p:nvSpPr>
          <p:cNvPr id="14" name="Title 12">
            <a:extLst>
              <a:ext uri="{FF2B5EF4-FFF2-40B4-BE49-F238E27FC236}">
                <a16:creationId xmlns:a16="http://schemas.microsoft.com/office/drawing/2014/main" id="{97A5A41B-5410-5C44-90B5-1F60B9A508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3515" y="279833"/>
            <a:ext cx="10515600" cy="718140"/>
          </a:xfrm>
        </p:spPr>
        <p:txBody>
          <a:bodyPr anchor="t">
            <a:normAutofit/>
          </a:bodyPr>
          <a:lstStyle>
            <a:lvl1pPr>
              <a:defRPr sz="3200" b="1" i="0">
                <a:solidFill>
                  <a:srgbClr val="002E33"/>
                </a:solidFill>
                <a:latin typeface="Rockwell Nova" panose="02060503020205020403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1FF11577-7612-D448-8DAD-06EB10F6653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3516" y="1541958"/>
            <a:ext cx="5490718" cy="3178898"/>
          </a:xfrm>
        </p:spPr>
        <p:txBody>
          <a:bodyPr/>
          <a:lstStyle>
            <a:lvl1pPr marL="228600" indent="-228600">
              <a:buFont typeface="Arial" panose="020B0604020202020204" pitchFamily="34" charset="0"/>
              <a:buChar char="•"/>
              <a:defRPr/>
            </a:lvl1pPr>
            <a:lvl2pPr marL="685800" indent="-228600">
              <a:buFont typeface="Arial" panose="020B0604020202020204" pitchFamily="34" charset="0"/>
              <a:buChar char="•"/>
              <a:defRPr/>
            </a:lvl2pPr>
            <a:lvl3pPr marL="1143000" indent="-228600">
              <a:buFont typeface="Arial" panose="020B0604020202020204" pitchFamily="34" charset="0"/>
              <a:buChar char="•"/>
              <a:defRPr/>
            </a:lvl3pPr>
            <a:lvl4pPr marL="1600200" indent="-228600">
              <a:buFont typeface="Arial" panose="020B0604020202020204" pitchFamily="34" charset="0"/>
              <a:buChar char="•"/>
              <a:defRPr/>
            </a:lvl4pPr>
            <a:lvl5pPr marL="2057400" indent="-228600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70022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rick_photo_music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4CF1B54E-780C-1B49-BAD3-C2D64E6276B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7603" t="171" r="1879" b="14467"/>
          <a:stretch/>
        </p:blipFill>
        <p:spPr>
          <a:xfrm>
            <a:off x="0" y="3446464"/>
            <a:ext cx="6390168" cy="3411536"/>
          </a:xfrm>
          <a:prstGeom prst="rect">
            <a:avLst/>
          </a:prstGeom>
        </p:spPr>
      </p:pic>
      <p:sp>
        <p:nvSpPr>
          <p:cNvPr id="8" name="Picture Placeholder 11">
            <a:extLst>
              <a:ext uri="{FF2B5EF4-FFF2-40B4-BE49-F238E27FC236}">
                <a16:creationId xmlns:a16="http://schemas.microsoft.com/office/drawing/2014/main" id="{4051B69B-9A70-C54A-8DE7-B91378E247E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29329" y="1102830"/>
            <a:ext cx="5028004" cy="4958159"/>
          </a:xfrm>
          <a:solidFill>
            <a:schemeClr val="bg1">
              <a:lumMod val="85000"/>
            </a:schemeClr>
          </a:solidFill>
          <a:ln w="12700">
            <a:solidFill>
              <a:srgbClr val="FAF5E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6" name="Title 12">
            <a:extLst>
              <a:ext uri="{FF2B5EF4-FFF2-40B4-BE49-F238E27FC236}">
                <a16:creationId xmlns:a16="http://schemas.microsoft.com/office/drawing/2014/main" id="{51CEF8F6-C2FE-0148-B92A-5AB4AFBBA8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9329" y="279833"/>
            <a:ext cx="10515600" cy="718140"/>
          </a:xfrm>
        </p:spPr>
        <p:txBody>
          <a:bodyPr anchor="t">
            <a:normAutofit/>
          </a:bodyPr>
          <a:lstStyle>
            <a:lvl1pPr>
              <a:defRPr sz="3200" b="1" i="0">
                <a:solidFill>
                  <a:srgbClr val="002E33"/>
                </a:solidFill>
                <a:latin typeface="Rockwell Nova" panose="02060503020205020403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7AAB21-1106-B847-AB18-8E742FD1CA4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494463" y="1103313"/>
            <a:ext cx="5028004" cy="49577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CF5F3A7-BBEA-E549-9930-D34794F3C2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78664" y="6196104"/>
            <a:ext cx="1637085" cy="643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6906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rge Photo">
    <p:bg>
      <p:bgPr>
        <a:solidFill>
          <a:srgbClr val="F0E7C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64F6017-5A7D-564F-AC94-F9B41ABFDE9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5299075" cy="6858000"/>
          </a:xfrm>
          <a:solidFill>
            <a:schemeClr val="bg1">
              <a:lumMod val="8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552865B5-F81D-CC4E-B31E-C83430D477E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517759" y="1502238"/>
            <a:ext cx="4902200" cy="703262"/>
          </a:xfrm>
        </p:spPr>
        <p:txBody>
          <a:bodyPr>
            <a:noAutofit/>
          </a:bodyPr>
          <a:lstStyle>
            <a:lvl1pPr marL="0" indent="0">
              <a:buNone/>
              <a:defRPr sz="3200" b="1" i="0">
                <a:solidFill>
                  <a:srgbClr val="C43927"/>
                </a:solidFill>
                <a:latin typeface="Rockwell Nova" panose="02060503020205020403" pitchFamily="18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A0688D60-0EFF-244E-AF2B-6E635094727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517759" y="2540332"/>
            <a:ext cx="4902200" cy="330993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51444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rick_photo_sta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64AD70E-0961-AA43-A056-E7394469BF1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172200" y="1176867"/>
            <a:ext cx="6121400" cy="4817569"/>
          </a:xfrm>
          <a:solidFill>
            <a:schemeClr val="bg1">
              <a:lumMod val="85000"/>
            </a:schemeClr>
          </a:solidFill>
          <a:ln w="12700">
            <a:solidFill>
              <a:srgbClr val="FAF5E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0CC21593-8900-5047-8930-851C671A8F6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29328" y="1176831"/>
            <a:ext cx="4901535" cy="481756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A5FEC6CD-6FDB-064F-9AE1-9D142345C6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457" y="279832"/>
            <a:ext cx="467872" cy="448587"/>
          </a:xfrm>
          <a:prstGeom prst="rect">
            <a:avLst/>
          </a:prstGeom>
        </p:spPr>
      </p:pic>
      <p:sp>
        <p:nvSpPr>
          <p:cNvPr id="22" name="Title 12">
            <a:extLst>
              <a:ext uri="{FF2B5EF4-FFF2-40B4-BE49-F238E27FC236}">
                <a16:creationId xmlns:a16="http://schemas.microsoft.com/office/drawing/2014/main" id="{FCEF8C6E-CD73-FB45-BC49-F58DD093FD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9329" y="279833"/>
            <a:ext cx="10515600" cy="718140"/>
          </a:xfrm>
        </p:spPr>
        <p:txBody>
          <a:bodyPr anchor="t">
            <a:normAutofit/>
          </a:bodyPr>
          <a:lstStyle>
            <a:lvl1pPr>
              <a:defRPr sz="3200" b="1" i="0">
                <a:solidFill>
                  <a:srgbClr val="002E33"/>
                </a:solidFill>
                <a:latin typeface="Rockwell Nova" panose="02060503020205020403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B4169CF9-F20E-704F-97EB-5A54392F30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1457" y="6196104"/>
            <a:ext cx="1637085" cy="643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1459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CD43E70-B868-C54B-9070-B2C8EA155A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6EEF5C-C1A5-FF4E-BA14-639E87739E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DBA3C0-0486-E849-A9AC-7EF34CC035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03420E-B2FA-4941-A8A9-2092AFE1DA9B}" type="datetimeFigureOut">
              <a:rPr lang="en-US" smtClean="0"/>
              <a:t>11/5/2024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D77A92-1DAF-D84D-A2B4-DA6824E693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1FF942-A56D-BD4F-B20C-BE845221C4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B5AAE6-F6FF-864D-8AB6-80E74CBD66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307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704" r:id="rId2"/>
    <p:sldLayoutId id="2147483702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  <p:sldLayoutId id="2147483705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3.png"/><Relationship Id="rId5" Type="http://schemas.openxmlformats.org/officeDocument/2006/relationships/image" Target="../media/image6.png"/><Relationship Id="rId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iqsels.com/en/search?q=pc&amp;page=2" TargetMode="External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askleo.com/first-things-to-do-with-a-new-windows-computer/" TargetMode="External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pxhere.com/ru/photo/885260" TargetMode="External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conference4me.psnc.pl/get/?config=ipac2024" TargetMode="External"/><Relationship Id="rId3" Type="http://schemas.openxmlformats.org/officeDocument/2006/relationships/hyperlink" Target="ipac24.com" TargetMode="External"/><Relationship Id="rId7" Type="http://schemas.openxmlformats.org/officeDocument/2006/relationships/image" Target="../media/image32.png"/><Relationship Id="rId2" Type="http://schemas.openxmlformats.org/officeDocument/2006/relationships/hyperlink" Target="ipac24.org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g"/><Relationship Id="rId5" Type="http://schemas.openxmlformats.org/officeDocument/2006/relationships/hyperlink" Target="https://web.cvent.com/" TargetMode="External"/><Relationship Id="rId4" Type="http://schemas.openxmlformats.org/officeDocument/2006/relationships/hyperlink" Target="https://indico.jacow.org/event/63/" TargetMode="External"/><Relationship Id="rId9" Type="http://schemas.openxmlformats.org/officeDocument/2006/relationships/hyperlink" Target="jict.ipac24.org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mascandobits.es/programacion/configurar-servidor-dns-cache-con-tu-raspberry-pi-para-mejorar-la-velocidad-del-trafico-de-tu-red-local/" TargetMode="External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nc/3.0/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hyperlink" Target="https://www.picpedia.org/highway-signs/r/rent.html" TargetMode="External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g"/><Relationship Id="rId5" Type="http://schemas.openxmlformats.org/officeDocument/2006/relationships/image" Target="../media/image37.svg"/><Relationship Id="rId4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3" Type="http://schemas.openxmlformats.org/officeDocument/2006/relationships/image" Target="../media/image40.jpeg"/><Relationship Id="rId7" Type="http://schemas.openxmlformats.org/officeDocument/2006/relationships/image" Target="../media/image44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2.jpg"/><Relationship Id="rId5" Type="http://schemas.openxmlformats.org/officeDocument/2006/relationships/image" Target="../media/image21.jpeg"/><Relationship Id="rId4" Type="http://schemas.openxmlformats.org/officeDocument/2006/relationships/image" Target="../media/image20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2">
            <a:extLst>
              <a:ext uri="{FF2B5EF4-FFF2-40B4-BE49-F238E27FC236}">
                <a16:creationId xmlns:a16="http://schemas.microsoft.com/office/drawing/2014/main" id="{7276DC62-9D8E-6A44-8CDE-2AF387C421C2}"/>
              </a:ext>
            </a:extLst>
          </p:cNvPr>
          <p:cNvGrpSpPr/>
          <p:nvPr/>
        </p:nvGrpSpPr>
        <p:grpSpPr>
          <a:xfrm>
            <a:off x="468097" y="416311"/>
            <a:ext cx="7948528" cy="1323965"/>
            <a:chOff x="615330" y="276763"/>
            <a:chExt cx="7948528" cy="1323965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CB57610E-1EBD-934F-87E9-0E57FCBC640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15330" y="308284"/>
              <a:ext cx="1367055" cy="1292444"/>
            </a:xfrm>
            <a:prstGeom prst="rect">
              <a:avLst/>
            </a:prstGeom>
          </p:spPr>
        </p:pic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73D21A49-5C0F-2042-8FD1-352F1DBA0B0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82385" y="276763"/>
              <a:ext cx="6581473" cy="1292443"/>
            </a:xfrm>
            <a:prstGeom prst="rect">
              <a:avLst/>
            </a:prstGeom>
          </p:spPr>
        </p:pic>
      </p:grpSp>
      <p:pic>
        <p:nvPicPr>
          <p:cNvPr id="32" name="Picture 31">
            <a:extLst>
              <a:ext uri="{FF2B5EF4-FFF2-40B4-BE49-F238E27FC236}">
                <a16:creationId xmlns:a16="http://schemas.microsoft.com/office/drawing/2014/main" id="{CB5D525C-5B71-6648-B62D-27F6DA73E7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19777" y="4684392"/>
            <a:ext cx="3923414" cy="152487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0D797900-BB0E-B24C-AF68-F427A1F1E0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3948541">
            <a:off x="2492679" y="-3111371"/>
            <a:ext cx="5612957" cy="13814935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65C50F9B-2862-F64A-B3AE-E9EC1CDAE69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0122858">
            <a:off x="4862177" y="2551760"/>
            <a:ext cx="3432645" cy="133380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51863763-E707-4516-892B-9E5AEAAA78E4}"/>
              </a:ext>
            </a:extLst>
          </p:cNvPr>
          <p:cNvSpPr txBox="1">
            <a:spLocks/>
          </p:cNvSpPr>
          <p:nvPr/>
        </p:nvSpPr>
        <p:spPr>
          <a:xfrm>
            <a:off x="8220075" y="2959475"/>
            <a:ext cx="3676251" cy="186969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</a:pPr>
            <a:r>
              <a:rPr lang="en-US" sz="1800" dirty="0"/>
              <a:t>May 19-24, 2024</a:t>
            </a:r>
          </a:p>
          <a:p>
            <a:pPr marL="0" indent="0" fontAlgn="auto">
              <a:spcAft>
                <a:spcPts val="0"/>
              </a:spcAft>
              <a:buNone/>
            </a:pPr>
            <a:r>
              <a:rPr lang="en-US" sz="1800" dirty="0"/>
              <a:t>Nashville TN, United States</a:t>
            </a:r>
          </a:p>
          <a:p>
            <a:pPr marL="0" indent="0" fontAlgn="auto">
              <a:spcAft>
                <a:spcPts val="0"/>
              </a:spcAft>
              <a:buNone/>
            </a:pPr>
            <a:r>
              <a:rPr lang="en-US" sz="1800" dirty="0"/>
              <a:t>Fulvia Pilat – Conference Chair</a:t>
            </a:r>
          </a:p>
          <a:p>
            <a:pPr marL="0" indent="0" fontAlgn="auto">
              <a:spcAft>
                <a:spcPts val="0"/>
              </a:spcAft>
              <a:buNone/>
            </a:pPr>
            <a:r>
              <a:rPr lang="en-US" sz="1800" dirty="0"/>
              <a:t>Robert Saethre – Local Organizing Committee Chair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24D4F09-B88C-9758-4B4C-160858B78E2B}"/>
              </a:ext>
            </a:extLst>
          </p:cNvPr>
          <p:cNvSpPr txBox="1"/>
          <p:nvPr/>
        </p:nvSpPr>
        <p:spPr>
          <a:xfrm>
            <a:off x="406918" y="1918358"/>
            <a:ext cx="63527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200" b="1" dirty="0">
                <a:solidFill>
                  <a:srgbClr val="002E33"/>
                </a:solidFill>
                <a:latin typeface="Rockwell Nova" panose="02060503020205020403" pitchFamily="18" charset="0"/>
              </a:rPr>
              <a:t>IPAC24 IT Report for JTM’24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27F72C3-4C23-F4EE-0E79-BB00F8EE6244}"/>
              </a:ext>
            </a:extLst>
          </p:cNvPr>
          <p:cNvSpPr txBox="1"/>
          <p:nvPr/>
        </p:nvSpPr>
        <p:spPr>
          <a:xfrm>
            <a:off x="406918" y="2390697"/>
            <a:ext cx="75163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002E33"/>
                </a:solidFill>
                <a:latin typeface="Rockwell Nova" panose="02060503020205020403" pitchFamily="18" charset="0"/>
              </a:rPr>
              <a:t>Nov. 7, 2024,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09505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DFDC49-D678-FF55-236D-CD28467F3B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JACoW Software Lists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EA12B6-8093-B835-42A5-DEB1C805DDD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534423"/>
            <a:ext cx="5181600" cy="4351338"/>
          </a:xfrm>
        </p:spPr>
        <p:txBody>
          <a:bodyPr>
            <a:normAutofit/>
          </a:bodyPr>
          <a:lstStyle/>
          <a:p>
            <a:r>
              <a:rPr lang="en-US" dirty="0"/>
              <a:t>Windows 10 64 bit (English)</a:t>
            </a:r>
          </a:p>
          <a:p>
            <a:r>
              <a:rPr lang="en-US" dirty="0"/>
              <a:t>Microsoft Office 2019/2021</a:t>
            </a:r>
          </a:p>
          <a:p>
            <a:r>
              <a:rPr lang="en-US" dirty="0"/>
              <a:t>LibreOffice 7.6.5</a:t>
            </a:r>
          </a:p>
          <a:p>
            <a:r>
              <a:rPr lang="en-US" dirty="0"/>
              <a:t>Firefox</a:t>
            </a:r>
          </a:p>
          <a:p>
            <a:r>
              <a:rPr lang="en-US" dirty="0"/>
              <a:t>Google Chrome</a:t>
            </a:r>
          </a:p>
          <a:p>
            <a:r>
              <a:rPr lang="en-US" dirty="0"/>
              <a:t>Adobe Acrobat Professional DC </a:t>
            </a:r>
          </a:p>
          <a:p>
            <a:r>
              <a:rPr lang="en-US" dirty="0"/>
              <a:t>JACoW Acrobat configuration</a:t>
            </a:r>
          </a:p>
          <a:p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57A6565-52AC-86A9-79CD-FA27567E0A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23182" y="2512380"/>
            <a:ext cx="5181600" cy="3373381"/>
          </a:xfrm>
        </p:spPr>
        <p:txBody>
          <a:bodyPr>
            <a:normAutofit fontScale="92500"/>
          </a:bodyPr>
          <a:lstStyle/>
          <a:p>
            <a:r>
              <a:rPr lang="en-US" dirty="0"/>
              <a:t>JACoW </a:t>
            </a:r>
            <a:r>
              <a:rPr lang="en-US" dirty="0" err="1"/>
              <a:t>JobOptions</a:t>
            </a:r>
            <a:r>
              <a:rPr lang="en-US" dirty="0"/>
              <a:t> (JACoW-11) properly installed in Acrobat Distiller</a:t>
            </a:r>
          </a:p>
          <a:p>
            <a:r>
              <a:rPr lang="en-US" dirty="0" err="1"/>
              <a:t>Enfocus</a:t>
            </a:r>
            <a:r>
              <a:rPr lang="en-US" dirty="0"/>
              <a:t> Pitstop Professional 2022 - licenses of 30-day trial (activate trial only before conference)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Will not install until Adobe Acrobat Pro is installed</a:t>
            </a:r>
          </a:p>
          <a:p>
            <a:endParaRPr lang="en-US" dirty="0"/>
          </a:p>
        </p:txBody>
      </p:sp>
      <p:pic>
        <p:nvPicPr>
          <p:cNvPr id="8" name="Picture 7" descr="Graphical user interface&#10;&#10;Description automatically generated">
            <a:extLst>
              <a:ext uri="{FF2B5EF4-FFF2-40B4-BE49-F238E27FC236}">
                <a16:creationId xmlns:a16="http://schemas.microsoft.com/office/drawing/2014/main" id="{A151BC33-1E39-585B-3E19-F2854FA69E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7380538" y="190878"/>
            <a:ext cx="2975446" cy="2321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01872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DFDC49-D678-FF55-236D-CD28467F3B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Text Editors (for keeping notes)</a:t>
            </a:r>
            <a:br>
              <a:rPr lang="en-US" dirty="0"/>
            </a:b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0ADB80-0138-EEDB-CBDC-7F86DAFAF4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2" y="1534423"/>
            <a:ext cx="5750511" cy="4351338"/>
          </a:xfr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>
              <a:spcBef>
                <a:spcPts val="600"/>
              </a:spcBef>
            </a:pPr>
            <a:r>
              <a:rPr lang="en-US" sz="2800" dirty="0" err="1"/>
              <a:t>TeXStudio</a:t>
            </a:r>
            <a:r>
              <a:rPr lang="en-US" sz="2800" dirty="0"/>
              <a:t> (first choice) + </a:t>
            </a:r>
            <a:r>
              <a:rPr lang="en-US" sz="2800" dirty="0" err="1"/>
              <a:t>TeXnicCenter</a:t>
            </a:r>
            <a:r>
              <a:rPr lang="en-US" sz="2800" dirty="0"/>
              <a:t>/</a:t>
            </a:r>
            <a:r>
              <a:rPr lang="en-US" sz="2800" dirty="0" err="1"/>
              <a:t>TeXmaker</a:t>
            </a:r>
            <a:r>
              <a:rPr lang="en-US" sz="2800" dirty="0"/>
              <a:t> as a </a:t>
            </a:r>
            <a:r>
              <a:rPr lang="en-US" sz="2800" dirty="0" err="1"/>
              <a:t>TeX</a:t>
            </a:r>
            <a:r>
              <a:rPr lang="en-US" sz="2800" dirty="0"/>
              <a:t> GUI</a:t>
            </a:r>
          </a:p>
          <a:p>
            <a:pPr>
              <a:spcBef>
                <a:spcPts val="600"/>
              </a:spcBef>
            </a:pPr>
            <a:r>
              <a:rPr lang="en-US" dirty="0"/>
              <a:t>Meld (for diff/merge)</a:t>
            </a:r>
          </a:p>
          <a:p>
            <a:pPr>
              <a:spcBef>
                <a:spcPts val="600"/>
              </a:spcBef>
            </a:pPr>
            <a:r>
              <a:rPr lang="en-US" dirty="0"/>
              <a:t>VLC</a:t>
            </a:r>
          </a:p>
          <a:p>
            <a:pPr>
              <a:spcBef>
                <a:spcPts val="600"/>
              </a:spcBef>
            </a:pPr>
            <a:r>
              <a:rPr lang="en-US" dirty="0"/>
              <a:t>GIMP</a:t>
            </a:r>
          </a:p>
          <a:p>
            <a:pPr>
              <a:spcBef>
                <a:spcPts val="600"/>
              </a:spcBef>
            </a:pPr>
            <a:r>
              <a:rPr lang="en-US" dirty="0"/>
              <a:t>Paint.NET</a:t>
            </a:r>
          </a:p>
          <a:p>
            <a:pPr>
              <a:spcBef>
                <a:spcPts val="600"/>
              </a:spcBef>
            </a:pPr>
            <a:r>
              <a:rPr lang="en-US" dirty="0" err="1"/>
              <a:t>DoubleCommander</a:t>
            </a:r>
            <a:r>
              <a:rPr lang="en-US" dirty="0"/>
              <a:t> (</a:t>
            </a:r>
            <a:r>
              <a:rPr lang="en-US" dirty="0" err="1"/>
              <a:t>OpenSource</a:t>
            </a:r>
            <a:r>
              <a:rPr lang="en-US" dirty="0"/>
              <a:t>) or </a:t>
            </a:r>
            <a:r>
              <a:rPr lang="en-US" dirty="0" err="1"/>
              <a:t>SpeedCommander</a:t>
            </a:r>
            <a:r>
              <a:rPr lang="en-US" dirty="0"/>
              <a:t> (30-Day Trial)</a:t>
            </a:r>
          </a:p>
          <a:p>
            <a:pPr>
              <a:spcBef>
                <a:spcPts val="600"/>
              </a:spcBef>
            </a:pPr>
            <a:r>
              <a:rPr lang="en-US" dirty="0"/>
              <a:t>Handbrake</a:t>
            </a:r>
          </a:p>
          <a:p>
            <a:pPr>
              <a:spcBef>
                <a:spcPts val="600"/>
              </a:spcBef>
            </a:pPr>
            <a:r>
              <a:rPr lang="en-US" dirty="0" err="1"/>
              <a:t>VirtualDub</a:t>
            </a:r>
            <a:endParaRPr lang="en-US" dirty="0"/>
          </a:p>
          <a:p>
            <a:pPr>
              <a:spcBef>
                <a:spcPts val="600"/>
              </a:spcBef>
            </a:pPr>
            <a:r>
              <a:rPr lang="en-US" dirty="0" err="1"/>
              <a:t>PPspliT</a:t>
            </a:r>
            <a:r>
              <a:rPr lang="en-US" dirty="0"/>
              <a:t> - Microsoft Office must be installed before installing </a:t>
            </a:r>
            <a:r>
              <a:rPr lang="en-US" dirty="0" err="1"/>
              <a:t>PPspliT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47CFC7-536E-0525-52E1-BB5C2BE821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534423"/>
            <a:ext cx="5181600" cy="4351338"/>
          </a:xfrm>
        </p:spPr>
        <p:txBody>
          <a:bodyPr>
            <a:normAutofit fontScale="85000" lnSpcReduction="20000"/>
          </a:bodyPr>
          <a:lstStyle/>
          <a:p>
            <a:pPr>
              <a:spcBef>
                <a:spcPts val="600"/>
              </a:spcBef>
            </a:pPr>
            <a:r>
              <a:rPr lang="en-US" sz="2800" dirty="0"/>
              <a:t>Notepad++</a:t>
            </a:r>
          </a:p>
          <a:p>
            <a:pPr>
              <a:spcBef>
                <a:spcPts val="600"/>
              </a:spcBef>
            </a:pPr>
            <a:r>
              <a:rPr lang="en-US" sz="2800" dirty="0" err="1"/>
              <a:t>WinEdt</a:t>
            </a:r>
            <a:r>
              <a:rPr lang="en-US" sz="2800" dirty="0"/>
              <a:t> (30 day trial)</a:t>
            </a:r>
          </a:p>
          <a:p>
            <a:pPr>
              <a:spcBef>
                <a:spcPts val="600"/>
              </a:spcBef>
            </a:pPr>
            <a:r>
              <a:rPr lang="en-US" sz="2800" dirty="0" err="1"/>
              <a:t>EditPlus</a:t>
            </a:r>
            <a:r>
              <a:rPr lang="en-US" sz="2800" dirty="0"/>
              <a:t> </a:t>
            </a:r>
          </a:p>
          <a:p>
            <a:pPr>
              <a:spcBef>
                <a:spcPts val="600"/>
              </a:spcBef>
            </a:pPr>
            <a:r>
              <a:rPr lang="en-US" sz="2800" dirty="0" err="1"/>
              <a:t>Gvim</a:t>
            </a:r>
            <a:r>
              <a:rPr lang="en-US" sz="2800" dirty="0"/>
              <a:t> for Windows</a:t>
            </a:r>
          </a:p>
          <a:p>
            <a:pPr>
              <a:spcBef>
                <a:spcPts val="600"/>
              </a:spcBef>
            </a:pPr>
            <a:r>
              <a:rPr lang="en-US" sz="2800" dirty="0"/>
              <a:t>7Zip</a:t>
            </a:r>
          </a:p>
          <a:p>
            <a:pPr>
              <a:spcBef>
                <a:spcPts val="600"/>
              </a:spcBef>
            </a:pPr>
            <a:r>
              <a:rPr lang="en-US" sz="2800" dirty="0" err="1"/>
              <a:t>Ghostview</a:t>
            </a:r>
            <a:r>
              <a:rPr lang="en-US" sz="2800" dirty="0"/>
              <a:t>, </a:t>
            </a:r>
            <a:r>
              <a:rPr lang="en-US" sz="2800" dirty="0" err="1"/>
              <a:t>GSView</a:t>
            </a:r>
            <a:r>
              <a:rPr lang="en-US" sz="2800" dirty="0"/>
              <a:t>, </a:t>
            </a:r>
            <a:r>
              <a:rPr lang="en-US" sz="2800" dirty="0" err="1"/>
              <a:t>GhostScript</a:t>
            </a:r>
            <a:endParaRPr lang="en-US" sz="2800" dirty="0"/>
          </a:p>
          <a:p>
            <a:pPr>
              <a:spcBef>
                <a:spcPts val="600"/>
              </a:spcBef>
            </a:pPr>
            <a:r>
              <a:rPr lang="en-US" sz="2800" dirty="0"/>
              <a:t>ssh client: e.g., PuTTY</a:t>
            </a:r>
          </a:p>
          <a:p>
            <a:pPr>
              <a:spcBef>
                <a:spcPts val="600"/>
              </a:spcBef>
            </a:pPr>
            <a:r>
              <a:rPr lang="en-US" sz="2800" dirty="0" err="1"/>
              <a:t>IrfanView</a:t>
            </a:r>
            <a:endParaRPr lang="en-US" sz="2800" dirty="0"/>
          </a:p>
          <a:p>
            <a:pPr>
              <a:spcBef>
                <a:spcPts val="600"/>
              </a:spcBef>
            </a:pPr>
            <a:r>
              <a:rPr lang="en-US" sz="2800" dirty="0" err="1"/>
              <a:t>XnView</a:t>
            </a:r>
            <a:endParaRPr lang="en-US" sz="2800" dirty="0"/>
          </a:p>
          <a:p>
            <a:pPr>
              <a:spcBef>
                <a:spcPts val="600"/>
              </a:spcBef>
            </a:pPr>
            <a:r>
              <a:rPr lang="en-US" sz="2800" dirty="0" err="1"/>
              <a:t>MiKTex</a:t>
            </a:r>
            <a:r>
              <a:rPr lang="en-US" sz="2800" dirty="0"/>
              <a:t> (User Mode install, not Admin install)</a:t>
            </a:r>
          </a:p>
          <a:p>
            <a:pPr>
              <a:spcBef>
                <a:spcPts val="600"/>
              </a:spcBef>
            </a:pPr>
            <a:r>
              <a:rPr lang="en-US" sz="2800" dirty="0"/>
              <a:t>JACoW LaTeX </a:t>
            </a:r>
            <a:r>
              <a:rPr lang="en-US" sz="2800" dirty="0" err="1"/>
              <a:t>classfile</a:t>
            </a:r>
            <a:r>
              <a:rPr lang="en-US" sz="2800" dirty="0"/>
              <a:t> properly installed</a:t>
            </a:r>
          </a:p>
          <a:p>
            <a:endParaRPr lang="en-US" dirty="0"/>
          </a:p>
        </p:txBody>
      </p:sp>
      <p:pic>
        <p:nvPicPr>
          <p:cNvPr id="8" name="Picture 7" descr="A computer monitor and keyboard&#10;&#10;Description automatically generated with low confidence">
            <a:extLst>
              <a:ext uri="{FF2B5EF4-FFF2-40B4-BE49-F238E27FC236}">
                <a16:creationId xmlns:a16="http://schemas.microsoft.com/office/drawing/2014/main" id="{5329FCE3-91AB-2597-B05E-E3B81CCF29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8753381" y="149512"/>
            <a:ext cx="1673474" cy="1116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5607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540ED4-4EA9-3A8F-DD03-A405E22F26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Macintosh Computers (less often used since 2019)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985B5A-2D6C-64A1-9B55-C710DE20679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29328" y="1077087"/>
            <a:ext cx="10900419" cy="4351338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</a:pPr>
            <a:r>
              <a:rPr lang="en-US" sz="2000" dirty="0"/>
              <a:t>Mac OSX (latest)</a:t>
            </a:r>
          </a:p>
          <a:p>
            <a:pPr>
              <a:spcBef>
                <a:spcPts val="600"/>
              </a:spcBef>
            </a:pPr>
            <a:r>
              <a:rPr lang="en-US" sz="2000" dirty="0"/>
              <a:t>Microsoft Office 2019/2021</a:t>
            </a:r>
          </a:p>
          <a:p>
            <a:pPr>
              <a:spcBef>
                <a:spcPts val="600"/>
              </a:spcBef>
            </a:pPr>
            <a:r>
              <a:rPr lang="en-US" sz="2000" dirty="0"/>
              <a:t>LibreOffice 7.6.5</a:t>
            </a:r>
          </a:p>
          <a:p>
            <a:pPr>
              <a:spcBef>
                <a:spcPts val="600"/>
              </a:spcBef>
            </a:pPr>
            <a:r>
              <a:rPr lang="en-US" sz="2000" dirty="0"/>
              <a:t>Firefox</a:t>
            </a:r>
          </a:p>
          <a:p>
            <a:pPr>
              <a:spcBef>
                <a:spcPts val="600"/>
              </a:spcBef>
            </a:pPr>
            <a:r>
              <a:rPr lang="en-US" sz="2000" dirty="0"/>
              <a:t>Google Chrome</a:t>
            </a:r>
          </a:p>
          <a:p>
            <a:pPr>
              <a:spcBef>
                <a:spcPts val="600"/>
              </a:spcBef>
            </a:pPr>
            <a:r>
              <a:rPr lang="en-US" sz="2000" dirty="0" err="1"/>
              <a:t>TeXShop</a:t>
            </a:r>
            <a:endParaRPr lang="en-US" sz="2000" dirty="0"/>
          </a:p>
          <a:p>
            <a:pPr lvl="1">
              <a:spcBef>
                <a:spcPts val="600"/>
              </a:spcBef>
            </a:pPr>
            <a:r>
              <a:rPr lang="en-US" sz="2000" dirty="0"/>
              <a:t>JACoW LaTeX </a:t>
            </a:r>
            <a:r>
              <a:rPr lang="en-US" sz="2000" dirty="0" err="1"/>
              <a:t>classfile</a:t>
            </a:r>
            <a:r>
              <a:rPr lang="en-US" sz="2000" dirty="0"/>
              <a:t> properly installed</a:t>
            </a:r>
          </a:p>
          <a:p>
            <a:pPr lvl="1">
              <a:spcBef>
                <a:spcPts val="600"/>
              </a:spcBef>
            </a:pPr>
            <a:r>
              <a:rPr lang="en-US" sz="2000" dirty="0"/>
              <a:t>uses </a:t>
            </a:r>
            <a:r>
              <a:rPr lang="en-US" sz="2000" dirty="0" err="1"/>
              <a:t>TeX</a:t>
            </a:r>
            <a:r>
              <a:rPr lang="en-US" sz="2000" dirty="0"/>
              <a:t> Live</a:t>
            </a:r>
          </a:p>
          <a:p>
            <a:pPr>
              <a:spcBef>
                <a:spcPts val="600"/>
              </a:spcBef>
            </a:pPr>
            <a:r>
              <a:rPr lang="en-US" sz="2000" dirty="0" err="1"/>
              <a:t>Ghostview</a:t>
            </a:r>
            <a:r>
              <a:rPr lang="en-US" sz="2000" dirty="0"/>
              <a:t>, </a:t>
            </a:r>
            <a:r>
              <a:rPr lang="en-US" sz="2000" dirty="0" err="1"/>
              <a:t>GSView</a:t>
            </a:r>
            <a:r>
              <a:rPr lang="en-US" sz="2000" dirty="0"/>
              <a:t>, </a:t>
            </a:r>
            <a:r>
              <a:rPr lang="en-US" sz="2000" dirty="0" err="1"/>
              <a:t>GhostScript</a:t>
            </a:r>
            <a:endParaRPr lang="en-US" sz="2000" dirty="0"/>
          </a:p>
          <a:p>
            <a:pPr>
              <a:spcBef>
                <a:spcPts val="600"/>
              </a:spcBef>
            </a:pPr>
            <a:r>
              <a:rPr lang="en-US" sz="2000" dirty="0"/>
              <a:t>GIMP</a:t>
            </a:r>
          </a:p>
          <a:p>
            <a:pPr>
              <a:spcBef>
                <a:spcPts val="600"/>
              </a:spcBef>
            </a:pPr>
            <a:r>
              <a:rPr lang="en-US" sz="2000" dirty="0"/>
              <a:t>Adobe Acrobat Professional DC</a:t>
            </a:r>
          </a:p>
          <a:p>
            <a:pPr lvl="1">
              <a:spcBef>
                <a:spcPts val="600"/>
              </a:spcBef>
            </a:pPr>
            <a:r>
              <a:rPr lang="en-US" sz="2000" dirty="0"/>
              <a:t>JACoW Acrobat configuration</a:t>
            </a:r>
          </a:p>
          <a:p>
            <a:pPr lvl="1">
              <a:spcBef>
                <a:spcPts val="600"/>
              </a:spcBef>
            </a:pPr>
            <a:r>
              <a:rPr lang="en-US" sz="2000" dirty="0"/>
              <a:t>JACoW </a:t>
            </a:r>
            <a:r>
              <a:rPr lang="en-US" sz="2000" dirty="0" err="1"/>
              <a:t>JobOptions</a:t>
            </a:r>
            <a:r>
              <a:rPr lang="en-US" sz="2000" dirty="0"/>
              <a:t> properly installed in Acrobat Distiller</a:t>
            </a:r>
          </a:p>
          <a:p>
            <a:pPr>
              <a:spcBef>
                <a:spcPts val="600"/>
              </a:spcBef>
            </a:pPr>
            <a:r>
              <a:rPr lang="en-US" sz="2000" dirty="0" err="1"/>
              <a:t>Enfocus</a:t>
            </a:r>
            <a:r>
              <a:rPr lang="en-US" sz="2000" dirty="0"/>
              <a:t> Pitstop Professional 2022 - licenses of 30-day trial (activate trial only before conference)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sz="2000" dirty="0">
                <a:solidFill>
                  <a:srgbClr val="FF0000"/>
                </a:solidFill>
              </a:rPr>
              <a:t>Will not install until Adobe Acrobat Pro is installed</a:t>
            </a:r>
          </a:p>
        </p:txBody>
      </p:sp>
      <p:pic>
        <p:nvPicPr>
          <p:cNvPr id="20" name="Content Placeholder 19" descr="A picture containing text, electronics, computer&#10;&#10;Description automatically generated">
            <a:extLst>
              <a:ext uri="{FF2B5EF4-FFF2-40B4-BE49-F238E27FC236}">
                <a16:creationId xmlns:a16="http://schemas.microsoft.com/office/drawing/2014/main" id="{B4BAD12C-DC49-D0EC-C80F-527EFE51D4F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6204871" y="1180782"/>
            <a:ext cx="5181600" cy="3441510"/>
          </a:xfrm>
        </p:spPr>
      </p:pic>
    </p:spTree>
    <p:extLst>
      <p:ext uri="{BB962C8B-B14F-4D97-AF65-F5344CB8AC3E}">
        <p14:creationId xmlns:p14="http://schemas.microsoft.com/office/powerpoint/2010/main" val="5155921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2A29D-FB11-543C-7FE5-0E926F9E96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Registration Equipment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DA2ED0-3597-CE9E-09B8-1885C5DCB6F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Laptops</a:t>
            </a:r>
          </a:p>
          <a:p>
            <a:pPr lvl="1"/>
            <a:r>
              <a:rPr lang="en-US" dirty="0"/>
              <a:t>Used to lookup registration if badge wasn’t found</a:t>
            </a:r>
          </a:p>
          <a:p>
            <a:pPr lvl="1"/>
            <a:r>
              <a:rPr lang="en-US" dirty="0"/>
              <a:t>Onsite registration</a:t>
            </a:r>
          </a:p>
          <a:p>
            <a:pPr lvl="1"/>
            <a:r>
              <a:rPr lang="en-US" dirty="0"/>
              <a:t>Needed one for poster presenters to find their spot</a:t>
            </a:r>
          </a:p>
          <a:p>
            <a:r>
              <a:rPr lang="en-US" dirty="0"/>
              <a:t>Low-cost color printer for new badges</a:t>
            </a:r>
          </a:p>
          <a:p>
            <a:pPr lvl="1"/>
            <a:r>
              <a:rPr lang="en-US" dirty="0"/>
              <a:t>Needs card stock capability</a:t>
            </a:r>
          </a:p>
          <a:p>
            <a:pPr lvl="1"/>
            <a:r>
              <a:rPr lang="en-US" dirty="0"/>
              <a:t>USB connection minimum</a:t>
            </a:r>
          </a:p>
        </p:txBody>
      </p:sp>
      <p:pic>
        <p:nvPicPr>
          <p:cNvPr id="7" name="Content Placeholder 6" descr="A group of people in a room&#10;&#10;Description automatically generated with medium confidence">
            <a:extLst>
              <a:ext uri="{FF2B5EF4-FFF2-40B4-BE49-F238E27FC236}">
                <a16:creationId xmlns:a16="http://schemas.microsoft.com/office/drawing/2014/main" id="{FC017FC2-71C2-735B-BC9A-9773222D5B1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1995628"/>
            <a:ext cx="5181600" cy="3890682"/>
          </a:xfrm>
        </p:spPr>
      </p:pic>
    </p:spTree>
    <p:extLst>
      <p:ext uri="{BB962C8B-B14F-4D97-AF65-F5344CB8AC3E}">
        <p14:creationId xmlns:p14="http://schemas.microsoft.com/office/powerpoint/2010/main" val="3635232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B21FF0-6B9B-95F9-8096-10112FB04F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>
                <a:solidFill>
                  <a:srgbClr val="002E33"/>
                </a:solidFill>
                <a:latin typeface="Rockwell Nova" panose="02060503020205020403" pitchFamily="18" charset="0"/>
              </a:rPr>
              <a:t>Websites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3EDC61-82B7-94CC-3C23-CFD32EEE94D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3375" y="1541958"/>
            <a:ext cx="6585870" cy="3178898"/>
          </a:xfrm>
        </p:spPr>
        <p:txBody>
          <a:bodyPr>
            <a:normAutofit/>
          </a:bodyPr>
          <a:lstStyle/>
          <a:p>
            <a:r>
              <a:rPr lang="en-US" dirty="0"/>
              <a:t>Main website</a:t>
            </a:r>
            <a:endParaRPr lang="en-US" dirty="0">
              <a:hlinkClick r:id="rId2" action="ppaction://hlinkfile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lvl="1"/>
            <a:r>
              <a:rPr lang="en-US" dirty="0">
                <a:hlinkClick r:id="rId2" action="ppaction://hlinkfile"/>
              </a:rPr>
              <a:t>ipac24.org</a:t>
            </a:r>
            <a:r>
              <a:rPr lang="en-US" dirty="0"/>
              <a:t>, </a:t>
            </a:r>
            <a:r>
              <a:rPr lang="en-US" dirty="0">
                <a:hlinkClick r:id="rId3" action="ppaction://hlinkfile"/>
              </a:rPr>
              <a:t>ipac24.com</a:t>
            </a:r>
            <a:endParaRPr lang="en-US" dirty="0"/>
          </a:p>
          <a:p>
            <a:r>
              <a:rPr lang="en-US" dirty="0"/>
              <a:t>Abstract and Paper Submission</a:t>
            </a:r>
          </a:p>
          <a:p>
            <a:pPr lvl="1"/>
            <a:r>
              <a:rPr lang="en-US" dirty="0">
                <a:hlinkClick r:id="rId4"/>
              </a:rPr>
              <a:t>indico.jacow.org/event/63/</a:t>
            </a:r>
            <a:endParaRPr lang="en-US" dirty="0"/>
          </a:p>
          <a:p>
            <a:r>
              <a:rPr lang="en-US" dirty="0"/>
              <a:t>Delegate and Exhibitor registration</a:t>
            </a:r>
          </a:p>
          <a:p>
            <a:pPr lvl="1"/>
            <a:r>
              <a:rPr lang="en-US" dirty="0">
                <a:hlinkClick r:id="rId5"/>
              </a:rPr>
              <a:t>web.cvent.com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6" name="Picture 5" descr="A white board with writing on it&#10;&#10;Description automatically generated with medium confidence">
            <a:extLst>
              <a:ext uri="{FF2B5EF4-FFF2-40B4-BE49-F238E27FC236}">
                <a16:creationId xmlns:a16="http://schemas.microsoft.com/office/drawing/2014/main" id="{30C2CE79-AE80-766F-8B5E-6540C5C82FC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0887" y="1808306"/>
            <a:ext cx="2881233" cy="162069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18D2DD0-B385-1AF5-4327-5A59D6F2296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725998" y="1263191"/>
            <a:ext cx="1518931" cy="325696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7D79D2B-BA61-04CA-DD5D-60FCCAC7CD72}"/>
              </a:ext>
            </a:extLst>
          </p:cNvPr>
          <p:cNvSpPr txBox="1"/>
          <p:nvPr/>
        </p:nvSpPr>
        <p:spPr>
          <a:xfrm>
            <a:off x="9533230" y="4720856"/>
            <a:ext cx="210539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Mobile App </a:t>
            </a:r>
            <a:r>
              <a:rPr lang="en-US" dirty="0">
                <a:hlinkClick r:id="rId8" action="ppaction://hlinkfile"/>
              </a:rPr>
              <a:t>conference4me.psnc.pl/get/?config=ipac2024 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2809E6-37CF-8F3A-D8BA-9C1DDE24AC8C}"/>
              </a:ext>
            </a:extLst>
          </p:cNvPr>
          <p:cNvSpPr txBox="1"/>
          <p:nvPr/>
        </p:nvSpPr>
        <p:spPr>
          <a:xfrm>
            <a:off x="7011580" y="3593002"/>
            <a:ext cx="187984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Paper statistics </a:t>
            </a:r>
            <a:r>
              <a:rPr lang="en-US" dirty="0">
                <a:hlinkClick r:id="rId9" action="ppaction://hlinkfile"/>
              </a:rPr>
              <a:t>jict.ipac24.org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47159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B21FF0-6B9B-95F9-8096-10112FB04F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>
                <a:solidFill>
                  <a:srgbClr val="002E33"/>
                </a:solidFill>
                <a:latin typeface="Rockwell Nova" panose="02060503020205020403" pitchFamily="18" charset="0"/>
              </a:rPr>
              <a:t>Network/Internet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02B29E-E7EB-36EA-8102-96A04290E2A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MCC was a new facility with modern infrastructure </a:t>
            </a:r>
          </a:p>
          <a:p>
            <a:r>
              <a:rPr lang="en-US" dirty="0"/>
              <a:t>Free general use Wi-Fi throughout</a:t>
            </a:r>
          </a:p>
          <a:p>
            <a:r>
              <a:rPr lang="en-US" dirty="0"/>
              <a:t>Purchased private Wi-Fi for LOC staff</a:t>
            </a:r>
          </a:p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3EDC61-82B7-94CC-3C23-CFD32EEE94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1765243"/>
            <a:ext cx="5581835" cy="4351338"/>
          </a:xfrm>
        </p:spPr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</p:txBody>
      </p:sp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ABC5FBD0-C601-C035-5365-824E572A1F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4789211" y="741419"/>
            <a:ext cx="7100062" cy="469669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3710EC8-BC83-2BBE-2E4A-694AB7575ADF}"/>
              </a:ext>
            </a:extLst>
          </p:cNvPr>
          <p:cNvSpPr txBox="1"/>
          <p:nvPr/>
        </p:nvSpPr>
        <p:spPr>
          <a:xfrm>
            <a:off x="6022109" y="5510857"/>
            <a:ext cx="58671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3" tooltip="https://mascandobits.es/programacion/configurar-servidor-dns-cache-con-tu-raspberry-pi-para-mejorar-la-velocidad-del-trafico-de-tu-red-local/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4" tooltip="https://creativecommons.org/licenses/by-nc/3.0/"/>
              </a:rPr>
              <a:t>CC BY-NC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37433027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253456-059E-6A5C-3B8F-8AE0ABBA70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Should we rent or buy?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A067C5-E60E-B072-567D-A22715E257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419927"/>
            <a:ext cx="5181600" cy="3696654"/>
          </a:xfrm>
        </p:spPr>
        <p:txBody>
          <a:bodyPr>
            <a:normAutofit/>
          </a:bodyPr>
          <a:lstStyle/>
          <a:p>
            <a:r>
              <a:rPr lang="en-US" dirty="0"/>
              <a:t>Computers are low cost</a:t>
            </a:r>
          </a:p>
          <a:p>
            <a:r>
              <a:rPr lang="en-US" dirty="0"/>
              <a:t>No cost to IPAC</a:t>
            </a:r>
          </a:p>
          <a:p>
            <a:r>
              <a:rPr lang="en-US" dirty="0"/>
              <a:t>Computers can be bought early and set up</a:t>
            </a:r>
          </a:p>
          <a:p>
            <a:endParaRPr lang="en-US" dirty="0"/>
          </a:p>
          <a:p>
            <a:r>
              <a:rPr lang="en-US" dirty="0"/>
              <a:t>No, too much $ at one time</a:t>
            </a:r>
          </a:p>
          <a:p>
            <a:r>
              <a:rPr lang="en-US" dirty="0"/>
              <a:t>ORNL buys per need not in bulk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451E0D9-1D58-2D8F-1E1B-EF1E4C5B01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67525" y="2419927"/>
            <a:ext cx="5181600" cy="3696654"/>
          </a:xfrm>
        </p:spPr>
        <p:txBody>
          <a:bodyPr/>
          <a:lstStyle/>
          <a:p>
            <a:r>
              <a:rPr lang="en-US" dirty="0"/>
              <a:t>Vendor </a:t>
            </a:r>
          </a:p>
          <a:p>
            <a:pPr lvl="1"/>
            <a:r>
              <a:rPr lang="en-US" dirty="0"/>
              <a:t>Sets up software</a:t>
            </a:r>
          </a:p>
          <a:p>
            <a:pPr lvl="1"/>
            <a:r>
              <a:rPr lang="en-US" dirty="0"/>
              <a:t>Manages shipping and storage</a:t>
            </a:r>
          </a:p>
          <a:p>
            <a:pPr lvl="1"/>
            <a:r>
              <a:rPr lang="en-US" dirty="0"/>
              <a:t>Latest versions available</a:t>
            </a:r>
          </a:p>
          <a:p>
            <a:pPr lvl="1"/>
            <a:r>
              <a:rPr lang="en-US" dirty="0"/>
              <a:t>Purges data afterwards</a:t>
            </a:r>
          </a:p>
          <a:p>
            <a:endParaRPr lang="en-US" dirty="0"/>
          </a:p>
          <a:p>
            <a:r>
              <a:rPr lang="en-US" dirty="0"/>
              <a:t>Another contract</a:t>
            </a:r>
          </a:p>
          <a:p>
            <a:r>
              <a:rPr lang="en-US" dirty="0"/>
              <a:t>Poor service 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C759F2E-727E-EC46-C10B-99B89452CA40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6867525" y="1844801"/>
            <a:ext cx="4487862" cy="481791"/>
          </a:xfrm>
        </p:spPr>
        <p:txBody>
          <a:bodyPr/>
          <a:lstStyle/>
          <a:p>
            <a:pPr marL="0" indent="0">
              <a:buNone/>
            </a:pPr>
            <a:r>
              <a:rPr lang="en-US" b="1" u="sng" dirty="0"/>
              <a:t>Rent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20734DF-B90A-16A6-4AA4-43860B89387E}"/>
              </a:ext>
            </a:extLst>
          </p:cNvPr>
          <p:cNvGrpSpPr/>
          <p:nvPr/>
        </p:nvGrpSpPr>
        <p:grpSpPr>
          <a:xfrm>
            <a:off x="947071" y="864760"/>
            <a:ext cx="4034901" cy="1169854"/>
            <a:chOff x="6096000" y="1035345"/>
            <a:chExt cx="5366670" cy="1453626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B5CC195C-866D-0CF5-6957-45641DB4C4E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96000" y="1310326"/>
              <a:ext cx="1541283" cy="1027522"/>
            </a:xfrm>
            <a:prstGeom prst="rect">
              <a:avLst/>
            </a:prstGeom>
          </p:spPr>
        </p:pic>
        <p:pic>
          <p:nvPicPr>
            <p:cNvPr id="11" name="Picture 10" descr="Logo, company name&#10;&#10;Description automatically generated">
              <a:extLst>
                <a:ext uri="{FF2B5EF4-FFF2-40B4-BE49-F238E27FC236}">
                  <a16:creationId xmlns:a16="http://schemas.microsoft.com/office/drawing/2014/main" id="{23633C51-2C27-CF38-4B83-5332237F827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48268" y="1423446"/>
              <a:ext cx="914402" cy="914402"/>
            </a:xfrm>
            <a:prstGeom prst="rect">
              <a:avLst/>
            </a:prstGeom>
          </p:spPr>
        </p:pic>
        <p:pic>
          <p:nvPicPr>
            <p:cNvPr id="13" name="Graphic 12" descr="Man carrying laptop">
              <a:extLst>
                <a:ext uri="{FF2B5EF4-FFF2-40B4-BE49-F238E27FC236}">
                  <a16:creationId xmlns:a16="http://schemas.microsoft.com/office/drawing/2014/main" id="{FE34CB52-48A2-1B45-ED16-8B39A49EDCE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8388285" y="1250721"/>
              <a:ext cx="1647825" cy="1238250"/>
            </a:xfrm>
            <a:prstGeom prst="rect">
              <a:avLst/>
            </a:prstGeom>
          </p:spPr>
        </p:pic>
        <p:sp>
          <p:nvSpPr>
            <p:cNvPr id="38" name="Arc 37">
              <a:extLst>
                <a:ext uri="{FF2B5EF4-FFF2-40B4-BE49-F238E27FC236}">
                  <a16:creationId xmlns:a16="http://schemas.microsoft.com/office/drawing/2014/main" id="{DAF6915C-CE60-9F2E-E0BB-D73DC0D5F935}"/>
                </a:ext>
              </a:extLst>
            </p:cNvPr>
            <p:cNvSpPr/>
            <p:nvPr/>
          </p:nvSpPr>
          <p:spPr>
            <a:xfrm>
              <a:off x="7637283" y="1035345"/>
              <a:ext cx="2907674" cy="834501"/>
            </a:xfrm>
            <a:prstGeom prst="arc">
              <a:avLst>
                <a:gd name="adj1" fmla="val 11238187"/>
                <a:gd name="adj2" fmla="val 21165521"/>
              </a:avLst>
            </a:prstGeom>
            <a:ln w="76200"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0D235AE6-6F3D-D410-FE1B-68150BDDD469}"/>
              </a:ext>
            </a:extLst>
          </p:cNvPr>
          <p:cNvSpPr txBox="1">
            <a:spLocks/>
          </p:cNvSpPr>
          <p:nvPr/>
        </p:nvSpPr>
        <p:spPr>
          <a:xfrm>
            <a:off x="912813" y="1884055"/>
            <a:ext cx="5183187" cy="4817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b="1" u="sng" dirty="0"/>
              <a:t>Buy</a:t>
            </a:r>
          </a:p>
        </p:txBody>
      </p:sp>
      <p:pic>
        <p:nvPicPr>
          <p:cNvPr id="14" name="Picture 13" descr="A picture containing text, sky, outdoor, sign&#10;&#10;Description automatically generated">
            <a:extLst>
              <a:ext uri="{FF2B5EF4-FFF2-40B4-BE49-F238E27FC236}">
                <a16:creationId xmlns:a16="http://schemas.microsoft.com/office/drawing/2014/main" id="{F67F2ECD-757C-8B5A-9564-1155ADBE21D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9192174" y="1317771"/>
            <a:ext cx="1787900" cy="1190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7709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8DF68E-49E1-83B6-D114-368768902B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Issues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6732BF-F93D-1188-ADA7-9AE85DB45F1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Vernon Computer</a:t>
            </a:r>
          </a:p>
          <a:p>
            <a:pPr lvl="1"/>
            <a:r>
              <a:rPr lang="en-US" dirty="0"/>
              <a:t>Delivery</a:t>
            </a:r>
          </a:p>
          <a:p>
            <a:pPr lvl="1"/>
            <a:r>
              <a:rPr lang="en-US" dirty="0"/>
              <a:t>Communication</a:t>
            </a:r>
          </a:p>
          <a:p>
            <a:pPr lvl="1"/>
            <a:r>
              <a:rPr lang="en-US" dirty="0"/>
              <a:t>IEEE contract</a:t>
            </a:r>
          </a:p>
          <a:p>
            <a:pPr lvl="1"/>
            <a:r>
              <a:rPr lang="en-US" dirty="0"/>
              <a:t>Disc Images</a:t>
            </a:r>
          </a:p>
          <a:p>
            <a:pPr lvl="1"/>
            <a:r>
              <a:rPr lang="en-US" dirty="0"/>
              <a:t>Delivery</a:t>
            </a:r>
          </a:p>
          <a:p>
            <a:pPr lvl="2"/>
            <a:r>
              <a:rPr lang="en-US" dirty="0"/>
              <a:t>Lost iPads</a:t>
            </a:r>
          </a:p>
          <a:p>
            <a:pPr lvl="2"/>
            <a:r>
              <a:rPr lang="en-US" dirty="0"/>
              <a:t>Delivered items didn’t match </a:t>
            </a:r>
            <a:r>
              <a:rPr lang="en-US" dirty="0" err="1"/>
              <a:t>BoL</a:t>
            </a:r>
            <a:endParaRPr lang="en-US" dirty="0"/>
          </a:p>
          <a:p>
            <a:pPr lvl="1"/>
            <a:r>
              <a:rPr lang="en-US" dirty="0"/>
              <a:t>Return</a:t>
            </a:r>
          </a:p>
          <a:p>
            <a:pPr lvl="2"/>
            <a:r>
              <a:rPr lang="en-US" dirty="0"/>
              <a:t>Pickup on Saturday was after venue contract</a:t>
            </a:r>
          </a:p>
          <a:p>
            <a:pPr lvl="2"/>
            <a:r>
              <a:rPr lang="en-US" dirty="0"/>
              <a:t>Driver didn’t have assistance</a:t>
            </a:r>
          </a:p>
          <a:p>
            <a:pPr lvl="2"/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950D4EF-43C5-E1E3-5838-5B74A2F9289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We needed more help packing up afterwards </a:t>
            </a:r>
          </a:p>
          <a:p>
            <a:pPr lvl="1"/>
            <a:r>
              <a:rPr lang="en-US" dirty="0"/>
              <a:t>3 people took 5 hours</a:t>
            </a:r>
          </a:p>
          <a:p>
            <a:r>
              <a:rPr lang="en-US" dirty="0"/>
              <a:t>Venue contract</a:t>
            </a:r>
          </a:p>
          <a:p>
            <a:pPr lvl="1"/>
            <a:r>
              <a:rPr lang="en-US" dirty="0"/>
              <a:t>Not included items</a:t>
            </a:r>
          </a:p>
          <a:p>
            <a:pPr lvl="1"/>
            <a:r>
              <a:rPr lang="en-US" dirty="0"/>
              <a:t>Electrical power drops</a:t>
            </a:r>
          </a:p>
          <a:p>
            <a:pPr lvl="1"/>
            <a:r>
              <a:rPr lang="en-US" dirty="0"/>
              <a:t>Wired ethernet expensive</a:t>
            </a:r>
          </a:p>
          <a:p>
            <a:r>
              <a:rPr lang="en-US" dirty="0"/>
              <a:t>AV contracts</a:t>
            </a:r>
          </a:p>
          <a:p>
            <a:pPr lvl="1"/>
            <a:r>
              <a:rPr lang="en-US" dirty="0"/>
              <a:t>Venue</a:t>
            </a:r>
          </a:p>
          <a:p>
            <a:pPr lvl="1"/>
            <a:r>
              <a:rPr lang="en-US" dirty="0"/>
              <a:t>Satellite meetings</a:t>
            </a:r>
          </a:p>
          <a:p>
            <a:pPr lvl="1"/>
            <a:r>
              <a:rPr lang="en-US" dirty="0"/>
              <a:t>Social events</a:t>
            </a:r>
          </a:p>
        </p:txBody>
      </p:sp>
    </p:spTree>
    <p:extLst>
      <p:ext uri="{BB962C8B-B14F-4D97-AF65-F5344CB8AC3E}">
        <p14:creationId xmlns:p14="http://schemas.microsoft.com/office/powerpoint/2010/main" val="9752257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189FA45-7EA7-1AAD-0C3B-BA621DB240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Clean up after conference</a:t>
            </a:r>
          </a:p>
        </p:txBody>
      </p:sp>
      <p:pic>
        <p:nvPicPr>
          <p:cNvPr id="7" name="Picture 6" descr="A picture containing text, floor, indoor&#10;&#10;Description automatically generated">
            <a:extLst>
              <a:ext uri="{FF2B5EF4-FFF2-40B4-BE49-F238E27FC236}">
                <a16:creationId xmlns:a16="http://schemas.microsoft.com/office/drawing/2014/main" id="{F04FD4BA-0762-2B06-08B6-AA234BDC6A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4730" y="2098427"/>
            <a:ext cx="2362736" cy="3146685"/>
          </a:xfrm>
          <a:prstGeom prst="rect">
            <a:avLst/>
          </a:prstGeom>
        </p:spPr>
      </p:pic>
      <p:pic>
        <p:nvPicPr>
          <p:cNvPr id="9" name="Picture 8" descr="A picture containing wall, indoor, floor, bed&#10;&#10;Description automatically generated">
            <a:extLst>
              <a:ext uri="{FF2B5EF4-FFF2-40B4-BE49-F238E27FC236}">
                <a16:creationId xmlns:a16="http://schemas.microsoft.com/office/drawing/2014/main" id="{2C8804D3-F7BE-FF14-0241-C06936C6CE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1066" y="823443"/>
            <a:ext cx="3181721" cy="2389043"/>
          </a:xfrm>
          <a:prstGeom prst="rect">
            <a:avLst/>
          </a:prstGeom>
        </p:spPr>
      </p:pic>
      <p:pic>
        <p:nvPicPr>
          <p:cNvPr id="11" name="Picture 10" descr="A stack of boxes on a carpet&#10;&#10;Description automatically generated with low confidence">
            <a:extLst>
              <a:ext uri="{FF2B5EF4-FFF2-40B4-BE49-F238E27FC236}">
                <a16:creationId xmlns:a16="http://schemas.microsoft.com/office/drawing/2014/main" id="{43056384-7524-CDDA-F935-4E89BF66F82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2898" y="1096878"/>
            <a:ext cx="2453402" cy="1842174"/>
          </a:xfrm>
          <a:prstGeom prst="rect">
            <a:avLst/>
          </a:prstGeom>
        </p:spPr>
      </p:pic>
      <p:pic>
        <p:nvPicPr>
          <p:cNvPr id="13" name="Picture 12" descr="A person standing next to a piano&#10;&#10;Description automatically generated with low confidence">
            <a:extLst>
              <a:ext uri="{FF2B5EF4-FFF2-40B4-BE49-F238E27FC236}">
                <a16:creationId xmlns:a16="http://schemas.microsoft.com/office/drawing/2014/main" id="{C9BC10E1-56BA-73A8-E380-F9CC19DBEA2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77" y="3914191"/>
            <a:ext cx="3181721" cy="2389043"/>
          </a:xfrm>
          <a:prstGeom prst="rect">
            <a:avLst/>
          </a:prstGeom>
        </p:spPr>
      </p:pic>
      <p:pic>
        <p:nvPicPr>
          <p:cNvPr id="15" name="Picture 14" descr="A picture containing indoor, floor, room, furniture&#10;&#10;Description automatically generated">
            <a:extLst>
              <a:ext uri="{FF2B5EF4-FFF2-40B4-BE49-F238E27FC236}">
                <a16:creationId xmlns:a16="http://schemas.microsoft.com/office/drawing/2014/main" id="{FAE9E2A8-7A4D-A27C-90F0-CE06E633327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77" y="1282727"/>
            <a:ext cx="3181721" cy="2389043"/>
          </a:xfrm>
          <a:prstGeom prst="rect">
            <a:avLst/>
          </a:prstGeom>
        </p:spPr>
      </p:pic>
      <p:pic>
        <p:nvPicPr>
          <p:cNvPr id="17" name="Picture 16" descr="A picture containing person, person&#10;&#10;Description automatically generated">
            <a:extLst>
              <a:ext uri="{FF2B5EF4-FFF2-40B4-BE49-F238E27FC236}">
                <a16:creationId xmlns:a16="http://schemas.microsoft.com/office/drawing/2014/main" id="{DE50659B-1A39-3815-3D3C-CCB840317FA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9542" y="3372079"/>
            <a:ext cx="3181721" cy="2389043"/>
          </a:xfrm>
          <a:prstGeom prst="rect">
            <a:avLst/>
          </a:prstGeom>
        </p:spPr>
      </p:pic>
      <p:pic>
        <p:nvPicPr>
          <p:cNvPr id="19" name="Picture 18" descr="Text, letter&#10;&#10;Description automatically generated">
            <a:extLst>
              <a:ext uri="{FF2B5EF4-FFF2-40B4-BE49-F238E27FC236}">
                <a16:creationId xmlns:a16="http://schemas.microsoft.com/office/drawing/2014/main" id="{8600E1F5-CA9A-1798-36E1-55464A28E91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3339" y="3814360"/>
            <a:ext cx="2181356" cy="2905124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2E53DF99-4D5C-25BB-FB93-51F151CCE33C}"/>
              </a:ext>
            </a:extLst>
          </p:cNvPr>
          <p:cNvSpPr txBox="1"/>
          <p:nvPr/>
        </p:nvSpPr>
        <p:spPr>
          <a:xfrm>
            <a:off x="3690899" y="5780782"/>
            <a:ext cx="49134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b="1" dirty="0">
                <a:solidFill>
                  <a:srgbClr val="002E33"/>
                </a:solidFill>
                <a:latin typeface="Rockwell Nova" panose="02060503020205020403" pitchFamily="18" charset="0"/>
              </a:rPr>
              <a:t>Be sure to have staff on hand to help</a:t>
            </a:r>
          </a:p>
        </p:txBody>
      </p:sp>
    </p:spTree>
    <p:extLst>
      <p:ext uri="{BB962C8B-B14F-4D97-AF65-F5344CB8AC3E}">
        <p14:creationId xmlns:p14="http://schemas.microsoft.com/office/powerpoint/2010/main" val="1420936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7A7B3A-E9B4-081A-7E10-398C76FB80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38154797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F861E3-2716-DB8E-327A-2D5CF8FBA8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Topics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0ECE4B-C902-7428-D9C7-1F95AFB40BF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29330" y="1541958"/>
            <a:ext cx="6585870" cy="4157506"/>
          </a:xfrm>
        </p:spPr>
        <p:txBody>
          <a:bodyPr>
            <a:normAutofit/>
          </a:bodyPr>
          <a:lstStyle/>
          <a:p>
            <a:r>
              <a:rPr lang="en-US" dirty="0"/>
              <a:t>Editorial, Author, and Speaker Rooms</a:t>
            </a:r>
          </a:p>
          <a:p>
            <a:r>
              <a:rPr lang="en-US" dirty="0"/>
              <a:t>Equipment</a:t>
            </a:r>
          </a:p>
          <a:p>
            <a:pPr lvl="1"/>
            <a:r>
              <a:rPr lang="en-US" dirty="0"/>
              <a:t>Desktops, Monitors, Laptops</a:t>
            </a:r>
          </a:p>
          <a:p>
            <a:pPr lvl="1"/>
            <a:r>
              <a:rPr lang="en-US" dirty="0"/>
              <a:t>Printers</a:t>
            </a:r>
          </a:p>
          <a:p>
            <a:pPr lvl="1"/>
            <a:r>
              <a:rPr lang="en-US" dirty="0"/>
              <a:t>iPads</a:t>
            </a:r>
          </a:p>
          <a:p>
            <a:pPr lvl="1"/>
            <a:r>
              <a:rPr lang="en-US" dirty="0"/>
              <a:t>Dotting boards</a:t>
            </a:r>
          </a:p>
          <a:p>
            <a:pPr lvl="1"/>
            <a:r>
              <a:rPr lang="en-US" dirty="0"/>
              <a:t>Network</a:t>
            </a:r>
          </a:p>
          <a:p>
            <a:pPr lvl="1"/>
            <a:r>
              <a:rPr lang="en-US" dirty="0"/>
              <a:t>Breakout Session AV</a:t>
            </a:r>
          </a:p>
          <a:p>
            <a:r>
              <a:rPr lang="en-US" dirty="0"/>
              <a:t>What issues did we encounter?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2106D72F-0E28-2914-70F6-16EBAA86B9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38" t="435" r="24324" b="46366"/>
          <a:stretch/>
        </p:blipFill>
        <p:spPr>
          <a:xfrm>
            <a:off x="7315200" y="1909265"/>
            <a:ext cx="3857625" cy="2680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4804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A034F6D9-8E36-A372-BA7D-D6EF94533F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793" y="1563805"/>
            <a:ext cx="11838187" cy="509042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705E323-929B-E78C-D90A-A00C8D5AFC74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3535" y="1533131"/>
            <a:ext cx="3255851" cy="379119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E183AF7-6BDB-A521-CFDF-583B591C29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Editorial, Author, and Speaker Rooms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29E0075-F9A1-2774-3E9A-029475502850}"/>
              </a:ext>
            </a:extLst>
          </p:cNvPr>
          <p:cNvSpPr txBox="1"/>
          <p:nvPr/>
        </p:nvSpPr>
        <p:spPr>
          <a:xfrm>
            <a:off x="5600600" y="3699033"/>
            <a:ext cx="99079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LOC Storage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09549DB-CB09-9875-2626-AAD22416DBBF}"/>
              </a:ext>
            </a:extLst>
          </p:cNvPr>
          <p:cNvSpPr txBox="1"/>
          <p:nvPr/>
        </p:nvSpPr>
        <p:spPr>
          <a:xfrm>
            <a:off x="4198947" y="3673061"/>
            <a:ext cx="110343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Editors F&amp;B and Storage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14BD0F7-F84F-D36C-703D-BE0971F4483D}"/>
              </a:ext>
            </a:extLst>
          </p:cNvPr>
          <p:cNvSpPr txBox="1"/>
          <p:nvPr/>
        </p:nvSpPr>
        <p:spPr>
          <a:xfrm>
            <a:off x="1661979" y="997973"/>
            <a:ext cx="15808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200" b="1" dirty="0">
                <a:solidFill>
                  <a:srgbClr val="002E33"/>
                </a:solidFill>
                <a:latin typeface="Rockwell Nova" panose="02060503020205020403" pitchFamily="18" charset="0"/>
              </a:rPr>
              <a:t>110AB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342C1CC-2BB3-5EF2-662F-213E0DE72B13}"/>
              </a:ext>
            </a:extLst>
          </p:cNvPr>
          <p:cNvSpPr txBox="1"/>
          <p:nvPr/>
        </p:nvSpPr>
        <p:spPr>
          <a:xfrm>
            <a:off x="7911023" y="997973"/>
            <a:ext cx="15824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200" b="1" dirty="0">
                <a:solidFill>
                  <a:srgbClr val="002E33"/>
                </a:solidFill>
                <a:latin typeface="Rockwell Nova" panose="02060503020205020403" pitchFamily="18" charset="0"/>
              </a:rPr>
              <a:t>107AB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757D7D5-C64E-8D7A-BE7A-A8055243043C}"/>
              </a:ext>
            </a:extLst>
          </p:cNvPr>
          <p:cNvSpPr txBox="1"/>
          <p:nvPr/>
        </p:nvSpPr>
        <p:spPr>
          <a:xfrm>
            <a:off x="1060688" y="1415101"/>
            <a:ext cx="18387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ighlight>
                  <a:srgbClr val="FFFFFF"/>
                </a:highlight>
              </a:rPr>
              <a:t>Editorial Room 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35121A3F-CDA5-5D78-9A96-98ED4724ED23}"/>
              </a:ext>
            </a:extLst>
          </p:cNvPr>
          <p:cNvCxnSpPr>
            <a:cxnSpLocks/>
          </p:cNvCxnSpPr>
          <p:nvPr/>
        </p:nvCxnSpPr>
        <p:spPr>
          <a:xfrm flipH="1">
            <a:off x="607112" y="5525280"/>
            <a:ext cx="3259501" cy="0"/>
          </a:xfrm>
          <a:prstGeom prst="straightConnector1">
            <a:avLst/>
          </a:prstGeom>
          <a:ln w="5715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DB77A9BA-E4B1-CCDA-2BD9-4AB029AE9342}"/>
              </a:ext>
            </a:extLst>
          </p:cNvPr>
          <p:cNvSpPr txBox="1"/>
          <p:nvPr/>
        </p:nvSpPr>
        <p:spPr>
          <a:xfrm>
            <a:off x="1980058" y="5512192"/>
            <a:ext cx="51360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56</a:t>
            </a:r>
            <a:r>
              <a:rPr lang="pl-PL" dirty="0"/>
              <a:t>'</a:t>
            </a:r>
            <a:endParaRPr lang="en-US" dirty="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CA1CB91B-DE9B-83BE-12AB-1A9581465F66}"/>
              </a:ext>
            </a:extLst>
          </p:cNvPr>
          <p:cNvCxnSpPr>
            <a:cxnSpLocks/>
          </p:cNvCxnSpPr>
          <p:nvPr/>
        </p:nvCxnSpPr>
        <p:spPr>
          <a:xfrm>
            <a:off x="646576" y="1747316"/>
            <a:ext cx="0" cy="3226645"/>
          </a:xfrm>
          <a:prstGeom prst="straightConnector1">
            <a:avLst/>
          </a:prstGeom>
          <a:ln w="5715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6237EDAB-5D02-1823-B733-3B1B60BE6C3B}"/>
              </a:ext>
            </a:extLst>
          </p:cNvPr>
          <p:cNvSpPr txBox="1"/>
          <p:nvPr/>
        </p:nvSpPr>
        <p:spPr>
          <a:xfrm>
            <a:off x="607112" y="3214345"/>
            <a:ext cx="5152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dirty="0"/>
              <a:t>52’ </a:t>
            </a:r>
            <a:endParaRPr 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681C650-4097-BBFA-5FB1-E413B808A3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00960" y="1747316"/>
            <a:ext cx="3192592" cy="3112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556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928F64C6-FE22-4FC1-A763-DFCC514811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4261224" y="4577975"/>
            <a:ext cx="7539349" cy="1899827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C5D08B1-E174-9F56-D677-CA88E32AE9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03468" y="4741948"/>
            <a:ext cx="6829520" cy="86203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0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Editors and Author Reception</a:t>
            </a:r>
          </a:p>
        </p:txBody>
      </p:sp>
      <p:pic>
        <p:nvPicPr>
          <p:cNvPr id="12" name="Picture 11" descr="A picture containing text&#10;&#10;Description automatically generated">
            <a:extLst>
              <a:ext uri="{FF2B5EF4-FFF2-40B4-BE49-F238E27FC236}">
                <a16:creationId xmlns:a16="http://schemas.microsoft.com/office/drawing/2014/main" id="{D0F36A29-C766-7AD3-A11A-BC95D2309F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266" y="321732"/>
            <a:ext cx="2312620" cy="411132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EB18AD8-961E-03E3-501D-7260359896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06588" y="321734"/>
            <a:ext cx="3574312" cy="2010550"/>
          </a:xfrm>
          <a:prstGeom prst="rect">
            <a:avLst/>
          </a:prstGeom>
        </p:spPr>
      </p:pic>
      <p:pic>
        <p:nvPicPr>
          <p:cNvPr id="6" name="Picture 5" descr="A picture containing indoor, ceiling, wall, floor&#10;&#10;Description automatically generated">
            <a:extLst>
              <a:ext uri="{FF2B5EF4-FFF2-40B4-BE49-F238E27FC236}">
                <a16:creationId xmlns:a16="http://schemas.microsoft.com/office/drawing/2014/main" id="{DD84F36C-99DA-1206-F3AF-70067CB47C5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7512" y="2422097"/>
            <a:ext cx="3580096" cy="2013804"/>
          </a:xfrm>
          <a:prstGeom prst="rect">
            <a:avLst/>
          </a:prstGeom>
        </p:spPr>
      </p:pic>
      <p:pic>
        <p:nvPicPr>
          <p:cNvPr id="8" name="Picture 7" descr="A table with food on it&#10;&#10;Description automatically generated with medium confidence">
            <a:extLst>
              <a:ext uri="{FF2B5EF4-FFF2-40B4-BE49-F238E27FC236}">
                <a16:creationId xmlns:a16="http://schemas.microsoft.com/office/drawing/2014/main" id="{80EF2506-5856-6DA2-117D-FC441892C51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8859" y="321733"/>
            <a:ext cx="2312618" cy="4111321"/>
          </a:xfrm>
          <a:prstGeom prst="rect">
            <a:avLst/>
          </a:prstGeom>
        </p:spPr>
      </p:pic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C34627B-48E6-4F4D-B843-97717A86B4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719934" y="5694097"/>
            <a:ext cx="5486400" cy="0"/>
          </a:xfrm>
          <a:prstGeom prst="line">
            <a:avLst/>
          </a:prstGeom>
          <a:ln w="1587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A room full of people working on computers&#10;&#10;Description automatically generated with low confidence">
            <a:extLst>
              <a:ext uri="{FF2B5EF4-FFF2-40B4-BE49-F238E27FC236}">
                <a16:creationId xmlns:a16="http://schemas.microsoft.com/office/drawing/2014/main" id="{BF296685-0FF7-7C78-642A-EA613F21D3C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064" y="4525715"/>
            <a:ext cx="3574312" cy="2010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7397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3505FE-BC6E-4D5D-9D09-3D1E00844C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65125"/>
            <a:ext cx="10515600" cy="1325563"/>
          </a:xfrm>
        </p:spPr>
        <p:txBody>
          <a:bodyPr/>
          <a:lstStyle/>
          <a:p>
            <a:r>
              <a:rPr lang="en-US" dirty="0"/>
              <a:t>Level 1 and 1M - Breakouts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8A6CB7A-4ADC-47F7-99D6-E2E38A24C7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7091" y="0"/>
            <a:ext cx="5016276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D64C1D2F-8782-4B65-97FB-46BC6D60F83E}"/>
              </a:ext>
            </a:extLst>
          </p:cNvPr>
          <p:cNvSpPr/>
          <p:nvPr/>
        </p:nvSpPr>
        <p:spPr>
          <a:xfrm>
            <a:off x="9049093" y="3429000"/>
            <a:ext cx="1489753" cy="67286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DB42653-31D6-4E60-ABEE-315DF22602DB}"/>
              </a:ext>
            </a:extLst>
          </p:cNvPr>
          <p:cNvSpPr/>
          <p:nvPr/>
        </p:nvSpPr>
        <p:spPr>
          <a:xfrm>
            <a:off x="8956433" y="5322498"/>
            <a:ext cx="1489753" cy="67286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BB92A11-CCDA-4114-8DC3-C017FA19AF30}"/>
              </a:ext>
            </a:extLst>
          </p:cNvPr>
          <p:cNvCxnSpPr>
            <a:cxnSpLocks/>
            <a:stCxn id="8" idx="3"/>
            <a:endCxn id="5" idx="1"/>
          </p:cNvCxnSpPr>
          <p:nvPr/>
        </p:nvCxnSpPr>
        <p:spPr>
          <a:xfrm>
            <a:off x="8480727" y="2913817"/>
            <a:ext cx="568366" cy="85161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B8305D2-72D3-41A0-ADEC-D18EE5CE40A5}"/>
              </a:ext>
            </a:extLst>
          </p:cNvPr>
          <p:cNvCxnSpPr>
            <a:cxnSpLocks/>
            <a:stCxn id="25" idx="3"/>
            <a:endCxn id="6" idx="1"/>
          </p:cNvCxnSpPr>
          <p:nvPr/>
        </p:nvCxnSpPr>
        <p:spPr>
          <a:xfrm>
            <a:off x="8275386" y="4604891"/>
            <a:ext cx="681047" cy="105403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7934A86E-B10A-7586-C66D-CC2056CB5372}"/>
              </a:ext>
            </a:extLst>
          </p:cNvPr>
          <p:cNvSpPr txBox="1"/>
          <p:nvPr/>
        </p:nvSpPr>
        <p:spPr>
          <a:xfrm>
            <a:off x="2753345" y="1516511"/>
            <a:ext cx="2290908" cy="18158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2800" b="1" dirty="0">
                <a:solidFill>
                  <a:srgbClr val="002E33"/>
                </a:solidFill>
                <a:latin typeface="Rockwell Nova" panose="02060503020205020403" pitchFamily="18" charset="0"/>
              </a:rPr>
              <a:t>Breakout A on Level 1M - Davidson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A305086-DC4C-EB55-B308-9966E73FEDC0}"/>
              </a:ext>
            </a:extLst>
          </p:cNvPr>
          <p:cNvSpPr txBox="1"/>
          <p:nvPr/>
        </p:nvSpPr>
        <p:spPr>
          <a:xfrm>
            <a:off x="5780949" y="2621429"/>
            <a:ext cx="2699778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sz="3200" b="1" dirty="0">
                <a:solidFill>
                  <a:srgbClr val="002E33"/>
                </a:solidFill>
                <a:latin typeface="Rockwell Nova" panose="02060503020205020403" pitchFamily="18" charset="0"/>
              </a:rPr>
              <a:t> Breakout B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73BFFDC-6C82-16A2-4C7D-F6736BB34AE2}"/>
              </a:ext>
            </a:extLst>
          </p:cNvPr>
          <p:cNvSpPr txBox="1"/>
          <p:nvPr/>
        </p:nvSpPr>
        <p:spPr>
          <a:xfrm>
            <a:off x="5812865" y="4066282"/>
            <a:ext cx="2462521" cy="10772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002E33"/>
                </a:solidFill>
                <a:latin typeface="Rockwell Nova" panose="02060503020205020403" pitchFamily="18" charset="0"/>
              </a:rPr>
              <a:t>Editors &amp; Speakers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0104D597-60EC-49D1-A7E1-FB3C1FA3F2B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1246" t="49993" r="2844"/>
          <a:stretch/>
        </p:blipFill>
        <p:spPr>
          <a:xfrm>
            <a:off x="407328" y="1260277"/>
            <a:ext cx="4775715" cy="4420262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8720BDEA-724A-32AB-5BB5-10412AED7993}"/>
              </a:ext>
            </a:extLst>
          </p:cNvPr>
          <p:cNvSpPr/>
          <p:nvPr/>
        </p:nvSpPr>
        <p:spPr>
          <a:xfrm>
            <a:off x="1263592" y="3206087"/>
            <a:ext cx="1893370" cy="114719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DA49FE6-144F-8BA2-DB28-BF4DAFB6D65B}"/>
              </a:ext>
            </a:extLst>
          </p:cNvPr>
          <p:cNvSpPr txBox="1"/>
          <p:nvPr/>
        </p:nvSpPr>
        <p:spPr>
          <a:xfrm>
            <a:off x="3542740" y="5026748"/>
            <a:ext cx="160020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1600" b="1" dirty="0">
                <a:solidFill>
                  <a:srgbClr val="002E33"/>
                </a:solidFill>
                <a:latin typeface="Rockwell Nova" panose="02060503020205020403" pitchFamily="18" charset="0"/>
              </a:rPr>
              <a:t>Conference Chair Office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C4F2A8C-BC7C-6D11-3467-19495D273B9E}"/>
              </a:ext>
            </a:extLst>
          </p:cNvPr>
          <p:cNvSpPr txBox="1"/>
          <p:nvPr/>
        </p:nvSpPr>
        <p:spPr>
          <a:xfrm>
            <a:off x="375860" y="6099048"/>
            <a:ext cx="5016276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3200" b="1" dirty="0">
                <a:solidFill>
                  <a:srgbClr val="002E33"/>
                </a:solidFill>
                <a:latin typeface="Rockwell Nova" panose="02060503020205020403" pitchFamily="18" charset="0"/>
              </a:rPr>
              <a:t>Breakout A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E49CCB6-DEED-A5D9-04E7-FB01315DC3E9}"/>
              </a:ext>
            </a:extLst>
          </p:cNvPr>
          <p:cNvSpPr/>
          <p:nvPr/>
        </p:nvSpPr>
        <p:spPr>
          <a:xfrm>
            <a:off x="3436368" y="3971523"/>
            <a:ext cx="639997" cy="98620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0E483677-690E-4B0D-FA90-EB44262D207E}"/>
              </a:ext>
            </a:extLst>
          </p:cNvPr>
          <p:cNvCxnSpPr>
            <a:cxnSpLocks/>
            <a:stCxn id="30" idx="0"/>
            <a:endCxn id="24" idx="2"/>
          </p:cNvCxnSpPr>
          <p:nvPr/>
        </p:nvCxnSpPr>
        <p:spPr>
          <a:xfrm flipH="1" flipV="1">
            <a:off x="2210277" y="4353285"/>
            <a:ext cx="673721" cy="1745763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A1E5DB1F-36BB-3F9E-934F-903BB6368D30}"/>
              </a:ext>
            </a:extLst>
          </p:cNvPr>
          <p:cNvCxnSpPr>
            <a:cxnSpLocks/>
          </p:cNvCxnSpPr>
          <p:nvPr/>
        </p:nvCxnSpPr>
        <p:spPr>
          <a:xfrm flipV="1">
            <a:off x="4787809" y="2014306"/>
            <a:ext cx="0" cy="506339"/>
          </a:xfrm>
          <a:prstGeom prst="straightConnector1">
            <a:avLst/>
          </a:prstGeom>
          <a:ln w="57150">
            <a:solidFill>
              <a:srgbClr val="0E06FF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tangle 45">
            <a:extLst>
              <a:ext uri="{FF2B5EF4-FFF2-40B4-BE49-F238E27FC236}">
                <a16:creationId xmlns:a16="http://schemas.microsoft.com/office/drawing/2014/main" id="{D73BA2C8-28E4-6A14-9102-974089A83F60}"/>
              </a:ext>
            </a:extLst>
          </p:cNvPr>
          <p:cNvSpPr/>
          <p:nvPr/>
        </p:nvSpPr>
        <p:spPr>
          <a:xfrm>
            <a:off x="9049093" y="4187422"/>
            <a:ext cx="1489753" cy="67286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5B54EFC8-0931-E215-AC6A-31220329EAA6}"/>
              </a:ext>
            </a:extLst>
          </p:cNvPr>
          <p:cNvSpPr/>
          <p:nvPr/>
        </p:nvSpPr>
        <p:spPr>
          <a:xfrm>
            <a:off x="3101009" y="2313830"/>
            <a:ext cx="278294" cy="506339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2CBE4F77-0181-141B-613D-2B6D874F340A}"/>
              </a:ext>
            </a:extLst>
          </p:cNvPr>
          <p:cNvSpPr/>
          <p:nvPr/>
        </p:nvSpPr>
        <p:spPr>
          <a:xfrm>
            <a:off x="10316606" y="4205840"/>
            <a:ext cx="278294" cy="506339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0187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80F8753A-74B8-FCAC-03D0-D8E1EF16E4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4342" y="0"/>
            <a:ext cx="8667658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A33EF15-9CCF-6ECB-5652-35176B3A973F}"/>
              </a:ext>
            </a:extLst>
          </p:cNvPr>
          <p:cNvSpPr txBox="1"/>
          <p:nvPr/>
        </p:nvSpPr>
        <p:spPr>
          <a:xfrm>
            <a:off x="210829" y="1624353"/>
            <a:ext cx="292331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110 Exhibitor Booths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6 Pavilions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120 4x8 boards for 480 Posters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LOC Office overlooking show floor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Registration at entrance to hall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8769F5E-DF45-3C42-C63B-9C23240899BC}"/>
              </a:ext>
            </a:extLst>
          </p:cNvPr>
          <p:cNvSpPr txBox="1">
            <a:spLocks/>
          </p:cNvSpPr>
          <p:nvPr/>
        </p:nvSpPr>
        <p:spPr>
          <a:xfrm>
            <a:off x="444088" y="584775"/>
            <a:ext cx="3473932" cy="678256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b="1" dirty="0"/>
              <a:t>Level 3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44D5E83-276B-B16F-F9EF-A51D787C421E}"/>
              </a:ext>
            </a:extLst>
          </p:cNvPr>
          <p:cNvSpPr txBox="1"/>
          <p:nvPr/>
        </p:nvSpPr>
        <p:spPr>
          <a:xfrm rot="16200000">
            <a:off x="3561770" y="2291810"/>
            <a:ext cx="1297276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600" b="1" dirty="0">
                <a:solidFill>
                  <a:srgbClr val="002E33"/>
                </a:solidFill>
                <a:latin typeface="Rockwell Nova" panose="02060503020205020403" pitchFamily="18" charset="0"/>
              </a:rPr>
              <a:t>LOC Office 3M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A573FBF-F61E-65B3-5DE6-3611A0FFA7F4}"/>
              </a:ext>
            </a:extLst>
          </p:cNvPr>
          <p:cNvSpPr txBox="1"/>
          <p:nvPr/>
        </p:nvSpPr>
        <p:spPr>
          <a:xfrm>
            <a:off x="3505201" y="0"/>
            <a:ext cx="66624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200" b="1" dirty="0">
                <a:solidFill>
                  <a:srgbClr val="002E33"/>
                </a:solidFill>
                <a:latin typeface="Rockwell Nova" panose="02060503020205020403" pitchFamily="18" charset="0"/>
              </a:rPr>
              <a:t>Exhibition Hall A booth layout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C3C2B40-C318-C6B0-FBF6-8C32A9104776}"/>
              </a:ext>
            </a:extLst>
          </p:cNvPr>
          <p:cNvSpPr txBox="1"/>
          <p:nvPr/>
        </p:nvSpPr>
        <p:spPr>
          <a:xfrm>
            <a:off x="7848600" y="746554"/>
            <a:ext cx="1451188" cy="40011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2000" b="1" dirty="0">
                <a:solidFill>
                  <a:srgbClr val="002E33"/>
                </a:solidFill>
                <a:latin typeface="+mn-lt"/>
              </a:rPr>
              <a:t>Registration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A3D42D4-7B3C-A338-6B10-4BA58FFB077F}"/>
              </a:ext>
            </a:extLst>
          </p:cNvPr>
          <p:cNvCxnSpPr>
            <a:cxnSpLocks/>
            <a:stCxn id="11" idx="2"/>
          </p:cNvCxnSpPr>
          <p:nvPr/>
        </p:nvCxnSpPr>
        <p:spPr>
          <a:xfrm>
            <a:off x="8574194" y="1146664"/>
            <a:ext cx="725594" cy="374318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BA76074F-3810-5CD2-078A-8CC6A4C58AA3}"/>
              </a:ext>
            </a:extLst>
          </p:cNvPr>
          <p:cNvSpPr txBox="1"/>
          <p:nvPr/>
        </p:nvSpPr>
        <p:spPr>
          <a:xfrm>
            <a:off x="620064" y="6211669"/>
            <a:ext cx="210484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b="1" dirty="0">
                <a:solidFill>
                  <a:srgbClr val="002E33"/>
                </a:solidFill>
                <a:latin typeface="Rockwell Nova" panose="02060503020205020403" pitchFamily="18" charset="0"/>
              </a:rPr>
              <a:t>Sold 31 as of </a:t>
            </a:r>
          </a:p>
          <a:p>
            <a:pPr algn="l"/>
            <a:r>
              <a:rPr lang="en-US" b="1" dirty="0">
                <a:solidFill>
                  <a:srgbClr val="002E33"/>
                </a:solidFill>
                <a:latin typeface="Rockwell Nova" panose="02060503020205020403" pitchFamily="18" charset="0"/>
              </a:rPr>
              <a:t>August 16, 2023</a:t>
            </a:r>
          </a:p>
        </p:txBody>
      </p:sp>
    </p:spTree>
    <p:extLst>
      <p:ext uri="{BB962C8B-B14F-4D97-AF65-F5344CB8AC3E}">
        <p14:creationId xmlns:p14="http://schemas.microsoft.com/office/powerpoint/2010/main" val="4580115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379C0FD-6178-CAF5-6AAF-6CF56684EC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086" y="255530"/>
            <a:ext cx="11777827" cy="6346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60788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3CFD42-DCF7-8F81-7F91-5FBE984DF6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Proceedings Office Equipment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A731E7F-484B-5512-7AD6-D0C9E3CF521C}"/>
              </a:ext>
            </a:extLst>
          </p:cNvPr>
          <p:cNvSpPr txBox="1"/>
          <p:nvPr/>
        </p:nvSpPr>
        <p:spPr>
          <a:xfrm>
            <a:off x="543927" y="1485866"/>
            <a:ext cx="4009219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Two 27” monitors/ station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Two printers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Private network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Wi-Fi only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Wired option was ready to go but not implemented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Electrical power needed to be added ($148/circuit)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Bought power strips at hardware store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Upgraded Chairs</a:t>
            </a:r>
          </a:p>
          <a:p>
            <a:endParaRPr lang="en-US" sz="2400" dirty="0"/>
          </a:p>
        </p:txBody>
      </p:sp>
      <p:pic>
        <p:nvPicPr>
          <p:cNvPr id="16" name="Picture 15" descr="A room full of people working on computers&#10;&#10;Description automatically generated with low confidence">
            <a:extLst>
              <a:ext uri="{FF2B5EF4-FFF2-40B4-BE49-F238E27FC236}">
                <a16:creationId xmlns:a16="http://schemas.microsoft.com/office/drawing/2014/main" id="{A2DAB624-9445-2389-4EBE-FBD1820E93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7944" y="2136315"/>
            <a:ext cx="6426985" cy="3615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02569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F5B4D0-0E5A-9A9E-227A-AA1716DBED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279833"/>
            <a:ext cx="10515600" cy="718140"/>
          </a:xfrm>
        </p:spPr>
        <p:txBody>
          <a:bodyPr/>
          <a:lstStyle/>
          <a:p>
            <a:r>
              <a:rPr lang="en-US" dirty="0"/>
              <a:t>Software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030901-9904-1397-12B5-F2886E1DC68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List of software from JACoW</a:t>
            </a:r>
          </a:p>
          <a:p>
            <a:r>
              <a:rPr lang="en-US" dirty="0"/>
              <a:t>ORNL loaned Adobe licenses to IPAC’24</a:t>
            </a:r>
          </a:p>
          <a:p>
            <a:r>
              <a:rPr lang="en-US" dirty="0"/>
              <a:t>Vendor supplied MS Office Pro 2021</a:t>
            </a:r>
          </a:p>
          <a:p>
            <a:r>
              <a:rPr lang="en-US" dirty="0"/>
              <a:t>Custom Image installed by vendor</a:t>
            </a:r>
          </a:p>
          <a:p>
            <a:r>
              <a:rPr lang="en-US" dirty="0"/>
              <a:t>Initial configuration setup at ORNL</a:t>
            </a:r>
          </a:p>
          <a:p>
            <a:r>
              <a:rPr lang="en-US" dirty="0"/>
              <a:t>Image created and sent to vendor for install</a:t>
            </a:r>
          </a:p>
          <a:p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F646669-0B55-1990-3027-471ACF47622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483644"/>
            <a:ext cx="5181600" cy="2914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5296553"/>
      </p:ext>
    </p:extLst>
  </p:cSld>
  <p:clrMapOvr>
    <a:masterClrMapping/>
  </p:clrMapOvr>
</p:sld>
</file>

<file path=ppt/theme/theme1.xml><?xml version="1.0" encoding="utf-8"?>
<a:theme xmlns:a="http://schemas.openxmlformats.org/drawingml/2006/main" name="IPAC'24 upda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sz="3200" b="1" dirty="0" smtClean="0">
            <a:solidFill>
              <a:srgbClr val="002E33"/>
            </a:solidFill>
            <a:latin typeface="Rockwell Nova" panose="02060503020205020403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ORNL-template-16x9-180808</Template>
  <TotalTime>118933</TotalTime>
  <Words>830</Words>
  <Application>Microsoft Office PowerPoint</Application>
  <PresentationFormat>Widescreen</PresentationFormat>
  <Paragraphs>184</Paragraphs>
  <Slides>19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Rockwell Nova</vt:lpstr>
      <vt:lpstr>IPAC'24 update</vt:lpstr>
      <vt:lpstr>PowerPoint Presentation</vt:lpstr>
      <vt:lpstr>Topics</vt:lpstr>
      <vt:lpstr>Editorial, Author, and Speaker Rooms</vt:lpstr>
      <vt:lpstr>Editors and Author Reception</vt:lpstr>
      <vt:lpstr>Level 1 and 1M - Breakouts</vt:lpstr>
      <vt:lpstr>PowerPoint Presentation</vt:lpstr>
      <vt:lpstr>PowerPoint Presentation</vt:lpstr>
      <vt:lpstr>Proceedings Office Equipment</vt:lpstr>
      <vt:lpstr>Software</vt:lpstr>
      <vt:lpstr>JACoW Software Lists</vt:lpstr>
      <vt:lpstr>Text Editors (for keeping notes) </vt:lpstr>
      <vt:lpstr>Macintosh Computers (less often used since 2019)</vt:lpstr>
      <vt:lpstr>Registration Equipment</vt:lpstr>
      <vt:lpstr>Websites</vt:lpstr>
      <vt:lpstr>Network/Internet</vt:lpstr>
      <vt:lpstr>Should we rent or buy?</vt:lpstr>
      <vt:lpstr>Issues</vt:lpstr>
      <vt:lpstr>Clean up after conference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IPAC’24 Nashville Music City Center</dc:title>
  <dc:creator>Saethre, Robert</dc:creator>
  <cp:lastModifiedBy>Saethre, Robert</cp:lastModifiedBy>
  <cp:revision>259</cp:revision>
  <dcterms:created xsi:type="dcterms:W3CDTF">2022-01-21T13:38:38Z</dcterms:created>
  <dcterms:modified xsi:type="dcterms:W3CDTF">2024-11-05T10:29:00Z</dcterms:modified>
</cp:coreProperties>
</file>