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0" r:id="rId2"/>
    <p:sldId id="292" r:id="rId3"/>
    <p:sldId id="282" r:id="rId4"/>
    <p:sldId id="286" r:id="rId5"/>
    <p:sldId id="287" r:id="rId6"/>
    <p:sldId id="288" r:id="rId7"/>
    <p:sldId id="289" r:id="rId8"/>
    <p:sldId id="290" r:id="rId9"/>
    <p:sldId id="291" r:id="rId10"/>
    <p:sldId id="281" r:id="rId11"/>
    <p:sldId id="284" r:id="rId12"/>
    <p:sldId id="285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0" autoAdjust="0"/>
    <p:restoredTop sz="94660"/>
  </p:normalViewPr>
  <p:slideViewPr>
    <p:cSldViewPr snapToGrid="0">
      <p:cViewPr varScale="1">
        <p:scale>
          <a:sx n="93" d="100"/>
          <a:sy n="93" d="100"/>
        </p:scale>
        <p:origin x="8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EBED0-B8B6-4A2E-8D3D-C376C21FD641}" type="datetimeFigureOut">
              <a:rPr lang="de-CH" smtClean="0"/>
              <a:t>03.11.2024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11BBC-53EC-49E1-98DF-CC32610892A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2900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9D8E9-CCA1-88E1-D9A6-CA32923258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D9072E-1B93-16FA-C76F-5B13D369B7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0C40EB-E841-4841-D431-89AFDD283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B52FB-B273-44E2-8476-BC4599D3DD77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4DCF6-CFD6-80F5-B5BB-C6E650329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6A8B2-BFD5-72B8-0559-2146C0150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1280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AB601-86A4-FA56-15F5-BF38AF8B5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D23FD7-51BB-610B-58DB-155271209E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BF0F5-68F2-CA93-8035-EF989D32D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62E7-71DD-40A1-988F-BFD6A249B6F9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EF1AC-A539-3C80-C184-B2E7C7DDC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2B8BC-8ADA-0163-A627-1B10E5805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309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AC6B32-D518-C709-4406-5E495FDA76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34A714-7CB1-1663-6B47-868A401162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3F695-23C5-4F89-73A0-8ED63E70E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93E2D-3455-4F2C-9575-0B1BB2CB825B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3E579-9791-C833-BB3D-FBB5E68B5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4B162D-E4D1-13CE-7C8D-CF5BED13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183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97721-19AA-8FE5-0166-7BFD795C4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0EEC2-8851-2B98-C18D-46D039419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CC22B-B05B-DB13-FB2B-4A3430F2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67FB-D6E5-4B31-9E87-1D903FAF198C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D2A9EF-F5A1-57D8-9011-43D1D36FE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C07C3-0C71-38D5-1214-D5D89E71D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706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A5F8A-AE05-931D-EE37-99343F7F7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DDEE7A-2C66-BDB9-EBD7-0DB021420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14510-1221-9A50-73DB-CEB6F365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8F78-42D1-404E-9A03-D88A5A9DD1E9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44FAC-42AA-E0E8-87C2-5A1866264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60696-80CD-2EAD-9EEC-1E7C95D93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4414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87303-8229-2551-DCCD-4B7E471C5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AD35C-6000-A497-B86A-FCDBEF5DFA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2EFDDF-1236-B861-F3AC-1B2B92D85E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65213-4E29-BED7-755A-6B2F1A61A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53DC8-F286-4765-8F0B-3DD43E212E4D}" type="datetime1">
              <a:rPr lang="de-CH" smtClean="0"/>
              <a:t>03.11.2024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BE517-9AFB-7E3E-2416-30361D4D5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FA4C0B-A810-BAEC-106C-931948A70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8533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BD9D4-AD83-DBAF-6837-02124E2F7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FCE27-8227-AA09-C701-E40755D79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216832-E02B-C610-324B-73BBC5F879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460E95-8640-496A-8C94-D112F838B8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68D396-738D-A1FC-03D7-0FB7BDFA92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767EFE-F4C0-9BEE-1897-F04D34184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E6609-5DAE-45D2-971C-7D6A56E7DCDC}" type="datetime1">
              <a:rPr lang="de-CH" smtClean="0"/>
              <a:t>03.11.2024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777051-A8A4-B9B3-71F3-A3391E9C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E9DA10-A4A3-430D-F3A6-A2B33E12E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4556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10B05-462C-C09A-1290-781C49A72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12012F-22AC-19F5-A4A8-3E513CE20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6A32-1FF3-4518-BC71-A960C2A7FAA8}" type="datetime1">
              <a:rPr lang="de-CH" smtClean="0"/>
              <a:t>03.11.2024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D622B8-AC4E-52DD-8793-77B8B2FAF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CA64BC-E4CE-9433-21EF-D213AEFCD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4298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A86ED6-1148-9ADF-0517-3E6E64D02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411C-0FB7-425D-9037-3FC2904917D1}" type="datetime1">
              <a:rPr lang="de-CH" smtClean="0"/>
              <a:t>03.11.2024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5C5AC9-3C95-4CFF-3790-E0F5FB786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E5935-4674-E159-A383-E38095C5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290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3A79D-2CF5-8C8D-2856-DDDAC3326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EEE23-AB0D-376B-C549-780C9F4AA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CDAC9-2CF4-F100-EF6C-D039E1303D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C3BADB-73BB-2B2F-9C6C-36829E38E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C4C8D-CB4B-4F96-A6CB-84898BA083D0}" type="datetime1">
              <a:rPr lang="de-CH" smtClean="0"/>
              <a:t>03.11.2024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F6D1E7-894D-22DC-7B27-10F93E04C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A531E3-2727-266E-71AD-91986ED2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7406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3F1C5-EB10-D475-14EF-656C08F03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1499B9-4073-582F-26D6-F791EC3127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DB3ECC-3350-15BA-101E-C03D1A313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41394-7A54-6635-5C51-17FFB8031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F266-2868-4478-A421-1BC8A7BB5B73}" type="datetime1">
              <a:rPr lang="de-CH" smtClean="0"/>
              <a:t>03.11.2024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215374-E822-2988-6180-4DA2D179F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865A7-CE07-F7AD-20A3-6065832AD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1518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B6E85F-B782-1DF2-86E7-79B655419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F4B71-0B9B-A4E1-49AD-4106586AB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80CDB-E5DC-87A3-C344-4E174B7E5A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95F2D-C7D5-4016-BFD9-B91375BAF160}" type="datetime1">
              <a:rPr lang="de-CH" smtClean="0"/>
              <a:t>03.11.2024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86A32-6194-93FE-A7EB-864E2455C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4EF42-B556-1420-27AD-499FDB2027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DC23E-912D-4B87-82C2-0915D360599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9399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23004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841A5D-2F38-79FF-3606-5801D074E211}"/>
              </a:ext>
            </a:extLst>
          </p:cNvPr>
          <p:cNvSpPr txBox="1"/>
          <p:nvPr/>
        </p:nvSpPr>
        <p:spPr>
          <a:xfrm>
            <a:off x="459350" y="1880175"/>
            <a:ext cx="11376479" cy="4489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 paper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Mochihashi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``Networking activities of the I.FAST project in the high brightness accelerator for light sources’’, in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Proc. IPAC'24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Nashville, TN, USA, May 2024, pp. 1298-1301. </a:t>
            </a:r>
            <a:r>
              <a:rPr lang="en-US" sz="2000" dirty="0">
                <a:latin typeface="Liberation Mono" panose="02070309020205020404" pitchFamily="49" charset="0"/>
              </a:rPr>
              <a:t>doi:10.18429/JACoW-IPAC2024-TUPG34</a:t>
            </a:r>
          </a:p>
          <a:p>
            <a:pPr marL="457200" indent="-457200">
              <a:buAutoNum type="alphaUcPeriod"/>
            </a:pPr>
            <a:endParaRPr lang="en-US" sz="2000" dirty="0">
              <a:latin typeface="Liberation Mono" panose="02070309020205020404" pitchFamily="49" charset="0"/>
            </a:endParaRPr>
          </a:p>
          <a:p>
            <a:endParaRPr lang="en-US" sz="2000" dirty="0">
              <a:latin typeface="Liberation Mono" panose="02070309020205020404" pitchFamily="49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Journal paper</a:t>
            </a:r>
          </a:p>
          <a:p>
            <a:pPr>
              <a:lnSpc>
                <a:spcPts val="3000"/>
              </a:lnSpc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Ohmi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Y. Zhang, ``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space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charge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force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beam-beam 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coupling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instability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’’, </a:t>
            </a:r>
            <a:r>
              <a:rPr lang="de-CH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Phys. Rev. Accel. </a:t>
            </a:r>
            <a:r>
              <a:rPr lang="de-CH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r>
              <a:rPr lang="de-CH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vol.</a:t>
            </a:r>
            <a:r>
              <a:rPr lang="de-CH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27, </a:t>
            </a:r>
            <a:r>
              <a:rPr lang="de-CH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de-CH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10, p. 101001 (11 pp.), 2024. </a:t>
            </a:r>
            <a:r>
              <a:rPr lang="de-CH" sz="2000" dirty="0">
                <a:latin typeface="Liberation Mono" panose="02070309020205020404" pitchFamily="49" charset="0"/>
              </a:rPr>
              <a:t>doi:10.1103/PhysRevAccelBeams.27.101001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720910-5D54-741D-0CD8-21D7C35AA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25AAF9-2A41-067A-FA18-B7D8E5E5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5375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143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BibTeX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3401" y="515748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EE92EB-5ECC-6472-8981-65834CD763B3}"/>
              </a:ext>
            </a:extLst>
          </p:cNvPr>
          <p:cNvSpPr txBox="1"/>
          <p:nvPr/>
        </p:nvSpPr>
        <p:spPr>
          <a:xfrm>
            <a:off x="566059" y="1902217"/>
            <a:ext cx="1136468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@article{PhysRevAccelBeams.27.090101,</a:t>
            </a:r>
          </a:p>
          <a:p>
            <a:r>
              <a:rPr lang="de-CH" dirty="0"/>
              <a:t>  title = {Dual-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</a:t>
            </a:r>
            <a:r>
              <a:rPr lang="de-CH" dirty="0" err="1"/>
              <a:t>storage</a:t>
            </a:r>
            <a:r>
              <a:rPr lang="de-CH" dirty="0"/>
              <a:t> ring},</a:t>
            </a:r>
          </a:p>
          <a:p>
            <a:r>
              <a:rPr lang="de-CH" dirty="0"/>
              <a:t>  </a:t>
            </a:r>
            <a:r>
              <a:rPr lang="de-CH" dirty="0" err="1"/>
              <a:t>author</a:t>
            </a:r>
            <a:r>
              <a:rPr lang="de-CH" dirty="0"/>
              <a:t> = {</a:t>
            </a:r>
            <a:r>
              <a:rPr lang="de-CH" dirty="0" err="1"/>
              <a:t>Dhital</a:t>
            </a:r>
            <a:r>
              <a:rPr lang="de-CH" dirty="0"/>
              <a:t>, B. and </a:t>
            </a:r>
            <a:r>
              <a:rPr lang="de-CH" dirty="0" err="1"/>
              <a:t>Derbenev</a:t>
            </a:r>
            <a:r>
              <a:rPr lang="de-CH" dirty="0"/>
              <a:t>, Y. S. and Hutton, A. and Zhang, H. and Krafft, G. A. and </a:t>
            </a:r>
          </a:p>
          <a:p>
            <a:r>
              <a:rPr lang="de-CH" dirty="0"/>
              <a:t>                    Zhang, Y. and Lin, F. and Morozov, V. S.},</a:t>
            </a:r>
          </a:p>
          <a:p>
            <a:r>
              <a:rPr lang="de-CH" dirty="0"/>
              <a:t>  </a:t>
            </a:r>
            <a:r>
              <a:rPr lang="de-CH" dirty="0" err="1"/>
              <a:t>journal</a:t>
            </a:r>
            <a:r>
              <a:rPr lang="de-CH" dirty="0"/>
              <a:t> = {Phys. Rev. Accel. </a:t>
            </a:r>
            <a:r>
              <a:rPr lang="de-CH" dirty="0" err="1"/>
              <a:t>Beams</a:t>
            </a:r>
            <a:r>
              <a:rPr lang="de-CH" dirty="0"/>
              <a:t>},</a:t>
            </a:r>
          </a:p>
          <a:p>
            <a:r>
              <a:rPr lang="de-CH" dirty="0"/>
              <a:t>  </a:t>
            </a:r>
            <a:r>
              <a:rPr lang="de-CH" dirty="0" err="1"/>
              <a:t>volume</a:t>
            </a:r>
            <a:r>
              <a:rPr lang="de-CH" dirty="0"/>
              <a:t> = {27},</a:t>
            </a:r>
          </a:p>
          <a:p>
            <a:r>
              <a:rPr lang="de-CH" dirty="0"/>
              <a:t>  </a:t>
            </a:r>
            <a:r>
              <a:rPr lang="de-CH" dirty="0" err="1"/>
              <a:t>issue</a:t>
            </a:r>
            <a:r>
              <a:rPr lang="de-CH" dirty="0"/>
              <a:t> = {9},</a:t>
            </a:r>
          </a:p>
          <a:p>
            <a:r>
              <a:rPr lang="de-CH" dirty="0"/>
              <a:t>  </a:t>
            </a:r>
            <a:r>
              <a:rPr lang="de-CH" dirty="0" err="1"/>
              <a:t>pages</a:t>
            </a:r>
            <a:r>
              <a:rPr lang="de-CH" dirty="0"/>
              <a:t> = {090101},</a:t>
            </a:r>
          </a:p>
          <a:p>
            <a:r>
              <a:rPr lang="de-CH" dirty="0"/>
              <a:t>  </a:t>
            </a:r>
            <a:r>
              <a:rPr lang="de-CH" dirty="0" err="1"/>
              <a:t>numpages</a:t>
            </a:r>
            <a:r>
              <a:rPr lang="de-CH" dirty="0"/>
              <a:t> = {17},</a:t>
            </a:r>
          </a:p>
          <a:p>
            <a:r>
              <a:rPr lang="de-CH" dirty="0"/>
              <a:t>  </a:t>
            </a:r>
            <a:r>
              <a:rPr lang="de-CH" dirty="0" err="1"/>
              <a:t>year</a:t>
            </a:r>
            <a:r>
              <a:rPr lang="de-CH" dirty="0"/>
              <a:t> = {2024},</a:t>
            </a:r>
          </a:p>
          <a:p>
            <a:r>
              <a:rPr lang="de-CH" dirty="0"/>
              <a:t>  </a:t>
            </a:r>
            <a:r>
              <a:rPr lang="de-CH" dirty="0" err="1"/>
              <a:t>month</a:t>
            </a:r>
            <a:r>
              <a:rPr lang="de-CH" dirty="0"/>
              <a:t> = {Sep},</a:t>
            </a:r>
          </a:p>
          <a:p>
            <a:r>
              <a:rPr lang="de-CH" dirty="0"/>
              <a:t>  </a:t>
            </a:r>
            <a:r>
              <a:rPr lang="de-CH" dirty="0" err="1"/>
              <a:t>publisher</a:t>
            </a:r>
            <a:r>
              <a:rPr lang="de-CH" dirty="0"/>
              <a:t> = {American </a:t>
            </a:r>
            <a:r>
              <a:rPr lang="de-CH" dirty="0" err="1"/>
              <a:t>Physical</a:t>
            </a:r>
            <a:r>
              <a:rPr lang="de-CH" dirty="0"/>
              <a:t> Society},</a:t>
            </a:r>
          </a:p>
          <a:p>
            <a:r>
              <a:rPr lang="de-CH" dirty="0"/>
              <a:t>  </a:t>
            </a:r>
            <a:r>
              <a:rPr lang="de-CH" dirty="0" err="1"/>
              <a:t>doi</a:t>
            </a:r>
            <a:r>
              <a:rPr lang="de-CH" dirty="0"/>
              <a:t> = {10.1103/PhysRevAccelBeams.27.090101},</a:t>
            </a:r>
          </a:p>
          <a:p>
            <a:r>
              <a:rPr lang="de-CH" dirty="0"/>
              <a:t>  </a:t>
            </a:r>
            <a:r>
              <a:rPr lang="de-CH" dirty="0" err="1"/>
              <a:t>url</a:t>
            </a:r>
            <a:r>
              <a:rPr lang="de-CH" dirty="0"/>
              <a:t> = {https://link.aps.org/doi/10.1103/PhysRevAccelBeams.27.090101}</a:t>
            </a:r>
          </a:p>
          <a:p>
            <a:r>
              <a:rPr lang="de-CH" dirty="0"/>
              <a:t>}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0DB89E-17FE-582C-1773-1EE3E676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19AE8-4A26-B7B7-6F3B-02C30683E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4431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1963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DORA PSI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17562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4510C0-4B3E-0709-C329-14C0A431970F}"/>
              </a:ext>
            </a:extLst>
          </p:cNvPr>
          <p:cNvSpPr txBox="1"/>
          <p:nvPr/>
        </p:nvSpPr>
        <p:spPr>
          <a:xfrm>
            <a:off x="2017422" y="3530807"/>
            <a:ext cx="71083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3200" dirty="0"/>
              <a:t>https://www.dora.lib4ri.ch/psi/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E89E56-D111-DF19-F0A9-BB8EAAECF18D}"/>
              </a:ext>
            </a:extLst>
          </p:cNvPr>
          <p:cNvSpPr txBox="1"/>
          <p:nvPr/>
        </p:nvSpPr>
        <p:spPr>
          <a:xfrm>
            <a:off x="587830" y="2340429"/>
            <a:ext cx="8307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have the bibliographical database, now let’s check out some styles with the help of</a:t>
            </a:r>
          </a:p>
          <a:p>
            <a:r>
              <a:rPr lang="en-US" dirty="0"/>
              <a:t>the Digital Object Repository at PSI:</a:t>
            </a:r>
            <a:endParaRPr lang="de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F03F0D-2589-1165-4828-A6E71C06F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33B9A4-07FB-402F-1884-75AF14927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6532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1489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</a:t>
            </a:r>
            <a:r>
              <a:rPr lang="en-US" sz="3600" dirty="0" err="1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CoW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17562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4510C0-4B3E-0709-C329-14C0A431970F}"/>
              </a:ext>
            </a:extLst>
          </p:cNvPr>
          <p:cNvSpPr txBox="1"/>
          <p:nvPr/>
        </p:nvSpPr>
        <p:spPr>
          <a:xfrm>
            <a:off x="2017422" y="3530807"/>
            <a:ext cx="71083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3200" dirty="0"/>
              <a:t>https://www.jacow.org/Team/Templates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E89E56-D111-DF19-F0A9-BB8EAAECF18D}"/>
              </a:ext>
            </a:extLst>
          </p:cNvPr>
          <p:cNvSpPr txBox="1"/>
          <p:nvPr/>
        </p:nvSpPr>
        <p:spPr>
          <a:xfrm>
            <a:off x="834146" y="2383973"/>
            <a:ext cx="903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JACoW formatting style for references </a:t>
            </a:r>
            <a:r>
              <a:rPr lang="en-US" dirty="0"/>
              <a:t>follows that of </a:t>
            </a:r>
            <a:r>
              <a:rPr lang="en-US" dirty="0" err="1"/>
              <a:t>IEEETrans</a:t>
            </a:r>
            <a:r>
              <a:rPr lang="en-US" dirty="0"/>
              <a:t>, as detailed in the JACoW Wiki:</a:t>
            </a:r>
            <a:endParaRPr lang="de-CH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288D9FF-0984-0734-307B-D228012C5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FFCD9-6CE0-9B0E-2939-C6AC88564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1888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972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RIS File Format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23004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841A5D-2F38-79FF-3606-5801D074E211}"/>
              </a:ext>
            </a:extLst>
          </p:cNvPr>
          <p:cNvSpPr txBox="1"/>
          <p:nvPr/>
        </p:nvSpPr>
        <p:spPr>
          <a:xfrm>
            <a:off x="881743" y="1688686"/>
            <a:ext cx="10689771" cy="4697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RIS file format is a standardized tag format. </a:t>
            </a:r>
          </a:p>
          <a:p>
            <a:r>
              <a:rPr lang="en-US" dirty="0"/>
              <a:t>The tag includes two letters, two spaces, and a hyphen to express bibliographic citation information. </a:t>
            </a:r>
          </a:p>
          <a:p>
            <a:r>
              <a:rPr lang="en-US" dirty="0"/>
              <a:t>Each tag supports a different field. Below are some examples of tags for various field codes in a reference.</a:t>
            </a:r>
          </a:p>
          <a:p>
            <a:endParaRPr lang="en-US" dirty="0"/>
          </a:p>
          <a:p>
            <a:r>
              <a:rPr lang="en-US" dirty="0"/>
              <a:t>TY  -        "Type of reference" (</a:t>
            </a:r>
            <a:r>
              <a:rPr lang="en-US" dirty="0" err="1"/>
              <a:t>eg.</a:t>
            </a:r>
            <a:r>
              <a:rPr lang="en-US" dirty="0"/>
              <a:t>, JOUR - always first tag)</a:t>
            </a:r>
          </a:p>
          <a:p>
            <a:r>
              <a:rPr lang="en-US" dirty="0"/>
              <a:t>AU  -        "Author"</a:t>
            </a:r>
          </a:p>
          <a:p>
            <a:r>
              <a:rPr lang="en-US" dirty="0"/>
              <a:t>PY  -        "Publication Year"</a:t>
            </a:r>
          </a:p>
          <a:p>
            <a:r>
              <a:rPr lang="en-US" dirty="0"/>
              <a:t>T1  -        "Primary Title" </a:t>
            </a:r>
          </a:p>
          <a:p>
            <a:r>
              <a:rPr lang="en-US" dirty="0"/>
              <a:t>T2  -        "Secondary Title" (</a:t>
            </a:r>
            <a:r>
              <a:rPr lang="en-US" dirty="0" err="1"/>
              <a:t>eg.</a:t>
            </a:r>
            <a:r>
              <a:rPr lang="en-US" dirty="0"/>
              <a:t>, journal title)</a:t>
            </a:r>
          </a:p>
          <a:p>
            <a:r>
              <a:rPr lang="en-US" dirty="0"/>
              <a:t>SP  -        "Start Page"</a:t>
            </a:r>
          </a:p>
          <a:p>
            <a:r>
              <a:rPr lang="en-US" dirty="0"/>
              <a:t>EP  -        "End Page"</a:t>
            </a:r>
          </a:p>
          <a:p>
            <a:r>
              <a:rPr lang="en-US" dirty="0"/>
              <a:t>VL  -        "Volume"</a:t>
            </a:r>
          </a:p>
          <a:p>
            <a:r>
              <a:rPr lang="en-US" dirty="0"/>
              <a:t>IS  -         "Issue“</a:t>
            </a:r>
          </a:p>
          <a:p>
            <a:endParaRPr lang="en-US" dirty="0"/>
          </a:p>
          <a:p>
            <a:r>
              <a:rPr lang="en-US" dirty="0"/>
              <a:t>Citation management tools use the RIS file format to properly tag information to the correct field (i.e. Author, Title, Journal Title, etc.).  Journals/scholarly databases also include RIS format as one of their export options. </a:t>
            </a:r>
            <a:endParaRPr lang="de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720910-5D54-741D-0CD8-21D7C35AA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25AAF9-2A41-067A-FA18-B7D8E5E5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1902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972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RIS File Format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23004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48435-DE0D-E04A-B413-441C2430C6E3}"/>
              </a:ext>
            </a:extLst>
          </p:cNvPr>
          <p:cNvSpPr txBox="1"/>
          <p:nvPr/>
        </p:nvSpPr>
        <p:spPr>
          <a:xfrm>
            <a:off x="2656114" y="1633037"/>
            <a:ext cx="785948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TY  - JOUR</a:t>
            </a:r>
          </a:p>
          <a:p>
            <a:r>
              <a:rPr lang="de-CH" dirty="0"/>
              <a:t>PB  - American </a:t>
            </a:r>
            <a:r>
              <a:rPr lang="de-CH" dirty="0" err="1"/>
              <a:t>Physical</a:t>
            </a:r>
            <a:r>
              <a:rPr lang="de-CH" dirty="0"/>
              <a:t> Society</a:t>
            </a:r>
          </a:p>
          <a:p>
            <a:r>
              <a:rPr lang="de-CH" dirty="0"/>
              <a:t>ID  - 10.1103/PhysRevAccelBeams.27.090101</a:t>
            </a:r>
          </a:p>
          <a:p>
            <a:r>
              <a:rPr lang="de-CH" dirty="0"/>
              <a:t>DO  - 10.1103/PhysRevAccelBeams.27.090101</a:t>
            </a:r>
          </a:p>
          <a:p>
            <a:r>
              <a:rPr lang="de-CH" dirty="0"/>
              <a:t>TI  - Dual-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</a:t>
            </a:r>
            <a:r>
              <a:rPr lang="de-CH" dirty="0" err="1"/>
              <a:t>storage</a:t>
            </a:r>
            <a:r>
              <a:rPr lang="de-CH" dirty="0"/>
              <a:t> ring</a:t>
            </a:r>
          </a:p>
          <a:p>
            <a:r>
              <a:rPr lang="de-CH" dirty="0"/>
              <a:t>PY  - 2024/09/18/</a:t>
            </a:r>
          </a:p>
          <a:p>
            <a:r>
              <a:rPr lang="de-CH" dirty="0"/>
              <a:t>UR - https://link.aps.org/doi/10.1103/PhysRevAccelBeams.27.090101</a:t>
            </a:r>
          </a:p>
          <a:p>
            <a:r>
              <a:rPr lang="de-CH" dirty="0"/>
              <a:t>JF  - </a:t>
            </a:r>
            <a:r>
              <a:rPr lang="de-CH" dirty="0" err="1"/>
              <a:t>Physical</a:t>
            </a:r>
            <a:r>
              <a:rPr lang="de-CH" dirty="0"/>
              <a:t> Review </a:t>
            </a:r>
            <a:r>
              <a:rPr lang="de-CH" dirty="0" err="1"/>
              <a:t>Accelerators</a:t>
            </a:r>
            <a:r>
              <a:rPr lang="de-CH" dirty="0"/>
              <a:t> and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JA  - Phys. Rev. Accel.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J1  - PRAB</a:t>
            </a:r>
          </a:p>
          <a:p>
            <a:r>
              <a:rPr lang="de-CH" dirty="0"/>
              <a:t>VL  - 27</a:t>
            </a:r>
          </a:p>
          <a:p>
            <a:r>
              <a:rPr lang="de-CH" dirty="0"/>
              <a:t>IS  - 9</a:t>
            </a:r>
          </a:p>
          <a:p>
            <a:r>
              <a:rPr lang="de-CH" dirty="0"/>
              <a:t>SP  - 090101</a:t>
            </a:r>
          </a:p>
          <a:p>
            <a:r>
              <a:rPr lang="de-CH" dirty="0"/>
              <a:t>EP  - </a:t>
            </a:r>
          </a:p>
          <a:p>
            <a:r>
              <a:rPr lang="de-CH" dirty="0"/>
              <a:t>A1  - </a:t>
            </a:r>
            <a:r>
              <a:rPr lang="de-CH" dirty="0" err="1"/>
              <a:t>Dhital</a:t>
            </a:r>
            <a:r>
              <a:rPr lang="de-CH" dirty="0"/>
              <a:t>, B.</a:t>
            </a:r>
          </a:p>
          <a:p>
            <a:r>
              <a:rPr lang="de-CH" dirty="0"/>
              <a:t>AU  - </a:t>
            </a:r>
            <a:r>
              <a:rPr lang="de-CH" dirty="0" err="1"/>
              <a:t>Derbenev</a:t>
            </a:r>
            <a:r>
              <a:rPr lang="de-CH" dirty="0"/>
              <a:t>, Y. S.</a:t>
            </a:r>
          </a:p>
          <a:p>
            <a:r>
              <a:rPr lang="de-CH" dirty="0"/>
              <a:t>AU  - Hutton, A.</a:t>
            </a:r>
          </a:p>
          <a:p>
            <a:r>
              <a:rPr lang="de-CH" dirty="0"/>
              <a:t>ER  -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FBC93-E161-FB0A-2C1A-8C3AE0D0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034C9-63F3-0A00-10BE-31D2B79F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7715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972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RIS File Format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23004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48435-DE0D-E04A-B413-441C2430C6E3}"/>
              </a:ext>
            </a:extLst>
          </p:cNvPr>
          <p:cNvSpPr txBox="1"/>
          <p:nvPr/>
        </p:nvSpPr>
        <p:spPr>
          <a:xfrm>
            <a:off x="2656114" y="1633037"/>
            <a:ext cx="785948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TY  - JOUR</a:t>
            </a:r>
          </a:p>
          <a:p>
            <a:r>
              <a:rPr lang="de-CH" dirty="0"/>
              <a:t>PB  - American </a:t>
            </a:r>
            <a:r>
              <a:rPr lang="de-CH" dirty="0" err="1"/>
              <a:t>Physical</a:t>
            </a:r>
            <a:r>
              <a:rPr lang="de-CH" dirty="0"/>
              <a:t> Society</a:t>
            </a:r>
          </a:p>
          <a:p>
            <a:r>
              <a:rPr lang="de-CH" dirty="0"/>
              <a:t>ID  - 10.1103/PhysRevAccelBeams.27.090101</a:t>
            </a:r>
          </a:p>
          <a:p>
            <a:r>
              <a:rPr lang="de-CH" dirty="0"/>
              <a:t>DO  - 10.1103/PhysRevAccelBeams.27.090101</a:t>
            </a:r>
          </a:p>
          <a:p>
            <a:r>
              <a:rPr lang="de-CH" dirty="0"/>
              <a:t>TI  - Dual-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</a:t>
            </a:r>
            <a:r>
              <a:rPr lang="de-CH" dirty="0" err="1"/>
              <a:t>storage</a:t>
            </a:r>
            <a:r>
              <a:rPr lang="de-CH" dirty="0"/>
              <a:t> ring</a:t>
            </a:r>
          </a:p>
          <a:p>
            <a:r>
              <a:rPr lang="de-CH" dirty="0"/>
              <a:t>PY  - 2024/09/18/</a:t>
            </a:r>
          </a:p>
          <a:p>
            <a:r>
              <a:rPr lang="de-CH" dirty="0"/>
              <a:t>UR - https://link.aps.org/doi/10.1103/PhysRevAccelBeams.27.090101</a:t>
            </a:r>
          </a:p>
          <a:p>
            <a:r>
              <a:rPr lang="de-CH" dirty="0"/>
              <a:t>JF  - </a:t>
            </a:r>
            <a:r>
              <a:rPr lang="de-CH" dirty="0" err="1"/>
              <a:t>Physical</a:t>
            </a:r>
            <a:r>
              <a:rPr lang="de-CH" dirty="0"/>
              <a:t> Review </a:t>
            </a:r>
            <a:r>
              <a:rPr lang="de-CH" dirty="0" err="1"/>
              <a:t>Accelerators</a:t>
            </a:r>
            <a:r>
              <a:rPr lang="de-CH" dirty="0"/>
              <a:t> and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JA  - Phys. Rev. Accel.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J1  - PRAB</a:t>
            </a:r>
          </a:p>
          <a:p>
            <a:r>
              <a:rPr lang="de-CH" dirty="0"/>
              <a:t>VL  - 27</a:t>
            </a:r>
          </a:p>
          <a:p>
            <a:r>
              <a:rPr lang="de-CH" dirty="0"/>
              <a:t>IS  - 9</a:t>
            </a:r>
          </a:p>
          <a:p>
            <a:r>
              <a:rPr lang="de-CH" dirty="0"/>
              <a:t>SP  - 090101</a:t>
            </a:r>
          </a:p>
          <a:p>
            <a:r>
              <a:rPr lang="de-CH" dirty="0"/>
              <a:t>EP  - </a:t>
            </a:r>
          </a:p>
          <a:p>
            <a:r>
              <a:rPr lang="de-CH" dirty="0">
                <a:highlight>
                  <a:srgbClr val="FFFF00"/>
                </a:highlight>
              </a:rPr>
              <a:t>A1  - </a:t>
            </a:r>
            <a:r>
              <a:rPr lang="de-CH" dirty="0" err="1">
                <a:highlight>
                  <a:srgbClr val="FFFF00"/>
                </a:highlight>
              </a:rPr>
              <a:t>Dhital</a:t>
            </a:r>
            <a:r>
              <a:rPr lang="de-CH" dirty="0">
                <a:highlight>
                  <a:srgbClr val="FFFF00"/>
                </a:highlight>
              </a:rPr>
              <a:t>, B.</a:t>
            </a:r>
          </a:p>
          <a:p>
            <a:r>
              <a:rPr lang="de-CH" dirty="0">
                <a:highlight>
                  <a:srgbClr val="FFFF00"/>
                </a:highlight>
              </a:rPr>
              <a:t>AU  - </a:t>
            </a:r>
            <a:r>
              <a:rPr lang="de-CH" dirty="0" err="1">
                <a:highlight>
                  <a:srgbClr val="FFFF00"/>
                </a:highlight>
              </a:rPr>
              <a:t>Derbenev</a:t>
            </a:r>
            <a:r>
              <a:rPr lang="de-CH" dirty="0">
                <a:highlight>
                  <a:srgbClr val="FFFF00"/>
                </a:highlight>
              </a:rPr>
              <a:t>, Y. S.</a:t>
            </a:r>
          </a:p>
          <a:p>
            <a:r>
              <a:rPr lang="de-CH" dirty="0">
                <a:highlight>
                  <a:srgbClr val="FFFF00"/>
                </a:highlight>
              </a:rPr>
              <a:t>AU  - Hutton, A.</a:t>
            </a:r>
          </a:p>
          <a:p>
            <a:r>
              <a:rPr lang="de-CH" dirty="0"/>
              <a:t>ER  -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FBC93-E161-FB0A-2C1A-8C3AE0D0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034C9-63F3-0A00-10BE-31D2B79F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0002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972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RIS File Format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23004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48435-DE0D-E04A-B413-441C2430C6E3}"/>
              </a:ext>
            </a:extLst>
          </p:cNvPr>
          <p:cNvSpPr txBox="1"/>
          <p:nvPr/>
        </p:nvSpPr>
        <p:spPr>
          <a:xfrm>
            <a:off x="2656114" y="1633037"/>
            <a:ext cx="785948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TY  - JOUR</a:t>
            </a:r>
          </a:p>
          <a:p>
            <a:r>
              <a:rPr lang="de-CH" dirty="0"/>
              <a:t>PB  - American </a:t>
            </a:r>
            <a:r>
              <a:rPr lang="de-CH" dirty="0" err="1"/>
              <a:t>Physical</a:t>
            </a:r>
            <a:r>
              <a:rPr lang="de-CH" dirty="0"/>
              <a:t> Society</a:t>
            </a:r>
          </a:p>
          <a:p>
            <a:r>
              <a:rPr lang="de-CH" dirty="0"/>
              <a:t>ID  - 10.1103/PhysRevAccelBeams.27.090101</a:t>
            </a:r>
          </a:p>
          <a:p>
            <a:r>
              <a:rPr lang="de-CH" dirty="0"/>
              <a:t>DO  - 10.1103/PhysRevAccelBeams.27.090101</a:t>
            </a:r>
          </a:p>
          <a:p>
            <a:r>
              <a:rPr lang="de-CH" dirty="0">
                <a:highlight>
                  <a:srgbClr val="FFFF00"/>
                </a:highlight>
              </a:rPr>
              <a:t>TI  - Dual-</a:t>
            </a:r>
            <a:r>
              <a:rPr lang="de-CH" dirty="0" err="1">
                <a:highlight>
                  <a:srgbClr val="FFFF00"/>
                </a:highlight>
              </a:rPr>
              <a:t>energy</a:t>
            </a:r>
            <a:r>
              <a:rPr lang="de-CH" dirty="0">
                <a:highlight>
                  <a:srgbClr val="FFFF00"/>
                </a:highlight>
              </a:rPr>
              <a:t> </a:t>
            </a:r>
            <a:r>
              <a:rPr lang="de-CH" dirty="0" err="1">
                <a:highlight>
                  <a:srgbClr val="FFFF00"/>
                </a:highlight>
              </a:rPr>
              <a:t>electron</a:t>
            </a:r>
            <a:r>
              <a:rPr lang="de-CH" dirty="0">
                <a:highlight>
                  <a:srgbClr val="FFFF00"/>
                </a:highlight>
              </a:rPr>
              <a:t> </a:t>
            </a:r>
            <a:r>
              <a:rPr lang="de-CH" dirty="0" err="1">
                <a:highlight>
                  <a:srgbClr val="FFFF00"/>
                </a:highlight>
              </a:rPr>
              <a:t>storage</a:t>
            </a:r>
            <a:r>
              <a:rPr lang="de-CH" dirty="0">
                <a:highlight>
                  <a:srgbClr val="FFFF00"/>
                </a:highlight>
              </a:rPr>
              <a:t> ring</a:t>
            </a:r>
          </a:p>
          <a:p>
            <a:r>
              <a:rPr lang="de-CH" dirty="0"/>
              <a:t>PY  - 2024/09/18/</a:t>
            </a:r>
          </a:p>
          <a:p>
            <a:r>
              <a:rPr lang="de-CH" dirty="0"/>
              <a:t>UR - https://link.aps.org/doi/10.1103/PhysRevAccelBeams.27.090101</a:t>
            </a:r>
          </a:p>
          <a:p>
            <a:r>
              <a:rPr lang="de-CH" dirty="0"/>
              <a:t>JF  - </a:t>
            </a:r>
            <a:r>
              <a:rPr lang="de-CH" dirty="0" err="1"/>
              <a:t>Physical</a:t>
            </a:r>
            <a:r>
              <a:rPr lang="de-CH" dirty="0"/>
              <a:t> Review </a:t>
            </a:r>
            <a:r>
              <a:rPr lang="de-CH" dirty="0" err="1"/>
              <a:t>Accelerators</a:t>
            </a:r>
            <a:r>
              <a:rPr lang="de-CH" dirty="0"/>
              <a:t> and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JA  - Phys. Rev. Accel.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J1  - PRAB</a:t>
            </a:r>
          </a:p>
          <a:p>
            <a:r>
              <a:rPr lang="de-CH" dirty="0"/>
              <a:t>VL  - 27</a:t>
            </a:r>
          </a:p>
          <a:p>
            <a:r>
              <a:rPr lang="de-CH" dirty="0"/>
              <a:t>IS  - 9</a:t>
            </a:r>
          </a:p>
          <a:p>
            <a:r>
              <a:rPr lang="de-CH" dirty="0"/>
              <a:t>SP  - 090101</a:t>
            </a:r>
          </a:p>
          <a:p>
            <a:r>
              <a:rPr lang="de-CH" dirty="0"/>
              <a:t>EP  - </a:t>
            </a:r>
          </a:p>
          <a:p>
            <a:r>
              <a:rPr lang="de-CH" dirty="0"/>
              <a:t>A1  - </a:t>
            </a:r>
            <a:r>
              <a:rPr lang="de-CH" dirty="0" err="1"/>
              <a:t>Dhital</a:t>
            </a:r>
            <a:r>
              <a:rPr lang="de-CH" dirty="0"/>
              <a:t>, B.</a:t>
            </a:r>
          </a:p>
          <a:p>
            <a:r>
              <a:rPr lang="de-CH" dirty="0"/>
              <a:t>AU  - </a:t>
            </a:r>
            <a:r>
              <a:rPr lang="de-CH" dirty="0" err="1"/>
              <a:t>Derbenev</a:t>
            </a:r>
            <a:r>
              <a:rPr lang="de-CH" dirty="0"/>
              <a:t>, Y. S.</a:t>
            </a:r>
          </a:p>
          <a:p>
            <a:r>
              <a:rPr lang="de-CH" dirty="0"/>
              <a:t>AU  - Hutton, A.</a:t>
            </a:r>
          </a:p>
          <a:p>
            <a:r>
              <a:rPr lang="de-CH" dirty="0"/>
              <a:t>ER  -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FBC93-E161-FB0A-2C1A-8C3AE0D0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034C9-63F3-0A00-10BE-31D2B79F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5134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972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RIS File Format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23004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48435-DE0D-E04A-B413-441C2430C6E3}"/>
              </a:ext>
            </a:extLst>
          </p:cNvPr>
          <p:cNvSpPr txBox="1"/>
          <p:nvPr/>
        </p:nvSpPr>
        <p:spPr>
          <a:xfrm>
            <a:off x="2656114" y="1633037"/>
            <a:ext cx="785948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TY  - JOUR</a:t>
            </a:r>
          </a:p>
          <a:p>
            <a:r>
              <a:rPr lang="de-CH" dirty="0"/>
              <a:t>PB  - American </a:t>
            </a:r>
            <a:r>
              <a:rPr lang="de-CH" dirty="0" err="1"/>
              <a:t>Physical</a:t>
            </a:r>
            <a:r>
              <a:rPr lang="de-CH" dirty="0"/>
              <a:t> Society</a:t>
            </a:r>
          </a:p>
          <a:p>
            <a:r>
              <a:rPr lang="de-CH" dirty="0"/>
              <a:t>ID  - 10.1103/PhysRevAccelBeams.27.090101</a:t>
            </a:r>
          </a:p>
          <a:p>
            <a:r>
              <a:rPr lang="de-CH" dirty="0"/>
              <a:t>DO  - 10.1103/PhysRevAccelBeams.27.090101</a:t>
            </a:r>
          </a:p>
          <a:p>
            <a:r>
              <a:rPr lang="de-CH" dirty="0"/>
              <a:t>TI  - Dual-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</a:t>
            </a:r>
            <a:r>
              <a:rPr lang="de-CH" dirty="0" err="1"/>
              <a:t>storage</a:t>
            </a:r>
            <a:r>
              <a:rPr lang="de-CH" dirty="0"/>
              <a:t> ring</a:t>
            </a:r>
          </a:p>
          <a:p>
            <a:r>
              <a:rPr lang="de-CH" dirty="0"/>
              <a:t>PY  - 2024/09/18/</a:t>
            </a:r>
          </a:p>
          <a:p>
            <a:r>
              <a:rPr lang="de-CH" dirty="0"/>
              <a:t>UR - https://link.aps.org/doi/10.1103/PhysRevAccelBeams.27.090101</a:t>
            </a:r>
          </a:p>
          <a:p>
            <a:r>
              <a:rPr lang="de-CH" dirty="0"/>
              <a:t>JF  - </a:t>
            </a:r>
            <a:r>
              <a:rPr lang="de-CH" dirty="0" err="1"/>
              <a:t>Physical</a:t>
            </a:r>
            <a:r>
              <a:rPr lang="de-CH" dirty="0"/>
              <a:t> Review </a:t>
            </a:r>
            <a:r>
              <a:rPr lang="de-CH" dirty="0" err="1"/>
              <a:t>Accelerators</a:t>
            </a:r>
            <a:r>
              <a:rPr lang="de-CH" dirty="0"/>
              <a:t> and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>
                <a:highlight>
                  <a:srgbClr val="FFFF00"/>
                </a:highlight>
              </a:rPr>
              <a:t>JA  - Phys. Rev. Accel. </a:t>
            </a:r>
            <a:r>
              <a:rPr lang="de-CH" dirty="0" err="1">
                <a:highlight>
                  <a:srgbClr val="FFFF00"/>
                </a:highlight>
              </a:rPr>
              <a:t>Beams</a:t>
            </a:r>
            <a:endParaRPr lang="de-CH" dirty="0">
              <a:highlight>
                <a:srgbClr val="FFFF00"/>
              </a:highlight>
            </a:endParaRPr>
          </a:p>
          <a:p>
            <a:r>
              <a:rPr lang="de-CH" dirty="0"/>
              <a:t>J1  - PRAB</a:t>
            </a:r>
          </a:p>
          <a:p>
            <a:r>
              <a:rPr lang="de-CH" dirty="0"/>
              <a:t>VL  - 27</a:t>
            </a:r>
          </a:p>
          <a:p>
            <a:r>
              <a:rPr lang="de-CH" dirty="0"/>
              <a:t>IS  - 9</a:t>
            </a:r>
          </a:p>
          <a:p>
            <a:r>
              <a:rPr lang="de-CH" dirty="0"/>
              <a:t>SP  - 090101</a:t>
            </a:r>
          </a:p>
          <a:p>
            <a:r>
              <a:rPr lang="de-CH" dirty="0"/>
              <a:t>EP  - </a:t>
            </a:r>
          </a:p>
          <a:p>
            <a:r>
              <a:rPr lang="de-CH" dirty="0"/>
              <a:t>A1  - </a:t>
            </a:r>
            <a:r>
              <a:rPr lang="de-CH" dirty="0" err="1"/>
              <a:t>Dhital</a:t>
            </a:r>
            <a:r>
              <a:rPr lang="de-CH" dirty="0"/>
              <a:t>, B.</a:t>
            </a:r>
          </a:p>
          <a:p>
            <a:r>
              <a:rPr lang="de-CH" dirty="0"/>
              <a:t>AU  - </a:t>
            </a:r>
            <a:r>
              <a:rPr lang="de-CH" dirty="0" err="1"/>
              <a:t>Derbenev</a:t>
            </a:r>
            <a:r>
              <a:rPr lang="de-CH" dirty="0"/>
              <a:t>, Y. S.</a:t>
            </a:r>
          </a:p>
          <a:p>
            <a:r>
              <a:rPr lang="de-CH" dirty="0"/>
              <a:t>AU  - Hutton, A.</a:t>
            </a:r>
          </a:p>
          <a:p>
            <a:r>
              <a:rPr lang="de-CH" dirty="0"/>
              <a:t>ER  -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FBC93-E161-FB0A-2C1A-8C3AE0D0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034C9-63F3-0A00-10BE-31D2B79F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5459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972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RIS File Format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23004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48435-DE0D-E04A-B413-441C2430C6E3}"/>
              </a:ext>
            </a:extLst>
          </p:cNvPr>
          <p:cNvSpPr txBox="1"/>
          <p:nvPr/>
        </p:nvSpPr>
        <p:spPr>
          <a:xfrm>
            <a:off x="2656114" y="1633037"/>
            <a:ext cx="785948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TY  - JOUR</a:t>
            </a:r>
          </a:p>
          <a:p>
            <a:r>
              <a:rPr lang="de-CH" dirty="0"/>
              <a:t>PB  - American </a:t>
            </a:r>
            <a:r>
              <a:rPr lang="de-CH" dirty="0" err="1"/>
              <a:t>Physical</a:t>
            </a:r>
            <a:r>
              <a:rPr lang="de-CH" dirty="0"/>
              <a:t> Society</a:t>
            </a:r>
          </a:p>
          <a:p>
            <a:r>
              <a:rPr lang="de-CH" dirty="0"/>
              <a:t>ID  - 10.1103/PhysRevAccelBeams.27.090101</a:t>
            </a:r>
          </a:p>
          <a:p>
            <a:r>
              <a:rPr lang="de-CH" dirty="0"/>
              <a:t>DO  - 10.1103/PhysRevAccelBeams.27.090101</a:t>
            </a:r>
          </a:p>
          <a:p>
            <a:r>
              <a:rPr lang="de-CH" dirty="0"/>
              <a:t>TI  - Dual-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</a:t>
            </a:r>
            <a:r>
              <a:rPr lang="de-CH" dirty="0" err="1"/>
              <a:t>storage</a:t>
            </a:r>
            <a:r>
              <a:rPr lang="de-CH" dirty="0"/>
              <a:t> ring</a:t>
            </a:r>
          </a:p>
          <a:p>
            <a:r>
              <a:rPr lang="de-CH" dirty="0"/>
              <a:t>PY  - 2024/09/18/</a:t>
            </a:r>
          </a:p>
          <a:p>
            <a:r>
              <a:rPr lang="de-CH" dirty="0"/>
              <a:t>UR - https://link.aps.org/doi/10.1103/PhysRevAccelBeams.27.090101</a:t>
            </a:r>
          </a:p>
          <a:p>
            <a:r>
              <a:rPr lang="de-CH" dirty="0"/>
              <a:t>JF  - </a:t>
            </a:r>
            <a:r>
              <a:rPr lang="de-CH" dirty="0" err="1"/>
              <a:t>Physical</a:t>
            </a:r>
            <a:r>
              <a:rPr lang="de-CH" dirty="0"/>
              <a:t> Review </a:t>
            </a:r>
            <a:r>
              <a:rPr lang="de-CH" dirty="0" err="1"/>
              <a:t>Accelerators</a:t>
            </a:r>
            <a:r>
              <a:rPr lang="de-CH" dirty="0"/>
              <a:t> and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JA  - Phys. Rev. Accel.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J1  - PRAB</a:t>
            </a:r>
          </a:p>
          <a:p>
            <a:r>
              <a:rPr lang="de-CH" dirty="0">
                <a:highlight>
                  <a:srgbClr val="FFFF00"/>
                </a:highlight>
              </a:rPr>
              <a:t>VL  - 27</a:t>
            </a:r>
          </a:p>
          <a:p>
            <a:r>
              <a:rPr lang="de-CH" dirty="0">
                <a:highlight>
                  <a:srgbClr val="FFFF00"/>
                </a:highlight>
              </a:rPr>
              <a:t>IS  - 9</a:t>
            </a:r>
          </a:p>
          <a:p>
            <a:r>
              <a:rPr lang="de-CH" dirty="0">
                <a:highlight>
                  <a:srgbClr val="FFFF00"/>
                </a:highlight>
              </a:rPr>
              <a:t>SP  - 090101</a:t>
            </a:r>
          </a:p>
          <a:p>
            <a:r>
              <a:rPr lang="de-CH" dirty="0"/>
              <a:t>EP  - </a:t>
            </a:r>
          </a:p>
          <a:p>
            <a:r>
              <a:rPr lang="de-CH" dirty="0"/>
              <a:t>A1  - </a:t>
            </a:r>
            <a:r>
              <a:rPr lang="de-CH" dirty="0" err="1"/>
              <a:t>Dhital</a:t>
            </a:r>
            <a:r>
              <a:rPr lang="de-CH" dirty="0"/>
              <a:t>, B.</a:t>
            </a:r>
          </a:p>
          <a:p>
            <a:r>
              <a:rPr lang="de-CH" dirty="0"/>
              <a:t>AU  - </a:t>
            </a:r>
            <a:r>
              <a:rPr lang="de-CH" dirty="0" err="1"/>
              <a:t>Derbenev</a:t>
            </a:r>
            <a:r>
              <a:rPr lang="de-CH" dirty="0"/>
              <a:t>, Y. S.</a:t>
            </a:r>
          </a:p>
          <a:p>
            <a:r>
              <a:rPr lang="de-CH" dirty="0"/>
              <a:t>AU  - Hutton, A.</a:t>
            </a:r>
          </a:p>
          <a:p>
            <a:r>
              <a:rPr lang="de-CH" dirty="0"/>
              <a:t>ER  -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FBC93-E161-FB0A-2C1A-8C3AE0D0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034C9-63F3-0A00-10BE-31D2B79F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3082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972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RIS File Format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23004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48435-DE0D-E04A-B413-441C2430C6E3}"/>
              </a:ext>
            </a:extLst>
          </p:cNvPr>
          <p:cNvSpPr txBox="1"/>
          <p:nvPr/>
        </p:nvSpPr>
        <p:spPr>
          <a:xfrm>
            <a:off x="2656114" y="1633037"/>
            <a:ext cx="785948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TY  - JOUR</a:t>
            </a:r>
          </a:p>
          <a:p>
            <a:r>
              <a:rPr lang="de-CH" dirty="0"/>
              <a:t>PB  - American </a:t>
            </a:r>
            <a:r>
              <a:rPr lang="de-CH" dirty="0" err="1"/>
              <a:t>Physical</a:t>
            </a:r>
            <a:r>
              <a:rPr lang="de-CH" dirty="0"/>
              <a:t> Society</a:t>
            </a:r>
          </a:p>
          <a:p>
            <a:r>
              <a:rPr lang="de-CH" dirty="0"/>
              <a:t>ID  - 10.1103/PhysRevAccelBeams.27.090101</a:t>
            </a:r>
          </a:p>
          <a:p>
            <a:r>
              <a:rPr lang="de-CH" dirty="0"/>
              <a:t>DO  - 10.1103/PhysRevAccelBeams.27.090101</a:t>
            </a:r>
          </a:p>
          <a:p>
            <a:r>
              <a:rPr lang="de-CH" dirty="0"/>
              <a:t>TI  - Dual-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</a:t>
            </a:r>
            <a:r>
              <a:rPr lang="de-CH" dirty="0" err="1"/>
              <a:t>storage</a:t>
            </a:r>
            <a:r>
              <a:rPr lang="de-CH" dirty="0"/>
              <a:t> ring</a:t>
            </a:r>
          </a:p>
          <a:p>
            <a:r>
              <a:rPr lang="de-CH" dirty="0">
                <a:highlight>
                  <a:srgbClr val="FFFF00"/>
                </a:highlight>
              </a:rPr>
              <a:t>PY  - 2024</a:t>
            </a:r>
            <a:r>
              <a:rPr lang="de-CH" dirty="0"/>
              <a:t>/09/18/</a:t>
            </a:r>
          </a:p>
          <a:p>
            <a:r>
              <a:rPr lang="de-CH" dirty="0"/>
              <a:t>UR - https://link.aps.org/doi/10.1103/PhysRevAccelBeams.27.090101</a:t>
            </a:r>
          </a:p>
          <a:p>
            <a:r>
              <a:rPr lang="de-CH" dirty="0"/>
              <a:t>JF  - </a:t>
            </a:r>
            <a:r>
              <a:rPr lang="de-CH" dirty="0" err="1"/>
              <a:t>Physical</a:t>
            </a:r>
            <a:r>
              <a:rPr lang="de-CH" dirty="0"/>
              <a:t> Review </a:t>
            </a:r>
            <a:r>
              <a:rPr lang="de-CH" dirty="0" err="1"/>
              <a:t>Accelerators</a:t>
            </a:r>
            <a:r>
              <a:rPr lang="de-CH" dirty="0"/>
              <a:t> and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JA  - Phys. Rev. Accel.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J1  - PRAB</a:t>
            </a:r>
          </a:p>
          <a:p>
            <a:r>
              <a:rPr lang="de-CH" dirty="0"/>
              <a:t>VL  - 27</a:t>
            </a:r>
          </a:p>
          <a:p>
            <a:r>
              <a:rPr lang="de-CH" dirty="0"/>
              <a:t>IS  - 9</a:t>
            </a:r>
          </a:p>
          <a:p>
            <a:r>
              <a:rPr lang="de-CH" dirty="0"/>
              <a:t>SP  - 090101</a:t>
            </a:r>
          </a:p>
          <a:p>
            <a:r>
              <a:rPr lang="de-CH" dirty="0"/>
              <a:t>EP  - </a:t>
            </a:r>
          </a:p>
          <a:p>
            <a:r>
              <a:rPr lang="de-CH" dirty="0"/>
              <a:t>A1  - </a:t>
            </a:r>
            <a:r>
              <a:rPr lang="de-CH" dirty="0" err="1"/>
              <a:t>Dhital</a:t>
            </a:r>
            <a:r>
              <a:rPr lang="de-CH" dirty="0"/>
              <a:t>, B.</a:t>
            </a:r>
          </a:p>
          <a:p>
            <a:r>
              <a:rPr lang="de-CH" dirty="0"/>
              <a:t>AU  - </a:t>
            </a:r>
            <a:r>
              <a:rPr lang="de-CH" dirty="0" err="1"/>
              <a:t>Derbenev</a:t>
            </a:r>
            <a:r>
              <a:rPr lang="de-CH" dirty="0"/>
              <a:t>, Y. S.</a:t>
            </a:r>
          </a:p>
          <a:p>
            <a:r>
              <a:rPr lang="de-CH" dirty="0"/>
              <a:t>AU  - Hutton, A.</a:t>
            </a:r>
          </a:p>
          <a:p>
            <a:r>
              <a:rPr lang="de-CH" dirty="0"/>
              <a:t>ER  -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FBC93-E161-FB0A-2C1A-8C3AE0D0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034C9-63F3-0A00-10BE-31D2B79F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3042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68FFE9-D334-4AD9-3D55-30689696FDDE}"/>
              </a:ext>
            </a:extLst>
          </p:cNvPr>
          <p:cNvSpPr txBox="1"/>
          <p:nvPr/>
        </p:nvSpPr>
        <p:spPr>
          <a:xfrm>
            <a:off x="9219270" y="472204"/>
            <a:ext cx="2972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RIS File Format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A9D949-6A59-2D6C-9D6B-FF383D1B2B49}"/>
              </a:ext>
            </a:extLst>
          </p:cNvPr>
          <p:cNvSpPr txBox="1"/>
          <p:nvPr/>
        </p:nvSpPr>
        <p:spPr>
          <a:xfrm>
            <a:off x="532470" y="523004"/>
            <a:ext cx="4800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References and Citations</a:t>
            </a:r>
            <a:endParaRPr kumimoji="0" lang="de-CH" sz="3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748435-DE0D-E04A-B413-441C2430C6E3}"/>
              </a:ext>
            </a:extLst>
          </p:cNvPr>
          <p:cNvSpPr txBox="1"/>
          <p:nvPr/>
        </p:nvSpPr>
        <p:spPr>
          <a:xfrm>
            <a:off x="2656114" y="1633037"/>
            <a:ext cx="785948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TY  - JOUR</a:t>
            </a:r>
          </a:p>
          <a:p>
            <a:r>
              <a:rPr lang="de-CH" dirty="0"/>
              <a:t>PB  - American </a:t>
            </a:r>
            <a:r>
              <a:rPr lang="de-CH" dirty="0" err="1"/>
              <a:t>Physical</a:t>
            </a:r>
            <a:r>
              <a:rPr lang="de-CH" dirty="0"/>
              <a:t> Society</a:t>
            </a:r>
          </a:p>
          <a:p>
            <a:r>
              <a:rPr lang="de-CH" dirty="0">
                <a:highlight>
                  <a:srgbClr val="FFFF00"/>
                </a:highlight>
              </a:rPr>
              <a:t>ID</a:t>
            </a:r>
            <a:r>
              <a:rPr lang="de-CH" dirty="0"/>
              <a:t>  - 10.1103/PhysRevAccelBeams.27.090101</a:t>
            </a:r>
          </a:p>
          <a:p>
            <a:r>
              <a:rPr lang="de-CH" dirty="0">
                <a:highlight>
                  <a:srgbClr val="FFFF00"/>
                </a:highlight>
              </a:rPr>
              <a:t>DO  - 10.1103/PhysRevAccelBeams.27.090101</a:t>
            </a:r>
          </a:p>
          <a:p>
            <a:r>
              <a:rPr lang="de-CH" dirty="0"/>
              <a:t>TI  - Dual-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electron</a:t>
            </a:r>
            <a:r>
              <a:rPr lang="de-CH" dirty="0"/>
              <a:t> </a:t>
            </a:r>
            <a:r>
              <a:rPr lang="de-CH" dirty="0" err="1"/>
              <a:t>storage</a:t>
            </a:r>
            <a:r>
              <a:rPr lang="de-CH" dirty="0"/>
              <a:t> ring</a:t>
            </a:r>
          </a:p>
          <a:p>
            <a:r>
              <a:rPr lang="de-CH" dirty="0"/>
              <a:t>PY  - 2024/09/18/</a:t>
            </a:r>
          </a:p>
          <a:p>
            <a:r>
              <a:rPr lang="de-CH" dirty="0"/>
              <a:t>UR - https://link.aps.org/doi/10.1103/PhysRevAccelBeams.27.090101</a:t>
            </a:r>
          </a:p>
          <a:p>
            <a:r>
              <a:rPr lang="de-CH" dirty="0"/>
              <a:t>JF  - </a:t>
            </a:r>
            <a:r>
              <a:rPr lang="de-CH" dirty="0" err="1"/>
              <a:t>Physical</a:t>
            </a:r>
            <a:r>
              <a:rPr lang="de-CH" dirty="0"/>
              <a:t> Review </a:t>
            </a:r>
            <a:r>
              <a:rPr lang="de-CH" dirty="0" err="1"/>
              <a:t>Accelerators</a:t>
            </a:r>
            <a:r>
              <a:rPr lang="de-CH" dirty="0"/>
              <a:t> and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JA  - Phys. Rev. Accel. </a:t>
            </a:r>
            <a:r>
              <a:rPr lang="de-CH" dirty="0" err="1"/>
              <a:t>Beams</a:t>
            </a:r>
            <a:endParaRPr lang="de-CH" dirty="0"/>
          </a:p>
          <a:p>
            <a:r>
              <a:rPr lang="de-CH" dirty="0"/>
              <a:t>J1  - PRAB</a:t>
            </a:r>
          </a:p>
          <a:p>
            <a:r>
              <a:rPr lang="de-CH" dirty="0"/>
              <a:t>VL  - 27</a:t>
            </a:r>
          </a:p>
          <a:p>
            <a:r>
              <a:rPr lang="de-CH" dirty="0"/>
              <a:t>IS  - 9</a:t>
            </a:r>
          </a:p>
          <a:p>
            <a:r>
              <a:rPr lang="de-CH" dirty="0"/>
              <a:t>SP  - 090101</a:t>
            </a:r>
          </a:p>
          <a:p>
            <a:r>
              <a:rPr lang="de-CH" dirty="0"/>
              <a:t>EP  - </a:t>
            </a:r>
          </a:p>
          <a:p>
            <a:r>
              <a:rPr lang="de-CH" dirty="0"/>
              <a:t>A1  - </a:t>
            </a:r>
            <a:r>
              <a:rPr lang="de-CH" dirty="0" err="1"/>
              <a:t>Dhital</a:t>
            </a:r>
            <a:r>
              <a:rPr lang="de-CH" dirty="0"/>
              <a:t>, B.</a:t>
            </a:r>
          </a:p>
          <a:p>
            <a:r>
              <a:rPr lang="de-CH" dirty="0"/>
              <a:t>AU  - </a:t>
            </a:r>
            <a:r>
              <a:rPr lang="de-CH" dirty="0" err="1"/>
              <a:t>Derbenev</a:t>
            </a:r>
            <a:r>
              <a:rPr lang="de-CH" dirty="0"/>
              <a:t>, Y. S.</a:t>
            </a:r>
          </a:p>
          <a:p>
            <a:r>
              <a:rPr lang="de-CH" dirty="0"/>
              <a:t>AU  - Hutton, A.</a:t>
            </a:r>
          </a:p>
          <a:p>
            <a:r>
              <a:rPr lang="de-CH" dirty="0"/>
              <a:t>ER  -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FBC93-E161-FB0A-2C1A-8C3AE0D0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JC, JACoW TM, Deauville, 6. Nov.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C034C9-63F3-0A00-10BE-31D2B79F2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DC23E-912D-4B87-82C2-0915D3605990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3955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1408</Words>
  <Application>Microsoft Office PowerPoint</Application>
  <PresentationFormat>Widescreen</PresentationFormat>
  <Paragraphs>216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Liberation Mono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Chrin Jan</dc:creator>
  <cp:lastModifiedBy>Chrin Jan</cp:lastModifiedBy>
  <cp:revision>24</cp:revision>
  <dcterms:created xsi:type="dcterms:W3CDTF">2024-10-31T08:50:16Z</dcterms:created>
  <dcterms:modified xsi:type="dcterms:W3CDTF">2024-11-05T13:49:20Z</dcterms:modified>
</cp:coreProperties>
</file>