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8"/>
  </p:notesMasterIdLst>
  <p:handoutMasterIdLst>
    <p:handoutMasterId r:id="rId9"/>
  </p:handoutMasterIdLst>
  <p:sldIdLst>
    <p:sldId id="256" r:id="rId2"/>
    <p:sldId id="295" r:id="rId3"/>
    <p:sldId id="282" r:id="rId4"/>
    <p:sldId id="291" r:id="rId5"/>
    <p:sldId id="305" r:id="rId6"/>
    <p:sldId id="299" r:id="rId7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3300"/>
    <a:srgbClr val="66FF33"/>
    <a:srgbClr val="FF66FF"/>
    <a:srgbClr val="FFCCFF"/>
    <a:srgbClr val="00FFFF"/>
    <a:srgbClr val="C0C0C0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779" autoAdjust="0"/>
    <p:restoredTop sz="94343" autoAdjust="0"/>
  </p:normalViewPr>
  <p:slideViewPr>
    <p:cSldViewPr>
      <p:cViewPr varScale="1">
        <p:scale>
          <a:sx n="70" d="100"/>
          <a:sy n="70" d="100"/>
        </p:scale>
        <p:origin x="892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GB"/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GB"/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15313E3F-1A29-475B-B9C2-4099B0C8AA2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7980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479B59-3BB5-4699-8952-9A6AAE73AA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5688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E77D5C-B8CB-4778-BD8F-07BDC5924B0D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17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73939A-D87E-4E16-B907-0E8A2E4564BB}" type="slidenum">
              <a:rPr lang="en-US"/>
              <a:pPr/>
              <a:t>2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58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73939A-D87E-4E16-B907-0E8A2E4564BB}" type="slidenum">
              <a:rPr lang="en-US"/>
              <a:pPr/>
              <a:t>3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062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73939A-D87E-4E16-B907-0E8A2E4564BB}" type="slidenum">
              <a:rPr lang="en-US"/>
              <a:pPr/>
              <a:t>4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328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06400" y="1371600"/>
            <a:ext cx="11277600" cy="2286000"/>
          </a:xfrm>
        </p:spPr>
        <p:txBody>
          <a:bodyPr/>
          <a:lstStyle>
            <a:lvl1pPr>
              <a:defRPr sz="3300">
                <a:latin typeface="Arial Unicode MS" pitchFamily="34" charset="-128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60800" y="4191000"/>
            <a:ext cx="7721600" cy="1447800"/>
          </a:xfrm>
        </p:spPr>
        <p:txBody>
          <a:bodyPr lIns="91440" rIns="91440"/>
          <a:lstStyle>
            <a:lvl1pPr marL="0" indent="0">
              <a:buFont typeface="Wingdings" pitchFamily="2" charset="2"/>
              <a:buNone/>
              <a:defRPr b="1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2314" name="Text Box 26"/>
          <p:cNvSpPr txBox="1">
            <a:spLocks noChangeArrowheads="1"/>
          </p:cNvSpPr>
          <p:nvPr userDrawn="1"/>
        </p:nvSpPr>
        <p:spPr bwMode="auto">
          <a:xfrm>
            <a:off x="6134101" y="76200"/>
            <a:ext cx="352372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GB" sz="1200" b="1">
                <a:solidFill>
                  <a:schemeClr val="tx2"/>
                </a:solidFill>
                <a:latin typeface="Verdana" pitchFamily="34" charset="0"/>
              </a:rPr>
              <a:t>Joint Accelerator Conferences Website</a:t>
            </a:r>
            <a:endParaRPr lang="en-US" sz="1200" b="1">
              <a:solidFill>
                <a:schemeClr val="tx2"/>
              </a:solidFill>
              <a:latin typeface="Verdana" pitchFamily="34" charset="0"/>
            </a:endParaRPr>
          </a:p>
        </p:txBody>
      </p:sp>
      <p:sp>
        <p:nvSpPr>
          <p:cNvPr id="12315" name="Rectangle 27"/>
          <p:cNvSpPr>
            <a:spLocks noGrp="1" noChangeArrowheads="1"/>
          </p:cNvSpPr>
          <p:nvPr>
            <p:ph type="dt" sz="half" idx="2"/>
          </p:nvPr>
        </p:nvSpPr>
        <p:spPr>
          <a:xfrm>
            <a:off x="1117600" y="6400800"/>
            <a:ext cx="1727200" cy="457200"/>
          </a:xfr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r>
              <a:rPr lang="en-US"/>
              <a:t>Nov-2024 @JTM</a:t>
            </a:r>
            <a:endParaRPr lang="en-US" dirty="0"/>
          </a:p>
        </p:txBody>
      </p:sp>
      <p:sp>
        <p:nvSpPr>
          <p:cNvPr id="12316" name="Rectangle 28"/>
          <p:cNvSpPr>
            <a:spLocks noGrp="1" noChangeArrowheads="1"/>
          </p:cNvSpPr>
          <p:nvPr>
            <p:ph type="ftr" sz="quarter" idx="3"/>
          </p:nvPr>
        </p:nvSpPr>
        <p:spPr>
          <a:xfrm>
            <a:off x="2844800" y="6400800"/>
            <a:ext cx="4165600" cy="457200"/>
          </a:xfrm>
        </p:spPr>
        <p:txBody>
          <a:bodyPr/>
          <a:lstStyle>
            <a:lvl1pPr>
              <a:defRPr sz="1000" b="0">
                <a:latin typeface="Arial" charset="0"/>
              </a:defRPr>
            </a:lvl1pPr>
          </a:lstStyle>
          <a:p>
            <a:r>
              <a:rPr lang="en-GB"/>
              <a:t>JACoW Activity Report RSCs</a:t>
            </a:r>
            <a:endParaRPr lang="en-US" dirty="0"/>
          </a:p>
        </p:txBody>
      </p:sp>
      <p:sp>
        <p:nvSpPr>
          <p:cNvPr id="12317" name="Rectangle 2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0" y="6400800"/>
            <a:ext cx="1117600" cy="457200"/>
          </a:xfrm>
        </p:spPr>
        <p:txBody>
          <a:bodyPr/>
          <a:lstStyle>
            <a:lvl1pPr>
              <a:defRPr b="0">
                <a:latin typeface="Arial" charset="0"/>
              </a:defRPr>
            </a:lvl1pPr>
          </a:lstStyle>
          <a:p>
            <a:fld id="{2A9A61D0-CC32-4F6D-890E-02C0AE5CDDA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322" name="Line 34"/>
          <p:cNvSpPr>
            <a:spLocks noChangeShapeType="1"/>
          </p:cNvSpPr>
          <p:nvPr userDrawn="1"/>
        </p:nvSpPr>
        <p:spPr bwMode="auto">
          <a:xfrm>
            <a:off x="182033" y="136526"/>
            <a:ext cx="0" cy="1387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23" name="Line 35"/>
          <p:cNvSpPr>
            <a:spLocks noChangeShapeType="1"/>
          </p:cNvSpPr>
          <p:nvPr userDrawn="1"/>
        </p:nvSpPr>
        <p:spPr bwMode="auto">
          <a:xfrm>
            <a:off x="154518" y="152400"/>
            <a:ext cx="490431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2327" name="Group 39"/>
          <p:cNvGrpSpPr>
            <a:grpSpLocks/>
          </p:cNvGrpSpPr>
          <p:nvPr userDrawn="1"/>
        </p:nvGrpSpPr>
        <p:grpSpPr bwMode="auto">
          <a:xfrm>
            <a:off x="7213600" y="5354638"/>
            <a:ext cx="4904317" cy="1390650"/>
            <a:chOff x="3408" y="3348"/>
            <a:chExt cx="2317" cy="876"/>
          </a:xfrm>
        </p:grpSpPr>
        <p:sp>
          <p:nvSpPr>
            <p:cNvPr id="12324" name="Line 36"/>
            <p:cNvSpPr>
              <a:spLocks noChangeShapeType="1"/>
            </p:cNvSpPr>
            <p:nvPr userDrawn="1"/>
          </p:nvSpPr>
          <p:spPr bwMode="auto">
            <a:xfrm>
              <a:off x="3408" y="4224"/>
              <a:ext cx="2317" cy="0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325" name="Line 37"/>
            <p:cNvSpPr>
              <a:spLocks noChangeShapeType="1"/>
            </p:cNvSpPr>
            <p:nvPr userDrawn="1"/>
          </p:nvSpPr>
          <p:spPr bwMode="auto">
            <a:xfrm>
              <a:off x="5712" y="3348"/>
              <a:ext cx="0" cy="874"/>
            </a:xfrm>
            <a:prstGeom prst="line">
              <a:avLst/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4" name="Picture 41" descr="JACoW0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68012" y="152400"/>
            <a:ext cx="966788" cy="35242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B69922-E727-4281-BEE6-74D95E5170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09051" y="228600"/>
            <a:ext cx="2876549" cy="6248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77285" y="228600"/>
            <a:ext cx="8428567" cy="6248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2A792E-D6B5-4B50-92EB-7A8A878A63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284" y="228600"/>
            <a:ext cx="11074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914400"/>
            <a:ext cx="11480800" cy="55626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629400"/>
            <a:ext cx="1625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46400" y="6629400"/>
            <a:ext cx="5283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6629400"/>
            <a:ext cx="711200" cy="228600"/>
          </a:xfrm>
        </p:spPr>
        <p:txBody>
          <a:bodyPr/>
          <a:lstStyle>
            <a:lvl1pPr>
              <a:defRPr/>
            </a:lvl1pPr>
          </a:lstStyle>
          <a:p>
            <a:fld id="{8C8FE860-A508-49F8-A805-C970A7CEFE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284" y="228600"/>
            <a:ext cx="11074400" cy="457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914400"/>
            <a:ext cx="5638800" cy="5562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46800" y="914400"/>
            <a:ext cx="56388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146800" y="3771900"/>
            <a:ext cx="5638800" cy="27051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1219200" y="6629400"/>
            <a:ext cx="16256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46400" y="6629400"/>
            <a:ext cx="5283200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304800" y="6629400"/>
            <a:ext cx="711200" cy="228600"/>
          </a:xfrm>
        </p:spPr>
        <p:txBody>
          <a:bodyPr/>
          <a:lstStyle>
            <a:lvl1pPr>
              <a:defRPr/>
            </a:lvl1pPr>
          </a:lstStyle>
          <a:p>
            <a:fld id="{9DFD0DD6-7B81-4EB8-8D90-AC8F81AFF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53C9D-0C6A-4A3C-9D2A-7B2D003F5A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A8E1BB-6C96-4F0A-A99E-72F4605E0D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914400"/>
            <a:ext cx="5638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46800" y="914400"/>
            <a:ext cx="5638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DF235-6858-41BA-A1B9-8241407A21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B2E01-3E8C-495B-AEC2-B68C65CC2D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7D19F-EE36-4747-A880-54E28BE3B3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30902-57C2-4591-945E-FBC91306E3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EFE6D5-0674-4398-B4F9-58DDBA27A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34C670-B794-4C5D-9833-5D2CFCF630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284" y="228600"/>
            <a:ext cx="1107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914400"/>
            <a:ext cx="11480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307" name="Rectangle 43"/>
          <p:cNvSpPr>
            <a:spLocks noChangeArrowheads="1"/>
          </p:cNvSpPr>
          <p:nvPr userDrawn="1"/>
        </p:nvSpPr>
        <p:spPr bwMode="auto">
          <a:xfrm>
            <a:off x="609600" y="650876"/>
            <a:ext cx="10668000" cy="36513"/>
          </a:xfrm>
          <a:prstGeom prst="rect">
            <a:avLst/>
          </a:prstGeom>
          <a:gradFill rotWithShape="1">
            <a:gsLst>
              <a:gs pos="0">
                <a:srgbClr val="003366">
                  <a:alpha val="10001"/>
                </a:srgbClr>
              </a:gs>
              <a:gs pos="50000">
                <a:schemeClr val="tx1"/>
              </a:gs>
              <a:gs pos="100000">
                <a:srgbClr val="003366">
                  <a:alpha val="10001"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09" name="Line 45"/>
          <p:cNvSpPr>
            <a:spLocks noChangeShapeType="1"/>
          </p:cNvSpPr>
          <p:nvPr userDrawn="1"/>
        </p:nvSpPr>
        <p:spPr bwMode="auto">
          <a:xfrm>
            <a:off x="152400" y="80964"/>
            <a:ext cx="0" cy="1387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0" name="Line 46"/>
          <p:cNvSpPr>
            <a:spLocks noChangeShapeType="1"/>
          </p:cNvSpPr>
          <p:nvPr userDrawn="1"/>
        </p:nvSpPr>
        <p:spPr bwMode="auto">
          <a:xfrm>
            <a:off x="124885" y="107950"/>
            <a:ext cx="4904316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4" name="Rectangle 5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629400"/>
            <a:ext cx="162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Nov-2024 @JTM</a:t>
            </a:r>
          </a:p>
        </p:txBody>
      </p:sp>
      <p:sp>
        <p:nvSpPr>
          <p:cNvPr id="11315" name="Rectangle 5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46400" y="6629400"/>
            <a:ext cx="5283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100"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11316" name="Rectangle 5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6629400"/>
            <a:ext cx="7112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>
                <a:solidFill>
                  <a:schemeClr val="tx2"/>
                </a:solidFill>
                <a:latin typeface="+mj-lt"/>
              </a:defRPr>
            </a:lvl1pPr>
          </a:lstStyle>
          <a:p>
            <a:fld id="{1AE2D763-80F2-4091-B692-620858B3896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1317" name="Line 53"/>
          <p:cNvSpPr>
            <a:spLocks noChangeShapeType="1"/>
          </p:cNvSpPr>
          <p:nvPr userDrawn="1"/>
        </p:nvSpPr>
        <p:spPr bwMode="auto">
          <a:xfrm>
            <a:off x="8214785" y="6786563"/>
            <a:ext cx="39243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8" name="Line 54"/>
          <p:cNvSpPr>
            <a:spLocks noChangeShapeType="1"/>
          </p:cNvSpPr>
          <p:nvPr userDrawn="1"/>
        </p:nvSpPr>
        <p:spPr bwMode="auto">
          <a:xfrm>
            <a:off x="12105217" y="5384801"/>
            <a:ext cx="0" cy="138747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319" name="Text Box 55"/>
          <p:cNvSpPr txBox="1">
            <a:spLocks noChangeArrowheads="1"/>
          </p:cNvSpPr>
          <p:nvPr userDrawn="1"/>
        </p:nvSpPr>
        <p:spPr bwMode="auto">
          <a:xfrm rot="16200000">
            <a:off x="11607801" y="4753690"/>
            <a:ext cx="9144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b="1">
                <a:latin typeface="Verdana" pitchFamily="34" charset="0"/>
              </a:rPr>
              <a:t>R. Billen</a:t>
            </a:r>
          </a:p>
        </p:txBody>
      </p:sp>
      <p:pic>
        <p:nvPicPr>
          <p:cNvPr id="14" name="Picture 41" descr="JACoW0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0768012" y="152400"/>
            <a:ext cx="966788" cy="352425"/>
          </a:xfrm>
          <a:prstGeom prst="rect">
            <a:avLst/>
          </a:prstGeom>
          <a:noFill/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chemeClr val="folHlink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Ø"/>
        <a:defRPr sz="2200">
          <a:solidFill>
            <a:srgbClr val="FFFF66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914400"/>
            <a:ext cx="7543800" cy="23622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AU" sz="4000" dirty="0">
                <a:effectLst/>
              </a:rPr>
              <a:t>Activity Report</a:t>
            </a:r>
            <a:br>
              <a:rPr lang="en-AU" sz="4000" dirty="0">
                <a:effectLst/>
              </a:rPr>
            </a:br>
            <a:r>
              <a:rPr lang="en-AU" sz="4000" dirty="0">
                <a:effectLst/>
              </a:rPr>
              <a:t>Regional Support Centres</a:t>
            </a:r>
            <a:endParaRPr lang="en-US" dirty="0">
              <a:effectLst/>
              <a:latin typeface="Verdana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38400" y="3352800"/>
            <a:ext cx="7543800" cy="3200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1800" b="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Ronny Billen</a:t>
            </a:r>
            <a:endParaRPr lang="en-US" sz="1200" b="0" i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r">
              <a:lnSpc>
                <a:spcPct val="115000"/>
              </a:lnSpc>
            </a:pPr>
            <a:r>
              <a:rPr lang="en-US" sz="1400" dirty="0">
                <a:solidFill>
                  <a:schemeClr val="tx2"/>
                </a:solidFill>
                <a:latin typeface="Verdana" pitchFamily="34" charset="0"/>
              </a:rPr>
              <a:t>JACoW Regional Support Manager – EMEA</a:t>
            </a:r>
          </a:p>
          <a:p>
            <a:pPr algn="r">
              <a:lnSpc>
                <a:spcPct val="115000"/>
              </a:lnSpc>
            </a:pPr>
            <a:r>
              <a:rPr lang="en-US" sz="1400" dirty="0">
                <a:solidFill>
                  <a:schemeClr val="tx2"/>
                </a:solidFill>
                <a:latin typeface="Verdana" pitchFamily="34" charset="0"/>
              </a:rPr>
              <a:t>JACoW Conference Proceedings Web-Publisher - EMEA</a:t>
            </a:r>
            <a:endParaRPr lang="en-US" sz="1400" b="0" i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lnSpc>
                <a:spcPct val="90000"/>
              </a:lnSpc>
            </a:pPr>
            <a:endParaRPr lang="en-US" sz="1300" b="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1800" b="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Also on behalf of</a:t>
            </a:r>
          </a:p>
          <a:p>
            <a:pPr>
              <a:lnSpc>
                <a:spcPct val="90000"/>
              </a:lnSpc>
            </a:pPr>
            <a:r>
              <a:rPr lang="en-US" sz="1800" b="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Kazuro Furukawa</a:t>
            </a:r>
          </a:p>
          <a:p>
            <a:pPr algn="r">
              <a:lnSpc>
                <a:spcPct val="90000"/>
              </a:lnSpc>
            </a:pPr>
            <a:r>
              <a:rPr lang="en-US" sz="1400" dirty="0">
                <a:solidFill>
                  <a:schemeClr val="tx2"/>
                </a:solidFill>
                <a:latin typeface="Verdana" pitchFamily="34" charset="0"/>
              </a:rPr>
              <a:t>JACoW Conference Proceedings Web-Publisher - ASIA</a:t>
            </a:r>
            <a:endParaRPr lang="en-US" sz="1400" b="0" i="1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1800" b="0" i="1" dirty="0"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Takashi Kosuge</a:t>
            </a:r>
          </a:p>
          <a:p>
            <a:pPr algn="r">
              <a:lnSpc>
                <a:spcPct val="115000"/>
              </a:lnSpc>
            </a:pPr>
            <a:r>
              <a:rPr lang="en-US" sz="1400" dirty="0">
                <a:solidFill>
                  <a:schemeClr val="tx2"/>
                </a:solidFill>
                <a:latin typeface="Verdana" pitchFamily="34" charset="0"/>
              </a:rPr>
              <a:t>JACoW Regional ASIA Manager – ASIA</a:t>
            </a:r>
          </a:p>
          <a:p>
            <a:pPr algn="ctr">
              <a:lnSpc>
                <a:spcPct val="90000"/>
              </a:lnSpc>
            </a:pPr>
            <a:endParaRPr lang="en-US" sz="1300" b="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lnSpc>
                <a:spcPct val="90000"/>
              </a:lnSpc>
            </a:pPr>
            <a:endParaRPr lang="en-US" sz="1300" b="0" dirty="0"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 algn="ctr">
              <a:lnSpc>
                <a:spcPct val="115000"/>
              </a:lnSpc>
            </a:pPr>
            <a:r>
              <a:rPr lang="en-US" sz="1400" b="0" dirty="0">
                <a:solidFill>
                  <a:schemeClr val="accent2"/>
                </a:solidFill>
                <a:latin typeface="Verdana" pitchFamily="34" charset="0"/>
              </a:rPr>
              <a:t>JACoW Team Meeting - November 2024</a:t>
            </a:r>
          </a:p>
        </p:txBody>
      </p:sp>
      <p:pic>
        <p:nvPicPr>
          <p:cNvPr id="2058" name="Picture 10" descr="JACoW-SPMS-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134600" y="4370388"/>
            <a:ext cx="1219200" cy="863600"/>
          </a:xfrm>
          <a:prstGeom prst="rect">
            <a:avLst/>
          </a:prstGeom>
          <a:noFill/>
        </p:spPr>
      </p:pic>
      <p:pic>
        <p:nvPicPr>
          <p:cNvPr id="2060" name="Picture 12" descr="JACoW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15206" y="4495800"/>
            <a:ext cx="1322388" cy="48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Nov-2024 @JTM</a:t>
            </a:r>
          </a:p>
        </p:txBody>
      </p:sp>
      <p:sp>
        <p:nvSpPr>
          <p:cNvPr id="1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F044-448D-4722-A2E7-6DD595A6327C}" type="slidenum">
              <a:rPr lang="en-US"/>
              <a:pPr/>
              <a:t>2</a:t>
            </a:fld>
            <a:endParaRPr 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beloved SPMS is dead… or almost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Table Placeholder 3">
            <a:extLst>
              <a:ext uri="{FF2B5EF4-FFF2-40B4-BE49-F238E27FC236}">
                <a16:creationId xmlns:a16="http://schemas.microsoft.com/office/drawing/2014/main" id="{05F131B8-41C5-57E1-B2D2-A0CE15328AB3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304800" y="914400"/>
            <a:ext cx="11479628" cy="4876800"/>
          </a:xfrm>
        </p:spPr>
        <p:txBody>
          <a:bodyPr/>
          <a:lstStyle/>
          <a:p>
            <a:r>
              <a:rPr lang="en-US" dirty="0"/>
              <a:t>Out-phasing of SPMS</a:t>
            </a:r>
          </a:p>
          <a:p>
            <a:pPr lvl="1"/>
            <a:r>
              <a:rPr lang="en-US" dirty="0"/>
              <a:t>Since 2022, no new SPMS instances were set up</a:t>
            </a:r>
          </a:p>
          <a:p>
            <a:pPr lvl="1"/>
            <a:r>
              <a:rPr lang="en-US" dirty="0"/>
              <a:t>All new conferences are deployed as Indico events</a:t>
            </a:r>
          </a:p>
          <a:p>
            <a:pPr lvl="1"/>
            <a:r>
              <a:rPr lang="en-US" dirty="0"/>
              <a:t>The last SPMS-powered conferences took place in 2023</a:t>
            </a:r>
          </a:p>
          <a:p>
            <a:pPr lvl="1"/>
            <a:r>
              <a:rPr lang="en-US" dirty="0"/>
              <a:t>The SPMS user-interface functionality is generated by code inside the Oracle database</a:t>
            </a:r>
          </a:p>
          <a:p>
            <a:pPr lvl="1"/>
            <a:r>
              <a:rPr lang="en-US" dirty="0"/>
              <a:t>The SPMS functionality is required up to the publication of the proceedings, after which some of the conference data can be repatriated to the Central Repository</a:t>
            </a:r>
          </a:p>
          <a:p>
            <a:r>
              <a:rPr lang="en-US" dirty="0"/>
              <a:t>Central Repository</a:t>
            </a:r>
          </a:p>
          <a:p>
            <a:pPr lvl="1"/>
            <a:r>
              <a:rPr lang="en-US" dirty="0"/>
              <a:t>Oracle database with people’s profiles, institutes,…</a:t>
            </a:r>
          </a:p>
          <a:p>
            <a:pPr lvl="1"/>
            <a:r>
              <a:rPr lang="en-US" dirty="0"/>
              <a:t>Used for JACoW login, announcements by email,…</a:t>
            </a:r>
          </a:p>
          <a:p>
            <a:pPr lvl="1"/>
            <a:r>
              <a:rPr lang="en-US" dirty="0"/>
              <a:t>SPMS web interface on the Central Repository is still used by administrators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7D2DA4B-789B-A149-FF7D-B3C3673D5CB5}"/>
              </a:ext>
            </a:extLst>
          </p:cNvPr>
          <p:cNvSpPr txBox="1"/>
          <p:nvPr/>
        </p:nvSpPr>
        <p:spPr>
          <a:xfrm>
            <a:off x="2878328" y="5105400"/>
            <a:ext cx="8505855" cy="1323439"/>
          </a:xfrm>
          <a:custGeom>
            <a:avLst/>
            <a:gdLst>
              <a:gd name="connsiteX0" fmla="*/ 0 w 8505855"/>
              <a:gd name="connsiteY0" fmla="*/ 0 h 1323439"/>
              <a:gd name="connsiteX1" fmla="*/ 311881 w 8505855"/>
              <a:gd name="connsiteY1" fmla="*/ 0 h 1323439"/>
              <a:gd name="connsiteX2" fmla="*/ 963997 w 8505855"/>
              <a:gd name="connsiteY2" fmla="*/ 0 h 1323439"/>
              <a:gd name="connsiteX3" fmla="*/ 1275878 w 8505855"/>
              <a:gd name="connsiteY3" fmla="*/ 0 h 1323439"/>
              <a:gd name="connsiteX4" fmla="*/ 1587760 w 8505855"/>
              <a:gd name="connsiteY4" fmla="*/ 0 h 1323439"/>
              <a:gd name="connsiteX5" fmla="*/ 2324934 w 8505855"/>
              <a:gd name="connsiteY5" fmla="*/ 0 h 1323439"/>
              <a:gd name="connsiteX6" fmla="*/ 2891991 w 8505855"/>
              <a:gd name="connsiteY6" fmla="*/ 0 h 1323439"/>
              <a:gd name="connsiteX7" fmla="*/ 3203872 w 8505855"/>
              <a:gd name="connsiteY7" fmla="*/ 0 h 1323439"/>
              <a:gd name="connsiteX8" fmla="*/ 3770929 w 8505855"/>
              <a:gd name="connsiteY8" fmla="*/ 0 h 1323439"/>
              <a:gd name="connsiteX9" fmla="*/ 4508103 w 8505855"/>
              <a:gd name="connsiteY9" fmla="*/ 0 h 1323439"/>
              <a:gd name="connsiteX10" fmla="*/ 4990102 w 8505855"/>
              <a:gd name="connsiteY10" fmla="*/ 0 h 1323439"/>
              <a:gd name="connsiteX11" fmla="*/ 5472100 w 8505855"/>
              <a:gd name="connsiteY11" fmla="*/ 0 h 1323439"/>
              <a:gd name="connsiteX12" fmla="*/ 6039157 w 8505855"/>
              <a:gd name="connsiteY12" fmla="*/ 0 h 1323439"/>
              <a:gd name="connsiteX13" fmla="*/ 6691273 w 8505855"/>
              <a:gd name="connsiteY13" fmla="*/ 0 h 1323439"/>
              <a:gd name="connsiteX14" fmla="*/ 7343388 w 8505855"/>
              <a:gd name="connsiteY14" fmla="*/ 0 h 1323439"/>
              <a:gd name="connsiteX15" fmla="*/ 7995504 w 8505855"/>
              <a:gd name="connsiteY15" fmla="*/ 0 h 1323439"/>
              <a:gd name="connsiteX16" fmla="*/ 8505855 w 8505855"/>
              <a:gd name="connsiteY16" fmla="*/ 0 h 1323439"/>
              <a:gd name="connsiteX17" fmla="*/ 8505855 w 8505855"/>
              <a:gd name="connsiteY17" fmla="*/ 441146 h 1323439"/>
              <a:gd name="connsiteX18" fmla="*/ 8505855 w 8505855"/>
              <a:gd name="connsiteY18" fmla="*/ 882293 h 1323439"/>
              <a:gd name="connsiteX19" fmla="*/ 8505855 w 8505855"/>
              <a:gd name="connsiteY19" fmla="*/ 1323439 h 1323439"/>
              <a:gd name="connsiteX20" fmla="*/ 7768681 w 8505855"/>
              <a:gd name="connsiteY20" fmla="*/ 1323439 h 1323439"/>
              <a:gd name="connsiteX21" fmla="*/ 7201624 w 8505855"/>
              <a:gd name="connsiteY21" fmla="*/ 1323439 h 1323439"/>
              <a:gd name="connsiteX22" fmla="*/ 6719625 w 8505855"/>
              <a:gd name="connsiteY22" fmla="*/ 1323439 h 1323439"/>
              <a:gd name="connsiteX23" fmla="*/ 6237627 w 8505855"/>
              <a:gd name="connsiteY23" fmla="*/ 1323439 h 1323439"/>
              <a:gd name="connsiteX24" fmla="*/ 5755629 w 8505855"/>
              <a:gd name="connsiteY24" fmla="*/ 1323439 h 1323439"/>
              <a:gd name="connsiteX25" fmla="*/ 5273630 w 8505855"/>
              <a:gd name="connsiteY25" fmla="*/ 1323439 h 1323439"/>
              <a:gd name="connsiteX26" fmla="*/ 4621515 w 8505855"/>
              <a:gd name="connsiteY26" fmla="*/ 1323439 h 1323439"/>
              <a:gd name="connsiteX27" fmla="*/ 4054458 w 8505855"/>
              <a:gd name="connsiteY27" fmla="*/ 1323439 h 1323439"/>
              <a:gd name="connsiteX28" fmla="*/ 3742576 w 8505855"/>
              <a:gd name="connsiteY28" fmla="*/ 1323439 h 1323439"/>
              <a:gd name="connsiteX29" fmla="*/ 3260578 w 8505855"/>
              <a:gd name="connsiteY29" fmla="*/ 1323439 h 1323439"/>
              <a:gd name="connsiteX30" fmla="*/ 2608462 w 8505855"/>
              <a:gd name="connsiteY30" fmla="*/ 1323439 h 1323439"/>
              <a:gd name="connsiteX31" fmla="*/ 2211522 w 8505855"/>
              <a:gd name="connsiteY31" fmla="*/ 1323439 h 1323439"/>
              <a:gd name="connsiteX32" fmla="*/ 1474348 w 8505855"/>
              <a:gd name="connsiteY32" fmla="*/ 1323439 h 1323439"/>
              <a:gd name="connsiteX33" fmla="*/ 737174 w 8505855"/>
              <a:gd name="connsiteY33" fmla="*/ 1323439 h 1323439"/>
              <a:gd name="connsiteX34" fmla="*/ 0 w 8505855"/>
              <a:gd name="connsiteY34" fmla="*/ 1323439 h 1323439"/>
              <a:gd name="connsiteX35" fmla="*/ 0 w 8505855"/>
              <a:gd name="connsiteY35" fmla="*/ 855824 h 1323439"/>
              <a:gd name="connsiteX36" fmla="*/ 0 w 8505855"/>
              <a:gd name="connsiteY36" fmla="*/ 414678 h 1323439"/>
              <a:gd name="connsiteX37" fmla="*/ 0 w 8505855"/>
              <a:gd name="connsiteY37" fmla="*/ 0 h 132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8505855" h="1323439" fill="none" extrusionOk="0">
                <a:moveTo>
                  <a:pt x="0" y="0"/>
                </a:moveTo>
                <a:cubicBezTo>
                  <a:pt x="128888" y="-20348"/>
                  <a:pt x="157300" y="7021"/>
                  <a:pt x="311881" y="0"/>
                </a:cubicBezTo>
                <a:cubicBezTo>
                  <a:pt x="466462" y="-7021"/>
                  <a:pt x="721636" y="14775"/>
                  <a:pt x="963997" y="0"/>
                </a:cubicBezTo>
                <a:cubicBezTo>
                  <a:pt x="1206358" y="-14775"/>
                  <a:pt x="1121514" y="22731"/>
                  <a:pt x="1275878" y="0"/>
                </a:cubicBezTo>
                <a:cubicBezTo>
                  <a:pt x="1430242" y="-22731"/>
                  <a:pt x="1436222" y="33454"/>
                  <a:pt x="1587760" y="0"/>
                </a:cubicBezTo>
                <a:cubicBezTo>
                  <a:pt x="1739298" y="-33454"/>
                  <a:pt x="2055774" y="83676"/>
                  <a:pt x="2324934" y="0"/>
                </a:cubicBezTo>
                <a:cubicBezTo>
                  <a:pt x="2594094" y="-83676"/>
                  <a:pt x="2703599" y="43576"/>
                  <a:pt x="2891991" y="0"/>
                </a:cubicBezTo>
                <a:cubicBezTo>
                  <a:pt x="3080383" y="-43576"/>
                  <a:pt x="3048609" y="23538"/>
                  <a:pt x="3203872" y="0"/>
                </a:cubicBezTo>
                <a:cubicBezTo>
                  <a:pt x="3359135" y="-23538"/>
                  <a:pt x="3649440" y="56485"/>
                  <a:pt x="3770929" y="0"/>
                </a:cubicBezTo>
                <a:cubicBezTo>
                  <a:pt x="3892418" y="-56485"/>
                  <a:pt x="4267295" y="19433"/>
                  <a:pt x="4508103" y="0"/>
                </a:cubicBezTo>
                <a:cubicBezTo>
                  <a:pt x="4748911" y="-19433"/>
                  <a:pt x="4799822" y="38824"/>
                  <a:pt x="4990102" y="0"/>
                </a:cubicBezTo>
                <a:cubicBezTo>
                  <a:pt x="5180382" y="-38824"/>
                  <a:pt x="5233042" y="35741"/>
                  <a:pt x="5472100" y="0"/>
                </a:cubicBezTo>
                <a:cubicBezTo>
                  <a:pt x="5711158" y="-35741"/>
                  <a:pt x="5842594" y="20571"/>
                  <a:pt x="6039157" y="0"/>
                </a:cubicBezTo>
                <a:cubicBezTo>
                  <a:pt x="6235720" y="-20571"/>
                  <a:pt x="6497683" y="48894"/>
                  <a:pt x="6691273" y="0"/>
                </a:cubicBezTo>
                <a:cubicBezTo>
                  <a:pt x="6884863" y="-48894"/>
                  <a:pt x="7054429" y="70564"/>
                  <a:pt x="7343388" y="0"/>
                </a:cubicBezTo>
                <a:cubicBezTo>
                  <a:pt x="7632347" y="-70564"/>
                  <a:pt x="7812245" y="68701"/>
                  <a:pt x="7995504" y="0"/>
                </a:cubicBezTo>
                <a:cubicBezTo>
                  <a:pt x="8178763" y="-68701"/>
                  <a:pt x="8280827" y="18197"/>
                  <a:pt x="8505855" y="0"/>
                </a:cubicBezTo>
                <a:cubicBezTo>
                  <a:pt x="8552320" y="202953"/>
                  <a:pt x="8463336" y="258560"/>
                  <a:pt x="8505855" y="441146"/>
                </a:cubicBezTo>
                <a:cubicBezTo>
                  <a:pt x="8548374" y="623732"/>
                  <a:pt x="8495287" y="765497"/>
                  <a:pt x="8505855" y="882293"/>
                </a:cubicBezTo>
                <a:cubicBezTo>
                  <a:pt x="8516423" y="999089"/>
                  <a:pt x="8466671" y="1140513"/>
                  <a:pt x="8505855" y="1323439"/>
                </a:cubicBezTo>
                <a:cubicBezTo>
                  <a:pt x="8302614" y="1408388"/>
                  <a:pt x="8129323" y="1248404"/>
                  <a:pt x="7768681" y="1323439"/>
                </a:cubicBezTo>
                <a:cubicBezTo>
                  <a:pt x="7408039" y="1398474"/>
                  <a:pt x="7361357" y="1285448"/>
                  <a:pt x="7201624" y="1323439"/>
                </a:cubicBezTo>
                <a:cubicBezTo>
                  <a:pt x="7041891" y="1361430"/>
                  <a:pt x="6855347" y="1301316"/>
                  <a:pt x="6719625" y="1323439"/>
                </a:cubicBezTo>
                <a:cubicBezTo>
                  <a:pt x="6583903" y="1345562"/>
                  <a:pt x="6383610" y="1322338"/>
                  <a:pt x="6237627" y="1323439"/>
                </a:cubicBezTo>
                <a:cubicBezTo>
                  <a:pt x="6091644" y="1324540"/>
                  <a:pt x="5910413" y="1279235"/>
                  <a:pt x="5755629" y="1323439"/>
                </a:cubicBezTo>
                <a:cubicBezTo>
                  <a:pt x="5600845" y="1367643"/>
                  <a:pt x="5424103" y="1293969"/>
                  <a:pt x="5273630" y="1323439"/>
                </a:cubicBezTo>
                <a:cubicBezTo>
                  <a:pt x="5123157" y="1352909"/>
                  <a:pt x="4766984" y="1284378"/>
                  <a:pt x="4621515" y="1323439"/>
                </a:cubicBezTo>
                <a:cubicBezTo>
                  <a:pt x="4476047" y="1362500"/>
                  <a:pt x="4237954" y="1290031"/>
                  <a:pt x="4054458" y="1323439"/>
                </a:cubicBezTo>
                <a:cubicBezTo>
                  <a:pt x="3870962" y="1356847"/>
                  <a:pt x="3825020" y="1304853"/>
                  <a:pt x="3742576" y="1323439"/>
                </a:cubicBezTo>
                <a:cubicBezTo>
                  <a:pt x="3660132" y="1342025"/>
                  <a:pt x="3389984" y="1317460"/>
                  <a:pt x="3260578" y="1323439"/>
                </a:cubicBezTo>
                <a:cubicBezTo>
                  <a:pt x="3131172" y="1329418"/>
                  <a:pt x="2844271" y="1265278"/>
                  <a:pt x="2608462" y="1323439"/>
                </a:cubicBezTo>
                <a:cubicBezTo>
                  <a:pt x="2372653" y="1381600"/>
                  <a:pt x="2402740" y="1300429"/>
                  <a:pt x="2211522" y="1323439"/>
                </a:cubicBezTo>
                <a:cubicBezTo>
                  <a:pt x="2020304" y="1346449"/>
                  <a:pt x="1723429" y="1322242"/>
                  <a:pt x="1474348" y="1323439"/>
                </a:cubicBezTo>
                <a:cubicBezTo>
                  <a:pt x="1225267" y="1324636"/>
                  <a:pt x="888889" y="1311397"/>
                  <a:pt x="737174" y="1323439"/>
                </a:cubicBezTo>
                <a:cubicBezTo>
                  <a:pt x="585459" y="1335481"/>
                  <a:pt x="152313" y="1273998"/>
                  <a:pt x="0" y="1323439"/>
                </a:cubicBezTo>
                <a:cubicBezTo>
                  <a:pt x="-22996" y="1182608"/>
                  <a:pt x="31750" y="982360"/>
                  <a:pt x="0" y="855824"/>
                </a:cubicBezTo>
                <a:cubicBezTo>
                  <a:pt x="-31750" y="729289"/>
                  <a:pt x="25750" y="527978"/>
                  <a:pt x="0" y="414678"/>
                </a:cubicBezTo>
                <a:cubicBezTo>
                  <a:pt x="-25750" y="301378"/>
                  <a:pt x="37597" y="125621"/>
                  <a:pt x="0" y="0"/>
                </a:cubicBezTo>
                <a:close/>
              </a:path>
              <a:path w="8505855" h="1323439" stroke="0" extrusionOk="0">
                <a:moveTo>
                  <a:pt x="0" y="0"/>
                </a:moveTo>
                <a:cubicBezTo>
                  <a:pt x="232793" y="-35636"/>
                  <a:pt x="363935" y="55693"/>
                  <a:pt x="481998" y="0"/>
                </a:cubicBezTo>
                <a:cubicBezTo>
                  <a:pt x="600061" y="-55693"/>
                  <a:pt x="715872" y="23425"/>
                  <a:pt x="793880" y="0"/>
                </a:cubicBezTo>
                <a:cubicBezTo>
                  <a:pt x="871888" y="-23425"/>
                  <a:pt x="1276570" y="8768"/>
                  <a:pt x="1531054" y="0"/>
                </a:cubicBezTo>
                <a:cubicBezTo>
                  <a:pt x="1785538" y="-8768"/>
                  <a:pt x="1862283" y="47297"/>
                  <a:pt x="2013052" y="0"/>
                </a:cubicBezTo>
                <a:cubicBezTo>
                  <a:pt x="2163821" y="-47297"/>
                  <a:pt x="2316827" y="51531"/>
                  <a:pt x="2495051" y="0"/>
                </a:cubicBezTo>
                <a:cubicBezTo>
                  <a:pt x="2673275" y="-51531"/>
                  <a:pt x="3040322" y="30828"/>
                  <a:pt x="3232225" y="0"/>
                </a:cubicBezTo>
                <a:cubicBezTo>
                  <a:pt x="3424128" y="-30828"/>
                  <a:pt x="3510421" y="36545"/>
                  <a:pt x="3629165" y="0"/>
                </a:cubicBezTo>
                <a:cubicBezTo>
                  <a:pt x="3747909" y="-36545"/>
                  <a:pt x="4073910" y="36201"/>
                  <a:pt x="4366339" y="0"/>
                </a:cubicBezTo>
                <a:cubicBezTo>
                  <a:pt x="4658768" y="-36201"/>
                  <a:pt x="4861237" y="12803"/>
                  <a:pt x="5103513" y="0"/>
                </a:cubicBezTo>
                <a:cubicBezTo>
                  <a:pt x="5345789" y="-12803"/>
                  <a:pt x="5535256" y="3838"/>
                  <a:pt x="5670570" y="0"/>
                </a:cubicBezTo>
                <a:cubicBezTo>
                  <a:pt x="5805884" y="-3838"/>
                  <a:pt x="6154848" y="27446"/>
                  <a:pt x="6407744" y="0"/>
                </a:cubicBezTo>
                <a:cubicBezTo>
                  <a:pt x="6660640" y="-27446"/>
                  <a:pt x="6681374" y="31323"/>
                  <a:pt x="6889743" y="0"/>
                </a:cubicBezTo>
                <a:cubicBezTo>
                  <a:pt x="7098112" y="-31323"/>
                  <a:pt x="7237424" y="48109"/>
                  <a:pt x="7371741" y="0"/>
                </a:cubicBezTo>
                <a:cubicBezTo>
                  <a:pt x="7506058" y="-48109"/>
                  <a:pt x="7848687" y="71733"/>
                  <a:pt x="8023857" y="0"/>
                </a:cubicBezTo>
                <a:cubicBezTo>
                  <a:pt x="8199027" y="-71733"/>
                  <a:pt x="8281027" y="56008"/>
                  <a:pt x="8505855" y="0"/>
                </a:cubicBezTo>
                <a:cubicBezTo>
                  <a:pt x="8511794" y="156064"/>
                  <a:pt x="8504140" y="243704"/>
                  <a:pt x="8505855" y="467615"/>
                </a:cubicBezTo>
                <a:cubicBezTo>
                  <a:pt x="8507570" y="691527"/>
                  <a:pt x="8471663" y="812542"/>
                  <a:pt x="8505855" y="921996"/>
                </a:cubicBezTo>
                <a:cubicBezTo>
                  <a:pt x="8540047" y="1031450"/>
                  <a:pt x="8500499" y="1217154"/>
                  <a:pt x="8505855" y="1323439"/>
                </a:cubicBezTo>
                <a:cubicBezTo>
                  <a:pt x="8307626" y="1370666"/>
                  <a:pt x="8109485" y="1251299"/>
                  <a:pt x="7853739" y="1323439"/>
                </a:cubicBezTo>
                <a:cubicBezTo>
                  <a:pt x="7597993" y="1395579"/>
                  <a:pt x="7551795" y="1314006"/>
                  <a:pt x="7456800" y="1323439"/>
                </a:cubicBezTo>
                <a:cubicBezTo>
                  <a:pt x="7361805" y="1332872"/>
                  <a:pt x="7081422" y="1236605"/>
                  <a:pt x="6719625" y="1323439"/>
                </a:cubicBezTo>
                <a:cubicBezTo>
                  <a:pt x="6357829" y="1410273"/>
                  <a:pt x="6300675" y="1286521"/>
                  <a:pt x="6152568" y="1323439"/>
                </a:cubicBezTo>
                <a:cubicBezTo>
                  <a:pt x="6004461" y="1360357"/>
                  <a:pt x="5928483" y="1314431"/>
                  <a:pt x="5755629" y="1323439"/>
                </a:cubicBezTo>
                <a:cubicBezTo>
                  <a:pt x="5582775" y="1332447"/>
                  <a:pt x="5380240" y="1321814"/>
                  <a:pt x="5188572" y="1323439"/>
                </a:cubicBezTo>
                <a:cubicBezTo>
                  <a:pt x="4996904" y="1325064"/>
                  <a:pt x="4997289" y="1317696"/>
                  <a:pt x="4876690" y="1323439"/>
                </a:cubicBezTo>
                <a:cubicBezTo>
                  <a:pt x="4756091" y="1329182"/>
                  <a:pt x="4655981" y="1310681"/>
                  <a:pt x="4564809" y="1323439"/>
                </a:cubicBezTo>
                <a:cubicBezTo>
                  <a:pt x="4473637" y="1336197"/>
                  <a:pt x="4246126" y="1311300"/>
                  <a:pt x="3997752" y="1323439"/>
                </a:cubicBezTo>
                <a:cubicBezTo>
                  <a:pt x="3749378" y="1335578"/>
                  <a:pt x="3719644" y="1293251"/>
                  <a:pt x="3600812" y="1323439"/>
                </a:cubicBezTo>
                <a:cubicBezTo>
                  <a:pt x="3481980" y="1353627"/>
                  <a:pt x="3252579" y="1279967"/>
                  <a:pt x="2948696" y="1323439"/>
                </a:cubicBezTo>
                <a:cubicBezTo>
                  <a:pt x="2644813" y="1366911"/>
                  <a:pt x="2713082" y="1318659"/>
                  <a:pt x="2551757" y="1323439"/>
                </a:cubicBezTo>
                <a:cubicBezTo>
                  <a:pt x="2390432" y="1328219"/>
                  <a:pt x="2109391" y="1297318"/>
                  <a:pt x="1899641" y="1323439"/>
                </a:cubicBezTo>
                <a:cubicBezTo>
                  <a:pt x="1689891" y="1349560"/>
                  <a:pt x="1740057" y="1296999"/>
                  <a:pt x="1587760" y="1323439"/>
                </a:cubicBezTo>
                <a:cubicBezTo>
                  <a:pt x="1435463" y="1349879"/>
                  <a:pt x="1085260" y="1316351"/>
                  <a:pt x="935644" y="1323439"/>
                </a:cubicBezTo>
                <a:cubicBezTo>
                  <a:pt x="786028" y="1330527"/>
                  <a:pt x="720922" y="1311004"/>
                  <a:pt x="538704" y="1323439"/>
                </a:cubicBezTo>
                <a:cubicBezTo>
                  <a:pt x="356486" y="1335874"/>
                  <a:pt x="157885" y="1277973"/>
                  <a:pt x="0" y="1323439"/>
                </a:cubicBezTo>
                <a:cubicBezTo>
                  <a:pt x="-8913" y="1190278"/>
                  <a:pt x="42865" y="997507"/>
                  <a:pt x="0" y="908761"/>
                </a:cubicBezTo>
                <a:cubicBezTo>
                  <a:pt x="-42865" y="820015"/>
                  <a:pt x="20027" y="576477"/>
                  <a:pt x="0" y="441146"/>
                </a:cubicBezTo>
                <a:cubicBezTo>
                  <a:pt x="-20027" y="305815"/>
                  <a:pt x="4896" y="171653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5875">
            <a:solidFill>
              <a:srgbClr val="FFFF66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Discussed in depth during the pre-meeting yesterday</a:t>
            </a:r>
          </a:p>
          <a:p>
            <a:r>
              <a:rPr lang="en-GB" sz="2000" dirty="0"/>
              <a:t>Only very limited set of </a:t>
            </a:r>
            <a:r>
              <a:rPr lang="en-GB" sz="2000" dirty="0">
                <a:solidFill>
                  <a:srgbClr val="FFC000"/>
                </a:solidFill>
              </a:rPr>
              <a:t>data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C000"/>
                </a:solidFill>
              </a:rPr>
              <a:t>functionality</a:t>
            </a:r>
            <a:r>
              <a:rPr lang="en-GB" sz="2000" dirty="0"/>
              <a:t> is still required</a:t>
            </a:r>
          </a:p>
          <a:p>
            <a:r>
              <a:rPr lang="en-GB" sz="2000" dirty="0"/>
              <a:t>Data migration and Indico development envisaged with a priority level</a:t>
            </a:r>
          </a:p>
          <a:p>
            <a:r>
              <a:rPr lang="en-GB" sz="2000" dirty="0"/>
              <a:t>Oracle-based Central Repository will remain without SPMS user interface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DE67F2-597B-031E-56E8-240CA04DEDB0}"/>
              </a:ext>
            </a:extLst>
          </p:cNvPr>
          <p:cNvSpPr txBox="1"/>
          <p:nvPr/>
        </p:nvSpPr>
        <p:spPr>
          <a:xfrm>
            <a:off x="7894416" y="914400"/>
            <a:ext cx="3764184" cy="1323439"/>
          </a:xfrm>
          <a:custGeom>
            <a:avLst/>
            <a:gdLst>
              <a:gd name="connsiteX0" fmla="*/ 0 w 3764184"/>
              <a:gd name="connsiteY0" fmla="*/ 0 h 1323439"/>
              <a:gd name="connsiteX1" fmla="*/ 500099 w 3764184"/>
              <a:gd name="connsiteY1" fmla="*/ 0 h 1323439"/>
              <a:gd name="connsiteX2" fmla="*/ 962556 w 3764184"/>
              <a:gd name="connsiteY2" fmla="*/ 0 h 1323439"/>
              <a:gd name="connsiteX3" fmla="*/ 1537938 w 3764184"/>
              <a:gd name="connsiteY3" fmla="*/ 0 h 1323439"/>
              <a:gd name="connsiteX4" fmla="*/ 2075679 w 3764184"/>
              <a:gd name="connsiteY4" fmla="*/ 0 h 1323439"/>
              <a:gd name="connsiteX5" fmla="*/ 2613419 w 3764184"/>
              <a:gd name="connsiteY5" fmla="*/ 0 h 1323439"/>
              <a:gd name="connsiteX6" fmla="*/ 3226443 w 3764184"/>
              <a:gd name="connsiteY6" fmla="*/ 0 h 1323439"/>
              <a:gd name="connsiteX7" fmla="*/ 3764184 w 3764184"/>
              <a:gd name="connsiteY7" fmla="*/ 0 h 1323439"/>
              <a:gd name="connsiteX8" fmla="*/ 3764184 w 3764184"/>
              <a:gd name="connsiteY8" fmla="*/ 401443 h 1323439"/>
              <a:gd name="connsiteX9" fmla="*/ 3764184 w 3764184"/>
              <a:gd name="connsiteY9" fmla="*/ 855824 h 1323439"/>
              <a:gd name="connsiteX10" fmla="*/ 3764184 w 3764184"/>
              <a:gd name="connsiteY10" fmla="*/ 1323439 h 1323439"/>
              <a:gd name="connsiteX11" fmla="*/ 3188802 w 3764184"/>
              <a:gd name="connsiteY11" fmla="*/ 1323439 h 1323439"/>
              <a:gd name="connsiteX12" fmla="*/ 2613419 w 3764184"/>
              <a:gd name="connsiteY12" fmla="*/ 1323439 h 1323439"/>
              <a:gd name="connsiteX13" fmla="*/ 2000395 w 3764184"/>
              <a:gd name="connsiteY13" fmla="*/ 1323439 h 1323439"/>
              <a:gd name="connsiteX14" fmla="*/ 1500296 w 3764184"/>
              <a:gd name="connsiteY14" fmla="*/ 1323439 h 1323439"/>
              <a:gd name="connsiteX15" fmla="*/ 887272 w 3764184"/>
              <a:gd name="connsiteY15" fmla="*/ 1323439 h 1323439"/>
              <a:gd name="connsiteX16" fmla="*/ 0 w 3764184"/>
              <a:gd name="connsiteY16" fmla="*/ 1323439 h 1323439"/>
              <a:gd name="connsiteX17" fmla="*/ 0 w 3764184"/>
              <a:gd name="connsiteY17" fmla="*/ 921996 h 1323439"/>
              <a:gd name="connsiteX18" fmla="*/ 0 w 3764184"/>
              <a:gd name="connsiteY18" fmla="*/ 467615 h 1323439"/>
              <a:gd name="connsiteX19" fmla="*/ 0 w 3764184"/>
              <a:gd name="connsiteY19" fmla="*/ 0 h 132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764184" h="1323439" fill="none" extrusionOk="0">
                <a:moveTo>
                  <a:pt x="0" y="0"/>
                </a:moveTo>
                <a:cubicBezTo>
                  <a:pt x="165075" y="-27769"/>
                  <a:pt x="293492" y="42182"/>
                  <a:pt x="500099" y="0"/>
                </a:cubicBezTo>
                <a:cubicBezTo>
                  <a:pt x="706706" y="-42182"/>
                  <a:pt x="766340" y="54302"/>
                  <a:pt x="962556" y="0"/>
                </a:cubicBezTo>
                <a:cubicBezTo>
                  <a:pt x="1158772" y="-54302"/>
                  <a:pt x="1335815" y="9425"/>
                  <a:pt x="1537938" y="0"/>
                </a:cubicBezTo>
                <a:cubicBezTo>
                  <a:pt x="1740061" y="-9425"/>
                  <a:pt x="1943374" y="7815"/>
                  <a:pt x="2075679" y="0"/>
                </a:cubicBezTo>
                <a:cubicBezTo>
                  <a:pt x="2207984" y="-7815"/>
                  <a:pt x="2378369" y="47199"/>
                  <a:pt x="2613419" y="0"/>
                </a:cubicBezTo>
                <a:cubicBezTo>
                  <a:pt x="2848469" y="-47199"/>
                  <a:pt x="3047366" y="18109"/>
                  <a:pt x="3226443" y="0"/>
                </a:cubicBezTo>
                <a:cubicBezTo>
                  <a:pt x="3405520" y="-18109"/>
                  <a:pt x="3510056" y="25673"/>
                  <a:pt x="3764184" y="0"/>
                </a:cubicBezTo>
                <a:cubicBezTo>
                  <a:pt x="3811815" y="190884"/>
                  <a:pt x="3716529" y="274172"/>
                  <a:pt x="3764184" y="401443"/>
                </a:cubicBezTo>
                <a:cubicBezTo>
                  <a:pt x="3811839" y="528714"/>
                  <a:pt x="3732120" y="663447"/>
                  <a:pt x="3764184" y="855824"/>
                </a:cubicBezTo>
                <a:cubicBezTo>
                  <a:pt x="3796248" y="1048201"/>
                  <a:pt x="3708222" y="1227432"/>
                  <a:pt x="3764184" y="1323439"/>
                </a:cubicBezTo>
                <a:cubicBezTo>
                  <a:pt x="3569888" y="1342012"/>
                  <a:pt x="3310429" y="1299695"/>
                  <a:pt x="3188802" y="1323439"/>
                </a:cubicBezTo>
                <a:cubicBezTo>
                  <a:pt x="3067175" y="1347183"/>
                  <a:pt x="2829623" y="1270787"/>
                  <a:pt x="2613419" y="1323439"/>
                </a:cubicBezTo>
                <a:cubicBezTo>
                  <a:pt x="2397215" y="1376091"/>
                  <a:pt x="2175217" y="1284181"/>
                  <a:pt x="2000395" y="1323439"/>
                </a:cubicBezTo>
                <a:cubicBezTo>
                  <a:pt x="1825573" y="1362697"/>
                  <a:pt x="1619926" y="1271475"/>
                  <a:pt x="1500296" y="1323439"/>
                </a:cubicBezTo>
                <a:cubicBezTo>
                  <a:pt x="1380666" y="1375403"/>
                  <a:pt x="1143295" y="1256741"/>
                  <a:pt x="887272" y="1323439"/>
                </a:cubicBezTo>
                <a:cubicBezTo>
                  <a:pt x="631249" y="1390137"/>
                  <a:pt x="323249" y="1244474"/>
                  <a:pt x="0" y="1323439"/>
                </a:cubicBezTo>
                <a:cubicBezTo>
                  <a:pt x="-2329" y="1130774"/>
                  <a:pt x="48107" y="1092734"/>
                  <a:pt x="0" y="921996"/>
                </a:cubicBezTo>
                <a:cubicBezTo>
                  <a:pt x="-48107" y="751258"/>
                  <a:pt x="20789" y="650596"/>
                  <a:pt x="0" y="467615"/>
                </a:cubicBezTo>
                <a:cubicBezTo>
                  <a:pt x="-20789" y="284634"/>
                  <a:pt x="42250" y="163930"/>
                  <a:pt x="0" y="0"/>
                </a:cubicBezTo>
                <a:close/>
              </a:path>
              <a:path w="3764184" h="1323439" stroke="0" extrusionOk="0">
                <a:moveTo>
                  <a:pt x="0" y="0"/>
                </a:moveTo>
                <a:cubicBezTo>
                  <a:pt x="193364" y="-3572"/>
                  <a:pt x="364931" y="5572"/>
                  <a:pt x="500099" y="0"/>
                </a:cubicBezTo>
                <a:cubicBezTo>
                  <a:pt x="635267" y="-5572"/>
                  <a:pt x="782317" y="24582"/>
                  <a:pt x="924914" y="0"/>
                </a:cubicBezTo>
                <a:cubicBezTo>
                  <a:pt x="1067511" y="-24582"/>
                  <a:pt x="1278877" y="33509"/>
                  <a:pt x="1537938" y="0"/>
                </a:cubicBezTo>
                <a:cubicBezTo>
                  <a:pt x="1796999" y="-33509"/>
                  <a:pt x="1827220" y="7698"/>
                  <a:pt x="2038037" y="0"/>
                </a:cubicBezTo>
                <a:cubicBezTo>
                  <a:pt x="2248854" y="-7698"/>
                  <a:pt x="2408673" y="37660"/>
                  <a:pt x="2538135" y="0"/>
                </a:cubicBezTo>
                <a:cubicBezTo>
                  <a:pt x="2667597" y="-37660"/>
                  <a:pt x="2963919" y="42043"/>
                  <a:pt x="3151160" y="0"/>
                </a:cubicBezTo>
                <a:cubicBezTo>
                  <a:pt x="3338402" y="-42043"/>
                  <a:pt x="3549277" y="11057"/>
                  <a:pt x="3764184" y="0"/>
                </a:cubicBezTo>
                <a:cubicBezTo>
                  <a:pt x="3801630" y="140850"/>
                  <a:pt x="3750566" y="347133"/>
                  <a:pt x="3764184" y="467615"/>
                </a:cubicBezTo>
                <a:cubicBezTo>
                  <a:pt x="3777802" y="588097"/>
                  <a:pt x="3724871" y="710157"/>
                  <a:pt x="3764184" y="882293"/>
                </a:cubicBezTo>
                <a:cubicBezTo>
                  <a:pt x="3803497" y="1054429"/>
                  <a:pt x="3713101" y="1134847"/>
                  <a:pt x="3764184" y="1323439"/>
                </a:cubicBezTo>
                <a:cubicBezTo>
                  <a:pt x="3530766" y="1352753"/>
                  <a:pt x="3477970" y="1305714"/>
                  <a:pt x="3226443" y="1323439"/>
                </a:cubicBezTo>
                <a:cubicBezTo>
                  <a:pt x="2974916" y="1341164"/>
                  <a:pt x="2862299" y="1268842"/>
                  <a:pt x="2726345" y="1323439"/>
                </a:cubicBezTo>
                <a:cubicBezTo>
                  <a:pt x="2590391" y="1378036"/>
                  <a:pt x="2261384" y="1299644"/>
                  <a:pt x="2113320" y="1323439"/>
                </a:cubicBezTo>
                <a:cubicBezTo>
                  <a:pt x="1965257" y="1347234"/>
                  <a:pt x="1688405" y="1288375"/>
                  <a:pt x="1500296" y="1323439"/>
                </a:cubicBezTo>
                <a:cubicBezTo>
                  <a:pt x="1312187" y="1358503"/>
                  <a:pt x="1231841" y="1284695"/>
                  <a:pt x="1037839" y="1323439"/>
                </a:cubicBezTo>
                <a:cubicBezTo>
                  <a:pt x="843837" y="1362183"/>
                  <a:pt x="712827" y="1291533"/>
                  <a:pt x="500099" y="1323439"/>
                </a:cubicBezTo>
                <a:cubicBezTo>
                  <a:pt x="287371" y="1355345"/>
                  <a:pt x="224065" y="1265504"/>
                  <a:pt x="0" y="1323439"/>
                </a:cubicBezTo>
                <a:cubicBezTo>
                  <a:pt x="-14905" y="1127395"/>
                  <a:pt x="662" y="1080025"/>
                  <a:pt x="0" y="882293"/>
                </a:cubicBezTo>
                <a:cubicBezTo>
                  <a:pt x="-662" y="684561"/>
                  <a:pt x="44501" y="658708"/>
                  <a:pt x="0" y="467615"/>
                </a:cubicBezTo>
                <a:cubicBezTo>
                  <a:pt x="-44501" y="276522"/>
                  <a:pt x="24623" y="96958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5875">
            <a:solidFill>
              <a:srgbClr val="FFFF66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GB" sz="2000" dirty="0"/>
              <a:t>Nevertheless, technical support was still required throughout the year for several issues, minor and major (security)</a:t>
            </a:r>
          </a:p>
        </p:txBody>
      </p:sp>
    </p:spTree>
    <p:extLst>
      <p:ext uri="{BB962C8B-B14F-4D97-AF65-F5344CB8AC3E}">
        <p14:creationId xmlns:p14="http://schemas.microsoft.com/office/powerpoint/2010/main" val="191734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" grpId="0" animBg="1"/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Nov-2024 @JTM</a:t>
            </a:r>
          </a:p>
        </p:txBody>
      </p:sp>
      <p:sp>
        <p:nvSpPr>
          <p:cNvPr id="1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F044-448D-4722-A2E7-6DD595A6327C}" type="slidenum">
              <a:rPr lang="en-US"/>
              <a:pPr/>
              <a:t>3</a:t>
            </a:fld>
            <a:endParaRPr lang="en-US"/>
          </a:p>
        </p:txBody>
      </p:sp>
      <p:sp>
        <p:nvSpPr>
          <p:cNvPr id="329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JACoW</a:t>
            </a:r>
            <a:r>
              <a:rPr lang="en-US" dirty="0"/>
              <a:t> Publications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1752600" y="685800"/>
            <a:ext cx="8610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5720" tIns="45720" rIns="4572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Ø"/>
              <a:defRPr sz="2200">
                <a:solidFill>
                  <a:srgbClr val="FFFF66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v"/>
              <a:defRPr sz="2000">
                <a:solidFill>
                  <a:schemeClr val="tx2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>
                <a:solidFill>
                  <a:schemeClr val="tx2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400">
                <a:solidFill>
                  <a:schemeClr val="tx2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400">
                <a:solidFill>
                  <a:schemeClr val="tx2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400">
                <a:solidFill>
                  <a:schemeClr val="tx2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400">
                <a:solidFill>
                  <a:schemeClr val="tx2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1400">
                <a:solidFill>
                  <a:schemeClr val="tx2"/>
                </a:solidFill>
                <a:latin typeface="+mn-lt"/>
              </a:defRPr>
            </a:lvl9pPr>
          </a:lstStyle>
          <a:p>
            <a:r>
              <a:rPr lang="en-US" dirty="0" err="1"/>
              <a:t>JACoW’s</a:t>
            </a:r>
            <a:r>
              <a:rPr lang="en-US" dirty="0"/>
              <a:t> Mission = Publishing Conference Proceedings </a:t>
            </a:r>
          </a:p>
          <a:p>
            <a:pPr lvl="1"/>
            <a:r>
              <a:rPr lang="en-US" dirty="0"/>
              <a:t>Currently </a:t>
            </a:r>
            <a:r>
              <a:rPr lang="en-US" b="1" dirty="0">
                <a:solidFill>
                  <a:srgbClr val="FFC000"/>
                </a:solidFill>
              </a:rPr>
              <a:t>257</a:t>
            </a:r>
            <a:r>
              <a:rPr lang="en-US" dirty="0"/>
              <a:t>  conferences published; </a:t>
            </a:r>
            <a:r>
              <a:rPr lang="en-US" dirty="0">
                <a:solidFill>
                  <a:srgbClr val="FFC000"/>
                </a:solidFill>
              </a:rPr>
              <a:t>+</a:t>
            </a:r>
            <a:r>
              <a:rPr lang="en-US" b="1" dirty="0">
                <a:solidFill>
                  <a:srgbClr val="FFC000"/>
                </a:solidFill>
              </a:rPr>
              <a:t>76’000</a:t>
            </a:r>
            <a:r>
              <a:rPr lang="en-US" dirty="0"/>
              <a:t> papers</a:t>
            </a:r>
          </a:p>
          <a:p>
            <a:pPr lvl="1"/>
            <a:r>
              <a:rPr lang="en-US" b="1" dirty="0">
                <a:solidFill>
                  <a:srgbClr val="FFC000"/>
                </a:solidFill>
              </a:rPr>
              <a:t>9</a:t>
            </a:r>
            <a:r>
              <a:rPr lang="en-US" dirty="0"/>
              <a:t> proceedings since the 2023 JACoW Team Meeting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E3D18C-244F-2DC5-7536-1535254609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992" y="1981200"/>
            <a:ext cx="11222016" cy="4629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413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JACoW Publications 2024</a:t>
            </a:r>
            <a:endParaRPr lang="en-GB" dirty="0"/>
          </a:p>
        </p:txBody>
      </p:sp>
      <p:sp>
        <p:nvSpPr>
          <p:cNvPr id="11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Nov-2024 @JTM</a:t>
            </a:r>
          </a:p>
        </p:txBody>
      </p:sp>
      <p:sp>
        <p:nvSpPr>
          <p:cNvPr id="12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12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1F044-448D-4722-A2E7-6DD595A6327C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13" name="Group 18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3688139"/>
              </p:ext>
            </p:extLst>
          </p:nvPr>
        </p:nvGraphicFramePr>
        <p:xfrm>
          <a:off x="304800" y="1959927"/>
          <a:ext cx="11658600" cy="3374073"/>
        </p:xfrm>
        <a:graphic>
          <a:graphicData uri="http://schemas.openxmlformats.org/drawingml/2006/table">
            <a:tbl>
              <a:tblPr/>
              <a:tblGrid>
                <a:gridCol w="1371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7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Publication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Date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Conference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Papers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(count)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Talks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(count)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Posters</a:t>
                      </a:r>
                      <a:b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(count)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Photos / Videos (MB)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Total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</a:b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(MB)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66"/>
                          </a:solidFill>
                          <a:effectLst/>
                          <a:latin typeface="Arial Unicode MS" pitchFamily="34" charset="-128"/>
                        </a:rPr>
                        <a:t>Proceedings Generation</a:t>
                      </a:r>
                      <a:endParaRPr kumimoji="0" lang="en-US" sz="1400" b="1" i="1" u="none" strike="noStrike" cap="none" normalizeH="0" baseline="0" dirty="0">
                        <a:ln>
                          <a:noFill/>
                        </a:ln>
                        <a:solidFill>
                          <a:srgbClr val="FFFF66"/>
                        </a:solidFill>
                        <a:effectLst/>
                        <a:latin typeface="Arial Unicode MS" pitchFamily="34" charset="-128"/>
                      </a:endParaRP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5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22-Dec-2023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IBIC-2023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111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1625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30-Jan-2024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ICALEPCS-2023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338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152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189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2189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12-Feb-2024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FLS-2023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686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28-Feb-2024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ICALEPCS-1991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149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65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174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Schaa,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scanned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4-Apr-2024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HB-2023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142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118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50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1560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8-Jul-2024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IPAC-2024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1054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87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4915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Ivan Andrian 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CAT tool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22-Jul-2024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MEDSI-2023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107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49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1545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6667739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3-Sep-2024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COOL-2023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29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13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375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Volker Schaa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01367138"/>
                  </a:ext>
                </a:extLst>
              </a:tr>
              <a:tr h="317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28-Oct-2024</a:t>
                      </a:r>
                    </a:p>
                  </a:txBody>
                  <a:tcPr marL="121920" marR="12192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folHlink"/>
                          </a:solidFill>
                          <a:effectLst/>
                          <a:latin typeface="Arial Unicode MS" pitchFamily="34" charset="-128"/>
                        </a:rPr>
                        <a:t>LINAC-2024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231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82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0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1572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Kelly Jaje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 Unicode MS" pitchFamily="34" charset="-128"/>
                        </a:rPr>
                        <a:t>CAT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Unicode MS" pitchFamily="34" charset="-128"/>
                        </a:rPr>
                        <a:t>)</a:t>
                      </a:r>
                    </a:p>
                  </a:txBody>
                  <a:tcPr marL="121920" marR="12192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48095402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62000" y="5369749"/>
            <a:ext cx="112014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FF00"/>
                </a:solidFill>
                <a:latin typeface="Arial Unicode MS" pitchFamily="34" charset="-128"/>
              </a:rPr>
              <a:t>Note: </a:t>
            </a:r>
          </a:p>
          <a:p>
            <a:r>
              <a:rPr lang="en-US" sz="1400" dirty="0">
                <a:latin typeface="Arial Unicode MS" pitchFamily="34" charset="-128"/>
              </a:rPr>
              <a:t>Due to the technological obsolescence of the CERN/JACoW Search Engine, certain functionalities have disappeared (e.g. keyword search)</a:t>
            </a:r>
          </a:p>
          <a:p>
            <a:r>
              <a:rPr lang="en-US" sz="1400" dirty="0">
                <a:latin typeface="Arial Unicode MS" pitchFamily="34" charset="-128"/>
              </a:rPr>
              <a:t>More importantly, papers generated by the CAT tool are </a:t>
            </a:r>
            <a:r>
              <a:rPr lang="en-US" sz="1400" u="sng" dirty="0">
                <a:latin typeface="Arial Unicode MS" pitchFamily="34" charset="-128"/>
              </a:rPr>
              <a:t>not</a:t>
            </a:r>
            <a:r>
              <a:rPr lang="en-US" sz="1400" dirty="0">
                <a:latin typeface="Arial Unicode MS" pitchFamily="34" charset="-128"/>
              </a:rPr>
              <a:t> found by the CERN/JACoW Search Engine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latin typeface="Arial Unicode MS" pitchFamily="34" charset="-128"/>
              </a:rPr>
              <a:t>The use of the new CERN search engine for JACoW is under discussion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762000"/>
            <a:ext cx="480060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Unicode MS" pitchFamily="34" charset="-128"/>
              </a:rPr>
              <a:t>Conference proceedings are normally generated and provided by the Conference “Editor-in-Chief”</a:t>
            </a:r>
          </a:p>
          <a:p>
            <a:pPr>
              <a:spcBef>
                <a:spcPts val="600"/>
              </a:spcBef>
            </a:pPr>
            <a:r>
              <a:rPr lang="en-US" sz="1400" dirty="0">
                <a:latin typeface="Arial Unicode MS" pitchFamily="34" charset="-128"/>
              </a:rPr>
              <a:t>The final QA check and web-publication is done by </a:t>
            </a:r>
            <a:r>
              <a:rPr lang="en-US" sz="1400" dirty="0">
                <a:solidFill>
                  <a:srgbClr val="FFFFFF"/>
                </a:solidFill>
                <a:latin typeface="Arial Unicode MS" pitchFamily="34" charset="-128"/>
              </a:rPr>
              <a:t>Kazuro Furukawa (KEK server) and Ronny Billen (CERN server</a:t>
            </a:r>
            <a:r>
              <a:rPr lang="en-US" sz="1200" dirty="0">
                <a:solidFill>
                  <a:srgbClr val="FFFFFF"/>
                </a:solidFill>
                <a:latin typeface="Arial Unicode MS" pitchFamily="34" charset="-128"/>
              </a:rPr>
              <a:t>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38291" y="705743"/>
            <a:ext cx="2025109" cy="1087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63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57E4-5BA1-4E16-1EC4-FAA1844DEB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Another </a:t>
            </a:r>
            <a:r>
              <a:rPr lang="en-GB"/>
              <a:t>Significant Issue to </a:t>
            </a:r>
            <a:r>
              <a:rPr lang="en-GB" dirty="0"/>
              <a:t>Follow Up</a:t>
            </a:r>
          </a:p>
        </p:txBody>
      </p:sp>
      <p:sp>
        <p:nvSpPr>
          <p:cNvPr id="3" name="Table Placeholder 2">
            <a:extLst>
              <a:ext uri="{FF2B5EF4-FFF2-40B4-BE49-F238E27FC236}">
                <a16:creationId xmlns:a16="http://schemas.microsoft.com/office/drawing/2014/main" id="{4FB5FE7E-6FD8-0C09-23D4-C7B8A70CC64A}"/>
              </a:ext>
            </a:extLst>
          </p:cNvPr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r>
              <a:rPr lang="en-GB" dirty="0"/>
              <a:t>Out-phasing JACoW Search Engine</a:t>
            </a:r>
          </a:p>
          <a:p>
            <a:pPr lvl="1"/>
            <a:r>
              <a:rPr lang="en-GB" dirty="0"/>
              <a:t>Obsolete technology and underlying file management system</a:t>
            </a:r>
            <a:endParaRPr lang="en-GB" i="1" dirty="0">
              <a:solidFill>
                <a:srgbClr val="FFC000"/>
              </a:solidFill>
            </a:endParaRPr>
          </a:p>
          <a:p>
            <a:pPr lvl="1"/>
            <a:r>
              <a:rPr lang="en-GB" dirty="0"/>
              <a:t>Discussed between IT experts from CERN and </a:t>
            </a:r>
            <a:r>
              <a:rPr lang="en-GB" dirty="0" err="1"/>
              <a:t>Elettra</a:t>
            </a:r>
            <a:r>
              <a:rPr lang="en-GB" dirty="0"/>
              <a:t> to establish implementation roadmap</a:t>
            </a:r>
          </a:p>
          <a:p>
            <a:pPr lvl="1"/>
            <a:r>
              <a:rPr lang="en-GB" dirty="0"/>
              <a:t>New API to be implemented to reproduce JACoW Search functionality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CAT generated conference proceedings</a:t>
            </a:r>
          </a:p>
          <a:p>
            <a:pPr lvl="1"/>
            <a:r>
              <a:rPr lang="en-GB" dirty="0"/>
              <a:t>Currently 4 published proceedings, will be used for all future conferences</a:t>
            </a:r>
          </a:p>
          <a:p>
            <a:pPr lvl="1"/>
            <a:r>
              <a:rPr lang="en-GB" dirty="0"/>
              <a:t>Proceedings can be (easily) generated by non-experts</a:t>
            </a:r>
          </a:p>
          <a:p>
            <a:pPr lvl="1"/>
            <a:r>
              <a:rPr lang="en-GB" dirty="0"/>
              <a:t>Current JACoW Search Engine cannot find CAT generated proceedings papers</a:t>
            </a:r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D860BC-A19A-EA1E-01D5-71541E8AA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Nov-2024 @JTM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AE614A-FFB3-921E-4ECB-5716654C3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0ADE5-E4CE-B406-677A-21F192960F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FE860-A508-49F8-A805-C970A7CEFED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45E108-793F-F38F-39E7-85876609F9F5}"/>
              </a:ext>
            </a:extLst>
          </p:cNvPr>
          <p:cNvSpPr txBox="1"/>
          <p:nvPr/>
        </p:nvSpPr>
        <p:spPr>
          <a:xfrm>
            <a:off x="2878328" y="2743200"/>
            <a:ext cx="8065028" cy="1323439"/>
          </a:xfrm>
          <a:custGeom>
            <a:avLst/>
            <a:gdLst>
              <a:gd name="connsiteX0" fmla="*/ 0 w 8065028"/>
              <a:gd name="connsiteY0" fmla="*/ 0 h 1323439"/>
              <a:gd name="connsiteX1" fmla="*/ 737374 w 8065028"/>
              <a:gd name="connsiteY1" fmla="*/ 0 h 1323439"/>
              <a:gd name="connsiteX2" fmla="*/ 1152147 w 8065028"/>
              <a:gd name="connsiteY2" fmla="*/ 0 h 1323439"/>
              <a:gd name="connsiteX3" fmla="*/ 1728220 w 8065028"/>
              <a:gd name="connsiteY3" fmla="*/ 0 h 1323439"/>
              <a:gd name="connsiteX4" fmla="*/ 2384944 w 8065028"/>
              <a:gd name="connsiteY4" fmla="*/ 0 h 1323439"/>
              <a:gd name="connsiteX5" fmla="*/ 2719067 w 8065028"/>
              <a:gd name="connsiteY5" fmla="*/ 0 h 1323439"/>
              <a:gd name="connsiteX6" fmla="*/ 3053189 w 8065028"/>
              <a:gd name="connsiteY6" fmla="*/ 0 h 1323439"/>
              <a:gd name="connsiteX7" fmla="*/ 3790563 w 8065028"/>
              <a:gd name="connsiteY7" fmla="*/ 0 h 1323439"/>
              <a:gd name="connsiteX8" fmla="*/ 4366637 w 8065028"/>
              <a:gd name="connsiteY8" fmla="*/ 0 h 1323439"/>
              <a:gd name="connsiteX9" fmla="*/ 4700759 w 8065028"/>
              <a:gd name="connsiteY9" fmla="*/ 0 h 1323439"/>
              <a:gd name="connsiteX10" fmla="*/ 5276833 w 8065028"/>
              <a:gd name="connsiteY10" fmla="*/ 0 h 1323439"/>
              <a:gd name="connsiteX11" fmla="*/ 6014207 w 8065028"/>
              <a:gd name="connsiteY11" fmla="*/ 0 h 1323439"/>
              <a:gd name="connsiteX12" fmla="*/ 6509630 w 8065028"/>
              <a:gd name="connsiteY12" fmla="*/ 0 h 1323439"/>
              <a:gd name="connsiteX13" fmla="*/ 7005053 w 8065028"/>
              <a:gd name="connsiteY13" fmla="*/ 0 h 1323439"/>
              <a:gd name="connsiteX14" fmla="*/ 8065028 w 8065028"/>
              <a:gd name="connsiteY14" fmla="*/ 0 h 1323439"/>
              <a:gd name="connsiteX15" fmla="*/ 8065028 w 8065028"/>
              <a:gd name="connsiteY15" fmla="*/ 454381 h 1323439"/>
              <a:gd name="connsiteX16" fmla="*/ 8065028 w 8065028"/>
              <a:gd name="connsiteY16" fmla="*/ 895527 h 1323439"/>
              <a:gd name="connsiteX17" fmla="*/ 8065028 w 8065028"/>
              <a:gd name="connsiteY17" fmla="*/ 1323439 h 1323439"/>
              <a:gd name="connsiteX18" fmla="*/ 7569605 w 8065028"/>
              <a:gd name="connsiteY18" fmla="*/ 1323439 h 1323439"/>
              <a:gd name="connsiteX19" fmla="*/ 7154832 w 8065028"/>
              <a:gd name="connsiteY19" fmla="*/ 1323439 h 1323439"/>
              <a:gd name="connsiteX20" fmla="*/ 6417458 w 8065028"/>
              <a:gd name="connsiteY20" fmla="*/ 1323439 h 1323439"/>
              <a:gd name="connsiteX21" fmla="*/ 5841385 w 8065028"/>
              <a:gd name="connsiteY21" fmla="*/ 1323439 h 1323439"/>
              <a:gd name="connsiteX22" fmla="*/ 5507262 w 8065028"/>
              <a:gd name="connsiteY22" fmla="*/ 1323439 h 1323439"/>
              <a:gd name="connsiteX23" fmla="*/ 4931189 w 8065028"/>
              <a:gd name="connsiteY23" fmla="*/ 1323439 h 1323439"/>
              <a:gd name="connsiteX24" fmla="*/ 4435765 w 8065028"/>
              <a:gd name="connsiteY24" fmla="*/ 1323439 h 1323439"/>
              <a:gd name="connsiteX25" fmla="*/ 3940342 w 8065028"/>
              <a:gd name="connsiteY25" fmla="*/ 1323439 h 1323439"/>
              <a:gd name="connsiteX26" fmla="*/ 3444919 w 8065028"/>
              <a:gd name="connsiteY26" fmla="*/ 1323439 h 1323439"/>
              <a:gd name="connsiteX27" fmla="*/ 2949496 w 8065028"/>
              <a:gd name="connsiteY27" fmla="*/ 1323439 h 1323439"/>
              <a:gd name="connsiteX28" fmla="*/ 2292772 w 8065028"/>
              <a:gd name="connsiteY28" fmla="*/ 1323439 h 1323439"/>
              <a:gd name="connsiteX29" fmla="*/ 1716699 w 8065028"/>
              <a:gd name="connsiteY29" fmla="*/ 1323439 h 1323439"/>
              <a:gd name="connsiteX30" fmla="*/ 1382576 w 8065028"/>
              <a:gd name="connsiteY30" fmla="*/ 1323439 h 1323439"/>
              <a:gd name="connsiteX31" fmla="*/ 887153 w 8065028"/>
              <a:gd name="connsiteY31" fmla="*/ 1323439 h 1323439"/>
              <a:gd name="connsiteX32" fmla="*/ 0 w 8065028"/>
              <a:gd name="connsiteY32" fmla="*/ 1323439 h 1323439"/>
              <a:gd name="connsiteX33" fmla="*/ 0 w 8065028"/>
              <a:gd name="connsiteY33" fmla="*/ 908761 h 1323439"/>
              <a:gd name="connsiteX34" fmla="*/ 0 w 8065028"/>
              <a:gd name="connsiteY34" fmla="*/ 507318 h 1323439"/>
              <a:gd name="connsiteX35" fmla="*/ 0 w 8065028"/>
              <a:gd name="connsiteY35" fmla="*/ 0 h 13234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8065028" h="1323439" fill="none" extrusionOk="0">
                <a:moveTo>
                  <a:pt x="0" y="0"/>
                </a:moveTo>
                <a:cubicBezTo>
                  <a:pt x="199740" y="-78935"/>
                  <a:pt x="430465" y="18390"/>
                  <a:pt x="737374" y="0"/>
                </a:cubicBezTo>
                <a:cubicBezTo>
                  <a:pt x="1044283" y="-18390"/>
                  <a:pt x="1057211" y="1948"/>
                  <a:pt x="1152147" y="0"/>
                </a:cubicBezTo>
                <a:cubicBezTo>
                  <a:pt x="1247083" y="-1948"/>
                  <a:pt x="1479689" y="69063"/>
                  <a:pt x="1728220" y="0"/>
                </a:cubicBezTo>
                <a:cubicBezTo>
                  <a:pt x="1976751" y="-69063"/>
                  <a:pt x="2221241" y="60673"/>
                  <a:pt x="2384944" y="0"/>
                </a:cubicBezTo>
                <a:cubicBezTo>
                  <a:pt x="2548647" y="-60673"/>
                  <a:pt x="2574549" y="13059"/>
                  <a:pt x="2719067" y="0"/>
                </a:cubicBezTo>
                <a:cubicBezTo>
                  <a:pt x="2863585" y="-13059"/>
                  <a:pt x="2951786" y="10893"/>
                  <a:pt x="3053189" y="0"/>
                </a:cubicBezTo>
                <a:cubicBezTo>
                  <a:pt x="3154592" y="-10893"/>
                  <a:pt x="3625563" y="63416"/>
                  <a:pt x="3790563" y="0"/>
                </a:cubicBezTo>
                <a:cubicBezTo>
                  <a:pt x="3955563" y="-63416"/>
                  <a:pt x="4094023" y="48376"/>
                  <a:pt x="4366637" y="0"/>
                </a:cubicBezTo>
                <a:cubicBezTo>
                  <a:pt x="4639251" y="-48376"/>
                  <a:pt x="4551947" y="14904"/>
                  <a:pt x="4700759" y="0"/>
                </a:cubicBezTo>
                <a:cubicBezTo>
                  <a:pt x="4849571" y="-14904"/>
                  <a:pt x="5079233" y="27067"/>
                  <a:pt x="5276833" y="0"/>
                </a:cubicBezTo>
                <a:cubicBezTo>
                  <a:pt x="5474433" y="-27067"/>
                  <a:pt x="5652279" y="83497"/>
                  <a:pt x="6014207" y="0"/>
                </a:cubicBezTo>
                <a:cubicBezTo>
                  <a:pt x="6376135" y="-83497"/>
                  <a:pt x="6285566" y="31625"/>
                  <a:pt x="6509630" y="0"/>
                </a:cubicBezTo>
                <a:cubicBezTo>
                  <a:pt x="6733694" y="-31625"/>
                  <a:pt x="6814114" y="55908"/>
                  <a:pt x="7005053" y="0"/>
                </a:cubicBezTo>
                <a:cubicBezTo>
                  <a:pt x="7195992" y="-55908"/>
                  <a:pt x="7590808" y="118152"/>
                  <a:pt x="8065028" y="0"/>
                </a:cubicBezTo>
                <a:cubicBezTo>
                  <a:pt x="8107960" y="149172"/>
                  <a:pt x="8024616" y="292549"/>
                  <a:pt x="8065028" y="454381"/>
                </a:cubicBezTo>
                <a:cubicBezTo>
                  <a:pt x="8105440" y="616213"/>
                  <a:pt x="8022858" y="754011"/>
                  <a:pt x="8065028" y="895527"/>
                </a:cubicBezTo>
                <a:cubicBezTo>
                  <a:pt x="8107198" y="1037043"/>
                  <a:pt x="8015162" y="1145693"/>
                  <a:pt x="8065028" y="1323439"/>
                </a:cubicBezTo>
                <a:cubicBezTo>
                  <a:pt x="7890103" y="1356702"/>
                  <a:pt x="7703307" y="1316513"/>
                  <a:pt x="7569605" y="1323439"/>
                </a:cubicBezTo>
                <a:cubicBezTo>
                  <a:pt x="7435903" y="1330365"/>
                  <a:pt x="7292670" y="1299331"/>
                  <a:pt x="7154832" y="1323439"/>
                </a:cubicBezTo>
                <a:cubicBezTo>
                  <a:pt x="7016994" y="1347547"/>
                  <a:pt x="6746353" y="1321002"/>
                  <a:pt x="6417458" y="1323439"/>
                </a:cubicBezTo>
                <a:cubicBezTo>
                  <a:pt x="6088563" y="1325876"/>
                  <a:pt x="6013642" y="1286512"/>
                  <a:pt x="5841385" y="1323439"/>
                </a:cubicBezTo>
                <a:cubicBezTo>
                  <a:pt x="5669128" y="1360366"/>
                  <a:pt x="5670793" y="1308316"/>
                  <a:pt x="5507262" y="1323439"/>
                </a:cubicBezTo>
                <a:cubicBezTo>
                  <a:pt x="5343731" y="1338562"/>
                  <a:pt x="5145574" y="1264837"/>
                  <a:pt x="4931189" y="1323439"/>
                </a:cubicBezTo>
                <a:cubicBezTo>
                  <a:pt x="4716804" y="1382041"/>
                  <a:pt x="4573237" y="1290755"/>
                  <a:pt x="4435765" y="1323439"/>
                </a:cubicBezTo>
                <a:cubicBezTo>
                  <a:pt x="4298293" y="1356123"/>
                  <a:pt x="4163228" y="1270902"/>
                  <a:pt x="3940342" y="1323439"/>
                </a:cubicBezTo>
                <a:cubicBezTo>
                  <a:pt x="3717456" y="1375976"/>
                  <a:pt x="3675117" y="1310623"/>
                  <a:pt x="3444919" y="1323439"/>
                </a:cubicBezTo>
                <a:cubicBezTo>
                  <a:pt x="3214721" y="1336255"/>
                  <a:pt x="3142003" y="1270730"/>
                  <a:pt x="2949496" y="1323439"/>
                </a:cubicBezTo>
                <a:cubicBezTo>
                  <a:pt x="2756989" y="1376148"/>
                  <a:pt x="2597075" y="1258563"/>
                  <a:pt x="2292772" y="1323439"/>
                </a:cubicBezTo>
                <a:cubicBezTo>
                  <a:pt x="1988469" y="1388315"/>
                  <a:pt x="2001357" y="1256192"/>
                  <a:pt x="1716699" y="1323439"/>
                </a:cubicBezTo>
                <a:cubicBezTo>
                  <a:pt x="1432041" y="1390686"/>
                  <a:pt x="1479097" y="1297663"/>
                  <a:pt x="1382576" y="1323439"/>
                </a:cubicBezTo>
                <a:cubicBezTo>
                  <a:pt x="1286055" y="1349215"/>
                  <a:pt x="1029276" y="1272999"/>
                  <a:pt x="887153" y="1323439"/>
                </a:cubicBezTo>
                <a:cubicBezTo>
                  <a:pt x="745030" y="1373879"/>
                  <a:pt x="377886" y="1302928"/>
                  <a:pt x="0" y="1323439"/>
                </a:cubicBezTo>
                <a:cubicBezTo>
                  <a:pt x="-27518" y="1234831"/>
                  <a:pt x="33511" y="1064449"/>
                  <a:pt x="0" y="908761"/>
                </a:cubicBezTo>
                <a:cubicBezTo>
                  <a:pt x="-33511" y="753073"/>
                  <a:pt x="23380" y="619132"/>
                  <a:pt x="0" y="507318"/>
                </a:cubicBezTo>
                <a:cubicBezTo>
                  <a:pt x="-23380" y="395504"/>
                  <a:pt x="39607" y="162524"/>
                  <a:pt x="0" y="0"/>
                </a:cubicBezTo>
                <a:close/>
              </a:path>
              <a:path w="8065028" h="1323439" stroke="0" extrusionOk="0">
                <a:moveTo>
                  <a:pt x="0" y="0"/>
                </a:moveTo>
                <a:cubicBezTo>
                  <a:pt x="116509" y="-27919"/>
                  <a:pt x="333148" y="31315"/>
                  <a:pt x="495423" y="0"/>
                </a:cubicBezTo>
                <a:cubicBezTo>
                  <a:pt x="657698" y="-31315"/>
                  <a:pt x="729405" y="36939"/>
                  <a:pt x="829546" y="0"/>
                </a:cubicBezTo>
                <a:cubicBezTo>
                  <a:pt x="929687" y="-36939"/>
                  <a:pt x="1339502" y="61030"/>
                  <a:pt x="1566920" y="0"/>
                </a:cubicBezTo>
                <a:cubicBezTo>
                  <a:pt x="1794338" y="-61030"/>
                  <a:pt x="1900746" y="48127"/>
                  <a:pt x="2062343" y="0"/>
                </a:cubicBezTo>
                <a:cubicBezTo>
                  <a:pt x="2223940" y="-48127"/>
                  <a:pt x="2316646" y="21014"/>
                  <a:pt x="2557766" y="0"/>
                </a:cubicBezTo>
                <a:cubicBezTo>
                  <a:pt x="2798886" y="-21014"/>
                  <a:pt x="3089790" y="32936"/>
                  <a:pt x="3295140" y="0"/>
                </a:cubicBezTo>
                <a:cubicBezTo>
                  <a:pt x="3500490" y="-32936"/>
                  <a:pt x="3612322" y="3636"/>
                  <a:pt x="3709913" y="0"/>
                </a:cubicBezTo>
                <a:cubicBezTo>
                  <a:pt x="3807504" y="-3636"/>
                  <a:pt x="4270651" y="26097"/>
                  <a:pt x="4447287" y="0"/>
                </a:cubicBezTo>
                <a:cubicBezTo>
                  <a:pt x="4623923" y="-26097"/>
                  <a:pt x="5027832" y="54889"/>
                  <a:pt x="5184661" y="0"/>
                </a:cubicBezTo>
                <a:cubicBezTo>
                  <a:pt x="5341490" y="-54889"/>
                  <a:pt x="5517656" y="1264"/>
                  <a:pt x="5760734" y="0"/>
                </a:cubicBezTo>
                <a:cubicBezTo>
                  <a:pt x="6003812" y="-1264"/>
                  <a:pt x="6211972" y="54988"/>
                  <a:pt x="6498108" y="0"/>
                </a:cubicBezTo>
                <a:cubicBezTo>
                  <a:pt x="6784244" y="-54988"/>
                  <a:pt x="6794830" y="28298"/>
                  <a:pt x="6993531" y="0"/>
                </a:cubicBezTo>
                <a:cubicBezTo>
                  <a:pt x="7192232" y="-28298"/>
                  <a:pt x="7284107" y="11163"/>
                  <a:pt x="7488955" y="0"/>
                </a:cubicBezTo>
                <a:cubicBezTo>
                  <a:pt x="7693803" y="-11163"/>
                  <a:pt x="7943368" y="46828"/>
                  <a:pt x="8065028" y="0"/>
                </a:cubicBezTo>
                <a:cubicBezTo>
                  <a:pt x="8102986" y="109632"/>
                  <a:pt x="8064294" y="258383"/>
                  <a:pt x="8065028" y="427912"/>
                </a:cubicBezTo>
                <a:cubicBezTo>
                  <a:pt x="8065762" y="597441"/>
                  <a:pt x="8044952" y="658415"/>
                  <a:pt x="8065028" y="869058"/>
                </a:cubicBezTo>
                <a:cubicBezTo>
                  <a:pt x="8085104" y="1079701"/>
                  <a:pt x="8030836" y="1213985"/>
                  <a:pt x="8065028" y="1323439"/>
                </a:cubicBezTo>
                <a:cubicBezTo>
                  <a:pt x="7805744" y="1357793"/>
                  <a:pt x="7715622" y="1319578"/>
                  <a:pt x="7408304" y="1323439"/>
                </a:cubicBezTo>
                <a:cubicBezTo>
                  <a:pt x="7100986" y="1327300"/>
                  <a:pt x="7175702" y="1316028"/>
                  <a:pt x="7074182" y="1323439"/>
                </a:cubicBezTo>
                <a:cubicBezTo>
                  <a:pt x="6972662" y="1330850"/>
                  <a:pt x="6750770" y="1276639"/>
                  <a:pt x="6659409" y="1323439"/>
                </a:cubicBezTo>
                <a:cubicBezTo>
                  <a:pt x="6568048" y="1370239"/>
                  <a:pt x="6197267" y="1264640"/>
                  <a:pt x="5922035" y="1323439"/>
                </a:cubicBezTo>
                <a:cubicBezTo>
                  <a:pt x="5646803" y="1382238"/>
                  <a:pt x="5613148" y="1311065"/>
                  <a:pt x="5345961" y="1323439"/>
                </a:cubicBezTo>
                <a:cubicBezTo>
                  <a:pt x="5078774" y="1335813"/>
                  <a:pt x="5120551" y="1297291"/>
                  <a:pt x="4931189" y="1323439"/>
                </a:cubicBezTo>
                <a:cubicBezTo>
                  <a:pt x="4741827" y="1349587"/>
                  <a:pt x="4546071" y="1269512"/>
                  <a:pt x="4355115" y="1323439"/>
                </a:cubicBezTo>
                <a:cubicBezTo>
                  <a:pt x="4164159" y="1377366"/>
                  <a:pt x="4111851" y="1297910"/>
                  <a:pt x="4020993" y="1323439"/>
                </a:cubicBezTo>
                <a:cubicBezTo>
                  <a:pt x="3930135" y="1348968"/>
                  <a:pt x="3841763" y="1288925"/>
                  <a:pt x="3686870" y="1323439"/>
                </a:cubicBezTo>
                <a:cubicBezTo>
                  <a:pt x="3531977" y="1357953"/>
                  <a:pt x="3266835" y="1298634"/>
                  <a:pt x="3110797" y="1323439"/>
                </a:cubicBezTo>
                <a:cubicBezTo>
                  <a:pt x="2954759" y="1348244"/>
                  <a:pt x="2791515" y="1286957"/>
                  <a:pt x="2696024" y="1323439"/>
                </a:cubicBezTo>
                <a:cubicBezTo>
                  <a:pt x="2600533" y="1359921"/>
                  <a:pt x="2278660" y="1264446"/>
                  <a:pt x="2039300" y="1323439"/>
                </a:cubicBezTo>
                <a:cubicBezTo>
                  <a:pt x="1799940" y="1382432"/>
                  <a:pt x="1729341" y="1309910"/>
                  <a:pt x="1624527" y="1323439"/>
                </a:cubicBezTo>
                <a:cubicBezTo>
                  <a:pt x="1519713" y="1336968"/>
                  <a:pt x="1174013" y="1310870"/>
                  <a:pt x="967803" y="1323439"/>
                </a:cubicBezTo>
                <a:cubicBezTo>
                  <a:pt x="761593" y="1336008"/>
                  <a:pt x="716222" y="1298498"/>
                  <a:pt x="633681" y="1323439"/>
                </a:cubicBezTo>
                <a:cubicBezTo>
                  <a:pt x="551140" y="1348380"/>
                  <a:pt x="233111" y="1273650"/>
                  <a:pt x="0" y="1323439"/>
                </a:cubicBezTo>
                <a:cubicBezTo>
                  <a:pt x="-10530" y="1235636"/>
                  <a:pt x="41801" y="1087593"/>
                  <a:pt x="0" y="908761"/>
                </a:cubicBezTo>
                <a:cubicBezTo>
                  <a:pt x="-41801" y="729929"/>
                  <a:pt x="52090" y="671003"/>
                  <a:pt x="0" y="441146"/>
                </a:cubicBezTo>
                <a:cubicBezTo>
                  <a:pt x="-52090" y="211289"/>
                  <a:pt x="41206" y="110517"/>
                  <a:pt x="0" y="0"/>
                </a:cubicBezTo>
                <a:close/>
              </a:path>
            </a:pathLst>
          </a:custGeom>
          <a:solidFill>
            <a:schemeClr val="accent1"/>
          </a:solidFill>
          <a:ln w="15875">
            <a:solidFill>
              <a:srgbClr val="FFFF66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GB" sz="2000" dirty="0"/>
              <a:t>Discussed in depth during the pre-meeting yesterday</a:t>
            </a:r>
          </a:p>
          <a:p>
            <a:r>
              <a:rPr lang="en-GB" sz="2000" dirty="0"/>
              <a:t>Development work required, “not rocket science”</a:t>
            </a:r>
          </a:p>
          <a:p>
            <a:r>
              <a:rPr lang="en-GB" sz="2000" dirty="0"/>
              <a:t>Resource availability to be confirmed in the coming weeks</a:t>
            </a:r>
          </a:p>
          <a:p>
            <a:r>
              <a:rPr lang="en-GB" sz="2000" dirty="0"/>
              <a:t>Physical hosting to be decided with inherent </a:t>
            </a:r>
            <a:r>
              <a:rPr lang="en-GB" sz="2000" dirty="0">
                <a:solidFill>
                  <a:srgbClr val="FFC000"/>
                </a:solidFill>
              </a:rPr>
              <a:t>maintenance</a:t>
            </a:r>
            <a:r>
              <a:rPr lang="en-GB" sz="2000" dirty="0"/>
              <a:t> and </a:t>
            </a:r>
            <a:r>
              <a:rPr lang="en-GB" sz="2000" dirty="0">
                <a:solidFill>
                  <a:srgbClr val="FFC000"/>
                </a:solidFill>
              </a:rPr>
              <a:t>support</a:t>
            </a:r>
          </a:p>
        </p:txBody>
      </p:sp>
    </p:spTree>
    <p:extLst>
      <p:ext uri="{BB962C8B-B14F-4D97-AF65-F5344CB8AC3E}">
        <p14:creationId xmlns:p14="http://schemas.microsoft.com/office/powerpoint/2010/main" val="37418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284" y="228600"/>
            <a:ext cx="11074400" cy="457200"/>
          </a:xfrm>
        </p:spPr>
        <p:txBody>
          <a:bodyPr/>
          <a:lstStyle/>
          <a:p>
            <a:r>
              <a:rPr lang="fr-CH" dirty="0"/>
              <a:t>Conclusions</a:t>
            </a:r>
            <a:endParaRPr lang="en-GB" dirty="0"/>
          </a:p>
        </p:txBody>
      </p:sp>
      <p:sp>
        <p:nvSpPr>
          <p:cNvPr id="11" name="Table Placeholder 10">
            <a:extLst>
              <a:ext uri="{FF2B5EF4-FFF2-40B4-BE49-F238E27FC236}">
                <a16:creationId xmlns:a16="http://schemas.microsoft.com/office/drawing/2014/main" id="{FCA55501-8156-7CFF-355F-94E31E8F7DFE}"/>
              </a:ext>
            </a:extLst>
          </p:cNvPr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r>
              <a:rPr lang="en-GB" dirty="0"/>
              <a:t>The current/future required Support is shifting:</a:t>
            </a:r>
          </a:p>
          <a:p>
            <a:pPr lvl="1"/>
            <a:r>
              <a:rPr lang="en-GB" dirty="0"/>
              <a:t>Away from SPMS, although not yet down to zero</a:t>
            </a:r>
          </a:p>
          <a:p>
            <a:pPr lvl="1"/>
            <a:r>
              <a:rPr lang="en-GB" dirty="0"/>
              <a:t>Towards Indico, as all conferences are now Indico-powered</a:t>
            </a:r>
          </a:p>
          <a:p>
            <a:pPr lvl="1"/>
            <a:r>
              <a:rPr lang="en-GB" dirty="0"/>
              <a:t>Towards the future Search Engine implementation</a:t>
            </a:r>
          </a:p>
          <a:p>
            <a:pPr lvl="1"/>
            <a:r>
              <a:rPr lang="en-GB" dirty="0"/>
              <a:t>Away from the concept of Regional Centres</a:t>
            </a:r>
          </a:p>
          <a:p>
            <a:pPr lvl="1"/>
            <a:r>
              <a:rPr lang="en-GB" dirty="0"/>
              <a:t>Away from “single-person shows” with implicit non-sustainable consequences</a:t>
            </a:r>
          </a:p>
          <a:p>
            <a:pPr lvl="1"/>
            <a:r>
              <a:rPr lang="en-GB" dirty="0"/>
              <a:t>Towards teams with shared knowledge to provide support</a:t>
            </a:r>
          </a:p>
          <a:p>
            <a:endParaRPr lang="en-GB" dirty="0"/>
          </a:p>
          <a:p>
            <a:r>
              <a:rPr lang="en-GB" dirty="0"/>
              <a:t>A vision with up-to-date technology and adequate approaches in a modernised environment is a necessity for </a:t>
            </a:r>
            <a:r>
              <a:rPr lang="en-GB" dirty="0" err="1"/>
              <a:t>JACoW’s</a:t>
            </a:r>
            <a:r>
              <a:rPr lang="en-GB" dirty="0"/>
              <a:t> future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219200" y="6629400"/>
            <a:ext cx="1625600" cy="228600"/>
          </a:xfrm>
        </p:spPr>
        <p:txBody>
          <a:bodyPr/>
          <a:lstStyle/>
          <a:p>
            <a:r>
              <a:rPr lang="en-US"/>
              <a:t>Nov-2024 @JTM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46400" y="6629400"/>
            <a:ext cx="5283200" cy="228600"/>
          </a:xfrm>
        </p:spPr>
        <p:txBody>
          <a:bodyPr/>
          <a:lstStyle/>
          <a:p>
            <a:r>
              <a:rPr lang="en-GB"/>
              <a:t>JACoW Activity Report RSCs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04800" y="6629400"/>
            <a:ext cx="711200" cy="228600"/>
          </a:xfrm>
        </p:spPr>
        <p:txBody>
          <a:bodyPr/>
          <a:lstStyle/>
          <a:p>
            <a:fld id="{8C8FE860-A508-49F8-A805-C970A7CEFED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202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theme/theme1.xml><?xml version="1.0" encoding="utf-8"?>
<a:theme xmlns:a="http://schemas.openxmlformats.org/drawingml/2006/main" name="Cascade">
  <a:themeElements>
    <a:clrScheme name="Cascade 11">
      <a:dk1>
        <a:srgbClr val="FFFFCC"/>
      </a:dk1>
      <a:lt1>
        <a:srgbClr val="FFFFFF"/>
      </a:lt1>
      <a:dk2>
        <a:srgbClr val="000039"/>
      </a:dk2>
      <a:lt2>
        <a:srgbClr val="FFFFFF"/>
      </a:lt2>
      <a:accent1>
        <a:srgbClr val="0078F0"/>
      </a:accent1>
      <a:accent2>
        <a:srgbClr val="CCECFF"/>
      </a:accent2>
      <a:accent3>
        <a:srgbClr val="AAAAAE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Verdana"/>
        <a:ea typeface=""/>
        <a:cs typeface=""/>
      </a:majorFont>
      <a:minorFont>
        <a:latin typeface="Arial Unicode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10">
        <a:dk1>
          <a:srgbClr val="FFFFCC"/>
        </a:dk1>
        <a:lt1>
          <a:srgbClr val="FFFFFF"/>
        </a:lt1>
        <a:dk2>
          <a:srgbClr val="000033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AD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11">
        <a:dk1>
          <a:srgbClr val="FFFFCC"/>
        </a:dk1>
        <a:lt1>
          <a:srgbClr val="FFFFFF"/>
        </a:lt1>
        <a:dk2>
          <a:srgbClr val="000039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AE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77645</TotalTime>
  <Words>684</Words>
  <Application>Microsoft Office PowerPoint</Application>
  <PresentationFormat>Widescreen</PresentationFormat>
  <Paragraphs>167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Arial Unicode MS</vt:lpstr>
      <vt:lpstr>Verdana</vt:lpstr>
      <vt:lpstr>Wingdings</vt:lpstr>
      <vt:lpstr>Cascade</vt:lpstr>
      <vt:lpstr>Activity Report Regional Support Centres</vt:lpstr>
      <vt:lpstr>Our beloved SPMS is dead… or almost</vt:lpstr>
      <vt:lpstr>JACoW Publications</vt:lpstr>
      <vt:lpstr>JACoW Publications 2024</vt:lpstr>
      <vt:lpstr>Another Significant Issue to Follow Up</vt:lpstr>
      <vt:lpstr>Conclusions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SPMS Regional Support Centre Activities in Europe and JACoW website</dc:title>
  <dc:subject>Presentation at JACoW Team Meeting in Tsukuba</dc:subject>
  <dc:creator>Ronny BILLEN</dc:creator>
  <cp:lastModifiedBy>Ronny Billen</cp:lastModifiedBy>
  <cp:revision>2044</cp:revision>
  <dcterms:created xsi:type="dcterms:W3CDTF">2006-10-20T13:38:19Z</dcterms:created>
  <dcterms:modified xsi:type="dcterms:W3CDTF">2024-11-05T14:36:57Z</dcterms:modified>
</cp:coreProperties>
</file>