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91" r:id="rId2"/>
  </p:sldMasterIdLst>
  <p:notesMasterIdLst>
    <p:notesMasterId r:id="rId16"/>
  </p:notesMasterIdLst>
  <p:sldIdLst>
    <p:sldId id="256" r:id="rId3"/>
    <p:sldId id="724" r:id="rId4"/>
    <p:sldId id="736" r:id="rId5"/>
    <p:sldId id="737" r:id="rId6"/>
    <p:sldId id="739" r:id="rId7"/>
    <p:sldId id="738" r:id="rId8"/>
    <p:sldId id="746" r:id="rId9"/>
    <p:sldId id="741" r:id="rId10"/>
    <p:sldId id="742" r:id="rId11"/>
    <p:sldId id="743" r:id="rId12"/>
    <p:sldId id="745" r:id="rId13"/>
    <p:sldId id="747" r:id="rId14"/>
    <p:sldId id="699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9C8E"/>
    <a:srgbClr val="4E6A77"/>
    <a:srgbClr val="B9AB25"/>
    <a:srgbClr val="C7B638"/>
    <a:srgbClr val="FFC74D"/>
    <a:srgbClr val="DD6AA5"/>
    <a:srgbClr val="C1FF11"/>
    <a:srgbClr val="99CC00"/>
    <a:srgbClr val="CCFF66"/>
    <a:srgbClr val="3BA9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26" autoAdjust="0"/>
    <p:restoredTop sz="94694"/>
  </p:normalViewPr>
  <p:slideViewPr>
    <p:cSldViewPr snapToGrid="0" snapToObjects="1" showGuides="1">
      <p:cViewPr>
        <p:scale>
          <a:sx n="81" d="100"/>
          <a:sy n="81" d="100"/>
        </p:scale>
        <p:origin x="115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98376-67D4-4BC4-996C-AE07EC230E2C}" type="datetimeFigureOut">
              <a:rPr lang="de-DE" smtClean="0"/>
              <a:t>04.11.2024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999A-5A26-482F-B6E8-F8DEB88A06E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768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rafik 23">
            <a:extLst>
              <a:ext uri="{FF2B5EF4-FFF2-40B4-BE49-F238E27FC236}">
                <a16:creationId xmlns:a16="http://schemas.microsoft.com/office/drawing/2014/main" id="{25591CE0-D79E-0246-BC2A-3F5CA40108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62785"/>
            <a:ext cx="12192000" cy="410618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262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262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262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B59F48FC-2605-394C-88DA-678ACCBE298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2828C05B-6588-224C-A400-0B770D4C0864}"/>
              </a:ext>
            </a:extLst>
          </p:cNvPr>
          <p:cNvSpPr/>
          <p:nvPr userDrawn="1"/>
        </p:nvSpPr>
        <p:spPr>
          <a:xfrm>
            <a:off x="8805742" y="4749256"/>
            <a:ext cx="1656184" cy="165618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u="sng" dirty="0"/>
          </a:p>
        </p:txBody>
      </p:sp>
      <p:sp>
        <p:nvSpPr>
          <p:cNvPr id="22" name="Textplatzhalter 18">
            <a:extLst>
              <a:ext uri="{FF2B5EF4-FFF2-40B4-BE49-F238E27FC236}">
                <a16:creationId xmlns:a16="http://schemas.microsoft.com/office/drawing/2014/main" id="{7714C198-5905-BE49-AC9F-57E7474324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3" name="Textplatzhalter 18">
            <a:extLst>
              <a:ext uri="{FF2B5EF4-FFF2-40B4-BE49-F238E27FC236}">
                <a16:creationId xmlns:a16="http://schemas.microsoft.com/office/drawing/2014/main" id="{DE464674-1518-1647-8861-DF39B0AB3FE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913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9218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94475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7826" y="1600200"/>
            <a:ext cx="559699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5211" y="1600200"/>
            <a:ext cx="549718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8134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535113"/>
            <a:ext cx="57181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826" y="2174875"/>
            <a:ext cx="57181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25900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91976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01704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978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McAteer, JACoW TM'24, Deauville, France</a:t>
            </a: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4EA-4D9F-48E4-A7D5-A43E4F5E870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64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1EB2A590-122C-9E41-BF84-61FE894EF59A}"/>
              </a:ext>
            </a:extLst>
          </p:cNvPr>
          <p:cNvSpPr/>
          <p:nvPr userDrawn="1"/>
        </p:nvSpPr>
        <p:spPr>
          <a:xfrm>
            <a:off x="577850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51A12957-312E-7A4C-8525-81C600AB25B4}"/>
              </a:ext>
            </a:extLst>
          </p:cNvPr>
          <p:cNvSpPr/>
          <p:nvPr userDrawn="1"/>
        </p:nvSpPr>
        <p:spPr>
          <a:xfrm>
            <a:off x="1009850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6F048576-E8AD-B649-970A-914BCCB6CCC2}"/>
              </a:ext>
            </a:extLst>
          </p:cNvPr>
          <p:cNvSpPr/>
          <p:nvPr userDrawn="1"/>
        </p:nvSpPr>
        <p:spPr>
          <a:xfrm>
            <a:off x="1441550" y="5768975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BCD233"/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4FD99AFF-F828-F24B-B40D-0909AA29A358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DB5A3834-3A04-D74D-B87D-899C345171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22" name="Oval 21">
            <a:extLst>
              <a:ext uri="{FF2B5EF4-FFF2-40B4-BE49-F238E27FC236}">
                <a16:creationId xmlns:a16="http://schemas.microsoft.com/office/drawing/2014/main" id="{D5C00210-99AF-0E4F-BE9C-4E18FB441107}"/>
              </a:ext>
            </a:extLst>
          </p:cNvPr>
          <p:cNvSpPr/>
          <p:nvPr userDrawn="1"/>
        </p:nvSpPr>
        <p:spPr>
          <a:xfrm>
            <a:off x="8827666" y="4749256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Textplatzhalter 18">
            <a:extLst>
              <a:ext uri="{FF2B5EF4-FFF2-40B4-BE49-F238E27FC236}">
                <a16:creationId xmlns:a16="http://schemas.microsoft.com/office/drawing/2014/main" id="{56651F90-87D8-A343-9F3F-9DCBBA9635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5305543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5" name="Textplatzhalter 18">
            <a:extLst>
              <a:ext uri="{FF2B5EF4-FFF2-40B4-BE49-F238E27FC236}">
                <a16:creationId xmlns:a16="http://schemas.microsoft.com/office/drawing/2014/main" id="{762CF7CF-1CAF-4546-9B84-0B533C25F48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5739490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6456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3 z.B. BESS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BEF23178-630A-874F-9CB2-FB6BFF2EE82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8926" y="4616450"/>
            <a:ext cx="11614150" cy="194468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AB38E91-AAE6-6643-86D1-EE5CEB74B0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83410" y="764619"/>
            <a:ext cx="2603500" cy="825500"/>
          </a:xfrm>
          <a:prstGeom prst="rect">
            <a:avLst/>
          </a:prstGeom>
        </p:spPr>
      </p:pic>
      <p:sp>
        <p:nvSpPr>
          <p:cNvPr id="5" name="Bildplatzhalter 4">
            <a:extLst>
              <a:ext uri="{FF2B5EF4-FFF2-40B4-BE49-F238E27FC236}">
                <a16:creationId xmlns:a16="http://schemas.microsoft.com/office/drawing/2014/main" id="{35EF8A3F-99D4-0E4F-A11C-D6DCB358D1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8926" y="1612900"/>
            <a:ext cx="11614150" cy="32844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941342"/>
            <a:ext cx="12192000" cy="26751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3249612"/>
            <a:ext cx="11036300" cy="547688"/>
          </a:xfrm>
        </p:spPr>
        <p:txBody>
          <a:bodyPr lIns="0" tIns="0" rIns="0" bIns="0" anchor="ctr" anchorCtr="0">
            <a:normAutofit/>
          </a:bodyPr>
          <a:lstStyle>
            <a:lvl1pPr marL="0" indent="0">
              <a:buFontTx/>
              <a:buNone/>
              <a:defRPr sz="2000">
                <a:solidFill>
                  <a:schemeClr val="accent5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mehrzeilig sein</a:t>
            </a:r>
          </a:p>
        </p:txBody>
      </p:sp>
      <p:sp>
        <p:nvSpPr>
          <p:cNvPr id="14" name="Titel 1">
            <a:extLst>
              <a:ext uri="{FF2B5EF4-FFF2-40B4-BE49-F238E27FC236}">
                <a16:creationId xmlns:a16="http://schemas.microsoft.com/office/drawing/2014/main" id="{8B68C694-BBB6-1847-A5CC-ED5BB5EC0B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1941342"/>
            <a:ext cx="11036300" cy="1855957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27666" y="3854450"/>
            <a:ext cx="1656184" cy="1656184"/>
          </a:xfrm>
          <a:prstGeom prst="ellipse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93544949-F749-CB48-BC8D-DCF4F8DE65FC}"/>
              </a:ext>
            </a:extLst>
          </p:cNvPr>
          <p:cNvSpPr/>
          <p:nvPr userDrawn="1"/>
        </p:nvSpPr>
        <p:spPr>
          <a:xfrm>
            <a:off x="577850" y="461645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3E6ED63-906E-E043-ABF7-0EAB54F027B8}"/>
              </a:ext>
            </a:extLst>
          </p:cNvPr>
          <p:cNvSpPr/>
          <p:nvPr userDrawn="1"/>
        </p:nvSpPr>
        <p:spPr>
          <a:xfrm>
            <a:off x="1009850" y="461645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1C1BE680-5E65-2B4D-AB30-5DE75588709B}"/>
              </a:ext>
            </a:extLst>
          </p:cNvPr>
          <p:cNvSpPr/>
          <p:nvPr userDrawn="1"/>
        </p:nvSpPr>
        <p:spPr>
          <a:xfrm>
            <a:off x="1441550" y="461645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6"/>
              </a:solidFill>
            </a:endParaRP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40539" y="4410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872667" y="4844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00540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A98-C856-E044-BFF5-2A740457DB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11036300" cy="1476375"/>
          </a:xfrm>
        </p:spPr>
        <p:txBody>
          <a:bodyPr/>
          <a:lstStyle>
            <a:lvl1pPr algn="ctr">
              <a:defRPr cap="none" baseline="0">
                <a:solidFill>
                  <a:schemeClr val="accent2">
                    <a:alpha val="69875"/>
                  </a:schemeClr>
                </a:solidFill>
              </a:defRPr>
            </a:lvl1pPr>
          </a:lstStyle>
          <a:p>
            <a:r>
              <a:rPr lang="de-DE" dirty="0"/>
              <a:t>Headline 02 Kapitelüberschrift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A781B0-9769-D341-B617-179DA74B86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50" y="2692399"/>
            <a:ext cx="11036300" cy="3484563"/>
          </a:xfrm>
        </p:spPr>
        <p:txBody>
          <a:bodyPr lIns="0" tIns="0" rIns="0" bIns="0"/>
          <a:lstStyle>
            <a:lvl1pPr marL="0" indent="0" algn="ctr">
              <a:buFontTx/>
              <a:buNone/>
              <a:defRPr sz="2400"/>
            </a:lvl1pPr>
            <a:lvl2pPr marL="457200" indent="0" algn="ctr">
              <a:buFontTx/>
              <a:buNone/>
              <a:defRPr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2pPr>
            <a:lvl3pPr marL="914400" indent="0" algn="ctr">
              <a:buFontTx/>
              <a:buNone/>
              <a:defRPr/>
            </a:lvl3pPr>
            <a:lvl4pPr marL="1371600" indent="0" algn="ctr">
              <a:buFontTx/>
              <a:buNone/>
              <a:defRPr/>
            </a:lvl4pPr>
            <a:lvl5pPr marL="1828800" indent="0" algn="ctr">
              <a:buFontTx/>
              <a:buNone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accent5"/>
              </a:solidFill>
            </a:endParaRPr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F2E95589-6537-4D47-84C0-55FA48CA113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934F5C24-478F-4341-8AB2-C3B8DAAADCE3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A93E4E5B-8250-48E7-86A0-03124C1ED4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folie mit Bild und Herrvorheb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5181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518150" cy="190103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47B437D-28A8-E744-8B2C-38B3F959A1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4616450"/>
            <a:ext cx="5518150" cy="828675"/>
          </a:xfrm>
        </p:spPr>
        <p:txBody>
          <a:bodyPr lIns="0" tIns="0" rIns="0" bIns="0"/>
          <a:lstStyle>
            <a:lvl1pPr marL="0" indent="0">
              <a:buFontTx/>
              <a:buNone/>
              <a:defRPr sz="2400" b="1" i="0">
                <a:solidFill>
                  <a:schemeClr val="accent5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524668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0EC40868-FCD5-CE4C-B669-67310C7F37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5D844AD-7FE7-7C4B-ABC7-62D1AFD61512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36159AA-0883-E040-B04F-0956C54F2AF6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BD9E1E49-C4A6-ED46-A5AD-D3CAAFA0BB8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5FBA6DC7-BF94-48AA-8460-D93B036698B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01C9A59-950A-4DEF-A536-2C1DBF8356C0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AEDFA0C-2E95-4249-82B2-632B5E75330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5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, Texte, Aufzählung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Headline 1.1. blau 24 PT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101CC29-DC3E-4E4A-897B-EC9B6FEC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502172"/>
            <a:ext cx="5314950" cy="4708128"/>
          </a:xfrm>
        </p:spPr>
        <p:txBody>
          <a:bodyPr lIns="0" tIns="0" rIns="0" bIns="0">
            <a:noAutofit/>
          </a:bodyPr>
          <a:lstStyle>
            <a:lvl1pPr marL="285750" indent="-285750">
              <a:lnSpc>
                <a:spcPts val="25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b="1" i="0">
                <a:solidFill>
                  <a:schemeClr val="tx1"/>
                </a:solidFill>
                <a:latin typeface="Source Sans Pro Semibold" panose="020B0503030403020204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L </a:t>
            </a:r>
            <a:r>
              <a:rPr lang="de-DE" dirty="0" err="1"/>
              <a:t>sdfasödlfasdf</a:t>
            </a:r>
            <a:endParaRPr lang="de-DE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D6AE1CAD-EEB0-414C-BAC5-0672F1BA05B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836614"/>
            <a:ext cx="5518150" cy="3779836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4737100"/>
            <a:ext cx="5518150" cy="14859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2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Bildunterschrift</a:t>
            </a:r>
          </a:p>
          <a:p>
            <a:pPr lvl="1"/>
            <a:endParaRPr lang="de-DE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BA25D584-1671-5444-81B4-DC10487C32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D166127-8F6F-3747-9D2E-9343E79C6AAB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8ECD78C-D996-2C49-9E17-07F0B3247BE9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E7959A54-9950-1B43-817C-EE295E98FAAB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8D0AD654-8EEA-470E-AC89-8552940BB53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3" name="Foliennummernplatzhalter 11">
            <a:extLst>
              <a:ext uri="{FF2B5EF4-FFF2-40B4-BE49-F238E27FC236}">
                <a16:creationId xmlns:a16="http://schemas.microsoft.com/office/drawing/2014/main" id="{BFB1A686-F9A8-464B-A05C-73FD48B605EF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AD939512-455D-41B3-9A15-5757B35827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573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, Aufzählung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CEA8D11C-DAF2-994C-8FA2-681908273A2A}"/>
              </a:ext>
            </a:extLst>
          </p:cNvPr>
          <p:cNvSpPr/>
          <p:nvPr userDrawn="1"/>
        </p:nvSpPr>
        <p:spPr>
          <a:xfrm>
            <a:off x="6096000" y="836613"/>
            <a:ext cx="5518150" cy="493236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2"/>
                </a:solidFill>
                <a:latin typeface="Source Sans Pro Semibold" panose="020B0503030403020204" pitchFamily="34" charset="77"/>
              </a:defRPr>
            </a:lvl1pPr>
          </a:lstStyle>
          <a:p>
            <a:r>
              <a:rPr lang="de-DE" dirty="0"/>
              <a:t>Headline 2 mit Minuskeln blau 16 PT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0AA9CCE-EA4A-BE49-8BD2-AFBE5698276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470650" y="4616450"/>
            <a:ext cx="4743450" cy="920750"/>
          </a:xfrm>
        </p:spPr>
        <p:txBody>
          <a:bodyPr lIns="0" tIns="0" rIns="0" bIns="0"/>
          <a:lstStyle>
            <a:lvl1pPr marL="0" indent="0">
              <a:lnSpc>
                <a:spcPts val="1800"/>
              </a:lnSpc>
              <a:spcBef>
                <a:spcPts val="0"/>
              </a:spcBef>
              <a:buFontTx/>
              <a:buNone/>
              <a:defRPr sz="1200" b="0" i="1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Hier eine Grafikunterschrift</a:t>
            </a:r>
          </a:p>
          <a:p>
            <a:pPr lvl="1"/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0C2F7728-3828-E148-8689-E032CF69B6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7850" y="1752600"/>
            <a:ext cx="5327650" cy="45847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ts val="2500"/>
              </a:lnSpc>
              <a:buFontTx/>
              <a:buNone/>
              <a:defRPr sz="1600"/>
            </a:lvl1pPr>
            <a:lvl2pPr marL="342900" indent="-342900">
              <a:lnSpc>
                <a:spcPts val="2500"/>
              </a:lnSpc>
              <a:buFont typeface="+mj-lt"/>
              <a:buAutoNum type="arabicPeriod"/>
              <a:tabLst/>
              <a:defRPr sz="1600" b="1" i="0">
                <a:latin typeface="Source Sans Pro Semibold" panose="020B0503030403020204" pitchFamily="34" charset="77"/>
              </a:defRPr>
            </a:lvl2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1"/>
            <a:r>
              <a:rPr lang="de-DE" dirty="0" err="1"/>
              <a:t>sldöfjasd</a:t>
            </a:r>
            <a:endParaRPr lang="de-DE" dirty="0"/>
          </a:p>
        </p:txBody>
      </p:sp>
      <p:sp>
        <p:nvSpPr>
          <p:cNvPr id="13" name="Diagrammplatzhalter 12">
            <a:extLst>
              <a:ext uri="{FF2B5EF4-FFF2-40B4-BE49-F238E27FC236}">
                <a16:creationId xmlns:a16="http://schemas.microsoft.com/office/drawing/2014/main" id="{D940472C-04D3-C542-AA05-7E986A7A9052}"/>
              </a:ext>
            </a:extLst>
          </p:cNvPr>
          <p:cNvSpPr>
            <a:spLocks noGrp="1"/>
          </p:cNvSpPr>
          <p:nvPr>
            <p:ph type="chart" sz="quarter" idx="17"/>
          </p:nvPr>
        </p:nvSpPr>
        <p:spPr>
          <a:xfrm>
            <a:off x="6438900" y="1663700"/>
            <a:ext cx="4775200" cy="27305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FFC399EE-FEF3-4B4E-BD82-85157F5349E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57950" y="1136650"/>
            <a:ext cx="4743450" cy="336550"/>
          </a:xfrm>
        </p:spPr>
        <p:txBody>
          <a:bodyPr lIns="0" tIns="0" rIns="0" bIns="0"/>
          <a:lstStyle>
            <a:lvl1pPr marL="0" indent="0" algn="ctr">
              <a:lnSpc>
                <a:spcPts val="1800"/>
              </a:lnSpc>
              <a:spcBef>
                <a:spcPts val="0"/>
              </a:spcBef>
              <a:buFontTx/>
              <a:buNone/>
              <a:defRPr sz="1400" b="0" i="0">
                <a:solidFill>
                  <a:schemeClr val="bg1"/>
                </a:solidFill>
                <a:latin typeface="Source Sans Pro" panose="020B0503030403020204" pitchFamily="34" charset="77"/>
              </a:defRPr>
            </a:lvl1pPr>
            <a:lvl2pPr marL="457200" indent="0" algn="ctr">
              <a:buNone/>
              <a:defRPr i="0"/>
            </a:lvl2pPr>
          </a:lstStyle>
          <a:p>
            <a:pPr lvl="0"/>
            <a:r>
              <a:rPr lang="de-DE" dirty="0"/>
              <a:t>HEADLINE DIAGRAMM</a:t>
            </a:r>
          </a:p>
          <a:p>
            <a:pPr lvl="1"/>
            <a:endParaRPr lang="de-DE" dirty="0"/>
          </a:p>
        </p:txBody>
      </p:sp>
      <p:sp>
        <p:nvSpPr>
          <p:cNvPr id="15" name="Textplatzhalter 7">
            <a:extLst>
              <a:ext uri="{FF2B5EF4-FFF2-40B4-BE49-F238E27FC236}">
                <a16:creationId xmlns:a16="http://schemas.microsoft.com/office/drawing/2014/main" id="{A2C33FF2-865D-9D40-A3B2-4DA66009ABF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2B29E17F-F786-DA46-892D-9AC9057EFBEC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88A19D77-AAFF-8B4C-A56A-219924348047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1AF1682-6FCF-B24A-88D5-A567401A8E4A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C867531C-1840-48DB-9725-42BE371E956C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8" name="Foliennummernplatzhalter 11">
            <a:extLst>
              <a:ext uri="{FF2B5EF4-FFF2-40B4-BE49-F238E27FC236}">
                <a16:creationId xmlns:a16="http://schemas.microsoft.com/office/drawing/2014/main" id="{A2F92D8B-11D6-4CE3-9144-1D5D6008DEA8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A2ACEFA0-62B9-4775-B0CC-1EFE86A8C9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13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Text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0C42AE-97C8-B14D-B96E-C0E4911507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850" y="836613"/>
            <a:ext cx="5340350" cy="446087"/>
          </a:xfrm>
        </p:spPr>
        <p:txBody>
          <a:bodyPr anchor="b">
            <a:noAutofit/>
          </a:bodyPr>
          <a:lstStyle>
            <a:lvl1pPr>
              <a:defRPr sz="1600" b="1" i="0" cap="none" baseline="0">
                <a:solidFill>
                  <a:schemeClr val="tx1"/>
                </a:solidFill>
                <a:latin typeface="Source Sans Pro" panose="020B0503030403020204" pitchFamily="34" charset="77"/>
              </a:defRPr>
            </a:lvl1pPr>
          </a:lstStyle>
          <a:p>
            <a:r>
              <a:rPr lang="de-DE" dirty="0"/>
              <a:t>Headline 2 mit Minuskeln 16 PT</a:t>
            </a:r>
          </a:p>
        </p:txBody>
      </p:sp>
      <p:sp>
        <p:nvSpPr>
          <p:cNvPr id="18" name="Textplatzhalter 2">
            <a:extLst>
              <a:ext uri="{FF2B5EF4-FFF2-40B4-BE49-F238E27FC236}">
                <a16:creationId xmlns:a16="http://schemas.microsoft.com/office/drawing/2014/main" id="{25EA07E5-A9A7-0441-BACA-1C7D4DD5E9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7850" y="1489472"/>
            <a:ext cx="53403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9" name="Textplatzhalter 2">
            <a:extLst>
              <a:ext uri="{FF2B5EF4-FFF2-40B4-BE49-F238E27FC236}">
                <a16:creationId xmlns:a16="http://schemas.microsoft.com/office/drawing/2014/main" id="{F812D9D2-1609-244F-BA78-890B029A8E3E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6000" y="1489472"/>
            <a:ext cx="5518150" cy="1976041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ts val="25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3787775"/>
            <a:ext cx="535940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1" name="Bildplatzhalter 9">
            <a:extLst>
              <a:ext uri="{FF2B5EF4-FFF2-40B4-BE49-F238E27FC236}">
                <a16:creationId xmlns:a16="http://schemas.microsoft.com/office/drawing/2014/main" id="{EAD8A5D9-3277-4B43-BDFE-7A137AA6DC4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787775"/>
            <a:ext cx="5518150" cy="19812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03750731-1FE8-2145-BCB0-17004C4817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1CEBBC38-EF7B-F448-AB72-6B21CE4927F6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F172F898-CDD2-EB46-935F-1A01F396635B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884A07B7-25E7-A147-A6FE-B58A3B5D85F6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6911299D-57C4-48C5-8B2E-2ADB5BE1EEBA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BFF68FFA-1044-4E9F-8356-97B6F0E329F9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E258A15-D87F-4778-A194-3C5F2B9951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11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grosses Foto mit B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Bildplatzhalter 9">
            <a:extLst>
              <a:ext uri="{FF2B5EF4-FFF2-40B4-BE49-F238E27FC236}">
                <a16:creationId xmlns:a16="http://schemas.microsoft.com/office/drawing/2014/main" id="{F8BB7806-351D-5A4B-B164-75DA39BB846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7850" y="836613"/>
            <a:ext cx="11036300" cy="493236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FontTx/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0BECBC40-12B4-6544-9137-FC724FA0D01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76482" y="5892800"/>
            <a:ext cx="11036300" cy="393700"/>
          </a:xfrm>
        </p:spPr>
        <p:txBody>
          <a:bodyPr lIns="0" tIns="0" rIns="0" bIns="0"/>
          <a:lstStyle>
            <a:lvl1pPr marL="0" indent="0">
              <a:lnSpc>
                <a:spcPts val="2500"/>
              </a:lnSpc>
              <a:spcBef>
                <a:spcPts val="0"/>
              </a:spcBef>
              <a:buFontTx/>
              <a:buNone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HL FOTO Hier eine Bildunterschrift 16 PT</a:t>
            </a:r>
          </a:p>
          <a:p>
            <a:pPr lvl="1"/>
            <a:endParaRPr lang="de-DE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ACC11A70-984F-604F-A0EF-DD019FBD98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8C26B1F-6643-5D4B-9331-A6AF47F302BF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E5AE330-4793-1247-A8B2-0502F6C0C372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B5D097C-8800-2843-8D1C-E802969F5417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8F2A7931-4B8D-4FA0-B0B0-05D8F7315E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369549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11" name="Foliennummernplatzhalter 11">
            <a:extLst>
              <a:ext uri="{FF2B5EF4-FFF2-40B4-BE49-F238E27FC236}">
                <a16:creationId xmlns:a16="http://schemas.microsoft.com/office/drawing/2014/main" id="{47EF36CD-9CB8-453C-8BD8-2E830C36A0DA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89F8082-7472-4054-BF27-BE3C2C9D692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09726" y="6273604"/>
            <a:ext cx="1569582" cy="4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74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F44F69-732F-B74F-945A-CBDADE8292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C750C6-0F28-DD4E-ABB0-AE06DA556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McAteer, JACoW TM'24, Deauville, France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230171-9C22-6342-A988-40172D895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DF1E7-7728-684B-896D-8CFDB8DC33E7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7" r:id="rId2"/>
    <p:sldLayoutId id="2147483661" r:id="rId3"/>
    <p:sldLayoutId id="2147483650" r:id="rId4"/>
    <p:sldLayoutId id="2147483651" r:id="rId5"/>
    <p:sldLayoutId id="2147483662" r:id="rId6"/>
    <p:sldLayoutId id="2147483663" r:id="rId7"/>
    <p:sldLayoutId id="2147483664" r:id="rId8"/>
    <p:sldLayoutId id="2147483665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>
            <a:extLst>
              <a:ext uri="{FF2B5EF4-FFF2-40B4-BE49-F238E27FC236}">
                <a16:creationId xmlns:a16="http://schemas.microsoft.com/office/drawing/2014/main" id="{60F1E91D-5DA8-9746-970C-5CBFB20C5755}"/>
              </a:ext>
            </a:extLst>
          </p:cNvPr>
          <p:cNvSpPr/>
          <p:nvPr userDrawn="1"/>
        </p:nvSpPr>
        <p:spPr>
          <a:xfrm flipH="1">
            <a:off x="9601200" y="5591048"/>
            <a:ext cx="2590800" cy="1266952"/>
          </a:xfrm>
          <a:prstGeom prst="rtTriangle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469082-63E2-2742-AF39-91BB6A3B01A0}"/>
              </a:ext>
            </a:extLst>
          </p:cNvPr>
          <p:cNvSpPr/>
          <p:nvPr userDrawn="1"/>
        </p:nvSpPr>
        <p:spPr>
          <a:xfrm>
            <a:off x="0" y="0"/>
            <a:ext cx="12192000" cy="91758"/>
          </a:xfrm>
          <a:prstGeom prst="rect">
            <a:avLst/>
          </a:prstGeom>
          <a:solidFill>
            <a:srgbClr val="1F75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826" y="91758"/>
            <a:ext cx="1130457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826" y="1600200"/>
            <a:ext cx="1130457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826" y="6356350"/>
            <a:ext cx="13163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7880" y="6356350"/>
            <a:ext cx="69348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r>
              <a:rPr lang="en-US"/>
              <a:t>M. McAteer, JACoW TM'24, Deauville, France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71766" y="6356350"/>
            <a:ext cx="829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tint val="75000"/>
                  </a:schemeClr>
                </a:solidFill>
                <a:latin typeface="Fira Sans" panose="020B0604020202020204" charset="0"/>
              </a:defRPr>
            </a:lvl1pPr>
          </a:lstStyle>
          <a:p>
            <a:fld id="{9094B4EA-4D9F-48E4-A7D5-A43E4F5E87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9CDF7B-6094-D341-91FD-53AA2397D9EC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693400" y="6359466"/>
            <a:ext cx="1352296" cy="3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tx1"/>
          </a:solidFill>
          <a:latin typeface="Poppins" panose="020B0604020202020204" charset="0"/>
          <a:ea typeface="+mj-ea"/>
          <a:cs typeface="Poppins" panose="020B0604020202020204" charset="0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Clr>
          <a:srgbClr val="47B8B2"/>
        </a:buClr>
        <a:buFont typeface="Wingdings" panose="05000000000000000000" pitchFamily="2" charset="2"/>
        <a:buChar char="§"/>
        <a:defRPr sz="32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anose="05000000000000000000" pitchFamily="2" charset="2"/>
        <a:buChar char="§"/>
        <a:defRPr sz="28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Fira Sans" panose="020B0604020202020204" charset="0"/>
        <a:buChar char="›"/>
        <a:defRPr sz="24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»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4pPr>
      <a:lvl5pPr marL="1971675" indent="-142875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Arial" panose="020B0604020202020204" pitchFamily="34" charset="0"/>
        <a:buChar char="­"/>
        <a:defRPr sz="2000" kern="1200" spc="-50" baseline="0">
          <a:solidFill>
            <a:schemeClr val="tx1"/>
          </a:solidFill>
          <a:latin typeface="Fira Sans" panose="020B060402020202020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34DB40-66B4-764A-863A-A04AF3385D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848" y="1676400"/>
            <a:ext cx="10242551" cy="2950029"/>
          </a:xfrm>
        </p:spPr>
        <p:txBody>
          <a:bodyPr>
            <a:normAutofit/>
          </a:bodyPr>
          <a:lstStyle/>
          <a:p>
            <a:r>
              <a:rPr lang="en-US" sz="4400" dirty="0"/>
              <a:t>Summary of the pre-meeting</a:t>
            </a:r>
            <a:endParaRPr lang="de-DE" sz="44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AEC944-1D7E-344E-A10A-A3BEBA3CD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848" y="4914900"/>
            <a:ext cx="7190197" cy="801204"/>
          </a:xfrm>
        </p:spPr>
        <p:txBody>
          <a:bodyPr anchor="ctr">
            <a:normAutofit/>
          </a:bodyPr>
          <a:lstStyle/>
          <a:p>
            <a:r>
              <a:rPr lang="de-DE" sz="1800" dirty="0"/>
              <a:t>Meghan McAteer, HZB</a:t>
            </a:r>
          </a:p>
          <a:p>
            <a:r>
              <a:rPr lang="de-DE" sz="1800" dirty="0" err="1"/>
              <a:t>JACoW</a:t>
            </a:r>
            <a:r>
              <a:rPr lang="de-DE" sz="1800" dirty="0"/>
              <a:t> Annual Team Meeting 2024, Deauville, France</a:t>
            </a:r>
            <a:endParaRPr lang="de-DE" sz="2000" dirty="0"/>
          </a:p>
        </p:txBody>
      </p:sp>
      <p:pic>
        <p:nvPicPr>
          <p:cNvPr id="5" name="Picture 4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B0C63E5-83D5-FE33-106F-71DE63C8CF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7382" y="233525"/>
            <a:ext cx="2029428" cy="458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7607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B853E2-2705-CCAB-65FE-8E83482204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274FB5-7867-55E9-9437-A49350D2A65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FB08D4B-30EE-CE50-F955-F577019365E6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Updating the Word and Latex templates and class file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F87A79F9-9DFC-BA10-CCC9-CAE7EF916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E039B8-A793-5024-A1F2-54A70C8F3F42}"/>
              </a:ext>
            </a:extLst>
          </p:cNvPr>
          <p:cNvSpPr txBox="1">
            <a:spLocks/>
          </p:cNvSpPr>
          <p:nvPr/>
        </p:nvSpPr>
        <p:spPr>
          <a:xfrm>
            <a:off x="1694201" y="1857079"/>
            <a:ext cx="9468712" cy="41466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Planned changes: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Remove som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e unnecessary details about formatting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Use bib file by default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Hyperlinks for DOIs (not in different color)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Use abbreviated forms for refs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Make Word template ‘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size’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Use ISO4 format for abbreviations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Eliminate distinction between US and GB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E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nglish</a:t>
            </a: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If possible, </a:t>
            </a: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stop supporting Open Document template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algn="l" rtl="0" fontAlgn="base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Template update working group: Jan, Volker,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Zhichu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Ivan, Sumner; new version expected ~mid-march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endParaRPr lang="en-US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33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A6DC25-0636-6997-CA3A-47A9197D10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E5C1B2-57BB-817C-0274-7C3319106D8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A58E494-F559-0DBE-3094-B116A1FFCB5B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Proposal to switch from Slack to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</a:rPr>
              <a:t>Mattermost</a:t>
            </a:r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D98D602C-A658-8D73-F475-1DDD9C8C46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65C10C9-C892-E458-4627-F9919218D865}"/>
              </a:ext>
            </a:extLst>
          </p:cNvPr>
          <p:cNvSpPr txBox="1">
            <a:spLocks/>
          </p:cNvSpPr>
          <p:nvPr/>
        </p:nvSpPr>
        <p:spPr>
          <a:xfrm>
            <a:off x="1694201" y="2036189"/>
            <a:ext cx="9468712" cy="39675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We use a free version of Slack, in which content disappears after 90 days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Mattermost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(provided by Helmholtz Association, hosted by HZDR), which 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is very similar to Slack, free, and accessible to collaborators of Helmholtz affiliates, will be tried as a replacement</a:t>
            </a:r>
          </a:p>
        </p:txBody>
      </p:sp>
    </p:spTree>
    <p:extLst>
      <p:ext uri="{BB962C8B-B14F-4D97-AF65-F5344CB8AC3E}">
        <p14:creationId xmlns:p14="http://schemas.microsoft.com/office/powerpoint/2010/main" val="668252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74E46-3ED9-E1F5-DE37-DCE317BAE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0542301-A259-6009-95AF-035C86408A1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103B09A-B95A-7355-4E1B-095C04089724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Wishlist of development ideas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4D17D05-3374-322F-B02C-495E3D3F2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ECD63C4-5F20-A361-2F82-77F19FA34720}"/>
              </a:ext>
            </a:extLst>
          </p:cNvPr>
          <p:cNvSpPr txBox="1">
            <a:spLocks/>
          </p:cNvSpPr>
          <p:nvPr/>
        </p:nvSpPr>
        <p:spPr>
          <a:xfrm>
            <a:off x="1439672" y="1301389"/>
            <a:ext cx="9468712" cy="4683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base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Some requests and ideas which might be considered, once the transition to Indico is complete and the collaboration has more capacity for other developments:</a:t>
            </a:r>
            <a:endParaRPr lang="en-US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Set up some procedure for checking papers with plagiarism-spotting services, and adopt a policy to avoid publishing papers which recycle too much content from previous publications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Get some statistics to quantify the impact of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publications by counting frequency of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references in accelerator physics PhD theses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Ensure that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references are integrated well into commonly-used services like Zotero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Revisit the idea of setting up virtual machines for training of editors</a:t>
            </a:r>
          </a:p>
        </p:txBody>
      </p:sp>
    </p:spTree>
    <p:extLst>
      <p:ext uri="{BB962C8B-B14F-4D97-AF65-F5344CB8AC3E}">
        <p14:creationId xmlns:p14="http://schemas.microsoft.com/office/powerpoint/2010/main" val="3025882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27E1E9-8328-3596-A333-75E9F0EAB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165C90-0BF6-FE01-B8F8-EC601D5E227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4E11695-EAFC-65BD-6D0F-25C3FFF77025}"/>
              </a:ext>
            </a:extLst>
          </p:cNvPr>
          <p:cNvSpPr txBox="1">
            <a:spLocks/>
          </p:cNvSpPr>
          <p:nvPr/>
        </p:nvSpPr>
        <p:spPr>
          <a:xfrm>
            <a:off x="1402150" y="573835"/>
            <a:ext cx="9410395" cy="50822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5400" dirty="0">
                <a:solidFill>
                  <a:schemeClr val="accent1"/>
                </a:solidFill>
              </a:rPr>
              <a:t>Questions?</a:t>
            </a:r>
          </a:p>
          <a:p>
            <a:pPr lvl="1"/>
            <a:endParaRPr lang="en-US" sz="5400" dirty="0">
              <a:solidFill>
                <a:schemeClr val="accent1"/>
              </a:solidFill>
            </a:endParaRPr>
          </a:p>
          <a:p>
            <a:endParaRPr lang="en-US" sz="5400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191378E-D647-7623-0AC0-D43372C4C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88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A19E5-C242-45F8-5BBC-5B9AB22B4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EE4E58D-09A8-E7F5-9854-F5995450819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2392E61-A454-5BEF-A286-3F7A18F7EFC1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Topics of the pre-meeting</a:t>
            </a:r>
          </a:p>
          <a:p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5DAB34A-39D7-6752-F7CD-D2EFDCB0A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B3F55D-0B36-CC0B-D8AE-AA85B16E6029}"/>
              </a:ext>
            </a:extLst>
          </p:cNvPr>
          <p:cNvSpPr txBox="1">
            <a:spLocks/>
          </p:cNvSpPr>
          <p:nvPr/>
        </p:nvSpPr>
        <p:spPr>
          <a:xfrm>
            <a:off x="1694201" y="1320243"/>
            <a:ext cx="9468712" cy="4683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Update about publications and regional support centers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Update about Indico activities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Finishing the last mile: how (and who) to populate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RefsDB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from Indico/CAT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Transition away from SPMS-based Central Repository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Update about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Search Engine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budget planning for IPAC LOC chairs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Wiki content management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Updating the Word and Latex templates and class file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Onboarding of new conferences, collecting conference data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Wishlist of development ideas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Proposal to switch from Slack to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Mattermost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6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154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D6B3B-6654-8439-D3F2-C864C99EE7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C499533-D93E-C1FC-B639-C8D1EF98ADD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7D2EAA5-A1E3-4BD8-E53A-930F98D2F622}"/>
              </a:ext>
            </a:extLst>
          </p:cNvPr>
          <p:cNvSpPr txBox="1">
            <a:spLocks/>
          </p:cNvSpPr>
          <p:nvPr/>
        </p:nvSpPr>
        <p:spPr>
          <a:xfrm>
            <a:off x="669093" y="381023"/>
            <a:ext cx="10493819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Update about Indico activities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11E1BCAB-7F47-8C6B-1BC9-54B2DDEAA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1F26C5D-6F8A-C0CB-BC4E-CAD96A932F33}"/>
              </a:ext>
            </a:extLst>
          </p:cNvPr>
          <p:cNvSpPr txBox="1">
            <a:spLocks/>
          </p:cNvSpPr>
          <p:nvPr/>
        </p:nvSpPr>
        <p:spPr>
          <a:xfrm>
            <a:off x="1694201" y="1320243"/>
            <a:ext cx="9468712" cy="4683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Duarte collected a long list of feature requests from us during IPAC’24, and most of these are either already implemented or are underway! Big thanks to the Indico team!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You’ll hear details from Duarte on Friday</a:t>
            </a:r>
            <a:endParaRPr lang="en-US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973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2B3E7D-BC9E-1D62-A2B5-7E92E73F97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845C94-41E7-E895-62C7-9A7998BE5FB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EAFA538E-5C32-4E95-2EF1-DA30131ED472}"/>
              </a:ext>
            </a:extLst>
          </p:cNvPr>
          <p:cNvSpPr txBox="1">
            <a:spLocks/>
          </p:cNvSpPr>
          <p:nvPr/>
        </p:nvSpPr>
        <p:spPr>
          <a:xfrm>
            <a:off x="669094" y="381022"/>
            <a:ext cx="9468712" cy="151376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Finishing the last mile: how to populate </a:t>
            </a:r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</a:rPr>
              <a:t>RefsDB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 from Indico/CAT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868E58C-9280-9B39-BD38-DB87E7F55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BD0078-9630-C780-C310-2F287BE7FB48}"/>
              </a:ext>
            </a:extLst>
          </p:cNvPr>
          <p:cNvSpPr txBox="1">
            <a:spLocks/>
          </p:cNvSpPr>
          <p:nvPr/>
        </p:nvSpPr>
        <p:spPr>
          <a:xfrm>
            <a:off x="1490797" y="2034163"/>
            <a:ext cx="9468712" cy="36281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Process for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populating Reference Search Tool requires some manual work, and responsibilities are not clearly defines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 working group is discussing strategies for defining, improving, automating the process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IPAC’25 is investing in improvements to Conference Assembly Tools</a:t>
            </a:r>
          </a:p>
        </p:txBody>
      </p:sp>
    </p:spTree>
    <p:extLst>
      <p:ext uri="{BB962C8B-B14F-4D97-AF65-F5344CB8AC3E}">
        <p14:creationId xmlns:p14="http://schemas.microsoft.com/office/powerpoint/2010/main" val="1648751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882B4B-FFA6-E9BA-59AA-13203DAC42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A97AA5-47FD-6318-0C16-08C3130B177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A65E787-E425-0F3C-BC39-B0AF1C1259BA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</a:rPr>
              <a:t>JACoW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 Search Engine 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01DA38C-3863-E7CB-647F-D59D440A88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0AD9B37-42F3-A28E-F00E-8198C0A4A33B}"/>
              </a:ext>
            </a:extLst>
          </p:cNvPr>
          <p:cNvSpPr txBox="1">
            <a:spLocks/>
          </p:cNvSpPr>
          <p:nvPr/>
        </p:nvSpPr>
        <p:spPr>
          <a:xfrm>
            <a:off x="1694201" y="1320243"/>
            <a:ext cx="9468712" cy="42038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 ‘old’ version of the CERN proceedings search engine does not find papers in proceedings generated from Indico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The new version of the search engine requires info to be delivered to it in an entirely new way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 need to develop a procedure for delivering information from 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proceedings to make it compatible with the new search engine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Arial" panose="020B0604020202020204" pitchFamily="34" charset="0"/>
              </a:rPr>
              <a:t>Will also require some ongoing maintenance</a:t>
            </a:r>
          </a:p>
          <a:p>
            <a:pPr marL="742950" lvl="1" indent="-285750" algn="l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reasonable expectation date for switch to new search engine is within the first few months of 2025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95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1FABE5-77FB-0FA3-D5B5-59B6AFF8B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F9E2D54-73BE-AC40-D63A-0FB205610C3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23FEE3C-589F-E02B-190F-E039FF032214}"/>
              </a:ext>
            </a:extLst>
          </p:cNvPr>
          <p:cNvSpPr txBox="1">
            <a:spLocks/>
          </p:cNvSpPr>
          <p:nvPr/>
        </p:nvSpPr>
        <p:spPr>
          <a:xfrm>
            <a:off x="669093" y="381023"/>
            <a:ext cx="9992621" cy="12498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Transition away from </a:t>
            </a:r>
          </a:p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SPMS-based Central Repository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818D09EC-488C-416F-BE3A-E18B2965AD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D6FBDF3-1F09-2063-D493-20A3D2507BD1}"/>
              </a:ext>
            </a:extLst>
          </p:cNvPr>
          <p:cNvSpPr txBox="1">
            <a:spLocks/>
          </p:cNvSpPr>
          <p:nvPr/>
        </p:nvSpPr>
        <p:spPr>
          <a:xfrm>
            <a:off x="1392539" y="1857079"/>
            <a:ext cx="9468712" cy="41466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Bi-weekly check-ins are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ongoing with Indico team to implement functionality from SPMS which is not currently available in Indico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Investi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gating with EPS-AG to fund service for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</a:rPr>
              <a:t>JACoW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 mailing lists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Support/solution for multiple affiliations has been developed and will soon be implemented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8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7377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70331-55C7-3A17-9085-A4ED39CB0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20597C-BFA7-2FAC-B54C-19A449DD0A5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37B1CC2-F233-AE19-278E-9873120A3D84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Onboarding of new conference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685BE27B-61A8-1FDC-7EA1-1801B4A7A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C95A37B-0674-DE5B-B2FC-7608C9BA324D}"/>
              </a:ext>
            </a:extLst>
          </p:cNvPr>
          <p:cNvSpPr txBox="1">
            <a:spLocks/>
          </p:cNvSpPr>
          <p:nvPr/>
        </p:nvSpPr>
        <p:spPr>
          <a:xfrm>
            <a:off x="1694201" y="1320243"/>
            <a:ext cx="9468712" cy="468350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Stefano has set up a web form which conference organizers can use to announce a new event, request an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Indico event, and provide needed details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Form will populate fields in the proceedings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db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and also fill some data on the Wiki (reducing manual work of updating)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Will also include an email utility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for communication with specific subsets of stakeholders</a:t>
            </a:r>
            <a:endParaRPr lang="en-US" sz="20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US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586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861DF-C906-49A4-52EB-D807883D23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F07EFC0-B370-BB0E-AA54-0BB356F3BD9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130F455-AAA7-DE81-EE8B-0EC6F975EEE8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 err="1">
                <a:solidFill>
                  <a:schemeClr val="accent2">
                    <a:lumMod val="50000"/>
                  </a:schemeClr>
                </a:solidFill>
              </a:rPr>
              <a:t>JACoW</a:t>
            </a:r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 budget specs for </a:t>
            </a:r>
          </a:p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IPAC LOC chairs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47C350D7-9B1A-7B4D-6376-44463E4A55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F86DE1-AFAE-08B8-CB5D-495F2D5EA736}"/>
              </a:ext>
            </a:extLst>
          </p:cNvPr>
          <p:cNvSpPr txBox="1">
            <a:spLocks/>
          </p:cNvSpPr>
          <p:nvPr/>
        </p:nvSpPr>
        <p:spPr>
          <a:xfrm>
            <a:off x="1694201" y="1923068"/>
            <a:ext cx="9468712" cy="38544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IPAC LOC chairs have communicated to us that they need much more detailed info about 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JACoW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-related expenses, much earlier than they’ve been getting it (</a:t>
            </a:r>
            <a:r>
              <a:rPr lang="en-US" sz="20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ie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~6 years before the event, when they submit a proposal), in order to effectively plan their budgets 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Related: we will ask IPAC organizers to formalize the expectation that IPACs will host the Annual Team Meetings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endParaRPr lang="en-US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40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C9E82-B7D7-96DD-DB19-E98C56A9BF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821E456-B924-6A25-92F9-2FD0221784B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74171" y="6369549"/>
            <a:ext cx="4937760" cy="365125"/>
          </a:xfrm>
        </p:spPr>
        <p:txBody>
          <a:bodyPr/>
          <a:lstStyle/>
          <a:p>
            <a:r>
              <a:rPr lang="en-US"/>
              <a:t>M. McAteer, JACoW TM'24, Deauville, France</a:t>
            </a:r>
            <a:endParaRPr lang="de-DE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4B51EF2-4B6F-6905-6774-B6A4E3DF2662}"/>
              </a:ext>
            </a:extLst>
          </p:cNvPr>
          <p:cNvSpPr txBox="1">
            <a:spLocks/>
          </p:cNvSpPr>
          <p:nvPr/>
        </p:nvSpPr>
        <p:spPr>
          <a:xfrm>
            <a:off x="669094" y="381023"/>
            <a:ext cx="9468712" cy="5734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Wiki content management</a:t>
            </a:r>
          </a:p>
          <a:p>
            <a:endParaRPr lang="en-US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258318F6-FC98-A5EB-61D8-F902FB5EF5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063" y="6332855"/>
            <a:ext cx="1509868" cy="341392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D96EB85-37EE-28EF-A849-0184D264C2F9}"/>
              </a:ext>
            </a:extLst>
          </p:cNvPr>
          <p:cNvSpPr txBox="1">
            <a:spLocks/>
          </p:cNvSpPr>
          <p:nvPr/>
        </p:nvSpPr>
        <p:spPr>
          <a:xfrm>
            <a:off x="1694201" y="1320243"/>
            <a:ext cx="9468712" cy="21087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b="1" i="0" kern="1200">
                <a:solidFill>
                  <a:schemeClr val="accent5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Sumner 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Brown Gibbs (ORNL) has joined us as wiki content manager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Will form a working group with two experienced </a:t>
            </a:r>
            <a:r>
              <a:rPr 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JACoW</a:t>
            </a: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members</a:t>
            </a:r>
          </a:p>
          <a:p>
            <a:pPr marL="285750" indent="-285750" algn="l" rtl="0" fontAlgn="base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Will have autonomy to make changes to the wiki as needed</a:t>
            </a:r>
          </a:p>
          <a:p>
            <a:pPr algn="l" rtl="0" fontAlgn="base"/>
            <a:endParaRPr lang="en-US" sz="7200" dirty="0">
              <a:solidFill>
                <a:schemeClr val="accent2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001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HZB NE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186"/>
      </a:accent1>
      <a:accent2>
        <a:srgbClr val="6CABE9"/>
      </a:accent2>
      <a:accent3>
        <a:srgbClr val="D15E57"/>
      </a:accent3>
      <a:accent4>
        <a:srgbClr val="C6D970"/>
      </a:accent4>
      <a:accent5>
        <a:srgbClr val="BCD233"/>
      </a:accent5>
      <a:accent6>
        <a:srgbClr val="9AC6F3"/>
      </a:accent6>
      <a:hlink>
        <a:srgbClr val="002D4D"/>
      </a:hlink>
      <a:folHlink>
        <a:srgbClr val="F7652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NSTO Main Content">
  <a:themeElements>
    <a:clrScheme name="">
      <a:dk1>
        <a:srgbClr val="4C4D4C"/>
      </a:dk1>
      <a:lt1>
        <a:srgbClr val="FFFFFF"/>
      </a:lt1>
      <a:dk2>
        <a:srgbClr val="44546A"/>
      </a:dk2>
      <a:lt2>
        <a:srgbClr val="E7E6E6"/>
      </a:lt2>
      <a:accent1>
        <a:srgbClr val="006CA9"/>
      </a:accent1>
      <a:accent2>
        <a:srgbClr val="47B7B1"/>
      </a:accent2>
      <a:accent3>
        <a:srgbClr val="1E3054"/>
      </a:accent3>
      <a:accent4>
        <a:srgbClr val="4C4D4C"/>
      </a:accent4>
      <a:accent5>
        <a:srgbClr val="006F3A"/>
      </a:accent5>
      <a:accent6>
        <a:srgbClr val="F1AB46"/>
      </a:accent6>
      <a:hlink>
        <a:srgbClr val="006CA9"/>
      </a:hlink>
      <a:folHlink>
        <a:srgbClr val="1E305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70835900-DB24-1E4B-9B40-D34C4D8F1E42}" vid="{D16FAA05-3DA8-F14D-842C-EFB52E22212E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879</Words>
  <Application>Microsoft Office PowerPoint</Application>
  <PresentationFormat>Widescreen</PresentationFormat>
  <Paragraphs>78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Fira Sans</vt:lpstr>
      <vt:lpstr>Poppins</vt:lpstr>
      <vt:lpstr>Source Sans Pro</vt:lpstr>
      <vt:lpstr>Source Sans Pro Light</vt:lpstr>
      <vt:lpstr>Source Sans Pro Semibold</vt:lpstr>
      <vt:lpstr>Wingdings</vt:lpstr>
      <vt:lpstr>Office</vt:lpstr>
      <vt:lpstr>ANSTO Main Content</vt:lpstr>
      <vt:lpstr>Summary of the pre-meeting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Meghan McAteer</dc:creator>
  <cp:lastModifiedBy>McAteer, Meghan</cp:lastModifiedBy>
  <cp:revision>199</cp:revision>
  <cp:lastPrinted>2024-03-04T06:49:36Z</cp:lastPrinted>
  <dcterms:created xsi:type="dcterms:W3CDTF">2021-07-30T13:31:34Z</dcterms:created>
  <dcterms:modified xsi:type="dcterms:W3CDTF">2024-11-05T14:59:12Z</dcterms:modified>
</cp:coreProperties>
</file>