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63" r:id="rId3"/>
    <p:sldId id="272" r:id="rId4"/>
    <p:sldId id="275" r:id="rId5"/>
    <p:sldId id="262" r:id="rId6"/>
    <p:sldId id="264" r:id="rId7"/>
    <p:sldId id="265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5"/>
    <p:restoredTop sz="94694"/>
  </p:normalViewPr>
  <p:slideViewPr>
    <p:cSldViewPr snapToGrid="0">
      <p:cViewPr varScale="1">
        <p:scale>
          <a:sx n="121" d="100"/>
          <a:sy n="121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10B77-2EE7-0D67-2009-9991C628C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2D2802-70D7-14AC-AAA9-9E5CB345C1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A1E3-A0CF-BA67-EAA4-BDAE7DC21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938BD-DECE-08F3-5267-FE00AA232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FB3EE-A7CA-E682-F802-7419F1572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5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B7A46-B059-C93A-5352-3D243591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E2633-3A1B-2A78-D372-2CA63A16C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9DB88-8E11-D1E0-76A2-01264DFA7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DFCB5-6C5D-4389-3640-DEDEAD38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DFB2-A023-0C4A-532C-CA476EDDA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59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02511C-586C-1F2C-BF67-6CAF030D7F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D72409-D602-62FE-398E-511B7232A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3B762-7B8C-1B5F-6117-4F6DDF626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52E55-81F2-AF7B-604E-07B282D7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EAB23-6DE6-EC9D-9360-5AE4A174B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32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76C9-DF61-CACD-424A-F0EB5FF7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983F4-12F5-EFD0-1955-7EF840ADA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6BA35-4AFC-A12C-7C9D-9D45A155E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EC51E-E70B-E939-C67A-5E96272B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1C187-F0E1-FAAC-AA92-89470F84C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1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55567-4ED0-5C37-E6AE-D17F980D0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76BEB-AD67-71BF-A007-A702CE300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3E025-587D-2E1C-B982-0E2BFEC1D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E9051-D5CB-2BAC-E898-B34ABC313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78098-3642-6193-1165-A4A4B3B46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89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C6779-F4F2-524D-8768-C7D8F385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FF69-0159-493A-AC9C-D0661EA10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925F1-0CB4-E8FD-AB4C-4FC64CE7D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36681-6207-35D2-5BFC-B3037BF2A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1549B-444E-E0EA-FF61-F8FAE526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460DB9-7722-10F5-97DA-CA357CFB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34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783C2-F3B7-FEE9-4CF9-1C11152A3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A7723-5846-FBDD-CDA0-8ED0FF542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65D30-27CD-4FAC-E388-18378A95A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5AA826-3A68-0930-C9FA-9A1F202EB1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AA65D1-D037-0F3D-AD7B-12C8BA092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3BBE83-A12A-52DB-38BA-993AA9525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EEFF8E-60C4-A330-CC4A-FAFC1C26F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307F6-8FDD-606B-4CCC-667C0C308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92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553B7-B479-CAAD-1EF2-A76F5BA67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7B136-228C-CB39-9BF7-25FFA6B73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BBADAC-E836-A4C3-7F63-2381A24C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B6D055-F2FC-EC0B-D7BD-BE6070288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7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8D97D3-7741-5250-8A9B-B080B0A59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64149-455C-2213-CACD-4E13A3B3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7CFD8-E343-C8FB-7BB9-F39EE36A6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26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1FF64-EB66-B549-3C8A-12938E82E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6631C-3B25-0A08-135F-D578327CD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854B0B-2E72-CAD5-017B-CB861781B3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39C05-42C6-AD97-22C0-3C806DC27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DEFF22-085C-9111-168B-8075853A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51FB6-6827-3784-FAAE-24292A63C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6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AAB19-522B-4A51-B7F1-4E63A55B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04D0A-9673-DB86-DF44-C3C75BCEBE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27DF58-1159-AFF4-36F8-9EA876AC6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48EDC-A62A-C7AB-C58E-5C90E354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DD9A1-7349-0A36-2B22-D7F63819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C38C4E-A9FC-C54A-0A7A-F88BFBAF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79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913EEE-4E1A-9F95-C7C9-E9D60AEFB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B0AFF-4B24-38C6-ED35-B0FE32B9A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48DB6-7F93-17A1-5815-E8583B955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980F-6F4E-894E-8914-B7244260574F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B69ED-BB82-77B4-443E-225C8A958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FD7EE-01F3-72B2-82D9-59A95E135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EA054-CF2F-914F-B6B9-1873D1A66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2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4A4C2-0500-63B3-0709-6382F73B2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ABE22-978D-778E-E698-CCA85D41EC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Summary </a:t>
            </a:r>
            <a:r>
              <a:rPr lang="en-GB"/>
              <a:t>of WG-A </a:t>
            </a:r>
            <a:r>
              <a:rPr lang="en-GB" dirty="0"/>
              <a:t>on Rings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BEDD2-8C27-F041-2CE7-E3FC879027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Adrian Oeftiger &amp; Giuliano Franchetti</a:t>
            </a:r>
          </a:p>
        </p:txBody>
      </p:sp>
      <p:pic>
        <p:nvPicPr>
          <p:cNvPr id="1026" name="Picture 2" descr="HB2025 - the 71st ICFA Advanced Beam Dynamics workshop on High-Intensity and High-Brightness Hadron Beams">
            <a:extLst>
              <a:ext uri="{FF2B5EF4-FFF2-40B4-BE49-F238E27FC236}">
                <a16:creationId xmlns:a16="http://schemas.microsoft.com/office/drawing/2014/main" id="{EEDAC57F-28A5-CD8F-2F0D-DBC3A8E42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46"/>
          <a:stretch/>
        </p:blipFill>
        <p:spPr bwMode="auto">
          <a:xfrm>
            <a:off x="4162315" y="958850"/>
            <a:ext cx="3867369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28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C427B-E127-FC1B-9510-29202953E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01552" cy="1325563"/>
          </a:xfrm>
        </p:spPr>
        <p:txBody>
          <a:bodyPr/>
          <a:lstStyle/>
          <a:p>
            <a:r>
              <a:rPr lang="en-GB" dirty="0"/>
              <a:t>Impressions of WGA Dynamics by Conveners 1/2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775B2-B528-8E00-175A-F86F0620D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726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HB2025 as a workshop = discussion platform has been effective</a:t>
            </a:r>
            <a:br>
              <a:rPr lang="en-GB" dirty="0"/>
            </a:br>
            <a:r>
              <a:rPr lang="en-GB" dirty="0"/>
              <a:t>(not a conference = summary of results)</a:t>
            </a:r>
          </a:p>
          <a:p>
            <a:pPr lvl="1"/>
            <a:r>
              <a:rPr lang="en-GB" dirty="0"/>
              <a:t>Working group A was “working”, dynamical and insightful discussions</a:t>
            </a:r>
          </a:p>
          <a:p>
            <a:pPr lvl="1"/>
            <a:r>
              <a:rPr lang="en-GB" dirty="0"/>
              <a:t>Thoughts on reasons why it worked well:</a:t>
            </a:r>
          </a:p>
          <a:p>
            <a:pPr lvl="2"/>
            <a:r>
              <a:rPr lang="en-GB" dirty="0"/>
              <a:t>Community and attendants of WGA brought questions &amp; discussion aspects up in each talk</a:t>
            </a:r>
          </a:p>
          <a:p>
            <a:pPr lvl="2"/>
            <a:r>
              <a:rPr lang="en-GB" dirty="0"/>
              <a:t>10-12mins = time required in between talks to discuss on aspects raised by speakers</a:t>
            </a:r>
            <a:br>
              <a:rPr lang="en-GB" dirty="0"/>
            </a:br>
            <a:r>
              <a:rPr lang="en-GB" b="1" dirty="0"/>
              <a:t>(thank you to all the speakers!)</a:t>
            </a:r>
          </a:p>
          <a:p>
            <a:pPr lvl="2"/>
            <a:r>
              <a:rPr lang="en-GB" dirty="0"/>
              <a:t>Wednesday discussion session provided very good forum to exchange on important open questions ⟹ could even be longer (perhaps not into the evening… </a:t>
            </a:r>
            <a:r>
              <a:rPr lang="en-GB" dirty="0">
                <a:sym typeface="Wingdings" pitchFamily="2" charset="2"/>
              </a:rPr>
              <a:t>)</a:t>
            </a:r>
            <a:endParaRPr lang="en-GB" dirty="0"/>
          </a:p>
          <a:p>
            <a:pPr lvl="2"/>
            <a:r>
              <a:rPr lang="en-GB" dirty="0"/>
              <a:t>Alive spirit of a workshop as a platform to exchange on driving questions</a:t>
            </a:r>
          </a:p>
        </p:txBody>
      </p:sp>
    </p:spTree>
    <p:extLst>
      <p:ext uri="{BB962C8B-B14F-4D97-AF65-F5344CB8AC3E}">
        <p14:creationId xmlns:p14="http://schemas.microsoft.com/office/powerpoint/2010/main" val="320235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3E79-5034-5202-5CF2-DF3DCA818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Highlights 1/2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7DFC1-7617-5F70-AE43-238597E57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80834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Impedance challenges</a:t>
            </a:r>
          </a:p>
          <a:p>
            <a:pPr lvl="1"/>
            <a:r>
              <a:rPr lang="en-GB" dirty="0"/>
              <a:t>Available Landau Damping vs Dynamic Aperture:</a:t>
            </a:r>
          </a:p>
          <a:p>
            <a:pPr lvl="2"/>
            <a:r>
              <a:rPr lang="en-GB" dirty="0"/>
              <a:t>V. Kornilov, GSI: optimising octupole configuration for minimum (tolerable) beam loss while stabilising beam</a:t>
            </a:r>
          </a:p>
          <a:p>
            <a:pPr lvl="1"/>
            <a:r>
              <a:rPr lang="en-GB" dirty="0"/>
              <a:t>Beam-induced heating problems:</a:t>
            </a:r>
          </a:p>
          <a:p>
            <a:pPr lvl="2"/>
            <a:r>
              <a:rPr lang="en-GB" dirty="0"/>
              <a:t>E. de la Fuente Garcia, Uni Madrid/CERN: breaking accelerator components through impedance, </a:t>
            </a:r>
            <a:r>
              <a:rPr lang="en-GB" dirty="0" err="1"/>
              <a:t>wakis</a:t>
            </a:r>
            <a:endParaRPr lang="en-GB" dirty="0"/>
          </a:p>
          <a:p>
            <a:pPr lvl="1"/>
            <a:r>
              <a:rPr lang="en-GB" dirty="0"/>
              <a:t>Searching for impedance sources:</a:t>
            </a:r>
          </a:p>
          <a:p>
            <a:pPr lvl="2"/>
            <a:r>
              <a:rPr lang="en-GB" dirty="0"/>
              <a:t>L. Huang, CSNS: narrow-band resonator impedance from rf shields, modelling with space charge and mitigation</a:t>
            </a:r>
          </a:p>
          <a:p>
            <a:r>
              <a:rPr lang="en-GB" dirty="0"/>
              <a:t>Space charge and </a:t>
            </a:r>
            <a:r>
              <a:rPr lang="en-GB" dirty="0" err="1"/>
              <a:t>betatron</a:t>
            </a:r>
            <a:r>
              <a:rPr lang="en-GB" dirty="0"/>
              <a:t> resonances</a:t>
            </a:r>
          </a:p>
          <a:p>
            <a:pPr lvl="1"/>
            <a:r>
              <a:rPr lang="en-GB" dirty="0"/>
              <a:t>Quadrupole-order resonances, bunched beam:</a:t>
            </a:r>
          </a:p>
          <a:p>
            <a:pPr lvl="2"/>
            <a:r>
              <a:rPr lang="en-GB" dirty="0"/>
              <a:t>K. Kojima, J-PARC: compensation of half-integer (trim quads) and linear-difference (via </a:t>
            </a:r>
            <a:r>
              <a:rPr lang="en-GB" dirty="0" err="1"/>
              <a:t>sextupole</a:t>
            </a:r>
            <a:r>
              <a:rPr lang="en-GB" dirty="0"/>
              <a:t> feed-down)</a:t>
            </a:r>
          </a:p>
          <a:p>
            <a:pPr lvl="2"/>
            <a:r>
              <a:rPr lang="en-GB" dirty="0"/>
              <a:t>T. Asami, J-PARC: Eddy current compensation with time-dependent trim quads</a:t>
            </a:r>
          </a:p>
          <a:p>
            <a:pPr lvl="2"/>
            <a:r>
              <a:rPr lang="en-GB" dirty="0"/>
              <a:t>T. </a:t>
            </a:r>
            <a:r>
              <a:rPr lang="en-GB" dirty="0" err="1"/>
              <a:t>Prebibaj</a:t>
            </a:r>
            <a:r>
              <a:rPr lang="en-GB" dirty="0"/>
              <a:t>, CERN: half-integer resonance crossing and compensation strategy in operation</a:t>
            </a:r>
          </a:p>
          <a:p>
            <a:pPr lvl="2"/>
            <a:r>
              <a:rPr lang="en-GB" dirty="0"/>
              <a:t>L. Zhang, TRIUMF: linear-difference in cyclotron, measurements and compensation</a:t>
            </a:r>
          </a:p>
          <a:p>
            <a:pPr lvl="1"/>
            <a:r>
              <a:rPr lang="en-GB" dirty="0"/>
              <a:t>Higher-order resonance, coasting beams:</a:t>
            </a:r>
          </a:p>
          <a:p>
            <a:pPr lvl="2"/>
            <a:r>
              <a:rPr lang="en-GB" dirty="0"/>
              <a:t>E. Ahmadi, ISIS: third-order resonance crossing and dynamics for large momentum spread</a:t>
            </a:r>
          </a:p>
          <a:p>
            <a:pPr lvl="2"/>
            <a:r>
              <a:rPr lang="en-GB" dirty="0"/>
              <a:t>I. Mases Sole, Uni Frankfurt/CERN: impedance-driven tune shifts on bunch trains, beam loss mitigation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285384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44A78-B586-5437-632A-7A063DB39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CCCCE-C9D9-537E-F3EF-DC1C7B2AC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Highlights 2/2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F6D2B-FEDC-3013-EF1E-8D4204820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80834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Beam size reduction</a:t>
            </a:r>
          </a:p>
          <a:p>
            <a:pPr lvl="1"/>
            <a:r>
              <a:rPr lang="en-GB" dirty="0"/>
              <a:t>Bunch compression</a:t>
            </a:r>
          </a:p>
          <a:p>
            <a:pPr lvl="2"/>
            <a:r>
              <a:rPr lang="en-GB" dirty="0"/>
              <a:t>S. Johannesson, ESS/MC: 3D dynamics during bunch rotation with transverse space charge induced emittance growth</a:t>
            </a:r>
          </a:p>
          <a:p>
            <a:pPr lvl="2"/>
            <a:r>
              <a:rPr lang="en-GB" dirty="0"/>
              <a:t>B. Kyle, ISIS: two schemes for bunch rotation with dipole offset</a:t>
            </a:r>
          </a:p>
          <a:p>
            <a:pPr lvl="1"/>
            <a:r>
              <a:rPr lang="en-GB" dirty="0"/>
              <a:t>Advanced cooling concepts</a:t>
            </a:r>
          </a:p>
          <a:p>
            <a:pPr lvl="2"/>
            <a:r>
              <a:rPr lang="en-GB" dirty="0"/>
              <a:t>V. Litvinenko, SBU: reviews of (optical) stochastic cooling and coherent electron cooling scheme and application</a:t>
            </a:r>
          </a:p>
          <a:p>
            <a:r>
              <a:rPr lang="en-GB" dirty="0"/>
              <a:t>Injection and space charge</a:t>
            </a:r>
          </a:p>
          <a:p>
            <a:pPr lvl="1"/>
            <a:r>
              <a:rPr lang="en-GB" dirty="0"/>
              <a:t>G. Sheng, CSNS: space charge induced beam loss on two-plane injection scheme for heavy ions</a:t>
            </a:r>
          </a:p>
          <a:p>
            <a:r>
              <a:rPr lang="en-GB" dirty="0"/>
              <a:t>Plasma-</a:t>
            </a:r>
            <a:r>
              <a:rPr lang="en-GB" dirty="0" err="1"/>
              <a:t>wakefield</a:t>
            </a:r>
            <a:r>
              <a:rPr lang="en-GB" dirty="0"/>
              <a:t> acceleration concepts for positrons</a:t>
            </a:r>
          </a:p>
          <a:p>
            <a:pPr lvl="1"/>
            <a:r>
              <a:rPr lang="en-GB" dirty="0"/>
              <a:t>D. Li, IHEP: blowout scheme fit for e</a:t>
            </a:r>
            <a:r>
              <a:rPr lang="en-GB" baseline="30000" dirty="0"/>
              <a:t>-</a:t>
            </a:r>
            <a:r>
              <a:rPr lang="en-GB" dirty="0"/>
              <a:t> but not for e</a:t>
            </a:r>
            <a:r>
              <a:rPr lang="en-GB" baseline="30000" dirty="0"/>
              <a:t>+</a:t>
            </a:r>
            <a:r>
              <a:rPr lang="en-GB" dirty="0"/>
              <a:t>. Alternative proposals in context of CEPC injector and BEBCII: hollow channel plasma, finite-width channel, uniform plasma.</a:t>
            </a:r>
          </a:p>
          <a:p>
            <a:r>
              <a:rPr lang="en-GB" dirty="0"/>
              <a:t>Commissioning of high-intensity facility</a:t>
            </a:r>
          </a:p>
          <a:p>
            <a:pPr lvl="1"/>
            <a:r>
              <a:rPr lang="en-GB" dirty="0"/>
              <a:t>V. Lebedev, JINR: 3D optimisation along NICA complex including longitudinal cooling tricks during injection</a:t>
            </a:r>
          </a:p>
        </p:txBody>
      </p:sp>
    </p:spTree>
    <p:extLst>
      <p:ext uri="{BB962C8B-B14F-4D97-AF65-F5344CB8AC3E}">
        <p14:creationId xmlns:p14="http://schemas.microsoft.com/office/powerpoint/2010/main" val="2869251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0065-B4B0-3A9D-2923-55F295FE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discussion session 1/2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A68D5-D9DC-D7F0-96AF-AB75B91D4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Advanced Cooling Concepts (Valerie Lebedev)</a:t>
            </a:r>
          </a:p>
          <a:p>
            <a:pPr lvl="1"/>
            <a:r>
              <a:rPr lang="en-GB" dirty="0"/>
              <a:t>General comment on coherent electron cooling (for EIC): on paper works, but realistic implementation </a:t>
            </a:r>
          </a:p>
          <a:p>
            <a:pPr lvl="1"/>
            <a:r>
              <a:rPr lang="en-GB" dirty="0"/>
              <a:t>Stochastic cooling, is it </a:t>
            </a:r>
            <a:r>
              <a:rPr lang="en-GB" dirty="0" err="1"/>
              <a:t>Liouvillian</a:t>
            </a:r>
            <a:r>
              <a:rPr lang="en-GB" dirty="0"/>
              <a:t>? --&gt; yes and no… tbc</a:t>
            </a:r>
          </a:p>
          <a:p>
            <a:r>
              <a:rPr lang="en-GB" dirty="0"/>
              <a:t>Simulation modelling discussion (Riccardo de Maria)</a:t>
            </a:r>
          </a:p>
          <a:p>
            <a:pPr lvl="1"/>
            <a:r>
              <a:rPr lang="en-GB" dirty="0"/>
              <a:t>Differentiable simulations, what needed for? Optimisation, effective models/maps, …</a:t>
            </a:r>
          </a:p>
          <a:p>
            <a:pPr lvl="1"/>
            <a:r>
              <a:rPr lang="en-GB" dirty="0"/>
              <a:t>Write your own codes for education and also resort to </a:t>
            </a:r>
            <a:r>
              <a:rPr lang="en-GB" dirty="0" err="1"/>
              <a:t>xsuite</a:t>
            </a:r>
            <a:r>
              <a:rPr lang="en-GB" dirty="0"/>
              <a:t> as benchmarked code which can simulate everything</a:t>
            </a:r>
          </a:p>
          <a:p>
            <a:pPr lvl="2"/>
            <a:r>
              <a:rPr lang="en-GB" dirty="0"/>
              <a:t>Diversification of codes in the community, CISP-GPU, do we physicists need to know advanced computing techniques? Relation physics vs computer engineering</a:t>
            </a:r>
          </a:p>
          <a:p>
            <a:pPr lvl="1"/>
            <a:r>
              <a:rPr lang="en-GB" dirty="0"/>
              <a:t>Computing precision/modelling accuracy requirements depend on confidence/requirements on beam loss magnitude by facilities</a:t>
            </a:r>
          </a:p>
          <a:p>
            <a:pPr lvl="1"/>
            <a:r>
              <a:rPr lang="en-GB" dirty="0"/>
              <a:t>Benchmarks availability, SIS18 space charge simulation results repository (doubt on a physical mechanism, then benchmark/confirm with several codes!), common results repository including measurements (</a:t>
            </a:r>
            <a:r>
              <a:rPr lang="en-GB" dirty="0" err="1"/>
              <a:t>ie</a:t>
            </a:r>
            <a:r>
              <a:rPr lang="en-GB" dirty="0"/>
              <a:t> beyond just examples of simulations), adding numerical raw results and codes in papers as a reference (F.A.I.R. principle)</a:t>
            </a:r>
          </a:p>
        </p:txBody>
      </p:sp>
    </p:spTree>
    <p:extLst>
      <p:ext uri="{BB962C8B-B14F-4D97-AF65-F5344CB8AC3E}">
        <p14:creationId xmlns:p14="http://schemas.microsoft.com/office/powerpoint/2010/main" val="107874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AB3D-B69C-0F17-DC1A-05F5F9BB8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discussion session 2/2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1E322-5D34-7536-4009-E4EDF2C32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49001" cy="4351338"/>
          </a:xfrm>
        </p:spPr>
        <p:txBody>
          <a:bodyPr>
            <a:normAutofit/>
          </a:bodyPr>
          <a:lstStyle/>
          <a:p>
            <a:r>
              <a:rPr lang="en-GB" dirty="0"/>
              <a:t>Experience passing-on becomes challenging (</a:t>
            </a:r>
            <a:r>
              <a:rPr lang="en-GB" dirty="0" err="1"/>
              <a:t>Lige</a:t>
            </a:r>
            <a:r>
              <a:rPr lang="en-GB" dirty="0"/>
              <a:t> Zhang), at TRIUMF many experienced senior scientists retiring (thoughts/future discussion: knowledge base such as LLM on top of logbooks etc)</a:t>
            </a:r>
          </a:p>
          <a:p>
            <a:r>
              <a:rPr lang="en-GB" dirty="0"/>
              <a:t>Do we need to know everything to conclude/high-resolution diagnostics/high-fidelity simulations when some facilities manage just via very experienced personnel in the control room</a:t>
            </a:r>
          </a:p>
        </p:txBody>
      </p:sp>
    </p:spTree>
    <p:extLst>
      <p:ext uri="{BB962C8B-B14F-4D97-AF65-F5344CB8AC3E}">
        <p14:creationId xmlns:p14="http://schemas.microsoft.com/office/powerpoint/2010/main" val="699653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5936C-F437-AD39-28FF-0ED78C5B7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59510" cy="1325563"/>
          </a:xfrm>
        </p:spPr>
        <p:txBody>
          <a:bodyPr/>
          <a:lstStyle/>
          <a:p>
            <a:r>
              <a:rPr lang="en-GB" dirty="0"/>
              <a:t>Impressions of WGA Dynamics by Conveners 2/2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84186-FD51-5455-172D-0976C70C2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5981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Some fundamental aspects </a:t>
            </a:r>
            <a:r>
              <a:rPr lang="en-GB" dirty="0"/>
              <a:t>likely to get more attention/research in future:</a:t>
            </a:r>
          </a:p>
          <a:p>
            <a:r>
              <a:rPr lang="en-GB" dirty="0"/>
              <a:t>Interplay of space charge and impedance</a:t>
            </a:r>
          </a:p>
          <a:p>
            <a:pPr lvl="1"/>
            <a:r>
              <a:rPr lang="en-GB" dirty="0"/>
              <a:t>mentioned in coherent instability plenary talk as open question</a:t>
            </a:r>
          </a:p>
          <a:p>
            <a:pPr lvl="1"/>
            <a:r>
              <a:rPr lang="en-GB" dirty="0" err="1"/>
              <a:t>eg</a:t>
            </a:r>
            <a:r>
              <a:rPr lang="en-GB" dirty="0"/>
              <a:t> CSNS included space charge in coherent instability simulations, extend to parametric studies?</a:t>
            </a:r>
          </a:p>
          <a:p>
            <a:pPr lvl="1"/>
            <a:r>
              <a:rPr lang="en-GB" dirty="0"/>
              <a:t>many other contributions only include impedance in models even if space charge expected to play a strong role, </a:t>
            </a:r>
            <a:r>
              <a:rPr lang="en-GB" dirty="0" err="1"/>
              <a:t>wakefields</a:t>
            </a:r>
            <a:r>
              <a:rPr lang="en-GB" dirty="0"/>
              <a:t> + space charge is challenging to model accurately</a:t>
            </a:r>
          </a:p>
          <a:p>
            <a:r>
              <a:rPr lang="en-GB" dirty="0"/>
              <a:t>Physics of strong space charge in dynamical &amp; strongly entangled 3D dynamics situations such as bunch compression/rotation (Muon Collider, ISIS, CSNS bunch merging, GSI/FAIR SIS100 fast extraction)</a:t>
            </a:r>
          </a:p>
          <a:p>
            <a:r>
              <a:rPr lang="en-GB" dirty="0"/>
              <a:t>Interpretation of </a:t>
            </a:r>
            <a:r>
              <a:rPr lang="en-GB" dirty="0" err="1"/>
              <a:t>betatron</a:t>
            </a:r>
            <a:r>
              <a:rPr lang="en-GB" dirty="0"/>
              <a:t> resonances with space charge (coherent vs incoherent, what is the driver)</a:t>
            </a:r>
          </a:p>
          <a:p>
            <a:r>
              <a:rPr lang="en-GB" dirty="0"/>
              <a:t>Tension: 	Advanced/more detailed level of modelling </a:t>
            </a:r>
            <a:br>
              <a:rPr lang="en-GB" dirty="0"/>
            </a:br>
            <a:r>
              <a:rPr lang="en-GB" dirty="0"/>
              <a:t>		vs keeping basic principles/understanding visible</a:t>
            </a:r>
          </a:p>
        </p:txBody>
      </p:sp>
    </p:spTree>
    <p:extLst>
      <p:ext uri="{BB962C8B-B14F-4D97-AF65-F5344CB8AC3E}">
        <p14:creationId xmlns:p14="http://schemas.microsoft.com/office/powerpoint/2010/main" val="114738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5D72-0B1B-7FFD-1031-5E02979D7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793" y="2766218"/>
            <a:ext cx="10515600" cy="1325563"/>
          </a:xfrm>
        </p:spPr>
        <p:txBody>
          <a:bodyPr/>
          <a:lstStyle/>
          <a:p>
            <a:r>
              <a:rPr lang="en-GB" dirty="0"/>
              <a:t>That’s it folks. Thank you &amp; see you at HB’27!</a:t>
            </a:r>
          </a:p>
        </p:txBody>
      </p:sp>
    </p:spTree>
    <p:extLst>
      <p:ext uri="{BB962C8B-B14F-4D97-AF65-F5344CB8AC3E}">
        <p14:creationId xmlns:p14="http://schemas.microsoft.com/office/powerpoint/2010/main" val="2550173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3188</TotalTime>
  <Words>883</Words>
  <Application>Microsoft Macintosh PowerPoint</Application>
  <PresentationFormat>Widescreen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Summary of WG-A on Rings</vt:lpstr>
      <vt:lpstr>Impressions of WGA Dynamics by Conveners 1/2</vt:lpstr>
      <vt:lpstr>Some Highlights 1/2</vt:lpstr>
      <vt:lpstr>Some Highlights 2/2</vt:lpstr>
      <vt:lpstr>Summary of discussion session 1/2</vt:lpstr>
      <vt:lpstr>Summary of discussion session 2/2</vt:lpstr>
      <vt:lpstr>Impressions of WGA Dynamics by Conveners 2/2</vt:lpstr>
      <vt:lpstr>That’s it folks. Thank you &amp; see you at HB’27!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 Oeftiger</dc:creator>
  <cp:lastModifiedBy>Adrian Oeftiger</cp:lastModifiedBy>
  <cp:revision>47</cp:revision>
  <dcterms:created xsi:type="dcterms:W3CDTF">2025-10-21T06:09:01Z</dcterms:created>
  <dcterms:modified xsi:type="dcterms:W3CDTF">2025-10-23T11:18:01Z</dcterms:modified>
</cp:coreProperties>
</file>