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19"/>
  </p:notesMasterIdLst>
  <p:sldIdLst>
    <p:sldId id="257" r:id="rId2"/>
    <p:sldId id="1187" r:id="rId3"/>
    <p:sldId id="3345" r:id="rId4"/>
    <p:sldId id="1099" r:id="rId5"/>
    <p:sldId id="296" r:id="rId6"/>
    <p:sldId id="1133" r:id="rId7"/>
    <p:sldId id="3329" r:id="rId8"/>
    <p:sldId id="3301" r:id="rId9"/>
    <p:sldId id="1113" r:id="rId10"/>
    <p:sldId id="1112" r:id="rId11"/>
    <p:sldId id="1193" r:id="rId12"/>
    <p:sldId id="3341" r:id="rId13"/>
    <p:sldId id="498" r:id="rId14"/>
    <p:sldId id="3307" r:id="rId15"/>
    <p:sldId id="3326" r:id="rId16"/>
    <p:sldId id="3328" r:id="rId17"/>
    <p:sldId id="3327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9193"/>
    <a:srgbClr val="4E8F00"/>
    <a:srgbClr val="0118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750"/>
    <p:restoredTop sz="94646"/>
  </p:normalViewPr>
  <p:slideViewPr>
    <p:cSldViewPr snapToGrid="0">
      <p:cViewPr varScale="1">
        <p:scale>
          <a:sx n="205" d="100"/>
          <a:sy n="205" d="100"/>
        </p:scale>
        <p:origin x="68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vl/Dropbox/ee%20collider/Lumi%20equal%20bunch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sz="1400" b="1" baseline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 luminosity vs vertical beam separation</a:t>
            </a:r>
            <a:endParaRPr lang="en-US" sz="1400" b="1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17980092031182557"/>
          <c:y val="4.964338361639504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Sheet1!$C$1</c:f>
              <c:strCache>
                <c:ptCount val="1"/>
                <c:pt idx="0">
                  <c:v>Geometrical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00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1.5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</c:numCache>
            </c:numRef>
          </c:xVal>
          <c:yVal>
            <c:numRef>
              <c:f>Sheet1!$C$2:$C$11</c:f>
              <c:numCache>
                <c:formatCode>General</c:formatCode>
                <c:ptCount val="10"/>
                <c:pt idx="0">
                  <c:v>0.53978481705444981</c:v>
                </c:pt>
                <c:pt idx="1">
                  <c:v>0.5344138683850832</c:v>
                </c:pt>
                <c:pt idx="2">
                  <c:v>0.51861955164068418</c:v>
                </c:pt>
                <c:pt idx="3">
                  <c:v>0.49332617764198639</c:v>
                </c:pt>
                <c:pt idx="4">
                  <c:v>0.45997427923121209</c:v>
                </c:pt>
                <c:pt idx="5">
                  <c:v>0.42038483821206052</c:v>
                </c:pt>
                <c:pt idx="6">
                  <c:v>0.3075601178081489</c:v>
                </c:pt>
                <c:pt idx="7">
                  <c:v>0.19857573685082022</c:v>
                </c:pt>
                <c:pt idx="8">
                  <c:v>5.6892901147806811E-2</c:v>
                </c:pt>
                <c:pt idx="9">
                  <c:v>9.886503786790745E-3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CBC-8B48-857E-C7BE2A311F0B}"/>
            </c:ext>
          </c:extLst>
        </c:ser>
        <c:ser>
          <c:idx val="1"/>
          <c:order val="1"/>
          <c:tx>
            <c:strRef>
              <c:f>Sheet1!$D$1</c:f>
              <c:strCache>
                <c:ptCount val="1"/>
                <c:pt idx="0">
                  <c:v>Strong-Strong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Sheet1!$B$2:$B$11</c:f>
              <c:numCache>
                <c:formatCode>General</c:formatCode>
                <c:ptCount val="10"/>
                <c:pt idx="0">
                  <c:v>0</c:v>
                </c:pt>
                <c:pt idx="1">
                  <c:v>0.2</c:v>
                </c:pt>
                <c:pt idx="2">
                  <c:v>0.4</c:v>
                </c:pt>
                <c:pt idx="3">
                  <c:v>0.6</c:v>
                </c:pt>
                <c:pt idx="4">
                  <c:v>0.8</c:v>
                </c:pt>
                <c:pt idx="5">
                  <c:v>1</c:v>
                </c:pt>
                <c:pt idx="6">
                  <c:v>1.5</c:v>
                </c:pt>
                <c:pt idx="7">
                  <c:v>2</c:v>
                </c:pt>
                <c:pt idx="8">
                  <c:v>3</c:v>
                </c:pt>
                <c:pt idx="9">
                  <c:v>4</c:v>
                </c:pt>
              </c:numCache>
            </c:numRef>
          </c:xVal>
          <c:yVal>
            <c:numRef>
              <c:f>Sheet1!$D$2:$D$11</c:f>
              <c:numCache>
                <c:formatCode>General</c:formatCode>
                <c:ptCount val="10"/>
                <c:pt idx="0">
                  <c:v>1</c:v>
                </c:pt>
                <c:pt idx="1">
                  <c:v>0.95737722424679295</c:v>
                </c:pt>
                <c:pt idx="2">
                  <c:v>0.89378345547501781</c:v>
                </c:pt>
                <c:pt idx="3">
                  <c:v>0.83654372405323518</c:v>
                </c:pt>
                <c:pt idx="4">
                  <c:v>0.78852802584331161</c:v>
                </c:pt>
                <c:pt idx="5">
                  <c:v>0.74028539772803126</c:v>
                </c:pt>
                <c:pt idx="6">
                  <c:v>0.63851667934804368</c:v>
                </c:pt>
                <c:pt idx="7">
                  <c:v>0.55836169957150295</c:v>
                </c:pt>
                <c:pt idx="8">
                  <c:v>0.44763058481171497</c:v>
                </c:pt>
                <c:pt idx="9">
                  <c:v>0.37083950716164088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CBC-8B48-857E-C7BE2A311F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86603632"/>
        <c:axId val="1986605264"/>
      </c:scatterChart>
      <c:valAx>
        <c:axId val="1986603632"/>
        <c:scaling>
          <c:orientation val="minMax"/>
          <c:max val="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986605264"/>
        <c:crosses val="autoZero"/>
        <c:crossBetween val="midCat"/>
      </c:valAx>
      <c:valAx>
        <c:axId val="1986605264"/>
        <c:scaling>
          <c:orientation val="minMax"/>
          <c:max val="1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19866036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532928148160796"/>
          <c:y val="0.34646566354888397"/>
          <c:w val="0.69578323605388959"/>
          <c:h val="0.105645494289999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45553-4A23-9040-977F-49E4766706B3}" type="datetimeFigureOut">
              <a:rPr lang="en-US" smtClean="0"/>
              <a:t>5/14/25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5925A0-94B7-624A-8703-48D75D217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85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77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131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7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BC63DD-3A19-0446-B396-637FBF9C1E2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184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5925A0-94B7-624A-8703-48D75D217BC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247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BC63DD-3A19-0446-B396-637FBF9C1E2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2778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27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BC63DD-3A19-0446-B396-637FBF9C1E2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044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5839EF-EF2D-A244-8B03-02564FD3872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501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ABC63DD-3A19-0446-B396-637FBF9C1E2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805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DB9584B-5AC8-CA41-A0E3-047361B85E31}" type="datetimeFigureOut">
              <a:rPr lang="en-US" smtClean="0"/>
              <a:pPr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20696600-1289-4C41-BD90-81E54DA817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574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69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922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1087086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6" y="104781"/>
            <a:ext cx="11645900" cy="571499"/>
          </a:xfrm>
        </p:spPr>
        <p:txBody>
          <a:bodyPr/>
          <a:lstStyle>
            <a:lvl1pPr>
              <a:defRPr sz="3200" b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200"/>
            </a:lvl1pPr>
          </a:lstStyle>
          <a:p>
            <a:fld id="{AB6DB490-BFBF-254D-A4B8-3EF9019ACE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279406" y="847728"/>
            <a:ext cx="11645900" cy="5547096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867"/>
            </a:lvl3pPr>
            <a:lvl4pPr>
              <a:defRPr sz="1600"/>
            </a:lvl4pPr>
            <a:lvl5pPr>
              <a:defRPr sz="933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167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3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72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076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04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964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301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10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9584B-5AC8-CA41-A0E3-047361B85E31}" type="datetimeFigureOut">
              <a:rPr lang="en-US" smtClean="0"/>
              <a:t>5/14/25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96600-1289-4C41-BD90-81E54DA81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520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EDB9584B-5AC8-CA41-A0E3-047361B85E31}" type="datetimeFigureOut">
              <a:rPr lang="en-US" smtClean="0"/>
              <a:pPr/>
              <a:t>5/14/25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fld id="{20696600-1289-4C41-BD90-81E54DA817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4195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file:////var/folders/fr/1j7nwhf977j0qs4r8_2bh14r0000gn/T/com.microsoft.Powerpoint/converted_emf.emf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6" Type="http://schemas.openxmlformats.org/officeDocument/2006/relationships/chart" Target="../charts/char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emf"/><Relationship Id="rId3" Type="http://schemas.openxmlformats.org/officeDocument/2006/relationships/oleObject" Target="../embeddings/oleObject3.bin"/><Relationship Id="rId7" Type="http://schemas.openxmlformats.org/officeDocument/2006/relationships/image" Target="../media/image36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3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emf"/><Relationship Id="rId3" Type="http://schemas.openxmlformats.org/officeDocument/2006/relationships/image" Target="../media/image41.emf"/><Relationship Id="rId7" Type="http://schemas.openxmlformats.org/officeDocument/2006/relationships/image" Target="../media/image43.emf"/><Relationship Id="rId2" Type="http://schemas.openxmlformats.org/officeDocument/2006/relationships/oleObject" Target="../embeddings/oleObject5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42.emf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emf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2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0.emf"/><Relationship Id="rId10" Type="http://schemas.openxmlformats.org/officeDocument/2006/relationships/image" Target="../media/image4.emf"/><Relationship Id="rId4" Type="http://schemas.openxmlformats.org/officeDocument/2006/relationships/image" Target="../media/image19.emf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53F5C-F08A-B64A-AA3C-01CA7D4B19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37733" y="311887"/>
            <a:ext cx="9739192" cy="1240955"/>
          </a:xfrm>
        </p:spPr>
        <p:txBody>
          <a:bodyPr>
            <a:noAutofit/>
          </a:bodyPr>
          <a:lstStyle/>
          <a:p>
            <a:pPr algn="ctr"/>
            <a:r>
              <a:rPr lang="en-US" sz="3733" dirty="0">
                <a:solidFill>
                  <a:srgbClr val="0432FF"/>
                </a:solidFill>
              </a:rPr>
              <a:t>Future </a:t>
            </a:r>
            <a:r>
              <a:rPr lang="en-US" sz="3733" dirty="0" err="1">
                <a:solidFill>
                  <a:srgbClr val="0432FF"/>
                </a:solidFill>
              </a:rPr>
              <a:t>e+e</a:t>
            </a:r>
            <a:r>
              <a:rPr lang="en-US" sz="3733" dirty="0">
                <a:solidFill>
                  <a:srgbClr val="0432FF"/>
                </a:solidFill>
              </a:rPr>
              <a:t>- Colliders using </a:t>
            </a:r>
            <a:br>
              <a:rPr lang="en-US" sz="3733" dirty="0">
                <a:solidFill>
                  <a:srgbClr val="0432FF"/>
                </a:solidFill>
              </a:rPr>
            </a:br>
            <a:r>
              <a:rPr lang="en-US" sz="3733" dirty="0">
                <a:solidFill>
                  <a:srgbClr val="0432FF"/>
                </a:solidFill>
              </a:rPr>
              <a:t>Recycling Energy-Recovery Linacs (</a:t>
            </a:r>
            <a:r>
              <a:rPr lang="en-US" sz="3733" b="1" dirty="0">
                <a:solidFill>
                  <a:srgbClr val="0432FF"/>
                </a:solidFill>
              </a:rPr>
              <a:t>ERL</a:t>
            </a:r>
            <a:r>
              <a:rPr lang="en-US" sz="3733" dirty="0">
                <a:solidFill>
                  <a:srgbClr val="0432FF"/>
                </a:solidFill>
              </a:rPr>
              <a:t>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6311A-C7CD-CF4E-8C65-7FEA9551BE1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37733" y="1932789"/>
            <a:ext cx="10396227" cy="1240955"/>
          </a:xfrm>
        </p:spPr>
        <p:txBody>
          <a:bodyPr>
            <a:normAutofit fontScale="85000" lnSpcReduction="10000"/>
          </a:bodyPr>
          <a:lstStyle/>
          <a:p>
            <a:r>
              <a:rPr lang="en-US" sz="4400" dirty="0">
                <a:solidFill>
                  <a:srgbClr val="0432FF"/>
                </a:solidFill>
              </a:rPr>
              <a:t>Vladimir N Litvinenko</a:t>
            </a:r>
          </a:p>
          <a:p>
            <a:r>
              <a:rPr lang="en-US" sz="3467" dirty="0">
                <a:solidFill>
                  <a:srgbClr val="0432FF"/>
                </a:solidFill>
              </a:rPr>
              <a:t>Department of Physics and Astronomy, Stony Brook University</a:t>
            </a:r>
          </a:p>
          <a:p>
            <a:endParaRPr lang="en-US" sz="3733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15FE21-C0B0-2A4C-9DCF-16F3FC0534A8}"/>
              </a:ext>
            </a:extLst>
          </p:cNvPr>
          <p:cNvPicPr>
            <a:picLocks noChangeAspect="1"/>
          </p:cNvPicPr>
          <p:nvPr/>
        </p:nvPicPr>
        <p:blipFill>
          <a:blip r:link="rId2"/>
          <a:stretch>
            <a:fillRect/>
          </a:stretch>
        </p:blipFill>
        <p:spPr>
          <a:xfrm>
            <a:off x="2794001" y="1750060"/>
            <a:ext cx="63500" cy="76200"/>
          </a:xfrm>
          <a:prstGeom prst="rect">
            <a:avLst/>
          </a:prstGeom>
        </p:spPr>
      </p:pic>
      <p:pic>
        <p:nvPicPr>
          <p:cNvPr id="15" name="Picture 522" descr="http://icdm2015.stonybrook.edu/sites/icdm2015.stonybrook.edu/files/Stony-Brook-University-logo.jpg">
            <a:extLst>
              <a:ext uri="{FF2B5EF4-FFF2-40B4-BE49-F238E27FC236}">
                <a16:creationId xmlns:a16="http://schemas.microsoft.com/office/drawing/2014/main" id="{B36F6C58-7805-A750-5E3B-E18C03BB1A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5709" y="0"/>
            <a:ext cx="2843041" cy="1002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4721D3A-497C-FF23-B739-528FBB68BCEB}"/>
              </a:ext>
            </a:extLst>
          </p:cNvPr>
          <p:cNvSpPr txBox="1"/>
          <p:nvPr/>
        </p:nvSpPr>
        <p:spPr>
          <a:xfrm>
            <a:off x="330783" y="3173745"/>
            <a:ext cx="11827965" cy="271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80990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Energy-Recovery and Particle Recycling for boosting luminosity to O(10</a:t>
            </a:r>
            <a:r>
              <a:rPr lang="en-US" sz="2133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cm</a:t>
            </a:r>
            <a:r>
              <a:rPr lang="en-US" sz="2133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</a:t>
            </a:r>
            <a:r>
              <a:rPr lang="en-US" sz="2133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level </a:t>
            </a:r>
          </a:p>
          <a:p>
            <a:pPr marL="380990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Energy-Recovery offers high energy efficiency measured in luminosity/AC power</a:t>
            </a:r>
          </a:p>
          <a:p>
            <a:pPr marL="380990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 collided particles and their recuperations</a:t>
            </a:r>
          </a:p>
          <a:p>
            <a:pPr marL="990575" lvl="1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Eliminates insane ILC/CLIC appetite for fresh positions</a:t>
            </a:r>
          </a:p>
          <a:p>
            <a:pPr marL="990575" lvl="1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Offers high degrees of polarization in colliding beams </a:t>
            </a:r>
          </a:p>
          <a:p>
            <a:pPr marL="990575" lvl="1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Offers low energy spread by reducing beamstrahlung</a:t>
            </a:r>
          </a:p>
          <a:p>
            <a:pPr marL="380990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There are currently three concept which I have time to describe very briefly</a:t>
            </a:r>
          </a:p>
          <a:p>
            <a:pPr marL="380990" indent="-380990">
              <a:buFont typeface="Wingdings" pitchFamily="2" charset="2"/>
              <a:buChar char="q"/>
            </a:pPr>
            <a:r>
              <a:rPr lang="en-US" sz="2133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 colliders can become more attractive with possible future technical breakthroughs</a:t>
            </a:r>
          </a:p>
        </p:txBody>
      </p:sp>
      <p:pic>
        <p:nvPicPr>
          <p:cNvPr id="8" name="Picture 7" descr="A red ball with green and blue lines&#10;&#10;AI-generated content may be incorrect.">
            <a:extLst>
              <a:ext uri="{FF2B5EF4-FFF2-40B4-BE49-F238E27FC236}">
                <a16:creationId xmlns:a16="http://schemas.microsoft.com/office/drawing/2014/main" id="{5DC89EBF-F15A-1BB9-6E30-D588B1398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251" y="0"/>
            <a:ext cx="2061556" cy="10274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AAF2700-F3D4-A7DC-8218-8CA0E88AE930}"/>
              </a:ext>
            </a:extLst>
          </p:cNvPr>
          <p:cNvSpPr txBox="1"/>
          <p:nvPr/>
        </p:nvSpPr>
        <p:spPr>
          <a:xfrm>
            <a:off x="831273" y="6317653"/>
            <a:ext cx="103521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IPAC’25, Taipei International Convention Center, Taipei, Taiwan, June 2, 2025</a:t>
            </a:r>
          </a:p>
        </p:txBody>
      </p:sp>
    </p:spTree>
    <p:extLst>
      <p:ext uri="{BB962C8B-B14F-4D97-AF65-F5344CB8AC3E}">
        <p14:creationId xmlns:p14="http://schemas.microsoft.com/office/powerpoint/2010/main" val="23009347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42AEF6-BE00-E547-B078-1EE147D63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126" y="37146"/>
            <a:ext cx="7886700" cy="485327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0432FF"/>
                </a:solidFill>
              </a:rPr>
              <a:t>Effects of orbits offsets in IP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B544C5-46A4-964D-83BB-401364FDF2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10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7D08BD4-BB6F-A34C-BA2E-922F7A3E81D6}"/>
              </a:ext>
            </a:extLst>
          </p:cNvPr>
          <p:cNvSpPr/>
          <p:nvPr/>
        </p:nvSpPr>
        <p:spPr>
          <a:xfrm>
            <a:off x="1745770" y="812652"/>
            <a:ext cx="26548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Beam centroids evolution in units </a:t>
            </a:r>
          </a:p>
          <a:p>
            <a:pPr algn="ctr"/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l-G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the beam waist.</a:t>
            </a:r>
          </a:p>
        </p:txBody>
      </p:sp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EE258AF6-7B2A-AD44-9983-8C84DA46300A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45769" y="1318200"/>
            <a:ext cx="2594915" cy="15134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A720165-338D-B44B-AD6C-FC7405E3BDF3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980517" y="1094646"/>
            <a:ext cx="2862471" cy="171932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BFD374E-3A4D-6E45-B19B-0F98EA803A3F}"/>
              </a:ext>
            </a:extLst>
          </p:cNvPr>
          <p:cNvSpPr/>
          <p:nvPr/>
        </p:nvSpPr>
        <p:spPr>
          <a:xfrm>
            <a:off x="7864096" y="759244"/>
            <a:ext cx="240963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Instantaneous luminosity (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a.u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11" name="Left Arrow 10">
            <a:extLst>
              <a:ext uri="{FF2B5EF4-FFF2-40B4-BE49-F238E27FC236}">
                <a16:creationId xmlns:a16="http://schemas.microsoft.com/office/drawing/2014/main" id="{E19CD7BA-1FE0-A448-BE5E-1B840037D0CD}"/>
              </a:ext>
            </a:extLst>
          </p:cNvPr>
          <p:cNvSpPr/>
          <p:nvPr/>
        </p:nvSpPr>
        <p:spPr>
          <a:xfrm>
            <a:off x="8871006" y="2148889"/>
            <a:ext cx="465117" cy="18949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8A80A3-7035-E24E-93E0-F5081A0FC171}"/>
              </a:ext>
            </a:extLst>
          </p:cNvPr>
          <p:cNvSpPr/>
          <p:nvPr/>
        </p:nvSpPr>
        <p:spPr>
          <a:xfrm>
            <a:off x="9336122" y="1648714"/>
            <a:ext cx="990977" cy="7159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Faster drop</a:t>
            </a:r>
          </a:p>
          <a:p>
            <a:r>
              <a:rPr lang="en-US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the IP </a:t>
            </a:r>
          </a:p>
          <a:p>
            <a:r>
              <a:rPr lang="en-US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center</a:t>
            </a:r>
            <a:endParaRPr lang="en-US" sz="1351" dirty="0"/>
          </a:p>
        </p:txBody>
      </p:sp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id="{EC86C572-EE6B-C344-941A-E079F62F51E0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395128" y="1094646"/>
            <a:ext cx="2862469" cy="1719327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E1EEB0E-565F-2246-A46C-984CCBD2F69B}"/>
              </a:ext>
            </a:extLst>
          </p:cNvPr>
          <p:cNvSpPr/>
          <p:nvPr/>
        </p:nvSpPr>
        <p:spPr>
          <a:xfrm>
            <a:off x="3977106" y="478256"/>
            <a:ext cx="2820067" cy="300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beam axis separation is </a:t>
            </a:r>
            <a:r>
              <a:rPr lang="el-G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y=1</a:t>
            </a:r>
            <a:r>
              <a:rPr lang="el-G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35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sz="135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 descr="A close up of a map&#10;&#10;Description automatically generated">
            <a:extLst>
              <a:ext uri="{FF2B5EF4-FFF2-40B4-BE49-F238E27FC236}">
                <a16:creationId xmlns:a16="http://schemas.microsoft.com/office/drawing/2014/main" id="{6FD658CA-93E3-1E40-9FCA-F34A37A6B99F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1810913" y="3153108"/>
            <a:ext cx="3394545" cy="2160939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C1E9A5D1-338B-CF4E-B672-DC8A378350DB}"/>
              </a:ext>
            </a:extLst>
          </p:cNvPr>
          <p:cNvSpPr/>
          <p:nvPr/>
        </p:nvSpPr>
        <p:spPr>
          <a:xfrm>
            <a:off x="5566475" y="5959218"/>
            <a:ext cx="5092823" cy="52322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of the luminosity is modest – actually the pinch effect continued delivering significant gain at all deviations of beam orbits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3DFC793-970B-EA4B-B222-B2177FBCBC0B}"/>
              </a:ext>
            </a:extLst>
          </p:cNvPr>
          <p:cNvSpPr/>
          <p:nvPr/>
        </p:nvSpPr>
        <p:spPr>
          <a:xfrm>
            <a:off x="1685384" y="5521640"/>
            <a:ext cx="36612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effect from offsets: RMS vertical beam emittance increases ~ 10X after collisions.  It does not present any problems for the energy and particles recovery. It may require to increased time in the cooling rings to three-to-four damping times – this should be optimized for actual orbit deviations</a:t>
            </a:r>
          </a:p>
        </p:txBody>
      </p:sp>
      <p:graphicFrame>
        <p:nvGraphicFramePr>
          <p:cNvPr id="21" name="Chart 20">
            <a:extLst>
              <a:ext uri="{FF2B5EF4-FFF2-40B4-BE49-F238E27FC236}">
                <a16:creationId xmlns:a16="http://schemas.microsoft.com/office/drawing/2014/main" id="{6F7CF383-889D-3E4E-A659-A2C6348AF89B}"/>
              </a:ext>
            </a:extLst>
          </p:cNvPr>
          <p:cNvGraphicFramePr>
            <a:graphicFrameLocks/>
          </p:cNvGraphicFramePr>
          <p:nvPr/>
        </p:nvGraphicFramePr>
        <p:xfrm>
          <a:off x="5566475" y="2843345"/>
          <a:ext cx="4742523" cy="34074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2" name="Rectangle 21">
            <a:extLst>
              <a:ext uri="{FF2B5EF4-FFF2-40B4-BE49-F238E27FC236}">
                <a16:creationId xmlns:a16="http://schemas.microsoft.com/office/drawing/2014/main" id="{E436676B-8CD2-0A47-AABD-6F79E5990AEF}"/>
              </a:ext>
            </a:extLst>
          </p:cNvPr>
          <p:cNvSpPr/>
          <p:nvPr/>
        </p:nvSpPr>
        <p:spPr>
          <a:xfrm>
            <a:off x="9777973" y="5129380"/>
            <a:ext cx="582211" cy="300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y/</a:t>
            </a:r>
            <a:r>
              <a:rPr lang="el-GR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351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en-US" sz="1351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2F48513C-2E84-6143-9C27-90EFE4A20557}"/>
              </a:ext>
            </a:extLst>
          </p:cNvPr>
          <p:cNvSpPr/>
          <p:nvPr/>
        </p:nvSpPr>
        <p:spPr>
          <a:xfrm>
            <a:off x="5566475" y="2909008"/>
            <a:ext cx="643125" cy="300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5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L/</a:t>
            </a:r>
            <a:r>
              <a:rPr lang="en-US" sz="135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135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endParaRPr lang="en-US" sz="1351" dirty="0"/>
          </a:p>
        </p:txBody>
      </p:sp>
    </p:spTree>
    <p:extLst>
      <p:ext uri="{BB962C8B-B14F-4D97-AF65-F5344CB8AC3E}">
        <p14:creationId xmlns:p14="http://schemas.microsoft.com/office/powerpoint/2010/main" val="3474820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B11759-1345-FC4A-9FB0-36B0C083F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149" y="2921"/>
            <a:ext cx="3127931" cy="1325563"/>
          </a:xfrm>
        </p:spPr>
        <p:txBody>
          <a:bodyPr>
            <a:noAutofit/>
          </a:bodyPr>
          <a:lstStyle/>
          <a:p>
            <a:r>
              <a:rPr lang="en-US" sz="3200" dirty="0" err="1"/>
              <a:t>ReLiC</a:t>
            </a:r>
            <a:r>
              <a:rPr lang="en-US" sz="3200" dirty="0"/>
              <a:t> for direct HIGS production</a:t>
            </a:r>
            <a:br>
              <a:rPr lang="en-US" sz="3200" dirty="0"/>
            </a:br>
            <a:r>
              <a:rPr lang="en-US" sz="3200" dirty="0" err="1"/>
              <a:t>e</a:t>
            </a:r>
            <a:r>
              <a:rPr lang="en-US" sz="3600" baseline="30000" dirty="0" err="1"/>
              <a:t>+</a:t>
            </a:r>
            <a:r>
              <a:rPr lang="en-US" sz="3200" dirty="0" err="1"/>
              <a:t>e</a:t>
            </a:r>
            <a:r>
              <a:rPr lang="en-US" sz="3200" baseline="30000" dirty="0"/>
              <a:t>-</a:t>
            </a:r>
            <a:r>
              <a:rPr lang="en-US" sz="3200" dirty="0"/>
              <a:t> -&gt; H</a:t>
            </a:r>
          </a:p>
        </p:txBody>
      </p:sp>
      <p:sp>
        <p:nvSpPr>
          <p:cNvPr id="5" name="Content Placeholder 64">
            <a:extLst>
              <a:ext uri="{FF2B5EF4-FFF2-40B4-BE49-F238E27FC236}">
                <a16:creationId xmlns:a16="http://schemas.microsoft.com/office/drawing/2014/main" id="{8E0F2080-5351-084A-B09E-E97C0820BE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005" y="1520713"/>
            <a:ext cx="6371617" cy="5045455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pPr marL="285744" indent="-285744"/>
            <a:r>
              <a:rPr lang="en-US" sz="2000" dirty="0">
                <a:solidFill>
                  <a:srgbClr val="0432FF"/>
                </a:solidFill>
              </a:rPr>
              <a:t>There is no luminosity loss because we kept horizontal beam size the same, but now it is dominated by dispersion and energy spread </a:t>
            </a:r>
          </a:p>
          <a:p>
            <a:pPr marL="285744" indent="-285744"/>
            <a:endParaRPr lang="en-US" sz="2000" dirty="0">
              <a:solidFill>
                <a:srgbClr val="0432FF"/>
              </a:solidFill>
            </a:endParaRPr>
          </a:p>
          <a:p>
            <a:pPr marL="285744" indent="-285744"/>
            <a:endParaRPr lang="en-US" sz="2000" dirty="0">
              <a:solidFill>
                <a:srgbClr val="0432FF"/>
              </a:solidFill>
            </a:endParaRPr>
          </a:p>
          <a:p>
            <a:pPr marL="285744" indent="-285744"/>
            <a:r>
              <a:rPr lang="en-US" sz="2000" dirty="0">
                <a:solidFill>
                  <a:srgbClr val="0432FF"/>
                </a:solidFill>
              </a:rPr>
              <a:t>3-fold bunch decompression is sufficient to recover all collider particles in 1.5 GeV damping ring. Typical relative energy spread in damping ring is ~ 10</a:t>
            </a:r>
            <a:r>
              <a:rPr lang="en-US" sz="2000" baseline="30000" dirty="0">
                <a:solidFill>
                  <a:srgbClr val="0432FF"/>
                </a:solidFill>
              </a:rPr>
              <a:t>-3</a:t>
            </a:r>
            <a:r>
              <a:rPr lang="en-US" sz="2000" dirty="0">
                <a:solidFill>
                  <a:srgbClr val="0432FF"/>
                </a:solidFill>
              </a:rPr>
              <a:t>, i.e. </a:t>
            </a:r>
            <a:r>
              <a:rPr lang="el-GR" sz="2000" dirty="0" err="1">
                <a:solidFill>
                  <a:srgbClr val="0432FF"/>
                </a:solidFill>
              </a:rPr>
              <a:t>σ</a:t>
            </a:r>
            <a:r>
              <a:rPr lang="el-GR" sz="2000" baseline="-25000" dirty="0" err="1">
                <a:solidFill>
                  <a:srgbClr val="0432FF"/>
                </a:solidFill>
              </a:rPr>
              <a:t>Ε</a:t>
            </a:r>
            <a:r>
              <a:rPr lang="en-US" sz="2000" dirty="0">
                <a:solidFill>
                  <a:srgbClr val="0432FF"/>
                </a:solidFill>
              </a:rPr>
              <a:t>~ 1.5 MeV</a:t>
            </a:r>
          </a:p>
          <a:p>
            <a:pPr marL="285744" indent="-285744"/>
            <a:r>
              <a:rPr lang="en-US" sz="2000" dirty="0">
                <a:solidFill>
                  <a:srgbClr val="0432FF"/>
                </a:solidFill>
              </a:rPr>
              <a:t>After 3-fold compression </a:t>
            </a:r>
            <a:r>
              <a:rPr lang="el-GR" sz="2000" dirty="0" err="1">
                <a:solidFill>
                  <a:srgbClr val="0432FF"/>
                </a:solidFill>
              </a:rPr>
              <a:t>σ</a:t>
            </a:r>
            <a:r>
              <a:rPr lang="el-GR" sz="2000" baseline="-25000" dirty="0" err="1">
                <a:solidFill>
                  <a:srgbClr val="0432FF"/>
                </a:solidFill>
              </a:rPr>
              <a:t>Ε</a:t>
            </a:r>
            <a:r>
              <a:rPr lang="el-GR" sz="2000" baseline="-25000" dirty="0">
                <a:solidFill>
                  <a:srgbClr val="0432FF"/>
                </a:solidFill>
              </a:rPr>
              <a:t> </a:t>
            </a:r>
            <a:r>
              <a:rPr lang="en-US" sz="2000" dirty="0">
                <a:solidFill>
                  <a:srgbClr val="0432FF"/>
                </a:solidFill>
              </a:rPr>
              <a:t>becomes ~ 4.5 MeV</a:t>
            </a:r>
            <a:r>
              <a:rPr lang="el-GR" sz="2000" dirty="0">
                <a:solidFill>
                  <a:srgbClr val="0432FF"/>
                </a:solidFill>
              </a:rPr>
              <a:t>. </a:t>
            </a:r>
            <a:endParaRPr lang="en-US" sz="2000" dirty="0">
              <a:solidFill>
                <a:srgbClr val="0432FF"/>
              </a:solidFill>
            </a:endParaRPr>
          </a:p>
          <a:p>
            <a:pPr marL="285744" indent="-285744"/>
            <a:r>
              <a:rPr lang="en-US" sz="2000" dirty="0">
                <a:solidFill>
                  <a:srgbClr val="0432FF"/>
                </a:solidFill>
              </a:rPr>
              <a:t>Curvature of RF adds total ±3.75 MeV of correlated energy spread</a:t>
            </a:r>
          </a:p>
          <a:p>
            <a:pPr marL="285744" indent="-285744"/>
            <a:r>
              <a:rPr lang="en-US" sz="2000" dirty="0">
                <a:solidFill>
                  <a:srgbClr val="0432FF"/>
                </a:solidFill>
              </a:rPr>
              <a:t>I assume </a:t>
            </a:r>
            <a:r>
              <a:rPr lang="el-GR" sz="2000" dirty="0" err="1">
                <a:solidFill>
                  <a:srgbClr val="0432FF"/>
                </a:solidFill>
              </a:rPr>
              <a:t>σ</a:t>
            </a:r>
            <a:r>
              <a:rPr lang="el-GR" sz="2000" baseline="-25000" dirty="0" err="1">
                <a:solidFill>
                  <a:srgbClr val="0432FF"/>
                </a:solidFill>
              </a:rPr>
              <a:t>Ε</a:t>
            </a:r>
            <a:r>
              <a:rPr lang="en-US" sz="2000" dirty="0">
                <a:solidFill>
                  <a:srgbClr val="0432FF"/>
                </a:solidFill>
              </a:rPr>
              <a:t>~ 10 MeV in IR, which likely is  an overestimation of the wakefields and other effects. If real simulation will show that </a:t>
            </a:r>
            <a:r>
              <a:rPr lang="el-GR" sz="2000" dirty="0" err="1">
                <a:solidFill>
                  <a:srgbClr val="0432FF"/>
                </a:solidFill>
              </a:rPr>
              <a:t>σ</a:t>
            </a:r>
            <a:r>
              <a:rPr lang="el-GR" sz="2000" baseline="-25000" dirty="0" err="1">
                <a:solidFill>
                  <a:srgbClr val="0432FF"/>
                </a:solidFill>
              </a:rPr>
              <a:t>Ε</a:t>
            </a:r>
            <a:r>
              <a:rPr lang="el-GR" sz="2000" baseline="-25000" dirty="0">
                <a:solidFill>
                  <a:srgbClr val="0432FF"/>
                </a:solidFill>
              </a:rPr>
              <a:t> </a:t>
            </a:r>
            <a:r>
              <a:rPr lang="en-US" sz="2000" baseline="-25000" dirty="0">
                <a:solidFill>
                  <a:srgbClr val="0432FF"/>
                </a:solidFill>
              </a:rPr>
              <a:t> </a:t>
            </a:r>
            <a:r>
              <a:rPr lang="en-US" sz="2000" dirty="0">
                <a:solidFill>
                  <a:srgbClr val="0432FF"/>
                </a:solidFill>
              </a:rPr>
              <a:t>is too small, a correlated spread can be added by running one of cavities off-crest</a:t>
            </a:r>
          </a:p>
          <a:p>
            <a:pPr marL="285744" indent="-285744"/>
            <a:endParaRPr lang="en-US" sz="2000" dirty="0">
              <a:solidFill>
                <a:srgbClr val="0432FF"/>
              </a:solidFill>
            </a:endParaRPr>
          </a:p>
          <a:p>
            <a:pPr marL="285744" indent="-285744"/>
            <a:endParaRPr lang="en-US" sz="2000" dirty="0">
              <a:solidFill>
                <a:srgbClr val="0432FF"/>
              </a:solidFill>
            </a:endParaRPr>
          </a:p>
          <a:p>
            <a:endParaRPr lang="en-US" sz="2000" dirty="0">
              <a:solidFill>
                <a:srgbClr val="0432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14BD9-9242-3141-8FA2-D539E20B53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11</a:t>
            </a:fld>
            <a:endParaRPr lang="en-US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28AB6A19-1B98-BF46-9983-E021D8A213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802430"/>
              </p:ext>
            </p:extLst>
          </p:nvPr>
        </p:nvGraphicFramePr>
        <p:xfrm>
          <a:off x="6733084" y="139643"/>
          <a:ext cx="5340699" cy="35471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80959">
                  <a:extLst>
                    <a:ext uri="{9D8B030D-6E8A-4147-A177-3AD203B41FA5}">
                      <a16:colId xmlns:a16="http://schemas.microsoft.com/office/drawing/2014/main" val="1781808265"/>
                    </a:ext>
                  </a:extLst>
                </a:gridCol>
                <a:gridCol w="1294404">
                  <a:extLst>
                    <a:ext uri="{9D8B030D-6E8A-4147-A177-3AD203B41FA5}">
                      <a16:colId xmlns:a16="http://schemas.microsoft.com/office/drawing/2014/main" val="1411147882"/>
                    </a:ext>
                  </a:extLst>
                </a:gridCol>
                <a:gridCol w="1065336">
                  <a:extLst>
                    <a:ext uri="{9D8B030D-6E8A-4147-A177-3AD203B41FA5}">
                      <a16:colId xmlns:a16="http://schemas.microsoft.com/office/drawing/2014/main" val="2139617240"/>
                    </a:ext>
                  </a:extLst>
                </a:gridCol>
              </a:tblGrid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C.M. energy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125.0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813119253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Length of accelerator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12758132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Particles per bunch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600" u="none" strike="noStrike" baseline="30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93414093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 current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mA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6742647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x, norm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mm mrad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3231954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ε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y, norm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μ</a:t>
                      </a:r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 mrad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77680192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Relative beam spread in IR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E/E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1.6x10</a:t>
                      </a:r>
                      <a:r>
                        <a:rPr lang="en-US" sz="16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59514565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59333786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β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y, matched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070867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1224860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l-GR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σ</a:t>
                      </a:r>
                      <a:r>
                        <a:rPr lang="en-US" sz="1600" u="none" strike="noStrike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mm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95300856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Disruption, Dx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4159904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Dy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28283570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Total luminosity</a:t>
                      </a:r>
                      <a:endParaRPr lang="en-US" sz="1600" b="0" i="0" u="none" strike="noStrike">
                        <a:solidFill>
                          <a:srgbClr val="0F243E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US" sz="16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cm</a:t>
                      </a:r>
                      <a:r>
                        <a:rPr lang="en-US" sz="16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sec</a:t>
                      </a:r>
                      <a:r>
                        <a:rPr lang="en-US" sz="1600" u="none" strike="noStrike" baseline="30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41635361"/>
                  </a:ext>
                </a:extLst>
              </a:tr>
            </a:tbl>
          </a:graphicData>
        </a:graphic>
      </p:graphicFrame>
      <p:graphicFrame>
        <p:nvGraphicFramePr>
          <p:cNvPr id="26" name="Object 25">
            <a:extLst>
              <a:ext uri="{FF2B5EF4-FFF2-40B4-BE49-F238E27FC236}">
                <a16:creationId xmlns:a16="http://schemas.microsoft.com/office/drawing/2014/main" id="{81B29295-BA65-E643-89B9-15D68D912A0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0" y="719140"/>
          <a:ext cx="9144000" cy="5418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0" imgH="0" progId="Equation.DSMT4">
                  <p:embed/>
                </p:oleObj>
              </mc:Choice>
              <mc:Fallback>
                <p:oleObj r:id="rId2" imgW="0" imgH="0" progId="Equation.DSMT4">
                  <p:embed/>
                  <p:pic>
                    <p:nvPicPr>
                      <p:cNvPr id="26" name="Object 25">
                        <a:extLst>
                          <a:ext uri="{FF2B5EF4-FFF2-40B4-BE49-F238E27FC236}">
                            <a16:creationId xmlns:a16="http://schemas.microsoft.com/office/drawing/2014/main" id="{81B29295-BA65-E643-89B9-15D68D912A0C}"/>
                          </a:ext>
                        </a:extLst>
                      </p:cNvPr>
                      <p:cNvPicPr/>
                      <p:nvPr/>
                    </p:nvPicPr>
                    <p:blipFill/>
                    <p:spPr>
                      <a:xfrm>
                        <a:off x="1524000" y="719140"/>
                        <a:ext cx="9144000" cy="5418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>
            <a:extLst>
              <a:ext uri="{FF2B5EF4-FFF2-40B4-BE49-F238E27FC236}">
                <a16:creationId xmlns:a16="http://schemas.microsoft.com/office/drawing/2014/main" id="{37D0CAB6-7D2E-C34A-9854-7C50BDFAF78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3909677"/>
              </p:ext>
            </p:extLst>
          </p:nvPr>
        </p:nvGraphicFramePr>
        <p:xfrm>
          <a:off x="27401" y="2318989"/>
          <a:ext cx="2993201" cy="744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3" imgW="2298700" imgH="571500" progId="Equation.DSMT4">
                  <p:embed/>
                </p:oleObj>
              </mc:Choice>
              <mc:Fallback>
                <p:oleObj r:id="rId3" imgW="2298700" imgH="571500" progId="Equation.DSMT4">
                  <p:embed/>
                  <p:pic>
                    <p:nvPicPr>
                      <p:cNvPr id="7" name="Object 6">
                        <a:extLst>
                          <a:ext uri="{FF2B5EF4-FFF2-40B4-BE49-F238E27FC236}">
                            <a16:creationId xmlns:a16="http://schemas.microsoft.com/office/drawing/2014/main" id="{37D0CAB6-7D2E-C34A-9854-7C50BDFAF7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01" y="2318989"/>
                        <a:ext cx="2993201" cy="7441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1">
            <a:extLst>
              <a:ext uri="{FF2B5EF4-FFF2-40B4-BE49-F238E27FC236}">
                <a16:creationId xmlns:a16="http://schemas.microsoft.com/office/drawing/2014/main" id="{870427F2-6F47-6D45-B95C-754EDFF58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2001" y="5776227"/>
            <a:ext cx="184731" cy="30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1"/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EDCEA872-52BC-8246-9C7D-A86144BEAC8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1335223"/>
              </p:ext>
            </p:extLst>
          </p:nvPr>
        </p:nvGraphicFramePr>
        <p:xfrm>
          <a:off x="3448080" y="2318989"/>
          <a:ext cx="2883645" cy="7441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5" imgW="2019300" imgH="520700" progId="Equation.DSMT4">
                  <p:embed/>
                </p:oleObj>
              </mc:Choice>
              <mc:Fallback>
                <p:oleObj r:id="rId5" imgW="2019300" imgH="5207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EDCEA872-52BC-8246-9C7D-A86144BEAC8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8080" y="2318989"/>
                        <a:ext cx="2883645" cy="7441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3EF62703-2DC3-0747-A396-EA9E9CD14757}"/>
              </a:ext>
            </a:extLst>
          </p:cNvPr>
          <p:cNvSpPr txBox="1"/>
          <p:nvPr/>
        </p:nvSpPr>
        <p:spPr>
          <a:xfrm>
            <a:off x="1431566" y="6242861"/>
            <a:ext cx="37224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year - 2x10 </a:t>
            </a:r>
            <a:r>
              <a:rPr lang="en-US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sec  - 90 ab</a:t>
            </a:r>
            <a:r>
              <a:rPr lang="en-US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90B93E7-C4BD-9393-967E-351B83A41B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4668" y="3875171"/>
            <a:ext cx="4177531" cy="307742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970E424-0BF8-D4BF-4D2B-F1C9A51D03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2997" y="258870"/>
            <a:ext cx="2904155" cy="104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57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5FB197-5E14-102F-4460-D7C89BA2705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72415" y="-38434"/>
                <a:ext cx="10515600" cy="1325563"/>
              </a:xfrm>
            </p:spPr>
            <p:txBody>
              <a:bodyPr/>
              <a:lstStyle/>
              <a:p>
                <a:pPr algn="ctr"/>
                <a:r>
                  <a:rPr lang="en-US" dirty="0"/>
                  <a:t>Specifics for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rad>
                  </m:oMath>
                </a14:m>
                <a:r>
                  <a:rPr lang="en-US" dirty="0"/>
                  <a:t>=125 GeV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55FB197-5E14-102F-4460-D7C89BA2705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72415" y="-38434"/>
                <a:ext cx="10515600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CAB8B-8157-4DC7-DC48-EFD9A49DD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8694" y="1196360"/>
            <a:ext cx="11554615" cy="4879976"/>
          </a:xfrm>
          <a:ln>
            <a:solidFill>
              <a:schemeClr val="accent6">
                <a:lumMod val="50000"/>
              </a:schemeClr>
            </a:solidFill>
          </a:ln>
        </p:spPr>
        <p:txBody>
          <a:bodyPr>
            <a:normAutofit fontScale="85000" lnSpcReduction="10000"/>
          </a:bodyPr>
          <a:lstStyle/>
          <a:p>
            <a:pPr marL="457189" indent="-457189"/>
            <a:r>
              <a:rPr lang="en-US" sz="2400" dirty="0">
                <a:solidFill>
                  <a:srgbClr val="0432FF"/>
                </a:solidFill>
              </a:rPr>
              <a:t>From the onset of our studies, we focused on high energy reach of </a:t>
            </a:r>
            <a:r>
              <a:rPr lang="en-US" sz="2400" dirty="0" err="1">
                <a:solidFill>
                  <a:srgbClr val="0432FF"/>
                </a:solidFill>
              </a:rPr>
              <a:t>e</a:t>
            </a:r>
            <a:r>
              <a:rPr lang="en-US" sz="2400" baseline="30000" dirty="0" err="1">
                <a:solidFill>
                  <a:srgbClr val="0432FF"/>
                </a:solidFill>
              </a:rPr>
              <a:t>+</a:t>
            </a:r>
            <a:r>
              <a:rPr lang="en-US" sz="2400" dirty="0" err="1">
                <a:solidFill>
                  <a:srgbClr val="0432FF"/>
                </a:solidFill>
              </a:rPr>
              <a:t>e</a:t>
            </a:r>
            <a:r>
              <a:rPr lang="en-US" sz="2400" baseline="30000" dirty="0">
                <a:solidFill>
                  <a:srgbClr val="0432FF"/>
                </a:solidFill>
              </a:rPr>
              <a:t>-</a:t>
            </a:r>
            <a:r>
              <a:rPr lang="en-US" sz="2400" dirty="0">
                <a:solidFill>
                  <a:srgbClr val="0432FF"/>
                </a:solidFill>
              </a:rPr>
              <a:t> collisions where beamstrahlung effects are critically important both for the energy spread in collisions and for recovery of particles in damping rings. A 10-x bunch compression and decompression is needed for TeV scale operations.</a:t>
            </a:r>
          </a:p>
          <a:p>
            <a:pPr marL="457189" indent="-457189"/>
            <a:r>
              <a:rPr lang="en-US" sz="2400" dirty="0">
                <a:solidFill>
                  <a:srgbClr val="0432FF"/>
                </a:solidFill>
              </a:rPr>
              <a:t>62.5 GeV/beam energy is relatively low, which warrants completely different approach to the IR. As an example, a very modest 2-x to 3-x bunch compression/decompression is sufficient for lossless particles recovery </a:t>
            </a:r>
          </a:p>
          <a:p>
            <a:pPr marL="457189" indent="-457189"/>
            <a:r>
              <a:rPr lang="en-US" sz="2400" dirty="0">
                <a:solidFill>
                  <a:srgbClr val="0432FF"/>
                </a:solidFill>
              </a:rPr>
              <a:t>Less then 1% of particles radiate beamstrahlung photons, which reduces mono-energetic collisions by ~2%</a:t>
            </a:r>
          </a:p>
          <a:p>
            <a:pPr marL="457189" indent="-457189"/>
            <a:r>
              <a:rPr lang="en-US" sz="2400" dirty="0">
                <a:solidFill>
                  <a:srgbClr val="0432FF"/>
                </a:solidFill>
              </a:rPr>
              <a:t>Since ERL-based colliders uses fresh beams, necessary dispersion can be introduced in IR for monoenergetic collisions without adverse effect on beam emittance. </a:t>
            </a:r>
          </a:p>
          <a:p>
            <a:pPr marL="457189" indent="-457189"/>
            <a:r>
              <a:rPr lang="en-US" sz="2400" dirty="0">
                <a:solidFill>
                  <a:srgbClr val="0432FF"/>
                </a:solidFill>
              </a:rPr>
              <a:t>Since electron and positrons beams propagate through different (left and right) accelerator  structures, dispersion with opposition signs of electrons and positrons  </a:t>
            </a:r>
            <a:r>
              <a:rPr lang="en-US" sz="2400" b="1" dirty="0">
                <a:solidFill>
                  <a:srgbClr val="FF0000"/>
                </a:solidFill>
              </a:rPr>
              <a:t>D</a:t>
            </a:r>
            <a:r>
              <a:rPr lang="en-US" sz="2400" b="1" baseline="-25000" dirty="0">
                <a:solidFill>
                  <a:srgbClr val="FF0000"/>
                </a:solidFill>
              </a:rPr>
              <a:t>e+</a:t>
            </a:r>
            <a:r>
              <a:rPr lang="en-US" sz="2400" b="1" dirty="0">
                <a:solidFill>
                  <a:srgbClr val="FF0000"/>
                </a:solidFill>
              </a:rPr>
              <a:t>=-D</a:t>
            </a:r>
            <a:r>
              <a:rPr lang="en-US" sz="2400" b="1" baseline="-25000" dirty="0">
                <a:solidFill>
                  <a:srgbClr val="FF0000"/>
                </a:solidFill>
              </a:rPr>
              <a:t>e-</a:t>
            </a:r>
            <a:r>
              <a:rPr lang="en-US" sz="2400" b="1" dirty="0">
                <a:solidFill>
                  <a:srgbClr val="FF0000"/>
                </a:solidFill>
              </a:rPr>
              <a:t> </a:t>
            </a:r>
            <a:r>
              <a:rPr lang="en-US" sz="2400" dirty="0">
                <a:solidFill>
                  <a:srgbClr val="0432FF"/>
                </a:solidFill>
              </a:rPr>
              <a:t>can be created using magnets – no electrostatic elements are needed. </a:t>
            </a:r>
          </a:p>
          <a:p>
            <a:pPr marL="457189" indent="-457189"/>
            <a:r>
              <a:rPr lang="en-US" sz="2400" dirty="0">
                <a:solidFill>
                  <a:srgbClr val="0432FF"/>
                </a:solidFill>
              </a:rPr>
              <a:t>Using D</a:t>
            </a:r>
            <a:r>
              <a:rPr lang="en-US" sz="2400" baseline="-25000" dirty="0">
                <a:solidFill>
                  <a:srgbClr val="0432FF"/>
                </a:solidFill>
              </a:rPr>
              <a:t>x</a:t>
            </a:r>
            <a:r>
              <a:rPr lang="en-US" sz="2400" dirty="0">
                <a:solidFill>
                  <a:srgbClr val="0432FF"/>
                </a:solidFill>
              </a:rPr>
              <a:t>=12 cm in IR with </a:t>
            </a:r>
            <a:r>
              <a:rPr lang="el-GR" sz="2400" dirty="0">
                <a:solidFill>
                  <a:srgbClr val="0432FF"/>
                </a:solidFill>
              </a:rPr>
              <a:t>β</a:t>
            </a:r>
            <a:r>
              <a:rPr lang="en-US" sz="2400" baseline="30000" dirty="0">
                <a:solidFill>
                  <a:srgbClr val="0432FF"/>
                </a:solidFill>
              </a:rPr>
              <a:t>*</a:t>
            </a:r>
            <a:r>
              <a:rPr lang="en-US" sz="2400" baseline="-25000" dirty="0">
                <a:solidFill>
                  <a:srgbClr val="0432FF"/>
                </a:solidFill>
              </a:rPr>
              <a:t>x</a:t>
            </a:r>
            <a:r>
              <a:rPr lang="en-US" sz="2400" dirty="0">
                <a:solidFill>
                  <a:srgbClr val="0432FF"/>
                </a:solidFill>
              </a:rPr>
              <a:t>=5 cm will provide for energy spread in </a:t>
            </a:r>
            <a:r>
              <a:rPr lang="en-US" sz="2400" dirty="0" err="1">
                <a:solidFill>
                  <a:srgbClr val="0432FF"/>
                </a:solidFill>
              </a:rPr>
              <a:t>e</a:t>
            </a:r>
            <a:r>
              <a:rPr lang="en-US" sz="2400" baseline="30000" dirty="0" err="1">
                <a:solidFill>
                  <a:srgbClr val="0432FF"/>
                </a:solidFill>
              </a:rPr>
              <a:t>+</a:t>
            </a:r>
            <a:r>
              <a:rPr lang="en-US" sz="2400" dirty="0" err="1">
                <a:solidFill>
                  <a:srgbClr val="0432FF"/>
                </a:solidFill>
              </a:rPr>
              <a:t>e</a:t>
            </a:r>
            <a:r>
              <a:rPr lang="en-US" sz="2400" baseline="30000" dirty="0">
                <a:solidFill>
                  <a:srgbClr val="0432FF"/>
                </a:solidFill>
              </a:rPr>
              <a:t>-</a:t>
            </a:r>
            <a:r>
              <a:rPr lang="en-US" sz="2400" dirty="0">
                <a:solidFill>
                  <a:srgbClr val="0432FF"/>
                </a:solidFill>
              </a:rPr>
              <a:t> collision of  less then 1 MeV. This mode can be achieved in ReLiC and CERC without loss of luminosity. </a:t>
            </a:r>
          </a:p>
          <a:p>
            <a:pPr marL="457189" indent="-457189"/>
            <a:r>
              <a:rPr lang="en-US" sz="2400" dirty="0">
                <a:solidFill>
                  <a:srgbClr val="0432FF"/>
                </a:solidFill>
              </a:rPr>
              <a:t>In this presentation I am giving estimates, which are based on reasonable assumptions about beam dynamics.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6413B4-8A9E-F722-A136-B15AE35F6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0" tIns="0" rIns="45720" bIns="0" rtlCol="0" anchor="ctr"/>
          <a:lstStyle>
            <a:defPPr>
              <a:defRPr lang="en-US"/>
            </a:defPPr>
            <a:lvl1pPr marL="0" algn="r" defTabSz="914377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603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D10D52-DAAD-ED44-AB24-C79DF7122C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735" y="217885"/>
            <a:ext cx="10515600" cy="1325563"/>
          </a:xfrm>
        </p:spPr>
        <p:txBody>
          <a:bodyPr/>
          <a:lstStyle/>
          <a:p>
            <a:r>
              <a:rPr lang="en-US" dirty="0"/>
              <a:t>QED effects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D3D7BF8-B4AE-F542-82FC-916BABA27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13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64A198-1C50-604C-A4C0-86B77EDEFA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585" y="1135140"/>
            <a:ext cx="9198917" cy="192626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33E18B-8E7C-6B44-9EFD-CD8613E7D8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4585" y="3509030"/>
            <a:ext cx="8984473" cy="239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788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6DED42F-4A3D-6549-8DAE-C99129F7AB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3069" y="82953"/>
            <a:ext cx="9269819" cy="66732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Main parameters of ReLiC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A2CEC363-EBDD-614A-B49C-3B3B672928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14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E04CBB9-55DF-0C49-B255-6CEA165F02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549" y="750280"/>
            <a:ext cx="10417227" cy="4851609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23B389E5-610E-C7BC-EFE8-AB5B4D78CDA0}"/>
              </a:ext>
            </a:extLst>
          </p:cNvPr>
          <p:cNvSpPr txBox="1">
            <a:spLocks/>
          </p:cNvSpPr>
          <p:nvPr/>
        </p:nvSpPr>
        <p:spPr>
          <a:xfrm>
            <a:off x="1228197" y="6070807"/>
            <a:ext cx="9269819" cy="6673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sz="3200" i="1" dirty="0">
                <a:solidFill>
                  <a:srgbClr val="0432FF"/>
                </a:solidFill>
              </a:rPr>
              <a:t>Parameters are not fully optimized</a:t>
            </a:r>
          </a:p>
        </p:txBody>
      </p:sp>
    </p:spTree>
    <p:extLst>
      <p:ext uri="{BB962C8B-B14F-4D97-AF65-F5344CB8AC3E}">
        <p14:creationId xmlns:p14="http://schemas.microsoft.com/office/powerpoint/2010/main" val="527135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F3D736-1DDA-0847-9ACB-0B15B5116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192" y="136525"/>
            <a:ext cx="10515600" cy="1325563"/>
          </a:xfrm>
        </p:spPr>
        <p:txBody>
          <a:bodyPr/>
          <a:lstStyle/>
          <a:p>
            <a:r>
              <a:rPr lang="en-US" dirty="0"/>
              <a:t>Recycling collided electrons and positrons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AD0002-2D22-284A-9984-318B5550A9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519" y="1462088"/>
            <a:ext cx="4751832" cy="435133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dirty="0">
                <a:solidFill>
                  <a:srgbClr val="008F00"/>
                </a:solidFill>
              </a:rPr>
              <a:t>Advantages</a:t>
            </a:r>
          </a:p>
          <a:p>
            <a:r>
              <a:rPr lang="en-US" sz="2400" dirty="0">
                <a:solidFill>
                  <a:srgbClr val="008F00"/>
                </a:solidFill>
              </a:rPr>
              <a:t>Potential for high degree of polarization in colliding beams</a:t>
            </a:r>
          </a:p>
          <a:p>
            <a:r>
              <a:rPr lang="en-US" sz="2400" dirty="0">
                <a:solidFill>
                  <a:srgbClr val="008F00"/>
                </a:solidFill>
              </a:rPr>
              <a:t>Possibility to operate with relatively high average currents and high polarization (</a:t>
            </a:r>
            <a:r>
              <a:rPr lang="en-US" sz="2400" i="1" dirty="0">
                <a:solidFill>
                  <a:srgbClr val="008F00"/>
                </a:solidFill>
              </a:rPr>
              <a:t>removing insane appetite for polarized positron in linear colliders</a:t>
            </a:r>
            <a:r>
              <a:rPr lang="en-US" sz="2400" dirty="0">
                <a:solidFill>
                  <a:srgbClr val="008F00"/>
                </a:solidFill>
              </a:rPr>
              <a:t>)</a:t>
            </a:r>
          </a:p>
          <a:p>
            <a:r>
              <a:rPr lang="en-US" sz="2400" dirty="0">
                <a:solidFill>
                  <a:srgbClr val="008F00"/>
                </a:solidFill>
              </a:rPr>
              <a:t>Reduction of the power consumption</a:t>
            </a:r>
          </a:p>
          <a:p>
            <a:r>
              <a:rPr lang="en-US" sz="2400" dirty="0">
                <a:solidFill>
                  <a:srgbClr val="008F00"/>
                </a:solidFill>
              </a:rPr>
              <a:t>Eliminating high power beam dumps and related radiative waste</a:t>
            </a:r>
          </a:p>
          <a:p>
            <a:endParaRPr lang="en-US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0B9BAB-A6BD-3B40-9508-2CAB95DE43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15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BD27F40-D49E-2940-B718-3BD2DB71E393}"/>
              </a:ext>
            </a:extLst>
          </p:cNvPr>
          <p:cNvSpPr txBox="1">
            <a:spLocks/>
          </p:cNvSpPr>
          <p:nvPr/>
        </p:nvSpPr>
        <p:spPr>
          <a:xfrm>
            <a:off x="6234684" y="1462088"/>
            <a:ext cx="4751832" cy="43513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Challenges</a:t>
            </a:r>
          </a:p>
          <a:p>
            <a:r>
              <a:rPr lang="en-US" dirty="0">
                <a:solidFill>
                  <a:srgbClr val="FF0000"/>
                </a:solidFill>
              </a:rPr>
              <a:t>Eliminating particles loss caused by low energy tail induces by the beamstrahlung </a:t>
            </a:r>
          </a:p>
          <a:p>
            <a:r>
              <a:rPr lang="en-US" dirty="0">
                <a:solidFill>
                  <a:srgbClr val="FF0000"/>
                </a:solidFill>
              </a:rPr>
              <a:t>Damping rings with large energy acceptance</a:t>
            </a:r>
          </a:p>
          <a:p>
            <a:r>
              <a:rPr lang="en-US" dirty="0">
                <a:solidFill>
                  <a:srgbClr val="FF0000"/>
                </a:solidFill>
              </a:rPr>
              <a:t>Bunch compressing and decompression to fit into the damping ring energy acceptance</a:t>
            </a:r>
          </a:p>
          <a:p>
            <a:r>
              <a:rPr lang="en-US" dirty="0">
                <a:solidFill>
                  <a:srgbClr val="FF0000"/>
                </a:solidFill>
              </a:rPr>
              <a:t>High rep-rate injection and ejection kickers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6428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6FF10-E0CB-0E42-A1CF-D27E165105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077" y="-13005"/>
            <a:ext cx="9866524" cy="7045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0432FF"/>
                </a:solidFill>
              </a:rPr>
              <a:t>Comparison of Linac and Ring type colliders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E67EEEE-F73F-7D44-BE67-54AB7BC1F6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50104"/>
            <a:ext cx="184731" cy="30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1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633E60FC-59FB-3D4F-BD72-63F4DA9C07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46241" y="694943"/>
          <a:ext cx="8268451" cy="9975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4521200" imgH="546100" progId="Equation.DSMT4">
                  <p:embed/>
                </p:oleObj>
              </mc:Choice>
              <mc:Fallback>
                <p:oleObj r:id="rId2" imgW="4521200" imgH="546100" progId="Equation.DSMT4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id="{633E60FC-59FB-3D4F-BD72-63F4DA9C07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6241" y="694943"/>
                        <a:ext cx="8268451" cy="99756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4">
            <a:extLst>
              <a:ext uri="{FF2B5EF4-FFF2-40B4-BE49-F238E27FC236}">
                <a16:creationId xmlns:a16="http://schemas.microsoft.com/office/drawing/2014/main" id="{6B167E92-28E0-0142-9C98-3D7F11A81D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-150104"/>
            <a:ext cx="184731" cy="30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1"/>
          </a:p>
        </p:txBody>
      </p:sp>
      <p:sp>
        <p:nvSpPr>
          <p:cNvPr id="14" name="Rectangle 6">
            <a:extLst>
              <a:ext uri="{FF2B5EF4-FFF2-40B4-BE49-F238E27FC236}">
                <a16:creationId xmlns:a16="http://schemas.microsoft.com/office/drawing/2014/main" id="{F74E00C0-7374-6144-96A0-4E7485B79E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22225" y="1574659"/>
            <a:ext cx="905955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 (Body CS)"/>
              </a:rPr>
              <a:t>In ring and ring-type colliders there are strong limitations on maximum allowable beam-beam tune shift and IP chromaticity (e.g. how small is </a:t>
            </a:r>
            <a:r>
              <a:rPr lang="el-GR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 (Body CS)"/>
              </a:rPr>
              <a:t>β</a:t>
            </a: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 (Body CS)"/>
              </a:rPr>
              <a:t>*). It favors larger emittances, higher collision frequencies and higher beam currents to reach the same luminosity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graphicFrame>
        <p:nvGraphicFramePr>
          <p:cNvPr id="19" name="Object 18">
            <a:extLst>
              <a:ext uri="{FF2B5EF4-FFF2-40B4-BE49-F238E27FC236}">
                <a16:creationId xmlns:a16="http://schemas.microsoft.com/office/drawing/2014/main" id="{453A91F2-EC89-9044-9310-4921114AB9D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13975" y="2589065"/>
          <a:ext cx="2182612" cy="6618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4" imgW="1028700" imgH="330200" progId="Equation.DSMT4">
                  <p:embed/>
                </p:oleObj>
              </mc:Choice>
              <mc:Fallback>
                <p:oleObj r:id="rId4" imgW="1028700" imgH="330200" progId="Equation.DSMT4">
                  <p:embed/>
                  <p:pic>
                    <p:nvPicPr>
                      <p:cNvPr id="19" name="Object 18">
                        <a:extLst>
                          <a:ext uri="{FF2B5EF4-FFF2-40B4-BE49-F238E27FC236}">
                            <a16:creationId xmlns:a16="http://schemas.microsoft.com/office/drawing/2014/main" id="{453A91F2-EC89-9044-9310-4921114AB9D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13975" y="2589065"/>
                        <a:ext cx="2182612" cy="66185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309A3866-D753-D04A-8410-36E3262D777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45962" y="2503079"/>
          <a:ext cx="4411031" cy="1028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2209800" imgH="546100" progId="Equation.DSMT4">
                  <p:embed/>
                </p:oleObj>
              </mc:Choice>
              <mc:Fallback>
                <p:oleObj r:id="rId6" imgW="2209800" imgH="546100" progId="Equation.DSMT4">
                  <p:embed/>
                  <p:pic>
                    <p:nvPicPr>
                      <p:cNvPr id="20" name="Object 19">
                        <a:extLst>
                          <a:ext uri="{FF2B5EF4-FFF2-40B4-BE49-F238E27FC236}">
                            <a16:creationId xmlns:a16="http://schemas.microsoft.com/office/drawing/2014/main" id="{309A3866-D753-D04A-8410-36E3262D777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5962" y="2503079"/>
                        <a:ext cx="4411031" cy="1028888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Rectangle 6">
            <a:extLst>
              <a:ext uri="{FF2B5EF4-FFF2-40B4-BE49-F238E27FC236}">
                <a16:creationId xmlns:a16="http://schemas.microsoft.com/office/drawing/2014/main" id="{D52B7628-A994-3243-8C4C-4FB8270986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69875" y="3560132"/>
            <a:ext cx="772671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b="1" dirty="0">
                <a:solidFill>
                  <a:srgbClr val="00B05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 (Body CS)"/>
              </a:rPr>
              <a:t>Linear and ERL colliders, where beams collide only once, do not have such limitations!</a:t>
            </a:r>
            <a:endParaRPr lang="en-US" altLang="en-US" sz="1600" b="1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73BEBC70-A157-9644-9426-AEAF4A0FE7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" y="4157665"/>
            <a:ext cx="11855668" cy="2554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 (Body CS)"/>
              </a:rPr>
              <a:t>Example: “ring type” ERLC and “linac-type” ReLiC colliders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 (Body CS)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 (Body CS)"/>
              </a:rPr>
              <a:t>ReLiC produces 22.4 fold higher luminosity per unit of beam current and has 84-fold higher efficiency in generating luminosity   </a:t>
            </a:r>
            <a:endParaRPr lang="en-US" altLang="en-US" sz="1600" dirty="0">
              <a:latin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395B5B-2441-6246-B9CC-47A7254B2F9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46451" y="4652936"/>
            <a:ext cx="4864816" cy="131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3517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DA615-19F1-9A47-8133-4474A51916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1" y="65639"/>
            <a:ext cx="8738764" cy="768627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Accelerator designs and </a:t>
            </a:r>
            <a:r>
              <a:rPr lang="en-US" dirty="0">
                <a:solidFill>
                  <a:srgbClr val="FF0000"/>
                </a:solidFill>
              </a:rPr>
              <a:t>challenges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6C803E-994D-3F4F-899A-67EC1E12E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22" descr="Picture 22">
            <a:extLst>
              <a:ext uri="{FF2B5EF4-FFF2-40B4-BE49-F238E27FC236}">
                <a16:creationId xmlns:a16="http://schemas.microsoft.com/office/drawing/2014/main" id="{0A911D70-C525-9A4F-B17B-4021F1BE9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8380" y="3249594"/>
            <a:ext cx="1779229" cy="2641885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B3D149F-836A-8D47-9F1F-F17622B9291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34" t="13867" r="3724" b="11140"/>
          <a:stretch/>
        </p:blipFill>
        <p:spPr>
          <a:xfrm>
            <a:off x="9534200" y="1067140"/>
            <a:ext cx="2608431" cy="17944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860B544-4756-AF49-8467-8D0046C13A0E}"/>
              </a:ext>
            </a:extLst>
          </p:cNvPr>
          <p:cNvSpPr txBox="1"/>
          <p:nvPr/>
        </p:nvSpPr>
        <p:spPr>
          <a:xfrm>
            <a:off x="9534200" y="5857687"/>
            <a:ext cx="2332046" cy="498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buClr>
                <a:srgbClr val="0033A0"/>
              </a:buClr>
              <a:buSzPct val="150000"/>
            </a:pP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FoM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~75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EAC0C60-B867-BC4A-B216-64C4FE550F8B}"/>
              </a:ext>
            </a:extLst>
          </p:cNvPr>
          <p:cNvSpPr txBox="1">
            <a:spLocks/>
          </p:cNvSpPr>
          <p:nvPr/>
        </p:nvSpPr>
        <p:spPr>
          <a:xfrm>
            <a:off x="407842" y="988877"/>
            <a:ext cx="9039849" cy="54627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On-axis acceleration and deceleration of high energy beams is main advantage of CERC and ReLiC, allowing using existing SRF linac technology and other conventional equipment</a:t>
            </a:r>
          </a:p>
          <a:p>
            <a:r>
              <a:rPr lang="en-US" sz="2000" dirty="0">
                <a:solidFill>
                  <a:srgbClr val="FF0000"/>
                </a:solidFill>
              </a:rPr>
              <a:t>But still there are a lot of challenges:</a:t>
            </a:r>
          </a:p>
          <a:p>
            <a:r>
              <a:rPr lang="en-US" sz="2000" dirty="0">
                <a:solidFill>
                  <a:srgbClr val="FF0000"/>
                </a:solidFill>
              </a:rPr>
              <a:t>High efficiency LiHe refrigerators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1.5 GHz SRF cavities with quality factor Q &gt; 10</a:t>
            </a:r>
            <a:r>
              <a:rPr lang="en-US" sz="2000" baseline="30000" dirty="0">
                <a:solidFill>
                  <a:srgbClr val="FF0000"/>
                </a:solidFill>
              </a:rPr>
              <a:t>11</a:t>
            </a:r>
            <a:r>
              <a:rPr lang="en-US" sz="2000" dirty="0">
                <a:solidFill>
                  <a:srgbClr val="FF0000"/>
                </a:solidFill>
              </a:rPr>
              <a:t> at 1.5 K (or 2 K)</a:t>
            </a:r>
          </a:p>
          <a:p>
            <a:r>
              <a:rPr lang="en-US" sz="2000" dirty="0">
                <a:solidFill>
                  <a:srgbClr val="FF0000"/>
                </a:solidFill>
              </a:rPr>
              <a:t>N</a:t>
            </a:r>
            <a:r>
              <a:rPr lang="en-US" sz="2000" baseline="-25000" dirty="0">
                <a:solidFill>
                  <a:srgbClr val="FF0000"/>
                </a:solidFill>
              </a:rPr>
              <a:t>3</a:t>
            </a:r>
            <a:r>
              <a:rPr lang="en-US" sz="2000" dirty="0">
                <a:solidFill>
                  <a:srgbClr val="FF0000"/>
                </a:solidFill>
              </a:rPr>
              <a:t>Sb 4K SRF cavities with quality factor </a:t>
            </a:r>
          </a:p>
          <a:p>
            <a:r>
              <a:rPr lang="en-US" sz="2000" dirty="0">
                <a:solidFill>
                  <a:srgbClr val="FF0000"/>
                </a:solidFill>
              </a:rPr>
              <a:t>Reactive tuners to reduce power to suppressing microphonics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Damping rings with very flat beams (</a:t>
            </a:r>
            <a:r>
              <a:rPr lang="el-GR" sz="2000" dirty="0">
                <a:solidFill>
                  <a:srgbClr val="FF0000"/>
                </a:solidFill>
              </a:rPr>
              <a:t>ε</a:t>
            </a:r>
            <a:r>
              <a:rPr lang="en-US" sz="2000" baseline="-25000" dirty="0">
                <a:solidFill>
                  <a:srgbClr val="FF0000"/>
                </a:solidFill>
              </a:rPr>
              <a:t>h</a:t>
            </a:r>
            <a:r>
              <a:rPr lang="en-US" sz="2000" dirty="0">
                <a:solidFill>
                  <a:srgbClr val="FF0000"/>
                </a:solidFill>
              </a:rPr>
              <a:t>/</a:t>
            </a:r>
            <a:r>
              <a:rPr lang="el-GR" sz="2000" dirty="0">
                <a:solidFill>
                  <a:srgbClr val="FF0000"/>
                </a:solidFill>
              </a:rPr>
              <a:t>ε</a:t>
            </a:r>
            <a:r>
              <a:rPr lang="en-US" sz="2000" baseline="-25000" dirty="0">
                <a:solidFill>
                  <a:srgbClr val="FF0000"/>
                </a:solidFill>
              </a:rPr>
              <a:t>v</a:t>
            </a:r>
            <a:r>
              <a:rPr lang="en-US" sz="2000" dirty="0">
                <a:solidFill>
                  <a:srgbClr val="FF0000"/>
                </a:solidFill>
              </a:rPr>
              <a:t> ~2,000-4,000)</a:t>
            </a:r>
          </a:p>
          <a:p>
            <a:r>
              <a:rPr lang="en-US" sz="2000" dirty="0">
                <a:solidFill>
                  <a:srgbClr val="FF0000"/>
                </a:solidFill>
              </a:rPr>
              <a:t>Damping rings with 10% energy acceptance</a:t>
            </a:r>
          </a:p>
          <a:p>
            <a:r>
              <a:rPr lang="en-US" sz="2000" dirty="0">
                <a:solidFill>
                  <a:srgbClr val="FF0000"/>
                </a:solidFill>
              </a:rPr>
              <a:t>10-to-40 fold bunch decompressors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MHz scale rate injection/ejection kickers</a:t>
            </a:r>
          </a:p>
          <a:p>
            <a:r>
              <a:rPr lang="en-US" sz="2000" dirty="0">
                <a:solidFill>
                  <a:srgbClr val="FF0000"/>
                </a:solidFill>
              </a:rPr>
              <a:t>Vertical beam stabilization at the Ips</a:t>
            </a:r>
          </a:p>
          <a:p>
            <a:endParaRPr lang="en-US" sz="2000" dirty="0">
              <a:solidFill>
                <a:srgbClr val="FF0000"/>
              </a:solidFill>
            </a:endParaRPr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91576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237871-545C-7044-B52D-473A00A73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09" y="10852"/>
            <a:ext cx="10439683" cy="767432"/>
          </a:xfrm>
        </p:spPr>
        <p:txBody>
          <a:bodyPr>
            <a:normAutofit/>
          </a:bodyPr>
          <a:lstStyle/>
          <a:p>
            <a:r>
              <a:rPr lang="en-US" sz="3600" b="1" dirty="0"/>
              <a:t>Physics: Energy and Luminosities reach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794578-C8DF-2D4B-9789-ECB9B138C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9D56A9-C991-CF4B-929D-EA3F8361D9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6" r="845" b="-1887"/>
          <a:stretch/>
        </p:blipFill>
        <p:spPr>
          <a:xfrm>
            <a:off x="136874" y="704214"/>
            <a:ext cx="6527164" cy="364493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B705BBE-A5F8-6945-ACE9-A4914B3E4EAF}"/>
              </a:ext>
            </a:extLst>
          </p:cNvPr>
          <p:cNvSpPr/>
          <p:nvPr/>
        </p:nvSpPr>
        <p:spPr>
          <a:xfrm flipV="1">
            <a:off x="3578802" y="1741711"/>
            <a:ext cx="101471" cy="75120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26FCE7-EBE0-5448-BBBE-0785C779BBBB}"/>
              </a:ext>
            </a:extLst>
          </p:cNvPr>
          <p:cNvSpPr txBox="1"/>
          <p:nvPr/>
        </p:nvSpPr>
        <p:spPr>
          <a:xfrm rot="16200000">
            <a:off x="3184831" y="1138407"/>
            <a:ext cx="896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FCC </a:t>
            </a:r>
            <a:r>
              <a:rPr lang="en-US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</a:t>
            </a:r>
            <a:endParaRPr lang="en-US" sz="1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CEACB3-03D3-544D-B571-62AC7C38B7FC}"/>
              </a:ext>
            </a:extLst>
          </p:cNvPr>
          <p:cNvSpPr/>
          <p:nvPr/>
        </p:nvSpPr>
        <p:spPr>
          <a:xfrm flipV="1">
            <a:off x="4619027" y="1858881"/>
            <a:ext cx="324979" cy="1365707"/>
          </a:xfrm>
          <a:prstGeom prst="rect">
            <a:avLst/>
          </a:prstGeom>
          <a:solidFill>
            <a:srgbClr val="00B050">
              <a:alpha val="4810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1A21A62-1E5F-D041-826E-6DE18F0EC6DD}"/>
              </a:ext>
            </a:extLst>
          </p:cNvPr>
          <p:cNvSpPr/>
          <p:nvPr/>
        </p:nvSpPr>
        <p:spPr>
          <a:xfrm flipV="1">
            <a:off x="3983334" y="1739417"/>
            <a:ext cx="101471" cy="1485171"/>
          </a:xfrm>
          <a:prstGeom prst="rect">
            <a:avLst/>
          </a:prstGeom>
          <a:solidFill>
            <a:srgbClr val="0432FF"/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C972AF8-B97F-6D4C-9534-976C283D6FBA}"/>
              </a:ext>
            </a:extLst>
          </p:cNvPr>
          <p:cNvSpPr txBox="1"/>
          <p:nvPr/>
        </p:nvSpPr>
        <p:spPr>
          <a:xfrm rot="16200000">
            <a:off x="3637369" y="1150916"/>
            <a:ext cx="793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6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ReLiC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BF0474-CB2C-4D40-B574-3FBBBFC12C0E}"/>
              </a:ext>
            </a:extLst>
          </p:cNvPr>
          <p:cNvSpPr/>
          <p:nvPr/>
        </p:nvSpPr>
        <p:spPr>
          <a:xfrm flipV="1">
            <a:off x="4620808" y="1641705"/>
            <a:ext cx="1728821" cy="1582883"/>
          </a:xfrm>
          <a:prstGeom prst="rect">
            <a:avLst/>
          </a:prstGeom>
          <a:solidFill>
            <a:srgbClr val="0432FF">
              <a:alpha val="41000"/>
            </a:srgbClr>
          </a:solidFill>
          <a:ln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EEC5B1-271C-3741-A8F8-2E2D9048E606}"/>
              </a:ext>
            </a:extLst>
          </p:cNvPr>
          <p:cNvSpPr/>
          <p:nvPr/>
        </p:nvSpPr>
        <p:spPr>
          <a:xfrm flipV="1">
            <a:off x="4619026" y="2005101"/>
            <a:ext cx="188439" cy="1229329"/>
          </a:xfrm>
          <a:prstGeom prst="rect">
            <a:avLst/>
          </a:prstGeom>
          <a:solidFill>
            <a:srgbClr val="FF0000">
              <a:alpha val="6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E9CDD71-8CD1-0F42-9FC4-ABABD7F21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3021" y="1017637"/>
            <a:ext cx="5340636" cy="32112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CE57732-69A2-9747-BB9E-557A95E37C1C}"/>
              </a:ext>
            </a:extLst>
          </p:cNvPr>
          <p:cNvCxnSpPr>
            <a:cxnSpLocks/>
          </p:cNvCxnSpPr>
          <p:nvPr/>
        </p:nvCxnSpPr>
        <p:spPr>
          <a:xfrm flipV="1">
            <a:off x="8786216" y="1452951"/>
            <a:ext cx="0" cy="1807607"/>
          </a:xfrm>
          <a:prstGeom prst="straightConnector1">
            <a:avLst/>
          </a:prstGeom>
          <a:ln w="12700">
            <a:solidFill>
              <a:srgbClr val="06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56E68DA-14FB-3E4B-9697-E4D01DEDE6A7}"/>
              </a:ext>
            </a:extLst>
          </p:cNvPr>
          <p:cNvCxnSpPr>
            <a:cxnSpLocks/>
          </p:cNvCxnSpPr>
          <p:nvPr/>
        </p:nvCxnSpPr>
        <p:spPr>
          <a:xfrm flipV="1">
            <a:off x="8788453" y="1452952"/>
            <a:ext cx="0" cy="1168379"/>
          </a:xfrm>
          <a:prstGeom prst="straightConnector1">
            <a:avLst/>
          </a:prstGeom>
          <a:ln w="12700">
            <a:solidFill>
              <a:srgbClr val="0632FF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Hexagon 15">
            <a:extLst>
              <a:ext uri="{FF2B5EF4-FFF2-40B4-BE49-F238E27FC236}">
                <a16:creationId xmlns:a16="http://schemas.microsoft.com/office/drawing/2014/main" id="{A3E40F29-CF2E-A443-8AA9-3273EE98625D}"/>
              </a:ext>
            </a:extLst>
          </p:cNvPr>
          <p:cNvSpPr>
            <a:spLocks noChangeAspect="1"/>
          </p:cNvSpPr>
          <p:nvPr/>
        </p:nvSpPr>
        <p:spPr>
          <a:xfrm>
            <a:off x="8747543" y="2187252"/>
            <a:ext cx="72000" cy="72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3" name="Hexagon 22">
            <a:extLst>
              <a:ext uri="{FF2B5EF4-FFF2-40B4-BE49-F238E27FC236}">
                <a16:creationId xmlns:a16="http://schemas.microsoft.com/office/drawing/2014/main" id="{2736D37B-E03F-4E46-8FFC-B72CF0DEF233}"/>
              </a:ext>
            </a:extLst>
          </p:cNvPr>
          <p:cNvSpPr>
            <a:spLocks noChangeAspect="1"/>
          </p:cNvSpPr>
          <p:nvPr/>
        </p:nvSpPr>
        <p:spPr>
          <a:xfrm>
            <a:off x="10188567" y="2326373"/>
            <a:ext cx="72000" cy="720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1B05949-FD60-3B47-B5ED-E15E34611BAD}"/>
              </a:ext>
            </a:extLst>
          </p:cNvPr>
          <p:cNvSpPr txBox="1"/>
          <p:nvPr/>
        </p:nvSpPr>
        <p:spPr>
          <a:xfrm>
            <a:off x="10329183" y="2290366"/>
            <a:ext cx="106952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 CERC 30 MW / ERLC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6EF9FC6-6EBF-3348-8B2C-07436BB8318E}"/>
              </a:ext>
            </a:extLst>
          </p:cNvPr>
          <p:cNvSpPr/>
          <p:nvPr/>
        </p:nvSpPr>
        <p:spPr>
          <a:xfrm flipV="1">
            <a:off x="3767239" y="1739419"/>
            <a:ext cx="101471" cy="1282755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304C686-B85E-984D-BCDE-6E1175B918BF}"/>
              </a:ext>
            </a:extLst>
          </p:cNvPr>
          <p:cNvSpPr txBox="1"/>
          <p:nvPr/>
        </p:nvSpPr>
        <p:spPr>
          <a:xfrm rot="16200000">
            <a:off x="3282062" y="1083316"/>
            <a:ext cx="1091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km CERC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26BB7B-685F-9D41-A964-EDF2DEE3B995}"/>
              </a:ext>
            </a:extLst>
          </p:cNvPr>
          <p:cNvSpPr txBox="1"/>
          <p:nvPr/>
        </p:nvSpPr>
        <p:spPr>
          <a:xfrm>
            <a:off x="7005521" y="704246"/>
            <a:ext cx="50103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008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Recycling could offer luminosity boosts ~ 200 in HIGS sector</a:t>
            </a: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FD21C42-2910-0C43-B28E-AABD7CAF97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9142" y="4487969"/>
            <a:ext cx="3477317" cy="2233507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93F04B25-1A45-3542-8A7E-F3075C6CFFE8}"/>
              </a:ext>
            </a:extLst>
          </p:cNvPr>
          <p:cNvSpPr txBox="1"/>
          <p:nvPr/>
        </p:nvSpPr>
        <p:spPr>
          <a:xfrm>
            <a:off x="51814" y="5246710"/>
            <a:ext cx="31535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6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r>
              <a:rPr lang="en-US" sz="1600" dirty="0">
                <a:solidFill>
                  <a:srgbClr val="06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The proper combination of polarization for electrons and positrons will significantly enhance the production cross section or will suppress it: great tool to control systematics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E765F48-2722-7F4E-B724-7300F9D7B05B}"/>
              </a:ext>
            </a:extLst>
          </p:cNvPr>
          <p:cNvSpPr txBox="1"/>
          <p:nvPr/>
        </p:nvSpPr>
        <p:spPr>
          <a:xfrm>
            <a:off x="51814" y="4320647"/>
            <a:ext cx="31535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Recycling offers potential for high degree of polarization in e</a:t>
            </a:r>
            <a:r>
              <a:rPr lang="en-US" sz="1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8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beams </a:t>
            </a:r>
            <a:endParaRPr lang="en-US" sz="1800" b="1" dirty="0"/>
          </a:p>
        </p:txBody>
      </p:sp>
      <p:sp>
        <p:nvSpPr>
          <p:cNvPr id="34" name="Hexagon 33">
            <a:extLst>
              <a:ext uri="{FF2B5EF4-FFF2-40B4-BE49-F238E27FC236}">
                <a16:creationId xmlns:a16="http://schemas.microsoft.com/office/drawing/2014/main" id="{1FCE5BF1-9A1F-F04F-835B-5058C66B0ED7}"/>
              </a:ext>
            </a:extLst>
          </p:cNvPr>
          <p:cNvSpPr>
            <a:spLocks noChangeAspect="1"/>
          </p:cNvSpPr>
          <p:nvPr/>
        </p:nvSpPr>
        <p:spPr>
          <a:xfrm>
            <a:off x="8747543" y="1771557"/>
            <a:ext cx="72000" cy="7200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B3231B15-8127-4144-B06F-8CEB05997A37}"/>
              </a:ext>
            </a:extLst>
          </p:cNvPr>
          <p:cNvSpPr>
            <a:spLocks noChangeAspect="1"/>
          </p:cNvSpPr>
          <p:nvPr/>
        </p:nvSpPr>
        <p:spPr>
          <a:xfrm>
            <a:off x="10192112" y="2464597"/>
            <a:ext cx="72000" cy="7200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3C43870-198E-724A-AD73-9B3139161CF1}"/>
              </a:ext>
            </a:extLst>
          </p:cNvPr>
          <p:cNvSpPr txBox="1"/>
          <p:nvPr/>
        </p:nvSpPr>
        <p:spPr>
          <a:xfrm>
            <a:off x="10329183" y="2432384"/>
            <a:ext cx="6928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LHC CERC 100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EB26E0D-AFD8-5449-82AC-5CBF43B5E2EB}"/>
              </a:ext>
            </a:extLst>
          </p:cNvPr>
          <p:cNvSpPr txBox="1"/>
          <p:nvPr/>
        </p:nvSpPr>
        <p:spPr>
          <a:xfrm>
            <a:off x="9613288" y="1725960"/>
            <a:ext cx="5806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@FCC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623E00F-C9E0-9845-9006-24D3BFE60CDB}"/>
              </a:ext>
            </a:extLst>
          </p:cNvPr>
          <p:cNvSpPr txBox="1"/>
          <p:nvPr/>
        </p:nvSpPr>
        <p:spPr>
          <a:xfrm>
            <a:off x="8182599" y="1591716"/>
            <a:ext cx="4539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7030A0"/>
                </a:solidFill>
              </a:rPr>
              <a:t>FCC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45ED68-F5A0-99D1-3277-FC13546F52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3423" y="4259349"/>
            <a:ext cx="3579831" cy="2637121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9D83A08-D608-E545-09EB-2451AEC0C569}"/>
              </a:ext>
            </a:extLst>
          </p:cNvPr>
          <p:cNvCxnSpPr>
            <a:cxnSpLocks/>
          </p:cNvCxnSpPr>
          <p:nvPr/>
        </p:nvCxnSpPr>
        <p:spPr>
          <a:xfrm flipH="1" flipV="1">
            <a:off x="8781272" y="1805169"/>
            <a:ext cx="743825" cy="1321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C9F3FAB-0464-91DB-44E6-06434133E3C5}"/>
              </a:ext>
            </a:extLst>
          </p:cNvPr>
          <p:cNvSpPr txBox="1"/>
          <p:nvPr/>
        </p:nvSpPr>
        <p:spPr>
          <a:xfrm rot="385206">
            <a:off x="8793649" y="1612308"/>
            <a:ext cx="51648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ERLC</a:t>
            </a:r>
          </a:p>
        </p:txBody>
      </p:sp>
    </p:spTree>
    <p:extLst>
      <p:ext uri="{BB962C8B-B14F-4D97-AF65-F5344CB8AC3E}">
        <p14:creationId xmlns:p14="http://schemas.microsoft.com/office/powerpoint/2010/main" val="69448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86840A-C0B4-2722-AD44-D93F5C8953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908" y="-7088"/>
            <a:ext cx="10515600" cy="867621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Three types of recycling </a:t>
            </a:r>
            <a:r>
              <a:rPr lang="en-US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4000" baseline="30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4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40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collider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D48AA0-C9D7-BEC5-A470-6A74206BD7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046" y="890799"/>
            <a:ext cx="11986260" cy="5821575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currently three known concepts of recycling linear colliders (</a:t>
            </a:r>
            <a:r>
              <a:rPr lang="en-US" sz="2600" i="1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listed in order of first appearances</a:t>
            </a:r>
            <a:r>
              <a:rPr lang="en-US" sz="2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which have significant differences :</a:t>
            </a:r>
          </a:p>
          <a:p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CERC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ircular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nergy and particle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ecovery </a:t>
            </a:r>
            <a:r>
              <a:rPr lang="en-US" sz="3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baseline="30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baseline="30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ollider </a:t>
            </a:r>
            <a:r>
              <a:rPr lang="en-US" sz="3000" i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(Sept. 2019)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multi-turn ERL located in a large semi-circular tunnel (such as FCC or LHC)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Collided particles are decelerated, cooled in damping rings and re-used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 is attained by high beam-beam disruption parameter, typical of linear colliders</a:t>
            </a:r>
          </a:p>
          <a:p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ERLC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nergy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ecovery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inear </a:t>
            </a:r>
            <a:r>
              <a:rPr lang="en-US" sz="3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baseline="30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baseline="30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ollider </a:t>
            </a:r>
            <a:r>
              <a:rPr lang="en-US" sz="3000" i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(December 2021)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dual linear accelerators to accelerate, collide and decelerate both e</a:t>
            </a:r>
            <a:r>
              <a:rPr lang="en-US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e</a:t>
            </a:r>
            <a:r>
              <a:rPr lang="en-US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beams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Collided particles are decelerated, slightly cooled in a wiggler channel and re-used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High luminosity is attained by high beam current and rep-rate – beam’s collision occurs at low disruption,</a:t>
            </a:r>
          </a:p>
          <a:p>
            <a:pPr marL="457200" lvl="1" indent="0">
              <a:buNone/>
            </a:pPr>
            <a:r>
              <a:rPr lang="en-US" sz="1900" dirty="0"/>
              <a:t>    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it is better described by the tune-shift typical for ring 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900" baseline="30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colliders</a:t>
            </a:r>
            <a:endParaRPr lang="en-US" sz="3000" b="1" dirty="0">
              <a:solidFill>
                <a:srgbClr val="01189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ReLiC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cycling </a:t>
            </a:r>
            <a:r>
              <a:rPr lang="en-US" sz="3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baseline="30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000" baseline="30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near </a:t>
            </a:r>
            <a:r>
              <a:rPr lang="en-US" sz="30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ollider </a:t>
            </a:r>
            <a:r>
              <a:rPr lang="en-US" sz="3000" i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(March 2022)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single linear accelerators to accelerate, collide and decelerate both e</a:t>
            </a:r>
            <a:r>
              <a:rPr lang="en-US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e</a:t>
            </a:r>
            <a:r>
              <a:rPr lang="en-US" sz="19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beams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Trains of accelerating and decelerating particles avoid parasitic collisions is separators 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Collided particles are decelerated, cooled in damping rings and re-used</a:t>
            </a:r>
          </a:p>
          <a:p>
            <a:pPr lvl="1"/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High luminosity is attained by high beam-beam disruption parameter, typical of linear colliders</a:t>
            </a:r>
          </a:p>
          <a:p>
            <a:pPr lvl="1"/>
            <a:endParaRPr lang="en-US" sz="1867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2600" u="sng" dirty="0">
                <a:solidFill>
                  <a:srgbClr val="4E8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 three concept assume colliding flat beams to control beamstrahlung  </a:t>
            </a:r>
          </a:p>
        </p:txBody>
      </p:sp>
    </p:spTree>
    <p:extLst>
      <p:ext uri="{BB962C8B-B14F-4D97-AF65-F5344CB8AC3E}">
        <p14:creationId xmlns:p14="http://schemas.microsoft.com/office/powerpoint/2010/main" val="1392340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49">
            <a:extLst>
              <a:ext uri="{FF2B5EF4-FFF2-40B4-BE49-F238E27FC236}">
                <a16:creationId xmlns:a16="http://schemas.microsoft.com/office/drawing/2014/main" id="{564349F5-1ADA-9D48-AF6C-F6752E329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2288" y="11968"/>
            <a:ext cx="8622158" cy="431197"/>
          </a:xfrm>
        </p:spPr>
        <p:txBody>
          <a:bodyPr>
            <a:noAutofit/>
          </a:bodyPr>
          <a:lstStyle/>
          <a:p>
            <a:pPr algn="l"/>
            <a:r>
              <a:rPr lang="en-US" sz="3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CERC - Circular ERL recycling </a:t>
            </a:r>
            <a:r>
              <a:rPr lang="en-US" sz="36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600" baseline="300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36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3600" baseline="300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3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Collider</a:t>
            </a:r>
          </a:p>
        </p:txBody>
      </p:sp>
      <p:sp>
        <p:nvSpPr>
          <p:cNvPr id="76" name="Content Placeholder 50">
            <a:extLst>
              <a:ext uri="{FF2B5EF4-FFF2-40B4-BE49-F238E27FC236}">
                <a16:creationId xmlns:a16="http://schemas.microsoft.com/office/drawing/2014/main" id="{1ACE04B3-A0DC-CF47-8903-D4CB9C1B6081}"/>
              </a:ext>
            </a:extLst>
          </p:cNvPr>
          <p:cNvSpPr txBox="1">
            <a:spLocks/>
          </p:cNvSpPr>
          <p:nvPr/>
        </p:nvSpPr>
        <p:spPr>
          <a:xfrm>
            <a:off x="3377682" y="544891"/>
            <a:ext cx="4549410" cy="3012732"/>
          </a:xfrm>
          <a:prstGeom prst="rect">
            <a:avLst/>
          </a:prstGeom>
          <a:solidFill>
            <a:schemeClr val="bg1">
              <a:alpha val="66000"/>
            </a:schemeClr>
          </a:solidFill>
          <a:ln w="3175">
            <a:noFill/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Beams accelerated by SRF linacs in number of  (2 to 4) turns</a:t>
            </a:r>
          </a:p>
          <a:p>
            <a:r>
              <a:rPr lang="en-US" sz="1200" dirty="0"/>
              <a:t>Only beams at top energy pass through detectors, the rest of beams bypass them</a:t>
            </a:r>
          </a:p>
          <a:p>
            <a:r>
              <a:rPr lang="en-US" sz="1200" dirty="0"/>
              <a:t>After collision at top energy RF phases are changed to deceleration returning most energy – minus that lost for SR -  to SRF linac</a:t>
            </a:r>
          </a:p>
          <a:p>
            <a:r>
              <a:rPr lang="en-US" sz="1200" dirty="0"/>
              <a:t>After deceleration, all electrons and positrons are reinjected into the cooling rings</a:t>
            </a:r>
          </a:p>
          <a:p>
            <a:r>
              <a:rPr lang="en-US" sz="1200" dirty="0"/>
              <a:t>Only beam losses compensated by top-off injection</a:t>
            </a:r>
          </a:p>
          <a:p>
            <a:r>
              <a:rPr lang="en-US" sz="1200" dirty="0"/>
              <a:t>In few damping times flat beams are prepared and ejected with collision frequency </a:t>
            </a:r>
          </a:p>
          <a:p>
            <a:r>
              <a:rPr lang="en-US" sz="1200" dirty="0"/>
              <a:t>In case of multiple detectors, luminosity can be shared in any desirable ratio</a:t>
            </a:r>
          </a:p>
          <a:p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Main idea: low current and low collision frequency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182BE724-49ED-3249-9C9C-211F793AE48A}"/>
              </a:ext>
            </a:extLst>
          </p:cNvPr>
          <p:cNvSpPr txBox="1"/>
          <p:nvPr/>
        </p:nvSpPr>
        <p:spPr>
          <a:xfrm>
            <a:off x="52425" y="3501377"/>
            <a:ext cx="420340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/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VNL, T. Roser, M. Chamizo-Llatas, Phys. Lett. B 804,135394, (2020) 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F881E042-229D-1341-A182-9D5FD78306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758" y="1726185"/>
            <a:ext cx="1538597" cy="127058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D97E55A-1569-B647-99FD-B2D47A5F62BD}"/>
              </a:ext>
            </a:extLst>
          </p:cNvPr>
          <p:cNvSpPr txBox="1"/>
          <p:nvPr/>
        </p:nvSpPr>
        <p:spPr>
          <a:xfrm>
            <a:off x="892735" y="3024610"/>
            <a:ext cx="1680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4-pass CERC with 500 GeV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c.m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A48735-419D-407D-D9BC-E591325832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962" y="790310"/>
            <a:ext cx="2790188" cy="282476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EE57F0C-4FA8-BFE6-BBB9-BBC5665AA4D8}"/>
              </a:ext>
            </a:extLst>
          </p:cNvPr>
          <p:cNvSpPr txBox="1"/>
          <p:nvPr/>
        </p:nvSpPr>
        <p:spPr>
          <a:xfrm>
            <a:off x="165123" y="456246"/>
            <a:ext cx="3378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FCC 100 km tunnel – 4 passes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A498213-A685-3DDE-5D0F-291B7E562B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7018" y="790309"/>
            <a:ext cx="2551293" cy="2591790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63CEE1E7-9EA7-A827-FBF2-4FC7C0156460}"/>
              </a:ext>
            </a:extLst>
          </p:cNvPr>
          <p:cNvSpPr txBox="1"/>
          <p:nvPr/>
        </p:nvSpPr>
        <p:spPr>
          <a:xfrm>
            <a:off x="8080676" y="438773"/>
            <a:ext cx="30688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LHC tunnel – 2 passes </a:t>
            </a: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5AE01BEE-9F93-E399-D0D8-B14F14FB05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2062" y="3881422"/>
            <a:ext cx="3321731" cy="2429157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D957796-F31B-86EA-3C84-B1CDCA0074B0}"/>
              </a:ext>
            </a:extLst>
          </p:cNvPr>
          <p:cNvSpPr txBox="1"/>
          <p:nvPr/>
        </p:nvSpPr>
        <p:spPr>
          <a:xfrm>
            <a:off x="10650388" y="1463956"/>
            <a:ext cx="134545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Synchrotron radiation energy loss is 5.22 GeV.  Total SR power is 30 MW</a:t>
            </a:r>
          </a:p>
        </p:txBody>
      </p:sp>
      <p:pic>
        <p:nvPicPr>
          <p:cNvPr id="47" name="Content Placeholder 6">
            <a:extLst>
              <a:ext uri="{FF2B5EF4-FFF2-40B4-BE49-F238E27FC236}">
                <a16:creationId xmlns:a16="http://schemas.microsoft.com/office/drawing/2014/main" id="{06D2FED4-2C8A-BF7D-4132-7331C4DDC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425" y="3886469"/>
            <a:ext cx="4816401" cy="2618660"/>
          </a:xfrm>
          <a:prstGeom prst="rect">
            <a:avLst/>
          </a:prstGeom>
        </p:spPr>
      </p:pic>
      <p:sp>
        <p:nvSpPr>
          <p:cNvPr id="52" name="Content Placeholder 50">
            <a:extLst>
              <a:ext uri="{FF2B5EF4-FFF2-40B4-BE49-F238E27FC236}">
                <a16:creationId xmlns:a16="http://schemas.microsoft.com/office/drawing/2014/main" id="{5BBF054E-F73A-4A50-5815-33D193C416A9}"/>
              </a:ext>
            </a:extLst>
          </p:cNvPr>
          <p:cNvSpPr txBox="1">
            <a:spLocks/>
          </p:cNvSpPr>
          <p:nvPr/>
        </p:nvSpPr>
        <p:spPr>
          <a:xfrm>
            <a:off x="5084327" y="4153995"/>
            <a:ext cx="2996349" cy="2721815"/>
          </a:xfrm>
          <a:prstGeom prst="rect">
            <a:avLst/>
          </a:prstGeom>
          <a:solidFill>
            <a:schemeClr val="bg1">
              <a:alpha val="66000"/>
            </a:schemeClr>
          </a:solidFill>
          <a:ln w="3175"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3350" indent="-133350"/>
            <a:r>
              <a:rPr lang="en-US" sz="1600" dirty="0">
                <a:solidFill>
                  <a:srgbClr val="009193"/>
                </a:solidFill>
              </a:rPr>
              <a:t>Important advantages:</a:t>
            </a:r>
          </a:p>
          <a:p>
            <a:pPr marL="266700" lvl="2" indent="-127000"/>
            <a:r>
              <a:rPr lang="en-US" sz="1200" dirty="0">
                <a:solidFill>
                  <a:srgbClr val="009193"/>
                </a:solidFill>
              </a:rPr>
              <a:t>Using N passes and the same linacs for both positions and electron reduces required linac length by 2N-fold</a:t>
            </a:r>
          </a:p>
          <a:p>
            <a:pPr marL="133350" indent="-133350"/>
            <a:r>
              <a:rPr lang="en-US" sz="1600" dirty="0">
                <a:solidFill>
                  <a:srgbClr val="FF0000"/>
                </a:solidFill>
              </a:rPr>
              <a:t>Important limitations:</a:t>
            </a:r>
          </a:p>
          <a:p>
            <a:pPr marL="266700" lvl="1" indent="-127000"/>
            <a:r>
              <a:rPr lang="en-US" sz="1200" dirty="0">
                <a:solidFill>
                  <a:srgbClr val="FF0000"/>
                </a:solidFill>
              </a:rPr>
              <a:t>Energy loss for synchrotron radiation is proportional to E</a:t>
            </a:r>
            <a:r>
              <a:rPr lang="en-US" sz="1200" baseline="30000" dirty="0">
                <a:solidFill>
                  <a:srgbClr val="FF0000"/>
                </a:solidFill>
              </a:rPr>
              <a:t>4</a:t>
            </a:r>
            <a:r>
              <a:rPr lang="en-US" sz="1200" dirty="0">
                <a:solidFill>
                  <a:srgbClr val="FF0000"/>
                </a:solidFill>
              </a:rPr>
              <a:t> – the same as in ring-ring circular colliders</a:t>
            </a:r>
          </a:p>
          <a:p>
            <a:pPr marL="266700" lvl="1" indent="-127000"/>
            <a:r>
              <a:rPr lang="en-US" sz="1200" dirty="0">
                <a:solidFill>
                  <a:srgbClr val="FF0000"/>
                </a:solidFill>
              </a:rPr>
              <a:t>This make achievable luminosity directly proportion to the power lost for synchrotron radiation </a:t>
            </a:r>
          </a:p>
          <a:p>
            <a:pPr marL="266700" lvl="1" indent="-127000"/>
            <a:r>
              <a:rPr lang="en-US" sz="1200" dirty="0">
                <a:solidFill>
                  <a:srgbClr val="FF0000"/>
                </a:solidFill>
              </a:rPr>
              <a:t>And even in case of 100-km FCC type tunnel it limits collider c.m. energy well below 1 TeV</a:t>
            </a:r>
          </a:p>
        </p:txBody>
      </p:sp>
      <p:pic>
        <p:nvPicPr>
          <p:cNvPr id="5" name="Picture 4" title="L equals f subscript c times fraction numerator N subscript e plus end subscript N subscript e minus end subscript over denominator 4 pi sigma subscript x sigma subscript y end fraction times h space space proportional to fraction numerator I subscript e plus end subscript I subscript e minus end subscript over denominator f subscript c end fraction">
            <a:extLst>
              <a:ext uri="{FF2B5EF4-FFF2-40B4-BE49-F238E27FC236}">
                <a16:creationId xmlns:a16="http://schemas.microsoft.com/office/drawing/2014/main" id="{4BE46264-58C5-AA2C-540F-DD70E3C9D45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665" y="3519759"/>
            <a:ext cx="2482769" cy="57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757805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E4C181-25FB-AB4C-9AA8-2428B2036D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298759" y="6472736"/>
            <a:ext cx="2743200" cy="365125"/>
          </a:xfrm>
        </p:spPr>
        <p:txBody>
          <a:bodyPr/>
          <a:lstStyle/>
          <a:p>
            <a:fld id="{AB6DB490-BFBF-254D-A4B8-3EF9019ACE53}" type="slidenum">
              <a:rPr lang="en-US" smtClean="0"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C3EAB9C-18C6-AE94-413B-5062949356AC}"/>
              </a:ext>
            </a:extLst>
          </p:cNvPr>
          <p:cNvSpPr txBox="1"/>
          <p:nvPr/>
        </p:nvSpPr>
        <p:spPr>
          <a:xfrm>
            <a:off x="269237" y="2091023"/>
            <a:ext cx="6049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V. Telnov, A high-luminosity superconducting twin e+e- linear collider with energy recovery, Journal of Instrumentation 16 (2021) 12025</a:t>
            </a:r>
          </a:p>
        </p:txBody>
      </p:sp>
      <p:pic>
        <p:nvPicPr>
          <p:cNvPr id="31745" name="Picture 1" descr="page6image2138626160">
            <a:extLst>
              <a:ext uri="{FF2B5EF4-FFF2-40B4-BE49-F238E27FC236}">
                <a16:creationId xmlns:a16="http://schemas.microsoft.com/office/drawing/2014/main" id="{E3422B33-FAE2-9747-8089-360D2C1EB1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0" y="866115"/>
            <a:ext cx="4455258" cy="126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291938C3-FBDA-F449-84A9-962074445B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-1696" b="19303"/>
          <a:stretch/>
        </p:blipFill>
        <p:spPr>
          <a:xfrm>
            <a:off x="14201" y="3984671"/>
            <a:ext cx="3625521" cy="2576234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A45F22B5-47AB-A54D-BC66-82A9D65581DA}"/>
              </a:ext>
            </a:extLst>
          </p:cNvPr>
          <p:cNvSpPr/>
          <p:nvPr/>
        </p:nvSpPr>
        <p:spPr>
          <a:xfrm>
            <a:off x="2594693" y="3984672"/>
            <a:ext cx="1045029" cy="7478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FF0000"/>
              </a:highlight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E28E7DB-8F04-F844-B969-780727853497}"/>
              </a:ext>
            </a:extLst>
          </p:cNvPr>
          <p:cNvSpPr/>
          <p:nvPr/>
        </p:nvSpPr>
        <p:spPr>
          <a:xfrm>
            <a:off x="48376" y="5455461"/>
            <a:ext cx="3435835" cy="1907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FF0000"/>
              </a:highlight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9B0EB0-0039-0E45-A439-7BBA12801345}"/>
              </a:ext>
            </a:extLst>
          </p:cNvPr>
          <p:cNvSpPr/>
          <p:nvPr/>
        </p:nvSpPr>
        <p:spPr>
          <a:xfrm>
            <a:off x="48376" y="4852729"/>
            <a:ext cx="3495658" cy="190796"/>
          </a:xfrm>
          <a:prstGeom prst="rect">
            <a:avLst/>
          </a:prstGeom>
          <a:noFill/>
          <a:ln w="28575">
            <a:solidFill>
              <a:srgbClr val="008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1DAB48B-6DD7-1F48-9FDA-5C8B95B248E9}"/>
              </a:ext>
            </a:extLst>
          </p:cNvPr>
          <p:cNvSpPr txBox="1"/>
          <p:nvPr/>
        </p:nvSpPr>
        <p:spPr>
          <a:xfrm>
            <a:off x="3707363" y="4518898"/>
            <a:ext cx="5073343" cy="2308324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091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advantage: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0091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beamstrahlung loss and induced energy spread in collisions</a:t>
            </a:r>
          </a:p>
          <a:p>
            <a:r>
              <a:rPr lang="en-US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of  dual linacs require 2X higher power of </a:t>
            </a:r>
            <a:r>
              <a:rPr lang="en-US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LiHe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refrigerator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Both dual-axis and TW SRF linacs are in R&amp;D phase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ERLC assumes futuristic 4K Nb</a:t>
            </a:r>
            <a:r>
              <a:rPr lang="en-US" sz="14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SRF cavities operating at 40 MV/m gradient with Q from 3×10</a:t>
            </a:r>
            <a:r>
              <a:rPr lang="en-US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1.2×10</a:t>
            </a:r>
            <a:r>
              <a:rPr lang="en-US" sz="1400" baseline="30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endParaRPr lang="en-US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Average currents at excess 100 mA would require strong suppression of transverse HOMs to avoid well known TBBU instability in ERLs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15D2AEF6-5E9F-AA68-BEE8-C71399676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91" y="55589"/>
            <a:ext cx="11828828" cy="78089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ERLC</a:t>
            </a:r>
            <a:r>
              <a:rPr lang="en-US" sz="44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44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44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nergy </a:t>
            </a:r>
            <a:r>
              <a:rPr lang="en-US" sz="44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en-US" sz="44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ecovery </a:t>
            </a:r>
            <a:r>
              <a:rPr lang="en-US" sz="44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sz="44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inear </a:t>
            </a:r>
            <a:r>
              <a:rPr lang="en-US" sz="44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4400" baseline="30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44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4400" baseline="30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44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400" b="1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44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ollider</a:t>
            </a:r>
            <a:br>
              <a:rPr lang="en-US" sz="44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original concept with twin-cavities is by V. </a:t>
            </a:r>
            <a:r>
              <a:rPr lang="en-US" sz="2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Telnov</a:t>
            </a:r>
            <a:r>
              <a:rPr lang="en-US" sz="2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(BINP, Russia), Traveling Wave linac option is by K. </a:t>
            </a:r>
            <a:r>
              <a:rPr lang="en-US" sz="2000" dirty="0" err="1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Yokoya</a:t>
            </a:r>
            <a:r>
              <a:rPr lang="en-US" sz="2000" dirty="0">
                <a:solidFill>
                  <a:srgbClr val="0118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(KEK, Japan) </a:t>
            </a:r>
            <a:endParaRPr lang="en-US" dirty="0"/>
          </a:p>
        </p:txBody>
      </p:sp>
      <p:pic>
        <p:nvPicPr>
          <p:cNvPr id="14" name="Content Placeholder 5">
            <a:extLst>
              <a:ext uri="{FF2B5EF4-FFF2-40B4-BE49-F238E27FC236}">
                <a16:creationId xmlns:a16="http://schemas.microsoft.com/office/drawing/2014/main" id="{625D3E85-744C-D74C-F896-90DFF49342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269" t="70656" r="-1328" b="4590"/>
          <a:stretch/>
        </p:blipFill>
        <p:spPr>
          <a:xfrm>
            <a:off x="4997907" y="1200992"/>
            <a:ext cx="1402893" cy="708673"/>
          </a:xfrm>
          <a:prstGeom prst="rect">
            <a:avLst/>
          </a:prstGeom>
        </p:spPr>
      </p:pic>
      <p:sp>
        <p:nvSpPr>
          <p:cNvPr id="17" name="Right Arrow 16">
            <a:extLst>
              <a:ext uri="{FF2B5EF4-FFF2-40B4-BE49-F238E27FC236}">
                <a16:creationId xmlns:a16="http://schemas.microsoft.com/office/drawing/2014/main" id="{35672D3A-34A0-CC88-9919-7AD9CC3639B8}"/>
              </a:ext>
            </a:extLst>
          </p:cNvPr>
          <p:cNvSpPr/>
          <p:nvPr/>
        </p:nvSpPr>
        <p:spPr>
          <a:xfrm>
            <a:off x="6699379" y="1420347"/>
            <a:ext cx="746449" cy="329682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図 128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AEB439AB-C695-CB91-1FDD-5A049E20B7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6139" y="1284675"/>
            <a:ext cx="1869234" cy="787423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EDCCDFF-A477-AA60-1258-28A1970EF823}"/>
              </a:ext>
            </a:extLst>
          </p:cNvPr>
          <p:cNvSpPr txBox="1"/>
          <p:nvPr/>
        </p:nvSpPr>
        <p:spPr>
          <a:xfrm>
            <a:off x="9940438" y="1123919"/>
            <a:ext cx="210152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ILC Upgrade with Energy Recovery, Kaoru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Yokoya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talk at LCWS, University of Tokyo, July 10, 2024  </a:t>
            </a:r>
            <a:endParaRPr lang="en-US" sz="1400" i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F9EDCA6-5145-7AB6-FD06-033F298D7A41}"/>
              </a:ext>
            </a:extLst>
          </p:cNvPr>
          <p:cNvSpPr txBox="1"/>
          <p:nvPr/>
        </p:nvSpPr>
        <p:spPr>
          <a:xfrm>
            <a:off x="0" y="2592574"/>
            <a:ext cx="87807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ERLC consists of two parallel superconducting dual-axis linacs equalizing accelerating and decelerating fields</a:t>
            </a:r>
          </a:p>
          <a:p>
            <a:r>
              <a:rPr lang="en-US" sz="1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Collision do occur with beam-beam tune shift ~ 0.1 typical for ring colliders</a:t>
            </a:r>
          </a:p>
          <a:p>
            <a:r>
              <a:rPr lang="en-US" sz="1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Damping is provided by wigglers in the 5-GeV return lines with energy loss per turn is ~0.5%</a:t>
            </a:r>
          </a:p>
          <a:p>
            <a:r>
              <a:rPr lang="en-US" sz="1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Duration of the cycle is ~ few second and is determined by the </a:t>
            </a:r>
            <a:r>
              <a:rPr lang="en-US" sz="1400" dirty="0" err="1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LiHe</a:t>
            </a:r>
            <a:r>
              <a:rPr lang="en-US" sz="14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refrigerator</a:t>
            </a:r>
          </a:p>
          <a:p>
            <a:r>
              <a:rPr lang="en-US" sz="1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</a:t>
            </a:r>
            <a:r>
              <a:rPr lang="en-US" sz="1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idea of the concept: Low charge per bunch, high rep-rate and very high average currents</a:t>
            </a:r>
          </a:p>
        </p:txBody>
      </p:sp>
      <p:pic>
        <p:nvPicPr>
          <p:cNvPr id="28" name="Picture 27" descr="A table with text and numbers&#10;&#10;AI-generated content may be incorrect.">
            <a:extLst>
              <a:ext uri="{FF2B5EF4-FFF2-40B4-BE49-F238E27FC236}">
                <a16:creationId xmlns:a16="http://schemas.microsoft.com/office/drawing/2014/main" id="{5474EEAF-CA32-057A-C057-590070E0B30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36688" y="2765709"/>
            <a:ext cx="3390613" cy="2760546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F8A51653-19BF-A0A4-D677-5FE4D07D2404}"/>
              </a:ext>
            </a:extLst>
          </p:cNvPr>
          <p:cNvSpPr/>
          <p:nvPr/>
        </p:nvSpPr>
        <p:spPr>
          <a:xfrm>
            <a:off x="8918355" y="3003038"/>
            <a:ext cx="3172075" cy="23549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CF0D246A-3AE8-7450-5000-2909EE4D02E7}"/>
              </a:ext>
            </a:extLst>
          </p:cNvPr>
          <p:cNvSpPr/>
          <p:nvPr/>
        </p:nvSpPr>
        <p:spPr>
          <a:xfrm>
            <a:off x="8918354" y="3421061"/>
            <a:ext cx="3172075" cy="1177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F28A185-4095-3E5D-8D8C-643AF728D96E}"/>
              </a:ext>
            </a:extLst>
          </p:cNvPr>
          <p:cNvSpPr/>
          <p:nvPr/>
        </p:nvSpPr>
        <p:spPr>
          <a:xfrm>
            <a:off x="8909022" y="3747630"/>
            <a:ext cx="3172075" cy="1177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F170625-59EF-0386-8241-24D5023CACA7}"/>
              </a:ext>
            </a:extLst>
          </p:cNvPr>
          <p:cNvSpPr/>
          <p:nvPr/>
        </p:nvSpPr>
        <p:spPr>
          <a:xfrm>
            <a:off x="8918354" y="4994421"/>
            <a:ext cx="3172075" cy="117747"/>
          </a:xfrm>
          <a:prstGeom prst="rect">
            <a:avLst/>
          </a:prstGeom>
          <a:noFill/>
          <a:ln w="28575">
            <a:solidFill>
              <a:srgbClr val="008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AAA8C61-6036-E189-9C89-5B8AC7ACC74B}"/>
              </a:ext>
            </a:extLst>
          </p:cNvPr>
          <p:cNvSpPr txBox="1"/>
          <p:nvPr/>
        </p:nvSpPr>
        <p:spPr>
          <a:xfrm>
            <a:off x="8836688" y="2165545"/>
            <a:ext cx="3334631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for ERLC performance, by Kaoru </a:t>
            </a:r>
            <a:r>
              <a:rPr lang="en-US" sz="11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Yokoya</a:t>
            </a:r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“A Linear Collider Vision for the Future of Particle Physics”, arXiv:2503.19983v2 31 Mar 2025</a:t>
            </a:r>
            <a:endParaRPr lang="en-US" sz="11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AC59908-E796-7446-32D5-9FD088976CDC}"/>
              </a:ext>
            </a:extLst>
          </p:cNvPr>
          <p:cNvSpPr txBox="1"/>
          <p:nvPr/>
        </p:nvSpPr>
        <p:spPr>
          <a:xfrm>
            <a:off x="7906139" y="838940"/>
            <a:ext cx="20342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Traveling Wave (TW) SRF linac with energy circulation</a:t>
            </a:r>
            <a:endParaRPr lang="en-US" sz="1200" i="1" dirty="0"/>
          </a:p>
        </p:txBody>
      </p:sp>
      <p:pic>
        <p:nvPicPr>
          <p:cNvPr id="38" name="Picture 37" title="L equals f subscript c times fraction numerator N subscript e plus end subscript N subscript e minus end subscript over denominator 4 pi sigma subscript x sigma subscript y end fraction times h space space proportional to fraction numerator I subscript e plus end subscript I subscript e minus end subscript over denominator f subscript c end fraction">
            <a:extLst>
              <a:ext uri="{FF2B5EF4-FFF2-40B4-BE49-F238E27FC236}">
                <a16:creationId xmlns:a16="http://schemas.microsoft.com/office/drawing/2014/main" id="{D02785E5-AE93-B286-FC56-CCCAD10452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529" y="3844657"/>
            <a:ext cx="2482769" cy="57099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FD1D740-3633-4771-C86D-D0D0C1CF87E9}"/>
              </a:ext>
            </a:extLst>
          </p:cNvPr>
          <p:cNvSpPr txBox="1"/>
          <p:nvPr/>
        </p:nvSpPr>
        <p:spPr>
          <a:xfrm>
            <a:off x="9064852" y="5624500"/>
            <a:ext cx="2903213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Most of  the data shown in this slide is taken from materials developed by V.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Telnov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K. </a:t>
            </a:r>
            <a:r>
              <a:rPr lang="en-US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Yokoya</a:t>
            </a:r>
            <a:r>
              <a:rPr 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except  comments inside the area indicated by a dashed red rectangle</a:t>
            </a:r>
          </a:p>
        </p:txBody>
      </p:sp>
    </p:spTree>
    <p:extLst>
      <p:ext uri="{BB962C8B-B14F-4D97-AF65-F5344CB8AC3E}">
        <p14:creationId xmlns:p14="http://schemas.microsoft.com/office/powerpoint/2010/main" val="3984070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itle 49">
            <a:extLst>
              <a:ext uri="{FF2B5EF4-FFF2-40B4-BE49-F238E27FC236}">
                <a16:creationId xmlns:a16="http://schemas.microsoft.com/office/drawing/2014/main" id="{564349F5-1ADA-9D48-AF6C-F6752E329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81641" y="68990"/>
            <a:ext cx="7856204" cy="431197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rgbClr val="0432FF"/>
                </a:solidFill>
              </a:rPr>
              <a:t>ReLiC – Recycling Linear Collider   </a:t>
            </a:r>
          </a:p>
        </p:txBody>
      </p:sp>
      <p:sp>
        <p:nvSpPr>
          <p:cNvPr id="76" name="Content Placeholder 50">
            <a:extLst>
              <a:ext uri="{FF2B5EF4-FFF2-40B4-BE49-F238E27FC236}">
                <a16:creationId xmlns:a16="http://schemas.microsoft.com/office/drawing/2014/main" id="{1ACE04B3-A0DC-CF47-8903-D4CB9C1B6081}"/>
              </a:ext>
            </a:extLst>
          </p:cNvPr>
          <p:cNvSpPr txBox="1">
            <a:spLocks/>
          </p:cNvSpPr>
          <p:nvPr/>
        </p:nvSpPr>
        <p:spPr>
          <a:xfrm>
            <a:off x="66029" y="1936551"/>
            <a:ext cx="7423184" cy="2778518"/>
          </a:xfrm>
          <a:prstGeom prst="rect">
            <a:avLst/>
          </a:prstGeom>
          <a:solidFill>
            <a:schemeClr val="bg1">
              <a:alpha val="66000"/>
            </a:schemeClr>
          </a:solidFill>
          <a:ln w="3175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US" sz="1400" dirty="0"/>
              <a:t>Flat beams cooled in damping rings with “top off” to replace burned-off particles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Bunch trains are ejected with collision frequency, determined by the distance between beam separators  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Beams are accelerated </a:t>
            </a:r>
            <a:r>
              <a:rPr lang="en-US" sz="1400" b="1" dirty="0">
                <a:solidFill>
                  <a:srgbClr val="FF0000"/>
                </a:solidFill>
              </a:rPr>
              <a:t>on-axis</a:t>
            </a:r>
            <a:r>
              <a:rPr lang="en-US" sz="1400" dirty="0"/>
              <a:t> in SRF linacs collide in one of detectors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After collision at the top energy, they are decelerated in the opposite linacs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Bunch trains are periodically separated from opposite beam, with accelerating beam propagating </a:t>
            </a:r>
            <a:r>
              <a:rPr lang="en-US" sz="1400" b="1" dirty="0">
                <a:solidFill>
                  <a:srgbClr val="FF0000"/>
                </a:solidFill>
              </a:rPr>
              <a:t>on-axis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Decelerated beams are injected into cooling rings</a:t>
            </a:r>
          </a:p>
          <a:p>
            <a:pPr>
              <a:spcBef>
                <a:spcPts val="600"/>
              </a:spcBef>
            </a:pPr>
            <a:r>
              <a:rPr lang="en-US" sz="1400" dirty="0"/>
              <a:t>After few damping times the trip repeats in the opposite direction and beams collide in a detector located in the opposite branch of the final separator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latin typeface="Times New Roman" charset="0"/>
                <a:ea typeface="宋体" charset="0"/>
                <a:cs typeface="Times New Roman" charset="0"/>
              </a:rPr>
              <a:t>Reusing electron and positron beams beam cooled in damping rings provides for natural polarization of both beam via Sokolov-Ternov process. Depolarization in the trip between damping ring is minuscular, which would provide for high degree of polarization. 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latin typeface="Times New Roman" charset="0"/>
                <a:ea typeface="宋体" charset="0"/>
                <a:cs typeface="Times New Roman" charset="0"/>
              </a:rPr>
              <a:t>With lifetime ~ 10 hours, necessary replacement of electrons and positrons is at 1 </a:t>
            </a:r>
            <a:r>
              <a:rPr lang="en-US" sz="1400" dirty="0" err="1">
                <a:latin typeface="Times New Roman" charset="0"/>
                <a:ea typeface="宋体" charset="0"/>
                <a:cs typeface="Times New Roman" charset="0"/>
              </a:rPr>
              <a:t>nA</a:t>
            </a:r>
            <a:r>
              <a:rPr lang="en-US" sz="1400" dirty="0">
                <a:latin typeface="Times New Roman" charset="0"/>
                <a:ea typeface="宋体" charset="0"/>
                <a:cs typeface="Times New Roman" charset="0"/>
              </a:rPr>
              <a:t> level</a:t>
            </a:r>
          </a:p>
          <a:p>
            <a:pPr>
              <a:spcBef>
                <a:spcPts val="600"/>
              </a:spcBef>
            </a:pPr>
            <a:endParaRPr lang="en-US" sz="1400" b="1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US" sz="1400" b="1" dirty="0">
                <a:solidFill>
                  <a:schemeClr val="accent5">
                    <a:lumMod val="75000"/>
                  </a:schemeClr>
                </a:solidFill>
              </a:rPr>
              <a:t>Main idea: moderate beam currents and collision frequency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58AD5F50-26D7-0849-B4A4-E84D7E9CF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29" y="568370"/>
            <a:ext cx="6259842" cy="10589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4243CEC-0A2E-7346-A1DD-15E62FE9EC6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51200" b="851"/>
          <a:stretch/>
        </p:blipFill>
        <p:spPr>
          <a:xfrm>
            <a:off x="1722296" y="1395425"/>
            <a:ext cx="1167245" cy="4043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5C9383D-87B0-3B46-B19A-290D3DA9A5C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r="52020" b="3809"/>
          <a:stretch/>
        </p:blipFill>
        <p:spPr>
          <a:xfrm>
            <a:off x="3872298" y="1431148"/>
            <a:ext cx="1147620" cy="392280"/>
          </a:xfrm>
          <a:prstGeom prst="rect">
            <a:avLst/>
          </a:prstGeom>
        </p:spPr>
      </p:pic>
      <p:graphicFrame>
        <p:nvGraphicFramePr>
          <p:cNvPr id="13" name="Object 12">
            <a:extLst>
              <a:ext uri="{FF2B5EF4-FFF2-40B4-BE49-F238E27FC236}">
                <a16:creationId xmlns:a16="http://schemas.microsoft.com/office/drawing/2014/main" id="{DCD82410-6FB3-C548-91E2-E3B764CC96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6314962"/>
              </p:ext>
            </p:extLst>
          </p:nvPr>
        </p:nvGraphicFramePr>
        <p:xfrm>
          <a:off x="5058105" y="1484521"/>
          <a:ext cx="1451638" cy="345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6" imgW="3581400" imgH="850900" progId="Equation.DSMT4">
                  <p:embed/>
                </p:oleObj>
              </mc:Choice>
              <mc:Fallback>
                <p:oleObj r:id="rId6" imgW="3581400" imgH="850900" progId="Equation.DSMT4">
                  <p:embed/>
                  <p:pic>
                    <p:nvPicPr>
                      <p:cNvPr id="13" name="Object 12">
                        <a:extLst>
                          <a:ext uri="{FF2B5EF4-FFF2-40B4-BE49-F238E27FC236}">
                            <a16:creationId xmlns:a16="http://schemas.microsoft.com/office/drawing/2014/main" id="{DCD82410-6FB3-C548-91E2-E3B764CC96D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8105" y="1484521"/>
                        <a:ext cx="1451638" cy="34530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table with numbers and symbols&#10;&#10;AI-generated content may be incorrect.">
            <a:extLst>
              <a:ext uri="{FF2B5EF4-FFF2-40B4-BE49-F238E27FC236}">
                <a16:creationId xmlns:a16="http://schemas.microsoft.com/office/drawing/2014/main" id="{06FC36E3-D5FF-3DD2-0D79-39ABDFA40A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83671" y="857514"/>
            <a:ext cx="4442600" cy="32666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88F3BC1-297C-7CDE-280A-ED93DBBD6D54}"/>
              </a:ext>
            </a:extLst>
          </p:cNvPr>
          <p:cNvSpPr txBox="1"/>
          <p:nvPr/>
        </p:nvSpPr>
        <p:spPr>
          <a:xfrm>
            <a:off x="7213962" y="471551"/>
            <a:ext cx="468626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for ReLiC performance, by VL in “A Linear Collider Vision for the Future of Particle Physics”, arXiv:2503.19983v2 31 Mar 2025</a:t>
            </a:r>
            <a:endParaRPr lang="en-US" sz="11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C9FF13-95A6-34B5-7DC8-87C09DA586D9}"/>
              </a:ext>
            </a:extLst>
          </p:cNvPr>
          <p:cNvSpPr/>
          <p:nvPr/>
        </p:nvSpPr>
        <p:spPr>
          <a:xfrm>
            <a:off x="7669763" y="2893192"/>
            <a:ext cx="4262050" cy="150625"/>
          </a:xfrm>
          <a:prstGeom prst="rect">
            <a:avLst/>
          </a:prstGeom>
          <a:noFill/>
          <a:ln w="28575">
            <a:solidFill>
              <a:srgbClr val="008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10F7694-85F0-D8EA-994C-321939D5F668}"/>
              </a:ext>
            </a:extLst>
          </p:cNvPr>
          <p:cNvSpPr/>
          <p:nvPr/>
        </p:nvSpPr>
        <p:spPr>
          <a:xfrm>
            <a:off x="11066106" y="1308332"/>
            <a:ext cx="879654" cy="25244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2FCC3D0-2D56-AB25-3C64-5F87DC517C1C}"/>
              </a:ext>
            </a:extLst>
          </p:cNvPr>
          <p:cNvSpPr/>
          <p:nvPr/>
        </p:nvSpPr>
        <p:spPr>
          <a:xfrm>
            <a:off x="10151706" y="1156296"/>
            <a:ext cx="1791478" cy="150625"/>
          </a:xfrm>
          <a:prstGeom prst="rect">
            <a:avLst/>
          </a:prstGeom>
          <a:noFill/>
          <a:ln w="28575">
            <a:solidFill>
              <a:srgbClr val="008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highlight>
                <a:srgbClr val="008F00"/>
              </a:highlight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4E0409A-7C6C-EEF9-4ECE-1F7C527748F4}"/>
              </a:ext>
            </a:extLst>
          </p:cNvPr>
          <p:cNvSpPr/>
          <p:nvPr/>
        </p:nvSpPr>
        <p:spPr>
          <a:xfrm>
            <a:off x="10220715" y="1982751"/>
            <a:ext cx="1722469" cy="159299"/>
          </a:xfrm>
          <a:prstGeom prst="rect">
            <a:avLst/>
          </a:prstGeom>
          <a:noFill/>
          <a:ln w="28575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1" dirty="0">
              <a:solidFill>
                <a:srgbClr val="0432FF"/>
              </a:solidFill>
              <a:highlight>
                <a:srgbClr val="008F00"/>
              </a:highligh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088FC4-2165-CB9E-8CC4-4BE66701F180}"/>
              </a:ext>
            </a:extLst>
          </p:cNvPr>
          <p:cNvSpPr txBox="1"/>
          <p:nvPr/>
        </p:nvSpPr>
        <p:spPr>
          <a:xfrm>
            <a:off x="66029" y="4766934"/>
            <a:ext cx="7423184" cy="2000548"/>
          </a:xfrm>
          <a:prstGeom prst="rect">
            <a:avLst/>
          </a:prstGeom>
          <a:noFill/>
          <a:ln w="28575">
            <a:solidFill>
              <a:srgbClr val="FF0000"/>
            </a:solidFill>
            <a:prstDash val="solid"/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91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advantage: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91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Low beamstrahlung loss and induced energy spread in collisions (required for particle recycling!)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91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Modest beam currents (~ 10 mA total) and collision frequency (~ 1 MHz)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00919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Potential to extend c.m. energy into TeV range with reasonable loss in luminosity</a:t>
            </a:r>
          </a:p>
          <a:p>
            <a:r>
              <a:rPr lang="en-US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 limitations: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Relatively low accelerating gradient and correspondingly longer tunnels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Would require either 4K Nb</a:t>
            </a:r>
            <a:r>
              <a:rPr lang="en-US" sz="1200" baseline="-25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Sn SRF technology or strongly improved </a:t>
            </a:r>
            <a:r>
              <a:rPr lang="en-US" sz="12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LiHe</a:t>
            </a: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refrigerator efficiency to fit 550 GeV c.m. ReLiC in LHC tunnel with reasonable power consumption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Requires very flat (1:6,000) beams at IP to control beamstrahlung and low energy tail in the decelerated beams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Requires high frequency injection and ejection kickers</a:t>
            </a:r>
          </a:p>
        </p:txBody>
      </p:sp>
      <p:pic>
        <p:nvPicPr>
          <p:cNvPr id="17" name="Picture 16" title="L equals f subscript c times fraction numerator N subscript e plus end subscript N subscript e minus end subscript over denominator 4 pi sigma subscript x sigma subscript y end fraction times h space space proportional to fraction numerator I subscript e plus end subscript I subscript e minus end subscript over denominator f subscript c end fraction">
            <a:extLst>
              <a:ext uri="{FF2B5EF4-FFF2-40B4-BE49-F238E27FC236}">
                <a16:creationId xmlns:a16="http://schemas.microsoft.com/office/drawing/2014/main" id="{5DF493CF-020D-0173-D31D-301A1DB9E45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092" y="4162519"/>
            <a:ext cx="2402561" cy="55255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5DB742E-CD88-EADD-7BD7-233F2650E5F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040348" y="4695463"/>
            <a:ext cx="3715038" cy="214348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6E66855-E5DA-F1E0-CD4A-BFE5CFBAE517}"/>
              </a:ext>
            </a:extLst>
          </p:cNvPr>
          <p:cNvSpPr txBox="1"/>
          <p:nvPr/>
        </p:nvSpPr>
        <p:spPr>
          <a:xfrm>
            <a:off x="7669763" y="4182159"/>
            <a:ext cx="4456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solidFill>
                  <a:srgbClr val="0432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ReLiC luminosity is reducing at high c.m. energies: the main limitation the beamstrahlung     </a:t>
            </a:r>
          </a:p>
        </p:txBody>
      </p:sp>
    </p:spTree>
    <p:extLst>
      <p:ext uri="{BB962C8B-B14F-4D97-AF65-F5344CB8AC3E}">
        <p14:creationId xmlns:p14="http://schemas.microsoft.com/office/powerpoint/2010/main" val="124460720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E6833-621D-FA7C-E570-8562AD016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6178" y="18253"/>
            <a:ext cx="5975927" cy="578907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DB175-1FD2-8EDB-A7A3-97B2E7BA4D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5" y="676378"/>
            <a:ext cx="7664367" cy="596521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432FF"/>
                </a:solidFill>
              </a:rPr>
              <a:t>ERL-based colliders promise significant luminosity boost in collision of polarized </a:t>
            </a:r>
            <a:r>
              <a:rPr lang="en-US" sz="1600" dirty="0" err="1">
                <a:solidFill>
                  <a:srgbClr val="0432FF"/>
                </a:solidFill>
              </a:rPr>
              <a:t>e</a:t>
            </a:r>
            <a:r>
              <a:rPr lang="en-US" sz="1600" baseline="30000" dirty="0" err="1">
                <a:solidFill>
                  <a:srgbClr val="0432FF"/>
                </a:solidFill>
              </a:rPr>
              <a:t>+</a:t>
            </a:r>
            <a:r>
              <a:rPr lang="en-US" sz="1600" dirty="0" err="1">
                <a:solidFill>
                  <a:srgbClr val="0432FF"/>
                </a:solidFill>
              </a:rPr>
              <a:t>e</a:t>
            </a:r>
            <a:r>
              <a:rPr lang="en-US" sz="1600" baseline="30000" dirty="0">
                <a:solidFill>
                  <a:srgbClr val="0432FF"/>
                </a:solidFill>
              </a:rPr>
              <a:t>-</a:t>
            </a:r>
            <a:r>
              <a:rPr lang="en-US" sz="1600" dirty="0">
                <a:solidFill>
                  <a:srgbClr val="0432FF"/>
                </a:solidFill>
              </a:rPr>
              <a:t> beam in c.m. energy range from </a:t>
            </a:r>
            <a:r>
              <a:rPr lang="en-US" sz="1600" dirty="0">
                <a:solidFill>
                  <a:srgbClr val="0432FF"/>
                </a:solidFill>
                <a:sym typeface="Wingdings" pitchFamily="2" charset="2"/>
              </a:rPr>
              <a:t>Z-pole to 1 TeV, with main advantages offered in Higgs sector</a:t>
            </a:r>
            <a:endParaRPr lang="en-US" sz="1600" dirty="0">
              <a:solidFill>
                <a:srgbClr val="0432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432FF"/>
                </a:solidFill>
              </a:rPr>
              <a:t>C.m. energy of ReLiC/ERLC can be extended into TeV range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432FF"/>
                </a:solidFill>
              </a:rPr>
              <a:t>Multi-pass CERC reduces length of SRF linacs, but limits c.m. energy to ~600 GeV in FCC tunnel, and to ~250 GeV in the LHC tunnel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432FF"/>
                </a:solidFill>
              </a:rPr>
              <a:t>All ERL-based concepts could be very effective for direct HIGS production e</a:t>
            </a:r>
            <a:r>
              <a:rPr lang="en-US" sz="1600" baseline="30000" dirty="0">
                <a:solidFill>
                  <a:srgbClr val="0432FF"/>
                </a:solidFill>
              </a:rPr>
              <a:t>+</a:t>
            </a:r>
            <a:r>
              <a:rPr lang="en-US" sz="1600" dirty="0">
                <a:solidFill>
                  <a:srgbClr val="0432FF"/>
                </a:solidFill>
              </a:rPr>
              <a:t>e</a:t>
            </a:r>
            <a:r>
              <a:rPr lang="en-US" sz="1600" baseline="30000" dirty="0">
                <a:solidFill>
                  <a:srgbClr val="0432FF"/>
                </a:solidFill>
              </a:rPr>
              <a:t>-</a:t>
            </a:r>
            <a:r>
              <a:rPr lang="en-US" sz="1600" dirty="0">
                <a:solidFill>
                  <a:srgbClr val="0432FF"/>
                </a:solidFill>
                <a:sym typeface="Wingdings" pitchFamily="2" charset="2"/>
              </a:rPr>
              <a:t>H at √s=125 GeV</a:t>
            </a:r>
            <a:endParaRPr lang="en-US" sz="1600" dirty="0">
              <a:solidFill>
                <a:srgbClr val="0432FF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432FF"/>
                </a:solidFill>
              </a:rPr>
              <a:t>All ERL schemes can be staged, starting from operating at </a:t>
            </a:r>
            <a:r>
              <a:rPr lang="en-US" sz="1600" dirty="0">
                <a:solidFill>
                  <a:srgbClr val="0432FF"/>
                </a:solidFill>
                <a:sym typeface="Wingdings" pitchFamily="2" charset="2"/>
              </a:rPr>
              <a:t>√s=90 GeV, then </a:t>
            </a:r>
            <a:r>
              <a:rPr lang="en-US" sz="1600" dirty="0">
                <a:solidFill>
                  <a:srgbClr val="0432FF"/>
                </a:solidFill>
              </a:rPr>
              <a:t>as HZ factory using current technology and extended further with advances in SRF R&amp;D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432FF"/>
                </a:solidFill>
              </a:rPr>
              <a:t>R&amp;D is needed on high quality SRF linacs (including, but not limited to Nb</a:t>
            </a:r>
            <a:r>
              <a:rPr lang="en-US" sz="1600" baseline="-25000" dirty="0">
                <a:solidFill>
                  <a:srgbClr val="0432FF"/>
                </a:solidFill>
              </a:rPr>
              <a:t>3</a:t>
            </a:r>
            <a:r>
              <a:rPr lang="en-US" sz="1600" dirty="0">
                <a:solidFill>
                  <a:srgbClr val="0432FF"/>
                </a:solidFill>
              </a:rPr>
              <a:t>Sn), flat beams and high efficiency </a:t>
            </a:r>
            <a:r>
              <a:rPr lang="en-US" sz="1600" dirty="0" err="1">
                <a:solidFill>
                  <a:srgbClr val="0432FF"/>
                </a:solidFill>
              </a:rPr>
              <a:t>LiHe</a:t>
            </a:r>
            <a:r>
              <a:rPr lang="en-US" sz="1600" dirty="0">
                <a:solidFill>
                  <a:srgbClr val="0432FF"/>
                </a:solidFill>
              </a:rPr>
              <a:t> refrigerators. Breakthrough in efficiency of </a:t>
            </a:r>
            <a:r>
              <a:rPr lang="en-US" sz="1600" dirty="0" err="1">
                <a:solidFill>
                  <a:srgbClr val="0432FF"/>
                </a:solidFill>
              </a:rPr>
              <a:t>LiHe</a:t>
            </a:r>
            <a:r>
              <a:rPr lang="en-US" sz="1600" dirty="0">
                <a:solidFill>
                  <a:srgbClr val="0432FF"/>
                </a:solidFill>
              </a:rPr>
              <a:t> refrigerators (from 900 W/W closer to Carnot cycle 150 W/W at 2K</a:t>
            </a:r>
            <a:r>
              <a:rPr lang="en-US" sz="1600" baseline="30000" dirty="0">
                <a:solidFill>
                  <a:srgbClr val="0432FF"/>
                </a:solidFill>
              </a:rPr>
              <a:t>o</a:t>
            </a:r>
            <a:r>
              <a:rPr lang="en-US" sz="1600" dirty="0">
                <a:solidFill>
                  <a:srgbClr val="0432FF"/>
                </a:solidFill>
              </a:rPr>
              <a:t>) is probably the most important investment for progress with all SRF accelerators. </a:t>
            </a:r>
          </a:p>
          <a:p>
            <a:pPr>
              <a:buFont typeface="Wingdings" pitchFamily="2" charset="2"/>
              <a:buChar char="Ø"/>
            </a:pPr>
            <a:r>
              <a:rPr lang="en-US" sz="1600" dirty="0">
                <a:solidFill>
                  <a:srgbClr val="0432FF"/>
                </a:solidFill>
              </a:rPr>
              <a:t>There is a lot of synergy with ERL R&amp;D for EIC hadron cooler (BNL), PERLE (France), Berlin-pro, Darmstadt ERL, MESA (Germany), Test ERL (Japan) and </a:t>
            </a:r>
            <a:r>
              <a:rPr lang="en-US" sz="1600" dirty="0" err="1">
                <a:solidFill>
                  <a:srgbClr val="0432FF"/>
                </a:solidFill>
              </a:rPr>
              <a:t>Cbeta</a:t>
            </a:r>
            <a:r>
              <a:rPr lang="en-US" sz="1600" dirty="0">
                <a:solidFill>
                  <a:srgbClr val="0432FF"/>
                </a:solidFill>
              </a:rPr>
              <a:t> (Cornell) …</a:t>
            </a:r>
          </a:p>
          <a:p>
            <a:pPr>
              <a:buFont typeface="Wingdings" pitchFamily="2" charset="2"/>
              <a:buChar char="Ø"/>
            </a:pPr>
            <a:r>
              <a:rPr lang="en-US" sz="1600" i="1" dirty="0">
                <a:solidFill>
                  <a:srgbClr val="FF0000"/>
                </a:solidFill>
              </a:rPr>
              <a:t>I would like to thank my colleagues Nikhil Bachhawat Yichao Jing, Francois Meot, Maria Chamizo Llatas and Thomas Roser for their contribution in CERC studies</a:t>
            </a:r>
          </a:p>
          <a:p>
            <a:pPr>
              <a:buFont typeface="Wingdings" pitchFamily="2" charset="2"/>
              <a:buChar char="Ø"/>
            </a:pPr>
            <a:r>
              <a:rPr lang="en-US" sz="1600" i="1" dirty="0">
                <a:solidFill>
                  <a:srgbClr val="FF0000"/>
                </a:solidFill>
              </a:rPr>
              <a:t> I would like to especially thank Dr. Kaoru </a:t>
            </a:r>
            <a:r>
              <a:rPr lang="en-US" sz="1600" i="1" dirty="0" err="1">
                <a:solidFill>
                  <a:srgbClr val="FF0000"/>
                </a:solidFill>
              </a:rPr>
              <a:t>Yokoya</a:t>
            </a:r>
            <a:r>
              <a:rPr lang="en-US" sz="1600" i="1" dirty="0">
                <a:solidFill>
                  <a:srgbClr val="FF0000"/>
                </a:solidFill>
              </a:rPr>
              <a:t> (KEK) for his friendly criticism and pointing out inaccuracies in ReLiC concepts. His thoughtful comments allowed me to refine the concept.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C90016C-E20A-1045-9588-29C883D89F63}"/>
              </a:ext>
            </a:extLst>
          </p:cNvPr>
          <p:cNvSpPr txBox="1">
            <a:spLocks/>
          </p:cNvSpPr>
          <p:nvPr/>
        </p:nvSpPr>
        <p:spPr>
          <a:xfrm>
            <a:off x="8065790" y="756080"/>
            <a:ext cx="3719804" cy="6982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algn="ctr"/>
            <a:r>
              <a:rPr lang="en-US" sz="3600" dirty="0">
                <a:solidFill>
                  <a:srgbClr val="FF0000"/>
                </a:solidFill>
              </a:rPr>
              <a:t>Collider efficiency : </a:t>
            </a:r>
          </a:p>
          <a:p>
            <a:pPr algn="ctr"/>
            <a:r>
              <a:rPr lang="en-US" sz="3600" dirty="0">
                <a:solidFill>
                  <a:srgbClr val="FF0000"/>
                </a:solidFill>
              </a:rPr>
              <a:t>Luminosity/AC Power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B85E443-ACE6-B340-9868-3134084614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18438" y="1495630"/>
            <a:ext cx="4214508" cy="2421100"/>
          </a:xfrm>
          <a:prstGeom prst="rect">
            <a:avLst/>
          </a:prstGeom>
        </p:spPr>
      </p:pic>
      <p:sp>
        <p:nvSpPr>
          <p:cNvPr id="23" name="Slide Number Placeholder 3">
            <a:extLst>
              <a:ext uri="{FF2B5EF4-FFF2-40B4-BE49-F238E27FC236}">
                <a16:creationId xmlns:a16="http://schemas.microsoft.com/office/drawing/2014/main" id="{12C9AA9F-2294-E74F-84EF-F608DB4B11BC}"/>
              </a:ext>
            </a:extLst>
          </p:cNvPr>
          <p:cNvSpPr txBox="1">
            <a:spLocks/>
          </p:cNvSpPr>
          <p:nvPr/>
        </p:nvSpPr>
        <p:spPr>
          <a:xfrm>
            <a:off x="11188014" y="6316596"/>
            <a:ext cx="432487" cy="365125"/>
          </a:xfrm>
          <a:prstGeom prst="rect">
            <a:avLst/>
          </a:prstGeom>
        </p:spPr>
        <p:txBody>
          <a:bodyPr lIns="0" tIns="0" rIns="45720" bIns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33A556B-7C63-244D-9B7C-B0EA8042B330}" type="slidenum">
              <a:rPr lang="en-US"/>
              <a:pPr/>
              <a:t>7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CFC48D-5302-FD55-E07A-C8A142D81557}"/>
              </a:ext>
            </a:extLst>
          </p:cNvPr>
          <p:cNvSpPr txBox="1"/>
          <p:nvPr/>
        </p:nvSpPr>
        <p:spPr>
          <a:xfrm rot="152920">
            <a:off x="9846178" y="1771104"/>
            <a:ext cx="6431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ERLC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26B5E-C892-5E75-7105-FFC590090C28}"/>
              </a:ext>
            </a:extLst>
          </p:cNvPr>
          <p:cNvCxnSpPr/>
          <p:nvPr/>
        </p:nvCxnSpPr>
        <p:spPr>
          <a:xfrm>
            <a:off x="7695281" y="62204"/>
            <a:ext cx="49127" cy="679579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286FB22F-C0C0-0962-FBC8-1A9DAC40ADF6}"/>
              </a:ext>
            </a:extLst>
          </p:cNvPr>
          <p:cNvSpPr txBox="1">
            <a:spLocks/>
          </p:cNvSpPr>
          <p:nvPr/>
        </p:nvSpPr>
        <p:spPr>
          <a:xfrm>
            <a:off x="8065790" y="3997029"/>
            <a:ext cx="3967156" cy="221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defRPr>
            </a:lvl1pPr>
          </a:lstStyle>
          <a:p>
            <a:pPr marL="571500" indent="-571500">
              <a:buFont typeface="Wingdings" pitchFamily="2" charset="2"/>
              <a:buChar char="q"/>
            </a:pPr>
            <a:r>
              <a:rPr lang="en-US" sz="1400" i="1" dirty="0">
                <a:solidFill>
                  <a:srgbClr val="0432FF"/>
                </a:solidFill>
              </a:rPr>
              <a:t>Recycling collider’s efficiency is orders of magnitude above that of FCC-ee, linear collider designs and muon collider at c.m. energies below few TeV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en-US" sz="1400" i="1" dirty="0">
                <a:solidFill>
                  <a:srgbClr val="0432FF"/>
                </a:solidFill>
              </a:rPr>
              <a:t>Only at c.m. energy ~ 10 TeV, the muon collider concept could come close to the efficiency offered by recycling </a:t>
            </a:r>
            <a:r>
              <a:rPr lang="en-US" sz="1400" i="1" dirty="0" err="1">
                <a:solidFill>
                  <a:srgbClr val="0432FF"/>
                </a:solidFill>
              </a:rPr>
              <a:t>e</a:t>
            </a:r>
            <a:r>
              <a:rPr lang="en-US" sz="1400" i="1" baseline="30000" dirty="0" err="1">
                <a:solidFill>
                  <a:srgbClr val="0432FF"/>
                </a:solidFill>
              </a:rPr>
              <a:t>+</a:t>
            </a:r>
            <a:r>
              <a:rPr lang="en-US" sz="1400" i="1" dirty="0" err="1">
                <a:solidFill>
                  <a:srgbClr val="0432FF"/>
                </a:solidFill>
              </a:rPr>
              <a:t>e</a:t>
            </a:r>
            <a:r>
              <a:rPr lang="en-US" sz="1400" i="1" baseline="30000" dirty="0">
                <a:solidFill>
                  <a:srgbClr val="0432FF"/>
                </a:solidFill>
              </a:rPr>
              <a:t>-</a:t>
            </a:r>
            <a:r>
              <a:rPr lang="en-US" sz="1400" i="1" dirty="0">
                <a:solidFill>
                  <a:srgbClr val="0432FF"/>
                </a:solidFill>
              </a:rPr>
              <a:t> colliders</a:t>
            </a:r>
          </a:p>
          <a:p>
            <a:pPr marL="571500" indent="-571500">
              <a:buFont typeface="Wingdings" pitchFamily="2" charset="2"/>
              <a:buChar char="q"/>
            </a:pPr>
            <a:r>
              <a:rPr lang="en-US" sz="1400" i="1" dirty="0">
                <a:solidFill>
                  <a:srgbClr val="0432FF"/>
                </a:solidFill>
              </a:rPr>
              <a:t>Investing in relevant </a:t>
            </a:r>
            <a:r>
              <a:rPr lang="en-US" sz="1400" i="1" dirty="0" err="1">
                <a:solidFill>
                  <a:srgbClr val="0432FF"/>
                </a:solidFill>
              </a:rPr>
              <a:t>LiHe</a:t>
            </a:r>
            <a:r>
              <a:rPr lang="en-US" sz="1400" i="1" dirty="0">
                <a:solidFill>
                  <a:srgbClr val="0432FF"/>
                </a:solidFill>
              </a:rPr>
              <a:t> technologies and SRF R&amp;D can bring this exciting possibilities closer to reality </a:t>
            </a:r>
          </a:p>
        </p:txBody>
      </p:sp>
    </p:spTree>
    <p:extLst>
      <p:ext uri="{BB962C8B-B14F-4D97-AF65-F5344CB8AC3E}">
        <p14:creationId xmlns:p14="http://schemas.microsoft.com/office/powerpoint/2010/main" val="2991292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EECD5-899C-864C-BDD8-D86183F568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Back-up slides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FDEE60-38BD-6842-89CD-108A39A64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899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3C2DAF-4BFA-F141-AAE3-5AFF215B36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0375" y="86613"/>
            <a:ext cx="8851252" cy="74508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0432FF"/>
                </a:solidFill>
              </a:rPr>
              <a:t>Strong-strong collisions of flat beams</a:t>
            </a:r>
            <a:br>
              <a:rPr lang="en-US" sz="3200" dirty="0">
                <a:solidFill>
                  <a:srgbClr val="0432FF"/>
                </a:solidFill>
              </a:rPr>
            </a:br>
            <a:r>
              <a:rPr lang="en-US" sz="3200" dirty="0">
                <a:solidFill>
                  <a:srgbClr val="0432FF"/>
                </a:solidFill>
              </a:rPr>
              <a:t>in ERL </a:t>
            </a:r>
            <a:r>
              <a:rPr lang="en-US" sz="3200" dirty="0" err="1">
                <a:solidFill>
                  <a:srgbClr val="0432FF"/>
                </a:solidFill>
              </a:rPr>
              <a:t>e</a:t>
            </a:r>
            <a:r>
              <a:rPr lang="en-US" sz="3200" baseline="30000" dirty="0" err="1">
                <a:solidFill>
                  <a:srgbClr val="0432FF"/>
                </a:solidFill>
              </a:rPr>
              <a:t>+</a:t>
            </a:r>
            <a:r>
              <a:rPr lang="en-US" sz="3200" dirty="0" err="1">
                <a:solidFill>
                  <a:srgbClr val="0432FF"/>
                </a:solidFill>
              </a:rPr>
              <a:t>e</a:t>
            </a:r>
            <a:r>
              <a:rPr lang="en-US" sz="3200" baseline="30000" dirty="0">
                <a:solidFill>
                  <a:srgbClr val="0432FF"/>
                </a:solidFill>
              </a:rPr>
              <a:t>-</a:t>
            </a:r>
            <a:r>
              <a:rPr lang="en-US" sz="3200" dirty="0">
                <a:solidFill>
                  <a:srgbClr val="0432FF"/>
                </a:solidFill>
              </a:rPr>
              <a:t> collider: D</a:t>
            </a:r>
            <a:r>
              <a:rPr lang="en-US" sz="3200" baseline="-25000" dirty="0">
                <a:solidFill>
                  <a:srgbClr val="0432FF"/>
                </a:solidFill>
              </a:rPr>
              <a:t>y</a:t>
            </a:r>
            <a:r>
              <a:rPr lang="en-US" sz="3200" dirty="0">
                <a:solidFill>
                  <a:srgbClr val="0432FF"/>
                </a:solidFill>
              </a:rPr>
              <a:t>=142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DB458E6-26E6-F049-934C-83A10B81E3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34930-FF10-F84D-8D3B-AE8898994A49}" type="slidenum">
              <a:rPr lang="en-US" smtClean="0"/>
              <a:t>9</a:t>
            </a:fld>
            <a:endParaRPr lang="en-US"/>
          </a:p>
        </p:txBody>
      </p:sp>
      <p:pic>
        <p:nvPicPr>
          <p:cNvPr id="17414" name="image1.png">
            <a:extLst>
              <a:ext uri="{FF2B5EF4-FFF2-40B4-BE49-F238E27FC236}">
                <a16:creationId xmlns:a16="http://schemas.microsoft.com/office/drawing/2014/main" id="{BBA62738-F08A-BA46-9221-7FF7D972B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0" y="1101553"/>
            <a:ext cx="2565400" cy="162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image8.png">
            <a:extLst>
              <a:ext uri="{FF2B5EF4-FFF2-40B4-BE49-F238E27FC236}">
                <a16:creationId xmlns:a16="http://schemas.microsoft.com/office/drawing/2014/main" id="{DDE45A4E-0B10-BA4A-8610-E9EB6E5F6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471" y="1018431"/>
            <a:ext cx="26670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image2.png">
            <a:extLst>
              <a:ext uri="{FF2B5EF4-FFF2-40B4-BE49-F238E27FC236}">
                <a16:creationId xmlns:a16="http://schemas.microsoft.com/office/drawing/2014/main" id="{95649D36-84C0-6D4B-BB49-4EB831459C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6700" y="2794003"/>
            <a:ext cx="2667000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image7.png">
            <a:extLst>
              <a:ext uri="{FF2B5EF4-FFF2-40B4-BE49-F238E27FC236}">
                <a16:creationId xmlns:a16="http://schemas.microsoft.com/office/drawing/2014/main" id="{BA26785B-5F32-8548-89C3-377E756089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2307" y="2778874"/>
            <a:ext cx="2667000" cy="153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0" name="image31.png">
            <a:extLst>
              <a:ext uri="{FF2B5EF4-FFF2-40B4-BE49-F238E27FC236}">
                <a16:creationId xmlns:a16="http://schemas.microsoft.com/office/drawing/2014/main" id="{CE8AFC34-EBC6-A84B-BCE4-53F97B7CA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8623" y="4497350"/>
            <a:ext cx="2667000" cy="168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09" name="image15.png">
            <a:extLst>
              <a:ext uri="{FF2B5EF4-FFF2-40B4-BE49-F238E27FC236}">
                <a16:creationId xmlns:a16="http://schemas.microsoft.com/office/drawing/2014/main" id="{3B03C35E-E420-AA42-8E67-67535DC86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29" y="4435623"/>
            <a:ext cx="2667000" cy="161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7644CBA8-C692-1A41-9493-BD9A70FEA8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1" y="78497"/>
            <a:ext cx="184731" cy="300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sz="1351"/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5AAB8A4A-14B6-054A-B479-0F2797B3BC5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746" y="2020503"/>
            <a:ext cx="3145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endParaRPr lang="en-US" altLang="en-US" sz="1351">
              <a:latin typeface="Arial" panose="020B0604020202020204" pitchFamily="34" charset="0"/>
            </a:endParaRPr>
          </a:p>
        </p:txBody>
      </p:sp>
      <p:sp>
        <p:nvSpPr>
          <p:cNvPr id="7" name="Rectangle 9">
            <a:extLst>
              <a:ext uri="{FF2B5EF4-FFF2-40B4-BE49-F238E27FC236}">
                <a16:creationId xmlns:a16="http://schemas.microsoft.com/office/drawing/2014/main" id="{125FF6AA-772B-194D-BF78-ED7EB992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18624" y="858515"/>
            <a:ext cx="6363477" cy="48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(a)  			   (b)</a:t>
            </a:r>
            <a:endParaRPr lang="en-US" altLang="en-US" sz="400" dirty="0"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1" dirty="0">
              <a:latin typeface="Arial" panose="020B0604020202020204" pitchFamily="34" charset="0"/>
            </a:endParaRPr>
          </a:p>
        </p:txBody>
      </p:sp>
      <p:sp>
        <p:nvSpPr>
          <p:cNvPr id="8" name="Rectangle 10">
            <a:extLst>
              <a:ext uri="{FF2B5EF4-FFF2-40B4-BE49-F238E27FC236}">
                <a16:creationId xmlns:a16="http://schemas.microsoft.com/office/drawing/2014/main" id="{3A65D14A-D8E4-8246-9848-6EC0C2294A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747" y="5843203"/>
            <a:ext cx="3145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endParaRPr lang="en-US" altLang="en-US" sz="1351">
              <a:latin typeface="Arial" panose="020B0604020202020204" pitchFamily="34" charset="0"/>
            </a:endParaRP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409E689E-76EA-D643-BF8C-371CB8530E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59258" y="2634554"/>
            <a:ext cx="2218877" cy="484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(c)  			(d)</a:t>
            </a:r>
            <a:endParaRPr lang="en-US" altLang="en-US" sz="400" dirty="0">
              <a:latin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1351" dirty="0">
              <a:latin typeface="Arial" panose="020B0604020202020204" pitchFamily="34" charset="0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E11C6534-8A3F-4441-B152-D0029095FA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747" y="9526202"/>
            <a:ext cx="31451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>
                <a:latin typeface="Arial" panose="020B0604020202020204" pitchFamily="34" charset="0"/>
                <a:ea typeface="Times New Roman" panose="02020603050405020304" pitchFamily="18" charset="0"/>
              </a:rPr>
              <a:t>   </a:t>
            </a:r>
            <a:endParaRPr lang="en-US" altLang="en-US" sz="1351">
              <a:latin typeface="Arial" panose="020B0604020202020204" pitchFamily="34" charset="0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59ED3D5E-B014-1349-9409-ABD15CA32E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9171" y="4297126"/>
            <a:ext cx="9460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(e)  	(f)</a:t>
            </a:r>
            <a:endParaRPr lang="en-US" altLang="en-US" sz="1351" dirty="0"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ACA947-E7BB-DF47-AABD-A2FCFA3368C3}"/>
              </a:ext>
            </a:extLst>
          </p:cNvPr>
          <p:cNvSpPr/>
          <p:nvPr/>
        </p:nvSpPr>
        <p:spPr>
          <a:xfrm>
            <a:off x="1597187" y="6119654"/>
            <a:ext cx="89976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Beam distribution in the vertical phase space after the collision. Distributions of the central slice are on the left and combinations of 10 slices covering evenly -3σ</a:t>
            </a:r>
            <a:r>
              <a:rPr lang="en-US" sz="1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&lt; z&lt; 3σ</a:t>
            </a:r>
            <a:r>
              <a:rPr lang="en-US" sz="1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, are on the right: (a-b) are for center particles at x=0; (c-d) are for those at x=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sz="1200" baseline="-250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 (e-f) is for that at x= 2σ</a:t>
            </a:r>
            <a:r>
              <a:rPr lang="en-US" sz="1200" baseline="-25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The horizontal axes are the vertical coordinate and the vertical axes are vertical angle of the particle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709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2614</TotalTime>
  <Words>2784</Words>
  <Application>Microsoft Macintosh PowerPoint</Application>
  <PresentationFormat>Widescreen</PresentationFormat>
  <Paragraphs>261</Paragraphs>
  <Slides>17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Aptos</vt:lpstr>
      <vt:lpstr>Arial</vt:lpstr>
      <vt:lpstr>Cambria Math</vt:lpstr>
      <vt:lpstr>Times New Roman</vt:lpstr>
      <vt:lpstr>Wingdings</vt:lpstr>
      <vt:lpstr>Office Theme</vt:lpstr>
      <vt:lpstr>Equation.DSMT4</vt:lpstr>
      <vt:lpstr>Future e+e- Colliders using  Recycling Energy-Recovery Linacs (ERLs)</vt:lpstr>
      <vt:lpstr>Physics: Energy and Luminosities reach</vt:lpstr>
      <vt:lpstr>Three types of recycling e+e- collider concepts</vt:lpstr>
      <vt:lpstr>CERC - Circular ERL recycling e+e- Collider</vt:lpstr>
      <vt:lpstr>ERLC – Energy Recovery Linear e+e- Collider original concept with twin-cavities is by V. Telnov (BINP, Russia), Traveling Wave linac option is by K. Yokoya (KEK, Japan) </vt:lpstr>
      <vt:lpstr>ReLiC – Recycling Linear Collider   </vt:lpstr>
      <vt:lpstr>Summary</vt:lpstr>
      <vt:lpstr>Back-up slides</vt:lpstr>
      <vt:lpstr>Strong-strong collisions of flat beams in ERL e+e- collider: Dy=142</vt:lpstr>
      <vt:lpstr>Effects of orbits offsets in IP</vt:lpstr>
      <vt:lpstr>ReLiC for direct HIGS production e+e- -&gt; H</vt:lpstr>
      <vt:lpstr>Specifics for √S=125 GeV</vt:lpstr>
      <vt:lpstr>QED effects</vt:lpstr>
      <vt:lpstr>Main parameters of ReLiC</vt:lpstr>
      <vt:lpstr>Recycling collided electrons and positrons</vt:lpstr>
      <vt:lpstr>Comparison of Linac and Ring type colliders</vt:lpstr>
      <vt:lpstr>Accelerator designs and challenges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Vladimir Litvinenko</dc:creator>
  <cp:lastModifiedBy>Vladimir Litvinenko</cp:lastModifiedBy>
  <cp:revision>107</cp:revision>
  <dcterms:created xsi:type="dcterms:W3CDTF">2024-09-20T15:55:24Z</dcterms:created>
  <dcterms:modified xsi:type="dcterms:W3CDTF">2025-05-14T18:47:57Z</dcterms:modified>
</cp:coreProperties>
</file>