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8" r:id="rId1"/>
  </p:sldMasterIdLst>
  <p:notesMasterIdLst>
    <p:notesMasterId r:id="rId15"/>
  </p:notesMasterIdLst>
  <p:handoutMasterIdLst>
    <p:handoutMasterId r:id="rId16"/>
  </p:handoutMasterIdLst>
  <p:sldIdLst>
    <p:sldId id="420" r:id="rId2"/>
    <p:sldId id="822" r:id="rId3"/>
    <p:sldId id="824" r:id="rId4"/>
    <p:sldId id="825" r:id="rId5"/>
    <p:sldId id="836" r:id="rId6"/>
    <p:sldId id="832" r:id="rId7"/>
    <p:sldId id="829" r:id="rId8"/>
    <p:sldId id="827" r:id="rId9"/>
    <p:sldId id="830" r:id="rId10"/>
    <p:sldId id="831" r:id="rId11"/>
    <p:sldId id="834" r:id="rId12"/>
    <p:sldId id="835" r:id="rId13"/>
    <p:sldId id="83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3A872AA-E242-423B-9207-273F6B7245C8}">
          <p14:sldIdLst>
            <p14:sldId id="420"/>
            <p14:sldId id="822"/>
            <p14:sldId id="824"/>
            <p14:sldId id="825"/>
            <p14:sldId id="836"/>
            <p14:sldId id="832"/>
            <p14:sldId id="829"/>
            <p14:sldId id="827"/>
            <p14:sldId id="830"/>
            <p14:sldId id="831"/>
            <p14:sldId id="834"/>
            <p14:sldId id="835"/>
            <p14:sldId id="83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3FBC73"/>
    <a:srgbClr val="29798E"/>
    <a:srgbClr val="453781"/>
    <a:srgbClr val="009900"/>
    <a:srgbClr val="BE4B48"/>
    <a:srgbClr val="0000FF"/>
    <a:srgbClr val="AA2021"/>
    <a:srgbClr val="FF0F0F"/>
    <a:srgbClr val="3C3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3F2CF6-DE98-49F7-AA62-38846F1D961C}" v="183" dt="2025-03-05T02:07:07.1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1" autoAdjust="0"/>
    <p:restoredTop sz="94003" autoAdjust="0"/>
  </p:normalViewPr>
  <p:slideViewPr>
    <p:cSldViewPr snapToGrid="0">
      <p:cViewPr>
        <p:scale>
          <a:sx n="76" d="100"/>
          <a:sy n="76" d="100"/>
        </p:scale>
        <p:origin x="378" y="333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90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A1E3F-FE1F-44CD-AF94-4FA043263F85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17A78-FC30-4172-911C-A5CE7F4F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72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620FE-B59E-47E2-885F-02B0D86896F3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7196A-07DB-43F8-8513-BC10083BA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0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37196A-07DB-43F8-8513-BC10083BAFF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353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368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eh652@cornell.edu" TargetMode="Externa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6"/>
          <p:cNvSpPr/>
          <p:nvPr/>
        </p:nvSpPr>
        <p:spPr>
          <a:xfrm>
            <a:off x="0" y="615305"/>
            <a:ext cx="12191520" cy="18000"/>
          </a:xfrm>
          <a:prstGeom prst="rect">
            <a:avLst/>
          </a:prstGeom>
          <a:solidFill>
            <a:srgbClr val="B21F22"/>
          </a:solidFill>
          <a:ln w="9360">
            <a:noFill/>
          </a:ln>
        </p:spPr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CF6C43-57C2-42BE-A317-106D00824F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654" y="14569"/>
            <a:ext cx="2178205" cy="5907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7B50505-F19E-994C-BF42-79CEE8AD1B4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73951" y="14569"/>
            <a:ext cx="2285395" cy="572790"/>
          </a:xfrm>
          <a:prstGeom prst="rect">
            <a:avLst/>
          </a:prstGeom>
        </p:spPr>
      </p:pic>
      <p:sp>
        <p:nvSpPr>
          <p:cNvPr id="3" name="CustomShape 3">
            <a:extLst>
              <a:ext uri="{FF2B5EF4-FFF2-40B4-BE49-F238E27FC236}">
                <a16:creationId xmlns:a16="http://schemas.microsoft.com/office/drawing/2014/main" id="{EF7789BA-3527-6212-A4B6-DE278311D31D}"/>
              </a:ext>
            </a:extLst>
          </p:cNvPr>
          <p:cNvSpPr/>
          <p:nvPr userDrawn="1"/>
        </p:nvSpPr>
        <p:spPr>
          <a:xfrm>
            <a:off x="11835188" y="6592322"/>
            <a:ext cx="356812" cy="2728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fld id="{8B6CE713-D777-4EC2-A412-BBD244B64F30}" type="slidenum">
              <a:rPr lang="en-US" sz="140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</a:pPr>
              <a:t>‹#›</a:t>
            </a:fld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C34B1E-FF4E-4C6A-87BD-F9C2E9B34615}"/>
              </a:ext>
            </a:extLst>
          </p:cNvPr>
          <p:cNvSpPr txBox="1"/>
          <p:nvPr userDrawn="1"/>
        </p:nvSpPr>
        <p:spPr>
          <a:xfrm>
            <a:off x="0" y="6355232"/>
            <a:ext cx="11374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Eiad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Hamwi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eh652@cornell.edu</a:t>
            </a:r>
            <a:r>
              <a:rPr lang="en-US" sz="1400" baseline="0" dirty="0">
                <a:latin typeface="Arial" panose="020B0604020202020204" pitchFamily="34" charset="0"/>
                <a:cs typeface="Arial" panose="020B0604020202020204" pitchFamily="34" charset="0"/>
              </a:rPr>
              <a:t>)				 	    Cornell ERL/EIC Group, PI: Georg Hoffstaetter de </a:t>
            </a:r>
            <a:r>
              <a:rPr lang="en-US" sz="1400" baseline="0" dirty="0" err="1">
                <a:latin typeface="Arial" panose="020B0604020202020204" pitchFamily="34" charset="0"/>
                <a:cs typeface="Arial" panose="020B0604020202020204" pitchFamily="34" charset="0"/>
              </a:rPr>
              <a:t>Torquat</a:t>
            </a:r>
            <a:endParaRPr lang="en-US" sz="14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98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>
        <a:defRPr i="0">
          <a:latin typeface="Optima"/>
          <a:cs typeface="Optima"/>
        </a:defRPr>
      </a:lvl1pPr>
    </p:titleStyle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83D5BE3-CD1E-17BE-5DC1-0059ADF62F58}"/>
              </a:ext>
            </a:extLst>
          </p:cNvPr>
          <p:cNvSpPr/>
          <p:nvPr/>
        </p:nvSpPr>
        <p:spPr>
          <a:xfrm>
            <a:off x="-1" y="-72961"/>
            <a:ext cx="12198881" cy="69309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192998" y="6752159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  <a:latin typeface="Franklin Gothic Book"/>
            </a:endParaRPr>
          </a:p>
          <a:p>
            <a:pPr defTabSz="457200"/>
            <a:endParaRPr lang="en-US" dirty="0">
              <a:solidFill>
                <a:prstClr val="black"/>
              </a:solidFill>
              <a:latin typeface="Franklin Gothic Book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68B106A-FF09-4A8B-A935-95FA815F41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496" t="20795" r="46964" b="71840"/>
          <a:stretch/>
        </p:blipFill>
        <p:spPr>
          <a:xfrm>
            <a:off x="741" y="6080459"/>
            <a:ext cx="3855405" cy="77754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C9725E6-A146-4E2C-A5A7-9B71B7A850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446" t="20795" r="17656" b="71840"/>
          <a:stretch/>
        </p:blipFill>
        <p:spPr>
          <a:xfrm>
            <a:off x="3734675" y="6080459"/>
            <a:ext cx="2233215" cy="7775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8D6833-54C3-45AE-9E26-BDDDF58C76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679" t="20795" r="29866" b="71840"/>
          <a:stretch/>
        </p:blipFill>
        <p:spPr>
          <a:xfrm>
            <a:off x="5789774" y="6080459"/>
            <a:ext cx="3839199" cy="777541"/>
          </a:xfrm>
          <a:prstGeom prst="rect">
            <a:avLst/>
          </a:prstGeom>
        </p:spPr>
      </p:pic>
      <p:sp>
        <p:nvSpPr>
          <p:cNvPr id="23" name="Title 3">
            <a:extLst>
              <a:ext uri="{FF2B5EF4-FFF2-40B4-BE49-F238E27FC236}">
                <a16:creationId xmlns:a16="http://schemas.microsoft.com/office/drawing/2014/main" id="{622FE2FF-5DB9-4830-94AE-4D0BFBC91265}"/>
              </a:ext>
            </a:extLst>
          </p:cNvPr>
          <p:cNvSpPr txBox="1">
            <a:spLocks/>
          </p:cNvSpPr>
          <p:nvPr/>
        </p:nvSpPr>
        <p:spPr>
          <a:xfrm>
            <a:off x="2062977" y="2036739"/>
            <a:ext cx="7995425" cy="21421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6000" b="1" dirty="0">
              <a:solidFill>
                <a:srgbClr val="AA2021"/>
              </a:solidFill>
              <a:effectLst>
                <a:glow rad="127000">
                  <a:prstClr val="white"/>
                </a:glow>
              </a:effectLst>
              <a:latin typeface="Arial"/>
              <a:ea typeface="ＭＳ Ｐゴシック" charset="0"/>
              <a:cs typeface="Arial"/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1BAB3501-0F54-1129-CA9F-DC556B9368B8}"/>
              </a:ext>
            </a:extLst>
          </p:cNvPr>
          <p:cNvSpPr txBox="1">
            <a:spLocks/>
          </p:cNvSpPr>
          <p:nvPr/>
        </p:nvSpPr>
        <p:spPr>
          <a:xfrm>
            <a:off x="1638847" y="1874822"/>
            <a:ext cx="8914306" cy="18288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Physical processes in </a:t>
            </a:r>
            <a:r>
              <a:rPr lang="en-US" b="1" dirty="0" err="1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Bmad</a:t>
            </a:r>
            <a:endParaRPr lang="en-US" b="1" dirty="0"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5A773914-3FF8-EE5F-E06C-BC74A9E91D4D}"/>
              </a:ext>
            </a:extLst>
          </p:cNvPr>
          <p:cNvSpPr txBox="1">
            <a:spLocks noChangeArrowheads="1"/>
          </p:cNvSpPr>
          <p:nvPr/>
        </p:nvSpPr>
        <p:spPr>
          <a:xfrm>
            <a:off x="3046081" y="4787486"/>
            <a:ext cx="6082168" cy="153394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800" b="1" dirty="0">
                <a:cs typeface="Arial"/>
              </a:rPr>
              <a:t>Eiad Hamwi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400" i="1" dirty="0">
                <a:cs typeface="Arial"/>
              </a:rPr>
              <a:t>PhD Candidate, Cornell ERL/EIC Group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en-US" sz="2400" i="1" dirty="0">
                <a:cs typeface="Arial"/>
              </a:rPr>
              <a:t>PI: Georg Hoffstaetter de </a:t>
            </a:r>
            <a:r>
              <a:rPr lang="en-US" sz="2400" i="1" dirty="0" err="1">
                <a:cs typeface="Arial"/>
              </a:rPr>
              <a:t>Torquat</a:t>
            </a:r>
            <a:endParaRPr lang="en-US" sz="2400" i="1" dirty="0">
              <a:cs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083962-4575-BD7A-8CCD-8D68474D747D}"/>
              </a:ext>
            </a:extLst>
          </p:cNvPr>
          <p:cNvSpPr/>
          <p:nvPr/>
        </p:nvSpPr>
        <p:spPr>
          <a:xfrm>
            <a:off x="9664565" y="4782457"/>
            <a:ext cx="2522465" cy="20664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B23FCF6-FB92-45A6-BD20-157D62E1D1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0446" t="22739" r="17656" b="71840"/>
          <a:stretch/>
        </p:blipFill>
        <p:spPr>
          <a:xfrm>
            <a:off x="9628973" y="6611259"/>
            <a:ext cx="2569908" cy="24674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9640824" y="4782458"/>
            <a:ext cx="2551176" cy="1828800"/>
          </a:xfrm>
          <a:prstGeom prst="rect">
            <a:avLst/>
          </a:prstGeom>
          <a:noFill/>
          <a:ln w="28575" cap="flat" cmpd="sng" algn="ctr">
            <a:solidFill>
              <a:srgbClr val="B2202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15ADDA-133C-AAFE-C598-3A9404A640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279" y="5056778"/>
            <a:ext cx="1957036" cy="132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96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18"/>
    </mc:Choice>
    <mc:Fallback xmlns="">
      <p:transition spd="slow" advTm="1011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EE4484-13D4-C75B-7783-714590DBA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653987-C6AA-31EB-A2A6-A4A76714DF14}"/>
              </a:ext>
            </a:extLst>
          </p:cNvPr>
          <p:cNvSpPr txBox="1"/>
          <p:nvPr/>
        </p:nvSpPr>
        <p:spPr>
          <a:xfrm>
            <a:off x="642424" y="803354"/>
            <a:ext cx="7189885" cy="5445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SciBmad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Features</a:t>
            </a:r>
          </a:p>
          <a:p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Modular Julia library with Python interface/wrapper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Fully differentiable using automatic differentiation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Parallelizable with CPU and GPU (CUDA)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Compatible with all relevant Julia packages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DifferentialEquations.jl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ForwardDiff.jl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ReverseDiff.jl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CUDA.jl</a:t>
            </a:r>
            <a:endParaRPr lang="en-US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err="1"/>
              <a:t>Etc</a:t>
            </a:r>
            <a:endParaRPr lang="en-US" sz="2000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Fully polymorphic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92722C-309B-DA19-45AF-81DCEE8C9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947" y="2301765"/>
            <a:ext cx="4016880" cy="24576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95042F-BBE2-A651-1183-97E74F500FAD}"/>
              </a:ext>
            </a:extLst>
          </p:cNvPr>
          <p:cNvSpPr txBox="1"/>
          <p:nvPr/>
        </p:nvSpPr>
        <p:spPr>
          <a:xfrm>
            <a:off x="7482218" y="5442392"/>
            <a:ext cx="3114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https://github.com/bmad-sim</a:t>
            </a:r>
          </a:p>
        </p:txBody>
      </p:sp>
    </p:spTree>
    <p:extLst>
      <p:ext uri="{BB962C8B-B14F-4D97-AF65-F5344CB8AC3E}">
        <p14:creationId xmlns:p14="http://schemas.microsoft.com/office/powerpoint/2010/main" val="176607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81FCC-2396-1D3B-1531-6F40E1D21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A9AE34-23F2-B358-EEFF-800313BF7E83}"/>
              </a:ext>
            </a:extLst>
          </p:cNvPr>
          <p:cNvSpPr txBox="1"/>
          <p:nvPr/>
        </p:nvSpPr>
        <p:spPr>
          <a:xfrm>
            <a:off x="642424" y="803354"/>
            <a:ext cx="5537659" cy="4867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SciBmad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Packages</a:t>
            </a:r>
          </a:p>
          <a:p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Stable, officially-registered, ready for use: 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GTPSA.jl</a:t>
            </a:r>
            <a:endParaRPr lang="en-US" sz="2000" dirty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In development: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AcceleratorLattice.jl</a:t>
            </a:r>
            <a:endParaRPr lang="en-US" sz="20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NonlinearNormalForm.jl</a:t>
            </a:r>
            <a:endParaRPr lang="en-US" sz="20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AtomicAndPhysicalConstants.jl</a:t>
            </a:r>
            <a:r>
              <a:rPr lang="en-US" sz="2000" dirty="0"/>
              <a:t>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BeamTracking.jl</a:t>
            </a:r>
            <a:r>
              <a:rPr lang="en-US" sz="2000" dirty="0"/>
              <a:t> (CPU/GPU)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602887-9051-48DE-08F4-7A8AE8199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947" y="2301765"/>
            <a:ext cx="4016880" cy="245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0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8BBCBF-4427-9E9F-8197-1E08F7986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B8ABB86-8853-602E-4BD7-17AB59283220}"/>
              </a:ext>
            </a:extLst>
          </p:cNvPr>
          <p:cNvSpPr txBox="1"/>
          <p:nvPr/>
        </p:nvSpPr>
        <p:spPr>
          <a:xfrm>
            <a:off x="642424" y="803354"/>
            <a:ext cx="5537659" cy="52699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SciBmad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Contributors</a:t>
            </a:r>
          </a:p>
          <a:p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Dan Abell (UMD)</a:t>
            </a:r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/>
              <a:t>J. Scott Berg (BNL)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Oleksii </a:t>
            </a:r>
            <a:r>
              <a:rPr lang="en-US" b="1" dirty="0" err="1"/>
              <a:t>Beznozov</a:t>
            </a:r>
            <a:r>
              <a:rPr lang="en-US" b="1" dirty="0"/>
              <a:t> (LANL)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Alex Coxe (VCU)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Laurent </a:t>
            </a:r>
            <a:r>
              <a:rPr lang="en-US" b="1" dirty="0" err="1"/>
              <a:t>Deniau</a:t>
            </a:r>
            <a:r>
              <a:rPr lang="en-US" b="1" dirty="0"/>
              <a:t> (CERN)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dirty="0" err="1"/>
              <a:t>Auralee</a:t>
            </a:r>
            <a:r>
              <a:rPr lang="en-US" dirty="0"/>
              <a:t> Edelen (SLAC)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b="1" dirty="0"/>
              <a:t>Etienne Forest (KEK) 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Juan-Pablo Gonzalez (UChicago)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08527C-88C7-A530-8669-8DA617ED6FE3}"/>
              </a:ext>
            </a:extLst>
          </p:cNvPr>
          <p:cNvSpPr txBox="1"/>
          <p:nvPr/>
        </p:nvSpPr>
        <p:spPr>
          <a:xfrm>
            <a:off x="6009815" y="1304149"/>
            <a:ext cx="5830088" cy="44389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Georg Hoffstaetter de </a:t>
            </a:r>
            <a:r>
              <a:rPr lang="en-US" sz="1800" dirty="0" err="1"/>
              <a:t>Torquat</a:t>
            </a:r>
            <a:r>
              <a:rPr lang="en-US" sz="1800" dirty="0"/>
              <a:t> (Cornell)</a:t>
            </a:r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Gavin </a:t>
            </a:r>
            <a:r>
              <a:rPr lang="en-US" sz="1800" dirty="0" err="1"/>
              <a:t>Hunsche</a:t>
            </a:r>
            <a:r>
              <a:rPr lang="en-US" sz="1800" dirty="0"/>
              <a:t> (SDSU)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 err="1"/>
              <a:t>Lixing</a:t>
            </a:r>
            <a:r>
              <a:rPr lang="en-US" sz="1800" dirty="0"/>
              <a:t> Li (Cornell) </a:t>
            </a:r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Chris Mayes (SLAC/</a:t>
            </a:r>
            <a:r>
              <a:rPr lang="en-US" sz="1800" dirty="0" err="1"/>
              <a:t>xLight</a:t>
            </a:r>
            <a:r>
              <a:rPr lang="en-US" sz="1800" dirty="0"/>
              <a:t>)</a:t>
            </a:r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Ryan Roussel (SLAC)</a:t>
            </a:r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b="1" dirty="0"/>
              <a:t>David Sagan (Cornell) </a:t>
            </a:r>
            <a:endParaRPr lang="en-US" b="1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b="1" dirty="0"/>
              <a:t>Matt Signorelli (Cornell) 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800" dirty="0"/>
              <a:t>Sophia Yang (Cornell)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96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AFEE8-3443-8CD2-E98A-79620B893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81A45F7-5E80-9ED0-4687-B027B54FB26D}"/>
              </a:ext>
            </a:extLst>
          </p:cNvPr>
          <p:cNvSpPr txBox="1"/>
          <p:nvPr/>
        </p:nvSpPr>
        <p:spPr>
          <a:xfrm>
            <a:off x="642424" y="803354"/>
            <a:ext cx="1063938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is currently possible to simulate these processes in a unified framework using the </a:t>
            </a:r>
            <a:r>
              <a:rPr lang="en-US" dirty="0" err="1"/>
              <a:t>Bmad</a:t>
            </a:r>
            <a:r>
              <a:rPr lang="en-US" dirty="0"/>
              <a:t> toolkit.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</a:t>
            </a:r>
            <a:r>
              <a:rPr lang="en-US" dirty="0" err="1"/>
              <a:t>SciBmad</a:t>
            </a:r>
            <a:r>
              <a:rPr lang="en-US" dirty="0"/>
              <a:t>, modeling and analysis of the combined effects of these processes will become even more streamlined.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Bmad</a:t>
            </a:r>
            <a:r>
              <a:rPr lang="en-US" dirty="0"/>
              <a:t> has the (unique) capability of simultaneously simulating lattice </a:t>
            </a:r>
            <a:r>
              <a:rPr lang="en-US" dirty="0">
                <a:solidFill>
                  <a:schemeClr val="accent4"/>
                </a:solidFill>
              </a:rPr>
              <a:t>nonlinearity</a:t>
            </a:r>
            <a:r>
              <a:rPr lang="en-US" dirty="0"/>
              <a:t>,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weak-strong beam-beam</a:t>
            </a:r>
            <a:r>
              <a:rPr lang="en-US" dirty="0"/>
              <a:t>, adaptive particle-in-cell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space-charge</a:t>
            </a:r>
            <a:r>
              <a:rPr lang="en-US" dirty="0"/>
              <a:t>,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wakefield</a:t>
            </a:r>
            <a:r>
              <a:rPr lang="en-US" dirty="0"/>
              <a:t> models, and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synchrotron radiation </a:t>
            </a:r>
            <a:r>
              <a:rPr lang="en-US" dirty="0"/>
              <a:t>altogether in a unified tracking framework.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caveat is that the different processes all have drastically differing speeds for simulation, so sacrifices in accuracy must be made to achieve reasonable speed.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 incorporate a certain variety of these effects, a constant accuracy is necessary in each process.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Requires different levels of simulation complexity for each process in the </a:t>
            </a:r>
            <a:r>
              <a:rPr lang="en-US"/>
              <a:t>same framework.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035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578"/>
    </mc:Choice>
    <mc:Fallback>
      <p:transition spd="slow" advTm="2757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617B76-EDDE-6C65-7F92-745B30D863D2}"/>
              </a:ext>
            </a:extLst>
          </p:cNvPr>
          <p:cNvSpPr/>
          <p:nvPr/>
        </p:nvSpPr>
        <p:spPr>
          <a:xfrm>
            <a:off x="1164298" y="2762743"/>
            <a:ext cx="1871002" cy="266937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95F7D51-F7C0-42AF-AAB7-57FD6B612F0A}"/>
              </a:ext>
            </a:extLst>
          </p:cNvPr>
          <p:cNvSpPr/>
          <p:nvPr/>
        </p:nvSpPr>
        <p:spPr>
          <a:xfrm>
            <a:off x="1164298" y="3307305"/>
            <a:ext cx="2563152" cy="266937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46C9ED-3067-288D-5FC4-BB765558D473}"/>
              </a:ext>
            </a:extLst>
          </p:cNvPr>
          <p:cNvSpPr/>
          <p:nvPr/>
        </p:nvSpPr>
        <p:spPr>
          <a:xfrm>
            <a:off x="1164297" y="3856678"/>
            <a:ext cx="2242477" cy="266937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60C971-8072-D5E4-EAEB-B12D6EB03925}"/>
              </a:ext>
            </a:extLst>
          </p:cNvPr>
          <p:cNvSpPr/>
          <p:nvPr/>
        </p:nvSpPr>
        <p:spPr>
          <a:xfrm>
            <a:off x="1164298" y="6070836"/>
            <a:ext cx="3344202" cy="266937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C54D51-E522-7EE3-034A-F44E33D8C60B}"/>
              </a:ext>
            </a:extLst>
          </p:cNvPr>
          <p:cNvSpPr/>
          <p:nvPr/>
        </p:nvSpPr>
        <p:spPr>
          <a:xfrm>
            <a:off x="1164298" y="2215006"/>
            <a:ext cx="2010544" cy="266937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0E0C69-C083-6907-743A-BD45398D3D61}"/>
              </a:ext>
            </a:extLst>
          </p:cNvPr>
          <p:cNvSpPr txBox="1"/>
          <p:nvPr/>
        </p:nvSpPr>
        <p:spPr>
          <a:xfrm>
            <a:off x="824061" y="939168"/>
            <a:ext cx="9938964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Simulated physical phenomena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Nonlinear dynamics				 </a:t>
            </a:r>
            <a:r>
              <a:rPr lang="en-US" dirty="0">
                <a:solidFill>
                  <a:srgbClr val="00CC00"/>
                </a:solidFill>
              </a:rPr>
              <a:t>■   </a:t>
            </a:r>
            <a:r>
              <a:rPr lang="en-US" dirty="0"/>
              <a:t>▲</a:t>
            </a:r>
            <a:endParaRPr lang="en-US" dirty="0">
              <a:solidFill>
                <a:srgbClr val="00CC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Space charge/CSR			 	 </a:t>
            </a:r>
            <a:r>
              <a:rPr lang="en-US" dirty="0">
                <a:solidFill>
                  <a:srgbClr val="00CC00"/>
                </a:solidFill>
              </a:rPr>
              <a:t>■  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Beam-beam (strong-weak)			 </a:t>
            </a:r>
            <a:r>
              <a:rPr lang="en-US" dirty="0">
                <a:solidFill>
                  <a:srgbClr val="00CC00"/>
                </a:solidFill>
              </a:rPr>
              <a:t>■  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Wakefield (short/long)				 </a:t>
            </a:r>
            <a:r>
              <a:rPr lang="en-US" dirty="0">
                <a:solidFill>
                  <a:srgbClr val="00CC00"/>
                </a:solidFill>
              </a:rPr>
              <a:t>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CC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 break-up					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Intra-beam scattering				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Touscheck</a:t>
            </a:r>
            <a:r>
              <a:rPr lang="en-US" dirty="0"/>
              <a:t> scattering				▲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Synchrotron radiation (+ damping)			 </a:t>
            </a:r>
            <a:r>
              <a:rPr lang="en-US" dirty="0">
                <a:solidFill>
                  <a:srgbClr val="00CC00"/>
                </a:solidFill>
              </a:rPr>
              <a:t>■   </a:t>
            </a:r>
            <a:r>
              <a:rPr lang="en-US" dirty="0"/>
              <a:t>▲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C37B59-4792-32DA-F67C-B60CF00F9AC4}"/>
              </a:ext>
            </a:extLst>
          </p:cNvPr>
          <p:cNvSpPr txBox="1"/>
          <p:nvPr/>
        </p:nvSpPr>
        <p:spPr>
          <a:xfrm>
            <a:off x="9735670" y="5384202"/>
            <a:ext cx="205471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CC00"/>
                </a:solidFill>
              </a:rPr>
              <a:t> ■   →   Tracking</a:t>
            </a:r>
          </a:p>
          <a:p>
            <a:r>
              <a:rPr lang="en-US" sz="1800" dirty="0"/>
              <a:t>▲</a:t>
            </a:r>
            <a:r>
              <a:rPr lang="en-US" dirty="0"/>
              <a:t>   →   </a:t>
            </a:r>
            <a:r>
              <a:rPr lang="en-US" sz="1800" dirty="0"/>
              <a:t>Analysis</a:t>
            </a:r>
            <a:endParaRPr lang="en-US" sz="1800" dirty="0">
              <a:solidFill>
                <a:srgbClr val="00CC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DB0F50-E23A-AFD2-0357-64D59CF27791}"/>
              </a:ext>
            </a:extLst>
          </p:cNvPr>
          <p:cNvSpPr txBox="1"/>
          <p:nvPr/>
        </p:nvSpPr>
        <p:spPr>
          <a:xfrm>
            <a:off x="8804787" y="2105561"/>
            <a:ext cx="2563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CC00"/>
                </a:solidFill>
              </a:rPr>
              <a:t>■ can be combined!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674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6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E310A-5E87-2835-970A-200EB92DEA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3BCC013-B337-241E-ED22-7DC399564F50}"/>
              </a:ext>
            </a:extLst>
          </p:cNvPr>
          <p:cNvSpPr txBox="1"/>
          <p:nvPr/>
        </p:nvSpPr>
        <p:spPr>
          <a:xfrm>
            <a:off x="740484" y="905550"/>
            <a:ext cx="5741131" cy="42216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Nonlinear Dynamics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/>
              <a:t>Tracking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Symplectic</a:t>
            </a:r>
            <a:r>
              <a:rPr lang="en-US" sz="2000" dirty="0"/>
              <a:t> tracking from Hamiltonian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Normal form map-tracking from PTC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4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/>
              <a:t>Map analysis</a:t>
            </a:r>
            <a:endParaRPr lang="en-US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Normal form map from PTC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Resonance strength tune-scan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90DAF7-3C45-4317-7952-619AF237DC06}"/>
              </a:ext>
            </a:extLst>
          </p:cNvPr>
          <p:cNvSpPr txBox="1"/>
          <p:nvPr/>
        </p:nvSpPr>
        <p:spPr>
          <a:xfrm>
            <a:off x="7545448" y="6225163"/>
            <a:ext cx="28113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Booster third-integer slow extraction</a:t>
            </a:r>
          </a:p>
        </p:txBody>
      </p:sp>
      <p:pic>
        <p:nvPicPr>
          <p:cNvPr id="26" name="Picture 25" descr="A screen shot of a diagram&#10;&#10;AI-generated content may be incorrect.">
            <a:extLst>
              <a:ext uri="{FF2B5EF4-FFF2-40B4-BE49-F238E27FC236}">
                <a16:creationId xmlns:a16="http://schemas.microsoft.com/office/drawing/2014/main" id="{C3894E1A-26D2-2C7A-592A-9C907D0936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581" y="4156150"/>
            <a:ext cx="3932236" cy="206901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9FC159D-A527-FB1C-7235-1725CE64B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468" y="675029"/>
            <a:ext cx="3652462" cy="303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AB27BD-601D-4921-2852-F07646673AA5}"/>
              </a:ext>
            </a:extLst>
          </p:cNvPr>
          <p:cNvSpPr txBox="1"/>
          <p:nvPr/>
        </p:nvSpPr>
        <p:spPr>
          <a:xfrm>
            <a:off x="7499215" y="3742264"/>
            <a:ext cx="28113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TRIBs at CESR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9D68AC-0CF2-A3DF-CF5E-EDB8C4D3CADA}"/>
              </a:ext>
            </a:extLst>
          </p:cNvPr>
          <p:cNvSpPr txBox="1"/>
          <p:nvPr/>
        </p:nvSpPr>
        <p:spPr>
          <a:xfrm>
            <a:off x="576939" y="5777146"/>
            <a:ext cx="5628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Wang, S., Khachatryan, V., &amp; Nishikawa, P. (2023). Lattice design and experimental studies of nonlinear resonance at the Cornell Electron Storage Ring. Phys. Rev. Accel. Beams, 26, 104001.</a:t>
            </a:r>
          </a:p>
        </p:txBody>
      </p:sp>
    </p:spTree>
    <p:extLst>
      <p:ext uri="{BB962C8B-B14F-4D97-AF65-F5344CB8AC3E}">
        <p14:creationId xmlns:p14="http://schemas.microsoft.com/office/powerpoint/2010/main" val="402153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5187E-3639-7B48-7347-30B56334E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392F40B-A925-467B-A3CE-F6CEB16F54B4}"/>
              </a:ext>
            </a:extLst>
          </p:cNvPr>
          <p:cNvSpPr txBox="1"/>
          <p:nvPr/>
        </p:nvSpPr>
        <p:spPr>
          <a:xfrm>
            <a:off x="533908" y="905551"/>
            <a:ext cx="5620950" cy="4960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 Charge / CSR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/>
              <a:t>Slice method (2D SC / 1D CSR)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Binning charges into slices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Bassetti-Erskine formula</a:t>
            </a:r>
            <a:br>
              <a:rPr lang="en-US" sz="2000" dirty="0"/>
            </a:br>
            <a:endParaRPr lang="en-US" sz="2000" dirty="0"/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dirty="0"/>
              <a:t>3D FFT</a:t>
            </a:r>
            <a:endParaRPr lang="en-US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FFT convolution of charges and fields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Cathode image charge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Adaptive time-steps</a:t>
            </a:r>
          </a:p>
        </p:txBody>
      </p:sp>
      <p:pic>
        <p:nvPicPr>
          <p:cNvPr id="2" name="图片 14">
            <a:extLst>
              <a:ext uri="{FF2B5EF4-FFF2-40B4-BE49-F238E27FC236}">
                <a16:creationId xmlns:a16="http://schemas.microsoft.com/office/drawing/2014/main" id="{03405EB9-FFC1-7A6D-0A20-2CF2806D589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2615" y="807645"/>
            <a:ext cx="3579102" cy="22464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E645D8-E523-E0C2-EC8F-8E75A1594A64}"/>
              </a:ext>
            </a:extLst>
          </p:cNvPr>
          <p:cNvSpPr txBox="1"/>
          <p:nvPr/>
        </p:nvSpPr>
        <p:spPr>
          <a:xfrm>
            <a:off x="7583748" y="5819717"/>
            <a:ext cx="29789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Optimization of energy spread of cathode discharge with space charge</a:t>
            </a:r>
          </a:p>
        </p:txBody>
      </p:sp>
      <p:pic>
        <p:nvPicPr>
          <p:cNvPr id="10" name="图片 12">
            <a:extLst>
              <a:ext uri="{FF2B5EF4-FFF2-40B4-BE49-F238E27FC236}">
                <a16:creationId xmlns:a16="http://schemas.microsoft.com/office/drawing/2014/main" id="{D06FC232-DC7F-9B4C-3889-E4110CAF63C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9110" y="3219099"/>
            <a:ext cx="3532607" cy="26006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68A893-6178-6066-DF01-42EFA44F0E91}"/>
              </a:ext>
            </a:extLst>
          </p:cNvPr>
          <p:cNvSpPr txBox="1"/>
          <p:nvPr/>
        </p:nvSpPr>
        <p:spPr>
          <a:xfrm>
            <a:off x="10099428" y="905551"/>
            <a:ext cx="2150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Courtesy: </a:t>
            </a:r>
            <a:r>
              <a:rPr lang="en-US" sz="1400" dirty="0" err="1"/>
              <a:t>Ningdong</a:t>
            </a:r>
            <a:r>
              <a:rPr lang="en-US" sz="1400" dirty="0"/>
              <a:t> Wang</a:t>
            </a:r>
          </a:p>
        </p:txBody>
      </p:sp>
    </p:spTree>
    <p:extLst>
      <p:ext uri="{BB962C8B-B14F-4D97-AF65-F5344CB8AC3E}">
        <p14:creationId xmlns:p14="http://schemas.microsoft.com/office/powerpoint/2010/main" val="2144763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D0BA2-B643-B0E6-54FE-C0C2584629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22CB2CA-457E-6D42-57D7-C27E03A6D98E}"/>
              </a:ext>
            </a:extLst>
          </p:cNvPr>
          <p:cNvSpPr txBox="1"/>
          <p:nvPr/>
        </p:nvSpPr>
        <p:spPr>
          <a:xfrm>
            <a:off x="533908" y="905551"/>
            <a:ext cx="6560575" cy="2559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Beam-beam (weak-strong)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/>
              <a:t>Slice method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Binning charges into slices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Bassetti-Erskine formula</a:t>
            </a: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A680AB17-8336-6CF1-4BE5-E29FBC6F7B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845" y="3604052"/>
            <a:ext cx="2659441" cy="25734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DCCC28-4641-5E87-53D3-9803D17ED147}"/>
              </a:ext>
            </a:extLst>
          </p:cNvPr>
          <p:cNvSpPr txBox="1"/>
          <p:nvPr/>
        </p:nvSpPr>
        <p:spPr>
          <a:xfrm>
            <a:off x="4517346" y="6086621"/>
            <a:ext cx="21798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ESR DA with beam-beam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59C1CF-5D17-B036-DE94-7C2CBDEC4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78865" y="844332"/>
            <a:ext cx="3879227" cy="25846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9444CB1-289A-6F43-D1A7-CF0DAABFB0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4654" y="3292474"/>
            <a:ext cx="4314148" cy="32356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028860-C341-4C7A-C151-0DA0922D24DE}"/>
              </a:ext>
            </a:extLst>
          </p:cNvPr>
          <p:cNvSpPr txBox="1"/>
          <p:nvPr/>
        </p:nvSpPr>
        <p:spPr>
          <a:xfrm>
            <a:off x="594245" y="5644672"/>
            <a:ext cx="3031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Courtesy: Matthew Signorelli (Pol)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D88543-E10A-8FAD-D829-544BD09E9912}"/>
              </a:ext>
            </a:extLst>
          </p:cNvPr>
          <p:cNvSpPr txBox="1"/>
          <p:nvPr/>
        </p:nvSpPr>
        <p:spPr>
          <a:xfrm>
            <a:off x="594245" y="5952449"/>
            <a:ext cx="2659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Courtesy: Jonathan Unger (DA)</a:t>
            </a:r>
          </a:p>
        </p:txBody>
      </p:sp>
    </p:spTree>
    <p:extLst>
      <p:ext uri="{BB962C8B-B14F-4D97-AF65-F5344CB8AC3E}">
        <p14:creationId xmlns:p14="http://schemas.microsoft.com/office/powerpoint/2010/main" val="139017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F3957-4530-8C3B-00A9-AB4A3D5C2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BB387B-EF0B-BD47-503F-4C3800284CE7}"/>
                  </a:ext>
                </a:extLst>
              </p:cNvPr>
              <p:cNvSpPr txBox="1"/>
              <p:nvPr/>
            </p:nvSpPr>
            <p:spPr>
              <a:xfrm>
                <a:off x="533908" y="905551"/>
                <a:ext cx="6560575" cy="42592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44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Wakefields</a:t>
                </a:r>
                <a:r>
                  <a:rPr lang="en-US" sz="4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(short/long)</a:t>
                </a:r>
                <a:endParaRPr lang="en-US" sz="3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dirty="0"/>
              </a:p>
              <a:p>
                <a:endParaRPr lang="en-US" dirty="0"/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Pseudo-mode decomposition</a:t>
                </a:r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i="1" dirty="0"/>
                  <a:t>Linear</a:t>
                </a:r>
                <a:r>
                  <a:rPr lang="en-US" sz="2400" dirty="0"/>
                  <a:t> in transverse position</a:t>
                </a:r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Scales with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/>
                  <a:t> as opposed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sz="2400" b="0" dirty="0"/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Short/long can be applied simultaneously</a:t>
                </a:r>
                <a:endParaRPr lang="en-US" sz="2400" b="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BB387B-EF0B-BD47-503F-4C3800284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908" y="905551"/>
                <a:ext cx="6560575" cy="4259243"/>
              </a:xfrm>
              <a:prstGeom prst="rect">
                <a:avLst/>
              </a:prstGeom>
              <a:blipFill>
                <a:blip r:embed="rId2"/>
                <a:stretch>
                  <a:fillRect l="-3903" t="-3152" b="-2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7AE407C-6F37-BE39-C16F-922A4C0BE962}"/>
              </a:ext>
            </a:extLst>
          </p:cNvPr>
          <p:cNvSpPr txBox="1"/>
          <p:nvPr/>
        </p:nvSpPr>
        <p:spPr>
          <a:xfrm>
            <a:off x="8054939" y="6166193"/>
            <a:ext cx="31233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CESR single bunch length vs current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16A327-BF14-9A50-F145-B77A1DB9B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0303" y="724327"/>
            <a:ext cx="3239066" cy="23922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4AEA4E-3104-EBD0-1C8B-8D42635C28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0303" y="3741384"/>
            <a:ext cx="3239066" cy="24248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FE4763-D400-9F79-10C7-EDB6748F6ADB}"/>
              </a:ext>
            </a:extLst>
          </p:cNvPr>
          <p:cNvSpPr txBox="1"/>
          <p:nvPr/>
        </p:nvSpPr>
        <p:spPr>
          <a:xfrm>
            <a:off x="8385519" y="3113178"/>
            <a:ext cx="25957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CESR bunch vertical emittance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B9E491-41B0-811A-1274-BDD24C7EBC14}"/>
              </a:ext>
            </a:extLst>
          </p:cNvPr>
          <p:cNvSpPr txBox="1"/>
          <p:nvPr/>
        </p:nvSpPr>
        <p:spPr>
          <a:xfrm>
            <a:off x="576939" y="5777146"/>
            <a:ext cx="5628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J. R. Calvey et al. (2015). </a:t>
            </a:r>
            <a:r>
              <a:rPr lang="en-US" sz="1200" i="1" dirty="0"/>
              <a:t>Measurement and Modeling of Single Bunch Wake Field Effects in CESR,</a:t>
            </a:r>
            <a:r>
              <a:rPr lang="en-US" sz="1200" dirty="0"/>
              <a:t> in Proc. IPAC'15, Richmond, VA, USA.</a:t>
            </a:r>
          </a:p>
        </p:txBody>
      </p:sp>
    </p:spTree>
    <p:extLst>
      <p:ext uri="{BB962C8B-B14F-4D97-AF65-F5344CB8AC3E}">
        <p14:creationId xmlns:p14="http://schemas.microsoft.com/office/powerpoint/2010/main" val="412942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8807E-BC4D-89FD-4AE7-CE857A570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F397FC5-80BD-1FBF-6620-543C86D705D8}"/>
                  </a:ext>
                </a:extLst>
              </p:cNvPr>
              <p:cNvSpPr txBox="1"/>
              <p:nvPr/>
            </p:nvSpPr>
            <p:spPr>
              <a:xfrm>
                <a:off x="614591" y="905551"/>
                <a:ext cx="9938964" cy="4164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4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Beam Break-Up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Stand-alone program</a:t>
                </a:r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Averaged maximum cavity HOM voltage</a:t>
                </a:r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HOM voltage growth vs beam current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𝑡h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  <a:p>
                <a:pPr marL="457200" indent="-457200">
                  <a:lnSpc>
                    <a:spcPct val="200000"/>
                  </a:lnSpc>
                  <a:buFont typeface="Wingdings" panose="05000000000000000000" pitchFamily="2" charset="2"/>
                  <a:buChar char="q"/>
                </a:pPr>
                <a:r>
                  <a:rPr lang="en-US" sz="2400" dirty="0"/>
                  <a:t>Generate statistics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US" sz="2400" dirty="0"/>
                  <a:t> via perturbation of lattice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F397FC5-80BD-1FBF-6620-543C86D705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91" y="905551"/>
                <a:ext cx="9938964" cy="4164217"/>
              </a:xfrm>
              <a:prstGeom prst="rect">
                <a:avLst/>
              </a:prstGeom>
              <a:blipFill>
                <a:blip r:embed="rId2"/>
                <a:stretch>
                  <a:fillRect l="-2577" t="-3221" b="-2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DE9D07B0-5199-2F5A-75E7-0E6F4A170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229" y="905551"/>
            <a:ext cx="4167891" cy="26211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E159AE-D186-5243-3C7F-EAE351C79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5380" y="3711388"/>
            <a:ext cx="4221043" cy="25326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3E4E6B-9D89-265E-5D7D-E8630735FDE2}"/>
              </a:ext>
            </a:extLst>
          </p:cNvPr>
          <p:cNvSpPr txBox="1"/>
          <p:nvPr/>
        </p:nvSpPr>
        <p:spPr>
          <a:xfrm>
            <a:off x="614591" y="5782349"/>
            <a:ext cx="6096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Lou, W., Hoffstaetter, G. H., (2018). “</a:t>
            </a:r>
            <a:r>
              <a:rPr lang="en-US" sz="1200" i="1" dirty="0"/>
              <a:t>Beam break-up current limit in multi-turn ERLs and CBETA</a:t>
            </a:r>
            <a:r>
              <a:rPr lang="en-US" sz="1200" dirty="0"/>
              <a:t>”. arXiv:1812.09356.</a:t>
            </a:r>
          </a:p>
        </p:txBody>
      </p:sp>
    </p:spTree>
    <p:extLst>
      <p:ext uri="{BB962C8B-B14F-4D97-AF65-F5344CB8AC3E}">
        <p14:creationId xmlns:p14="http://schemas.microsoft.com/office/powerpoint/2010/main" val="134053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B7A68-C2D7-9563-2DE0-EAA095F3A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3CB41C0-DA94-94D0-34D1-131D3FB8D4C1}"/>
              </a:ext>
            </a:extLst>
          </p:cNvPr>
          <p:cNvSpPr txBox="1"/>
          <p:nvPr/>
        </p:nvSpPr>
        <p:spPr>
          <a:xfrm>
            <a:off x="576939" y="905551"/>
            <a:ext cx="6832390" cy="4775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IBS/</a:t>
            </a:r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Touschek</a:t>
            </a:r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Scattering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/>
              <a:t>IBS</a:t>
            </a:r>
            <a:endParaRPr lang="en-US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Stand-alone program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Growth rates via Twiss or beam matrix (</a:t>
            </a:r>
            <a:r>
              <a:rPr lang="en-US" sz="2000" dirty="0" err="1"/>
              <a:t>Piwinski</a:t>
            </a:r>
            <a:r>
              <a:rPr lang="en-US" sz="2000" dirty="0"/>
              <a:t>/Kubo)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400" dirty="0" err="1"/>
              <a:t>Touschek</a:t>
            </a:r>
            <a:endParaRPr lang="en-US" sz="20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Stand-alone program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Calculates loss rates per element via Twiss (</a:t>
            </a:r>
            <a:r>
              <a:rPr lang="en-US" sz="2000" dirty="0" err="1"/>
              <a:t>Piwinski</a:t>
            </a:r>
            <a:r>
              <a:rPr lang="en-US" sz="2000" dirty="0"/>
              <a:t>)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E12701-3B97-F413-332D-F9EB462F7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022" y="793376"/>
            <a:ext cx="4140342" cy="28025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0CB2C2-9C5F-86FE-80BF-E1AF1EF88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083" y="3595966"/>
            <a:ext cx="4263974" cy="29174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33A55C-F1BD-F775-E607-3F6947539412}"/>
              </a:ext>
            </a:extLst>
          </p:cNvPr>
          <p:cNvSpPr txBox="1"/>
          <p:nvPr/>
        </p:nvSpPr>
        <p:spPr>
          <a:xfrm>
            <a:off x="576939" y="5777146"/>
            <a:ext cx="562874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Ehrlichman, M., et al. (2013). </a:t>
            </a:r>
            <a:r>
              <a:rPr lang="en-US" sz="1200" i="1" dirty="0" err="1"/>
              <a:t>Intrabeam</a:t>
            </a:r>
            <a:r>
              <a:rPr lang="en-US" sz="1200" i="1" dirty="0"/>
              <a:t> scattering studies at the Cornell Electron Storage Ring Test Accelerator.</a:t>
            </a:r>
            <a:r>
              <a:rPr lang="en-US" sz="1200" dirty="0"/>
              <a:t> Phys. Rev. ST Accel. Beams, 16, 104401.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9868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A44DF1-6CE5-E36A-743C-4FA908E4E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54ECD4-5D03-1C1F-4643-97409720C9D3}"/>
              </a:ext>
            </a:extLst>
          </p:cNvPr>
          <p:cNvSpPr txBox="1"/>
          <p:nvPr/>
        </p:nvSpPr>
        <p:spPr>
          <a:xfrm>
            <a:off x="642424" y="803354"/>
            <a:ext cx="5453576" cy="5750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Synchrotron Radiation</a:t>
            </a:r>
          </a:p>
          <a:p>
            <a:endParaRPr lang="en-US" dirty="0"/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Tracking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Radiation damping (deterministic)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Radiation kicks (stochastic, split bends)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Analysis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One-turn map including radiation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Radiation integrals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Polarization effects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Chamber power loss (</a:t>
            </a:r>
            <a:r>
              <a:rPr lang="en-US" sz="2000" dirty="0" err="1"/>
              <a:t>SynRad</a:t>
            </a:r>
            <a:r>
              <a:rPr lang="en-US" sz="2000" dirty="0"/>
              <a:t> &amp; SynRad3D)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Radiation deposition on chamber (2D / 3D)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Radiation multiple scattering from walls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E24D4F-F1ED-1CE6-68C4-550E038BF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7411" y="3185856"/>
            <a:ext cx="6302971" cy="16803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A370C2A-2BA4-689B-BB8B-52D3F7EF4BB9}"/>
              </a:ext>
            </a:extLst>
          </p:cNvPr>
          <p:cNvSpPr txBox="1"/>
          <p:nvPr/>
        </p:nvSpPr>
        <p:spPr>
          <a:xfrm>
            <a:off x="6790155" y="4866241"/>
            <a:ext cx="385748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Radiation scattering/absorption in a dipole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A7CD70-3C27-26EC-FB29-75EFD296ACAA}"/>
              </a:ext>
            </a:extLst>
          </p:cNvPr>
          <p:cNvSpPr txBox="1"/>
          <p:nvPr/>
        </p:nvSpPr>
        <p:spPr>
          <a:xfrm>
            <a:off x="8009068" y="5767593"/>
            <a:ext cx="4108633" cy="6634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Dugan, G., &amp; Sagan, D. (2017). </a:t>
            </a:r>
            <a:r>
              <a:rPr lang="en-US" sz="1200" i="1" dirty="0"/>
              <a:t>Simulating synchrotron radiation in accelerators including diffuse and specular reflections</a:t>
            </a:r>
            <a:r>
              <a:rPr lang="en-US" sz="1200" dirty="0"/>
              <a:t>. Phys. Rev. Accel. Beams, 20, 020708.</a:t>
            </a:r>
          </a:p>
        </p:txBody>
      </p:sp>
    </p:spTree>
    <p:extLst>
      <p:ext uri="{BB962C8B-B14F-4D97-AF65-F5344CB8AC3E}">
        <p14:creationId xmlns:p14="http://schemas.microsoft.com/office/powerpoint/2010/main" val="96369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78"/>
    </mc:Choice>
    <mc:Fallback xmlns="">
      <p:transition spd="slow" advTm="27578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845</Words>
  <Application>Microsoft Office PowerPoint</Application>
  <PresentationFormat>Widescreen</PresentationFormat>
  <Paragraphs>157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Calibri</vt:lpstr>
      <vt:lpstr>Cambria Math</vt:lpstr>
      <vt:lpstr>Franklin Gothic Book</vt:lpstr>
      <vt:lpstr>Optima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2022-11-29T15:51:52Z</dcterms:created>
  <dcterms:modified xsi:type="dcterms:W3CDTF">2025-03-06T15:28:32Z</dcterms:modified>
</cp:coreProperties>
</file>