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30"/>
  </p:notesMasterIdLst>
  <p:handoutMasterIdLst>
    <p:handoutMasterId r:id="rId31"/>
  </p:handoutMasterIdLst>
  <p:sldIdLst>
    <p:sldId id="297" r:id="rId4"/>
    <p:sldId id="258" r:id="rId5"/>
    <p:sldId id="306" r:id="rId6"/>
    <p:sldId id="277" r:id="rId7"/>
    <p:sldId id="278" r:id="rId8"/>
    <p:sldId id="286" r:id="rId9"/>
    <p:sldId id="292" r:id="rId10"/>
    <p:sldId id="279" r:id="rId11"/>
    <p:sldId id="308" r:id="rId12"/>
    <p:sldId id="309" r:id="rId13"/>
    <p:sldId id="282" r:id="rId14"/>
    <p:sldId id="284" r:id="rId15"/>
    <p:sldId id="305" r:id="rId16"/>
    <p:sldId id="302" r:id="rId17"/>
    <p:sldId id="303" r:id="rId18"/>
    <p:sldId id="304" r:id="rId19"/>
    <p:sldId id="291" r:id="rId20"/>
    <p:sldId id="307" r:id="rId21"/>
    <p:sldId id="274" r:id="rId22"/>
    <p:sldId id="299" r:id="rId23"/>
    <p:sldId id="280" r:id="rId24"/>
    <p:sldId id="281" r:id="rId25"/>
    <p:sldId id="288" r:id="rId26"/>
    <p:sldId id="287" r:id="rId27"/>
    <p:sldId id="289" r:id="rId28"/>
    <p:sldId id="293" r:id="rId29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082"/>
    <a:srgbClr val="FFFFFF"/>
    <a:srgbClr val="E8FF2E"/>
    <a:srgbClr val="FFD700"/>
    <a:srgbClr val="0F124A"/>
    <a:srgbClr val="DFDFDF"/>
    <a:srgbClr val="F6FDA3"/>
    <a:srgbClr val="D4BEF7"/>
    <a:srgbClr val="B8BAFA"/>
    <a:srgbClr val="DBD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73" autoAdjust="0"/>
    <p:restoredTop sz="94712" autoAdjust="0"/>
  </p:normalViewPr>
  <p:slideViewPr>
    <p:cSldViewPr snapToGrid="0">
      <p:cViewPr varScale="1">
        <p:scale>
          <a:sx n="151" d="100"/>
          <a:sy n="151" d="100"/>
        </p:scale>
        <p:origin x="312" y="17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4051A1-0630-1DBE-5D5B-4B1E68B43B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777599-94BB-EEBA-E2D7-F599859A5A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61E45-2E01-47C0-ADBC-F6A3C1FE109F}" type="datetimeFigureOut">
              <a:rPr lang="en-150" smtClean="0"/>
              <a:t>3/3/25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F77572-0646-3FC8-B158-AC8F09195C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1642E6-3826-B4FD-9923-9E6E9C5173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A2F21-0D16-4339-8302-B68657A896E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7916169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03.03.25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697315" cy="28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Textfeld 8">
            <a:extLst>
              <a:ext uri="{FF2B5EF4-FFF2-40B4-BE49-F238E27FC236}">
                <a16:creationId xmlns:a16="http://schemas.microsoft.com/office/drawing/2014/main" id="{CB15095F-04A3-BBF5-ECED-1CFC25013931}"/>
              </a:ext>
            </a:extLst>
          </p:cNvPr>
          <p:cNvSpPr txBox="1"/>
          <p:nvPr userDrawn="1"/>
        </p:nvSpPr>
        <p:spPr>
          <a:xfrm>
            <a:off x="2820235" y="37792"/>
            <a:ext cx="3503529" cy="2650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Status and outlook of </a:t>
            </a:r>
            <a:r>
              <a:rPr lang="en-US" sz="900" dirty="0" err="1">
                <a:solidFill>
                  <a:schemeClr val="bg1"/>
                </a:solidFill>
              </a:rPr>
              <a:t>FCCee</a:t>
            </a:r>
            <a:r>
              <a:rPr lang="en-US" sz="900" dirty="0">
                <a:solidFill>
                  <a:schemeClr val="bg1"/>
                </a:solidFill>
              </a:rPr>
              <a:t> transverse diagnostics |  D. Butti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8297A92E-D7C6-1B21-7212-DF45AEF044DC}"/>
              </a:ext>
            </a:extLst>
          </p:cNvPr>
          <p:cNvSpPr txBox="1"/>
          <p:nvPr userDrawn="1"/>
        </p:nvSpPr>
        <p:spPr>
          <a:xfrm>
            <a:off x="755576" y="94965"/>
            <a:ext cx="1728191" cy="17007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eeFACT25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31.svg"/><Relationship Id="rId7" Type="http://schemas.openxmlformats.org/officeDocument/2006/relationships/image" Target="../media/image7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10" Type="http://schemas.openxmlformats.org/officeDocument/2006/relationships/image" Target="../media/image360.png"/><Relationship Id="rId4" Type="http://schemas.openxmlformats.org/officeDocument/2006/relationships/image" Target="../media/image32.png"/><Relationship Id="rId9" Type="http://schemas.openxmlformats.org/officeDocument/2006/relationships/image" Target="../media/image7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2.png"/><Relationship Id="rId5" Type="http://schemas.openxmlformats.org/officeDocument/2006/relationships/image" Target="../media/image271.png"/><Relationship Id="rId4" Type="http://schemas.openxmlformats.org/officeDocument/2006/relationships/image" Target="../media/image26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1.png"/><Relationship Id="rId13" Type="http://schemas.openxmlformats.org/officeDocument/2006/relationships/image" Target="../media/image330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32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11" Type="http://schemas.openxmlformats.org/officeDocument/2006/relationships/image" Target="../media/image44.png"/><Relationship Id="rId5" Type="http://schemas.openxmlformats.org/officeDocument/2006/relationships/image" Target="../media/image41.gif"/><Relationship Id="rId10" Type="http://schemas.openxmlformats.org/officeDocument/2006/relationships/image" Target="../media/image300.png"/><Relationship Id="rId4" Type="http://schemas.openxmlformats.org/officeDocument/2006/relationships/image" Target="../media/image40.png"/><Relationship Id="rId9" Type="http://schemas.openxmlformats.org/officeDocument/2006/relationships/image" Target="../media/image29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13" Type="http://schemas.openxmlformats.org/officeDocument/2006/relationships/image" Target="../media/image430.png"/><Relationship Id="rId7" Type="http://schemas.openxmlformats.org/officeDocument/2006/relationships/image" Target="../media/image52.png"/><Relationship Id="rId12" Type="http://schemas.openxmlformats.org/officeDocument/2006/relationships/image" Target="../media/image42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0.png"/><Relationship Id="rId11" Type="http://schemas.openxmlformats.org/officeDocument/2006/relationships/image" Target="../media/image56.png"/><Relationship Id="rId5" Type="http://schemas.openxmlformats.org/officeDocument/2006/relationships/image" Target="../media/image361.png"/><Relationship Id="rId10" Type="http://schemas.openxmlformats.org/officeDocument/2006/relationships/image" Target="../media/image55.png"/><Relationship Id="rId4" Type="http://schemas.openxmlformats.org/officeDocument/2006/relationships/image" Target="../media/image350.png"/><Relationship Id="rId9" Type="http://schemas.openxmlformats.org/officeDocument/2006/relationships/image" Target="../media/image54.png"/><Relationship Id="rId14" Type="http://schemas.openxmlformats.org/officeDocument/2006/relationships/image" Target="../media/image4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7.png"/><Relationship Id="rId7" Type="http://schemas.openxmlformats.org/officeDocument/2006/relationships/image" Target="../media/image58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61.png"/><Relationship Id="rId4" Type="http://schemas.openxmlformats.org/officeDocument/2006/relationships/image" Target="../media/image38.jpeg"/><Relationship Id="rId9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6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50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31.svg"/><Relationship Id="rId7" Type="http://schemas.openxmlformats.org/officeDocument/2006/relationships/image" Target="../media/image7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0.png"/><Relationship Id="rId5" Type="http://schemas.openxmlformats.org/officeDocument/2006/relationships/image" Target="../media/image33.svg"/><Relationship Id="rId10" Type="http://schemas.openxmlformats.org/officeDocument/2006/relationships/image" Target="../media/image360.png"/><Relationship Id="rId4" Type="http://schemas.openxmlformats.org/officeDocument/2006/relationships/image" Target="../media/image32.png"/><Relationship Id="rId9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3" Type="http://schemas.openxmlformats.org/officeDocument/2006/relationships/image" Target="../media/image66.svg"/><Relationship Id="rId7" Type="http://schemas.openxmlformats.org/officeDocument/2006/relationships/image" Target="../media/image610.png"/><Relationship Id="rId12" Type="http://schemas.openxmlformats.org/officeDocument/2006/relationships/image" Target="../media/image68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0.png"/><Relationship Id="rId11" Type="http://schemas.openxmlformats.org/officeDocument/2006/relationships/image" Target="../media/image67.png"/><Relationship Id="rId5" Type="http://schemas.openxmlformats.org/officeDocument/2006/relationships/image" Target="../media/image15.svg"/><Relationship Id="rId10" Type="http://schemas.openxmlformats.org/officeDocument/2006/relationships/image" Target="../media/image730.png"/><Relationship Id="rId4" Type="http://schemas.openxmlformats.org/officeDocument/2006/relationships/image" Target="../media/image14.png"/><Relationship Id="rId9" Type="http://schemas.openxmlformats.org/officeDocument/2006/relationships/image" Target="../media/image7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0.png"/><Relationship Id="rId13" Type="http://schemas.openxmlformats.org/officeDocument/2006/relationships/image" Target="../media/image830.png"/><Relationship Id="rId18" Type="http://schemas.openxmlformats.org/officeDocument/2006/relationships/image" Target="../media/image76.svg"/><Relationship Id="rId3" Type="http://schemas.openxmlformats.org/officeDocument/2006/relationships/image" Target="../media/image70.svg"/><Relationship Id="rId7" Type="http://schemas.openxmlformats.org/officeDocument/2006/relationships/image" Target="../media/image15.svg"/><Relationship Id="rId12" Type="http://schemas.openxmlformats.org/officeDocument/2006/relationships/image" Target="../media/image820.png"/><Relationship Id="rId17" Type="http://schemas.openxmlformats.org/officeDocument/2006/relationships/image" Target="../media/image75.png"/><Relationship Id="rId2" Type="http://schemas.openxmlformats.org/officeDocument/2006/relationships/image" Target="../media/image69.png"/><Relationship Id="rId16" Type="http://schemas.openxmlformats.org/officeDocument/2006/relationships/image" Target="../media/image6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810.png"/><Relationship Id="rId5" Type="http://schemas.openxmlformats.org/officeDocument/2006/relationships/image" Target="../media/image74.svg"/><Relationship Id="rId15" Type="http://schemas.openxmlformats.org/officeDocument/2006/relationships/image" Target="../media/image840.png"/><Relationship Id="rId10" Type="http://schemas.openxmlformats.org/officeDocument/2006/relationships/image" Target="../media/image800.png"/><Relationship Id="rId4" Type="http://schemas.openxmlformats.org/officeDocument/2006/relationships/image" Target="../media/image73.png"/><Relationship Id="rId9" Type="http://schemas.openxmlformats.org/officeDocument/2006/relationships/image" Target="../media/image790.png"/><Relationship Id="rId14" Type="http://schemas.openxmlformats.org/officeDocument/2006/relationships/image" Target="../media/image58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950.png"/><Relationship Id="rId18" Type="http://schemas.openxmlformats.org/officeDocument/2006/relationships/image" Target="../media/image610.png"/><Relationship Id="rId3" Type="http://schemas.openxmlformats.org/officeDocument/2006/relationships/image" Target="../media/image78.svg"/><Relationship Id="rId7" Type="http://schemas.openxmlformats.org/officeDocument/2006/relationships/image" Target="../media/image82.svg"/><Relationship Id="rId12" Type="http://schemas.openxmlformats.org/officeDocument/2006/relationships/image" Target="../media/image940.png"/><Relationship Id="rId17" Type="http://schemas.openxmlformats.org/officeDocument/2006/relationships/image" Target="../media/image99.png"/><Relationship Id="rId2" Type="http://schemas.openxmlformats.org/officeDocument/2006/relationships/image" Target="../media/image77.png"/><Relationship Id="rId16" Type="http://schemas.openxmlformats.org/officeDocument/2006/relationships/image" Target="../media/image9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png"/><Relationship Id="rId11" Type="http://schemas.openxmlformats.org/officeDocument/2006/relationships/image" Target="../media/image790.png"/><Relationship Id="rId5" Type="http://schemas.openxmlformats.org/officeDocument/2006/relationships/image" Target="../media/image80.svg"/><Relationship Id="rId15" Type="http://schemas.openxmlformats.org/officeDocument/2006/relationships/image" Target="../media/image970.png"/><Relationship Id="rId10" Type="http://schemas.openxmlformats.org/officeDocument/2006/relationships/image" Target="../media/image930.png"/><Relationship Id="rId4" Type="http://schemas.openxmlformats.org/officeDocument/2006/relationships/image" Target="../media/image79.png"/><Relationship Id="rId9" Type="http://schemas.openxmlformats.org/officeDocument/2006/relationships/image" Target="../media/image15.svg"/><Relationship Id="rId14" Type="http://schemas.openxmlformats.org/officeDocument/2006/relationships/image" Target="../media/image96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0.png"/><Relationship Id="rId3" Type="http://schemas.openxmlformats.org/officeDocument/2006/relationships/image" Target="../media/image900.png"/><Relationship Id="rId7" Type="http://schemas.openxmlformats.org/officeDocument/2006/relationships/image" Target="../media/image270.png"/><Relationship Id="rId12" Type="http://schemas.openxmlformats.org/officeDocument/2006/relationships/image" Target="../media/image3000.png"/><Relationship Id="rId2" Type="http://schemas.openxmlformats.org/officeDocument/2006/relationships/image" Target="../media/image80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00.png"/><Relationship Id="rId11" Type="http://schemas.openxmlformats.org/officeDocument/2006/relationships/image" Target="../media/image83.png"/><Relationship Id="rId5" Type="http://schemas.openxmlformats.org/officeDocument/2006/relationships/image" Target="../media/image260.png"/><Relationship Id="rId10" Type="http://schemas.openxmlformats.org/officeDocument/2006/relationships/image" Target="../media/image2900.png"/><Relationship Id="rId4" Type="http://schemas.openxmlformats.org/officeDocument/2006/relationships/image" Target="../media/image102.png"/><Relationship Id="rId9" Type="http://schemas.openxmlformats.org/officeDocument/2006/relationships/image" Target="../media/image28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12.png"/><Relationship Id="rId7" Type="http://schemas.openxmlformats.org/officeDocument/2006/relationships/image" Target="../media/image48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11" Type="http://schemas.openxmlformats.org/officeDocument/2006/relationships/image" Target="../media/image10.png"/><Relationship Id="rId5" Type="http://schemas.openxmlformats.org/officeDocument/2006/relationships/image" Target="../media/image46.png"/><Relationship Id="rId10" Type="http://schemas.openxmlformats.org/officeDocument/2006/relationships/image" Target="../media/image9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15.png"/><Relationship Id="rId4" Type="http://schemas.openxmlformats.org/officeDocument/2006/relationships/image" Target="../media/image15.svg"/><Relationship Id="rId9" Type="http://schemas.openxmlformats.org/officeDocument/2006/relationships/image" Target="../media/image57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7" Type="http://schemas.openxmlformats.org/officeDocument/2006/relationships/image" Target="../media/image21.sv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0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0.png"/><Relationship Id="rId12" Type="http://schemas.openxmlformats.org/officeDocument/2006/relationships/image" Target="../media/image100.png"/><Relationship Id="rId17" Type="http://schemas.openxmlformats.org/officeDocument/2006/relationships/image" Target="../media/image24.png"/><Relationship Id="rId2" Type="http://schemas.openxmlformats.org/officeDocument/2006/relationships/image" Target="../media/image220.png"/><Relationship Id="rId16" Type="http://schemas.openxmlformats.org/officeDocument/2006/relationships/image" Target="../media/image160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90.png"/><Relationship Id="rId15" Type="http://schemas.openxmlformats.org/officeDocument/2006/relationships/image" Target="../media/image130.png"/><Relationship Id="rId10" Type="http://schemas.openxmlformats.org/officeDocument/2006/relationships/image" Target="../media/image80.png"/><Relationship Id="rId14" Type="http://schemas.openxmlformats.org/officeDocument/2006/relationships/image" Target="../media/image1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50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5">
            <a:extLst>
              <a:ext uri="{FF2B5EF4-FFF2-40B4-BE49-F238E27FC236}">
                <a16:creationId xmlns:a16="http://schemas.microsoft.com/office/drawing/2014/main" id="{CF6EA39A-1743-6F14-281E-4F277F0D1CEE}"/>
              </a:ext>
            </a:extLst>
          </p:cNvPr>
          <p:cNvSpPr txBox="1">
            <a:spLocks/>
          </p:cNvSpPr>
          <p:nvPr/>
        </p:nvSpPr>
        <p:spPr>
          <a:xfrm>
            <a:off x="0" y="820376"/>
            <a:ext cx="9144000" cy="17907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685800" rtl="0" eaLnBrk="1" latinLnBrk="0" hangingPunct="1">
              <a:lnSpc>
                <a:spcPts val="3563"/>
              </a:lnSpc>
              <a:spcBef>
                <a:spcPct val="0"/>
              </a:spcBef>
              <a:buNone/>
              <a:defRPr sz="36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none" dirty="0"/>
              <a:t>Status and outlook of </a:t>
            </a:r>
            <a:r>
              <a:rPr lang="en-US" cap="none" dirty="0" err="1"/>
              <a:t>FCCee</a:t>
            </a:r>
            <a:r>
              <a:rPr lang="en-US" cap="none" dirty="0"/>
              <a:t> transverse diagnostic systems</a:t>
            </a:r>
            <a:endParaRPr lang="en-US" cap="none" dirty="0">
              <a:latin typeface="+mn-lt"/>
            </a:endParaRPr>
          </a:p>
        </p:txBody>
      </p:sp>
      <p:sp>
        <p:nvSpPr>
          <p:cNvPr id="11" name="Untertitel 3">
            <a:extLst>
              <a:ext uri="{FF2B5EF4-FFF2-40B4-BE49-F238E27FC236}">
                <a16:creationId xmlns:a16="http://schemas.microsoft.com/office/drawing/2014/main" id="{7EEDD489-754A-161B-0DDA-E9C0B51269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825984"/>
            <a:ext cx="9143998" cy="1241822"/>
          </a:xfrm>
        </p:spPr>
        <p:txBody>
          <a:bodyPr/>
          <a:lstStyle/>
          <a:p>
            <a:r>
              <a:rPr lang="it-IT" u="sng" dirty="0"/>
              <a:t>Daniele Butti</a:t>
            </a:r>
            <a:r>
              <a:rPr lang="it-IT" dirty="0"/>
              <a:t>, Stefano Mazzoni, CERN –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Instrumentation</a:t>
            </a:r>
            <a:r>
              <a:rPr lang="it-IT" dirty="0"/>
              <a:t> group</a:t>
            </a:r>
          </a:p>
          <a:p>
            <a:endParaRPr lang="it-IT" dirty="0"/>
          </a:p>
          <a:p>
            <a:r>
              <a:rPr lang="it-IT" dirty="0"/>
              <a:t>with many thanks to</a:t>
            </a:r>
          </a:p>
          <a:p>
            <a:r>
              <a:rPr lang="it-IT" dirty="0"/>
              <a:t>B. Paroli, M. A. C. Potenza, M. Siano (Università degli Studi di Milano)</a:t>
            </a:r>
          </a:p>
          <a:p>
            <a:r>
              <a:rPr lang="it-IT" dirty="0"/>
              <a:t>U. </a:t>
            </a:r>
            <a:r>
              <a:rPr lang="it-IT" dirty="0" err="1"/>
              <a:t>Iriso</a:t>
            </a:r>
            <a:r>
              <a:rPr lang="it-IT" dirty="0"/>
              <a:t>, A. A. </a:t>
            </a:r>
            <a:r>
              <a:rPr lang="it-IT" dirty="0" err="1"/>
              <a:t>Nosych</a:t>
            </a:r>
            <a:r>
              <a:rPr lang="it-IT" dirty="0"/>
              <a:t>, J. Nunez, E. Solano, L. Torino (ALBA-CELLS) </a:t>
            </a:r>
          </a:p>
          <a:p>
            <a:r>
              <a:rPr lang="it-IT" dirty="0"/>
              <a:t>T. Lefevre, G. </a:t>
            </a:r>
            <a:r>
              <a:rPr lang="it-IT" dirty="0" err="1"/>
              <a:t>Trad</a:t>
            </a:r>
            <a:r>
              <a:rPr lang="it-IT" dirty="0"/>
              <a:t> (CERN)</a:t>
            </a:r>
          </a:p>
          <a:p>
            <a:endParaRPr lang="it-IT" dirty="0"/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439EA909-1B47-BDDB-2DC5-0636A47521D9}"/>
              </a:ext>
            </a:extLst>
          </p:cNvPr>
          <p:cNvSpPr txBox="1"/>
          <p:nvPr/>
        </p:nvSpPr>
        <p:spPr>
          <a:xfrm>
            <a:off x="0" y="141134"/>
            <a:ext cx="9143999" cy="24859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1400" dirty="0">
                <a:solidFill>
                  <a:schemeClr val="bg1"/>
                </a:solidFill>
              </a:rPr>
              <a:t>2025 </a:t>
            </a:r>
            <a:r>
              <a:rPr lang="en-US" sz="1400" dirty="0" err="1">
                <a:solidFill>
                  <a:schemeClr val="bg1"/>
                </a:solidFill>
              </a:rPr>
              <a:t>eeFACT</a:t>
            </a:r>
            <a:r>
              <a:rPr lang="en-US" sz="1400" dirty="0">
                <a:solidFill>
                  <a:schemeClr val="bg1"/>
                </a:solidFill>
              </a:rPr>
              <a:t> workshop - Tsukuba</a:t>
            </a:r>
            <a:endParaRPr lang="de-AT" sz="14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F993FB-986A-7A33-5B87-6745F80C0CAF}"/>
              </a:ext>
            </a:extLst>
          </p:cNvPr>
          <p:cNvSpPr txBox="1"/>
          <p:nvPr/>
        </p:nvSpPr>
        <p:spPr>
          <a:xfrm>
            <a:off x="-1" y="4730345"/>
            <a:ext cx="9143999" cy="248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38"/>
              </a:lnSpc>
            </a:pPr>
            <a:r>
              <a:rPr lang="en-US" sz="1400" dirty="0">
                <a:solidFill>
                  <a:schemeClr val="bg1"/>
                </a:solidFill>
              </a:rPr>
              <a:t>3</a:t>
            </a:r>
            <a:r>
              <a:rPr lang="en-US" sz="1400" baseline="30000" dirty="0">
                <a:solidFill>
                  <a:schemeClr val="bg1"/>
                </a:solidFill>
              </a:rPr>
              <a:t>rd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February</a:t>
            </a:r>
            <a:r>
              <a:rPr lang="en-US" sz="1400" dirty="0">
                <a:solidFill>
                  <a:schemeClr val="bg1"/>
                </a:solidFill>
              </a:rPr>
              <a:t> 2025</a:t>
            </a:r>
            <a:endParaRPr lang="de-A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37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118B0-0AD0-60A1-55A0-49F84FA55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3AF66AF-73B9-7FED-450D-B51E04CDDF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28F3284E-9234-A210-74EF-DD8B99AFF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Ray tracing simulations of pinhole camera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07E54-E786-132F-4D9E-87D849782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2216988"/>
            <a:ext cx="3852000" cy="2892136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4003BCF-E362-CA57-0109-F1A5A834AD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b="52433"/>
          <a:stretch/>
        </p:blipFill>
        <p:spPr>
          <a:xfrm>
            <a:off x="66481" y="888270"/>
            <a:ext cx="3780000" cy="13851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2F4FB7B-55AA-26AD-79ED-DE9B07F9FDEE}"/>
              </a:ext>
            </a:extLst>
          </p:cNvPr>
          <p:cNvSpPr txBox="1"/>
          <p:nvPr/>
        </p:nvSpPr>
        <p:spPr>
          <a:xfrm>
            <a:off x="683568" y="2324067"/>
            <a:ext cx="1080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Horizontal</a:t>
            </a:r>
            <a:endParaRPr lang="en-1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4FF159-B272-9632-C008-B09EC14C0175}"/>
              </a:ext>
            </a:extLst>
          </p:cNvPr>
          <p:cNvSpPr txBox="1"/>
          <p:nvPr/>
        </p:nvSpPr>
        <p:spPr>
          <a:xfrm>
            <a:off x="683568" y="994398"/>
            <a:ext cx="1080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Vertical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81C0D77-1A54-7B59-023A-28B1BBC3E6E6}"/>
                  </a:ext>
                </a:extLst>
              </p:cNvPr>
              <p:cNvSpPr txBox="1"/>
              <p:nvPr/>
            </p:nvSpPr>
            <p:spPr>
              <a:xfrm>
                <a:off x="4137292" y="1147100"/>
                <a:ext cx="3956842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Ray tracing confirms analytical estimation of the resolution around the optimum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𝑃𝐻</m:t>
                        </m:r>
                      </m:sub>
                    </m:sSub>
                  </m:oMath>
                </a14:m>
                <a:endParaRPr lang="en-150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81C0D77-1A54-7B59-023A-28B1BBC3E6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292" y="1147100"/>
                <a:ext cx="3956842" cy="923330"/>
              </a:xfrm>
              <a:prstGeom prst="rect">
                <a:avLst/>
              </a:prstGeom>
              <a:blipFill>
                <a:blip r:embed="rId6"/>
                <a:stretch>
                  <a:fillRect l="-1278" t="-2703" b="-945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B8AAE76-EFB7-454B-8A9E-E5E116E2D22D}"/>
                  </a:ext>
                </a:extLst>
              </p:cNvPr>
              <p:cNvSpPr txBox="1"/>
              <p:nvPr/>
            </p:nvSpPr>
            <p:spPr>
              <a:xfrm>
                <a:off x="4866276" y="3875151"/>
                <a:ext cx="2576939" cy="3431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𝑖𝑑𝑒𝑎𝑙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𝑟𝑒𝑠𝑜𝑙𝑢𝑡𝑖𝑜𝑛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150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4F5E857-BE5D-439A-C1AE-86A73961A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276" y="3875151"/>
                <a:ext cx="2576939" cy="34317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429ADC57-2CB1-E43A-403C-25AB56B87D82}"/>
              </a:ext>
            </a:extLst>
          </p:cNvPr>
          <p:cNvGrpSpPr/>
          <p:nvPr/>
        </p:nvGrpSpPr>
        <p:grpSpPr>
          <a:xfrm>
            <a:off x="1369932" y="2972791"/>
            <a:ext cx="2324915" cy="276999"/>
            <a:chOff x="1369932" y="2972791"/>
            <a:chExt cx="2324915" cy="2769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3228BC29-8CCA-D849-115C-7D404E7BC6AA}"/>
                    </a:ext>
                  </a:extLst>
                </p:cNvPr>
                <p:cNvSpPr txBox="1"/>
                <p:nvPr/>
              </p:nvSpPr>
              <p:spPr>
                <a:xfrm>
                  <a:off x="2194560" y="2972791"/>
                  <a:ext cx="1500287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𝑟𝑒𝑠𝑜𝑙𝑢𝑡𝑖𝑜𝑛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≪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𝑖𝑑𝑒𝑎𝑙</m:t>
                            </m:r>
                          </m:sub>
                        </m:sSub>
                      </m:oMath>
                    </m:oMathPara>
                  </a14:m>
                  <a:endParaRPr lang="en-1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546AA834-0CD4-61D0-ED8C-D75C915D1F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4560" y="2972791"/>
                  <a:ext cx="1500287" cy="27699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A5FD5B5-E2F5-A6BC-6D96-1AD6A4B6CB1C}"/>
                </a:ext>
              </a:extLst>
            </p:cNvPr>
            <p:cNvCxnSpPr>
              <a:cxnSpLocks/>
              <a:stCxn id="3" idx="1"/>
            </p:cNvCxnSpPr>
            <p:nvPr/>
          </p:nvCxnSpPr>
          <p:spPr>
            <a:xfrm flipH="1">
              <a:off x="1369932" y="3111291"/>
              <a:ext cx="824628" cy="9963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49E29E3-6C16-729C-DFBB-74466D0A0785}"/>
              </a:ext>
            </a:extLst>
          </p:cNvPr>
          <p:cNvGrpSpPr/>
          <p:nvPr/>
        </p:nvGrpSpPr>
        <p:grpSpPr>
          <a:xfrm>
            <a:off x="1223628" y="1702868"/>
            <a:ext cx="2324915" cy="281937"/>
            <a:chOff x="1223628" y="1702868"/>
            <a:chExt cx="2324915" cy="2819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4D6BF4F-5C15-8A02-B303-2091E4BFE06E}"/>
                    </a:ext>
                  </a:extLst>
                </p:cNvPr>
                <p:cNvSpPr txBox="1"/>
                <p:nvPr/>
              </p:nvSpPr>
              <p:spPr>
                <a:xfrm>
                  <a:off x="2375502" y="1702868"/>
                  <a:ext cx="1173041" cy="2819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𝑟𝑒𝑠𝑜𝑙𝑢𝑡𝑖𝑜𝑛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𝑖𝑑𝑒𝑎𝑙</m:t>
                            </m:r>
                          </m:sub>
                        </m:sSub>
                      </m:oMath>
                    </m:oMathPara>
                  </a14:m>
                  <a:endParaRPr lang="en-1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7CF3FAE-5719-39AB-CD9E-B1C0A22F7D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5502" y="1702868"/>
                  <a:ext cx="1173041" cy="281937"/>
                </a:xfrm>
                <a:prstGeom prst="rect">
                  <a:avLst/>
                </a:prstGeom>
                <a:blipFill>
                  <a:blip r:embed="rId9"/>
                  <a:stretch>
                    <a:fillRect r="-860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E908ADA-E0B5-FD7B-DBBF-DB06374E354F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>
              <a:off x="1223628" y="1843837"/>
              <a:ext cx="1151874" cy="9716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6EDCF6D-69F8-C9EF-4569-9F4EF4F324FF}"/>
                  </a:ext>
                </a:extLst>
              </p:cNvPr>
              <p:cNvSpPr txBox="1"/>
              <p:nvPr/>
            </p:nvSpPr>
            <p:spPr>
              <a:xfrm>
                <a:off x="4137291" y="2649625"/>
                <a:ext cx="442726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Deviations for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𝑃𝐻</m:t>
                        </m:r>
                      </m:sub>
                    </m:sSub>
                  </m:oMath>
                </a14:m>
                <a:r>
                  <a:rPr lang="en-US" sz="1800" dirty="0"/>
                  <a:t> because blur is enhanced by large bending radius</a:t>
                </a:r>
                <a:endParaRPr lang="en-150" sz="16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1C66EAC-C48E-58EE-B1F6-B4F5832999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291" y="2649625"/>
                <a:ext cx="4427261" cy="646331"/>
              </a:xfrm>
              <a:prstGeom prst="rect">
                <a:avLst/>
              </a:prstGeom>
              <a:blipFill>
                <a:blip r:embed="rId10"/>
                <a:stretch>
                  <a:fillRect l="-1240" t="-5660" b="-1415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940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E7E8E13-EFB1-1B3B-0DEF-A2CC04203E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0770"/>
            <a:ext cx="5038967" cy="3779226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Resolution of pinhole camera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532C5ED-7B4A-7845-A104-65D4700C9808}"/>
                  </a:ext>
                </a:extLst>
              </p:cNvPr>
              <p:cNvSpPr txBox="1"/>
              <p:nvPr/>
            </p:nvSpPr>
            <p:spPr>
              <a:xfrm>
                <a:off x="5038967" y="1402758"/>
                <a:ext cx="3275102" cy="12986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Pinhole camera resolution determined by pinhole width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→"/>
                </a:pPr>
                <a:r>
                  <a:rPr lang="en-US" sz="1800" b="0" dirty="0">
                    <a:solidFill>
                      <a:schemeClr val="tx1"/>
                    </a:solidFill>
                  </a:rPr>
                  <a:t>accurate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≥30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sz="1800" dirty="0"/>
                  <a:t> working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~50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keV</m:t>
                    </m:r>
                  </m:oMath>
                </a14:m>
                <a:endParaRPr lang="en-150" sz="1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532C5ED-7B4A-7845-A104-65D4700C98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967" y="1402758"/>
                <a:ext cx="3275102" cy="1298689"/>
              </a:xfrm>
              <a:prstGeom prst="rect">
                <a:avLst/>
              </a:prstGeom>
              <a:blipFill>
                <a:blip r:embed="rId3"/>
                <a:stretch>
                  <a:fillRect l="-1544" t="-1942" b="-485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49778A45-F5FA-AC1F-13A7-960D83D5EF06}"/>
              </a:ext>
            </a:extLst>
          </p:cNvPr>
          <p:cNvSpPr txBox="1"/>
          <p:nvPr/>
        </p:nvSpPr>
        <p:spPr>
          <a:xfrm>
            <a:off x="5038966" y="2923748"/>
            <a:ext cx="3706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Measurements of smaller beam sizes limited by resolution</a:t>
            </a:r>
            <a:endParaRPr lang="en-150" sz="1600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7A5A20-77C1-9FF3-D0AE-072C6AC01A9E}"/>
              </a:ext>
            </a:extLst>
          </p:cNvPr>
          <p:cNvCxnSpPr>
            <a:cxnSpLocks/>
          </p:cNvCxnSpPr>
          <p:nvPr/>
        </p:nvCxnSpPr>
        <p:spPr>
          <a:xfrm flipV="1">
            <a:off x="773453" y="2036651"/>
            <a:ext cx="2295525" cy="192405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3B28F6C-1636-2A5A-A5AF-824821CE11F5}"/>
              </a:ext>
            </a:extLst>
          </p:cNvPr>
          <p:cNvSpPr txBox="1"/>
          <p:nvPr/>
        </p:nvSpPr>
        <p:spPr>
          <a:xfrm rot="19183416">
            <a:off x="835334" y="2807918"/>
            <a:ext cx="1743566" cy="381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best resolution</a:t>
            </a:r>
            <a:endParaRPr lang="en-150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26D09BC-0839-E656-3062-926898AA8087}"/>
                  </a:ext>
                </a:extLst>
              </p:cNvPr>
              <p:cNvSpPr txBox="1"/>
              <p:nvPr/>
            </p:nvSpPr>
            <p:spPr>
              <a:xfrm>
                <a:off x="2031170" y="1001990"/>
                <a:ext cx="2882864" cy="384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𝑙𝑖𝑔h𝑡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𝑟𝑒𝑠𝑜𝑙𝑢𝑡𝑖𝑜𝑛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150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26D09BC-0839-E656-3062-926898AA80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170" y="1001990"/>
                <a:ext cx="2882864" cy="384464"/>
              </a:xfrm>
              <a:prstGeom prst="rect">
                <a:avLst/>
              </a:prstGeom>
              <a:blipFill>
                <a:blip r:embed="rId4"/>
                <a:stretch>
                  <a:fillRect b="-645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88E1D048-5A51-C399-EBD2-91AAC26396E3}"/>
              </a:ext>
            </a:extLst>
          </p:cNvPr>
          <p:cNvGrpSpPr/>
          <p:nvPr/>
        </p:nvGrpSpPr>
        <p:grpSpPr>
          <a:xfrm>
            <a:off x="107504" y="4238931"/>
            <a:ext cx="8637796" cy="867451"/>
            <a:chOff x="107504" y="4238931"/>
            <a:chExt cx="8637796" cy="86745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5F6CC7E-4AF1-8127-9FBF-7F31D5D40A35}"/>
                </a:ext>
              </a:extLst>
            </p:cNvPr>
            <p:cNvSpPr txBox="1"/>
            <p:nvPr/>
          </p:nvSpPr>
          <p:spPr>
            <a:xfrm>
              <a:off x="7697142" y="4435715"/>
              <a:ext cx="19776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*</a:t>
              </a:r>
              <a:endParaRPr lang="en-15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B702A52-7248-3E29-ECDF-5AC8B62D95DE}"/>
                    </a:ext>
                  </a:extLst>
                </p:cNvPr>
                <p:cNvSpPr txBox="1"/>
                <p:nvPr/>
              </p:nvSpPr>
              <p:spPr>
                <a:xfrm>
                  <a:off x="107504" y="4822458"/>
                  <a:ext cx="4572000" cy="28392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/>
                    <a:t>*realistic 50 keV photons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𝜗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≈0.1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1/3</m:t>
                          </m:r>
                        </m:sup>
                      </m:sSup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2/3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200" b="0" i="0" smtClean="0">
                          <a:latin typeface="Cambria Math" panose="02040503050406030204" pitchFamily="18" charset="0"/>
                        </a:rPr>
                        <m:t>0 </m:t>
                      </m:r>
                      <m:r>
                        <m:rPr>
                          <m:sty m:val="p"/>
                        </m:rPr>
                        <a:rPr lang="en-US" sz="1200">
                          <a:latin typeface="Cambria Math" panose="020405030504060302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rad</m:t>
                      </m:r>
                    </m:oMath>
                  </a14:m>
                  <a:r>
                    <a:rPr lang="en-US" sz="1200" dirty="0"/>
                    <a:t>  </a:t>
                  </a:r>
                  <a:endParaRPr lang="en-150" sz="120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B702A52-7248-3E29-ECDF-5AC8B62D95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504" y="4822458"/>
                  <a:ext cx="4572000" cy="283924"/>
                </a:xfrm>
                <a:prstGeom prst="rect">
                  <a:avLst/>
                </a:prstGeom>
                <a:blipFill>
                  <a:blip r:embed="rId5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83C02DD5-74A6-5373-E099-8B84B0DD82BF}"/>
                    </a:ext>
                  </a:extLst>
                </p:cNvPr>
                <p:cNvSpPr txBox="1"/>
                <p:nvPr/>
              </p:nvSpPr>
              <p:spPr>
                <a:xfrm>
                  <a:off x="5697611" y="4238931"/>
                  <a:ext cx="3047689" cy="70134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𝑟𝑒𝑠𝑜𝑙𝑢𝑡𝑖𝑜𝑛</m:t>
                            </m:r>
                          </m:sub>
                        </m:sSub>
                        <m:groupChr>
                          <m:groupChrPr>
                            <m:chr m:val="→"/>
                            <m:vertJc m:val="bot"/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eqArr>
                              <m:eqArr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m:rPr>
                                    <m:brk m:alnAt="2"/>
                                  </m:r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𝑖𝑓𝑓</m:t>
                                </m:r>
                              </m:e>
                              <m:e>
                                <m:r>
                                  <m:rPr>
                                    <m:brk m:alnAt="2"/>
                                  </m:r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𝑖𝑚</m:t>
                                </m:r>
                              </m:e>
                            </m:eqArr>
                          </m:e>
                        </m:groupChr>
                        <m:f>
                          <m:f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𝜗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𝑆𝑅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≈0.2 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μm</m:t>
                        </m:r>
                      </m:oMath>
                    </m:oMathPara>
                  </a14:m>
                  <a:endParaRPr lang="en-150" sz="1600" dirty="0"/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83C02DD5-74A6-5373-E099-8B84B0DD82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7611" y="4238931"/>
                  <a:ext cx="3047689" cy="70134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44F0D84-E753-8932-7439-0F036C4757D9}"/>
                </a:ext>
              </a:extLst>
            </p:cNvPr>
            <p:cNvSpPr txBox="1"/>
            <p:nvPr/>
          </p:nvSpPr>
          <p:spPr>
            <a:xfrm>
              <a:off x="107504" y="4461888"/>
              <a:ext cx="594362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/>
                <a:t>Ultimate resolution of SR diagnostics is diffraction limit</a:t>
              </a:r>
              <a:endParaRPr lang="en-150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9134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C6D90E98-50BF-AEDD-38FA-834177A4EF87}"/>
              </a:ext>
            </a:extLst>
          </p:cNvPr>
          <p:cNvSpPr txBox="1"/>
          <p:nvPr/>
        </p:nvSpPr>
        <p:spPr>
          <a:xfrm>
            <a:off x="372467" y="2001457"/>
            <a:ext cx="429662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Variety of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apertures/slits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scattering fibers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nanostructured materials</a:t>
            </a:r>
          </a:p>
          <a:p>
            <a:r>
              <a:rPr lang="en-US" sz="1800" dirty="0"/>
              <a:t>better resolution than pinhole...</a:t>
            </a:r>
            <a:endParaRPr lang="en-150" sz="16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5061650" cy="432048"/>
          </a:xfrm>
        </p:spPr>
        <p:txBody>
          <a:bodyPr/>
          <a:lstStyle/>
          <a:p>
            <a:r>
              <a:rPr lang="en-US" sz="2400" dirty="0"/>
              <a:t>X-ray interferometry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2F07B5-49C5-9C46-2DCD-E1A04DF4526D}"/>
              </a:ext>
            </a:extLst>
          </p:cNvPr>
          <p:cNvSpPr txBox="1"/>
          <p:nvPr/>
        </p:nvSpPr>
        <p:spPr>
          <a:xfrm>
            <a:off x="252242" y="948469"/>
            <a:ext cx="62639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Interferometry is complementary technique to imaging</a:t>
            </a:r>
          </a:p>
          <a:p>
            <a:r>
              <a:rPr lang="en-US" sz="1800" dirty="0"/>
              <a:t>→ </a:t>
            </a:r>
            <a:r>
              <a:rPr lang="en-US" sz="1800" b="1" dirty="0"/>
              <a:t>assess beam size from contrast </a:t>
            </a:r>
            <a:r>
              <a:rPr lang="en-US" sz="1800" dirty="0"/>
              <a:t>of interference fringes</a:t>
            </a:r>
            <a:endParaRPr lang="en-150" sz="16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FFCA952-E371-FAE6-6F4A-86B728C4AA44}"/>
              </a:ext>
            </a:extLst>
          </p:cNvPr>
          <p:cNvSpPr txBox="1"/>
          <p:nvPr/>
        </p:nvSpPr>
        <p:spPr>
          <a:xfrm>
            <a:off x="368167" y="3547391"/>
            <a:ext cx="37717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…but with common </a:t>
            </a:r>
            <a:r>
              <a:rPr lang="en-US" sz="1800" b="1" dirty="0"/>
              <a:t>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require monochromatic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highly sensitive to distortions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increased setup complexity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2A4C99F-1AC0-3C28-8955-29DF53D7B687}"/>
              </a:ext>
            </a:extLst>
          </p:cNvPr>
          <p:cNvGrpSpPr/>
          <p:nvPr/>
        </p:nvGrpSpPr>
        <p:grpSpPr>
          <a:xfrm>
            <a:off x="6516216" y="561453"/>
            <a:ext cx="1080120" cy="866537"/>
            <a:chOff x="6516216" y="561453"/>
            <a:chExt cx="1080120" cy="866537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6187A7E5-4AAC-9114-9BEB-C6DAF6640585}"/>
                </a:ext>
              </a:extLst>
            </p:cNvPr>
            <p:cNvSpPr/>
            <p:nvPr/>
          </p:nvSpPr>
          <p:spPr>
            <a:xfrm>
              <a:off x="6621058" y="1115278"/>
              <a:ext cx="915385" cy="312712"/>
            </a:xfrm>
            <a:custGeom>
              <a:avLst/>
              <a:gdLst>
                <a:gd name="connsiteX0" fmla="*/ 0 w 5211483"/>
                <a:gd name="connsiteY0" fmla="*/ 527962 h 1029985"/>
                <a:gd name="connsiteX1" fmla="*/ 573741 w 5211483"/>
                <a:gd name="connsiteY1" fmla="*/ 13985 h 1029985"/>
                <a:gd name="connsiteX2" fmla="*/ 1153459 w 5211483"/>
                <a:gd name="connsiteY2" fmla="*/ 1024009 h 1029985"/>
                <a:gd name="connsiteX3" fmla="*/ 1733177 w 5211483"/>
                <a:gd name="connsiteY3" fmla="*/ 19962 h 1029985"/>
                <a:gd name="connsiteX4" fmla="*/ 2312894 w 5211483"/>
                <a:gd name="connsiteY4" fmla="*/ 1029985 h 1029985"/>
                <a:gd name="connsiteX5" fmla="*/ 2892612 w 5211483"/>
                <a:gd name="connsiteY5" fmla="*/ 13985 h 1029985"/>
                <a:gd name="connsiteX6" fmla="*/ 3478306 w 5211483"/>
                <a:gd name="connsiteY6" fmla="*/ 1024009 h 1029985"/>
                <a:gd name="connsiteX7" fmla="*/ 4052047 w 5211483"/>
                <a:gd name="connsiteY7" fmla="*/ 13985 h 1029985"/>
                <a:gd name="connsiteX8" fmla="*/ 4637741 w 5211483"/>
                <a:gd name="connsiteY8" fmla="*/ 1029985 h 1029985"/>
                <a:gd name="connsiteX9" fmla="*/ 5211483 w 5211483"/>
                <a:gd name="connsiteY9" fmla="*/ 13985 h 1029985"/>
                <a:gd name="connsiteX0" fmla="*/ 0 w 5199530"/>
                <a:gd name="connsiteY0" fmla="*/ 986136 h 1016018"/>
                <a:gd name="connsiteX1" fmla="*/ 561788 w 5199530"/>
                <a:gd name="connsiteY1" fmla="*/ 18 h 1016018"/>
                <a:gd name="connsiteX2" fmla="*/ 1141506 w 5199530"/>
                <a:gd name="connsiteY2" fmla="*/ 1010042 h 1016018"/>
                <a:gd name="connsiteX3" fmla="*/ 1721224 w 5199530"/>
                <a:gd name="connsiteY3" fmla="*/ 5995 h 1016018"/>
                <a:gd name="connsiteX4" fmla="*/ 2300941 w 5199530"/>
                <a:gd name="connsiteY4" fmla="*/ 1016018 h 1016018"/>
                <a:gd name="connsiteX5" fmla="*/ 2880659 w 5199530"/>
                <a:gd name="connsiteY5" fmla="*/ 18 h 1016018"/>
                <a:gd name="connsiteX6" fmla="*/ 3466353 w 5199530"/>
                <a:gd name="connsiteY6" fmla="*/ 1010042 h 1016018"/>
                <a:gd name="connsiteX7" fmla="*/ 4040094 w 5199530"/>
                <a:gd name="connsiteY7" fmla="*/ 18 h 1016018"/>
                <a:gd name="connsiteX8" fmla="*/ 4625788 w 5199530"/>
                <a:gd name="connsiteY8" fmla="*/ 1016018 h 1016018"/>
                <a:gd name="connsiteX9" fmla="*/ 5199530 w 5199530"/>
                <a:gd name="connsiteY9" fmla="*/ 18 h 1016018"/>
                <a:gd name="connsiteX0" fmla="*/ 0 w 5199530"/>
                <a:gd name="connsiteY0" fmla="*/ 986136 h 1016018"/>
                <a:gd name="connsiteX1" fmla="*/ 561788 w 5199530"/>
                <a:gd name="connsiteY1" fmla="*/ 18 h 1016018"/>
                <a:gd name="connsiteX2" fmla="*/ 1141506 w 5199530"/>
                <a:gd name="connsiteY2" fmla="*/ 1010042 h 1016018"/>
                <a:gd name="connsiteX3" fmla="*/ 1721224 w 5199530"/>
                <a:gd name="connsiteY3" fmla="*/ 5995 h 1016018"/>
                <a:gd name="connsiteX4" fmla="*/ 2300941 w 5199530"/>
                <a:gd name="connsiteY4" fmla="*/ 1016018 h 1016018"/>
                <a:gd name="connsiteX5" fmla="*/ 2880659 w 5199530"/>
                <a:gd name="connsiteY5" fmla="*/ 18 h 1016018"/>
                <a:gd name="connsiteX6" fmla="*/ 3466353 w 5199530"/>
                <a:gd name="connsiteY6" fmla="*/ 1010042 h 1016018"/>
                <a:gd name="connsiteX7" fmla="*/ 4040094 w 5199530"/>
                <a:gd name="connsiteY7" fmla="*/ 18 h 1016018"/>
                <a:gd name="connsiteX8" fmla="*/ 4625788 w 5199530"/>
                <a:gd name="connsiteY8" fmla="*/ 1016018 h 1016018"/>
                <a:gd name="connsiteX9" fmla="*/ 5199530 w 5199530"/>
                <a:gd name="connsiteY9" fmla="*/ 18 h 1016018"/>
                <a:gd name="connsiteX0" fmla="*/ 0 w 5199530"/>
                <a:gd name="connsiteY0" fmla="*/ 986131 h 1016013"/>
                <a:gd name="connsiteX1" fmla="*/ 561788 w 5199530"/>
                <a:gd name="connsiteY1" fmla="*/ 13 h 1016013"/>
                <a:gd name="connsiteX2" fmla="*/ 1141506 w 5199530"/>
                <a:gd name="connsiteY2" fmla="*/ 1010037 h 1016013"/>
                <a:gd name="connsiteX3" fmla="*/ 1721224 w 5199530"/>
                <a:gd name="connsiteY3" fmla="*/ 5990 h 1016013"/>
                <a:gd name="connsiteX4" fmla="*/ 2300941 w 5199530"/>
                <a:gd name="connsiteY4" fmla="*/ 1016013 h 1016013"/>
                <a:gd name="connsiteX5" fmla="*/ 2880659 w 5199530"/>
                <a:gd name="connsiteY5" fmla="*/ 13 h 1016013"/>
                <a:gd name="connsiteX6" fmla="*/ 3466353 w 5199530"/>
                <a:gd name="connsiteY6" fmla="*/ 1010037 h 1016013"/>
                <a:gd name="connsiteX7" fmla="*/ 4040094 w 5199530"/>
                <a:gd name="connsiteY7" fmla="*/ 13 h 1016013"/>
                <a:gd name="connsiteX8" fmla="*/ 4625788 w 5199530"/>
                <a:gd name="connsiteY8" fmla="*/ 1016013 h 1016013"/>
                <a:gd name="connsiteX9" fmla="*/ 5199530 w 5199530"/>
                <a:gd name="connsiteY9" fmla="*/ 13 h 1016013"/>
                <a:gd name="connsiteX0" fmla="*/ 0 w 5211483"/>
                <a:gd name="connsiteY0" fmla="*/ 1010025 h 1016001"/>
                <a:gd name="connsiteX1" fmla="*/ 573741 w 5211483"/>
                <a:gd name="connsiteY1" fmla="*/ 1 h 1016001"/>
                <a:gd name="connsiteX2" fmla="*/ 1153459 w 5211483"/>
                <a:gd name="connsiteY2" fmla="*/ 1010025 h 1016001"/>
                <a:gd name="connsiteX3" fmla="*/ 1733177 w 5211483"/>
                <a:gd name="connsiteY3" fmla="*/ 5978 h 1016001"/>
                <a:gd name="connsiteX4" fmla="*/ 2312894 w 5211483"/>
                <a:gd name="connsiteY4" fmla="*/ 1016001 h 1016001"/>
                <a:gd name="connsiteX5" fmla="*/ 2892612 w 5211483"/>
                <a:gd name="connsiteY5" fmla="*/ 1 h 1016001"/>
                <a:gd name="connsiteX6" fmla="*/ 3478306 w 5211483"/>
                <a:gd name="connsiteY6" fmla="*/ 1010025 h 1016001"/>
                <a:gd name="connsiteX7" fmla="*/ 4052047 w 5211483"/>
                <a:gd name="connsiteY7" fmla="*/ 1 h 1016001"/>
                <a:gd name="connsiteX8" fmla="*/ 4637741 w 5211483"/>
                <a:gd name="connsiteY8" fmla="*/ 1016001 h 1016001"/>
                <a:gd name="connsiteX9" fmla="*/ 5211483 w 5211483"/>
                <a:gd name="connsiteY9" fmla="*/ 1 h 1016001"/>
                <a:gd name="connsiteX0" fmla="*/ 0 w 5211483"/>
                <a:gd name="connsiteY0" fmla="*/ 1010025 h 1016001"/>
                <a:gd name="connsiteX1" fmla="*/ 573741 w 5211483"/>
                <a:gd name="connsiteY1" fmla="*/ 1 h 1016001"/>
                <a:gd name="connsiteX2" fmla="*/ 1153459 w 5211483"/>
                <a:gd name="connsiteY2" fmla="*/ 1010025 h 1016001"/>
                <a:gd name="connsiteX3" fmla="*/ 1733177 w 5211483"/>
                <a:gd name="connsiteY3" fmla="*/ 5978 h 1016001"/>
                <a:gd name="connsiteX4" fmla="*/ 2312894 w 5211483"/>
                <a:gd name="connsiteY4" fmla="*/ 1016001 h 1016001"/>
                <a:gd name="connsiteX5" fmla="*/ 2892612 w 5211483"/>
                <a:gd name="connsiteY5" fmla="*/ 1 h 1016001"/>
                <a:gd name="connsiteX6" fmla="*/ 3478306 w 5211483"/>
                <a:gd name="connsiteY6" fmla="*/ 1010025 h 1016001"/>
                <a:gd name="connsiteX7" fmla="*/ 4052047 w 5211483"/>
                <a:gd name="connsiteY7" fmla="*/ 1 h 1016001"/>
                <a:gd name="connsiteX8" fmla="*/ 4637741 w 5211483"/>
                <a:gd name="connsiteY8" fmla="*/ 1016001 h 1016001"/>
                <a:gd name="connsiteX9" fmla="*/ 5211483 w 5211483"/>
                <a:gd name="connsiteY9" fmla="*/ 1 h 1016001"/>
                <a:gd name="connsiteX0" fmla="*/ 0 w 5211483"/>
                <a:gd name="connsiteY0" fmla="*/ 1010025 h 1016001"/>
                <a:gd name="connsiteX1" fmla="*/ 573741 w 5211483"/>
                <a:gd name="connsiteY1" fmla="*/ 1 h 1016001"/>
                <a:gd name="connsiteX2" fmla="*/ 1153459 w 5211483"/>
                <a:gd name="connsiteY2" fmla="*/ 1010025 h 1016001"/>
                <a:gd name="connsiteX3" fmla="*/ 1733177 w 5211483"/>
                <a:gd name="connsiteY3" fmla="*/ 5978 h 1016001"/>
                <a:gd name="connsiteX4" fmla="*/ 2312894 w 5211483"/>
                <a:gd name="connsiteY4" fmla="*/ 1016001 h 1016001"/>
                <a:gd name="connsiteX5" fmla="*/ 2892612 w 5211483"/>
                <a:gd name="connsiteY5" fmla="*/ 1 h 1016001"/>
                <a:gd name="connsiteX6" fmla="*/ 3478306 w 5211483"/>
                <a:gd name="connsiteY6" fmla="*/ 1010025 h 1016001"/>
                <a:gd name="connsiteX7" fmla="*/ 4052047 w 5211483"/>
                <a:gd name="connsiteY7" fmla="*/ 1 h 1016001"/>
                <a:gd name="connsiteX8" fmla="*/ 4637741 w 5211483"/>
                <a:gd name="connsiteY8" fmla="*/ 1016001 h 1016001"/>
                <a:gd name="connsiteX9" fmla="*/ 5211483 w 5211483"/>
                <a:gd name="connsiteY9" fmla="*/ 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785224 w 5785224"/>
                <a:gd name="connsiteY9" fmla="*/ 101600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785224 w 5785224"/>
                <a:gd name="connsiteY9" fmla="*/ 101600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217458 w 5785224"/>
                <a:gd name="connsiteY9" fmla="*/ 1016000 h 1016001"/>
                <a:gd name="connsiteX10" fmla="*/ 5785224 w 5785224"/>
                <a:gd name="connsiteY10" fmla="*/ 101600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211481 w 5785224"/>
                <a:gd name="connsiteY9" fmla="*/ 0 h 1016001"/>
                <a:gd name="connsiteX10" fmla="*/ 5785224 w 5785224"/>
                <a:gd name="connsiteY10" fmla="*/ 101600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211481 w 5785224"/>
                <a:gd name="connsiteY9" fmla="*/ 0 h 1016001"/>
                <a:gd name="connsiteX10" fmla="*/ 5785224 w 5785224"/>
                <a:gd name="connsiteY10" fmla="*/ 1016001 h 1016001"/>
                <a:gd name="connsiteX0" fmla="*/ 0 w 5785224"/>
                <a:gd name="connsiteY0" fmla="*/ 1010042 h 1016018"/>
                <a:gd name="connsiteX1" fmla="*/ 573741 w 5785224"/>
                <a:gd name="connsiteY1" fmla="*/ 18 h 1016018"/>
                <a:gd name="connsiteX2" fmla="*/ 1153459 w 5785224"/>
                <a:gd name="connsiteY2" fmla="*/ 1010042 h 1016018"/>
                <a:gd name="connsiteX3" fmla="*/ 1733177 w 5785224"/>
                <a:gd name="connsiteY3" fmla="*/ 5995 h 1016018"/>
                <a:gd name="connsiteX4" fmla="*/ 2312894 w 5785224"/>
                <a:gd name="connsiteY4" fmla="*/ 1016018 h 1016018"/>
                <a:gd name="connsiteX5" fmla="*/ 2892612 w 5785224"/>
                <a:gd name="connsiteY5" fmla="*/ 18 h 1016018"/>
                <a:gd name="connsiteX6" fmla="*/ 3478306 w 5785224"/>
                <a:gd name="connsiteY6" fmla="*/ 1010042 h 1016018"/>
                <a:gd name="connsiteX7" fmla="*/ 4052047 w 5785224"/>
                <a:gd name="connsiteY7" fmla="*/ 18 h 1016018"/>
                <a:gd name="connsiteX8" fmla="*/ 4637741 w 5785224"/>
                <a:gd name="connsiteY8" fmla="*/ 1016018 h 1016018"/>
                <a:gd name="connsiteX9" fmla="*/ 5211481 w 5785224"/>
                <a:gd name="connsiteY9" fmla="*/ 17 h 1016018"/>
                <a:gd name="connsiteX10" fmla="*/ 5785224 w 5785224"/>
                <a:gd name="connsiteY10" fmla="*/ 1016018 h 1016018"/>
                <a:gd name="connsiteX0" fmla="*/ 0 w 5785224"/>
                <a:gd name="connsiteY0" fmla="*/ 1010042 h 1070404"/>
                <a:gd name="connsiteX1" fmla="*/ 573741 w 5785224"/>
                <a:gd name="connsiteY1" fmla="*/ 18 h 1070404"/>
                <a:gd name="connsiteX2" fmla="*/ 1153459 w 5785224"/>
                <a:gd name="connsiteY2" fmla="*/ 1010042 h 1070404"/>
                <a:gd name="connsiteX3" fmla="*/ 1733177 w 5785224"/>
                <a:gd name="connsiteY3" fmla="*/ 5995 h 1070404"/>
                <a:gd name="connsiteX4" fmla="*/ 2312894 w 5785224"/>
                <a:gd name="connsiteY4" fmla="*/ 1016018 h 1070404"/>
                <a:gd name="connsiteX5" fmla="*/ 2892612 w 5785224"/>
                <a:gd name="connsiteY5" fmla="*/ 18 h 1070404"/>
                <a:gd name="connsiteX6" fmla="*/ 3478306 w 5785224"/>
                <a:gd name="connsiteY6" fmla="*/ 1010042 h 1070404"/>
                <a:gd name="connsiteX7" fmla="*/ 4052047 w 5785224"/>
                <a:gd name="connsiteY7" fmla="*/ 18 h 1070404"/>
                <a:gd name="connsiteX8" fmla="*/ 4637741 w 5785224"/>
                <a:gd name="connsiteY8" fmla="*/ 1016018 h 1070404"/>
                <a:gd name="connsiteX9" fmla="*/ 5211481 w 5785224"/>
                <a:gd name="connsiteY9" fmla="*/ 17 h 1070404"/>
                <a:gd name="connsiteX10" fmla="*/ 5785224 w 5785224"/>
                <a:gd name="connsiteY10" fmla="*/ 1016018 h 1070404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85224" h="1016015">
                  <a:moveTo>
                    <a:pt x="0" y="1010037"/>
                  </a:moveTo>
                  <a:cubicBezTo>
                    <a:pt x="244538" y="1016511"/>
                    <a:pt x="381498" y="13"/>
                    <a:pt x="573741" y="13"/>
                  </a:cubicBezTo>
                  <a:cubicBezTo>
                    <a:pt x="765984" y="13"/>
                    <a:pt x="960220" y="1009041"/>
                    <a:pt x="1153459" y="1010037"/>
                  </a:cubicBezTo>
                  <a:cubicBezTo>
                    <a:pt x="1346698" y="1011033"/>
                    <a:pt x="1539938" y="4994"/>
                    <a:pt x="1733177" y="5990"/>
                  </a:cubicBezTo>
                  <a:cubicBezTo>
                    <a:pt x="1926416" y="6986"/>
                    <a:pt x="2119655" y="1017009"/>
                    <a:pt x="2312894" y="1016013"/>
                  </a:cubicBezTo>
                  <a:cubicBezTo>
                    <a:pt x="2506133" y="1015017"/>
                    <a:pt x="2698377" y="1009"/>
                    <a:pt x="2892612" y="13"/>
                  </a:cubicBezTo>
                  <a:cubicBezTo>
                    <a:pt x="3086847" y="-983"/>
                    <a:pt x="3285067" y="1010037"/>
                    <a:pt x="3478306" y="1010037"/>
                  </a:cubicBezTo>
                  <a:cubicBezTo>
                    <a:pt x="3671545" y="1010037"/>
                    <a:pt x="3858808" y="-983"/>
                    <a:pt x="4052047" y="13"/>
                  </a:cubicBezTo>
                  <a:cubicBezTo>
                    <a:pt x="4245286" y="1009"/>
                    <a:pt x="4440518" y="1014021"/>
                    <a:pt x="4637741" y="1016013"/>
                  </a:cubicBezTo>
                  <a:cubicBezTo>
                    <a:pt x="4834964" y="1018005"/>
                    <a:pt x="5008280" y="-3973"/>
                    <a:pt x="5211481" y="12"/>
                  </a:cubicBezTo>
                  <a:cubicBezTo>
                    <a:pt x="5414682" y="3997"/>
                    <a:pt x="5546164" y="1018005"/>
                    <a:pt x="5785224" y="101601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FF942B"/>
                </a:solidFill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9A2EF49-D104-BBFA-ED7A-DB517A1781D9}"/>
                </a:ext>
              </a:extLst>
            </p:cNvPr>
            <p:cNvCxnSpPr/>
            <p:nvPr/>
          </p:nvCxnSpPr>
          <p:spPr>
            <a:xfrm>
              <a:off x="6516216" y="1427989"/>
              <a:ext cx="10801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526BE0B-0866-E4C3-8A5A-0940C7A75F43}"/>
                </a:ext>
              </a:extLst>
            </p:cNvPr>
            <p:cNvSpPr txBox="1"/>
            <p:nvPr/>
          </p:nvSpPr>
          <p:spPr>
            <a:xfrm>
              <a:off x="6645627" y="561453"/>
              <a:ext cx="86624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filament beam</a:t>
              </a:r>
              <a:endParaRPr lang="en-15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0E8457-3376-6634-3B89-FB86C472FB84}"/>
              </a:ext>
            </a:extLst>
          </p:cNvPr>
          <p:cNvGrpSpPr/>
          <p:nvPr/>
        </p:nvGrpSpPr>
        <p:grpSpPr>
          <a:xfrm>
            <a:off x="7832832" y="561453"/>
            <a:ext cx="1080120" cy="866536"/>
            <a:chOff x="7832832" y="561453"/>
            <a:chExt cx="1080120" cy="866536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0CDCBC9-37A1-72D2-7775-C8C804D10F4F}"/>
                </a:ext>
              </a:extLst>
            </p:cNvPr>
            <p:cNvSpPr/>
            <p:nvPr/>
          </p:nvSpPr>
          <p:spPr>
            <a:xfrm>
              <a:off x="7942331" y="1226144"/>
              <a:ext cx="894914" cy="201845"/>
            </a:xfrm>
            <a:custGeom>
              <a:avLst/>
              <a:gdLst>
                <a:gd name="connsiteX0" fmla="*/ 0 w 5211483"/>
                <a:gd name="connsiteY0" fmla="*/ 527962 h 1029985"/>
                <a:gd name="connsiteX1" fmla="*/ 573741 w 5211483"/>
                <a:gd name="connsiteY1" fmla="*/ 13985 h 1029985"/>
                <a:gd name="connsiteX2" fmla="*/ 1153459 w 5211483"/>
                <a:gd name="connsiteY2" fmla="*/ 1024009 h 1029985"/>
                <a:gd name="connsiteX3" fmla="*/ 1733177 w 5211483"/>
                <a:gd name="connsiteY3" fmla="*/ 19962 h 1029985"/>
                <a:gd name="connsiteX4" fmla="*/ 2312894 w 5211483"/>
                <a:gd name="connsiteY4" fmla="*/ 1029985 h 1029985"/>
                <a:gd name="connsiteX5" fmla="*/ 2892612 w 5211483"/>
                <a:gd name="connsiteY5" fmla="*/ 13985 h 1029985"/>
                <a:gd name="connsiteX6" fmla="*/ 3478306 w 5211483"/>
                <a:gd name="connsiteY6" fmla="*/ 1024009 h 1029985"/>
                <a:gd name="connsiteX7" fmla="*/ 4052047 w 5211483"/>
                <a:gd name="connsiteY7" fmla="*/ 13985 h 1029985"/>
                <a:gd name="connsiteX8" fmla="*/ 4637741 w 5211483"/>
                <a:gd name="connsiteY8" fmla="*/ 1029985 h 1029985"/>
                <a:gd name="connsiteX9" fmla="*/ 5211483 w 5211483"/>
                <a:gd name="connsiteY9" fmla="*/ 13985 h 1029985"/>
                <a:gd name="connsiteX0" fmla="*/ 0 w 5199530"/>
                <a:gd name="connsiteY0" fmla="*/ 986136 h 1016018"/>
                <a:gd name="connsiteX1" fmla="*/ 561788 w 5199530"/>
                <a:gd name="connsiteY1" fmla="*/ 18 h 1016018"/>
                <a:gd name="connsiteX2" fmla="*/ 1141506 w 5199530"/>
                <a:gd name="connsiteY2" fmla="*/ 1010042 h 1016018"/>
                <a:gd name="connsiteX3" fmla="*/ 1721224 w 5199530"/>
                <a:gd name="connsiteY3" fmla="*/ 5995 h 1016018"/>
                <a:gd name="connsiteX4" fmla="*/ 2300941 w 5199530"/>
                <a:gd name="connsiteY4" fmla="*/ 1016018 h 1016018"/>
                <a:gd name="connsiteX5" fmla="*/ 2880659 w 5199530"/>
                <a:gd name="connsiteY5" fmla="*/ 18 h 1016018"/>
                <a:gd name="connsiteX6" fmla="*/ 3466353 w 5199530"/>
                <a:gd name="connsiteY6" fmla="*/ 1010042 h 1016018"/>
                <a:gd name="connsiteX7" fmla="*/ 4040094 w 5199530"/>
                <a:gd name="connsiteY7" fmla="*/ 18 h 1016018"/>
                <a:gd name="connsiteX8" fmla="*/ 4625788 w 5199530"/>
                <a:gd name="connsiteY8" fmla="*/ 1016018 h 1016018"/>
                <a:gd name="connsiteX9" fmla="*/ 5199530 w 5199530"/>
                <a:gd name="connsiteY9" fmla="*/ 18 h 1016018"/>
                <a:gd name="connsiteX0" fmla="*/ 0 w 5199530"/>
                <a:gd name="connsiteY0" fmla="*/ 986136 h 1016018"/>
                <a:gd name="connsiteX1" fmla="*/ 561788 w 5199530"/>
                <a:gd name="connsiteY1" fmla="*/ 18 h 1016018"/>
                <a:gd name="connsiteX2" fmla="*/ 1141506 w 5199530"/>
                <a:gd name="connsiteY2" fmla="*/ 1010042 h 1016018"/>
                <a:gd name="connsiteX3" fmla="*/ 1721224 w 5199530"/>
                <a:gd name="connsiteY3" fmla="*/ 5995 h 1016018"/>
                <a:gd name="connsiteX4" fmla="*/ 2300941 w 5199530"/>
                <a:gd name="connsiteY4" fmla="*/ 1016018 h 1016018"/>
                <a:gd name="connsiteX5" fmla="*/ 2880659 w 5199530"/>
                <a:gd name="connsiteY5" fmla="*/ 18 h 1016018"/>
                <a:gd name="connsiteX6" fmla="*/ 3466353 w 5199530"/>
                <a:gd name="connsiteY6" fmla="*/ 1010042 h 1016018"/>
                <a:gd name="connsiteX7" fmla="*/ 4040094 w 5199530"/>
                <a:gd name="connsiteY7" fmla="*/ 18 h 1016018"/>
                <a:gd name="connsiteX8" fmla="*/ 4625788 w 5199530"/>
                <a:gd name="connsiteY8" fmla="*/ 1016018 h 1016018"/>
                <a:gd name="connsiteX9" fmla="*/ 5199530 w 5199530"/>
                <a:gd name="connsiteY9" fmla="*/ 18 h 1016018"/>
                <a:gd name="connsiteX0" fmla="*/ 0 w 5199530"/>
                <a:gd name="connsiteY0" fmla="*/ 986131 h 1016013"/>
                <a:gd name="connsiteX1" fmla="*/ 561788 w 5199530"/>
                <a:gd name="connsiteY1" fmla="*/ 13 h 1016013"/>
                <a:gd name="connsiteX2" fmla="*/ 1141506 w 5199530"/>
                <a:gd name="connsiteY2" fmla="*/ 1010037 h 1016013"/>
                <a:gd name="connsiteX3" fmla="*/ 1721224 w 5199530"/>
                <a:gd name="connsiteY3" fmla="*/ 5990 h 1016013"/>
                <a:gd name="connsiteX4" fmla="*/ 2300941 w 5199530"/>
                <a:gd name="connsiteY4" fmla="*/ 1016013 h 1016013"/>
                <a:gd name="connsiteX5" fmla="*/ 2880659 w 5199530"/>
                <a:gd name="connsiteY5" fmla="*/ 13 h 1016013"/>
                <a:gd name="connsiteX6" fmla="*/ 3466353 w 5199530"/>
                <a:gd name="connsiteY6" fmla="*/ 1010037 h 1016013"/>
                <a:gd name="connsiteX7" fmla="*/ 4040094 w 5199530"/>
                <a:gd name="connsiteY7" fmla="*/ 13 h 1016013"/>
                <a:gd name="connsiteX8" fmla="*/ 4625788 w 5199530"/>
                <a:gd name="connsiteY8" fmla="*/ 1016013 h 1016013"/>
                <a:gd name="connsiteX9" fmla="*/ 5199530 w 5199530"/>
                <a:gd name="connsiteY9" fmla="*/ 13 h 1016013"/>
                <a:gd name="connsiteX0" fmla="*/ 0 w 5211483"/>
                <a:gd name="connsiteY0" fmla="*/ 1010025 h 1016001"/>
                <a:gd name="connsiteX1" fmla="*/ 573741 w 5211483"/>
                <a:gd name="connsiteY1" fmla="*/ 1 h 1016001"/>
                <a:gd name="connsiteX2" fmla="*/ 1153459 w 5211483"/>
                <a:gd name="connsiteY2" fmla="*/ 1010025 h 1016001"/>
                <a:gd name="connsiteX3" fmla="*/ 1733177 w 5211483"/>
                <a:gd name="connsiteY3" fmla="*/ 5978 h 1016001"/>
                <a:gd name="connsiteX4" fmla="*/ 2312894 w 5211483"/>
                <a:gd name="connsiteY4" fmla="*/ 1016001 h 1016001"/>
                <a:gd name="connsiteX5" fmla="*/ 2892612 w 5211483"/>
                <a:gd name="connsiteY5" fmla="*/ 1 h 1016001"/>
                <a:gd name="connsiteX6" fmla="*/ 3478306 w 5211483"/>
                <a:gd name="connsiteY6" fmla="*/ 1010025 h 1016001"/>
                <a:gd name="connsiteX7" fmla="*/ 4052047 w 5211483"/>
                <a:gd name="connsiteY7" fmla="*/ 1 h 1016001"/>
                <a:gd name="connsiteX8" fmla="*/ 4637741 w 5211483"/>
                <a:gd name="connsiteY8" fmla="*/ 1016001 h 1016001"/>
                <a:gd name="connsiteX9" fmla="*/ 5211483 w 5211483"/>
                <a:gd name="connsiteY9" fmla="*/ 1 h 1016001"/>
                <a:gd name="connsiteX0" fmla="*/ 0 w 5211483"/>
                <a:gd name="connsiteY0" fmla="*/ 1010025 h 1016001"/>
                <a:gd name="connsiteX1" fmla="*/ 573741 w 5211483"/>
                <a:gd name="connsiteY1" fmla="*/ 1 h 1016001"/>
                <a:gd name="connsiteX2" fmla="*/ 1153459 w 5211483"/>
                <a:gd name="connsiteY2" fmla="*/ 1010025 h 1016001"/>
                <a:gd name="connsiteX3" fmla="*/ 1733177 w 5211483"/>
                <a:gd name="connsiteY3" fmla="*/ 5978 h 1016001"/>
                <a:gd name="connsiteX4" fmla="*/ 2312894 w 5211483"/>
                <a:gd name="connsiteY4" fmla="*/ 1016001 h 1016001"/>
                <a:gd name="connsiteX5" fmla="*/ 2892612 w 5211483"/>
                <a:gd name="connsiteY5" fmla="*/ 1 h 1016001"/>
                <a:gd name="connsiteX6" fmla="*/ 3478306 w 5211483"/>
                <a:gd name="connsiteY6" fmla="*/ 1010025 h 1016001"/>
                <a:gd name="connsiteX7" fmla="*/ 4052047 w 5211483"/>
                <a:gd name="connsiteY7" fmla="*/ 1 h 1016001"/>
                <a:gd name="connsiteX8" fmla="*/ 4637741 w 5211483"/>
                <a:gd name="connsiteY8" fmla="*/ 1016001 h 1016001"/>
                <a:gd name="connsiteX9" fmla="*/ 5211483 w 5211483"/>
                <a:gd name="connsiteY9" fmla="*/ 1 h 1016001"/>
                <a:gd name="connsiteX0" fmla="*/ 0 w 5211483"/>
                <a:gd name="connsiteY0" fmla="*/ 1010025 h 1016001"/>
                <a:gd name="connsiteX1" fmla="*/ 573741 w 5211483"/>
                <a:gd name="connsiteY1" fmla="*/ 1 h 1016001"/>
                <a:gd name="connsiteX2" fmla="*/ 1153459 w 5211483"/>
                <a:gd name="connsiteY2" fmla="*/ 1010025 h 1016001"/>
                <a:gd name="connsiteX3" fmla="*/ 1733177 w 5211483"/>
                <a:gd name="connsiteY3" fmla="*/ 5978 h 1016001"/>
                <a:gd name="connsiteX4" fmla="*/ 2312894 w 5211483"/>
                <a:gd name="connsiteY4" fmla="*/ 1016001 h 1016001"/>
                <a:gd name="connsiteX5" fmla="*/ 2892612 w 5211483"/>
                <a:gd name="connsiteY5" fmla="*/ 1 h 1016001"/>
                <a:gd name="connsiteX6" fmla="*/ 3478306 w 5211483"/>
                <a:gd name="connsiteY6" fmla="*/ 1010025 h 1016001"/>
                <a:gd name="connsiteX7" fmla="*/ 4052047 w 5211483"/>
                <a:gd name="connsiteY7" fmla="*/ 1 h 1016001"/>
                <a:gd name="connsiteX8" fmla="*/ 4637741 w 5211483"/>
                <a:gd name="connsiteY8" fmla="*/ 1016001 h 1016001"/>
                <a:gd name="connsiteX9" fmla="*/ 5211483 w 5211483"/>
                <a:gd name="connsiteY9" fmla="*/ 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785224 w 5785224"/>
                <a:gd name="connsiteY9" fmla="*/ 101600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785224 w 5785224"/>
                <a:gd name="connsiteY9" fmla="*/ 101600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217458 w 5785224"/>
                <a:gd name="connsiteY9" fmla="*/ 1016000 h 1016001"/>
                <a:gd name="connsiteX10" fmla="*/ 5785224 w 5785224"/>
                <a:gd name="connsiteY10" fmla="*/ 101600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211481 w 5785224"/>
                <a:gd name="connsiteY9" fmla="*/ 0 h 1016001"/>
                <a:gd name="connsiteX10" fmla="*/ 5785224 w 5785224"/>
                <a:gd name="connsiteY10" fmla="*/ 1016001 h 1016001"/>
                <a:gd name="connsiteX0" fmla="*/ 0 w 5785224"/>
                <a:gd name="connsiteY0" fmla="*/ 1010025 h 1016001"/>
                <a:gd name="connsiteX1" fmla="*/ 573741 w 5785224"/>
                <a:gd name="connsiteY1" fmla="*/ 1 h 1016001"/>
                <a:gd name="connsiteX2" fmla="*/ 1153459 w 5785224"/>
                <a:gd name="connsiteY2" fmla="*/ 1010025 h 1016001"/>
                <a:gd name="connsiteX3" fmla="*/ 1733177 w 5785224"/>
                <a:gd name="connsiteY3" fmla="*/ 5978 h 1016001"/>
                <a:gd name="connsiteX4" fmla="*/ 2312894 w 5785224"/>
                <a:gd name="connsiteY4" fmla="*/ 1016001 h 1016001"/>
                <a:gd name="connsiteX5" fmla="*/ 2892612 w 5785224"/>
                <a:gd name="connsiteY5" fmla="*/ 1 h 1016001"/>
                <a:gd name="connsiteX6" fmla="*/ 3478306 w 5785224"/>
                <a:gd name="connsiteY6" fmla="*/ 1010025 h 1016001"/>
                <a:gd name="connsiteX7" fmla="*/ 4052047 w 5785224"/>
                <a:gd name="connsiteY7" fmla="*/ 1 h 1016001"/>
                <a:gd name="connsiteX8" fmla="*/ 4637741 w 5785224"/>
                <a:gd name="connsiteY8" fmla="*/ 1016001 h 1016001"/>
                <a:gd name="connsiteX9" fmla="*/ 5211481 w 5785224"/>
                <a:gd name="connsiteY9" fmla="*/ 0 h 1016001"/>
                <a:gd name="connsiteX10" fmla="*/ 5785224 w 5785224"/>
                <a:gd name="connsiteY10" fmla="*/ 1016001 h 1016001"/>
                <a:gd name="connsiteX0" fmla="*/ 0 w 5785224"/>
                <a:gd name="connsiteY0" fmla="*/ 1010042 h 1016018"/>
                <a:gd name="connsiteX1" fmla="*/ 573741 w 5785224"/>
                <a:gd name="connsiteY1" fmla="*/ 18 h 1016018"/>
                <a:gd name="connsiteX2" fmla="*/ 1153459 w 5785224"/>
                <a:gd name="connsiteY2" fmla="*/ 1010042 h 1016018"/>
                <a:gd name="connsiteX3" fmla="*/ 1733177 w 5785224"/>
                <a:gd name="connsiteY3" fmla="*/ 5995 h 1016018"/>
                <a:gd name="connsiteX4" fmla="*/ 2312894 w 5785224"/>
                <a:gd name="connsiteY4" fmla="*/ 1016018 h 1016018"/>
                <a:gd name="connsiteX5" fmla="*/ 2892612 w 5785224"/>
                <a:gd name="connsiteY5" fmla="*/ 18 h 1016018"/>
                <a:gd name="connsiteX6" fmla="*/ 3478306 w 5785224"/>
                <a:gd name="connsiteY6" fmla="*/ 1010042 h 1016018"/>
                <a:gd name="connsiteX7" fmla="*/ 4052047 w 5785224"/>
                <a:gd name="connsiteY7" fmla="*/ 18 h 1016018"/>
                <a:gd name="connsiteX8" fmla="*/ 4637741 w 5785224"/>
                <a:gd name="connsiteY8" fmla="*/ 1016018 h 1016018"/>
                <a:gd name="connsiteX9" fmla="*/ 5211481 w 5785224"/>
                <a:gd name="connsiteY9" fmla="*/ 17 h 1016018"/>
                <a:gd name="connsiteX10" fmla="*/ 5785224 w 5785224"/>
                <a:gd name="connsiteY10" fmla="*/ 1016018 h 1016018"/>
                <a:gd name="connsiteX0" fmla="*/ 0 w 5785224"/>
                <a:gd name="connsiteY0" fmla="*/ 1010042 h 1070404"/>
                <a:gd name="connsiteX1" fmla="*/ 573741 w 5785224"/>
                <a:gd name="connsiteY1" fmla="*/ 18 h 1070404"/>
                <a:gd name="connsiteX2" fmla="*/ 1153459 w 5785224"/>
                <a:gd name="connsiteY2" fmla="*/ 1010042 h 1070404"/>
                <a:gd name="connsiteX3" fmla="*/ 1733177 w 5785224"/>
                <a:gd name="connsiteY3" fmla="*/ 5995 h 1070404"/>
                <a:gd name="connsiteX4" fmla="*/ 2312894 w 5785224"/>
                <a:gd name="connsiteY4" fmla="*/ 1016018 h 1070404"/>
                <a:gd name="connsiteX5" fmla="*/ 2892612 w 5785224"/>
                <a:gd name="connsiteY5" fmla="*/ 18 h 1070404"/>
                <a:gd name="connsiteX6" fmla="*/ 3478306 w 5785224"/>
                <a:gd name="connsiteY6" fmla="*/ 1010042 h 1070404"/>
                <a:gd name="connsiteX7" fmla="*/ 4052047 w 5785224"/>
                <a:gd name="connsiteY7" fmla="*/ 18 h 1070404"/>
                <a:gd name="connsiteX8" fmla="*/ 4637741 w 5785224"/>
                <a:gd name="connsiteY8" fmla="*/ 1016018 h 1070404"/>
                <a:gd name="connsiteX9" fmla="*/ 5211481 w 5785224"/>
                <a:gd name="connsiteY9" fmla="*/ 17 h 1070404"/>
                <a:gd name="connsiteX10" fmla="*/ 5785224 w 5785224"/>
                <a:gd name="connsiteY10" fmla="*/ 1016018 h 1070404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  <a:gd name="connsiteX0" fmla="*/ 0 w 5785224"/>
                <a:gd name="connsiteY0" fmla="*/ 1010037 h 1016015"/>
                <a:gd name="connsiteX1" fmla="*/ 573741 w 5785224"/>
                <a:gd name="connsiteY1" fmla="*/ 13 h 1016015"/>
                <a:gd name="connsiteX2" fmla="*/ 1153459 w 5785224"/>
                <a:gd name="connsiteY2" fmla="*/ 1010037 h 1016015"/>
                <a:gd name="connsiteX3" fmla="*/ 1733177 w 5785224"/>
                <a:gd name="connsiteY3" fmla="*/ 5990 h 1016015"/>
                <a:gd name="connsiteX4" fmla="*/ 2312894 w 5785224"/>
                <a:gd name="connsiteY4" fmla="*/ 1016013 h 1016015"/>
                <a:gd name="connsiteX5" fmla="*/ 2892612 w 5785224"/>
                <a:gd name="connsiteY5" fmla="*/ 13 h 1016015"/>
                <a:gd name="connsiteX6" fmla="*/ 3478306 w 5785224"/>
                <a:gd name="connsiteY6" fmla="*/ 1010037 h 1016015"/>
                <a:gd name="connsiteX7" fmla="*/ 4052047 w 5785224"/>
                <a:gd name="connsiteY7" fmla="*/ 13 h 1016015"/>
                <a:gd name="connsiteX8" fmla="*/ 4637741 w 5785224"/>
                <a:gd name="connsiteY8" fmla="*/ 1016013 h 1016015"/>
                <a:gd name="connsiteX9" fmla="*/ 5211481 w 5785224"/>
                <a:gd name="connsiteY9" fmla="*/ 12 h 1016015"/>
                <a:gd name="connsiteX10" fmla="*/ 5785224 w 5785224"/>
                <a:gd name="connsiteY10" fmla="*/ 1016013 h 1016015"/>
                <a:gd name="connsiteX0" fmla="*/ 0 w 5785224"/>
                <a:gd name="connsiteY0" fmla="*/ 2050480 h 2050491"/>
                <a:gd name="connsiteX1" fmla="*/ 573741 w 5785224"/>
                <a:gd name="connsiteY1" fmla="*/ 16871 h 2050491"/>
                <a:gd name="connsiteX2" fmla="*/ 1153459 w 5785224"/>
                <a:gd name="connsiteY2" fmla="*/ 1026895 h 2050491"/>
                <a:gd name="connsiteX3" fmla="*/ 1733177 w 5785224"/>
                <a:gd name="connsiteY3" fmla="*/ 22848 h 2050491"/>
                <a:gd name="connsiteX4" fmla="*/ 2312894 w 5785224"/>
                <a:gd name="connsiteY4" fmla="*/ 1032871 h 2050491"/>
                <a:gd name="connsiteX5" fmla="*/ 2892612 w 5785224"/>
                <a:gd name="connsiteY5" fmla="*/ 16871 h 2050491"/>
                <a:gd name="connsiteX6" fmla="*/ 3478306 w 5785224"/>
                <a:gd name="connsiteY6" fmla="*/ 1026895 h 2050491"/>
                <a:gd name="connsiteX7" fmla="*/ 4052047 w 5785224"/>
                <a:gd name="connsiteY7" fmla="*/ 16871 h 2050491"/>
                <a:gd name="connsiteX8" fmla="*/ 4637741 w 5785224"/>
                <a:gd name="connsiteY8" fmla="*/ 1032871 h 2050491"/>
                <a:gd name="connsiteX9" fmla="*/ 5211481 w 5785224"/>
                <a:gd name="connsiteY9" fmla="*/ 16870 h 2050491"/>
                <a:gd name="connsiteX10" fmla="*/ 5785224 w 5785224"/>
                <a:gd name="connsiteY10" fmla="*/ 1032871 h 2050491"/>
                <a:gd name="connsiteX0" fmla="*/ 0 w 5655847"/>
                <a:gd name="connsiteY0" fmla="*/ 2050480 h 2050491"/>
                <a:gd name="connsiteX1" fmla="*/ 573741 w 5655847"/>
                <a:gd name="connsiteY1" fmla="*/ 16871 h 2050491"/>
                <a:gd name="connsiteX2" fmla="*/ 1153459 w 5655847"/>
                <a:gd name="connsiteY2" fmla="*/ 1026895 h 2050491"/>
                <a:gd name="connsiteX3" fmla="*/ 1733177 w 5655847"/>
                <a:gd name="connsiteY3" fmla="*/ 22848 h 2050491"/>
                <a:gd name="connsiteX4" fmla="*/ 2312894 w 5655847"/>
                <a:gd name="connsiteY4" fmla="*/ 1032871 h 2050491"/>
                <a:gd name="connsiteX5" fmla="*/ 2892612 w 5655847"/>
                <a:gd name="connsiteY5" fmla="*/ 16871 h 2050491"/>
                <a:gd name="connsiteX6" fmla="*/ 3478306 w 5655847"/>
                <a:gd name="connsiteY6" fmla="*/ 1026895 h 2050491"/>
                <a:gd name="connsiteX7" fmla="*/ 4052047 w 5655847"/>
                <a:gd name="connsiteY7" fmla="*/ 16871 h 2050491"/>
                <a:gd name="connsiteX8" fmla="*/ 4637741 w 5655847"/>
                <a:gd name="connsiteY8" fmla="*/ 1032871 h 2050491"/>
                <a:gd name="connsiteX9" fmla="*/ 5211481 w 5655847"/>
                <a:gd name="connsiteY9" fmla="*/ 16870 h 2050491"/>
                <a:gd name="connsiteX10" fmla="*/ 5655847 w 5655847"/>
                <a:gd name="connsiteY10" fmla="*/ 1977707 h 205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55847" h="2050491">
                  <a:moveTo>
                    <a:pt x="0" y="2050480"/>
                  </a:moveTo>
                  <a:cubicBezTo>
                    <a:pt x="244538" y="2056954"/>
                    <a:pt x="381498" y="187468"/>
                    <a:pt x="573741" y="16871"/>
                  </a:cubicBezTo>
                  <a:cubicBezTo>
                    <a:pt x="765984" y="-153726"/>
                    <a:pt x="960220" y="1025899"/>
                    <a:pt x="1153459" y="1026895"/>
                  </a:cubicBezTo>
                  <a:cubicBezTo>
                    <a:pt x="1346698" y="1027891"/>
                    <a:pt x="1539938" y="21852"/>
                    <a:pt x="1733177" y="22848"/>
                  </a:cubicBezTo>
                  <a:cubicBezTo>
                    <a:pt x="1926416" y="23844"/>
                    <a:pt x="2119655" y="1033867"/>
                    <a:pt x="2312894" y="1032871"/>
                  </a:cubicBezTo>
                  <a:cubicBezTo>
                    <a:pt x="2506133" y="1031875"/>
                    <a:pt x="2698377" y="17867"/>
                    <a:pt x="2892612" y="16871"/>
                  </a:cubicBezTo>
                  <a:cubicBezTo>
                    <a:pt x="3086847" y="15875"/>
                    <a:pt x="3285067" y="1026895"/>
                    <a:pt x="3478306" y="1026895"/>
                  </a:cubicBezTo>
                  <a:cubicBezTo>
                    <a:pt x="3671545" y="1026895"/>
                    <a:pt x="3858808" y="15875"/>
                    <a:pt x="4052047" y="16871"/>
                  </a:cubicBezTo>
                  <a:cubicBezTo>
                    <a:pt x="4245286" y="17867"/>
                    <a:pt x="4440518" y="1030879"/>
                    <a:pt x="4637741" y="1032871"/>
                  </a:cubicBezTo>
                  <a:cubicBezTo>
                    <a:pt x="4834964" y="1034863"/>
                    <a:pt x="5008280" y="12885"/>
                    <a:pt x="5211481" y="16870"/>
                  </a:cubicBezTo>
                  <a:cubicBezTo>
                    <a:pt x="5414682" y="20855"/>
                    <a:pt x="5416787" y="1979699"/>
                    <a:pt x="5655847" y="1977707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FF942B"/>
                </a:solidFill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DEB1E78-E865-1F50-C122-761AD7BF247F}"/>
                </a:ext>
              </a:extLst>
            </p:cNvPr>
            <p:cNvCxnSpPr/>
            <p:nvPr/>
          </p:nvCxnSpPr>
          <p:spPr>
            <a:xfrm>
              <a:off x="7832832" y="1426446"/>
              <a:ext cx="10801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CD55D3F-0C0F-048F-3EBC-FE21DB99BD76}"/>
                </a:ext>
              </a:extLst>
            </p:cNvPr>
            <p:cNvSpPr txBox="1"/>
            <p:nvPr/>
          </p:nvSpPr>
          <p:spPr>
            <a:xfrm>
              <a:off x="7846328" y="561453"/>
              <a:ext cx="101668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extended beam</a:t>
              </a:r>
              <a:endParaRPr lang="en-15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F6C1F43-181F-F3BB-2247-C6B5BFDD6165}"/>
              </a:ext>
            </a:extLst>
          </p:cNvPr>
          <p:cNvSpPr txBox="1"/>
          <p:nvPr/>
        </p:nvSpPr>
        <p:spPr>
          <a:xfrm>
            <a:off x="5169154" y="3685890"/>
            <a:ext cx="366809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Imaging and interferometry can </a:t>
            </a:r>
            <a:r>
              <a:rPr lang="en-US" sz="1800" b="1" dirty="0"/>
              <a:t>coexist</a:t>
            </a:r>
            <a:r>
              <a:rPr lang="en-US" sz="1800" dirty="0"/>
              <a:t> on same extraction line, often with same detector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27EA1FB-F723-DE3F-C8B7-96DBA1082E8F}"/>
              </a:ext>
            </a:extLst>
          </p:cNvPr>
          <p:cNvGrpSpPr/>
          <p:nvPr/>
        </p:nvGrpSpPr>
        <p:grpSpPr>
          <a:xfrm>
            <a:off x="2843675" y="1685097"/>
            <a:ext cx="6189732" cy="1201648"/>
            <a:chOff x="2843675" y="1685097"/>
            <a:chExt cx="6189732" cy="1201648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9E47EBE5-386A-3864-8C26-124A61A34458}"/>
                </a:ext>
              </a:extLst>
            </p:cNvPr>
            <p:cNvSpPr/>
            <p:nvPr/>
          </p:nvSpPr>
          <p:spPr>
            <a:xfrm rot="16200000">
              <a:off x="4936644" y="859365"/>
              <a:ext cx="144000" cy="3132000"/>
            </a:xfrm>
            <a:prstGeom prst="triangle">
              <a:avLst/>
            </a:prstGeom>
            <a:gradFill>
              <a:gsLst>
                <a:gs pos="81000">
                  <a:srgbClr val="FFC000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D469CB2-0601-ADB9-8B5E-9BF3C009C1EA}"/>
                </a:ext>
              </a:extLst>
            </p:cNvPr>
            <p:cNvSpPr/>
            <p:nvPr/>
          </p:nvSpPr>
          <p:spPr>
            <a:xfrm rot="16200000">
              <a:off x="7316736" y="1530082"/>
              <a:ext cx="144000" cy="1800000"/>
            </a:xfrm>
            <a:prstGeom prst="rect">
              <a:avLst/>
            </a:prstGeom>
            <a:gradFill>
              <a:gsLst>
                <a:gs pos="24000">
                  <a:srgbClr val="FFC000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AD2D335-8947-98A0-A9FD-D9FFA9BAFFE8}"/>
                </a:ext>
              </a:extLst>
            </p:cNvPr>
            <p:cNvSpPr/>
            <p:nvPr/>
          </p:nvSpPr>
          <p:spPr>
            <a:xfrm>
              <a:off x="2843675" y="2428913"/>
              <a:ext cx="1224000" cy="106820"/>
            </a:xfrm>
            <a:custGeom>
              <a:avLst/>
              <a:gdLst>
                <a:gd name="connsiteX0" fmla="*/ 0 w 1016759"/>
                <a:gd name="connsiteY0" fmla="*/ 0 h 6824"/>
                <a:gd name="connsiteX1" fmla="*/ 1016759 w 1016759"/>
                <a:gd name="connsiteY1" fmla="*/ 6824 h 6824"/>
                <a:gd name="connsiteX0" fmla="*/ 0 w 10000"/>
                <a:gd name="connsiteY0" fmla="*/ 107809 h 117809"/>
                <a:gd name="connsiteX1" fmla="*/ 10000 w 10000"/>
                <a:gd name="connsiteY1" fmla="*/ 117809 h 117809"/>
                <a:gd name="connsiteX0" fmla="*/ 0 w 10000"/>
                <a:gd name="connsiteY0" fmla="*/ 144755 h 154755"/>
                <a:gd name="connsiteX1" fmla="*/ 10000 w 10000"/>
                <a:gd name="connsiteY1" fmla="*/ 154755 h 154755"/>
                <a:gd name="connsiteX0" fmla="*/ 0 w 10000"/>
                <a:gd name="connsiteY0" fmla="*/ 147909 h 157909"/>
                <a:gd name="connsiteX1" fmla="*/ 10000 w 10000"/>
                <a:gd name="connsiteY1" fmla="*/ 157909 h 15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157909">
                  <a:moveTo>
                    <a:pt x="0" y="147909"/>
                  </a:moveTo>
                  <a:cubicBezTo>
                    <a:pt x="3870" y="-98754"/>
                    <a:pt x="7338" y="4580"/>
                    <a:pt x="10000" y="157909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sm" len="med"/>
              <a:tailEnd type="arrow" w="sm" len="sm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C7BEC00-D47B-7005-629F-51057C1BDC40}"/>
                </a:ext>
              </a:extLst>
            </p:cNvPr>
            <p:cNvSpPr txBox="1"/>
            <p:nvPr/>
          </p:nvSpPr>
          <p:spPr>
            <a:xfrm>
              <a:off x="5947319" y="1685097"/>
              <a:ext cx="112276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interference target</a:t>
              </a:r>
              <a:endParaRPr lang="en-15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B02275F-CC37-EEAD-2303-7215CA2FDFB7}"/>
                </a:ext>
              </a:extLst>
            </p:cNvPr>
            <p:cNvSpPr/>
            <p:nvPr/>
          </p:nvSpPr>
          <p:spPr>
            <a:xfrm rot="19933854">
              <a:off x="4897200" y="2266144"/>
              <a:ext cx="36000" cy="360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B9C6CF9-F876-3EC2-FC28-2073CD12EA89}"/>
                </a:ext>
              </a:extLst>
            </p:cNvPr>
            <p:cNvSpPr txBox="1"/>
            <p:nvPr/>
          </p:nvSpPr>
          <p:spPr>
            <a:xfrm>
              <a:off x="4195120" y="2578968"/>
              <a:ext cx="14401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monochromator</a:t>
              </a:r>
              <a:endParaRPr lang="en-150" sz="1400" dirty="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B81F95B-2855-A58E-EFDD-D50F99FB7DA1}"/>
                </a:ext>
              </a:extLst>
            </p:cNvPr>
            <p:cNvGrpSpPr/>
            <p:nvPr/>
          </p:nvGrpSpPr>
          <p:grpSpPr>
            <a:xfrm>
              <a:off x="8289405" y="2356905"/>
              <a:ext cx="326619" cy="144016"/>
              <a:chOff x="3670016" y="3939887"/>
              <a:chExt cx="326619" cy="144016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192E4D0-DC0D-25AD-93B7-72795C6A4DC1}"/>
                  </a:ext>
                </a:extLst>
              </p:cNvPr>
              <p:cNvSpPr/>
              <p:nvPr/>
            </p:nvSpPr>
            <p:spPr>
              <a:xfrm>
                <a:off x="3780635" y="3939902"/>
                <a:ext cx="216000" cy="144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D17FFDB2-3669-5EDF-1708-D9DF3B18AF58}"/>
                  </a:ext>
                </a:extLst>
              </p:cNvPr>
              <p:cNvSpPr/>
              <p:nvPr/>
            </p:nvSpPr>
            <p:spPr>
              <a:xfrm rot="5400000">
                <a:off x="3723896" y="3886007"/>
                <a:ext cx="144016" cy="2517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FD02F74-C4EE-1102-3713-4DBAE829767A}"/>
                </a:ext>
              </a:extLst>
            </p:cNvPr>
            <p:cNvSpPr txBox="1"/>
            <p:nvPr/>
          </p:nvSpPr>
          <p:spPr>
            <a:xfrm>
              <a:off x="7971542" y="2049525"/>
              <a:ext cx="106186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detector</a:t>
              </a:r>
              <a:endParaRPr lang="en-150" sz="1600" dirty="0"/>
            </a:p>
          </p:txBody>
        </p:sp>
        <p:pic>
          <p:nvPicPr>
            <p:cNvPr id="23" name="Graphic 22" descr="Magic Wand Auto with solid fill">
              <a:extLst>
                <a:ext uri="{FF2B5EF4-FFF2-40B4-BE49-F238E27FC236}">
                  <a16:creationId xmlns:a16="http://schemas.microsoft.com/office/drawing/2014/main" id="{7F9A4EF3-0DD9-98B6-42ED-52A1669C34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271235" y="2218802"/>
              <a:ext cx="474936" cy="474936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5B4B343-A8F5-B67C-1E53-D3BB975676E8}"/>
                </a:ext>
              </a:extLst>
            </p:cNvPr>
            <p:cNvCxnSpPr>
              <a:cxnSpLocks/>
            </p:cNvCxnSpPr>
            <p:nvPr/>
          </p:nvCxnSpPr>
          <p:spPr>
            <a:xfrm>
              <a:off x="6664304" y="2396789"/>
              <a:ext cx="1620000" cy="0"/>
            </a:xfrm>
            <a:prstGeom prst="line">
              <a:avLst/>
            </a:prstGeom>
            <a:ln>
              <a:solidFill>
                <a:srgbClr val="FFFFFF"/>
              </a:solidFill>
            </a:ln>
            <a:effectLst>
              <a:glow rad="28400">
                <a:schemeClr val="bg1">
                  <a:alpha val="73432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AA8B615-710F-53DC-BFF7-23232A5A8938}"/>
                </a:ext>
              </a:extLst>
            </p:cNvPr>
            <p:cNvCxnSpPr>
              <a:cxnSpLocks/>
            </p:cNvCxnSpPr>
            <p:nvPr/>
          </p:nvCxnSpPr>
          <p:spPr>
            <a:xfrm>
              <a:off x="6664304" y="2457994"/>
              <a:ext cx="1620000" cy="0"/>
            </a:xfrm>
            <a:prstGeom prst="line">
              <a:avLst/>
            </a:prstGeom>
            <a:ln>
              <a:solidFill>
                <a:srgbClr val="FFFFFF"/>
              </a:solidFill>
            </a:ln>
            <a:effectLst>
              <a:glow rad="28400">
                <a:schemeClr val="bg1">
                  <a:alpha val="73432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080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4" grpId="0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84185"/>
            <a:ext cx="8263350" cy="432048"/>
          </a:xfrm>
        </p:spPr>
        <p:txBody>
          <a:bodyPr/>
          <a:lstStyle/>
          <a:p>
            <a:r>
              <a:rPr lang="en-US" sz="2300" dirty="0"/>
              <a:t>X-ray Heterodyne Near Field Speckles (HNFS)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345FE45-7305-1F5F-0403-F3CF87637849}"/>
              </a:ext>
            </a:extLst>
          </p:cNvPr>
          <p:cNvGrpSpPr/>
          <p:nvPr/>
        </p:nvGrpSpPr>
        <p:grpSpPr>
          <a:xfrm>
            <a:off x="6460656" y="411510"/>
            <a:ext cx="2643013" cy="722838"/>
            <a:chOff x="6148315" y="430396"/>
            <a:chExt cx="2876448" cy="783019"/>
          </a:xfrm>
        </p:grpSpPr>
        <p:pic>
          <p:nvPicPr>
            <p:cNvPr id="2056" name="Picture 8" descr="CERN Logo and symbol, meaning, history, PNG, brand">
              <a:extLst>
                <a:ext uri="{FF2B5EF4-FFF2-40B4-BE49-F238E27FC236}">
                  <a16:creationId xmlns:a16="http://schemas.microsoft.com/office/drawing/2014/main" id="{D61D0956-FD83-87B0-B0AA-76B7558372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8315" y="430396"/>
              <a:ext cx="925123" cy="783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B0399A56-8C14-0373-18E8-A202605DD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0088" y="434930"/>
              <a:ext cx="1411692" cy="77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Università degli Studi di Milano - Wikipedia">
              <a:extLst>
                <a:ext uri="{FF2B5EF4-FFF2-40B4-BE49-F238E27FC236}">
                  <a16:creationId xmlns:a16="http://schemas.microsoft.com/office/drawing/2014/main" id="{336B916F-3E20-ADC0-5B54-F9A376AA4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6459" y="434930"/>
              <a:ext cx="718304" cy="718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46D47A17-08FD-9E4A-D4E7-400F2275CCCB}"/>
              </a:ext>
            </a:extLst>
          </p:cNvPr>
          <p:cNvSpPr/>
          <p:nvPr/>
        </p:nvSpPr>
        <p:spPr>
          <a:xfrm rot="16200000">
            <a:off x="2271378" y="850086"/>
            <a:ext cx="144000" cy="2793054"/>
          </a:xfrm>
          <a:prstGeom prst="triangle">
            <a:avLst/>
          </a:prstGeom>
          <a:gradFill>
            <a:gsLst>
              <a:gs pos="81000">
                <a:srgbClr val="FFC000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9402C-911B-0E46-E236-9455C7BB7509}"/>
              </a:ext>
            </a:extLst>
          </p:cNvPr>
          <p:cNvSpPr/>
          <p:nvPr/>
        </p:nvSpPr>
        <p:spPr>
          <a:xfrm rot="16200000">
            <a:off x="4239488" y="1593832"/>
            <a:ext cx="144000" cy="1314996"/>
          </a:xfrm>
          <a:prstGeom prst="rect">
            <a:avLst/>
          </a:prstGeom>
          <a:gradFill>
            <a:gsLst>
              <a:gs pos="24000">
                <a:srgbClr val="FFC000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8E4A291-A359-3319-EA49-F45DFD5DF951}"/>
              </a:ext>
            </a:extLst>
          </p:cNvPr>
          <p:cNvSpPr/>
          <p:nvPr/>
        </p:nvSpPr>
        <p:spPr>
          <a:xfrm>
            <a:off x="347881" y="2250161"/>
            <a:ext cx="1224000" cy="106820"/>
          </a:xfrm>
          <a:custGeom>
            <a:avLst/>
            <a:gdLst>
              <a:gd name="connsiteX0" fmla="*/ 0 w 1016759"/>
              <a:gd name="connsiteY0" fmla="*/ 0 h 6824"/>
              <a:gd name="connsiteX1" fmla="*/ 1016759 w 1016759"/>
              <a:gd name="connsiteY1" fmla="*/ 6824 h 6824"/>
              <a:gd name="connsiteX0" fmla="*/ 0 w 10000"/>
              <a:gd name="connsiteY0" fmla="*/ 107809 h 117809"/>
              <a:gd name="connsiteX1" fmla="*/ 10000 w 10000"/>
              <a:gd name="connsiteY1" fmla="*/ 117809 h 117809"/>
              <a:gd name="connsiteX0" fmla="*/ 0 w 10000"/>
              <a:gd name="connsiteY0" fmla="*/ 144755 h 154755"/>
              <a:gd name="connsiteX1" fmla="*/ 10000 w 10000"/>
              <a:gd name="connsiteY1" fmla="*/ 154755 h 154755"/>
              <a:gd name="connsiteX0" fmla="*/ 0 w 10000"/>
              <a:gd name="connsiteY0" fmla="*/ 147909 h 157909"/>
              <a:gd name="connsiteX1" fmla="*/ 10000 w 10000"/>
              <a:gd name="connsiteY1" fmla="*/ 157909 h 15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57909">
                <a:moveTo>
                  <a:pt x="0" y="147909"/>
                </a:moveTo>
                <a:cubicBezTo>
                  <a:pt x="3870" y="-98754"/>
                  <a:pt x="7338" y="4580"/>
                  <a:pt x="10000" y="157909"/>
                </a:cubicBezTo>
              </a:path>
            </a:pathLst>
          </a:custGeom>
          <a:noFill/>
          <a:ln>
            <a:solidFill>
              <a:schemeClr val="tx1"/>
            </a:solidFill>
            <a:headEnd type="none" w="sm" len="med"/>
            <a:tailEnd type="arrow" w="sm" len="sm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 dirty="0">
              <a:solidFill>
                <a:srgbClr val="FF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9FF89E-9AB2-99FC-3BE4-979105DBCE08}"/>
              </a:ext>
            </a:extLst>
          </p:cNvPr>
          <p:cNvSpPr/>
          <p:nvPr/>
        </p:nvSpPr>
        <p:spPr>
          <a:xfrm rot="19933854">
            <a:off x="2223157" y="2052560"/>
            <a:ext cx="36000" cy="3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2AA579-DD2F-10E9-F6DD-31398F7A9AA3}"/>
              </a:ext>
            </a:extLst>
          </p:cNvPr>
          <p:cNvSpPr txBox="1"/>
          <p:nvPr/>
        </p:nvSpPr>
        <p:spPr>
          <a:xfrm>
            <a:off x="1521768" y="2381913"/>
            <a:ext cx="14342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monochromator</a:t>
            </a:r>
            <a:endParaRPr lang="en-150" sz="14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BBA9C5-C6DD-4B6B-8CB9-229DACE5A1B2}"/>
              </a:ext>
            </a:extLst>
          </p:cNvPr>
          <p:cNvCxnSpPr>
            <a:cxnSpLocks/>
          </p:cNvCxnSpPr>
          <p:nvPr/>
        </p:nvCxnSpPr>
        <p:spPr>
          <a:xfrm>
            <a:off x="3739903" y="2218037"/>
            <a:ext cx="1224000" cy="0"/>
          </a:xfrm>
          <a:prstGeom prst="line">
            <a:avLst/>
          </a:prstGeom>
          <a:ln>
            <a:solidFill>
              <a:srgbClr val="FFFFFF"/>
            </a:solidFill>
          </a:ln>
          <a:effectLst>
            <a:glow rad="28400">
              <a:schemeClr val="bg1">
                <a:alpha val="73432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5760BB-4CE0-FD29-D80E-357D9BE1316A}"/>
              </a:ext>
            </a:extLst>
          </p:cNvPr>
          <p:cNvCxnSpPr>
            <a:cxnSpLocks/>
          </p:cNvCxnSpPr>
          <p:nvPr/>
        </p:nvCxnSpPr>
        <p:spPr>
          <a:xfrm>
            <a:off x="3739903" y="2279242"/>
            <a:ext cx="1224000" cy="0"/>
          </a:xfrm>
          <a:prstGeom prst="line">
            <a:avLst/>
          </a:prstGeom>
          <a:ln>
            <a:solidFill>
              <a:srgbClr val="FFFFFF"/>
            </a:solidFill>
          </a:ln>
          <a:effectLst>
            <a:glow rad="28400">
              <a:schemeClr val="bg1">
                <a:alpha val="73432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F426FF-2C03-A32B-F43E-9CB8AE69C0F5}"/>
              </a:ext>
            </a:extLst>
          </p:cNvPr>
          <p:cNvGrpSpPr/>
          <p:nvPr/>
        </p:nvGrpSpPr>
        <p:grpSpPr>
          <a:xfrm>
            <a:off x="4968986" y="2179148"/>
            <a:ext cx="326619" cy="144016"/>
            <a:chOff x="3670016" y="3939887"/>
            <a:chExt cx="326619" cy="14401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E00AEAA-08B5-9BDD-2215-9AD4FCBF9DBB}"/>
                </a:ext>
              </a:extLst>
            </p:cNvPr>
            <p:cNvSpPr/>
            <p:nvPr/>
          </p:nvSpPr>
          <p:spPr>
            <a:xfrm>
              <a:off x="3780635" y="3939902"/>
              <a:ext cx="21600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69F4F5BE-529F-F9EA-DD31-500F25F23A9B}"/>
                </a:ext>
              </a:extLst>
            </p:cNvPr>
            <p:cNvSpPr/>
            <p:nvPr/>
          </p:nvSpPr>
          <p:spPr>
            <a:xfrm rot="5400000">
              <a:off x="3723896" y="3886007"/>
              <a:ext cx="144016" cy="25177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pic>
        <p:nvPicPr>
          <p:cNvPr id="24" name="Immagine 20" descr="Immagine che contiene Policromia, schermata, cerchio, arte&#10;&#10;Descrizione generata automaticamente">
            <a:extLst>
              <a:ext uri="{FF2B5EF4-FFF2-40B4-BE49-F238E27FC236}">
                <a16:creationId xmlns:a16="http://schemas.microsoft.com/office/drawing/2014/main" id="{01585B89-219E-6AC6-C838-F3A398E3434A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539" y="1788958"/>
            <a:ext cx="936000" cy="936000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F79B3103-17A3-883A-8777-7B2DEBC87614}"/>
              </a:ext>
            </a:extLst>
          </p:cNvPr>
          <p:cNvGrpSpPr/>
          <p:nvPr/>
        </p:nvGrpSpPr>
        <p:grpSpPr>
          <a:xfrm>
            <a:off x="3683898" y="2042479"/>
            <a:ext cx="272917" cy="446875"/>
            <a:chOff x="3826931" y="2160816"/>
            <a:chExt cx="272917" cy="44687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71F6128-5F66-A041-46F1-E04CDCA64060}"/>
                </a:ext>
              </a:extLst>
            </p:cNvPr>
            <p:cNvSpPr/>
            <p:nvPr/>
          </p:nvSpPr>
          <p:spPr>
            <a:xfrm>
              <a:off x="3826931" y="2392050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5AA17B4-11F1-5F1E-E9FB-ED80820FDE28}"/>
                </a:ext>
              </a:extLst>
            </p:cNvPr>
            <p:cNvGrpSpPr/>
            <p:nvPr/>
          </p:nvGrpSpPr>
          <p:grpSpPr>
            <a:xfrm>
              <a:off x="3862931" y="2255275"/>
              <a:ext cx="131350" cy="309550"/>
              <a:chOff x="3278600" y="2315400"/>
              <a:chExt cx="540000" cy="1620000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12FF7BF-3598-0F82-FCEA-2C40885C6D63}"/>
                  </a:ext>
                </a:extLst>
              </p:cNvPr>
              <p:cNvSpPr/>
              <p:nvPr/>
            </p:nvSpPr>
            <p:spPr>
              <a:xfrm rot="5400000">
                <a:off x="3098600" y="3035400"/>
                <a:ext cx="540000" cy="18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4595239-BE15-0E22-98CE-EF3018C5ED6C}"/>
                  </a:ext>
                </a:extLst>
              </p:cNvPr>
              <p:cNvSpPr/>
              <p:nvPr/>
            </p:nvSpPr>
            <p:spPr>
              <a:xfrm rot="5400000">
                <a:off x="2918600" y="2945400"/>
                <a:ext cx="1080000" cy="36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637F2C6-E3AE-2B79-73F0-C18AA09A0F0A}"/>
                  </a:ext>
                </a:extLst>
              </p:cNvPr>
              <p:cNvSpPr/>
              <p:nvPr/>
            </p:nvSpPr>
            <p:spPr>
              <a:xfrm rot="5400000">
                <a:off x="2738600" y="2855400"/>
                <a:ext cx="1620000" cy="54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FCD8F23-3D94-4EDF-41D3-16AB28713D39}"/>
                </a:ext>
              </a:extLst>
            </p:cNvPr>
            <p:cNvSpPr/>
            <p:nvPr/>
          </p:nvSpPr>
          <p:spPr>
            <a:xfrm>
              <a:off x="3844931" y="2297591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E64196D-943E-9336-99E8-D26FB63FF10F}"/>
                </a:ext>
              </a:extLst>
            </p:cNvPr>
            <p:cNvGrpSpPr/>
            <p:nvPr/>
          </p:nvGrpSpPr>
          <p:grpSpPr>
            <a:xfrm>
              <a:off x="3880931" y="2160816"/>
              <a:ext cx="131350" cy="309550"/>
              <a:chOff x="3278600" y="2315400"/>
              <a:chExt cx="540000" cy="1620000"/>
            </a:xfrm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577A114E-1AF7-829B-27B1-2E64CE768E5B}"/>
                  </a:ext>
                </a:extLst>
              </p:cNvPr>
              <p:cNvSpPr/>
              <p:nvPr/>
            </p:nvSpPr>
            <p:spPr>
              <a:xfrm rot="5400000">
                <a:off x="3098600" y="3035400"/>
                <a:ext cx="540000" cy="18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D630E4DA-9EB2-19CE-8C30-9A12278311ED}"/>
                  </a:ext>
                </a:extLst>
              </p:cNvPr>
              <p:cNvSpPr/>
              <p:nvPr/>
            </p:nvSpPr>
            <p:spPr>
              <a:xfrm rot="5400000">
                <a:off x="2918600" y="2945400"/>
                <a:ext cx="1080000" cy="36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1DF8766F-DCDF-A74F-4C19-9CFE1ADAAD25}"/>
                  </a:ext>
                </a:extLst>
              </p:cNvPr>
              <p:cNvSpPr/>
              <p:nvPr/>
            </p:nvSpPr>
            <p:spPr>
              <a:xfrm rot="5400000">
                <a:off x="2738600" y="2855400"/>
                <a:ext cx="1620000" cy="54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B9FEA77-5E9C-8E38-0FDA-CAE5801B7EB3}"/>
                </a:ext>
              </a:extLst>
            </p:cNvPr>
            <p:cNvSpPr/>
            <p:nvPr/>
          </p:nvSpPr>
          <p:spPr>
            <a:xfrm>
              <a:off x="3897715" y="2434916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dirty="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9BAFCA1-3BCC-26F4-5BA3-67BB41665B91}"/>
                </a:ext>
              </a:extLst>
            </p:cNvPr>
            <p:cNvGrpSpPr/>
            <p:nvPr/>
          </p:nvGrpSpPr>
          <p:grpSpPr>
            <a:xfrm>
              <a:off x="3933715" y="2298141"/>
              <a:ext cx="131350" cy="309550"/>
              <a:chOff x="3278600" y="2315400"/>
              <a:chExt cx="540000" cy="1620000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94BFA81A-86F1-C873-2DA9-58714F9277DC}"/>
                  </a:ext>
                </a:extLst>
              </p:cNvPr>
              <p:cNvSpPr/>
              <p:nvPr/>
            </p:nvSpPr>
            <p:spPr>
              <a:xfrm rot="5400000">
                <a:off x="3098600" y="3035400"/>
                <a:ext cx="540000" cy="18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30BE4B80-65D8-9B1E-2EAD-15DCF5085E88}"/>
                  </a:ext>
                </a:extLst>
              </p:cNvPr>
              <p:cNvSpPr/>
              <p:nvPr/>
            </p:nvSpPr>
            <p:spPr>
              <a:xfrm rot="5400000">
                <a:off x="2918600" y="2945400"/>
                <a:ext cx="1080000" cy="36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2B3C810A-0E9C-8A26-371E-48750D235BC1}"/>
                  </a:ext>
                </a:extLst>
              </p:cNvPr>
              <p:cNvSpPr/>
              <p:nvPr/>
            </p:nvSpPr>
            <p:spPr>
              <a:xfrm rot="5400000">
                <a:off x="2738600" y="2855400"/>
                <a:ext cx="1620000" cy="54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63DD520-132E-2267-CB12-3D19D7B0637C}"/>
                </a:ext>
              </a:extLst>
            </p:cNvPr>
            <p:cNvSpPr/>
            <p:nvPr/>
          </p:nvSpPr>
          <p:spPr>
            <a:xfrm>
              <a:off x="3932498" y="2349184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2C3E2BD-5418-3DCF-34F5-3AF90C436F3B}"/>
                </a:ext>
              </a:extLst>
            </p:cNvPr>
            <p:cNvGrpSpPr/>
            <p:nvPr/>
          </p:nvGrpSpPr>
          <p:grpSpPr>
            <a:xfrm>
              <a:off x="3968498" y="2212409"/>
              <a:ext cx="131350" cy="309550"/>
              <a:chOff x="3278600" y="2315400"/>
              <a:chExt cx="540000" cy="1620000"/>
            </a:xfrm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D7A5E655-5517-C198-88EC-7CBBD6B2AFF1}"/>
                  </a:ext>
                </a:extLst>
              </p:cNvPr>
              <p:cNvSpPr/>
              <p:nvPr/>
            </p:nvSpPr>
            <p:spPr>
              <a:xfrm rot="5400000">
                <a:off x="3098600" y="3035400"/>
                <a:ext cx="540000" cy="18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4C3AAA02-B2F5-98FB-63B8-9631957F0299}"/>
                  </a:ext>
                </a:extLst>
              </p:cNvPr>
              <p:cNvSpPr/>
              <p:nvPr/>
            </p:nvSpPr>
            <p:spPr>
              <a:xfrm rot="5400000">
                <a:off x="2918600" y="2945400"/>
                <a:ext cx="1080000" cy="36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199E939C-56F1-67B1-5116-0D3010A15071}"/>
                  </a:ext>
                </a:extLst>
              </p:cNvPr>
              <p:cNvSpPr/>
              <p:nvPr/>
            </p:nvSpPr>
            <p:spPr>
              <a:xfrm rot="5400000">
                <a:off x="2738600" y="2855400"/>
                <a:ext cx="1620000" cy="54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</p:grp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9110EB6-C304-7CFE-DA68-BFE813D6A93D}"/>
                </a:ext>
              </a:extLst>
            </p:cNvPr>
            <p:cNvSpPr/>
            <p:nvPr/>
          </p:nvSpPr>
          <p:spPr>
            <a:xfrm>
              <a:off x="3863562" y="2347978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0225FDC-CBB4-7B11-67DE-CBB92E07B5FB}"/>
                </a:ext>
              </a:extLst>
            </p:cNvPr>
            <p:cNvSpPr/>
            <p:nvPr/>
          </p:nvSpPr>
          <p:spPr>
            <a:xfrm>
              <a:off x="3906106" y="2291689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D31A5CC-4786-1404-99BB-76A8CBE87052}"/>
                </a:ext>
              </a:extLst>
            </p:cNvPr>
            <p:cNvSpPr/>
            <p:nvPr/>
          </p:nvSpPr>
          <p:spPr>
            <a:xfrm>
              <a:off x="3843715" y="2436724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4C84D6-DA18-BC0F-C5B9-EF8E9B618BF8}"/>
                </a:ext>
              </a:extLst>
            </p:cNvPr>
            <p:cNvSpPr/>
            <p:nvPr/>
          </p:nvSpPr>
          <p:spPr>
            <a:xfrm>
              <a:off x="3895062" y="2387041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B48D312-47B4-252C-DD58-BAD07621D4DC}"/>
              </a:ext>
            </a:extLst>
          </p:cNvPr>
          <p:cNvGrpSpPr/>
          <p:nvPr/>
        </p:nvGrpSpPr>
        <p:grpSpPr>
          <a:xfrm>
            <a:off x="3658468" y="2106867"/>
            <a:ext cx="167350" cy="309550"/>
            <a:chOff x="5251366" y="3070352"/>
            <a:chExt cx="167350" cy="30955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954DFCAE-9A14-7466-D526-6419E0FCD3F8}"/>
                </a:ext>
              </a:extLst>
            </p:cNvPr>
            <p:cNvSpPr/>
            <p:nvPr/>
          </p:nvSpPr>
          <p:spPr>
            <a:xfrm>
              <a:off x="5251366" y="3207127"/>
              <a:ext cx="36000" cy="360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B53A171-8373-5C64-303C-F337B4ACEC36}"/>
                </a:ext>
              </a:extLst>
            </p:cNvPr>
            <p:cNvGrpSpPr/>
            <p:nvPr/>
          </p:nvGrpSpPr>
          <p:grpSpPr>
            <a:xfrm>
              <a:off x="5287366" y="3070352"/>
              <a:ext cx="131350" cy="309550"/>
              <a:chOff x="3278600" y="2315400"/>
              <a:chExt cx="540000" cy="1620000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C9BC2C66-019F-7388-FEC7-FEC5C430F22F}"/>
                  </a:ext>
                </a:extLst>
              </p:cNvPr>
              <p:cNvSpPr/>
              <p:nvPr/>
            </p:nvSpPr>
            <p:spPr>
              <a:xfrm rot="5400000">
                <a:off x="3098600" y="3035400"/>
                <a:ext cx="540000" cy="18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11736454-89C2-EDAD-A067-D360D59B75F3}"/>
                  </a:ext>
                </a:extLst>
              </p:cNvPr>
              <p:cNvSpPr/>
              <p:nvPr/>
            </p:nvSpPr>
            <p:spPr>
              <a:xfrm rot="5400000">
                <a:off x="2918600" y="2945400"/>
                <a:ext cx="1080000" cy="36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53370710-E75A-AF9C-2DD5-5ECC2E9134CB}"/>
                  </a:ext>
                </a:extLst>
              </p:cNvPr>
              <p:cNvSpPr/>
              <p:nvPr/>
            </p:nvSpPr>
            <p:spPr>
              <a:xfrm rot="5400000">
                <a:off x="2738600" y="2855400"/>
                <a:ext cx="1620000" cy="540000"/>
              </a:xfrm>
              <a:custGeom>
                <a:avLst/>
                <a:gdLst>
                  <a:gd name="connsiteX0" fmla="*/ 0 w 1454150"/>
                  <a:gd name="connsiteY0" fmla="*/ 0 h 12700"/>
                  <a:gd name="connsiteX1" fmla="*/ 1454150 w 1454150"/>
                  <a:gd name="connsiteY1" fmla="*/ 12700 h 12700"/>
                  <a:gd name="connsiteX0" fmla="*/ 0 w 1454150"/>
                  <a:gd name="connsiteY0" fmla="*/ 11915 h 24615"/>
                  <a:gd name="connsiteX1" fmla="*/ 1454150 w 1454150"/>
                  <a:gd name="connsiteY1" fmla="*/ 24615 h 24615"/>
                  <a:gd name="connsiteX0" fmla="*/ 0 w 1435100"/>
                  <a:gd name="connsiteY0" fmla="*/ 14940 h 14940"/>
                  <a:gd name="connsiteX1" fmla="*/ 1435100 w 1435100"/>
                  <a:gd name="connsiteY1" fmla="*/ 14795 h 14940"/>
                  <a:gd name="connsiteX0" fmla="*/ 0 w 1435100"/>
                  <a:gd name="connsiteY0" fmla="*/ 23235 h 23235"/>
                  <a:gd name="connsiteX1" fmla="*/ 1435100 w 1435100"/>
                  <a:gd name="connsiteY1" fmla="*/ 23090 h 23235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  <a:gd name="connsiteX0" fmla="*/ 0 w 1435247"/>
                  <a:gd name="connsiteY0" fmla="*/ 18346 h 18346"/>
                  <a:gd name="connsiteX1" fmla="*/ 1435100 w 1435247"/>
                  <a:gd name="connsiteY1" fmla="*/ 18201 h 18346"/>
                  <a:gd name="connsiteX0" fmla="*/ 0 w 1435280"/>
                  <a:gd name="connsiteY0" fmla="*/ 18232 h 18232"/>
                  <a:gd name="connsiteX1" fmla="*/ 1435100 w 1435280"/>
                  <a:gd name="connsiteY1" fmla="*/ 18087 h 18232"/>
                  <a:gd name="connsiteX0" fmla="*/ 0 w 1435100"/>
                  <a:gd name="connsiteY0" fmla="*/ 22927 h 22927"/>
                  <a:gd name="connsiteX1" fmla="*/ 1435100 w 1435100"/>
                  <a:gd name="connsiteY1" fmla="*/ 22782 h 22927"/>
                  <a:gd name="connsiteX0" fmla="*/ 0 w 1435100"/>
                  <a:gd name="connsiteY0" fmla="*/ 23030 h 23030"/>
                  <a:gd name="connsiteX1" fmla="*/ 1435100 w 1435100"/>
                  <a:gd name="connsiteY1" fmla="*/ 22885 h 23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23030">
                    <a:moveTo>
                      <a:pt x="0" y="23030"/>
                    </a:moveTo>
                    <a:cubicBezTo>
                      <a:pt x="275167" y="-7446"/>
                      <a:pt x="1134533" y="-7858"/>
                      <a:pt x="1435100" y="22885"/>
                    </a:cubicBezTo>
                  </a:path>
                </a:pathLst>
              </a:custGeom>
              <a:no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>
                  <a:solidFill>
                    <a:srgbClr val="FFC000"/>
                  </a:solidFill>
                </a:endParaRPr>
              </a:p>
            </p:txBody>
          </p:sp>
        </p:grp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0E6204B1-7747-C398-A8FE-0EFE68EF2320}"/>
              </a:ext>
            </a:extLst>
          </p:cNvPr>
          <p:cNvSpPr txBox="1"/>
          <p:nvPr/>
        </p:nvSpPr>
        <p:spPr>
          <a:xfrm>
            <a:off x="3021116" y="2380365"/>
            <a:ext cx="14342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scatterers</a:t>
            </a:r>
            <a:endParaRPr lang="en-150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7A698DB-9E90-8F17-9EF2-FF3D6129D400}"/>
              </a:ext>
            </a:extLst>
          </p:cNvPr>
          <p:cNvGrpSpPr/>
          <p:nvPr/>
        </p:nvGrpSpPr>
        <p:grpSpPr>
          <a:xfrm>
            <a:off x="5364076" y="1781823"/>
            <a:ext cx="1079771" cy="1384320"/>
            <a:chOff x="5364076" y="1781823"/>
            <a:chExt cx="1079771" cy="1384320"/>
          </a:xfrm>
        </p:grpSpPr>
        <p:pic>
          <p:nvPicPr>
            <p:cNvPr id="51" name="Immagine 10" descr="Immagine che contiene Policromia, schermata, cerchio, Elementi grafici&#10;&#10;Descrizione generata automaticamente">
              <a:extLst>
                <a:ext uri="{FF2B5EF4-FFF2-40B4-BE49-F238E27FC236}">
                  <a16:creationId xmlns:a16="http://schemas.microsoft.com/office/drawing/2014/main" id="{475D972A-A320-DDFB-D3FC-894922238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5962" y="1781823"/>
              <a:ext cx="936000" cy="936000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AC5E5B6A-F970-83F6-DE4B-BC9CC439D5DD}"/>
                </a:ext>
              </a:extLst>
            </p:cNvPr>
            <p:cNvSpPr txBox="1"/>
            <p:nvPr/>
          </p:nvSpPr>
          <p:spPr>
            <a:xfrm>
              <a:off x="5364076" y="2642923"/>
              <a:ext cx="107977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single scatterer</a:t>
              </a:r>
              <a:endParaRPr lang="en-150" sz="1400" dirty="0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1F05D677-A238-7148-8E33-C3AB92DF353E}"/>
              </a:ext>
            </a:extLst>
          </p:cNvPr>
          <p:cNvSpPr txBox="1"/>
          <p:nvPr/>
        </p:nvSpPr>
        <p:spPr>
          <a:xfrm>
            <a:off x="6483336" y="2642923"/>
            <a:ext cx="11514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many scatterers</a:t>
            </a:r>
            <a:endParaRPr lang="en-150" sz="14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70C7DF-5AB4-3D7A-5F36-44208DE175F5}"/>
              </a:ext>
            </a:extLst>
          </p:cNvPr>
          <p:cNvGrpSpPr/>
          <p:nvPr/>
        </p:nvGrpSpPr>
        <p:grpSpPr>
          <a:xfrm>
            <a:off x="7947311" y="1775366"/>
            <a:ext cx="992693" cy="1388230"/>
            <a:chOff x="7947311" y="1775366"/>
            <a:chExt cx="992693" cy="1388230"/>
          </a:xfrm>
        </p:grpSpPr>
        <p:pic>
          <p:nvPicPr>
            <p:cNvPr id="25" name="Immagine 22" descr="Immagine che contiene Policromia, schermata, viola, Elementi grafici&#10;&#10;Descrizione generata automaticamente">
              <a:extLst>
                <a:ext uri="{FF2B5EF4-FFF2-40B4-BE49-F238E27FC236}">
                  <a16:creationId xmlns:a16="http://schemas.microsoft.com/office/drawing/2014/main" id="{8669D5B4-FD58-178F-49B4-AF9AD4592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5206" y="1775366"/>
              <a:ext cx="936000" cy="936000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9F4C46C-0207-53B9-7A12-F740845111D6}"/>
                </a:ext>
              </a:extLst>
            </p:cNvPr>
            <p:cNvSpPr txBox="1"/>
            <p:nvPr/>
          </p:nvSpPr>
          <p:spPr>
            <a:xfrm>
              <a:off x="7947311" y="2640376"/>
              <a:ext cx="99269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power spectrum</a:t>
              </a:r>
              <a:endParaRPr lang="en-150" sz="14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971739-D1CC-8D4B-B7B4-01EC06916F69}"/>
              </a:ext>
            </a:extLst>
          </p:cNvPr>
          <p:cNvGrpSpPr/>
          <p:nvPr/>
        </p:nvGrpSpPr>
        <p:grpSpPr>
          <a:xfrm>
            <a:off x="7566800" y="1868036"/>
            <a:ext cx="411288" cy="566822"/>
            <a:chOff x="7566800" y="1868036"/>
            <a:chExt cx="411288" cy="5668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E7965991-39BB-CA79-6E96-86D05254A33C}"/>
                    </a:ext>
                  </a:extLst>
                </p:cNvPr>
                <p:cNvSpPr txBox="1"/>
                <p:nvPr/>
              </p:nvSpPr>
              <p:spPr>
                <a:xfrm>
                  <a:off x="7566800" y="1868036"/>
                  <a:ext cx="411288" cy="5668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150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oMath>
                    </m:oMathPara>
                  </a14:m>
                  <a:endParaRPr lang="en-150" sz="2400" dirty="0"/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E7965991-39BB-CA79-6E96-86D05254A3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6800" y="1868036"/>
                  <a:ext cx="411288" cy="566822"/>
                </a:xfrm>
                <a:prstGeom prst="rect">
                  <a:avLst/>
                </a:prstGeom>
                <a:blipFill>
                  <a:blip r:embed="rId8"/>
                  <a:stretch>
                    <a:fillRect l="-294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BADB4489-2B5D-A7A0-6514-9A9A46FAC6BC}"/>
                </a:ext>
              </a:extLst>
            </p:cNvPr>
            <p:cNvCxnSpPr>
              <a:cxnSpLocks/>
            </p:cNvCxnSpPr>
            <p:nvPr/>
          </p:nvCxnSpPr>
          <p:spPr>
            <a:xfrm>
              <a:off x="7637427" y="2329708"/>
              <a:ext cx="25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4482924C-EBCB-C83E-1FEA-01ED12BFF6E3}"/>
              </a:ext>
            </a:extLst>
          </p:cNvPr>
          <p:cNvSpPr txBox="1"/>
          <p:nvPr/>
        </p:nvSpPr>
        <p:spPr>
          <a:xfrm>
            <a:off x="197009" y="1311693"/>
            <a:ext cx="6736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Interference target is a dispersion of </a:t>
            </a:r>
            <a:r>
              <a:rPr lang="en-US" sz="1600" b="1" dirty="0"/>
              <a:t>light-scattering nanospheres</a:t>
            </a:r>
            <a:endParaRPr lang="en-150" sz="1600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5B15F3A-A8EE-8DB0-697D-43902BD2602F}"/>
              </a:ext>
            </a:extLst>
          </p:cNvPr>
          <p:cNvGrpSpPr/>
          <p:nvPr/>
        </p:nvGrpSpPr>
        <p:grpSpPr>
          <a:xfrm>
            <a:off x="8416247" y="1564361"/>
            <a:ext cx="478450" cy="950009"/>
            <a:chOff x="8416247" y="1564361"/>
            <a:chExt cx="478450" cy="950009"/>
          </a:xfrm>
        </p:grpSpPr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43A85FAA-1DEE-F80F-4F38-ED382D1502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33206" y="1883108"/>
              <a:ext cx="0" cy="36000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FBC51D50-4F14-C292-3675-5C17309C14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1302" y="2240438"/>
              <a:ext cx="144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7C7DB279-FE10-6599-CABC-5935AFE1992E}"/>
                    </a:ext>
                  </a:extLst>
                </p:cNvPr>
                <p:cNvSpPr txBox="1"/>
                <p:nvPr/>
              </p:nvSpPr>
              <p:spPr>
                <a:xfrm>
                  <a:off x="8423158" y="1564361"/>
                  <a:ext cx="471539" cy="4744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~1/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150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7C7DB279-FE10-6599-CABC-5935AFE199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3158" y="1564361"/>
                  <a:ext cx="471539" cy="474489"/>
                </a:xfrm>
                <a:prstGeom prst="rect">
                  <a:avLst/>
                </a:prstGeom>
                <a:blipFill>
                  <a:blip r:embed="rId9"/>
                  <a:stretch>
                    <a:fillRect l="-263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6E99C1E5-DC45-2EFB-4159-6D668C14EE72}"/>
                    </a:ext>
                  </a:extLst>
                </p:cNvPr>
                <p:cNvSpPr txBox="1"/>
                <p:nvPr/>
              </p:nvSpPr>
              <p:spPr>
                <a:xfrm>
                  <a:off x="8416247" y="2039881"/>
                  <a:ext cx="466987" cy="4744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~1/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150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6E99C1E5-DC45-2EFB-4159-6D668C14EE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16247" y="2039881"/>
                  <a:ext cx="466987" cy="474489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942E7697-4957-E064-266C-C5DCBA4F6735}"/>
              </a:ext>
            </a:extLst>
          </p:cNvPr>
          <p:cNvSpPr txBox="1"/>
          <p:nvPr/>
        </p:nvSpPr>
        <p:spPr>
          <a:xfrm>
            <a:off x="197009" y="3578923"/>
            <a:ext cx="6386530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Key features for implementation in </a:t>
            </a:r>
            <a:r>
              <a:rPr lang="en-US" sz="1600" dirty="0" err="1"/>
              <a:t>FCCee</a:t>
            </a:r>
            <a:endParaRPr lang="en-US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intrinsically </a:t>
            </a:r>
            <a:r>
              <a:rPr lang="en-US" sz="1600" b="1" dirty="0"/>
              <a:t>two-dimensional</a:t>
            </a:r>
            <a:r>
              <a:rPr lang="en-US" sz="1600" dirty="0"/>
              <a:t> measurement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compact</a:t>
            </a:r>
            <a:r>
              <a:rPr lang="en-US" sz="1600" dirty="0"/>
              <a:t>, no need of long distances downstream of target</a:t>
            </a:r>
            <a:endParaRPr lang="en-150" sz="16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9C30541-FF5F-15F7-0B2B-D4DBB003A21A}"/>
              </a:ext>
            </a:extLst>
          </p:cNvPr>
          <p:cNvGrpSpPr/>
          <p:nvPr/>
        </p:nvGrpSpPr>
        <p:grpSpPr>
          <a:xfrm>
            <a:off x="7039062" y="3609278"/>
            <a:ext cx="1852287" cy="1295166"/>
            <a:chOff x="7039062" y="3609278"/>
            <a:chExt cx="1852287" cy="1295166"/>
          </a:xfrm>
        </p:grpSpPr>
        <p:pic>
          <p:nvPicPr>
            <p:cNvPr id="103" name="Immagine 4" descr="Immagine che contiene arma, verdura, proiettile&#10;&#10;Descrizione generata automaticamente">
              <a:extLst>
                <a:ext uri="{FF2B5EF4-FFF2-40B4-BE49-F238E27FC236}">
                  <a16:creationId xmlns:a16="http://schemas.microsoft.com/office/drawing/2014/main" id="{26E1197A-3545-93F1-8705-90A075261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9062" y="3609278"/>
              <a:ext cx="1852287" cy="999326"/>
            </a:xfrm>
            <a:prstGeom prst="rect">
              <a:avLst/>
            </a:prstGeom>
          </p:spPr>
        </p:pic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A118D747-505D-3D8C-6CF7-2A4CB0801E01}"/>
                </a:ext>
              </a:extLst>
            </p:cNvPr>
            <p:cNvSpPr txBox="1"/>
            <p:nvPr/>
          </p:nvSpPr>
          <p:spPr>
            <a:xfrm>
              <a:off x="7039062" y="4642834"/>
              <a:ext cx="185228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100" i="1" dirty="0"/>
                <a:t>Silica spheres (500 nm)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5D364C7-2EAA-1298-C942-75FE3B39503B}"/>
              </a:ext>
            </a:extLst>
          </p:cNvPr>
          <p:cNvGrpSpPr/>
          <p:nvPr/>
        </p:nvGrpSpPr>
        <p:grpSpPr>
          <a:xfrm>
            <a:off x="5892363" y="1591279"/>
            <a:ext cx="478450" cy="950009"/>
            <a:chOff x="8416247" y="1564361"/>
            <a:chExt cx="478450" cy="950009"/>
          </a:xfrm>
        </p:grpSpPr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95CCD0B6-EC55-6AC7-C09D-5725A652ACD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33206" y="1883108"/>
              <a:ext cx="0" cy="36000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BDE58BF3-7C3D-B783-F18D-84B384BE75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1302" y="2240438"/>
              <a:ext cx="144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5A373CC0-5B61-C9BF-2771-0EDA0BDCFB63}"/>
                    </a:ext>
                  </a:extLst>
                </p:cNvPr>
                <p:cNvSpPr txBox="1"/>
                <p:nvPr/>
              </p:nvSpPr>
              <p:spPr>
                <a:xfrm>
                  <a:off x="8423158" y="1564361"/>
                  <a:ext cx="471539" cy="4744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~1/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150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5A373CC0-5B61-C9BF-2771-0EDA0BDCFB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3158" y="1564361"/>
                  <a:ext cx="471539" cy="474489"/>
                </a:xfrm>
                <a:prstGeom prst="rect">
                  <a:avLst/>
                </a:prstGeom>
                <a:blipFill>
                  <a:blip r:embed="rId12"/>
                  <a:stretch>
                    <a:fillRect r="-263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6BC2477-B363-712D-C220-933661565E61}"/>
                    </a:ext>
                  </a:extLst>
                </p:cNvPr>
                <p:cNvSpPr txBox="1"/>
                <p:nvPr/>
              </p:nvSpPr>
              <p:spPr>
                <a:xfrm>
                  <a:off x="8416247" y="2039881"/>
                  <a:ext cx="466987" cy="4744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~1/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150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6BC2477-B363-712D-C220-933661565E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16247" y="2039881"/>
                  <a:ext cx="466987" cy="474489"/>
                </a:xfrm>
                <a:prstGeom prst="rect">
                  <a:avLst/>
                </a:prstGeom>
                <a:blipFill>
                  <a:blip r:embed="rId13"/>
                  <a:stretch>
                    <a:fillRect l="-270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4395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84185"/>
            <a:ext cx="8263350" cy="432048"/>
          </a:xfrm>
        </p:spPr>
        <p:txBody>
          <a:bodyPr/>
          <a:lstStyle/>
          <a:p>
            <a:r>
              <a:rPr lang="en-US" sz="2400" dirty="0"/>
              <a:t>Beam size measurements with x-ray HNFS</a:t>
            </a:r>
          </a:p>
        </p:txBody>
      </p:sp>
      <p:pic>
        <p:nvPicPr>
          <p:cNvPr id="120" name="Immagine 26" descr="Immagine che contiene strumento, giocattolo&#10;&#10;Descrizione generata automaticamente">
            <a:extLst>
              <a:ext uri="{FF2B5EF4-FFF2-40B4-BE49-F238E27FC236}">
                <a16:creationId xmlns:a16="http://schemas.microsoft.com/office/drawing/2014/main" id="{9068FE98-2C99-C3D8-2D63-7CF12D6DF3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074" y="2165426"/>
            <a:ext cx="4279944" cy="2533727"/>
          </a:xfrm>
          <a:prstGeom prst="rect">
            <a:avLst/>
          </a:prstGeom>
        </p:spPr>
      </p:pic>
      <p:sp>
        <p:nvSpPr>
          <p:cNvPr id="125" name="Textplatzhalter 9">
            <a:extLst>
              <a:ext uri="{FF2B5EF4-FFF2-40B4-BE49-F238E27FC236}">
                <a16:creationId xmlns:a16="http://schemas.microsoft.com/office/drawing/2014/main" id="{9E20FC51-7639-F0DD-3B48-09C8C5CE8D1A}"/>
              </a:ext>
            </a:extLst>
          </p:cNvPr>
          <p:cNvSpPr txBox="1">
            <a:spLocks/>
          </p:cNvSpPr>
          <p:nvPr/>
        </p:nvSpPr>
        <p:spPr>
          <a:xfrm>
            <a:off x="5451095" y="2799461"/>
            <a:ext cx="1429768" cy="41698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/>
              <a:t>Si(111) monochromator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" name="Textplatzhalter 9">
                <a:extLst>
                  <a:ext uri="{FF2B5EF4-FFF2-40B4-BE49-F238E27FC236}">
                    <a16:creationId xmlns:a16="http://schemas.microsoft.com/office/drawing/2014/main" id="{1C7458EA-5943-1F5B-91BE-8441E53D72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04170" y="3177997"/>
                <a:ext cx="1187225" cy="2085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100" b="0" i="1" dirty="0" smtClean="0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en-US" sz="1100" b="0" i="1" dirty="0" smtClean="0">
                          <a:latin typeface="Cambria Math" panose="02040503050406030204" pitchFamily="18" charset="0"/>
                        </a:rPr>
                        <m:t>≃12 </m:t>
                      </m:r>
                      <m:r>
                        <a:rPr lang="en-US" sz="1100" b="0" i="1" dirty="0" smtClean="0">
                          <a:latin typeface="Cambria Math" panose="02040503050406030204" pitchFamily="18" charset="0"/>
                        </a:rPr>
                        <m:t>𝑘𝑒𝑉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2048" name="Textplatzhalter 9">
                <a:extLst>
                  <a:ext uri="{FF2B5EF4-FFF2-40B4-BE49-F238E27FC236}">
                    <a16:creationId xmlns:a16="http://schemas.microsoft.com/office/drawing/2014/main" id="{1C7458EA-5943-1F5B-91BE-8441E53D7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170" y="3177997"/>
                <a:ext cx="1187225" cy="208547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9" name="Textplatzhalter 9">
            <a:extLst>
              <a:ext uri="{FF2B5EF4-FFF2-40B4-BE49-F238E27FC236}">
                <a16:creationId xmlns:a16="http://schemas.microsoft.com/office/drawing/2014/main" id="{A8FFE4AE-DBBF-4F7D-18FA-BD8928A2B7C6}"/>
              </a:ext>
            </a:extLst>
          </p:cNvPr>
          <p:cNvSpPr txBox="1">
            <a:spLocks/>
          </p:cNvSpPr>
          <p:nvPr/>
        </p:nvSpPr>
        <p:spPr>
          <a:xfrm>
            <a:off x="6666944" y="2495058"/>
            <a:ext cx="1193571" cy="238579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nanospheres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72" name="TextBox 2071">
                <a:extLst>
                  <a:ext uri="{FF2B5EF4-FFF2-40B4-BE49-F238E27FC236}">
                    <a16:creationId xmlns:a16="http://schemas.microsoft.com/office/drawing/2014/main" id="{61C79F47-BEA0-6AC5-ECE1-9270426B6E85}"/>
                  </a:ext>
                </a:extLst>
              </p:cNvPr>
              <p:cNvSpPr txBox="1"/>
              <p:nvPr/>
            </p:nvSpPr>
            <p:spPr>
              <a:xfrm>
                <a:off x="6491098" y="4080486"/>
                <a:ext cx="549631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dirty="0" smtClean="0">
                          <a:latin typeface="Cambria Math" panose="02040503050406030204" pitchFamily="18" charset="0"/>
                        </a:rPr>
                        <m:t>33 </m:t>
                      </m:r>
                      <m:r>
                        <m:rPr>
                          <m:sty m:val="p"/>
                        </m:rPr>
                        <a:rPr lang="en-US" sz="1100" b="0" i="0" dirty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100" dirty="0"/>
              </a:p>
            </p:txBody>
          </p:sp>
        </mc:Choice>
        <mc:Fallback xmlns="">
          <p:sp>
            <p:nvSpPr>
              <p:cNvPr id="2072" name="TextBox 2071">
                <a:extLst>
                  <a:ext uri="{FF2B5EF4-FFF2-40B4-BE49-F238E27FC236}">
                    <a16:creationId xmlns:a16="http://schemas.microsoft.com/office/drawing/2014/main" id="{61C79F47-BEA0-6AC5-ECE1-9270426B6E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098" y="4080486"/>
                <a:ext cx="549631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73" name="TextBox 2072">
                <a:extLst>
                  <a:ext uri="{FF2B5EF4-FFF2-40B4-BE49-F238E27FC236}">
                    <a16:creationId xmlns:a16="http://schemas.microsoft.com/office/drawing/2014/main" id="{96422534-B929-8B4D-398B-D2CDA10E3E69}"/>
                  </a:ext>
                </a:extLst>
              </p:cNvPr>
              <p:cNvSpPr txBox="1"/>
              <p:nvPr/>
            </p:nvSpPr>
            <p:spPr>
              <a:xfrm>
                <a:off x="7864010" y="3276256"/>
                <a:ext cx="549631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dirty="0" smtClean="0">
                          <a:latin typeface="Cambria Math" panose="02040503050406030204" pitchFamily="18" charset="0"/>
                        </a:rPr>
                        <m:t>1.2 </m:t>
                      </m:r>
                      <m:r>
                        <m:rPr>
                          <m:sty m:val="p"/>
                        </m:rPr>
                        <a:rPr lang="en-US" sz="1100" b="0" i="0" dirty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100" dirty="0"/>
              </a:p>
            </p:txBody>
          </p:sp>
        </mc:Choice>
        <mc:Fallback xmlns="">
          <p:sp>
            <p:nvSpPr>
              <p:cNvPr id="2073" name="TextBox 2072">
                <a:extLst>
                  <a:ext uri="{FF2B5EF4-FFF2-40B4-BE49-F238E27FC236}">
                    <a16:creationId xmlns:a16="http://schemas.microsoft.com/office/drawing/2014/main" id="{96422534-B929-8B4D-398B-D2CDA10E3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4010" y="3276256"/>
                <a:ext cx="549631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75" name="TextBox 2074">
            <a:extLst>
              <a:ext uri="{FF2B5EF4-FFF2-40B4-BE49-F238E27FC236}">
                <a16:creationId xmlns:a16="http://schemas.microsoft.com/office/drawing/2014/main" id="{0733359A-08B6-8DA5-7E38-9A27E925CAC8}"/>
              </a:ext>
            </a:extLst>
          </p:cNvPr>
          <p:cNvSpPr txBox="1"/>
          <p:nvPr/>
        </p:nvSpPr>
        <p:spPr>
          <a:xfrm>
            <a:off x="4971286" y="3549636"/>
            <a:ext cx="95961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undulator source</a:t>
            </a:r>
            <a:endParaRPr lang="en-150" sz="1100" dirty="0"/>
          </a:p>
        </p:txBody>
      </p:sp>
      <p:pic>
        <p:nvPicPr>
          <p:cNvPr id="2076" name="Picture 4">
            <a:extLst>
              <a:ext uri="{FF2B5EF4-FFF2-40B4-BE49-F238E27FC236}">
                <a16:creationId xmlns:a16="http://schemas.microsoft.com/office/drawing/2014/main" id="{09612511-3EFA-94E3-262A-CE0B892032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5311" y="510268"/>
            <a:ext cx="2792707" cy="14308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77" name="Immagine 52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35124A8C-55CD-E3DD-7FAB-1BD5CC3D53B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4" t="34383" r="29289" b="4136"/>
          <a:stretch/>
        </p:blipFill>
        <p:spPr>
          <a:xfrm>
            <a:off x="7554757" y="4024267"/>
            <a:ext cx="1143146" cy="997044"/>
          </a:xfrm>
          <a:prstGeom prst="rect">
            <a:avLst/>
          </a:prstGeom>
        </p:spPr>
      </p:pic>
      <p:cxnSp>
        <p:nvCxnSpPr>
          <p:cNvPr id="2079" name="Straight Arrow Connector 2078">
            <a:extLst>
              <a:ext uri="{FF2B5EF4-FFF2-40B4-BE49-F238E27FC236}">
                <a16:creationId xmlns:a16="http://schemas.microsoft.com/office/drawing/2014/main" id="{2098F24A-831E-B079-8585-AB47AC8CBD91}"/>
              </a:ext>
            </a:extLst>
          </p:cNvPr>
          <p:cNvCxnSpPr>
            <a:cxnSpLocks/>
          </p:cNvCxnSpPr>
          <p:nvPr/>
        </p:nvCxnSpPr>
        <p:spPr>
          <a:xfrm>
            <a:off x="7733928" y="3267657"/>
            <a:ext cx="392402" cy="114971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444BC073-2E4B-232F-1F44-4319D6AE1DC9}"/>
              </a:ext>
            </a:extLst>
          </p:cNvPr>
          <p:cNvGrpSpPr/>
          <p:nvPr/>
        </p:nvGrpSpPr>
        <p:grpSpPr>
          <a:xfrm>
            <a:off x="51452" y="2639152"/>
            <a:ext cx="4530931" cy="2474078"/>
            <a:chOff x="51452" y="2639152"/>
            <a:chExt cx="4530931" cy="2474078"/>
          </a:xfrm>
        </p:grpSpPr>
        <p:pic>
          <p:nvPicPr>
            <p:cNvPr id="2091" name="Immagine 11" descr="Immagine che contiene diagramma, testo, linea, Diagramma&#10;&#10;Descrizione generata automaticamente">
              <a:extLst>
                <a:ext uri="{FF2B5EF4-FFF2-40B4-BE49-F238E27FC236}">
                  <a16:creationId xmlns:a16="http://schemas.microsoft.com/office/drawing/2014/main" id="{79C390E0-1F36-6220-F5D7-1BAC57BB0E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80"/>
            <a:stretch/>
          </p:blipFill>
          <p:spPr>
            <a:xfrm>
              <a:off x="51452" y="2639152"/>
              <a:ext cx="3253932" cy="2474078"/>
            </a:xfrm>
            <a:prstGeom prst="rect">
              <a:avLst/>
            </a:prstGeom>
          </p:spPr>
        </p:pic>
        <p:grpSp>
          <p:nvGrpSpPr>
            <p:cNvPr id="2094" name="Group 2093">
              <a:extLst>
                <a:ext uri="{FF2B5EF4-FFF2-40B4-BE49-F238E27FC236}">
                  <a16:creationId xmlns:a16="http://schemas.microsoft.com/office/drawing/2014/main" id="{C55FB9B1-8FE6-136E-FFA4-FFD5B03DB36E}"/>
                </a:ext>
              </a:extLst>
            </p:cNvPr>
            <p:cNvGrpSpPr/>
            <p:nvPr/>
          </p:nvGrpSpPr>
          <p:grpSpPr>
            <a:xfrm>
              <a:off x="3315145" y="2733637"/>
              <a:ext cx="1267238" cy="2079365"/>
              <a:chOff x="98757" y="2727657"/>
              <a:chExt cx="1342222" cy="2160000"/>
            </a:xfrm>
          </p:grpSpPr>
          <p:pic>
            <p:nvPicPr>
              <p:cNvPr id="2083" name="Immagine 2" descr="Immagine che contiene testo&#10;&#10;Descrizione generata automaticamente">
                <a:extLst>
                  <a:ext uri="{FF2B5EF4-FFF2-40B4-BE49-F238E27FC236}">
                    <a16:creationId xmlns:a16="http://schemas.microsoft.com/office/drawing/2014/main" id="{768DA254-9BBA-7706-4033-968CDB35F6DB}"/>
                  </a:ext>
                </a:extLst>
              </p:cNvPr>
              <p:cNvPicPr>
                <a:picLocks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504" y="2727657"/>
                <a:ext cx="1080000" cy="1080000"/>
              </a:xfrm>
              <a:prstGeom prst="rect">
                <a:avLst/>
              </a:prstGeom>
            </p:spPr>
          </p:pic>
          <p:pic>
            <p:nvPicPr>
              <p:cNvPr id="2086" name="Immagine 5" descr="Immagine che contiene testo&#10;&#10;Descrizione generata automaticamente">
                <a:extLst>
                  <a:ext uri="{FF2B5EF4-FFF2-40B4-BE49-F238E27FC236}">
                    <a16:creationId xmlns:a16="http://schemas.microsoft.com/office/drawing/2014/main" id="{574585D8-35F4-07F2-D6A9-8E924661308E}"/>
                  </a:ext>
                </a:extLst>
              </p:cNvPr>
              <p:cNvPicPr>
                <a:picLocks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504" y="3807657"/>
                <a:ext cx="1080000" cy="10800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87" name="CasellaDiTesto 6">
                    <a:extLst>
                      <a:ext uri="{FF2B5EF4-FFF2-40B4-BE49-F238E27FC236}">
                        <a16:creationId xmlns:a16="http://schemas.microsoft.com/office/drawing/2014/main" id="{7FDD4B95-B253-CB9A-3390-AB9CA649C2E6}"/>
                      </a:ext>
                    </a:extLst>
                  </p:cNvPr>
                  <p:cNvSpPr txBox="1"/>
                  <p:nvPr/>
                </p:nvSpPr>
                <p:spPr>
                  <a:xfrm>
                    <a:off x="98757" y="3537866"/>
                    <a:ext cx="1160715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sz="11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  <m:r>
                          <a:rPr lang="it-IT" sz="11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=0.50</m:t>
                        </m:r>
                      </m:oMath>
                    </a14:m>
                    <a:r>
                      <a:rPr lang="en-US" sz="110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 %</a:t>
                    </a:r>
                  </a:p>
                </p:txBody>
              </p:sp>
            </mc:Choice>
            <mc:Fallback xmlns="">
              <p:sp>
                <p:nvSpPr>
                  <p:cNvPr id="2087" name="CasellaDiTesto 6">
                    <a:extLst>
                      <a:ext uri="{FF2B5EF4-FFF2-40B4-BE49-F238E27FC236}">
                        <a16:creationId xmlns:a16="http://schemas.microsoft.com/office/drawing/2014/main" id="{7FDD4B95-B253-CB9A-3390-AB9CA649C2E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757" y="3537866"/>
                    <a:ext cx="1160715" cy="26161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2381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150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90" name="CasellaDiTesto 9">
                    <a:extLst>
                      <a:ext uri="{FF2B5EF4-FFF2-40B4-BE49-F238E27FC236}">
                        <a16:creationId xmlns:a16="http://schemas.microsoft.com/office/drawing/2014/main" id="{4B295C16-EAD3-754A-1864-0A8D05E48E24}"/>
                      </a:ext>
                    </a:extLst>
                  </p:cNvPr>
                  <p:cNvSpPr txBox="1"/>
                  <p:nvPr/>
                </p:nvSpPr>
                <p:spPr>
                  <a:xfrm>
                    <a:off x="98757" y="4617866"/>
                    <a:ext cx="1342222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sz="11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  <m:r>
                          <a:rPr lang="it-IT" sz="11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=2.80</m:t>
                        </m:r>
                      </m:oMath>
                    </a14:m>
                    <a:r>
                      <a:rPr lang="en-US" sz="110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 %</a:t>
                    </a:r>
                  </a:p>
                </p:txBody>
              </p:sp>
            </mc:Choice>
            <mc:Fallback xmlns="">
              <p:sp>
                <p:nvSpPr>
                  <p:cNvPr id="2090" name="CasellaDiTesto 9">
                    <a:extLst>
                      <a:ext uri="{FF2B5EF4-FFF2-40B4-BE49-F238E27FC236}">
                        <a16:creationId xmlns:a16="http://schemas.microsoft.com/office/drawing/2014/main" id="{4B295C16-EAD3-754A-1864-0A8D05E48E2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757" y="4617866"/>
                    <a:ext cx="1342222" cy="26161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t="-2439" b="-19512"/>
                    </a:stretch>
                  </a:blipFill>
                </p:spPr>
                <p:txBody>
                  <a:bodyPr/>
                  <a:lstStyle/>
                  <a:p>
                    <a:r>
                      <a:rPr lang="en-150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092" name="Rectangle 2091">
              <a:extLst>
                <a:ext uri="{FF2B5EF4-FFF2-40B4-BE49-F238E27FC236}">
                  <a16:creationId xmlns:a16="http://schemas.microsoft.com/office/drawing/2014/main" id="{DF21DEA3-D698-AB9E-9E74-4E06BC7776B8}"/>
                </a:ext>
              </a:extLst>
            </p:cNvPr>
            <p:cNvSpPr/>
            <p:nvPr/>
          </p:nvSpPr>
          <p:spPr>
            <a:xfrm>
              <a:off x="2492981" y="4211291"/>
              <a:ext cx="613085" cy="557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sp>
        <p:nvSpPr>
          <p:cNvPr id="2096" name="TextBox 2095">
            <a:extLst>
              <a:ext uri="{FF2B5EF4-FFF2-40B4-BE49-F238E27FC236}">
                <a16:creationId xmlns:a16="http://schemas.microsoft.com/office/drawing/2014/main" id="{482D05F7-C568-E9AC-04E0-3DE19B2D5B90}"/>
              </a:ext>
            </a:extLst>
          </p:cNvPr>
          <p:cNvSpPr txBox="1"/>
          <p:nvPr/>
        </p:nvSpPr>
        <p:spPr>
          <a:xfrm>
            <a:off x="4971286" y="4729427"/>
            <a:ext cx="136439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Credit: M. </a:t>
            </a:r>
            <a:r>
              <a:rPr lang="en-US" sz="1100" i="1" dirty="0" err="1"/>
              <a:t>Siano</a:t>
            </a:r>
            <a:endParaRPr lang="en-150" sz="11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99" name="TextBox 2098">
                <a:extLst>
                  <a:ext uri="{FF2B5EF4-FFF2-40B4-BE49-F238E27FC236}">
                    <a16:creationId xmlns:a16="http://schemas.microsoft.com/office/drawing/2014/main" id="{2A63D8C3-D53A-6150-214B-776009412C88}"/>
                  </a:ext>
                </a:extLst>
              </p:cNvPr>
              <p:cNvSpPr txBox="1"/>
              <p:nvPr/>
            </p:nvSpPr>
            <p:spPr>
              <a:xfrm>
                <a:off x="345390" y="1220064"/>
                <a:ext cx="5368115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800" dirty="0"/>
                  <a:t>Measurements at ALBA synchrotron (Spain)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systematic </a:t>
                </a:r>
                <a:r>
                  <a:rPr lang="en-US" sz="1800" b="1" dirty="0"/>
                  <a:t>validation at undulator beamline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measured beam </a:t>
                </a:r>
                <a:r>
                  <a:rPr lang="en-US" sz="1800" b="1" dirty="0"/>
                  <a:t>size as small as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2099" name="TextBox 2098">
                <a:extLst>
                  <a:ext uri="{FF2B5EF4-FFF2-40B4-BE49-F238E27FC236}">
                    <a16:creationId xmlns:a16="http://schemas.microsoft.com/office/drawing/2014/main" id="{2A63D8C3-D53A-6150-214B-776009412C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90" y="1220064"/>
                <a:ext cx="5368115" cy="1077218"/>
              </a:xfrm>
              <a:prstGeom prst="rect">
                <a:avLst/>
              </a:prstGeom>
              <a:blipFill>
                <a:blip r:embed="rId14"/>
                <a:stretch>
                  <a:fillRect l="-1023" t="-2825" b="-791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61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E3A077-A6D5-7D3C-CA09-51D8B1096FB7}"/>
                  </a:ext>
                </a:extLst>
              </p:cNvPr>
              <p:cNvSpPr txBox="1"/>
              <p:nvPr/>
            </p:nvSpPr>
            <p:spPr>
              <a:xfrm>
                <a:off x="331538" y="1378917"/>
                <a:ext cx="4911924" cy="18964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/>
                  <a:t>Challenges to deploy technique at </a:t>
                </a:r>
                <a:r>
                  <a:rPr lang="en-US" sz="1600" dirty="0" err="1"/>
                  <a:t>FCCee</a:t>
                </a:r>
                <a:endParaRPr lang="en-US" sz="1600" dirty="0"/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high energy photons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𝑘𝑒𝑉</m:t>
                    </m:r>
                  </m:oMath>
                </a14:m>
                <a:r>
                  <a:rPr lang="en-US" sz="1600" dirty="0"/>
                  <a:t> 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broadband (dipole) SR source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→"/>
                </a:pPr>
                <a:r>
                  <a:rPr lang="en-US" sz="1600" b="1" dirty="0"/>
                  <a:t>new dipole line being equipped at ALBA </a:t>
                </a:r>
                <a:r>
                  <a:rPr lang="en-US" sz="1600" dirty="0"/>
                  <a:t>for HNFS tests using dipole synchrotron radiation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E3A077-A6D5-7D3C-CA09-51D8B1096F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38" y="1378917"/>
                <a:ext cx="4911924" cy="1896417"/>
              </a:xfrm>
              <a:prstGeom prst="rect">
                <a:avLst/>
              </a:prstGeom>
              <a:blipFill>
                <a:blip r:embed="rId2"/>
                <a:stretch>
                  <a:fillRect l="-515" t="-667" b="-4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93620BA8-63D2-4255-9F3E-B59DA8D90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152" y="2683493"/>
            <a:ext cx="1914277" cy="2246001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84185"/>
            <a:ext cx="8263350" cy="432048"/>
          </a:xfrm>
        </p:spPr>
        <p:txBody>
          <a:bodyPr/>
          <a:lstStyle/>
          <a:p>
            <a:r>
              <a:rPr lang="en-US" sz="2400" dirty="0"/>
              <a:t>Future tests with dipole source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345FE45-7305-1F5F-0403-F3CF87637849}"/>
              </a:ext>
            </a:extLst>
          </p:cNvPr>
          <p:cNvGrpSpPr/>
          <p:nvPr/>
        </p:nvGrpSpPr>
        <p:grpSpPr>
          <a:xfrm>
            <a:off x="6460656" y="411510"/>
            <a:ext cx="2643013" cy="722838"/>
            <a:chOff x="6148315" y="430396"/>
            <a:chExt cx="2876448" cy="783019"/>
          </a:xfrm>
        </p:grpSpPr>
        <p:pic>
          <p:nvPicPr>
            <p:cNvPr id="2056" name="Picture 8" descr="CERN Logo and symbol, meaning, history, PNG, brand">
              <a:extLst>
                <a:ext uri="{FF2B5EF4-FFF2-40B4-BE49-F238E27FC236}">
                  <a16:creationId xmlns:a16="http://schemas.microsoft.com/office/drawing/2014/main" id="{D61D0956-FD83-87B0-B0AA-76B7558372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8315" y="430396"/>
              <a:ext cx="925123" cy="783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B0399A56-8C14-0373-18E8-A202605DD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0088" y="434930"/>
              <a:ext cx="1411692" cy="77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Università degli Studi di Milano - Wikipedia">
              <a:extLst>
                <a:ext uri="{FF2B5EF4-FFF2-40B4-BE49-F238E27FC236}">
                  <a16:creationId xmlns:a16="http://schemas.microsoft.com/office/drawing/2014/main" id="{336B916F-3E20-ADC0-5B54-F9A376AA4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6459" y="434930"/>
              <a:ext cx="718304" cy="718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EEC8A57-2880-EE66-2C6B-05DC4EB3760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682" y="1362615"/>
            <a:ext cx="1882721" cy="12669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AD0AC5-CA2F-FD69-8D29-AFEE464DB03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57" y="4083334"/>
            <a:ext cx="7001763" cy="10565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731A7B-5593-B2D8-092F-E3D443F8879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41" y="4074650"/>
            <a:ext cx="1689117" cy="53641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D4BA6B5-929F-5A5D-68FF-B29FB42A8066}"/>
              </a:ext>
            </a:extLst>
          </p:cNvPr>
          <p:cNvCxnSpPr/>
          <p:nvPr/>
        </p:nvCxnSpPr>
        <p:spPr>
          <a:xfrm flipV="1">
            <a:off x="87389" y="4383290"/>
            <a:ext cx="6788150" cy="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627FEC8-AE2F-0719-6AAA-BD4739873B9D}"/>
              </a:ext>
            </a:extLst>
          </p:cNvPr>
          <p:cNvCxnSpPr>
            <a:cxnSpLocks/>
          </p:cNvCxnSpPr>
          <p:nvPr/>
        </p:nvCxnSpPr>
        <p:spPr>
          <a:xfrm>
            <a:off x="7033179" y="2470244"/>
            <a:ext cx="456076" cy="861073"/>
          </a:xfrm>
          <a:prstGeom prst="straightConnector1">
            <a:avLst/>
          </a:prstGeom>
          <a:ln w="12700">
            <a:solidFill>
              <a:schemeClr val="accent6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D10CAD-80A3-8898-1044-D7854EE4C94B}"/>
              </a:ext>
            </a:extLst>
          </p:cNvPr>
          <p:cNvCxnSpPr>
            <a:cxnSpLocks/>
          </p:cNvCxnSpPr>
          <p:nvPr/>
        </p:nvCxnSpPr>
        <p:spPr>
          <a:xfrm>
            <a:off x="8565959" y="2673967"/>
            <a:ext cx="175107" cy="76558"/>
          </a:xfrm>
          <a:prstGeom prst="straightConnector1">
            <a:avLst/>
          </a:prstGeom>
          <a:ln w="12700">
            <a:solidFill>
              <a:schemeClr val="accent6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8FAB49E-7921-AA83-E277-2CB3C130ADEB}"/>
              </a:ext>
            </a:extLst>
          </p:cNvPr>
          <p:cNvSpPr txBox="1"/>
          <p:nvPr/>
        </p:nvSpPr>
        <p:spPr>
          <a:xfrm>
            <a:off x="5715702" y="1252533"/>
            <a:ext cx="14724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/>
              <a:t>In-vacuum multilayer monochromator</a:t>
            </a:r>
            <a:endParaRPr lang="en-150" sz="10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E9C0C6-25A0-7F2E-66CB-043DB73D1F52}"/>
              </a:ext>
            </a:extLst>
          </p:cNvPr>
          <p:cNvSpPr txBox="1"/>
          <p:nvPr/>
        </p:nvSpPr>
        <p:spPr>
          <a:xfrm>
            <a:off x="-38017" y="4929494"/>
            <a:ext cx="39222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/>
              <a:t>Layout of FE21 at ALBA, equipped for HNFS studies</a:t>
            </a:r>
            <a:endParaRPr lang="en-150" sz="9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D56F5F-D5F7-FF9B-5682-1E68EEEF57C9}"/>
              </a:ext>
            </a:extLst>
          </p:cNvPr>
          <p:cNvSpPr txBox="1"/>
          <p:nvPr/>
        </p:nvSpPr>
        <p:spPr>
          <a:xfrm>
            <a:off x="8428146" y="2145593"/>
            <a:ext cx="7686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i="1" dirty="0"/>
              <a:t>Detector</a:t>
            </a:r>
            <a:endParaRPr lang="en-150" sz="1000" i="1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04CC1C-BCD2-EE40-C46D-3D83CF2900A5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8812461" y="2391814"/>
            <a:ext cx="0" cy="282153"/>
          </a:xfrm>
          <a:prstGeom prst="straightConnector1">
            <a:avLst/>
          </a:prstGeom>
          <a:ln w="12700">
            <a:solidFill>
              <a:schemeClr val="accent6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EB24B47-FBED-823E-B9DE-7AB58A152C95}"/>
              </a:ext>
            </a:extLst>
          </p:cNvPr>
          <p:cNvSpPr txBox="1"/>
          <p:nvPr/>
        </p:nvSpPr>
        <p:spPr>
          <a:xfrm>
            <a:off x="7999620" y="2463152"/>
            <a:ext cx="10904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/>
              <a:t>Scatterers</a:t>
            </a:r>
            <a:endParaRPr lang="en-150" sz="1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77D673-7B2B-F625-CC81-E72734BCB3DD}"/>
              </a:ext>
            </a:extLst>
          </p:cNvPr>
          <p:cNvSpPr txBox="1"/>
          <p:nvPr/>
        </p:nvSpPr>
        <p:spPr>
          <a:xfrm>
            <a:off x="8046290" y="4874355"/>
            <a:ext cx="136439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Credit: U. </a:t>
            </a:r>
            <a:r>
              <a:rPr lang="en-US" sz="1100" i="1" dirty="0" err="1"/>
              <a:t>Iriso</a:t>
            </a:r>
            <a:endParaRPr lang="en-150" sz="1100" i="1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DC899CC-3A2A-5E3B-27B1-0AD1158137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819023">
            <a:off x="4535335" y="400598"/>
            <a:ext cx="599223" cy="59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150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84185"/>
            <a:ext cx="8263350" cy="432048"/>
          </a:xfrm>
        </p:spPr>
        <p:txBody>
          <a:bodyPr/>
          <a:lstStyle/>
          <a:p>
            <a:r>
              <a:rPr lang="en-US" sz="2400" dirty="0"/>
              <a:t>Development of new target materials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345FE45-7305-1F5F-0403-F3CF87637849}"/>
              </a:ext>
            </a:extLst>
          </p:cNvPr>
          <p:cNvGrpSpPr/>
          <p:nvPr/>
        </p:nvGrpSpPr>
        <p:grpSpPr>
          <a:xfrm>
            <a:off x="6460656" y="411510"/>
            <a:ext cx="2643013" cy="722838"/>
            <a:chOff x="6148315" y="430396"/>
            <a:chExt cx="2876448" cy="783019"/>
          </a:xfrm>
        </p:grpSpPr>
        <p:pic>
          <p:nvPicPr>
            <p:cNvPr id="2056" name="Picture 8" descr="CERN Logo and symbol, meaning, history, PNG, brand">
              <a:extLst>
                <a:ext uri="{FF2B5EF4-FFF2-40B4-BE49-F238E27FC236}">
                  <a16:creationId xmlns:a16="http://schemas.microsoft.com/office/drawing/2014/main" id="{D61D0956-FD83-87B0-B0AA-76B7558372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8315" y="430396"/>
              <a:ext cx="925123" cy="783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B0399A56-8C14-0373-18E8-A202605DD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0088" y="434930"/>
              <a:ext cx="1411692" cy="77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Università degli Studi di Milano - Wikipedia">
              <a:extLst>
                <a:ext uri="{FF2B5EF4-FFF2-40B4-BE49-F238E27FC236}">
                  <a16:creationId xmlns:a16="http://schemas.microsoft.com/office/drawing/2014/main" id="{336B916F-3E20-ADC0-5B54-F9A376AA4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6459" y="434930"/>
              <a:ext cx="718304" cy="718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84BCCA0-AE1F-19C2-CB1C-0F1301697D42}"/>
              </a:ext>
            </a:extLst>
          </p:cNvPr>
          <p:cNvGrpSpPr/>
          <p:nvPr/>
        </p:nvGrpSpPr>
        <p:grpSpPr>
          <a:xfrm>
            <a:off x="7004243" y="3145858"/>
            <a:ext cx="1846060" cy="1834068"/>
            <a:chOff x="3092579" y="1826762"/>
            <a:chExt cx="2293200" cy="2311677"/>
          </a:xfrm>
        </p:grpSpPr>
        <p:pic>
          <p:nvPicPr>
            <p:cNvPr id="5" name="Immagine 27" descr="Immagine che contiene modello, cerchio, viola, Lilac&#10;&#10;Descrizione generata automaticamente">
              <a:extLst>
                <a:ext uri="{FF2B5EF4-FFF2-40B4-BE49-F238E27FC236}">
                  <a16:creationId xmlns:a16="http://schemas.microsoft.com/office/drawing/2014/main" id="{E905FD60-CAF6-73CC-EEC1-258BD34707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2579" y="1845239"/>
              <a:ext cx="2293200" cy="2293200"/>
            </a:xfrm>
            <a:prstGeom prst="rect">
              <a:avLst/>
            </a:prstGeom>
          </p:spPr>
        </p:pic>
        <p:sp>
          <p:nvSpPr>
            <p:cNvPr id="6" name="Textplatzhalter 9">
              <a:extLst>
                <a:ext uri="{FF2B5EF4-FFF2-40B4-BE49-F238E27FC236}">
                  <a16:creationId xmlns:a16="http://schemas.microsoft.com/office/drawing/2014/main" id="{F1DE6500-BA43-8D45-6D25-CDC992A5B5DA}"/>
                </a:ext>
              </a:extLst>
            </p:cNvPr>
            <p:cNvSpPr txBox="1">
              <a:spLocks/>
            </p:cNvSpPr>
            <p:nvPr/>
          </p:nvSpPr>
          <p:spPr>
            <a:xfrm>
              <a:off x="3092579" y="1826762"/>
              <a:ext cx="2293198" cy="397325"/>
            </a:xfrm>
            <a:prstGeom prst="rect">
              <a:avLst/>
            </a:prstGeom>
            <a:noFill/>
          </p:spPr>
          <p:txBody>
            <a:bodyPr/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43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86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9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72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i="1" dirty="0">
                  <a:solidFill>
                    <a:schemeClr val="bg1"/>
                  </a:solidFill>
                </a:rPr>
                <a:t>Numerical simulations</a:t>
              </a:r>
            </a:p>
            <a:p>
              <a:pPr algn="ctr"/>
              <a:r>
                <a:rPr lang="en-US" sz="1100" i="1" dirty="0">
                  <a:solidFill>
                    <a:schemeClr val="bg1"/>
                  </a:solidFill>
                </a:rPr>
                <a:t>(SRW, preliminary)</a:t>
              </a:r>
            </a:p>
          </p:txBody>
        </p:sp>
        <p:sp>
          <p:nvSpPr>
            <p:cNvPr id="7" name="Textplatzhalter 9">
              <a:extLst>
                <a:ext uri="{FF2B5EF4-FFF2-40B4-BE49-F238E27FC236}">
                  <a16:creationId xmlns:a16="http://schemas.microsoft.com/office/drawing/2014/main" id="{14B22316-861E-491F-4FC1-7765F5381759}"/>
                </a:ext>
              </a:extLst>
            </p:cNvPr>
            <p:cNvSpPr txBox="1">
              <a:spLocks/>
            </p:cNvSpPr>
            <p:nvPr/>
          </p:nvSpPr>
          <p:spPr>
            <a:xfrm>
              <a:off x="3621583" y="3837182"/>
              <a:ext cx="1764195" cy="208547"/>
            </a:xfrm>
            <a:prstGeom prst="rect">
              <a:avLst/>
            </a:prstGeom>
          </p:spPr>
          <p:txBody>
            <a:bodyPr/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43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86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9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72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100" i="1" dirty="0">
                  <a:solidFill>
                    <a:schemeClr val="bg1"/>
                  </a:solidFill>
                </a:rPr>
                <a:t>Credit: J. Nunez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431C1B-20C9-4606-CA4D-E464C5713E5D}"/>
              </a:ext>
            </a:extLst>
          </p:cNvPr>
          <p:cNvGrpSpPr/>
          <p:nvPr/>
        </p:nvGrpSpPr>
        <p:grpSpPr>
          <a:xfrm>
            <a:off x="6967537" y="1342743"/>
            <a:ext cx="1919288" cy="1727141"/>
            <a:chOff x="7045245" y="1339208"/>
            <a:chExt cx="1735531" cy="1548822"/>
          </a:xfrm>
        </p:grpSpPr>
        <p:pic>
          <p:nvPicPr>
            <p:cNvPr id="3" name="Immagine 29" descr="Immagine che contiene bianco e nero, funghi mucillaginosi&#10;&#10;Descrizione generata automaticamente">
              <a:extLst>
                <a:ext uri="{FF2B5EF4-FFF2-40B4-BE49-F238E27FC236}">
                  <a16:creationId xmlns:a16="http://schemas.microsoft.com/office/drawing/2014/main" id="{E94445B7-4D01-A071-2DDA-DD7459F64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0733" y="1363571"/>
              <a:ext cx="1651668" cy="152445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E92BC28-A7B1-73D1-316B-C867611BEAF7}"/>
                </a:ext>
              </a:extLst>
            </p:cNvPr>
            <p:cNvSpPr txBox="1"/>
            <p:nvPr/>
          </p:nvSpPr>
          <p:spPr>
            <a:xfrm>
              <a:off x="7045245" y="1339208"/>
              <a:ext cx="1728418" cy="2346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i="1" dirty="0">
                  <a:solidFill>
                    <a:schemeClr val="bg1"/>
                  </a:solidFill>
                </a:rPr>
                <a:t>Nanostructured gold target</a:t>
              </a:r>
              <a:endParaRPr lang="en-150" sz="1100" i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4B3AD74-B7FF-23B7-D5EB-E60BE30F2AF6}"/>
                </a:ext>
              </a:extLst>
            </p:cNvPr>
            <p:cNvSpPr txBox="1"/>
            <p:nvPr/>
          </p:nvSpPr>
          <p:spPr>
            <a:xfrm>
              <a:off x="7052358" y="2571750"/>
              <a:ext cx="1728418" cy="2346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100" i="1" dirty="0">
                  <a:solidFill>
                    <a:schemeClr val="bg1"/>
                  </a:solidFill>
                </a:rPr>
                <a:t>Credit: S. Mazzoni</a:t>
              </a:r>
              <a:endParaRPr lang="en-150" sz="11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687B707-4B3A-E93D-5DA7-10E785B742B1}"/>
              </a:ext>
            </a:extLst>
          </p:cNvPr>
          <p:cNvSpPr txBox="1"/>
          <p:nvPr/>
        </p:nvSpPr>
        <p:spPr>
          <a:xfrm>
            <a:off x="265041" y="1531425"/>
            <a:ext cx="640722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Silica nanospheres not usable in regular FCC operation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poor contrast of SiO</a:t>
            </a:r>
            <a:r>
              <a:rPr lang="en-US" sz="1600" baseline="-25000" dirty="0"/>
              <a:t>2 </a:t>
            </a:r>
            <a:r>
              <a:rPr lang="en-US" sz="1600" dirty="0"/>
              <a:t>with hard x-rays</a:t>
            </a:r>
            <a:endParaRPr lang="en-US" sz="1600" baseline="-250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stability issues such as sedimentation and aggregation of colloids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en-US" sz="1600" dirty="0"/>
              <a:t>need to </a:t>
            </a:r>
            <a:r>
              <a:rPr lang="en-US" sz="1600" b="1" dirty="0"/>
              <a:t>develop and study novel target materials</a:t>
            </a: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FD812A-6A09-D57D-CABE-A21F62C8540A}"/>
              </a:ext>
            </a:extLst>
          </p:cNvPr>
          <p:cNvSpPr txBox="1"/>
          <p:nvPr/>
        </p:nvSpPr>
        <p:spPr>
          <a:xfrm>
            <a:off x="265041" y="3777833"/>
            <a:ext cx="626434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Ongoing R&amp;D to design and manufacture </a:t>
            </a:r>
            <a:r>
              <a:rPr lang="en-US" sz="1600" b="1" dirty="0"/>
              <a:t>gold-based scatterers</a:t>
            </a:r>
            <a:r>
              <a:rPr lang="en-US" sz="1600" dirty="0"/>
              <a:t>, optimized for FCC applications, to be tested in new ALBA beamline</a:t>
            </a:r>
            <a:endParaRPr lang="en-150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E263A17-0A29-6355-5B1D-0470CCB7D5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819023">
            <a:off x="5339996" y="429878"/>
            <a:ext cx="540662" cy="54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25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819025" y="94965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Outlook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C3F8E6-93FC-074D-9177-5E163DB2EC00}"/>
              </a:ext>
            </a:extLst>
          </p:cNvPr>
          <p:cNvSpPr txBox="1"/>
          <p:nvPr/>
        </p:nvSpPr>
        <p:spPr>
          <a:xfrm>
            <a:off x="203134" y="905222"/>
            <a:ext cx="8788848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/>
              <a:t>Main focus of upcoming pre-TDR stage is </a:t>
            </a:r>
            <a:r>
              <a:rPr lang="en-US" sz="1800" b="1" dirty="0"/>
              <a:t>engineering of diagnostics systems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technical design and integration of extraction lines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detailed study of thermal loads along the lines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detailed study of critical components (e.g. monochromator)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3C91D2-C24E-607E-7CBE-4ADB82033655}"/>
              </a:ext>
            </a:extLst>
          </p:cNvPr>
          <p:cNvSpPr txBox="1"/>
          <p:nvPr/>
        </p:nvSpPr>
        <p:spPr>
          <a:xfrm>
            <a:off x="203134" y="2437960"/>
            <a:ext cx="87888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b="1" dirty="0"/>
              <a:t>Ongoing R&amp;D on technological aspects </a:t>
            </a:r>
            <a:r>
              <a:rPr lang="en-US" sz="1800" dirty="0"/>
              <a:t>of proposed techniques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production and characterization of novel HNFS targets at ALBA beam-line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study of detector options (e.g. scintillators, </a:t>
            </a:r>
            <a:r>
              <a:rPr lang="en-US" sz="1800" dirty="0" err="1"/>
              <a:t>TimePix</a:t>
            </a:r>
            <a:r>
              <a:rPr lang="en-US" sz="1800" dirty="0"/>
              <a:t>…)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E63756-5F5B-6E81-1D5B-8A4CB536A7D7}"/>
              </a:ext>
            </a:extLst>
          </p:cNvPr>
          <p:cNvSpPr txBox="1"/>
          <p:nvPr/>
        </p:nvSpPr>
        <p:spPr>
          <a:xfrm>
            <a:off x="203134" y="3616755"/>
            <a:ext cx="8788848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b="1" dirty="0"/>
              <a:t>Preserve flexibility on changes of machine design </a:t>
            </a:r>
            <a:endParaRPr lang="en-US" sz="18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further optimize present scenarios (e.g. adapt machine optics, tunable magnets…)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consider additional/alternative locations and possible synergies with longitudinal diagnostics extracting UV-VIS radiation</a:t>
            </a:r>
          </a:p>
        </p:txBody>
      </p:sp>
    </p:spTree>
    <p:extLst>
      <p:ext uri="{BB962C8B-B14F-4D97-AF65-F5344CB8AC3E}">
        <p14:creationId xmlns:p14="http://schemas.microsoft.com/office/powerpoint/2010/main" val="273961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D9F11-48B2-D1A4-1B2F-0877A2B9A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ECADD6F-CB46-183A-DE8C-6382ACC0EB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819025" y="94965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2EB9FF35-80B7-683C-8B58-EE5309C18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A07733-5CC8-8D20-E4F0-C5F8FE09155B}"/>
              </a:ext>
            </a:extLst>
          </p:cNvPr>
          <p:cNvSpPr txBox="1"/>
          <p:nvPr/>
        </p:nvSpPr>
        <p:spPr>
          <a:xfrm>
            <a:off x="203134" y="1024869"/>
            <a:ext cx="8788848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/>
              <a:t>Baseline scenario for transverse diagnostics at end of feasibility study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synchrotron radiation source downstream of main IPs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pinhole cameras for machine commissioning and precise tuning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interferometric techniques for accurate measurements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0DD943-1154-EA0C-3359-105F40A6C44B}"/>
              </a:ext>
            </a:extLst>
          </p:cNvPr>
          <p:cNvSpPr txBox="1"/>
          <p:nvPr/>
        </p:nvSpPr>
        <p:spPr>
          <a:xfrm>
            <a:off x="203135" y="3959546"/>
            <a:ext cx="87888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/>
              <a:t>X-ray Heterodyne Near Field Speckles successfully tested at ALBA light source,</a:t>
            </a:r>
            <a:br>
              <a:rPr lang="en-US" sz="1800" dirty="0"/>
            </a:br>
            <a:r>
              <a:rPr lang="en-US" sz="1800" dirty="0"/>
              <a:t>new dedicated line soon ready for tests of novel targets with dipole radiation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3C59F8-0525-082C-FAF4-60187C9EBB21}"/>
              </a:ext>
            </a:extLst>
          </p:cNvPr>
          <p:cNvSpPr txBox="1"/>
          <p:nvPr/>
        </p:nvSpPr>
        <p:spPr>
          <a:xfrm>
            <a:off x="203134" y="3023122"/>
            <a:ext cx="8597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Technical implementation is main objective of Technical Design Report phase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189899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attention!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Outline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Textplatzhalter 3">
            <a:extLst>
              <a:ext uri="{FF2B5EF4-FFF2-40B4-BE49-F238E27FC236}">
                <a16:creationId xmlns:a16="http://schemas.microsoft.com/office/drawing/2014/main" id="{55652CFE-5C0F-4BB2-9CBC-8E6294A5A0CE}"/>
              </a:ext>
            </a:extLst>
          </p:cNvPr>
          <p:cNvSpPr txBox="1">
            <a:spLocks/>
          </p:cNvSpPr>
          <p:nvPr/>
        </p:nvSpPr>
        <p:spPr>
          <a:xfrm>
            <a:off x="557467" y="1312605"/>
            <a:ext cx="7155666" cy="32468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Requirements for FCC-</a:t>
            </a:r>
            <a:r>
              <a:rPr lang="en-US" sz="1800" dirty="0" err="1"/>
              <a:t>ee</a:t>
            </a:r>
            <a:r>
              <a:rPr lang="en-US" sz="1800" dirty="0"/>
              <a:t> transverse diagnostics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Implementation scenarios</a:t>
            </a:r>
            <a:endParaRPr lang="en-US" sz="1800" b="0" dirty="0"/>
          </a:p>
          <a:p>
            <a:pPr marL="268288" indent="-268288">
              <a:lnSpc>
                <a:spcPct val="100000"/>
              </a:lnSpc>
              <a:spcBef>
                <a:spcPts val="60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Synchrotron Radiation based techniques</a:t>
            </a:r>
          </a:p>
          <a:p>
            <a:pPr marL="268288" indent="-268288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/>
              <a:t>	pinhole camera</a:t>
            </a:r>
          </a:p>
          <a:p>
            <a:pPr marL="268288" indent="-268288">
              <a:lnSpc>
                <a:spcPct val="100000"/>
              </a:lnSpc>
              <a:spcBef>
                <a:spcPts val="600"/>
              </a:spcBef>
            </a:pPr>
            <a:r>
              <a:rPr lang="en-US" sz="1800" b="0" dirty="0"/>
              <a:t>	X-ray interferometry and X-ray Heterodyne Near Field speckles</a:t>
            </a:r>
          </a:p>
          <a:p>
            <a:pPr marL="268288" indent="-268288">
              <a:lnSpc>
                <a:spcPct val="100000"/>
              </a:lnSpc>
              <a:spcBef>
                <a:spcPts val="60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Outlook and conclusion</a:t>
            </a:r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 err="1"/>
              <a:t>FCCee</a:t>
            </a:r>
            <a:r>
              <a:rPr lang="en-US" sz="2400" dirty="0"/>
              <a:t> machine parameters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F0DBD00-0423-7CD7-F9C7-D6E3F24FB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775497"/>
              </p:ext>
            </p:extLst>
          </p:nvPr>
        </p:nvGraphicFramePr>
        <p:xfrm>
          <a:off x="326058" y="2055314"/>
          <a:ext cx="8491881" cy="25146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55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135">
                  <a:extLst>
                    <a:ext uri="{9D8B030D-6E8A-4147-A177-3AD203B41FA5}">
                      <a16:colId xmlns:a16="http://schemas.microsoft.com/office/drawing/2014/main" val="1386456742"/>
                    </a:ext>
                  </a:extLst>
                </a:gridCol>
                <a:gridCol w="13331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31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31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3183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17026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Parameter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Unit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Z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WW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12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HZ</a:t>
                      </a:r>
                      <a:endParaRPr lang="de-AT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AT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ttbar</a:t>
                      </a: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329">
                <a:tc>
                  <a:txBody>
                    <a:bodyPr/>
                    <a:lstStyle/>
                    <a:p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synchrotron radiation power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MW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2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2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203167851"/>
                  </a:ext>
                </a:extLst>
              </a:tr>
              <a:tr h="143329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beam energy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+mn-lt"/>
                        </a:rPr>
                        <a:t>45.6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+mn-lt"/>
                        </a:rPr>
                        <a:t>80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+mn-lt"/>
                        </a:rPr>
                        <a:t>120</a:t>
                      </a:r>
                      <a:endParaRPr kumimoji="0" lang="de-AT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+mn-lt"/>
                        </a:rPr>
                        <a:t>182.5</a:t>
                      </a:r>
                      <a:endParaRPr kumimoji="0" lang="de-AT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beam current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1270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137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26.7</a:t>
                      </a:r>
                      <a:endParaRPr kumimoji="0" lang="de-AT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4.9</a:t>
                      </a:r>
                      <a:endParaRPr kumimoji="0" lang="de-AT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3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number bunches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11200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1780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440</a:t>
                      </a:r>
                      <a:endParaRPr kumimoji="0" lang="de-AT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de-AT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  <a:endParaRPr kumimoji="0" lang="de-AT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143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horizontal emittance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0.71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2.17</a:t>
                      </a:r>
                      <a:endParaRPr kumimoji="0" lang="de-AT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0.71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1.59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143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vertical emittance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1.9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2.2</a:t>
                      </a:r>
                      <a:endParaRPr kumimoji="0" lang="de-AT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1.4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1.6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143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bunch length with SR / BS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5.6 / 15.5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de-AT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3.5 / 5.4</a:t>
                      </a:r>
                      <a:endParaRPr kumimoji="0" lang="de-AT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3.4 / 4.7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1.8 / 2.</a:t>
                      </a:r>
                      <a:r>
                        <a:rPr kumimoji="0" lang="en-GB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143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luminosity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sz="12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2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2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140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5.0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1.25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143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integrated luminosity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ab</a:t>
                      </a:r>
                      <a:r>
                        <a:rPr kumimoji="0" lang="en-US" sz="12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/yr/IP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17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2.4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0.6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0" lang="en-US" sz="1200" b="0" kern="1200" dirty="0">
                          <a:solidFill>
                            <a:schemeClr val="tx1"/>
                          </a:solidFill>
                          <a:latin typeface="+mn-lt"/>
                        </a:rPr>
                        <a:t>0.15</a:t>
                      </a:r>
                      <a:endParaRPr kumimoji="0" lang="en-GB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1303453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5FFFBF8-9D4E-1B8E-4C9C-0B7D93307303}"/>
              </a:ext>
            </a:extLst>
          </p:cNvPr>
          <p:cNvSpPr txBox="1"/>
          <p:nvPr/>
        </p:nvSpPr>
        <p:spPr>
          <a:xfrm>
            <a:off x="326058" y="1059752"/>
            <a:ext cx="48065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/>
              <a:t>Four operational modes </a:t>
            </a:r>
            <a:r>
              <a:rPr lang="en-GB" dirty="0"/>
              <a:t>to maximize physics output</a:t>
            </a:r>
          </a:p>
          <a:p>
            <a:pPr>
              <a:spcBef>
                <a:spcPts val="600"/>
              </a:spcBef>
            </a:pPr>
            <a:r>
              <a:rPr lang="en-GB" dirty="0"/>
              <a:t>→ changing energy (and current) at fixed SR power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468F70-BB9F-31C6-C30E-FAD67C6B0029}"/>
              </a:ext>
            </a:extLst>
          </p:cNvPr>
          <p:cNvSpPr txBox="1"/>
          <p:nvPr/>
        </p:nvSpPr>
        <p:spPr>
          <a:xfrm>
            <a:off x="3694305" y="4549814"/>
            <a:ext cx="91106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4 years</a:t>
            </a:r>
          </a:p>
          <a:p>
            <a:pPr algn="ctr"/>
            <a:r>
              <a:rPr lang="en-GB" sz="1100" dirty="0">
                <a:solidFill>
                  <a:schemeClr val="accent5"/>
                </a:solidFill>
              </a:rPr>
              <a:t>5x10</a:t>
            </a:r>
            <a:r>
              <a:rPr lang="en-GB" sz="1100" baseline="30000" dirty="0">
                <a:solidFill>
                  <a:schemeClr val="accent5"/>
                </a:solidFill>
              </a:rPr>
              <a:t>12 </a:t>
            </a:r>
            <a:r>
              <a:rPr lang="en-GB" sz="1100" dirty="0">
                <a:solidFill>
                  <a:schemeClr val="accent5"/>
                </a:solidFill>
              </a:rPr>
              <a:t>Z</a:t>
            </a:r>
            <a:endParaRPr lang="en-US" sz="1100" baseline="30000" dirty="0">
              <a:solidFill>
                <a:schemeClr val="accent5"/>
              </a:solidFill>
            </a:endParaRPr>
          </a:p>
          <a:p>
            <a:pPr algn="ctr"/>
            <a:r>
              <a:rPr lang="en-US" sz="1100" b="1" dirty="0">
                <a:solidFill>
                  <a:schemeClr val="accent5"/>
                </a:solidFill>
              </a:rPr>
              <a:t>LEP x10</a:t>
            </a:r>
            <a:r>
              <a:rPr lang="en-US" sz="1100" b="1" baseline="30000" dirty="0">
                <a:solidFill>
                  <a:schemeClr val="accent5"/>
                </a:solidFill>
              </a:rPr>
              <a:t>5</a:t>
            </a:r>
            <a:endParaRPr lang="en-GB" sz="1100" b="1" dirty="0">
              <a:solidFill>
                <a:schemeClr val="accent5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BD790F-AF3F-207B-D1A3-7351AFD9721F}"/>
              </a:ext>
            </a:extLst>
          </p:cNvPr>
          <p:cNvSpPr txBox="1"/>
          <p:nvPr/>
        </p:nvSpPr>
        <p:spPr>
          <a:xfrm>
            <a:off x="5034758" y="4549814"/>
            <a:ext cx="91106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2 years</a:t>
            </a:r>
          </a:p>
          <a:p>
            <a:pPr algn="ctr"/>
            <a:r>
              <a:rPr lang="en-GB" sz="1100" dirty="0">
                <a:solidFill>
                  <a:schemeClr val="accent5"/>
                </a:solidFill>
              </a:rPr>
              <a:t>&gt;10</a:t>
            </a:r>
            <a:r>
              <a:rPr lang="en-GB" sz="1100" baseline="30000" dirty="0">
                <a:solidFill>
                  <a:schemeClr val="accent5"/>
                </a:solidFill>
              </a:rPr>
              <a:t>8 </a:t>
            </a:r>
            <a:r>
              <a:rPr lang="en-GB" sz="1100" dirty="0">
                <a:solidFill>
                  <a:schemeClr val="accent5"/>
                </a:solidFill>
              </a:rPr>
              <a:t>WW</a:t>
            </a:r>
            <a:endParaRPr lang="en-US" sz="1100" baseline="30000" dirty="0">
              <a:solidFill>
                <a:schemeClr val="accent5"/>
              </a:solidFill>
            </a:endParaRPr>
          </a:p>
          <a:p>
            <a:pPr algn="ctr"/>
            <a:r>
              <a:rPr lang="en-US" sz="1100" b="1" dirty="0">
                <a:solidFill>
                  <a:schemeClr val="accent5"/>
                </a:solidFill>
              </a:rPr>
              <a:t>LEP x10</a:t>
            </a:r>
            <a:r>
              <a:rPr lang="en-US" sz="1100" b="1" baseline="30000" dirty="0">
                <a:solidFill>
                  <a:schemeClr val="accent5"/>
                </a:solidFill>
              </a:rPr>
              <a:t>4</a:t>
            </a:r>
            <a:endParaRPr lang="en-GB" sz="1100" b="1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6E8995-F8CD-50E2-3071-AA0EB614E509}"/>
              </a:ext>
            </a:extLst>
          </p:cNvPr>
          <p:cNvSpPr txBox="1"/>
          <p:nvPr/>
        </p:nvSpPr>
        <p:spPr>
          <a:xfrm>
            <a:off x="6375211" y="4549814"/>
            <a:ext cx="9110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3 years</a:t>
            </a:r>
          </a:p>
          <a:p>
            <a:pPr algn="ctr"/>
            <a:r>
              <a:rPr lang="en-GB" sz="1100" dirty="0">
                <a:solidFill>
                  <a:schemeClr val="accent5"/>
                </a:solidFill>
              </a:rPr>
              <a:t>2x10</a:t>
            </a:r>
            <a:r>
              <a:rPr lang="en-GB" sz="1100" baseline="30000" dirty="0">
                <a:solidFill>
                  <a:schemeClr val="accent5"/>
                </a:solidFill>
              </a:rPr>
              <a:t>6 </a:t>
            </a:r>
            <a:r>
              <a:rPr lang="en-GB" sz="1100" dirty="0">
                <a:solidFill>
                  <a:schemeClr val="accent5"/>
                </a:solidFill>
              </a:rPr>
              <a:t>H</a:t>
            </a:r>
            <a:endParaRPr lang="en-US" sz="1100" baseline="30000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AD682C-7B92-C71A-DB8A-AFC9E7BC7E3F}"/>
              </a:ext>
            </a:extLst>
          </p:cNvPr>
          <p:cNvSpPr txBox="1"/>
          <p:nvPr/>
        </p:nvSpPr>
        <p:spPr>
          <a:xfrm>
            <a:off x="7648920" y="4549813"/>
            <a:ext cx="10296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5 years</a:t>
            </a:r>
          </a:p>
          <a:p>
            <a:pPr algn="ctr"/>
            <a:r>
              <a:rPr lang="en-GB" sz="1100" dirty="0">
                <a:solidFill>
                  <a:schemeClr val="accent5"/>
                </a:solidFill>
              </a:rPr>
              <a:t>2x10</a:t>
            </a:r>
            <a:r>
              <a:rPr lang="en-GB" sz="1100" baseline="30000" dirty="0">
                <a:solidFill>
                  <a:schemeClr val="accent5"/>
                </a:solidFill>
              </a:rPr>
              <a:t>6 </a:t>
            </a:r>
            <a:r>
              <a:rPr lang="en-GB" sz="1100" dirty="0" err="1">
                <a:solidFill>
                  <a:schemeClr val="accent5"/>
                </a:solidFill>
              </a:rPr>
              <a:t>tt</a:t>
            </a:r>
            <a:r>
              <a:rPr lang="en-GB" sz="1100" dirty="0">
                <a:solidFill>
                  <a:schemeClr val="accent5"/>
                </a:solidFill>
              </a:rPr>
              <a:t> pairs</a:t>
            </a:r>
            <a:endParaRPr lang="en-US" sz="1100" baseline="30000" dirty="0">
              <a:solidFill>
                <a:schemeClr val="accent5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3BF5DC-CB02-F163-E7BD-9A0369E48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717" y="482708"/>
            <a:ext cx="3224940" cy="14793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7AA4F7-FF6D-B612-82AA-EEE129DF540D}"/>
              </a:ext>
            </a:extLst>
          </p:cNvPr>
          <p:cNvSpPr txBox="1"/>
          <p:nvPr/>
        </p:nvSpPr>
        <p:spPr>
          <a:xfrm>
            <a:off x="0" y="4712613"/>
            <a:ext cx="114999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/>
              <a:t>M. Benedikt</a:t>
            </a:r>
          </a:p>
          <a:p>
            <a:r>
              <a:rPr lang="en-US" sz="1050" i="1" dirty="0"/>
              <a:t>FCC week 2024</a:t>
            </a:r>
            <a:endParaRPr lang="en-150" sz="1050" i="1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4B12ED0-B440-01A5-FAF6-37EE71368AF3}"/>
              </a:ext>
            </a:extLst>
          </p:cNvPr>
          <p:cNvSpPr/>
          <p:nvPr/>
        </p:nvSpPr>
        <p:spPr>
          <a:xfrm>
            <a:off x="3500891" y="2315413"/>
            <a:ext cx="5292000" cy="720000"/>
          </a:xfrm>
          <a:prstGeom prst="roundRect">
            <a:avLst/>
          </a:prstGeom>
          <a:noFill/>
          <a:ln w="19050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82484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yellow line in a white background&#10;&#10;Description automatically generated">
            <a:extLst>
              <a:ext uri="{FF2B5EF4-FFF2-40B4-BE49-F238E27FC236}">
                <a16:creationId xmlns:a16="http://schemas.microsoft.com/office/drawing/2014/main" id="{70222A0E-1EE4-C392-F4DA-49F5058382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5134"/>
            <a:ext cx="9144000" cy="127603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Ray tracing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F69347-BF03-BE9A-39DC-01E23A89D94D}"/>
              </a:ext>
            </a:extLst>
          </p:cNvPr>
          <p:cNvCxnSpPr/>
          <p:nvPr/>
        </p:nvCxnSpPr>
        <p:spPr>
          <a:xfrm>
            <a:off x="2535893" y="3881542"/>
            <a:ext cx="0" cy="43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EF1224-3460-6CA3-AF00-3BCED0EBEA1B}"/>
              </a:ext>
            </a:extLst>
          </p:cNvPr>
          <p:cNvCxnSpPr/>
          <p:nvPr/>
        </p:nvCxnSpPr>
        <p:spPr>
          <a:xfrm>
            <a:off x="2535304" y="4337830"/>
            <a:ext cx="0" cy="43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00603BFF-1C02-A164-E953-A477F5B18AAF}"/>
              </a:ext>
            </a:extLst>
          </p:cNvPr>
          <p:cNvGrpSpPr/>
          <p:nvPr/>
        </p:nvGrpSpPr>
        <p:grpSpPr>
          <a:xfrm>
            <a:off x="35497" y="1128998"/>
            <a:ext cx="3068446" cy="2938036"/>
            <a:chOff x="35497" y="1128998"/>
            <a:chExt cx="3068446" cy="2938036"/>
          </a:xfrm>
        </p:grpSpPr>
        <p:pic>
          <p:nvPicPr>
            <p:cNvPr id="48" name="Picture 47" descr="A red and yellow dotted line&#10;&#10;Description automatically generated">
              <a:extLst>
                <a:ext uri="{FF2B5EF4-FFF2-40B4-BE49-F238E27FC236}">
                  <a16:creationId xmlns:a16="http://schemas.microsoft.com/office/drawing/2014/main" id="{7EEA1B8C-59EA-678F-6725-CE4982966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497" y="1128998"/>
              <a:ext cx="3068446" cy="230133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12D9F8-7949-0EA1-ADF6-A5398BD15C35}"/>
                </a:ext>
              </a:extLst>
            </p:cNvPr>
            <p:cNvSpPr txBox="1"/>
            <p:nvPr/>
          </p:nvSpPr>
          <p:spPr>
            <a:xfrm>
              <a:off x="905725" y="2529394"/>
              <a:ext cx="91644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D700"/>
                  </a:solidFill>
                </a:rPr>
                <a:t>photon beam</a:t>
              </a:r>
              <a:endParaRPr lang="en-150" b="1" dirty="0">
                <a:solidFill>
                  <a:srgbClr val="FFD7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9E5A894-A228-4871-2F42-EF15999B4290}"/>
                </a:ext>
              </a:extLst>
            </p:cNvPr>
            <p:cNvSpPr txBox="1"/>
            <p:nvPr/>
          </p:nvSpPr>
          <p:spPr>
            <a:xfrm>
              <a:off x="1894042" y="1268572"/>
              <a:ext cx="1061862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</a:rPr>
                <a:t>particle beam</a:t>
              </a:r>
            </a:p>
            <a:p>
              <a:r>
                <a:rPr lang="en-US" sz="1400" dirty="0">
                  <a:solidFill>
                    <a:srgbClr val="C00000"/>
                  </a:solidFill>
                </a:rPr>
                <a:t>(incl. bend)</a:t>
              </a:r>
              <a:endParaRPr lang="en-150" dirty="0">
                <a:solidFill>
                  <a:srgbClr val="C00000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3CBB275-21FC-7A70-19F7-8474AC290E4C}"/>
                </a:ext>
              </a:extLst>
            </p:cNvPr>
            <p:cNvSpPr/>
            <p:nvPr/>
          </p:nvSpPr>
          <p:spPr>
            <a:xfrm>
              <a:off x="429903" y="3016069"/>
              <a:ext cx="830833" cy="1050965"/>
            </a:xfrm>
            <a:custGeom>
              <a:avLst/>
              <a:gdLst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40626"/>
                <a:gd name="connsiteY0" fmla="*/ 1535373 h 1535373"/>
                <a:gd name="connsiteX1" fmla="*/ 1119117 w 1340626"/>
                <a:gd name="connsiteY1" fmla="*/ 723331 h 1535373"/>
                <a:gd name="connsiteX2" fmla="*/ 1323833 w 1340626"/>
                <a:gd name="connsiteY2" fmla="*/ 0 h 1535373"/>
                <a:gd name="connsiteX0" fmla="*/ 0 w 1323833"/>
                <a:gd name="connsiteY0" fmla="*/ 1535373 h 1535373"/>
                <a:gd name="connsiteX1" fmla="*/ 1323833 w 1323833"/>
                <a:gd name="connsiteY1" fmla="*/ 0 h 1535373"/>
                <a:gd name="connsiteX0" fmla="*/ 0 w 1262418"/>
                <a:gd name="connsiteY0" fmla="*/ 1023582 h 1023582"/>
                <a:gd name="connsiteX1" fmla="*/ 1262418 w 1262418"/>
                <a:gd name="connsiteY1" fmla="*/ 0 h 1023582"/>
                <a:gd name="connsiteX0" fmla="*/ 0 w 1268625"/>
                <a:gd name="connsiteY0" fmla="*/ 1023582 h 1023582"/>
                <a:gd name="connsiteX1" fmla="*/ 1262418 w 1268625"/>
                <a:gd name="connsiteY1" fmla="*/ 0 h 1023582"/>
                <a:gd name="connsiteX0" fmla="*/ 0 w 1160197"/>
                <a:gd name="connsiteY0" fmla="*/ 1132764 h 1132764"/>
                <a:gd name="connsiteX1" fmla="*/ 1153236 w 1160197"/>
                <a:gd name="connsiteY1" fmla="*/ 0 h 1132764"/>
                <a:gd name="connsiteX0" fmla="*/ 0 w 809839"/>
                <a:gd name="connsiteY0" fmla="*/ 648269 h 648269"/>
                <a:gd name="connsiteX1" fmla="*/ 798394 w 809839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12058"/>
                <a:gd name="connsiteY0" fmla="*/ 1203845 h 1203845"/>
                <a:gd name="connsiteX1" fmla="*/ 909627 w 912058"/>
                <a:gd name="connsiteY1" fmla="*/ 0 h 1203845"/>
                <a:gd name="connsiteX0" fmla="*/ 0 w 911895"/>
                <a:gd name="connsiteY0" fmla="*/ 1203845 h 1203845"/>
                <a:gd name="connsiteX1" fmla="*/ 909627 w 911895"/>
                <a:gd name="connsiteY1" fmla="*/ 0 h 1203845"/>
                <a:gd name="connsiteX0" fmla="*/ 0 w 1514770"/>
                <a:gd name="connsiteY0" fmla="*/ 1365888 h 1365888"/>
                <a:gd name="connsiteX1" fmla="*/ 1513467 w 1514770"/>
                <a:gd name="connsiteY1" fmla="*/ 0 h 1365888"/>
                <a:gd name="connsiteX0" fmla="*/ 0 w 967366"/>
                <a:gd name="connsiteY0" fmla="*/ 1188413 h 1188413"/>
                <a:gd name="connsiteX1" fmla="*/ 965243 w 967366"/>
                <a:gd name="connsiteY1" fmla="*/ 0 h 1188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67366" h="1188413">
                  <a:moveTo>
                    <a:pt x="0" y="1188413"/>
                  </a:moveTo>
                  <a:cubicBezTo>
                    <a:pt x="178892" y="615782"/>
                    <a:pt x="1014902" y="561083"/>
                    <a:pt x="965243" y="0"/>
                  </a:cubicBezTo>
                </a:path>
              </a:pathLst>
            </a:custGeom>
            <a:noFill/>
            <a:ln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CA0B693-821A-0B7A-4184-472DDCE77DA0}"/>
              </a:ext>
            </a:extLst>
          </p:cNvPr>
          <p:cNvGrpSpPr/>
          <p:nvPr/>
        </p:nvGrpSpPr>
        <p:grpSpPr>
          <a:xfrm>
            <a:off x="2575545" y="1128997"/>
            <a:ext cx="3552734" cy="3176126"/>
            <a:chOff x="2575545" y="1128997"/>
            <a:chExt cx="3552734" cy="3176126"/>
          </a:xfrm>
        </p:grpSpPr>
        <p:pic>
          <p:nvPicPr>
            <p:cNvPr id="65" name="Picture 64" descr="A graph of a line of dots&#10;&#10;Description automatically generated with medium confidence">
              <a:extLst>
                <a:ext uri="{FF2B5EF4-FFF2-40B4-BE49-F238E27FC236}">
                  <a16:creationId xmlns:a16="http://schemas.microsoft.com/office/drawing/2014/main" id="{96DB5305-BBBC-F2D1-62C3-D1CA94624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9833" y="1128997"/>
              <a:ext cx="3068446" cy="2301335"/>
            </a:xfrm>
            <a:prstGeom prst="rect">
              <a:avLst/>
            </a:prstGeom>
          </p:spPr>
        </p:pic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7364C50-7C04-C2D8-D72A-9148D3DA6BD7}"/>
                </a:ext>
              </a:extLst>
            </p:cNvPr>
            <p:cNvSpPr/>
            <p:nvPr/>
          </p:nvSpPr>
          <p:spPr>
            <a:xfrm>
              <a:off x="2575545" y="3008499"/>
              <a:ext cx="2019807" cy="1296624"/>
            </a:xfrm>
            <a:custGeom>
              <a:avLst/>
              <a:gdLst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40626"/>
                <a:gd name="connsiteY0" fmla="*/ 1535373 h 1535373"/>
                <a:gd name="connsiteX1" fmla="*/ 1119117 w 1340626"/>
                <a:gd name="connsiteY1" fmla="*/ 723331 h 1535373"/>
                <a:gd name="connsiteX2" fmla="*/ 1323833 w 1340626"/>
                <a:gd name="connsiteY2" fmla="*/ 0 h 1535373"/>
                <a:gd name="connsiteX0" fmla="*/ 0 w 1323833"/>
                <a:gd name="connsiteY0" fmla="*/ 1535373 h 1535373"/>
                <a:gd name="connsiteX1" fmla="*/ 1323833 w 1323833"/>
                <a:gd name="connsiteY1" fmla="*/ 0 h 1535373"/>
                <a:gd name="connsiteX0" fmla="*/ 0 w 1262418"/>
                <a:gd name="connsiteY0" fmla="*/ 1023582 h 1023582"/>
                <a:gd name="connsiteX1" fmla="*/ 1262418 w 1262418"/>
                <a:gd name="connsiteY1" fmla="*/ 0 h 1023582"/>
                <a:gd name="connsiteX0" fmla="*/ 0 w 1268625"/>
                <a:gd name="connsiteY0" fmla="*/ 1023582 h 1023582"/>
                <a:gd name="connsiteX1" fmla="*/ 1262418 w 1268625"/>
                <a:gd name="connsiteY1" fmla="*/ 0 h 1023582"/>
                <a:gd name="connsiteX0" fmla="*/ 0 w 1160197"/>
                <a:gd name="connsiteY0" fmla="*/ 1132764 h 1132764"/>
                <a:gd name="connsiteX1" fmla="*/ 1153236 w 1160197"/>
                <a:gd name="connsiteY1" fmla="*/ 0 h 1132764"/>
                <a:gd name="connsiteX0" fmla="*/ 0 w 809839"/>
                <a:gd name="connsiteY0" fmla="*/ 648269 h 648269"/>
                <a:gd name="connsiteX1" fmla="*/ 798394 w 809839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12058"/>
                <a:gd name="connsiteY0" fmla="*/ 1203845 h 1203845"/>
                <a:gd name="connsiteX1" fmla="*/ 909627 w 912058"/>
                <a:gd name="connsiteY1" fmla="*/ 0 h 1203845"/>
                <a:gd name="connsiteX0" fmla="*/ 0 w 911895"/>
                <a:gd name="connsiteY0" fmla="*/ 1203845 h 1203845"/>
                <a:gd name="connsiteX1" fmla="*/ 909627 w 911895"/>
                <a:gd name="connsiteY1" fmla="*/ 0 h 1203845"/>
                <a:gd name="connsiteX0" fmla="*/ 0 w 1514770"/>
                <a:gd name="connsiteY0" fmla="*/ 1365888 h 1365888"/>
                <a:gd name="connsiteX1" fmla="*/ 1513467 w 1514770"/>
                <a:gd name="connsiteY1" fmla="*/ 0 h 1365888"/>
                <a:gd name="connsiteX0" fmla="*/ 0 w 2435907"/>
                <a:gd name="connsiteY0" fmla="*/ 1450768 h 1450768"/>
                <a:gd name="connsiteX1" fmla="*/ 2435118 w 2435907"/>
                <a:gd name="connsiteY1" fmla="*/ 0 h 1450768"/>
                <a:gd name="connsiteX0" fmla="*/ 0 w 2523279"/>
                <a:gd name="connsiteY0" fmla="*/ 1458484 h 1458484"/>
                <a:gd name="connsiteX1" fmla="*/ 2522516 w 2523279"/>
                <a:gd name="connsiteY1" fmla="*/ 0 h 1458484"/>
                <a:gd name="connsiteX0" fmla="*/ 0 w 2242995"/>
                <a:gd name="connsiteY0" fmla="*/ 1466199 h 1466199"/>
                <a:gd name="connsiteX1" fmla="*/ 2242134 w 2242995"/>
                <a:gd name="connsiteY1" fmla="*/ 0 h 14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42995" h="1466199">
                  <a:moveTo>
                    <a:pt x="0" y="1466199"/>
                  </a:moveTo>
                  <a:cubicBezTo>
                    <a:pt x="178892" y="893568"/>
                    <a:pt x="2291793" y="561083"/>
                    <a:pt x="2242134" y="0"/>
                  </a:cubicBezTo>
                </a:path>
              </a:pathLst>
            </a:custGeom>
            <a:noFill/>
            <a:ln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F2395FE-8983-30D6-3BA8-DECFE0F4B683}"/>
                </a:ext>
              </a:extLst>
            </p:cNvPr>
            <p:cNvSpPr txBox="1"/>
            <p:nvPr/>
          </p:nvSpPr>
          <p:spPr>
            <a:xfrm>
              <a:off x="3623616" y="1618460"/>
              <a:ext cx="12241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</a:rPr>
                <a:t>blocked</a:t>
              </a:r>
              <a:endParaRPr lang="en-15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479F56F-4DDE-C3A3-84A0-52191D8C69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9992" y="1221230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ECB12F5-88E8-75DF-2634-70503F67BD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2040" y="1228054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F5D4477-C4A5-59AA-62D2-4B9108C3F980}"/>
                </a:ext>
              </a:extLst>
            </p:cNvPr>
            <p:cNvSpPr txBox="1"/>
            <p:nvPr/>
          </p:nvSpPr>
          <p:spPr>
            <a:xfrm>
              <a:off x="4213805" y="2705860"/>
              <a:ext cx="10081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D700"/>
                  </a:solidFill>
                </a:rPr>
                <a:t>diffracted</a:t>
              </a:r>
              <a:endParaRPr lang="en-150" b="1" dirty="0">
                <a:solidFill>
                  <a:srgbClr val="FFD7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6F68951-B41B-10B0-59B5-F9A5D2C82647}"/>
                    </a:ext>
                  </a:extLst>
                </p:cNvPr>
                <p:cNvSpPr txBox="1"/>
                <p:nvPr/>
              </p:nvSpPr>
              <p:spPr>
                <a:xfrm>
                  <a:off x="4513729" y="1214631"/>
                  <a:ext cx="341784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𝑃𝐻</m:t>
                            </m:r>
                          </m:sub>
                        </m:sSub>
                      </m:oMath>
                    </m:oMathPara>
                  </a14:m>
                  <a:endParaRPr lang="en-150" sz="1200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6F68951-B41B-10B0-59B5-F9A5D2C826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3729" y="1214631"/>
                  <a:ext cx="341784" cy="276999"/>
                </a:xfrm>
                <a:prstGeom prst="rect">
                  <a:avLst/>
                </a:prstGeom>
                <a:blipFill>
                  <a:blip r:embed="rId5"/>
                  <a:stretch>
                    <a:fillRect r="-12281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9394F20C-7E0F-A839-6AB3-1DE922509CB1}"/>
                </a:ext>
              </a:extLst>
            </p:cNvPr>
            <p:cNvCxnSpPr/>
            <p:nvPr/>
          </p:nvCxnSpPr>
          <p:spPr>
            <a:xfrm>
              <a:off x="4499992" y="1491630"/>
              <a:ext cx="43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89D6789-D28E-67DE-B9C8-5AE7DD2FDEAA}"/>
              </a:ext>
            </a:extLst>
          </p:cNvPr>
          <p:cNvGrpSpPr/>
          <p:nvPr/>
        </p:nvGrpSpPr>
        <p:grpSpPr>
          <a:xfrm>
            <a:off x="6117466" y="1154606"/>
            <a:ext cx="2991037" cy="2837993"/>
            <a:chOff x="6117466" y="1154606"/>
            <a:chExt cx="2991037" cy="2837993"/>
          </a:xfrm>
        </p:grpSpPr>
        <p:pic>
          <p:nvPicPr>
            <p:cNvPr id="67" name="Graphic 66">
              <a:extLst>
                <a:ext uri="{FF2B5EF4-FFF2-40B4-BE49-F238E27FC236}">
                  <a16:creationId xmlns:a16="http://schemas.microsoft.com/office/drawing/2014/main" id="{2B79A3B7-6E61-F6F6-533D-CD8CA3D61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117466" y="1154606"/>
              <a:ext cx="2991037" cy="2274416"/>
            </a:xfrm>
            <a:prstGeom prst="rect">
              <a:avLst/>
            </a:prstGeom>
          </p:spPr>
        </p:pic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37A7823-1FFD-3111-F4DC-06DF2E4C451B}"/>
                </a:ext>
              </a:extLst>
            </p:cNvPr>
            <p:cNvSpPr/>
            <p:nvPr/>
          </p:nvSpPr>
          <p:spPr>
            <a:xfrm>
              <a:off x="7849408" y="2941635"/>
              <a:ext cx="1113129" cy="1050964"/>
            </a:xfrm>
            <a:custGeom>
              <a:avLst/>
              <a:gdLst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40626"/>
                <a:gd name="connsiteY0" fmla="*/ 1535373 h 1535373"/>
                <a:gd name="connsiteX1" fmla="*/ 1119117 w 1340626"/>
                <a:gd name="connsiteY1" fmla="*/ 723331 h 1535373"/>
                <a:gd name="connsiteX2" fmla="*/ 1323833 w 1340626"/>
                <a:gd name="connsiteY2" fmla="*/ 0 h 1535373"/>
                <a:gd name="connsiteX0" fmla="*/ 0 w 1323833"/>
                <a:gd name="connsiteY0" fmla="*/ 1535373 h 1535373"/>
                <a:gd name="connsiteX1" fmla="*/ 1323833 w 1323833"/>
                <a:gd name="connsiteY1" fmla="*/ 0 h 1535373"/>
                <a:gd name="connsiteX0" fmla="*/ 0 w 1262418"/>
                <a:gd name="connsiteY0" fmla="*/ 1023582 h 1023582"/>
                <a:gd name="connsiteX1" fmla="*/ 1262418 w 1262418"/>
                <a:gd name="connsiteY1" fmla="*/ 0 h 1023582"/>
                <a:gd name="connsiteX0" fmla="*/ 0 w 1268625"/>
                <a:gd name="connsiteY0" fmla="*/ 1023582 h 1023582"/>
                <a:gd name="connsiteX1" fmla="*/ 1262418 w 1268625"/>
                <a:gd name="connsiteY1" fmla="*/ 0 h 1023582"/>
                <a:gd name="connsiteX0" fmla="*/ 0 w 1160197"/>
                <a:gd name="connsiteY0" fmla="*/ 1132764 h 1132764"/>
                <a:gd name="connsiteX1" fmla="*/ 1153236 w 1160197"/>
                <a:gd name="connsiteY1" fmla="*/ 0 h 1132764"/>
                <a:gd name="connsiteX0" fmla="*/ 0 w 809839"/>
                <a:gd name="connsiteY0" fmla="*/ 648269 h 648269"/>
                <a:gd name="connsiteX1" fmla="*/ 798394 w 809839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12058"/>
                <a:gd name="connsiteY0" fmla="*/ 1203845 h 1203845"/>
                <a:gd name="connsiteX1" fmla="*/ 909627 w 912058"/>
                <a:gd name="connsiteY1" fmla="*/ 0 h 1203845"/>
                <a:gd name="connsiteX0" fmla="*/ 0 w 911895"/>
                <a:gd name="connsiteY0" fmla="*/ 1203845 h 1203845"/>
                <a:gd name="connsiteX1" fmla="*/ 909627 w 911895"/>
                <a:gd name="connsiteY1" fmla="*/ 0 h 1203845"/>
                <a:gd name="connsiteX0" fmla="*/ 0 w 1514770"/>
                <a:gd name="connsiteY0" fmla="*/ 1365888 h 1365888"/>
                <a:gd name="connsiteX1" fmla="*/ 1513467 w 1514770"/>
                <a:gd name="connsiteY1" fmla="*/ 0 h 1365888"/>
                <a:gd name="connsiteX0" fmla="*/ 0 w 2435907"/>
                <a:gd name="connsiteY0" fmla="*/ 1450768 h 1450768"/>
                <a:gd name="connsiteX1" fmla="*/ 2435118 w 2435907"/>
                <a:gd name="connsiteY1" fmla="*/ 0 h 1450768"/>
                <a:gd name="connsiteX0" fmla="*/ 0 w 2523279"/>
                <a:gd name="connsiteY0" fmla="*/ 1458484 h 1458484"/>
                <a:gd name="connsiteX1" fmla="*/ 2522516 w 2523279"/>
                <a:gd name="connsiteY1" fmla="*/ 0 h 1458484"/>
                <a:gd name="connsiteX0" fmla="*/ 0 w 2242995"/>
                <a:gd name="connsiteY0" fmla="*/ 1466199 h 1466199"/>
                <a:gd name="connsiteX1" fmla="*/ 2242134 w 2242995"/>
                <a:gd name="connsiteY1" fmla="*/ 0 h 1466199"/>
                <a:gd name="connsiteX0" fmla="*/ 1577136 w 1590272"/>
                <a:gd name="connsiteY0" fmla="*/ 1342738 h 1342738"/>
                <a:gd name="connsiteX1" fmla="*/ 0 w 1590272"/>
                <a:gd name="connsiteY1" fmla="*/ 0 h 1342738"/>
                <a:gd name="connsiteX0" fmla="*/ 1577136 w 1577136"/>
                <a:gd name="connsiteY0" fmla="*/ 1342738 h 1342738"/>
                <a:gd name="connsiteX1" fmla="*/ 0 w 1577136"/>
                <a:gd name="connsiteY1" fmla="*/ 0 h 1342738"/>
                <a:gd name="connsiteX0" fmla="*/ 1652914 w 1652914"/>
                <a:gd name="connsiteY0" fmla="*/ 1281007 h 1281007"/>
                <a:gd name="connsiteX1" fmla="*/ 0 w 1652914"/>
                <a:gd name="connsiteY1" fmla="*/ 0 h 1281007"/>
                <a:gd name="connsiteX0" fmla="*/ 1236129 w 1236129"/>
                <a:gd name="connsiteY0" fmla="*/ 1188411 h 1188411"/>
                <a:gd name="connsiteX1" fmla="*/ 0 w 1236129"/>
                <a:gd name="connsiteY1" fmla="*/ 0 h 118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6129" h="1188411">
                  <a:moveTo>
                    <a:pt x="1236129" y="1188411"/>
                  </a:moveTo>
                  <a:cubicBezTo>
                    <a:pt x="952768" y="662077"/>
                    <a:pt x="49659" y="561083"/>
                    <a:pt x="0" y="0"/>
                  </a:cubicBezTo>
                </a:path>
              </a:pathLst>
            </a:custGeom>
            <a:noFill/>
            <a:ln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C43FCF7-63A9-22E3-91B6-632E001DF0E4}"/>
                </a:ext>
              </a:extLst>
            </p:cNvPr>
            <p:cNvSpPr txBox="1"/>
            <p:nvPr/>
          </p:nvSpPr>
          <p:spPr>
            <a:xfrm>
              <a:off x="6433729" y="1241919"/>
              <a:ext cx="93221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Effective profile</a:t>
              </a:r>
              <a:endParaRPr lang="en-1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6861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Ray tracing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DB25E57-3178-9856-5D0E-B33FD8C0B2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2216988"/>
            <a:ext cx="3852000" cy="2892136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B7A2B39-B2C1-581C-C464-337DA28834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b="52433"/>
          <a:stretch/>
        </p:blipFill>
        <p:spPr>
          <a:xfrm>
            <a:off x="66481" y="888270"/>
            <a:ext cx="3780000" cy="13851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0A0750-FF73-8962-DB3C-4313CDF19A2F}"/>
              </a:ext>
            </a:extLst>
          </p:cNvPr>
          <p:cNvSpPr txBox="1"/>
          <p:nvPr/>
        </p:nvSpPr>
        <p:spPr>
          <a:xfrm>
            <a:off x="683568" y="2324067"/>
            <a:ext cx="1080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Horizontal</a:t>
            </a:r>
            <a:endParaRPr lang="en-1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8A4EC2-52C5-892C-5581-D1F2130C49E7}"/>
              </a:ext>
            </a:extLst>
          </p:cNvPr>
          <p:cNvSpPr txBox="1"/>
          <p:nvPr/>
        </p:nvSpPr>
        <p:spPr>
          <a:xfrm>
            <a:off x="683568" y="994398"/>
            <a:ext cx="1080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Vertical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9A03BE-1276-8DA1-B70A-AE7B5DF7D5CB}"/>
                  </a:ext>
                </a:extLst>
              </p:cNvPr>
              <p:cNvSpPr txBox="1"/>
              <p:nvPr/>
            </p:nvSpPr>
            <p:spPr>
              <a:xfrm>
                <a:off x="4137291" y="1147100"/>
                <a:ext cx="4323141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Ray tracing confirms analytical estimation of the Point Spread Function around the optimum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𝑃𝐻</m:t>
                        </m:r>
                      </m:sub>
                    </m:sSub>
                  </m:oMath>
                </a14:m>
                <a:endParaRPr lang="en-150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9A03BE-1276-8DA1-B70A-AE7B5DF7D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291" y="1147100"/>
                <a:ext cx="4323141" cy="923330"/>
              </a:xfrm>
              <a:prstGeom prst="rect">
                <a:avLst/>
              </a:prstGeom>
              <a:blipFill>
                <a:blip r:embed="rId6"/>
                <a:stretch>
                  <a:fillRect l="-1269" t="-3289" b="-921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4F5E857-BE5D-439A-C1AE-86A73961AF97}"/>
                  </a:ext>
                </a:extLst>
              </p:cNvPr>
              <p:cNvSpPr txBox="1"/>
              <p:nvPr/>
            </p:nvSpPr>
            <p:spPr>
              <a:xfrm>
                <a:off x="4866276" y="3875151"/>
                <a:ext cx="2576939" cy="3431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𝑖𝑑𝑒𝑎𝑙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𝑟𝑒𝑠𝑜𝑙𝑢𝑡𝑖𝑜𝑛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150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4F5E857-BE5D-439A-C1AE-86A73961A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276" y="3875151"/>
                <a:ext cx="2576939" cy="34317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45BF789E-A0E9-B272-31D5-0F4839CF4492}"/>
              </a:ext>
            </a:extLst>
          </p:cNvPr>
          <p:cNvGrpSpPr/>
          <p:nvPr/>
        </p:nvGrpSpPr>
        <p:grpSpPr>
          <a:xfrm>
            <a:off x="1369932" y="2972791"/>
            <a:ext cx="2324915" cy="276999"/>
            <a:chOff x="1369932" y="2972791"/>
            <a:chExt cx="2324915" cy="2769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546AA834-0CD4-61D0-ED8C-D75C915D1FC6}"/>
                    </a:ext>
                  </a:extLst>
                </p:cNvPr>
                <p:cNvSpPr txBox="1"/>
                <p:nvPr/>
              </p:nvSpPr>
              <p:spPr>
                <a:xfrm>
                  <a:off x="2194560" y="2972791"/>
                  <a:ext cx="1500287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𝑟𝑒𝑠𝑜𝑙𝑢𝑡𝑖𝑜𝑛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≪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𝑖𝑑𝑒𝑎𝑙</m:t>
                            </m:r>
                          </m:sub>
                        </m:sSub>
                      </m:oMath>
                    </m:oMathPara>
                  </a14:m>
                  <a:endParaRPr lang="en-1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546AA834-0CD4-61D0-ED8C-D75C915D1F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94560" y="2972791"/>
                  <a:ext cx="1500287" cy="27699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52682541-90F9-A64D-C2E3-E66E018FD25D}"/>
                </a:ext>
              </a:extLst>
            </p:cNvPr>
            <p:cNvCxnSpPr>
              <a:cxnSpLocks/>
              <a:stCxn id="3" idx="1"/>
            </p:cNvCxnSpPr>
            <p:nvPr/>
          </p:nvCxnSpPr>
          <p:spPr>
            <a:xfrm flipH="1">
              <a:off x="1369932" y="3111291"/>
              <a:ext cx="824628" cy="9963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C2DF7B-5A59-1045-6625-957008D3AB01}"/>
              </a:ext>
            </a:extLst>
          </p:cNvPr>
          <p:cNvGrpSpPr/>
          <p:nvPr/>
        </p:nvGrpSpPr>
        <p:grpSpPr>
          <a:xfrm>
            <a:off x="1223628" y="1702868"/>
            <a:ext cx="2324915" cy="281937"/>
            <a:chOff x="1223628" y="1702868"/>
            <a:chExt cx="2324915" cy="2819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7CF3FAE-5719-39AB-CD9E-B1C0A22F7DFF}"/>
                    </a:ext>
                  </a:extLst>
                </p:cNvPr>
                <p:cNvSpPr txBox="1"/>
                <p:nvPr/>
              </p:nvSpPr>
              <p:spPr>
                <a:xfrm>
                  <a:off x="2375502" y="1702868"/>
                  <a:ext cx="1173041" cy="2819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𝑟𝑒𝑠𝑜𝑙𝑢𝑡𝑖𝑜𝑛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𝑖𝑑𝑒𝑎𝑙</m:t>
                            </m:r>
                          </m:sub>
                        </m:sSub>
                      </m:oMath>
                    </m:oMathPara>
                  </a14:m>
                  <a:endParaRPr lang="en-1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7CF3FAE-5719-39AB-CD9E-B1C0A22F7D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5502" y="1702868"/>
                  <a:ext cx="1173041" cy="281937"/>
                </a:xfrm>
                <a:prstGeom prst="rect">
                  <a:avLst/>
                </a:prstGeom>
                <a:blipFill>
                  <a:blip r:embed="rId9"/>
                  <a:stretch>
                    <a:fillRect r="-860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083DE6A-A613-931C-99D6-7470EDB9DCC5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>
              <a:off x="1223628" y="1843837"/>
              <a:ext cx="1151874" cy="9716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1C66EAC-C48E-58EE-B1F6-B4F583299965}"/>
                  </a:ext>
                </a:extLst>
              </p:cNvPr>
              <p:cNvSpPr txBox="1"/>
              <p:nvPr/>
            </p:nvSpPr>
            <p:spPr>
              <a:xfrm>
                <a:off x="4137291" y="2649625"/>
                <a:ext cx="442726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Deviations for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𝑃𝐻</m:t>
                        </m:r>
                      </m:sub>
                    </m:sSub>
                  </m:oMath>
                </a14:m>
                <a:r>
                  <a:rPr lang="en-US" sz="1800" dirty="0"/>
                  <a:t> because blur is enhanced by large bending radius</a:t>
                </a:r>
                <a:endParaRPr lang="en-150" sz="16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1C66EAC-C48E-58EE-B1F6-B4F5832999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291" y="2649625"/>
                <a:ext cx="4427261" cy="646331"/>
              </a:xfrm>
              <a:prstGeom prst="rect">
                <a:avLst/>
              </a:prstGeom>
              <a:blipFill>
                <a:blip r:embed="rId10"/>
                <a:stretch>
                  <a:fillRect l="-1240" t="-5660" b="-1415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941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34B62BF-DFAA-C9DE-DE90-A8DDE02E5A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3" y="884929"/>
            <a:ext cx="4220609" cy="4227934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Dipole magnets around IPs (ttbar mode)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805CF052-8955-0379-8F90-C6ADC6C585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95893" t="38086" r="1063" b="44118"/>
          <a:stretch/>
        </p:blipFill>
        <p:spPr>
          <a:xfrm>
            <a:off x="323528" y="1131590"/>
            <a:ext cx="193171" cy="5795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1B80C16-B7D2-B97C-0F73-6BCAAD301786}"/>
                  </a:ext>
                </a:extLst>
              </p:cNvPr>
              <p:cNvSpPr txBox="1"/>
              <p:nvPr/>
            </p:nvSpPr>
            <p:spPr>
              <a:xfrm>
                <a:off x="2240005" y="1860244"/>
                <a:ext cx="123594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𝑴𝒐𝒅𝒆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m:oMathPara>
                </a14:m>
                <a:endParaRPr lang="en-150" sz="1400" b="1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1B80C16-B7D2-B97C-0F73-6BCAAD3017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005" y="1860244"/>
                <a:ext cx="1235942" cy="307777"/>
              </a:xfrm>
              <a:prstGeom prst="rect">
                <a:avLst/>
              </a:prstGeom>
              <a:blipFill>
                <a:blip r:embed="rId6"/>
                <a:stretch>
                  <a:fillRect r="-1674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DC6B996-7CF6-5A8F-EB71-6EBFD86A2A55}"/>
              </a:ext>
            </a:extLst>
          </p:cNvPr>
          <p:cNvCxnSpPr>
            <a:cxnSpLocks/>
          </p:cNvCxnSpPr>
          <p:nvPr/>
        </p:nvCxnSpPr>
        <p:spPr>
          <a:xfrm>
            <a:off x="1922974" y="1313798"/>
            <a:ext cx="294005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BF7D1ED-FCED-9616-1493-113393756133}"/>
                  </a:ext>
                </a:extLst>
              </p:cNvPr>
              <p:cNvSpPr txBox="1"/>
              <p:nvPr/>
            </p:nvSpPr>
            <p:spPr>
              <a:xfrm>
                <a:off x="1863080" y="1057841"/>
                <a:ext cx="41379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BF7D1ED-FCED-9616-1493-113393756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080" y="1057841"/>
                <a:ext cx="413792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75DBD4F7-24FE-351E-37C3-06A2C850DB7C}"/>
              </a:ext>
            </a:extLst>
          </p:cNvPr>
          <p:cNvSpPr txBox="1"/>
          <p:nvPr/>
        </p:nvSpPr>
        <p:spPr>
          <a:xfrm>
            <a:off x="4239179" y="2901580"/>
            <a:ext cx="24946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Example </a:t>
            </a:r>
            <a:r>
              <a:rPr lang="en-US" sz="1400" dirty="0" err="1"/>
              <a:t>centre</a:t>
            </a:r>
            <a:r>
              <a:rPr lang="en-US" sz="1400" dirty="0"/>
              <a:t> of BC7 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F1BC59-481A-A548-FDBA-964F7D2BBBFE}"/>
                  </a:ext>
                </a:extLst>
              </p:cNvPr>
              <p:cNvSpPr txBox="1"/>
              <p:nvPr/>
            </p:nvSpPr>
            <p:spPr>
              <a:xfrm>
                <a:off x="4424225" y="3216531"/>
                <a:ext cx="956224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~1500</m:t>
                      </m:r>
                      <m: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F1BC59-481A-A548-FDBA-964F7D2BBB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4225" y="3216531"/>
                <a:ext cx="956224" cy="232436"/>
              </a:xfrm>
              <a:prstGeom prst="rect">
                <a:avLst/>
              </a:prstGeom>
              <a:blipFill>
                <a:blip r:embed="rId8"/>
                <a:stretch>
                  <a:fillRect l="-8917" b="-2368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D0C3E4F-87EA-AFC3-C30A-DA72C4777879}"/>
                  </a:ext>
                </a:extLst>
              </p:cNvPr>
              <p:cNvSpPr txBox="1"/>
              <p:nvPr/>
            </p:nvSpPr>
            <p:spPr>
              <a:xfrm>
                <a:off x="4339339" y="3471117"/>
                <a:ext cx="1329420" cy="324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𝐮𝐦</m:t>
                      </m:r>
                    </m:oMath>
                  </m:oMathPara>
                </a14:m>
                <a:endParaRPr lang="en-150" sz="1400" b="1" dirty="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D0C3E4F-87EA-AFC3-C30A-DA72C4777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9339" y="3471117"/>
                <a:ext cx="1329420" cy="32476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B0FB73F-6F6A-6ADA-8207-403ED4B15465}"/>
                  </a:ext>
                </a:extLst>
              </p:cNvPr>
              <p:cNvSpPr txBox="1"/>
              <p:nvPr/>
            </p:nvSpPr>
            <p:spPr>
              <a:xfrm>
                <a:off x="5380449" y="3272802"/>
                <a:ext cx="3872071" cy="3243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/>
                  <a:t>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𝑷𝑺𝑭</m:t>
                        </m:r>
                      </m:sub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sz="1400" b="1" dirty="0"/>
                  <a:t> </a:t>
                </a:r>
                <a:r>
                  <a:rPr lang="en-US" sz="1400" dirty="0"/>
                  <a:t>for pinhole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=150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endParaRPr lang="en-150" sz="140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B0FB73F-6F6A-6ADA-8207-403ED4B154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0449" y="3272802"/>
                <a:ext cx="3872071" cy="324384"/>
              </a:xfrm>
              <a:prstGeom prst="rect">
                <a:avLst/>
              </a:prstGeom>
              <a:blipFill>
                <a:blip r:embed="rId10"/>
                <a:stretch>
                  <a:fillRect l="-472" t="-3774" b="-1320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1EB746C-25CA-0BA8-C023-0840A3B626DD}"/>
              </a:ext>
            </a:extLst>
          </p:cNvPr>
          <p:cNvSpPr txBox="1"/>
          <p:nvPr/>
        </p:nvSpPr>
        <p:spPr>
          <a:xfrm>
            <a:off x="4216808" y="1349037"/>
            <a:ext cx="4743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Critical energies of most dipoles too high (&gt;1 MeV) for diagnostics at </a:t>
            </a:r>
            <a:r>
              <a:rPr lang="en-US" sz="1600" dirty="0" err="1"/>
              <a:t>tt</a:t>
            </a:r>
            <a:r>
              <a:rPr lang="en-US" sz="1600" dirty="0"/>
              <a:t> mode </a:t>
            </a:r>
          </a:p>
          <a:p>
            <a:r>
              <a:rPr lang="en-US" sz="1600" dirty="0"/>
              <a:t>→ </a:t>
            </a:r>
            <a:r>
              <a:rPr lang="en-US" sz="1600" b="1" dirty="0"/>
              <a:t>working in low frequency tail of spectrum</a:t>
            </a:r>
            <a:endParaRPr lang="en-150" sz="1400" b="1" dirty="0"/>
          </a:p>
        </p:txBody>
      </p:sp>
      <p:pic>
        <p:nvPicPr>
          <p:cNvPr id="8" name="Graphic 7" descr="Smiling face outline with solid fill">
            <a:extLst>
              <a:ext uri="{FF2B5EF4-FFF2-40B4-BE49-F238E27FC236}">
                <a16:creationId xmlns:a16="http://schemas.microsoft.com/office/drawing/2014/main" id="{1418A217-D2F6-9BD4-DA54-36693A2BBA8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228681" y="2870288"/>
            <a:ext cx="360000" cy="36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F86E6D-C892-4A8D-7790-9A649E3E8E58}"/>
              </a:ext>
            </a:extLst>
          </p:cNvPr>
          <p:cNvSpPr txBox="1"/>
          <p:nvPr/>
        </p:nvSpPr>
        <p:spPr>
          <a:xfrm>
            <a:off x="583937" y="1860243"/>
            <a:ext cx="5400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V23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412343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25F09D54-9E41-B757-6D73-AD2666778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4192" y="2645520"/>
            <a:ext cx="5035450" cy="246262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104885E-5263-A6FB-FAB7-1F9AAF50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338" y="828856"/>
            <a:ext cx="4139952" cy="4314644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Dipole magnets around RF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805CF052-8955-0379-8F90-C6ADC6C5859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95893" t="38086" r="1063" b="44118"/>
          <a:stretch/>
        </p:blipFill>
        <p:spPr>
          <a:xfrm>
            <a:off x="274373" y="1059582"/>
            <a:ext cx="193171" cy="5795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1B80C16-B7D2-B97C-0F73-6BCAAD301786}"/>
                  </a:ext>
                </a:extLst>
              </p:cNvPr>
              <p:cNvSpPr txBox="1"/>
              <p:nvPr/>
            </p:nvSpPr>
            <p:spPr>
              <a:xfrm>
                <a:off x="2259496" y="1860244"/>
                <a:ext cx="123594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𝑀𝑜𝑑𝑒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150" sz="14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1B80C16-B7D2-B97C-0F73-6BCAAD3017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9496" y="1860244"/>
                <a:ext cx="1235942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DC6B996-7CF6-5A8F-EB71-6EBFD86A2A55}"/>
              </a:ext>
            </a:extLst>
          </p:cNvPr>
          <p:cNvCxnSpPr>
            <a:cxnSpLocks/>
          </p:cNvCxnSpPr>
          <p:nvPr/>
        </p:nvCxnSpPr>
        <p:spPr>
          <a:xfrm>
            <a:off x="1301707" y="1313798"/>
            <a:ext cx="294005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BF7D1ED-FCED-9616-1493-113393756133}"/>
                  </a:ext>
                </a:extLst>
              </p:cNvPr>
              <p:cNvSpPr txBox="1"/>
              <p:nvPr/>
            </p:nvSpPr>
            <p:spPr>
              <a:xfrm>
                <a:off x="1241814" y="1006021"/>
                <a:ext cx="41379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BF7D1ED-FCED-9616-1493-113393756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814" y="1006021"/>
                <a:ext cx="413792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75DBD4F7-24FE-351E-37C3-06A2C850DB7C}"/>
              </a:ext>
            </a:extLst>
          </p:cNvPr>
          <p:cNvSpPr txBox="1"/>
          <p:nvPr/>
        </p:nvSpPr>
        <p:spPr>
          <a:xfrm>
            <a:off x="4239179" y="1699182"/>
            <a:ext cx="24946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Example </a:t>
            </a:r>
            <a:r>
              <a:rPr lang="en-US" sz="1400" dirty="0" err="1"/>
              <a:t>centre</a:t>
            </a:r>
            <a:r>
              <a:rPr lang="en-US" sz="1400" dirty="0"/>
              <a:t> of BRI1 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F1BC59-481A-A548-FDBA-964F7D2BBBFE}"/>
                  </a:ext>
                </a:extLst>
              </p:cNvPr>
              <p:cNvSpPr txBox="1"/>
              <p:nvPr/>
            </p:nvSpPr>
            <p:spPr>
              <a:xfrm>
                <a:off x="4424225" y="2014133"/>
                <a:ext cx="856838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~100</m:t>
                      </m:r>
                      <m: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F1BC59-481A-A548-FDBA-964F7D2BBB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4225" y="2014133"/>
                <a:ext cx="856838" cy="232436"/>
              </a:xfrm>
              <a:prstGeom prst="rect">
                <a:avLst/>
              </a:prstGeom>
              <a:blipFill>
                <a:blip r:embed="rId10"/>
                <a:stretch>
                  <a:fillRect l="-10000" b="-2307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D0C3E4F-87EA-AFC3-C30A-DA72C4777879}"/>
                  </a:ext>
                </a:extLst>
              </p:cNvPr>
              <p:cNvSpPr txBox="1"/>
              <p:nvPr/>
            </p:nvSpPr>
            <p:spPr>
              <a:xfrm>
                <a:off x="4339339" y="2268719"/>
                <a:ext cx="1329420" cy="324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𝟏𝟒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𝐮𝐦</m:t>
                      </m:r>
                    </m:oMath>
                  </m:oMathPara>
                </a14:m>
                <a:endParaRPr lang="en-150" sz="1400" b="1" dirty="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D0C3E4F-87EA-AFC3-C30A-DA72C4777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9339" y="2268719"/>
                <a:ext cx="1329420" cy="32476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B0FB73F-6F6A-6ADA-8207-403ED4B15465}"/>
                  </a:ext>
                </a:extLst>
              </p:cNvPr>
              <p:cNvSpPr txBox="1"/>
              <p:nvPr/>
            </p:nvSpPr>
            <p:spPr>
              <a:xfrm>
                <a:off x="5486504" y="2070404"/>
                <a:ext cx="3804045" cy="3226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/>
                  <a:t>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𝑷𝑺𝑭</m:t>
                        </m:r>
                      </m:sub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sz="1400" b="1" dirty="0"/>
                  <a:t> </a:t>
                </a:r>
                <a:r>
                  <a:rPr lang="en-US" sz="1400" dirty="0"/>
                  <a:t>for pinhole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=50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endParaRPr lang="en-150" sz="140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B0FB73F-6F6A-6ADA-8207-403ED4B154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504" y="2070404"/>
                <a:ext cx="3804045" cy="322652"/>
              </a:xfrm>
              <a:prstGeom prst="rect">
                <a:avLst/>
              </a:prstGeom>
              <a:blipFill>
                <a:blip r:embed="rId12"/>
                <a:stretch>
                  <a:fillRect l="-481" b="-1698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158F578-0FCD-380E-187F-20C08D94ACD2}"/>
                  </a:ext>
                </a:extLst>
              </p:cNvPr>
              <p:cNvSpPr txBox="1"/>
              <p:nvPr/>
            </p:nvSpPr>
            <p:spPr>
              <a:xfrm>
                <a:off x="7452320" y="3054517"/>
                <a:ext cx="127404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=500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158F578-0FCD-380E-187F-20C08D94A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3054517"/>
                <a:ext cx="1274047" cy="27699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B9E265-92F9-AB52-8585-D6AF7FDC0E32}"/>
                  </a:ext>
                </a:extLst>
              </p:cNvPr>
              <p:cNvSpPr txBox="1"/>
              <p:nvPr/>
            </p:nvSpPr>
            <p:spPr>
              <a:xfrm>
                <a:off x="7529032" y="2787774"/>
                <a:ext cx="110399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𝑀𝑜𝑑𝑒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150" sz="1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B9E265-92F9-AB52-8585-D6AF7FDC0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9032" y="2787774"/>
                <a:ext cx="1103992" cy="30777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4138E94-9989-21CE-D9D1-7D304BF7DF0A}"/>
              </a:ext>
            </a:extLst>
          </p:cNvPr>
          <p:cNvSpPr txBox="1"/>
          <p:nvPr/>
        </p:nvSpPr>
        <p:spPr>
          <a:xfrm>
            <a:off x="4139952" y="411510"/>
            <a:ext cx="21602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Pro: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less SR power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7860D-704C-31C2-233F-3F7AD92584A6}"/>
              </a:ext>
            </a:extLst>
          </p:cNvPr>
          <p:cNvSpPr txBox="1"/>
          <p:nvPr/>
        </p:nvSpPr>
        <p:spPr>
          <a:xfrm>
            <a:off x="6114771" y="411510"/>
            <a:ext cx="29523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integration (inside ring and layout changes with mode)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similar beam sizes as arcs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E79DD0-1553-5F8E-2E1B-29EBEEF8DAAD}"/>
              </a:ext>
            </a:extLst>
          </p:cNvPr>
          <p:cNvSpPr/>
          <p:nvPr/>
        </p:nvSpPr>
        <p:spPr>
          <a:xfrm>
            <a:off x="7787789" y="3798724"/>
            <a:ext cx="504056" cy="27699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710B63-41F2-8D76-2953-7F6B3132F2D8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4139952" y="3194399"/>
            <a:ext cx="3647837" cy="742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B7F3193-073E-FDE3-ED26-722521EE558A}"/>
                  </a:ext>
                </a:extLst>
              </p:cNvPr>
              <p:cNvSpPr txBox="1"/>
              <p:nvPr/>
            </p:nvSpPr>
            <p:spPr>
              <a:xfrm>
                <a:off x="5844090" y="3981956"/>
                <a:ext cx="158417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RF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straight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section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B7F3193-073E-FDE3-ED26-722521EE5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4090" y="3981956"/>
                <a:ext cx="1584175" cy="307777"/>
              </a:xfrm>
              <a:prstGeom prst="rect">
                <a:avLst/>
              </a:prstGeom>
              <a:blipFill>
                <a:blip r:embed="rId15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7739642-03D0-4F32-73CF-A76BE4426DAF}"/>
                  </a:ext>
                </a:extLst>
              </p:cNvPr>
              <p:cNvSpPr txBox="1"/>
              <p:nvPr/>
            </p:nvSpPr>
            <p:spPr>
              <a:xfrm>
                <a:off x="4518232" y="3888590"/>
                <a:ext cx="41379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7739642-03D0-4F32-73CF-A76BE4426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8232" y="3888590"/>
                <a:ext cx="413792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719F899-6E9B-1432-DF43-8B487AC6EAB0}"/>
              </a:ext>
            </a:extLst>
          </p:cNvPr>
          <p:cNvCxnSpPr>
            <a:cxnSpLocks/>
          </p:cNvCxnSpPr>
          <p:nvPr/>
        </p:nvCxnSpPr>
        <p:spPr>
          <a:xfrm flipV="1">
            <a:off x="4788024" y="3986348"/>
            <a:ext cx="144000" cy="21589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phic 24" descr="Sad face outline with solid fill">
            <a:extLst>
              <a:ext uri="{FF2B5EF4-FFF2-40B4-BE49-F238E27FC236}">
                <a16:creationId xmlns:a16="http://schemas.microsoft.com/office/drawing/2014/main" id="{2F52A9E7-CFEE-1CF4-DA55-56F258FEA2C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273921" y="1660980"/>
            <a:ext cx="360000" cy="360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8E46C03-1990-13E2-1AF2-2F29C9C56A37}"/>
              </a:ext>
            </a:extLst>
          </p:cNvPr>
          <p:cNvSpPr txBox="1"/>
          <p:nvPr/>
        </p:nvSpPr>
        <p:spPr>
          <a:xfrm>
            <a:off x="546070" y="1884793"/>
            <a:ext cx="5400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V23</a:t>
            </a:r>
            <a:endParaRPr lang="en-15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9F142EC-7B0B-68A9-1462-8045DAEC6E7A}"/>
              </a:ext>
            </a:extLst>
          </p:cNvPr>
          <p:cNvSpPr/>
          <p:nvPr/>
        </p:nvSpPr>
        <p:spPr>
          <a:xfrm>
            <a:off x="6448425" y="704850"/>
            <a:ext cx="2484000" cy="50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07249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phic 28" descr="Neutral face outline outline">
            <a:extLst>
              <a:ext uri="{FF2B5EF4-FFF2-40B4-BE49-F238E27FC236}">
                <a16:creationId xmlns:a16="http://schemas.microsoft.com/office/drawing/2014/main" id="{A8965186-598B-698E-A4C9-65E30F2E5C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3921" y="1660980"/>
            <a:ext cx="360000" cy="360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C58E2816-36F1-EAA7-5E9D-8919C2386E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57757" y="2683513"/>
            <a:ext cx="5072957" cy="242463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290AC26-1C15-C2A2-C011-F8A87D3D98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286" y="843558"/>
            <a:ext cx="4076989" cy="4299941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Dipole magnets around RF (ttbar mode)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805CF052-8955-0379-8F90-C6ADC6C5859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95893" t="38086" r="1063" b="44118"/>
          <a:stretch/>
        </p:blipFill>
        <p:spPr>
          <a:xfrm>
            <a:off x="274373" y="1059582"/>
            <a:ext cx="193171" cy="5795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1B80C16-B7D2-B97C-0F73-6BCAAD301786}"/>
                  </a:ext>
                </a:extLst>
              </p:cNvPr>
              <p:cNvSpPr txBox="1"/>
              <p:nvPr/>
            </p:nvSpPr>
            <p:spPr>
              <a:xfrm>
                <a:off x="2259496" y="1860244"/>
                <a:ext cx="123594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𝑀𝑜𝑑𝑒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150" sz="14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1B80C16-B7D2-B97C-0F73-6BCAAD3017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9496" y="1860244"/>
                <a:ext cx="1235942" cy="307777"/>
              </a:xfrm>
              <a:prstGeom prst="rect">
                <a:avLst/>
              </a:prstGeom>
              <a:blipFill>
                <a:blip r:embed="rId10"/>
                <a:stretch>
                  <a:fillRect r="-1732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DC6B996-7CF6-5A8F-EB71-6EBFD86A2A55}"/>
              </a:ext>
            </a:extLst>
          </p:cNvPr>
          <p:cNvCxnSpPr>
            <a:cxnSpLocks/>
          </p:cNvCxnSpPr>
          <p:nvPr/>
        </p:nvCxnSpPr>
        <p:spPr>
          <a:xfrm>
            <a:off x="1301707" y="1313798"/>
            <a:ext cx="294005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BF7D1ED-FCED-9616-1493-113393756133}"/>
                  </a:ext>
                </a:extLst>
              </p:cNvPr>
              <p:cNvSpPr txBox="1"/>
              <p:nvPr/>
            </p:nvSpPr>
            <p:spPr>
              <a:xfrm>
                <a:off x="1241814" y="1006021"/>
                <a:ext cx="41379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BF7D1ED-FCED-9616-1493-113393756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814" y="1006021"/>
                <a:ext cx="413792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75DBD4F7-24FE-351E-37C3-06A2C850DB7C}"/>
              </a:ext>
            </a:extLst>
          </p:cNvPr>
          <p:cNvSpPr txBox="1"/>
          <p:nvPr/>
        </p:nvSpPr>
        <p:spPr>
          <a:xfrm>
            <a:off x="4239179" y="1699182"/>
            <a:ext cx="24946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Example </a:t>
            </a:r>
            <a:r>
              <a:rPr lang="en-US" sz="1400" dirty="0" err="1"/>
              <a:t>centre</a:t>
            </a:r>
            <a:r>
              <a:rPr lang="en-US" sz="1400" dirty="0"/>
              <a:t> of BI1 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F1BC59-481A-A548-FDBA-964F7D2BBBFE}"/>
                  </a:ext>
                </a:extLst>
              </p:cNvPr>
              <p:cNvSpPr txBox="1"/>
              <p:nvPr/>
            </p:nvSpPr>
            <p:spPr>
              <a:xfrm>
                <a:off x="4424225" y="2014133"/>
                <a:ext cx="856838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~250</m:t>
                      </m:r>
                      <m: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AF1BC59-481A-A548-FDBA-964F7D2BBB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4225" y="2014133"/>
                <a:ext cx="856838" cy="232436"/>
              </a:xfrm>
              <a:prstGeom prst="rect">
                <a:avLst/>
              </a:prstGeom>
              <a:blipFill>
                <a:blip r:embed="rId12"/>
                <a:stretch>
                  <a:fillRect l="-10000" b="-2307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D0C3E4F-87EA-AFC3-C30A-DA72C4777879}"/>
                  </a:ext>
                </a:extLst>
              </p:cNvPr>
              <p:cNvSpPr txBox="1"/>
              <p:nvPr/>
            </p:nvSpPr>
            <p:spPr>
              <a:xfrm>
                <a:off x="4339339" y="2268719"/>
                <a:ext cx="1329420" cy="324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𝐮𝐦</m:t>
                      </m:r>
                    </m:oMath>
                  </m:oMathPara>
                </a14:m>
                <a:endParaRPr lang="en-150" sz="1400" b="1" dirty="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D0C3E4F-87EA-AFC3-C30A-DA72C4777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9339" y="2268719"/>
                <a:ext cx="1329420" cy="32476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B0FB73F-6F6A-6ADA-8207-403ED4B15465}"/>
                  </a:ext>
                </a:extLst>
              </p:cNvPr>
              <p:cNvSpPr txBox="1"/>
              <p:nvPr/>
            </p:nvSpPr>
            <p:spPr>
              <a:xfrm>
                <a:off x="5292080" y="2070404"/>
                <a:ext cx="4076989" cy="3243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/>
                  <a:t>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𝑷𝑺𝑭</m:t>
                        </m:r>
                      </m:sub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sz="1400" b="1" dirty="0"/>
                  <a:t> </a:t>
                </a:r>
                <a:r>
                  <a:rPr lang="en-US" sz="1400" dirty="0"/>
                  <a:t>for pinhole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=150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endParaRPr lang="en-150" sz="140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B0FB73F-6F6A-6ADA-8207-403ED4B154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070404"/>
                <a:ext cx="4076989" cy="324384"/>
              </a:xfrm>
              <a:prstGeom prst="rect">
                <a:avLst/>
              </a:prstGeom>
              <a:blipFill>
                <a:blip r:embed="rId14"/>
                <a:stretch>
                  <a:fillRect l="-448" t="-3774" b="-1320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158F578-0FCD-380E-187F-20C08D94ACD2}"/>
                  </a:ext>
                </a:extLst>
              </p:cNvPr>
              <p:cNvSpPr txBox="1"/>
              <p:nvPr/>
            </p:nvSpPr>
            <p:spPr>
              <a:xfrm>
                <a:off x="7380312" y="3054517"/>
                <a:ext cx="127404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=500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158F578-0FCD-380E-187F-20C08D94A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3054517"/>
                <a:ext cx="1274047" cy="27699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B9E265-92F9-AB52-8585-D6AF7FDC0E32}"/>
                  </a:ext>
                </a:extLst>
              </p:cNvPr>
              <p:cNvSpPr txBox="1"/>
              <p:nvPr/>
            </p:nvSpPr>
            <p:spPr>
              <a:xfrm>
                <a:off x="7457024" y="2787774"/>
                <a:ext cx="110399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𝑀𝑜𝑑𝑒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150" sz="1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B9E265-92F9-AB52-8585-D6AF7FDC0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024" y="2787774"/>
                <a:ext cx="1103992" cy="307777"/>
              </a:xfrm>
              <a:prstGeom prst="rect">
                <a:avLst/>
              </a:prstGeom>
              <a:blipFill>
                <a:blip r:embed="rId16"/>
                <a:stretch>
                  <a:fillRect r="-198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4DE79DD0-1553-5F8E-2E1B-29EBEEF8DAAD}"/>
              </a:ext>
            </a:extLst>
          </p:cNvPr>
          <p:cNvSpPr/>
          <p:nvPr/>
        </p:nvSpPr>
        <p:spPr>
          <a:xfrm>
            <a:off x="7458957" y="3594541"/>
            <a:ext cx="504056" cy="27699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710B63-41F2-8D76-2953-7F6B3132F2D8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4153171" y="3210625"/>
            <a:ext cx="3305786" cy="5224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B7F3193-073E-FDE3-ED26-722521EE558A}"/>
                  </a:ext>
                </a:extLst>
              </p:cNvPr>
              <p:cNvSpPr txBox="1"/>
              <p:nvPr/>
            </p:nvSpPr>
            <p:spPr>
              <a:xfrm>
                <a:off x="5772447" y="3741939"/>
                <a:ext cx="158417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RF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straight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section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B7F3193-073E-FDE3-ED26-722521EE5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2447" y="3741939"/>
                <a:ext cx="1584175" cy="307777"/>
              </a:xfrm>
              <a:prstGeom prst="rect">
                <a:avLst/>
              </a:prstGeom>
              <a:blipFill>
                <a:blip r:embed="rId1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7739642-03D0-4F32-73CF-A76BE4426DAF}"/>
                  </a:ext>
                </a:extLst>
              </p:cNvPr>
              <p:cNvSpPr txBox="1"/>
              <p:nvPr/>
            </p:nvSpPr>
            <p:spPr>
              <a:xfrm>
                <a:off x="4518232" y="3669177"/>
                <a:ext cx="41379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7739642-03D0-4F32-73CF-A76BE4426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8232" y="3669177"/>
                <a:ext cx="413792" cy="30777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719F899-6E9B-1432-DF43-8B487AC6EAB0}"/>
              </a:ext>
            </a:extLst>
          </p:cNvPr>
          <p:cNvCxnSpPr>
            <a:cxnSpLocks/>
          </p:cNvCxnSpPr>
          <p:nvPr/>
        </p:nvCxnSpPr>
        <p:spPr>
          <a:xfrm flipV="1">
            <a:off x="4788024" y="3823065"/>
            <a:ext cx="144000" cy="21589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64B257F-6238-1806-53A7-338EDE1B406F}"/>
              </a:ext>
            </a:extLst>
          </p:cNvPr>
          <p:cNvSpPr txBox="1"/>
          <p:nvPr/>
        </p:nvSpPr>
        <p:spPr>
          <a:xfrm>
            <a:off x="546070" y="1884793"/>
            <a:ext cx="5400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V23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1892210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4480E-4B9A-9D83-A9A8-96D9DAF565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F2A49D-73A1-E5A7-635E-5B4DEC337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Synchrotron radiation extraction geometry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00651D7-578E-4AE3-01CE-D0F7468924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163238-800B-B999-95D2-B3915439A723}"/>
              </a:ext>
            </a:extLst>
          </p:cNvPr>
          <p:cNvCxnSpPr>
            <a:cxnSpLocks/>
          </p:cNvCxnSpPr>
          <p:nvPr/>
        </p:nvCxnSpPr>
        <p:spPr>
          <a:xfrm flipV="1">
            <a:off x="343773" y="1890406"/>
            <a:ext cx="8240965" cy="23738"/>
          </a:xfrm>
          <a:prstGeom prst="line">
            <a:avLst/>
          </a:prstGeom>
          <a:ln w="12700">
            <a:solidFill>
              <a:srgbClr val="FFC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ABCA8E8-022A-28FB-C65E-FA0CD4BFD852}"/>
              </a:ext>
            </a:extLst>
          </p:cNvPr>
          <p:cNvSpPr/>
          <p:nvPr/>
        </p:nvSpPr>
        <p:spPr>
          <a:xfrm>
            <a:off x="343773" y="1920493"/>
            <a:ext cx="8160717" cy="1097525"/>
          </a:xfrm>
          <a:custGeom>
            <a:avLst/>
            <a:gdLst>
              <a:gd name="connsiteX0" fmla="*/ 0 w 5075340"/>
              <a:gd name="connsiteY0" fmla="*/ 0 h 402672"/>
              <a:gd name="connsiteX1" fmla="*/ 5075340 w 5075340"/>
              <a:gd name="connsiteY1" fmla="*/ 402672 h 402672"/>
              <a:gd name="connsiteX0" fmla="*/ 0 w 5075340"/>
              <a:gd name="connsiteY0" fmla="*/ 0 h 402672"/>
              <a:gd name="connsiteX1" fmla="*/ 5075340 w 5075340"/>
              <a:gd name="connsiteY1" fmla="*/ 402672 h 402672"/>
              <a:gd name="connsiteX0" fmla="*/ 0 w 5075340"/>
              <a:gd name="connsiteY0" fmla="*/ 0 h 402672"/>
              <a:gd name="connsiteX1" fmla="*/ 5075340 w 5075340"/>
              <a:gd name="connsiteY1" fmla="*/ 402672 h 402672"/>
              <a:gd name="connsiteX0" fmla="*/ 0 w 5075340"/>
              <a:gd name="connsiteY0" fmla="*/ 0 h 402672"/>
              <a:gd name="connsiteX1" fmla="*/ 5075340 w 5075340"/>
              <a:gd name="connsiteY1" fmla="*/ 402672 h 40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75340" h="402672">
                <a:moveTo>
                  <a:pt x="0" y="0"/>
                </a:moveTo>
                <a:cubicBezTo>
                  <a:pt x="1675002" y="8390"/>
                  <a:pt x="3417116" y="192947"/>
                  <a:pt x="5075340" y="402672"/>
                </a:cubicBezTo>
              </a:path>
            </a:pathLst>
          </a:custGeom>
          <a:noFill/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E257C5-BB81-1D98-BFE0-757091B4C7D2}"/>
                  </a:ext>
                </a:extLst>
              </p:cNvPr>
              <p:cNvSpPr txBox="1"/>
              <p:nvPr/>
            </p:nvSpPr>
            <p:spPr>
              <a:xfrm>
                <a:off x="8539063" y="2802006"/>
                <a:ext cx="522327" cy="521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E257C5-BB81-1D98-BFE0-757091B4C7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9063" y="2802006"/>
                <a:ext cx="522327" cy="521064"/>
              </a:xfrm>
              <a:prstGeom prst="rect">
                <a:avLst/>
              </a:prstGeom>
              <a:blipFill>
                <a:blip r:embed="rId2"/>
                <a:stretch>
                  <a:fillRect l="-4706" r="-9412" b="-235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32100C6-33D6-8692-360E-22B3EE869247}"/>
                  </a:ext>
                </a:extLst>
              </p:cNvPr>
              <p:cNvSpPr txBox="1"/>
              <p:nvPr/>
            </p:nvSpPr>
            <p:spPr>
              <a:xfrm>
                <a:off x="2275562" y="1597692"/>
                <a:ext cx="9077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~100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32100C6-33D6-8692-360E-22B3EE8692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5562" y="1597692"/>
                <a:ext cx="907798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DA68724-4ADE-C9D5-C438-3E96F2B09522}"/>
              </a:ext>
            </a:extLst>
          </p:cNvPr>
          <p:cNvCxnSpPr/>
          <p:nvPr/>
        </p:nvCxnSpPr>
        <p:spPr>
          <a:xfrm>
            <a:off x="2733362" y="1902274"/>
            <a:ext cx="0" cy="144000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4BD66A-32DA-241B-0EE8-96E712D08C59}"/>
                  </a:ext>
                </a:extLst>
              </p:cNvPr>
              <p:cNvSpPr txBox="1"/>
              <p:nvPr/>
            </p:nvSpPr>
            <p:spPr>
              <a:xfrm>
                <a:off x="2283362" y="2081959"/>
                <a:ext cx="8999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0" i="1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~0.5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2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4BD66A-32DA-241B-0EE8-96E712D08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3362" y="2081959"/>
                <a:ext cx="899998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899090D-83CA-5B61-2B11-3CE0B24764AA}"/>
                  </a:ext>
                </a:extLst>
              </p:cNvPr>
              <p:cNvSpPr txBox="1"/>
              <p:nvPr/>
            </p:nvSpPr>
            <p:spPr>
              <a:xfrm>
                <a:off x="6994275" y="2813980"/>
                <a:ext cx="8999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b="0" i="1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~5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899090D-83CA-5B61-2B11-3CE0B2476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4275" y="2813980"/>
                <a:ext cx="899998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99FEADD-D20F-E92F-8C46-490F006D9051}"/>
                  </a:ext>
                </a:extLst>
              </p:cNvPr>
              <p:cNvSpPr txBox="1"/>
              <p:nvPr/>
            </p:nvSpPr>
            <p:spPr>
              <a:xfrm>
                <a:off x="183087" y="1014990"/>
                <a:ext cx="1014795" cy="3193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99FEADD-D20F-E92F-8C46-490F006D9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087" y="1014990"/>
                <a:ext cx="1014795" cy="31932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D8CE1B5-C8C2-D47A-F2C7-BB245003288F}"/>
                  </a:ext>
                </a:extLst>
              </p:cNvPr>
              <p:cNvSpPr txBox="1"/>
              <p:nvPr/>
            </p:nvSpPr>
            <p:spPr>
              <a:xfrm>
                <a:off x="6986475" y="1609561"/>
                <a:ext cx="90779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~300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150" sz="1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D8CE1B5-C8C2-D47A-F2C7-BB2450032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6475" y="1609561"/>
                <a:ext cx="907798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2DB9C7-9775-D93E-5528-676D89FEF6C4}"/>
              </a:ext>
            </a:extLst>
          </p:cNvPr>
          <p:cNvCxnSpPr>
            <a:cxnSpLocks/>
          </p:cNvCxnSpPr>
          <p:nvPr/>
        </p:nvCxnSpPr>
        <p:spPr>
          <a:xfrm>
            <a:off x="7419498" y="1902273"/>
            <a:ext cx="0" cy="864000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705A51B-94CA-A899-20B5-E374C91CEC9E}"/>
              </a:ext>
            </a:extLst>
          </p:cNvPr>
          <p:cNvCxnSpPr>
            <a:cxnSpLocks/>
          </p:cNvCxnSpPr>
          <p:nvPr/>
        </p:nvCxnSpPr>
        <p:spPr>
          <a:xfrm flipH="1">
            <a:off x="433669" y="1480671"/>
            <a:ext cx="229579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E381191-ECD7-8939-DA0E-2CC7965E36E1}"/>
              </a:ext>
            </a:extLst>
          </p:cNvPr>
          <p:cNvCxnSpPr>
            <a:cxnSpLocks/>
          </p:cNvCxnSpPr>
          <p:nvPr/>
        </p:nvCxnSpPr>
        <p:spPr>
          <a:xfrm flipH="1">
            <a:off x="2729461" y="1480671"/>
            <a:ext cx="471091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40EB66C-EC68-662A-B90B-41D760685EFF}"/>
                  </a:ext>
                </a:extLst>
              </p:cNvPr>
              <p:cNvSpPr txBox="1"/>
              <p:nvPr/>
            </p:nvSpPr>
            <p:spPr>
              <a:xfrm>
                <a:off x="1197882" y="1154186"/>
                <a:ext cx="7673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150" i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40EB66C-EC68-662A-B90B-41D760685E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882" y="1154186"/>
                <a:ext cx="76736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2AECBC-F9D3-3FDE-E1C1-F3F9F92C35BB}"/>
                  </a:ext>
                </a:extLst>
              </p:cNvPr>
              <p:cNvSpPr txBox="1"/>
              <p:nvPr/>
            </p:nvSpPr>
            <p:spPr>
              <a:xfrm>
                <a:off x="4970625" y="1154446"/>
                <a:ext cx="767365" cy="3193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2AECBC-F9D3-3FDE-E1C1-F3F9F92C3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0625" y="1154446"/>
                <a:ext cx="767365" cy="31932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ECB8579-F63D-928B-59CE-26F0BF75A9C6}"/>
                  </a:ext>
                </a:extLst>
              </p:cNvPr>
              <p:cNvSpPr txBox="1"/>
              <p:nvPr/>
            </p:nvSpPr>
            <p:spPr>
              <a:xfrm>
                <a:off x="7678436" y="1313160"/>
                <a:ext cx="1202039" cy="3193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15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ECB8579-F63D-928B-59CE-26F0BF75A9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8436" y="1313160"/>
                <a:ext cx="1202039" cy="319324"/>
              </a:xfrm>
              <a:prstGeom prst="rect">
                <a:avLst/>
              </a:prstGeom>
              <a:blipFill>
                <a:blip r:embed="rId10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883ED161-8A26-D23C-7E12-251B127720CB}"/>
              </a:ext>
            </a:extLst>
          </p:cNvPr>
          <p:cNvSpPr txBox="1"/>
          <p:nvPr/>
        </p:nvSpPr>
        <p:spPr>
          <a:xfrm>
            <a:off x="2240122" y="943504"/>
            <a:ext cx="978678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light sampling</a:t>
            </a:r>
            <a:endParaRPr lang="en-1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DA93C7-4C07-5C23-82D9-668F312E050E}"/>
              </a:ext>
            </a:extLst>
          </p:cNvPr>
          <p:cNvSpPr txBox="1"/>
          <p:nvPr/>
        </p:nvSpPr>
        <p:spPr>
          <a:xfrm>
            <a:off x="7070066" y="1107623"/>
            <a:ext cx="824208" cy="319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detector</a:t>
            </a:r>
            <a:endParaRPr lang="en-15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1A81476-CA90-1A62-2906-843FBB35577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956" y="2394644"/>
            <a:ext cx="3621619" cy="26441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F41C538-7E19-8E40-774A-14E1F9F73AB6}"/>
                  </a:ext>
                </a:extLst>
              </p:cNvPr>
              <p:cNvSpPr txBox="1"/>
              <p:nvPr/>
            </p:nvSpPr>
            <p:spPr>
              <a:xfrm>
                <a:off x="3820982" y="3359507"/>
                <a:ext cx="4979244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/>
                  <a:t>If we assume to measure </a:t>
                </a:r>
                <a:r>
                  <a:rPr lang="en-US" sz="1400" b="1" dirty="0"/>
                  <a:t>source sizes of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sz="1400" dirty="0"/>
                  <a:t>, we need at least a factor 2 magnification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→ requires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𝑫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𝟐𝟎𝟎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sz="1400" b="1" dirty="0"/>
                  <a:t> distance from the pinhole, </a:t>
                </a:r>
                <a:r>
                  <a:rPr lang="en-US" sz="1400" dirty="0"/>
                  <a:t>corresponding to </a:t>
                </a:r>
                <a14:m>
                  <m:oMath xmlns:m="http://schemas.openxmlformats.org/officeDocument/2006/math"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sz="1400" b="1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400" b="1" i="1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14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sz="1400" b="1" dirty="0"/>
                  <a:t> transverse distance</a:t>
                </a:r>
                <a:endParaRPr lang="en-150" sz="1400" b="1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F41C538-7E19-8E40-774A-14E1F9F73A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982" y="3359507"/>
                <a:ext cx="4979244" cy="1169551"/>
              </a:xfrm>
              <a:prstGeom prst="rect">
                <a:avLst/>
              </a:prstGeom>
              <a:blipFill>
                <a:blip r:embed="rId12"/>
                <a:stretch>
                  <a:fillRect l="-367" t="-1042" b="-468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D5235722-6AFD-3A18-E5C3-AEA726D927A3}"/>
              </a:ext>
            </a:extLst>
          </p:cNvPr>
          <p:cNvSpPr txBox="1"/>
          <p:nvPr/>
        </p:nvSpPr>
        <p:spPr>
          <a:xfrm rot="541362">
            <a:off x="4833114" y="2402034"/>
            <a:ext cx="180975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beam</a:t>
            </a:r>
            <a:endParaRPr lang="en-150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46A786B-E482-BBA5-C1D0-2ADEACD4DDEB}"/>
              </a:ext>
            </a:extLst>
          </p:cNvPr>
          <p:cNvSpPr txBox="1"/>
          <p:nvPr/>
        </p:nvSpPr>
        <p:spPr>
          <a:xfrm>
            <a:off x="4839353" y="1871576"/>
            <a:ext cx="180975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light</a:t>
            </a:r>
            <a:endParaRPr lang="en-15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497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404BA-FCE3-1EF4-6E00-C354F3A33C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AC33FD-8E70-D4C9-A99F-145DD549DC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8971EF-C381-AA79-0043-00F6B5D79793}"/>
              </a:ext>
            </a:extLst>
          </p:cNvPr>
          <p:cNvCxnSpPr>
            <a:cxnSpLocks/>
          </p:cNvCxnSpPr>
          <p:nvPr/>
        </p:nvCxnSpPr>
        <p:spPr>
          <a:xfrm>
            <a:off x="707953" y="3625873"/>
            <a:ext cx="3960000" cy="0"/>
          </a:xfrm>
          <a:prstGeom prst="straightConnector1">
            <a:avLst/>
          </a:prstGeom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Titel 1">
            <a:extLst>
              <a:ext uri="{FF2B5EF4-FFF2-40B4-BE49-F238E27FC236}">
                <a16:creationId xmlns:a16="http://schemas.microsoft.com/office/drawing/2014/main" id="{73E590CC-3220-63C1-9A1F-181494C76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Requirements for transverse diagnostics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0DB9F87-5754-D893-8BA2-38F99B510381}"/>
              </a:ext>
            </a:extLst>
          </p:cNvPr>
          <p:cNvCxnSpPr>
            <a:cxnSpLocks/>
          </p:cNvCxnSpPr>
          <p:nvPr/>
        </p:nvCxnSpPr>
        <p:spPr>
          <a:xfrm flipV="1">
            <a:off x="713241" y="1465873"/>
            <a:ext cx="0" cy="2160000"/>
          </a:xfrm>
          <a:prstGeom prst="straightConnector1">
            <a:avLst/>
          </a:prstGeom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2C13A8D-CD33-3549-BFBC-3D87D6662747}"/>
              </a:ext>
            </a:extLst>
          </p:cNvPr>
          <p:cNvSpPr txBox="1"/>
          <p:nvPr/>
        </p:nvSpPr>
        <p:spPr>
          <a:xfrm>
            <a:off x="3453857" y="3690960"/>
            <a:ext cx="13678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EFFORT</a:t>
            </a:r>
            <a:endParaRPr lang="en-150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1D624E-63AD-BD8F-D4A5-AA131EA28950}"/>
              </a:ext>
            </a:extLst>
          </p:cNvPr>
          <p:cNvSpPr txBox="1"/>
          <p:nvPr/>
        </p:nvSpPr>
        <p:spPr>
          <a:xfrm rot="16200000">
            <a:off x="-218444" y="1665035"/>
            <a:ext cx="13678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IMPACT</a:t>
            </a:r>
            <a:endParaRPr lang="en-150" sz="16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8C1AC76-5EFF-CCCD-75F5-293D2BBA7FF0}"/>
              </a:ext>
            </a:extLst>
          </p:cNvPr>
          <p:cNvGrpSpPr/>
          <p:nvPr/>
        </p:nvGrpSpPr>
        <p:grpSpPr>
          <a:xfrm>
            <a:off x="938668" y="1197299"/>
            <a:ext cx="1353096" cy="970031"/>
            <a:chOff x="981003" y="1268247"/>
            <a:chExt cx="1353096" cy="97003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246162D-B236-A463-6E81-CAC8FB8DEDF8}"/>
                </a:ext>
              </a:extLst>
            </p:cNvPr>
            <p:cNvSpPr txBox="1"/>
            <p:nvPr/>
          </p:nvSpPr>
          <p:spPr>
            <a:xfrm>
              <a:off x="981003" y="1659396"/>
              <a:ext cx="988148" cy="57888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Precision</a:t>
              </a:r>
            </a:p>
            <a:p>
              <a:pPr algn="ctr"/>
              <a:r>
                <a:rPr lang="en-US" sz="1400" dirty="0"/>
                <a:t>±1%</a:t>
              </a:r>
              <a:endParaRPr lang="en-150" dirty="0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8B39347-1696-EFF5-1251-E1F77E27392C}"/>
                </a:ext>
              </a:extLst>
            </p:cNvPr>
            <p:cNvGrpSpPr/>
            <p:nvPr/>
          </p:nvGrpSpPr>
          <p:grpSpPr>
            <a:xfrm>
              <a:off x="1794099" y="1268247"/>
              <a:ext cx="540000" cy="540000"/>
              <a:chOff x="1555577" y="2517774"/>
              <a:chExt cx="540000" cy="540000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1E2449FF-452C-D32D-835F-DDBEEC18D819}"/>
                  </a:ext>
                </a:extLst>
              </p:cNvPr>
              <p:cNvGrpSpPr/>
              <p:nvPr/>
            </p:nvGrpSpPr>
            <p:grpSpPr>
              <a:xfrm>
                <a:off x="1555577" y="2517774"/>
                <a:ext cx="540000" cy="540000"/>
                <a:chOff x="3701991" y="2067774"/>
                <a:chExt cx="720000" cy="720000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4699D1E2-FB55-A9F9-DBDD-842976E30619}"/>
                    </a:ext>
                  </a:extLst>
                </p:cNvPr>
                <p:cNvSpPr/>
                <p:nvPr/>
              </p:nvSpPr>
              <p:spPr>
                <a:xfrm>
                  <a:off x="3701991" y="2067774"/>
                  <a:ext cx="720000" cy="720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150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C700EF6C-A1B7-6A0B-025C-6D480ECBE920}"/>
                    </a:ext>
                  </a:extLst>
                </p:cNvPr>
                <p:cNvSpPr/>
                <p:nvPr/>
              </p:nvSpPr>
              <p:spPr>
                <a:xfrm>
                  <a:off x="3791991" y="2157774"/>
                  <a:ext cx="540000" cy="54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150"/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072F27BA-81AC-29F7-FB3C-0C3872254DE2}"/>
                    </a:ext>
                  </a:extLst>
                </p:cNvPr>
                <p:cNvSpPr/>
                <p:nvPr/>
              </p:nvSpPr>
              <p:spPr>
                <a:xfrm>
                  <a:off x="3971991" y="2337774"/>
                  <a:ext cx="180000" cy="180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150"/>
                </a:p>
              </p:txBody>
            </p:sp>
          </p:grp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360FB90-2978-C706-E9F4-C30978483B49}"/>
                  </a:ext>
                </a:extLst>
              </p:cNvPr>
              <p:cNvSpPr/>
              <p:nvPr/>
            </p:nvSpPr>
            <p:spPr>
              <a:xfrm>
                <a:off x="1698061" y="2859463"/>
                <a:ext cx="27000" cy="27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019AFE6B-28A9-824D-7428-A4BDE019F043}"/>
                  </a:ext>
                </a:extLst>
              </p:cNvPr>
              <p:cNvSpPr/>
              <p:nvPr/>
            </p:nvSpPr>
            <p:spPr>
              <a:xfrm>
                <a:off x="1709414" y="2900271"/>
                <a:ext cx="27000" cy="27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D458CC7-7C4E-A60D-FEEB-0B4100211875}"/>
                  </a:ext>
                </a:extLst>
              </p:cNvPr>
              <p:cNvSpPr/>
              <p:nvPr/>
            </p:nvSpPr>
            <p:spPr>
              <a:xfrm>
                <a:off x="1745652" y="2878167"/>
                <a:ext cx="27000" cy="27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1D420BCB-4C19-16D0-2E5C-1367820E73E5}"/>
                  </a:ext>
                </a:extLst>
              </p:cNvPr>
              <p:cNvSpPr/>
              <p:nvPr/>
            </p:nvSpPr>
            <p:spPr>
              <a:xfrm>
                <a:off x="1736414" y="2840024"/>
                <a:ext cx="27000" cy="27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3009EE9-4FC9-EE76-951D-F58302FF8160}"/>
                  </a:ext>
                </a:extLst>
              </p:cNvPr>
              <p:cNvSpPr/>
              <p:nvPr/>
            </p:nvSpPr>
            <p:spPr>
              <a:xfrm>
                <a:off x="1720800" y="2875405"/>
                <a:ext cx="27000" cy="27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3F071F0-2E65-DC1A-6AB4-398F23CC307E}"/>
              </a:ext>
            </a:extLst>
          </p:cNvPr>
          <p:cNvGrpSpPr/>
          <p:nvPr/>
        </p:nvGrpSpPr>
        <p:grpSpPr>
          <a:xfrm>
            <a:off x="3130282" y="2418623"/>
            <a:ext cx="1344979" cy="974419"/>
            <a:chOff x="2876954" y="2435536"/>
            <a:chExt cx="1344979" cy="974419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F85B1-586B-8928-7F39-F39F4CA22318}"/>
                </a:ext>
              </a:extLst>
            </p:cNvPr>
            <p:cNvSpPr txBox="1"/>
            <p:nvPr/>
          </p:nvSpPr>
          <p:spPr>
            <a:xfrm>
              <a:off x="2876954" y="2831073"/>
              <a:ext cx="988148" cy="57888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Accuracy</a:t>
              </a:r>
            </a:p>
            <a:p>
              <a:pPr algn="ctr"/>
              <a:r>
                <a:rPr lang="en-US" sz="1400" dirty="0"/>
                <a:t>±15%</a:t>
              </a:r>
              <a:endParaRPr lang="en-150" dirty="0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C3D1F0C-E5F3-E1B6-D261-0C8EB4381284}"/>
                </a:ext>
              </a:extLst>
            </p:cNvPr>
            <p:cNvGrpSpPr/>
            <p:nvPr/>
          </p:nvGrpSpPr>
          <p:grpSpPr>
            <a:xfrm>
              <a:off x="3681933" y="2435536"/>
              <a:ext cx="540000" cy="540000"/>
              <a:chOff x="8136177" y="4045381"/>
              <a:chExt cx="720000" cy="720000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3F6B9A52-3DCF-4D54-BED2-6EA6624A6F4C}"/>
                  </a:ext>
                </a:extLst>
              </p:cNvPr>
              <p:cNvGrpSpPr/>
              <p:nvPr/>
            </p:nvGrpSpPr>
            <p:grpSpPr>
              <a:xfrm>
                <a:off x="8136177" y="4045381"/>
                <a:ext cx="720000" cy="720000"/>
                <a:chOff x="3701991" y="2067774"/>
                <a:chExt cx="720000" cy="720000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3E6AFB60-4802-0DB6-294E-2CB9580F1025}"/>
                    </a:ext>
                  </a:extLst>
                </p:cNvPr>
                <p:cNvSpPr/>
                <p:nvPr/>
              </p:nvSpPr>
              <p:spPr>
                <a:xfrm>
                  <a:off x="3701991" y="2067774"/>
                  <a:ext cx="720000" cy="720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150"/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2A0F56CB-D7A2-E3DD-BE7B-6F09CA9F09CB}"/>
                    </a:ext>
                  </a:extLst>
                </p:cNvPr>
                <p:cNvSpPr/>
                <p:nvPr/>
              </p:nvSpPr>
              <p:spPr>
                <a:xfrm>
                  <a:off x="3791991" y="2162440"/>
                  <a:ext cx="540000" cy="54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150"/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82E0F137-4810-680B-A148-D01FF7CD9467}"/>
                    </a:ext>
                  </a:extLst>
                </p:cNvPr>
                <p:cNvSpPr/>
                <p:nvPr/>
              </p:nvSpPr>
              <p:spPr>
                <a:xfrm>
                  <a:off x="3971991" y="2337774"/>
                  <a:ext cx="180000" cy="180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150"/>
                </a:p>
              </p:txBody>
            </p:sp>
          </p:grp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E8A1ECB3-03C1-F0CB-2981-E911637B45D0}"/>
                  </a:ext>
                </a:extLst>
              </p:cNvPr>
              <p:cNvSpPr/>
              <p:nvPr/>
            </p:nvSpPr>
            <p:spPr>
              <a:xfrm>
                <a:off x="8370177" y="4328790"/>
                <a:ext cx="36000" cy="36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B89032D-5317-2FEC-05EE-9F57E81B25EE}"/>
                  </a:ext>
                </a:extLst>
              </p:cNvPr>
              <p:cNvSpPr/>
              <p:nvPr/>
            </p:nvSpPr>
            <p:spPr>
              <a:xfrm>
                <a:off x="8488319" y="4303821"/>
                <a:ext cx="36000" cy="36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65C7FC1-899D-EAC8-F1CF-E267E79E915E}"/>
                  </a:ext>
                </a:extLst>
              </p:cNvPr>
              <p:cNvSpPr/>
              <p:nvPr/>
            </p:nvSpPr>
            <p:spPr>
              <a:xfrm>
                <a:off x="8444461" y="4459381"/>
                <a:ext cx="36000" cy="36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DF88908-9E7F-6964-2240-F100CA82BB38}"/>
                  </a:ext>
                </a:extLst>
              </p:cNvPr>
              <p:cNvSpPr/>
              <p:nvPr/>
            </p:nvSpPr>
            <p:spPr>
              <a:xfrm>
                <a:off x="8595177" y="4423381"/>
                <a:ext cx="36000" cy="36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5CCC0E5-566B-4716-8F88-CDABF6A06AAC}"/>
                  </a:ext>
                </a:extLst>
              </p:cNvPr>
              <p:cNvSpPr/>
              <p:nvPr/>
            </p:nvSpPr>
            <p:spPr>
              <a:xfrm>
                <a:off x="8559177" y="4506941"/>
                <a:ext cx="36000" cy="36000"/>
              </a:xfrm>
              <a:prstGeom prst="ellipse">
                <a:avLst/>
              </a:prstGeom>
              <a:solidFill>
                <a:srgbClr val="0F12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</p:grp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97C42B57-CD66-84E2-EC88-D84E3391B881}"/>
              </a:ext>
            </a:extLst>
          </p:cNvPr>
          <p:cNvSpPr txBox="1"/>
          <p:nvPr/>
        </p:nvSpPr>
        <p:spPr>
          <a:xfrm>
            <a:off x="2179110" y="2815994"/>
            <a:ext cx="799676" cy="578882"/>
          </a:xfrm>
          <a:prstGeom prst="round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dirty="0"/>
              <a:t>Single bunch</a:t>
            </a:r>
            <a:endParaRPr lang="en-15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C550014-A976-94D6-178F-3691FF62CF37}"/>
              </a:ext>
            </a:extLst>
          </p:cNvPr>
          <p:cNvSpPr txBox="1"/>
          <p:nvPr/>
        </p:nvSpPr>
        <p:spPr>
          <a:xfrm>
            <a:off x="794240" y="2287167"/>
            <a:ext cx="1337753" cy="578882"/>
          </a:xfrm>
          <a:prstGeom prst="round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dirty="0"/>
              <a:t>Redundancy</a:t>
            </a:r>
          </a:p>
          <a:p>
            <a:pPr algn="ctr"/>
            <a:r>
              <a:rPr lang="en-US" sz="1400" dirty="0"/>
              <a:t>2x beam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A9D101A-920A-0BFD-BC0D-DA519EAEEEB6}"/>
              </a:ext>
            </a:extLst>
          </p:cNvPr>
          <p:cNvSpPr txBox="1"/>
          <p:nvPr/>
        </p:nvSpPr>
        <p:spPr>
          <a:xfrm>
            <a:off x="4968521" y="3174137"/>
            <a:ext cx="3896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Multiple techniques </a:t>
            </a:r>
            <a:r>
              <a:rPr lang="en-US" sz="1800" dirty="0"/>
              <a:t>likely required to meet all specifications</a:t>
            </a:r>
            <a:endParaRPr lang="en-150" sz="16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4D1392D-8D15-7C1E-879C-D8E2FD337A92}"/>
              </a:ext>
            </a:extLst>
          </p:cNvPr>
          <p:cNvSpPr txBox="1"/>
          <p:nvPr/>
        </p:nvSpPr>
        <p:spPr>
          <a:xfrm>
            <a:off x="4968521" y="1146637"/>
            <a:ext cx="3760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Real-time precise measurement </a:t>
            </a:r>
            <a:r>
              <a:rPr lang="en-US" sz="1800" dirty="0"/>
              <a:t>is top priority for commissioning</a:t>
            </a:r>
            <a:endParaRPr lang="en-150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CE4552-C4BE-6B02-5C61-4CA93A980F79}"/>
              </a:ext>
            </a:extLst>
          </p:cNvPr>
          <p:cNvSpPr txBox="1"/>
          <p:nvPr/>
        </p:nvSpPr>
        <p:spPr>
          <a:xfrm>
            <a:off x="4968521" y="2162228"/>
            <a:ext cx="4158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On-demand accurate measurements </a:t>
            </a:r>
            <a:r>
              <a:rPr lang="en-US" sz="1800" dirty="0"/>
              <a:t>required for machine optimization</a:t>
            </a:r>
            <a:endParaRPr lang="en-150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814605-3600-F09C-35AC-B1C84BA42681}"/>
              </a:ext>
            </a:extLst>
          </p:cNvPr>
          <p:cNvSpPr txBox="1"/>
          <p:nvPr/>
        </p:nvSpPr>
        <p:spPr>
          <a:xfrm>
            <a:off x="266697" y="4455704"/>
            <a:ext cx="86106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Synchrotron radiation natural choice for non-invasive transverse diagnostics</a:t>
            </a:r>
            <a:endParaRPr lang="en-150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FABC60-D23D-D661-470C-92D9E10413F7}"/>
              </a:ext>
            </a:extLst>
          </p:cNvPr>
          <p:cNvSpPr txBox="1"/>
          <p:nvPr/>
        </p:nvSpPr>
        <p:spPr>
          <a:xfrm>
            <a:off x="608924" y="3644793"/>
            <a:ext cx="26161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Requirements summary from feasibility study report</a:t>
            </a:r>
            <a:endParaRPr lang="en-CH" sz="1200" i="1" dirty="0"/>
          </a:p>
        </p:txBody>
      </p:sp>
    </p:spTree>
    <p:extLst>
      <p:ext uri="{BB962C8B-B14F-4D97-AF65-F5344CB8AC3E}">
        <p14:creationId xmlns:p14="http://schemas.microsoft.com/office/powerpoint/2010/main" val="364280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82" grpId="0"/>
      <p:bldP spid="83" grpId="0"/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circular object with different colored objects&#10;&#10;Description automatically generated">
            <a:extLst>
              <a:ext uri="{FF2B5EF4-FFF2-40B4-BE49-F238E27FC236}">
                <a16:creationId xmlns:a16="http://schemas.microsoft.com/office/drawing/2014/main" id="{4C6CA283-C092-7262-15CA-E62F6B944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784" y="482153"/>
            <a:ext cx="4368995" cy="3076757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Implementation scenarios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E5ECD9-6CB7-0039-0A0F-9F8EA0C0743A}"/>
              </a:ext>
            </a:extLst>
          </p:cNvPr>
          <p:cNvSpPr txBox="1"/>
          <p:nvPr/>
        </p:nvSpPr>
        <p:spPr>
          <a:xfrm>
            <a:off x="323528" y="1128773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Diagnostic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small vertical beam sizes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high photon energy </a:t>
            </a:r>
            <a:endParaRPr lang="en-150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4B8138-02F7-3432-3B76-9C3DECE4D3AF}"/>
              </a:ext>
            </a:extLst>
          </p:cNvPr>
          <p:cNvSpPr txBox="1"/>
          <p:nvPr/>
        </p:nvSpPr>
        <p:spPr>
          <a:xfrm>
            <a:off x="323528" y="2452400"/>
            <a:ext cx="525658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Integration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high radiation and power 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large bending radius (long extraction lines)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A6D6AF-4E7D-FAE9-B40A-70B1329D27E5}"/>
              </a:ext>
            </a:extLst>
          </p:cNvPr>
          <p:cNvSpPr txBox="1"/>
          <p:nvPr/>
        </p:nvSpPr>
        <p:spPr>
          <a:xfrm>
            <a:off x="323528" y="3776028"/>
            <a:ext cx="86462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Options for SR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arc dipoles</a:t>
            </a:r>
            <a:r>
              <a:rPr lang="en-US" sz="1800" dirty="0"/>
              <a:t>: maximum flexibility but harsh environmental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exp/tech site dipoles</a:t>
            </a:r>
            <a:r>
              <a:rPr lang="en-US" sz="1800" dirty="0"/>
              <a:t>: limited choice but more favorable beam sizes</a:t>
            </a:r>
            <a:endParaRPr lang="en-150" sz="1600" dirty="0"/>
          </a:p>
        </p:txBody>
      </p:sp>
    </p:spTree>
    <p:extLst>
      <p:ext uri="{BB962C8B-B14F-4D97-AF65-F5344CB8AC3E}">
        <p14:creationId xmlns:p14="http://schemas.microsoft.com/office/powerpoint/2010/main" val="368668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384214"/>
            <a:ext cx="8263350" cy="432048"/>
          </a:xfrm>
        </p:spPr>
        <p:txBody>
          <a:bodyPr/>
          <a:lstStyle/>
          <a:p>
            <a:r>
              <a:rPr lang="en-US" sz="2400" dirty="0"/>
              <a:t>Arc dipoles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EEBFCD-51C0-A8D3-FECD-8FD571762E0A}"/>
              </a:ext>
            </a:extLst>
          </p:cNvPr>
          <p:cNvSpPr txBox="1"/>
          <p:nvPr/>
        </p:nvSpPr>
        <p:spPr>
          <a:xfrm>
            <a:off x="4398265" y="1111063"/>
            <a:ext cx="462121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Challenging radiation conditions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high power load</a:t>
            </a:r>
            <a:r>
              <a:rPr lang="en-US" sz="1600" dirty="0"/>
              <a:t> ~8kW/</a:t>
            </a:r>
            <a:r>
              <a:rPr lang="en-US" sz="1600" dirty="0" err="1"/>
              <a:t>mrad</a:t>
            </a:r>
            <a:endParaRPr lang="en-US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photon spectrum </a:t>
            </a:r>
            <a:r>
              <a:rPr lang="en-US" sz="1600" dirty="0"/>
              <a:t>too hard for diagnostics in higher-energy operation modes</a:t>
            </a:r>
            <a:endParaRPr lang="it-IT" sz="1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3C05319-5B78-62FF-2909-E54AD34A859A}"/>
              </a:ext>
            </a:extLst>
          </p:cNvPr>
          <p:cNvGrpSpPr/>
          <p:nvPr/>
        </p:nvGrpSpPr>
        <p:grpSpPr>
          <a:xfrm>
            <a:off x="187700" y="4040396"/>
            <a:ext cx="4775397" cy="915566"/>
            <a:chOff x="187700" y="4040396"/>
            <a:chExt cx="4775397" cy="9155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6D3D47B-0CC8-F5ED-F7ED-7B9F2B2D5398}"/>
                    </a:ext>
                  </a:extLst>
                </p:cNvPr>
                <p:cNvSpPr txBox="1"/>
                <p:nvPr/>
              </p:nvSpPr>
              <p:spPr>
                <a:xfrm>
                  <a:off x="743852" y="4067707"/>
                  <a:ext cx="1170577" cy="2324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~100</m:t>
                        </m:r>
                        <m: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en-150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6D3D47B-0CC8-F5ED-F7ED-7B9F2B2D5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52" y="4067707"/>
                  <a:ext cx="1170577" cy="232436"/>
                </a:xfrm>
                <a:prstGeom prst="rect">
                  <a:avLst/>
                </a:prstGeom>
                <a:blipFill>
                  <a:blip r:embed="rId4"/>
                  <a:stretch>
                    <a:fillRect l="-6771" b="-26316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0290C83-0EA7-0443-8EB5-1D1FF71524C5}"/>
                    </a:ext>
                  </a:extLst>
                </p:cNvPr>
                <p:cNvSpPr txBox="1"/>
                <p:nvPr/>
              </p:nvSpPr>
              <p:spPr>
                <a:xfrm>
                  <a:off x="663940" y="4335978"/>
                  <a:ext cx="1170577" cy="32848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~1.9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pm</m:t>
                        </m:r>
                      </m:oMath>
                    </m:oMathPara>
                  </a14:m>
                  <a:endParaRPr lang="en-150" sz="14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0290C83-0EA7-0443-8EB5-1D1FF71524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940" y="4335978"/>
                  <a:ext cx="1170577" cy="328488"/>
                </a:xfrm>
                <a:prstGeom prst="rect">
                  <a:avLst/>
                </a:prstGeom>
                <a:blipFill>
                  <a:blip r:embed="rId5"/>
                  <a:stretch>
                    <a:fillRect b="-5556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9026B76-A877-AD14-7B7F-CDC47903EA33}"/>
                    </a:ext>
                  </a:extLst>
                </p:cNvPr>
                <p:cNvSpPr txBox="1"/>
                <p:nvPr/>
              </p:nvSpPr>
              <p:spPr>
                <a:xfrm>
                  <a:off x="663941" y="4627474"/>
                  <a:ext cx="1329420" cy="32848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func>
                              <m:func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func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~14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um</m:t>
                        </m:r>
                      </m:oMath>
                    </m:oMathPara>
                  </a14:m>
                  <a:endParaRPr lang="en-150" sz="14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9026B76-A877-AD14-7B7F-CDC47903EA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941" y="4627474"/>
                  <a:ext cx="1329420" cy="328488"/>
                </a:xfrm>
                <a:prstGeom prst="rect">
                  <a:avLst/>
                </a:prstGeom>
                <a:blipFill>
                  <a:blip r:embed="rId6"/>
                  <a:stretch>
                    <a:fillRect r="-459" b="-5556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F29352D-F5E6-5731-94EC-C4A02003BE7B}"/>
                </a:ext>
              </a:extLst>
            </p:cNvPr>
            <p:cNvSpPr txBox="1"/>
            <p:nvPr/>
          </p:nvSpPr>
          <p:spPr>
            <a:xfrm>
              <a:off x="187700" y="4293836"/>
              <a:ext cx="30715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z</a:t>
              </a:r>
              <a:endParaRPr lang="it-IT" sz="1600" dirty="0"/>
            </a:p>
          </p:txBody>
        </p:sp>
        <p:sp>
          <p:nvSpPr>
            <p:cNvPr id="19" name="Left Brace 18">
              <a:extLst>
                <a:ext uri="{FF2B5EF4-FFF2-40B4-BE49-F238E27FC236}">
                  <a16:creationId xmlns:a16="http://schemas.microsoft.com/office/drawing/2014/main" id="{A5E79663-FDDD-7489-62B4-F83E2E66A5B5}"/>
                </a:ext>
              </a:extLst>
            </p:cNvPr>
            <p:cNvSpPr/>
            <p:nvPr/>
          </p:nvSpPr>
          <p:spPr>
            <a:xfrm>
              <a:off x="499412" y="4192910"/>
              <a:ext cx="193111" cy="609665"/>
            </a:xfrm>
            <a:prstGeom prst="leftBrace">
              <a:avLst>
                <a:gd name="adj1" fmla="val 30836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0BB1919-3895-70A6-9FE1-26E7B27D6BC6}"/>
                </a:ext>
              </a:extLst>
            </p:cNvPr>
            <p:cNvSpPr/>
            <p:nvPr/>
          </p:nvSpPr>
          <p:spPr>
            <a:xfrm>
              <a:off x="734754" y="4667793"/>
              <a:ext cx="1258606" cy="2718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87CFC1A-CF1E-8147-5947-D2FC0346406E}"/>
                    </a:ext>
                  </a:extLst>
                </p:cNvPr>
                <p:cNvSpPr txBox="1"/>
                <p:nvPr/>
              </p:nvSpPr>
              <p:spPr>
                <a:xfrm>
                  <a:off x="3707904" y="4040396"/>
                  <a:ext cx="1111266" cy="2324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 50</m:t>
                        </m:r>
                        <m: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en-150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87CFC1A-CF1E-8147-5947-D2FC0346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7904" y="4040396"/>
                  <a:ext cx="1111266" cy="232436"/>
                </a:xfrm>
                <a:prstGeom prst="rect">
                  <a:avLst/>
                </a:prstGeom>
                <a:blipFill>
                  <a:blip r:embed="rId7"/>
                  <a:stretch>
                    <a:fillRect l="-7104" b="-23684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9222131-A65C-0CF3-4D75-66FCF31B1713}"/>
                    </a:ext>
                  </a:extLst>
                </p:cNvPr>
                <p:cNvSpPr txBox="1"/>
                <p:nvPr/>
              </p:nvSpPr>
              <p:spPr>
                <a:xfrm>
                  <a:off x="3627992" y="4308667"/>
                  <a:ext cx="1170577" cy="32848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 1.4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pm</m:t>
                        </m:r>
                      </m:oMath>
                    </m:oMathPara>
                  </a14:m>
                  <a:endParaRPr lang="en-150" sz="140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9222131-A65C-0CF3-4D75-66FCF31B17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7992" y="4308667"/>
                  <a:ext cx="1170577" cy="328488"/>
                </a:xfrm>
                <a:prstGeom prst="rect">
                  <a:avLst/>
                </a:prstGeom>
                <a:blipFill>
                  <a:blip r:embed="rId8"/>
                  <a:stretch>
                    <a:fillRect b="-5556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B9BE0843-EA55-7ADE-266B-DF81A6ACA544}"/>
                    </a:ext>
                  </a:extLst>
                </p:cNvPr>
                <p:cNvSpPr txBox="1"/>
                <p:nvPr/>
              </p:nvSpPr>
              <p:spPr>
                <a:xfrm>
                  <a:off x="3633677" y="4627355"/>
                  <a:ext cx="1329420" cy="32848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func>
                              <m:func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func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~8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um</m:t>
                        </m:r>
                      </m:oMath>
                    </m:oMathPara>
                  </a14:m>
                  <a:endParaRPr lang="en-150" sz="1400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B9BE0843-EA55-7ADE-266B-DF81A6ACA5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3677" y="4627355"/>
                  <a:ext cx="1329420" cy="328488"/>
                </a:xfrm>
                <a:prstGeom prst="rect">
                  <a:avLst/>
                </a:prstGeom>
                <a:blipFill>
                  <a:blip r:embed="rId9"/>
                  <a:stretch>
                    <a:fillRect b="-5556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9C5BB0D-92CB-3D74-48B3-602AE608C6E4}"/>
                </a:ext>
              </a:extLst>
            </p:cNvPr>
            <p:cNvSpPr txBox="1"/>
            <p:nvPr/>
          </p:nvSpPr>
          <p:spPr>
            <a:xfrm>
              <a:off x="2826067" y="4293836"/>
              <a:ext cx="71632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ttbar</a:t>
              </a:r>
              <a:endParaRPr lang="it-IT" sz="1600" dirty="0"/>
            </a:p>
          </p:txBody>
        </p:sp>
        <p:sp>
          <p:nvSpPr>
            <p:cNvPr id="27" name="Left Brace 26">
              <a:extLst>
                <a:ext uri="{FF2B5EF4-FFF2-40B4-BE49-F238E27FC236}">
                  <a16:creationId xmlns:a16="http://schemas.microsoft.com/office/drawing/2014/main" id="{427BC54C-DCEA-1B01-A0A8-E0C7CB558A63}"/>
                </a:ext>
              </a:extLst>
            </p:cNvPr>
            <p:cNvSpPr/>
            <p:nvPr/>
          </p:nvSpPr>
          <p:spPr>
            <a:xfrm>
              <a:off x="3463464" y="4165599"/>
              <a:ext cx="193111" cy="609665"/>
            </a:xfrm>
            <a:prstGeom prst="leftBrace">
              <a:avLst>
                <a:gd name="adj1" fmla="val 30836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50F6EB2-CE2B-0424-988D-9E61566B5076}"/>
                </a:ext>
              </a:extLst>
            </p:cNvPr>
            <p:cNvSpPr/>
            <p:nvPr/>
          </p:nvSpPr>
          <p:spPr>
            <a:xfrm>
              <a:off x="3697311" y="4669824"/>
              <a:ext cx="1258606" cy="2718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F9F3A89-0BC4-39DF-96D6-42BFB4C7B476}"/>
              </a:ext>
            </a:extLst>
          </p:cNvPr>
          <p:cNvGrpSpPr/>
          <p:nvPr/>
        </p:nvGrpSpPr>
        <p:grpSpPr>
          <a:xfrm>
            <a:off x="5537761" y="2801331"/>
            <a:ext cx="3106827" cy="2330120"/>
            <a:chOff x="5537761" y="2801331"/>
            <a:chExt cx="3106827" cy="2330120"/>
          </a:xfrm>
        </p:grpSpPr>
        <p:pic>
          <p:nvPicPr>
            <p:cNvPr id="9" name="Picture 8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77996CA9-8126-8F5C-D013-017DD25E6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761" y="2801331"/>
              <a:ext cx="3106827" cy="233012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9EB5EEC4-BABA-EED7-7EB2-08A4842811FB}"/>
                    </a:ext>
                  </a:extLst>
                </p:cNvPr>
                <p:cNvSpPr txBox="1"/>
                <p:nvPr/>
              </p:nvSpPr>
              <p:spPr>
                <a:xfrm>
                  <a:off x="7868542" y="2876888"/>
                  <a:ext cx="309487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oMath>
                    </m:oMathPara>
                  </a14:m>
                  <a:endParaRPr lang="en-15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9EB5EEC4-BABA-EED7-7EB2-08A4842811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8542" y="2876888"/>
                  <a:ext cx="309487" cy="276999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C29BCBC-9905-4B99-0112-8DD04A54EA2B}"/>
                    </a:ext>
                  </a:extLst>
                </p:cNvPr>
                <p:cNvSpPr txBox="1"/>
                <p:nvPr/>
              </p:nvSpPr>
              <p:spPr>
                <a:xfrm>
                  <a:off x="7784788" y="3488670"/>
                  <a:ext cx="309487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acc>
                          <m:accPr>
                            <m:chr m:val="̅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</m:acc>
                      </m:oMath>
                    </m:oMathPara>
                  </a14:m>
                  <a:endParaRPr lang="en-15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C29BCBC-9905-4B99-0112-8DD04A54EA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84788" y="3488670"/>
                  <a:ext cx="309487" cy="276999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3E80B05-9FC7-BADA-4A96-D2680E46BB57}"/>
                </a:ext>
              </a:extLst>
            </p:cNvPr>
            <p:cNvSpPr txBox="1"/>
            <p:nvPr/>
          </p:nvSpPr>
          <p:spPr>
            <a:xfrm>
              <a:off x="5882791" y="2861500"/>
              <a:ext cx="142190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V24 GHC</a:t>
              </a:r>
              <a:endParaRPr lang="en-15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F2E6670-DB96-0DF5-C7BC-B158A3564A21}"/>
              </a:ext>
            </a:extLst>
          </p:cNvPr>
          <p:cNvSpPr txBox="1"/>
          <p:nvPr/>
        </p:nvSpPr>
        <p:spPr>
          <a:xfrm>
            <a:off x="209869" y="2907742"/>
            <a:ext cx="5040560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Challenging beam conditions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small beam sizes</a:t>
            </a:r>
            <a:endParaRPr lang="en-US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limited flexibility in machine optics</a:t>
            </a:r>
            <a:endParaRPr lang="it-IT" sz="16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DADEC0E-F83B-3036-869C-064A648CB591}"/>
              </a:ext>
            </a:extLst>
          </p:cNvPr>
          <p:cNvGrpSpPr/>
          <p:nvPr/>
        </p:nvGrpSpPr>
        <p:grpSpPr>
          <a:xfrm>
            <a:off x="107504" y="1048351"/>
            <a:ext cx="4137748" cy="1755132"/>
            <a:chOff x="107504" y="1048351"/>
            <a:chExt cx="4137748" cy="17551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7498A2B-56B9-AC91-3A7A-F1428E9FC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504" y="1048351"/>
              <a:ext cx="4137748" cy="175513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8BCD22-1C01-0DC5-11B7-731DDCC6908C}"/>
                </a:ext>
              </a:extLst>
            </p:cNvPr>
            <p:cNvSpPr txBox="1"/>
            <p:nvPr/>
          </p:nvSpPr>
          <p:spPr>
            <a:xfrm>
              <a:off x="1344659" y="1121535"/>
              <a:ext cx="133927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diagnostics</a:t>
              </a:r>
            </a:p>
            <a:p>
              <a:r>
                <a:rPr lang="en-US" sz="1400" dirty="0">
                  <a:solidFill>
                    <a:srgbClr val="FF0000"/>
                  </a:solidFill>
                </a:rPr>
                <a:t>region</a:t>
              </a:r>
              <a:endParaRPr lang="en-CH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519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03F0F3A-48E5-9B02-15FE-AF6B8EA22F8D}"/>
              </a:ext>
            </a:extLst>
          </p:cNvPr>
          <p:cNvGrpSpPr/>
          <p:nvPr/>
        </p:nvGrpSpPr>
        <p:grpSpPr>
          <a:xfrm>
            <a:off x="7770" y="991463"/>
            <a:ext cx="4139952" cy="4124140"/>
            <a:chOff x="7770" y="991463"/>
            <a:chExt cx="4139952" cy="4124140"/>
          </a:xfrm>
        </p:grpSpPr>
        <p:pic>
          <p:nvPicPr>
            <p:cNvPr id="10" name="Picture 9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452BC783-E1BF-4194-9771-736273198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0" y="991463"/>
              <a:ext cx="4139952" cy="4124140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805CF052-8955-0379-8F90-C6ADC6C585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95893" t="38086" r="1063" b="44118"/>
            <a:stretch/>
          </p:blipFill>
          <p:spPr>
            <a:xfrm>
              <a:off x="323528" y="1131590"/>
              <a:ext cx="193171" cy="57951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F1B80C16-B7D2-B97C-0F73-6BCAAD301786}"/>
                    </a:ext>
                  </a:extLst>
                </p:cNvPr>
                <p:cNvSpPr txBox="1"/>
                <p:nvPr/>
              </p:nvSpPr>
              <p:spPr>
                <a:xfrm>
                  <a:off x="2259496" y="1860244"/>
                  <a:ext cx="123594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𝑀𝑜𝑑𝑒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150" sz="14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F1B80C16-B7D2-B97C-0F73-6BCAAD3017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9496" y="1860244"/>
                  <a:ext cx="1235942" cy="307777"/>
                </a:xfrm>
                <a:prstGeom prst="rect">
                  <a:avLst/>
                </a:prstGeom>
                <a:blipFill>
                  <a:blip r:embed="rId5"/>
                  <a:stretch>
                    <a:fillRect b="-16000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ADC6B996-7CF6-5A8F-EB71-6EBFD86A2A55}"/>
                </a:ext>
              </a:extLst>
            </p:cNvPr>
            <p:cNvCxnSpPr>
              <a:cxnSpLocks/>
            </p:cNvCxnSpPr>
            <p:nvPr/>
          </p:nvCxnSpPr>
          <p:spPr>
            <a:xfrm>
              <a:off x="1922974" y="1313798"/>
              <a:ext cx="29400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BF7D1ED-FCED-9616-1493-113393756133}"/>
                    </a:ext>
                  </a:extLst>
                </p:cNvPr>
                <p:cNvSpPr txBox="1"/>
                <p:nvPr/>
              </p:nvSpPr>
              <p:spPr>
                <a:xfrm>
                  <a:off x="1863080" y="1048316"/>
                  <a:ext cx="41379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15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BF7D1ED-FCED-9616-1493-1133937561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63080" y="1048316"/>
                  <a:ext cx="413792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27B1174-F7E4-58C6-05E3-06D49B55AE9F}"/>
                </a:ext>
              </a:extLst>
            </p:cNvPr>
            <p:cNvSpPr txBox="1"/>
            <p:nvPr/>
          </p:nvSpPr>
          <p:spPr>
            <a:xfrm>
              <a:off x="478958" y="1868975"/>
              <a:ext cx="97233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V24 GHC</a:t>
              </a:r>
              <a:endParaRPr lang="en-15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6AF1BC59-481A-A548-FDBA-964F7D2BBBFE}"/>
                    </a:ext>
                  </a:extLst>
                </p:cNvPr>
                <p:cNvSpPr txBox="1"/>
                <p:nvPr/>
              </p:nvSpPr>
              <p:spPr>
                <a:xfrm>
                  <a:off x="2368427" y="2844845"/>
                  <a:ext cx="956224" cy="46487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~1000</m:t>
                        </m:r>
                        <m: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lang="en-US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algn="ctr"/>
                  <a:r>
                    <a:rPr lang="en-US" sz="1400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~45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um</m:t>
                      </m:r>
                    </m:oMath>
                  </a14:m>
                  <a:r>
                    <a:rPr lang="en-US" sz="1400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)</a:t>
                  </a:r>
                  <a:endParaRPr lang="en-150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6AF1BC59-481A-A548-FDBA-964F7D2BBB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8427" y="2844845"/>
                  <a:ext cx="956224" cy="464871"/>
                </a:xfrm>
                <a:prstGeom prst="rect">
                  <a:avLst/>
                </a:prstGeom>
                <a:blipFill>
                  <a:blip r:embed="rId7"/>
                  <a:stretch>
                    <a:fillRect l="-10526" t="-5405" r="-10526" b="-1891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9824AAD-0BA8-BE6C-DCFD-2EFF974A13FD}"/>
              </a:ext>
            </a:extLst>
          </p:cNvPr>
          <p:cNvGrpSpPr/>
          <p:nvPr/>
        </p:nvGrpSpPr>
        <p:grpSpPr>
          <a:xfrm>
            <a:off x="4312497" y="3030582"/>
            <a:ext cx="4706979" cy="2112918"/>
            <a:chOff x="4128200" y="2571751"/>
            <a:chExt cx="5011442" cy="2571750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73A4F60D-B183-A172-5138-B91143E6B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128200" y="2571751"/>
              <a:ext cx="5011442" cy="2571750"/>
            </a:xfrm>
            <a:prstGeom prst="rect">
              <a:avLst/>
            </a:prstGeom>
          </p:spPr>
        </p:pic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BD86FFF-11DE-2E64-757C-20E3008D4D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58610" y="3406239"/>
              <a:ext cx="288000" cy="14401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B71BF8D0-8C10-ED72-FC49-E91B905F9297}"/>
                </a:ext>
              </a:extLst>
            </p:cNvPr>
            <p:cNvCxnSpPr>
              <a:cxnSpLocks/>
            </p:cNvCxnSpPr>
            <p:nvPr/>
          </p:nvCxnSpPr>
          <p:spPr>
            <a:xfrm>
              <a:off x="5187285" y="3381557"/>
              <a:ext cx="288000" cy="14400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B274B625-CDC4-0447-9FA8-AC1C5E7BF277}"/>
                    </a:ext>
                  </a:extLst>
                </p:cNvPr>
                <p:cNvSpPr txBox="1"/>
                <p:nvPr/>
              </p:nvSpPr>
              <p:spPr>
                <a:xfrm>
                  <a:off x="7577169" y="3139484"/>
                  <a:ext cx="413792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150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B274B625-CDC4-0447-9FA8-AC1C5E7BF2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7169" y="3139484"/>
                  <a:ext cx="413792" cy="3077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163DB42E-51EC-A3BD-49CF-AF824096E46C}"/>
                    </a:ext>
                  </a:extLst>
                </p:cNvPr>
                <p:cNvSpPr txBox="1"/>
                <p:nvPr/>
              </p:nvSpPr>
              <p:spPr>
                <a:xfrm>
                  <a:off x="6400017" y="3819567"/>
                  <a:ext cx="398685" cy="38453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IP</m:t>
                        </m:r>
                      </m:oMath>
                    </m:oMathPara>
                  </a14:m>
                  <a:endParaRPr lang="en-150" dirty="0"/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163DB42E-51EC-A3BD-49CF-AF824096E4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0017" y="3819567"/>
                  <a:ext cx="398685" cy="38453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Region downstream of Interaction Points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24FBE1-4A61-63BE-82D6-4B86F06ED0DF}"/>
              </a:ext>
            </a:extLst>
          </p:cNvPr>
          <p:cNvGrpSpPr/>
          <p:nvPr/>
        </p:nvGrpSpPr>
        <p:grpSpPr>
          <a:xfrm>
            <a:off x="4023360" y="3483574"/>
            <a:ext cx="2046499" cy="1111092"/>
            <a:chOff x="4023360" y="3483574"/>
            <a:chExt cx="2046499" cy="1111092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6AC364-CD3F-DB37-A5DB-80C9CA10C49E}"/>
                </a:ext>
              </a:extLst>
            </p:cNvPr>
            <p:cNvSpPr/>
            <p:nvPr/>
          </p:nvSpPr>
          <p:spPr>
            <a:xfrm>
              <a:off x="5695396" y="4397829"/>
              <a:ext cx="374463" cy="1968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4F817CF-02CC-8161-1654-447F42443D03}"/>
                </a:ext>
              </a:extLst>
            </p:cNvPr>
            <p:cNvCxnSpPr>
              <a:cxnSpLocks/>
              <a:stCxn id="18" idx="1"/>
            </p:cNvCxnSpPr>
            <p:nvPr/>
          </p:nvCxnSpPr>
          <p:spPr>
            <a:xfrm flipH="1" flipV="1">
              <a:off x="4023360" y="3483574"/>
              <a:ext cx="1672036" cy="10126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2F9BEBF-0E88-8657-029F-F0FAEE32E346}"/>
              </a:ext>
            </a:extLst>
          </p:cNvPr>
          <p:cNvSpPr txBox="1"/>
          <p:nvPr/>
        </p:nvSpPr>
        <p:spPr>
          <a:xfrm>
            <a:off x="4312498" y="1066951"/>
            <a:ext cx="4706978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More suitable conditions downstream of IPs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“soft” bend dipoles for source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more relaxed beam size constraints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upstream of strong bend, good for fast light-beam separation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→ </a:t>
            </a:r>
            <a:r>
              <a:rPr lang="en-US" sz="1600" b="1" dirty="0"/>
              <a:t>present baseline for transverse diagnostics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418822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84185"/>
            <a:ext cx="8790490" cy="432048"/>
          </a:xfrm>
        </p:spPr>
        <p:txBody>
          <a:bodyPr/>
          <a:lstStyle/>
          <a:p>
            <a:r>
              <a:rPr lang="en-US" sz="2400" dirty="0"/>
              <a:t>Synchrotron radiation techniques for transverse diagnostics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46C8855-CEC4-3BA7-049A-67816E57BDA1}"/>
              </a:ext>
            </a:extLst>
          </p:cNvPr>
          <p:cNvGrpSpPr/>
          <p:nvPr/>
        </p:nvGrpSpPr>
        <p:grpSpPr>
          <a:xfrm>
            <a:off x="161937" y="1094931"/>
            <a:ext cx="8260372" cy="1017092"/>
            <a:chOff x="161937" y="1094931"/>
            <a:chExt cx="8260372" cy="1017092"/>
          </a:xfrm>
        </p:grpSpPr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518CDCFF-6EDE-5A09-6404-46BFD023CDF8}"/>
                </a:ext>
              </a:extLst>
            </p:cNvPr>
            <p:cNvSpPr/>
            <p:nvPr/>
          </p:nvSpPr>
          <p:spPr>
            <a:xfrm rot="16200000">
              <a:off x="1983909" y="570289"/>
              <a:ext cx="251774" cy="2160240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4CD36795-C85A-ECCA-F44F-3E561D5E357F}"/>
                </a:ext>
              </a:extLst>
            </p:cNvPr>
            <p:cNvSpPr/>
            <p:nvPr/>
          </p:nvSpPr>
          <p:spPr>
            <a:xfrm rot="5400000">
              <a:off x="4107971" y="606455"/>
              <a:ext cx="251774" cy="2087883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5E4BD0-ADE5-CFA1-75A7-BF1B1A608E4A}"/>
                </a:ext>
              </a:extLst>
            </p:cNvPr>
            <p:cNvSpPr/>
            <p:nvPr/>
          </p:nvSpPr>
          <p:spPr>
            <a:xfrm>
              <a:off x="508654" y="1657221"/>
              <a:ext cx="1224000" cy="106820"/>
            </a:xfrm>
            <a:custGeom>
              <a:avLst/>
              <a:gdLst>
                <a:gd name="connsiteX0" fmla="*/ 0 w 1016759"/>
                <a:gd name="connsiteY0" fmla="*/ 0 h 6824"/>
                <a:gd name="connsiteX1" fmla="*/ 1016759 w 1016759"/>
                <a:gd name="connsiteY1" fmla="*/ 6824 h 6824"/>
                <a:gd name="connsiteX0" fmla="*/ 0 w 10000"/>
                <a:gd name="connsiteY0" fmla="*/ 107809 h 117809"/>
                <a:gd name="connsiteX1" fmla="*/ 10000 w 10000"/>
                <a:gd name="connsiteY1" fmla="*/ 117809 h 117809"/>
                <a:gd name="connsiteX0" fmla="*/ 0 w 10000"/>
                <a:gd name="connsiteY0" fmla="*/ 144755 h 154755"/>
                <a:gd name="connsiteX1" fmla="*/ 10000 w 10000"/>
                <a:gd name="connsiteY1" fmla="*/ 154755 h 154755"/>
                <a:gd name="connsiteX0" fmla="*/ 0 w 10000"/>
                <a:gd name="connsiteY0" fmla="*/ 147909 h 157909"/>
                <a:gd name="connsiteX1" fmla="*/ 10000 w 10000"/>
                <a:gd name="connsiteY1" fmla="*/ 157909 h 15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157909">
                  <a:moveTo>
                    <a:pt x="0" y="147909"/>
                  </a:moveTo>
                  <a:cubicBezTo>
                    <a:pt x="3870" y="-98754"/>
                    <a:pt x="7338" y="4580"/>
                    <a:pt x="10000" y="157909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sm" len="med"/>
              <a:tailEnd type="arrow" w="sm" len="sm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D792A72-21B7-7BC0-128D-FA9EA8E23FA1}"/>
                </a:ext>
              </a:extLst>
            </p:cNvPr>
            <p:cNvSpPr txBox="1"/>
            <p:nvPr/>
          </p:nvSpPr>
          <p:spPr>
            <a:xfrm>
              <a:off x="2742997" y="1804246"/>
              <a:ext cx="9390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optics</a:t>
              </a:r>
              <a:endParaRPr lang="en-150" dirty="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EB1EFEF-BC20-FD03-E61F-17E5FE430ADD}"/>
                </a:ext>
              </a:extLst>
            </p:cNvPr>
            <p:cNvGrpSpPr/>
            <p:nvPr/>
          </p:nvGrpSpPr>
          <p:grpSpPr>
            <a:xfrm>
              <a:off x="5129759" y="1578863"/>
              <a:ext cx="326619" cy="144016"/>
              <a:chOff x="3670016" y="3939887"/>
              <a:chExt cx="326619" cy="144016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992FC1A-D329-794A-688B-2774483B355A}"/>
                  </a:ext>
                </a:extLst>
              </p:cNvPr>
              <p:cNvSpPr/>
              <p:nvPr/>
            </p:nvSpPr>
            <p:spPr>
              <a:xfrm>
                <a:off x="3780635" y="3939902"/>
                <a:ext cx="216000" cy="144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9" name="Isosceles Triangle 18">
                <a:extLst>
                  <a:ext uri="{FF2B5EF4-FFF2-40B4-BE49-F238E27FC236}">
                    <a16:creationId xmlns:a16="http://schemas.microsoft.com/office/drawing/2014/main" id="{43EEF293-9254-E1DC-FDB8-406848188E84}"/>
                  </a:ext>
                </a:extLst>
              </p:cNvPr>
              <p:cNvSpPr/>
              <p:nvPr/>
            </p:nvSpPr>
            <p:spPr>
              <a:xfrm rot="5400000">
                <a:off x="3723896" y="3886007"/>
                <a:ext cx="144016" cy="2517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15DE309-92B4-E07E-8C06-B25EB64DD1B4}"/>
                </a:ext>
              </a:extLst>
            </p:cNvPr>
            <p:cNvGrpSpPr/>
            <p:nvPr/>
          </p:nvGrpSpPr>
          <p:grpSpPr>
            <a:xfrm rot="5400000">
              <a:off x="3029825" y="1598781"/>
              <a:ext cx="366713" cy="103229"/>
              <a:chOff x="3572085" y="3854368"/>
              <a:chExt cx="1622592" cy="495968"/>
            </a:xfrm>
            <a:no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F883775-AE63-302F-583F-D6ED9704E6DF}"/>
                  </a:ext>
                </a:extLst>
              </p:cNvPr>
              <p:cNvSpPr/>
              <p:nvPr/>
            </p:nvSpPr>
            <p:spPr>
              <a:xfrm>
                <a:off x="3572085" y="3854368"/>
                <a:ext cx="1622592" cy="251062"/>
              </a:xfrm>
              <a:custGeom>
                <a:avLst/>
                <a:gdLst>
                  <a:gd name="connsiteX0" fmla="*/ 0 w 1633852"/>
                  <a:gd name="connsiteY0" fmla="*/ 9283 h 9283"/>
                  <a:gd name="connsiteX1" fmla="*/ 1633852 w 1633852"/>
                  <a:gd name="connsiteY1" fmla="*/ 0 h 9283"/>
                  <a:gd name="connsiteX0" fmla="*/ 0 w 10000"/>
                  <a:gd name="connsiteY0" fmla="*/ 176692 h 176692"/>
                  <a:gd name="connsiteX1" fmla="*/ 10000 w 10000"/>
                  <a:gd name="connsiteY1" fmla="*/ 166692 h 176692"/>
                  <a:gd name="connsiteX0" fmla="*/ 0 w 10000"/>
                  <a:gd name="connsiteY0" fmla="*/ 293759 h 293759"/>
                  <a:gd name="connsiteX1" fmla="*/ 10000 w 10000"/>
                  <a:gd name="connsiteY1" fmla="*/ 283759 h 293759"/>
                  <a:gd name="connsiteX0" fmla="*/ 0 w 10016"/>
                  <a:gd name="connsiteY0" fmla="*/ 285095 h 292666"/>
                  <a:gd name="connsiteX1" fmla="*/ 10016 w 10016"/>
                  <a:gd name="connsiteY1" fmla="*/ 292665 h 292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16" h="292666">
                    <a:moveTo>
                      <a:pt x="0" y="285095"/>
                    </a:moveTo>
                    <a:cubicBezTo>
                      <a:pt x="3390" y="-108248"/>
                      <a:pt x="6768" y="-84013"/>
                      <a:pt x="10016" y="292665"/>
                    </a:cubicBezTo>
                  </a:path>
                </a:pathLst>
              </a:cu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B0D8FAB-9730-55A0-FD79-7B94EDFA7488}"/>
                  </a:ext>
                </a:extLst>
              </p:cNvPr>
              <p:cNvSpPr/>
              <p:nvPr/>
            </p:nvSpPr>
            <p:spPr>
              <a:xfrm flipV="1">
                <a:off x="3572085" y="4096423"/>
                <a:ext cx="1620000" cy="253913"/>
              </a:xfrm>
              <a:custGeom>
                <a:avLst/>
                <a:gdLst>
                  <a:gd name="connsiteX0" fmla="*/ 0 w 1633852"/>
                  <a:gd name="connsiteY0" fmla="*/ 9283 h 9283"/>
                  <a:gd name="connsiteX1" fmla="*/ 1633852 w 1633852"/>
                  <a:gd name="connsiteY1" fmla="*/ 0 h 9283"/>
                  <a:gd name="connsiteX0" fmla="*/ 0 w 10000"/>
                  <a:gd name="connsiteY0" fmla="*/ 176692 h 176692"/>
                  <a:gd name="connsiteX1" fmla="*/ 10000 w 10000"/>
                  <a:gd name="connsiteY1" fmla="*/ 166692 h 176692"/>
                  <a:gd name="connsiteX0" fmla="*/ 0 w 10000"/>
                  <a:gd name="connsiteY0" fmla="*/ 293759 h 293759"/>
                  <a:gd name="connsiteX1" fmla="*/ 10000 w 10000"/>
                  <a:gd name="connsiteY1" fmla="*/ 283759 h 293759"/>
                  <a:gd name="connsiteX0" fmla="*/ 0 w 10000"/>
                  <a:gd name="connsiteY0" fmla="*/ 290889 h 290889"/>
                  <a:gd name="connsiteX1" fmla="*/ 10000 w 10000"/>
                  <a:gd name="connsiteY1" fmla="*/ 286644 h 290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0" h="290889">
                    <a:moveTo>
                      <a:pt x="0" y="290889"/>
                    </a:moveTo>
                    <a:cubicBezTo>
                      <a:pt x="3390" y="-102454"/>
                      <a:pt x="6752" y="-90034"/>
                      <a:pt x="10000" y="286644"/>
                    </a:cubicBezTo>
                  </a:path>
                </a:pathLst>
              </a:cu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18E296D-08AC-730D-D278-ECD5DAA38FA2}"/>
                </a:ext>
              </a:extLst>
            </p:cNvPr>
            <p:cNvSpPr txBox="1"/>
            <p:nvPr/>
          </p:nvSpPr>
          <p:spPr>
            <a:xfrm>
              <a:off x="161937" y="1094931"/>
              <a:ext cx="165681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SR imaging</a:t>
              </a:r>
              <a:endParaRPr lang="en-150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B9B445B-D366-9520-1013-354D690CACE0}"/>
                    </a:ext>
                  </a:extLst>
                </p:cNvPr>
                <p:cNvSpPr txBox="1"/>
                <p:nvPr/>
              </p:nvSpPr>
              <p:spPr>
                <a:xfrm>
                  <a:off x="5830773" y="1559095"/>
                  <a:ext cx="341784" cy="29206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𝑖𝑚𝑎𝑔𝑒</m:t>
                            </m:r>
                          </m:sub>
                        </m:sSub>
                      </m:oMath>
                    </m:oMathPara>
                  </a14:m>
                  <a:endParaRPr lang="en-150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B9B445B-D366-9520-1013-354D690CAC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0773" y="1559095"/>
                  <a:ext cx="341784" cy="292068"/>
                </a:xfrm>
                <a:prstGeom prst="rect">
                  <a:avLst/>
                </a:prstGeom>
                <a:blipFill>
                  <a:blip r:embed="rId4"/>
                  <a:stretch>
                    <a:fillRect r="-6206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DD0465B8-701D-0B16-0730-5F319A8C80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7936" y="1564169"/>
              <a:ext cx="0" cy="108000"/>
            </a:xfrm>
            <a:prstGeom prst="straightConnector1">
              <a:avLst/>
            </a:prstGeom>
            <a:ln w="3175">
              <a:solidFill>
                <a:schemeClr val="accent5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088253E-BCB4-5F0D-2291-D91E92E8A6FF}"/>
                </a:ext>
              </a:extLst>
            </p:cNvPr>
            <p:cNvGrpSpPr/>
            <p:nvPr/>
          </p:nvGrpSpPr>
          <p:grpSpPr>
            <a:xfrm>
              <a:off x="5598942" y="1467039"/>
              <a:ext cx="306909" cy="359144"/>
              <a:chOff x="1979519" y="3255953"/>
              <a:chExt cx="435347" cy="664306"/>
            </a:xfrm>
          </p:grpSpPr>
          <p:sp>
            <p:nvSpPr>
              <p:cNvPr id="36" name="Freeform 57">
                <a:extLst>
                  <a:ext uri="{FF2B5EF4-FFF2-40B4-BE49-F238E27FC236}">
                    <a16:creationId xmlns:a16="http://schemas.microsoft.com/office/drawing/2014/main" id="{C94BF005-B5C1-B8D0-C3FE-5B6BF2262671}"/>
                  </a:ext>
                </a:extLst>
              </p:cNvPr>
              <p:cNvSpPr/>
              <p:nvPr/>
            </p:nvSpPr>
            <p:spPr>
              <a:xfrm rot="16200000">
                <a:off x="2035891" y="3541283"/>
                <a:ext cx="322606" cy="435345"/>
              </a:xfrm>
              <a:custGeom>
                <a:avLst/>
                <a:gdLst>
                  <a:gd name="connsiteX0" fmla="*/ 0 w 491206"/>
                  <a:gd name="connsiteY0" fmla="*/ 637391 h 642293"/>
                  <a:gd name="connsiteX1" fmla="*/ 219153 w 491206"/>
                  <a:gd name="connsiteY1" fmla="*/ 614720 h 642293"/>
                  <a:gd name="connsiteX2" fmla="*/ 332509 w 491206"/>
                  <a:gd name="connsiteY2" fmla="*/ 425794 h 642293"/>
                  <a:gd name="connsiteX3" fmla="*/ 423193 w 491206"/>
                  <a:gd name="connsiteY3" fmla="*/ 63057 h 642293"/>
                  <a:gd name="connsiteX4" fmla="*/ 491206 w 491206"/>
                  <a:gd name="connsiteY4" fmla="*/ 2601 h 642293"/>
                  <a:gd name="connsiteX0" fmla="*/ 0 w 491206"/>
                  <a:gd name="connsiteY0" fmla="*/ 656168 h 661070"/>
                  <a:gd name="connsiteX1" fmla="*/ 219153 w 491206"/>
                  <a:gd name="connsiteY1" fmla="*/ 633497 h 661070"/>
                  <a:gd name="connsiteX2" fmla="*/ 332509 w 491206"/>
                  <a:gd name="connsiteY2" fmla="*/ 444571 h 661070"/>
                  <a:gd name="connsiteX3" fmla="*/ 423193 w 491206"/>
                  <a:gd name="connsiteY3" fmla="*/ 81834 h 661070"/>
                  <a:gd name="connsiteX4" fmla="*/ 491206 w 491206"/>
                  <a:gd name="connsiteY4" fmla="*/ 1005 h 661070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378579"/>
                  <a:gd name="connsiteY0" fmla="*/ 655236 h 660137"/>
                  <a:gd name="connsiteX1" fmla="*/ 106526 w 378579"/>
                  <a:gd name="connsiteY1" fmla="*/ 632564 h 660137"/>
                  <a:gd name="connsiteX2" fmla="*/ 219882 w 378579"/>
                  <a:gd name="connsiteY2" fmla="*/ 443638 h 660137"/>
                  <a:gd name="connsiteX3" fmla="*/ 310566 w 378579"/>
                  <a:gd name="connsiteY3" fmla="*/ 80901 h 660137"/>
                  <a:gd name="connsiteX4" fmla="*/ 378579 w 378579"/>
                  <a:gd name="connsiteY4" fmla="*/ 72 h 66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8579" h="660137">
                    <a:moveTo>
                      <a:pt x="0" y="655236"/>
                    </a:moveTo>
                    <a:cubicBezTo>
                      <a:pt x="40912" y="661533"/>
                      <a:pt x="69879" y="667830"/>
                      <a:pt x="106526" y="632564"/>
                    </a:cubicBezTo>
                    <a:cubicBezTo>
                      <a:pt x="143173" y="597298"/>
                      <a:pt x="185875" y="535582"/>
                      <a:pt x="219882" y="443638"/>
                    </a:cubicBezTo>
                    <a:cubicBezTo>
                      <a:pt x="253889" y="351694"/>
                      <a:pt x="284117" y="154829"/>
                      <a:pt x="310566" y="80901"/>
                    </a:cubicBezTo>
                    <a:cubicBezTo>
                      <a:pt x="337015" y="6973"/>
                      <a:pt x="345700" y="-892"/>
                      <a:pt x="378579" y="72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Freeform 59">
                <a:extLst>
                  <a:ext uri="{FF2B5EF4-FFF2-40B4-BE49-F238E27FC236}">
                    <a16:creationId xmlns:a16="http://schemas.microsoft.com/office/drawing/2014/main" id="{2263BE44-DDAC-6634-A1A7-87B338F1F29F}"/>
                  </a:ext>
                </a:extLst>
              </p:cNvPr>
              <p:cNvSpPr/>
              <p:nvPr/>
            </p:nvSpPr>
            <p:spPr>
              <a:xfrm rot="16200000" flipH="1">
                <a:off x="2026341" y="3209131"/>
                <a:ext cx="341701" cy="435345"/>
              </a:xfrm>
              <a:custGeom>
                <a:avLst/>
                <a:gdLst>
                  <a:gd name="connsiteX0" fmla="*/ 0 w 491206"/>
                  <a:gd name="connsiteY0" fmla="*/ 637391 h 642293"/>
                  <a:gd name="connsiteX1" fmla="*/ 219153 w 491206"/>
                  <a:gd name="connsiteY1" fmla="*/ 614720 h 642293"/>
                  <a:gd name="connsiteX2" fmla="*/ 332509 w 491206"/>
                  <a:gd name="connsiteY2" fmla="*/ 425794 h 642293"/>
                  <a:gd name="connsiteX3" fmla="*/ 423193 w 491206"/>
                  <a:gd name="connsiteY3" fmla="*/ 63057 h 642293"/>
                  <a:gd name="connsiteX4" fmla="*/ 491206 w 491206"/>
                  <a:gd name="connsiteY4" fmla="*/ 2601 h 642293"/>
                  <a:gd name="connsiteX0" fmla="*/ 0 w 491206"/>
                  <a:gd name="connsiteY0" fmla="*/ 656168 h 661070"/>
                  <a:gd name="connsiteX1" fmla="*/ 219153 w 491206"/>
                  <a:gd name="connsiteY1" fmla="*/ 633497 h 661070"/>
                  <a:gd name="connsiteX2" fmla="*/ 332509 w 491206"/>
                  <a:gd name="connsiteY2" fmla="*/ 444571 h 661070"/>
                  <a:gd name="connsiteX3" fmla="*/ 423193 w 491206"/>
                  <a:gd name="connsiteY3" fmla="*/ 81834 h 661070"/>
                  <a:gd name="connsiteX4" fmla="*/ 491206 w 491206"/>
                  <a:gd name="connsiteY4" fmla="*/ 1005 h 661070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378579"/>
                  <a:gd name="connsiteY0" fmla="*/ 655236 h 660137"/>
                  <a:gd name="connsiteX1" fmla="*/ 106526 w 378579"/>
                  <a:gd name="connsiteY1" fmla="*/ 632564 h 660137"/>
                  <a:gd name="connsiteX2" fmla="*/ 219882 w 378579"/>
                  <a:gd name="connsiteY2" fmla="*/ 443638 h 660137"/>
                  <a:gd name="connsiteX3" fmla="*/ 310566 w 378579"/>
                  <a:gd name="connsiteY3" fmla="*/ 80901 h 660137"/>
                  <a:gd name="connsiteX4" fmla="*/ 378579 w 378579"/>
                  <a:gd name="connsiteY4" fmla="*/ 72 h 66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8579" h="660137">
                    <a:moveTo>
                      <a:pt x="0" y="655236"/>
                    </a:moveTo>
                    <a:cubicBezTo>
                      <a:pt x="40912" y="661533"/>
                      <a:pt x="69879" y="667830"/>
                      <a:pt x="106526" y="632564"/>
                    </a:cubicBezTo>
                    <a:cubicBezTo>
                      <a:pt x="143173" y="597298"/>
                      <a:pt x="185875" y="535582"/>
                      <a:pt x="219882" y="443638"/>
                    </a:cubicBezTo>
                    <a:cubicBezTo>
                      <a:pt x="253889" y="351694"/>
                      <a:pt x="284117" y="154829"/>
                      <a:pt x="310566" y="80901"/>
                    </a:cubicBezTo>
                    <a:cubicBezTo>
                      <a:pt x="337015" y="6973"/>
                      <a:pt x="345700" y="-892"/>
                      <a:pt x="378579" y="72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092B95E5-B149-A2C0-95D7-4DFF2F00F7B0}"/>
                    </a:ext>
                  </a:extLst>
                </p:cNvPr>
                <p:cNvSpPr txBox="1"/>
                <p:nvPr/>
              </p:nvSpPr>
              <p:spPr>
                <a:xfrm>
                  <a:off x="6745017" y="1485966"/>
                  <a:ext cx="1677292" cy="3252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𝑏𝑒𝑎𝑚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⟺ 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𝑖𝑚𝑎𝑔𝑒</m:t>
                            </m:r>
                          </m:sub>
                        </m:sSub>
                      </m:oMath>
                    </m:oMathPara>
                  </a14:m>
                  <a:endParaRPr lang="en-150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092B95E5-B149-A2C0-95D7-4DFF2F00F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5017" y="1485966"/>
                  <a:ext cx="1677292" cy="325282"/>
                </a:xfrm>
                <a:prstGeom prst="rect">
                  <a:avLst/>
                </a:prstGeom>
                <a:blipFill>
                  <a:blip r:embed="rId5"/>
                  <a:stretch>
                    <a:fillRect b="-3846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59" name="TextBox 2058">
            <a:extLst>
              <a:ext uri="{FF2B5EF4-FFF2-40B4-BE49-F238E27FC236}">
                <a16:creationId xmlns:a16="http://schemas.microsoft.com/office/drawing/2014/main" id="{E7163ECA-55D2-2B3E-1896-D50C721A2FD8}"/>
              </a:ext>
            </a:extLst>
          </p:cNvPr>
          <p:cNvSpPr txBox="1"/>
          <p:nvPr/>
        </p:nvSpPr>
        <p:spPr>
          <a:xfrm>
            <a:off x="161937" y="3921402"/>
            <a:ext cx="8583363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Imaging and interferometry often combined in synchrotron radiation diagnostics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imaging</a:t>
            </a:r>
            <a:r>
              <a:rPr lang="en-US" sz="1600" dirty="0"/>
              <a:t> provides robust and </a:t>
            </a:r>
            <a:r>
              <a:rPr lang="en-US" sz="1600" b="1" dirty="0"/>
              <a:t>precise</a:t>
            </a:r>
            <a:r>
              <a:rPr lang="en-US" sz="1600" dirty="0"/>
              <a:t> </a:t>
            </a:r>
            <a:r>
              <a:rPr lang="en-US" sz="1600" b="1" dirty="0"/>
              <a:t>relative</a:t>
            </a:r>
            <a:r>
              <a:rPr lang="en-US" sz="1600" dirty="0"/>
              <a:t> measurements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interferometry</a:t>
            </a:r>
            <a:r>
              <a:rPr lang="en-US" sz="1600" dirty="0"/>
              <a:t> used for </a:t>
            </a:r>
            <a:r>
              <a:rPr lang="en-US" sz="1600" b="1" dirty="0"/>
              <a:t>accurate absolute </a:t>
            </a:r>
            <a:r>
              <a:rPr lang="en-US" sz="1600" dirty="0"/>
              <a:t>measurements</a:t>
            </a:r>
            <a:endParaRPr lang="en-150" sz="1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523AC71-AA73-51BB-B391-B5E476770AA6}"/>
              </a:ext>
            </a:extLst>
          </p:cNvPr>
          <p:cNvGrpSpPr/>
          <p:nvPr/>
        </p:nvGrpSpPr>
        <p:grpSpPr>
          <a:xfrm>
            <a:off x="165937" y="2627673"/>
            <a:ext cx="8455897" cy="1064164"/>
            <a:chOff x="165937" y="2627673"/>
            <a:chExt cx="8455897" cy="1064164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E34AB718-86B9-C217-73E9-CDC3E8975F8A}"/>
                </a:ext>
              </a:extLst>
            </p:cNvPr>
            <p:cNvGrpSpPr/>
            <p:nvPr/>
          </p:nvGrpSpPr>
          <p:grpSpPr>
            <a:xfrm rot="16200000">
              <a:off x="5472176" y="2870241"/>
              <a:ext cx="540000" cy="324000"/>
              <a:chOff x="5724525" y="3690938"/>
              <a:chExt cx="1008000" cy="612000"/>
            </a:xfrm>
          </p:grpSpPr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F08CD7BF-4862-36CC-DE84-8DCC764914DA}"/>
                  </a:ext>
                </a:extLst>
              </p:cNvPr>
              <p:cNvSpPr/>
              <p:nvPr/>
            </p:nvSpPr>
            <p:spPr>
              <a:xfrm>
                <a:off x="5724525" y="3690938"/>
                <a:ext cx="504000" cy="612000"/>
              </a:xfrm>
              <a:custGeom>
                <a:avLst/>
                <a:gdLst>
                  <a:gd name="connsiteX0" fmla="*/ 0 w 528638"/>
                  <a:gd name="connsiteY0" fmla="*/ 661987 h 666750"/>
                  <a:gd name="connsiteX1" fmla="*/ 85725 w 528638"/>
                  <a:gd name="connsiteY1" fmla="*/ 666750 h 666750"/>
                  <a:gd name="connsiteX2" fmla="*/ 128588 w 528638"/>
                  <a:gd name="connsiteY2" fmla="*/ 595312 h 666750"/>
                  <a:gd name="connsiteX3" fmla="*/ 161925 w 528638"/>
                  <a:gd name="connsiteY3" fmla="*/ 657225 h 666750"/>
                  <a:gd name="connsiteX4" fmla="*/ 200025 w 528638"/>
                  <a:gd name="connsiteY4" fmla="*/ 533400 h 666750"/>
                  <a:gd name="connsiteX5" fmla="*/ 238125 w 528638"/>
                  <a:gd name="connsiteY5" fmla="*/ 652462 h 666750"/>
                  <a:gd name="connsiteX6" fmla="*/ 266700 w 528638"/>
                  <a:gd name="connsiteY6" fmla="*/ 452437 h 666750"/>
                  <a:gd name="connsiteX7" fmla="*/ 319088 w 528638"/>
                  <a:gd name="connsiteY7" fmla="*/ 642937 h 666750"/>
                  <a:gd name="connsiteX8" fmla="*/ 347663 w 528638"/>
                  <a:gd name="connsiteY8" fmla="*/ 271462 h 666750"/>
                  <a:gd name="connsiteX9" fmla="*/ 400050 w 528638"/>
                  <a:gd name="connsiteY9" fmla="*/ 628650 h 666750"/>
                  <a:gd name="connsiteX10" fmla="*/ 404813 w 528638"/>
                  <a:gd name="connsiteY10" fmla="*/ 128587 h 666750"/>
                  <a:gd name="connsiteX11" fmla="*/ 471488 w 528638"/>
                  <a:gd name="connsiteY11" fmla="*/ 628650 h 666750"/>
                  <a:gd name="connsiteX12" fmla="*/ 528638 w 528638"/>
                  <a:gd name="connsiteY12" fmla="*/ 0 h 666750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1925 w 528638"/>
                  <a:gd name="connsiteY3" fmla="*/ 657225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1925 w 528638"/>
                  <a:gd name="connsiteY3" fmla="*/ 657225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1925 w 528638"/>
                  <a:gd name="connsiteY3" fmla="*/ 657225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1618"/>
                  <a:gd name="connsiteX1" fmla="*/ 85725 w 528638"/>
                  <a:gd name="connsiteY1" fmla="*/ 666750 h 671618"/>
                  <a:gd name="connsiteX2" fmla="*/ 128588 w 528638"/>
                  <a:gd name="connsiteY2" fmla="*/ 595312 h 671618"/>
                  <a:gd name="connsiteX3" fmla="*/ 167712 w 528638"/>
                  <a:gd name="connsiteY3" fmla="*/ 663013 h 671618"/>
                  <a:gd name="connsiteX4" fmla="*/ 200025 w 528638"/>
                  <a:gd name="connsiteY4" fmla="*/ 533400 h 671618"/>
                  <a:gd name="connsiteX5" fmla="*/ 238125 w 528638"/>
                  <a:gd name="connsiteY5" fmla="*/ 652462 h 671618"/>
                  <a:gd name="connsiteX6" fmla="*/ 266700 w 528638"/>
                  <a:gd name="connsiteY6" fmla="*/ 452437 h 671618"/>
                  <a:gd name="connsiteX7" fmla="*/ 319088 w 528638"/>
                  <a:gd name="connsiteY7" fmla="*/ 642937 h 671618"/>
                  <a:gd name="connsiteX8" fmla="*/ 347663 w 528638"/>
                  <a:gd name="connsiteY8" fmla="*/ 271462 h 671618"/>
                  <a:gd name="connsiteX9" fmla="*/ 400050 w 528638"/>
                  <a:gd name="connsiteY9" fmla="*/ 628650 h 671618"/>
                  <a:gd name="connsiteX10" fmla="*/ 404813 w 528638"/>
                  <a:gd name="connsiteY10" fmla="*/ 128587 h 671618"/>
                  <a:gd name="connsiteX11" fmla="*/ 471488 w 528638"/>
                  <a:gd name="connsiteY11" fmla="*/ 628650 h 671618"/>
                  <a:gd name="connsiteX12" fmla="*/ 528638 w 528638"/>
                  <a:gd name="connsiteY12" fmla="*/ 0 h 671618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89699 w 528638"/>
                  <a:gd name="connsiteY11" fmla="*/ 61596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89699 w 528638"/>
                  <a:gd name="connsiteY11" fmla="*/ 61596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89699 w 528638"/>
                  <a:gd name="connsiteY11" fmla="*/ 61596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74524 w 528638"/>
                  <a:gd name="connsiteY11" fmla="*/ 61596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74524 w 528638"/>
                  <a:gd name="connsiteY11" fmla="*/ 615960 h 670947"/>
                  <a:gd name="connsiteX12" fmla="*/ 528638 w 528638"/>
                  <a:gd name="connsiteY12" fmla="*/ 0 h 670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28638" h="670947">
                    <a:moveTo>
                      <a:pt x="0" y="661987"/>
                    </a:moveTo>
                    <a:cubicBezTo>
                      <a:pt x="28575" y="663575"/>
                      <a:pt x="64294" y="677862"/>
                      <a:pt x="85725" y="666750"/>
                    </a:cubicBezTo>
                    <a:cubicBezTo>
                      <a:pt x="107156" y="655638"/>
                      <a:pt x="114924" y="595935"/>
                      <a:pt x="128588" y="595312"/>
                    </a:cubicBezTo>
                    <a:cubicBezTo>
                      <a:pt x="142252" y="594689"/>
                      <a:pt x="136345" y="659737"/>
                      <a:pt x="167712" y="663013"/>
                    </a:cubicBezTo>
                    <a:cubicBezTo>
                      <a:pt x="199079" y="666289"/>
                      <a:pt x="164175" y="537118"/>
                      <a:pt x="200025" y="533400"/>
                    </a:cubicBezTo>
                    <a:cubicBezTo>
                      <a:pt x="235875" y="529682"/>
                      <a:pt x="214132" y="649689"/>
                      <a:pt x="238125" y="652462"/>
                    </a:cubicBezTo>
                    <a:cubicBezTo>
                      <a:pt x="262118" y="655235"/>
                      <a:pt x="231875" y="455491"/>
                      <a:pt x="266700" y="452437"/>
                    </a:cubicBezTo>
                    <a:cubicBezTo>
                      <a:pt x="301525" y="449383"/>
                      <a:pt x="295095" y="645228"/>
                      <a:pt x="319088" y="642937"/>
                    </a:cubicBezTo>
                    <a:cubicBezTo>
                      <a:pt x="343081" y="640646"/>
                      <a:pt x="330201" y="311550"/>
                      <a:pt x="347663" y="271462"/>
                    </a:cubicBezTo>
                    <a:cubicBezTo>
                      <a:pt x="365125" y="231374"/>
                      <a:pt x="386984" y="654577"/>
                      <a:pt x="400050" y="628650"/>
                    </a:cubicBezTo>
                    <a:cubicBezTo>
                      <a:pt x="413116" y="602723"/>
                      <a:pt x="377226" y="114840"/>
                      <a:pt x="426059" y="115897"/>
                    </a:cubicBezTo>
                    <a:cubicBezTo>
                      <a:pt x="474892" y="116954"/>
                      <a:pt x="442253" y="609897"/>
                      <a:pt x="474524" y="615960"/>
                    </a:cubicBezTo>
                    <a:cubicBezTo>
                      <a:pt x="506795" y="622023"/>
                      <a:pt x="448821" y="12781"/>
                      <a:pt x="528638" y="0"/>
                    </a:cubicBezTo>
                  </a:path>
                </a:pathLst>
              </a:custGeom>
              <a:noFill/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75545B0-3C96-CD8E-54FC-FC5B38E49650}"/>
                  </a:ext>
                </a:extLst>
              </p:cNvPr>
              <p:cNvSpPr/>
              <p:nvPr/>
            </p:nvSpPr>
            <p:spPr>
              <a:xfrm flipH="1">
                <a:off x="6228525" y="3690938"/>
                <a:ext cx="504000" cy="612000"/>
              </a:xfrm>
              <a:custGeom>
                <a:avLst/>
                <a:gdLst>
                  <a:gd name="connsiteX0" fmla="*/ 0 w 528638"/>
                  <a:gd name="connsiteY0" fmla="*/ 661987 h 666750"/>
                  <a:gd name="connsiteX1" fmla="*/ 85725 w 528638"/>
                  <a:gd name="connsiteY1" fmla="*/ 666750 h 666750"/>
                  <a:gd name="connsiteX2" fmla="*/ 128588 w 528638"/>
                  <a:gd name="connsiteY2" fmla="*/ 595312 h 666750"/>
                  <a:gd name="connsiteX3" fmla="*/ 161925 w 528638"/>
                  <a:gd name="connsiteY3" fmla="*/ 657225 h 666750"/>
                  <a:gd name="connsiteX4" fmla="*/ 200025 w 528638"/>
                  <a:gd name="connsiteY4" fmla="*/ 533400 h 666750"/>
                  <a:gd name="connsiteX5" fmla="*/ 238125 w 528638"/>
                  <a:gd name="connsiteY5" fmla="*/ 652462 h 666750"/>
                  <a:gd name="connsiteX6" fmla="*/ 266700 w 528638"/>
                  <a:gd name="connsiteY6" fmla="*/ 452437 h 666750"/>
                  <a:gd name="connsiteX7" fmla="*/ 319088 w 528638"/>
                  <a:gd name="connsiteY7" fmla="*/ 642937 h 666750"/>
                  <a:gd name="connsiteX8" fmla="*/ 347663 w 528638"/>
                  <a:gd name="connsiteY8" fmla="*/ 271462 h 666750"/>
                  <a:gd name="connsiteX9" fmla="*/ 400050 w 528638"/>
                  <a:gd name="connsiteY9" fmla="*/ 628650 h 666750"/>
                  <a:gd name="connsiteX10" fmla="*/ 404813 w 528638"/>
                  <a:gd name="connsiteY10" fmla="*/ 128587 h 666750"/>
                  <a:gd name="connsiteX11" fmla="*/ 471488 w 528638"/>
                  <a:gd name="connsiteY11" fmla="*/ 628650 h 666750"/>
                  <a:gd name="connsiteX12" fmla="*/ 528638 w 528638"/>
                  <a:gd name="connsiteY12" fmla="*/ 0 h 666750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1925 w 528638"/>
                  <a:gd name="connsiteY3" fmla="*/ 657225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1925 w 528638"/>
                  <a:gd name="connsiteY3" fmla="*/ 657225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1925 w 528638"/>
                  <a:gd name="connsiteY3" fmla="*/ 657225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1618"/>
                  <a:gd name="connsiteX1" fmla="*/ 85725 w 528638"/>
                  <a:gd name="connsiteY1" fmla="*/ 666750 h 671618"/>
                  <a:gd name="connsiteX2" fmla="*/ 128588 w 528638"/>
                  <a:gd name="connsiteY2" fmla="*/ 595312 h 671618"/>
                  <a:gd name="connsiteX3" fmla="*/ 167712 w 528638"/>
                  <a:gd name="connsiteY3" fmla="*/ 663013 h 671618"/>
                  <a:gd name="connsiteX4" fmla="*/ 200025 w 528638"/>
                  <a:gd name="connsiteY4" fmla="*/ 533400 h 671618"/>
                  <a:gd name="connsiteX5" fmla="*/ 238125 w 528638"/>
                  <a:gd name="connsiteY5" fmla="*/ 652462 h 671618"/>
                  <a:gd name="connsiteX6" fmla="*/ 266700 w 528638"/>
                  <a:gd name="connsiteY6" fmla="*/ 452437 h 671618"/>
                  <a:gd name="connsiteX7" fmla="*/ 319088 w 528638"/>
                  <a:gd name="connsiteY7" fmla="*/ 642937 h 671618"/>
                  <a:gd name="connsiteX8" fmla="*/ 347663 w 528638"/>
                  <a:gd name="connsiteY8" fmla="*/ 271462 h 671618"/>
                  <a:gd name="connsiteX9" fmla="*/ 400050 w 528638"/>
                  <a:gd name="connsiteY9" fmla="*/ 628650 h 671618"/>
                  <a:gd name="connsiteX10" fmla="*/ 404813 w 528638"/>
                  <a:gd name="connsiteY10" fmla="*/ 128587 h 671618"/>
                  <a:gd name="connsiteX11" fmla="*/ 471488 w 528638"/>
                  <a:gd name="connsiteY11" fmla="*/ 628650 h 671618"/>
                  <a:gd name="connsiteX12" fmla="*/ 528638 w 528638"/>
                  <a:gd name="connsiteY12" fmla="*/ 0 h 671618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04813 w 528638"/>
                  <a:gd name="connsiteY10" fmla="*/ 12858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71488 w 528638"/>
                  <a:gd name="connsiteY11" fmla="*/ 62865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89699 w 528638"/>
                  <a:gd name="connsiteY11" fmla="*/ 61596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89699 w 528638"/>
                  <a:gd name="connsiteY11" fmla="*/ 61596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89699 w 528638"/>
                  <a:gd name="connsiteY11" fmla="*/ 61596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74524 w 528638"/>
                  <a:gd name="connsiteY11" fmla="*/ 615960 h 670947"/>
                  <a:gd name="connsiteX12" fmla="*/ 528638 w 528638"/>
                  <a:gd name="connsiteY12" fmla="*/ 0 h 670947"/>
                  <a:gd name="connsiteX0" fmla="*/ 0 w 528638"/>
                  <a:gd name="connsiteY0" fmla="*/ 661987 h 670947"/>
                  <a:gd name="connsiteX1" fmla="*/ 85725 w 528638"/>
                  <a:gd name="connsiteY1" fmla="*/ 666750 h 670947"/>
                  <a:gd name="connsiteX2" fmla="*/ 128588 w 528638"/>
                  <a:gd name="connsiteY2" fmla="*/ 595312 h 670947"/>
                  <a:gd name="connsiteX3" fmla="*/ 167712 w 528638"/>
                  <a:gd name="connsiteY3" fmla="*/ 663013 h 670947"/>
                  <a:gd name="connsiteX4" fmla="*/ 200025 w 528638"/>
                  <a:gd name="connsiteY4" fmla="*/ 533400 h 670947"/>
                  <a:gd name="connsiteX5" fmla="*/ 238125 w 528638"/>
                  <a:gd name="connsiteY5" fmla="*/ 652462 h 670947"/>
                  <a:gd name="connsiteX6" fmla="*/ 266700 w 528638"/>
                  <a:gd name="connsiteY6" fmla="*/ 452437 h 670947"/>
                  <a:gd name="connsiteX7" fmla="*/ 319088 w 528638"/>
                  <a:gd name="connsiteY7" fmla="*/ 642937 h 670947"/>
                  <a:gd name="connsiteX8" fmla="*/ 347663 w 528638"/>
                  <a:gd name="connsiteY8" fmla="*/ 271462 h 670947"/>
                  <a:gd name="connsiteX9" fmla="*/ 400050 w 528638"/>
                  <a:gd name="connsiteY9" fmla="*/ 628650 h 670947"/>
                  <a:gd name="connsiteX10" fmla="*/ 426059 w 528638"/>
                  <a:gd name="connsiteY10" fmla="*/ 115897 h 670947"/>
                  <a:gd name="connsiteX11" fmla="*/ 474524 w 528638"/>
                  <a:gd name="connsiteY11" fmla="*/ 615960 h 670947"/>
                  <a:gd name="connsiteX12" fmla="*/ 528638 w 528638"/>
                  <a:gd name="connsiteY12" fmla="*/ 0 h 670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28638" h="670947">
                    <a:moveTo>
                      <a:pt x="0" y="661987"/>
                    </a:moveTo>
                    <a:cubicBezTo>
                      <a:pt x="28575" y="663575"/>
                      <a:pt x="64294" y="677862"/>
                      <a:pt x="85725" y="666750"/>
                    </a:cubicBezTo>
                    <a:cubicBezTo>
                      <a:pt x="107156" y="655638"/>
                      <a:pt x="114924" y="595935"/>
                      <a:pt x="128588" y="595312"/>
                    </a:cubicBezTo>
                    <a:cubicBezTo>
                      <a:pt x="142252" y="594689"/>
                      <a:pt x="136345" y="659737"/>
                      <a:pt x="167712" y="663013"/>
                    </a:cubicBezTo>
                    <a:cubicBezTo>
                      <a:pt x="199079" y="666289"/>
                      <a:pt x="164175" y="537118"/>
                      <a:pt x="200025" y="533400"/>
                    </a:cubicBezTo>
                    <a:cubicBezTo>
                      <a:pt x="235875" y="529682"/>
                      <a:pt x="214132" y="649689"/>
                      <a:pt x="238125" y="652462"/>
                    </a:cubicBezTo>
                    <a:cubicBezTo>
                      <a:pt x="262118" y="655235"/>
                      <a:pt x="231875" y="455491"/>
                      <a:pt x="266700" y="452437"/>
                    </a:cubicBezTo>
                    <a:cubicBezTo>
                      <a:pt x="301525" y="449383"/>
                      <a:pt x="295095" y="645228"/>
                      <a:pt x="319088" y="642937"/>
                    </a:cubicBezTo>
                    <a:cubicBezTo>
                      <a:pt x="343081" y="640646"/>
                      <a:pt x="330201" y="311550"/>
                      <a:pt x="347663" y="271462"/>
                    </a:cubicBezTo>
                    <a:cubicBezTo>
                      <a:pt x="365125" y="231374"/>
                      <a:pt x="386984" y="654577"/>
                      <a:pt x="400050" y="628650"/>
                    </a:cubicBezTo>
                    <a:cubicBezTo>
                      <a:pt x="413116" y="602723"/>
                      <a:pt x="377226" y="114840"/>
                      <a:pt x="426059" y="115897"/>
                    </a:cubicBezTo>
                    <a:cubicBezTo>
                      <a:pt x="474892" y="116954"/>
                      <a:pt x="442253" y="609897"/>
                      <a:pt x="474524" y="615960"/>
                    </a:cubicBezTo>
                    <a:cubicBezTo>
                      <a:pt x="506795" y="622023"/>
                      <a:pt x="448821" y="12781"/>
                      <a:pt x="528638" y="0"/>
                    </a:cubicBezTo>
                  </a:path>
                </a:pathLst>
              </a:custGeom>
              <a:noFill/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A6D9BF7-71AE-09CE-63C3-7D08D4A67E93}"/>
                </a:ext>
              </a:extLst>
            </p:cNvPr>
            <p:cNvSpPr txBox="1"/>
            <p:nvPr/>
          </p:nvSpPr>
          <p:spPr>
            <a:xfrm>
              <a:off x="165937" y="2627673"/>
              <a:ext cx="216447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SR interferometry</a:t>
              </a:r>
              <a:endParaRPr lang="en-150" sz="1600" b="1" dirty="0"/>
            </a:p>
          </p:txBody>
        </p:sp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id="{B3A32233-5A03-B195-D4D8-0DA768C3A1A9}"/>
                </a:ext>
              </a:extLst>
            </p:cNvPr>
            <p:cNvSpPr/>
            <p:nvPr/>
          </p:nvSpPr>
          <p:spPr>
            <a:xfrm rot="16200000">
              <a:off x="2432151" y="1638886"/>
              <a:ext cx="144000" cy="2793054"/>
            </a:xfrm>
            <a:prstGeom prst="triangle">
              <a:avLst/>
            </a:prstGeom>
            <a:gradFill>
              <a:gsLst>
                <a:gs pos="81000">
                  <a:srgbClr val="FFC000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4309CCA7-7DA6-66C8-8517-037500F9AAD2}"/>
                </a:ext>
              </a:extLst>
            </p:cNvPr>
            <p:cNvSpPr/>
            <p:nvPr/>
          </p:nvSpPr>
          <p:spPr>
            <a:xfrm rot="16200000">
              <a:off x="4400261" y="2382632"/>
              <a:ext cx="144000" cy="1314996"/>
            </a:xfrm>
            <a:prstGeom prst="rect">
              <a:avLst/>
            </a:prstGeom>
            <a:gradFill>
              <a:gsLst>
                <a:gs pos="24000">
                  <a:srgbClr val="FFC000"/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B1146605-3C9D-5E44-EBD1-473581E392D2}"/>
                </a:ext>
              </a:extLst>
            </p:cNvPr>
            <p:cNvSpPr/>
            <p:nvPr/>
          </p:nvSpPr>
          <p:spPr>
            <a:xfrm>
              <a:off x="508654" y="3038961"/>
              <a:ext cx="1224000" cy="106820"/>
            </a:xfrm>
            <a:custGeom>
              <a:avLst/>
              <a:gdLst>
                <a:gd name="connsiteX0" fmla="*/ 0 w 1016759"/>
                <a:gd name="connsiteY0" fmla="*/ 0 h 6824"/>
                <a:gd name="connsiteX1" fmla="*/ 1016759 w 1016759"/>
                <a:gd name="connsiteY1" fmla="*/ 6824 h 6824"/>
                <a:gd name="connsiteX0" fmla="*/ 0 w 10000"/>
                <a:gd name="connsiteY0" fmla="*/ 107809 h 117809"/>
                <a:gd name="connsiteX1" fmla="*/ 10000 w 10000"/>
                <a:gd name="connsiteY1" fmla="*/ 117809 h 117809"/>
                <a:gd name="connsiteX0" fmla="*/ 0 w 10000"/>
                <a:gd name="connsiteY0" fmla="*/ 144755 h 154755"/>
                <a:gd name="connsiteX1" fmla="*/ 10000 w 10000"/>
                <a:gd name="connsiteY1" fmla="*/ 154755 h 154755"/>
                <a:gd name="connsiteX0" fmla="*/ 0 w 10000"/>
                <a:gd name="connsiteY0" fmla="*/ 147909 h 157909"/>
                <a:gd name="connsiteX1" fmla="*/ 10000 w 10000"/>
                <a:gd name="connsiteY1" fmla="*/ 157909 h 15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157909">
                  <a:moveTo>
                    <a:pt x="0" y="147909"/>
                  </a:moveTo>
                  <a:cubicBezTo>
                    <a:pt x="3870" y="-98754"/>
                    <a:pt x="7338" y="4580"/>
                    <a:pt x="10000" y="157909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sm" len="med"/>
              <a:tailEnd type="arrow" w="sm" len="sm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 dirty="0">
                <a:solidFill>
                  <a:srgbClr val="FF0000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609B942-19FF-9582-60E1-2C8303DE7792}"/>
                </a:ext>
              </a:extLst>
            </p:cNvPr>
            <p:cNvSpPr txBox="1"/>
            <p:nvPr/>
          </p:nvSpPr>
          <p:spPr>
            <a:xfrm>
              <a:off x="3280178" y="3168617"/>
              <a:ext cx="112276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interference target</a:t>
              </a:r>
              <a:endParaRPr lang="en-150" dirty="0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ECA70B37-3990-92B4-3062-439AF1DAAA95}"/>
                </a:ext>
              </a:extLst>
            </p:cNvPr>
            <p:cNvSpPr/>
            <p:nvPr/>
          </p:nvSpPr>
          <p:spPr>
            <a:xfrm rot="19933854">
              <a:off x="2383930" y="2841360"/>
              <a:ext cx="36000" cy="360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43FA188-2F48-46C2-C73F-15303162C7D0}"/>
                </a:ext>
              </a:extLst>
            </p:cNvPr>
            <p:cNvSpPr txBox="1"/>
            <p:nvPr/>
          </p:nvSpPr>
          <p:spPr>
            <a:xfrm>
              <a:off x="1682541" y="3170713"/>
              <a:ext cx="143426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monochromator</a:t>
              </a:r>
              <a:endParaRPr lang="en-150" sz="1400" dirty="0"/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A4457AE9-CBDF-7C77-3DB0-0B2654C722DD}"/>
                </a:ext>
              </a:extLst>
            </p:cNvPr>
            <p:cNvCxnSpPr>
              <a:cxnSpLocks/>
            </p:cNvCxnSpPr>
            <p:nvPr/>
          </p:nvCxnSpPr>
          <p:spPr>
            <a:xfrm>
              <a:off x="3900676" y="3006837"/>
              <a:ext cx="1224000" cy="0"/>
            </a:xfrm>
            <a:prstGeom prst="line">
              <a:avLst/>
            </a:prstGeom>
            <a:ln>
              <a:solidFill>
                <a:srgbClr val="FFFFFF"/>
              </a:solidFill>
            </a:ln>
            <a:effectLst>
              <a:glow rad="28400">
                <a:schemeClr val="bg1">
                  <a:alpha val="73432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3623BC4D-A493-D27F-C6EC-97D7ED257074}"/>
                </a:ext>
              </a:extLst>
            </p:cNvPr>
            <p:cNvCxnSpPr>
              <a:cxnSpLocks/>
            </p:cNvCxnSpPr>
            <p:nvPr/>
          </p:nvCxnSpPr>
          <p:spPr>
            <a:xfrm>
              <a:off x="3900676" y="3068042"/>
              <a:ext cx="1224000" cy="0"/>
            </a:xfrm>
            <a:prstGeom prst="line">
              <a:avLst/>
            </a:prstGeom>
            <a:ln>
              <a:solidFill>
                <a:srgbClr val="FFFFFF"/>
              </a:solidFill>
            </a:ln>
            <a:effectLst>
              <a:glow rad="28400">
                <a:schemeClr val="bg1">
                  <a:alpha val="73432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6" name="Graphic 95" descr="Magic Wand Auto with solid fill">
              <a:extLst>
                <a:ext uri="{FF2B5EF4-FFF2-40B4-BE49-F238E27FC236}">
                  <a16:creationId xmlns:a16="http://schemas.microsoft.com/office/drawing/2014/main" id="{7A4EED38-7FD6-AF89-819B-747003296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604094" y="2797944"/>
              <a:ext cx="474936" cy="474936"/>
            </a:xfrm>
            <a:prstGeom prst="rect">
              <a:avLst/>
            </a:prstGeom>
          </p:spPr>
        </p:pic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8ECBF07C-3F2F-D87E-472A-6BF529890DD1}"/>
                </a:ext>
              </a:extLst>
            </p:cNvPr>
            <p:cNvGrpSpPr/>
            <p:nvPr/>
          </p:nvGrpSpPr>
          <p:grpSpPr>
            <a:xfrm>
              <a:off x="5129759" y="2967948"/>
              <a:ext cx="326619" cy="144016"/>
              <a:chOff x="3670016" y="3939887"/>
              <a:chExt cx="326619" cy="144016"/>
            </a:xfrm>
          </p:grpSpPr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C8292E1A-CBFD-8538-DB28-8D6CC41EFDBC}"/>
                  </a:ext>
                </a:extLst>
              </p:cNvPr>
              <p:cNvSpPr/>
              <p:nvPr/>
            </p:nvSpPr>
            <p:spPr>
              <a:xfrm>
                <a:off x="3780635" y="3939902"/>
                <a:ext cx="216000" cy="144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  <p:sp>
            <p:nvSpPr>
              <p:cNvPr id="100" name="Isosceles Triangle 99">
                <a:extLst>
                  <a:ext uri="{FF2B5EF4-FFF2-40B4-BE49-F238E27FC236}">
                    <a16:creationId xmlns:a16="http://schemas.microsoft.com/office/drawing/2014/main" id="{E2071A27-DBEF-C258-2D93-2312B12F86F5}"/>
                  </a:ext>
                </a:extLst>
              </p:cNvPr>
              <p:cNvSpPr/>
              <p:nvPr/>
            </p:nvSpPr>
            <p:spPr>
              <a:xfrm rot="5400000">
                <a:off x="3723896" y="3886007"/>
                <a:ext cx="144016" cy="2517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15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EC96DDF2-5244-E684-458F-2B91508BE700}"/>
                    </a:ext>
                  </a:extLst>
                </p:cNvPr>
                <p:cNvSpPr txBox="1"/>
                <p:nvPr/>
              </p:nvSpPr>
              <p:spPr>
                <a:xfrm>
                  <a:off x="5456378" y="3326003"/>
                  <a:ext cx="806422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𝑣𝑖𝑠𝑖𝑏𝑖𝑙𝑖𝑡𝑦</m:t>
                        </m:r>
                      </m:oMath>
                    </m:oMathPara>
                  </a14:m>
                  <a:endParaRPr lang="en-150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EC96DDF2-5244-E684-458F-2B91508BE7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6378" y="3326003"/>
                  <a:ext cx="806422" cy="276999"/>
                </a:xfrm>
                <a:prstGeom prst="rect">
                  <a:avLst/>
                </a:prstGeom>
                <a:blipFill>
                  <a:blip r:embed="rId8"/>
                  <a:stretch>
                    <a:fillRect b="-1363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51" name="Straight Arrow Connector 2050">
              <a:extLst>
                <a:ext uri="{FF2B5EF4-FFF2-40B4-BE49-F238E27FC236}">
                  <a16:creationId xmlns:a16="http://schemas.microsoft.com/office/drawing/2014/main" id="{62DC3EC8-7B19-2E5F-899C-9CE60293BE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82979" y="3359140"/>
              <a:ext cx="288000" cy="0"/>
            </a:xfrm>
            <a:prstGeom prst="straightConnector1">
              <a:avLst/>
            </a:prstGeom>
            <a:ln w="3175">
              <a:solidFill>
                <a:schemeClr val="accent5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5" name="Freeform 57">
              <a:extLst>
                <a:ext uri="{FF2B5EF4-FFF2-40B4-BE49-F238E27FC236}">
                  <a16:creationId xmlns:a16="http://schemas.microsoft.com/office/drawing/2014/main" id="{9299C841-3622-217E-EEC4-82A5FCF2D54B}"/>
                </a:ext>
              </a:extLst>
            </p:cNvPr>
            <p:cNvSpPr/>
            <p:nvPr/>
          </p:nvSpPr>
          <p:spPr>
            <a:xfrm rot="16200000">
              <a:off x="5592896" y="3024700"/>
              <a:ext cx="288374" cy="306908"/>
            </a:xfrm>
            <a:custGeom>
              <a:avLst/>
              <a:gdLst>
                <a:gd name="connsiteX0" fmla="*/ 0 w 491206"/>
                <a:gd name="connsiteY0" fmla="*/ 637391 h 642293"/>
                <a:gd name="connsiteX1" fmla="*/ 219153 w 491206"/>
                <a:gd name="connsiteY1" fmla="*/ 614720 h 642293"/>
                <a:gd name="connsiteX2" fmla="*/ 332509 w 491206"/>
                <a:gd name="connsiteY2" fmla="*/ 425794 h 642293"/>
                <a:gd name="connsiteX3" fmla="*/ 423193 w 491206"/>
                <a:gd name="connsiteY3" fmla="*/ 63057 h 642293"/>
                <a:gd name="connsiteX4" fmla="*/ 491206 w 491206"/>
                <a:gd name="connsiteY4" fmla="*/ 2601 h 642293"/>
                <a:gd name="connsiteX0" fmla="*/ 0 w 491206"/>
                <a:gd name="connsiteY0" fmla="*/ 656168 h 661070"/>
                <a:gd name="connsiteX1" fmla="*/ 219153 w 491206"/>
                <a:gd name="connsiteY1" fmla="*/ 633497 h 661070"/>
                <a:gd name="connsiteX2" fmla="*/ 332509 w 491206"/>
                <a:gd name="connsiteY2" fmla="*/ 444571 h 661070"/>
                <a:gd name="connsiteX3" fmla="*/ 423193 w 491206"/>
                <a:gd name="connsiteY3" fmla="*/ 81834 h 661070"/>
                <a:gd name="connsiteX4" fmla="*/ 491206 w 491206"/>
                <a:gd name="connsiteY4" fmla="*/ 1005 h 661070"/>
                <a:gd name="connsiteX0" fmla="*/ 0 w 491206"/>
                <a:gd name="connsiteY0" fmla="*/ 655235 h 660137"/>
                <a:gd name="connsiteX1" fmla="*/ 219153 w 491206"/>
                <a:gd name="connsiteY1" fmla="*/ 632564 h 660137"/>
                <a:gd name="connsiteX2" fmla="*/ 332509 w 491206"/>
                <a:gd name="connsiteY2" fmla="*/ 443638 h 660137"/>
                <a:gd name="connsiteX3" fmla="*/ 423193 w 491206"/>
                <a:gd name="connsiteY3" fmla="*/ 80901 h 660137"/>
                <a:gd name="connsiteX4" fmla="*/ 491206 w 491206"/>
                <a:gd name="connsiteY4" fmla="*/ 72 h 660137"/>
                <a:gd name="connsiteX0" fmla="*/ 0 w 491206"/>
                <a:gd name="connsiteY0" fmla="*/ 655235 h 660137"/>
                <a:gd name="connsiteX1" fmla="*/ 219153 w 491206"/>
                <a:gd name="connsiteY1" fmla="*/ 632564 h 660137"/>
                <a:gd name="connsiteX2" fmla="*/ 332509 w 491206"/>
                <a:gd name="connsiteY2" fmla="*/ 443638 h 660137"/>
                <a:gd name="connsiteX3" fmla="*/ 423193 w 491206"/>
                <a:gd name="connsiteY3" fmla="*/ 80901 h 660137"/>
                <a:gd name="connsiteX4" fmla="*/ 491206 w 491206"/>
                <a:gd name="connsiteY4" fmla="*/ 72 h 660137"/>
                <a:gd name="connsiteX0" fmla="*/ 0 w 424654"/>
                <a:gd name="connsiteY0" fmla="*/ 655236 h 660137"/>
                <a:gd name="connsiteX1" fmla="*/ 152601 w 424654"/>
                <a:gd name="connsiteY1" fmla="*/ 632564 h 660137"/>
                <a:gd name="connsiteX2" fmla="*/ 265957 w 424654"/>
                <a:gd name="connsiteY2" fmla="*/ 443638 h 660137"/>
                <a:gd name="connsiteX3" fmla="*/ 356641 w 424654"/>
                <a:gd name="connsiteY3" fmla="*/ 80901 h 660137"/>
                <a:gd name="connsiteX4" fmla="*/ 424654 w 424654"/>
                <a:gd name="connsiteY4" fmla="*/ 72 h 660137"/>
                <a:gd name="connsiteX0" fmla="*/ 0 w 424654"/>
                <a:gd name="connsiteY0" fmla="*/ 655236 h 660137"/>
                <a:gd name="connsiteX1" fmla="*/ 152601 w 424654"/>
                <a:gd name="connsiteY1" fmla="*/ 632564 h 660137"/>
                <a:gd name="connsiteX2" fmla="*/ 265957 w 424654"/>
                <a:gd name="connsiteY2" fmla="*/ 443638 h 660137"/>
                <a:gd name="connsiteX3" fmla="*/ 356641 w 424654"/>
                <a:gd name="connsiteY3" fmla="*/ 80901 h 660137"/>
                <a:gd name="connsiteX4" fmla="*/ 424654 w 424654"/>
                <a:gd name="connsiteY4" fmla="*/ 72 h 660137"/>
                <a:gd name="connsiteX0" fmla="*/ 0 w 378579"/>
                <a:gd name="connsiteY0" fmla="*/ 655236 h 660137"/>
                <a:gd name="connsiteX1" fmla="*/ 106526 w 378579"/>
                <a:gd name="connsiteY1" fmla="*/ 632564 h 660137"/>
                <a:gd name="connsiteX2" fmla="*/ 219882 w 378579"/>
                <a:gd name="connsiteY2" fmla="*/ 443638 h 660137"/>
                <a:gd name="connsiteX3" fmla="*/ 310566 w 378579"/>
                <a:gd name="connsiteY3" fmla="*/ 80901 h 660137"/>
                <a:gd name="connsiteX4" fmla="*/ 378579 w 378579"/>
                <a:gd name="connsiteY4" fmla="*/ 72 h 66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579" h="660137">
                  <a:moveTo>
                    <a:pt x="0" y="655236"/>
                  </a:moveTo>
                  <a:cubicBezTo>
                    <a:pt x="40912" y="661533"/>
                    <a:pt x="69879" y="667830"/>
                    <a:pt x="106526" y="632564"/>
                  </a:cubicBezTo>
                  <a:cubicBezTo>
                    <a:pt x="143173" y="597298"/>
                    <a:pt x="185875" y="535582"/>
                    <a:pt x="219882" y="443638"/>
                  </a:cubicBezTo>
                  <a:cubicBezTo>
                    <a:pt x="253889" y="351694"/>
                    <a:pt x="284117" y="154829"/>
                    <a:pt x="310566" y="80901"/>
                  </a:cubicBezTo>
                  <a:cubicBezTo>
                    <a:pt x="337015" y="6973"/>
                    <a:pt x="345700" y="-892"/>
                    <a:pt x="378579" y="72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057" name="Freeform 59">
              <a:extLst>
                <a:ext uri="{FF2B5EF4-FFF2-40B4-BE49-F238E27FC236}">
                  <a16:creationId xmlns:a16="http://schemas.microsoft.com/office/drawing/2014/main" id="{D4ED98F4-C33A-0EE6-C325-1B228FF593E5}"/>
                </a:ext>
              </a:extLst>
            </p:cNvPr>
            <p:cNvSpPr/>
            <p:nvPr/>
          </p:nvSpPr>
          <p:spPr>
            <a:xfrm rot="16200000" flipH="1">
              <a:off x="5584359" y="2727793"/>
              <a:ext cx="305443" cy="306908"/>
            </a:xfrm>
            <a:custGeom>
              <a:avLst/>
              <a:gdLst>
                <a:gd name="connsiteX0" fmla="*/ 0 w 491206"/>
                <a:gd name="connsiteY0" fmla="*/ 637391 h 642293"/>
                <a:gd name="connsiteX1" fmla="*/ 219153 w 491206"/>
                <a:gd name="connsiteY1" fmla="*/ 614720 h 642293"/>
                <a:gd name="connsiteX2" fmla="*/ 332509 w 491206"/>
                <a:gd name="connsiteY2" fmla="*/ 425794 h 642293"/>
                <a:gd name="connsiteX3" fmla="*/ 423193 w 491206"/>
                <a:gd name="connsiteY3" fmla="*/ 63057 h 642293"/>
                <a:gd name="connsiteX4" fmla="*/ 491206 w 491206"/>
                <a:gd name="connsiteY4" fmla="*/ 2601 h 642293"/>
                <a:gd name="connsiteX0" fmla="*/ 0 w 491206"/>
                <a:gd name="connsiteY0" fmla="*/ 656168 h 661070"/>
                <a:gd name="connsiteX1" fmla="*/ 219153 w 491206"/>
                <a:gd name="connsiteY1" fmla="*/ 633497 h 661070"/>
                <a:gd name="connsiteX2" fmla="*/ 332509 w 491206"/>
                <a:gd name="connsiteY2" fmla="*/ 444571 h 661070"/>
                <a:gd name="connsiteX3" fmla="*/ 423193 w 491206"/>
                <a:gd name="connsiteY3" fmla="*/ 81834 h 661070"/>
                <a:gd name="connsiteX4" fmla="*/ 491206 w 491206"/>
                <a:gd name="connsiteY4" fmla="*/ 1005 h 661070"/>
                <a:gd name="connsiteX0" fmla="*/ 0 w 491206"/>
                <a:gd name="connsiteY0" fmla="*/ 655235 h 660137"/>
                <a:gd name="connsiteX1" fmla="*/ 219153 w 491206"/>
                <a:gd name="connsiteY1" fmla="*/ 632564 h 660137"/>
                <a:gd name="connsiteX2" fmla="*/ 332509 w 491206"/>
                <a:gd name="connsiteY2" fmla="*/ 443638 h 660137"/>
                <a:gd name="connsiteX3" fmla="*/ 423193 w 491206"/>
                <a:gd name="connsiteY3" fmla="*/ 80901 h 660137"/>
                <a:gd name="connsiteX4" fmla="*/ 491206 w 491206"/>
                <a:gd name="connsiteY4" fmla="*/ 72 h 660137"/>
                <a:gd name="connsiteX0" fmla="*/ 0 w 491206"/>
                <a:gd name="connsiteY0" fmla="*/ 655235 h 660137"/>
                <a:gd name="connsiteX1" fmla="*/ 219153 w 491206"/>
                <a:gd name="connsiteY1" fmla="*/ 632564 h 660137"/>
                <a:gd name="connsiteX2" fmla="*/ 332509 w 491206"/>
                <a:gd name="connsiteY2" fmla="*/ 443638 h 660137"/>
                <a:gd name="connsiteX3" fmla="*/ 423193 w 491206"/>
                <a:gd name="connsiteY3" fmla="*/ 80901 h 660137"/>
                <a:gd name="connsiteX4" fmla="*/ 491206 w 491206"/>
                <a:gd name="connsiteY4" fmla="*/ 72 h 660137"/>
                <a:gd name="connsiteX0" fmla="*/ 0 w 424654"/>
                <a:gd name="connsiteY0" fmla="*/ 655236 h 660137"/>
                <a:gd name="connsiteX1" fmla="*/ 152601 w 424654"/>
                <a:gd name="connsiteY1" fmla="*/ 632564 h 660137"/>
                <a:gd name="connsiteX2" fmla="*/ 265957 w 424654"/>
                <a:gd name="connsiteY2" fmla="*/ 443638 h 660137"/>
                <a:gd name="connsiteX3" fmla="*/ 356641 w 424654"/>
                <a:gd name="connsiteY3" fmla="*/ 80901 h 660137"/>
                <a:gd name="connsiteX4" fmla="*/ 424654 w 424654"/>
                <a:gd name="connsiteY4" fmla="*/ 72 h 660137"/>
                <a:gd name="connsiteX0" fmla="*/ 0 w 424654"/>
                <a:gd name="connsiteY0" fmla="*/ 655236 h 660137"/>
                <a:gd name="connsiteX1" fmla="*/ 152601 w 424654"/>
                <a:gd name="connsiteY1" fmla="*/ 632564 h 660137"/>
                <a:gd name="connsiteX2" fmla="*/ 265957 w 424654"/>
                <a:gd name="connsiteY2" fmla="*/ 443638 h 660137"/>
                <a:gd name="connsiteX3" fmla="*/ 356641 w 424654"/>
                <a:gd name="connsiteY3" fmla="*/ 80901 h 660137"/>
                <a:gd name="connsiteX4" fmla="*/ 424654 w 424654"/>
                <a:gd name="connsiteY4" fmla="*/ 72 h 660137"/>
                <a:gd name="connsiteX0" fmla="*/ 0 w 378579"/>
                <a:gd name="connsiteY0" fmla="*/ 655236 h 660137"/>
                <a:gd name="connsiteX1" fmla="*/ 106526 w 378579"/>
                <a:gd name="connsiteY1" fmla="*/ 632564 h 660137"/>
                <a:gd name="connsiteX2" fmla="*/ 219882 w 378579"/>
                <a:gd name="connsiteY2" fmla="*/ 443638 h 660137"/>
                <a:gd name="connsiteX3" fmla="*/ 310566 w 378579"/>
                <a:gd name="connsiteY3" fmla="*/ 80901 h 660137"/>
                <a:gd name="connsiteX4" fmla="*/ 378579 w 378579"/>
                <a:gd name="connsiteY4" fmla="*/ 72 h 66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579" h="660137">
                  <a:moveTo>
                    <a:pt x="0" y="655236"/>
                  </a:moveTo>
                  <a:cubicBezTo>
                    <a:pt x="40912" y="661533"/>
                    <a:pt x="69879" y="667830"/>
                    <a:pt x="106526" y="632564"/>
                  </a:cubicBezTo>
                  <a:cubicBezTo>
                    <a:pt x="143173" y="597298"/>
                    <a:pt x="185875" y="535582"/>
                    <a:pt x="219882" y="443638"/>
                  </a:cubicBezTo>
                  <a:cubicBezTo>
                    <a:pt x="253889" y="351694"/>
                    <a:pt x="284117" y="154829"/>
                    <a:pt x="310566" y="80901"/>
                  </a:cubicBezTo>
                  <a:cubicBezTo>
                    <a:pt x="337015" y="6973"/>
                    <a:pt x="345700" y="-892"/>
                    <a:pt x="378579" y="72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58" name="TextBox 2057">
                  <a:extLst>
                    <a:ext uri="{FF2B5EF4-FFF2-40B4-BE49-F238E27FC236}">
                      <a16:creationId xmlns:a16="http://schemas.microsoft.com/office/drawing/2014/main" id="{33FE67E2-1A33-967E-4656-B39F619D9B0E}"/>
                    </a:ext>
                  </a:extLst>
                </p:cNvPr>
                <p:cNvSpPr txBox="1"/>
                <p:nvPr/>
              </p:nvSpPr>
              <p:spPr>
                <a:xfrm>
                  <a:off x="6745017" y="2827299"/>
                  <a:ext cx="1876817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𝑏𝑒𝑎𝑚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⟺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𝑣𝑖𝑠𝑖𝑏𝑖𝑙𝑖𝑡𝑦</m:t>
                        </m:r>
                      </m:oMath>
                    </m:oMathPara>
                  </a14:m>
                  <a:endParaRPr lang="en-150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58" name="TextBox 2057">
                  <a:extLst>
                    <a:ext uri="{FF2B5EF4-FFF2-40B4-BE49-F238E27FC236}">
                      <a16:creationId xmlns:a16="http://schemas.microsoft.com/office/drawing/2014/main" id="{33FE67E2-1A33-967E-4656-B39F619D9B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5017" y="2827299"/>
                  <a:ext cx="1876817" cy="307777"/>
                </a:xfrm>
                <a:prstGeom prst="rect">
                  <a:avLst/>
                </a:prstGeom>
                <a:blipFill>
                  <a:blip r:embed="rId9"/>
                  <a:stretch>
                    <a:fillRect b="-16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E7C8C499-95AA-83D6-73B2-E0B228D2EB2D}"/>
                </a:ext>
              </a:extLst>
            </p:cNvPr>
            <p:cNvSpPr/>
            <p:nvPr/>
          </p:nvSpPr>
          <p:spPr>
            <a:xfrm rot="16200000">
              <a:off x="5746427" y="3155596"/>
              <a:ext cx="288374" cy="37785"/>
            </a:xfrm>
            <a:custGeom>
              <a:avLst/>
              <a:gdLst>
                <a:gd name="connsiteX0" fmla="*/ 0 w 491206"/>
                <a:gd name="connsiteY0" fmla="*/ 637391 h 642293"/>
                <a:gd name="connsiteX1" fmla="*/ 219153 w 491206"/>
                <a:gd name="connsiteY1" fmla="*/ 614720 h 642293"/>
                <a:gd name="connsiteX2" fmla="*/ 332509 w 491206"/>
                <a:gd name="connsiteY2" fmla="*/ 425794 h 642293"/>
                <a:gd name="connsiteX3" fmla="*/ 423193 w 491206"/>
                <a:gd name="connsiteY3" fmla="*/ 63057 h 642293"/>
                <a:gd name="connsiteX4" fmla="*/ 491206 w 491206"/>
                <a:gd name="connsiteY4" fmla="*/ 2601 h 642293"/>
                <a:gd name="connsiteX0" fmla="*/ 0 w 491206"/>
                <a:gd name="connsiteY0" fmla="*/ 656168 h 661070"/>
                <a:gd name="connsiteX1" fmla="*/ 219153 w 491206"/>
                <a:gd name="connsiteY1" fmla="*/ 633497 h 661070"/>
                <a:gd name="connsiteX2" fmla="*/ 332509 w 491206"/>
                <a:gd name="connsiteY2" fmla="*/ 444571 h 661070"/>
                <a:gd name="connsiteX3" fmla="*/ 423193 w 491206"/>
                <a:gd name="connsiteY3" fmla="*/ 81834 h 661070"/>
                <a:gd name="connsiteX4" fmla="*/ 491206 w 491206"/>
                <a:gd name="connsiteY4" fmla="*/ 1005 h 661070"/>
                <a:gd name="connsiteX0" fmla="*/ 0 w 491206"/>
                <a:gd name="connsiteY0" fmla="*/ 655235 h 660137"/>
                <a:gd name="connsiteX1" fmla="*/ 219153 w 491206"/>
                <a:gd name="connsiteY1" fmla="*/ 632564 h 660137"/>
                <a:gd name="connsiteX2" fmla="*/ 332509 w 491206"/>
                <a:gd name="connsiteY2" fmla="*/ 443638 h 660137"/>
                <a:gd name="connsiteX3" fmla="*/ 423193 w 491206"/>
                <a:gd name="connsiteY3" fmla="*/ 80901 h 660137"/>
                <a:gd name="connsiteX4" fmla="*/ 491206 w 491206"/>
                <a:gd name="connsiteY4" fmla="*/ 72 h 660137"/>
                <a:gd name="connsiteX0" fmla="*/ 0 w 491206"/>
                <a:gd name="connsiteY0" fmla="*/ 655235 h 660137"/>
                <a:gd name="connsiteX1" fmla="*/ 219153 w 491206"/>
                <a:gd name="connsiteY1" fmla="*/ 632564 h 660137"/>
                <a:gd name="connsiteX2" fmla="*/ 332509 w 491206"/>
                <a:gd name="connsiteY2" fmla="*/ 443638 h 660137"/>
                <a:gd name="connsiteX3" fmla="*/ 423193 w 491206"/>
                <a:gd name="connsiteY3" fmla="*/ 80901 h 660137"/>
                <a:gd name="connsiteX4" fmla="*/ 491206 w 491206"/>
                <a:gd name="connsiteY4" fmla="*/ 72 h 660137"/>
                <a:gd name="connsiteX0" fmla="*/ 0 w 424654"/>
                <a:gd name="connsiteY0" fmla="*/ 655236 h 660137"/>
                <a:gd name="connsiteX1" fmla="*/ 152601 w 424654"/>
                <a:gd name="connsiteY1" fmla="*/ 632564 h 660137"/>
                <a:gd name="connsiteX2" fmla="*/ 265957 w 424654"/>
                <a:gd name="connsiteY2" fmla="*/ 443638 h 660137"/>
                <a:gd name="connsiteX3" fmla="*/ 356641 w 424654"/>
                <a:gd name="connsiteY3" fmla="*/ 80901 h 660137"/>
                <a:gd name="connsiteX4" fmla="*/ 424654 w 424654"/>
                <a:gd name="connsiteY4" fmla="*/ 72 h 660137"/>
                <a:gd name="connsiteX0" fmla="*/ 0 w 424654"/>
                <a:gd name="connsiteY0" fmla="*/ 655236 h 660137"/>
                <a:gd name="connsiteX1" fmla="*/ 152601 w 424654"/>
                <a:gd name="connsiteY1" fmla="*/ 632564 h 660137"/>
                <a:gd name="connsiteX2" fmla="*/ 265957 w 424654"/>
                <a:gd name="connsiteY2" fmla="*/ 443638 h 660137"/>
                <a:gd name="connsiteX3" fmla="*/ 356641 w 424654"/>
                <a:gd name="connsiteY3" fmla="*/ 80901 h 660137"/>
                <a:gd name="connsiteX4" fmla="*/ 424654 w 424654"/>
                <a:gd name="connsiteY4" fmla="*/ 72 h 660137"/>
                <a:gd name="connsiteX0" fmla="*/ 0 w 378579"/>
                <a:gd name="connsiteY0" fmla="*/ 655236 h 660137"/>
                <a:gd name="connsiteX1" fmla="*/ 106526 w 378579"/>
                <a:gd name="connsiteY1" fmla="*/ 632564 h 660137"/>
                <a:gd name="connsiteX2" fmla="*/ 219882 w 378579"/>
                <a:gd name="connsiteY2" fmla="*/ 443638 h 660137"/>
                <a:gd name="connsiteX3" fmla="*/ 310566 w 378579"/>
                <a:gd name="connsiteY3" fmla="*/ 80901 h 660137"/>
                <a:gd name="connsiteX4" fmla="*/ 378579 w 378579"/>
                <a:gd name="connsiteY4" fmla="*/ 72 h 66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579" h="660137">
                  <a:moveTo>
                    <a:pt x="0" y="655236"/>
                  </a:moveTo>
                  <a:cubicBezTo>
                    <a:pt x="40912" y="661533"/>
                    <a:pt x="69879" y="667830"/>
                    <a:pt x="106526" y="632564"/>
                  </a:cubicBezTo>
                  <a:cubicBezTo>
                    <a:pt x="143173" y="597298"/>
                    <a:pt x="185875" y="535582"/>
                    <a:pt x="219882" y="443638"/>
                  </a:cubicBezTo>
                  <a:cubicBezTo>
                    <a:pt x="253889" y="351694"/>
                    <a:pt x="284117" y="154829"/>
                    <a:pt x="310566" y="80901"/>
                  </a:cubicBezTo>
                  <a:cubicBezTo>
                    <a:pt x="337015" y="6973"/>
                    <a:pt x="345700" y="-892"/>
                    <a:pt x="378579" y="72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8" name="Freeform 59">
              <a:extLst>
                <a:ext uri="{FF2B5EF4-FFF2-40B4-BE49-F238E27FC236}">
                  <a16:creationId xmlns:a16="http://schemas.microsoft.com/office/drawing/2014/main" id="{6E85BA29-2C42-B3CD-D521-3D21C7795E6E}"/>
                </a:ext>
              </a:extLst>
            </p:cNvPr>
            <p:cNvSpPr/>
            <p:nvPr/>
          </p:nvSpPr>
          <p:spPr>
            <a:xfrm rot="16200000" flipH="1">
              <a:off x="5737890" y="2858690"/>
              <a:ext cx="305443" cy="37785"/>
            </a:xfrm>
            <a:custGeom>
              <a:avLst/>
              <a:gdLst>
                <a:gd name="connsiteX0" fmla="*/ 0 w 491206"/>
                <a:gd name="connsiteY0" fmla="*/ 637391 h 642293"/>
                <a:gd name="connsiteX1" fmla="*/ 219153 w 491206"/>
                <a:gd name="connsiteY1" fmla="*/ 614720 h 642293"/>
                <a:gd name="connsiteX2" fmla="*/ 332509 w 491206"/>
                <a:gd name="connsiteY2" fmla="*/ 425794 h 642293"/>
                <a:gd name="connsiteX3" fmla="*/ 423193 w 491206"/>
                <a:gd name="connsiteY3" fmla="*/ 63057 h 642293"/>
                <a:gd name="connsiteX4" fmla="*/ 491206 w 491206"/>
                <a:gd name="connsiteY4" fmla="*/ 2601 h 642293"/>
                <a:gd name="connsiteX0" fmla="*/ 0 w 491206"/>
                <a:gd name="connsiteY0" fmla="*/ 656168 h 661070"/>
                <a:gd name="connsiteX1" fmla="*/ 219153 w 491206"/>
                <a:gd name="connsiteY1" fmla="*/ 633497 h 661070"/>
                <a:gd name="connsiteX2" fmla="*/ 332509 w 491206"/>
                <a:gd name="connsiteY2" fmla="*/ 444571 h 661070"/>
                <a:gd name="connsiteX3" fmla="*/ 423193 w 491206"/>
                <a:gd name="connsiteY3" fmla="*/ 81834 h 661070"/>
                <a:gd name="connsiteX4" fmla="*/ 491206 w 491206"/>
                <a:gd name="connsiteY4" fmla="*/ 1005 h 661070"/>
                <a:gd name="connsiteX0" fmla="*/ 0 w 491206"/>
                <a:gd name="connsiteY0" fmla="*/ 655235 h 660137"/>
                <a:gd name="connsiteX1" fmla="*/ 219153 w 491206"/>
                <a:gd name="connsiteY1" fmla="*/ 632564 h 660137"/>
                <a:gd name="connsiteX2" fmla="*/ 332509 w 491206"/>
                <a:gd name="connsiteY2" fmla="*/ 443638 h 660137"/>
                <a:gd name="connsiteX3" fmla="*/ 423193 w 491206"/>
                <a:gd name="connsiteY3" fmla="*/ 80901 h 660137"/>
                <a:gd name="connsiteX4" fmla="*/ 491206 w 491206"/>
                <a:gd name="connsiteY4" fmla="*/ 72 h 660137"/>
                <a:gd name="connsiteX0" fmla="*/ 0 w 491206"/>
                <a:gd name="connsiteY0" fmla="*/ 655235 h 660137"/>
                <a:gd name="connsiteX1" fmla="*/ 219153 w 491206"/>
                <a:gd name="connsiteY1" fmla="*/ 632564 h 660137"/>
                <a:gd name="connsiteX2" fmla="*/ 332509 w 491206"/>
                <a:gd name="connsiteY2" fmla="*/ 443638 h 660137"/>
                <a:gd name="connsiteX3" fmla="*/ 423193 w 491206"/>
                <a:gd name="connsiteY3" fmla="*/ 80901 h 660137"/>
                <a:gd name="connsiteX4" fmla="*/ 491206 w 491206"/>
                <a:gd name="connsiteY4" fmla="*/ 72 h 660137"/>
                <a:gd name="connsiteX0" fmla="*/ 0 w 424654"/>
                <a:gd name="connsiteY0" fmla="*/ 655236 h 660137"/>
                <a:gd name="connsiteX1" fmla="*/ 152601 w 424654"/>
                <a:gd name="connsiteY1" fmla="*/ 632564 h 660137"/>
                <a:gd name="connsiteX2" fmla="*/ 265957 w 424654"/>
                <a:gd name="connsiteY2" fmla="*/ 443638 h 660137"/>
                <a:gd name="connsiteX3" fmla="*/ 356641 w 424654"/>
                <a:gd name="connsiteY3" fmla="*/ 80901 h 660137"/>
                <a:gd name="connsiteX4" fmla="*/ 424654 w 424654"/>
                <a:gd name="connsiteY4" fmla="*/ 72 h 660137"/>
                <a:gd name="connsiteX0" fmla="*/ 0 w 424654"/>
                <a:gd name="connsiteY0" fmla="*/ 655236 h 660137"/>
                <a:gd name="connsiteX1" fmla="*/ 152601 w 424654"/>
                <a:gd name="connsiteY1" fmla="*/ 632564 h 660137"/>
                <a:gd name="connsiteX2" fmla="*/ 265957 w 424654"/>
                <a:gd name="connsiteY2" fmla="*/ 443638 h 660137"/>
                <a:gd name="connsiteX3" fmla="*/ 356641 w 424654"/>
                <a:gd name="connsiteY3" fmla="*/ 80901 h 660137"/>
                <a:gd name="connsiteX4" fmla="*/ 424654 w 424654"/>
                <a:gd name="connsiteY4" fmla="*/ 72 h 660137"/>
                <a:gd name="connsiteX0" fmla="*/ 0 w 378579"/>
                <a:gd name="connsiteY0" fmla="*/ 655236 h 660137"/>
                <a:gd name="connsiteX1" fmla="*/ 106526 w 378579"/>
                <a:gd name="connsiteY1" fmla="*/ 632564 h 660137"/>
                <a:gd name="connsiteX2" fmla="*/ 219882 w 378579"/>
                <a:gd name="connsiteY2" fmla="*/ 443638 h 660137"/>
                <a:gd name="connsiteX3" fmla="*/ 310566 w 378579"/>
                <a:gd name="connsiteY3" fmla="*/ 80901 h 660137"/>
                <a:gd name="connsiteX4" fmla="*/ 378579 w 378579"/>
                <a:gd name="connsiteY4" fmla="*/ 72 h 66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579" h="660137">
                  <a:moveTo>
                    <a:pt x="0" y="655236"/>
                  </a:moveTo>
                  <a:cubicBezTo>
                    <a:pt x="40912" y="661533"/>
                    <a:pt x="69879" y="667830"/>
                    <a:pt x="106526" y="632564"/>
                  </a:cubicBezTo>
                  <a:cubicBezTo>
                    <a:pt x="143173" y="597298"/>
                    <a:pt x="185875" y="535582"/>
                    <a:pt x="219882" y="443638"/>
                  </a:cubicBezTo>
                  <a:cubicBezTo>
                    <a:pt x="253889" y="351694"/>
                    <a:pt x="284117" y="154829"/>
                    <a:pt x="310566" y="80901"/>
                  </a:cubicBezTo>
                  <a:cubicBezTo>
                    <a:pt x="337015" y="6973"/>
                    <a:pt x="345700" y="-892"/>
                    <a:pt x="378579" y="72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196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09C502-7003-2E57-8F86-123D809483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DEA4F4FF-7352-7880-A0E0-C2C1E81D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Pinhole camera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6CD455B1-1E4D-C3B7-6997-2418F54C348D}"/>
                  </a:ext>
                </a:extLst>
              </p:cNvPr>
              <p:cNvSpPr txBox="1"/>
              <p:nvPr/>
            </p:nvSpPr>
            <p:spPr>
              <a:xfrm>
                <a:off x="292130" y="2935564"/>
                <a:ext cx="3757067" cy="19764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/>
                  <a:t>Standard for X-ray diagnostics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robust</a:t>
                </a:r>
                <a:r>
                  <a:rPr lang="en-US" sz="1600" dirty="0"/>
                  <a:t> and minimal system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good </a:t>
                </a:r>
                <a:r>
                  <a:rPr lang="en-US" sz="1600" b="1" dirty="0"/>
                  <a:t>precision</a:t>
                </a:r>
                <a:r>
                  <a:rPr lang="en-US" sz="1600" dirty="0"/>
                  <a:t> &lt;2%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good </a:t>
                </a:r>
                <a:r>
                  <a:rPr lang="en-US" sz="1600" b="1" dirty="0"/>
                  <a:t>accuracy for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US" sz="1600" b="1" dirty="0"/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possible </a:t>
                </a:r>
                <a:r>
                  <a:rPr lang="en-US" sz="1600" b="1" dirty="0"/>
                  <a:t>bunch-by-bunch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typically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𝒑𝒉</m:t>
                        </m:r>
                      </m:sub>
                    </m:sSub>
                    <m:r>
                      <a:rPr lang="en-US" sz="1600" b="1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>
                        <a:latin typeface="Cambria Math" panose="02040503050406030204" pitchFamily="18" charset="0"/>
                      </a:rPr>
                      <m:t>𝐤𝐞𝐕</m:t>
                    </m:r>
                  </m:oMath>
                </a14:m>
                <a:r>
                  <a:rPr lang="en-US" sz="1600" b="1" dirty="0"/>
                  <a:t> </a:t>
                </a: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6CD455B1-1E4D-C3B7-6997-2418F54C3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30" y="2935564"/>
                <a:ext cx="3757067" cy="1976438"/>
              </a:xfrm>
              <a:prstGeom prst="rect">
                <a:avLst/>
              </a:prstGeom>
              <a:blipFill>
                <a:blip r:embed="rId2"/>
                <a:stretch>
                  <a:fillRect l="-1014" t="-1282" b="-192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463A2FB3-38E9-4A23-FE6A-28C60B1404D9}"/>
              </a:ext>
            </a:extLst>
          </p:cNvPr>
          <p:cNvGrpSpPr/>
          <p:nvPr/>
        </p:nvGrpSpPr>
        <p:grpSpPr>
          <a:xfrm>
            <a:off x="343767" y="1104580"/>
            <a:ext cx="5214510" cy="1104843"/>
            <a:chOff x="343767" y="1104580"/>
            <a:chExt cx="5214510" cy="1104843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2DEA2F4-9FC8-ED5D-EBE6-C2693A82A473}"/>
                </a:ext>
              </a:extLst>
            </p:cNvPr>
            <p:cNvCxnSpPr>
              <a:cxnSpLocks/>
            </p:cNvCxnSpPr>
            <p:nvPr/>
          </p:nvCxnSpPr>
          <p:spPr>
            <a:xfrm>
              <a:off x="2405427" y="1614743"/>
              <a:ext cx="0" cy="360000"/>
            </a:xfrm>
            <a:prstGeom prst="line">
              <a:avLst/>
            </a:prstGeom>
            <a:ln w="19050">
              <a:solidFill>
                <a:srgbClr val="0F124A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560C41D-1461-820E-CB96-E086FC0DD0E1}"/>
                </a:ext>
              </a:extLst>
            </p:cNvPr>
            <p:cNvCxnSpPr>
              <a:cxnSpLocks/>
            </p:cNvCxnSpPr>
            <p:nvPr/>
          </p:nvCxnSpPr>
          <p:spPr>
            <a:xfrm>
              <a:off x="844830" y="1687453"/>
              <a:ext cx="4320000" cy="2880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360A88E-FB5C-A640-5363-56B7EA6663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4830" y="1607369"/>
              <a:ext cx="4320000" cy="2880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5A853994-431D-1B2C-1390-5C71C25624C6}"/>
                    </a:ext>
                  </a:extLst>
                </p:cNvPr>
                <p:cNvSpPr txBox="1"/>
                <p:nvPr/>
              </p:nvSpPr>
              <p:spPr>
                <a:xfrm>
                  <a:off x="3792837" y="1320251"/>
                  <a:ext cx="341784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en-150" sz="12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5A853994-431D-1B2C-1390-5C71C25624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2837" y="1320251"/>
                  <a:ext cx="341784" cy="276999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B928DE00-7687-7DCA-80AA-25F5F02BDF57}"/>
                    </a:ext>
                  </a:extLst>
                </p:cNvPr>
                <p:cNvSpPr txBox="1"/>
                <p:nvPr/>
              </p:nvSpPr>
              <p:spPr>
                <a:xfrm>
                  <a:off x="1461632" y="1320251"/>
                  <a:ext cx="341784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150" sz="12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B928DE00-7687-7DCA-80AA-25F5F02BDF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1632" y="1320251"/>
                  <a:ext cx="341784" cy="276999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7239793-D9DA-87FA-5FB5-B90FC8842DDA}"/>
                    </a:ext>
                  </a:extLst>
                </p:cNvPr>
                <p:cNvSpPr txBox="1"/>
                <p:nvPr/>
              </p:nvSpPr>
              <p:spPr>
                <a:xfrm>
                  <a:off x="2391069" y="1803515"/>
                  <a:ext cx="341784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𝑃𝐻</m:t>
                            </m:r>
                          </m:sub>
                        </m:sSub>
                      </m:oMath>
                    </m:oMathPara>
                  </a14:m>
                  <a:endParaRPr lang="en-150" sz="12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7239793-D9DA-87FA-5FB5-B90FC8842D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1069" y="1803515"/>
                  <a:ext cx="341784" cy="276999"/>
                </a:xfrm>
                <a:prstGeom prst="rect">
                  <a:avLst/>
                </a:prstGeom>
                <a:blipFill>
                  <a:blip r:embed="rId12"/>
                  <a:stretch>
                    <a:fillRect r="-1428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8F02C537-0DF4-3B23-D9AD-AD5A51EED43E}"/>
                    </a:ext>
                  </a:extLst>
                </p:cNvPr>
                <p:cNvSpPr txBox="1"/>
                <p:nvPr/>
              </p:nvSpPr>
              <p:spPr>
                <a:xfrm>
                  <a:off x="343767" y="1655623"/>
                  <a:ext cx="341784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𝑏𝑒𝑎𝑚</m:t>
                            </m:r>
                          </m:sub>
                        </m:sSub>
                      </m:oMath>
                    </m:oMathPara>
                  </a14:m>
                  <a:endParaRPr lang="en-150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8F02C537-0DF4-3B23-D9AD-AD5A51EED4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3767" y="1655623"/>
                  <a:ext cx="341784" cy="276999"/>
                </a:xfrm>
                <a:prstGeom prst="rect">
                  <a:avLst/>
                </a:prstGeom>
                <a:blipFill>
                  <a:blip r:embed="rId13"/>
                  <a:stretch>
                    <a:fillRect r="-50000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EC65D7E6-A1FD-4669-D970-0E6027F5C3EB}"/>
                    </a:ext>
                  </a:extLst>
                </p:cNvPr>
                <p:cNvSpPr txBox="1"/>
                <p:nvPr/>
              </p:nvSpPr>
              <p:spPr>
                <a:xfrm>
                  <a:off x="5132674" y="1722802"/>
                  <a:ext cx="341784" cy="29181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𝑙𝑖𝑔h𝑡</m:t>
                            </m:r>
                          </m:sub>
                        </m:sSub>
                      </m:oMath>
                    </m:oMathPara>
                  </a14:m>
                  <a:endParaRPr lang="en-150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EC65D7E6-A1FD-4669-D970-0E6027F5C3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32674" y="1722802"/>
                  <a:ext cx="341784" cy="291811"/>
                </a:xfrm>
                <a:prstGeom prst="rect">
                  <a:avLst/>
                </a:prstGeom>
                <a:blipFill>
                  <a:blip r:embed="rId14"/>
                  <a:stretch>
                    <a:fillRect r="-42857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DBB9582A-D514-DA7C-DA74-11B8CD4046B0}"/>
                </a:ext>
              </a:extLst>
            </p:cNvPr>
            <p:cNvSpPr/>
            <p:nvPr/>
          </p:nvSpPr>
          <p:spPr>
            <a:xfrm rot="16200000">
              <a:off x="1073659" y="1790715"/>
              <a:ext cx="107757" cy="729660"/>
            </a:xfrm>
            <a:prstGeom prst="triangle">
              <a:avLst/>
            </a:prstGeom>
            <a:gradFill flip="none" rotWithShape="1">
              <a:gsLst>
                <a:gs pos="72000">
                  <a:srgbClr val="FFC000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52570E4-A7D3-F41A-D6AF-3B76C41F501B}"/>
                </a:ext>
              </a:extLst>
            </p:cNvPr>
            <p:cNvSpPr/>
            <p:nvPr/>
          </p:nvSpPr>
          <p:spPr>
            <a:xfrm>
              <a:off x="598964" y="2160598"/>
              <a:ext cx="428032" cy="45719"/>
            </a:xfrm>
            <a:custGeom>
              <a:avLst/>
              <a:gdLst>
                <a:gd name="connsiteX0" fmla="*/ 0 w 1016759"/>
                <a:gd name="connsiteY0" fmla="*/ 0 h 6824"/>
                <a:gd name="connsiteX1" fmla="*/ 1016759 w 1016759"/>
                <a:gd name="connsiteY1" fmla="*/ 6824 h 6824"/>
                <a:gd name="connsiteX0" fmla="*/ 0 w 10000"/>
                <a:gd name="connsiteY0" fmla="*/ 107809 h 117809"/>
                <a:gd name="connsiteX1" fmla="*/ 10000 w 10000"/>
                <a:gd name="connsiteY1" fmla="*/ 117809 h 117809"/>
                <a:gd name="connsiteX0" fmla="*/ 0 w 10000"/>
                <a:gd name="connsiteY0" fmla="*/ 144755 h 154755"/>
                <a:gd name="connsiteX1" fmla="*/ 10000 w 10000"/>
                <a:gd name="connsiteY1" fmla="*/ 154755 h 154755"/>
                <a:gd name="connsiteX0" fmla="*/ 0 w 10000"/>
                <a:gd name="connsiteY0" fmla="*/ 147909 h 157909"/>
                <a:gd name="connsiteX1" fmla="*/ 10000 w 10000"/>
                <a:gd name="connsiteY1" fmla="*/ 157909 h 15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157909">
                  <a:moveTo>
                    <a:pt x="0" y="147909"/>
                  </a:moveTo>
                  <a:cubicBezTo>
                    <a:pt x="3870" y="-98754"/>
                    <a:pt x="7338" y="4580"/>
                    <a:pt x="10000" y="157909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sm" len="med"/>
              <a:tailEnd type="arrow" w="sm" len="sm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83A80691-18CC-352D-08D9-A762BCC4BEA9}"/>
                    </a:ext>
                  </a:extLst>
                </p:cNvPr>
                <p:cNvSpPr txBox="1"/>
                <p:nvPr/>
              </p:nvSpPr>
              <p:spPr>
                <a:xfrm>
                  <a:off x="4645547" y="1104580"/>
                  <a:ext cx="91273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150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83A80691-18CC-352D-08D9-A762BCC4BE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5547" y="1104580"/>
                  <a:ext cx="912730" cy="276999"/>
                </a:xfrm>
                <a:prstGeom prst="rect">
                  <a:avLst/>
                </a:prstGeom>
                <a:blipFill>
                  <a:blip r:embed="rId15"/>
                  <a:stretch>
                    <a:fillRect b="-1304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08EE71D-BB6F-B8CF-7406-53D8AC530B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105" y="1782641"/>
              <a:ext cx="0" cy="10800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7B78BE61-10F0-7E67-C4A3-C964D7000FAA}"/>
                </a:ext>
              </a:extLst>
            </p:cNvPr>
            <p:cNvCxnSpPr>
              <a:cxnSpLocks/>
            </p:cNvCxnSpPr>
            <p:nvPr/>
          </p:nvCxnSpPr>
          <p:spPr>
            <a:xfrm>
              <a:off x="5191720" y="1795063"/>
              <a:ext cx="0" cy="18000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7CE8D295-E96D-9982-EEFC-139CB738B56A}"/>
                </a:ext>
              </a:extLst>
            </p:cNvPr>
            <p:cNvCxnSpPr>
              <a:cxnSpLocks/>
              <a:stCxn id="41" idx="3"/>
              <a:endCxn id="45" idx="3"/>
            </p:cNvCxnSpPr>
            <p:nvPr/>
          </p:nvCxnSpPr>
          <p:spPr>
            <a:xfrm flipV="1">
              <a:off x="959246" y="1720293"/>
              <a:ext cx="4026824" cy="11201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B818AC0B-A917-612D-C5FE-D77DC25822DA}"/>
                </a:ext>
              </a:extLst>
            </p:cNvPr>
            <p:cNvCxnSpPr>
              <a:cxnSpLocks/>
              <a:stCxn id="40" idx="3"/>
              <a:endCxn id="44" idx="3"/>
            </p:cNvCxnSpPr>
            <p:nvPr/>
          </p:nvCxnSpPr>
          <p:spPr>
            <a:xfrm>
              <a:off x="959245" y="1754685"/>
              <a:ext cx="4026826" cy="10352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0352571-C573-89BA-D39A-0D145C30BE88}"/>
                </a:ext>
              </a:extLst>
            </p:cNvPr>
            <p:cNvCxnSpPr>
              <a:cxnSpLocks/>
              <a:stCxn id="41" idx="4"/>
              <a:endCxn id="45" idx="4"/>
            </p:cNvCxnSpPr>
            <p:nvPr/>
          </p:nvCxnSpPr>
          <p:spPr>
            <a:xfrm flipV="1">
              <a:off x="981254" y="1791231"/>
              <a:ext cx="3967237" cy="1148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25547EF-F5B9-C449-FEBB-DECE89282C2A}"/>
                </a:ext>
              </a:extLst>
            </p:cNvPr>
            <p:cNvGrpSpPr/>
            <p:nvPr/>
          </p:nvGrpSpPr>
          <p:grpSpPr>
            <a:xfrm>
              <a:off x="4948458" y="1396369"/>
              <a:ext cx="306909" cy="767660"/>
              <a:chOff x="1979519" y="3255953"/>
              <a:chExt cx="435346" cy="664309"/>
            </a:xfrm>
          </p:grpSpPr>
          <p:sp>
            <p:nvSpPr>
              <p:cNvPr id="44" name="Freeform 57">
                <a:extLst>
                  <a:ext uri="{FF2B5EF4-FFF2-40B4-BE49-F238E27FC236}">
                    <a16:creationId xmlns:a16="http://schemas.microsoft.com/office/drawing/2014/main" id="{DE44B107-4824-53FD-84D1-F47EB8923F97}"/>
                  </a:ext>
                </a:extLst>
              </p:cNvPr>
              <p:cNvSpPr/>
              <p:nvPr/>
            </p:nvSpPr>
            <p:spPr>
              <a:xfrm rot="16200000">
                <a:off x="2035890" y="3541286"/>
                <a:ext cx="322606" cy="435345"/>
              </a:xfrm>
              <a:custGeom>
                <a:avLst/>
                <a:gdLst>
                  <a:gd name="connsiteX0" fmla="*/ 0 w 491206"/>
                  <a:gd name="connsiteY0" fmla="*/ 637391 h 642293"/>
                  <a:gd name="connsiteX1" fmla="*/ 219153 w 491206"/>
                  <a:gd name="connsiteY1" fmla="*/ 614720 h 642293"/>
                  <a:gd name="connsiteX2" fmla="*/ 332509 w 491206"/>
                  <a:gd name="connsiteY2" fmla="*/ 425794 h 642293"/>
                  <a:gd name="connsiteX3" fmla="*/ 423193 w 491206"/>
                  <a:gd name="connsiteY3" fmla="*/ 63057 h 642293"/>
                  <a:gd name="connsiteX4" fmla="*/ 491206 w 491206"/>
                  <a:gd name="connsiteY4" fmla="*/ 2601 h 642293"/>
                  <a:gd name="connsiteX0" fmla="*/ 0 w 491206"/>
                  <a:gd name="connsiteY0" fmla="*/ 656168 h 661070"/>
                  <a:gd name="connsiteX1" fmla="*/ 219153 w 491206"/>
                  <a:gd name="connsiteY1" fmla="*/ 633497 h 661070"/>
                  <a:gd name="connsiteX2" fmla="*/ 332509 w 491206"/>
                  <a:gd name="connsiteY2" fmla="*/ 444571 h 661070"/>
                  <a:gd name="connsiteX3" fmla="*/ 423193 w 491206"/>
                  <a:gd name="connsiteY3" fmla="*/ 81834 h 661070"/>
                  <a:gd name="connsiteX4" fmla="*/ 491206 w 491206"/>
                  <a:gd name="connsiteY4" fmla="*/ 1005 h 661070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378579"/>
                  <a:gd name="connsiteY0" fmla="*/ 655236 h 660137"/>
                  <a:gd name="connsiteX1" fmla="*/ 106526 w 378579"/>
                  <a:gd name="connsiteY1" fmla="*/ 632564 h 660137"/>
                  <a:gd name="connsiteX2" fmla="*/ 219882 w 378579"/>
                  <a:gd name="connsiteY2" fmla="*/ 443638 h 660137"/>
                  <a:gd name="connsiteX3" fmla="*/ 310566 w 378579"/>
                  <a:gd name="connsiteY3" fmla="*/ 80901 h 660137"/>
                  <a:gd name="connsiteX4" fmla="*/ 378579 w 378579"/>
                  <a:gd name="connsiteY4" fmla="*/ 72 h 66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8579" h="660137">
                    <a:moveTo>
                      <a:pt x="0" y="655236"/>
                    </a:moveTo>
                    <a:cubicBezTo>
                      <a:pt x="40912" y="661533"/>
                      <a:pt x="69879" y="667830"/>
                      <a:pt x="106526" y="632564"/>
                    </a:cubicBezTo>
                    <a:cubicBezTo>
                      <a:pt x="143173" y="597298"/>
                      <a:pt x="185875" y="535582"/>
                      <a:pt x="219882" y="443638"/>
                    </a:cubicBezTo>
                    <a:cubicBezTo>
                      <a:pt x="253889" y="351694"/>
                      <a:pt x="284117" y="154829"/>
                      <a:pt x="310566" y="80901"/>
                    </a:cubicBezTo>
                    <a:cubicBezTo>
                      <a:pt x="337015" y="6973"/>
                      <a:pt x="345700" y="-892"/>
                      <a:pt x="378579" y="7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45" name="Freeform 59">
                <a:extLst>
                  <a:ext uri="{FF2B5EF4-FFF2-40B4-BE49-F238E27FC236}">
                    <a16:creationId xmlns:a16="http://schemas.microsoft.com/office/drawing/2014/main" id="{B3337948-16F7-6EC5-D1EF-F143D1B41C20}"/>
                  </a:ext>
                </a:extLst>
              </p:cNvPr>
              <p:cNvSpPr/>
              <p:nvPr/>
            </p:nvSpPr>
            <p:spPr>
              <a:xfrm rot="16200000" flipH="1">
                <a:off x="2026341" y="3209131"/>
                <a:ext cx="341701" cy="435345"/>
              </a:xfrm>
              <a:custGeom>
                <a:avLst/>
                <a:gdLst>
                  <a:gd name="connsiteX0" fmla="*/ 0 w 491206"/>
                  <a:gd name="connsiteY0" fmla="*/ 637391 h 642293"/>
                  <a:gd name="connsiteX1" fmla="*/ 219153 w 491206"/>
                  <a:gd name="connsiteY1" fmla="*/ 614720 h 642293"/>
                  <a:gd name="connsiteX2" fmla="*/ 332509 w 491206"/>
                  <a:gd name="connsiteY2" fmla="*/ 425794 h 642293"/>
                  <a:gd name="connsiteX3" fmla="*/ 423193 w 491206"/>
                  <a:gd name="connsiteY3" fmla="*/ 63057 h 642293"/>
                  <a:gd name="connsiteX4" fmla="*/ 491206 w 491206"/>
                  <a:gd name="connsiteY4" fmla="*/ 2601 h 642293"/>
                  <a:gd name="connsiteX0" fmla="*/ 0 w 491206"/>
                  <a:gd name="connsiteY0" fmla="*/ 656168 h 661070"/>
                  <a:gd name="connsiteX1" fmla="*/ 219153 w 491206"/>
                  <a:gd name="connsiteY1" fmla="*/ 633497 h 661070"/>
                  <a:gd name="connsiteX2" fmla="*/ 332509 w 491206"/>
                  <a:gd name="connsiteY2" fmla="*/ 444571 h 661070"/>
                  <a:gd name="connsiteX3" fmla="*/ 423193 w 491206"/>
                  <a:gd name="connsiteY3" fmla="*/ 81834 h 661070"/>
                  <a:gd name="connsiteX4" fmla="*/ 491206 w 491206"/>
                  <a:gd name="connsiteY4" fmla="*/ 1005 h 661070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378579"/>
                  <a:gd name="connsiteY0" fmla="*/ 655236 h 660137"/>
                  <a:gd name="connsiteX1" fmla="*/ 106526 w 378579"/>
                  <a:gd name="connsiteY1" fmla="*/ 632564 h 660137"/>
                  <a:gd name="connsiteX2" fmla="*/ 219882 w 378579"/>
                  <a:gd name="connsiteY2" fmla="*/ 443638 h 660137"/>
                  <a:gd name="connsiteX3" fmla="*/ 310566 w 378579"/>
                  <a:gd name="connsiteY3" fmla="*/ 80901 h 660137"/>
                  <a:gd name="connsiteX4" fmla="*/ 378579 w 378579"/>
                  <a:gd name="connsiteY4" fmla="*/ 72 h 66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8579" h="660137">
                    <a:moveTo>
                      <a:pt x="0" y="655236"/>
                    </a:moveTo>
                    <a:cubicBezTo>
                      <a:pt x="40912" y="661533"/>
                      <a:pt x="69879" y="667830"/>
                      <a:pt x="106526" y="632564"/>
                    </a:cubicBezTo>
                    <a:cubicBezTo>
                      <a:pt x="143173" y="597298"/>
                      <a:pt x="185875" y="535582"/>
                      <a:pt x="219882" y="443638"/>
                    </a:cubicBezTo>
                    <a:cubicBezTo>
                      <a:pt x="253889" y="351694"/>
                      <a:pt x="284117" y="154829"/>
                      <a:pt x="310566" y="80901"/>
                    </a:cubicBezTo>
                    <a:cubicBezTo>
                      <a:pt x="337015" y="6973"/>
                      <a:pt x="345700" y="-892"/>
                      <a:pt x="378579" y="7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5135259-F38C-01B5-1D1E-98A18E11E6A2}"/>
                </a:ext>
              </a:extLst>
            </p:cNvPr>
            <p:cNvGrpSpPr/>
            <p:nvPr/>
          </p:nvGrpSpPr>
          <p:grpSpPr>
            <a:xfrm rot="10800000">
              <a:off x="801530" y="1582564"/>
              <a:ext cx="179743" cy="432049"/>
              <a:chOff x="1995435" y="3260807"/>
              <a:chExt cx="435344" cy="664308"/>
            </a:xfrm>
          </p:grpSpPr>
          <p:sp>
            <p:nvSpPr>
              <p:cNvPr id="40" name="Freeform 57">
                <a:extLst>
                  <a:ext uri="{FF2B5EF4-FFF2-40B4-BE49-F238E27FC236}">
                    <a16:creationId xmlns:a16="http://schemas.microsoft.com/office/drawing/2014/main" id="{33AA0413-B5CF-5C11-C40C-A1847A69F6A8}"/>
                  </a:ext>
                </a:extLst>
              </p:cNvPr>
              <p:cNvSpPr/>
              <p:nvPr/>
            </p:nvSpPr>
            <p:spPr>
              <a:xfrm rot="16200000">
                <a:off x="2051804" y="3546140"/>
                <a:ext cx="322606" cy="435344"/>
              </a:xfrm>
              <a:custGeom>
                <a:avLst/>
                <a:gdLst>
                  <a:gd name="connsiteX0" fmla="*/ 0 w 491206"/>
                  <a:gd name="connsiteY0" fmla="*/ 637391 h 642293"/>
                  <a:gd name="connsiteX1" fmla="*/ 219153 w 491206"/>
                  <a:gd name="connsiteY1" fmla="*/ 614720 h 642293"/>
                  <a:gd name="connsiteX2" fmla="*/ 332509 w 491206"/>
                  <a:gd name="connsiteY2" fmla="*/ 425794 h 642293"/>
                  <a:gd name="connsiteX3" fmla="*/ 423193 w 491206"/>
                  <a:gd name="connsiteY3" fmla="*/ 63057 h 642293"/>
                  <a:gd name="connsiteX4" fmla="*/ 491206 w 491206"/>
                  <a:gd name="connsiteY4" fmla="*/ 2601 h 642293"/>
                  <a:gd name="connsiteX0" fmla="*/ 0 w 491206"/>
                  <a:gd name="connsiteY0" fmla="*/ 656168 h 661070"/>
                  <a:gd name="connsiteX1" fmla="*/ 219153 w 491206"/>
                  <a:gd name="connsiteY1" fmla="*/ 633497 h 661070"/>
                  <a:gd name="connsiteX2" fmla="*/ 332509 w 491206"/>
                  <a:gd name="connsiteY2" fmla="*/ 444571 h 661070"/>
                  <a:gd name="connsiteX3" fmla="*/ 423193 w 491206"/>
                  <a:gd name="connsiteY3" fmla="*/ 81834 h 661070"/>
                  <a:gd name="connsiteX4" fmla="*/ 491206 w 491206"/>
                  <a:gd name="connsiteY4" fmla="*/ 1005 h 661070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378579"/>
                  <a:gd name="connsiteY0" fmla="*/ 655236 h 660137"/>
                  <a:gd name="connsiteX1" fmla="*/ 106526 w 378579"/>
                  <a:gd name="connsiteY1" fmla="*/ 632564 h 660137"/>
                  <a:gd name="connsiteX2" fmla="*/ 219882 w 378579"/>
                  <a:gd name="connsiteY2" fmla="*/ 443638 h 660137"/>
                  <a:gd name="connsiteX3" fmla="*/ 310566 w 378579"/>
                  <a:gd name="connsiteY3" fmla="*/ 80901 h 660137"/>
                  <a:gd name="connsiteX4" fmla="*/ 378579 w 378579"/>
                  <a:gd name="connsiteY4" fmla="*/ 72 h 66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8579" h="660137">
                    <a:moveTo>
                      <a:pt x="0" y="655236"/>
                    </a:moveTo>
                    <a:cubicBezTo>
                      <a:pt x="40912" y="661533"/>
                      <a:pt x="69879" y="667830"/>
                      <a:pt x="106526" y="632564"/>
                    </a:cubicBezTo>
                    <a:cubicBezTo>
                      <a:pt x="143173" y="597298"/>
                      <a:pt x="185875" y="535582"/>
                      <a:pt x="219882" y="443638"/>
                    </a:cubicBezTo>
                    <a:cubicBezTo>
                      <a:pt x="253889" y="351694"/>
                      <a:pt x="284117" y="154829"/>
                      <a:pt x="310566" y="80901"/>
                    </a:cubicBezTo>
                    <a:cubicBezTo>
                      <a:pt x="337015" y="6973"/>
                      <a:pt x="345700" y="-892"/>
                      <a:pt x="378579" y="7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Freeform 59">
                <a:extLst>
                  <a:ext uri="{FF2B5EF4-FFF2-40B4-BE49-F238E27FC236}">
                    <a16:creationId xmlns:a16="http://schemas.microsoft.com/office/drawing/2014/main" id="{4A674DE9-F29D-5AB4-55A8-F0572966A9B9}"/>
                  </a:ext>
                </a:extLst>
              </p:cNvPr>
              <p:cNvSpPr/>
              <p:nvPr/>
            </p:nvSpPr>
            <p:spPr>
              <a:xfrm rot="16200000" flipH="1">
                <a:off x="2042256" y="3213986"/>
                <a:ext cx="341701" cy="435344"/>
              </a:xfrm>
              <a:custGeom>
                <a:avLst/>
                <a:gdLst>
                  <a:gd name="connsiteX0" fmla="*/ 0 w 491206"/>
                  <a:gd name="connsiteY0" fmla="*/ 637391 h 642293"/>
                  <a:gd name="connsiteX1" fmla="*/ 219153 w 491206"/>
                  <a:gd name="connsiteY1" fmla="*/ 614720 h 642293"/>
                  <a:gd name="connsiteX2" fmla="*/ 332509 w 491206"/>
                  <a:gd name="connsiteY2" fmla="*/ 425794 h 642293"/>
                  <a:gd name="connsiteX3" fmla="*/ 423193 w 491206"/>
                  <a:gd name="connsiteY3" fmla="*/ 63057 h 642293"/>
                  <a:gd name="connsiteX4" fmla="*/ 491206 w 491206"/>
                  <a:gd name="connsiteY4" fmla="*/ 2601 h 642293"/>
                  <a:gd name="connsiteX0" fmla="*/ 0 w 491206"/>
                  <a:gd name="connsiteY0" fmla="*/ 656168 h 661070"/>
                  <a:gd name="connsiteX1" fmla="*/ 219153 w 491206"/>
                  <a:gd name="connsiteY1" fmla="*/ 633497 h 661070"/>
                  <a:gd name="connsiteX2" fmla="*/ 332509 w 491206"/>
                  <a:gd name="connsiteY2" fmla="*/ 444571 h 661070"/>
                  <a:gd name="connsiteX3" fmla="*/ 423193 w 491206"/>
                  <a:gd name="connsiteY3" fmla="*/ 81834 h 661070"/>
                  <a:gd name="connsiteX4" fmla="*/ 491206 w 491206"/>
                  <a:gd name="connsiteY4" fmla="*/ 1005 h 661070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91206"/>
                  <a:gd name="connsiteY0" fmla="*/ 655235 h 660137"/>
                  <a:gd name="connsiteX1" fmla="*/ 219153 w 491206"/>
                  <a:gd name="connsiteY1" fmla="*/ 632564 h 660137"/>
                  <a:gd name="connsiteX2" fmla="*/ 332509 w 491206"/>
                  <a:gd name="connsiteY2" fmla="*/ 443638 h 660137"/>
                  <a:gd name="connsiteX3" fmla="*/ 423193 w 491206"/>
                  <a:gd name="connsiteY3" fmla="*/ 80901 h 660137"/>
                  <a:gd name="connsiteX4" fmla="*/ 491206 w 491206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424654"/>
                  <a:gd name="connsiteY0" fmla="*/ 655236 h 660137"/>
                  <a:gd name="connsiteX1" fmla="*/ 152601 w 424654"/>
                  <a:gd name="connsiteY1" fmla="*/ 632564 h 660137"/>
                  <a:gd name="connsiteX2" fmla="*/ 265957 w 424654"/>
                  <a:gd name="connsiteY2" fmla="*/ 443638 h 660137"/>
                  <a:gd name="connsiteX3" fmla="*/ 356641 w 424654"/>
                  <a:gd name="connsiteY3" fmla="*/ 80901 h 660137"/>
                  <a:gd name="connsiteX4" fmla="*/ 424654 w 424654"/>
                  <a:gd name="connsiteY4" fmla="*/ 72 h 660137"/>
                  <a:gd name="connsiteX0" fmla="*/ 0 w 378579"/>
                  <a:gd name="connsiteY0" fmla="*/ 655236 h 660137"/>
                  <a:gd name="connsiteX1" fmla="*/ 106526 w 378579"/>
                  <a:gd name="connsiteY1" fmla="*/ 632564 h 660137"/>
                  <a:gd name="connsiteX2" fmla="*/ 219882 w 378579"/>
                  <a:gd name="connsiteY2" fmla="*/ 443638 h 660137"/>
                  <a:gd name="connsiteX3" fmla="*/ 310566 w 378579"/>
                  <a:gd name="connsiteY3" fmla="*/ 80901 h 660137"/>
                  <a:gd name="connsiteX4" fmla="*/ 378579 w 378579"/>
                  <a:gd name="connsiteY4" fmla="*/ 72 h 66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8579" h="660137">
                    <a:moveTo>
                      <a:pt x="0" y="655236"/>
                    </a:moveTo>
                    <a:cubicBezTo>
                      <a:pt x="40912" y="661533"/>
                      <a:pt x="69879" y="667830"/>
                      <a:pt x="106526" y="632564"/>
                    </a:cubicBezTo>
                    <a:cubicBezTo>
                      <a:pt x="143173" y="597298"/>
                      <a:pt x="185875" y="535582"/>
                      <a:pt x="219882" y="443638"/>
                    </a:cubicBezTo>
                    <a:cubicBezTo>
                      <a:pt x="253889" y="351694"/>
                      <a:pt x="284117" y="154829"/>
                      <a:pt x="310566" y="80901"/>
                    </a:cubicBezTo>
                    <a:cubicBezTo>
                      <a:pt x="337015" y="6973"/>
                      <a:pt x="345700" y="-892"/>
                      <a:pt x="378579" y="7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6E5226D-24AE-5BDC-5EA4-35C29DD2536C}"/>
                  </a:ext>
                </a:extLst>
              </p:cNvPr>
              <p:cNvSpPr txBox="1"/>
              <p:nvPr/>
            </p:nvSpPr>
            <p:spPr>
              <a:xfrm>
                <a:off x="5917369" y="1589424"/>
                <a:ext cx="2882864" cy="38446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𝑙𝑖𝑔h𝑡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𝑟𝑒𝑠𝑜𝑙𝑢𝑡𝑖𝑜𝑛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150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6E5226D-24AE-5BDC-5EA4-35C29DD253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7369" y="1589424"/>
                <a:ext cx="2882864" cy="384464"/>
              </a:xfrm>
              <a:prstGeom prst="rect">
                <a:avLst/>
              </a:prstGeom>
              <a:blipFill>
                <a:blip r:embed="rId16"/>
                <a:stretch>
                  <a:fillRect b="-6154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75215D9-2315-A3F2-3D87-FEAB31BA06D7}"/>
                  </a:ext>
                </a:extLst>
              </p:cNvPr>
              <p:cNvSpPr txBox="1"/>
              <p:nvPr/>
            </p:nvSpPr>
            <p:spPr>
              <a:xfrm>
                <a:off x="3870251" y="2935564"/>
                <a:ext cx="5164527" cy="2062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Resolution ⟺ pinhole width</a:t>
                </a:r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l</a:t>
                </a:r>
                <a:r>
                  <a:rPr lang="en-US" sz="1600" b="0" dirty="0"/>
                  <a:t>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𝑃𝐻</m:t>
                        </m:r>
                      </m:sub>
                    </m:sSub>
                  </m:oMath>
                </a14:m>
                <a:r>
                  <a:rPr lang="en-US" sz="1600" dirty="0"/>
                  <a:t> gives</a:t>
                </a:r>
                <a:br>
                  <a:rPr lang="en-US" sz="1600" dirty="0"/>
                </a:br>
                <a:r>
                  <a:rPr lang="en-US" sz="1600" dirty="0"/>
                  <a:t>large geometric error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𝑃𝐻</m:t>
                        </m:r>
                      </m:sub>
                    </m:sSub>
                  </m:oMath>
                </a14:m>
                <a:r>
                  <a:rPr lang="en-US" sz="1600" dirty="0"/>
                  <a:t> gives </a:t>
                </a:r>
                <a:br>
                  <a:rPr lang="en-US" sz="1600" dirty="0"/>
                </a:br>
                <a:r>
                  <a:rPr lang="en-US" sz="1600" dirty="0"/>
                  <a:t>large diffraction error</a:t>
                </a:r>
                <a:endParaRPr lang="en-150" sz="1600" dirty="0"/>
              </a:p>
              <a:p>
                <a:endParaRPr lang="en-CH" sz="1600" dirty="0"/>
              </a:p>
              <a:p>
                <a:r>
                  <a:rPr lang="en-CH" sz="1600" dirty="0"/>
                  <a:t>→ optimum pinhole width for a given energy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75215D9-2315-A3F2-3D87-FEAB31BA0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251" y="2935564"/>
                <a:ext cx="5164527" cy="2062103"/>
              </a:xfrm>
              <a:prstGeom prst="rect">
                <a:avLst/>
              </a:prstGeom>
              <a:blipFill>
                <a:blip r:embed="rId17"/>
                <a:stretch>
                  <a:fillRect l="-490" t="-1840" b="-30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C4FD3A97-D68D-E8B5-67F2-AEC84AB05E82}"/>
              </a:ext>
            </a:extLst>
          </p:cNvPr>
          <p:cNvGrpSpPr/>
          <p:nvPr/>
        </p:nvGrpSpPr>
        <p:grpSpPr>
          <a:xfrm>
            <a:off x="6734072" y="3527873"/>
            <a:ext cx="1905188" cy="321533"/>
            <a:chOff x="6591666" y="3573082"/>
            <a:chExt cx="1905188" cy="321533"/>
          </a:xfrm>
        </p:grpSpPr>
        <p:sp>
          <p:nvSpPr>
            <p:cNvPr id="4" name="Isosceles Triangle 46">
              <a:extLst>
                <a:ext uri="{FF2B5EF4-FFF2-40B4-BE49-F238E27FC236}">
                  <a16:creationId xmlns:a16="http://schemas.microsoft.com/office/drawing/2014/main" id="{AEE596F1-235F-A18E-A40A-0C6219915626}"/>
                </a:ext>
              </a:extLst>
            </p:cNvPr>
            <p:cNvSpPr/>
            <p:nvPr/>
          </p:nvSpPr>
          <p:spPr>
            <a:xfrm rot="16200000">
              <a:off x="7383754" y="2820541"/>
              <a:ext cx="248633" cy="1832809"/>
            </a:xfrm>
            <a:prstGeom prst="triangle">
              <a:avLst/>
            </a:prstGeom>
            <a:gradFill flip="none" rotWithShape="1">
              <a:gsLst>
                <a:gs pos="72000">
                  <a:srgbClr val="FFC000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EF50F16-F847-CDAA-39A6-6F41A80926C0}"/>
                </a:ext>
              </a:extLst>
            </p:cNvPr>
            <p:cNvCxnSpPr>
              <a:cxnSpLocks/>
            </p:cNvCxnSpPr>
            <p:nvPr/>
          </p:nvCxnSpPr>
          <p:spPr>
            <a:xfrm>
              <a:off x="7358801" y="3573082"/>
              <a:ext cx="0" cy="108000"/>
            </a:xfrm>
            <a:prstGeom prst="line">
              <a:avLst/>
            </a:prstGeom>
            <a:ln w="19050">
              <a:solidFill>
                <a:srgbClr val="0F124A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93A63A0-95AD-7800-2DD8-EED38895056F}"/>
                </a:ext>
              </a:extLst>
            </p:cNvPr>
            <p:cNvCxnSpPr>
              <a:cxnSpLocks/>
            </p:cNvCxnSpPr>
            <p:nvPr/>
          </p:nvCxnSpPr>
          <p:spPr>
            <a:xfrm>
              <a:off x="7358801" y="3786615"/>
              <a:ext cx="0" cy="108000"/>
            </a:xfrm>
            <a:prstGeom prst="line">
              <a:avLst/>
            </a:prstGeom>
            <a:ln w="19050">
              <a:solidFill>
                <a:srgbClr val="0F124A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0C043E5-7C8A-DF25-0845-9E3FB84073CC}"/>
                </a:ext>
              </a:extLst>
            </p:cNvPr>
            <p:cNvSpPr/>
            <p:nvPr/>
          </p:nvSpPr>
          <p:spPr>
            <a:xfrm>
              <a:off x="6614151" y="371560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2205433-01C4-BD6D-921B-18699D717CB4}"/>
                </a:ext>
              </a:extLst>
            </p:cNvPr>
            <p:cNvSpPr/>
            <p:nvPr/>
          </p:nvSpPr>
          <p:spPr>
            <a:xfrm>
              <a:off x="8244854" y="3612628"/>
              <a:ext cx="252000" cy="252000"/>
            </a:xfrm>
            <a:prstGeom prst="ellipse">
              <a:avLst/>
            </a:prstGeom>
            <a:gradFill flip="none" rotWithShape="1">
              <a:gsLst>
                <a:gs pos="69000">
                  <a:schemeClr val="bg1"/>
                </a:gs>
                <a:gs pos="0">
                  <a:schemeClr val="accent6">
                    <a:lumMod val="67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BC5492E-6920-2866-C2BC-8CBB8D4C3D47}"/>
              </a:ext>
            </a:extLst>
          </p:cNvPr>
          <p:cNvGrpSpPr/>
          <p:nvPr/>
        </p:nvGrpSpPr>
        <p:grpSpPr>
          <a:xfrm>
            <a:off x="6749063" y="4042798"/>
            <a:ext cx="1890197" cy="312563"/>
            <a:chOff x="6749063" y="4042798"/>
            <a:chExt cx="1890197" cy="312563"/>
          </a:xfrm>
        </p:grpSpPr>
        <p:sp>
          <p:nvSpPr>
            <p:cNvPr id="19" name="Isosceles Triangle 46">
              <a:extLst>
                <a:ext uri="{FF2B5EF4-FFF2-40B4-BE49-F238E27FC236}">
                  <a16:creationId xmlns:a16="http://schemas.microsoft.com/office/drawing/2014/main" id="{C146B744-B458-739D-22C5-1972A00B3936}"/>
                </a:ext>
              </a:extLst>
            </p:cNvPr>
            <p:cNvSpPr/>
            <p:nvPr/>
          </p:nvSpPr>
          <p:spPr>
            <a:xfrm rot="16200000">
              <a:off x="7842974" y="3656353"/>
              <a:ext cx="248633" cy="1091936"/>
            </a:xfrm>
            <a:prstGeom prst="triangle">
              <a:avLst/>
            </a:prstGeom>
            <a:gradFill flip="none" rotWithShape="1">
              <a:gsLst>
                <a:gs pos="72000">
                  <a:srgbClr val="FFC000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BD59C11-D1F8-A714-1CB5-C7DB5CC98368}"/>
                </a:ext>
              </a:extLst>
            </p:cNvPr>
            <p:cNvCxnSpPr>
              <a:cxnSpLocks/>
            </p:cNvCxnSpPr>
            <p:nvPr/>
          </p:nvCxnSpPr>
          <p:spPr>
            <a:xfrm>
              <a:off x="7501207" y="4042798"/>
              <a:ext cx="0" cy="144000"/>
            </a:xfrm>
            <a:prstGeom prst="line">
              <a:avLst/>
            </a:prstGeom>
            <a:ln w="19050">
              <a:solidFill>
                <a:srgbClr val="0F124A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C4E8945-C4BE-47EB-D501-DFA7DB32D9A3}"/>
                </a:ext>
              </a:extLst>
            </p:cNvPr>
            <p:cNvCxnSpPr>
              <a:cxnSpLocks/>
            </p:cNvCxnSpPr>
            <p:nvPr/>
          </p:nvCxnSpPr>
          <p:spPr>
            <a:xfrm>
              <a:off x="7501207" y="4211361"/>
              <a:ext cx="0" cy="144000"/>
            </a:xfrm>
            <a:prstGeom prst="line">
              <a:avLst/>
            </a:prstGeom>
            <a:ln w="19050">
              <a:solidFill>
                <a:srgbClr val="0F124A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7E7776B-98A9-B5E0-CBC4-4721B761E182}"/>
                </a:ext>
              </a:extLst>
            </p:cNvPr>
            <p:cNvSpPr/>
            <p:nvPr/>
          </p:nvSpPr>
          <p:spPr>
            <a:xfrm>
              <a:off x="6756557" y="4185323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DF790C8-F7BA-FBD2-BBCC-308754A11B2A}"/>
                </a:ext>
              </a:extLst>
            </p:cNvPr>
            <p:cNvSpPr/>
            <p:nvPr/>
          </p:nvSpPr>
          <p:spPr>
            <a:xfrm>
              <a:off x="8387260" y="4082344"/>
              <a:ext cx="252000" cy="252000"/>
            </a:xfrm>
            <a:prstGeom prst="ellipse">
              <a:avLst/>
            </a:prstGeom>
            <a:gradFill flip="none" rotWithShape="1">
              <a:gsLst>
                <a:gs pos="69000">
                  <a:schemeClr val="bg1"/>
                </a:gs>
                <a:gs pos="0">
                  <a:schemeClr val="accent6">
                    <a:lumMod val="67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Isosceles Triangle 46">
              <a:extLst>
                <a:ext uri="{FF2B5EF4-FFF2-40B4-BE49-F238E27FC236}">
                  <a16:creationId xmlns:a16="http://schemas.microsoft.com/office/drawing/2014/main" id="{21526A36-C9C4-229B-E7D3-EC41700F35E9}"/>
                </a:ext>
              </a:extLst>
            </p:cNvPr>
            <p:cNvSpPr/>
            <p:nvPr/>
          </p:nvSpPr>
          <p:spPr>
            <a:xfrm rot="16200000">
              <a:off x="7527754" y="3388696"/>
              <a:ext cx="73321" cy="1630704"/>
            </a:xfrm>
            <a:prstGeom prst="triangle">
              <a:avLst/>
            </a:prstGeom>
            <a:gradFill flip="none" rotWithShape="1">
              <a:gsLst>
                <a:gs pos="72000">
                  <a:srgbClr val="FFC000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</p:spTree>
    <p:extLst>
      <p:ext uri="{BB962C8B-B14F-4D97-AF65-F5344CB8AC3E}">
        <p14:creationId xmlns:p14="http://schemas.microsoft.com/office/powerpoint/2010/main" val="91397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3" grpId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96956-D68E-819B-2DB3-377EEC2A0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yellow line in a white background&#10;&#10;Description automatically generated">
            <a:extLst>
              <a:ext uri="{FF2B5EF4-FFF2-40B4-BE49-F238E27FC236}">
                <a16:creationId xmlns:a16="http://schemas.microsoft.com/office/drawing/2014/main" id="{838535BC-1F8B-C9E8-BA2E-7A2012BC2D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5134"/>
            <a:ext cx="9144000" cy="127603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201AACD-00BC-908D-7EB7-231AA35230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20" name="Titel 1">
            <a:extLst>
              <a:ext uri="{FF2B5EF4-FFF2-40B4-BE49-F238E27FC236}">
                <a16:creationId xmlns:a16="http://schemas.microsoft.com/office/drawing/2014/main" id="{19BE43E9-2C7F-E066-9DDA-5DE7FED9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1510"/>
            <a:ext cx="8263350" cy="432048"/>
          </a:xfrm>
        </p:spPr>
        <p:txBody>
          <a:bodyPr/>
          <a:lstStyle/>
          <a:p>
            <a:r>
              <a:rPr lang="en-US" sz="2400" dirty="0"/>
              <a:t>Ray tracing simulations of pinhole camera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C4353C-0209-0F2E-6F98-0809F867991F}"/>
              </a:ext>
            </a:extLst>
          </p:cNvPr>
          <p:cNvCxnSpPr/>
          <p:nvPr/>
        </p:nvCxnSpPr>
        <p:spPr>
          <a:xfrm>
            <a:off x="2535893" y="3881542"/>
            <a:ext cx="0" cy="43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FAE6F76-7D2F-9AA1-CD1D-05C1D14E1035}"/>
              </a:ext>
            </a:extLst>
          </p:cNvPr>
          <p:cNvCxnSpPr/>
          <p:nvPr/>
        </p:nvCxnSpPr>
        <p:spPr>
          <a:xfrm>
            <a:off x="2535304" y="4337830"/>
            <a:ext cx="0" cy="43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4596B240-0483-75F0-73DF-F59D0F7CC675}"/>
              </a:ext>
            </a:extLst>
          </p:cNvPr>
          <p:cNvGrpSpPr/>
          <p:nvPr/>
        </p:nvGrpSpPr>
        <p:grpSpPr>
          <a:xfrm>
            <a:off x="35497" y="1128998"/>
            <a:ext cx="3068446" cy="2938036"/>
            <a:chOff x="35497" y="1128998"/>
            <a:chExt cx="3068446" cy="2938036"/>
          </a:xfrm>
        </p:grpSpPr>
        <p:pic>
          <p:nvPicPr>
            <p:cNvPr id="48" name="Picture 47" descr="A red and yellow dotted line&#10;&#10;Description automatically generated">
              <a:extLst>
                <a:ext uri="{FF2B5EF4-FFF2-40B4-BE49-F238E27FC236}">
                  <a16:creationId xmlns:a16="http://schemas.microsoft.com/office/drawing/2014/main" id="{4495B7D1-FAA4-4534-2CF9-04F8F621C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497" y="1128998"/>
              <a:ext cx="3068446" cy="230133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3DC71B3-E436-175C-579F-FAEEF0A1D4ED}"/>
                </a:ext>
              </a:extLst>
            </p:cNvPr>
            <p:cNvSpPr txBox="1"/>
            <p:nvPr/>
          </p:nvSpPr>
          <p:spPr>
            <a:xfrm>
              <a:off x="905725" y="2529394"/>
              <a:ext cx="91644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D700"/>
                  </a:solidFill>
                </a:rPr>
                <a:t>photon beam</a:t>
              </a:r>
              <a:endParaRPr lang="en-150" b="1" dirty="0">
                <a:solidFill>
                  <a:srgbClr val="FFD7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F02069B-B50B-AD69-25E7-9282CE389A59}"/>
                </a:ext>
              </a:extLst>
            </p:cNvPr>
            <p:cNvSpPr txBox="1"/>
            <p:nvPr/>
          </p:nvSpPr>
          <p:spPr>
            <a:xfrm>
              <a:off x="1894042" y="1268572"/>
              <a:ext cx="1061862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</a:rPr>
                <a:t>particle beam</a:t>
              </a:r>
            </a:p>
            <a:p>
              <a:r>
                <a:rPr lang="en-US" sz="1400" dirty="0">
                  <a:solidFill>
                    <a:srgbClr val="C00000"/>
                  </a:solidFill>
                </a:rPr>
                <a:t>(incl. bend)</a:t>
              </a:r>
              <a:endParaRPr lang="en-150" dirty="0">
                <a:solidFill>
                  <a:srgbClr val="C00000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9B53B82-F4A2-AA18-0981-45F9D7958BAF}"/>
                </a:ext>
              </a:extLst>
            </p:cNvPr>
            <p:cNvSpPr/>
            <p:nvPr/>
          </p:nvSpPr>
          <p:spPr>
            <a:xfrm>
              <a:off x="429903" y="3016069"/>
              <a:ext cx="830833" cy="1050965"/>
            </a:xfrm>
            <a:custGeom>
              <a:avLst/>
              <a:gdLst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40626"/>
                <a:gd name="connsiteY0" fmla="*/ 1535373 h 1535373"/>
                <a:gd name="connsiteX1" fmla="*/ 1119117 w 1340626"/>
                <a:gd name="connsiteY1" fmla="*/ 723331 h 1535373"/>
                <a:gd name="connsiteX2" fmla="*/ 1323833 w 1340626"/>
                <a:gd name="connsiteY2" fmla="*/ 0 h 1535373"/>
                <a:gd name="connsiteX0" fmla="*/ 0 w 1323833"/>
                <a:gd name="connsiteY0" fmla="*/ 1535373 h 1535373"/>
                <a:gd name="connsiteX1" fmla="*/ 1323833 w 1323833"/>
                <a:gd name="connsiteY1" fmla="*/ 0 h 1535373"/>
                <a:gd name="connsiteX0" fmla="*/ 0 w 1262418"/>
                <a:gd name="connsiteY0" fmla="*/ 1023582 h 1023582"/>
                <a:gd name="connsiteX1" fmla="*/ 1262418 w 1262418"/>
                <a:gd name="connsiteY1" fmla="*/ 0 h 1023582"/>
                <a:gd name="connsiteX0" fmla="*/ 0 w 1268625"/>
                <a:gd name="connsiteY0" fmla="*/ 1023582 h 1023582"/>
                <a:gd name="connsiteX1" fmla="*/ 1262418 w 1268625"/>
                <a:gd name="connsiteY1" fmla="*/ 0 h 1023582"/>
                <a:gd name="connsiteX0" fmla="*/ 0 w 1160197"/>
                <a:gd name="connsiteY0" fmla="*/ 1132764 h 1132764"/>
                <a:gd name="connsiteX1" fmla="*/ 1153236 w 1160197"/>
                <a:gd name="connsiteY1" fmla="*/ 0 h 1132764"/>
                <a:gd name="connsiteX0" fmla="*/ 0 w 809839"/>
                <a:gd name="connsiteY0" fmla="*/ 648269 h 648269"/>
                <a:gd name="connsiteX1" fmla="*/ 798394 w 809839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12058"/>
                <a:gd name="connsiteY0" fmla="*/ 1203845 h 1203845"/>
                <a:gd name="connsiteX1" fmla="*/ 909627 w 912058"/>
                <a:gd name="connsiteY1" fmla="*/ 0 h 1203845"/>
                <a:gd name="connsiteX0" fmla="*/ 0 w 911895"/>
                <a:gd name="connsiteY0" fmla="*/ 1203845 h 1203845"/>
                <a:gd name="connsiteX1" fmla="*/ 909627 w 911895"/>
                <a:gd name="connsiteY1" fmla="*/ 0 h 1203845"/>
                <a:gd name="connsiteX0" fmla="*/ 0 w 1514770"/>
                <a:gd name="connsiteY0" fmla="*/ 1365888 h 1365888"/>
                <a:gd name="connsiteX1" fmla="*/ 1513467 w 1514770"/>
                <a:gd name="connsiteY1" fmla="*/ 0 h 1365888"/>
                <a:gd name="connsiteX0" fmla="*/ 0 w 967366"/>
                <a:gd name="connsiteY0" fmla="*/ 1188413 h 1188413"/>
                <a:gd name="connsiteX1" fmla="*/ 965243 w 967366"/>
                <a:gd name="connsiteY1" fmla="*/ 0 h 1188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67366" h="1188413">
                  <a:moveTo>
                    <a:pt x="0" y="1188413"/>
                  </a:moveTo>
                  <a:cubicBezTo>
                    <a:pt x="178892" y="615782"/>
                    <a:pt x="1014902" y="561083"/>
                    <a:pt x="965243" y="0"/>
                  </a:cubicBezTo>
                </a:path>
              </a:pathLst>
            </a:custGeom>
            <a:noFill/>
            <a:ln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C64F902-D871-3A96-EA7C-B5F25863A3E8}"/>
              </a:ext>
            </a:extLst>
          </p:cNvPr>
          <p:cNvGrpSpPr/>
          <p:nvPr/>
        </p:nvGrpSpPr>
        <p:grpSpPr>
          <a:xfrm>
            <a:off x="2575545" y="1128997"/>
            <a:ext cx="3552734" cy="3176126"/>
            <a:chOff x="2575545" y="1128997"/>
            <a:chExt cx="3552734" cy="3176126"/>
          </a:xfrm>
        </p:grpSpPr>
        <p:pic>
          <p:nvPicPr>
            <p:cNvPr id="65" name="Picture 64" descr="A graph of a line of dots&#10;&#10;Description automatically generated with medium confidence">
              <a:extLst>
                <a:ext uri="{FF2B5EF4-FFF2-40B4-BE49-F238E27FC236}">
                  <a16:creationId xmlns:a16="http://schemas.microsoft.com/office/drawing/2014/main" id="{646FED16-64F4-07FD-479C-AF3CB48DF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9833" y="1128997"/>
              <a:ext cx="3068446" cy="2301335"/>
            </a:xfrm>
            <a:prstGeom prst="rect">
              <a:avLst/>
            </a:prstGeom>
          </p:spPr>
        </p:pic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DD0DC30-108A-AF8D-E3E2-608ECF91B481}"/>
                </a:ext>
              </a:extLst>
            </p:cNvPr>
            <p:cNvSpPr/>
            <p:nvPr/>
          </p:nvSpPr>
          <p:spPr>
            <a:xfrm>
              <a:off x="2575545" y="3008499"/>
              <a:ext cx="2019807" cy="1296624"/>
            </a:xfrm>
            <a:custGeom>
              <a:avLst/>
              <a:gdLst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40626"/>
                <a:gd name="connsiteY0" fmla="*/ 1535373 h 1535373"/>
                <a:gd name="connsiteX1" fmla="*/ 1119117 w 1340626"/>
                <a:gd name="connsiteY1" fmla="*/ 723331 h 1535373"/>
                <a:gd name="connsiteX2" fmla="*/ 1323833 w 1340626"/>
                <a:gd name="connsiteY2" fmla="*/ 0 h 1535373"/>
                <a:gd name="connsiteX0" fmla="*/ 0 w 1323833"/>
                <a:gd name="connsiteY0" fmla="*/ 1535373 h 1535373"/>
                <a:gd name="connsiteX1" fmla="*/ 1323833 w 1323833"/>
                <a:gd name="connsiteY1" fmla="*/ 0 h 1535373"/>
                <a:gd name="connsiteX0" fmla="*/ 0 w 1262418"/>
                <a:gd name="connsiteY0" fmla="*/ 1023582 h 1023582"/>
                <a:gd name="connsiteX1" fmla="*/ 1262418 w 1262418"/>
                <a:gd name="connsiteY1" fmla="*/ 0 h 1023582"/>
                <a:gd name="connsiteX0" fmla="*/ 0 w 1268625"/>
                <a:gd name="connsiteY0" fmla="*/ 1023582 h 1023582"/>
                <a:gd name="connsiteX1" fmla="*/ 1262418 w 1268625"/>
                <a:gd name="connsiteY1" fmla="*/ 0 h 1023582"/>
                <a:gd name="connsiteX0" fmla="*/ 0 w 1160197"/>
                <a:gd name="connsiteY0" fmla="*/ 1132764 h 1132764"/>
                <a:gd name="connsiteX1" fmla="*/ 1153236 w 1160197"/>
                <a:gd name="connsiteY1" fmla="*/ 0 h 1132764"/>
                <a:gd name="connsiteX0" fmla="*/ 0 w 809839"/>
                <a:gd name="connsiteY0" fmla="*/ 648269 h 648269"/>
                <a:gd name="connsiteX1" fmla="*/ 798394 w 809839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12058"/>
                <a:gd name="connsiteY0" fmla="*/ 1203845 h 1203845"/>
                <a:gd name="connsiteX1" fmla="*/ 909627 w 912058"/>
                <a:gd name="connsiteY1" fmla="*/ 0 h 1203845"/>
                <a:gd name="connsiteX0" fmla="*/ 0 w 911895"/>
                <a:gd name="connsiteY0" fmla="*/ 1203845 h 1203845"/>
                <a:gd name="connsiteX1" fmla="*/ 909627 w 911895"/>
                <a:gd name="connsiteY1" fmla="*/ 0 h 1203845"/>
                <a:gd name="connsiteX0" fmla="*/ 0 w 1514770"/>
                <a:gd name="connsiteY0" fmla="*/ 1365888 h 1365888"/>
                <a:gd name="connsiteX1" fmla="*/ 1513467 w 1514770"/>
                <a:gd name="connsiteY1" fmla="*/ 0 h 1365888"/>
                <a:gd name="connsiteX0" fmla="*/ 0 w 2435907"/>
                <a:gd name="connsiteY0" fmla="*/ 1450768 h 1450768"/>
                <a:gd name="connsiteX1" fmla="*/ 2435118 w 2435907"/>
                <a:gd name="connsiteY1" fmla="*/ 0 h 1450768"/>
                <a:gd name="connsiteX0" fmla="*/ 0 w 2523279"/>
                <a:gd name="connsiteY0" fmla="*/ 1458484 h 1458484"/>
                <a:gd name="connsiteX1" fmla="*/ 2522516 w 2523279"/>
                <a:gd name="connsiteY1" fmla="*/ 0 h 1458484"/>
                <a:gd name="connsiteX0" fmla="*/ 0 w 2242995"/>
                <a:gd name="connsiteY0" fmla="*/ 1466199 h 1466199"/>
                <a:gd name="connsiteX1" fmla="*/ 2242134 w 2242995"/>
                <a:gd name="connsiteY1" fmla="*/ 0 h 14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42995" h="1466199">
                  <a:moveTo>
                    <a:pt x="0" y="1466199"/>
                  </a:moveTo>
                  <a:cubicBezTo>
                    <a:pt x="178892" y="893568"/>
                    <a:pt x="2291793" y="561083"/>
                    <a:pt x="2242134" y="0"/>
                  </a:cubicBezTo>
                </a:path>
              </a:pathLst>
            </a:custGeom>
            <a:noFill/>
            <a:ln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DF4667E-55B3-5518-9DAA-F9EA4A3700A5}"/>
                </a:ext>
              </a:extLst>
            </p:cNvPr>
            <p:cNvSpPr txBox="1"/>
            <p:nvPr/>
          </p:nvSpPr>
          <p:spPr>
            <a:xfrm>
              <a:off x="3623616" y="1618460"/>
              <a:ext cx="12241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</a:rPr>
                <a:t>blocked</a:t>
              </a:r>
              <a:endParaRPr lang="en-15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92FE083-8C7F-9279-96D2-655867E933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9992" y="1221230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9C7957D-DD33-942B-393D-EC197A07F5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2040" y="1228054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8DA5E01-395E-906D-C104-D686FFF26CAD}"/>
                </a:ext>
              </a:extLst>
            </p:cNvPr>
            <p:cNvSpPr txBox="1"/>
            <p:nvPr/>
          </p:nvSpPr>
          <p:spPr>
            <a:xfrm>
              <a:off x="4213805" y="2705860"/>
              <a:ext cx="10081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D700"/>
                  </a:solidFill>
                </a:rPr>
                <a:t>diffracted</a:t>
              </a:r>
              <a:endParaRPr lang="en-150" b="1" dirty="0">
                <a:solidFill>
                  <a:srgbClr val="FFD7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6D3DEE0C-AB96-5F42-B47C-5B386388021B}"/>
                    </a:ext>
                  </a:extLst>
                </p:cNvPr>
                <p:cNvSpPr txBox="1"/>
                <p:nvPr/>
              </p:nvSpPr>
              <p:spPr>
                <a:xfrm>
                  <a:off x="4513729" y="1214631"/>
                  <a:ext cx="341784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𝑃𝐻</m:t>
                            </m:r>
                          </m:sub>
                        </m:sSub>
                      </m:oMath>
                    </m:oMathPara>
                  </a14:m>
                  <a:endParaRPr lang="en-150" sz="1200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6F68951-B41B-10B0-59B5-F9A5D2C826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3729" y="1214631"/>
                  <a:ext cx="341784" cy="276999"/>
                </a:xfrm>
                <a:prstGeom prst="rect">
                  <a:avLst/>
                </a:prstGeom>
                <a:blipFill>
                  <a:blip r:embed="rId5"/>
                  <a:stretch>
                    <a:fillRect r="-12281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AE5256A9-D6A9-D2BC-CE60-B13DB7959F38}"/>
                </a:ext>
              </a:extLst>
            </p:cNvPr>
            <p:cNvCxnSpPr/>
            <p:nvPr/>
          </p:nvCxnSpPr>
          <p:spPr>
            <a:xfrm>
              <a:off x="4499992" y="1491630"/>
              <a:ext cx="43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FC6A6F8-01E7-FA8A-4716-2EBE36BD9550}"/>
              </a:ext>
            </a:extLst>
          </p:cNvPr>
          <p:cNvGrpSpPr/>
          <p:nvPr/>
        </p:nvGrpSpPr>
        <p:grpSpPr>
          <a:xfrm>
            <a:off x="6117466" y="1154606"/>
            <a:ext cx="2991037" cy="2837993"/>
            <a:chOff x="6117466" y="1154606"/>
            <a:chExt cx="2991037" cy="2837993"/>
          </a:xfrm>
        </p:grpSpPr>
        <p:pic>
          <p:nvPicPr>
            <p:cNvPr id="67" name="Graphic 66">
              <a:extLst>
                <a:ext uri="{FF2B5EF4-FFF2-40B4-BE49-F238E27FC236}">
                  <a16:creationId xmlns:a16="http://schemas.microsoft.com/office/drawing/2014/main" id="{79527254-5945-F9EA-95B6-32CCF962B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117466" y="1154606"/>
              <a:ext cx="2991037" cy="2274416"/>
            </a:xfrm>
            <a:prstGeom prst="rect">
              <a:avLst/>
            </a:prstGeom>
          </p:spPr>
        </p:pic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CB12945-0DBC-26D4-FDB1-B9A3E3C9B81A}"/>
                </a:ext>
              </a:extLst>
            </p:cNvPr>
            <p:cNvSpPr/>
            <p:nvPr/>
          </p:nvSpPr>
          <p:spPr>
            <a:xfrm>
              <a:off x="7849408" y="2941635"/>
              <a:ext cx="1113129" cy="1050964"/>
            </a:xfrm>
            <a:custGeom>
              <a:avLst/>
              <a:gdLst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57516"/>
                <a:gd name="connsiteY0" fmla="*/ 1535373 h 1535373"/>
                <a:gd name="connsiteX1" fmla="*/ 1187356 w 1357516"/>
                <a:gd name="connsiteY1" fmla="*/ 416256 h 1535373"/>
                <a:gd name="connsiteX2" fmla="*/ 1323833 w 1357516"/>
                <a:gd name="connsiteY2" fmla="*/ 0 h 1535373"/>
                <a:gd name="connsiteX0" fmla="*/ 0 w 1340626"/>
                <a:gd name="connsiteY0" fmla="*/ 1535373 h 1535373"/>
                <a:gd name="connsiteX1" fmla="*/ 1119117 w 1340626"/>
                <a:gd name="connsiteY1" fmla="*/ 723331 h 1535373"/>
                <a:gd name="connsiteX2" fmla="*/ 1323833 w 1340626"/>
                <a:gd name="connsiteY2" fmla="*/ 0 h 1535373"/>
                <a:gd name="connsiteX0" fmla="*/ 0 w 1323833"/>
                <a:gd name="connsiteY0" fmla="*/ 1535373 h 1535373"/>
                <a:gd name="connsiteX1" fmla="*/ 1323833 w 1323833"/>
                <a:gd name="connsiteY1" fmla="*/ 0 h 1535373"/>
                <a:gd name="connsiteX0" fmla="*/ 0 w 1262418"/>
                <a:gd name="connsiteY0" fmla="*/ 1023582 h 1023582"/>
                <a:gd name="connsiteX1" fmla="*/ 1262418 w 1262418"/>
                <a:gd name="connsiteY1" fmla="*/ 0 h 1023582"/>
                <a:gd name="connsiteX0" fmla="*/ 0 w 1268625"/>
                <a:gd name="connsiteY0" fmla="*/ 1023582 h 1023582"/>
                <a:gd name="connsiteX1" fmla="*/ 1262418 w 1268625"/>
                <a:gd name="connsiteY1" fmla="*/ 0 h 1023582"/>
                <a:gd name="connsiteX0" fmla="*/ 0 w 1160197"/>
                <a:gd name="connsiteY0" fmla="*/ 1132764 h 1132764"/>
                <a:gd name="connsiteX1" fmla="*/ 1153236 w 1160197"/>
                <a:gd name="connsiteY1" fmla="*/ 0 h 1132764"/>
                <a:gd name="connsiteX0" fmla="*/ 0 w 809839"/>
                <a:gd name="connsiteY0" fmla="*/ 648269 h 648269"/>
                <a:gd name="connsiteX1" fmla="*/ 798394 w 809839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798394"/>
                <a:gd name="connsiteY0" fmla="*/ 648269 h 648269"/>
                <a:gd name="connsiteX1" fmla="*/ 798394 w 798394"/>
                <a:gd name="connsiteY1" fmla="*/ 0 h 648269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09627"/>
                <a:gd name="connsiteY0" fmla="*/ 1203845 h 1203845"/>
                <a:gd name="connsiteX1" fmla="*/ 909627 w 909627"/>
                <a:gd name="connsiteY1" fmla="*/ 0 h 1203845"/>
                <a:gd name="connsiteX0" fmla="*/ 0 w 912058"/>
                <a:gd name="connsiteY0" fmla="*/ 1203845 h 1203845"/>
                <a:gd name="connsiteX1" fmla="*/ 909627 w 912058"/>
                <a:gd name="connsiteY1" fmla="*/ 0 h 1203845"/>
                <a:gd name="connsiteX0" fmla="*/ 0 w 911895"/>
                <a:gd name="connsiteY0" fmla="*/ 1203845 h 1203845"/>
                <a:gd name="connsiteX1" fmla="*/ 909627 w 911895"/>
                <a:gd name="connsiteY1" fmla="*/ 0 h 1203845"/>
                <a:gd name="connsiteX0" fmla="*/ 0 w 1514770"/>
                <a:gd name="connsiteY0" fmla="*/ 1365888 h 1365888"/>
                <a:gd name="connsiteX1" fmla="*/ 1513467 w 1514770"/>
                <a:gd name="connsiteY1" fmla="*/ 0 h 1365888"/>
                <a:gd name="connsiteX0" fmla="*/ 0 w 2435907"/>
                <a:gd name="connsiteY0" fmla="*/ 1450768 h 1450768"/>
                <a:gd name="connsiteX1" fmla="*/ 2435118 w 2435907"/>
                <a:gd name="connsiteY1" fmla="*/ 0 h 1450768"/>
                <a:gd name="connsiteX0" fmla="*/ 0 w 2523279"/>
                <a:gd name="connsiteY0" fmla="*/ 1458484 h 1458484"/>
                <a:gd name="connsiteX1" fmla="*/ 2522516 w 2523279"/>
                <a:gd name="connsiteY1" fmla="*/ 0 h 1458484"/>
                <a:gd name="connsiteX0" fmla="*/ 0 w 2242995"/>
                <a:gd name="connsiteY0" fmla="*/ 1466199 h 1466199"/>
                <a:gd name="connsiteX1" fmla="*/ 2242134 w 2242995"/>
                <a:gd name="connsiteY1" fmla="*/ 0 h 1466199"/>
                <a:gd name="connsiteX0" fmla="*/ 1577136 w 1590272"/>
                <a:gd name="connsiteY0" fmla="*/ 1342738 h 1342738"/>
                <a:gd name="connsiteX1" fmla="*/ 0 w 1590272"/>
                <a:gd name="connsiteY1" fmla="*/ 0 h 1342738"/>
                <a:gd name="connsiteX0" fmla="*/ 1577136 w 1577136"/>
                <a:gd name="connsiteY0" fmla="*/ 1342738 h 1342738"/>
                <a:gd name="connsiteX1" fmla="*/ 0 w 1577136"/>
                <a:gd name="connsiteY1" fmla="*/ 0 h 1342738"/>
                <a:gd name="connsiteX0" fmla="*/ 1652914 w 1652914"/>
                <a:gd name="connsiteY0" fmla="*/ 1281007 h 1281007"/>
                <a:gd name="connsiteX1" fmla="*/ 0 w 1652914"/>
                <a:gd name="connsiteY1" fmla="*/ 0 h 1281007"/>
                <a:gd name="connsiteX0" fmla="*/ 1236129 w 1236129"/>
                <a:gd name="connsiteY0" fmla="*/ 1188411 h 1188411"/>
                <a:gd name="connsiteX1" fmla="*/ 0 w 1236129"/>
                <a:gd name="connsiteY1" fmla="*/ 0 h 118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6129" h="1188411">
                  <a:moveTo>
                    <a:pt x="1236129" y="1188411"/>
                  </a:moveTo>
                  <a:cubicBezTo>
                    <a:pt x="952768" y="662077"/>
                    <a:pt x="49659" y="561083"/>
                    <a:pt x="0" y="0"/>
                  </a:cubicBezTo>
                </a:path>
              </a:pathLst>
            </a:custGeom>
            <a:noFill/>
            <a:ln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29C5BBE-FB2C-3698-3593-5103AA3972D2}"/>
                </a:ext>
              </a:extLst>
            </p:cNvPr>
            <p:cNvSpPr txBox="1"/>
            <p:nvPr/>
          </p:nvSpPr>
          <p:spPr>
            <a:xfrm>
              <a:off x="6433729" y="1241919"/>
              <a:ext cx="93221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Effective profile</a:t>
              </a:r>
              <a:endParaRPr lang="en-150" dirty="0"/>
            </a:p>
          </p:txBody>
        </p:sp>
      </p:grpSp>
    </p:spTree>
    <p:extLst>
      <p:ext uri="{BB962C8B-B14F-4D97-AF65-F5344CB8AC3E}">
        <p14:creationId xmlns:p14="http://schemas.microsoft.com/office/powerpoint/2010/main" val="63162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17758</TotalTime>
  <Words>1575</Words>
  <Application>Microsoft Macintosh PowerPoint</Application>
  <PresentationFormat>On-screen Show (16:9)</PresentationFormat>
  <Paragraphs>393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Introslides</vt:lpstr>
      <vt:lpstr>Titleslides, Conclusion</vt:lpstr>
      <vt:lpstr>Content Slides - Deep Blue</vt:lpstr>
      <vt:lpstr>PowerPoint Presentation</vt:lpstr>
      <vt:lpstr>Outline</vt:lpstr>
      <vt:lpstr>Requirements for transverse diagnostics</vt:lpstr>
      <vt:lpstr>Implementation scenarios</vt:lpstr>
      <vt:lpstr>Arc dipoles</vt:lpstr>
      <vt:lpstr>Region downstream of Interaction Points</vt:lpstr>
      <vt:lpstr>Synchrotron radiation techniques for transverse diagnostics</vt:lpstr>
      <vt:lpstr>Pinhole camera</vt:lpstr>
      <vt:lpstr>Ray tracing simulations of pinhole camera</vt:lpstr>
      <vt:lpstr>Ray tracing simulations of pinhole camera</vt:lpstr>
      <vt:lpstr>Resolution of pinhole camera</vt:lpstr>
      <vt:lpstr>X-ray interferometry</vt:lpstr>
      <vt:lpstr>X-ray Heterodyne Near Field Speckles (HNFS)</vt:lpstr>
      <vt:lpstr>Beam size measurements with x-ray HNFS</vt:lpstr>
      <vt:lpstr>Future tests with dipole source</vt:lpstr>
      <vt:lpstr>Development of new target materials</vt:lpstr>
      <vt:lpstr>Outlook</vt:lpstr>
      <vt:lpstr>Conclusion</vt:lpstr>
      <vt:lpstr>Thank you  for your attention!</vt:lpstr>
      <vt:lpstr>FCCee machine parameters</vt:lpstr>
      <vt:lpstr>Ray tracing</vt:lpstr>
      <vt:lpstr>Ray tracing</vt:lpstr>
      <vt:lpstr>Dipole magnets around IPs (ttbar mode)</vt:lpstr>
      <vt:lpstr>Dipole magnets around RF</vt:lpstr>
      <vt:lpstr>Dipole magnets around RF (ttbar mode)</vt:lpstr>
      <vt:lpstr>Synchrotron radiation extraction geometry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Daniele Butti</cp:lastModifiedBy>
  <cp:revision>145</cp:revision>
  <dcterms:created xsi:type="dcterms:W3CDTF">2020-10-27T09:23:42Z</dcterms:created>
  <dcterms:modified xsi:type="dcterms:W3CDTF">2025-03-03T03:55:59Z</dcterms:modified>
</cp:coreProperties>
</file>